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58" r:id="rId2"/>
    <p:sldId id="316" r:id="rId3"/>
    <p:sldId id="318" r:id="rId4"/>
    <p:sldId id="422" r:id="rId5"/>
    <p:sldId id="292" r:id="rId6"/>
    <p:sldId id="293" r:id="rId7"/>
    <p:sldId id="319" r:id="rId8"/>
    <p:sldId id="295" r:id="rId9"/>
    <p:sldId id="296" r:id="rId10"/>
    <p:sldId id="297" r:id="rId11"/>
    <p:sldId id="298" r:id="rId12"/>
    <p:sldId id="320" r:id="rId13"/>
    <p:sldId id="299" r:id="rId14"/>
    <p:sldId id="397" r:id="rId15"/>
    <p:sldId id="321" r:id="rId16"/>
    <p:sldId id="301" r:id="rId17"/>
    <p:sldId id="325" r:id="rId18"/>
    <p:sldId id="324" r:id="rId19"/>
    <p:sldId id="328" r:id="rId20"/>
    <p:sldId id="329" r:id="rId21"/>
    <p:sldId id="337" r:id="rId22"/>
    <p:sldId id="331" r:id="rId23"/>
    <p:sldId id="332" r:id="rId24"/>
    <p:sldId id="334" r:id="rId25"/>
    <p:sldId id="335" r:id="rId26"/>
    <p:sldId id="330" r:id="rId27"/>
    <p:sldId id="339" r:id="rId28"/>
    <p:sldId id="340" r:id="rId29"/>
    <p:sldId id="338" r:id="rId30"/>
    <p:sldId id="342" r:id="rId31"/>
    <p:sldId id="341" r:id="rId32"/>
    <p:sldId id="344" r:id="rId33"/>
    <p:sldId id="345" r:id="rId34"/>
    <p:sldId id="343" r:id="rId35"/>
    <p:sldId id="347" r:id="rId36"/>
    <p:sldId id="348" r:id="rId37"/>
    <p:sldId id="364" r:id="rId38"/>
    <p:sldId id="346" r:id="rId39"/>
    <p:sldId id="350" r:id="rId40"/>
    <p:sldId id="352" r:id="rId41"/>
    <p:sldId id="353" r:id="rId42"/>
    <p:sldId id="354" r:id="rId43"/>
    <p:sldId id="351" r:id="rId44"/>
    <p:sldId id="355" r:id="rId45"/>
    <p:sldId id="357" r:id="rId46"/>
    <p:sldId id="356" r:id="rId47"/>
    <p:sldId id="358" r:id="rId48"/>
    <p:sldId id="359" r:id="rId49"/>
    <p:sldId id="361" r:id="rId50"/>
    <p:sldId id="362" r:id="rId51"/>
    <p:sldId id="363" r:id="rId52"/>
    <p:sldId id="366" r:id="rId53"/>
    <p:sldId id="367" r:id="rId54"/>
    <p:sldId id="368" r:id="rId55"/>
    <p:sldId id="360" r:id="rId56"/>
    <p:sldId id="369" r:id="rId57"/>
    <p:sldId id="284" r:id="rId58"/>
    <p:sldId id="371" r:id="rId59"/>
    <p:sldId id="372" r:id="rId60"/>
    <p:sldId id="373" r:id="rId61"/>
    <p:sldId id="374" r:id="rId62"/>
    <p:sldId id="370" r:id="rId63"/>
    <p:sldId id="375" r:id="rId64"/>
    <p:sldId id="395" r:id="rId65"/>
    <p:sldId id="376" r:id="rId66"/>
    <p:sldId id="377" r:id="rId67"/>
    <p:sldId id="378" r:id="rId68"/>
    <p:sldId id="380" r:id="rId69"/>
    <p:sldId id="379" r:id="rId70"/>
    <p:sldId id="381" r:id="rId71"/>
    <p:sldId id="386" r:id="rId72"/>
    <p:sldId id="385" r:id="rId73"/>
    <p:sldId id="384" r:id="rId74"/>
    <p:sldId id="383" r:id="rId75"/>
    <p:sldId id="382" r:id="rId76"/>
    <p:sldId id="390" r:id="rId77"/>
    <p:sldId id="389" r:id="rId78"/>
    <p:sldId id="388" r:id="rId79"/>
    <p:sldId id="387" r:id="rId80"/>
    <p:sldId id="391" r:id="rId81"/>
    <p:sldId id="392" r:id="rId82"/>
    <p:sldId id="393" r:id="rId83"/>
    <p:sldId id="427" r:id="rId84"/>
    <p:sldId id="428" r:id="rId85"/>
    <p:sldId id="436" r:id="rId86"/>
    <p:sldId id="437" r:id="rId87"/>
    <p:sldId id="438" r:id="rId88"/>
    <p:sldId id="439" r:id="rId89"/>
    <p:sldId id="440" r:id="rId90"/>
    <p:sldId id="396" r:id="rId91"/>
    <p:sldId id="402" r:id="rId92"/>
    <p:sldId id="401" r:id="rId93"/>
    <p:sldId id="400" r:id="rId94"/>
    <p:sldId id="399" r:id="rId95"/>
    <p:sldId id="403" r:id="rId96"/>
    <p:sldId id="404" r:id="rId97"/>
    <p:sldId id="407" r:id="rId98"/>
    <p:sldId id="406" r:id="rId99"/>
    <p:sldId id="405" r:id="rId100"/>
    <p:sldId id="398" r:id="rId101"/>
    <p:sldId id="412" r:id="rId102"/>
    <p:sldId id="411" r:id="rId103"/>
    <p:sldId id="410" r:id="rId104"/>
    <p:sldId id="416" r:id="rId105"/>
    <p:sldId id="415" r:id="rId106"/>
    <p:sldId id="414" r:id="rId107"/>
    <p:sldId id="413" r:id="rId108"/>
    <p:sldId id="419" r:id="rId109"/>
    <p:sldId id="418" r:id="rId110"/>
    <p:sldId id="451" r:id="rId111"/>
    <p:sldId id="417" r:id="rId112"/>
    <p:sldId id="421" r:id="rId113"/>
    <p:sldId id="420" r:id="rId114"/>
    <p:sldId id="424" r:id="rId115"/>
    <p:sldId id="425" r:id="rId116"/>
    <p:sldId id="273" r:id="rId117"/>
    <p:sldId id="429" r:id="rId118"/>
    <p:sldId id="431" r:id="rId119"/>
    <p:sldId id="433" r:id="rId120"/>
    <p:sldId id="434" r:id="rId121"/>
    <p:sldId id="435" r:id="rId122"/>
    <p:sldId id="444" r:id="rId123"/>
    <p:sldId id="450" r:id="rId124"/>
    <p:sldId id="449" r:id="rId125"/>
    <p:sldId id="453" r:id="rId126"/>
    <p:sldId id="454" r:id="rId127"/>
    <p:sldId id="456" r:id="rId128"/>
    <p:sldId id="455" r:id="rId129"/>
    <p:sldId id="457" r:id="rId130"/>
    <p:sldId id="459" r:id="rId131"/>
    <p:sldId id="460" r:id="rId132"/>
    <p:sldId id="461" r:id="rId133"/>
    <p:sldId id="462" r:id="rId1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FFFFCC"/>
    <a:srgbClr val="FFFFFF"/>
    <a:srgbClr val="333399"/>
    <a:srgbClr val="0000FF"/>
    <a:srgbClr val="FFFF00"/>
    <a:srgbClr val="99FF66"/>
    <a:srgbClr val="0000CC"/>
    <a:srgbClr val="0066FF"/>
    <a:srgbClr val="3333CC"/>
    <a:srgbClr val="C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15" autoAdjust="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134" Type="http://schemas.openxmlformats.org/officeDocument/2006/relationships/slide" Target="slides/slide13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820738" y="847725"/>
            <a:ext cx="7505700" cy="516255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zh-CN" sz="2400"/>
          </a:p>
        </p:txBody>
      </p:sp>
      <p:pic>
        <p:nvPicPr>
          <p:cNvPr id="5" name="Picture 3" descr="紙角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7B29"/>
              </a:clrFrom>
              <a:clrTo>
                <a:srgbClr val="FF7B2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4038600"/>
            <a:ext cx="1374775" cy="200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 b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b="1" i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6EB914-3F20-4367-9626-F48703AE34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10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E4184-814D-4DEB-AE33-0C4D1CBDAA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10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924550" y="685800"/>
            <a:ext cx="184785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685800"/>
            <a:ext cx="539115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50F0E-8E20-4E06-A4F8-A3C89E6621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10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92EB2-DC70-41E7-9735-E03E802AE1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10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5ECED-2EE5-4116-AE4A-27F29F523B7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10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2057400"/>
            <a:ext cx="3619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152900" y="2057400"/>
            <a:ext cx="3619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918EF-E286-4789-A162-F29C28ECE2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10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9B518-BA15-4880-9296-F8FB295140E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10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1227A-4AC2-482E-9FF0-CA685F8C58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10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87FFF-162B-4A1B-9801-6A9E552513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10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D0E89-756E-4C19-9B0D-D166C411216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10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EC0CA-9793-494E-AC4F-D1664CBB43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med" advClick="0" advTm="10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框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7B29"/>
              </a:clrFrom>
              <a:clrTo>
                <a:srgbClr val="FF7B2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7475" y="115888"/>
            <a:ext cx="8910638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>
              <a:defRPr/>
            </a:pPr>
            <a:fld id="{11115A69-1C86-4E1B-9969-029D79655F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685800"/>
            <a:ext cx="7391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2057400"/>
            <a:ext cx="7391400" cy="403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10000"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gif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albums/155467/155467.html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gif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b6d4361c9e71c45bf724e4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457200" y="457200"/>
            <a:ext cx="6324600" cy="2400657"/>
          </a:xfrm>
          <a:prstGeom prst="rect">
            <a:avLst/>
          </a:prstGeom>
          <a:solidFill>
            <a:schemeClr val="bg1">
              <a:alpha val="29019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 smtClean="0">
                <a:solidFill>
                  <a:srgbClr val="000099"/>
                </a:solidFill>
                <a:ea typeface="华文行楷" panose="02010800040101010101" pitchFamily="2" charset="-122"/>
              </a:rPr>
              <a:t>小学生</a:t>
            </a:r>
            <a:endParaRPr lang="en-US" altLang="zh-CN" sz="6000" dirty="0" smtClean="0">
              <a:solidFill>
                <a:srgbClr val="000099"/>
              </a:solidFill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dirty="0" smtClean="0">
                <a:solidFill>
                  <a:srgbClr val="000099"/>
                </a:solidFill>
                <a:ea typeface="华文行楷" panose="02010800040101010101" pitchFamily="2" charset="-122"/>
              </a:rPr>
              <a:t>        必</a:t>
            </a:r>
            <a:r>
              <a:rPr lang="zh-CN" altLang="en-US" sz="6000" dirty="0">
                <a:solidFill>
                  <a:srgbClr val="000099"/>
                </a:solidFill>
                <a:ea typeface="华文行楷" panose="02010800040101010101" pitchFamily="2" charset="-122"/>
              </a:rPr>
              <a:t>背古</a:t>
            </a:r>
            <a:r>
              <a:rPr lang="zh-CN" altLang="en-US" sz="6000" dirty="0" smtClean="0">
                <a:solidFill>
                  <a:srgbClr val="000099"/>
                </a:solidFill>
                <a:ea typeface="华文行楷" panose="02010800040101010101" pitchFamily="2" charset="-122"/>
              </a:rPr>
              <a:t>诗词</a:t>
            </a:r>
            <a:endParaRPr lang="zh-CN" altLang="en-US" sz="6000" dirty="0">
              <a:solidFill>
                <a:srgbClr val="000099"/>
              </a:solidFill>
              <a:ea typeface="华文行楷" panose="02010800040101010101" pitchFamily="2" charset="-122"/>
            </a:endParaRPr>
          </a:p>
        </p:txBody>
      </p:sp>
      <p:sp>
        <p:nvSpPr>
          <p:cNvPr id="25604" name="矩形 3"/>
          <p:cNvSpPr>
            <a:spLocks noChangeArrowheads="1"/>
          </p:cNvSpPr>
          <p:nvPr/>
        </p:nvSpPr>
        <p:spPr bwMode="auto">
          <a:xfrm>
            <a:off x="3333433" y="5464175"/>
            <a:ext cx="309880" cy="701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r">
              <a:spcBef>
                <a:spcPct val="50000"/>
              </a:spcBef>
            </a:pPr>
            <a:endParaRPr lang="zh-CN" altLang="en-US" sz="4000">
              <a:solidFill>
                <a:srgbClr val="000000"/>
              </a:solidFill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登鹳雀楼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043" y="0"/>
            <a:ext cx="8943757" cy="6781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381000" y="1642170"/>
            <a:ext cx="3752950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登 </a:t>
            </a:r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鹳 雀 楼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（唐）王之焕</a:t>
            </a:r>
            <a:r>
              <a:rPr lang="zh-CN" altLang="en-US" sz="2000" dirty="0">
                <a:latin typeface="宋体" panose="02010600030101010101" pitchFamily="2" charset="-122"/>
              </a:rPr>
              <a:t/>
            </a:r>
            <a:br>
              <a:rPr lang="zh-CN" altLang="en-US" sz="2000" dirty="0">
                <a:latin typeface="宋体" panose="0201060003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白日依山尽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黄河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入海流。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欲穷千里目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更上一层楼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 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92142951341.jpg"/>
          <p:cNvPicPr>
            <a:picLocks noChangeAspect="1"/>
          </p:cNvPicPr>
          <p:nvPr/>
        </p:nvPicPr>
        <p:blipFill>
          <a:blip r:embed="rId2" cstate="print"/>
          <a:srcRect l="25641" t="18804" r="12821" b="4273"/>
          <a:stretch>
            <a:fillRect/>
          </a:stretch>
        </p:blipFill>
        <p:spPr>
          <a:xfrm>
            <a:off x="457200" y="1600200"/>
            <a:ext cx="3657600" cy="3962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120834" name="TextBox 1"/>
          <p:cNvSpPr txBox="1">
            <a:spLocks noChangeArrowheads="1"/>
          </p:cNvSpPr>
          <p:nvPr/>
        </p:nvSpPr>
        <p:spPr bwMode="auto">
          <a:xfrm>
            <a:off x="4495800" y="990600"/>
            <a:ext cx="37338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秋  思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（唐）  张籍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洛阳城里见秋风，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欲作家书意万重。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复恐匆匆说不尽，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行人临发又开封。 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222607008361993338.jpg"/>
          <p:cNvPicPr>
            <a:picLocks noChangeAspect="1"/>
          </p:cNvPicPr>
          <p:nvPr/>
        </p:nvPicPr>
        <p:blipFill>
          <a:blip r:embed="rId2" cstate="print"/>
          <a:srcRect r="54400"/>
          <a:stretch>
            <a:fillRect/>
          </a:stretch>
        </p:blipFill>
        <p:spPr>
          <a:xfrm>
            <a:off x="228600" y="76200"/>
            <a:ext cx="3886200" cy="662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1858" name="TextBox 1"/>
          <p:cNvSpPr txBox="1">
            <a:spLocks noChangeArrowheads="1"/>
          </p:cNvSpPr>
          <p:nvPr/>
        </p:nvSpPr>
        <p:spPr bwMode="auto">
          <a:xfrm>
            <a:off x="4191000" y="457200"/>
            <a:ext cx="4800600" cy="54476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长 相 思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           清  纳兰性德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山一程， 水一程。 身向榆关那畔行，夜深千帐灯。 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风一更， 雪一更。 聒碎乡心梦不成，故园无此声。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2072394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505200"/>
          </a:xfrm>
          <a:prstGeom prst="rect">
            <a:avLst/>
          </a:prstGeom>
        </p:spPr>
      </p:pic>
      <p:sp>
        <p:nvSpPr>
          <p:cNvPr id="122882" name="TextBox 1"/>
          <p:cNvSpPr txBox="1">
            <a:spLocks noChangeArrowheads="1"/>
          </p:cNvSpPr>
          <p:nvPr/>
        </p:nvSpPr>
        <p:spPr bwMode="auto">
          <a:xfrm>
            <a:off x="914400" y="3441680"/>
            <a:ext cx="7315200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         七律</a:t>
            </a:r>
            <a:r>
              <a:rPr lang="en-US" altLang="zh-CN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·</a:t>
            </a: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长征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毛泽东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红军不怕远征难，万水千山只等闲。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五岭逶迤腾细浪，乌蒙磅礴走泥丸。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金沙水拍云崖暖，大渡桥横铁索寒。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更喜岷山千里雪，三军过后尽开颜。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Mypsd_13828_201101171735290006B.jpg"/>
          <p:cNvPicPr>
            <a:picLocks noChangeAspect="1"/>
          </p:cNvPicPr>
          <p:nvPr/>
        </p:nvPicPr>
        <p:blipFill>
          <a:blip r:embed="rId2" cstate="print"/>
          <a:srcRect l="48333" b="4659"/>
          <a:stretch>
            <a:fillRect/>
          </a:stretch>
        </p:blipFill>
        <p:spPr>
          <a:xfrm>
            <a:off x="4419600" y="0"/>
            <a:ext cx="4724400" cy="6248996"/>
          </a:xfrm>
          <a:prstGeom prst="rect">
            <a:avLst/>
          </a:prstGeom>
        </p:spPr>
      </p:pic>
      <p:sp>
        <p:nvSpPr>
          <p:cNvPr id="123906" name="TextBox 1"/>
          <p:cNvSpPr txBox="1">
            <a:spLocks noChangeArrowheads="1"/>
          </p:cNvSpPr>
          <p:nvPr/>
        </p:nvSpPr>
        <p:spPr bwMode="auto">
          <a:xfrm>
            <a:off x="762000" y="762000"/>
            <a:ext cx="4114800" cy="4524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卜算子</a:t>
            </a:r>
            <a:r>
              <a:rPr lang="en-US" altLang="zh-CN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·</a:t>
            </a: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咏梅 </a:t>
            </a:r>
            <a:endParaRPr lang="en-US" altLang="zh-CN" sz="48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        毛泽东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zh-CN" altLang="en-US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风雨送春归， 飞雪迎春到。已是悬崖百丈冰， 犹有花枝俏。     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俏也不争春， 只把春来报。待到山花烂漫时， 她在丛中笑。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39543264406120198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81475" y="1276350"/>
            <a:ext cx="4733925" cy="4591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533400" y="1143000"/>
            <a:ext cx="3733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牧  童</a:t>
            </a:r>
            <a:endParaRPr lang="en-US" altLang="zh-CN" sz="48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（唐）  吕岩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草铺横野六七里， </a:t>
            </a: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笛弄晚风三四声。 </a:t>
            </a: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归来饱饭黄昏后， </a:t>
            </a: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不脱蓑衣卧月明。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46cca2ac3316788033bf6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0057" y="2395537"/>
            <a:ext cx="5641543" cy="4157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609600" y="381000"/>
            <a:ext cx="6858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         舟过安仁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（宋）  杨万里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一叶渔船两小童，收篙停棹坐船中。 </a:t>
            </a: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怪生无雨都张伞， 不是遮头是使风。 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lanmu_35721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-76200"/>
            <a:ext cx="9144000" cy="4800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7200" y="4520386"/>
            <a:ext cx="81534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　                        </a:t>
            </a:r>
            <a:r>
              <a:rPr lang="zh-CN" altLang="en-US" sz="40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清平乐</a:t>
            </a:r>
            <a:r>
              <a:rPr lang="en-US" altLang="zh-CN" sz="40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·</a:t>
            </a:r>
            <a:r>
              <a:rPr lang="zh-CN" altLang="en-US" sz="40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村居</a:t>
            </a:r>
            <a:r>
              <a:rPr lang="zh-CN" altLang="en-US" sz="40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（宋） 辛弃疾 </a:t>
            </a: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茅檐低小，溪上青青草。醉里吴音相媚好，白发谁家翁媪？    大儿锄豆溪东，中儿正织鸡笼。最喜小儿亡赖，溪头卧剥莲蓬。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19296_v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2819400"/>
            <a:ext cx="3048000" cy="3352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85800" y="914400"/>
            <a:ext cx="52578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  诗经</a:t>
            </a:r>
            <a:r>
              <a:rPr lang="en-US" altLang="zh-CN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·</a:t>
            </a: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采薇 </a:t>
            </a:r>
            <a:r>
              <a:rPr lang="zh-CN" altLang="en-US" dirty="0" smtClean="0"/>
              <a:t>（节选）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昔我往矣，杨柳依依。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今我来思，雨雪霏霏。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行道迟迟，载渴载饥。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我心伤悲，莫知我哀！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d98931061f13f2f213f2ee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971800"/>
            <a:ext cx="9144000" cy="38862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8600" y="76200"/>
            <a:ext cx="86106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西江月</a:t>
            </a:r>
            <a:r>
              <a:rPr lang="en-US" altLang="zh-CN" sz="36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·</a:t>
            </a:r>
            <a:r>
              <a:rPr lang="zh-CN" altLang="en-US" sz="36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夜行黄沙道中 </a:t>
            </a:r>
          </a:p>
          <a:p>
            <a:r>
              <a:rPr lang="zh-CN" altLang="en-US" dirty="0" smtClean="0"/>
              <a:t>　　                                                                                            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（南宋）辛弃疾 </a:t>
            </a: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明月别枝惊鹊，清风半夜鸣蝉。稻花香里说丰年，听取蛙声一片。         七八个星天外，两三点雨山前。旧时茅店社林边，路转溪桥忽见。 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0_14681_75b0c767feace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1" y="457200"/>
            <a:ext cx="4267200" cy="5940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52400" y="754082"/>
            <a:ext cx="40386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天净沙</a:t>
            </a:r>
            <a:r>
              <a:rPr lang="en-US" altLang="zh-CN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·</a:t>
            </a: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秋 </a:t>
            </a:r>
          </a:p>
          <a:p>
            <a:r>
              <a:rPr lang="zh-CN" altLang="en-US" dirty="0" smtClean="0"/>
              <a:t>　　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（元）白朴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zh-CN" altLang="en-US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dirty="0" smtClean="0"/>
              <a:t>　　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孤村落日残霞，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轻烟老树寒鸦，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一点飞鸿影下。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青山绿水，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白草红叶黄花。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春晓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054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34000" y="1524000"/>
            <a:ext cx="297180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春  晓 </a:t>
            </a:r>
            <a:r>
              <a:rPr lang="zh-CN" altLang="en-US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zh-CN" altLang="en-US" b="1" dirty="0" smtClean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（唐）孟浩然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b="1" dirty="0" smtClean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1600" b="1" dirty="0" smtClean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春眠不觉晓，处处闻啼鸟。 </a:t>
            </a:r>
            <a:b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夜来风雨声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花落知多少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? </a:t>
            </a:r>
            <a:endParaRPr lang="zh-CN" altLang="en-US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023ae9bcb550c6b48ba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05300" y="1993900"/>
            <a:ext cx="4610100" cy="2959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6200" y="152400"/>
            <a:ext cx="4572000" cy="64940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明 日 歌 </a:t>
            </a:r>
          </a:p>
          <a:p>
            <a:r>
              <a:rPr lang="zh-CN" altLang="en-US" dirty="0" smtClean="0"/>
              <a:t>　　                       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（清）钱鹤滩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dirty="0" smtClean="0"/>
              <a:t>　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 明日复明日， </a:t>
            </a: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明日何其多。 </a:t>
            </a: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我生待明日， </a:t>
            </a: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万事成蹉跎。 </a:t>
            </a: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世人苦被明日累， </a:t>
            </a: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春去秋来老将至。 </a:t>
            </a: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朝看水东流， </a:t>
            </a: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暮看日西坠。 </a:t>
            </a: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百年明日能几何？ </a:t>
            </a: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请君听我明日歌。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1061608242cf12afeff7f0bfa.jpg"/>
          <p:cNvPicPr>
            <a:picLocks noChangeAspect="1"/>
          </p:cNvPicPr>
          <p:nvPr/>
        </p:nvPicPr>
        <p:blipFill>
          <a:blip r:embed="rId2" cstate="print"/>
          <a:srcRect b="14773"/>
          <a:stretch>
            <a:fillRect/>
          </a:stretch>
        </p:blipFill>
        <p:spPr>
          <a:xfrm>
            <a:off x="3531963" y="685800"/>
            <a:ext cx="5459637" cy="518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533400" y="1066800"/>
            <a:ext cx="2895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马  诗</a:t>
            </a:r>
            <a:endParaRPr lang="en-US" altLang="zh-CN" sz="48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（唐）  李贺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大漠沙如雪，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燕山月似钩。　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何当金络脑，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快走踏清秋。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0" y="990600"/>
            <a:ext cx="4302662" cy="37793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304800" y="1295400"/>
            <a:ext cx="39624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天竺寺八月十五日</a:t>
            </a:r>
            <a:endParaRPr lang="en-US" altLang="zh-CN" sz="36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夜桂子  </a:t>
            </a:r>
            <a:endParaRPr lang="en-US" altLang="zh-CN" sz="36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（唐）  皮日休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玉颗珊珊下月轮，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殿前拾得露华新。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至今不会天中事，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应是嫦娥掷与人。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184570579928481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81000" y="304800"/>
            <a:ext cx="2971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FFFF"/>
                </a:solidFill>
                <a:latin typeface="方正隶书简体" pitchFamily="65" charset="-122"/>
                <a:ea typeface="方正隶书简体" pitchFamily="65" charset="-122"/>
              </a:rPr>
              <a:t>  </a:t>
            </a:r>
            <a:r>
              <a:rPr lang="zh-CN" altLang="en-US" sz="4800" b="1" dirty="0" smtClean="0">
                <a:solidFill>
                  <a:srgbClr val="FFFF00"/>
                </a:solidFill>
                <a:latin typeface="方正隶书简体" pitchFamily="65" charset="-122"/>
                <a:ea typeface="方正隶书简体" pitchFamily="65" charset="-122"/>
              </a:rPr>
              <a:t>鸟鸣   涧</a:t>
            </a:r>
            <a:endParaRPr lang="en-US" altLang="zh-CN" sz="4800" b="1" dirty="0" smtClean="0">
              <a:solidFill>
                <a:srgbClr val="FFFF00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rgbClr val="FFFF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（唐）  王维</a:t>
            </a:r>
          </a:p>
          <a:p>
            <a:r>
              <a:rPr lang="zh-CN" altLang="en-US" sz="3600" b="1" dirty="0" smtClean="0">
                <a:solidFill>
                  <a:srgbClr val="FFFF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人闲桂花落， </a:t>
            </a:r>
          </a:p>
          <a:p>
            <a:r>
              <a:rPr lang="zh-CN" altLang="en-US" sz="3600" b="1" dirty="0" smtClean="0">
                <a:solidFill>
                  <a:srgbClr val="FFFF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夜静春山空。 </a:t>
            </a:r>
          </a:p>
          <a:p>
            <a:r>
              <a:rPr lang="zh-CN" altLang="en-US" sz="3600" b="1" dirty="0" smtClean="0">
                <a:solidFill>
                  <a:srgbClr val="FFFF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月出惊山鸟， </a:t>
            </a:r>
          </a:p>
          <a:p>
            <a:r>
              <a:rPr lang="zh-CN" altLang="en-US" sz="3600" b="1" dirty="0" smtClean="0">
                <a:solidFill>
                  <a:srgbClr val="FFFF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时鸣春涧中。</a:t>
            </a:r>
            <a:endParaRPr lang="zh-CN" altLang="en-US" sz="3600" b="1" dirty="0">
              <a:solidFill>
                <a:srgbClr val="FFFF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W0200711125587818643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967037"/>
            <a:ext cx="9144000" cy="389096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4800" y="109478"/>
            <a:ext cx="8534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浣 溪 沙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（宋）  苏  轼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2400" dirty="0" smtClean="0">
                <a:latin typeface="+mn-ea"/>
                <a:ea typeface="+mn-ea"/>
              </a:rPr>
              <a:t>      游蕲</a:t>
            </a:r>
            <a:r>
              <a:rPr lang="en-US" altLang="zh-CN" sz="2400" dirty="0" err="1" smtClean="0">
                <a:latin typeface="+mn-ea"/>
                <a:ea typeface="+mn-ea"/>
              </a:rPr>
              <a:t>qí</a:t>
            </a:r>
            <a:r>
              <a:rPr lang="zh-CN" altLang="en-US" sz="2400" dirty="0" smtClean="0">
                <a:latin typeface="+mn-ea"/>
                <a:ea typeface="+mn-ea"/>
              </a:rPr>
              <a:t>水清泉寺，寺临兰溪，溪水西流。 </a:t>
            </a: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山下兰芽短浸溪，松间沙路净无泥。潇潇暮雨子规啼。        谁道人生无再少？门前流水尚能西！休将白发唱黄鸡。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c5fcc1b9d9a37c6ad6e75a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600200"/>
            <a:ext cx="3429000" cy="3878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4267200" y="152400"/>
            <a:ext cx="43434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卜算子</a:t>
            </a:r>
            <a:r>
              <a:rPr lang="en-US" altLang="zh-CN" sz="44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·</a:t>
            </a:r>
          </a:p>
          <a:p>
            <a:pPr algn="ctr"/>
            <a:r>
              <a:rPr lang="zh-CN" altLang="en-US" sz="44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送鲍浩然之浙东</a:t>
            </a:r>
            <a:endParaRPr lang="en-US" altLang="zh-CN" sz="44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　                            　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宋）王观 </a:t>
            </a: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水是眼波横，山是眉峰聚。欲问行人去那边？　 眉眼盈盈处。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才始送春归， 又送君归去。 若到江南赶上春， 千万和春住。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5" descr="塞下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79" name="Rectangle 4"/>
          <p:cNvSpPr>
            <a:spLocks noChangeArrowheads="1"/>
          </p:cNvSpPr>
          <p:nvPr/>
        </p:nvSpPr>
        <p:spPr bwMode="auto">
          <a:xfrm>
            <a:off x="524510" y="2081748"/>
            <a:ext cx="2954655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塞下曲</a:t>
            </a:r>
          </a:p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  卢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纶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endParaRPr lang="zh-CN" altLang="en-US" sz="2400" b="1" dirty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月黑雁飞高，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单于夜遁逃。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欲将轻骑逐，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大雪满弓刀。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522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4038600"/>
            <a:ext cx="7620000" cy="2286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19200" y="1265634"/>
            <a:ext cx="716280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早春呈水部张十八员外郎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                                                                                      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)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韩愈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天街小雨润如酥，草色遥看近却无。最是一年春好处，绝胜烟柳满皇都。</a:t>
            </a:r>
            <a:b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e40a1ccc7a3fe750eb3456e.jpg"/>
          <p:cNvPicPr>
            <a:picLocks noChangeAspect="1"/>
          </p:cNvPicPr>
          <p:nvPr/>
        </p:nvPicPr>
        <p:blipFill>
          <a:blip r:embed="rId2" cstate="print"/>
          <a:srcRect l="27500" t="2250" r="3750" b="3235"/>
          <a:stretch>
            <a:fillRect/>
          </a:stretch>
        </p:blipFill>
        <p:spPr>
          <a:xfrm>
            <a:off x="4114800" y="152400"/>
            <a:ext cx="4191000" cy="6400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914400"/>
            <a:ext cx="3276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夜宿山寺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                           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)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李白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危楼高百尺，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手可摘星辰。不敢高声语，恐惊天上人。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/>
            </a:r>
            <a:b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3_1863_2a10a4c2408d388.jpg"/>
          <p:cNvPicPr>
            <a:picLocks noChangeAspect="1"/>
          </p:cNvPicPr>
          <p:nvPr/>
        </p:nvPicPr>
        <p:blipFill>
          <a:blip r:embed="rId2" cstate="print">
            <a:lum bright="1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14400" y="2153483"/>
            <a:ext cx="3124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latin typeface="方正隶书简体" pitchFamily="65" charset="-122"/>
                <a:ea typeface="方正隶书简体" pitchFamily="65" charset="-122"/>
              </a:rPr>
              <a:t>八 阵 图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sz="24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24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唐</a:t>
            </a:r>
            <a:r>
              <a:rPr lang="en-US" altLang="zh-CN" sz="24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)</a:t>
            </a:r>
            <a:r>
              <a:rPr lang="zh-CN" altLang="en-US" sz="24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杜甫</a:t>
            </a:r>
            <a:endParaRPr lang="en-US" altLang="zh-CN" sz="2400" b="1" dirty="0" smtClean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功盖三分国，名成八阵图。江流石不转，遗恨失吞吴。</a:t>
            </a:r>
            <a:b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图片 2" descr="0130000021295812193554253767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9157522" cy="65532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36866" name="TextBox 1"/>
          <p:cNvSpPr txBox="1">
            <a:spLocks noChangeArrowheads="1"/>
          </p:cNvSpPr>
          <p:nvPr/>
        </p:nvSpPr>
        <p:spPr bwMode="auto">
          <a:xfrm>
            <a:off x="5791200" y="1828800"/>
            <a:ext cx="2971800" cy="3416320"/>
          </a:xfrm>
          <a:prstGeom prst="rect">
            <a:avLst/>
          </a:prstGeom>
          <a:solidFill>
            <a:srgbClr val="FFFF00">
              <a:alpha val="28000"/>
            </a:srgb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宿</a:t>
            </a:r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建德江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dirty="0"/>
              <a:t>　</a:t>
            </a:r>
            <a:r>
              <a:rPr lang="zh-CN" altLang="en-US" dirty="0" smtClean="0"/>
              <a:t>      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  孟浩然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移舟泊烟渚，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日暮客愁新。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野旷天低树，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江清月近人。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0805191026125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304800"/>
            <a:ext cx="3264904" cy="6141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9200" y="914400"/>
            <a:ext cx="36576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暮江吟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                             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)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白居易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endParaRPr lang="zh-CN" altLang="en-US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一道残阳铺水中， 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半江瑟瑟半江红。 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可怜九月初三夜， 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露似真珠月似弓。 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/>
            </a:r>
            <a:b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/>
            </a:r>
            <a:b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02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85518" y="2667000"/>
            <a:ext cx="4702882" cy="3365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295400" y="1066800"/>
            <a:ext cx="30480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问刘十九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           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)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白居易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绿蚁新醅酒，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红泥小火炉。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晚来天欲雪，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能饮一杯无。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67000" y="5486400"/>
            <a:ext cx="9605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醅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pēi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02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6693" y="576740"/>
            <a:ext cx="8777307" cy="6281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533400" y="118408"/>
            <a:ext cx="5562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          渡汉江  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)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宋之问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岭外音书断，经冬复万春。近乡情更怯，不敢向来人。</a:t>
            </a:r>
            <a:endParaRPr lang="zh-CN" altLang="en-US" dirty="0"/>
          </a:p>
        </p:txBody>
      </p:sp>
    </p:spTree>
  </p:cSld>
  <p:clrMapOvr>
    <a:masterClrMapping/>
  </p:clrMapOvr>
  <p:transition spd="med" advClick="0" advTm="10000">
    <p:random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55691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4200" y="0"/>
            <a:ext cx="6019800" cy="25336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85800" y="2286000"/>
            <a:ext cx="78486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卜算子</a:t>
            </a:r>
            <a:r>
              <a:rPr lang="en-US" altLang="zh-CN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·</a:t>
            </a: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咏梅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                                                                                                   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宋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)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陆  游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                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驿外断桥边，寂寞开无主。已是黄昏独自愁，更着风和雨。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无意苦争春，一任群芳妒。零落成泥碾作尘，只有香如故。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_200712051821051.jpg"/>
          <p:cNvPicPr>
            <a:picLocks noChangeAspect="1"/>
          </p:cNvPicPr>
          <p:nvPr/>
        </p:nvPicPr>
        <p:blipFill>
          <a:blip r:embed="rId2" cstate="print"/>
          <a:srcRect l="34000" r="2000" b="1982"/>
          <a:stretch>
            <a:fillRect/>
          </a:stretch>
        </p:blipFill>
        <p:spPr>
          <a:xfrm>
            <a:off x="5562600" y="914400"/>
            <a:ext cx="3048000" cy="5181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905000" y="990600"/>
            <a:ext cx="26670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蚕  妇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                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宋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)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张  俞 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昨日入城市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归来泪满襟。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遍身罗绮者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不是养蚕人。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0051267682297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0" y="228600"/>
            <a:ext cx="4285715" cy="6285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-183369"/>
            <a:ext cx="89805" cy="366739"/>
          </a:xfrm>
          <a:prstGeom prst="rect">
            <a:avLst/>
          </a:prstGeom>
          <a:solidFill>
            <a:srgbClr val="F6F6F6"/>
          </a:solidFill>
          <a:ln w="9525">
            <a:noFill/>
            <a:miter lim="800000"/>
          </a:ln>
          <a:effectLst/>
        </p:spPr>
        <p:txBody>
          <a:bodyPr vert="horz" wrap="none" lIns="44436" tIns="44436" rIns="44436" bIns="4443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8200" y="152400"/>
            <a:ext cx="35052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送杜少府</a:t>
            </a:r>
            <a:endParaRPr lang="en-US" altLang="zh-CN" sz="48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lvl="0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之任蜀州　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  <a:p>
            <a:pPr lvl="0" eaLnBrk="0" hangingPunct="0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（唐）王勃 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</a:t>
            </a:r>
          </a:p>
          <a:p>
            <a:pPr lvl="0" eaLnBrk="0" hangingPunct="0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城阙辅三秦，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eaLnBrk="0" hangingPunct="0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风烟望五津。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eaLnBrk="0" hangingPunct="0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与君离别意，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eaLnBrk="0" hangingPunct="0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同是宦游人。 </a:t>
            </a:r>
          </a:p>
          <a:p>
            <a:pPr lvl="0" eaLnBrk="0" hangingPunct="0"/>
            <a:r>
              <a:rPr lang="zh-CN" altLang="en-US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海内存知己，</a:t>
            </a:r>
            <a:endParaRPr lang="en-US" altLang="zh-CN" sz="36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eaLnBrk="0" hangingPunct="0"/>
            <a:r>
              <a:rPr lang="zh-CN" altLang="en-US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天涯若比邻。 </a:t>
            </a:r>
          </a:p>
          <a:p>
            <a:pPr lvl="0" eaLnBrk="0" hangingPunct="0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无为在歧路，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eaLnBrk="0" hangingPunct="0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儿女共沾巾。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38812002554536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447800"/>
            <a:ext cx="5314317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4419600" y="387489"/>
            <a:ext cx="3810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过 零丁 洋</a:t>
            </a:r>
            <a:endParaRPr lang="en-US" altLang="zh-CN" sz="48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文天祥（南宋）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辛苦遭逢起一经，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干戈寥落四周星。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山河破碎风飘絮，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身世浮沉雨打萍。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惶恐滩头说惶恐，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零丁洋里叹零丁。 </a:t>
            </a: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人生自古谁无死，</a:t>
            </a:r>
            <a:endParaRPr lang="en-US" altLang="zh-CN" sz="36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留取丹心照汗青！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0115813680819086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609600"/>
            <a:ext cx="3911600" cy="5990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876800" y="1066800"/>
            <a:ext cx="41910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天净沙</a:t>
            </a:r>
            <a:r>
              <a:rPr lang="en-US" altLang="zh-CN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·</a:t>
            </a: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秋思 </a:t>
            </a:r>
          </a:p>
          <a:p>
            <a:r>
              <a:rPr lang="zh-CN" altLang="en-US" dirty="0" smtClean="0"/>
              <a:t>　　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（元）马致远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zh-CN" altLang="en-US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枯藤老树昏鸦， 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小桥流水人家，　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古道西风瘦马。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夕阳西下，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断肠人在天涯。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1300000240273127217706500743_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5199" y="2667000"/>
            <a:ext cx="4267201" cy="372668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矩形 1"/>
          <p:cNvSpPr/>
          <p:nvPr/>
        </p:nvSpPr>
        <p:spPr>
          <a:xfrm>
            <a:off x="990600" y="228600"/>
            <a:ext cx="7315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白雪歌送武判官归京 （节选）</a:t>
            </a:r>
          </a:p>
          <a:p>
            <a:r>
              <a:rPr lang="zh-CN" altLang="en-US" dirty="0" smtClean="0"/>
              <a:t>　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　                       （唐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)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岑  参</a:t>
            </a:r>
            <a:r>
              <a:rPr lang="zh-CN" altLang="en-US" dirty="0" smtClean="0"/>
              <a:t>　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北风卷地白草折，胡天八月即飞雪。 </a:t>
            </a: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忽如一夜春风来，千树万树梨花开。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0307_8e185f6e5f6a13420ccc8ThFBYHn06Nj.jpg"/>
          <p:cNvPicPr>
            <a:picLocks noChangeAspect="1"/>
          </p:cNvPicPr>
          <p:nvPr/>
        </p:nvPicPr>
        <p:blipFill>
          <a:blip r:embed="rId2" cstate="print"/>
          <a:srcRect b="29880"/>
          <a:stretch>
            <a:fillRect/>
          </a:stretch>
        </p:blipFill>
        <p:spPr>
          <a:xfrm>
            <a:off x="447242" y="3080476"/>
            <a:ext cx="6105958" cy="3564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762000" y="685800"/>
            <a:ext cx="7543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无题（一）（节选）</a:t>
            </a:r>
            <a:endParaRPr lang="en-US" altLang="zh-CN" dirty="0" smtClean="0"/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李商隐 （唐）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相见时难别亦难，东风无力百花残。 </a:t>
            </a: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春蚕到死丝方尽，蜡炬成灰泪始干。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凉州词4"/>
          <p:cNvPicPr>
            <a:picLocks noChangeAspect="1" noChangeArrowheads="1"/>
          </p:cNvPicPr>
          <p:nvPr/>
        </p:nvPicPr>
        <p:blipFill>
          <a:blip r:embed="rId2" cstate="print"/>
          <a:srcRect b="13315"/>
          <a:stretch>
            <a:fillRect/>
          </a:stretch>
        </p:blipFill>
        <p:spPr bwMode="auto">
          <a:xfrm>
            <a:off x="457200" y="76200"/>
            <a:ext cx="8382000" cy="4038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矩形 3"/>
          <p:cNvSpPr/>
          <p:nvPr/>
        </p:nvSpPr>
        <p:spPr>
          <a:xfrm>
            <a:off x="838200" y="4038600"/>
            <a:ext cx="7620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 </a:t>
            </a: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凉  州  词</a:t>
            </a:r>
            <a:endParaRPr lang="en-US" altLang="zh-CN" sz="48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（唐）王翰</a:t>
            </a:r>
            <a:r>
              <a:rPr lang="en-US" altLang="zh-CN" sz="1100" dirty="0" smtClean="0">
                <a:latin typeface="宋体" panose="02010600030101010101" pitchFamily="2" charset="-122"/>
              </a:rPr>
              <a:t/>
            </a:r>
            <a:br>
              <a:rPr lang="en-US" altLang="zh-CN" sz="1100" dirty="0" smtClean="0">
                <a:latin typeface="宋体" panose="02010600030101010101" pitchFamily="2" charset="-122"/>
              </a:rPr>
            </a:b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葡萄美酒夜光杯， 欲饮琵琶马上催。 </a:t>
            </a:r>
            <a:b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醉卧沙场君莫笑， 古来征战几人回？ 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 descr="已会背~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5054600"/>
            <a:ext cx="1320800" cy="1270000"/>
          </a:xfrm>
          <a:prstGeom prst="rect">
            <a:avLst/>
          </a:prstGeom>
        </p:spPr>
      </p:pic>
    </p:spTree>
  </p:cSld>
  <p:clrMapOvr>
    <a:masterClrMapping/>
  </p:clrMapOvr>
  <p:transition spd="med" advClick="0" advTm="10000">
    <p:random/>
  </p:transition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13000008228201275152214923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57400"/>
            <a:ext cx="4365361" cy="449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4648200" y="838200"/>
            <a:ext cx="39624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乙亥杂诗</a:t>
            </a:r>
            <a:endParaRPr lang="en-US" altLang="zh-CN" sz="44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（清）龚自珍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浩荡离愁白日斜，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吟鞭东指即天涯。 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落红不是无情物，</a:t>
            </a:r>
            <a:endParaRPr lang="en-US" altLang="zh-CN" sz="36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化作春泥更护花。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100921142244855.jpg"/>
          <p:cNvPicPr>
            <a:picLocks noChangeAspect="1"/>
          </p:cNvPicPr>
          <p:nvPr/>
        </p:nvPicPr>
        <p:blipFill>
          <a:blip r:embed="rId2" cstate="print"/>
          <a:srcRect l="27500" t="4993" r="5000" b="6118"/>
          <a:stretch>
            <a:fillRect/>
          </a:stretch>
        </p:blipFill>
        <p:spPr>
          <a:xfrm>
            <a:off x="4495800" y="381000"/>
            <a:ext cx="4114800" cy="601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1371600" y="152400"/>
            <a:ext cx="31242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望月怀远</a:t>
            </a:r>
            <a:endParaRPr lang="en-US" altLang="zh-CN" sz="44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（唐）张九龄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en-US" altLang="zh-CN" dirty="0" smtClean="0"/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海上生明月，</a:t>
            </a:r>
            <a:endParaRPr lang="en-US" altLang="zh-CN" sz="36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天涯共此时。</a:t>
            </a:r>
            <a:endParaRPr lang="en-US" altLang="zh-CN" sz="36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情人怨遥夜，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竟夕起相思。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灭烛怜光满，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披衣觉露滋。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不堪盈手赠，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还寝梦佳期。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685800"/>
            <a:ext cx="3453384" cy="51852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1295400" y="1305104"/>
            <a:ext cx="31242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相  思</a:t>
            </a:r>
            <a:endParaRPr lang="en-US" altLang="zh-CN" sz="44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（唐）王  维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红豆生南国，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春来发几枝？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愿君多采撷，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此物最相思。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934296039957676766.jpg"/>
          <p:cNvPicPr>
            <a:picLocks noChangeAspect="1"/>
          </p:cNvPicPr>
          <p:nvPr/>
        </p:nvPicPr>
        <p:blipFill>
          <a:blip r:embed="rId2" cstate="print">
            <a:lum bright="30000" contrast="10000"/>
          </a:blip>
          <a:stretch>
            <a:fillRect/>
          </a:stretch>
        </p:blipFill>
        <p:spPr>
          <a:xfrm>
            <a:off x="3733800" y="914400"/>
            <a:ext cx="5223387" cy="5181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矩形 1"/>
          <p:cNvSpPr/>
          <p:nvPr/>
        </p:nvSpPr>
        <p:spPr>
          <a:xfrm>
            <a:off x="685800" y="1305104"/>
            <a:ext cx="37338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花  影</a:t>
            </a:r>
            <a:endParaRPr lang="en-US" altLang="zh-CN" sz="44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（北宋）苏轼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重重叠叠上瑶台，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几度呼童扫不开。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刚被太阳收拾去，</a:t>
            </a:r>
            <a:endParaRPr lang="en-US" altLang="zh-CN" sz="36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却教明月送将来。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出塞"/>
          <p:cNvPicPr>
            <a:picLocks noChangeAspect="1" noChangeArrowheads="1"/>
          </p:cNvPicPr>
          <p:nvPr/>
        </p:nvPicPr>
        <p:blipFill>
          <a:blip r:embed="rId2" cstate="print"/>
          <a:srcRect r="40625"/>
          <a:stretch>
            <a:fillRect/>
          </a:stretch>
        </p:blipFill>
        <p:spPr bwMode="auto">
          <a:xfrm>
            <a:off x="-304800" y="-1"/>
            <a:ext cx="5610225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5334000" y="1219200"/>
            <a:ext cx="3993401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出   塞</a:t>
            </a:r>
            <a:endParaRPr lang="en-US" altLang="zh-CN" sz="48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（唐）王昌龄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秦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时明月汉时关，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万里长征人未还。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但使龙城飞将在，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不教胡马度阴山！ 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图片 2" descr="2008052809210924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43200"/>
            <a:ext cx="9144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Box 1"/>
          <p:cNvSpPr txBox="1">
            <a:spLocks noChangeArrowheads="1"/>
          </p:cNvSpPr>
          <p:nvPr/>
        </p:nvSpPr>
        <p:spPr bwMode="auto">
          <a:xfrm>
            <a:off x="685800" y="298609"/>
            <a:ext cx="8077200" cy="22159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从 军 行 </a:t>
            </a:r>
            <a:r>
              <a:rPr lang="en-US" altLang="zh-CN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（唐）王昌龄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zh-CN" altLang="en-US" dirty="0"/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青海长云暗雪山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，孤城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遥望玉门关。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黄沙百战穿金甲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，不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破楼兰终不还。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芙蓉楼送辛渐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43050"/>
            <a:ext cx="7086600" cy="5314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4800600" y="346770"/>
            <a:ext cx="4104009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芙蓉楼送辛渐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</a:t>
            </a:r>
            <a:b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（唐）王昌龄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寒雨连江夜入吴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 </a:t>
            </a:r>
            <a:b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平明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送客楚山孤。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洛阳亲友如相问， 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/>
            </a:r>
            <a:b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一片冰心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在玉壶。 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鹿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152400" y="2819400"/>
            <a:ext cx="3070071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鹿  柴</a:t>
            </a:r>
            <a:r>
              <a:rPr lang="en-US" altLang="zh-CN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（唐）王维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空山不见人，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但闻人语响。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返景入深林，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复照青苔上。 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2" descr="20101109105626101.jpg"/>
          <p:cNvPicPr>
            <a:picLocks noChangeAspect="1"/>
          </p:cNvPicPr>
          <p:nvPr/>
        </p:nvPicPr>
        <p:blipFill>
          <a:blip r:embed="rId2" cstate="print"/>
          <a:srcRect t="28595"/>
          <a:stretch>
            <a:fillRect/>
          </a:stretch>
        </p:blipFill>
        <p:spPr bwMode="auto">
          <a:xfrm>
            <a:off x="0" y="2743200"/>
            <a:ext cx="9144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TextBox 1"/>
          <p:cNvSpPr txBox="1">
            <a:spLocks noChangeArrowheads="1"/>
          </p:cNvSpPr>
          <p:nvPr/>
        </p:nvSpPr>
        <p:spPr bwMode="auto">
          <a:xfrm>
            <a:off x="1447800" y="282476"/>
            <a:ext cx="594360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竹 里 馆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                    （唐）王  维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独坐幽篁里，弹琴复长啸。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深林人不知，明月来相照。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 descr="送元二使安西2"/>
          <p:cNvPicPr>
            <a:picLocks noChangeAspect="1" noChangeArrowheads="1"/>
          </p:cNvPicPr>
          <p:nvPr/>
        </p:nvPicPr>
        <p:blipFill>
          <a:blip r:embed="rId2" cstate="print"/>
          <a:srcRect b="14420"/>
          <a:stretch>
            <a:fillRect/>
          </a:stretch>
        </p:blipFill>
        <p:spPr bwMode="auto">
          <a:xfrm>
            <a:off x="0" y="0"/>
            <a:ext cx="9144000" cy="434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4035" name="Rectangle 5"/>
          <p:cNvSpPr>
            <a:spLocks noChangeArrowheads="1"/>
          </p:cNvSpPr>
          <p:nvPr/>
        </p:nvSpPr>
        <p:spPr bwMode="auto">
          <a:xfrm>
            <a:off x="656064" y="4343400"/>
            <a:ext cx="7802136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4000" b="1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en-US" altLang="zh-CN" sz="40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送</a:t>
            </a:r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元二使安</a:t>
            </a: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西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（唐）王  维 </a:t>
            </a:r>
            <a:r>
              <a:rPr lang="zh-CN" altLang="en-US" sz="2000" dirty="0">
                <a:latin typeface="宋体" panose="02010600030101010101" pitchFamily="2" charset="-122"/>
              </a:rPr>
              <a:t/>
            </a:r>
            <a:br>
              <a:rPr lang="zh-CN" altLang="en-US" sz="2000" dirty="0">
                <a:latin typeface="宋体" panose="02010600030101010101" pitchFamily="2" charset="-122"/>
              </a:rPr>
            </a:b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渭城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朝雨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浥轻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尘， 客舍青青柳色新。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劝君更尽一杯酒， 西出阳关无故人。 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" descr="81214218693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27651" name="TextBox 1"/>
          <p:cNvSpPr txBox="1">
            <a:spLocks noChangeArrowheads="1"/>
          </p:cNvSpPr>
          <p:nvPr/>
        </p:nvSpPr>
        <p:spPr bwMode="auto">
          <a:xfrm>
            <a:off x="1219200" y="26849"/>
            <a:ext cx="2667000" cy="6678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方正隶书简体" pitchFamily="65" charset="-122"/>
                <a:ea typeface="方正隶书简体" pitchFamily="65" charset="-122"/>
              </a:rPr>
              <a:t>  </a:t>
            </a:r>
            <a:r>
              <a:rPr lang="zh-CN" altLang="en-US" sz="44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长 歌 行</a:t>
            </a:r>
            <a:endParaRPr lang="en-US" altLang="zh-CN" sz="44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汉乐府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青青园中葵，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朝露待日晞。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阳春布德泽，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万物生光辉。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常恐秋节至，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焜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黄华叶衰。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百川东到海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何时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复西归。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少壮不努力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老大徒伤悲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 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九月九日忆山东兄弟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762000"/>
            <a:ext cx="7772400" cy="58293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5059" name="Rectangle 5"/>
          <p:cNvSpPr>
            <a:spLocks noChangeArrowheads="1"/>
          </p:cNvSpPr>
          <p:nvPr/>
        </p:nvSpPr>
        <p:spPr bwMode="auto">
          <a:xfrm>
            <a:off x="381000" y="41970"/>
            <a:ext cx="5029200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40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九月九日忆山东兄弟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（唐）王  维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独在异乡为异客，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每逢佳节倍思亲。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遥知兄弟登高处，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遍插茱萸少一人。 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3" descr="别董大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6083" name="Text Box 2"/>
          <p:cNvSpPr txBox="1">
            <a:spLocks noChangeArrowheads="1"/>
          </p:cNvSpPr>
          <p:nvPr/>
        </p:nvSpPr>
        <p:spPr bwMode="auto">
          <a:xfrm>
            <a:off x="4876800" y="361414"/>
            <a:ext cx="3962400" cy="36009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4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别 董 大</a:t>
            </a:r>
            <a:endParaRPr lang="zh-CN" altLang="en-US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just"/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</a:t>
            </a:r>
            <a:r>
              <a:rPr lang="zh-CN" altLang="en-US" sz="2400" b="1" dirty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唐）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高 适</a:t>
            </a:r>
            <a:endParaRPr lang="zh-CN" altLang="en-US" sz="2400" b="1" dirty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千里黄云白日曛，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北风吹雁雪纷纷。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莫愁前路无知己，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天下谁人不识君。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静夜思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Rectangle 5"/>
          <p:cNvSpPr>
            <a:spLocks noChangeArrowheads="1"/>
          </p:cNvSpPr>
          <p:nvPr/>
        </p:nvSpPr>
        <p:spPr bwMode="auto">
          <a:xfrm>
            <a:off x="3276600" y="220335"/>
            <a:ext cx="5840060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       </a:t>
            </a:r>
            <a:r>
              <a:rPr lang="en-US" altLang="zh-CN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 </a:t>
            </a:r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静夜思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（唐）李白 </a:t>
            </a:r>
            <a:r>
              <a:rPr lang="zh-CN" altLang="en-US" sz="2000" dirty="0">
                <a:latin typeface="宋体" panose="02010600030101010101" pitchFamily="2" charset="-122"/>
              </a:rPr>
              <a:t/>
            </a:r>
            <a:br>
              <a:rPr lang="zh-CN" altLang="en-US" sz="2000" dirty="0">
                <a:latin typeface="宋体" panose="0201060003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床前明月光，疑是地上霜。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举头望明月，低头思故乡。 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 descr="古朗月行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1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Rectangle 6"/>
          <p:cNvSpPr>
            <a:spLocks noChangeArrowheads="1"/>
          </p:cNvSpPr>
          <p:nvPr/>
        </p:nvSpPr>
        <p:spPr bwMode="auto">
          <a:xfrm>
            <a:off x="457200" y="703072"/>
            <a:ext cx="3070071" cy="57739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 </a:t>
            </a:r>
            <a:r>
              <a:rPr lang="zh-CN" altLang="en-US" sz="4800" b="1" dirty="0">
                <a:latin typeface="方正隶书简体" pitchFamily="65" charset="-122"/>
                <a:ea typeface="方正隶书简体" pitchFamily="65" charset="-122"/>
              </a:rPr>
              <a:t>古朗月行 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24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（唐）李白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小时不识月，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呼作白玉盘。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又疑瑶台镜，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飞在青云端。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仙人垂两足，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桂树何团团。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白兔捣药成，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问言与谁餐？ 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 descr="望庐山瀑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95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Rectangle 5"/>
          <p:cNvSpPr>
            <a:spLocks noChangeArrowheads="1"/>
          </p:cNvSpPr>
          <p:nvPr/>
        </p:nvSpPr>
        <p:spPr bwMode="auto">
          <a:xfrm>
            <a:off x="4876800" y="788918"/>
            <a:ext cx="4123245" cy="42165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  </a:t>
            </a: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望 庐山</a:t>
            </a:r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瀑布 </a:t>
            </a:r>
            <a:r>
              <a:rPr lang="zh-CN" altLang="en-US" sz="4000" b="1" dirty="0">
                <a:latin typeface="隶书" panose="02010509060101010101" pitchFamily="49" charset="-122"/>
                <a:ea typeface="隶书" panose="02010509060101010101" pitchFamily="49" charset="-122"/>
              </a:rPr>
              <a:t/>
            </a:r>
            <a:br>
              <a:rPr lang="zh-CN" altLang="en-US" sz="4000" b="1" dirty="0"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4000" b="1" dirty="0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（唐）李白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日照香炉生紫烟， </a:t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遥看瀑布挂前川， </a:t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飞流直下三千尺。 </a:t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疑是银河落九天。 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 descr="赠汪伦2"/>
          <p:cNvPicPr>
            <a:picLocks noChangeAspect="1" noChangeArrowheads="1"/>
          </p:cNvPicPr>
          <p:nvPr/>
        </p:nvPicPr>
        <p:blipFill>
          <a:blip r:embed="rId2" cstate="print"/>
          <a:srcRect t="11261" r="13497" b="39002"/>
          <a:stretch>
            <a:fillRect/>
          </a:stretch>
        </p:blipFill>
        <p:spPr bwMode="auto">
          <a:xfrm>
            <a:off x="1" y="0"/>
            <a:ext cx="9143999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5"/>
          <p:cNvSpPr>
            <a:spLocks noChangeArrowheads="1"/>
          </p:cNvSpPr>
          <p:nvPr/>
        </p:nvSpPr>
        <p:spPr bwMode="auto">
          <a:xfrm>
            <a:off x="762000" y="4038600"/>
            <a:ext cx="7802136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       </a:t>
            </a:r>
            <a:r>
              <a:rPr lang="en-US" altLang="zh-CN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        </a:t>
            </a: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赠 汪 </a:t>
            </a:r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伦 </a:t>
            </a: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（唐）李白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李白乘舟将欲行， 忽闻岸上踏歌声。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桃花潭水深千尺， 不及汪伦送我情。 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图片 2" descr="26b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TextBox 2"/>
          <p:cNvSpPr txBox="1">
            <a:spLocks noChangeArrowheads="1"/>
          </p:cNvSpPr>
          <p:nvPr/>
        </p:nvSpPr>
        <p:spPr bwMode="auto">
          <a:xfrm>
            <a:off x="381000" y="3343632"/>
            <a:ext cx="5867400" cy="25237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独坐 敬亭</a:t>
            </a:r>
            <a:r>
              <a:rPr lang="zh-CN" altLang="en-US" sz="44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山</a:t>
            </a:r>
            <a:endParaRPr lang="en-US" altLang="zh-CN" sz="44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                     （唐）李 白 </a:t>
            </a:r>
          </a:p>
          <a:p>
            <a:r>
              <a:rPr lang="zh-CN" altLang="en-US" dirty="0"/>
              <a:t>　　 </a:t>
            </a:r>
            <a:r>
              <a:rPr lang="zh-CN" altLang="en-US" dirty="0">
                <a:hlinkClick r:id="rId3" tooltip="查看图片"/>
              </a:rPr>
              <a:t>  </a:t>
            </a:r>
            <a:r>
              <a:rPr lang="zh-CN" altLang="en-US" dirty="0"/>
              <a:t> </a:t>
            </a:r>
            <a:endParaRPr lang="en-US" altLang="zh-CN" dirty="0"/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众鸟高飞尽，孤云独去闲。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相看两不厌，唯有敬亭山。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 descr="黄鹤楼送孟浩然之广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5"/>
          <p:cNvSpPr>
            <a:spLocks noChangeArrowheads="1"/>
          </p:cNvSpPr>
          <p:nvPr/>
        </p:nvSpPr>
        <p:spPr bwMode="auto">
          <a:xfrm>
            <a:off x="4495800" y="2474416"/>
            <a:ext cx="4495800" cy="41549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4400" b="1" dirty="0">
                <a:latin typeface="方正隶书简体" pitchFamily="65" charset="-122"/>
                <a:ea typeface="方正隶书简体" pitchFamily="65" charset="-122"/>
              </a:rPr>
              <a:t>黄鹤楼送孟浩然之广陵</a:t>
            </a:r>
            <a:r>
              <a:rPr lang="zh-CN" altLang="en-US" sz="44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 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（唐）李白 </a:t>
            </a:r>
            <a:r>
              <a:rPr lang="zh-CN" altLang="en-US" sz="3200" b="1" dirty="0">
                <a:latin typeface="宋体" panose="02010600030101010101" pitchFamily="2" charset="-122"/>
              </a:rPr>
              <a:t/>
            </a:r>
            <a:br>
              <a:rPr lang="zh-CN" altLang="en-US" sz="3200" b="1" dirty="0">
                <a:latin typeface="宋体" panose="0201060003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故人西辞黄鹤楼，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烟花三月下扬州。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孤帆远影碧空尽，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惟见长江天际流。 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 descr="早发白帝城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0"/>
            <a:ext cx="4310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1" name="Rectangle 6"/>
          <p:cNvSpPr>
            <a:spLocks noChangeArrowheads="1"/>
          </p:cNvSpPr>
          <p:nvPr/>
        </p:nvSpPr>
        <p:spPr bwMode="auto">
          <a:xfrm>
            <a:off x="5181600" y="1140371"/>
            <a:ext cx="3993401" cy="41549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4000" b="1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早发白帝城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（唐）李白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朝辞白帝彩云间，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千里江陵一日还。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两岸猿声啼不住，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轻舟已过万重山。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图片 2" descr="31003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838200"/>
            <a:ext cx="4966282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TextBox 1"/>
          <p:cNvSpPr txBox="1">
            <a:spLocks noChangeArrowheads="1"/>
          </p:cNvSpPr>
          <p:nvPr/>
        </p:nvSpPr>
        <p:spPr bwMode="auto">
          <a:xfrm>
            <a:off x="1371600" y="762000"/>
            <a:ext cx="3124200" cy="41549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秋 浦 歌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（唐）  李  白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白发三千丈， 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缘愁似个长。 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不知明镜里，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何处得秋霜。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图片 2" descr="12982904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599" y="838200"/>
            <a:ext cx="3799367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1"/>
          <p:cNvSpPr txBox="1">
            <a:spLocks noChangeArrowheads="1"/>
          </p:cNvSpPr>
          <p:nvPr/>
        </p:nvSpPr>
        <p:spPr bwMode="auto">
          <a:xfrm>
            <a:off x="5181600" y="1319748"/>
            <a:ext cx="28956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七步诗</a:t>
            </a:r>
            <a:endParaRPr lang="en-US" altLang="zh-CN" sz="48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（三国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·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魏</a:t>
            </a:r>
            <a:r>
              <a:rPr lang="zh-CN" altLang="en-US" sz="2400" b="1" dirty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）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曹植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endParaRPr lang="en-US" altLang="zh-CN" sz="2400" b="1" dirty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煮豆燃豆萁，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豆在釜中泣。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本是同根生，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相煎何太急？</a:t>
            </a:r>
          </a:p>
        </p:txBody>
      </p:sp>
      <p:pic>
        <p:nvPicPr>
          <p:cNvPr id="4" name="图片 3" descr="已会背~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5054600"/>
            <a:ext cx="1320800" cy="1270000"/>
          </a:xfrm>
          <a:prstGeom prst="rect">
            <a:avLst/>
          </a:prstGeom>
        </p:spPr>
      </p:pic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5" descr="望天门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5299" name="Text Box 4"/>
          <p:cNvSpPr txBox="1">
            <a:spLocks noChangeArrowheads="1"/>
          </p:cNvSpPr>
          <p:nvPr/>
        </p:nvSpPr>
        <p:spPr bwMode="auto">
          <a:xfrm>
            <a:off x="3124200" y="2743200"/>
            <a:ext cx="3962400" cy="3477875"/>
          </a:xfrm>
          <a:prstGeom prst="rect">
            <a:avLst/>
          </a:prstGeom>
          <a:solidFill>
            <a:srgbClr val="FFFFFF">
              <a:alpha val="56862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望天门山</a:t>
            </a:r>
          </a:p>
          <a:p>
            <a:pPr algn="just"/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zh-CN" altLang="en-US" sz="2400" b="1" dirty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  李白</a:t>
            </a:r>
            <a:endParaRPr lang="zh-CN" altLang="en-US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天门中断楚江开，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碧水东流至此回。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两岸青山相对出，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孤帆一片日边来。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图片 2" descr="112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4206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6323" name="TextBox 1"/>
          <p:cNvSpPr txBox="1">
            <a:spLocks noChangeArrowheads="1"/>
          </p:cNvSpPr>
          <p:nvPr/>
        </p:nvSpPr>
        <p:spPr bwMode="auto">
          <a:xfrm>
            <a:off x="914400" y="3582412"/>
            <a:ext cx="7696200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闻官军收河南</a:t>
            </a: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河北  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)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杜  甫 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剑外忽传收蓟北，初闻涕泪满衣裳。 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却看妻子愁何在，漫卷诗书喜欲狂。 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白日放歌须纵酒，青春作伴好还乡。 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即从巴峡穿巫峡，便下襄阳向洛阳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绝句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5029200" y="-136970"/>
            <a:ext cx="3993401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绝  句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（唐）杜甫 </a:t>
            </a:r>
            <a:r>
              <a:rPr lang="zh-CN" altLang="en-US" sz="2000" dirty="0">
                <a:latin typeface="宋体" panose="02010600030101010101" pitchFamily="2" charset="-122"/>
              </a:rPr>
              <a:t/>
            </a:r>
            <a:br>
              <a:rPr lang="zh-CN" altLang="en-US" sz="2000" dirty="0">
                <a:latin typeface="宋体" panose="0201060003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两个黄鹂鸣翠柳，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一行白鹭上青天。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窗含西岭千秋雪，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门泊东吴万里船。 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4" descr="dufu37078.jpg"/>
          <p:cNvPicPr>
            <a:picLocks noChangeAspect="1"/>
          </p:cNvPicPr>
          <p:nvPr/>
        </p:nvPicPr>
        <p:blipFill>
          <a:blip r:embed="rId2" cstate="print"/>
          <a:srcRect l="4124" t="2214" r="28867" b="2242"/>
          <a:stretch>
            <a:fillRect/>
          </a:stretch>
        </p:blipFill>
        <p:spPr bwMode="auto">
          <a:xfrm>
            <a:off x="457200" y="457200"/>
            <a:ext cx="4172373" cy="5867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8371" name="TextBox 1"/>
          <p:cNvSpPr txBox="1">
            <a:spLocks noChangeArrowheads="1"/>
          </p:cNvSpPr>
          <p:nvPr/>
        </p:nvSpPr>
        <p:spPr bwMode="auto">
          <a:xfrm>
            <a:off x="4876800" y="557748"/>
            <a:ext cx="36576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赠 花 卿</a:t>
            </a:r>
            <a:endParaRPr lang="zh-CN" altLang="en-US" dirty="0"/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（唐）杜甫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zh-CN" altLang="en-US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锦城丝管日纷纷，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半入江风半入云。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此曲只应天上有，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人间能得几回闻。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图片 2" descr="8a47400e13582af337d1222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457200"/>
            <a:ext cx="4419600" cy="5892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9394" name="TextBox 1"/>
          <p:cNvSpPr txBox="1">
            <a:spLocks noChangeArrowheads="1"/>
          </p:cNvSpPr>
          <p:nvPr/>
        </p:nvSpPr>
        <p:spPr bwMode="auto">
          <a:xfrm>
            <a:off x="381000" y="1676400"/>
            <a:ext cx="41910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江南逢李龟年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(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)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杜  甫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endParaRPr lang="zh-CN" altLang="en-US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岐王宅里寻常见， 崔九堂前几度闻。 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正是江南好风景， 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落花时节又逢君。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3" descr="春夜喜雨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81000"/>
            <a:ext cx="4224746" cy="5936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0419" name="Text Box 2"/>
          <p:cNvSpPr txBox="1">
            <a:spLocks noChangeArrowheads="1"/>
          </p:cNvSpPr>
          <p:nvPr/>
        </p:nvSpPr>
        <p:spPr bwMode="auto">
          <a:xfrm>
            <a:off x="990600" y="228600"/>
            <a:ext cx="3276600" cy="60016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春夜喜雨</a:t>
            </a:r>
          </a:p>
          <a:p>
            <a:pPr algn="ctr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  杜甫</a:t>
            </a:r>
          </a:p>
          <a:p>
            <a:pPr algn="ctr"/>
            <a:endParaRPr lang="zh-CN" altLang="en-US" sz="2400" dirty="0">
              <a:solidFill>
                <a:srgbClr val="000000"/>
              </a:solidFill>
            </a:endParaRP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好雨知时节，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当春乃发生。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随风潜入夜，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润物细无声，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野径云俱黑，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江船火独明。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晓看红湿处，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花重锦官城。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 descr="绝句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Rectangle 5"/>
          <p:cNvSpPr>
            <a:spLocks noChangeArrowheads="1"/>
          </p:cNvSpPr>
          <p:nvPr/>
        </p:nvSpPr>
        <p:spPr bwMode="auto">
          <a:xfrm>
            <a:off x="1120929" y="361414"/>
            <a:ext cx="3070071" cy="36009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4000" b="1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en-US" altLang="zh-CN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 </a:t>
            </a:r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绝句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（唐）杜甫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迟日江山丽，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春风花草香。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泥融飞燕子，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沙暖睡鸳鸯。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江畔独步寻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-4572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381000" y="469900"/>
            <a:ext cx="4114800" cy="3785652"/>
          </a:xfrm>
          <a:prstGeom prst="rect">
            <a:avLst/>
          </a:prstGeom>
          <a:solidFill>
            <a:srgbClr val="FFCC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江畔独步寻花</a:t>
            </a:r>
          </a:p>
          <a:p>
            <a:pPr algn="ctr"/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    杜甫</a:t>
            </a:r>
          </a:p>
          <a:p>
            <a:pPr algn="ctr"/>
            <a:endParaRPr lang="zh-CN" altLang="en-US" sz="24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黄四娘家花满蹊，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千朵万朵压枝低。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留连戏蝶时时舞，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自在娇莺恰恰啼。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图片 2" descr="p006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3490" name="TextBox 1"/>
          <p:cNvSpPr txBox="1">
            <a:spLocks noChangeArrowheads="1"/>
          </p:cNvSpPr>
          <p:nvPr/>
        </p:nvSpPr>
        <p:spPr bwMode="auto">
          <a:xfrm>
            <a:off x="533400" y="685800"/>
            <a:ext cx="3733800" cy="3447098"/>
          </a:xfrm>
          <a:prstGeom prst="rect">
            <a:avLst/>
          </a:prstGeom>
          <a:solidFill>
            <a:schemeClr val="accent1">
              <a:lumMod val="40000"/>
              <a:lumOff val="60000"/>
              <a:alpha val="23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逢</a:t>
            </a:r>
            <a:r>
              <a:rPr lang="zh-CN" altLang="en-US" sz="32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雪宿</a:t>
            </a:r>
            <a:r>
              <a:rPr lang="zh-CN" altLang="en-US" sz="32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芙蓉山主人</a:t>
            </a:r>
            <a:endParaRPr lang="en-US" altLang="zh-CN" sz="32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(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)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刘长卿 </a:t>
            </a:r>
          </a:p>
          <a:p>
            <a:pPr algn="ctr"/>
            <a:r>
              <a:rPr lang="zh-CN" altLang="en-US" dirty="0"/>
              <a:t>　　   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日暮苍山远 ， 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天寒白屋贫 。 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柴门闻犬吠 ， 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风雪夜归人 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图片 4" descr="20070129223904292.jpg"/>
          <p:cNvPicPr>
            <a:picLocks noChangeAspect="1"/>
          </p:cNvPicPr>
          <p:nvPr/>
        </p:nvPicPr>
        <p:blipFill>
          <a:blip r:embed="rId2" cstate="print"/>
          <a:srcRect l="2406" t="3113" r="2556" b="35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TextBox 1"/>
          <p:cNvSpPr txBox="1">
            <a:spLocks noChangeArrowheads="1"/>
          </p:cNvSpPr>
          <p:nvPr/>
        </p:nvSpPr>
        <p:spPr bwMode="auto">
          <a:xfrm>
            <a:off x="762000" y="762000"/>
            <a:ext cx="40386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江  雪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  （唐）  柳宗元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endParaRPr lang="zh-CN" altLang="en-US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千山鸟飞绝， 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万径人踪灭。 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孤舟蓑笠翁， 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独钓寒江雪。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图片 2" descr="12982904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162050"/>
            <a:ext cx="304800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1"/>
          <p:cNvSpPr txBox="1">
            <a:spLocks noChangeArrowheads="1"/>
          </p:cNvSpPr>
          <p:nvPr/>
        </p:nvSpPr>
        <p:spPr bwMode="auto">
          <a:xfrm>
            <a:off x="1066800" y="440353"/>
            <a:ext cx="2895600" cy="48936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七 步 诗</a:t>
            </a:r>
            <a:endParaRPr lang="en-US" altLang="zh-CN" sz="48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三国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·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魏</a:t>
            </a:r>
            <a:r>
              <a:rPr lang="zh-CN" altLang="en-US" sz="2400" b="1" dirty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）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曹植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endParaRPr lang="en-US" altLang="zh-CN" sz="2400" b="1" dirty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煮豆持作羹，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漉菽以为汁。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萁在釜下燃，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豆在釜中泣。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本自同根生，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相煎何太急？</a:t>
            </a:r>
          </a:p>
        </p:txBody>
      </p:sp>
      <p:sp>
        <p:nvSpPr>
          <p:cNvPr id="4" name="矩形 3"/>
          <p:cNvSpPr/>
          <p:nvPr/>
        </p:nvSpPr>
        <p:spPr>
          <a:xfrm>
            <a:off x="609600" y="5650468"/>
            <a:ext cx="3754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羹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gēng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　  漉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lù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菽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shū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6" descr="寻隐者不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33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9" name="Rectangle 5"/>
          <p:cNvSpPr>
            <a:spLocks noChangeArrowheads="1"/>
          </p:cNvSpPr>
          <p:nvPr/>
        </p:nvSpPr>
        <p:spPr bwMode="auto">
          <a:xfrm>
            <a:off x="4800600" y="897127"/>
            <a:ext cx="3518912" cy="40318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寻隐者不遇</a:t>
            </a:r>
          </a:p>
          <a:p>
            <a:pPr eaLnBrk="0" hangingPunct="0"/>
            <a:r>
              <a:rPr lang="zh-CN" altLang="en-US" sz="32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  贾岛</a:t>
            </a:r>
          </a:p>
          <a:p>
            <a:pPr eaLnBrk="0" hangingPunct="0"/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 algn="ctr" eaLnBrk="0" hangingPunct="0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松下问童子，</a:t>
            </a:r>
          </a:p>
          <a:p>
            <a:pPr algn="ctr" eaLnBrk="0" hangingPunct="0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言师采药去。</a:t>
            </a:r>
          </a:p>
          <a:p>
            <a:pPr algn="ctr" eaLnBrk="0" hangingPunct="0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只在此山中，</a:t>
            </a:r>
          </a:p>
          <a:p>
            <a:pPr algn="ctr" eaLnBrk="0" hangingPunct="0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云深不知处。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6" descr="枫桥夜泊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98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Rectangle 5"/>
          <p:cNvSpPr>
            <a:spLocks noChangeArrowheads="1"/>
          </p:cNvSpPr>
          <p:nvPr/>
        </p:nvSpPr>
        <p:spPr bwMode="auto">
          <a:xfrm>
            <a:off x="4648200" y="1064608"/>
            <a:ext cx="3978974" cy="40318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枫</a:t>
            </a:r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桥夜泊</a:t>
            </a:r>
          </a:p>
          <a:p>
            <a:pPr eaLnBrk="0" hangingPunct="0"/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   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  张继</a:t>
            </a:r>
          </a:p>
          <a:p>
            <a:pPr eaLnBrk="0" hangingPunct="0"/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月落乌啼霜满天，</a:t>
            </a:r>
          </a:p>
          <a:p>
            <a:pPr eaLnBrk="0" hangingPunc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江枫渔火对愁眠。</a:t>
            </a:r>
          </a:p>
          <a:p>
            <a:pPr eaLnBrk="0" hangingPunc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姑苏城外寒山寺，</a:t>
            </a:r>
          </a:p>
          <a:p>
            <a:pPr eaLnBrk="0" hangingPunc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夜半钟声到客船。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5" descr="渔歌子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3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Rectangle 4"/>
          <p:cNvSpPr>
            <a:spLocks noChangeArrowheads="1"/>
          </p:cNvSpPr>
          <p:nvPr/>
        </p:nvSpPr>
        <p:spPr bwMode="auto">
          <a:xfrm>
            <a:off x="5036483" y="1381304"/>
            <a:ext cx="3877985" cy="37240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渔歌子</a:t>
            </a:r>
          </a:p>
          <a:p>
            <a:pPr algn="ctr"/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zh-CN" altLang="en-US" sz="2400" b="1" dirty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 张志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和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西塞山前白鹭飞，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桃花流水鳜鱼肥。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青箬笠，绿蓑衣，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斜风细雨不须归。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图片 2" descr="2008101911510602.jpg"/>
          <p:cNvPicPr>
            <a:picLocks noChangeAspect="1"/>
          </p:cNvPicPr>
          <p:nvPr/>
        </p:nvPicPr>
        <p:blipFill>
          <a:blip r:embed="rId2" cstate="print"/>
          <a:srcRect t="24443" b="22223"/>
          <a:stretch>
            <a:fillRect/>
          </a:stretch>
        </p:blipFill>
        <p:spPr bwMode="auto">
          <a:xfrm>
            <a:off x="0" y="1371600"/>
            <a:ext cx="9144000" cy="3276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8611" name="TextBox 1"/>
          <p:cNvSpPr txBox="1">
            <a:spLocks noChangeArrowheads="1"/>
          </p:cNvSpPr>
          <p:nvPr/>
        </p:nvSpPr>
        <p:spPr bwMode="auto">
          <a:xfrm>
            <a:off x="914400" y="4667071"/>
            <a:ext cx="73914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春城无处不飞花，寒食东风御柳斜。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日暮汉宫传蜡烛，轻烟散入五侯家。</a:t>
            </a:r>
          </a:p>
        </p:txBody>
      </p:sp>
      <p:sp>
        <p:nvSpPr>
          <p:cNvPr id="4" name="矩形 3"/>
          <p:cNvSpPr/>
          <p:nvPr/>
        </p:nvSpPr>
        <p:spPr>
          <a:xfrm>
            <a:off x="2286000" y="304800"/>
            <a:ext cx="4572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寒    食</a:t>
            </a:r>
            <a:endParaRPr lang="en-US" altLang="zh-CN" sz="40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（唐）韩  翃</a:t>
            </a:r>
            <a:endParaRPr lang="en-US" altLang="zh-CN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图片 2" descr="chuzhouxijian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TextBox 1"/>
          <p:cNvSpPr txBox="1">
            <a:spLocks noChangeArrowheads="1"/>
          </p:cNvSpPr>
          <p:nvPr/>
        </p:nvSpPr>
        <p:spPr bwMode="auto">
          <a:xfrm>
            <a:off x="1676400" y="762000"/>
            <a:ext cx="7086600" cy="2308324"/>
          </a:xfrm>
          <a:prstGeom prst="rect">
            <a:avLst/>
          </a:prstGeom>
          <a:solidFill>
            <a:srgbClr val="99FF66">
              <a:alpha val="14000"/>
            </a:srgb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滁 州 西 涧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                                 （唐）韦应物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独怜幽草涧边生，上有黄鹂深树鸣。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春潮带雨晚来急，野渡无人舟自横。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塞下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609600" y="2133600"/>
            <a:ext cx="2954655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塞下曲</a:t>
            </a:r>
          </a:p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  卢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纶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林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暗草惊风，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将军夜引弓。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平明寻白羽，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没在石棱中。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图片 2" descr="05640624150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" y="152400"/>
            <a:ext cx="6281738" cy="449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683" name="TextBox 1"/>
          <p:cNvSpPr txBox="1">
            <a:spLocks noChangeArrowheads="1"/>
          </p:cNvSpPr>
          <p:nvPr/>
        </p:nvSpPr>
        <p:spPr bwMode="auto">
          <a:xfrm>
            <a:off x="2819400" y="4646474"/>
            <a:ext cx="5638800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慈母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手中线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，游子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身上衣。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临行密密缝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，意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恐迟迟归。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谁言寸草心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，报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得三春晖！</a:t>
            </a:r>
          </a:p>
        </p:txBody>
      </p:sp>
      <p:sp>
        <p:nvSpPr>
          <p:cNvPr id="4" name="矩形 3"/>
          <p:cNvSpPr/>
          <p:nvPr/>
        </p:nvSpPr>
        <p:spPr>
          <a:xfrm>
            <a:off x="152400" y="4882515"/>
            <a:ext cx="28194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游 子 吟</a:t>
            </a:r>
            <a:endParaRPr lang="en-US" altLang="zh-CN" sz="40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dirty="0" smtClean="0"/>
              <a:t>　</a:t>
            </a:r>
            <a:endParaRPr lang="en-US" altLang="zh-CN" dirty="0" smtClean="0"/>
          </a:p>
          <a:p>
            <a:pPr algn="ctr"/>
            <a:r>
              <a:rPr lang="zh-CN" altLang="en-US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（唐）孟郊 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Box 1"/>
          <p:cNvSpPr txBox="1">
            <a:spLocks noChangeArrowheads="1"/>
          </p:cNvSpPr>
          <p:nvPr/>
        </p:nvSpPr>
        <p:spPr bwMode="auto">
          <a:xfrm>
            <a:off x="609600" y="990600"/>
            <a:ext cx="3886200" cy="41549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竹  枝  词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（唐）  刘禹锡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杨柳青青江水平，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闻郎江上唱歌声。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东边日出西边雨，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道是无晴却有晴。</a:t>
            </a:r>
          </a:p>
        </p:txBody>
      </p:sp>
      <p:pic>
        <p:nvPicPr>
          <p:cNvPr id="72707" name="图片 2" descr="zhuzhicitu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52400"/>
            <a:ext cx="4066666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rand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1801420ad68d890b94ca6b6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4343399" cy="6019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3731" name="TextBox 1"/>
          <p:cNvSpPr txBox="1">
            <a:spLocks noChangeArrowheads="1"/>
          </p:cNvSpPr>
          <p:nvPr/>
        </p:nvSpPr>
        <p:spPr bwMode="auto">
          <a:xfrm>
            <a:off x="4800600" y="1295400"/>
            <a:ext cx="38100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乌 衣 巷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（唐）  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刘禹锡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zh-CN" altLang="en-US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朱雀桥边野草花，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乌衣巷口夕阳斜。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旧时王谢堂前燕，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飞入寻常百姓家。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5" descr="望洞庭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457200"/>
            <a:ext cx="8534400" cy="36982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4755" name="Rectangle 4"/>
          <p:cNvSpPr>
            <a:spLocks noChangeArrowheads="1"/>
          </p:cNvSpPr>
          <p:nvPr/>
        </p:nvSpPr>
        <p:spPr bwMode="auto">
          <a:xfrm>
            <a:off x="685800" y="4038600"/>
            <a:ext cx="784860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望 洞 庭</a:t>
            </a:r>
            <a:endParaRPr lang="zh-CN" altLang="en-US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 刘禹锡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湖光秋月两相知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，潭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面无风镜未磨。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遥望洞庭山水色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，白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银盘里一青螺。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敕勒歌"/>
          <p:cNvPicPr>
            <a:picLocks noChangeAspect="1" noChangeArrowheads="1"/>
          </p:cNvPicPr>
          <p:nvPr/>
        </p:nvPicPr>
        <p:blipFill>
          <a:blip r:embed="rId2" cstate="print">
            <a:lum bright="9000" contrast="-5000"/>
          </a:blip>
          <a:srcRect l="1613" t="2130" r="1613" b="20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524000" y="220682"/>
            <a:ext cx="3581400" cy="4154984"/>
          </a:xfrm>
          <a:prstGeom prst="rect">
            <a:avLst/>
          </a:prstGeom>
          <a:solidFill>
            <a:srgbClr val="CCFFFF">
              <a:alpha val="30196"/>
            </a:srgb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敕 </a:t>
            </a:r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勒 </a:t>
            </a: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歌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endParaRPr lang="en-US" altLang="zh-CN" sz="3200" b="1" dirty="0" smtClean="0">
              <a:latin typeface="楷体_GB2312" pitchFamily="49" charset="-122"/>
              <a:ea typeface="楷体_GB2312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北朝</a:t>
            </a:r>
            <a:r>
              <a:rPr lang="zh-CN" altLang="en-US" sz="2400" b="1" dirty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民歌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敕勒川，阴山下， </a:t>
            </a:r>
            <a:b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天似穹庐， </a:t>
            </a:r>
            <a:b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笼盖四野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en-US" altLang="zh-CN" sz="3600" b="1" dirty="0" err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yǎ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 </a:t>
            </a:r>
            <a:b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天苍苍，野茫茫， </a:t>
            </a:r>
            <a:b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风吹草低见牛羊。 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4"/>
          <p:cNvSpPr>
            <a:spLocks noChangeArrowheads="1"/>
          </p:cNvSpPr>
          <p:nvPr/>
        </p:nvSpPr>
        <p:spPr bwMode="auto">
          <a:xfrm>
            <a:off x="587612" y="613956"/>
            <a:ext cx="7797326" cy="21852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浪  淘  沙</a:t>
            </a:r>
          </a:p>
          <a:p>
            <a:pPr algn="ctr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                                 </a:t>
            </a:r>
            <a:r>
              <a:rPr lang="zh-CN" altLang="en-US" sz="2400" b="1" dirty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  刘禹锡</a:t>
            </a:r>
          </a:p>
          <a:p>
            <a:pPr algn="ctr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九曲黄河万里沙，浪淘风簸自天涯。</a:t>
            </a:r>
          </a:p>
          <a:p>
            <a:pPr algn="ctr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如今直上银河去，同到牵牛织女家。</a:t>
            </a:r>
          </a:p>
        </p:txBody>
      </p:sp>
      <p:pic>
        <p:nvPicPr>
          <p:cNvPr id="75779" name="Picture 5" descr="浪淘沙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71800"/>
            <a:ext cx="9105900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3" descr="赋得古原草送别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5200"/>
            <a:ext cx="9144000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6803" name="Rectangle 2"/>
          <p:cNvSpPr>
            <a:spLocks noChangeArrowheads="1"/>
          </p:cNvSpPr>
          <p:nvPr/>
        </p:nvSpPr>
        <p:spPr bwMode="auto">
          <a:xfrm>
            <a:off x="1295400" y="304800"/>
            <a:ext cx="6477000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    </a:t>
            </a:r>
            <a:r>
              <a:rPr lang="zh-CN" altLang="en-US" sz="44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赋得古原草</a:t>
            </a:r>
            <a:r>
              <a:rPr lang="zh-CN" altLang="en-US" sz="44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送别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  白居易</a:t>
            </a:r>
          </a:p>
          <a:p>
            <a:pPr algn="ctr"/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离离原上草，一岁一枯荣。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野火烧不尽，春风吹又生。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远芳侵古道，晴翠接荒城。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又送王孙去，萋萋满别情。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5" descr="忆江南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6875" y="304800"/>
            <a:ext cx="4632325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7" name="Text Box 8"/>
          <p:cNvSpPr txBox="1">
            <a:spLocks noChangeArrowheads="1"/>
          </p:cNvSpPr>
          <p:nvPr/>
        </p:nvSpPr>
        <p:spPr bwMode="auto">
          <a:xfrm>
            <a:off x="609600" y="838200"/>
            <a:ext cx="4724400" cy="47551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宋体" panose="02010600030101010101" pitchFamily="2" charset="-122"/>
              </a:rPr>
              <a:t>   </a:t>
            </a:r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忆 江 南</a:t>
            </a:r>
          </a:p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 白居易</a:t>
            </a:r>
          </a:p>
          <a:p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江南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好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风景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旧曾谙。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日出江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花红胜火，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春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来江水绿如蓝，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能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不忆江南？</a:t>
            </a:r>
          </a:p>
          <a:p>
            <a:pPr>
              <a:spcBef>
                <a:spcPct val="50000"/>
              </a:spcBef>
            </a:pPr>
            <a:endParaRPr lang="en-US" altLang="zh-CN" dirty="0"/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3" descr="悯 农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51375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1" name="Rectangle 2"/>
          <p:cNvSpPr>
            <a:spLocks noChangeArrowheads="1"/>
          </p:cNvSpPr>
          <p:nvPr/>
        </p:nvSpPr>
        <p:spPr bwMode="auto">
          <a:xfrm>
            <a:off x="5244148" y="1385542"/>
            <a:ext cx="2954655" cy="38472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悯农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（其一）</a:t>
            </a: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  李绅</a:t>
            </a:r>
          </a:p>
          <a:p>
            <a:pPr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锄禾日当午，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汗滴禾下土。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谁知盘中餐，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粒粒皆辛苦。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3" descr="悯 农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5" name="Rectangle 2"/>
          <p:cNvSpPr>
            <a:spLocks noChangeArrowheads="1"/>
          </p:cNvSpPr>
          <p:nvPr/>
        </p:nvSpPr>
        <p:spPr bwMode="auto">
          <a:xfrm>
            <a:off x="4639311" y="165080"/>
            <a:ext cx="2954655" cy="3416320"/>
          </a:xfrm>
          <a:prstGeom prst="rect">
            <a:avLst/>
          </a:prstGeom>
          <a:solidFill>
            <a:srgbClr val="CCFFCC">
              <a:alpha val="20000"/>
            </a:srgbClr>
          </a:solidFill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悯农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（其二）</a:t>
            </a:r>
          </a:p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  李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绅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春种一粒粟，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秋收万颗子。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四海无闲田，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农夫犹饿死。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图片 2" descr="121891107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2895600"/>
            <a:ext cx="457865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9" name="矩形 1"/>
          <p:cNvSpPr>
            <a:spLocks noChangeArrowheads="1"/>
          </p:cNvSpPr>
          <p:nvPr/>
        </p:nvSpPr>
        <p:spPr bwMode="auto">
          <a:xfrm>
            <a:off x="654799" y="457200"/>
            <a:ext cx="3993401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山    行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（唐）  杜牧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远上寒山石径斜，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白云生处有人家。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停车坐爱枫林晚，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霜叶红于二月花。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2" descr="100402132378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981200"/>
            <a:ext cx="4399175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1923" name="矩形 1"/>
          <p:cNvSpPr>
            <a:spLocks noChangeArrowheads="1"/>
          </p:cNvSpPr>
          <p:nvPr/>
        </p:nvSpPr>
        <p:spPr bwMode="auto">
          <a:xfrm>
            <a:off x="381000" y="914400"/>
            <a:ext cx="3449638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清  明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（唐）  杜  牧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清明时节雨纷纷，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路上行人欲断魂。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借问酒家何处有，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牧童遥指杏花村。 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3" descr="江南春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FFFF">
              <a:alpha val="1500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82947" name="Rectangle 2"/>
          <p:cNvSpPr>
            <a:spLocks noChangeArrowheads="1"/>
          </p:cNvSpPr>
          <p:nvPr/>
        </p:nvSpPr>
        <p:spPr bwMode="auto">
          <a:xfrm>
            <a:off x="215478" y="1296412"/>
            <a:ext cx="4280322" cy="3046988"/>
          </a:xfrm>
          <a:prstGeom prst="rect">
            <a:avLst/>
          </a:prstGeom>
          <a:solidFill>
            <a:srgbClr val="CCFFFF">
              <a:alpha val="4000"/>
            </a:srgbClr>
          </a:solidFill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4800" b="1" dirty="0">
                <a:latin typeface="方正隶书简体" pitchFamily="65" charset="-122"/>
                <a:ea typeface="方正隶书简体" pitchFamily="65" charset="-122"/>
              </a:rPr>
              <a:t>江 南 </a:t>
            </a:r>
            <a:r>
              <a:rPr lang="zh-CN" altLang="en-US" sz="4800" b="1" dirty="0" smtClean="0">
                <a:latin typeface="方正隶书简体" pitchFamily="65" charset="-122"/>
                <a:ea typeface="方正隶书简体" pitchFamily="65" charset="-122"/>
              </a:rPr>
              <a:t>春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唐 </a:t>
            </a:r>
            <a:r>
              <a:rPr lang="zh-CN" altLang="en-US" sz="24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杜</a:t>
            </a:r>
            <a:r>
              <a:rPr lang="zh-CN" altLang="en-US" sz="2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牧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千里莺啼绿映红，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水村山郭酒旗风。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南朝四百八十寺，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多少楼台烟雨中。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图片 2" descr="poem1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308" y="1"/>
            <a:ext cx="91733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1" name="矩形 1"/>
          <p:cNvSpPr>
            <a:spLocks noChangeArrowheads="1"/>
          </p:cNvSpPr>
          <p:nvPr/>
        </p:nvSpPr>
        <p:spPr bwMode="auto">
          <a:xfrm>
            <a:off x="228600" y="546080"/>
            <a:ext cx="3993401" cy="3416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秋   夕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（唐）  杜  牧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银烛秋光冷画屏，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轻罗小扇扑流萤。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天阶夜色凉如水，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坐看牵牛织女星。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3" descr="乐游原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5588" y="0"/>
            <a:ext cx="5078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5" name="Rectangle 2"/>
          <p:cNvSpPr>
            <a:spLocks noChangeArrowheads="1"/>
          </p:cNvSpPr>
          <p:nvPr/>
        </p:nvSpPr>
        <p:spPr bwMode="auto">
          <a:xfrm>
            <a:off x="753110" y="834242"/>
            <a:ext cx="2954655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乐 游 原</a:t>
            </a:r>
            <a:endParaRPr lang="zh-CN" altLang="en-US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  李商隐</a:t>
            </a:r>
          </a:p>
          <a:p>
            <a:pPr algn="ctr"/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向晚意不适，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驱车登古原。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夕阳无限好，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只是近黄昏。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咏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05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304800" y="247661"/>
            <a:ext cx="3657600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  </a:t>
            </a: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咏  鹅 </a:t>
            </a:r>
            <a:endParaRPr lang="en-US" altLang="zh-CN" sz="3200" b="1" dirty="0" smtClean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</a:t>
            </a:r>
            <a:r>
              <a:rPr lang="zh-CN" altLang="en-US" sz="2400" b="1" dirty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唐）骆宾王 </a:t>
            </a:r>
            <a:endParaRPr lang="en-US" altLang="zh-CN" sz="3200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鹅 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，鹅，鹅，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曲项向天歌。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白毛浮绿水，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红掌拨清波。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" name="图片 3" descr="已会背~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5029200"/>
            <a:ext cx="1320800" cy="127000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random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图片 2" descr="ZMM-2006612123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304800"/>
            <a:ext cx="5380038" cy="541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6019" name="TextBox 1"/>
          <p:cNvSpPr txBox="1">
            <a:spLocks noChangeArrowheads="1"/>
          </p:cNvSpPr>
          <p:nvPr/>
        </p:nvSpPr>
        <p:spPr bwMode="auto">
          <a:xfrm>
            <a:off x="228600" y="228600"/>
            <a:ext cx="3352800" cy="56323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商山早行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（唐）  温庭筠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晨起动征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铎，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客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行悲故乡。 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鸡声茅店月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人迹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板桥霜。 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槲叶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落山路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枳花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照驿墙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因思杜陵梦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凫雁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满回塘。 </a:t>
            </a:r>
          </a:p>
        </p:txBody>
      </p:sp>
      <p:sp>
        <p:nvSpPr>
          <p:cNvPr id="4" name="矩形 3"/>
          <p:cNvSpPr/>
          <p:nvPr/>
        </p:nvSpPr>
        <p:spPr>
          <a:xfrm>
            <a:off x="533400" y="5862935"/>
            <a:ext cx="5562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筠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yún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铎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duó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槲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hú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枳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zhǐ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凫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fú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5" descr="元　日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762000" y="228600"/>
            <a:ext cx="3877985" cy="3416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元  日</a:t>
            </a: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北宋  王安石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爆竹声中一岁除，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春风送暖入屠苏。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千门万户瞳瞳日，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总把新桃换旧符。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图片 2" descr="10118662_89164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1851" y="838200"/>
            <a:ext cx="5155949" cy="5334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7" name="TextBox 1"/>
          <p:cNvSpPr txBox="1">
            <a:spLocks noChangeArrowheads="1"/>
          </p:cNvSpPr>
          <p:nvPr/>
        </p:nvSpPr>
        <p:spPr bwMode="auto">
          <a:xfrm>
            <a:off x="304800" y="1143000"/>
            <a:ext cx="36576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泊船瓜洲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(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宋）王安石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zh-CN" altLang="en-US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京口瓜洲一水间，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钟山只隔数重山。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春风又绿江南岸，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明月何时照我还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图片 4" descr="0908032203bdc8d1b08cb3279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4191000" cy="6168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9091" name="TextBox 1"/>
          <p:cNvSpPr txBox="1">
            <a:spLocks noChangeArrowheads="1"/>
          </p:cNvSpPr>
          <p:nvPr/>
        </p:nvSpPr>
        <p:spPr bwMode="auto">
          <a:xfrm>
            <a:off x="4876800" y="1149727"/>
            <a:ext cx="3733800" cy="40318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梅  花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（宋）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·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王安石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endParaRPr lang="zh-CN" altLang="en-US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墙角数枝梅， </a:t>
            </a:r>
          </a:p>
          <a:p>
            <a:pPr algn="ctr"/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凌寒独自开。 </a:t>
            </a:r>
          </a:p>
          <a:p>
            <a:pPr algn="ctr"/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遥知不是雪， </a:t>
            </a:r>
          </a:p>
          <a:p>
            <a:pPr algn="ctr"/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为有暗香来。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图片 2" descr="62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590800"/>
            <a:ext cx="6076950" cy="388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0115" name="TextBox 1"/>
          <p:cNvSpPr txBox="1">
            <a:spLocks noChangeArrowheads="1"/>
          </p:cNvSpPr>
          <p:nvPr/>
        </p:nvSpPr>
        <p:spPr bwMode="auto">
          <a:xfrm>
            <a:off x="685800" y="206276"/>
            <a:ext cx="746760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六月二十七日望湖楼醉书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（宋）  苏  轼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黑云翻墨未遮山，白雨跳珠乱入船。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卷地风来忽吹散，望湖楼下水如天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图片 2" descr="122427715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762000"/>
            <a:ext cx="3799367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38" name="TextBox 1"/>
          <p:cNvSpPr txBox="1">
            <a:spLocks noChangeArrowheads="1"/>
          </p:cNvSpPr>
          <p:nvPr/>
        </p:nvSpPr>
        <p:spPr bwMode="auto">
          <a:xfrm>
            <a:off x="4572000" y="1328440"/>
            <a:ext cx="4114800" cy="4462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六月二十七日</a:t>
            </a:r>
            <a:endParaRPr lang="en-US" altLang="zh-CN" sz="40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饮</a:t>
            </a:r>
            <a:r>
              <a:rPr lang="zh-CN" altLang="en-US" sz="40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湖上初晴后雨</a:t>
            </a:r>
            <a:endParaRPr lang="en-US" altLang="zh-CN" sz="40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（宋）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苏轼</a:t>
            </a:r>
            <a:r>
              <a:rPr lang="zh-CN" altLang="en-US" dirty="0"/>
              <a:t>　 </a:t>
            </a:r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水光潋滟晴方好， 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山色空濛雨亦奇。 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欲把西湖比西子， 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淡妆浓抹总相宜。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图片 2" descr="102364303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12124" cy="464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2163" name="TextBox 1"/>
          <p:cNvSpPr txBox="1">
            <a:spLocks noChangeArrowheads="1"/>
          </p:cNvSpPr>
          <p:nvPr/>
        </p:nvSpPr>
        <p:spPr bwMode="auto">
          <a:xfrm>
            <a:off x="4572000" y="1161395"/>
            <a:ext cx="4343400" cy="4401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惠  崇</a:t>
            </a:r>
            <a:endParaRPr lang="en-US" altLang="zh-CN" sz="44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en-US" altLang="zh-CN" sz="44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《</a:t>
            </a:r>
            <a:r>
              <a:rPr lang="zh-CN" altLang="en-US" sz="44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春江晚景</a:t>
            </a:r>
            <a:r>
              <a:rPr lang="en-US" altLang="zh-CN" sz="44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》</a:t>
            </a: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  （北宋）苏  轼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竹外桃花三两枝，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春江水暖鸭先知。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蒌蒿满地芦芽短，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正是河豚欲上时。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图片 2" descr="txlb1_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7425" y="1503334"/>
            <a:ext cx="5266575" cy="535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7" name="TextBox 1"/>
          <p:cNvSpPr txBox="1">
            <a:spLocks noChangeArrowheads="1"/>
          </p:cNvSpPr>
          <p:nvPr/>
        </p:nvSpPr>
        <p:spPr bwMode="auto">
          <a:xfrm>
            <a:off x="457200" y="990600"/>
            <a:ext cx="3733800" cy="41549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题 西 林 壁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（宋）苏  轼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zh-CN" altLang="en-US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横看成岭侧成峰，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远近高低各不同。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不识庐山真面目，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只缘身在此山中。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Box 1"/>
          <p:cNvSpPr txBox="1">
            <a:spLocks noChangeArrowheads="1"/>
          </p:cNvSpPr>
          <p:nvPr/>
        </p:nvSpPr>
        <p:spPr bwMode="auto">
          <a:xfrm>
            <a:off x="2209800" y="1752600"/>
            <a:ext cx="449580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夏日绝句</a:t>
            </a:r>
          </a:p>
        </p:txBody>
      </p:sp>
      <p:pic>
        <p:nvPicPr>
          <p:cNvPr id="94211" name="图片 2" descr="200412232125589357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random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图片 2" descr="c3RhdGljMTAucGhvdG8uc2luYS5jb20uY24vYm1pZGRsZS82MjE2MTM1N2g3M2U0ZDcyYzc3OTklMjY2OTA=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838200"/>
            <a:ext cx="3228975" cy="5038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5235" name="TextBox 1"/>
          <p:cNvSpPr txBox="1">
            <a:spLocks noChangeArrowheads="1"/>
          </p:cNvSpPr>
          <p:nvPr/>
        </p:nvSpPr>
        <p:spPr bwMode="auto">
          <a:xfrm>
            <a:off x="990600" y="1026616"/>
            <a:ext cx="3886200" cy="41549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示  儿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（南宋）  陆  游</a:t>
            </a:r>
            <a:r>
              <a:rPr lang="zh-CN" altLang="en-US" sz="2400" b="1" dirty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zh-CN" altLang="en-US" sz="2400" b="1" dirty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死去元知万事空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但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悲不见九州同。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王师北定中原日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家祭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无忘告乃翁。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图片 3" descr="146366987889624590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662" y="762000"/>
            <a:ext cx="5113338" cy="48006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4953000" y="1091148"/>
            <a:ext cx="37338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回乡偶书 </a:t>
            </a:r>
            <a:endParaRPr lang="en-US" altLang="zh-CN" sz="48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（唐）贺知章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少小离家老大回， 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乡音无改鬓毛衰。　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儿童相见不相识，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笑问客从何处来。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" name="图片 3" descr="已会背~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5054600"/>
            <a:ext cx="1320800" cy="1270000"/>
          </a:xfrm>
          <a:prstGeom prst="rect">
            <a:avLst/>
          </a:prstGeom>
        </p:spPr>
      </p:pic>
    </p:spTree>
  </p:cSld>
  <p:clrMapOvr>
    <a:masterClrMapping/>
  </p:clrMapOvr>
  <p:transition spd="med" advClick="0" advTm="10000">
    <p:random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Box 1"/>
          <p:cNvSpPr txBox="1">
            <a:spLocks noChangeArrowheads="1"/>
          </p:cNvSpPr>
          <p:nvPr/>
        </p:nvSpPr>
        <p:spPr bwMode="auto">
          <a:xfrm>
            <a:off x="2362200" y="2209800"/>
            <a:ext cx="335280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秋夜将晓出篱门迎凉有感</a:t>
            </a:r>
          </a:p>
        </p:txBody>
      </p:sp>
      <p:pic>
        <p:nvPicPr>
          <p:cNvPr id="96259" name="图片 3" descr="S0D20100130185749MT96735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random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.gif"/>
          <p:cNvPicPr>
            <a:picLocks noChangeAspect="1"/>
          </p:cNvPicPr>
          <p:nvPr/>
        </p:nvPicPr>
        <p:blipFill>
          <a:blip r:embed="rId2" cstate="print"/>
          <a:srcRect l="4225" t="1891" r="2817" b="5440"/>
          <a:stretch>
            <a:fillRect/>
          </a:stretch>
        </p:blipFill>
        <p:spPr>
          <a:xfrm>
            <a:off x="3396343" y="2590800"/>
            <a:ext cx="5747657" cy="4267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7283" name="TextBox 1"/>
          <p:cNvSpPr txBox="1">
            <a:spLocks noChangeArrowheads="1"/>
          </p:cNvSpPr>
          <p:nvPr/>
        </p:nvSpPr>
        <p:spPr bwMode="auto">
          <a:xfrm>
            <a:off x="914400" y="358676"/>
            <a:ext cx="754380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小    池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                            （宋）   杨万里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泉眼无声惜细流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，树阴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照水爱晴柔。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小荷才露尖尖角 ， 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早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有蜻蜓立上头。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图片 2" descr="20091126053836534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8737" y="304800"/>
            <a:ext cx="3090863" cy="590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7" name="TextBox 1"/>
          <p:cNvSpPr txBox="1">
            <a:spLocks noChangeArrowheads="1"/>
          </p:cNvSpPr>
          <p:nvPr/>
        </p:nvSpPr>
        <p:spPr bwMode="auto">
          <a:xfrm>
            <a:off x="457200" y="685800"/>
            <a:ext cx="4267200" cy="4401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晓出净慈</a:t>
            </a:r>
            <a:r>
              <a:rPr lang="zh-CN" altLang="en-US" sz="44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寺</a:t>
            </a:r>
            <a:endParaRPr lang="en-US" altLang="zh-CN" sz="44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44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送</a:t>
            </a:r>
            <a:r>
              <a:rPr lang="zh-CN" altLang="en-US" sz="44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林子方</a:t>
            </a:r>
            <a:endParaRPr lang="en-US" altLang="zh-CN" sz="44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 （南宋）  杨万里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毕竟西湖六月中，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风光不与四时同。 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接天莲叶无穷碧，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映日荷花别样红。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图片 2" descr="e2c713d17e7ac49751da4bfb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8937"/>
            <a:ext cx="4635500" cy="616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1" name="TextBox 1"/>
          <p:cNvSpPr txBox="1">
            <a:spLocks noChangeArrowheads="1"/>
          </p:cNvSpPr>
          <p:nvPr/>
        </p:nvSpPr>
        <p:spPr bwMode="auto">
          <a:xfrm>
            <a:off x="4876800" y="1447800"/>
            <a:ext cx="40386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四时田园杂</a:t>
            </a:r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兴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    （宋）范成大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endParaRPr lang="zh-CN" altLang="en-US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昼出耘田夜绩麻，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村庄儿女各当家。 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童孙未解供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耕织，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也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傍桑阴学种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瓜。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图片 2" descr="6f11ebc603dadad37a4b82ddc50288fc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685800"/>
            <a:ext cx="5301996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5" name="TextBox 1"/>
          <p:cNvSpPr txBox="1">
            <a:spLocks noChangeArrowheads="1"/>
          </p:cNvSpPr>
          <p:nvPr/>
        </p:nvSpPr>
        <p:spPr bwMode="auto">
          <a:xfrm>
            <a:off x="152400" y="1066800"/>
            <a:ext cx="37338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春  日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（宋）朱熹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胜日寻芳泗水滨，无边光景一时新。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等闲识得东风面，万紫千红总是春。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图片 2" descr="2008112417553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" y="304800"/>
            <a:ext cx="3297238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79" name="TextBox 1"/>
          <p:cNvSpPr txBox="1">
            <a:spLocks noChangeArrowheads="1"/>
          </p:cNvSpPr>
          <p:nvPr/>
        </p:nvSpPr>
        <p:spPr bwMode="auto">
          <a:xfrm>
            <a:off x="3505200" y="457200"/>
            <a:ext cx="5410200" cy="4770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菩萨蛮</a:t>
            </a:r>
            <a:r>
              <a:rPr lang="en-US" altLang="zh-CN" sz="40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·</a:t>
            </a:r>
            <a:r>
              <a:rPr lang="zh-CN" altLang="en-US" sz="40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书江西造口壁</a:t>
            </a:r>
            <a:endParaRPr lang="en-US" altLang="zh-CN" sz="40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（南宋）  辛弃疾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郁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孤台下清江水，中间多少行人泪？西北望长安，可怜无数山。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　　青山遮不住，毕竟东流去。江晚正愁余，山深闻鹧鸪。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3" name="图片 3" descr="c40037edd79c076a63d09fda.jpg"/>
          <p:cNvPicPr>
            <a:picLocks noChangeAspect="1"/>
          </p:cNvPicPr>
          <p:nvPr/>
        </p:nvPicPr>
        <p:blipFill>
          <a:blip r:embed="rId2" cstate="print"/>
          <a:srcRect l="45000"/>
          <a:stretch>
            <a:fillRect/>
          </a:stretch>
        </p:blipFill>
        <p:spPr bwMode="auto">
          <a:xfrm>
            <a:off x="4419600" y="0"/>
            <a:ext cx="47244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457200" y="1295400"/>
            <a:ext cx="3733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题临安邸</a:t>
            </a:r>
            <a:endParaRPr lang="en-US" altLang="zh-CN" sz="4800" b="1" dirty="0" smtClean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（宋）  林升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山外青山楼外楼，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西湖歌舞几时休。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暖风熏得游人醉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直把杭州作汴州。 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图片 2" descr="135D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762000"/>
            <a:ext cx="3962400" cy="5203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3427" name="TextBox 1"/>
          <p:cNvSpPr txBox="1">
            <a:spLocks noChangeArrowheads="1"/>
          </p:cNvSpPr>
          <p:nvPr/>
        </p:nvSpPr>
        <p:spPr bwMode="auto">
          <a:xfrm>
            <a:off x="762000" y="1167348"/>
            <a:ext cx="40386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游园不值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（</a:t>
            </a:r>
            <a:r>
              <a:rPr lang="zh-CN" altLang="en-US" sz="2400" b="1" dirty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南宋） 叶绍翁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zh-CN" altLang="en-US" sz="2400" b="1" dirty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应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怜屐齿印苍苔， 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小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扣柴扉久不开。 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春色满园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关不住， </a:t>
            </a:r>
          </a:p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枝红杏出墙来。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1" name="图片 2" descr="61221512518990.jpg"/>
          <p:cNvPicPr>
            <a:picLocks noChangeAspect="1"/>
          </p:cNvPicPr>
          <p:nvPr/>
        </p:nvPicPr>
        <p:blipFill>
          <a:blip r:embed="rId2" cstate="print"/>
          <a:srcRect l="45833" t="-1607"/>
          <a:stretch>
            <a:fillRect/>
          </a:stretch>
        </p:blipFill>
        <p:spPr bwMode="auto">
          <a:xfrm>
            <a:off x="4495800" y="30162"/>
            <a:ext cx="4495800" cy="6751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4450" name="TextBox 1"/>
          <p:cNvSpPr txBox="1">
            <a:spLocks noChangeArrowheads="1"/>
          </p:cNvSpPr>
          <p:nvPr/>
        </p:nvSpPr>
        <p:spPr bwMode="auto">
          <a:xfrm>
            <a:off x="533400" y="990600"/>
            <a:ext cx="3810000" cy="40626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墨  梅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（元）  王  冕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dirty="0"/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我家洗砚池头树，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个个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花开淡墨痕。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不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要人夸好颜色，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只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留清气满乾坤。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图片 2" descr="0130000001991612009873236797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0" y="76200"/>
            <a:ext cx="4438650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5" name="TextBox 1"/>
          <p:cNvSpPr txBox="1">
            <a:spLocks noChangeArrowheads="1"/>
          </p:cNvSpPr>
          <p:nvPr/>
        </p:nvSpPr>
        <p:spPr bwMode="auto">
          <a:xfrm>
            <a:off x="381000" y="1371600"/>
            <a:ext cx="41148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石 灰 吟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    （明）  于  谦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zh-CN" altLang="en-US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千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锤万凿出深山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烈火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焚烧若等闲。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粉身碎骨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浑不怕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要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留清白在人间。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咏柳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52400"/>
            <a:ext cx="4953000" cy="64101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228600" y="798016"/>
            <a:ext cx="3993401" cy="41549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咏   柳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（唐）贺知章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en-US" altLang="zh-CN" sz="24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碧玉妆成一树高，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万条垂下绿丝绦。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不知细叶谁裁出，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二月春风似剪刀。 </a:t>
            </a:r>
          </a:p>
        </p:txBody>
      </p:sp>
      <p:pic>
        <p:nvPicPr>
          <p:cNvPr id="4" name="图片 3" descr="已会背~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5054600"/>
            <a:ext cx="1320800" cy="1270000"/>
          </a:xfrm>
          <a:prstGeom prst="rect">
            <a:avLst/>
          </a:prstGeom>
        </p:spPr>
      </p:pic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图片 2" descr="4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0"/>
            <a:ext cx="346710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499" name="TextBox 1"/>
          <p:cNvSpPr txBox="1">
            <a:spLocks noChangeArrowheads="1"/>
          </p:cNvSpPr>
          <p:nvPr/>
        </p:nvSpPr>
        <p:spPr bwMode="auto">
          <a:xfrm>
            <a:off x="3429000" y="76200"/>
            <a:ext cx="4800600" cy="6494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朝天子</a:t>
            </a:r>
            <a:r>
              <a:rPr lang="en-US" altLang="zh-CN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·</a:t>
            </a:r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咏喇叭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     （明）  王  磐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zh-CN" altLang="en-US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喇叭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，唢呐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曲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儿小腔儿大。 </a:t>
            </a: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官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船来往乱如麻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全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仗你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抬身价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 </a:t>
            </a: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军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听了军愁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民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听了民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怕，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哪里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去辨甚么真共假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眼见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的吹翻了这家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吹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伤了那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家，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只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吹的水尽鹅飞罢！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图片 2" descr="62002_12955301792ew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57200"/>
            <a:ext cx="3962400" cy="596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3" name="TextBox 1"/>
          <p:cNvSpPr txBox="1">
            <a:spLocks noChangeArrowheads="1"/>
          </p:cNvSpPr>
          <p:nvPr/>
        </p:nvSpPr>
        <p:spPr bwMode="auto">
          <a:xfrm>
            <a:off x="3962400" y="1384280"/>
            <a:ext cx="54102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竹   石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         （清） 郑   燮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</a:t>
            </a: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咬定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青山不放松，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　　立根原在破岩中。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　　千磨万击还坚劲， 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　　任尔东西南北风。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7" name="图片 2" descr="127B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609600"/>
            <a:ext cx="363119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08546" name="TextBox 1"/>
          <p:cNvSpPr txBox="1">
            <a:spLocks noChangeArrowheads="1"/>
          </p:cNvSpPr>
          <p:nvPr/>
        </p:nvSpPr>
        <p:spPr bwMode="auto">
          <a:xfrm>
            <a:off x="914400" y="1319748"/>
            <a:ext cx="36576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乙亥杂诗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（清）  龚自珍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九州生气恃风雷，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万马齐喑究可哀。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我劝天公重抖擞，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不拘一格降人才。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2" descr="江南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3263" y="0"/>
            <a:ext cx="46307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1" name="Text Box 3"/>
          <p:cNvSpPr txBox="1">
            <a:spLocks noChangeArrowheads="1"/>
          </p:cNvSpPr>
          <p:nvPr/>
        </p:nvSpPr>
        <p:spPr bwMode="auto">
          <a:xfrm>
            <a:off x="990600" y="762000"/>
            <a:ext cx="2743200" cy="507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江  南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400" b="1" dirty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汉乐府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江南可采莲，莲叶何田田。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鱼戏莲叶间。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鱼戏莲叶东，鱼戏莲叶西。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鱼戏莲叶南，鱼戏莲叶北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 descr="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365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5" name="Rectangle 3"/>
          <p:cNvSpPr>
            <a:spLocks noChangeArrowheads="1"/>
          </p:cNvSpPr>
          <p:nvPr/>
        </p:nvSpPr>
        <p:spPr bwMode="auto">
          <a:xfrm>
            <a:off x="4549929" y="838200"/>
            <a:ext cx="3070071" cy="41549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4000" b="1" dirty="0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风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</a:t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（唐）李峤</a:t>
            </a: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解落三秋叶，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能开二月花。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过江千尺浪，</a:t>
            </a: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入竹万竿斜。 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3" descr="池上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5738"/>
            <a:ext cx="9144000" cy="6486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8003" name="Rectangle 2"/>
          <p:cNvSpPr>
            <a:spLocks noChangeArrowheads="1"/>
          </p:cNvSpPr>
          <p:nvPr/>
        </p:nvSpPr>
        <p:spPr bwMode="auto">
          <a:xfrm>
            <a:off x="524511" y="454911"/>
            <a:ext cx="2954655" cy="37240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池  上</a:t>
            </a: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  白居易</a:t>
            </a:r>
          </a:p>
          <a:p>
            <a:pPr algn="ctr"/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小娃撑小艇，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偷采白莲回。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不解藏踪迹，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浮萍一道开。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3" descr="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3"/>
            <a:ext cx="9144000" cy="6543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9027" name="Rectangle 2"/>
          <p:cNvSpPr>
            <a:spLocks noChangeArrowheads="1"/>
          </p:cNvSpPr>
          <p:nvPr/>
        </p:nvSpPr>
        <p:spPr bwMode="auto">
          <a:xfrm>
            <a:off x="4114800" y="228600"/>
            <a:ext cx="3877985" cy="3046988"/>
          </a:xfrm>
          <a:prstGeom prst="rect">
            <a:avLst/>
          </a:prstGeom>
          <a:solidFill>
            <a:srgbClr val="FFFFCC">
              <a:alpha val="34901"/>
            </a:srgbClr>
          </a:solidFill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         蜂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  罗隐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不论平时与山尖，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无限风光尽被占。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采得百花成蜜后，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为谁辛苦为谁甜。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3" descr="小儿垂钓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50"/>
            <a:ext cx="9144000" cy="651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1" name="Rectangle 2"/>
          <p:cNvSpPr>
            <a:spLocks noChangeArrowheads="1"/>
          </p:cNvSpPr>
          <p:nvPr/>
        </p:nvSpPr>
        <p:spPr bwMode="auto">
          <a:xfrm>
            <a:off x="389215" y="152400"/>
            <a:ext cx="3877985" cy="3416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小儿垂钓</a:t>
            </a: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  春令能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蓬头稚子学垂纶，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侧坐莓苔草映身。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路人借问遥招手，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怕得鱼惊不应人。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5" descr="江上渔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5" name="Rectangle 4"/>
          <p:cNvSpPr>
            <a:spLocks noChangeArrowheads="1"/>
          </p:cNvSpPr>
          <p:nvPr/>
        </p:nvSpPr>
        <p:spPr bwMode="auto">
          <a:xfrm>
            <a:off x="6010910" y="3015111"/>
            <a:ext cx="2954655" cy="38472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江上渔者</a:t>
            </a:r>
          </a:p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北宋  范仲淹</a:t>
            </a:r>
          </a:p>
          <a:p>
            <a:pPr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江上往来人，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但爱鲈鱼美。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君看一叶舟，</a:t>
            </a:r>
          </a:p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出没风波里。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3" descr="江畔独步寻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-4572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099" name="Text Box 2"/>
          <p:cNvSpPr txBox="1">
            <a:spLocks noChangeArrowheads="1"/>
          </p:cNvSpPr>
          <p:nvPr/>
        </p:nvSpPr>
        <p:spPr bwMode="auto">
          <a:xfrm>
            <a:off x="381000" y="469900"/>
            <a:ext cx="4114800" cy="3785652"/>
          </a:xfrm>
          <a:prstGeom prst="rect">
            <a:avLst/>
          </a:prstGeom>
          <a:solidFill>
            <a:srgbClr val="FFCC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江畔独步寻花</a:t>
            </a:r>
          </a:p>
          <a:p>
            <a:pPr algn="just"/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  唐    杜甫</a:t>
            </a:r>
          </a:p>
          <a:p>
            <a:pPr algn="just"/>
            <a:endParaRPr lang="zh-CN" altLang="en-US" sz="24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just"/>
            <a:r>
              <a:rPr lang="zh-CN" altLang="en-US" sz="3600" b="1" dirty="0">
                <a:solidFill>
                  <a:srgbClr val="000000"/>
                </a:solidFill>
                <a:ea typeface="楷体_GB2312" pitchFamily="49" charset="-122"/>
                <a:cs typeface="Times New Roman" panose="02020603050405020304" pitchFamily="18" charset="0"/>
              </a:rPr>
              <a:t>黄师塔前江水东，</a:t>
            </a:r>
          </a:p>
          <a:p>
            <a:pPr algn="just"/>
            <a:r>
              <a:rPr lang="zh-CN" altLang="en-US" sz="3600" b="1" dirty="0">
                <a:solidFill>
                  <a:srgbClr val="000000"/>
                </a:solidFill>
                <a:ea typeface="楷体_GB2312" pitchFamily="49" charset="-122"/>
                <a:cs typeface="Times New Roman" panose="02020603050405020304" pitchFamily="18" charset="0"/>
              </a:rPr>
              <a:t>春光懒困倚微风。</a:t>
            </a:r>
          </a:p>
          <a:p>
            <a:pPr algn="just"/>
            <a:r>
              <a:rPr lang="zh-CN" altLang="en-US" sz="3600" b="1" dirty="0">
                <a:solidFill>
                  <a:srgbClr val="000000"/>
                </a:solidFill>
                <a:ea typeface="楷体_GB2312" pitchFamily="49" charset="-122"/>
                <a:cs typeface="Times New Roman" panose="02020603050405020304" pitchFamily="18" charset="0"/>
              </a:rPr>
              <a:t>桃花一簇开无主，</a:t>
            </a:r>
          </a:p>
          <a:p>
            <a:pPr algn="just"/>
            <a:r>
              <a:rPr lang="zh-CN" altLang="en-US" sz="3600" b="1" dirty="0">
                <a:solidFill>
                  <a:srgbClr val="000000"/>
                </a:solidFill>
                <a:ea typeface="楷体_GB2312" pitchFamily="49" charset="-122"/>
                <a:cs typeface="Times New Roman" panose="02020603050405020304" pitchFamily="18" charset="0"/>
              </a:rPr>
              <a:t>可爱深红爱浅红。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凉州词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733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96850" y="3737789"/>
            <a:ext cx="8566150" cy="27392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凉 </a:t>
            </a:r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州 词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400" b="1" dirty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</a:t>
            </a:r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         （唐）王之焕 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/>
            <a:r>
              <a:rPr lang="zh-CN" altLang="en-US" sz="2000" dirty="0">
                <a:latin typeface="宋体" panose="02010600030101010101" pitchFamily="2" charset="-122"/>
              </a:rPr>
              <a:t/>
            </a:r>
            <a:br>
              <a:rPr lang="zh-CN" altLang="en-US" sz="2000" dirty="0">
                <a:latin typeface="宋体" panose="0201060003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黄河远上白云间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，一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片孤城万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仞山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 </a:t>
            </a:r>
            <a:b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羌笛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何须怨杨柳， 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春风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不度玉门关。 </a:t>
            </a:r>
          </a:p>
        </p:txBody>
      </p:sp>
    </p:spTree>
  </p:cSld>
  <p:clrMapOvr>
    <a:masterClrMapping/>
  </p:clrMapOvr>
  <p:transition spd="med" advClick="0" advTm="10000">
    <p:random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0821512493478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0" y="1676400"/>
            <a:ext cx="4343400" cy="4343400"/>
          </a:xfrm>
          <a:prstGeom prst="rect">
            <a:avLst/>
          </a:prstGeom>
        </p:spPr>
      </p:pic>
      <p:sp>
        <p:nvSpPr>
          <p:cNvPr id="110594" name="TextBox 1"/>
          <p:cNvSpPr txBox="1">
            <a:spLocks noChangeArrowheads="1"/>
          </p:cNvSpPr>
          <p:nvPr/>
        </p:nvSpPr>
        <p:spPr bwMode="auto">
          <a:xfrm>
            <a:off x="457200" y="1219200"/>
            <a:ext cx="36576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画  鸡  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（明）  唐  寅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头上红冠不用裁，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满身雪白走将来。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平生不敢轻言语，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一叫千门万户开。</a:t>
            </a:r>
          </a:p>
        </p:txBody>
      </p:sp>
    </p:spTree>
  </p:cSld>
  <p:clrMapOvr>
    <a:masterClrMapping/>
  </p:clrMapOvr>
  <p:transition spd="med" advClick="0" advTm="10000">
    <p:random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8799713694523040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7800" y="76200"/>
            <a:ext cx="6350000" cy="4318000"/>
          </a:xfrm>
          <a:prstGeom prst="rect">
            <a:avLst/>
          </a:prstGeom>
        </p:spPr>
      </p:pic>
      <p:sp>
        <p:nvSpPr>
          <p:cNvPr id="111618" name="TextBox 2"/>
          <p:cNvSpPr txBox="1">
            <a:spLocks noChangeArrowheads="1"/>
          </p:cNvSpPr>
          <p:nvPr/>
        </p:nvSpPr>
        <p:spPr bwMode="auto">
          <a:xfrm flipH="1">
            <a:off x="457200" y="2298680"/>
            <a:ext cx="42672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      村   居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（清）  高  鼎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草长莺飞二月天，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拂堤杨柳醉春烟。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儿童散学归来早，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忙趁东风放纸鸢。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904081011158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1644" y="152400"/>
            <a:ext cx="7422356" cy="6629400"/>
          </a:xfrm>
          <a:prstGeom prst="rect">
            <a:avLst/>
          </a:prstGeom>
        </p:spPr>
      </p:pic>
      <p:sp>
        <p:nvSpPr>
          <p:cNvPr id="112642" name="TextBox 1"/>
          <p:cNvSpPr txBox="1">
            <a:spLocks noChangeArrowheads="1"/>
          </p:cNvSpPr>
          <p:nvPr/>
        </p:nvSpPr>
        <p:spPr bwMode="auto">
          <a:xfrm>
            <a:off x="1447800" y="914400"/>
            <a:ext cx="2743200" cy="36933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所  见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（清）  袁  枚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zh-CN" altLang="en-US" dirty="0" smtClean="0"/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牧童骑黄牛，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歌声振林樾。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意欲捕鸣蝉，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忽然闭口立。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254250119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304800"/>
            <a:ext cx="7315200" cy="3733800"/>
          </a:xfrm>
          <a:prstGeom prst="rect">
            <a:avLst/>
          </a:prstGeom>
        </p:spPr>
      </p:pic>
      <p:sp>
        <p:nvSpPr>
          <p:cNvPr id="113666" name="TextBox 1"/>
          <p:cNvSpPr txBox="1">
            <a:spLocks noChangeArrowheads="1"/>
          </p:cNvSpPr>
          <p:nvPr/>
        </p:nvSpPr>
        <p:spPr bwMode="auto">
          <a:xfrm>
            <a:off x="685800" y="4092476"/>
            <a:ext cx="746760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赠刘景文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                                （北宋）  苏轼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荷尽已无擎雨盖，菊残犹有傲霜枝。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一年好景君须记，正是橙黄橘绿时。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C200712261745527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533400"/>
            <a:ext cx="3493008" cy="5741931"/>
          </a:xfrm>
          <a:prstGeom prst="rect">
            <a:avLst/>
          </a:prstGeom>
        </p:spPr>
      </p:pic>
      <p:sp>
        <p:nvSpPr>
          <p:cNvPr id="114690" name="TextBox 2"/>
          <p:cNvSpPr txBox="1">
            <a:spLocks noChangeArrowheads="1"/>
          </p:cNvSpPr>
          <p:nvPr/>
        </p:nvSpPr>
        <p:spPr bwMode="auto">
          <a:xfrm>
            <a:off x="4343400" y="1152704"/>
            <a:ext cx="3962400" cy="37240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宿新市徐公店</a:t>
            </a:r>
            <a:endParaRPr lang="en-US" altLang="zh-CN" sz="44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（宋）  杨万里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篱落疏疏一径深，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枝头花落未成阴。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儿童急走追黄蝶，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飞入菜花无处寻。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34f12f3184726fb0a46e09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12299"/>
            <a:ext cx="4419600" cy="6317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5714" name="TextBox 1"/>
          <p:cNvSpPr txBox="1">
            <a:spLocks noChangeArrowheads="1"/>
          </p:cNvSpPr>
          <p:nvPr/>
        </p:nvSpPr>
        <p:spPr bwMode="auto">
          <a:xfrm>
            <a:off x="4953000" y="1371600"/>
            <a:ext cx="38100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夜书所见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（南宋）  叶绍翁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萧萧梧叶送寒声，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江上秋风动客情。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知有儿童挑促织，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夜深篱落一灯明。 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09092833.jpg"/>
          <p:cNvPicPr>
            <a:picLocks noChangeAspect="1"/>
          </p:cNvPicPr>
          <p:nvPr/>
        </p:nvPicPr>
        <p:blipFill>
          <a:blip r:embed="rId2" cstate="print"/>
          <a:srcRect b="8368"/>
          <a:stretch>
            <a:fillRect/>
          </a:stretch>
        </p:blipFill>
        <p:spPr>
          <a:xfrm>
            <a:off x="529590" y="152400"/>
            <a:ext cx="3280410" cy="6400800"/>
          </a:xfrm>
          <a:prstGeom prst="rect">
            <a:avLst/>
          </a:prstGeom>
        </p:spPr>
      </p:pic>
      <p:sp>
        <p:nvSpPr>
          <p:cNvPr id="116738" name="TextBox 1"/>
          <p:cNvSpPr txBox="1">
            <a:spLocks noChangeArrowheads="1"/>
          </p:cNvSpPr>
          <p:nvPr/>
        </p:nvSpPr>
        <p:spPr bwMode="auto">
          <a:xfrm>
            <a:off x="3429000" y="1143000"/>
            <a:ext cx="54102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乞  巧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              （唐）  林  杰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七夕今宵看碧霄，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牵牛织女渡河桥。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家家乞巧望秋月，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穿尽红丝几万条。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extBox 1"/>
          <p:cNvSpPr txBox="1">
            <a:spLocks noChangeArrowheads="1"/>
          </p:cNvSpPr>
          <p:nvPr/>
        </p:nvSpPr>
        <p:spPr bwMode="auto">
          <a:xfrm>
            <a:off x="685800" y="1371600"/>
            <a:ext cx="36576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嫦  娥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 （唐）  李商隐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云母屏风烛影深，长河渐落晓星沉。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嫦娥应悔偷灵药，碧海青天夜夜心。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 descr="20091335253359778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267462"/>
            <a:ext cx="3764460" cy="63619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 advClick="0" advTm="10000">
    <p:random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lanmu_34982.jpg"/>
          <p:cNvPicPr>
            <a:picLocks noChangeAspect="1"/>
          </p:cNvPicPr>
          <p:nvPr/>
        </p:nvPicPr>
        <p:blipFill>
          <a:blip r:embed="rId2" cstate="print">
            <a:lum bright="30000"/>
          </a:blip>
          <a:srcRect l="6667" t="7778" r="13600"/>
          <a:stretch>
            <a:fillRect/>
          </a:stretch>
        </p:blipFill>
        <p:spPr>
          <a:xfrm>
            <a:off x="0" y="0"/>
            <a:ext cx="50292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8786" name="TextBox 1"/>
          <p:cNvSpPr txBox="1">
            <a:spLocks noChangeArrowheads="1"/>
          </p:cNvSpPr>
          <p:nvPr/>
        </p:nvSpPr>
        <p:spPr bwMode="auto">
          <a:xfrm>
            <a:off x="5105400" y="1447800"/>
            <a:ext cx="403860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游山西村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（南宋）  陆游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莫笑农家腊酒浑，丰年留客足鸡豚。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山重水复疑无路，柳暗花明又一村。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7241829385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600" y="685800"/>
            <a:ext cx="3572131" cy="5105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19810" name="TextBox 1"/>
          <p:cNvSpPr txBox="1">
            <a:spLocks noChangeArrowheads="1"/>
          </p:cNvSpPr>
          <p:nvPr/>
        </p:nvSpPr>
        <p:spPr bwMode="auto">
          <a:xfrm>
            <a:off x="838200" y="1371600"/>
            <a:ext cx="3810000" cy="36933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CC"/>
                </a:solidFill>
                <a:latin typeface="方正隶书简体" pitchFamily="65" charset="-122"/>
                <a:ea typeface="方正隶书简体" pitchFamily="65" charset="-122"/>
              </a:rPr>
              <a:t>乡村四月</a:t>
            </a:r>
            <a:endParaRPr lang="en-US" altLang="zh-CN" sz="4800" b="1" dirty="0">
              <a:solidFill>
                <a:srgbClr val="0000CC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2400" b="1" dirty="0" smtClean="0">
                <a:solidFill>
                  <a:schemeClr val="accent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（南宋）  翁  卷</a:t>
            </a:r>
            <a:endParaRPr lang="en-US" altLang="zh-CN" sz="2400" b="1" dirty="0" smtClean="0">
              <a:solidFill>
                <a:schemeClr val="accent2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zh-CN" altLang="en-US" dirty="0" smtClean="0"/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绿遍山原白满川，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子规声里雨如烟。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乡村四月闲人少， </a:t>
            </a: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才了蚕桑又插田。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 advClick="0" advTm="10000">
    <p:random/>
  </p:transition>
</p:sld>
</file>

<file path=ppt/theme/theme1.xml><?xml version="1.0" encoding="utf-8"?>
<a:theme xmlns:a="http://schemas.openxmlformats.org/drawingml/2006/main" name="心心相映">
  <a:themeElements>
    <a:clrScheme name="心心相映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心心相映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心心相映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心心相映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心心相映 3">
        <a:dk1>
          <a:srgbClr val="000000"/>
        </a:dk1>
        <a:lt1>
          <a:srgbClr val="FFFFCC"/>
        </a:lt1>
        <a:dk2>
          <a:srgbClr val="808000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心心相映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心心相映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心心相映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心心相映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CDESIGNI</Template>
  <TotalTime>0</TotalTime>
  <Words>4027</Words>
  <Application>Microsoft Office PowerPoint</Application>
  <PresentationFormat>On-screen Show (4:3)</PresentationFormat>
  <Paragraphs>751</Paragraphs>
  <Slides>133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133</vt:i4>
      </vt:variant>
    </vt:vector>
  </HeadingPairs>
  <TitlesOfParts>
    <vt:vector size="134" baseType="lpstr">
      <vt:lpstr>心心相映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  <vt:lpstr>Slide 115</vt:lpstr>
      <vt:lpstr>Slide 116</vt:lpstr>
      <vt:lpstr>Slide 117</vt:lpstr>
      <vt:lpstr>Slide 118</vt:lpstr>
      <vt:lpstr>Slide 119</vt:lpstr>
      <vt:lpstr>Slide 120</vt:lpstr>
      <vt:lpstr>Slide 121</vt:lpstr>
      <vt:lpstr>Slide 122</vt:lpstr>
      <vt:lpstr>Slide 123</vt:lpstr>
      <vt:lpstr>Slide 124</vt:lpstr>
      <vt:lpstr>Slide 125</vt:lpstr>
      <vt:lpstr>Slide 126</vt:lpstr>
      <vt:lpstr>Slide 127</vt:lpstr>
      <vt:lpstr>Slide 128</vt:lpstr>
      <vt:lpstr>Slide 129</vt:lpstr>
      <vt:lpstr>Slide 130</vt:lpstr>
      <vt:lpstr>Slide 131</vt:lpstr>
      <vt:lpstr>Slide 132</vt:lpstr>
      <vt:lpstr>Slide 133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xbany</cp:lastModifiedBy>
  <cp:revision>206</cp:revision>
  <cp:lastPrinted>2113-01-01T00:00:00Z</cp:lastPrinted>
  <dcterms:created xsi:type="dcterms:W3CDTF">2113-01-01T00:00:00Z</dcterms:created>
  <dcterms:modified xsi:type="dcterms:W3CDTF">2019-01-23T10:51:36Z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2052-10.1.0.6260</vt:lpwstr>
  </property>
</Properties>
</file>