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63" r:id="rId3"/>
    <p:sldId id="264" r:id="rId4"/>
    <p:sldId id="353" r:id="rId5"/>
    <p:sldId id="267" r:id="rId6"/>
    <p:sldId id="359" r:id="rId7"/>
    <p:sldId id="360" r:id="rId8"/>
    <p:sldId id="361" r:id="rId9"/>
    <p:sldId id="362" r:id="rId10"/>
    <p:sldId id="363" r:id="rId11"/>
    <p:sldId id="364" r:id="rId12"/>
    <p:sldId id="352" r:id="rId13"/>
    <p:sldId id="354" r:id="rId14"/>
    <p:sldId id="265" r:id="rId15"/>
    <p:sldId id="365" r:id="rId16"/>
    <p:sldId id="366" r:id="rId17"/>
    <p:sldId id="367" r:id="rId18"/>
    <p:sldId id="266" r:id="rId19"/>
    <p:sldId id="357" r:id="rId20"/>
    <p:sldId id="356" r:id="rId21"/>
    <p:sldId id="355" r:id="rId22"/>
    <p:sldId id="35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4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在岭南大学黄花岗纪念会的演说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5294422"/>
              </p:ext>
            </p:extLst>
          </p:nvPr>
        </p:nvGraphicFramePr>
        <p:xfrm>
          <a:off x="476230" y="1412776"/>
          <a:ext cx="8128000" cy="5029160"/>
        </p:xfrm>
        <a:graphic>
          <a:graphicData uri="http://schemas.openxmlformats.org/presentationml/2006/ole">
            <p:oleObj spid="_x0000_s7178" name="文档" r:id="rId6" imgW="3998108" imgH="24732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832407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4498623"/>
              </p:ext>
            </p:extLst>
          </p:nvPr>
        </p:nvGraphicFramePr>
        <p:xfrm>
          <a:off x="476230" y="1700808"/>
          <a:ext cx="8128000" cy="4625664"/>
        </p:xfrm>
        <a:graphic>
          <a:graphicData uri="http://schemas.openxmlformats.org/presentationml/2006/ole">
            <p:oleObj spid="_x0000_s8202" name="文档" r:id="rId6" imgW="3998108" imgH="22744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97601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381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紧扣主线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层层设问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这篇演讲词是为纪念黄花岗七十二烈士而作的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故全文始终以黄花岗起义作为线索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主题鲜明。演讲开始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演讲者先从纪念说起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由纪念的日子是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失败的一日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我们还要来纪念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所纪念的是在哪一点呢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然后自己作答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不是在他们当时事业的成败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是在那一般烈士当时所立的志气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。紧接着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七十二烈士在当时立了什么志气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他们的用心是很苦的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立志是很深的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最后点明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以身殉国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来唤醒一般醉生梦死的人民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回答了他们所立的志气是什么的问题。这以后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演讲者话锋一转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联系到听演讲的诸君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不是空空的来纪念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要学他们的志气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尤其要学他们的道德观念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。再指明知识分子应该走的正确道路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81548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这篇演讲词是由一连串的问题、解答组合而成的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且衔接自然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用语平易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中间没有丝毫隔断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全文贯串着一种酣畅淋漓的气势。孙中山的演讲向来注重此种气势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演说如作文章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以气为主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气贯则言之长短、声之高下皆宜。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由于演讲中有了此种气势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听者顺势而下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极易与演讲者的思路融合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从而使演讲达到极佳的效果。从整篇演讲词也可以看出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一种气势的形成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并非一定要有什么惊人之语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关键是文意的表达顺畅自然。这如山间溪流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在密林中穿行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回环曲折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其流迟缓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自然难成气势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但当其冲出山涧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奔腾而下之时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那一泻千里之势则赫赫在目矣。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95732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一个问题刚解决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又带出下一个问题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一步一步地深入下去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极其自然、顺畅地把议论引入精要之处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清晰而透彻地阐明了向黄花岗烈士学习的问题。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9959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0520364"/>
              </p:ext>
            </p:extLst>
          </p:nvPr>
        </p:nvGraphicFramePr>
        <p:xfrm>
          <a:off x="467544" y="1412776"/>
          <a:ext cx="8128000" cy="5271256"/>
        </p:xfrm>
        <a:graphic>
          <a:graphicData uri="http://schemas.openxmlformats.org/presentationml/2006/ole">
            <p:oleObj spid="_x0000_s9226" name="文档" r:id="rId5" imgW="3998108" imgH="25916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9680281"/>
              </p:ext>
            </p:extLst>
          </p:nvPr>
        </p:nvGraphicFramePr>
        <p:xfrm>
          <a:off x="632916" y="1412776"/>
          <a:ext cx="7683500" cy="6020955"/>
        </p:xfrm>
        <a:graphic>
          <a:graphicData uri="http://schemas.openxmlformats.org/presentationml/2006/ole">
            <p:oleObj spid="_x0000_s10250" name="文档" r:id="rId5" imgW="5733944" imgH="44974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799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9914055"/>
              </p:ext>
            </p:extLst>
          </p:nvPr>
        </p:nvGraphicFramePr>
        <p:xfrm>
          <a:off x="-2536473" y="1797766"/>
          <a:ext cx="13872561" cy="8399986"/>
        </p:xfrm>
        <a:graphic>
          <a:graphicData uri="http://schemas.openxmlformats.org/presentationml/2006/ole">
            <p:oleObj spid="_x0000_s11273" name="文档" r:id="rId5" imgW="12007998" imgH="71493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89450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6371131"/>
              </p:ext>
            </p:extLst>
          </p:nvPr>
        </p:nvGraphicFramePr>
        <p:xfrm>
          <a:off x="-1332656" y="1340768"/>
          <a:ext cx="11537950" cy="5327650"/>
        </p:xfrm>
        <a:graphic>
          <a:graphicData uri="http://schemas.openxmlformats.org/presentationml/2006/ole">
            <p:oleObj spid="_x0000_s12297" name="文档" r:id="rId5" imgW="7992978" imgH="36848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760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spect="1" noChangeArrowheads="1"/>
          </p:cNvSpPr>
          <p:nvPr/>
        </p:nvSpPr>
        <p:spPr bwMode="auto">
          <a:xfrm>
            <a:off x="21777" y="1223573"/>
            <a:ext cx="8510663" cy="5373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语言训练</a:t>
            </a: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kumimoji="0" lang="zh-CN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(2014·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湖南高考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完成题目。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人的天性中不是生香卉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便是长野草。所以要适时地给前者浇水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将后者铲除。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弗兰西斯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培根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谈人的天性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你说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不值得作什么努力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无论你怎样努力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都无法达到完善。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是要知道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你的使命不在于达到完善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而只在于越来越近地走向完善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列夫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托尔斯泰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生活之路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两则材料都谈了个人修身实践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请比较分析它们侧重点的不同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并就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其中一则谈谈你的认识。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这些经典名言对我们做人做事都很有启发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联系现实稍作迁移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发挥即可。难度不大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但需要向社会主流价值观和人生观靠拢。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答案要点提示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前者谈的是人的天性中不是产生好的东西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便是滋生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坏的东西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对其中好的要培养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坏的要铲除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通过设喻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侧重修身实践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27749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方法的揭示。后者谈的是人们应积极看待个人的修身过程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只要不懈努力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必将趋于完善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通过批驳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侧重修身实践应具备的态度。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第一则材料启示人们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应常怀惕厉之心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反躬自省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辨善别恶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进而付诸行动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去恶扬善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提升自我。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第二则材料启示人们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应树立正确的人生目标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防止消极怠惰、自暴自弃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只要积极行动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并持之以恒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就可不断接近理想目标。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【演讲尝试】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形成自己的演讲稿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在班内尝试演讲。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蓦然回首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发现我们已渐渐长大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不知什么时候起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岁这个字眼已时常挂在嘴边。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曾几何时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岁是那么神圣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只知道那时我们长大了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可以飞得更高更远。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918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分钟演讲小题目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我们的责任</a:t>
            </a:r>
            <a:r>
              <a:rPr lang="en-US" altLang="zh-CN" sz="2400" dirty="0"/>
              <a:t>”</a:t>
            </a:r>
            <a:r>
              <a:rPr lang="zh-CN" altLang="zh-CN" sz="2400" dirty="0"/>
              <a:t>为题</a:t>
            </a:r>
            <a:r>
              <a:rPr lang="en-US" altLang="zh-CN" sz="2400" dirty="0"/>
              <a:t>,</a:t>
            </a:r>
            <a:r>
              <a:rPr lang="zh-CN" altLang="zh-CN" sz="2400" dirty="0"/>
              <a:t>准备演讲稿</a:t>
            </a:r>
            <a:r>
              <a:rPr lang="en-US" altLang="zh-CN" sz="2400" dirty="0"/>
              <a:t>,</a:t>
            </a:r>
            <a:r>
              <a:rPr lang="zh-CN" altLang="zh-CN" sz="2400" dirty="0"/>
              <a:t>并在学习本课前向全班同学做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分钟左右的演讲。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3418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而此时此刻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当我真正站在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岁这个刻度点上的时候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却感到一种莫名的手足无措。我担心自己无法真正理解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岁的丰富内涵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岁意味着责任。也许成长本身就是一种责任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花有果的责任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云有雨的责任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太阳有光明的责任。作为成人或准成人的我们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应更加明确自己肩负的责任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生活中的我们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却学着蜡笔小新的口气说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快点把饭端过来。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我们应从父母的疲惫的微笑中认识责任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从老师期待的眼神中读懂责任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从自己获得的成绩中理解责任。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那个在艰难中照料亲人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勇挑重担的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岁顽强少年马鹏飞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歌曲《一个真实的故事》中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那个为了救一只受伤的丹顶鹤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走进沼泽地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再也没有回来的小女孩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就是责任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16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9835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无论在什么岗位上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无论是扮演什么角色的人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做好自己的事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希腊神话中说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人的一生都在赶路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肩上担负着家庭、朋友、儿女、事业、希望等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历尽艰辛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却无法丢弃其中任何一件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因为这背囊上写着两字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托尔斯泰说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一个人若是没有热情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他将一事无成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而热情的基点正是责任心。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梁启超说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人生须知责任的苦处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才能知道尽责任的乐趣。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在我们的成长过程中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曾经得到了许多人的关爱、教育、帮助、奖励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我们也应该在不断的得到之中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不断地付出与回馈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面对列强欺凌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周恩来发出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为中华之崛起而读书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2442674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85293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走出家门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无意中损坏了公共财物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勇敢地承认过失并积极地补救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建设祖国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保卫家园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做个于社会有用的人更是责任。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责任的承担是真正成长的开始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成长亦是一种责任。让我们成长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让我们担负起成长赋予我们的责任。做一个对自己负责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就是对身边的人负责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对社会负责的敢于负责和担当的顶天立地的人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在学校里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不断地积累和充实自己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为自己的父母长辈削一个苹果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承担一些家务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54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6877360"/>
              </p:ext>
            </p:extLst>
          </p:nvPr>
        </p:nvGraphicFramePr>
        <p:xfrm>
          <a:off x="956843" y="1268760"/>
          <a:ext cx="6717355" cy="2213168"/>
        </p:xfrm>
        <a:graphic>
          <a:graphicData uri="http://schemas.openxmlformats.org/presentationml/2006/ole">
            <p:oleObj spid="_x0000_s1043" name="文档" r:id="rId6" imgW="3836183" imgH="1263259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50100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孙中山在槟榔屿召集会议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决定在广州发动起义。会后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孙中山到华侨中筹募军饷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黄兴等到香港准备发动起义。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同盟会负责人黄兴率敢死队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人直扑两广总督衙门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发动了同盟会的第十次武装起义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广州起义。由于准备不足和消息泄露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起义军虽浴血奋战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东奔西突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终因兵力严重不足而溃败。起义失败后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黄兴负伤逃回香港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喻培伦、方声洞、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林觉民等遇难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死难的同盟会会员有名可考者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人的遗骸由潘达微等出面收葬于广州东郊红花岗。潘达微并把红花岗改名为黄花岗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这次起义因而被称为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黄花岗起义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这一天为阴历三月二十九日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黄花岗起义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纪念日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岭南大学举行纪念史坚如烈士像揭幕暨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黄花岗起义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七十二烈士殉国十三周年纪念会。孙中山先生应邀出席了纪念大会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孙中山在廖仲恺等陪同下到会参加仪式并发表演说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勉励学生们学习黄花岗先烈的志气和新道德。这篇演说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希望青年学生立志为国家服务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为社会服务。这一天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广州各界二十万人隆重公祭黄花岗先烈。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834830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0739423"/>
              </p:ext>
            </p:extLst>
          </p:nvPr>
        </p:nvGraphicFramePr>
        <p:xfrm>
          <a:off x="323528" y="1268760"/>
          <a:ext cx="8523288" cy="5710237"/>
        </p:xfrm>
        <a:graphic>
          <a:graphicData uri="http://schemas.openxmlformats.org/presentationml/2006/ole">
            <p:oleObj spid="_x0000_s2068" name="文档" r:id="rId6" imgW="4960302" imgH="38174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74761182"/>
              </p:ext>
            </p:extLst>
          </p:nvPr>
        </p:nvGraphicFramePr>
        <p:xfrm>
          <a:off x="504825" y="1489075"/>
          <a:ext cx="8112125" cy="5053013"/>
        </p:xfrm>
        <a:graphic>
          <a:graphicData uri="http://schemas.openxmlformats.org/presentationml/2006/ole">
            <p:oleObj spid="_x0000_s3082" name="文档" r:id="rId6" imgW="3998108" imgH="24898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19795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6040112"/>
              </p:ext>
            </p:extLst>
          </p:nvPr>
        </p:nvGraphicFramePr>
        <p:xfrm>
          <a:off x="476230" y="1412776"/>
          <a:ext cx="8112125" cy="5756275"/>
        </p:xfrm>
        <a:graphic>
          <a:graphicData uri="http://schemas.openxmlformats.org/presentationml/2006/ole">
            <p:oleObj spid="_x0000_s4106" name="文档" r:id="rId6" imgW="3998108" imgH="28354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95070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2412573"/>
              </p:ext>
            </p:extLst>
          </p:nvPr>
        </p:nvGraphicFramePr>
        <p:xfrm>
          <a:off x="458718" y="1268760"/>
          <a:ext cx="8128000" cy="5829693"/>
        </p:xfrm>
        <a:graphic>
          <a:graphicData uri="http://schemas.openxmlformats.org/presentationml/2006/ole">
            <p:oleObj spid="_x0000_s5131" name="文档" r:id="rId6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452244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369321"/>
              </p:ext>
            </p:extLst>
          </p:nvPr>
        </p:nvGraphicFramePr>
        <p:xfrm>
          <a:off x="446142" y="1484784"/>
          <a:ext cx="8128000" cy="4625664"/>
        </p:xfrm>
        <a:graphic>
          <a:graphicData uri="http://schemas.openxmlformats.org/presentationml/2006/ole">
            <p:oleObj spid="_x0000_s6154" name="文档" r:id="rId6" imgW="3998108" imgH="22744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632214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386</TotalTime>
  <Words>1626</Words>
  <Application>Microsoft Office PowerPoint</Application>
  <PresentationFormat>全屏显示(4:3)</PresentationFormat>
  <Paragraphs>96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在岭南大学黄花岗纪念会的演说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