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06" r:id="rId2"/>
    <p:sldId id="264" r:id="rId3"/>
    <p:sldId id="308" r:id="rId4"/>
    <p:sldId id="309" r:id="rId5"/>
    <p:sldId id="313" r:id="rId6"/>
    <p:sldId id="314" r:id="rId7"/>
    <p:sldId id="315" r:id="rId8"/>
    <p:sldId id="310" r:id="rId9"/>
    <p:sldId id="316" r:id="rId10"/>
    <p:sldId id="265" r:id="rId11"/>
    <p:sldId id="317" r:id="rId12"/>
    <p:sldId id="318" r:id="rId13"/>
    <p:sldId id="311" r:id="rId14"/>
    <p:sldId id="319" r:id="rId15"/>
    <p:sldId id="320" r:id="rId16"/>
    <p:sldId id="312" r:id="rId17"/>
    <p:sldId id="321"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 Target="../slides/slide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《中庸》节选</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8"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6.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4.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slide" Target="slide4.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4.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8.xml"/><Relationship Id="rId5" Type="http://schemas.openxmlformats.org/officeDocument/2006/relationships/slide" Target="slide4.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8.xml"/><Relationship Id="rId5" Type="http://schemas.openxmlformats.org/officeDocument/2006/relationships/slide" Target="slide4.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8.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相关读物</a:t>
            </a:r>
            <a:br>
              <a:rPr lang="zh-CN" altLang="zh-CN" dirty="0"/>
            </a:br>
            <a:r>
              <a:rPr lang="zh-CN" altLang="zh-CN" b="1" dirty="0"/>
              <a:t>《中庸》节选</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04639"/>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是故君子戒慎乎其所不睹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恐惧乎其所不闻。莫见乎隐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莫显乎微。故君子慎其独也。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因此品德高尚的人在没有人看见的地方也是谨慎的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在没有人听见的地方也是有所戒惧的。幽暗之中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细微之事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虽无踪迹显现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但动机已成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人虽不知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而自己却很清楚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天下的事没有比这个更明显、更容易显露的了。所以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品德高尚的人在一人独处的时候也是谨慎的。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的主要原则有三条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一是慎独自修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二是忠恕宽容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三是至诚尽性。第一章中提出了慎独自修的原则。中庸论修道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莫见乎隐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莫显乎微。故君子慎其独也。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揭示了这样一种情况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相背离的细微的萌芽在不为人所见的时候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人们自己已经知道了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而有道德有修养的人在这时候就非常谨慎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要阻遏这种萌芽的发展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以免使自己越来越偏离正道。慎独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是指人们在独自活动无人监督的情况下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也要求自己整个身心的活动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处处合乎规范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凭着高度自觉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遵循正道。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28805"/>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喜怒哀乐之未发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谓之中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发而皆中节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谓之和。中也者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天下之大本也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天下之达道也。致中和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天地位焉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万物育焉。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喜怒哀乐等情感没有表现出来的时候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表现出来以后都符合节度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是人人都有的本性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是大家遵循的原则。达到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天地便各在其位了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万物便生长繁育。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情感在内心时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是一种适中的状态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表达出来后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会出现三种情况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没有充分表达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二是符合节度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合适而恰当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三是表现得过分。第二种就叫中和、中庸。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就是通过不偏不倚、无过无不及的原则与方法达到最合适最恰当的状态。这个中间状态是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所要求的状态。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过犹不及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离开了这个状态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大本达道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太平和合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9505986"/>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wipe(down)">
                                      <p:cBhvr>
                                        <p:cTn id="15" dur="500"/>
                                        <p:tgtEl>
                                          <p:spTgt spid="6">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wipe(down)">
                                      <p:cBhvr>
                                        <p:cTn id="18"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笃行之。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详细询问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周密思考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坚持实行。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但也属于学习过程理论。程颐曾经说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五者废其一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非学也。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朱熹则认为这是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为学之序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。作为学习过程理论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五步学习过程可以说是明确、具体、深刻、全面、系统的。《中庸》不仅对学习过程进行了明确的阶段划分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而且还强调了学习过程中心理因素的重要性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肯定了勤奋学习、多下功夫、不达目的决不罢休的学习精神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这种精神能使人由愚钝变聪明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由懦弱变坚强。这套学习过程论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对中国封建社会的学者的治学发生过深远影响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曾引起历代学者的普遍重视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它在中国学习理论发展史上占有重要地位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至今仍有可资借鉴的价值。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0497307"/>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015"/>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请结合现实谈谈你对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精神的认识。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57319201"/>
              </p:ext>
            </p:extLst>
          </p:nvPr>
        </p:nvGraphicFramePr>
        <p:xfrm>
          <a:off x="508000" y="1977024"/>
          <a:ext cx="8128000" cy="5340408"/>
        </p:xfrm>
        <a:graphic>
          <a:graphicData uri="http://schemas.openxmlformats.org/presentationml/2006/ole">
            <p:oleObj spid="_x0000_s5124" name="文档" r:id="rId6" imgW="3902524" imgH="2563109" progId="Word.Document.12">
              <p:embed/>
            </p:oleObj>
          </a:graphicData>
        </a:graphic>
      </p:graphicFrame>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5426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《中庸》提出了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具体指哪五步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请结合自己的学习谈谈你的看法。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就是指《中庸》中提出的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笃行之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这五个学习的步骤。它们的具体意思是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广博地学习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详细地询问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慎重地思考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明晰地辨识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坚定地履行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。古代著名学者多次对这种学习过程论给予高度的评价与赞赏。其中程颐曾说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五者废其一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非学也。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朱熹则认为这是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为学之序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。它们五者不仅对学习过程进行了明确的阶段划分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而且还强调了学习过程中心理因素的重要性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肯定了勤奋学习、多下功夫、不达目的决不罢休的学习精神。这种精神能使人由愚钝变聪明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由懦弱变坚强。这套学习过程论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对中国封建社会学者的治学产生过深远影响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曾引起历代学者的普遍重视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它在中国学习理论发展史上占有重要地位。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6936750"/>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对于今天的人们而言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仍是可资借鉴的。在这个被称为信息时代的现代社会里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我们中学生更应广泛地学习。即使以后我们参加了工作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从事某一领域的研究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也不能只关注自己研究的狭小领域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更不能闭门造车。只有这样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我们才能不断拓宽研究的视野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引入源头活水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不断地从新鲜的知识与信息中获取有益的东西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碰撞出思想的火花。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1727651"/>
      </p:ext>
    </p:extLst>
  </p:cSld>
  <p:clrMapOvr>
    <a:masterClrMapping/>
  </p:clrMapOvr>
  <mc:AlternateContent xmlns:mc="http://schemas.openxmlformats.org/markup-compatibility/2006">
    <mc:Choice xmlns:p14="http://schemas.microsoft.com/office/powerpoint/2010/main" xmlns="" Requires="p14">
      <p:transition spd="slow" p14:dur="2000">
        <p:cover dir="rd"/>
      </p:transition>
    </mc:Choice>
    <mc:Fallback>
      <p:transition spd="slow">
        <p:cover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13040"/>
            <a:ext cx="8128000" cy="5863144"/>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真理本朴素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咏叹亦华章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浅析《中庸》的语言特色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《中庸》一文在语言上最突出的特点是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朴素中透露着练达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咏叹中彰显着智慧。它具体表现为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旗帜鲜明。如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天命之谓性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率性之谓道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修道之谓教。道也者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不可须臾离也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中庸其至矣乎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民鲜能久矣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天之道也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既简练明快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又旗帜鲜明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极具磁性和张力。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鞭辟入里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一语中的。选文中语句多数不加藻饰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仅凭数语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就切中问题的本质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显示出洞悉万物事理的睿智及深刻。如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人一能之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己百之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人十能之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己千之。果能此道矣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虽愚必明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虽柔必强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既指明道路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又态度明确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毫不含糊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小人反中庸。君子之中庸也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君子而时中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小人之反中庸也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小人而无忌惮也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一语点破君子、小人之别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慧眼识人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又警戒意味十足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凝练中闪烁着智慧的光芒。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241324"/>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善用排偶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斩截有力。文中不少句子在说理时采用排比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句式整齐而又鲜明有力。如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好学近乎知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力行近乎仁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知耻近乎勇。知斯三者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则知所以修身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知所以修身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则知所以治人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知所以治人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则知所以治天下国家矣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笃行之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。这些语句多用排偶句式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点缀在对话之中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使得语言灵变中见工整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格外具有感染力。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善于捕捉寻常物象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稍作指点咏叹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不多著一言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而道行自现。如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人莫不饮食也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鲜能知味也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只用人之饮食作一指点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便道出贤与不肖在中庸之道面前的愚钝。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朴素是真理的常态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精练是语言的生命。《中庸》中所体现出的这种卓越的语言艺术无论是对于我们的阅读还是写作无不具有重要的启示作用。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1502561"/>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《中庸》原是《礼记》中的一篇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一般认为它是孔子的孙子子思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483—</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402)</a:t>
            </a:r>
            <a:r>
              <a:rPr lang="zh-CN" altLang="zh-CN" sz="2200" dirty="0">
                <a:solidFill>
                  <a:srgbClr val="000000"/>
                </a:solidFill>
                <a:latin typeface="Times New Roman" panose="02020603050405020304" pitchFamily="18" charset="0"/>
                <a:cs typeface="Times New Roman" panose="02020603050405020304" pitchFamily="18" charset="0"/>
              </a:rPr>
              <a:t>的著作。子思在儒家学派的发展史上占有重要的地位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他上承孔子中庸之学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下开孟子心性之论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并由此对宋代理学产生了重要的影响。《三字经》中有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乃孔伋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中不偏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庸不易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的描述。北宋徽宗年间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子思被追封为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沂水侯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元朝文宗至顺元年</a:t>
            </a:r>
            <a:r>
              <a:rPr lang="en-US" altLang="zh-CN" sz="2200" dirty="0">
                <a:solidFill>
                  <a:srgbClr val="000000"/>
                </a:solidFill>
                <a:latin typeface="Times New Roman" panose="02020603050405020304" pitchFamily="18" charset="0"/>
                <a:cs typeface="Times New Roman" panose="02020603050405020304" pitchFamily="18" charset="0"/>
              </a:rPr>
              <a:t>(1330),</a:t>
            </a:r>
            <a:r>
              <a:rPr lang="zh-CN" altLang="zh-CN" sz="2200" dirty="0">
                <a:solidFill>
                  <a:srgbClr val="000000"/>
                </a:solidFill>
                <a:latin typeface="Times New Roman" panose="02020603050405020304" pitchFamily="18" charset="0"/>
                <a:cs typeface="Times New Roman" panose="02020603050405020304" pitchFamily="18" charset="0"/>
              </a:rPr>
              <a:t>又被追封为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述圣公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后人由此而尊他为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早在西汉时代就有专门解释《中庸》的著作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艺文志》载录有《中庸说》二篇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以后各代这方面的著作相沿不绝。但影响最大的还是朱熹的《中庸章句》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他把《中庸》与《大学》《论语》《孟子》并列称为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。《中庸》被推崇为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被视为可供人们终身受用的经典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成为后世读书人求取功名的阶梯。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341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《中庸》是儒家阐述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并提出人性修养的教育理论著作。它强调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是人们片刻也不能离开的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还必须尊重天赋的本性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通过后天的学习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即《中庸》所说的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天命之谓性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率性之谓道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修道之谓教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《中庸》要人们贯彻孔门相传的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忠恕之道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忠恕违道不远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施诸己而不愿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亦勿施于人。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正是孔丘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己所不欲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勿施于人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要求在处理人与人的关系上合于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《中庸》又提出了有德之人必须好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三达德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昆弟也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朋友之交也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。处理这五方面关系的准则是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君惠臣忠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父慈子孝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夫义妇顺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兄友弟恭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朋友有信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三达德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智、仁、勇。而要做好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三达德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。教育的目的就是要人们努力进行主观心性的养成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09284544"/>
              </p:ext>
            </p:extLst>
          </p:nvPr>
        </p:nvGraphicFramePr>
        <p:xfrm>
          <a:off x="508000" y="1199785"/>
          <a:ext cx="8128000" cy="5202325"/>
        </p:xfrm>
        <a:graphic>
          <a:graphicData uri="http://schemas.openxmlformats.org/presentationml/2006/ole">
            <p:oleObj spid="_x0000_s1028" name="文档" r:id="rId7" imgW="3837032" imgH="2455833" progId="Word.Document.12">
              <p:embed/>
            </p:oleObj>
          </a:graphicData>
        </a:graphic>
      </p:graphicFrame>
      <p:sp>
        <p:nvSpPr>
          <p:cNvPr id="7" name="矩形 6"/>
          <p:cNvSpPr/>
          <p:nvPr/>
        </p:nvSpPr>
        <p:spPr>
          <a:xfrm>
            <a:off x="1733320" y="1618409"/>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91916" y="158922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32515" y="2061717"/>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93425" y="2031276"/>
            <a:ext cx="282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78308" y="292494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67917" y="338121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83967" y="3851526"/>
            <a:ext cx="12137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734070" y="42321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94358" y="4715622"/>
            <a:ext cx="12137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4240023" y="51255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00192" y="5589240"/>
            <a:ext cx="93610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51720" y="6070857"/>
            <a:ext cx="64481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310160712"/>
              </p:ext>
            </p:extLst>
          </p:nvPr>
        </p:nvGraphicFramePr>
        <p:xfrm>
          <a:off x="508000" y="1770329"/>
          <a:ext cx="8128000" cy="3571343"/>
        </p:xfrm>
        <a:graphic>
          <a:graphicData uri="http://schemas.openxmlformats.org/presentationml/2006/ole">
            <p:oleObj spid="_x0000_s2052" name="文档" r:id="rId7" imgW="3837032" imgH="1686180" progId="Word.Document.12">
              <p:embed/>
            </p:oleObj>
          </a:graphicData>
        </a:graphic>
      </p:graphicFrame>
      <p:sp>
        <p:nvSpPr>
          <p:cNvPr id="8" name="矩形 7"/>
          <p:cNvSpPr/>
          <p:nvPr/>
        </p:nvSpPr>
        <p:spPr>
          <a:xfrm>
            <a:off x="1742906" y="259607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2592241"/>
            <a:ext cx="28083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22124" y="34187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69521" y="3414882"/>
            <a:ext cx="39092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9867" y="424180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732514" y="4611790"/>
            <a:ext cx="69034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53593" y="4968662"/>
            <a:ext cx="69034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3661834788"/>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75530272"/>
              </p:ext>
            </p:extLst>
          </p:nvPr>
        </p:nvGraphicFramePr>
        <p:xfrm>
          <a:off x="508000" y="1193363"/>
          <a:ext cx="8128000" cy="5219138"/>
        </p:xfrm>
        <a:graphic>
          <a:graphicData uri="http://schemas.openxmlformats.org/presentationml/2006/ole">
            <p:oleObj spid="_x0000_s3076" name="文档" r:id="rId7" imgW="3837032" imgH="2464113" progId="Word.Document.12">
              <p:embed/>
            </p:oleObj>
          </a:graphicData>
        </a:graphic>
      </p:graphicFrame>
      <p:sp>
        <p:nvSpPr>
          <p:cNvPr id="7" name="矩形 6"/>
          <p:cNvSpPr/>
          <p:nvPr/>
        </p:nvSpPr>
        <p:spPr>
          <a:xfrm>
            <a:off x="1168465" y="2020013"/>
            <a:ext cx="512133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283208" y="2413571"/>
            <a:ext cx="28729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627784" y="2859084"/>
            <a:ext cx="28729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2646466" y="3346601"/>
            <a:ext cx="319295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2627784" y="3775702"/>
            <a:ext cx="29523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625684" y="4238990"/>
            <a:ext cx="29523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1187622" y="5128306"/>
            <a:ext cx="504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644815" y="5495243"/>
            <a:ext cx="28663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2636075" y="5951743"/>
            <a:ext cx="28750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3476335799"/>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道也者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不可须臾离也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是故君子戒慎乎其所不睹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莫见乎隐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莫显乎微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中也者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天下之大本也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天下之达道也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天之道也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426472" y="281137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65680" y="3212976"/>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604723" y="361458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536998" y="400506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35432" y="441303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02600242"/>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207143"/>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99195482"/>
              </p:ext>
            </p:extLst>
          </p:nvPr>
        </p:nvGraphicFramePr>
        <p:xfrm>
          <a:off x="508000" y="1731398"/>
          <a:ext cx="8128000" cy="4516305"/>
        </p:xfrm>
        <a:graphic>
          <a:graphicData uri="http://schemas.openxmlformats.org/presentationml/2006/ole">
            <p:oleObj spid="_x0000_s4100" name="文档" r:id="rId7" imgW="3837032" imgH="2131485" progId="Word.Document.12">
              <p:embed/>
            </p:oleObj>
          </a:graphicData>
        </a:graphic>
      </p:graphicFrame>
    </p:spTree>
    <p:extLst>
      <p:ext uri="{BB962C8B-B14F-4D97-AF65-F5344CB8AC3E}">
        <p14:creationId xmlns:p14="http://schemas.microsoft.com/office/powerpoint/2010/main" xmlns="" val="3740425011"/>
      </p:ext>
    </p:extLst>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本文介绍了儒学中的中庸之道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主旨在于修养人性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其中包括学习的方式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笃行之。中庸所追求的修养的最高境界是至诚或至德。文章教育人们自觉地进行自我修养、自我监督、自我教育、自我完善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把自己培养成为具有理想人格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达到至善、至仁、至诚、至道、至德、至圣、合内外之道的理想人物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致中和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万物育焉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太平和合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997649"/>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207</TotalTime>
  <Words>2480</Words>
  <Application>Microsoft Office PowerPoint</Application>
  <PresentationFormat>全屏显示(4:3)</PresentationFormat>
  <Paragraphs>95</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测控设计模板14新</vt:lpstr>
      <vt:lpstr>文档</vt:lpstr>
      <vt:lpstr>相关读物 《中庸》节选</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2017-11-07T09:55:26Z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