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53" r:id="rId5"/>
    <p:sldId id="267" r:id="rId6"/>
    <p:sldId id="354" r:id="rId7"/>
    <p:sldId id="356" r:id="rId8"/>
    <p:sldId id="357" r:id="rId9"/>
    <p:sldId id="358" r:id="rId10"/>
    <p:sldId id="359" r:id="rId11"/>
    <p:sldId id="360" r:id="rId12"/>
    <p:sldId id="361" r:id="rId13"/>
    <p:sldId id="352" r:id="rId14"/>
    <p:sldId id="362" r:id="rId15"/>
    <p:sldId id="355" r:id="rId16"/>
    <p:sldId id="265" r:id="rId17"/>
    <p:sldId id="363" r:id="rId18"/>
    <p:sldId id="364" r:id="rId19"/>
    <p:sldId id="365" r:id="rId20"/>
    <p:sldId id="371" r:id="rId21"/>
    <p:sldId id="372" r:id="rId22"/>
    <p:sldId id="266" r:id="rId23"/>
    <p:sldId id="366" r:id="rId24"/>
    <p:sldId id="367" r:id="rId25"/>
    <p:sldId id="369" r:id="rId26"/>
    <p:sldId id="370" r:id="rId27"/>
    <p:sldId id="368" r:id="rId28"/>
    <p:sldId id="373" r:id="rId29"/>
    <p:sldId id="37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3.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3.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3.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package" Target="../embeddings/Microsoft_Office_Word___14.docx"/><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4.xml"/><Relationship Id="rId1" Type="http://schemas.openxmlformats.org/officeDocument/2006/relationships/vmlDrawing" Target="../drawings/vmlDrawing15.vml"/><Relationship Id="rId5" Type="http://schemas.openxmlformats.org/officeDocument/2006/relationships/package" Target="../embeddings/Microsoft_Office_Word___15.docx"/><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3.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3.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3.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3.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3.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3.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51520" y="2996952"/>
            <a:ext cx="8128000" cy="576064"/>
          </a:xfrm>
        </p:spPr>
        <p:txBody>
          <a:bodyPr/>
          <a:lstStyle/>
          <a:p>
            <a:pPr>
              <a:lnSpc>
                <a:spcPct val="120000"/>
              </a:lnSpc>
            </a:pPr>
            <a:r>
              <a:rPr lang="zh-CN" altLang="zh-CN" sz="2200" dirty="0"/>
              <a:t>数学的光彩</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653396"/>
              </p:ext>
            </p:extLst>
          </p:nvPr>
        </p:nvGraphicFramePr>
        <p:xfrm>
          <a:off x="476230" y="1988840"/>
          <a:ext cx="8128000" cy="4077461"/>
        </p:xfrm>
        <a:graphic>
          <a:graphicData uri="http://schemas.openxmlformats.org/presentationml/2006/ole">
            <p:oleObj spid="_x0000_s7180" name="文档" r:id="rId6" imgW="5272095" imgH="2843539" progId="Word.Document.12">
              <p:embed/>
            </p:oleObj>
          </a:graphicData>
        </a:graphic>
      </p:graphicFrame>
    </p:spTree>
    <p:extLst>
      <p:ext uri="{BB962C8B-B14F-4D97-AF65-F5344CB8AC3E}">
        <p14:creationId xmlns:p14="http://schemas.microsoft.com/office/powerpoint/2010/main" xmlns="" val="283543031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31067909"/>
              </p:ext>
            </p:extLst>
          </p:nvPr>
        </p:nvGraphicFramePr>
        <p:xfrm>
          <a:off x="611560" y="1340768"/>
          <a:ext cx="6284335" cy="5802859"/>
        </p:xfrm>
        <a:graphic>
          <a:graphicData uri="http://schemas.openxmlformats.org/presentationml/2006/ole">
            <p:oleObj spid="_x0000_s8204" name="文档" r:id="rId6" imgW="5272095" imgH="5815234" progId="Word.Document.12">
              <p:embed/>
            </p:oleObj>
          </a:graphicData>
        </a:graphic>
      </p:graphicFrame>
    </p:spTree>
    <p:extLst>
      <p:ext uri="{BB962C8B-B14F-4D97-AF65-F5344CB8AC3E}">
        <p14:creationId xmlns:p14="http://schemas.microsoft.com/office/powerpoint/2010/main" xmlns="" val="1954378422"/>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78914090"/>
              </p:ext>
            </p:extLst>
          </p:nvPr>
        </p:nvGraphicFramePr>
        <p:xfrm>
          <a:off x="508000" y="1974943"/>
          <a:ext cx="8128000" cy="3162113"/>
        </p:xfrm>
        <a:graphic>
          <a:graphicData uri="http://schemas.openxmlformats.org/presentationml/2006/ole">
            <p:oleObj spid="_x0000_s9228" name="文档" r:id="rId6" imgW="5272095" imgH="2645186" progId="Word.Document.12">
              <p:embed/>
            </p:oleObj>
          </a:graphicData>
        </a:graphic>
      </p:graphicFrame>
    </p:spTree>
    <p:extLst>
      <p:ext uri="{BB962C8B-B14F-4D97-AF65-F5344CB8AC3E}">
        <p14:creationId xmlns:p14="http://schemas.microsoft.com/office/powerpoint/2010/main" xmlns="" val="2574225679"/>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323528" y="1484784"/>
            <a:ext cx="8128000" cy="4122475"/>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手法多样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结构严谨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这是一篇关于数学之美的演讲词。演讲者针对人们通常认为数学抽象枯燥的心理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以形象生动、活泼晓畅的语言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化抽象为具体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化枯燥为生动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攻破了听众的心理障碍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一步步引导听众进入令人敬畏的数学殿堂。例如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用生活中人们计算吃掉的苹果总数这个例子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揭示数学的抽象性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用大学生们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三点一线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的生活规律、足球场中的铁三角和生活中的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三角恋爱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揭示数学的精确性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还把日常生活中的绘画、摄影、电视屏幕、门窗甚至姑娘们流行的发式与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黄金分割律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联系起来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揭示了数学应用的广泛性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的例子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说明数学作为美的象征历来受到人们的钟爱。</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611560" y="2276872"/>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演讲者将抽象枯燥的数学符号与丰富多彩的现实生活密切联系起来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使深奥的理论变得浅显明白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并赋予干巴巴的数字和公式等以神奇的光彩。演讲者以轻松愉悦的语调带领人们做了一次快乐的数学旅行。在轻松的阐说中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数学的神秘面纱被揭开了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听众从中领略到了数学的魅力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数学是科学的皇后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它不仅是追求美最有力的工具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而且作为美的象征历来受到人们的钟爱。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9687649"/>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这篇演讲词在结构上也有其鲜明的特点。开头使用了一个恰当的比喻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形象地说明数学的特定形式给人们带来的障碍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与读者进行了情感沟通。接着用一个比喻句点出此次演讲的目的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引起听众的心理期待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抓住他们的注意力。过渡自然而又多变。比如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等标志性词语来使演讲结构清晰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而在引入每一个特点时在说法上又略有变化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这样就显得不呆板。在介绍了数学的三大特点之后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演讲者又补充数学的模糊性和神奇力量。可以说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由主到次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由浅及深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是本文的一大特色。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9108519"/>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81835885"/>
              </p:ext>
            </p:extLst>
          </p:nvPr>
        </p:nvGraphicFramePr>
        <p:xfrm>
          <a:off x="251520" y="1412776"/>
          <a:ext cx="8653543" cy="8609362"/>
        </p:xfrm>
        <a:graphic>
          <a:graphicData uri="http://schemas.openxmlformats.org/presentationml/2006/ole">
            <p:oleObj spid="_x0000_s10252" name="文档" r:id="rId5" imgW="7461456" imgH="7461541"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2691603"/>
              </p:ext>
            </p:extLst>
          </p:nvPr>
        </p:nvGraphicFramePr>
        <p:xfrm>
          <a:off x="323528" y="1300485"/>
          <a:ext cx="8342312" cy="6376987"/>
        </p:xfrm>
        <a:graphic>
          <a:graphicData uri="http://schemas.openxmlformats.org/presentationml/2006/ole">
            <p:oleObj spid="_x0000_s11276" name="文档" r:id="rId5" imgW="5863473" imgH="4457628" progId="Word.Document.12">
              <p:embed/>
            </p:oleObj>
          </a:graphicData>
        </a:graphic>
      </p:graphicFrame>
    </p:spTree>
    <p:extLst>
      <p:ext uri="{BB962C8B-B14F-4D97-AF65-F5344CB8AC3E}">
        <p14:creationId xmlns:p14="http://schemas.microsoft.com/office/powerpoint/2010/main" xmlns="" val="396457834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38271370"/>
              </p:ext>
            </p:extLst>
          </p:nvPr>
        </p:nvGraphicFramePr>
        <p:xfrm>
          <a:off x="323528" y="1412776"/>
          <a:ext cx="8287997" cy="5715000"/>
        </p:xfrm>
        <a:graphic>
          <a:graphicData uri="http://schemas.openxmlformats.org/presentationml/2006/ole">
            <p:oleObj spid="_x0000_s12294" name="文档" r:id="rId5" imgW="5272095" imgH="4032217" progId="Word.Document.12">
              <p:embed/>
            </p:oleObj>
          </a:graphicData>
        </a:graphic>
      </p:graphicFrame>
    </p:spTree>
    <p:extLst>
      <p:ext uri="{BB962C8B-B14F-4D97-AF65-F5344CB8AC3E}">
        <p14:creationId xmlns:p14="http://schemas.microsoft.com/office/powerpoint/2010/main" xmlns="" val="604108992"/>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262633500"/>
              </p:ext>
            </p:extLst>
          </p:nvPr>
        </p:nvGraphicFramePr>
        <p:xfrm>
          <a:off x="611560" y="1340768"/>
          <a:ext cx="7002463" cy="5646708"/>
        </p:xfrm>
        <a:graphic>
          <a:graphicData uri="http://schemas.openxmlformats.org/presentationml/2006/ole">
            <p:oleObj spid="_x0000_s13318" name="文档" r:id="rId5" imgW="5011927" imgH="4499481" progId="Word.Document.12">
              <p:embed/>
            </p:oleObj>
          </a:graphicData>
        </a:graphic>
      </p:graphicFrame>
    </p:spTree>
    <p:extLst>
      <p:ext uri="{BB962C8B-B14F-4D97-AF65-F5344CB8AC3E}">
        <p14:creationId xmlns:p14="http://schemas.microsoft.com/office/powerpoint/2010/main" xmlns="" val="328494404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00329"/>
          </a:xfrm>
          <a:prstGeom prst="rect">
            <a:avLst/>
          </a:prstGeom>
        </p:spPr>
        <p:txBody>
          <a:bodyPr>
            <a:spAutoFit/>
          </a:bodyPr>
          <a:lstStyle/>
          <a:p>
            <a:r>
              <a:rPr lang="zh-CN" altLang="zh-CN" sz="2400" b="1" dirty="0"/>
              <a:t>课前</a:t>
            </a:r>
            <a:r>
              <a:rPr lang="en-US" altLang="zh-CN" sz="2400" dirty="0"/>
              <a:t>3</a:t>
            </a:r>
            <a:r>
              <a:rPr lang="zh-CN" altLang="zh-CN" sz="2400" b="1" dirty="0"/>
              <a:t>分钟演讲小题目</a:t>
            </a:r>
            <a:r>
              <a:rPr lang="en-US" altLang="zh-CN" sz="2400" dirty="0"/>
              <a:t>:</a:t>
            </a:r>
            <a:endParaRPr lang="zh-CN" altLang="zh-CN" sz="2400" dirty="0"/>
          </a:p>
          <a:p>
            <a:r>
              <a:rPr lang="zh-CN" altLang="zh-CN" sz="2400" dirty="0"/>
              <a:t>请以</a:t>
            </a:r>
            <a:r>
              <a:rPr lang="en-US" altLang="zh-CN" sz="2400" dirty="0"/>
              <a:t>“××</a:t>
            </a:r>
            <a:r>
              <a:rPr lang="zh-CN" altLang="zh-CN" sz="2400" dirty="0"/>
              <a:t>是我最喜欢的学科</a:t>
            </a:r>
            <a:r>
              <a:rPr lang="en-US" altLang="zh-CN" sz="2400" dirty="0"/>
              <a:t>”</a:t>
            </a:r>
            <a:r>
              <a:rPr lang="zh-CN" altLang="zh-CN" sz="2400" dirty="0"/>
              <a:t>为题</a:t>
            </a:r>
            <a:r>
              <a:rPr lang="en-US" altLang="zh-CN" sz="2400" dirty="0"/>
              <a:t>,</a:t>
            </a:r>
            <a:r>
              <a:rPr lang="zh-CN" altLang="zh-CN" sz="2400" dirty="0"/>
              <a:t>准备演讲稿</a:t>
            </a:r>
            <a:r>
              <a:rPr lang="en-US" altLang="zh-CN" sz="2400" dirty="0"/>
              <a:t>,</a:t>
            </a:r>
            <a:r>
              <a:rPr lang="zh-CN" altLang="zh-CN" sz="2400" dirty="0"/>
              <a:t>并在学习本课前向全班同学做</a:t>
            </a:r>
            <a:r>
              <a:rPr lang="en-US" altLang="zh-CN" sz="2400" dirty="0"/>
              <a:t>3</a:t>
            </a:r>
            <a:r>
              <a:rPr lang="zh-CN" altLang="zh-CN" sz="24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30110086"/>
              </p:ext>
            </p:extLst>
          </p:nvPr>
        </p:nvGraphicFramePr>
        <p:xfrm>
          <a:off x="324941" y="1268760"/>
          <a:ext cx="7991475" cy="9018588"/>
        </p:xfrm>
        <a:graphic>
          <a:graphicData uri="http://schemas.openxmlformats.org/presentationml/2006/ole">
            <p:oleObj spid="_x0000_s14341" name="文档" r:id="rId5" imgW="6323176" imgH="7127093" progId="Word.Document.12">
              <p:embed/>
            </p:oleObj>
          </a:graphicData>
        </a:graphic>
      </p:graphicFrame>
    </p:spTree>
    <p:extLst>
      <p:ext uri="{BB962C8B-B14F-4D97-AF65-F5344CB8AC3E}">
        <p14:creationId xmlns:p14="http://schemas.microsoft.com/office/powerpoint/2010/main" xmlns="" val="41892226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535293"/>
              </p:ext>
            </p:extLst>
          </p:nvPr>
        </p:nvGraphicFramePr>
        <p:xfrm>
          <a:off x="1043608" y="1441175"/>
          <a:ext cx="5564255" cy="5588225"/>
        </p:xfrm>
        <a:graphic>
          <a:graphicData uri="http://schemas.openxmlformats.org/presentationml/2006/ole">
            <p:oleObj spid="_x0000_s15365" name="文档" r:id="rId5" imgW="5272095" imgH="6805559" progId="Word.Document.12">
              <p:embed/>
            </p:oleObj>
          </a:graphicData>
        </a:graphic>
      </p:graphicFrame>
    </p:spTree>
    <p:extLst>
      <p:ext uri="{BB962C8B-B14F-4D97-AF65-F5344CB8AC3E}">
        <p14:creationId xmlns:p14="http://schemas.microsoft.com/office/powerpoint/2010/main" xmlns="" val="417629755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42342" y="1556792"/>
            <a:ext cx="8128000" cy="410105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根据所给句子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在横线上填上恰当的语句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使之与前面句子的内容、句式相应。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大气者的人生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没有沉沦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没有畏缩。纵使风吹浪打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胜似闲庭信步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纵使身陷重围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我自岿然不动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大气者的人生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宁静致远。面对箪食瓢饮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颜回不改其乐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面对封官拜爵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关羽不为所动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纵使雄关漫道　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而今迈步从头越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面对戴月荷锄　陶潜恬然自安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611560" y="1700808"/>
            <a:ext cx="8128000" cy="370986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某校学生会为使更多的同学体验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决定组织同学参观世博园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零碳馆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。请根据所提供的材料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拟写一份海报。要求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只写海报的宣传鼓动内容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语言表达简明流畅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生动得体。</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字左右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零碳馆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利用阳光和导热材料采暖、黄浦江水控温、废木头发电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完全摒除了煤、石油等不可再生能源。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利用温压和风压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零碳馆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能保持建筑内部空气流通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环境舒爽。墙体表面附着的特殊荧光涂料能将吸收的太阳能在夜间转换为荧光释放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使展馆成为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会发光的房子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684979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零碳餐厅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看到的餐具都是由前晚多余的有机饼干处理而成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使用后将会用于发电和发热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最终剩余品又再加工成生物肥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真正实现变废为宝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这些创意试图让游客在日常生活体验中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的新生活态度。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最特别的是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零碳馆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领取专属的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二氧化碳身份码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大富翁碳册游戏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中回答</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个互动问题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这些问题涉及每个人的出行方式、里程数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使用的燃气种类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每月的水电煤费用等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最后游客将得到一张电脑计算出的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碳诊断书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记录个人一年的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碳排放总量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602605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657603"/>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本题考查综合语言表达能力。作为一种应用文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海报是主办单位向公众报道举行文化、娱乐、体育等活动的一种事务文书。海报的正文一般要用简洁的文字写清楚活动内容、时间、地点、参加办法等。但本题要求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只写海报的宣传鼓动内容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所以在构思写作时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其他要点可做简化处理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重点突出其鼓动性。语言要有亲和力、有鼓动性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还要得体、流畅。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51520" y="3717032"/>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如果你是个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消费者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那就去世博园参观最酷的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零碳馆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它没有空调但温度宜人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它不用耗电却熠熠生辉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它用饼干制作餐具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它用游戏输送理念。想做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潮人吗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想拥有第二张身份证吗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现在就出发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417338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523724"/>
            <a:ext cx="8128000" cy="125720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下面是一位同学写的一篇演讲稿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请仔细品味其中蕴含的情感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用这篇演讲稿作一次演讲。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91520" y="256490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想说爱你不容易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零落成泥碾作尘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只有香如故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的梅花的清芬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造化钟神秀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阴阳割昏晓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的泰山的雄伟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峨眉山月半轮秋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影入平羌江水流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的月色的朦胧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忽如一夜春风来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千树万树梨花开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的雪的皓洁。它们都是大自然的艺术品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我想大声呼喊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说声我爱你。然而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人类智慧的艺术品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想说爱你不容易。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85572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就要爱你的每一部分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从一笔一画起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从远古时期那甲骨上深深浅浅的印记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到如今屏幕上闪动的各个形体。你从一诞生就注定高贵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因为你神奇地把形与意结合起来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绝不只是毫无意义地拼凑。看到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我们能了解古人以畜养牲口为生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我们能懂得人不能孤独前行。欣赏你的文字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我们可以看到一幅布局精美的画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了解人类悠远的历史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读懂人生一些深刻的道理。语文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你如此神奇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我不敢仰视你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想说爱你不容易。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55576" y="4310108"/>
            <a:ext cx="8128000" cy="209115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就要爱你的含义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从诗词文章中处处可寻。你可以把文字巧妙地组装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来诠释更深刻的意义。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青青河畔草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绵绵思远道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十字之间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让我明白原来绵绵的草可以给人绵绵的相思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情与景之间原来可以有这样一种转换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你让我在山水之间不仅找到形态之美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也让它们可以成为我感情的寄托。</a:t>
            </a:r>
            <a:endParaRPr lang="zh-CN" altLang="en-US" sz="2200" dirty="0"/>
          </a:p>
        </p:txBody>
      </p:sp>
    </p:spTree>
    <p:extLst>
      <p:ext uri="{BB962C8B-B14F-4D97-AF65-F5344CB8AC3E}">
        <p14:creationId xmlns:p14="http://schemas.microsoft.com/office/powerpoint/2010/main" xmlns="" val="1334516298"/>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4106" y="1556792"/>
            <a:ext cx="8128000" cy="491358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我为作者的凄凉而心酸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我从东坡的旷达中感到心胸开阔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太白的傲岸让我懂得人要有点骨气。语文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你如此高深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我不敢遨游你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想说爱你不容易。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就要爱你的灵魂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从你的深意中懂得事理。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横眉冷对千夫指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俯首甘为孺子牛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的鲁迅教会我们什么是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中国的脊梁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与刘禹锡交流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我懂得陋室虽小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可容天下之大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陋室不陋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和冰心畅谈时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母爱、童心、自然有如一泓清泉流入我的心扉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和陶潜在一起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我又能理解人生的另一种境界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他内心的平静令人歆羡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你如此博大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我不敢请教你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想说爱你不容易。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116360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你是这么有魅力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不知不觉中早已吸引了每个人。想说爱你不容易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可我还是已经深深地爱上你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爱你的横平竖直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爱你的平平仄仄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更爱你教我的人生真谛。虽然你是那么的高不可攀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但我相信跬步千里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我愿意倾尽一生来品味你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914026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061919673"/>
              </p:ext>
            </p:extLst>
          </p:nvPr>
        </p:nvGraphicFramePr>
        <p:xfrm>
          <a:off x="1683770" y="1424756"/>
          <a:ext cx="5551533" cy="2292276"/>
        </p:xfrm>
        <a:graphic>
          <a:graphicData uri="http://schemas.openxmlformats.org/presentationml/2006/ole">
            <p:oleObj spid="_x0000_s1037" name="文档" r:id="rId6" imgW="3837032" imgH="1585024" progId="Word.Document.12">
              <p:embed/>
            </p:oleObj>
          </a:graphicData>
        </a:graphic>
      </p:graphicFrame>
      <p:sp>
        <p:nvSpPr>
          <p:cNvPr id="6" name="矩形 5"/>
          <p:cNvSpPr>
            <a:spLocks noChangeAspect="1"/>
          </p:cNvSpPr>
          <p:nvPr/>
        </p:nvSpPr>
        <p:spPr>
          <a:xfrm>
            <a:off x="611560" y="3973839"/>
            <a:ext cx="8128000" cy="209115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数学是一门古老而又年轻的研究数量、结构、变化以及空间模型等概念的学科。起源于人类早期的生产活动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我国古代把数学叫算术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又称算学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最后才改为数学。在西方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a:t>
            </a:r>
            <a:r>
              <a:rPr lang="en-US" altLang="zh-CN" sz="2200" dirty="0">
                <a:solidFill>
                  <a:srgbClr val="000000"/>
                </a:solidFill>
                <a:latin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算术、初等代数以及三角学等初等数学已大体完备。</a:t>
            </a:r>
            <a:r>
              <a:rPr lang="en-US" altLang="zh-CN" sz="2200" dirty="0">
                <a:solidFill>
                  <a:srgbClr val="000000"/>
                </a:solidFill>
                <a:latin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世纪变量概念的产生使人们开始研究变化中的量与量的互相关系和图形间的互相变换。</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755576" y="1844824"/>
            <a:ext cx="8128000" cy="37098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在研究经典力学的过程中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微积分的方法被发明。随着自然科学和技术的进一步发展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为研究数学基础而产生的集合论和数理逻辑等也开始慢慢发展。现在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数学被使用在世界上不同的领域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包括科学、工程、医学和经济学等。数学对这些领域的应用通常被称为应用数学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有时亦会激起新的数学发现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并导致全新学科的发展。本篇演讲词用生动形象的语言、鲜活的例证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着重介绍了数学的三大特点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抽象性、精确性、应用的极端广泛性。此外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还补充介绍了数学的可想象性、数学作为美的象征等方面的知识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把数学这门学科的特性和神奇力量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活灵活现地展示在人们的面前。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5821190"/>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48175831"/>
              </p:ext>
            </p:extLst>
          </p:nvPr>
        </p:nvGraphicFramePr>
        <p:xfrm>
          <a:off x="395536" y="1700808"/>
          <a:ext cx="8324274" cy="5865091"/>
        </p:xfrm>
        <a:graphic>
          <a:graphicData uri="http://schemas.openxmlformats.org/presentationml/2006/ole">
            <p:oleObj spid="_x0000_s2061" name="文档" r:id="rId6" imgW="4315986" imgH="3041532"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009776291"/>
              </p:ext>
            </p:extLst>
          </p:nvPr>
        </p:nvGraphicFramePr>
        <p:xfrm>
          <a:off x="476230" y="1412776"/>
          <a:ext cx="7472249" cy="5715000"/>
        </p:xfrm>
        <a:graphic>
          <a:graphicData uri="http://schemas.openxmlformats.org/presentationml/2006/ole">
            <p:oleObj spid="_x0000_s3083" name="文档" r:id="rId6" imgW="5272095" imgH="4824549" progId="Word.Document.12">
              <p:embed/>
            </p:oleObj>
          </a:graphicData>
        </a:graphic>
      </p:graphicFrame>
    </p:spTree>
    <p:extLst>
      <p:ext uri="{BB962C8B-B14F-4D97-AF65-F5344CB8AC3E}">
        <p14:creationId xmlns:p14="http://schemas.microsoft.com/office/powerpoint/2010/main" xmlns="" val="1771483751"/>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76378538"/>
              </p:ext>
            </p:extLst>
          </p:nvPr>
        </p:nvGraphicFramePr>
        <p:xfrm>
          <a:off x="501372" y="1412776"/>
          <a:ext cx="7859011" cy="5715000"/>
        </p:xfrm>
        <a:graphic>
          <a:graphicData uri="http://schemas.openxmlformats.org/presentationml/2006/ole">
            <p:oleObj spid="_x0000_s4108" name="文档" r:id="rId6" imgW="5272095" imgH="3833864" progId="Word.Document.12">
              <p:embed/>
            </p:oleObj>
          </a:graphicData>
        </a:graphic>
      </p:graphicFrame>
    </p:spTree>
    <p:extLst>
      <p:ext uri="{BB962C8B-B14F-4D97-AF65-F5344CB8AC3E}">
        <p14:creationId xmlns:p14="http://schemas.microsoft.com/office/powerpoint/2010/main" xmlns="" val="2193633606"/>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12852153"/>
              </p:ext>
            </p:extLst>
          </p:nvPr>
        </p:nvGraphicFramePr>
        <p:xfrm>
          <a:off x="476230" y="1844824"/>
          <a:ext cx="8128000" cy="3468044"/>
        </p:xfrm>
        <a:graphic>
          <a:graphicData uri="http://schemas.openxmlformats.org/presentationml/2006/ole">
            <p:oleObj spid="_x0000_s5132" name="文档" r:id="rId6" imgW="5272095" imgH="2645186" progId="Word.Document.12">
              <p:embed/>
            </p:oleObj>
          </a:graphicData>
        </a:graphic>
      </p:graphicFrame>
    </p:spTree>
    <p:extLst>
      <p:ext uri="{BB962C8B-B14F-4D97-AF65-F5344CB8AC3E}">
        <p14:creationId xmlns:p14="http://schemas.microsoft.com/office/powerpoint/2010/main" xmlns="" val="2392714214"/>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009186981"/>
              </p:ext>
            </p:extLst>
          </p:nvPr>
        </p:nvGraphicFramePr>
        <p:xfrm>
          <a:off x="476230" y="1556792"/>
          <a:ext cx="7965883" cy="5195455"/>
        </p:xfrm>
        <a:graphic>
          <a:graphicData uri="http://schemas.openxmlformats.org/presentationml/2006/ole">
            <p:oleObj spid="_x0000_s6156" name="文档" r:id="rId6" imgW="5272095" imgH="4230210" progId="Word.Document.12">
              <p:embed/>
            </p:oleObj>
          </a:graphicData>
        </a:graphic>
      </p:graphicFrame>
    </p:spTree>
    <p:extLst>
      <p:ext uri="{BB962C8B-B14F-4D97-AF65-F5344CB8AC3E}">
        <p14:creationId xmlns:p14="http://schemas.microsoft.com/office/powerpoint/2010/main" xmlns="" val="776096072"/>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446</TotalTime>
  <Words>1794</Words>
  <Application>Microsoft Office PowerPoint</Application>
  <PresentationFormat>全屏显示(4:3)</PresentationFormat>
  <Paragraphs>99</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测控设计模板14新</vt:lpstr>
      <vt:lpstr>文档</vt:lpstr>
      <vt:lpstr>数学的光彩</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2017-02-21T07:04:22Z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