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63" r:id="rId3"/>
    <p:sldId id="264" r:id="rId4"/>
    <p:sldId id="274" r:id="rId5"/>
    <p:sldId id="267" r:id="rId6"/>
    <p:sldId id="275" r:id="rId7"/>
    <p:sldId id="276" r:id="rId8"/>
    <p:sldId id="277" r:id="rId9"/>
    <p:sldId id="279" r:id="rId10"/>
    <p:sldId id="265" r:id="rId11"/>
    <p:sldId id="281" r:id="rId12"/>
    <p:sldId id="282" r:id="rId13"/>
    <p:sldId id="266" r:id="rId14"/>
    <p:sldId id="283" r:id="rId15"/>
    <p:sldId id="269" r:id="rId16"/>
    <p:sldId id="284" r:id="rId17"/>
    <p:sldId id="285" r:id="rId18"/>
    <p:sldId id="286" r:id="rId19"/>
    <p:sldId id="287" r:id="rId20"/>
    <p:sldId id="288" r:id="rId21"/>
    <p:sldId id="289" r:id="rId22"/>
    <p:sldId id="290" r:id="rId23"/>
    <p:sldId id="291" r:id="rId24"/>
    <p:sldId id="29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8.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18.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667121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81251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11109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42677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8"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9" name="组合 8"/>
          <p:cNvGrpSpPr/>
          <p:nvPr userDrawn="1"/>
        </p:nvGrpSpPr>
        <p:grpSpPr>
          <a:xfrm>
            <a:off x="10104749" y="-27384"/>
            <a:ext cx="1924049" cy="880109"/>
            <a:chOff x="6197901" y="-27384"/>
            <a:chExt cx="1443037" cy="880109"/>
          </a:xfrm>
        </p:grpSpPr>
        <p:pic>
          <p:nvPicPr>
            <p:cNvPr id="10" name="图片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1"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362794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a:t>
            </a:r>
            <a:r>
              <a:rPr lang="zh-CN" altLang="zh-CN" dirty="0"/>
              <a:t>半张纸</a:t>
            </a:r>
          </a:p>
        </p:txBody>
      </p:sp>
    </p:spTree>
    <p:extLst>
      <p:ext uri="{BB962C8B-B14F-4D97-AF65-F5344CB8AC3E}">
        <p14:creationId xmlns:p14="http://schemas.microsoft.com/office/powerpoint/2010/main" val="2074637359"/>
      </p:ext>
    </p:extLst>
  </p:cSld>
  <p:clrMapOvr>
    <a:masterClrMapping/>
  </p:clrMapOvr>
  <p:transition spd="slow">
    <p:checke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6757"/>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他取下这张小纸。这是一张淡黄色有光泽的便条纸。他将它铺平在起居室的壁炉架上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俯下身去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开始读起来。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本文截取了生活的一个横断面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淡黄色有光泽的便条纸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引出主人公两年刻骨铭心经历的回忆。原本杂乱的回忆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淡黄色有光泽的便条纸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记录的各种电话号码联系起来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巧妙地将人生变迁的喜乐悲愁维系在一起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承载起表达主题的任务。小切口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做出大文章。情节简单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却含义丰富。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4" y="2924944"/>
            <a:ext cx="7992888" cy="2160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629907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309891"/>
            <a:ext cx="8128000" cy="249222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他们新婚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星期日夜晚常去看歌剧。在那里度过的时光是最愉快的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他们静静地坐着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心灵沉醉在舞台上神话境域的美及和谐里。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这两句话说明他们新婚非常幸福。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字写他们可以经常去看戏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长久地停留在幸福之中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字突出了那时主人公的幸福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是他们在享受这惬意而幸福的一刻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写他们沉浸在舞台上神话境域的美及和谐里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醉在这如梦般柔美的爱河中。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32001" y="3186138"/>
            <a:ext cx="8128000" cy="19710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1251972"/>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513022"/>
            <a:ext cx="8128000" cy="208595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下面的项目他已无法辨认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因为他眼前一切都模糊了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就像溺死的人透过海水看到的那样。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用类比手法写视觉感受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回忆人生之大不幸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把自己看成将死之人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形象地表达了在生命旺盛时期痛失爱妻幼子后的极端悲恸以及对生活的无奈、茫然乃至悲观绝望。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32001" y="3381549"/>
            <a:ext cx="8024440" cy="1415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0626396"/>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07293"/>
            <a:ext cx="8128000" cy="249741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半张纸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在文章的结构上起到贯串全篇的作用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是年轻房客两分钟内情绪发生转变的契机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还对主题的深化起了十分重要的作用。当主人公未注意到半张纸以前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面对空空的房间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一种人去楼空的失落感袭上心头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给作品蒙上了一层淡淡的哀愁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这种哀愁使主人公决心要忘掉这里的一切。</a:t>
            </a:r>
            <a:endParaRPr lang="zh-CN" altLang="en-US" sz="2200" dirty="0"/>
          </a:p>
        </p:txBody>
      </p:sp>
      <p:sp>
        <p:nvSpPr>
          <p:cNvPr id="6" name="矩形 5"/>
          <p:cNvSpPr/>
          <p:nvPr/>
        </p:nvSpPr>
        <p:spPr>
          <a:xfrm>
            <a:off x="2032000" y="2780928"/>
            <a:ext cx="8128000" cy="24482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669547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832000"/>
            <a:ext cx="8128000" cy="411728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当他发现这半张纸并取下后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只用了两分钟就读完半张纸上的十几个电话号码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重又度过他一生中的两年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此时这险些丢弃的半张纸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竟成了年轻房客弥足珍贵的纪念物。他吻着这淡黄的小纸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实际上是吻着他的爱人和婴儿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是吻着逝去的生活。他将带着这半张纸给他的人生启迪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去开拓新的人生之路。正因如此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他才能在离开公寓时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不垂头丧气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不徘徊惆怅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高高地抬起了头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像是个骄傲的快乐的人。因为他知道他已经尝到一些生活所能赐予人的最大的幸福。有很多人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连这一点也没有得到过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。这精妙的结尾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不仅与开头呼应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而且一扫两分钟前的哀愁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半张纸使得主人公以一种更为积极的人生态度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奋然前行。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0363813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03626"/>
            <a:ext cx="8128000" cy="3304751"/>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赏析《半张纸》</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薛广智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《半张纸》这篇小说的突出特点就是作者最大限度和极为出色地发挥了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小说中有一句很关键的话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在这两分钟里他重又度过了他一生中的两年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这个涵盖众多又极为凝练的投射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正是作者巧妙地抓住了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并以半张纸上一系列名称和电话号码为线索展开情节的结果。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6060011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04160"/>
            <a:ext cx="8128000" cy="290368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从恋爱到组成家庭到不幸丧妻丧子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这个过程并不是特殊化的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相反正是在许多普通人身上会发生的一段普通经历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它被写出来是让读者觉得与众不同还是平淡无奇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就得看作者的创作心思是否高人一筹了。《半张纸》的作者显然是让读者永远都无法忘记他的这种演绎了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半张纸上的一个个名称和电话号码与主人公人生当中的一件件重要的事情相应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留给读者极大的想象空间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又让这些想象井然有序地排列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从而完成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两分钟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的投射。</a:t>
            </a:r>
            <a:endParaRPr lang="zh-CN" altLang="en-US" sz="2200" dirty="0"/>
          </a:p>
        </p:txBody>
      </p:sp>
    </p:spTree>
    <p:extLst>
      <p:ext uri="{BB962C8B-B14F-4D97-AF65-F5344CB8AC3E}">
        <p14:creationId xmlns:p14="http://schemas.microsoft.com/office/powerpoint/2010/main" val="63340953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697895"/>
            <a:ext cx="8128000" cy="371621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这一方面表明了人生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的概念之间的较量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另一方面作者表明了一种生活态度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正如他借主人公的口说的那样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他走出去时并不是垂头丧气的。相反地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他高高地抬起了头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像是个骄傲的快乐的人。因为他知道他已经尝到一些生活所能赐予人的最大的幸福。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人生是由很多段落组成的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在我们走过一段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失去一段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永远无法再把握这一段时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应该回顾它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回顾曾经的努力与得到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将它作为一种幸福放在心里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而不要将悲痛延续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因为还有下一段要走。而许多人恰恰是将一段经历蔓延及整个人生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生活所能赐予人的最大幸福永远无法尝到。</a:t>
            </a:r>
            <a:endParaRPr lang="zh-CN" altLang="en-US" sz="2200" dirty="0"/>
          </a:p>
        </p:txBody>
      </p:sp>
    </p:spTree>
    <p:extLst>
      <p:ext uri="{BB962C8B-B14F-4D97-AF65-F5344CB8AC3E}">
        <p14:creationId xmlns:p14="http://schemas.microsoft.com/office/powerpoint/2010/main" val="298865851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1673"/>
            <a:ext cx="8128000" cy="492865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作家们的故事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微寒的春夜或萧瑟的冬晨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沉寂的雨夜或喧闹的街头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宁静地独处或结伴同游。常常不经意间便想起了他们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我是那样真真切切地感受到他们的存在。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僵卧孤村不自哀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的陆放翁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我自横刀向天笑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的谭嗣同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还有地球那一边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下的拜伦和普希金。真的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我是那样清晰地感受到他们的思维方式和他们所拥有的快乐和幸福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我甚至可以看到他们顺着他们的思维走向了不同的宿命。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在我心中刻痕最深的便是那一位流浪的女作家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她叫三毛。或许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到过撒哈拉沙漠的中国人有很多很多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也不会是最后一位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但绝对是最特殊的一位。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272039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30964"/>
            <a:ext cx="8128000" cy="531985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撒哈拉沙漠的美在哪里。烈日炎炎下滚烫的沙丘是美吗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寂静的夜晚一望无际的孤独的荒原算美吗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肤色黝黑、讲着一口我们听不懂的语言的土著居民算美吗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没有人能告诉我这许许多多问题的答案。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我走近了三毛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因为我惊诧于她生存的勇气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我惊诧于她能快乐而幸福地生活在那一片不毛之地上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甚至流连忘返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我跟随着她的足迹走到了那一块奇异的土地上。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烈日炎炎下滚烫的沙丘中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傲然地屹立着一棵棵仙人掌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向我展示着生命不屈的美。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寂静的夜晚一望无际的荒原顶上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有一望无际的星空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在繁星满天的夜晚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我知道了什么叫作幸福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那种感受着大自然的伟大的幸福。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472404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022"/>
            <a:ext cx="8128000" cy="208595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给你半张纸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你能画出一幅最美的图画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你能抒发最真挚的情感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你能勾画出最宏伟的蓝图。但是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你能想到以此为线索设计一篇绝妙的小说吗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你能以此镶嵌两年的生活经历吗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体会作品以小见大的结构技巧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感悟在命运无常中对幸福执着追求的精神。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88975278"/>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9207"/>
            <a:ext cx="8128000" cy="491358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肤色黝黑的土著居民会在夜晚来临的时候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围着火堆跳起欢乐的皮鼓舞。在异国的歌声中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我领略到了一种从没有过的快乐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顺着三毛的足迹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我领悟了一个道理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换一种思维方式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我们将有一种从未有过的快乐和幸福。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三毛或许并不知道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太平洋彼岸一位作家的笔下有这么一位老人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他在捕鱼过程中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历尽千辛万苦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终于捕到了一条大鱼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却在归航的时候遭到鲨鱼的围攻。他只身一人搏斗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直到大鱼被吃得只剩下了骨头。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当这个《老人与海》的故事传遍全球时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有人讴歌那位老人的伟大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有人赞扬那位老人的不屈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有人称颂那位老人的坚强。但我想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正因为他在搏斗中感受到了幸福和快乐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他才会有后来的伟大、不屈和坚强。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697175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生活其实真的很简单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不要认为每天都是那么平凡和相似。换一种思维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我们就会感悟到生活的幸福和快乐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生活本身并不平静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有失意的雨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沮丧的云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忧伤的霞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恼人的风。换一种思维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我们就会感受到生活的幸福和快乐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我们才会在幸福和快乐中信心百倍地面对明天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文章展示了作者良好的文学素养和思维品质。语言优美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材料丰富典型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详略得当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叙议结合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文采涌动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是本文突出的特征。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310998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294804"/>
            <a:ext cx="8128000" cy="452239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小说《半张纸》表达了对人世无常、幸福易逝的感叹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但同时也肯定了人在命运无常之中对幸福的执着追求。请你以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自己的命运应由自己创造。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命运并非机遇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而是一种选择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我们不该期待命运的安排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必须凭自己的努力创造命运。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布莱克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命运本身是一个善良的女神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不过她不愿小人永远得志。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忍似乎是唯一法门。但是有不同的忍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有英雄之忍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也有奴隶之忍。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周国平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781139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掌中的生命线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有一个人为了改变自己艰难的处境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奋力工作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努力攒钱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但他的举动遭到了很多人的嘲笑。他很苦恼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就去问一位智者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您说真的有命运吗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智者回答说有。这人接着又问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那我的命运在哪里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难道我的命运就是贫穷吗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智者让他伸出左手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指着他手掌中的纹路说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这条横线叫爱情线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这条斜线是事业线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而这条竖线就是生命线了。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他让这人把手握起来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你的生命线在哪里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那人迷惑地说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在我手里啊。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那人恍然大悟。原来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命运就握在自己的手掌心里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并不在别人的嘴里。不管别人说什么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都是他们的事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只要自己遵循正确的想法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就能把握住自己的命运。最重要的不是别人的看法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而是自己对事情的态度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如果要下定决心做点事情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别人的观点又有什么重要的呢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200967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46406"/>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命运多舛的塞万提斯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世纪文艺复兴时期西班牙伟大的现实主义作家塞万提斯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以其不朽之作《堂吉诃德》流传于世。塞万提斯于</a:t>
            </a:r>
            <a:r>
              <a:rPr lang="en-US" altLang="zh-CN" sz="2200" dirty="0">
                <a:solidFill>
                  <a:srgbClr val="000000"/>
                </a:solidFill>
                <a:latin typeface="Times New Roman" panose="02020603050405020304" pitchFamily="18" charset="0"/>
                <a:cs typeface="Times New Roman" panose="02020603050405020304" pitchFamily="18" charset="0"/>
              </a:rPr>
              <a:t>1547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年生于一个没落的贵族家庭。由于家境贫寒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他小时候不得不经常跟父亲四处奔走谋生。他</a:t>
            </a:r>
            <a:r>
              <a:rPr lang="en-US" altLang="zh-CN" sz="2200" dirty="0">
                <a:solidFill>
                  <a:srgbClr val="000000"/>
                </a:solidFill>
                <a:latin typeface="Times New Roman" panose="02020603050405020304" pitchFamily="18" charset="0"/>
                <a:cs typeface="Times New Roman" panose="02020603050405020304" pitchFamily="18" charset="0"/>
              </a:rPr>
              <a:t>1570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年从军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翌年在一次与土耳其的海战中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身受重伤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左手致残。</a:t>
            </a:r>
            <a:r>
              <a:rPr lang="en-US" altLang="zh-CN" sz="2200" dirty="0">
                <a:solidFill>
                  <a:srgbClr val="000000"/>
                </a:solidFill>
                <a:latin typeface="Times New Roman" panose="02020603050405020304" pitchFamily="18" charset="0"/>
                <a:cs typeface="Times New Roman" panose="02020603050405020304" pitchFamily="18" charset="0"/>
              </a:rPr>
              <a:t>1575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年奉命回国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途中却不幸遭土耳其海盗袭击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他被抢到阿尔及尔作为奴隶出卖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有过难以言尽的痛苦和艰辛。</a:t>
            </a:r>
            <a:r>
              <a:rPr lang="en-US" altLang="zh-CN" sz="2200" dirty="0">
                <a:solidFill>
                  <a:srgbClr val="000000"/>
                </a:solidFill>
                <a:latin typeface="Times New Roman" panose="02020603050405020304" pitchFamily="18" charset="0"/>
                <a:cs typeface="Times New Roman" panose="02020603050405020304" pitchFamily="18" charset="0"/>
              </a:rPr>
              <a:t>1580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年他被父母赎身获得自由。为了生计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他在海军中充任军需职务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因涉嫌挪用公款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蒙冤入狱。三个月后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他被无罪释放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却丢掉了一份好差事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一家人的生活无着落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重又徘徊在饥寒困顿中。当时一家七口人挤在一所下等公寓的小房子里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楼上是妓院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楼下是小酒楼。正是在如此嘈杂的恶劣环境下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他在狭窄的过道上放一张极为简单的书桌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从事《堂吉诃德》的创作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并一举成名。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19686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517848543"/>
              </p:ext>
            </p:extLst>
          </p:nvPr>
        </p:nvGraphicFramePr>
        <p:xfrm>
          <a:off x="6312024" y="2410458"/>
          <a:ext cx="6106686" cy="1738623"/>
        </p:xfrm>
        <a:graphic>
          <a:graphicData uri="http://schemas.openxmlformats.org/presentationml/2006/ole">
            <mc:AlternateContent xmlns:mc="http://schemas.openxmlformats.org/markup-compatibility/2006">
              <mc:Choice xmlns:v="urn:schemas-microsoft-com:vml" Requires="v">
                <p:oleObj spid="_x0000_s1026" name="文档" r:id="rId5" imgW="3829999" imgH="1090406" progId="Word.Document.12">
                  <p:embed/>
                </p:oleObj>
              </mc:Choice>
              <mc:Fallback>
                <p:oleObj name="文档" r:id="rId5" imgW="3829999" imgH="1090406" progId="Word.Document.12">
                  <p:embed/>
                  <p:pic>
                    <p:nvPicPr>
                      <p:cNvPr id="2" name="对象 1"/>
                      <p:cNvPicPr/>
                      <p:nvPr/>
                    </p:nvPicPr>
                    <p:blipFill>
                      <a:blip r:embed="rId6"/>
                      <a:stretch>
                        <a:fillRect/>
                      </a:stretch>
                    </p:blipFill>
                    <p:spPr>
                      <a:xfrm>
                        <a:off x="6312024" y="2410458"/>
                        <a:ext cx="6106686" cy="1738623"/>
                      </a:xfrm>
                      <a:prstGeom prst="rect">
                        <a:avLst/>
                      </a:prstGeom>
                    </p:spPr>
                  </p:pic>
                </p:oleObj>
              </mc:Fallback>
            </mc:AlternateContent>
          </a:graphicData>
        </a:graphic>
      </p:graphicFrame>
      <p:sp>
        <p:nvSpPr>
          <p:cNvPr id="3" name="矩形 2"/>
          <p:cNvSpPr>
            <a:spLocks noChangeAspect="1"/>
          </p:cNvSpPr>
          <p:nvPr/>
        </p:nvSpPr>
        <p:spPr>
          <a:xfrm>
            <a:off x="2032000" y="1700493"/>
            <a:ext cx="6512272" cy="4561249"/>
          </a:xfrm>
          <a:prstGeom prst="rect">
            <a:avLst/>
          </a:prstGeom>
        </p:spPr>
        <p:txBody>
          <a:bodyPr wrap="square">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斯特林堡</a:t>
            </a:r>
            <a:r>
              <a:rPr lang="en-US" altLang="zh-CN" sz="2200" dirty="0">
                <a:solidFill>
                  <a:srgbClr val="000000"/>
                </a:solidFill>
                <a:latin typeface="Times New Roman" panose="02020603050405020304" pitchFamily="18" charset="0"/>
                <a:cs typeface="Times New Roman" panose="02020603050405020304" pitchFamily="18" charset="0"/>
              </a:rPr>
              <a:t>(1849—1912),</a:t>
            </a:r>
            <a:r>
              <a:rPr lang="zh-CN" altLang="zh-CN" sz="2200" dirty="0">
                <a:solidFill>
                  <a:srgbClr val="000000"/>
                </a:solidFill>
                <a:latin typeface="Times New Roman" panose="02020603050405020304" pitchFamily="18" charset="0"/>
                <a:cs typeface="Times New Roman" panose="02020603050405020304" pitchFamily="18" charset="0"/>
              </a:rPr>
              <a:t>瑞典作家。他一生贫困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当过小学教师、演员、新闻记者、图书馆职员、化学试验员等。一生写过大量剧本和小说。斯特林堡</a:t>
            </a:r>
            <a:r>
              <a:rPr lang="zh-CN" altLang="en-US" sz="2200" dirty="0">
                <a:solidFill>
                  <a:srgbClr val="000000"/>
                </a:solidFill>
                <a:latin typeface="Times New Roman" panose="02020603050405020304" pitchFamily="18" charset="0"/>
                <a:cs typeface="Times New Roman" panose="02020603050405020304" pitchFamily="18" charset="0"/>
              </a:rPr>
              <a:t>由于</a:t>
            </a:r>
            <a:r>
              <a:rPr lang="zh-CN" altLang="zh-CN" sz="2200" dirty="0">
                <a:solidFill>
                  <a:srgbClr val="000000"/>
                </a:solidFill>
                <a:latin typeface="Times New Roman" panose="02020603050405020304" pitchFamily="18" charset="0"/>
                <a:cs typeface="Times New Roman" panose="02020603050405020304" pitchFamily="18" charset="0"/>
              </a:rPr>
              <a:t>身受统治阶级的歧视和压迫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早期写过不少反映社会问题的作品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如长篇小说《红房子》和《新国家》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较深刻地揭露了瑞典上层社会的保守、欺诈和冷酷无情。后来他受当时流行的叔本华、尼采和弗洛伊德学说的影响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用反理性的哲学观点观察世界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许多作品有神秘主义倾向。他的剧本《父亲》《朱丽小姐》《伴侣》《死的舞蹈》等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描写的是变态的社会关系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充分反映了作者的自然主义主张。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79075980"/>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700808"/>
            <a:ext cx="8128000" cy="452354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斯特林堡的世界观是极其矛盾的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他既是个悲观主义者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又是个理想主义者。对理想的追求和对人生的悲观经常在他身上发生冲突。就他的气质来说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他和他笔下的许多人物一样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有着执着的理想、真挚而热烈的感情。他一生都在不懈地追求一种理想的和谐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这既包括人与人之间的和谐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也包括人自己内心的平稳。在斯特林堡的作品中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尽管人们的命运是悲惨的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但我们仍然能感觉到一种奋发向上的力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一种寻求生活的真正价值的努力。虽然这种努力往往以失败告终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但这种追求本身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就带有一种震撼人心的悲壮与崇高。而且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哪怕仅仅是一点点转瞬即逝的幸福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在斯特林堡看来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也是十分宝贵的。在此思想基础之上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才有了《半张纸》这篇小说的诞生。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33118638"/>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2032000" y="1556792"/>
            <a:ext cx="1591782" cy="466090"/>
          </a:xfrm>
          <a:prstGeom prst="rect">
            <a:avLst/>
          </a:prstGeom>
        </p:spPr>
        <p:txBody>
          <a:bodyPr wrap="none">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75072472"/>
              </p:ext>
            </p:extLst>
          </p:nvPr>
        </p:nvGraphicFramePr>
        <p:xfrm>
          <a:off x="2032000" y="2116218"/>
          <a:ext cx="8128000" cy="3473022"/>
        </p:xfrm>
        <a:graphic>
          <a:graphicData uri="http://schemas.openxmlformats.org/presentationml/2006/ole">
            <mc:AlternateContent xmlns:mc="http://schemas.openxmlformats.org/markup-compatibility/2006">
              <mc:Choice xmlns:v="urn:schemas-microsoft-com:vml" Requires="v">
                <p:oleObj spid="_x0000_s2050" name="文档" r:id="rId5" imgW="3896774" imgH="1664577" progId="Word.Document.12">
                  <p:embed/>
                </p:oleObj>
              </mc:Choice>
              <mc:Fallback>
                <p:oleObj name="文档" r:id="rId5" imgW="3896774" imgH="1664577" progId="Word.Document.12">
                  <p:embed/>
                  <p:pic>
                    <p:nvPicPr>
                      <p:cNvPr id="4" name="对象 3"/>
                      <p:cNvPicPr/>
                      <p:nvPr/>
                    </p:nvPicPr>
                    <p:blipFill>
                      <a:blip r:embed="rId6"/>
                      <a:stretch>
                        <a:fillRect/>
                      </a:stretch>
                    </p:blipFill>
                    <p:spPr>
                      <a:xfrm>
                        <a:off x="2032000" y="2116218"/>
                        <a:ext cx="8128000" cy="3473022"/>
                      </a:xfrm>
                      <a:prstGeom prst="rect">
                        <a:avLst/>
                      </a:prstGeom>
                    </p:spPr>
                  </p:pic>
                </p:oleObj>
              </mc:Fallback>
            </mc:AlternateContent>
          </a:graphicData>
        </a:graphic>
      </p:graphicFrame>
    </p:spTree>
    <p:extLst>
      <p:ext uri="{BB962C8B-B14F-4D97-AF65-F5344CB8AC3E}">
        <p14:creationId xmlns:p14="http://schemas.microsoft.com/office/powerpoint/2010/main" val="1012972603"/>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651930265"/>
              </p:ext>
            </p:extLst>
          </p:nvPr>
        </p:nvGraphicFramePr>
        <p:xfrm>
          <a:off x="2032000" y="1917818"/>
          <a:ext cx="8128000" cy="3959454"/>
        </p:xfrm>
        <a:graphic>
          <a:graphicData uri="http://schemas.openxmlformats.org/presentationml/2006/ole">
            <mc:AlternateContent xmlns:mc="http://schemas.openxmlformats.org/markup-compatibility/2006">
              <mc:Choice xmlns:v="urn:schemas-microsoft-com:vml" Requires="v">
                <p:oleObj spid="_x0000_s3074" name="文档" r:id="rId5" imgW="3887469" imgH="1893106" progId="Word.Document.12">
                  <p:embed/>
                </p:oleObj>
              </mc:Choice>
              <mc:Fallback>
                <p:oleObj name="文档" r:id="rId5" imgW="3887469" imgH="1893106" progId="Word.Document.12">
                  <p:embed/>
                  <p:pic>
                    <p:nvPicPr>
                      <p:cNvPr id="2" name="对象 1"/>
                      <p:cNvPicPr/>
                      <p:nvPr/>
                    </p:nvPicPr>
                    <p:blipFill>
                      <a:blip r:embed="rId6"/>
                      <a:stretch>
                        <a:fillRect/>
                      </a:stretch>
                    </p:blipFill>
                    <p:spPr>
                      <a:xfrm>
                        <a:off x="2032000" y="1917818"/>
                        <a:ext cx="8128000" cy="3959454"/>
                      </a:xfrm>
                      <a:prstGeom prst="rect">
                        <a:avLst/>
                      </a:prstGeom>
                    </p:spPr>
                  </p:pic>
                </p:oleObj>
              </mc:Fallback>
            </mc:AlternateContent>
          </a:graphicData>
        </a:graphic>
      </p:graphicFrame>
    </p:spTree>
    <p:extLst>
      <p:ext uri="{BB962C8B-B14F-4D97-AF65-F5344CB8AC3E}">
        <p14:creationId xmlns:p14="http://schemas.microsoft.com/office/powerpoint/2010/main" val="2747880789"/>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059104"/>
            <a:ext cx="8128000" cy="331411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体恤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设身处地为人着想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给以同情、照顾。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化险为夷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使危险的情况或处境变为平安。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飞黄腾达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比喻官职、地位上升得很快。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无可救药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病已重到无法用药医治的程度。比喻已经到了无法挽救的地步。用于人或事。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过眼烟云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比喻很快就消失的事物。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84088727"/>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772816"/>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辨认</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辨别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上面所记的字是好多种笔迹写的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有些很容易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辨认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是用黑黑的墨水写的。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面对一波又一波的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抄底价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消费者心里要有一杆秤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多比比价格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多看看风向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辨别</a:t>
            </a:r>
            <a:r>
              <a:rPr lang="zh-CN" altLang="zh-CN" sz="2200" dirty="0">
                <a:solidFill>
                  <a:srgbClr val="000000"/>
                </a:solidFill>
                <a:latin typeface="Times New Roman" panose="02020603050405020304" pitchFamily="18" charset="0"/>
                <a:cs typeface="Times New Roman" panose="02020603050405020304" pitchFamily="18" charset="0"/>
              </a:rPr>
              <a:t>真伪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不要一晕头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着商家的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倒被商家的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挨了宰还帮人家数钱。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8045433" y="2618000"/>
            <a:ext cx="546697"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4476" y="3870762"/>
            <a:ext cx="560906" cy="270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2032000" y="4671302"/>
            <a:ext cx="8128000" cy="86716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指根据不同特点辨别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以便找出或认定某一对象。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指根据不同事物的特点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在认识上加以区别。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4314383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916833"/>
            <a:ext cx="8128000" cy="171739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以致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以至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演员们曾阅读了大量资料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潜心观察人物并刻意模仿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以至</a:t>
            </a:r>
            <a:r>
              <a:rPr lang="zh-CN" altLang="zh-CN" sz="2200" dirty="0">
                <a:solidFill>
                  <a:srgbClr val="000000"/>
                </a:solidFill>
                <a:latin typeface="Times New Roman" panose="02020603050405020304" pitchFamily="18" charset="0"/>
                <a:cs typeface="Times New Roman" panose="02020603050405020304" pitchFamily="18" charset="0"/>
              </a:rPr>
              <a:t>最后的表演让人信以为真。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en-US" sz="2200" dirty="0">
                <a:solidFill>
                  <a:srgbClr val="000000"/>
                </a:solidFill>
                <a:latin typeface="NEU-BZ-S92" panose="02020503000000020003" pitchFamily="18" charset="-122"/>
                <a:cs typeface="宋体" panose="02010600030101010101" pitchFamily="2" charset="-122"/>
              </a:rPr>
              <a:t>他</a:t>
            </a:r>
            <a:r>
              <a:rPr lang="zh-CN" altLang="zh-CN" sz="2200" dirty="0">
                <a:solidFill>
                  <a:srgbClr val="000000"/>
                </a:solidFill>
                <a:latin typeface="Times New Roman" panose="02020603050405020304" pitchFamily="18" charset="0"/>
                <a:cs typeface="Times New Roman" panose="02020603050405020304" pitchFamily="18" charset="0"/>
              </a:rPr>
              <a:t>没有领会文件精神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以致</a:t>
            </a:r>
            <a:r>
              <a:rPr lang="zh-CN" altLang="zh-CN" sz="2200" dirty="0">
                <a:solidFill>
                  <a:srgbClr val="000000"/>
                </a:solidFill>
                <a:latin typeface="Times New Roman" panose="02020603050405020304" pitchFamily="18" charset="0"/>
                <a:cs typeface="Times New Roman" panose="02020603050405020304" pitchFamily="18" charset="0"/>
              </a:rPr>
              <a:t>工作中出了偏差。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8976321" y="2374191"/>
            <a:ext cx="549853" cy="306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58116" y="3136705"/>
            <a:ext cx="549853" cy="343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2184400" y="3596524"/>
            <a:ext cx="8128000" cy="1717393"/>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两者都连接分句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用于后一分句</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表示上述情况或原因产生的结果。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所连接的多是不好的或说话人不希望的结果。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所连接的结果多是上述情况的延续或程度的加深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也可以是坏的。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7709186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2608</Words>
  <Application>Microsoft Office PowerPoint</Application>
  <PresentationFormat>宽屏</PresentationFormat>
  <Paragraphs>100</Paragraphs>
  <Slides>24</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3" baseType="lpstr">
      <vt:lpstr>NEU-BZ-S92</vt:lpstr>
      <vt:lpstr>等线</vt:lpstr>
      <vt:lpstr>等线 Light</vt:lpstr>
      <vt:lpstr>黑体</vt:lpstr>
      <vt:lpstr>微软雅黑</vt:lpstr>
      <vt:lpstr>Arial</vt:lpstr>
      <vt:lpstr>Times New Roman</vt:lpstr>
      <vt:lpstr>Office 主题​​</vt:lpstr>
      <vt:lpstr>文档</vt:lpstr>
      <vt:lpstr>*半张纸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2019-05-23T02:27:31Z</dcterms:modified>
</cp:coreProperties>
</file>