
<file path=[Content_Types].xml><?xml version="1.0" encoding="utf-8"?>
<Types xmlns="http://schemas.openxmlformats.org/package/2006/content-types">
  <Override PartName="/customXml/itemProps35.xml" ContentType="application/vnd.openxmlformats-officedocument.customXmlProperties+xml"/>
  <Override PartName="/customXml/itemProps82.xml" ContentType="application/vnd.openxmlformats-officedocument.customXmlProperties+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customXml/itemProps13.xml" ContentType="application/vnd.openxmlformats-officedocument.customXmlProperties+xml"/>
  <Override PartName="/customXml/itemProps24.xml" ContentType="application/vnd.openxmlformats-officedocument.customXmlProperties+xml"/>
  <Override PartName="/customXml/itemProps60.xml" ContentType="application/vnd.openxmlformats-officedocument.customXmlProperties+xml"/>
  <Override PartName="/customXml/itemProps71.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customXml/itemProps87.xml" ContentType="application/vnd.openxmlformats-officedocument.customXmlProperties+xml"/>
  <Override PartName="/ppt/notesSlides/notesSlide30.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ppt/slides/slide77.xml" ContentType="application/vnd.openxmlformats-officedocument.presentationml.slide+xml"/>
  <Override PartName="/ppt/slides/slide88.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customXml/itemProps32.xml" ContentType="application/vnd.openxmlformats-officedocument.customXmlProperties+xml"/>
  <Override PartName="/customXml/itemProps43.xml" ContentType="application/vnd.openxmlformats-officedocument.customXmlProperties+xml"/>
  <Override PartName="/customXml/itemProps90.xml" ContentType="application/vnd.openxmlformats-officedocument.customXmlProperties+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customXml/itemProps21.xml" ContentType="application/vnd.openxmlformats-officedocument.customXmlPropertie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slideLayouts/slideLayout10.xml" ContentType="application/vnd.openxmlformats-officedocument.presentationml.slideLayout+xml"/>
  <Override PartName="/customXml/itemProps7.xml" ContentType="application/vnd.openxmlformats-officedocument.customXmlProperties+xml"/>
  <Override PartName="/customXml/itemProps48.xml" ContentType="application/vnd.openxmlformats-officedocument.customXmlProperties+xml"/>
  <Override PartName="/customXml/itemProps95.xml" ContentType="application/vnd.openxmlformats-officedocument.customXmlProperties+xml"/>
  <Override PartName="/customXml/itemProps37.xml" ContentType="application/vnd.openxmlformats-officedocument.customXmlProperties+xml"/>
  <Override PartName="/customXml/itemProps84.xml" ContentType="application/vnd.openxmlformats-officedocument.customXmlProperties+xml"/>
  <Override PartName="/ppt/slides/slide49.xml" ContentType="application/vnd.openxmlformats-officedocument.presentationml.slide+xml"/>
  <Override PartName="/ppt/notesSlides/notesSlide4.xml" ContentType="application/vnd.openxmlformats-officedocument.presentationml.notesSlide+xml"/>
  <Override PartName="/customXml/itemProps15.xml" ContentType="application/vnd.openxmlformats-officedocument.customXmlProperties+xml"/>
  <Override PartName="/customXml/itemProps26.xml" ContentType="application/vnd.openxmlformats-officedocument.customXmlProperties+xml"/>
  <Override PartName="/customXml/itemProps62.xml" ContentType="application/vnd.openxmlformats-officedocument.customXmlProperties+xml"/>
  <Override PartName="/customXml/itemProps73.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notesSlides/notesSlide87.xml" ContentType="application/vnd.openxmlformats-officedocument.presentationml.notesSlide+xml"/>
  <Override PartName="/customXml/itemProps51.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32.xml" ContentType="application/vnd.openxmlformats-officedocument.presentationml.notesSlide+xml"/>
  <Override PartName="/customXml/itemProps8.xml" ContentType="application/vnd.openxmlformats-officedocument.customXmlProperties+xml"/>
  <Override PartName="/customXml/itemProps78.xml" ContentType="application/vnd.openxmlformats-officedocument.customXmlProperties+xml"/>
  <Override PartName="/customXml/itemProps89.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67.xml" ContentType="application/vnd.openxmlformats-officedocument.customXmlProperties+xml"/>
  <Override PartName="/customXml/itemProps85.xml" ContentType="application/vnd.openxmlformats-officedocument.customXmlProperties+xml"/>
  <Override PartName="/ppt/slides/slide79.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27.xml" ContentType="application/vnd.openxmlformats-officedocument.customXmlProperties+xml"/>
  <Override PartName="/customXml/itemProps56.xml" ContentType="application/vnd.openxmlformats-officedocument.customXmlProperties+xml"/>
  <Override PartName="/customXml/itemProps74.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16.xml" ContentType="application/vnd.openxmlformats-officedocument.customXmlProperties+xml"/>
  <Override PartName="/customXml/itemProps34.xml" ContentType="application/vnd.openxmlformats-officedocument.customXmlProperties+xml"/>
  <Override PartName="/customXml/itemProps45.xml" ContentType="application/vnd.openxmlformats-officedocument.customXmlProperties+xml"/>
  <Override PartName="/customXml/itemProps63.xml" ContentType="application/vnd.openxmlformats-officedocument.customXmlProperties+xml"/>
  <Override PartName="/customXml/itemProps81.xml" ContentType="application/vnd.openxmlformats-officedocument.customXmlProperties+xml"/>
  <Override PartName="/customXml/itemProps92.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customXml/itemProps23.xml" ContentType="application/vnd.openxmlformats-officedocument.customXmlProperties+xml"/>
  <Override PartName="/customXml/itemProps41.xml" ContentType="application/vnd.openxmlformats-officedocument.customXmlProperties+xml"/>
  <Override PartName="/customXml/itemProps52.xml" ContentType="application/vnd.openxmlformats-officedocument.customXmlProperties+xml"/>
  <Override PartName="/customXml/itemProps70.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30.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customXml/itemProps9.xml" ContentType="application/vnd.openxmlformats-officedocument.customXmlProperties+xml"/>
  <Override PartName="/customXml/itemProps79.xml" ContentType="application/vnd.openxmlformats-officedocument.customXmlProperties+xml"/>
  <Override PartName="/ppt/notesSlides/notesSlide11.xml" ContentType="application/vnd.openxmlformats-officedocument.presentationml.notes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57.xml" ContentType="application/vnd.openxmlformats-officedocument.customXmlProperties+xml"/>
  <Override PartName="/customXml/itemProps68.xml" ContentType="application/vnd.openxmlformats-officedocument.customXmlProperties+xml"/>
  <Override PartName="/customXml/itemProps86.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28.xml" ContentType="application/vnd.openxmlformats-officedocument.customXmlProperties+xml"/>
  <Override PartName="/customXml/itemProps46.xml" ContentType="application/vnd.openxmlformats-officedocument.customXmlProperties+xml"/>
  <Override PartName="/customXml/itemProps64.xml" ContentType="application/vnd.openxmlformats-officedocument.customXmlProperties+xml"/>
  <Override PartName="/customXml/itemProps75.xml" ContentType="application/vnd.openxmlformats-officedocument.customXmlProperties+xml"/>
  <Override PartName="/customXml/itemProps93.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customXml/itemProps53.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customXml/itemProps1.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customXml/itemProps31.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5.xml" ContentType="application/vnd.openxmlformats-officedocument.customXmlProperties+xml"/>
  <Override PartName="/customXml/itemProps72.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customXml/itemProps88.xml" ContentType="application/vnd.openxmlformats-officedocument.customXmlPropertie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7.xml" ContentType="application/vnd.openxmlformats-officedocument.customXmlProperties+xml"/>
  <Override PartName="/ppt/slides/slide89.xml" ContentType="application/vnd.openxmlformats-officedocument.presentationml.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ppt/slides/slide78.xml" ContentType="application/vnd.openxmlformats-officedocument.presentationml.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96"/>
  </p:sldMasterIdLst>
  <p:notesMasterIdLst>
    <p:notesMasterId r:id="rId192"/>
  </p:notesMasterIdLst>
  <p:sldIdLst>
    <p:sldId id="256" r:id="rId97"/>
    <p:sldId id="257" r:id="rId98"/>
    <p:sldId id="258" r:id="rId99"/>
    <p:sldId id="259" r:id="rId100"/>
    <p:sldId id="260" r:id="rId101"/>
    <p:sldId id="261" r:id="rId102"/>
    <p:sldId id="262" r:id="rId103"/>
    <p:sldId id="263" r:id="rId104"/>
    <p:sldId id="264" r:id="rId105"/>
    <p:sldId id="265" r:id="rId106"/>
    <p:sldId id="266" r:id="rId107"/>
    <p:sldId id="268" r:id="rId108"/>
    <p:sldId id="269" r:id="rId109"/>
    <p:sldId id="270" r:id="rId110"/>
    <p:sldId id="271" r:id="rId111"/>
    <p:sldId id="272" r:id="rId112"/>
    <p:sldId id="274" r:id="rId113"/>
    <p:sldId id="275" r:id="rId114"/>
    <p:sldId id="276" r:id="rId115"/>
    <p:sldId id="277" r:id="rId116"/>
    <p:sldId id="278" r:id="rId117"/>
    <p:sldId id="279" r:id="rId118"/>
    <p:sldId id="280" r:id="rId119"/>
    <p:sldId id="281" r:id="rId120"/>
    <p:sldId id="282" r:id="rId121"/>
    <p:sldId id="283" r:id="rId122"/>
    <p:sldId id="284" r:id="rId123"/>
    <p:sldId id="285" r:id="rId124"/>
    <p:sldId id="286" r:id="rId125"/>
    <p:sldId id="288" r:id="rId126"/>
    <p:sldId id="289" r:id="rId127"/>
    <p:sldId id="290" r:id="rId128"/>
    <p:sldId id="291" r:id="rId129"/>
    <p:sldId id="292" r:id="rId130"/>
    <p:sldId id="293" r:id="rId131"/>
    <p:sldId id="294" r:id="rId132"/>
    <p:sldId id="295" r:id="rId133"/>
    <p:sldId id="297" r:id="rId134"/>
    <p:sldId id="298" r:id="rId135"/>
    <p:sldId id="299" r:id="rId136"/>
    <p:sldId id="300" r:id="rId137"/>
    <p:sldId id="301" r:id="rId138"/>
    <p:sldId id="302" r:id="rId139"/>
    <p:sldId id="303" r:id="rId140"/>
    <p:sldId id="304" r:id="rId141"/>
    <p:sldId id="305" r:id="rId142"/>
    <p:sldId id="306" r:id="rId143"/>
    <p:sldId id="307" r:id="rId144"/>
    <p:sldId id="308" r:id="rId145"/>
    <p:sldId id="309" r:id="rId146"/>
    <p:sldId id="310" r:id="rId147"/>
    <p:sldId id="311" r:id="rId148"/>
    <p:sldId id="312" r:id="rId149"/>
    <p:sldId id="313" r:id="rId150"/>
    <p:sldId id="314" r:id="rId151"/>
    <p:sldId id="315" r:id="rId152"/>
    <p:sldId id="316" r:id="rId153"/>
    <p:sldId id="317" r:id="rId154"/>
    <p:sldId id="318" r:id="rId155"/>
    <p:sldId id="353" r:id="rId156"/>
    <p:sldId id="319" r:id="rId157"/>
    <p:sldId id="320" r:id="rId158"/>
    <p:sldId id="321" r:id="rId159"/>
    <p:sldId id="322" r:id="rId160"/>
    <p:sldId id="323" r:id="rId161"/>
    <p:sldId id="324" r:id="rId162"/>
    <p:sldId id="325" r:id="rId163"/>
    <p:sldId id="326" r:id="rId164"/>
    <p:sldId id="327" r:id="rId165"/>
    <p:sldId id="328" r:id="rId166"/>
    <p:sldId id="329" r:id="rId167"/>
    <p:sldId id="330" r:id="rId168"/>
    <p:sldId id="331" r:id="rId169"/>
    <p:sldId id="332" r:id="rId170"/>
    <p:sldId id="333" r:id="rId171"/>
    <p:sldId id="334" r:id="rId172"/>
    <p:sldId id="335" r:id="rId173"/>
    <p:sldId id="336" r:id="rId174"/>
    <p:sldId id="337" r:id="rId175"/>
    <p:sldId id="338" r:id="rId176"/>
    <p:sldId id="339" r:id="rId177"/>
    <p:sldId id="340" r:id="rId178"/>
    <p:sldId id="341" r:id="rId179"/>
    <p:sldId id="354" r:id="rId180"/>
    <p:sldId id="342" r:id="rId181"/>
    <p:sldId id="343" r:id="rId182"/>
    <p:sldId id="344" r:id="rId183"/>
    <p:sldId id="345" r:id="rId184"/>
    <p:sldId id="346" r:id="rId185"/>
    <p:sldId id="347" r:id="rId186"/>
    <p:sldId id="348" r:id="rId187"/>
    <p:sldId id="349" r:id="rId188"/>
    <p:sldId id="350" r:id="rId189"/>
    <p:sldId id="351" r:id="rId190"/>
    <p:sldId id="352" r:id="rId191"/>
  </p:sldIdLst>
  <p:sldSz cx="12131675"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p:scale>
          <a:sx n="66" d="100"/>
          <a:sy n="66" d="100"/>
        </p:scale>
        <p:origin x="-1074" y="-60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21.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customXml" Target="../customXml/item84.xml"/><Relationship Id="rId89" Type="http://schemas.openxmlformats.org/officeDocument/2006/relationships/customXml" Target="../customXml/item89.xml"/><Relationship Id="rId112" Type="http://schemas.openxmlformats.org/officeDocument/2006/relationships/slide" Target="slides/slide16.xml"/><Relationship Id="rId133" Type="http://schemas.openxmlformats.org/officeDocument/2006/relationships/slide" Target="slides/slide37.xml"/><Relationship Id="rId138" Type="http://schemas.openxmlformats.org/officeDocument/2006/relationships/slide" Target="slides/slide42.xml"/><Relationship Id="rId154" Type="http://schemas.openxmlformats.org/officeDocument/2006/relationships/slide" Target="slides/slide58.xml"/><Relationship Id="rId159" Type="http://schemas.openxmlformats.org/officeDocument/2006/relationships/slide" Target="slides/slide63.xml"/><Relationship Id="rId175" Type="http://schemas.openxmlformats.org/officeDocument/2006/relationships/slide" Target="slides/slide79.xml"/><Relationship Id="rId170" Type="http://schemas.openxmlformats.org/officeDocument/2006/relationships/slide" Target="slides/slide74.xml"/><Relationship Id="rId191" Type="http://schemas.openxmlformats.org/officeDocument/2006/relationships/slide" Target="slides/slide95.xml"/><Relationship Id="rId196" Type="http://schemas.openxmlformats.org/officeDocument/2006/relationships/tableStyles" Target="tableStyles.xml"/><Relationship Id="rId16" Type="http://schemas.openxmlformats.org/officeDocument/2006/relationships/customXml" Target="../customXml/item16.xml"/><Relationship Id="rId107" Type="http://schemas.openxmlformats.org/officeDocument/2006/relationships/slide" Target="slides/slide11.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customXml" Target="../customXml/item74.xml"/><Relationship Id="rId79" Type="http://schemas.openxmlformats.org/officeDocument/2006/relationships/customXml" Target="../customXml/item79.xml"/><Relationship Id="rId102" Type="http://schemas.openxmlformats.org/officeDocument/2006/relationships/slide" Target="slides/slide6.xml"/><Relationship Id="rId123" Type="http://schemas.openxmlformats.org/officeDocument/2006/relationships/slide" Target="slides/slide27.xml"/><Relationship Id="rId128" Type="http://schemas.openxmlformats.org/officeDocument/2006/relationships/slide" Target="slides/slide32.xml"/><Relationship Id="rId144" Type="http://schemas.openxmlformats.org/officeDocument/2006/relationships/slide" Target="slides/slide48.xml"/><Relationship Id="rId149" Type="http://schemas.openxmlformats.org/officeDocument/2006/relationships/slide" Target="slides/slide53.xml"/><Relationship Id="rId5" Type="http://schemas.openxmlformats.org/officeDocument/2006/relationships/customXml" Target="../customXml/item5.xml"/><Relationship Id="rId90" Type="http://schemas.openxmlformats.org/officeDocument/2006/relationships/customXml" Target="../customXml/item90.xml"/><Relationship Id="rId95" Type="http://schemas.openxmlformats.org/officeDocument/2006/relationships/customXml" Target="../customXml/item95.xml"/><Relationship Id="rId160" Type="http://schemas.openxmlformats.org/officeDocument/2006/relationships/slide" Target="slides/slide64.xml"/><Relationship Id="rId165" Type="http://schemas.openxmlformats.org/officeDocument/2006/relationships/slide" Target="slides/slide69.xml"/><Relationship Id="rId181" Type="http://schemas.openxmlformats.org/officeDocument/2006/relationships/slide" Target="slides/slide85.xml"/><Relationship Id="rId186" Type="http://schemas.openxmlformats.org/officeDocument/2006/relationships/slide" Target="slides/slide90.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customXml" Target="../customXml/item69.xml"/><Relationship Id="rId113" Type="http://schemas.openxmlformats.org/officeDocument/2006/relationships/slide" Target="slides/slide17.xml"/><Relationship Id="rId118" Type="http://schemas.openxmlformats.org/officeDocument/2006/relationships/slide" Target="slides/slide22.xml"/><Relationship Id="rId134" Type="http://schemas.openxmlformats.org/officeDocument/2006/relationships/slide" Target="slides/slide38.xml"/><Relationship Id="rId139" Type="http://schemas.openxmlformats.org/officeDocument/2006/relationships/slide" Target="slides/slide43.xml"/><Relationship Id="rId80" Type="http://schemas.openxmlformats.org/officeDocument/2006/relationships/customXml" Target="../customXml/item80.xml"/><Relationship Id="rId85" Type="http://schemas.openxmlformats.org/officeDocument/2006/relationships/customXml" Target="../customXml/item85.xml"/><Relationship Id="rId150" Type="http://schemas.openxmlformats.org/officeDocument/2006/relationships/slide" Target="slides/slide54.xml"/><Relationship Id="rId155" Type="http://schemas.openxmlformats.org/officeDocument/2006/relationships/slide" Target="slides/slide59.xml"/><Relationship Id="rId171" Type="http://schemas.openxmlformats.org/officeDocument/2006/relationships/slide" Target="slides/slide75.xml"/><Relationship Id="rId176" Type="http://schemas.openxmlformats.org/officeDocument/2006/relationships/slide" Target="slides/slide80.xml"/><Relationship Id="rId192" Type="http://schemas.openxmlformats.org/officeDocument/2006/relationships/notesMaster" Target="notesMasters/notesMaster1.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7.xml"/><Relationship Id="rId108" Type="http://schemas.openxmlformats.org/officeDocument/2006/relationships/slide" Target="slides/slide12.xml"/><Relationship Id="rId124" Type="http://schemas.openxmlformats.org/officeDocument/2006/relationships/slide" Target="slides/slide28.xml"/><Relationship Id="rId129" Type="http://schemas.openxmlformats.org/officeDocument/2006/relationships/slide" Target="slides/slide33.xml"/><Relationship Id="rId54" Type="http://schemas.openxmlformats.org/officeDocument/2006/relationships/customXml" Target="../customXml/item54.xml"/><Relationship Id="rId70" Type="http://schemas.openxmlformats.org/officeDocument/2006/relationships/customXml" Target="../customXml/item70.xml"/><Relationship Id="rId75" Type="http://schemas.openxmlformats.org/officeDocument/2006/relationships/customXml" Target="../customXml/item75.xml"/><Relationship Id="rId91" Type="http://schemas.openxmlformats.org/officeDocument/2006/relationships/customXml" Target="../customXml/item91.xml"/><Relationship Id="rId96" Type="http://schemas.openxmlformats.org/officeDocument/2006/relationships/slideMaster" Target="slideMasters/slideMaster1.xml"/><Relationship Id="rId140" Type="http://schemas.openxmlformats.org/officeDocument/2006/relationships/slide" Target="slides/slide44.xml"/><Relationship Id="rId145" Type="http://schemas.openxmlformats.org/officeDocument/2006/relationships/slide" Target="slides/slide49.xml"/><Relationship Id="rId161" Type="http://schemas.openxmlformats.org/officeDocument/2006/relationships/slide" Target="slides/slide65.xml"/><Relationship Id="rId166" Type="http://schemas.openxmlformats.org/officeDocument/2006/relationships/slide" Target="slides/slide70.xml"/><Relationship Id="rId182" Type="http://schemas.openxmlformats.org/officeDocument/2006/relationships/slide" Target="slides/slide86.xml"/><Relationship Id="rId187"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customXml" Target="../customXml/item6.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slide" Target="slides/slide18.xml"/><Relationship Id="rId119" Type="http://schemas.openxmlformats.org/officeDocument/2006/relationships/slide" Target="slides/slide23.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customXml" Target="../customXml/item81.xml"/><Relationship Id="rId86" Type="http://schemas.openxmlformats.org/officeDocument/2006/relationships/customXml" Target="../customXml/item86.xml"/><Relationship Id="rId130" Type="http://schemas.openxmlformats.org/officeDocument/2006/relationships/slide" Target="slides/slide34.xml"/><Relationship Id="rId135" Type="http://schemas.openxmlformats.org/officeDocument/2006/relationships/slide" Target="slides/slide39.xml"/><Relationship Id="rId151" Type="http://schemas.openxmlformats.org/officeDocument/2006/relationships/slide" Target="slides/slide55.xml"/><Relationship Id="rId156" Type="http://schemas.openxmlformats.org/officeDocument/2006/relationships/slide" Target="slides/slide60.xml"/><Relationship Id="rId177" Type="http://schemas.openxmlformats.org/officeDocument/2006/relationships/slide" Target="slides/slide81.xml"/><Relationship Id="rId172" Type="http://schemas.openxmlformats.org/officeDocument/2006/relationships/slide" Target="slides/slide76.xml"/><Relationship Id="rId193" Type="http://schemas.openxmlformats.org/officeDocument/2006/relationships/presProps" Target="presProps.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13.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slide" Target="slides/slide1.xml"/><Relationship Id="rId104" Type="http://schemas.openxmlformats.org/officeDocument/2006/relationships/slide" Target="slides/slide8.xml"/><Relationship Id="rId120" Type="http://schemas.openxmlformats.org/officeDocument/2006/relationships/slide" Target="slides/slide24.xml"/><Relationship Id="rId125" Type="http://schemas.openxmlformats.org/officeDocument/2006/relationships/slide" Target="slides/slide29.xml"/><Relationship Id="rId141" Type="http://schemas.openxmlformats.org/officeDocument/2006/relationships/slide" Target="slides/slide45.xml"/><Relationship Id="rId146" Type="http://schemas.openxmlformats.org/officeDocument/2006/relationships/slide" Target="slides/slide50.xml"/><Relationship Id="rId167" Type="http://schemas.openxmlformats.org/officeDocument/2006/relationships/slide" Target="slides/slide71.xml"/><Relationship Id="rId188" Type="http://schemas.openxmlformats.org/officeDocument/2006/relationships/slide" Target="slides/slide92.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customXml" Target="../customXml/item92.xml"/><Relationship Id="rId162" Type="http://schemas.openxmlformats.org/officeDocument/2006/relationships/slide" Target="slides/slide66.xml"/><Relationship Id="rId183"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slide" Target="slides/slide14.xml"/><Relationship Id="rId115" Type="http://schemas.openxmlformats.org/officeDocument/2006/relationships/slide" Target="slides/slide19.xml"/><Relationship Id="rId131" Type="http://schemas.openxmlformats.org/officeDocument/2006/relationships/slide" Target="slides/slide35.xml"/><Relationship Id="rId136" Type="http://schemas.openxmlformats.org/officeDocument/2006/relationships/slide" Target="slides/slide40.xml"/><Relationship Id="rId157" Type="http://schemas.openxmlformats.org/officeDocument/2006/relationships/slide" Target="slides/slide61.xml"/><Relationship Id="rId178" Type="http://schemas.openxmlformats.org/officeDocument/2006/relationships/slide" Target="slides/slide82.xml"/><Relationship Id="rId61" Type="http://schemas.openxmlformats.org/officeDocument/2006/relationships/customXml" Target="../customXml/item61.xml"/><Relationship Id="rId82" Type="http://schemas.openxmlformats.org/officeDocument/2006/relationships/customXml" Target="../customXml/item82.xml"/><Relationship Id="rId152" Type="http://schemas.openxmlformats.org/officeDocument/2006/relationships/slide" Target="slides/slide56.xml"/><Relationship Id="rId173" Type="http://schemas.openxmlformats.org/officeDocument/2006/relationships/slide" Target="slides/slide77.xml"/><Relationship Id="rId194" Type="http://schemas.openxmlformats.org/officeDocument/2006/relationships/viewProps" Target="viewProps.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slide" Target="slides/slide4.xml"/><Relationship Id="rId105" Type="http://schemas.openxmlformats.org/officeDocument/2006/relationships/slide" Target="slides/slide9.xml"/><Relationship Id="rId126" Type="http://schemas.openxmlformats.org/officeDocument/2006/relationships/slide" Target="slides/slide30.xml"/><Relationship Id="rId147" Type="http://schemas.openxmlformats.org/officeDocument/2006/relationships/slide" Target="slides/slide51.xml"/><Relationship Id="rId168" Type="http://schemas.openxmlformats.org/officeDocument/2006/relationships/slide" Target="slides/slide72.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slide" Target="slides/slide2.xml"/><Relationship Id="rId121" Type="http://schemas.openxmlformats.org/officeDocument/2006/relationships/slide" Target="slides/slide25.xml"/><Relationship Id="rId142" Type="http://schemas.openxmlformats.org/officeDocument/2006/relationships/slide" Target="slides/slide46.xml"/><Relationship Id="rId163" Type="http://schemas.openxmlformats.org/officeDocument/2006/relationships/slide" Target="slides/slide67.xml"/><Relationship Id="rId184" Type="http://schemas.openxmlformats.org/officeDocument/2006/relationships/slide" Target="slides/slide88.xml"/><Relationship Id="rId189"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slide" Target="slides/slide20.xml"/><Relationship Id="rId137" Type="http://schemas.openxmlformats.org/officeDocument/2006/relationships/slide" Target="slides/slide41.xml"/><Relationship Id="rId158" Type="http://schemas.openxmlformats.org/officeDocument/2006/relationships/slide" Target="slides/slide62.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slide" Target="slides/slide15.xml"/><Relationship Id="rId132" Type="http://schemas.openxmlformats.org/officeDocument/2006/relationships/slide" Target="slides/slide36.xml"/><Relationship Id="rId153" Type="http://schemas.openxmlformats.org/officeDocument/2006/relationships/slide" Target="slides/slide57.xml"/><Relationship Id="rId174" Type="http://schemas.openxmlformats.org/officeDocument/2006/relationships/slide" Target="slides/slide78.xml"/><Relationship Id="rId179" Type="http://schemas.openxmlformats.org/officeDocument/2006/relationships/slide" Target="slides/slide83.xml"/><Relationship Id="rId195" Type="http://schemas.openxmlformats.org/officeDocument/2006/relationships/theme" Target="theme/theme1.xml"/><Relationship Id="rId190" Type="http://schemas.openxmlformats.org/officeDocument/2006/relationships/slide" Target="slides/slide94.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slide" Target="slides/slide10.xml"/><Relationship Id="rId127" Type="http://schemas.openxmlformats.org/officeDocument/2006/relationships/slide" Target="slides/slide31.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slide" Target="slides/slide3.xml"/><Relationship Id="rId101" Type="http://schemas.openxmlformats.org/officeDocument/2006/relationships/slide" Target="slides/slide5.xml"/><Relationship Id="rId122" Type="http://schemas.openxmlformats.org/officeDocument/2006/relationships/slide" Target="slides/slide26.xml"/><Relationship Id="rId143" Type="http://schemas.openxmlformats.org/officeDocument/2006/relationships/slide" Target="slides/slide47.xml"/><Relationship Id="rId148" Type="http://schemas.openxmlformats.org/officeDocument/2006/relationships/slide" Target="slides/slide52.xml"/><Relationship Id="rId164" Type="http://schemas.openxmlformats.org/officeDocument/2006/relationships/slide" Target="slides/slide68.xml"/><Relationship Id="rId169" Type="http://schemas.openxmlformats.org/officeDocument/2006/relationships/slide" Target="slides/slide73.xml"/><Relationship Id="rId185" Type="http://schemas.openxmlformats.org/officeDocument/2006/relationships/slide" Target="slides/slide89.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84.xml"/><Relationship Id="rId26" Type="http://schemas.openxmlformats.org/officeDocument/2006/relationships/customXml" Target="../customXml/item2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2018/11/9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0" y="3"/>
            <a:ext cx="12131675" cy="13396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考点二">
    <p:spTree>
      <p:nvGrpSpPr>
        <p:cNvPr id="1" name=""/>
        <p:cNvGrpSpPr/>
        <p:nvPr/>
      </p:nvGrpSpPr>
      <p:grpSpPr>
        <a:xfrm>
          <a:off x="0" y="0"/>
          <a:ext cx="0" cy="0"/>
          <a:chOff x="0" y="0"/>
          <a:chExt cx="0" cy="0"/>
        </a:xfrm>
      </p:grpSpPr>
      <p:sp>
        <p:nvSpPr>
          <p:cNvPr id="7" name="TextBox 6"/>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考点三">
    <p:spTree>
      <p:nvGrpSpPr>
        <p:cNvPr id="1" name=""/>
        <p:cNvGrpSpPr/>
        <p:nvPr/>
      </p:nvGrpSpPr>
      <p:grpSpPr>
        <a:xfrm>
          <a:off x="0" y="0"/>
          <a:ext cx="0" cy="0"/>
          <a:chOff x="0" y="0"/>
          <a:chExt cx="0" cy="0"/>
        </a:xfrm>
      </p:grpSpPr>
      <p:sp>
        <p:nvSpPr>
          <p:cNvPr id="6" name="TextBox 5"/>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考点四">
    <p:spTree>
      <p:nvGrpSpPr>
        <p:cNvPr id="1" name=""/>
        <p:cNvGrpSpPr/>
        <p:nvPr/>
      </p:nvGrpSpPr>
      <p:grpSpPr>
        <a:xfrm>
          <a:off x="0" y="0"/>
          <a:ext cx="0" cy="0"/>
          <a:chOff x="0" y="0"/>
          <a:chExt cx="0" cy="0"/>
        </a:xfrm>
      </p:grpSpPr>
      <p:sp>
        <p:nvSpPr>
          <p:cNvPr id="6" name="TextBox 5"/>
          <p:cNvSpPr txBox="1"/>
          <p:nvPr/>
        </p:nvSpPr>
        <p:spPr>
          <a:xfrm>
            <a:off x="8508353"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热点题型">
    <p:spTree>
      <p:nvGrpSpPr>
        <p:cNvPr id="1" name=""/>
        <p:cNvGrpSpPr/>
        <p:nvPr/>
      </p:nvGrpSpPr>
      <p:grpSpPr>
        <a:xfrm>
          <a:off x="0" y="0"/>
          <a:ext cx="0" cy="0"/>
          <a:chOff x="0" y="0"/>
          <a:chExt cx="0" cy="0"/>
        </a:xfrm>
      </p:grpSpPr>
      <p:sp>
        <p:nvSpPr>
          <p:cNvPr id="6" name="TextBox 5"/>
          <p:cNvSpPr txBox="1"/>
          <p:nvPr/>
        </p:nvSpPr>
        <p:spPr>
          <a:xfrm>
            <a:off x="8508353"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热点题型</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总纲目录">
    <p:spTree>
      <p:nvGrpSpPr>
        <p:cNvPr id="1" name=""/>
        <p:cNvGrpSpPr/>
        <p:nvPr/>
      </p:nvGrpSpPr>
      <p:grpSpPr>
        <a:xfrm>
          <a:off x="0" y="0"/>
          <a:ext cx="0" cy="0"/>
          <a:chOff x="0" y="0"/>
          <a:chExt cx="0" cy="0"/>
        </a:xfrm>
      </p:grpSpPr>
      <p:sp>
        <p:nvSpPr>
          <p:cNvPr id="6" name="TextBox 5"/>
          <p:cNvSpPr txBox="1"/>
          <p:nvPr/>
        </p:nvSpPr>
        <p:spPr>
          <a:xfrm>
            <a:off x="853010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总纲目录</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一">
    <p:spTree>
      <p:nvGrpSpPr>
        <p:cNvPr id="1" name=""/>
        <p:cNvGrpSpPr/>
        <p:nvPr/>
      </p:nvGrpSpPr>
      <p:grpSpPr>
        <a:xfrm>
          <a:off x="0" y="0"/>
          <a:ext cx="0" cy="0"/>
          <a:chOff x="0" y="0"/>
          <a:chExt cx="0" cy="0"/>
        </a:xfrm>
      </p:grpSpPr>
      <p:sp>
        <p:nvSpPr>
          <p:cNvPr id="6" name="TextBox 5"/>
          <p:cNvSpPr txBox="1"/>
          <p:nvPr/>
        </p:nvSpPr>
        <p:spPr>
          <a:xfrm>
            <a:off x="8364679" y="179909"/>
            <a:ext cx="1436776"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提分攻略一</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二">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三">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四">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五">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提分攻略五</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六">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提分攻略六</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七">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提分攻略七</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6584" y="6340168"/>
            <a:ext cx="2830724" cy="364195"/>
          </a:xfrm>
          <a:prstGeom prst="rect">
            <a:avLst/>
          </a:prstGeom>
        </p:spPr>
        <p:txBody>
          <a:bodyPr vert="horz" lIns="91440" tIns="45720" rIns="91440" bIns="45720" rtlCol="0" anchor="ctr"/>
          <a:lstStyle>
            <a:lvl1pPr algn="l">
              <a:defRPr sz="1596">
                <a:solidFill>
                  <a:schemeClr val="tx1">
                    <a:tint val="75000"/>
                  </a:schemeClr>
                </a:solidFill>
              </a:defRPr>
            </a:lvl1p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3"/>
          </p:nvPr>
        </p:nvSpPr>
        <p:spPr>
          <a:xfrm>
            <a:off x="4144989" y="6340168"/>
            <a:ext cx="3841697" cy="364195"/>
          </a:xfrm>
          <a:prstGeom prst="rect">
            <a:avLst/>
          </a:prstGeom>
        </p:spPr>
        <p:txBody>
          <a:bodyPr vert="horz" lIns="91440" tIns="45720" rIns="91440" bIns="45720" rtlCol="0" anchor="ctr"/>
          <a:lstStyle>
            <a:lvl1pPr algn="ctr">
              <a:defRPr sz="159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94367" y="6340168"/>
            <a:ext cx="2830724" cy="364195"/>
          </a:xfrm>
          <a:prstGeom prst="rect">
            <a:avLst/>
          </a:prstGeom>
        </p:spPr>
        <p:txBody>
          <a:bodyPr vert="horz" lIns="91440" tIns="45720" rIns="91440" bIns="45720" rtlCol="0" anchor="ctr"/>
          <a:lstStyle>
            <a:lvl1pPr algn="r">
              <a:defRPr sz="1596">
                <a:solidFill>
                  <a:schemeClr val="tx1">
                    <a:tint val="75000"/>
                  </a:schemeClr>
                </a:solidFill>
              </a:defRPr>
            </a:lvl1pPr>
          </a:lstStyle>
          <a:p>
            <a:fld id="{3F8935AA-09F9-4C1A-89F2-CB34E0111C49}" type="slidenum">
              <a:rPr lang="zh-CN" altLang="en-US" smtClean="0"/>
              <a:pPr/>
              <a:t>‹#›</a:t>
            </a:fld>
            <a:endParaRPr lang="zh-CN" altLang="en-US"/>
          </a:p>
        </p:txBody>
      </p:sp>
      <p:pic>
        <p:nvPicPr>
          <p:cNvPr id="1028" name="Picture 4" descr="E:\2017年工作文件\2017图书制作文件\3·2项目\2018版32二轮制作文件\二轮版式与PPT\2018版32二轮PPT模板-02.png"/>
          <p:cNvPicPr>
            <a:picLocks noChangeAspect="1" noChangeArrowheads="1"/>
          </p:cNvPicPr>
          <p:nvPr/>
        </p:nvPicPr>
        <p:blipFill>
          <a:blip r:embed="rId17" cstate="print"/>
          <a:srcRect/>
          <a:stretch>
            <a:fillRect/>
          </a:stretch>
        </p:blipFill>
        <p:spPr bwMode="auto">
          <a:xfrm>
            <a:off x="7923337" y="35894"/>
            <a:ext cx="3970175" cy="556509"/>
          </a:xfrm>
          <a:prstGeom prst="rect">
            <a:avLst/>
          </a:prstGeom>
          <a:noFill/>
        </p:spPr>
      </p:pic>
      <p:sp>
        <p:nvSpPr>
          <p:cNvPr id="11" name="TextBox 10"/>
          <p:cNvSpPr txBox="1"/>
          <p:nvPr/>
        </p:nvSpPr>
        <p:spPr>
          <a:xfrm>
            <a:off x="9857013"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栏目索引</a:t>
            </a:r>
            <a:endParaRPr lang="zh-CN" altLang="en-US" sz="1862" dirty="0">
              <a:solidFill>
                <a:schemeClr val="bg1"/>
              </a:solidFill>
              <a:latin typeface="黑体" pitchFamily="49" charset="-122"/>
              <a:ea typeface="黑体" pitchFamily="49" charset="-122"/>
            </a:endParaRPr>
          </a:p>
        </p:txBody>
      </p:sp>
      <p:sp>
        <p:nvSpPr>
          <p:cNvPr id="13" name="TextBox 12"/>
          <p:cNvSpPr txBox="1"/>
          <p:nvPr/>
        </p:nvSpPr>
        <p:spPr>
          <a:xfrm>
            <a:off x="8245763" y="1923893"/>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高考导航</a:t>
            </a:r>
            <a:endParaRPr lang="zh-CN" altLang="en-US" sz="1862" dirty="0">
              <a:solidFill>
                <a:schemeClr val="bg1"/>
              </a:solidFill>
              <a:latin typeface="黑体" pitchFamily="49" charset="-122"/>
              <a:ea typeface="黑体" pitchFamily="49" charset="-122"/>
            </a:endParaRPr>
          </a:p>
        </p:txBody>
      </p:sp>
      <p:grpSp>
        <p:nvGrpSpPr>
          <p:cNvPr id="2" name="组合 38"/>
          <p:cNvGrpSpPr/>
          <p:nvPr/>
        </p:nvGrpSpPr>
        <p:grpSpPr>
          <a:xfrm>
            <a:off x="10519843" y="-1437515"/>
            <a:ext cx="1475730" cy="826724"/>
            <a:chOff x="7827873" y="-476556"/>
            <a:chExt cx="1004010" cy="871110"/>
          </a:xfrm>
        </p:grpSpPr>
        <p:sp>
          <p:nvSpPr>
            <p:cNvPr id="8" name="圆角矩形 7"/>
            <p:cNvSpPr/>
            <p:nvPr userDrawn="1"/>
          </p:nvSpPr>
          <p:spPr>
            <a:xfrm>
              <a:off x="7908925" y="-476556"/>
              <a:ext cx="833140" cy="871110"/>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061" rtl="0" eaLnBrk="1" latinLnBrk="0" hangingPunct="1"/>
              <a:endParaRPr lang="zh-CN" altLang="en-US" sz="2394" kern="1200" dirty="0">
                <a:ln>
                  <a:solidFill>
                    <a:srgbClr val="00B0F0"/>
                  </a:solidFill>
                </a:ln>
                <a:solidFill>
                  <a:schemeClr val="lt1"/>
                </a:solidFill>
                <a:latin typeface="Times New Roman" pitchFamily="18" charset="0"/>
                <a:ea typeface="+mn-ea"/>
                <a:cs typeface="+mn-cs"/>
              </a:endParaRPr>
            </a:p>
          </p:txBody>
        </p:sp>
        <p:sp>
          <p:nvSpPr>
            <p:cNvPr id="9" name="TextBox 8"/>
            <p:cNvSpPr txBox="1"/>
            <p:nvPr userDrawn="1"/>
          </p:nvSpPr>
          <p:spPr>
            <a:xfrm>
              <a:off x="7827873" y="-400682"/>
              <a:ext cx="1004010" cy="681032"/>
            </a:xfrm>
            <a:prstGeom prst="rect">
              <a:avLst/>
            </a:prstGeom>
            <a:noFill/>
          </p:spPr>
          <p:txBody>
            <a:bodyPr wrap="square" rtlCol="0">
              <a:spAutoFit/>
            </a:bodyPr>
            <a:lstStyle/>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8" action="ppaction://hlinksldjump"/>
                </a:rPr>
                <a:t>总纲目录</a:t>
              </a:r>
              <a:endParaRPr lang="en-US" altLang="zh-CN" sz="1500" dirty="0" smtClean="0">
                <a:latin typeface="黑体" pitchFamily="49" charset="-122"/>
                <a:ea typeface="黑体" pitchFamily="49" charset="-122"/>
              </a:endParaRPr>
            </a:p>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9" action="ppaction://hlinksldjump"/>
                </a:rPr>
                <a:t>攻略详解</a:t>
              </a:r>
              <a:endParaRPr lang="zh-CN" altLang="en-US" sz="1862" dirty="0" smtClean="0">
                <a:latin typeface="黑体" pitchFamily="49" charset="-122"/>
                <a:ea typeface="黑体" pitchFamily="49"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04 -0.09863 L 0.00404 0.31098 " pathEditMode="relative" rAng="0" ptsTypes="AA">
                                      <p:cBhvr>
                                        <p:cTn id="6" dur="500" fill="hold"/>
                                        <p:tgtEl>
                                          <p:spTgt spid="2"/>
                                        </p:tgtEl>
                                        <p:attrNameLst>
                                          <p:attrName>ppt_x</p:attrName>
                                          <p:attrName>ppt_y</p:attrName>
                                        </p:attrNameLst>
                                      </p:cBhvr>
                                      <p:rCtr x="0" y="20469"/>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04 -0.1035 L 0.00404 -0.41842 " pathEditMode="relative" rAng="0" ptsTypes="AA">
                                      <p:cBhvr>
                                        <p:cTn id="10" dur="500" fill="hold"/>
                                        <p:tgtEl>
                                          <p:spTgt spid="2"/>
                                        </p:tgtEl>
                                        <p:attrNameLst>
                                          <p:attrName>ppt_x</p:attrName>
                                          <p:attrName>ppt_y</p:attrName>
                                        </p:attrNameLst>
                                      </p:cBhvr>
                                      <p:rCtr x="0" y="-15735"/>
                                    </p:animMotion>
                                  </p:childTnLst>
                                </p:cTn>
                              </p:par>
                            </p:childTnLst>
                          </p:cTn>
                        </p:par>
                      </p:childTnLst>
                    </p:cTn>
                  </p:par>
                </p:childTnLst>
              </p:cTn>
              <p:nextCondLst>
                <p:cond evt="onClick" delay="0">
                  <p:tgtEl>
                    <p:spTgt spid="11"/>
                  </p:tgtEl>
                </p:cond>
              </p:nextCondLst>
            </p:seq>
          </p:childTnLst>
        </p:cTn>
      </p:par>
    </p:tnLst>
  </p:timing>
  <p:txStyles>
    <p:titleStyle>
      <a:lvl1pPr algn="ctr" defTabSz="1216061" rtl="0" eaLnBrk="1" latinLnBrk="0" hangingPunct="1">
        <a:spcBef>
          <a:spcPct val="0"/>
        </a:spcBef>
        <a:buNone/>
        <a:defRPr sz="5852" kern="1200">
          <a:solidFill>
            <a:schemeClr val="tx1"/>
          </a:solidFill>
          <a:latin typeface="+mj-lt"/>
          <a:ea typeface="+mj-ea"/>
          <a:cs typeface="+mj-cs"/>
        </a:defRPr>
      </a:lvl1pPr>
    </p:titleStyle>
    <p:bodyStyle>
      <a:lvl1pPr marL="456023" indent="-456023" algn="l" defTabSz="1216061" rtl="0" eaLnBrk="1" latinLnBrk="0" hangingPunct="1">
        <a:spcBef>
          <a:spcPct val="20000"/>
        </a:spcBef>
        <a:buFont typeface="Arial" pitchFamily="34" charset="0"/>
        <a:buChar char="•"/>
        <a:defRPr sz="4256" kern="1200">
          <a:solidFill>
            <a:schemeClr val="tx1"/>
          </a:solidFill>
          <a:latin typeface="+mn-lt"/>
          <a:ea typeface="+mn-ea"/>
          <a:cs typeface="+mn-cs"/>
        </a:defRPr>
      </a:lvl1pPr>
      <a:lvl2pPr marL="988049" indent="-380019" algn="l" defTabSz="1216061" rtl="0" eaLnBrk="1" latinLnBrk="0" hangingPunct="1">
        <a:spcBef>
          <a:spcPct val="20000"/>
        </a:spcBef>
        <a:buFont typeface="Arial" pitchFamily="34" charset="0"/>
        <a:buChar char="–"/>
        <a:defRPr sz="3724" kern="1200">
          <a:solidFill>
            <a:schemeClr val="tx1"/>
          </a:solidFill>
          <a:latin typeface="+mn-lt"/>
          <a:ea typeface="+mn-ea"/>
          <a:cs typeface="+mn-cs"/>
        </a:defRPr>
      </a:lvl2pPr>
      <a:lvl3pPr marL="1520076" indent="-304015" algn="l" defTabSz="1216061" rtl="0" eaLnBrk="1" latinLnBrk="0" hangingPunct="1">
        <a:spcBef>
          <a:spcPct val="20000"/>
        </a:spcBef>
        <a:buFont typeface="Arial" pitchFamily="34" charset="0"/>
        <a:buChar char="•"/>
        <a:defRPr sz="3192" kern="1200">
          <a:solidFill>
            <a:schemeClr val="tx1"/>
          </a:solidFill>
          <a:latin typeface="+mn-lt"/>
          <a:ea typeface="+mn-ea"/>
          <a:cs typeface="+mn-cs"/>
        </a:defRPr>
      </a:lvl3pPr>
      <a:lvl4pPr marL="212810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4pPr>
      <a:lvl5pPr marL="273613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5pPr>
      <a:lvl6pPr marL="334416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6pPr>
      <a:lvl7pPr marL="395219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7pPr>
      <a:lvl8pPr marL="456022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8pPr>
      <a:lvl9pPr marL="516825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9pPr>
    </p:bodyStyle>
    <p:otherStyle>
      <a:defPPr>
        <a:defRPr lang="zh-CN"/>
      </a:defPPr>
      <a:lvl1pPr marL="0" algn="l" defTabSz="1216061" rtl="0" eaLnBrk="1" latinLnBrk="0" hangingPunct="1">
        <a:defRPr sz="2394" kern="1200">
          <a:solidFill>
            <a:schemeClr val="tx1"/>
          </a:solidFill>
          <a:latin typeface="+mn-lt"/>
          <a:ea typeface="+mn-ea"/>
          <a:cs typeface="+mn-cs"/>
        </a:defRPr>
      </a:lvl1pPr>
      <a:lvl2pPr marL="608030" algn="l" defTabSz="1216061" rtl="0" eaLnBrk="1" latinLnBrk="0" hangingPunct="1">
        <a:defRPr sz="2394" kern="1200">
          <a:solidFill>
            <a:schemeClr val="tx1"/>
          </a:solidFill>
          <a:latin typeface="+mn-lt"/>
          <a:ea typeface="+mn-ea"/>
          <a:cs typeface="+mn-cs"/>
        </a:defRPr>
      </a:lvl2pPr>
      <a:lvl3pPr marL="1216061" algn="l" defTabSz="1216061" rtl="0" eaLnBrk="1" latinLnBrk="0" hangingPunct="1">
        <a:defRPr sz="2394" kern="1200">
          <a:solidFill>
            <a:schemeClr val="tx1"/>
          </a:solidFill>
          <a:latin typeface="+mn-lt"/>
          <a:ea typeface="+mn-ea"/>
          <a:cs typeface="+mn-cs"/>
        </a:defRPr>
      </a:lvl3pPr>
      <a:lvl4pPr marL="1824091" algn="l" defTabSz="1216061" rtl="0" eaLnBrk="1" latinLnBrk="0" hangingPunct="1">
        <a:defRPr sz="2394" kern="1200">
          <a:solidFill>
            <a:schemeClr val="tx1"/>
          </a:solidFill>
          <a:latin typeface="+mn-lt"/>
          <a:ea typeface="+mn-ea"/>
          <a:cs typeface="+mn-cs"/>
        </a:defRPr>
      </a:lvl4pPr>
      <a:lvl5pPr marL="2432121" algn="l" defTabSz="1216061" rtl="0" eaLnBrk="1" latinLnBrk="0" hangingPunct="1">
        <a:defRPr sz="2394" kern="1200">
          <a:solidFill>
            <a:schemeClr val="tx1"/>
          </a:solidFill>
          <a:latin typeface="+mn-lt"/>
          <a:ea typeface="+mn-ea"/>
          <a:cs typeface="+mn-cs"/>
        </a:defRPr>
      </a:lvl5pPr>
      <a:lvl6pPr marL="3040151" algn="l" defTabSz="1216061" rtl="0" eaLnBrk="1" latinLnBrk="0" hangingPunct="1">
        <a:defRPr sz="2394" kern="1200">
          <a:solidFill>
            <a:schemeClr val="tx1"/>
          </a:solidFill>
          <a:latin typeface="+mn-lt"/>
          <a:ea typeface="+mn-ea"/>
          <a:cs typeface="+mn-cs"/>
        </a:defRPr>
      </a:lvl6pPr>
      <a:lvl7pPr marL="3648182" algn="l" defTabSz="1216061" rtl="0" eaLnBrk="1" latinLnBrk="0" hangingPunct="1">
        <a:defRPr sz="2394" kern="1200">
          <a:solidFill>
            <a:schemeClr val="tx1"/>
          </a:solidFill>
          <a:latin typeface="+mn-lt"/>
          <a:ea typeface="+mn-ea"/>
          <a:cs typeface="+mn-cs"/>
        </a:defRPr>
      </a:lvl7pPr>
      <a:lvl8pPr marL="4256212" algn="l" defTabSz="1216061" rtl="0" eaLnBrk="1" latinLnBrk="0" hangingPunct="1">
        <a:defRPr sz="2394" kern="1200">
          <a:solidFill>
            <a:schemeClr val="tx1"/>
          </a:solidFill>
          <a:latin typeface="+mn-lt"/>
          <a:ea typeface="+mn-ea"/>
          <a:cs typeface="+mn-cs"/>
        </a:defRPr>
      </a:lvl8pPr>
      <a:lvl9pPr marL="4864242" algn="l" defTabSz="1216061"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customXml" Target="../../customXml/item89.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ustomXml" Target="../../customXml/item4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customXml" Target="../../customXml/item19.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customXml" Target="../../customXml/item7.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customXml" Target="../../customXml/item3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customXml" Target="../../customXml/item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customXml" Target="../../customXml/item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customXml" Target="../../customXml/item83.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customXml" Target="../../customXml/item64.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customXml" Target="../../customXml/item32.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customXml" Target="../../customXml/item79.xml"/></Relationships>
</file>

<file path=ppt/slides/_rels/slide2.xml.rels><?xml version="1.0" encoding="UTF-8" standalone="yes"?>
<Relationships xmlns="http://schemas.openxmlformats.org/package/2006/relationships"><Relationship Id="rId8" Type="http://schemas.openxmlformats.org/officeDocument/2006/relationships/slide" Target="slide87.xml"/><Relationship Id="rId3" Type="http://schemas.openxmlformats.org/officeDocument/2006/relationships/notesSlide" Target="../notesSlides/notesSlide2.xml"/><Relationship Id="rId7" Type="http://schemas.openxmlformats.org/officeDocument/2006/relationships/slide" Target="slide74.xml"/><Relationship Id="rId2" Type="http://schemas.openxmlformats.org/officeDocument/2006/relationships/slideLayout" Target="../slideLayouts/slideLayout2.xml"/><Relationship Id="rId1" Type="http://schemas.openxmlformats.org/officeDocument/2006/relationships/customXml" Target="../../customXml/item76.xml"/><Relationship Id="rId6" Type="http://schemas.openxmlformats.org/officeDocument/2006/relationships/slide" Target="slide60.xml"/><Relationship Id="rId5" Type="http://schemas.openxmlformats.org/officeDocument/2006/relationships/slide" Target="slide3.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customXml" Target="../../customXml/item88.xm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customXml" Target="../../customXml/item1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customXml" Target="../../customXml/item24.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customXml" Target="../../customXml/item7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customXml" Target="../../customXml/item58.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customXml" Target="../../customXml/item9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customXml" Target="../../customXml/item7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customXml" Target="../../customXml/item7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customXml" Target="../../customXml/item5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customXml" Target="../../customXml/item10.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customXml" Target="../../customXml/item66.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customXml" Target="../../customXml/item8.xm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customXml" Target="../../customXml/item5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customXml" Target="../../customXml/item4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customXml" Target="../../customXml/item5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customXml" Target="../../customXml/item8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customXml" Target="../../customXml/item7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customXml" Target="../../customXml/item5.xml"/><Relationship Id="rId5" Type="http://schemas.openxmlformats.org/officeDocument/2006/relationships/image" Target="../media/image14.png"/><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customXml" Target="../../customXml/item86.xml"/><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customXml" Target="../../customXml/item42.xml"/><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customXml" Target="../../customXml/item2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customXml" Target="../../customXml/item8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customXml" Target="../../customXml/item8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customXml" Target="../../customXml/item6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customXml" Target="../../customXml/item30.xml"/><Relationship Id="rId4" Type="http://schemas.openxmlformats.org/officeDocument/2006/relationships/image" Target="../media/image16.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customXml" Target="../../customXml/item6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customXml" Target="../../customXml/item95.xml"/><Relationship Id="rId4" Type="http://schemas.openxmlformats.org/officeDocument/2006/relationships/image" Target="../media/image6.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customXml" Target="../../customXml/item3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customXml" Target="../../customXml/item9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customXml" Target="../../customXml/item4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customXml" Target="../../customXml/item16.xml"/><Relationship Id="rId4" Type="http://schemas.openxmlformats.org/officeDocument/2006/relationships/image" Target="../media/image17.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customXml" Target="../../customXml/item9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customXml" Target="../../customXml/item26.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customXml" Target="../../customXml/item91.xml"/><Relationship Id="rId4" Type="http://schemas.openxmlformats.org/officeDocument/2006/relationships/image" Target="../media/image6.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customXml" Target="../../customXml/item8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customXml" Target="../../customXml/item3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customXml" Target="../../customXml/item3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customXml" Target="../../customXml/item4.xml"/><Relationship Id="rId4" Type="http://schemas.openxmlformats.org/officeDocument/2006/relationships/image" Target="../media/image18.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customXml" Target="../../customXml/item67.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customXml" Target="../../customXml/item56.xml"/><Relationship Id="rId4" Type="http://schemas.openxmlformats.org/officeDocument/2006/relationships/image" Target="../media/image6.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customXml" Target="../../customXml/item9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customXml" Target="../../customXml/item7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customXml" Target="../../customXml/item5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customXml" Target="../../customXml/item1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33.xml"/><Relationship Id="rId4" Type="http://schemas.openxmlformats.org/officeDocument/2006/relationships/image" Target="../media/image19.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87.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18.xml"/><Relationship Id="rId4" Type="http://schemas.openxmlformats.org/officeDocument/2006/relationships/image" Target="../media/image20.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41.xml"/><Relationship Id="rId4" Type="http://schemas.openxmlformats.org/officeDocument/2006/relationships/image" Target="../media/image6.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ustomXml" Target="../../customXml/item57.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5.xml"/><Relationship Id="rId1" Type="http://schemas.openxmlformats.org/officeDocument/2006/relationships/customXml" Target="../../customXml/item21.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5.xml"/><Relationship Id="rId1" Type="http://schemas.openxmlformats.org/officeDocument/2006/relationships/customXml" Target="../../customXml/item81.xml"/><Relationship Id="rId4" Type="http://schemas.openxmlformats.org/officeDocument/2006/relationships/image" Target="../media/image19.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5.xml"/><Relationship Id="rId1" Type="http://schemas.openxmlformats.org/officeDocument/2006/relationships/customXml" Target="../../customXml/item1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5.xml"/><Relationship Id="rId1" Type="http://schemas.openxmlformats.org/officeDocument/2006/relationships/customXml" Target="../../customXml/item62.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5.xml"/><Relationship Id="rId1" Type="http://schemas.openxmlformats.org/officeDocument/2006/relationships/customXml" Target="../../customXml/item2.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5.xml"/><Relationship Id="rId1" Type="http://schemas.openxmlformats.org/officeDocument/2006/relationships/customXml" Target="../../customXml/item17.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customXml" Target="../../customXml/item54.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5.xml"/><Relationship Id="rId1" Type="http://schemas.openxmlformats.org/officeDocument/2006/relationships/customXml" Target="../../customXml/item69.xml"/><Relationship Id="rId4" Type="http://schemas.openxmlformats.org/officeDocument/2006/relationships/image" Target="../media/image6.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5.xml"/><Relationship Id="rId1" Type="http://schemas.openxmlformats.org/officeDocument/2006/relationships/customXml" Target="../../customXml/item6.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5.xml"/><Relationship Id="rId1" Type="http://schemas.openxmlformats.org/officeDocument/2006/relationships/customXml" Target="../../customXml/item9.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5.xml"/><Relationship Id="rId1" Type="http://schemas.openxmlformats.org/officeDocument/2006/relationships/customXml" Target="../../customXml/item77.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5.xml"/><Relationship Id="rId1" Type="http://schemas.openxmlformats.org/officeDocument/2006/relationships/customXml" Target="../../customXml/item47.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5.xml"/><Relationship Id="rId1" Type="http://schemas.openxmlformats.org/officeDocument/2006/relationships/customXml" Target="../../customXml/item39.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5.xml"/><Relationship Id="rId1" Type="http://schemas.openxmlformats.org/officeDocument/2006/relationships/customXml" Target="../../customXml/item48.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6.xml"/><Relationship Id="rId1" Type="http://schemas.openxmlformats.org/officeDocument/2006/relationships/customXml" Target="../../customXml/item27.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6.xml"/><Relationship Id="rId1" Type="http://schemas.openxmlformats.org/officeDocument/2006/relationships/customXml" Target="../../customXml/item23.xml"/><Relationship Id="rId5" Type="http://schemas.openxmlformats.org/officeDocument/2006/relationships/image" Target="../media/image20.png"/><Relationship Id="rId4" Type="http://schemas.openxmlformats.org/officeDocument/2006/relationships/image" Target="../media/image19.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6.xml"/><Relationship Id="rId1" Type="http://schemas.openxmlformats.org/officeDocument/2006/relationships/customXml" Target="../../customXml/item5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customXml" Target="../../customXml/item20.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6.xml"/><Relationship Id="rId1" Type="http://schemas.openxmlformats.org/officeDocument/2006/relationships/customXml" Target="../../customXml/item13.xml"/><Relationship Id="rId4" Type="http://schemas.openxmlformats.org/officeDocument/2006/relationships/image" Target="../media/image6.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6.xml"/><Relationship Id="rId1" Type="http://schemas.openxmlformats.org/officeDocument/2006/relationships/customXml" Target="../../customXml/item45.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6.xml"/><Relationship Id="rId1" Type="http://schemas.openxmlformats.org/officeDocument/2006/relationships/customXml" Target="../../customXml/item44.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6.xml"/><Relationship Id="rId1" Type="http://schemas.openxmlformats.org/officeDocument/2006/relationships/customXml" Target="../../customXml/item68.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6.xml"/><Relationship Id="rId1" Type="http://schemas.openxmlformats.org/officeDocument/2006/relationships/customXml" Target="../../customXml/item35.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6.xml"/><Relationship Id="rId1" Type="http://schemas.openxmlformats.org/officeDocument/2006/relationships/customXml" Target="../../customXml/item7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E:\2017年工作文件\2017图书制作文件\3·2项目\2018版32二轮制作文件\二轮版式与PPT\2018版32二轮PPT模板-03.png"/>
          <p:cNvPicPr>
            <a:picLocks noChangeAspect="1" noChangeArrowheads="1"/>
          </p:cNvPicPr>
          <p:nvPr/>
        </p:nvPicPr>
        <p:blipFill>
          <a:blip r:embed="rId4" cstate="print"/>
          <a:srcRect/>
          <a:stretch>
            <a:fillRect/>
          </a:stretch>
        </p:blipFill>
        <p:spPr bwMode="auto">
          <a:xfrm>
            <a:off x="-1" y="4284364"/>
            <a:ext cx="12160250" cy="2556173"/>
          </a:xfrm>
          <a:prstGeom prst="rect">
            <a:avLst/>
          </a:prstGeom>
          <a:noFill/>
        </p:spPr>
      </p:pic>
      <p:pic>
        <p:nvPicPr>
          <p:cNvPr id="3" name="Picture 3" descr="E:\2017年工作文件\2017图书制作文件\3·2项目\2018版32二轮制作文件\二轮版式与PPT\2018版32二轮PPT模板-01.png"/>
          <p:cNvPicPr>
            <a:picLocks noChangeAspect="1" noChangeArrowheads="1"/>
          </p:cNvPicPr>
          <p:nvPr/>
        </p:nvPicPr>
        <p:blipFill>
          <a:blip r:embed="rId5" cstate="print"/>
          <a:srcRect/>
          <a:stretch>
            <a:fillRect/>
          </a:stretch>
        </p:blipFill>
        <p:spPr bwMode="auto">
          <a:xfrm>
            <a:off x="4279925" y="-108123"/>
            <a:ext cx="3516014" cy="4536504"/>
          </a:xfrm>
          <a:prstGeom prst="rect">
            <a:avLst/>
          </a:prstGeom>
          <a:noFill/>
        </p:spPr>
      </p:pic>
      <p:sp>
        <p:nvSpPr>
          <p:cNvPr id="4" name="副标题 2"/>
          <p:cNvSpPr txBox="1">
            <a:spLocks/>
          </p:cNvSpPr>
          <p:nvPr/>
        </p:nvSpPr>
        <p:spPr>
          <a:xfrm>
            <a:off x="1824037" y="5220469"/>
            <a:ext cx="8512175" cy="1145544"/>
          </a:xfrm>
          <a:prstGeom prst="rect">
            <a:avLst/>
          </a:prstGeom>
        </p:spPr>
        <p:txBody>
          <a:bodyPr/>
          <a:lstStyle/>
          <a:p>
            <a:pPr marL="456023" lvl="0" indent="-456023" algn="ctr" defTabSz="1216061">
              <a:spcBef>
                <a:spcPct val="20000"/>
              </a:spcBef>
            </a:pPr>
            <a:r>
              <a:rPr kumimoji="0" lang="zh-CN" altLang="en-US" sz="4000" b="1"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n-cs"/>
              </a:rPr>
              <a:t>专题一  </a:t>
            </a:r>
            <a:r>
              <a:rPr lang="zh-CN" altLang="en-US" sz="4000" b="1" dirty="0" smtClean="0">
                <a:solidFill>
                  <a:schemeClr val="bg1"/>
                </a:solidFill>
                <a:latin typeface="黑体" pitchFamily="49" charset="-122"/>
                <a:ea typeface="黑体" pitchFamily="49" charset="-122"/>
              </a:rPr>
              <a:t>论述类文本阅读</a:t>
            </a:r>
            <a:endParaRPr kumimoji="0" lang="zh-CN" altLang="en-US" sz="4000" b="1" i="0" u="none" strike="noStrike" kern="1200" cap="none" spc="0" normalizeH="0" baseline="0" noProof="0" dirty="0">
              <a:ln>
                <a:noFill/>
              </a:ln>
              <a:solidFill>
                <a:schemeClr val="bg1"/>
              </a:solidFill>
              <a:effectLst/>
              <a:uLnTx/>
              <a:uFillTx/>
              <a:latin typeface="黑体" pitchFamily="49" charset="-122"/>
              <a:ea typeface="黑体" pitchFamily="49" charset="-122"/>
              <a:cs typeface="+mn-cs"/>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slide(fromBottom)">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   B　A.曲解文意,原文的意思是:王国维提出的“二重证据法”扩大了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研究者的视野。C.“并没有把图像作为史料来研究”曲解文意,原文有“除</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了用图像印证历史之外”的信息。D.“太阳崇拜最早出现在中国”曲解文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意,原文是“中国史前出现过太阳崇拜”,并没有说太阳崇拜在中国出现得最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早。</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64085"/>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所谓“张冠李戴”就是将原文中甲的观点说成乙的观点,或者将甲的属性说</a:t>
            </a:r>
            <a:r>
              <a:rPr dirty="0"/>
              <a:t/>
            </a:r>
            <a:br>
              <a:rPr dirty="0"/>
            </a:br>
            <a:r>
              <a:rPr lang="zh-CN" altLang="en-US" sz="2607" kern="0" dirty="0" smtClean="0">
                <a:solidFill>
                  <a:srgbClr val="000000"/>
                </a:solidFill>
                <a:latin typeface="Times New Roman" pitchFamily="65" charset="-122"/>
                <a:ea typeface="宋体" pitchFamily="65" charset="-122"/>
              </a:rPr>
              <a:t>成乙的属性,偷梁换柱,混淆对象。</a:t>
            </a:r>
            <a:endParaRPr lang="zh-CN" altLang="en-US" dirty="0"/>
          </a:p>
        </p:txBody>
      </p:sp>
      <p:pic>
        <p:nvPicPr>
          <p:cNvPr id="3074" name="Picture 2"/>
          <p:cNvPicPr>
            <a:picLocks noChangeAspect="1" noChangeArrowheads="1"/>
          </p:cNvPicPr>
          <p:nvPr/>
        </p:nvPicPr>
        <p:blipFill>
          <a:blip r:embed="rId4" cstate="print"/>
          <a:srcRect/>
          <a:stretch>
            <a:fillRect/>
          </a:stretch>
        </p:blipFill>
        <p:spPr bwMode="auto">
          <a:xfrm>
            <a:off x="521221" y="899989"/>
            <a:ext cx="7370762" cy="676275"/>
          </a:xfrm>
          <a:prstGeom prst="rect">
            <a:avLst/>
          </a:prstGeom>
          <a:noFill/>
          <a:ln w="9525">
            <a:noFill/>
            <a:miter lim="800000"/>
            <a:headEnd/>
            <a:tailEnd/>
          </a:ln>
        </p:spPr>
      </p:pic>
      <p:graphicFrame>
        <p:nvGraphicFramePr>
          <p:cNvPr id="5" name="表格 2"/>
          <p:cNvGraphicFramePr>
            <a:graphicFrameLocks noGrp="1"/>
          </p:cNvGraphicFramePr>
          <p:nvPr/>
        </p:nvGraphicFramePr>
        <p:xfrm>
          <a:off x="540000" y="3060229"/>
          <a:ext cx="10987200" cy="3200400"/>
        </p:xfrm>
        <a:graphic>
          <a:graphicData uri="http://schemas.openxmlformats.org/drawingml/2006/table">
            <a:tbl>
              <a:tblPr/>
              <a:tblGrid>
                <a:gridCol w="485277"/>
                <a:gridCol w="936104"/>
                <a:gridCol w="9565819"/>
              </a:tblGrid>
              <a:tr h="603614">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设错方式</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将甲事物表述成乙事物,将事物的此方面表述成彼方面,把甲的事迹、观点、成绩说成乙的;或者题干要求从“此”对象入手分析,而选项却从“彼”对象入手分析。</a:t>
                      </a:r>
                    </a:p>
                  </a:txBody>
                  <a:tcPr marL="45720" marR="45720"/>
                </a:tc>
              </a:tr>
              <a:tr h="337314">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识别方法</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读文时,将对象标注出来;答题时,对选项中的主语、宾语要特别注意。</a:t>
                      </a:r>
                    </a:p>
                  </a:txBody>
                  <a:tcPr marL="45720" marR="45720"/>
                </a:tc>
              </a:tr>
              <a:tr h="355226">
                <a:tc rowSpan="3">
                  <a:txBody>
                    <a:bodyPr/>
                    <a:lstStyle/>
                    <a:p>
                      <a:pPr eaLnBrk="0" latinLnBrk="1" hangingPunct="0">
                        <a:lnSpc>
                          <a:spcPct val="150000"/>
                        </a:lnSpc>
                        <a:spcBef>
                          <a:spcPts val="0"/>
                        </a:spcBef>
                      </a:pPr>
                      <a:r>
                        <a:rPr lang="zh-CN" altLang="en-US" sz="1500" kern="0" spc="-670" dirty="0" smtClean="0">
                          <a:solidFill>
                            <a:srgbClr val="000000"/>
                          </a:solidFill>
                          <a:latin typeface="Times New Roman" pitchFamily="65" charset="-122"/>
                          <a:ea typeface="宋体" pitchFamily="65" charset="-122"/>
                        </a:rPr>
                        <a:t>典</a:t>
                      </a:r>
                      <a:endParaRPr lang="en-US" altLang="zh-CN" sz="1500" kern="0" spc="-67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r>
                        <a:rPr lang="zh-CN" altLang="en-US" sz="1500" kern="0" spc="-670" dirty="0" smtClean="0">
                          <a:solidFill>
                            <a:srgbClr val="000000"/>
                          </a:solidFill>
                          <a:latin typeface="Times New Roman" pitchFamily="65" charset="-122"/>
                          <a:ea typeface="宋体" pitchFamily="65" charset="-122"/>
                        </a:rPr>
                        <a:t>型</a:t>
                      </a:r>
                      <a:endParaRPr lang="en-US" altLang="zh-CN" sz="1500" kern="0" spc="-67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r>
                        <a:rPr lang="zh-CN" altLang="en-US" sz="1500" kern="0" spc="-670" dirty="0" smtClean="0">
                          <a:solidFill>
                            <a:srgbClr val="000000"/>
                          </a:solidFill>
                          <a:latin typeface="Times New Roman" pitchFamily="65" charset="-122"/>
                          <a:ea typeface="宋体" pitchFamily="65" charset="-122"/>
                        </a:rPr>
                        <a:t>例</a:t>
                      </a:r>
                      <a:endParaRPr lang="en-US" altLang="zh-CN" sz="1500" kern="0" spc="-67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r>
                        <a:rPr lang="zh-CN" altLang="en-US" sz="1500" kern="0" spc="-670" dirty="0" smtClean="0">
                          <a:solidFill>
                            <a:srgbClr val="000000"/>
                          </a:solidFill>
                          <a:latin typeface="Times New Roman" pitchFamily="65" charset="-122"/>
                          <a:ea typeface="宋体" pitchFamily="65" charset="-122"/>
                        </a:rPr>
                        <a:t>题</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试题选项</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C.文化活动出于社会、政治、经济、家庭等多方面的需求,给个人、社会带来各种福利,是文化消费的体现。</a:t>
                      </a:r>
                    </a:p>
                  </a:txBody>
                  <a:tcPr marL="45720" marR="45720"/>
                </a:tc>
              </a:tr>
              <a:tr h="603614">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原文信息</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文化活动是泛指与文化有关的一切人类活动,文化消费属于其中。文化活动之所以会发生,是出于社会、政治、经济、家庭等的需要。文化活动不仅会产生经济福利,也会产生政治福利、社会福利等,给每个社会成员带来福祉。</a:t>
                      </a:r>
                    </a:p>
                  </a:txBody>
                  <a:tcPr marL="45720" marR="45720"/>
                </a:tc>
              </a:tr>
              <a:tr h="603614">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比对分析</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原文说“文化活动是泛指与文化有关的一切人类活动,文化消费属于其中”,选项中文化活动“是文化消费的体现”这一说法张冠李戴,正确的说法应是“文化消费是文化活动的体现”。</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05338"/>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阅读下面的文字,完成题目。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含蓄即含而不露、隐晦曲折,它是中国古典诗歌追求的一种美学境界。诗歌</a:t>
            </a:r>
            <a:r>
              <a:rPr dirty="0"/>
              <a:t/>
            </a:r>
            <a:br>
              <a:rPr dirty="0"/>
            </a:br>
            <a:r>
              <a:rPr lang="zh-CN" altLang="en-US" sz="2607" kern="0" dirty="0" smtClean="0">
                <a:solidFill>
                  <a:srgbClr val="000000"/>
                </a:solidFill>
                <a:latin typeface="Times New Roman" pitchFamily="65" charset="-122"/>
                <a:ea typeface="宋体" pitchFamily="65" charset="-122"/>
              </a:rPr>
              <a:t>的含蓄包括两层内涵:一是内容上的含蓄,一些题旨,诗人不愿明言、不能明</a:t>
            </a:r>
            <a:r>
              <a:rPr dirty="0"/>
              <a:t/>
            </a:r>
            <a:br>
              <a:rPr dirty="0"/>
            </a:br>
            <a:r>
              <a:rPr lang="zh-CN" altLang="en-US" sz="2607" kern="0" dirty="0" smtClean="0">
                <a:solidFill>
                  <a:srgbClr val="000000"/>
                </a:solidFill>
                <a:latin typeface="Times New Roman" pitchFamily="65" charset="-122"/>
                <a:ea typeface="宋体" pitchFamily="65" charset="-122"/>
              </a:rPr>
              <a:t>言或不敢明言;另一种是手法上的含蓄,诗人采用托物言志、象征等手法,产</a:t>
            </a:r>
            <a:r>
              <a:rPr dirty="0"/>
              <a:t/>
            </a:r>
            <a:br>
              <a:rPr dirty="0"/>
            </a:br>
            <a:r>
              <a:rPr lang="zh-CN" altLang="en-US" sz="2607" kern="0" dirty="0" smtClean="0">
                <a:solidFill>
                  <a:srgbClr val="000000"/>
                </a:solidFill>
                <a:latin typeface="Times New Roman" pitchFamily="65" charset="-122"/>
                <a:ea typeface="宋体" pitchFamily="65" charset="-122"/>
              </a:rPr>
              <a:t>生言外之意、弦外之音,使读者从中获得无穷之意蕴。含蓄的手法,早在先秦</a:t>
            </a:r>
            <a:r>
              <a:rPr dirty="0"/>
              <a:t/>
            </a:r>
            <a:br>
              <a:rPr dirty="0"/>
            </a:br>
            <a:r>
              <a:rPr lang="zh-CN" altLang="en-US" sz="2607" kern="0" dirty="0" smtClean="0">
                <a:solidFill>
                  <a:srgbClr val="000000"/>
                </a:solidFill>
                <a:latin typeface="Times New Roman" pitchFamily="65" charset="-122"/>
                <a:ea typeface="宋体" pitchFamily="65" charset="-122"/>
              </a:rPr>
              <a:t>诗歌中就有运用,如《诗经·蒹葭》,那种“宛在水中央”的朦胧,“所谓伊</a:t>
            </a:r>
            <a:r>
              <a:rPr dirty="0"/>
              <a:t/>
            </a:r>
            <a:br>
              <a:rPr dirty="0"/>
            </a:br>
            <a:r>
              <a:rPr lang="zh-CN" altLang="en-US" sz="2607" kern="0" dirty="0" smtClean="0">
                <a:solidFill>
                  <a:srgbClr val="000000"/>
                </a:solidFill>
                <a:latin typeface="Times New Roman" pitchFamily="65" charset="-122"/>
                <a:ea typeface="宋体" pitchFamily="65" charset="-122"/>
              </a:rPr>
              <a:t>人”的隐约,都带有相当的不确定性。在先秦至六朝的典籍中,虽未具体提及</a:t>
            </a:r>
            <a:r>
              <a:rPr dirty="0"/>
              <a:t/>
            </a:r>
            <a:br>
              <a:rPr dirty="0"/>
            </a:b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“含蓄”一词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但已推许类似的手法。</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文心雕龙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有</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隐秀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认为“情</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在词外曰隐”“隐也者</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文外之重旨者也”</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这为含蓄理论的创立奠定了理论</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基础。“含蓄”成为一种美学形态和诗学概念,大致起于中唐皎然的《诗</a:t>
            </a:r>
            <a:r>
              <a:rPr dirty="0"/>
              <a:t/>
            </a:r>
            <a:br>
              <a:rPr dirty="0"/>
            </a:br>
            <a:r>
              <a:rPr lang="zh-CN" altLang="en-US" sz="2607" kern="0" dirty="0" smtClean="0">
                <a:solidFill>
                  <a:srgbClr val="000000"/>
                </a:solidFill>
                <a:latin typeface="Times New Roman" pitchFamily="65" charset="-122"/>
                <a:ea typeface="宋体" pitchFamily="65" charset="-122"/>
              </a:rPr>
              <a:t>式》,他在诗学领域第一次提到“含蓄”。晚唐的王睿将“含蓄”正式尊为</a:t>
            </a:r>
            <a:r>
              <a:rPr dirty="0"/>
              <a:t/>
            </a:r>
            <a:br>
              <a:rPr dirty="0"/>
            </a:br>
            <a:r>
              <a:rPr lang="zh-CN" altLang="en-US" sz="2607" kern="0" dirty="0" smtClean="0">
                <a:solidFill>
                  <a:srgbClr val="000000"/>
                </a:solidFill>
                <a:latin typeface="Times New Roman" pitchFamily="65" charset="-122"/>
                <a:ea typeface="宋体" pitchFamily="65" charset="-122"/>
              </a:rPr>
              <a:t>一种诗歌体式。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2.下列关于原文内容的表述,不正确的一项是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A.含蓄表现在诗歌内容上是指诗人把不愿明言、不能明言或不敢明言的旨</a:t>
            </a:r>
            <a:r>
              <a:t/>
            </a:r>
            <a:br/>
            <a:r>
              <a:rPr lang="zh-CN" altLang="en-US" sz="2607" kern="0" dirty="0" smtClean="0">
                <a:solidFill>
                  <a:srgbClr val="000000"/>
                </a:solidFill>
                <a:latin typeface="Times New Roman" pitchFamily="65" charset="-122"/>
                <a:ea typeface="宋体" pitchFamily="65" charset="-122"/>
              </a:rPr>
              <a:t>意说得模糊,让人捉摸不透,如李商隐的《无题》。</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B.手法上的含蓄,是指诗人采用托物言志、象征等手法,产生弦外之音,使读</a:t>
            </a:r>
            <a:r>
              <a:t/>
            </a:r>
            <a:br/>
            <a:r>
              <a:rPr lang="zh-CN" altLang="en-US" sz="2607" kern="0" dirty="0" smtClean="0">
                <a:solidFill>
                  <a:srgbClr val="000000"/>
                </a:solidFill>
                <a:latin typeface="Times New Roman" pitchFamily="65" charset="-122"/>
                <a:ea typeface="宋体" pitchFamily="65" charset="-122"/>
              </a:rPr>
              <a:t>者从有限的描述中获得无穷的意蕴。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C.中唐皎然的《诗式》在诗学领域第一次提到“含蓄”,这也为含蓄理论的</a:t>
            </a:r>
            <a:r>
              <a:t/>
            </a:r>
            <a:br/>
            <a:r>
              <a:rPr lang="zh-CN" altLang="en-US" sz="2607" kern="0" dirty="0" smtClean="0">
                <a:solidFill>
                  <a:srgbClr val="000000"/>
                </a:solidFill>
                <a:latin typeface="Times New Roman" pitchFamily="65" charset="-122"/>
                <a:ea typeface="宋体" pitchFamily="65" charset="-122"/>
              </a:rPr>
              <a:t>创立奠定了理论基础。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D.早在先秦诗歌中,含蓄手法就有运用,但“含蓄”一词真正作为一种美学形</a:t>
            </a:r>
            <a:r>
              <a:t/>
            </a:r>
            <a:br/>
            <a:r>
              <a:rPr lang="zh-CN" altLang="en-US" sz="2607" kern="0" dirty="0" smtClean="0">
                <a:solidFill>
                  <a:srgbClr val="000000"/>
                </a:solidFill>
                <a:latin typeface="Times New Roman" pitchFamily="65" charset="-122"/>
                <a:ea typeface="宋体" pitchFamily="65" charset="-122"/>
              </a:rPr>
              <a:t>态和诗学概念,大致起源于中唐时期的诗歌理论专著《诗式》。</a:t>
            </a:r>
            <a:endParaRPr lang="zh-CN" altLang="en-US"/>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   C　张冠李戴,奠定含蓄理论基础的是《文心雕龙》,不是《诗式》。</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“范围不清”指选项对原文论述内容的范围随意加以扩大或缩小。</a:t>
            </a:r>
            <a:endParaRPr lang="zh-CN" altLang="en-US" dirty="0"/>
          </a:p>
        </p:txBody>
      </p:sp>
      <p:pic>
        <p:nvPicPr>
          <p:cNvPr id="4098" name="Picture 2"/>
          <p:cNvPicPr>
            <a:picLocks noChangeAspect="1" noChangeArrowheads="1"/>
          </p:cNvPicPr>
          <p:nvPr/>
        </p:nvPicPr>
        <p:blipFill>
          <a:blip r:embed="rId4" cstate="print"/>
          <a:srcRect/>
          <a:stretch>
            <a:fillRect/>
          </a:stretch>
        </p:blipFill>
        <p:spPr bwMode="auto">
          <a:xfrm>
            <a:off x="593229" y="971997"/>
            <a:ext cx="7427912" cy="666750"/>
          </a:xfrm>
          <a:prstGeom prst="rect">
            <a:avLst/>
          </a:prstGeom>
          <a:noFill/>
          <a:ln w="9525">
            <a:noFill/>
            <a:miter lim="800000"/>
            <a:headEnd/>
            <a:tailEnd/>
          </a:ln>
        </p:spPr>
      </p:pic>
      <p:graphicFrame>
        <p:nvGraphicFramePr>
          <p:cNvPr id="4" name="表格 2"/>
          <p:cNvGraphicFramePr>
            <a:graphicFrameLocks noGrp="1"/>
          </p:cNvGraphicFramePr>
          <p:nvPr/>
        </p:nvGraphicFramePr>
        <p:xfrm>
          <a:off x="539999" y="2412157"/>
          <a:ext cx="11142461" cy="3451860"/>
        </p:xfrm>
        <a:graphic>
          <a:graphicData uri="http://schemas.openxmlformats.org/drawingml/2006/table">
            <a:tbl>
              <a:tblPr/>
              <a:tblGrid>
                <a:gridCol w="565160"/>
                <a:gridCol w="949332"/>
                <a:gridCol w="9627969"/>
              </a:tblGrid>
              <a:tr h="418068">
                <a:tc rowSpan="2"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设错方式</a:t>
                      </a:r>
                    </a:p>
                  </a:txBody>
                  <a:tcPr marL="45720" marR="45720"/>
                </a:tc>
                <a:tc rowSpan="2"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扩大范围和缩小范围。如:以部分代替整体(或相反),以个别代替一般(或相反),以特殊代替普遍(或相反)。</a:t>
                      </a:r>
                    </a:p>
                  </a:txBody>
                  <a:tcPr marL="45720" marR="45720"/>
                </a:tc>
              </a:tr>
              <a:tr h="418068">
                <a:tc gridSpan="2" vMerge="1">
                  <a:txBody>
                    <a:bodyPr/>
                    <a:lstStyle/>
                    <a:p>
                      <a:pPr eaLnBrk="0" latinLnBrk="1" hangingPunct="0"/>
                      <a:r>
                        <a:t/>
                      </a:r>
                      <a:br/>
                      <a:endParaRPr/>
                    </a:p>
                  </a:txBody>
                  <a:tcPr marL="45720" marR="45720"/>
                </a:tc>
                <a:tc hMerge="1"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故意增删、改动文中表示范围、程度、频率等的修饰与限制成分。</a:t>
                      </a:r>
                    </a:p>
                  </a:txBody>
                  <a:tcPr marL="45720" marR="45720"/>
                </a:tc>
              </a:tr>
              <a:tr h="895325">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识别方法</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关注重要词语前边的修饰与限制词,常见的有表数量多少的词(少数、部分、几个、大多数等)、表范围大小的词(凡、全部、所有等)、表程度轻重的词(特别、尤其、十分、稍微等)、表频率高低的词(通常、总是、有时、偶尔等)、表多项并举的词(和、同、以及、另外、还有等)。</a:t>
                      </a:r>
                    </a:p>
                  </a:txBody>
                  <a:tcPr marL="45720" marR="45720"/>
                </a:tc>
              </a:tr>
              <a:tr h="456767">
                <a:tc rowSpan="3">
                  <a:txBody>
                    <a:bodyPr/>
                    <a:lstStyle/>
                    <a:p>
                      <a:pPr eaLnBrk="0" latinLnBrk="1" hangingPunct="0">
                        <a:lnSpc>
                          <a:spcPct val="150000"/>
                        </a:lnSpc>
                        <a:spcBef>
                          <a:spcPts val="0"/>
                        </a:spcBef>
                      </a:pPr>
                      <a:r>
                        <a:rPr lang="zh-CN" altLang="en-US" sz="1500" kern="1200" baseline="0" dirty="0" smtClean="0">
                          <a:solidFill>
                            <a:schemeClr val="tx1"/>
                          </a:solidFill>
                          <a:latin typeface="+mn-lt"/>
                          <a:ea typeface="+mn-ea"/>
                          <a:cs typeface="+mn-cs"/>
                        </a:rPr>
                        <a:t>典</a:t>
                      </a:r>
                      <a:endParaRPr lang="en-US" altLang="zh-CN" sz="1500" kern="1200" baseline="0" dirty="0" smtClean="0">
                        <a:solidFill>
                          <a:schemeClr val="tx1"/>
                        </a:solidFill>
                        <a:latin typeface="+mn-lt"/>
                        <a:ea typeface="+mn-ea"/>
                        <a:cs typeface="+mn-cs"/>
                      </a:endParaRPr>
                    </a:p>
                    <a:p>
                      <a:pPr eaLnBrk="0" latinLnBrk="1" hangingPunct="0">
                        <a:lnSpc>
                          <a:spcPct val="150000"/>
                        </a:lnSpc>
                        <a:spcBef>
                          <a:spcPts val="0"/>
                        </a:spcBef>
                      </a:pPr>
                      <a:r>
                        <a:rPr lang="zh-CN" altLang="en-US" sz="1500" kern="1200" baseline="0" dirty="0" smtClean="0">
                          <a:solidFill>
                            <a:schemeClr val="tx1"/>
                          </a:solidFill>
                          <a:latin typeface="+mn-lt"/>
                          <a:ea typeface="+mn-ea"/>
                          <a:cs typeface="+mn-cs"/>
                        </a:rPr>
                        <a:t>型</a:t>
                      </a:r>
                      <a:endParaRPr lang="en-US" altLang="zh-CN" sz="1500" kern="1200" baseline="0" dirty="0" smtClean="0">
                        <a:solidFill>
                          <a:schemeClr val="tx1"/>
                        </a:solidFill>
                        <a:latin typeface="+mn-lt"/>
                        <a:ea typeface="+mn-ea"/>
                        <a:cs typeface="+mn-cs"/>
                      </a:endParaRPr>
                    </a:p>
                    <a:p>
                      <a:pPr eaLnBrk="0" latinLnBrk="1" hangingPunct="0">
                        <a:lnSpc>
                          <a:spcPct val="150000"/>
                        </a:lnSpc>
                        <a:spcBef>
                          <a:spcPts val="0"/>
                        </a:spcBef>
                      </a:pPr>
                      <a:r>
                        <a:rPr lang="zh-CN" altLang="en-US" sz="1500" kern="1200" baseline="0" dirty="0" smtClean="0">
                          <a:solidFill>
                            <a:schemeClr val="tx1"/>
                          </a:solidFill>
                          <a:latin typeface="+mn-lt"/>
                          <a:ea typeface="+mn-ea"/>
                          <a:cs typeface="+mn-cs"/>
                        </a:rPr>
                        <a:t>例</a:t>
                      </a:r>
                      <a:endParaRPr lang="en-US" altLang="zh-CN" sz="1500" kern="1200" baseline="0" dirty="0" smtClean="0">
                        <a:solidFill>
                          <a:schemeClr val="tx1"/>
                        </a:solidFill>
                        <a:latin typeface="+mn-lt"/>
                        <a:ea typeface="+mn-ea"/>
                        <a:cs typeface="+mn-cs"/>
                      </a:endParaRPr>
                    </a:p>
                    <a:p>
                      <a:pPr eaLnBrk="0" latinLnBrk="1" hangingPunct="0">
                        <a:lnSpc>
                          <a:spcPct val="150000"/>
                        </a:lnSpc>
                        <a:spcBef>
                          <a:spcPts val="0"/>
                        </a:spcBef>
                      </a:pPr>
                      <a:r>
                        <a:rPr lang="zh-CN" altLang="en-US" sz="1500" kern="1200" baseline="0" dirty="0" smtClean="0">
                          <a:solidFill>
                            <a:schemeClr val="tx1"/>
                          </a:solidFill>
                          <a:latin typeface="+mn-lt"/>
                          <a:ea typeface="+mn-ea"/>
                          <a:cs typeface="+mn-cs"/>
                        </a:rPr>
                        <a:t>题</a:t>
                      </a:r>
                      <a:endParaRPr lang="zh-CN" altLang="en-US" sz="1500" kern="0" spc="-670" dirty="0" smtClean="0">
                        <a:solidFill>
                          <a:srgbClr val="000000"/>
                        </a:solidFill>
                        <a:latin typeface="Times New Roman" pitchFamily="65" charset="-122"/>
                        <a:ea typeface="宋体" pitchFamily="65"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试题选项</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(2017课标全国Ⅱ,第1题C项)明代社会往往被认为是保守的,但青花瓷的风格表明当时社会比较开放和进步。</a:t>
                      </a:r>
                    </a:p>
                  </a:txBody>
                  <a:tcPr marL="45720" marR="45720"/>
                </a:tc>
              </a:tr>
              <a:tr h="418068">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原文信息</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明初往往被认为是保守的,那么青花瓷的例子,则可以使人们对于明初文化的兼容性有一个新的认识。</a:t>
                      </a:r>
                    </a:p>
                  </a:txBody>
                  <a:tcPr marL="45720" marR="45720"/>
                </a:tc>
              </a:tr>
              <a:tr h="418068">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比对分析</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原文是“明初往往被认为是保守的”,选项却扩大为“明代社会往往被认为是保守的”,犯了范围不清的错误。</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阅读下面的文字,完成题目。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中国的印章最初是用在制陶工艺方面。早期印章上镌刻的都是花纹或族徽</a:t>
            </a:r>
            <a:r>
              <a:rPr dirty="0"/>
              <a:t/>
            </a:r>
            <a:br>
              <a:rPr dirty="0"/>
            </a:br>
            <a:r>
              <a:rPr lang="zh-CN" altLang="en-US" sz="2607" kern="0" dirty="0" smtClean="0">
                <a:solidFill>
                  <a:srgbClr val="000000"/>
                </a:solidFill>
                <a:latin typeface="Times New Roman" pitchFamily="65" charset="-122"/>
                <a:ea typeface="宋体" pitchFamily="65" charset="-122"/>
              </a:rPr>
              <a:t>(民族标志)。到了春秋战国时期,社会上对昭示权力和质证取信的需求不断</a:t>
            </a:r>
            <a:r>
              <a:rPr dirty="0"/>
              <a:t/>
            </a:r>
            <a:br>
              <a:rPr dirty="0"/>
            </a:br>
            <a:r>
              <a:rPr lang="zh-CN" altLang="en-US" sz="2607" kern="0" dirty="0" smtClean="0">
                <a:solidFill>
                  <a:srgbClr val="000000"/>
                </a:solidFill>
                <a:latin typeface="Times New Roman" pitchFamily="65" charset="-122"/>
                <a:ea typeface="宋体" pitchFamily="65" charset="-122"/>
              </a:rPr>
              <a:t>扩大,由此刻有官职名称或人物姓名的文字印章被普遍使用。后世将春秋战</a:t>
            </a:r>
            <a:r>
              <a:rPr dirty="0"/>
              <a:t/>
            </a:r>
            <a:br>
              <a:rPr dirty="0"/>
            </a:br>
            <a:r>
              <a:rPr lang="zh-CN" altLang="en-US" sz="2607" kern="0" dirty="0" smtClean="0">
                <a:solidFill>
                  <a:srgbClr val="000000"/>
                </a:solidFill>
                <a:latin typeface="Times New Roman" pitchFamily="65" charset="-122"/>
                <a:ea typeface="宋体" pitchFamily="65" charset="-122"/>
              </a:rPr>
              <a:t>国时期的印章称为“古玺”。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从战国到魏晋南北朝,中国的印章一直保持着高度成熟和繁盛的发展态势。</a:t>
            </a:r>
            <a:r>
              <a:rPr dirty="0"/>
              <a:t/>
            </a:r>
            <a:br>
              <a:rPr dirty="0"/>
            </a:br>
            <a:r>
              <a:rPr lang="zh-CN" altLang="en-US" sz="2607" kern="0" dirty="0" smtClean="0">
                <a:solidFill>
                  <a:srgbClr val="000000"/>
                </a:solidFill>
                <a:latin typeface="Times New Roman" pitchFamily="65" charset="-122"/>
                <a:ea typeface="宋体" pitchFamily="65" charset="-122"/>
              </a:rPr>
              <a:t>在制作形制上,以方形为主,也有长方形、圆形乃至三角形等不同形状。在表</a:t>
            </a:r>
            <a:r>
              <a:rPr dirty="0"/>
              <a:t/>
            </a:r>
            <a:br>
              <a:rPr dirty="0"/>
            </a:b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现形式上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既有阴刻的白文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也有阳刻的朱文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还有可灵活变化的朱白文。这</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些多样的手法</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为印章在实用基础上融入更加灵活生动的艺术追求提供了可</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能。</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随着宋代的米芾、元代的赵孟</a:t>
            </a:r>
            <a:r>
              <a:rPr lang="zh-CN" altLang="en-US" sz="1917" kern="0" spc="782"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等一批杰出的文人艺术家在印章设计和制</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作上的参与,印章艺术进入一个全新境界。此后的篆刻,已不再局限于通过镌</a:t>
            </a:r>
            <a:r>
              <a:rPr dirty="0"/>
              <a:t/>
            </a:r>
            <a:br>
              <a:rPr dirty="0"/>
            </a:br>
            <a:r>
              <a:rPr lang="zh-CN" altLang="en-US" sz="2607" kern="0" dirty="0" smtClean="0">
                <a:solidFill>
                  <a:srgbClr val="000000"/>
                </a:solidFill>
                <a:latin typeface="Times New Roman" pitchFamily="65" charset="-122"/>
                <a:ea typeface="宋体" pitchFamily="65" charset="-122"/>
              </a:rPr>
              <a:t>刻官职、姓名来昭示身份与权力,而是通过镌刻姓名、字号、斋馆名称、成</a:t>
            </a:r>
            <a:r>
              <a:rPr dirty="0"/>
              <a:t/>
            </a:r>
            <a:br>
              <a:rPr dirty="0"/>
            </a:br>
            <a:r>
              <a:rPr lang="zh-CN" altLang="en-US" sz="2607" kern="0" dirty="0" smtClean="0">
                <a:solidFill>
                  <a:srgbClr val="000000"/>
                </a:solidFill>
                <a:latin typeface="Times New Roman" pitchFamily="65" charset="-122"/>
                <a:ea typeface="宋体" pitchFamily="65" charset="-122"/>
              </a:rPr>
              <a:t>语警句乃至诗词篇章等内容来表达情趣志向。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自元代王冕首创以花乳石镌刻印章以后,文人艺术家们开拓了一个崭新的世</a:t>
            </a:r>
            <a:r>
              <a:rPr dirty="0"/>
              <a:t/>
            </a:r>
            <a:br>
              <a:rPr dirty="0"/>
            </a:br>
            <a:endParaRPr lang="zh-CN" altLang="en-US" dirty="0"/>
          </a:p>
        </p:txBody>
      </p:sp>
      <p:pic>
        <p:nvPicPr>
          <p:cNvPr id="3" name="图片 3" descr="textimage3.jpeg"/>
          <p:cNvPicPr>
            <a:picLocks noChangeAspect="1"/>
          </p:cNvPicPr>
          <p:nvPr/>
        </p:nvPicPr>
        <p:blipFill>
          <a:blip r:embed="rId4" cstate="print"/>
          <a:stretch>
            <a:fillRect/>
          </a:stretch>
        </p:blipFill>
        <p:spPr>
          <a:xfrm>
            <a:off x="4841701" y="2844205"/>
            <a:ext cx="342900" cy="295275"/>
          </a:xfrm>
          <a:prstGeom prst="rect">
            <a:avLst/>
          </a:prstGeom>
        </p:spPr>
      </p:pic>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界。他们不仅自己挑选内容、设计文字及布局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还动手操刀刻石</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独立完成印</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章。明清时期</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众多才华横溢的艺术家都在篆刻艺术上倾注心血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其中包含他</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们的学识修养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对汉字形体特别是对篆书字体的研究和理解</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包含他们的</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兴趣爱好——对古代文物的喜爱与模仿,同时也包含他们的经验技巧——对</a:t>
            </a:r>
            <a:r>
              <a:rPr dirty="0"/>
              <a:t/>
            </a:r>
            <a:br>
              <a:rPr dirty="0"/>
            </a:br>
            <a:r>
              <a:rPr lang="zh-CN" altLang="en-US" sz="2607" kern="0" dirty="0" smtClean="0">
                <a:solidFill>
                  <a:srgbClr val="000000"/>
                </a:solidFill>
                <a:latin typeface="Times New Roman" pitchFamily="65" charset="-122"/>
                <a:ea typeface="宋体" pitchFamily="65" charset="-122"/>
              </a:rPr>
              <a:t>印面布局的设计以及各种刀法效果的掌握。在上述因素的共同作用下,篆刻</a:t>
            </a:r>
            <a:r>
              <a:rPr dirty="0"/>
              <a:t/>
            </a:r>
            <a:br>
              <a:rPr dirty="0"/>
            </a:br>
            <a:r>
              <a:rPr lang="zh-CN" altLang="en-US" sz="2607" kern="0" dirty="0" smtClean="0">
                <a:solidFill>
                  <a:srgbClr val="000000"/>
                </a:solidFill>
                <a:latin typeface="Times New Roman" pitchFamily="65" charset="-122"/>
                <a:ea typeface="宋体" pitchFamily="65" charset="-122"/>
              </a:rPr>
              <a:t>艺术迅速走向独立成熟并孕育出异彩纷呈的不同流派风格。</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664976" y="899989"/>
            <a:ext cx="2470051" cy="852840"/>
          </a:xfrm>
          <a:prstGeom prst="rect">
            <a:avLst/>
          </a:prstGeom>
        </p:spPr>
        <p:txBody>
          <a:bodyPr>
            <a:normAutofit/>
          </a:bodyPr>
          <a:lstStyle/>
          <a:p>
            <a:pPr marL="0" marR="0" lvl="0" indent="0" algn="l" defTabSz="1216061" rtl="0" eaLnBrk="1" fontAlgn="auto" latinLnBrk="0" hangingPunct="1">
              <a:lnSpc>
                <a:spcPct val="100000"/>
              </a:lnSpc>
              <a:spcBef>
                <a:spcPct val="0"/>
              </a:spcBef>
              <a:spcAft>
                <a:spcPts val="0"/>
              </a:spcAft>
              <a:buClrTx/>
              <a:buSzTx/>
              <a:buFontTx/>
              <a:buNone/>
              <a:tabLst/>
              <a:defRPr/>
            </a:pPr>
            <a:r>
              <a:rPr kumimoji="0" lang="zh-CN" altLang="en-US" sz="3990" b="1" i="0" u="none" strike="noStrike" kern="1200" cap="none" spc="0" normalizeH="0" baseline="0" noProof="0" smtClean="0">
                <a:ln>
                  <a:noFill/>
                </a:ln>
                <a:solidFill>
                  <a:schemeClr val="tx1"/>
                </a:solidFill>
                <a:effectLst/>
                <a:uLnTx/>
                <a:uFillTx/>
                <a:latin typeface="黑体" pitchFamily="49" charset="-122"/>
                <a:ea typeface="黑体" pitchFamily="49" charset="-122"/>
                <a:cs typeface="+mj-cs"/>
              </a:rPr>
              <a:t>总纲目录</a:t>
            </a:r>
            <a:endParaRPr kumimoji="0" lang="zh-CN" altLang="en-US" sz="3990" b="1" i="0" u="none" strike="noStrike" kern="1200" cap="none" spc="0" normalizeH="0" baseline="0" noProof="0" dirty="0">
              <a:ln>
                <a:noFill/>
              </a:ln>
              <a:solidFill>
                <a:schemeClr val="tx1"/>
              </a:solidFill>
              <a:effectLst/>
              <a:uLnTx/>
              <a:uFillTx/>
              <a:latin typeface="黑体" pitchFamily="49" charset="-122"/>
              <a:ea typeface="黑体" pitchFamily="49" charset="-122"/>
              <a:cs typeface="+mj-cs"/>
            </a:endParaRPr>
          </a:p>
        </p:txBody>
      </p:sp>
      <p:grpSp>
        <p:nvGrpSpPr>
          <p:cNvPr id="6" name="组合 59"/>
          <p:cNvGrpSpPr/>
          <p:nvPr/>
        </p:nvGrpSpPr>
        <p:grpSpPr>
          <a:xfrm>
            <a:off x="1183581" y="2015487"/>
            <a:ext cx="10513168" cy="665439"/>
            <a:chOff x="3388584" y="1969885"/>
            <a:chExt cx="3969873" cy="577530"/>
          </a:xfrm>
        </p:grpSpPr>
        <p:sp>
          <p:nvSpPr>
            <p:cNvPr id="7" name="TextBox 6">
              <a:hlinkClick r:id="rId4" action="ppaction://hlinksldjump"/>
            </p:cNvPr>
            <p:cNvSpPr txBox="1"/>
            <p:nvPr/>
          </p:nvSpPr>
          <p:spPr>
            <a:xfrm>
              <a:off x="3470025" y="1969885"/>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5" action="ppaction://hlinksldjump"/>
                </a:rPr>
                <a:t>提分攻略一　洞悉命题九陷阱，攻克筛选信息题</a:t>
              </a:r>
              <a:endParaRPr lang="zh-CN" altLang="en-US" sz="3724" dirty="0">
                <a:latin typeface="黑体" panose="02010609060101010101" pitchFamily="49" charset="-122"/>
                <a:ea typeface="黑体" panose="02010609060101010101" pitchFamily="49" charset="-122"/>
              </a:endParaRPr>
            </a:p>
          </p:txBody>
        </p:sp>
        <p:sp>
          <p:nvSpPr>
            <p:cNvPr id="8" name="五边形 7"/>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9" name="组合 59"/>
          <p:cNvGrpSpPr/>
          <p:nvPr/>
        </p:nvGrpSpPr>
        <p:grpSpPr>
          <a:xfrm>
            <a:off x="1183581" y="2963094"/>
            <a:ext cx="9975275" cy="665439"/>
            <a:chOff x="3388584" y="1969885"/>
            <a:chExt cx="3969873" cy="577530"/>
          </a:xfrm>
        </p:grpSpPr>
        <p:sp>
          <p:nvSpPr>
            <p:cNvPr id="10" name="TextBox 9">
              <a:hlinkClick r:id="rId4" action="ppaction://hlinksldjump"/>
            </p:cNvPr>
            <p:cNvSpPr txBox="1"/>
            <p:nvPr/>
          </p:nvSpPr>
          <p:spPr>
            <a:xfrm>
              <a:off x="3470025" y="1969885"/>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6" action="ppaction://hlinksldjump"/>
                </a:rPr>
                <a:t>提分攻略二　三比对，准确解答内容理解题</a:t>
              </a:r>
              <a:endParaRPr lang="zh-CN" altLang="en-US" sz="3724" dirty="0">
                <a:latin typeface="黑体" panose="02010609060101010101" pitchFamily="49" charset="-122"/>
                <a:ea typeface="黑体" panose="02010609060101010101" pitchFamily="49" charset="-122"/>
              </a:endParaRPr>
            </a:p>
          </p:txBody>
        </p:sp>
        <p:sp>
          <p:nvSpPr>
            <p:cNvPr id="11" name="五边形 10"/>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12" name="组合 59"/>
          <p:cNvGrpSpPr/>
          <p:nvPr/>
        </p:nvGrpSpPr>
        <p:grpSpPr>
          <a:xfrm>
            <a:off x="1183581" y="3913069"/>
            <a:ext cx="9975275" cy="1238544"/>
            <a:chOff x="3388584" y="1907390"/>
            <a:chExt cx="3969873" cy="1074924"/>
          </a:xfrm>
        </p:grpSpPr>
        <p:sp>
          <p:nvSpPr>
            <p:cNvPr id="13" name="TextBox 12">
              <a:hlinkClick r:id="rId4" action="ppaction://hlinksldjump"/>
            </p:cNvPr>
            <p:cNvSpPr txBox="1"/>
            <p:nvPr/>
          </p:nvSpPr>
          <p:spPr>
            <a:xfrm>
              <a:off x="3470025" y="1907390"/>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7" action="ppaction://hlinksldjump"/>
                </a:rPr>
                <a:t>提分攻略三　两步骤，答对分析论点、论据和论证方法题</a:t>
              </a:r>
              <a:endParaRPr lang="zh-CN" altLang="en-US" sz="3724" dirty="0">
                <a:latin typeface="黑体" panose="02010609060101010101" pitchFamily="49" charset="-122"/>
                <a:ea typeface="黑体" panose="02010609060101010101" pitchFamily="49" charset="-122"/>
                <a:hlinkClick r:id="" action="ppaction://noaction"/>
              </a:endParaRPr>
            </a:p>
          </p:txBody>
        </p:sp>
        <p:sp>
          <p:nvSpPr>
            <p:cNvPr id="14" name="五边形 13"/>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15" name="组合 59"/>
          <p:cNvGrpSpPr/>
          <p:nvPr/>
        </p:nvGrpSpPr>
        <p:grpSpPr>
          <a:xfrm>
            <a:off x="1183581" y="5419126"/>
            <a:ext cx="9975275" cy="665439"/>
            <a:chOff x="3388584" y="1969884"/>
            <a:chExt cx="3969873" cy="577530"/>
          </a:xfrm>
        </p:grpSpPr>
        <p:sp>
          <p:nvSpPr>
            <p:cNvPr id="16" name="TextBox 15">
              <a:hlinkClick r:id="rId4" action="ppaction://hlinksldjump"/>
            </p:cNvPr>
            <p:cNvSpPr txBox="1"/>
            <p:nvPr/>
          </p:nvSpPr>
          <p:spPr>
            <a:xfrm>
              <a:off x="3470025" y="1969884"/>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8" action="ppaction://hlinksldjump"/>
                </a:rPr>
                <a:t>提分攻略四　三环节，选定观点推断题</a:t>
              </a:r>
              <a:endParaRPr lang="zh-CN" altLang="en-US" sz="3724" dirty="0">
                <a:latin typeface="黑体" panose="02010609060101010101" pitchFamily="49" charset="-122"/>
                <a:ea typeface="黑体" panose="02010609060101010101" pitchFamily="49" charset="-122"/>
              </a:endParaRPr>
            </a:p>
          </p:txBody>
        </p:sp>
        <p:sp>
          <p:nvSpPr>
            <p:cNvPr id="17" name="五边形 16"/>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ustDataLst>
      <p:custData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3.下列关于原文内容的理解和分析,正确的一项是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A.春秋战国时期文字印章被普遍使用,后世将其称为“古玺”。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B.战国以后的印章在表现形式上有白文、朱文及朱白文。</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C.米芾、赵孟</a:t>
            </a:r>
            <a:r>
              <a:rPr lang="zh-CN" altLang="en-US" sz="2047" kern="0" spc="72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等人参与设计的印章,是侧重表达情趣志向的。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D.王冕以花乳石镌刻印章,为文人艺术家们开拓了一个崭新的世界。</a:t>
            </a:r>
            <a:endParaRPr lang="zh-CN" altLang="en-US"/>
          </a:p>
        </p:txBody>
      </p:sp>
      <p:pic>
        <p:nvPicPr>
          <p:cNvPr id="3" name="图片 3" descr="textimage4.jpeg"/>
          <p:cNvPicPr>
            <a:picLocks noChangeAspect="1"/>
          </p:cNvPicPr>
          <p:nvPr/>
        </p:nvPicPr>
        <p:blipFill>
          <a:blip r:embed="rId4" cstate="print"/>
          <a:stretch>
            <a:fillRect/>
          </a:stretch>
        </p:blipFill>
        <p:spPr>
          <a:xfrm>
            <a:off x="2499707" y="2843056"/>
            <a:ext cx="352425" cy="333375"/>
          </a:xfrm>
          <a:prstGeom prst="rect">
            <a:avLst/>
          </a:prstGeom>
        </p:spPr>
      </p:pic>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D　A.“文字印章”前缺少限定成分“刻有官职名称或人物姓名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的”,说法不严密。B.“战国以后”扩大范围,文中是“从战国到魏晋南北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朝”这一阶段,而不是“战国以后”。C.文中只说“不再局限于通过镌刻官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职、姓名来昭示身份与权力,而是通过镌刻姓名、字号、斋馆名称、成语警</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句乃至诗词篇章等内容来表达情趣志向”,没有提到“侧重”表达情趣志向,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因此表述不当。</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83609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“偷换概念”是指将一些似乎一样的概念进行偷换,造成选项中表述的概念</a:t>
            </a:r>
            <a:r>
              <a:rPr dirty="0"/>
              <a:t/>
            </a:r>
            <a:br>
              <a:rPr dirty="0"/>
            </a:br>
            <a:r>
              <a:rPr lang="zh-CN" altLang="en-US" sz="2607" kern="0" dirty="0" smtClean="0">
                <a:solidFill>
                  <a:srgbClr val="000000"/>
                </a:solidFill>
                <a:latin typeface="Times New Roman" pitchFamily="65" charset="-122"/>
                <a:ea typeface="宋体" pitchFamily="65" charset="-122"/>
              </a:rPr>
              <a:t>的本质特征、具体作用或发展趋势等与原文中的概念不一致。</a:t>
            </a:r>
            <a:endParaRPr lang="zh-CN" altLang="en-US" dirty="0"/>
          </a:p>
        </p:txBody>
      </p:sp>
      <p:pic>
        <p:nvPicPr>
          <p:cNvPr id="5122" name="Picture 2"/>
          <p:cNvPicPr>
            <a:picLocks noChangeAspect="1" noChangeArrowheads="1"/>
          </p:cNvPicPr>
          <p:nvPr/>
        </p:nvPicPr>
        <p:blipFill>
          <a:blip r:embed="rId4" cstate="print"/>
          <a:srcRect/>
          <a:stretch>
            <a:fillRect/>
          </a:stretch>
        </p:blipFill>
        <p:spPr bwMode="auto">
          <a:xfrm>
            <a:off x="521221" y="899989"/>
            <a:ext cx="7427912" cy="7429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4914900"/>
        </p:xfrm>
        <a:graphic>
          <a:graphicData uri="http://schemas.openxmlformats.org/drawingml/2006/table">
            <a:tbl>
              <a:tblPr/>
              <a:tblGrid>
                <a:gridCol w="629293"/>
                <a:gridCol w="720080"/>
                <a:gridCol w="9637827"/>
              </a:tblGrid>
              <a:tr h="541106">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设错方式</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命题人在解释概念或者转述文意时,故意弄错对象,如暗中将两个概念的属性、作用或者发展趋势进行调换、改变。在貌似而质不同中迷惑考生。</a:t>
                      </a:r>
                    </a:p>
                  </a:txBody>
                  <a:tcPr marL="45720" marR="45720"/>
                </a:tc>
              </a:tr>
              <a:tr h="541106">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识别方法</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阅读原文时,对概念、对象要特别关注,用圈点勾画和批注标注的方法做好标记。做题时,分辨选项中是否存在信息对接错误的现象,特别注意选项的主语、宾语是否与原文一致。</a:t>
                      </a:r>
                    </a:p>
                  </a:txBody>
                  <a:tcPr marL="45720" marR="45720"/>
                </a:tc>
              </a:tr>
              <a:tr h="541106">
                <a:tc rowSpan="3">
                  <a:txBody>
                    <a:bodyPr/>
                    <a:lstStyle/>
                    <a:p>
                      <a:pPr eaLnBrk="0" latinLnBrk="1" hangingPunct="0">
                        <a:lnSpc>
                          <a:spcPct val="150000"/>
                        </a:lnSpc>
                        <a:spcBef>
                          <a:spcPts val="0"/>
                        </a:spcBef>
                      </a:pPr>
                      <a:r>
                        <a:rPr lang="zh-CN" altLang="en-US" sz="1500" kern="1200" baseline="0" dirty="0" smtClean="0">
                          <a:solidFill>
                            <a:schemeClr val="tx1"/>
                          </a:solidFill>
                          <a:latin typeface="+mn-lt"/>
                          <a:ea typeface="+mn-ea"/>
                          <a:cs typeface="+mn-cs"/>
                        </a:rPr>
                        <a:t>典</a:t>
                      </a:r>
                      <a:endParaRPr lang="en-US" altLang="zh-CN" sz="1500" kern="1200" baseline="0" dirty="0" smtClean="0">
                        <a:solidFill>
                          <a:schemeClr val="tx1"/>
                        </a:solidFill>
                        <a:latin typeface="+mn-lt"/>
                        <a:ea typeface="+mn-ea"/>
                        <a:cs typeface="+mn-cs"/>
                      </a:endParaRPr>
                    </a:p>
                    <a:p>
                      <a:pPr eaLnBrk="0" latinLnBrk="1" hangingPunct="0">
                        <a:lnSpc>
                          <a:spcPct val="150000"/>
                        </a:lnSpc>
                        <a:spcBef>
                          <a:spcPts val="0"/>
                        </a:spcBef>
                      </a:pPr>
                      <a:r>
                        <a:rPr lang="zh-CN" altLang="en-US" sz="1500" kern="1200" baseline="0" dirty="0" smtClean="0">
                          <a:solidFill>
                            <a:schemeClr val="tx1"/>
                          </a:solidFill>
                          <a:latin typeface="+mn-lt"/>
                          <a:ea typeface="+mn-ea"/>
                          <a:cs typeface="+mn-cs"/>
                        </a:rPr>
                        <a:t>型</a:t>
                      </a:r>
                      <a:endParaRPr lang="en-US" altLang="zh-CN" sz="1500" kern="1200" baseline="0" dirty="0" smtClean="0">
                        <a:solidFill>
                          <a:schemeClr val="tx1"/>
                        </a:solidFill>
                        <a:latin typeface="+mn-lt"/>
                        <a:ea typeface="+mn-ea"/>
                        <a:cs typeface="+mn-cs"/>
                      </a:endParaRPr>
                    </a:p>
                    <a:p>
                      <a:pPr eaLnBrk="0" latinLnBrk="1" hangingPunct="0">
                        <a:lnSpc>
                          <a:spcPct val="150000"/>
                        </a:lnSpc>
                        <a:spcBef>
                          <a:spcPts val="0"/>
                        </a:spcBef>
                      </a:pPr>
                      <a:r>
                        <a:rPr lang="zh-CN" altLang="en-US" sz="1500" kern="1200" baseline="0" dirty="0" smtClean="0">
                          <a:solidFill>
                            <a:schemeClr val="tx1"/>
                          </a:solidFill>
                          <a:latin typeface="+mn-lt"/>
                          <a:ea typeface="+mn-ea"/>
                          <a:cs typeface="+mn-cs"/>
                        </a:rPr>
                        <a:t>例</a:t>
                      </a:r>
                      <a:endParaRPr lang="en-US" altLang="zh-CN" sz="1500" kern="1200" baseline="0" dirty="0" smtClean="0">
                        <a:solidFill>
                          <a:schemeClr val="tx1"/>
                        </a:solidFill>
                        <a:latin typeface="+mn-lt"/>
                        <a:ea typeface="+mn-ea"/>
                        <a:cs typeface="+mn-cs"/>
                      </a:endParaRPr>
                    </a:p>
                    <a:p>
                      <a:pPr eaLnBrk="0" latinLnBrk="1" hangingPunct="0">
                        <a:lnSpc>
                          <a:spcPct val="150000"/>
                        </a:lnSpc>
                        <a:spcBef>
                          <a:spcPts val="0"/>
                        </a:spcBef>
                      </a:pPr>
                      <a:r>
                        <a:rPr lang="zh-CN" altLang="en-US" sz="1500" kern="1200" baseline="0" dirty="0" smtClean="0">
                          <a:solidFill>
                            <a:schemeClr val="tx1"/>
                          </a:solidFill>
                          <a:latin typeface="+mn-lt"/>
                          <a:ea typeface="+mn-ea"/>
                          <a:cs typeface="+mn-cs"/>
                        </a:rPr>
                        <a:t>题</a:t>
                      </a:r>
                      <a:endParaRPr lang="zh-CN" altLang="en-US" sz="1500" kern="0" spc="-670" dirty="0" smtClean="0">
                        <a:solidFill>
                          <a:srgbClr val="000000"/>
                        </a:solidFill>
                        <a:latin typeface="Times New Roman" pitchFamily="65" charset="-122"/>
                        <a:ea typeface="宋体" pitchFamily="65"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试题</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选项</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(2017天津,第5题A项)“阴历”也称“农历”“旧历”,即我国自夏代开始使用的“夏历”,是以月球围绕地球旋转周期为参照物的太阴历。</a:t>
                      </a:r>
                    </a:p>
                  </a:txBody>
                  <a:tcPr marL="45720" marR="45720"/>
                </a:tc>
              </a:tr>
              <a:tr h="1436004">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原文</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信息</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世界现行历法最为普遍的有:以地球围绕太阳旋转的周期作为参照物的太阳历或称阳历,我国当今使用的公历就是这一历法,作为我们传统时间制度组成部分的二十四节气的制定,实质上也是以地球围绕太阳旋转的周期作为参照物的;还有以月球围绕地球旋转周期为参照物的太阴历或称阴历;我国自夏代开始使用、后经汉武帝太初元年修订的兼顾太阳历和太阴历确定的历法是阴阳合历,即所谓“夏历”“农历”,或俗称的“阴历”“旧历”。这样说来,我们的夏历是既参照了对月亮的观察,又参照了对太阳的观察而制定的。</a:t>
                      </a:r>
                    </a:p>
                  </a:txBody>
                  <a:tcPr marL="45720" marR="45720"/>
                </a:tc>
              </a:tr>
              <a:tr h="541106">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比对</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分析</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“夏历”的确是从夏朝就开始使用的,但是中间经过了汉朝的修订,“夏历”是兼顾太阳历和太阴历的阴阳合历,并不只是太阴历。所以选项犯了偷换概念的错误。</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05338"/>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阅读下面的文字,完成题目。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晚熟的中国戏曲因其体卑,起初不被官方士大夫看重,故而戏曲批评界对戏曲</a:t>
            </a:r>
            <a:r>
              <a:rPr dirty="0"/>
              <a:t/>
            </a:r>
            <a:br>
              <a:rPr dirty="0"/>
            </a:br>
            <a:r>
              <a:rPr lang="zh-CN" altLang="en-US" sz="2607" kern="0" dirty="0" smtClean="0">
                <a:solidFill>
                  <a:srgbClr val="000000"/>
                </a:solidFill>
                <a:latin typeface="Times New Roman" pitchFamily="65" charset="-122"/>
                <a:ea typeface="宋体" pitchFamily="65" charset="-122"/>
              </a:rPr>
              <a:t>功能的认识、引导有一个逐渐深化的过程。但在传统戏曲的艰难行进中也</a:t>
            </a:r>
            <a:r>
              <a:rPr dirty="0"/>
              <a:t/>
            </a:r>
            <a:br>
              <a:rPr dirty="0"/>
            </a:br>
            <a:r>
              <a:rPr lang="zh-CN" altLang="en-US" sz="2607" kern="0" dirty="0" smtClean="0">
                <a:solidFill>
                  <a:srgbClr val="000000"/>
                </a:solidFill>
                <a:latin typeface="Times New Roman" pitchFamily="65" charset="-122"/>
                <a:ea typeface="宋体" pitchFamily="65" charset="-122"/>
              </a:rPr>
              <a:t>不乏对其呵护的声音。明初朱元璋就盛推《琵琶记》,认为“高明《琵琶</a:t>
            </a:r>
            <a:r>
              <a:rPr dirty="0"/>
              <a:t/>
            </a:r>
            <a:br>
              <a:rPr dirty="0"/>
            </a:br>
            <a:r>
              <a:rPr lang="zh-CN" altLang="en-US" sz="2607" kern="0" dirty="0" smtClean="0">
                <a:solidFill>
                  <a:srgbClr val="000000"/>
                </a:solidFill>
                <a:latin typeface="Times New Roman" pitchFamily="65" charset="-122"/>
                <a:ea typeface="宋体" pitchFamily="65" charset="-122"/>
              </a:rPr>
              <a:t>记》如山珍海味,贵富家不可无”。究其原因,在于高明“不关风化体,纵好</a:t>
            </a:r>
            <a:r>
              <a:rPr dirty="0"/>
              <a:t/>
            </a:r>
            <a:br>
              <a:rPr dirty="0"/>
            </a:br>
            <a:r>
              <a:rPr lang="zh-CN" altLang="en-US" sz="2607" kern="0" dirty="0" smtClean="0">
                <a:solidFill>
                  <a:srgbClr val="000000"/>
                </a:solidFill>
                <a:latin typeface="Times New Roman" pitchFamily="65" charset="-122"/>
                <a:ea typeface="宋体" pitchFamily="65" charset="-122"/>
              </a:rPr>
              <a:t>也徒然”的价值观得到了朱元璋的赏识。事实上,有关风化体的戏曲,在中国</a:t>
            </a:r>
            <a:r>
              <a:rPr dirty="0"/>
              <a:t/>
            </a:r>
            <a:br>
              <a:rPr dirty="0"/>
            </a:br>
            <a:r>
              <a:rPr lang="zh-CN" altLang="en-US" sz="2607" kern="0" dirty="0" smtClean="0">
                <a:solidFill>
                  <a:srgbClr val="000000"/>
                </a:solidFill>
                <a:latin typeface="Times New Roman" pitchFamily="65" charset="-122"/>
                <a:ea typeface="宋体" pitchFamily="65" charset="-122"/>
              </a:rPr>
              <a:t>戏曲发展史上并不乏见,如《忠孝记》《双忠记》等。这类剧作,虽然来自戏</a:t>
            </a:r>
            <a:r>
              <a:rPr dirty="0"/>
              <a:t/>
            </a:r>
            <a:br>
              <a:rPr dirty="0"/>
            </a:b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1871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曲批评界的评价毁誉参半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但留给后世的重要遗产是把“合世情</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关风化”作</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为评价戏曲的一个重要标准。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晚熟的中国戏曲,其成长离不开文化母体的哺育,与诗、词、文是打断骨头连</a:t>
            </a:r>
            <a:r>
              <a:rPr dirty="0"/>
              <a:t/>
            </a:r>
            <a:br>
              <a:rPr dirty="0"/>
            </a:br>
            <a:r>
              <a:rPr lang="zh-CN" altLang="en-US" sz="2607" kern="0" dirty="0" smtClean="0">
                <a:solidFill>
                  <a:srgbClr val="000000"/>
                </a:solidFill>
                <a:latin typeface="Times New Roman" pitchFamily="65" charset="-122"/>
                <a:ea typeface="宋体" pitchFamily="65" charset="-122"/>
              </a:rPr>
              <a:t>着筋的好兄弟。清代孔尚任曾言戏曲“虽小道,凡诗赋、词曲、四六、小说</a:t>
            </a:r>
            <a:r>
              <a:rPr dirty="0"/>
              <a:t/>
            </a:r>
            <a:br>
              <a:rPr dirty="0"/>
            </a:br>
            <a:r>
              <a:rPr lang="zh-CN" altLang="en-US" sz="2607" kern="0" dirty="0" smtClean="0">
                <a:solidFill>
                  <a:srgbClr val="000000"/>
                </a:solidFill>
                <a:latin typeface="Times New Roman" pitchFamily="65" charset="-122"/>
                <a:ea typeface="宋体" pitchFamily="65" charset="-122"/>
              </a:rPr>
              <a:t>家,无体不备”。因此,纵观戏曲批评史,无论是思想层面还是艺术层面,传统</a:t>
            </a:r>
            <a:r>
              <a:rPr dirty="0"/>
              <a:t/>
            </a:r>
            <a:br>
              <a:rPr dirty="0"/>
            </a:br>
            <a:r>
              <a:rPr lang="zh-CN" altLang="en-US" sz="2607" kern="0" dirty="0" smtClean="0">
                <a:solidFill>
                  <a:srgbClr val="000000"/>
                </a:solidFill>
                <a:latin typeface="Times New Roman" pitchFamily="65" charset="-122"/>
                <a:ea typeface="宋体" pitchFamily="65" charset="-122"/>
              </a:rPr>
              <a:t>的批评资源就像幽灵一样萦绕在戏曲上。如作为批评术语的“本色”一词,</a:t>
            </a:r>
            <a:r>
              <a:rPr dirty="0"/>
              <a:t/>
            </a:r>
            <a:br>
              <a:rPr dirty="0"/>
            </a:br>
            <a:r>
              <a:rPr lang="zh-CN" altLang="en-US" sz="2607" kern="0" dirty="0" smtClean="0">
                <a:solidFill>
                  <a:srgbClr val="000000"/>
                </a:solidFill>
                <a:latin typeface="Times New Roman" pitchFamily="65" charset="-122"/>
                <a:ea typeface="宋体" pitchFamily="65" charset="-122"/>
              </a:rPr>
              <a:t>起初用于批评诗文,后来用于批评戏曲。明代中后期,为克服戏曲界时文风和</a:t>
            </a:r>
            <a:r>
              <a:rPr dirty="0"/>
              <a:t/>
            </a:r>
            <a:br>
              <a:rPr dirty="0"/>
            </a:br>
            <a:r>
              <a:rPr lang="zh-CN" altLang="en-US" sz="2607" kern="0" dirty="0" smtClean="0">
                <a:solidFill>
                  <a:srgbClr val="000000"/>
                </a:solidFill>
                <a:latin typeface="Times New Roman" pitchFamily="65" charset="-122"/>
                <a:ea typeface="宋体" pitchFamily="65" charset="-122"/>
              </a:rPr>
              <a:t>道学风泛滥的时弊,曲论家曾围绕戏曲的本色问题展开讨论,或强调必须遵循</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宋元典范</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或强调曲文质朴易懂</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或强调戏曲人物语言的个性化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或强调戏曲</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作家的风格特色。显然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诗、词、戏曲的本色有差别。“本色”一词因文体</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不同而被赋予不同的内涵。本色资源是传统的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挪来批评晚熟的戏曲</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使得</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“本色”一词具有了文体上的现代意义。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4.下列关于中国“戏曲批评”的表述,不符合原文意思的一项是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A.中国戏曲由于体卑,起初不被官方士大夫看重,这就使得批评界对戏曲功能</a:t>
            </a:r>
            <a:r>
              <a:t/>
            </a:r>
            <a:br/>
            <a:r>
              <a:rPr lang="zh-CN" altLang="en-US" sz="2607" kern="0" dirty="0" smtClean="0">
                <a:solidFill>
                  <a:srgbClr val="000000"/>
                </a:solidFill>
                <a:latin typeface="Times New Roman" pitchFamily="65" charset="-122"/>
                <a:ea typeface="宋体" pitchFamily="65" charset="-122"/>
              </a:rPr>
              <a:t>的认识与引导有一个逐渐深化的过程。</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B.有关风化体的戏曲如《双忠记》等在中国戏曲发展史上并不乏见,戏曲批</a:t>
            </a:r>
            <a:r>
              <a:t/>
            </a:r>
            <a:br/>
            <a:r>
              <a:rPr lang="zh-CN" altLang="en-US" sz="2607" kern="0" dirty="0" smtClean="0">
                <a:solidFill>
                  <a:srgbClr val="000000"/>
                </a:solidFill>
                <a:latin typeface="Times New Roman" pitchFamily="65" charset="-122"/>
                <a:ea typeface="宋体" pitchFamily="65" charset="-122"/>
              </a:rPr>
              <a:t>评界对这类剧作的评价是毁誉参半的。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C.晚熟的中国戏曲批评的成长离不开文化母体的哺育,它与诗、词等文学体</a:t>
            </a:r>
            <a:r>
              <a:t/>
            </a:r>
            <a:br/>
            <a:r>
              <a:rPr lang="zh-CN" altLang="en-US" sz="2607" kern="0" dirty="0" smtClean="0">
                <a:solidFill>
                  <a:srgbClr val="000000"/>
                </a:solidFill>
                <a:latin typeface="Times New Roman" pitchFamily="65" charset="-122"/>
                <a:ea typeface="宋体" pitchFamily="65" charset="-122"/>
              </a:rPr>
              <a:t>裁存在着打断骨头连着筋的内在联系。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D.戏曲批评无论是思想层面还是艺术层面都充分借鉴了传统批评资源,如用</a:t>
            </a:r>
            <a:r>
              <a:t/>
            </a:r>
            <a:br/>
            <a:r>
              <a:rPr lang="zh-CN" altLang="en-US" sz="2607" kern="0" dirty="0" smtClean="0">
                <a:solidFill>
                  <a:srgbClr val="000000"/>
                </a:solidFill>
                <a:latin typeface="Times New Roman" pitchFamily="65" charset="-122"/>
                <a:ea typeface="宋体" pitchFamily="65" charset="-122"/>
              </a:rPr>
              <a:t>于批评诗文的“本色”一词后来用于批评戏曲。</a:t>
            </a:r>
            <a:endParaRPr lang="zh-CN" altLang="en-US"/>
          </a:p>
        </p:txBody>
      </p:sp>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用“中国戏曲批评”偷换原文“中国戏曲”,这里犯了偷换概念</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的错误。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64085"/>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“无中生有”是指在解说原文或转述文意时,增添了原文中没有的信息,也就</a:t>
            </a:r>
            <a:r>
              <a:rPr dirty="0"/>
              <a:t/>
            </a:r>
            <a:br>
              <a:rPr dirty="0"/>
            </a:br>
            <a:r>
              <a:rPr lang="zh-CN" altLang="en-US" sz="2607" kern="0" dirty="0" smtClean="0">
                <a:solidFill>
                  <a:srgbClr val="000000"/>
                </a:solidFill>
                <a:latin typeface="Times New Roman" pitchFamily="65" charset="-122"/>
                <a:ea typeface="宋体" pitchFamily="65" charset="-122"/>
              </a:rPr>
              <a:t>是选项中所说的内容在原文中未涉及,也不能从原文中推断出来。</a:t>
            </a:r>
            <a:endParaRPr lang="zh-CN" altLang="en-US" dirty="0"/>
          </a:p>
        </p:txBody>
      </p:sp>
      <p:pic>
        <p:nvPicPr>
          <p:cNvPr id="6146" name="Picture 2"/>
          <p:cNvPicPr>
            <a:picLocks noChangeAspect="1" noChangeArrowheads="1"/>
          </p:cNvPicPr>
          <p:nvPr/>
        </p:nvPicPr>
        <p:blipFill>
          <a:blip r:embed="rId4" cstate="print"/>
          <a:srcRect/>
          <a:stretch>
            <a:fillRect/>
          </a:stretch>
        </p:blipFill>
        <p:spPr bwMode="auto">
          <a:xfrm>
            <a:off x="521221" y="971997"/>
            <a:ext cx="7342188" cy="666750"/>
          </a:xfrm>
          <a:prstGeom prst="rect">
            <a:avLst/>
          </a:prstGeom>
          <a:noFill/>
          <a:ln w="9525">
            <a:noFill/>
            <a:miter lim="800000"/>
            <a:headEnd/>
            <a:tailEnd/>
          </a:ln>
        </p:spPr>
      </p:pic>
      <p:graphicFrame>
        <p:nvGraphicFramePr>
          <p:cNvPr id="4" name="表格 2"/>
          <p:cNvGraphicFramePr>
            <a:graphicFrameLocks noGrp="1"/>
          </p:cNvGraphicFramePr>
          <p:nvPr/>
        </p:nvGraphicFramePr>
        <p:xfrm>
          <a:off x="540000" y="3132237"/>
          <a:ext cx="10987200" cy="3200400"/>
        </p:xfrm>
        <a:graphic>
          <a:graphicData uri="http://schemas.openxmlformats.org/drawingml/2006/table">
            <a:tbl>
              <a:tblPr/>
              <a:tblGrid>
                <a:gridCol w="557285"/>
                <a:gridCol w="720080"/>
                <a:gridCol w="9709835"/>
              </a:tblGrid>
              <a:tr h="274080">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设错方式</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选项中的内容在原文中找不到根据;原文并无此意,凭空捏造。</a:t>
                      </a:r>
                    </a:p>
                  </a:txBody>
                  <a:tcPr marL="45720" marR="45720"/>
                </a:tc>
              </a:tr>
              <a:tr h="380282">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识别方法</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在做题时仔细检查所给选项的内容能否在原文中找到依据,或者能否根据原文合理推断出来。</a:t>
                      </a:r>
                    </a:p>
                  </a:txBody>
                  <a:tcPr marL="45720" marR="45720"/>
                </a:tc>
              </a:tr>
              <a:tr h="490459">
                <a:tc rowSpan="3">
                  <a:txBody>
                    <a:bodyPr/>
                    <a:lstStyle/>
                    <a:p>
                      <a:pPr eaLnBrk="0" latinLnBrk="1" hangingPunct="0">
                        <a:lnSpc>
                          <a:spcPct val="150000"/>
                        </a:lnSpc>
                        <a:spcBef>
                          <a:spcPts val="0"/>
                        </a:spcBef>
                      </a:pPr>
                      <a:r>
                        <a:rPr lang="zh-CN" altLang="en-US" sz="1500" kern="1200" baseline="0" dirty="0" smtClean="0">
                          <a:solidFill>
                            <a:schemeClr val="tx1"/>
                          </a:solidFill>
                          <a:latin typeface="+mn-lt"/>
                          <a:ea typeface="+mn-ea"/>
                          <a:cs typeface="+mn-cs"/>
                        </a:rPr>
                        <a:t>典</a:t>
                      </a:r>
                      <a:endParaRPr lang="en-US" altLang="zh-CN" sz="1500" kern="1200" baseline="0" dirty="0" smtClean="0">
                        <a:solidFill>
                          <a:schemeClr val="tx1"/>
                        </a:solidFill>
                        <a:latin typeface="+mn-lt"/>
                        <a:ea typeface="+mn-ea"/>
                        <a:cs typeface="+mn-cs"/>
                      </a:endParaRPr>
                    </a:p>
                    <a:p>
                      <a:pPr eaLnBrk="0" latinLnBrk="1" hangingPunct="0">
                        <a:lnSpc>
                          <a:spcPct val="150000"/>
                        </a:lnSpc>
                        <a:spcBef>
                          <a:spcPts val="0"/>
                        </a:spcBef>
                      </a:pPr>
                      <a:r>
                        <a:rPr lang="zh-CN" altLang="en-US" sz="1500" kern="1200" baseline="0" dirty="0" smtClean="0">
                          <a:solidFill>
                            <a:schemeClr val="tx1"/>
                          </a:solidFill>
                          <a:latin typeface="+mn-lt"/>
                          <a:ea typeface="+mn-ea"/>
                          <a:cs typeface="+mn-cs"/>
                        </a:rPr>
                        <a:t>型</a:t>
                      </a:r>
                      <a:endParaRPr lang="en-US" altLang="zh-CN" sz="1500" kern="1200" baseline="0" dirty="0" smtClean="0">
                        <a:solidFill>
                          <a:schemeClr val="tx1"/>
                        </a:solidFill>
                        <a:latin typeface="+mn-lt"/>
                        <a:ea typeface="+mn-ea"/>
                        <a:cs typeface="+mn-cs"/>
                      </a:endParaRPr>
                    </a:p>
                    <a:p>
                      <a:pPr eaLnBrk="0" latinLnBrk="1" hangingPunct="0">
                        <a:lnSpc>
                          <a:spcPct val="150000"/>
                        </a:lnSpc>
                        <a:spcBef>
                          <a:spcPts val="0"/>
                        </a:spcBef>
                      </a:pPr>
                      <a:r>
                        <a:rPr lang="zh-CN" altLang="en-US" sz="1500" kern="1200" baseline="0" dirty="0" smtClean="0">
                          <a:solidFill>
                            <a:schemeClr val="tx1"/>
                          </a:solidFill>
                          <a:latin typeface="+mn-lt"/>
                          <a:ea typeface="+mn-ea"/>
                          <a:cs typeface="+mn-cs"/>
                        </a:rPr>
                        <a:t>例</a:t>
                      </a:r>
                      <a:endParaRPr lang="en-US" altLang="zh-CN" sz="1500" kern="1200" baseline="0" dirty="0" smtClean="0">
                        <a:solidFill>
                          <a:schemeClr val="tx1"/>
                        </a:solidFill>
                        <a:latin typeface="+mn-lt"/>
                        <a:ea typeface="+mn-ea"/>
                        <a:cs typeface="+mn-cs"/>
                      </a:endParaRPr>
                    </a:p>
                    <a:p>
                      <a:pPr eaLnBrk="0" latinLnBrk="1" hangingPunct="0">
                        <a:lnSpc>
                          <a:spcPct val="150000"/>
                        </a:lnSpc>
                        <a:spcBef>
                          <a:spcPts val="0"/>
                        </a:spcBef>
                      </a:pPr>
                      <a:r>
                        <a:rPr lang="zh-CN" altLang="en-US" sz="1500" kern="1200" baseline="0" dirty="0" smtClean="0">
                          <a:solidFill>
                            <a:schemeClr val="tx1"/>
                          </a:solidFill>
                          <a:latin typeface="+mn-lt"/>
                          <a:ea typeface="+mn-ea"/>
                          <a:cs typeface="+mn-cs"/>
                        </a:rPr>
                        <a:t>题</a:t>
                      </a:r>
                      <a:endParaRPr lang="zh-CN" altLang="en-US" sz="1500" kern="0" spc="-670" dirty="0" smtClean="0">
                        <a:solidFill>
                          <a:srgbClr val="000000"/>
                        </a:solidFill>
                        <a:latin typeface="Times New Roman" pitchFamily="65" charset="-122"/>
                        <a:ea typeface="宋体" pitchFamily="65"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试题</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选项</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(2018课标全国Ⅲ,第1题D项)在诸多原因中,空间、制度及意义三者的弹性不足是影响城市发展的根本原因。</a:t>
                      </a:r>
                    </a:p>
                  </a:txBody>
                  <a:tcPr marL="45720" marR="45720"/>
                </a:tc>
              </a:tr>
              <a:tr h="52498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原文</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信息</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综上所述,保持城市的空间弹性、制度弹性、意义弹性,并以此为基础,把握城市的类型构成与历史,建构城市命运共同体,对于城市社会的健康发展而言,是意义重大的。</a:t>
                      </a:r>
                    </a:p>
                  </a:txBody>
                  <a:tcPr marL="45720" marR="45720"/>
                </a:tc>
              </a:tr>
              <a:tr h="49045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比对</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分析</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原文说文明弹性“对于城市社会的健康发展而言,是意义重大的”,但并没有说是“根本原因”,“根本原因”属于无中生有。</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296065"/>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提分攻略一　洞悉命题九陷阱,攻克筛选信息题</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在做论述类文本阅读题时,我们不仅要读懂所给的材料,而且要明白命题</a:t>
            </a:r>
            <a:r>
              <a:rPr dirty="0"/>
              <a:t/>
            </a:r>
            <a:br>
              <a:rPr dirty="0"/>
            </a:br>
            <a:r>
              <a:rPr lang="zh-CN" altLang="en-US" sz="2607" kern="0" dirty="0" smtClean="0">
                <a:solidFill>
                  <a:srgbClr val="000000"/>
                </a:solidFill>
                <a:latin typeface="Times New Roman" pitchFamily="65" charset="-122"/>
                <a:ea typeface="宋体" pitchFamily="65" charset="-122"/>
              </a:rPr>
              <a:t>者的命题意图,清楚题目所设的陷阱有哪些,这样做有助于我们识破陷阱,选</a:t>
            </a:r>
            <a:r>
              <a:rPr dirty="0"/>
              <a:t/>
            </a:r>
            <a:br>
              <a:rPr dirty="0"/>
            </a:br>
            <a:r>
              <a:rPr lang="zh-CN" altLang="en-US" sz="2607" kern="0" dirty="0" smtClean="0">
                <a:solidFill>
                  <a:srgbClr val="000000"/>
                </a:solidFill>
                <a:latin typeface="Times New Roman" pitchFamily="65" charset="-122"/>
                <a:ea typeface="宋体" pitchFamily="65" charset="-122"/>
              </a:rPr>
              <a:t>出符合题目要求的答案。命题者设置陷阱的方法主要有以下九种类型:</a:t>
            </a:r>
            <a:endParaRPr lang="zh-CN" altLang="en-US" dirty="0"/>
          </a:p>
          <a:p>
            <a:pPr marL="0" indent="0" eaLnBrk="0" latinLnBrk="1" hangingPunct="0">
              <a:lnSpc>
                <a:spcPct val="150000"/>
              </a:lnSpc>
              <a:spcBef>
                <a:spcPts val="0"/>
              </a:spcBef>
              <a:buNone/>
            </a:pPr>
            <a:endParaRPr lang="en-US" altLang="zh-CN" dirty="0" smtClean="0"/>
          </a:p>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“曲解文意”是指选项中的观点与原文不一致,错项故意更换个别关键字词</a:t>
            </a:r>
            <a:r>
              <a:rPr dirty="0"/>
              <a:t/>
            </a:r>
            <a:br>
              <a:rPr dirty="0"/>
            </a:br>
            <a:r>
              <a:rPr lang="zh-CN" altLang="en-US" sz="2607" kern="0" dirty="0" smtClean="0">
                <a:solidFill>
                  <a:srgbClr val="000000"/>
                </a:solidFill>
                <a:latin typeface="Times New Roman" pitchFamily="65" charset="-122"/>
                <a:ea typeface="宋体" pitchFamily="65" charset="-122"/>
              </a:rPr>
              <a:t>或说法,造成一字、一词之差或说法相异,从而背离原文意思,歪曲作者观</a:t>
            </a:r>
            <a:r>
              <a:rPr dirty="0"/>
              <a:t/>
            </a:r>
            <a:br>
              <a:rPr dirty="0"/>
            </a:br>
            <a:r>
              <a:rPr lang="zh-CN" altLang="en-US" sz="2607" kern="0" dirty="0" smtClean="0">
                <a:solidFill>
                  <a:srgbClr val="000000"/>
                </a:solidFill>
                <a:latin typeface="Times New Roman" pitchFamily="65" charset="-122"/>
                <a:ea typeface="宋体" pitchFamily="65" charset="-122"/>
              </a:rPr>
              <a:t>点。</a:t>
            </a:r>
            <a:endParaRPr lang="zh-CN" altLang="en-US" dirty="0"/>
          </a:p>
        </p:txBody>
      </p:sp>
      <p:pic>
        <p:nvPicPr>
          <p:cNvPr id="1026" name="Picture 2"/>
          <p:cNvPicPr>
            <a:picLocks noChangeAspect="1" noChangeArrowheads="1"/>
          </p:cNvPicPr>
          <p:nvPr/>
        </p:nvPicPr>
        <p:blipFill>
          <a:blip r:embed="rId4" cstate="print"/>
          <a:srcRect/>
          <a:stretch>
            <a:fillRect/>
          </a:stretch>
        </p:blipFill>
        <p:spPr bwMode="auto">
          <a:xfrm>
            <a:off x="593229" y="3636293"/>
            <a:ext cx="7246938" cy="6762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05338"/>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阅读下面的文字,完成题目。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党的十八大后,以习近平同志为核心的党中央树立“中国特色大国外交”的</a:t>
            </a:r>
            <a:r>
              <a:rPr dirty="0"/>
              <a:t/>
            </a:r>
            <a:br>
              <a:rPr dirty="0"/>
            </a:br>
            <a:r>
              <a:rPr lang="zh-CN" altLang="en-US" sz="2607" kern="0" dirty="0" smtClean="0">
                <a:solidFill>
                  <a:srgbClr val="000000"/>
                </a:solidFill>
                <a:latin typeface="Times New Roman" pitchFamily="65" charset="-122"/>
                <a:ea typeface="宋体" pitchFamily="65" charset="-122"/>
              </a:rPr>
              <a:t>旗帜,自此中国外交进入新征程。在“大国外交”之前冠以“中国特色”的</a:t>
            </a:r>
            <a:r>
              <a:rPr dirty="0"/>
              <a:t/>
            </a:r>
            <a:br>
              <a:rPr dirty="0"/>
            </a:br>
            <a:r>
              <a:rPr lang="zh-CN" altLang="en-US" sz="2607" kern="0" dirty="0" smtClean="0">
                <a:solidFill>
                  <a:srgbClr val="000000"/>
                </a:solidFill>
                <a:latin typeface="Times New Roman" pitchFamily="65" charset="-122"/>
                <a:ea typeface="宋体" pitchFamily="65" charset="-122"/>
              </a:rPr>
              <a:t>定语,是因为它反映出:中国的大国外交超越了传统的大国外交,特别是以强</a:t>
            </a:r>
            <a:r>
              <a:rPr dirty="0"/>
              <a:t/>
            </a:r>
            <a:br>
              <a:rPr dirty="0"/>
            </a:br>
            <a:r>
              <a:rPr lang="zh-CN" altLang="en-US" sz="2607" kern="0" dirty="0" smtClean="0">
                <a:solidFill>
                  <a:srgbClr val="000000"/>
                </a:solidFill>
                <a:latin typeface="Times New Roman" pitchFamily="65" charset="-122"/>
                <a:ea typeface="宋体" pitchFamily="65" charset="-122"/>
              </a:rPr>
              <a:t>权政治为主要特征的西方式大国外交,而成为当今世界解决国际交往难题的</a:t>
            </a:r>
            <a:r>
              <a:rPr dirty="0"/>
              <a:t/>
            </a:r>
            <a:br>
              <a:rPr dirty="0"/>
            </a:br>
            <a:r>
              <a:rPr lang="zh-CN" altLang="en-US" sz="2607" kern="0" dirty="0" smtClean="0">
                <a:solidFill>
                  <a:srgbClr val="000000"/>
                </a:solidFill>
                <a:latin typeface="Times New Roman" pitchFamily="65" charset="-122"/>
                <a:ea typeface="宋体" pitchFamily="65" charset="-122"/>
              </a:rPr>
              <a:t>中国智慧、中国方案。正如习近平总书记所强调的:“(这)使我国对外工作</a:t>
            </a:r>
            <a:r>
              <a:rPr dirty="0"/>
              <a:t/>
            </a:r>
            <a:br>
              <a:rPr dirty="0"/>
            </a:br>
            <a:r>
              <a:rPr lang="zh-CN" altLang="en-US" sz="2607" kern="0" dirty="0" smtClean="0">
                <a:solidFill>
                  <a:srgbClr val="000000"/>
                </a:solidFill>
                <a:latin typeface="Times New Roman" pitchFamily="65" charset="-122"/>
                <a:ea typeface="宋体" pitchFamily="65" charset="-122"/>
              </a:rPr>
              <a:t>有鲜明的中国特色、中国风格、中国气派。”</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那么</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中国特色大国外交“特”在哪里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笔者认为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中国特色”主要体现在</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两个方面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一个是时代性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一个是民族性。</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在时代性方面,中国特色大国外交之所以不同于传统的大国外交,是因为中国</a:t>
            </a:r>
            <a:r>
              <a:rPr dirty="0"/>
              <a:t/>
            </a:r>
            <a:br>
              <a:rPr dirty="0"/>
            </a:br>
            <a:r>
              <a:rPr lang="zh-CN" altLang="en-US" sz="2607" kern="0" dirty="0" smtClean="0">
                <a:solidFill>
                  <a:srgbClr val="000000"/>
                </a:solidFill>
                <a:latin typeface="Times New Roman" pitchFamily="65" charset="-122"/>
                <a:ea typeface="宋体" pitchFamily="65" charset="-122"/>
              </a:rPr>
              <a:t>共产党人站在时代的潮头,将中国人民的根本利益与世界人民的根本利益紧</a:t>
            </a:r>
            <a:r>
              <a:rPr dirty="0"/>
              <a:t/>
            </a:r>
            <a:br>
              <a:rPr dirty="0"/>
            </a:br>
            <a:r>
              <a:rPr lang="zh-CN" altLang="en-US" sz="2607" kern="0" dirty="0" smtClean="0">
                <a:solidFill>
                  <a:srgbClr val="000000"/>
                </a:solidFill>
                <a:latin typeface="Times New Roman" pitchFamily="65" charset="-122"/>
                <a:ea typeface="宋体" pitchFamily="65" charset="-122"/>
              </a:rPr>
              <a:t>密结合起来。传统的西方大国外交基本上都是只顾及本国利益,要使本国利</a:t>
            </a:r>
            <a:r>
              <a:rPr dirty="0"/>
              <a:t/>
            </a:r>
            <a:br>
              <a:rPr dirty="0"/>
            </a:br>
            <a:r>
              <a:rPr lang="zh-CN" altLang="en-US" sz="2607" kern="0" dirty="0" smtClean="0">
                <a:solidFill>
                  <a:srgbClr val="000000"/>
                </a:solidFill>
                <a:latin typeface="Times New Roman" pitchFamily="65" charset="-122"/>
                <a:ea typeface="宋体" pitchFamily="65" charset="-122"/>
              </a:rPr>
              <a:t>益最大化,为此不惜牺牲他国利益。殖民主义、帝国主义、霸权主义等,就是</a:t>
            </a:r>
            <a:r>
              <a:rPr dirty="0"/>
              <a:t/>
            </a:r>
            <a:br>
              <a:rPr dirty="0"/>
            </a:br>
            <a:r>
              <a:rPr lang="zh-CN" altLang="en-US" sz="2607" kern="0" dirty="0" smtClean="0">
                <a:solidFill>
                  <a:srgbClr val="000000"/>
                </a:solidFill>
                <a:latin typeface="Times New Roman" pitchFamily="65" charset="-122"/>
                <a:ea typeface="宋体" pitchFamily="65" charset="-122"/>
              </a:rPr>
              <a:t>这种大国外交的真实写照。这样的大国外交不可避免地会导致大国战争甚</a:t>
            </a:r>
            <a:r>
              <a:rPr dirty="0"/>
              <a:t/>
            </a:r>
            <a:br>
              <a:rPr dirty="0"/>
            </a:br>
            <a:r>
              <a:rPr lang="zh-CN" altLang="en-US" sz="2607" kern="0" dirty="0" smtClean="0">
                <a:solidFill>
                  <a:srgbClr val="000000"/>
                </a:solidFill>
                <a:latin typeface="Times New Roman" pitchFamily="65" charset="-122"/>
                <a:ea typeface="宋体" pitchFamily="65" charset="-122"/>
              </a:rPr>
              <a:t>至世界大战,同时伴随着强国对弱国的欺负、掠夺,造成各种各样的人权灾</a:t>
            </a:r>
            <a:r>
              <a:rPr dirty="0"/>
              <a:t/>
            </a:r>
            <a:br>
              <a:rPr dirty="0"/>
            </a:br>
            <a:r>
              <a:rPr lang="zh-CN" altLang="en-US" sz="2607" kern="0" dirty="0" smtClean="0">
                <a:solidFill>
                  <a:srgbClr val="000000"/>
                </a:solidFill>
                <a:latin typeface="Times New Roman" pitchFamily="65" charset="-122"/>
                <a:ea typeface="宋体" pitchFamily="65" charset="-122"/>
              </a:rPr>
              <a:t>难。</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1871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中国是社会主义国家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中国共产党人始终不忘初心。马克思、恩格斯主张将</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和平作为“新社会的国际原则”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使平等、互相尊重、友好往来、不干涉他</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人私事等人际关系中应该遵循的“道德和正义的准则”“成为各民族之间</a:t>
            </a:r>
            <a:r>
              <a:rPr dirty="0"/>
              <a:t/>
            </a:r>
            <a:br>
              <a:rPr dirty="0"/>
            </a:br>
            <a:r>
              <a:rPr lang="zh-CN" altLang="en-US" sz="2607" kern="0" dirty="0" smtClean="0">
                <a:solidFill>
                  <a:srgbClr val="000000"/>
                </a:solidFill>
                <a:latin typeface="Times New Roman" pitchFamily="65" charset="-122"/>
                <a:ea typeface="宋体" pitchFamily="65" charset="-122"/>
              </a:rPr>
              <a:t>的关系中的至高无上的准则”。社会主义的本质属性决定,中国绝不能走传</a:t>
            </a:r>
            <a:r>
              <a:rPr dirty="0"/>
              <a:t/>
            </a:r>
            <a:br>
              <a:rPr dirty="0"/>
            </a:br>
            <a:r>
              <a:rPr lang="zh-CN" altLang="en-US" sz="2607" kern="0" dirty="0" smtClean="0">
                <a:solidFill>
                  <a:srgbClr val="000000"/>
                </a:solidFill>
                <a:latin typeface="Times New Roman" pitchFamily="65" charset="-122"/>
                <a:ea typeface="宋体" pitchFamily="65" charset="-122"/>
              </a:rPr>
              <a:t>统大国外交的老路。现在中国强大了,成为名副其实的世界大国了,但是中国</a:t>
            </a:r>
            <a:r>
              <a:rPr dirty="0"/>
              <a:t/>
            </a:r>
            <a:br>
              <a:rPr dirty="0"/>
            </a:br>
            <a:r>
              <a:rPr lang="zh-CN" altLang="en-US" sz="2607" kern="0" dirty="0" smtClean="0">
                <a:solidFill>
                  <a:srgbClr val="000000"/>
                </a:solidFill>
                <a:latin typeface="Times New Roman" pitchFamily="65" charset="-122"/>
                <a:ea typeface="宋体" pitchFamily="65" charset="-122"/>
              </a:rPr>
              <a:t>不想成为一个新的强权,中国不想像一些国家那样,摆脱了强权之后,便加入</a:t>
            </a:r>
            <a:r>
              <a:rPr dirty="0"/>
              <a:t/>
            </a:r>
            <a:br>
              <a:rPr dirty="0"/>
            </a:br>
            <a:r>
              <a:rPr lang="zh-CN" altLang="en-US" sz="2607" kern="0" dirty="0" smtClean="0">
                <a:solidFill>
                  <a:srgbClr val="000000"/>
                </a:solidFill>
                <a:latin typeface="Times New Roman" pitchFamily="65" charset="-122"/>
                <a:ea typeface="宋体" pitchFamily="65" charset="-122"/>
              </a:rPr>
              <a:t>新强权行列,转身同其他列强一起欺负弱国、小国,中国更不想成为一个新的</a:t>
            </a:r>
            <a:r>
              <a:rPr dirty="0"/>
              <a:t/>
            </a:r>
            <a:br>
              <a:rPr dirty="0"/>
            </a:br>
            <a:r>
              <a:rPr lang="zh-CN" altLang="en-US" sz="2607" kern="0" dirty="0" smtClean="0">
                <a:solidFill>
                  <a:srgbClr val="000000"/>
                </a:solidFill>
                <a:latin typeface="Times New Roman" pitchFamily="65" charset="-122"/>
                <a:ea typeface="宋体" pitchFamily="65" charset="-122"/>
              </a:rPr>
              <a:t>霸权。紧跟时代步伐,关怀全人类的利益和命运,是马克思主义政党先进性的</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体现。从提出并践行和平共处五项原则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到弘扬和平与发展的时代主题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再到</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推动建设和谐世界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都展现了中国共产党人的世界情怀。党的十八大后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习近</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平总书记提出构建人类命运共同体和新型国际关系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更是将这种世界情怀提</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升到一个新境界。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所谓民族性,是指中国特色离不开中国这个载体。</a:t>
            </a:r>
            <a:r>
              <a:rPr lang="zh-CN" altLang="en-US" sz="2607"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(摘自刘建飞《中国特色大国外交“特”在哪里》,有删改)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5.下列关于原文内容的理解和分析,正确的一项是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A.党的十八大后,中国的大国外交不仅从理念上更是从实际上已超越传统的</a:t>
            </a:r>
            <a:r>
              <a:t/>
            </a:r>
            <a:br/>
            <a:r>
              <a:rPr lang="zh-CN" altLang="en-US" sz="2607" kern="0" dirty="0" smtClean="0">
                <a:solidFill>
                  <a:srgbClr val="000000"/>
                </a:solidFill>
                <a:latin typeface="Times New Roman" pitchFamily="65" charset="-122"/>
                <a:ea typeface="宋体" pitchFamily="65" charset="-122"/>
              </a:rPr>
              <a:t>大国外交,特别是以强权政治为主要特征的西方式大国外交。</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B.传统的西方大国外交只顾及本国利益,要使本国利益最大化,为此不惜牺牲</a:t>
            </a:r>
            <a:r>
              <a:t/>
            </a:r>
            <a:br/>
            <a:r>
              <a:rPr lang="zh-CN" altLang="en-US" sz="2607" kern="0" dirty="0" smtClean="0">
                <a:solidFill>
                  <a:srgbClr val="000000"/>
                </a:solidFill>
                <a:latin typeface="Times New Roman" pitchFamily="65" charset="-122"/>
                <a:ea typeface="宋体" pitchFamily="65" charset="-122"/>
              </a:rPr>
              <a:t>他国利益。</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C.“中国特色大国外交”实际上就是抵制以强权政治为主要特征的西方式</a:t>
            </a:r>
            <a:r>
              <a:t/>
            </a:r>
            <a:br/>
            <a:r>
              <a:rPr lang="zh-CN" altLang="en-US" sz="2607" kern="0" dirty="0" smtClean="0">
                <a:solidFill>
                  <a:srgbClr val="000000"/>
                </a:solidFill>
                <a:latin typeface="Times New Roman" pitchFamily="65" charset="-122"/>
                <a:ea typeface="宋体" pitchFamily="65" charset="-122"/>
              </a:rPr>
              <a:t>大国外交的中国智慧、中国方案。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D.“中国特色大国外交”能够将中国人民的根本利益与世界人民的根本利</a:t>
            </a:r>
            <a:r>
              <a:t/>
            </a:r>
            <a:br/>
            <a:r>
              <a:rPr lang="zh-CN" altLang="en-US" sz="2607" kern="0" dirty="0" smtClean="0">
                <a:solidFill>
                  <a:srgbClr val="000000"/>
                </a:solidFill>
                <a:latin typeface="Times New Roman" pitchFamily="65" charset="-122"/>
                <a:ea typeface="宋体" pitchFamily="65" charset="-122"/>
              </a:rPr>
              <a:t>益紧密结合起来,因而成为当今世界解决国际交往难题的中国式大国外交。</a:t>
            </a:r>
            <a:endParaRPr lang="zh-CN" altLang="en-US"/>
          </a:p>
        </p:txBody>
      </p:sp>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D　A.“从实际上已超越”无中生有,“在‘大国外交’之前冠以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‘中国特色’的定语”是理念上的超越。B.原文是“基本上都是”,选项扩</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大了范围。C.“抵制以强权政治为主要特征的西方式大国外交”无中生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有。</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64085"/>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“因果混乱”就是故意弄错因果关系,以此迷惑考生。</a:t>
            </a:r>
            <a:endParaRPr lang="zh-CN" altLang="en-US" dirty="0"/>
          </a:p>
        </p:txBody>
      </p:sp>
      <p:pic>
        <p:nvPicPr>
          <p:cNvPr id="7170" name="Picture 2"/>
          <p:cNvPicPr>
            <a:picLocks noChangeAspect="1" noChangeArrowheads="1"/>
          </p:cNvPicPr>
          <p:nvPr/>
        </p:nvPicPr>
        <p:blipFill>
          <a:blip r:embed="rId4" cstate="print"/>
          <a:srcRect/>
          <a:stretch>
            <a:fillRect/>
          </a:stretch>
        </p:blipFill>
        <p:spPr bwMode="auto">
          <a:xfrm>
            <a:off x="521221" y="971997"/>
            <a:ext cx="7418388" cy="714375"/>
          </a:xfrm>
          <a:prstGeom prst="rect">
            <a:avLst/>
          </a:prstGeom>
          <a:noFill/>
          <a:ln w="9525">
            <a:noFill/>
            <a:miter lim="800000"/>
            <a:headEnd/>
            <a:tailEnd/>
          </a:ln>
        </p:spPr>
      </p:pic>
      <p:pic>
        <p:nvPicPr>
          <p:cNvPr id="7171" name="Picture 3"/>
          <p:cNvPicPr>
            <a:picLocks noChangeAspect="1" noChangeArrowheads="1"/>
          </p:cNvPicPr>
          <p:nvPr/>
        </p:nvPicPr>
        <p:blipFill>
          <a:blip r:embed="rId5" cstate="print"/>
          <a:srcRect/>
          <a:stretch>
            <a:fillRect/>
          </a:stretch>
        </p:blipFill>
        <p:spPr bwMode="auto">
          <a:xfrm>
            <a:off x="2321421" y="2484165"/>
            <a:ext cx="7399338" cy="31051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4" cstate="print"/>
          <a:srcRect/>
          <a:stretch>
            <a:fillRect/>
          </a:stretch>
        </p:blipFill>
        <p:spPr bwMode="auto">
          <a:xfrm>
            <a:off x="2465437" y="607600"/>
            <a:ext cx="5544615" cy="5849174"/>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阅</a:t>
            </a:r>
            <a:r>
              <a:rPr lang="zh-CN" altLang="en-US" sz="2607" kern="0" dirty="0" smtClean="0">
                <a:solidFill>
                  <a:srgbClr val="000000"/>
                </a:solidFill>
                <a:latin typeface="Times New Roman" pitchFamily="65" charset="-122"/>
                <a:ea typeface="宋体" pitchFamily="65" charset="-122"/>
              </a:rPr>
              <a:t>读下面的文字,完成题目。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当知学问都从活人做出,学问之背后则必然有其人之存在。但人不易知,各人</a:t>
            </a:r>
            <a:r>
              <a:t/>
            </a:r>
            <a:br/>
            <a:r>
              <a:rPr lang="zh-CN" altLang="en-US" sz="2607" kern="0" dirty="0" smtClean="0">
                <a:solidFill>
                  <a:srgbClr val="000000"/>
                </a:solidFill>
                <a:latin typeface="Times New Roman" pitchFamily="65" charset="-122"/>
                <a:ea typeface="宋体" pitchFamily="65" charset="-122"/>
              </a:rPr>
              <a:t>与各人的天赋不同,智慧不同,境界不同,性格不同。如欧阳修与司马光两人</a:t>
            </a:r>
            <a:r>
              <a:t/>
            </a:r>
            <a:br/>
            <a:r>
              <a:rPr lang="zh-CN" altLang="en-US" sz="2607" kern="0" dirty="0" smtClean="0">
                <a:solidFill>
                  <a:srgbClr val="000000"/>
                </a:solidFill>
                <a:latin typeface="Times New Roman" pitchFamily="65" charset="-122"/>
                <a:ea typeface="宋体" pitchFamily="65" charset="-122"/>
              </a:rPr>
              <a:t>同是北宋大史学家,因其人之不同,而在史学上之造诣与精神亦不同。诸位治</a:t>
            </a:r>
            <a:r>
              <a:t/>
            </a:r>
            <a:br/>
            <a:r>
              <a:rPr lang="zh-CN" altLang="en-US" sz="2607" kern="0" dirty="0" smtClean="0">
                <a:solidFill>
                  <a:srgbClr val="000000"/>
                </a:solidFill>
                <a:latin typeface="Times New Roman" pitchFamily="65" charset="-122"/>
                <a:ea typeface="宋体" pitchFamily="65" charset="-122"/>
              </a:rPr>
              <a:t>史学,不懂得所谓史学家其人,试问如何做得一史学家?读古人书,须能如亲觌,</a:t>
            </a:r>
            <a:r>
              <a:t/>
            </a:r>
            <a:br/>
            <a:r>
              <a:rPr lang="zh-CN" altLang="en-US" sz="2607" kern="0" dirty="0" smtClean="0">
                <a:solidFill>
                  <a:srgbClr val="000000"/>
                </a:solidFill>
                <a:latin typeface="Times New Roman" pitchFamily="65" charset="-122"/>
                <a:ea typeface="宋体" pitchFamily="65" charset="-122"/>
              </a:rPr>
              <a:t>心知其人。懂得了古人,像活生生地在我面前,我才能走进此学术园地。此所</a:t>
            </a:r>
            <a:r>
              <a:t/>
            </a:r>
            <a:br/>
            <a:r>
              <a:rPr lang="zh-CN" altLang="en-US" sz="2607" kern="0" dirty="0" smtClean="0">
                <a:solidFill>
                  <a:srgbClr val="000000"/>
                </a:solidFill>
                <a:latin typeface="Times New Roman" pitchFamily="65" charset="-122"/>
                <a:ea typeface="宋体" pitchFamily="65" charset="-122"/>
              </a:rPr>
              <a:t>谓“把臂入林”,至少在我自己要感得是如此。也只有如此,才能了解到古人</a:t>
            </a:r>
            <a:r>
              <a:rPr/>
              <a:t/>
            </a:r>
            <a:br>
              <a:rPr/>
            </a:br>
            <a:endParaRPr lang="zh-CN" altLang="en-US"/>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之血脉精神</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以及他们间学问之传统源流</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自己才能参加进此队伍</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随着向</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前。否则读书虽多</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所得仅为一堆材料</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只增长了自己一些见识。古人是古</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人</a:t>
            </a:r>
            <a:r>
              <a:rPr lang="zh-CN" altLang="en-US" sz="2607" kern="0" dirty="0" smtClean="0">
                <a:solidFill>
                  <a:srgbClr val="000000"/>
                </a:solidFill>
                <a:latin typeface="Times New Roman" pitchFamily="65" charset="-122"/>
                <a:ea typeface="宋体" pitchFamily="65" charset="-122"/>
              </a:rPr>
              <a:t>,传统是传统,与我全不相干。如此般做学问,尔为尔,我为我,各自拿到一堆</a:t>
            </a:r>
            <a:r>
              <a:t/>
            </a:r>
            <a:br/>
            <a:r>
              <a:rPr lang="zh-CN" altLang="en-US" sz="2607" kern="0" dirty="0" smtClean="0">
                <a:solidFill>
                  <a:srgbClr val="000000"/>
                </a:solidFill>
                <a:latin typeface="Times New Roman" pitchFamily="65" charset="-122"/>
                <a:ea typeface="宋体" pitchFamily="65" charset="-122"/>
              </a:rPr>
              <a:t>材料,各自发挥一套意见,在人与人间,则绝无关系,绝无内在精神之传递与贯</a:t>
            </a:r>
            <a:r>
              <a:t/>
            </a:r>
            <a:br/>
            <a:r>
              <a:rPr lang="zh-CN" altLang="en-US" sz="2607" kern="0" dirty="0" smtClean="0">
                <a:solidFill>
                  <a:srgbClr val="000000"/>
                </a:solidFill>
                <a:latin typeface="Times New Roman" pitchFamily="65" charset="-122"/>
                <a:ea typeface="宋体" pitchFamily="65" charset="-122"/>
              </a:rPr>
              <a:t>彻,交流与影响。此种学问,其实全是假的,并非真学问。诸位今日治学,多蹈</a:t>
            </a:r>
            <a:r>
              <a:t/>
            </a:r>
            <a:br/>
            <a:r>
              <a:rPr lang="zh-CN" altLang="en-US" sz="2607" kern="0" dirty="0" smtClean="0">
                <a:solidFill>
                  <a:srgbClr val="000000"/>
                </a:solidFill>
                <a:latin typeface="Times New Roman" pitchFamily="65" charset="-122"/>
                <a:ea typeface="宋体" pitchFamily="65" charset="-122"/>
              </a:rPr>
              <a:t>此弊,在学术传统上尚无知识可言,而尽忙着找材料,创意见,想自己出风头。</a:t>
            </a:r>
            <a:r>
              <a:t/>
            </a:r>
            <a:br/>
            <a:r>
              <a:rPr lang="zh-CN" altLang="en-US" sz="2607" kern="0" dirty="0" smtClean="0">
                <a:solidFill>
                  <a:srgbClr val="000000"/>
                </a:solidFill>
                <a:latin typeface="Times New Roman" pitchFamily="65" charset="-122"/>
                <a:ea typeface="宋体" pitchFamily="65" charset="-122"/>
              </a:rPr>
              <a:t>那实在要不得!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a:p>
        </p:txBody>
      </p:sp>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4563719"/>
        </p:xfrm>
        <a:graphic>
          <a:graphicData uri="http://schemas.openxmlformats.org/drawingml/2006/table">
            <a:tbl>
              <a:tblPr/>
              <a:tblGrid>
                <a:gridCol w="701301"/>
                <a:gridCol w="864096"/>
                <a:gridCol w="9421803"/>
              </a:tblGrid>
              <a:tr h="602640">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设错方式</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命题人不结合文段的前后语境,对某些词句的意思或某些说法故意加以曲解,从而导致错误分析和概括。</a:t>
                      </a:r>
                    </a:p>
                  </a:txBody>
                  <a:tcPr marL="45720" marR="45720"/>
                </a:tc>
              </a:tr>
              <a:tr h="831960">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识别方法</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整体上把握材料,把题目中所提供的选项,如对词语的解释、对语段的理解等,还原到材料的对应之处。将选项与原文仔细对照,逐项检查,看选项的表述是否与原文一致,就不难得出答案。</a:t>
                      </a:r>
                    </a:p>
                  </a:txBody>
                  <a:tcPr marL="45720" marR="45720"/>
                </a:tc>
              </a:tr>
              <a:tr h="611942">
                <a:tc rowSpan="3">
                  <a:txBody>
                    <a:bodyPr/>
                    <a:lstStyle/>
                    <a:p>
                      <a:pPr eaLnBrk="0" latinLnBrk="1" hangingPunct="0">
                        <a:lnSpc>
                          <a:spcPct val="150000"/>
                        </a:lnSpc>
                        <a:spcBef>
                          <a:spcPts val="0"/>
                        </a:spcBef>
                      </a:pPr>
                      <a:r>
                        <a:rPr lang="zh-CN" altLang="en-US" sz="1500" kern="1200" baseline="0" dirty="0" smtClean="0">
                          <a:solidFill>
                            <a:schemeClr val="tx1"/>
                          </a:solidFill>
                          <a:latin typeface="+mn-lt"/>
                          <a:ea typeface="+mn-ea"/>
                          <a:cs typeface="+mn-cs"/>
                        </a:rPr>
                        <a:t>典</a:t>
                      </a:r>
                      <a:endParaRPr lang="en-US" altLang="zh-CN" sz="1500" kern="1200" baseline="0" dirty="0" smtClean="0">
                        <a:solidFill>
                          <a:schemeClr val="tx1"/>
                        </a:solidFill>
                        <a:latin typeface="+mn-lt"/>
                        <a:ea typeface="+mn-ea"/>
                        <a:cs typeface="+mn-cs"/>
                      </a:endParaRPr>
                    </a:p>
                    <a:p>
                      <a:pPr eaLnBrk="0" latinLnBrk="1" hangingPunct="0">
                        <a:lnSpc>
                          <a:spcPct val="150000"/>
                        </a:lnSpc>
                        <a:spcBef>
                          <a:spcPts val="0"/>
                        </a:spcBef>
                      </a:pPr>
                      <a:r>
                        <a:rPr lang="zh-CN" altLang="en-US" sz="1500" kern="1200" baseline="0" dirty="0" smtClean="0">
                          <a:solidFill>
                            <a:schemeClr val="tx1"/>
                          </a:solidFill>
                          <a:latin typeface="+mn-lt"/>
                          <a:ea typeface="+mn-ea"/>
                          <a:cs typeface="+mn-cs"/>
                        </a:rPr>
                        <a:t>型</a:t>
                      </a:r>
                      <a:endParaRPr lang="en-US" altLang="zh-CN" sz="1500" kern="1200" baseline="0" dirty="0" smtClean="0">
                        <a:solidFill>
                          <a:schemeClr val="tx1"/>
                        </a:solidFill>
                        <a:latin typeface="+mn-lt"/>
                        <a:ea typeface="+mn-ea"/>
                        <a:cs typeface="+mn-cs"/>
                      </a:endParaRPr>
                    </a:p>
                    <a:p>
                      <a:pPr eaLnBrk="0" latinLnBrk="1" hangingPunct="0">
                        <a:lnSpc>
                          <a:spcPct val="150000"/>
                        </a:lnSpc>
                        <a:spcBef>
                          <a:spcPts val="0"/>
                        </a:spcBef>
                      </a:pPr>
                      <a:r>
                        <a:rPr lang="zh-CN" altLang="en-US" sz="1500" kern="1200" baseline="0" dirty="0" smtClean="0">
                          <a:solidFill>
                            <a:schemeClr val="tx1"/>
                          </a:solidFill>
                          <a:latin typeface="+mn-lt"/>
                          <a:ea typeface="+mn-ea"/>
                          <a:cs typeface="+mn-cs"/>
                        </a:rPr>
                        <a:t>例</a:t>
                      </a:r>
                      <a:endParaRPr lang="en-US" altLang="zh-CN" sz="1500" kern="1200" baseline="0" dirty="0" smtClean="0">
                        <a:solidFill>
                          <a:schemeClr val="tx1"/>
                        </a:solidFill>
                        <a:latin typeface="+mn-lt"/>
                        <a:ea typeface="+mn-ea"/>
                        <a:cs typeface="+mn-cs"/>
                      </a:endParaRPr>
                    </a:p>
                    <a:p>
                      <a:pPr eaLnBrk="0" latinLnBrk="1" hangingPunct="0">
                        <a:lnSpc>
                          <a:spcPct val="150000"/>
                        </a:lnSpc>
                        <a:spcBef>
                          <a:spcPts val="0"/>
                        </a:spcBef>
                      </a:pPr>
                      <a:r>
                        <a:rPr lang="zh-CN" altLang="en-US" sz="1500" kern="1200" baseline="0" dirty="0" smtClean="0">
                          <a:solidFill>
                            <a:schemeClr val="tx1"/>
                          </a:solidFill>
                          <a:latin typeface="+mn-lt"/>
                          <a:ea typeface="+mn-ea"/>
                          <a:cs typeface="+mn-cs"/>
                        </a:rPr>
                        <a:t>题</a:t>
                      </a:r>
                      <a:endParaRPr lang="zh-CN" altLang="en-US" sz="1500" kern="0" spc="-670" dirty="0" smtClean="0">
                        <a:solidFill>
                          <a:srgbClr val="000000"/>
                        </a:solidFill>
                        <a:latin typeface="Times New Roman" pitchFamily="65" charset="-122"/>
                        <a:ea typeface="宋体" pitchFamily="65"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试题</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选项</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(2018课标全国Ⅰ,第3题D项)“新子学”要参与世界文化的发展,就有必要从“照着讲”逐渐过渡到“接着讲”。</a:t>
                      </a:r>
                    </a:p>
                  </a:txBody>
                  <a:tcPr marL="45720" marR="45720"/>
                </a:tc>
              </a:tr>
              <a:tr h="129059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原文</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信息</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进而言之,从现实的过程看,“照着讲”与“接着讲”总是相互渗入:“照着讲”包含对以往思想的逻辑重构与理论阐释,这种重构与阐释已内含“接着讲”;“接着讲”基于已有的思想发展,也相应地内含“照着讲”。“新子学”应追求“照着讲”与“接着讲”的统一。</a:t>
                      </a:r>
                    </a:p>
                  </a:txBody>
                  <a:tcPr marL="45720" marR="45720"/>
                </a:tc>
              </a:tr>
              <a:tr h="106128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比对</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分析</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原文观点是“从现实的过程看,‘照着讲’与‘接着讲’总是相互渗入”“‘新子学’应追求‘照着讲’与‘接着讲’的统一”,选项说“有必要从‘照着讲’逐渐过渡到‘接着讲’”,曲解了文意。</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6.下列关于原文内容的表述,不正确的一项是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A.做学问,既要研究学问,又要研究做学问的人,如果对做学问的人缺乏应有</a:t>
            </a:r>
            <a:r>
              <a:t/>
            </a:r>
            <a:br/>
            <a:r>
              <a:rPr lang="zh-CN" altLang="en-US" sz="2607" kern="0" dirty="0" smtClean="0">
                <a:solidFill>
                  <a:srgbClr val="000000"/>
                </a:solidFill>
                <a:latin typeface="Times New Roman" pitchFamily="65" charset="-122"/>
                <a:ea typeface="宋体" pitchFamily="65" charset="-122"/>
              </a:rPr>
              <a:t>的认识,缺乏心灵上的对接,便不是真学问。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B.“把臂入林”是说阅读他人学问之书,犹如面对写书人,真切感受其人。唯</a:t>
            </a:r>
            <a:r>
              <a:t/>
            </a:r>
            <a:br/>
            <a:r>
              <a:rPr lang="zh-CN" altLang="en-US" sz="2607" kern="0" dirty="0" smtClean="0">
                <a:solidFill>
                  <a:srgbClr val="000000"/>
                </a:solidFill>
                <a:latin typeface="Times New Roman" pitchFamily="65" charset="-122"/>
                <a:ea typeface="宋体" pitchFamily="65" charset="-122"/>
              </a:rPr>
              <a:t>有如此,方能领略其学问的真谛。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C.单纯阅读书籍只会获得一堆材料,增长一些见识,难以让自己与他人的学问</a:t>
            </a:r>
            <a:r>
              <a:t/>
            </a:r>
            <a:br/>
            <a:r>
              <a:rPr lang="zh-CN" altLang="en-US" sz="2607" kern="0" dirty="0" smtClean="0">
                <a:solidFill>
                  <a:srgbClr val="000000"/>
                </a:solidFill>
                <a:latin typeface="Times New Roman" pitchFamily="65" charset="-122"/>
                <a:ea typeface="宋体" pitchFamily="65" charset="-122"/>
              </a:rPr>
              <a:t>融汇,因此做学问时阅读的作用并不大。</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D.作者认为治学者如果不关注做学问的人,就会对古人的血脉精神了解不足,</a:t>
            </a:r>
            <a:r>
              <a:t/>
            </a:r>
            <a:br/>
            <a:r>
              <a:rPr lang="zh-CN" altLang="en-US" sz="2607" kern="0" dirty="0" smtClean="0">
                <a:solidFill>
                  <a:srgbClr val="000000"/>
                </a:solidFill>
                <a:latin typeface="Times New Roman" pitchFamily="65" charset="-122"/>
                <a:ea typeface="宋体" pitchFamily="65" charset="-122"/>
              </a:rPr>
              <a:t>缺乏内在精神上的传递与交流。</a:t>
            </a:r>
            <a:endParaRPr lang="zh-CN" altLang="en-US"/>
          </a:p>
        </p:txBody>
      </p:sp>
    </p:spTree>
    <p:custDataLst>
      <p:custData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257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“因此做学问时阅读的作用并不大”强加因果。</a:t>
            </a:r>
            <a:endParaRPr lang="zh-CN" altLang="en-US">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77195"/>
            <a:ext cx="11340000" cy="112755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混淆时态”就是命题者在事物、现象出现的时间和结果上设置干扰,通常</a:t>
            </a:r>
            <a:r>
              <a:t/>
            </a:r>
            <a:br/>
            <a:r>
              <a:rPr lang="zh-CN" altLang="en-US" sz="2607" kern="0" dirty="0" smtClean="0">
                <a:solidFill>
                  <a:srgbClr val="000000"/>
                </a:solidFill>
                <a:latin typeface="Times New Roman" pitchFamily="65" charset="-122"/>
                <a:ea typeface="宋体" pitchFamily="65" charset="-122"/>
              </a:rPr>
              <a:t>表现为故意把先期说成后期,把已然说成未然,把或然说成必然。</a:t>
            </a:r>
            <a:endParaRPr lang="zh-CN" altLang="en-US"/>
          </a:p>
        </p:txBody>
      </p:sp>
      <p:pic>
        <p:nvPicPr>
          <p:cNvPr id="1026" name="Picture 2"/>
          <p:cNvPicPr>
            <a:picLocks noChangeAspect="1" noChangeArrowheads="1"/>
          </p:cNvPicPr>
          <p:nvPr/>
        </p:nvPicPr>
        <p:blipFill>
          <a:blip r:embed="rId4" cstate="print"/>
          <a:srcRect/>
          <a:stretch>
            <a:fillRect/>
          </a:stretch>
        </p:blipFill>
        <p:spPr bwMode="auto">
          <a:xfrm>
            <a:off x="636548" y="1062815"/>
            <a:ext cx="7286677" cy="590812"/>
          </a:xfrm>
          <a:prstGeom prst="rect">
            <a:avLst/>
          </a:prstGeom>
          <a:noFill/>
          <a:ln w="9525">
            <a:noFill/>
            <a:miter lim="800000"/>
            <a:headEnd/>
            <a:tailEnd/>
          </a:ln>
          <a:effectLst/>
        </p:spPr>
      </p:pic>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4849739"/>
        </p:xfrm>
        <a:graphic>
          <a:graphicData uri="http://schemas.openxmlformats.org/drawingml/2006/table">
            <a:tbl>
              <a:tblPr/>
              <a:tblGrid>
                <a:gridCol w="882367"/>
                <a:gridCol w="857256"/>
                <a:gridCol w="9247577"/>
              </a:tblGrid>
              <a:tr h="831960">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设错方式</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“已然”是已经发生的情况,“或然”是可能发生的情况</a:t>
                      </a:r>
                      <a:r>
                        <a:rPr lang="zh-CN" altLang="en-US" sz="1500" kern="0" smtClean="0">
                          <a:solidFill>
                            <a:srgbClr val="000000"/>
                          </a:solidFill>
                          <a:latin typeface="Times New Roman" pitchFamily="65" charset="-122"/>
                          <a:ea typeface="宋体" pitchFamily="65" charset="-122"/>
                        </a:rPr>
                        <a:t>,“未然</a:t>
                      </a:r>
                      <a:r>
                        <a:rPr lang="zh-CN" altLang="en-US" sz="1500" kern="0" dirty="0" smtClean="0">
                          <a:solidFill>
                            <a:srgbClr val="000000"/>
                          </a:solidFill>
                          <a:latin typeface="Times New Roman" pitchFamily="65" charset="-122"/>
                          <a:ea typeface="宋体" pitchFamily="65" charset="-122"/>
                        </a:rPr>
                        <a:t>”是还未出现的情况。命题者设置干扰项时,有时会故意</a:t>
                      </a:r>
                      <a:r>
                        <a:rPr lang="zh-CN" altLang="en-US" sz="1500" kern="0" smtClean="0">
                          <a:solidFill>
                            <a:srgbClr val="000000"/>
                          </a:solidFill>
                          <a:latin typeface="Times New Roman" pitchFamily="65" charset="-122"/>
                          <a:ea typeface="宋体" pitchFamily="65" charset="-122"/>
                        </a:rPr>
                        <a:t>把尚未</a:t>
                      </a:r>
                      <a:r>
                        <a:rPr lang="zh-CN" altLang="en-US" sz="1500" kern="0" dirty="0" smtClean="0">
                          <a:solidFill>
                            <a:srgbClr val="000000"/>
                          </a:solidFill>
                          <a:latin typeface="Times New Roman" pitchFamily="65" charset="-122"/>
                          <a:ea typeface="宋体" pitchFamily="65" charset="-122"/>
                        </a:rPr>
                        <a:t>确定或还未实现的设想、推论说成既成事实。</a:t>
                      </a:r>
                    </a:p>
                  </a:txBody>
                  <a:tcPr marL="45720" marR="45720"/>
                </a:tc>
              </a:tr>
              <a:tr h="602640">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识别方法</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关注关键词。如:已经、预计、尚未、之前、必将、一定、</a:t>
                      </a:r>
                      <a:r>
                        <a:rPr lang="zh-CN" altLang="en-US" sz="1500" kern="0" smtClean="0">
                          <a:solidFill>
                            <a:srgbClr val="000000"/>
                          </a:solidFill>
                          <a:latin typeface="Times New Roman" pitchFamily="65" charset="-122"/>
                          <a:ea typeface="宋体" pitchFamily="65" charset="-122"/>
                        </a:rPr>
                        <a:t>估计等</a:t>
                      </a:r>
                      <a:r>
                        <a:rPr lang="zh-CN" altLang="en-US" sz="1500" kern="0" dirty="0" smtClean="0">
                          <a:solidFill>
                            <a:srgbClr val="000000"/>
                          </a:solidFill>
                          <a:latin typeface="Times New Roman" pitchFamily="65" charset="-122"/>
                          <a:ea typeface="宋体" pitchFamily="65" charset="-122"/>
                        </a:rPr>
                        <a:t>。</a:t>
                      </a:r>
                    </a:p>
                  </a:txBody>
                  <a:tcPr marL="45720" marR="45720"/>
                </a:tc>
              </a:tr>
              <a:tr h="607702">
                <a:tc rowSpan="3">
                  <a:txBody>
                    <a:bodyPr/>
                    <a:lstStyle/>
                    <a:p>
                      <a:pPr eaLnBrk="0" latinLnBrk="1" hangingPunct="0">
                        <a:lnSpc>
                          <a:spcPct val="150000"/>
                        </a:lnSpc>
                        <a:spcBef>
                          <a:spcPts val="0"/>
                        </a:spcBef>
                      </a:pPr>
                      <a:r>
                        <a:rPr lang="zh-CN" altLang="en-US" sz="1500" kern="0" spc="-670" smtClean="0">
                          <a:solidFill>
                            <a:srgbClr val="000000"/>
                          </a:solidFill>
                          <a:latin typeface="Times New Roman" pitchFamily="65" charset="-122"/>
                          <a:ea typeface="宋体" pitchFamily="65" charset="-122"/>
                        </a:rPr>
                        <a:t>典</a:t>
                      </a:r>
                    </a:p>
                    <a:p>
                      <a:pPr eaLnBrk="0" latinLnBrk="1" hangingPunct="0">
                        <a:lnSpc>
                          <a:spcPct val="150000"/>
                        </a:lnSpc>
                        <a:spcBef>
                          <a:spcPts val="0"/>
                        </a:spcBef>
                      </a:pPr>
                      <a:r>
                        <a:rPr lang="zh-CN" altLang="en-US" sz="1500" kern="0" spc="-670" smtClean="0">
                          <a:solidFill>
                            <a:srgbClr val="000000"/>
                          </a:solidFill>
                          <a:latin typeface="Times New Roman" pitchFamily="65" charset="-122"/>
                          <a:ea typeface="宋体" pitchFamily="65" charset="-122"/>
                        </a:rPr>
                        <a:t>型</a:t>
                      </a:r>
                    </a:p>
                    <a:p>
                      <a:pPr eaLnBrk="0" latinLnBrk="1" hangingPunct="0">
                        <a:lnSpc>
                          <a:spcPct val="150000"/>
                        </a:lnSpc>
                        <a:spcBef>
                          <a:spcPts val="0"/>
                        </a:spcBef>
                      </a:pPr>
                      <a:r>
                        <a:rPr lang="zh-CN" altLang="en-US" sz="1500" kern="0" spc="-670" smtClean="0">
                          <a:solidFill>
                            <a:srgbClr val="000000"/>
                          </a:solidFill>
                          <a:latin typeface="Times New Roman" pitchFamily="65" charset="-122"/>
                          <a:ea typeface="宋体" pitchFamily="65" charset="-122"/>
                        </a:rPr>
                        <a:t>例</a:t>
                      </a:r>
                    </a:p>
                    <a:p>
                      <a:pPr eaLnBrk="0" latinLnBrk="1" hangingPunct="0">
                        <a:lnSpc>
                          <a:spcPct val="150000"/>
                        </a:lnSpc>
                        <a:spcBef>
                          <a:spcPts val="0"/>
                        </a:spcBef>
                      </a:pPr>
                      <a:r>
                        <a:rPr lang="zh-CN" altLang="en-US" sz="1500" kern="0" spc="-670" smtClean="0">
                          <a:solidFill>
                            <a:srgbClr val="000000"/>
                          </a:solidFill>
                          <a:latin typeface="Times New Roman" pitchFamily="65" charset="-122"/>
                          <a:ea typeface="宋体" pitchFamily="65" charset="-122"/>
                        </a:rPr>
                        <a:t>题</a:t>
                      </a:r>
                      <a:endParaRPr lang="zh-CN" altLang="en-US" sz="1500" kern="0" spc="-670" dirty="0" smtClean="0">
                        <a:solidFill>
                          <a:srgbClr val="000000"/>
                        </a:solidFill>
                        <a:latin typeface="Times New Roman" pitchFamily="65" charset="-122"/>
                        <a:ea typeface="宋体" pitchFamily="65"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试题</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选项</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(2018课标全国Ⅲ,第1题A项)当前城市空间弹性核心的问题</a:t>
                      </a:r>
                      <a:r>
                        <a:rPr lang="zh-CN" altLang="en-US" sz="1500" kern="0" smtClean="0">
                          <a:solidFill>
                            <a:srgbClr val="000000"/>
                          </a:solidFill>
                          <a:latin typeface="Times New Roman" pitchFamily="65" charset="-122"/>
                          <a:ea typeface="宋体" pitchFamily="65" charset="-122"/>
                        </a:rPr>
                        <a:t>是缺乏</a:t>
                      </a:r>
                      <a:r>
                        <a:rPr lang="zh-CN" altLang="en-US" sz="1500" kern="0" dirty="0" smtClean="0">
                          <a:solidFill>
                            <a:srgbClr val="000000"/>
                          </a:solidFill>
                          <a:latin typeface="Times New Roman" pitchFamily="65" charset="-122"/>
                          <a:ea typeface="宋体" pitchFamily="65" charset="-122"/>
                        </a:rPr>
                        <a:t>有机统一,这使得城市发展丧失了基础。</a:t>
                      </a:r>
                    </a:p>
                  </a:txBody>
                  <a:tcPr marL="45720" marR="45720"/>
                </a:tc>
              </a:tr>
              <a:tr h="174923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原文</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信息</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任何城市空间都是私人性与公共性的统一,空间弹性的核心问</a:t>
                      </a:r>
                      <a:r>
                        <a:rPr lang="zh-CN" altLang="en-US" sz="1500" kern="0" smtClean="0">
                          <a:solidFill>
                            <a:srgbClr val="000000"/>
                          </a:solidFill>
                          <a:latin typeface="Times New Roman" pitchFamily="65" charset="-122"/>
                          <a:ea typeface="宋体" pitchFamily="65" charset="-122"/>
                        </a:rPr>
                        <a:t>题,就</a:t>
                      </a:r>
                      <a:r>
                        <a:rPr lang="zh-CN" altLang="en-US" sz="1500" kern="0" dirty="0" smtClean="0">
                          <a:solidFill>
                            <a:srgbClr val="000000"/>
                          </a:solidFill>
                          <a:latin typeface="Times New Roman" pitchFamily="65" charset="-122"/>
                          <a:ea typeface="宋体" pitchFamily="65" charset="-122"/>
                        </a:rPr>
                        <a:t>是如何实现空间的公共性与私人性的有机统一、具体转</a:t>
                      </a:r>
                      <a:r>
                        <a:rPr lang="zh-CN" altLang="en-US" sz="1500" kern="0" smtClean="0">
                          <a:solidFill>
                            <a:srgbClr val="000000"/>
                          </a:solidFill>
                          <a:latin typeface="Times New Roman" pitchFamily="65" charset="-122"/>
                          <a:ea typeface="宋体" pitchFamily="65" charset="-122"/>
                        </a:rPr>
                        <a:t>换。片</a:t>
                      </a:r>
                      <a:r>
                        <a:rPr lang="zh-CN" altLang="en-US" sz="1500" kern="0" dirty="0" smtClean="0">
                          <a:solidFill>
                            <a:srgbClr val="000000"/>
                          </a:solidFill>
                          <a:latin typeface="Times New Roman" pitchFamily="65" charset="-122"/>
                          <a:ea typeface="宋体" pitchFamily="65" charset="-122"/>
                        </a:rPr>
                        <a:t>面地强调空间的公共性或片面地强调空间的私人性,都会</a:t>
                      </a:r>
                      <a:r>
                        <a:rPr lang="zh-CN" altLang="en-US" sz="1500" kern="0" smtClean="0">
                          <a:solidFill>
                            <a:srgbClr val="000000"/>
                          </a:solidFill>
                          <a:latin typeface="Times New Roman" pitchFamily="65" charset="-122"/>
                          <a:ea typeface="宋体" pitchFamily="65" charset="-122"/>
                        </a:rPr>
                        <a:t>使城市</a:t>
                      </a:r>
                      <a:r>
                        <a:rPr lang="zh-CN" altLang="en-US" sz="1500" kern="0" dirty="0" smtClean="0">
                          <a:solidFill>
                            <a:srgbClr val="000000"/>
                          </a:solidFill>
                          <a:latin typeface="Times New Roman" pitchFamily="65" charset="-122"/>
                          <a:ea typeface="宋体" pitchFamily="65" charset="-122"/>
                        </a:rPr>
                        <a:t>发展失去基础</a:t>
                      </a:r>
                      <a:r>
                        <a:rPr lang="zh-CN" altLang="en-US" sz="1500" kern="0" smtClean="0">
                          <a:solidFill>
                            <a:srgbClr val="000000"/>
                          </a:solidFill>
                          <a:latin typeface="Times New Roman" pitchFamily="65" charset="-122"/>
                          <a:ea typeface="宋体" pitchFamily="65" charset="-122"/>
                        </a:rPr>
                        <a:t>。目前,人们更多地要求空间的私人性,注重把空间固化为永恒的私人所有物、占有物。这种以私人化为核心的空</a:t>
                      </a:r>
                      <a:r>
                        <a:rPr lang="zh-CN" altLang="en-US" sz="1500" kern="0" dirty="0" smtClean="0">
                          <a:solidFill>
                            <a:srgbClr val="000000"/>
                          </a:solidFill>
                          <a:latin typeface="Times New Roman" pitchFamily="65" charset="-122"/>
                          <a:ea typeface="宋体" pitchFamily="65" charset="-122"/>
                        </a:rPr>
                        <a:t>间固化倾向,造成城市空间弹性不足,正在成为制约城市发展的</a:t>
                      </a:r>
                      <a:r>
                        <a:rPr sz="1500"/>
                        <a:t/>
                      </a:r>
                      <a:br>
                        <a:rPr sz="1500"/>
                      </a:br>
                      <a:r>
                        <a:rPr lang="zh-CN" altLang="en-US" sz="1500" kern="0" dirty="0" smtClean="0">
                          <a:solidFill>
                            <a:srgbClr val="000000"/>
                          </a:solidFill>
                          <a:latin typeface="Times New Roman" pitchFamily="65" charset="-122"/>
                          <a:ea typeface="宋体" pitchFamily="65" charset="-122"/>
                        </a:rPr>
                        <a:t>一个重要原因。</a:t>
                      </a:r>
                    </a:p>
                  </a:txBody>
                  <a:tcPr marL="45720" marR="45720"/>
                </a:tc>
              </a:tr>
              <a:tr h="83195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比对</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分析</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原文说“片面地强调空间的</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都会使城市发展失去基</a:t>
                      </a:r>
                      <a:r>
                        <a:rPr lang="zh-CN" altLang="en-US" sz="1500" kern="0" smtClean="0">
                          <a:solidFill>
                            <a:srgbClr val="000000"/>
                          </a:solidFill>
                          <a:latin typeface="Times New Roman" pitchFamily="65" charset="-122"/>
                          <a:ea typeface="宋体" pitchFamily="65" charset="-122"/>
                        </a:rPr>
                        <a:t>础”,“</a:t>
                      </a:r>
                      <a:r>
                        <a:rPr lang="zh-CN" altLang="en-US" sz="1500" kern="0" dirty="0" smtClean="0">
                          <a:solidFill>
                            <a:srgbClr val="000000"/>
                          </a:solidFill>
                          <a:latin typeface="Times New Roman" pitchFamily="65" charset="-122"/>
                          <a:ea typeface="宋体" pitchFamily="65" charset="-122"/>
                        </a:rPr>
                        <a:t>会”字说明这是一种可能,是或然。但选项说成“使得城</a:t>
                      </a:r>
                      <a:r>
                        <a:rPr lang="zh-CN" altLang="en-US" sz="1500" kern="0" smtClean="0">
                          <a:solidFill>
                            <a:srgbClr val="000000"/>
                          </a:solidFill>
                          <a:latin typeface="Times New Roman" pitchFamily="65" charset="-122"/>
                          <a:ea typeface="宋体" pitchFamily="65" charset="-122"/>
                        </a:rPr>
                        <a:t>市发展</a:t>
                      </a:r>
                      <a:r>
                        <a:rPr lang="zh-CN" altLang="en-US" sz="1500" kern="0" dirty="0" smtClean="0">
                          <a:solidFill>
                            <a:srgbClr val="000000"/>
                          </a:solidFill>
                          <a:latin typeface="Times New Roman" pitchFamily="65" charset="-122"/>
                          <a:ea typeface="宋体" pitchFamily="65" charset="-122"/>
                        </a:rPr>
                        <a:t>丧失了基础”,属必然。这里犯了混淆时态的错误。</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阅</a:t>
            </a:r>
            <a:r>
              <a:rPr lang="zh-CN" altLang="en-US" sz="2607" kern="0" dirty="0" smtClean="0">
                <a:solidFill>
                  <a:srgbClr val="000000"/>
                </a:solidFill>
                <a:latin typeface="Times New Roman" pitchFamily="65" charset="-122"/>
                <a:ea typeface="宋体" pitchFamily="65" charset="-122"/>
              </a:rPr>
              <a:t>读下面的文字,完成题目。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“花黄”也称“花子”“额黄”,是古代妇女面部的一种额饰。它以彩色光</a:t>
            </a:r>
            <a:r>
              <a:t/>
            </a:r>
            <a:br/>
            <a:r>
              <a:rPr lang="zh-CN" altLang="en-US" sz="2607" kern="0" dirty="0" smtClean="0">
                <a:solidFill>
                  <a:srgbClr val="000000"/>
                </a:solidFill>
                <a:latin typeface="Times New Roman" pitchFamily="65" charset="-122"/>
                <a:ea typeface="宋体" pitchFamily="65" charset="-122"/>
              </a:rPr>
              <a:t>纸、绸罗、云母片、蝉翼、蜻蜓翅乃至鱼骨等为原料,染成金黄、霁红或翠</a:t>
            </a:r>
            <a:r>
              <a:t/>
            </a:r>
            <a:br/>
            <a:r>
              <a:rPr lang="zh-CN" altLang="en-US" sz="2607" kern="0" dirty="0" smtClean="0">
                <a:solidFill>
                  <a:srgbClr val="000000"/>
                </a:solidFill>
                <a:latin typeface="Times New Roman" pitchFamily="65" charset="-122"/>
                <a:ea typeface="宋体" pitchFamily="65" charset="-122"/>
              </a:rPr>
              <a:t>绿等色,剪作花、鸟、鱼等形,粘贴于额头、酒靥、嘴角、鬓边等处。《木兰</a:t>
            </a:r>
            <a:r>
              <a:t/>
            </a:r>
            <a:br/>
            <a:r>
              <a:rPr lang="zh-CN" altLang="en-US" sz="2607" kern="0" dirty="0" smtClean="0">
                <a:solidFill>
                  <a:srgbClr val="000000"/>
                </a:solidFill>
                <a:latin typeface="Times New Roman" pitchFamily="65" charset="-122"/>
                <a:ea typeface="宋体" pitchFamily="65" charset="-122"/>
              </a:rPr>
              <a:t>诗》中描写木兰得胜归家,“对镜帖花黄”的场景,说明南北朝时期,在脸上</a:t>
            </a:r>
            <a:r>
              <a:t/>
            </a:r>
            <a:br/>
            <a:r>
              <a:rPr lang="zh-CN" altLang="en-US" sz="2607" kern="0" dirty="0" smtClean="0">
                <a:solidFill>
                  <a:srgbClr val="000000"/>
                </a:solidFill>
                <a:latin typeface="Times New Roman" pitchFamily="65" charset="-122"/>
                <a:ea typeface="宋体" pitchFamily="65" charset="-122"/>
              </a:rPr>
              <a:t>贴装饰物,已然成为一种风尚。宋代上层妇女也继承前代遗风,在额上和两颊</a:t>
            </a:r>
            <a:r>
              <a:t/>
            </a:r>
            <a:br/>
            <a:r>
              <a:rPr lang="zh-CN" altLang="en-US" sz="2607" kern="0" dirty="0" smtClean="0">
                <a:solidFill>
                  <a:srgbClr val="000000"/>
                </a:solidFill>
                <a:latin typeface="Times New Roman" pitchFamily="65" charset="-122"/>
                <a:ea typeface="宋体" pitchFamily="65" charset="-122"/>
              </a:rPr>
              <a:t>间贴金箔或彩纸剪成的“花子”。这种“花子”背面涂有产于辽水间的呵</a:t>
            </a:r>
            <a:r>
              <a:rPr/>
              <a:t/>
            </a:r>
            <a:br>
              <a:rPr/>
            </a:br>
            <a:endParaRPr lang="zh-CN" altLang="en-US"/>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胶</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用口呵嘘就能粘贴。晚唐词人温庭筠的</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菩萨蛮</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中描写道“小山重叠</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金明灭”</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一说即指女子额前的装饰物有所脱落而造成的或明或暗的效果。</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这</a:t>
            </a:r>
            <a:r>
              <a:rPr lang="zh-CN" altLang="en-US" sz="2607" kern="0" dirty="0" smtClean="0">
                <a:solidFill>
                  <a:srgbClr val="000000"/>
                </a:solidFill>
                <a:latin typeface="Times New Roman" pitchFamily="65" charset="-122"/>
                <a:ea typeface="宋体" pitchFamily="65" charset="-122"/>
              </a:rPr>
              <a:t>些装饰物,使得词人笔下的女子更添妩媚动人之态。“梅妆”也是宋代较</a:t>
            </a:r>
            <a:r>
              <a:t/>
            </a:r>
            <a:br/>
            <a:r>
              <a:rPr lang="zh-CN" altLang="en-US" sz="2607" kern="0" dirty="0" smtClean="0">
                <a:solidFill>
                  <a:srgbClr val="000000"/>
                </a:solidFill>
                <a:latin typeface="Times New Roman" pitchFamily="65" charset="-122"/>
                <a:ea typeface="宋体" pitchFamily="65" charset="-122"/>
              </a:rPr>
              <a:t>为流行的一种贴面妆容,“梅妆”即“梅花妆”。这种装扮相传始自南朝,宋</a:t>
            </a:r>
            <a:r>
              <a:t/>
            </a:r>
            <a:br/>
            <a:r>
              <a:rPr lang="zh-CN" altLang="en-US" sz="2607" kern="0" dirty="0" smtClean="0">
                <a:solidFill>
                  <a:srgbClr val="000000"/>
                </a:solidFill>
                <a:latin typeface="Times New Roman" pitchFamily="65" charset="-122"/>
                <a:ea typeface="宋体" pitchFamily="65" charset="-122"/>
              </a:rPr>
              <a:t>武帝的寿阳公主在正月初七醉卧于含章殿下,一朵梅花落在她的额上粘住,三</a:t>
            </a:r>
            <a:r>
              <a:t/>
            </a:r>
            <a:br/>
            <a:r>
              <a:rPr lang="zh-CN" altLang="en-US" sz="2607" kern="0" dirty="0" smtClean="0">
                <a:solidFill>
                  <a:srgbClr val="000000"/>
                </a:solidFill>
                <a:latin typeface="Times New Roman" pitchFamily="65" charset="-122"/>
                <a:ea typeface="宋体" pitchFamily="65" charset="-122"/>
              </a:rPr>
              <a:t>天后才落去,因而作“梅花妆”。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(摘编自梁牧原《妆容与服饰在宋词中的作用》)</a:t>
            </a:r>
            <a:endParaRPr lang="zh-CN" altLang="en-US"/>
          </a:p>
        </p:txBody>
      </p:sp>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7.下列理解和分析,不符合原文意思的一项是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A.“花黄”作为古代妇女面部的一种额饰,制作原料丰富、色彩鲜艳、形状</a:t>
            </a:r>
            <a:r>
              <a:t/>
            </a:r>
            <a:br/>
            <a:r>
              <a:rPr lang="zh-CN" altLang="en-US" sz="2607" kern="0" dirty="0" smtClean="0">
                <a:solidFill>
                  <a:srgbClr val="000000"/>
                </a:solidFill>
                <a:latin typeface="Times New Roman" pitchFamily="65" charset="-122"/>
                <a:ea typeface="宋体" pitchFamily="65" charset="-122"/>
              </a:rPr>
              <a:t>多样。这些装饰物,使得词人笔下的女子更妩媚动人。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B.早在南北朝时期,妇女在脸上粘贴装饰物,就已经成为一种风尚。《木兰</a:t>
            </a:r>
            <a:r>
              <a:t/>
            </a:r>
            <a:br/>
            <a:r>
              <a:rPr lang="zh-CN" altLang="en-US" sz="2607" kern="0" dirty="0" smtClean="0">
                <a:solidFill>
                  <a:srgbClr val="000000"/>
                </a:solidFill>
                <a:latin typeface="Times New Roman" pitchFamily="65" charset="-122"/>
                <a:ea typeface="宋体" pitchFamily="65" charset="-122"/>
              </a:rPr>
              <a:t>诗》中描写木兰得胜归家,“对镜帖花黄”的场景就是证据。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C.晚唐词人温庭筠的《菩萨蛮》中,“小山重叠金明灭”一句可以说是在写</a:t>
            </a:r>
            <a:r>
              <a:t/>
            </a:r>
            <a:br/>
            <a:r>
              <a:rPr lang="zh-CN" altLang="en-US" sz="2607" kern="0" dirty="0" smtClean="0">
                <a:solidFill>
                  <a:srgbClr val="000000"/>
                </a:solidFill>
                <a:latin typeface="Times New Roman" pitchFamily="65" charset="-122"/>
                <a:ea typeface="宋体" pitchFamily="65" charset="-122"/>
              </a:rPr>
              <a:t>女子的妆容。“小山”即“小山眉”,“金”指女子额前的装饰物。</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D.“梅花妆”是由南朝宋武帝的寿阳公主首创的一种贴面妆容,她因醉卧时</a:t>
            </a:r>
            <a:r>
              <a:t/>
            </a:r>
            <a:br/>
            <a:r>
              <a:rPr lang="zh-CN" altLang="en-US" sz="2607" kern="0" dirty="0" smtClean="0">
                <a:solidFill>
                  <a:srgbClr val="000000"/>
                </a:solidFill>
                <a:latin typeface="Times New Roman" pitchFamily="65" charset="-122"/>
                <a:ea typeface="宋体" pitchFamily="65" charset="-122"/>
              </a:rPr>
              <a:t>一朵梅花偶然落在额上粘住,从而受到启发而作“梅花妆”。</a:t>
            </a:r>
            <a:endParaRPr lang="zh-CN" altLang="en-US"/>
          </a:p>
        </p:txBody>
      </p:sp>
    </p:spTree>
    <p:custDataLst>
      <p:custData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09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D　或然变必然。原文的意思是:“梅花妆”这种装扮相传始自南</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朝。</a:t>
            </a:r>
            <a:endParaRPr lang="zh-CN" altLang="en-US">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848633"/>
            <a:ext cx="11340000" cy="1109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说法绝对”是指原文的说法在范围、程度上有所保留,而选项夸大其词,把</a:t>
            </a:r>
            <a:r>
              <a:t/>
            </a:r>
            <a:br/>
            <a:r>
              <a:rPr lang="zh-CN" altLang="en-US" sz="2607" kern="0" dirty="0" smtClean="0">
                <a:solidFill>
                  <a:srgbClr val="000000"/>
                </a:solidFill>
                <a:latin typeface="Times New Roman" pitchFamily="65" charset="-122"/>
                <a:ea typeface="宋体" pitchFamily="65" charset="-122"/>
              </a:rPr>
              <a:t>相对的情况说成绝对的情况。</a:t>
            </a:r>
            <a:endParaRPr lang="zh-CN" altLang="en-US"/>
          </a:p>
        </p:txBody>
      </p:sp>
      <p:pic>
        <p:nvPicPr>
          <p:cNvPr id="3074" name="Picture 2"/>
          <p:cNvPicPr>
            <a:picLocks noChangeAspect="1" noChangeArrowheads="1"/>
          </p:cNvPicPr>
          <p:nvPr/>
        </p:nvPicPr>
        <p:blipFill>
          <a:blip r:embed="rId4" cstate="print"/>
          <a:srcRect/>
          <a:stretch>
            <a:fillRect/>
          </a:stretch>
        </p:blipFill>
        <p:spPr bwMode="auto">
          <a:xfrm>
            <a:off x="422235" y="1062815"/>
            <a:ext cx="7231279" cy="643734"/>
          </a:xfrm>
          <a:prstGeom prst="rect">
            <a:avLst/>
          </a:prstGeom>
          <a:noFill/>
          <a:ln w="9525">
            <a:noFill/>
            <a:miter lim="800000"/>
            <a:headEnd/>
            <a:tailEnd/>
          </a:ln>
          <a:effectLst/>
        </p:spPr>
      </p:pic>
    </p:spTree>
    <p:custDataLst>
      <p:custData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4572000"/>
        </p:xfrm>
        <a:graphic>
          <a:graphicData uri="http://schemas.openxmlformats.org/drawingml/2006/table">
            <a:tbl>
              <a:tblPr/>
              <a:tblGrid>
                <a:gridCol w="953805"/>
                <a:gridCol w="928694"/>
                <a:gridCol w="9104701"/>
              </a:tblGrid>
              <a:tr h="324970">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设错方式</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选项把原文中的说法绝对化。</a:t>
                      </a:r>
                    </a:p>
                  </a:txBody>
                  <a:tcPr marL="45720" marR="45720"/>
                </a:tc>
              </a:tr>
              <a:tr h="965616">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识别方法</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选项中表示全部范围的词语有“全”“都”“所有”“</a:t>
                      </a:r>
                      <a:r>
                        <a:rPr lang="zh-CN" altLang="en-US" sz="1500" kern="0" smtClean="0">
                          <a:solidFill>
                            <a:srgbClr val="000000"/>
                          </a:solidFill>
                          <a:latin typeface="Times New Roman" pitchFamily="65" charset="-122"/>
                          <a:ea typeface="宋体" pitchFamily="65" charset="-122"/>
                        </a:rPr>
                        <a:t>共”“</a:t>
                      </a:r>
                      <a:r>
                        <a:rPr lang="zh-CN" altLang="en-US" sz="1500" kern="0" dirty="0" smtClean="0">
                          <a:solidFill>
                            <a:srgbClr val="000000"/>
                          </a:solidFill>
                          <a:latin typeface="Times New Roman" pitchFamily="65" charset="-122"/>
                          <a:ea typeface="宋体" pitchFamily="65" charset="-122"/>
                        </a:rPr>
                        <a:t>一概”等,表示限定范围的词语有“只”“仅仅”“光”等</a:t>
                      </a:r>
                      <a:r>
                        <a:rPr lang="zh-CN" altLang="en-US" sz="1500" kern="0" smtClean="0">
                          <a:solidFill>
                            <a:srgbClr val="000000"/>
                          </a:solidFill>
                          <a:latin typeface="Times New Roman" pitchFamily="65" charset="-122"/>
                          <a:ea typeface="宋体" pitchFamily="65" charset="-122"/>
                        </a:rPr>
                        <a:t>,表示</a:t>
                      </a:r>
                      <a:r>
                        <a:rPr lang="zh-CN" altLang="en-US" sz="1500" kern="0" dirty="0" smtClean="0">
                          <a:solidFill>
                            <a:srgbClr val="000000"/>
                          </a:solidFill>
                          <a:latin typeface="Times New Roman" pitchFamily="65" charset="-122"/>
                          <a:ea typeface="宋体" pitchFamily="65" charset="-122"/>
                        </a:rPr>
                        <a:t>肯定的词语有“必定”“必须”“一定”等。选项中出</a:t>
                      </a:r>
                      <a:r>
                        <a:rPr lang="zh-CN" altLang="en-US" sz="1500" kern="0" smtClean="0">
                          <a:solidFill>
                            <a:srgbClr val="000000"/>
                          </a:solidFill>
                          <a:latin typeface="Times New Roman" pitchFamily="65" charset="-122"/>
                          <a:ea typeface="宋体" pitchFamily="65" charset="-122"/>
                        </a:rPr>
                        <a:t>现这些</a:t>
                      </a:r>
                      <a:r>
                        <a:rPr lang="zh-CN" altLang="en-US" sz="1500" kern="0" dirty="0" smtClean="0">
                          <a:solidFill>
                            <a:srgbClr val="000000"/>
                          </a:solidFill>
                          <a:latin typeface="Times New Roman" pitchFamily="65" charset="-122"/>
                          <a:ea typeface="宋体" pitchFamily="65" charset="-122"/>
                        </a:rPr>
                        <a:t>词语时要注意对应好原文,如果原文中没有这些词语,一般</a:t>
                      </a:r>
                      <a:r>
                        <a:rPr lang="zh-CN" altLang="en-US" sz="1500" kern="0" smtClean="0">
                          <a:solidFill>
                            <a:srgbClr val="000000"/>
                          </a:solidFill>
                          <a:latin typeface="Times New Roman" pitchFamily="65" charset="-122"/>
                          <a:ea typeface="宋体" pitchFamily="65" charset="-122"/>
                        </a:rPr>
                        <a:t>就是说</a:t>
                      </a:r>
                      <a:r>
                        <a:rPr lang="zh-CN" altLang="en-US" sz="1500" kern="0" dirty="0" smtClean="0">
                          <a:solidFill>
                            <a:srgbClr val="000000"/>
                          </a:solidFill>
                          <a:latin typeface="Times New Roman" pitchFamily="65" charset="-122"/>
                          <a:ea typeface="宋体" pitchFamily="65" charset="-122"/>
                        </a:rPr>
                        <a:t>法绝对。</a:t>
                      </a:r>
                    </a:p>
                  </a:txBody>
                  <a:tcPr marL="45720" marR="45720"/>
                </a:tc>
              </a:tr>
              <a:tr h="581525">
                <a:tc rowSpan="3">
                  <a:txBody>
                    <a:bodyPr/>
                    <a:lstStyle/>
                    <a:p>
                      <a:pPr eaLnBrk="0" latinLnBrk="1" hangingPunct="0">
                        <a:lnSpc>
                          <a:spcPct val="150000"/>
                        </a:lnSpc>
                        <a:spcBef>
                          <a:spcPts val="0"/>
                        </a:spcBef>
                      </a:pPr>
                      <a:r>
                        <a:rPr lang="zh-CN" altLang="en-US" sz="1500" kern="0" spc="-670" smtClean="0">
                          <a:solidFill>
                            <a:srgbClr val="000000"/>
                          </a:solidFill>
                          <a:latin typeface="Times New Roman" pitchFamily="65" charset="-122"/>
                          <a:ea typeface="宋体" pitchFamily="65" charset="-122"/>
                        </a:rPr>
                        <a:t>典</a:t>
                      </a:r>
                    </a:p>
                    <a:p>
                      <a:pPr eaLnBrk="0" latinLnBrk="1" hangingPunct="0">
                        <a:lnSpc>
                          <a:spcPct val="150000"/>
                        </a:lnSpc>
                        <a:spcBef>
                          <a:spcPts val="0"/>
                        </a:spcBef>
                      </a:pPr>
                      <a:r>
                        <a:rPr lang="zh-CN" altLang="en-US" sz="1500" kern="0" spc="-670" smtClean="0">
                          <a:solidFill>
                            <a:srgbClr val="000000"/>
                          </a:solidFill>
                          <a:latin typeface="Times New Roman" pitchFamily="65" charset="-122"/>
                          <a:ea typeface="宋体" pitchFamily="65" charset="-122"/>
                        </a:rPr>
                        <a:t>型</a:t>
                      </a:r>
                    </a:p>
                    <a:p>
                      <a:pPr eaLnBrk="0" latinLnBrk="1" hangingPunct="0">
                        <a:lnSpc>
                          <a:spcPct val="150000"/>
                        </a:lnSpc>
                        <a:spcBef>
                          <a:spcPts val="0"/>
                        </a:spcBef>
                      </a:pPr>
                      <a:r>
                        <a:rPr lang="zh-CN" altLang="en-US" sz="1500" kern="0" spc="-670" smtClean="0">
                          <a:solidFill>
                            <a:srgbClr val="000000"/>
                          </a:solidFill>
                          <a:latin typeface="Times New Roman" pitchFamily="65" charset="-122"/>
                          <a:ea typeface="宋体" pitchFamily="65" charset="-122"/>
                        </a:rPr>
                        <a:t>例</a:t>
                      </a:r>
                    </a:p>
                    <a:p>
                      <a:pPr eaLnBrk="0" latinLnBrk="1" hangingPunct="0">
                        <a:lnSpc>
                          <a:spcPct val="150000"/>
                        </a:lnSpc>
                        <a:spcBef>
                          <a:spcPts val="0"/>
                        </a:spcBef>
                      </a:pPr>
                      <a:r>
                        <a:rPr lang="zh-CN" altLang="en-US" sz="1500" kern="0" spc="-670" smtClean="0">
                          <a:solidFill>
                            <a:srgbClr val="000000"/>
                          </a:solidFill>
                          <a:latin typeface="Times New Roman" pitchFamily="65" charset="-122"/>
                          <a:ea typeface="宋体" pitchFamily="65" charset="-122"/>
                        </a:rPr>
                        <a:t>题</a:t>
                      </a:r>
                      <a:endParaRPr lang="zh-CN" altLang="en-US" sz="1500" kern="0" spc="-670" dirty="0" smtClean="0">
                        <a:solidFill>
                          <a:srgbClr val="000000"/>
                        </a:solidFill>
                        <a:latin typeface="Times New Roman" pitchFamily="65" charset="-122"/>
                        <a:ea typeface="宋体" pitchFamily="65"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试题</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选项</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(2018天津,第6题C项)在信息化时代的今天,公众已经完全被</a:t>
                      </a:r>
                      <a:r>
                        <a:rPr lang="zh-CN" altLang="en-US" sz="1500" kern="0" smtClean="0">
                          <a:solidFill>
                            <a:srgbClr val="000000"/>
                          </a:solidFill>
                          <a:latin typeface="Times New Roman" pitchFamily="65" charset="-122"/>
                          <a:ea typeface="宋体" pitchFamily="65" charset="-122"/>
                        </a:rPr>
                        <a:t>掌握计</a:t>
                      </a:r>
                      <a:r>
                        <a:rPr lang="zh-CN" altLang="en-US" sz="1500" kern="0" dirty="0" smtClean="0">
                          <a:solidFill>
                            <a:srgbClr val="000000"/>
                          </a:solidFill>
                          <a:latin typeface="Times New Roman" pitchFamily="65" charset="-122"/>
                          <a:ea typeface="宋体" pitchFamily="65" charset="-122"/>
                        </a:rPr>
                        <a:t>算机技术和计算机语言的少数专业人士奴役。</a:t>
                      </a:r>
                    </a:p>
                  </a:txBody>
                  <a:tcPr marL="45720" marR="45720"/>
                </a:tc>
              </a:tr>
              <a:tr h="1308767">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原文</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信息</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计算机语言虽然也是人类创造,并且也逐渐被广泛使用,但是</a:t>
                      </a:r>
                      <a:r>
                        <a:rPr lang="zh-CN" altLang="en-US" sz="1500" kern="0" smtClean="0">
                          <a:solidFill>
                            <a:srgbClr val="000000"/>
                          </a:solidFill>
                          <a:latin typeface="Times New Roman" pitchFamily="65" charset="-122"/>
                          <a:ea typeface="宋体" pitchFamily="65" charset="-122"/>
                        </a:rPr>
                        <a:t>其背后</a:t>
                      </a:r>
                      <a:r>
                        <a:rPr lang="zh-CN" altLang="en-US" sz="1500" kern="0" dirty="0" smtClean="0">
                          <a:solidFill>
                            <a:srgbClr val="000000"/>
                          </a:solidFill>
                          <a:latin typeface="Times New Roman" pitchFamily="65" charset="-122"/>
                          <a:ea typeface="宋体" pitchFamily="65" charset="-122"/>
                        </a:rPr>
                        <a:t>支撑它的强大的计算机技术却掌握在少部分专业人士手中</a:t>
                      </a:r>
                      <a:r>
                        <a:rPr lang="zh-CN" altLang="en-US" sz="1500" kern="0" smtClean="0">
                          <a:solidFill>
                            <a:srgbClr val="000000"/>
                          </a:solidFill>
                          <a:latin typeface="Times New Roman" pitchFamily="65" charset="-122"/>
                          <a:ea typeface="宋体" pitchFamily="65" charset="-122"/>
                        </a:rPr>
                        <a:t>,公众</a:t>
                      </a:r>
                      <a:r>
                        <a:rPr lang="zh-CN" altLang="en-US" sz="1500" kern="0" dirty="0" smtClean="0">
                          <a:solidFill>
                            <a:srgbClr val="000000"/>
                          </a:solidFill>
                          <a:latin typeface="Times New Roman" pitchFamily="65" charset="-122"/>
                          <a:ea typeface="宋体" pitchFamily="65" charset="-122"/>
                        </a:rPr>
                        <a:t>被远远地甩到了高科技发展的边缘,他们只能按照少数人</a:t>
                      </a:r>
                      <a:r>
                        <a:rPr lang="zh-CN" altLang="en-US" sz="1500" kern="0" smtClean="0">
                          <a:solidFill>
                            <a:srgbClr val="000000"/>
                          </a:solidFill>
                          <a:latin typeface="Times New Roman" pitchFamily="65" charset="-122"/>
                          <a:ea typeface="宋体" pitchFamily="65" charset="-122"/>
                        </a:rPr>
                        <a:t>事先设</a:t>
                      </a:r>
                      <a:r>
                        <a:rPr lang="zh-CN" altLang="en-US" sz="1500" kern="0" dirty="0" smtClean="0">
                          <a:solidFill>
                            <a:srgbClr val="000000"/>
                          </a:solidFill>
                          <a:latin typeface="Times New Roman" pitchFamily="65" charset="-122"/>
                          <a:ea typeface="宋体" pitchFamily="65" charset="-122"/>
                        </a:rPr>
                        <a:t>定的程序和规则在仅有的范围内去选择,成为数字化产品</a:t>
                      </a:r>
                      <a:r>
                        <a:rPr lang="zh-CN" altLang="en-US" sz="1500" kern="0" smtClean="0">
                          <a:solidFill>
                            <a:srgbClr val="000000"/>
                          </a:solidFill>
                          <a:latin typeface="Times New Roman" pitchFamily="65" charset="-122"/>
                          <a:ea typeface="宋体" pitchFamily="65" charset="-122"/>
                        </a:rPr>
                        <a:t>的被动</a:t>
                      </a:r>
                      <a:r>
                        <a:rPr lang="zh-CN" altLang="en-US" sz="1500" kern="0" dirty="0" smtClean="0">
                          <a:solidFill>
                            <a:srgbClr val="000000"/>
                          </a:solidFill>
                          <a:latin typeface="Times New Roman" pitchFamily="65" charset="-122"/>
                          <a:ea typeface="宋体" pitchFamily="65" charset="-122"/>
                        </a:rPr>
                        <a:t>接受者。数字化信息及其技术形态越多地深入到我们的生</a:t>
                      </a:r>
                      <a:r>
                        <a:rPr lang="zh-CN" altLang="en-US" sz="1500" kern="0" smtClean="0">
                          <a:solidFill>
                            <a:srgbClr val="000000"/>
                          </a:solidFill>
                          <a:latin typeface="Times New Roman" pitchFamily="65" charset="-122"/>
                          <a:ea typeface="宋体" pitchFamily="65" charset="-122"/>
                        </a:rPr>
                        <a:t>活,我</a:t>
                      </a:r>
                      <a:r>
                        <a:rPr lang="zh-CN" altLang="en-US" sz="1500" kern="0" dirty="0" smtClean="0">
                          <a:solidFill>
                            <a:srgbClr val="000000"/>
                          </a:solidFill>
                          <a:latin typeface="Times New Roman" pitchFamily="65" charset="-122"/>
                          <a:ea typeface="宋体" pitchFamily="65" charset="-122"/>
                        </a:rPr>
                        <a:t>们就越严密地被少数人的思维所控制,且这种控制最终会</a:t>
                      </a:r>
                      <a:r>
                        <a:rPr lang="zh-CN" altLang="en-US" sz="1500" kern="0" smtClean="0">
                          <a:solidFill>
                            <a:srgbClr val="000000"/>
                          </a:solidFill>
                          <a:latin typeface="Times New Roman" pitchFamily="65" charset="-122"/>
                          <a:ea typeface="宋体" pitchFamily="65" charset="-122"/>
                        </a:rPr>
                        <a:t>表现为</a:t>
                      </a:r>
                      <a:r>
                        <a:rPr lang="zh-CN" altLang="en-US" sz="1500" kern="0" dirty="0" smtClean="0">
                          <a:solidFill>
                            <a:srgbClr val="000000"/>
                          </a:solidFill>
                          <a:latin typeface="Times New Roman" pitchFamily="65" charset="-122"/>
                          <a:ea typeface="宋体" pitchFamily="65" charset="-122"/>
                        </a:rPr>
                        <a:t>信息对人的控制。</a:t>
                      </a:r>
                    </a:p>
                  </a:txBody>
                  <a:tcPr marL="45720" marR="45720"/>
                </a:tc>
              </a:tr>
              <a:tr h="622466">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比对</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分析</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结合原文“公众被远远地甩到了高科技发展的边缘”“被</a:t>
                      </a:r>
                      <a:r>
                        <a:rPr lang="zh-CN" altLang="en-US" sz="1500" kern="0" smtClean="0">
                          <a:solidFill>
                            <a:srgbClr val="000000"/>
                          </a:solidFill>
                          <a:latin typeface="Times New Roman" pitchFamily="65" charset="-122"/>
                          <a:ea typeface="宋体" pitchFamily="65" charset="-122"/>
                        </a:rPr>
                        <a:t>动接受</a:t>
                      </a:r>
                      <a:r>
                        <a:rPr lang="zh-CN" altLang="en-US" sz="1500" kern="0" dirty="0" smtClean="0">
                          <a:solidFill>
                            <a:srgbClr val="000000"/>
                          </a:solidFill>
                          <a:latin typeface="Times New Roman" pitchFamily="65" charset="-122"/>
                          <a:ea typeface="宋体" pitchFamily="65" charset="-122"/>
                        </a:rPr>
                        <a:t>者”“严密地被少数人的思维所控制”等关键信息可知</a:t>
                      </a:r>
                      <a:r>
                        <a:rPr lang="zh-CN" altLang="en-US" sz="1500" kern="0" smtClean="0">
                          <a:solidFill>
                            <a:srgbClr val="000000"/>
                          </a:solidFill>
                          <a:latin typeface="Times New Roman" pitchFamily="65" charset="-122"/>
                          <a:ea typeface="宋体" pitchFamily="65" charset="-122"/>
                        </a:rPr>
                        <a:t>,“公众</a:t>
                      </a:r>
                      <a:r>
                        <a:rPr lang="zh-CN" altLang="en-US" sz="1500" kern="0" dirty="0" smtClean="0">
                          <a:solidFill>
                            <a:srgbClr val="000000"/>
                          </a:solidFill>
                          <a:latin typeface="Times New Roman" pitchFamily="65" charset="-122"/>
                          <a:ea typeface="宋体" pitchFamily="65" charset="-122"/>
                        </a:rPr>
                        <a:t>已经完全被</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奴役”说法过于绝对。</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05338"/>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阅读下面的文字,完成题目。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文字史料和口述史料都不一定准确,对实物史料的鉴定又往往见仁见智,所以</a:t>
            </a:r>
            <a:r>
              <a:rPr dirty="0"/>
              <a:t/>
            </a:r>
            <a:br>
              <a:rPr dirty="0"/>
            </a:br>
            <a:r>
              <a:rPr lang="zh-CN" altLang="en-US" sz="2607" kern="0" dirty="0" smtClean="0">
                <a:solidFill>
                  <a:srgbClr val="000000"/>
                </a:solidFill>
                <a:latin typeface="Times New Roman" pitchFamily="65" charset="-122"/>
                <a:ea typeface="宋体" pitchFamily="65" charset="-122"/>
              </a:rPr>
              <a:t>研究历史必须具备考证的功力。清乾嘉时代,考证学基本上局限于文献典籍</a:t>
            </a:r>
            <a:r>
              <a:rPr dirty="0"/>
              <a:t/>
            </a:r>
            <a:br>
              <a:rPr dirty="0"/>
            </a:br>
            <a:r>
              <a:rPr lang="zh-CN" altLang="en-US" sz="2607" kern="0" dirty="0" smtClean="0">
                <a:solidFill>
                  <a:srgbClr val="000000"/>
                </a:solidFill>
                <a:latin typeface="Times New Roman" pitchFamily="65" charset="-122"/>
                <a:ea typeface="宋体" pitchFamily="65" charset="-122"/>
              </a:rPr>
              <a:t>范围。1925年,王国维提出了“二重证据法”,用甲骨文等考古资料(地下之</a:t>
            </a:r>
            <a:r>
              <a:rPr dirty="0"/>
              <a:t/>
            </a:r>
            <a:br>
              <a:rPr dirty="0"/>
            </a:br>
            <a:r>
              <a:rPr lang="zh-CN" altLang="en-US" sz="2607" kern="0" dirty="0" smtClean="0">
                <a:solidFill>
                  <a:srgbClr val="000000"/>
                </a:solidFill>
                <a:latin typeface="Times New Roman" pitchFamily="65" charset="-122"/>
                <a:ea typeface="宋体" pitchFamily="65" charset="-122"/>
              </a:rPr>
              <a:t>新材料)跟传统典籍文献(纸上之材料)互相释证,扩大了研究者的视野。二十</a:t>
            </a:r>
            <a:r>
              <a:rPr dirty="0"/>
              <a:t/>
            </a:r>
            <a:br>
              <a:rPr dirty="0"/>
            </a:br>
            <a:r>
              <a:rPr lang="zh-CN" altLang="en-US" sz="2607" kern="0" dirty="0" smtClean="0">
                <a:solidFill>
                  <a:srgbClr val="000000"/>
                </a:solidFill>
                <a:latin typeface="Times New Roman" pitchFamily="65" charset="-122"/>
                <a:ea typeface="宋体" pitchFamily="65" charset="-122"/>
              </a:rPr>
              <a:t>世纪九十年代,史学家杨向奎等进而提出了“三重证据法”,自觉吸收了民族</a:t>
            </a:r>
            <a:r>
              <a:rPr dirty="0"/>
              <a:t/>
            </a:r>
            <a:br>
              <a:rPr dirty="0"/>
            </a:br>
            <a:r>
              <a:rPr lang="zh-CN" altLang="en-US" sz="2607" kern="0" dirty="0" smtClean="0">
                <a:solidFill>
                  <a:srgbClr val="000000"/>
                </a:solidFill>
                <a:latin typeface="Times New Roman" pitchFamily="65" charset="-122"/>
                <a:ea typeface="宋体" pitchFamily="65" charset="-122"/>
              </a:rPr>
              <a:t>学、民俗学的资料研究历史,其中既有文字材料,又有非文字材料,如实物形</a:t>
            </a:r>
            <a:r>
              <a:rPr dirty="0"/>
              <a:t/>
            </a:r>
            <a:br>
              <a:rPr dirty="0"/>
            </a:br>
            <a:endParaRPr lang="zh-CN" altLang="en-US" dirty="0"/>
          </a:p>
        </p:txBody>
      </p:sp>
      <p:pic>
        <p:nvPicPr>
          <p:cNvPr id="2052"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阅</a:t>
            </a:r>
            <a:r>
              <a:rPr lang="zh-CN" altLang="en-US" sz="2607" kern="0" dirty="0" smtClean="0">
                <a:solidFill>
                  <a:srgbClr val="000000"/>
                </a:solidFill>
                <a:latin typeface="Times New Roman" pitchFamily="65" charset="-122"/>
                <a:ea typeface="宋体" pitchFamily="65" charset="-122"/>
              </a:rPr>
              <a:t>读下面的文字,完成题目。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建筑成为一个重要的审美对象,首先,是因为它凝聚着人类物质生产的巨大劳</a:t>
            </a:r>
            <a:r>
              <a:t/>
            </a:r>
            <a:br/>
            <a:r>
              <a:rPr lang="zh-CN" altLang="en-US" sz="2607" kern="0" dirty="0" smtClean="0">
                <a:solidFill>
                  <a:srgbClr val="000000"/>
                </a:solidFill>
                <a:latin typeface="Times New Roman" pitchFamily="65" charset="-122"/>
                <a:ea typeface="宋体" pitchFamily="65" charset="-122"/>
              </a:rPr>
              <a:t>动,是人类自觉地改造客观世界的直接成果。其次,人类是“依照美的尺度来</a:t>
            </a:r>
            <a:r>
              <a:t/>
            </a:r>
            <a:br/>
            <a:r>
              <a:rPr lang="zh-CN" altLang="en-US" sz="2607" kern="0" dirty="0" smtClean="0">
                <a:solidFill>
                  <a:srgbClr val="000000"/>
                </a:solidFill>
                <a:latin typeface="Times New Roman" pitchFamily="65" charset="-122"/>
                <a:ea typeface="宋体" pitchFamily="65" charset="-122"/>
              </a:rPr>
              <a:t>生产的”,从石器时代的洞穴草棚到现代的高楼大厦,都显示了建筑形式美的</a:t>
            </a:r>
            <a:r>
              <a:t/>
            </a:r>
            <a:br/>
            <a:r>
              <a:rPr lang="zh-CN" altLang="en-US" sz="2607" kern="0" dirty="0" smtClean="0">
                <a:solidFill>
                  <a:srgbClr val="000000"/>
                </a:solidFill>
                <a:latin typeface="Times New Roman" pitchFamily="65" charset="-122"/>
                <a:ea typeface="宋体" pitchFamily="65" charset="-122"/>
              </a:rPr>
              <a:t>尺度,如比例、和谐、对比、色调、质感、均衡、韵律、构图序列等。建筑</a:t>
            </a:r>
            <a:r>
              <a:t/>
            </a:r>
            <a:br/>
            <a:r>
              <a:rPr lang="zh-CN" altLang="en-US" sz="2607" kern="0" dirty="0" smtClean="0">
                <a:solidFill>
                  <a:srgbClr val="000000"/>
                </a:solidFill>
                <a:latin typeface="Times New Roman" pitchFamily="65" charset="-122"/>
                <a:ea typeface="宋体" pitchFamily="65" charset="-122"/>
              </a:rPr>
              <a:t>虽然起源于防寒、祛暑、荫蔽等实用的生活要求,但在建筑史上,人类对解决</a:t>
            </a:r>
            <a:r>
              <a:t/>
            </a:r>
            <a:br/>
            <a:r>
              <a:rPr lang="zh-CN" altLang="en-US" sz="2607" kern="0" dirty="0" smtClean="0">
                <a:solidFill>
                  <a:srgbClr val="000000"/>
                </a:solidFill>
                <a:latin typeface="Times New Roman" pitchFamily="65" charset="-122"/>
                <a:ea typeface="宋体" pitchFamily="65" charset="-122"/>
              </a:rPr>
              <a:t>生活实用而付出的劳动却远远不如对非实用方面的付出多。宫殿、庙宇(各</a:t>
            </a:r>
            <a:r>
              <a:rPr/>
              <a:t/>
            </a:r>
            <a:br>
              <a:rPr/>
            </a:br>
            <a:endParaRPr lang="zh-CN" altLang="en-US"/>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种宗教的</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、祭坛、陵墓、纪念碑、园林等</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这些全部或基本上服务于精神生</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活的建筑</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其成就远远超过了住宅、作坊、堡寨等服务于物质生活的建筑。</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建</a:t>
            </a:r>
            <a:r>
              <a:rPr lang="zh-CN" altLang="en-US" sz="2607" kern="0" dirty="0" smtClean="0">
                <a:solidFill>
                  <a:srgbClr val="000000"/>
                </a:solidFill>
                <a:latin typeface="Times New Roman" pitchFamily="65" charset="-122"/>
                <a:ea typeface="宋体" pitchFamily="65" charset="-122"/>
              </a:rPr>
              <a:t>筑形式、建筑风格的演变,大都是一个时代社会物质生活和精神生活最敏</a:t>
            </a:r>
            <a:r>
              <a:t/>
            </a:r>
            <a:br/>
            <a:r>
              <a:rPr lang="zh-CN" altLang="en-US" sz="2607" kern="0" dirty="0" smtClean="0">
                <a:solidFill>
                  <a:srgbClr val="000000"/>
                </a:solidFill>
                <a:latin typeface="Times New Roman" pitchFamily="65" charset="-122"/>
                <a:ea typeface="宋体" pitchFamily="65" charset="-122"/>
              </a:rPr>
              <a:t>感最触目的见证。在西方,人们形象地称建筑是“石头写成的历史”。</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a:p>
        </p:txBody>
      </p:sp>
    </p:spTree>
    <p:custDataLst>
      <p:custData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8.下列关于原文内容的表述,不正确的一项是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A.作为人类自觉改造客观世界的直接成果,建筑凝聚了人类物质生产的巨大</a:t>
            </a:r>
            <a:r>
              <a:t/>
            </a:r>
            <a:br/>
            <a:r>
              <a:rPr lang="zh-CN" altLang="en-US" sz="2607" kern="0" dirty="0" smtClean="0">
                <a:solidFill>
                  <a:srgbClr val="000000"/>
                </a:solidFill>
                <a:latin typeface="Times New Roman" pitchFamily="65" charset="-122"/>
                <a:ea typeface="宋体" pitchFamily="65" charset="-122"/>
              </a:rPr>
              <a:t>劳动,自然也就成为人类的一个重要的审美对象。</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B.人类是按照美的尺度来生产建筑的,从古至今的建筑都显示了建筑形式美</a:t>
            </a:r>
            <a:r>
              <a:t/>
            </a:r>
            <a:br/>
            <a:r>
              <a:rPr lang="zh-CN" altLang="en-US" sz="2607" kern="0" dirty="0" smtClean="0">
                <a:solidFill>
                  <a:srgbClr val="000000"/>
                </a:solidFill>
                <a:latin typeface="Times New Roman" pitchFamily="65" charset="-122"/>
                <a:ea typeface="宋体" pitchFamily="65" charset="-122"/>
              </a:rPr>
              <a:t>的尺度。</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C.建筑起源于生活实用的要求,但人类在非实用类建筑上,无论是付出的劳动</a:t>
            </a:r>
            <a:r>
              <a:t/>
            </a:r>
            <a:br/>
            <a:r>
              <a:rPr lang="zh-CN" altLang="en-US" sz="2607" kern="0" dirty="0" smtClean="0">
                <a:solidFill>
                  <a:srgbClr val="000000"/>
                </a:solidFill>
                <a:latin typeface="Times New Roman" pitchFamily="65" charset="-122"/>
                <a:ea typeface="宋体" pitchFamily="65" charset="-122"/>
              </a:rPr>
              <a:t>还是取得的成就,都远超在实用类建筑上的。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D.每个时代的物质生活和精神生活的变化,都会在建筑形式和风格上敏感而</a:t>
            </a:r>
            <a:r>
              <a:t/>
            </a:r>
            <a:br/>
            <a:r>
              <a:rPr lang="zh-CN" altLang="en-US" sz="2607" kern="0" dirty="0" smtClean="0">
                <a:solidFill>
                  <a:srgbClr val="000000"/>
                </a:solidFill>
                <a:latin typeface="Times New Roman" pitchFamily="65" charset="-122"/>
                <a:ea typeface="宋体" pitchFamily="65" charset="-122"/>
              </a:rPr>
              <a:t>清晰地表现出来,所以西方人说建筑是“石头写成的历史”。</a:t>
            </a:r>
            <a:endParaRPr lang="zh-CN" altLang="en-US"/>
          </a:p>
        </p:txBody>
      </p:sp>
    </p:spTree>
    <p:custDataLst>
      <p:custData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09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D　“每个时代</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,都会</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”说法过于绝对,原文是“大都</a:t>
            </a:r>
            <a:r>
              <a:rPr lang="zh-CN" altLang="en-US" sz="2607" kern="0" dirty="0" smtClean="0">
                <a:solidFill>
                  <a:srgbClr val="FF0000"/>
                </a:solidFill>
                <a:latin typeface="黑体" pitchFamily="65" charset="-122"/>
                <a:ea typeface="宋体" pitchFamily="65" charset="-122"/>
              </a:rPr>
              <a:t>…</a:t>
            </a:r>
            <a:r>
              <a:rPr>
                <a:solidFill>
                  <a:srgbClr val="FF0000"/>
                </a:solidFill>
              </a:rPr>
              <a:t/>
            </a:r>
            <a:br>
              <a:rPr>
                <a:solidFill>
                  <a:srgbClr val="FF0000"/>
                </a:solidFill>
              </a:rPr>
            </a:b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a:t>
            </a:r>
            <a:endParaRPr lang="zh-CN" altLang="en-US">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05757"/>
            <a:ext cx="11340000" cy="5257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答非所问”是指题干问了一个问题,而选项回答的却是另一个问题。</a:t>
            </a:r>
            <a:endParaRPr lang="zh-CN" altLang="en-US"/>
          </a:p>
        </p:txBody>
      </p:sp>
      <p:pic>
        <p:nvPicPr>
          <p:cNvPr id="4098" name="Picture 2"/>
          <p:cNvPicPr>
            <a:picLocks noChangeAspect="1" noChangeArrowheads="1"/>
          </p:cNvPicPr>
          <p:nvPr/>
        </p:nvPicPr>
        <p:blipFill>
          <a:blip r:embed="rId4" cstate="print"/>
          <a:srcRect/>
          <a:stretch>
            <a:fillRect/>
          </a:stretch>
        </p:blipFill>
        <p:spPr bwMode="auto">
          <a:xfrm>
            <a:off x="565111" y="991377"/>
            <a:ext cx="7348077" cy="634209"/>
          </a:xfrm>
          <a:prstGeom prst="rect">
            <a:avLst/>
          </a:prstGeom>
          <a:noFill/>
          <a:ln w="9525">
            <a:noFill/>
            <a:miter lim="800000"/>
            <a:headEnd/>
            <a:tailEnd/>
          </a:ln>
          <a:effectLst/>
        </p:spPr>
      </p:pic>
    </p:spTree>
    <p:custDataLst>
      <p:custData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4572000"/>
        </p:xfrm>
        <a:graphic>
          <a:graphicData uri="http://schemas.openxmlformats.org/drawingml/2006/table">
            <a:tbl>
              <a:tblPr/>
              <a:tblGrid>
                <a:gridCol w="739491"/>
                <a:gridCol w="571504"/>
                <a:gridCol w="9676205"/>
              </a:tblGrid>
              <a:tr h="310547">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设错方式</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常见的题干问法有“下列不属于</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的原因的一项是”“</a:t>
                      </a:r>
                      <a:r>
                        <a:rPr lang="zh-CN" altLang="en-US" sz="1500" kern="0" smtClean="0">
                          <a:solidFill>
                            <a:srgbClr val="000000"/>
                          </a:solidFill>
                          <a:latin typeface="Times New Roman" pitchFamily="65" charset="-122"/>
                          <a:ea typeface="宋体" pitchFamily="65" charset="-122"/>
                        </a:rPr>
                        <a:t>下列不</a:t>
                      </a:r>
                      <a:r>
                        <a:rPr lang="zh-CN" altLang="en-US" sz="1500" kern="0" dirty="0" smtClean="0">
                          <a:solidFill>
                            <a:srgbClr val="000000"/>
                          </a:solidFill>
                          <a:latin typeface="Times New Roman" pitchFamily="65" charset="-122"/>
                          <a:ea typeface="宋体" pitchFamily="65" charset="-122"/>
                        </a:rPr>
                        <a:t>能说明(没有体现)</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的一项是”等。</a:t>
                      </a:r>
                    </a:p>
                  </a:txBody>
                  <a:tcPr marL="45720" marR="45720"/>
                </a:tc>
              </a:tr>
              <a:tr h="310547">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识别方法</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要注意审明题干要求,看清题干问的是什么问题,选项回答的</a:t>
                      </a:r>
                      <a:r>
                        <a:rPr lang="zh-CN" altLang="en-US" sz="1500" kern="0" smtClean="0">
                          <a:solidFill>
                            <a:srgbClr val="000000"/>
                          </a:solidFill>
                          <a:latin typeface="Times New Roman" pitchFamily="65" charset="-122"/>
                          <a:ea typeface="宋体" pitchFamily="65" charset="-122"/>
                        </a:rPr>
                        <a:t>是什么</a:t>
                      </a:r>
                      <a:r>
                        <a:rPr lang="zh-CN" altLang="en-US" sz="1500" kern="0" dirty="0" smtClean="0">
                          <a:solidFill>
                            <a:srgbClr val="000000"/>
                          </a:solidFill>
                          <a:latin typeface="Times New Roman" pitchFamily="65" charset="-122"/>
                          <a:ea typeface="宋体" pitchFamily="65" charset="-122"/>
                        </a:rPr>
                        <a:t>问题。</a:t>
                      </a:r>
                    </a:p>
                  </a:txBody>
                  <a:tcPr marL="45720" marR="45720"/>
                </a:tc>
              </a:tr>
              <a:tr h="1255917">
                <a:tc rowSpan="3">
                  <a:txBody>
                    <a:bodyPr/>
                    <a:lstStyle/>
                    <a:p>
                      <a:pPr eaLnBrk="0" latinLnBrk="1" hangingPunct="0">
                        <a:lnSpc>
                          <a:spcPct val="150000"/>
                        </a:lnSpc>
                        <a:spcBef>
                          <a:spcPts val="0"/>
                        </a:spcBef>
                      </a:pPr>
                      <a:r>
                        <a:rPr lang="zh-CN" altLang="en-US" sz="1500" kern="0" spc="-670" smtClean="0">
                          <a:solidFill>
                            <a:srgbClr val="000000"/>
                          </a:solidFill>
                          <a:latin typeface="Times New Roman" pitchFamily="65" charset="-122"/>
                          <a:ea typeface="宋体" pitchFamily="65" charset="-122"/>
                        </a:rPr>
                        <a:t>典</a:t>
                      </a:r>
                    </a:p>
                    <a:p>
                      <a:pPr eaLnBrk="0" latinLnBrk="1" hangingPunct="0">
                        <a:lnSpc>
                          <a:spcPct val="150000"/>
                        </a:lnSpc>
                        <a:spcBef>
                          <a:spcPts val="0"/>
                        </a:spcBef>
                      </a:pPr>
                      <a:r>
                        <a:rPr lang="zh-CN" altLang="en-US" sz="1500" kern="0" spc="-670" smtClean="0">
                          <a:solidFill>
                            <a:srgbClr val="000000"/>
                          </a:solidFill>
                          <a:latin typeface="Times New Roman" pitchFamily="65" charset="-122"/>
                          <a:ea typeface="宋体" pitchFamily="65" charset="-122"/>
                        </a:rPr>
                        <a:t>型</a:t>
                      </a:r>
                    </a:p>
                    <a:p>
                      <a:pPr eaLnBrk="0" latinLnBrk="1" hangingPunct="0">
                        <a:lnSpc>
                          <a:spcPct val="150000"/>
                        </a:lnSpc>
                        <a:spcBef>
                          <a:spcPts val="0"/>
                        </a:spcBef>
                      </a:pPr>
                      <a:r>
                        <a:rPr lang="zh-CN" altLang="en-US" sz="1500" kern="0" spc="-670" smtClean="0">
                          <a:solidFill>
                            <a:srgbClr val="000000"/>
                          </a:solidFill>
                          <a:latin typeface="Times New Roman" pitchFamily="65" charset="-122"/>
                          <a:ea typeface="宋体" pitchFamily="65" charset="-122"/>
                        </a:rPr>
                        <a:t>例</a:t>
                      </a:r>
                    </a:p>
                    <a:p>
                      <a:pPr eaLnBrk="0" latinLnBrk="1" hangingPunct="0">
                        <a:lnSpc>
                          <a:spcPct val="150000"/>
                        </a:lnSpc>
                        <a:spcBef>
                          <a:spcPts val="0"/>
                        </a:spcBef>
                      </a:pPr>
                      <a:r>
                        <a:rPr lang="zh-CN" altLang="en-US" sz="1500" kern="0" spc="-670" smtClean="0">
                          <a:solidFill>
                            <a:srgbClr val="000000"/>
                          </a:solidFill>
                          <a:latin typeface="Times New Roman" pitchFamily="65" charset="-122"/>
                          <a:ea typeface="宋体" pitchFamily="65" charset="-122"/>
                        </a:rPr>
                        <a:t>题</a:t>
                      </a:r>
                      <a:endParaRPr lang="zh-CN" altLang="en-US" sz="1500" kern="0" spc="-670" dirty="0" smtClean="0">
                        <a:solidFill>
                          <a:srgbClr val="000000"/>
                        </a:solidFill>
                        <a:latin typeface="Times New Roman" pitchFamily="65" charset="-122"/>
                        <a:ea typeface="宋体" pitchFamily="65"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试题</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选项</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(2018天津,第7题)下面所列当今现象,</a:t>
                      </a:r>
                      <a:r>
                        <a:rPr lang="zh-CN" altLang="en-US" sz="1500" u="sng" kern="0" dirty="0" smtClean="0">
                          <a:solidFill>
                            <a:srgbClr val="000000"/>
                          </a:solidFill>
                          <a:latin typeface="Times New Roman" pitchFamily="65" charset="-122"/>
                          <a:ea typeface="宋体" pitchFamily="65" charset="-122"/>
                        </a:rPr>
                        <a:t>不能</a:t>
                      </a:r>
                      <a:r>
                        <a:rPr lang="zh-CN" altLang="en-US" sz="1500" kern="0" dirty="0" smtClean="0">
                          <a:solidFill>
                            <a:srgbClr val="000000"/>
                          </a:solidFill>
                          <a:latin typeface="Times New Roman" pitchFamily="65" charset="-122"/>
                          <a:ea typeface="宋体" pitchFamily="65" charset="-122"/>
                        </a:rPr>
                        <a:t>体现倒数第二段</a:t>
                      </a:r>
                      <a:r>
                        <a:rPr lang="zh-CN" altLang="en-US" sz="1500" kern="0" smtClean="0">
                          <a:solidFill>
                            <a:srgbClr val="000000"/>
                          </a:solidFill>
                          <a:latin typeface="Times New Roman" pitchFamily="65" charset="-122"/>
                          <a:ea typeface="宋体" pitchFamily="65" charset="-122"/>
                        </a:rPr>
                        <a:t>所说“</a:t>
                      </a:r>
                      <a:r>
                        <a:rPr lang="zh-CN" altLang="en-US" sz="1500" kern="0" dirty="0" smtClean="0">
                          <a:solidFill>
                            <a:srgbClr val="000000"/>
                          </a:solidFill>
                          <a:latin typeface="Times New Roman" pitchFamily="65" charset="-122"/>
                          <a:ea typeface="宋体" pitchFamily="65" charset="-122"/>
                        </a:rPr>
                        <a:t>科学技术与人的矛盾关系”的一项是</a:t>
                      </a:r>
                      <a:r>
                        <a:rPr lang="zh-CN" altLang="en-US" sz="1500" kern="0" spc="215"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　　)</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A.习惯使用电脑打字的人常常感慨,有些字不会写了,有些字</a:t>
                      </a:r>
                      <a:r>
                        <a:rPr lang="zh-CN" altLang="en-US" sz="1500" kern="0" smtClean="0">
                          <a:solidFill>
                            <a:srgbClr val="000000"/>
                          </a:solidFill>
                          <a:latin typeface="Times New Roman" pitchFamily="65" charset="-122"/>
                          <a:ea typeface="宋体" pitchFamily="65" charset="-122"/>
                        </a:rPr>
                        <a:t>写不好</a:t>
                      </a:r>
                      <a:r>
                        <a:rPr lang="zh-CN" altLang="en-US" sz="1500" kern="0" dirty="0" smtClean="0">
                          <a:solidFill>
                            <a:srgbClr val="000000"/>
                          </a:solidFill>
                          <a:latin typeface="Times New Roman" pitchFamily="65" charset="-122"/>
                          <a:ea typeface="宋体" pitchFamily="65" charset="-122"/>
                        </a:rPr>
                        <a:t>了。</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B.家务机器人、自动驾驶汽车开始进入生活,使很多人逐</a:t>
                      </a:r>
                      <a:r>
                        <a:rPr lang="zh-CN" altLang="en-US" sz="1500" kern="0" smtClean="0">
                          <a:solidFill>
                            <a:srgbClr val="000000"/>
                          </a:solidFill>
                          <a:latin typeface="Times New Roman" pitchFamily="65" charset="-122"/>
                          <a:ea typeface="宋体" pitchFamily="65" charset="-122"/>
                        </a:rPr>
                        <a:t>渐由“</a:t>
                      </a:r>
                      <a:r>
                        <a:rPr lang="zh-CN" altLang="en-US" sz="1500" kern="0" dirty="0" smtClean="0">
                          <a:solidFill>
                            <a:srgbClr val="000000"/>
                          </a:solidFill>
                          <a:latin typeface="Times New Roman" pitchFamily="65" charset="-122"/>
                          <a:ea typeface="宋体" pitchFamily="65" charset="-122"/>
                        </a:rPr>
                        <a:t>不用干”变成了“不会干”。</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C.智能手机功能越来越多,越来越强大,带给人们方便的同时,</a:t>
                      </a:r>
                      <a:r>
                        <a:rPr lang="zh-CN" altLang="en-US" sz="1500" kern="0" smtClean="0">
                          <a:solidFill>
                            <a:srgbClr val="000000"/>
                          </a:solidFill>
                          <a:latin typeface="Times New Roman" pitchFamily="65" charset="-122"/>
                          <a:ea typeface="宋体" pitchFamily="65" charset="-122"/>
                        </a:rPr>
                        <a:t>也使一</a:t>
                      </a:r>
                      <a:r>
                        <a:rPr lang="zh-CN" altLang="en-US" sz="1500" kern="0" dirty="0" smtClean="0">
                          <a:solidFill>
                            <a:srgbClr val="000000"/>
                          </a:solidFill>
                          <a:latin typeface="Times New Roman" pitchFamily="65" charset="-122"/>
                          <a:ea typeface="宋体" pitchFamily="65" charset="-122"/>
                        </a:rPr>
                        <a:t>些人患上严重的手机依赖症。</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D.“阿尔法狗”程序战胜顶级围棋大师后,职业棋手们纷纷</a:t>
                      </a:r>
                      <a:r>
                        <a:rPr lang="zh-CN" altLang="en-US" sz="1500" kern="0" smtClean="0">
                          <a:solidFill>
                            <a:srgbClr val="000000"/>
                          </a:solidFill>
                          <a:latin typeface="Times New Roman" pitchFamily="65" charset="-122"/>
                          <a:ea typeface="宋体" pitchFamily="65" charset="-122"/>
                        </a:rPr>
                        <a:t>采用智</a:t>
                      </a:r>
                      <a:r>
                        <a:rPr lang="zh-CN" altLang="en-US" sz="1500" kern="0" dirty="0" smtClean="0">
                          <a:solidFill>
                            <a:srgbClr val="000000"/>
                          </a:solidFill>
                          <a:latin typeface="Times New Roman" pitchFamily="65" charset="-122"/>
                          <a:ea typeface="宋体" pitchFamily="65" charset="-122"/>
                        </a:rPr>
                        <a:t>能软件辅助训练,提高水平。</a:t>
                      </a:r>
                    </a:p>
                  </a:txBody>
                  <a:tcPr marL="45720" marR="45720"/>
                </a:tc>
              </a:tr>
              <a:tr h="783232">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原文</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信息</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现代信息及其技术形态能够广泛参与人类的知觉活动、概</a:t>
                      </a:r>
                      <a:r>
                        <a:rPr lang="zh-CN" altLang="en-US" sz="1500" kern="0" smtClean="0">
                          <a:solidFill>
                            <a:srgbClr val="000000"/>
                          </a:solidFill>
                          <a:latin typeface="Times New Roman" pitchFamily="65" charset="-122"/>
                          <a:ea typeface="宋体" pitchFamily="65" charset="-122"/>
                        </a:rPr>
                        <a:t>念活动</a:t>
                      </a:r>
                      <a:r>
                        <a:rPr lang="zh-CN" altLang="en-US" sz="1500" kern="0" dirty="0" smtClean="0">
                          <a:solidFill>
                            <a:srgbClr val="000000"/>
                          </a:solidFill>
                          <a:latin typeface="Times New Roman" pitchFamily="65" charset="-122"/>
                          <a:ea typeface="宋体" pitchFamily="65" charset="-122"/>
                        </a:rPr>
                        <a:t>甚至情感性活动,形成对人的智能的精确模拟,这使它得以</a:t>
                      </a:r>
                      <a:r>
                        <a:rPr lang="zh-CN" altLang="en-US" sz="1500" kern="0" smtClean="0">
                          <a:solidFill>
                            <a:srgbClr val="000000"/>
                          </a:solidFill>
                          <a:latin typeface="Times New Roman" pitchFamily="65" charset="-122"/>
                          <a:ea typeface="宋体" pitchFamily="65" charset="-122"/>
                        </a:rPr>
                        <a:t>摆脱对</a:t>
                      </a:r>
                      <a:r>
                        <a:rPr lang="zh-CN" altLang="en-US" sz="1500" kern="0" dirty="0" smtClean="0">
                          <a:solidFill>
                            <a:srgbClr val="000000"/>
                          </a:solidFill>
                          <a:latin typeface="Times New Roman" pitchFamily="65" charset="-122"/>
                          <a:ea typeface="宋体" pitchFamily="65" charset="-122"/>
                        </a:rPr>
                        <a:t>人的依赖性,成为与人对立的异己力量。这种科学技术与</a:t>
                      </a:r>
                      <a:r>
                        <a:rPr lang="zh-CN" altLang="en-US" sz="1500" kern="0" smtClean="0">
                          <a:solidFill>
                            <a:srgbClr val="000000"/>
                          </a:solidFill>
                          <a:latin typeface="Times New Roman" pitchFamily="65" charset="-122"/>
                          <a:ea typeface="宋体" pitchFamily="65" charset="-122"/>
                        </a:rPr>
                        <a:t>人的矛</a:t>
                      </a:r>
                      <a:r>
                        <a:rPr lang="zh-CN" altLang="en-US" sz="1500" kern="0" dirty="0" smtClean="0">
                          <a:solidFill>
                            <a:srgbClr val="000000"/>
                          </a:solidFill>
                          <a:latin typeface="Times New Roman" pitchFamily="65" charset="-122"/>
                          <a:ea typeface="宋体" pitchFamily="65" charset="-122"/>
                        </a:rPr>
                        <a:t>盾关系,是否意味着,随着信息化社会的发展,人及其社会的</a:t>
                      </a:r>
                      <a:r>
                        <a:rPr lang="zh-CN" altLang="en-US" sz="1500" kern="0" smtClean="0">
                          <a:solidFill>
                            <a:srgbClr val="000000"/>
                          </a:solidFill>
                          <a:latin typeface="Times New Roman" pitchFamily="65" charset="-122"/>
                          <a:ea typeface="宋体" pitchFamily="65" charset="-122"/>
                        </a:rPr>
                        <a:t>深刻信</a:t>
                      </a:r>
                      <a:r>
                        <a:rPr lang="zh-CN" altLang="en-US" sz="1500" kern="0" dirty="0" smtClean="0">
                          <a:solidFill>
                            <a:srgbClr val="000000"/>
                          </a:solidFill>
                          <a:latin typeface="Times New Roman" pitchFamily="65" charset="-122"/>
                          <a:ea typeface="宋体" pitchFamily="65" charset="-122"/>
                        </a:rPr>
                        <a:t>息化与人工智能超越人脑的对信息处理的强大功能,将把</a:t>
                      </a:r>
                      <a:r>
                        <a:rPr lang="zh-CN" altLang="en-US" sz="1500" kern="0" smtClean="0">
                          <a:solidFill>
                            <a:srgbClr val="000000"/>
                          </a:solidFill>
                          <a:latin typeface="Times New Roman" pitchFamily="65" charset="-122"/>
                          <a:ea typeface="宋体" pitchFamily="65" charset="-122"/>
                        </a:rPr>
                        <a:t>人类推</a:t>
                      </a:r>
                      <a:r>
                        <a:rPr lang="zh-CN" altLang="en-US" sz="1500" kern="0" dirty="0" smtClean="0">
                          <a:solidFill>
                            <a:srgbClr val="000000"/>
                          </a:solidFill>
                          <a:latin typeface="Times New Roman" pitchFamily="65" charset="-122"/>
                          <a:ea typeface="宋体" pitchFamily="65" charset="-122"/>
                        </a:rPr>
                        <a:t>向被奴役者的终极命运?</a:t>
                      </a:r>
                    </a:p>
                  </a:txBody>
                  <a:tcPr marL="45720" marR="45720"/>
                </a:tc>
              </a:tr>
              <a:tr h="42871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比对</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分析</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A.人依赖电脑打字。B.人依赖机器生活。C.人依赖手机。D.</a:t>
                      </a:r>
                      <a:r>
                        <a:rPr lang="zh-CN" altLang="en-US" sz="1500" kern="0" smtClean="0">
                          <a:solidFill>
                            <a:srgbClr val="000000"/>
                          </a:solidFill>
                          <a:latin typeface="Times New Roman" pitchFamily="65" charset="-122"/>
                          <a:ea typeface="宋体" pitchFamily="65" charset="-122"/>
                        </a:rPr>
                        <a:t>人采用</a:t>
                      </a:r>
                      <a:r>
                        <a:rPr lang="zh-CN" altLang="en-US" sz="1500" kern="0" dirty="0" smtClean="0">
                          <a:solidFill>
                            <a:srgbClr val="000000"/>
                          </a:solidFill>
                          <a:latin typeface="Times New Roman" pitchFamily="65" charset="-122"/>
                          <a:ea typeface="宋体" pitchFamily="65" charset="-122"/>
                        </a:rPr>
                        <a:t>智能软件辅助训练,人更为主动,科学技术为人所用,是积</a:t>
                      </a:r>
                      <a:r>
                        <a:rPr lang="zh-CN" altLang="en-US" sz="1500" kern="0" smtClean="0">
                          <a:solidFill>
                            <a:srgbClr val="000000"/>
                          </a:solidFill>
                          <a:latin typeface="Times New Roman" pitchFamily="65" charset="-122"/>
                          <a:ea typeface="宋体" pitchFamily="65" charset="-122"/>
                        </a:rPr>
                        <a:t>极方面</a:t>
                      </a:r>
                      <a:r>
                        <a:rPr lang="zh-CN" altLang="en-US" sz="1500" kern="0" dirty="0" smtClean="0">
                          <a:solidFill>
                            <a:srgbClr val="000000"/>
                          </a:solidFill>
                          <a:latin typeface="Times New Roman" pitchFamily="65" charset="-122"/>
                          <a:ea typeface="宋体" pitchFamily="65" charset="-122"/>
                        </a:rPr>
                        <a:t>,属于答非所问。</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阅</a:t>
            </a:r>
            <a:r>
              <a:rPr lang="zh-CN" altLang="en-US" sz="2607" kern="0" dirty="0" smtClean="0">
                <a:solidFill>
                  <a:srgbClr val="000000"/>
                </a:solidFill>
                <a:latin typeface="Times New Roman" pitchFamily="65" charset="-122"/>
                <a:ea typeface="宋体" pitchFamily="65" charset="-122"/>
              </a:rPr>
              <a:t>读下面的文字,完成题目。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随处可见的Wi-Fi无线网络、电脑和智能手机,使人们更方便地进入网络生</a:t>
            </a:r>
            <a:r>
              <a:t/>
            </a:r>
            <a:br/>
            <a:r>
              <a:rPr lang="zh-CN" altLang="en-US" sz="2607" kern="0" dirty="0" smtClean="0">
                <a:solidFill>
                  <a:srgbClr val="000000"/>
                </a:solidFill>
                <a:latin typeface="Times New Roman" pitchFamily="65" charset="-122"/>
                <a:ea typeface="宋体" pitchFamily="65" charset="-122"/>
              </a:rPr>
              <a:t>活。继闪客、博客、播客、换客之后,如今网上流行“晒客”。“晒”来源</a:t>
            </a:r>
            <a:r>
              <a:t/>
            </a:r>
            <a:br/>
            <a:r>
              <a:rPr lang="zh-CN" altLang="en-US" sz="2607" kern="0" dirty="0" smtClean="0">
                <a:solidFill>
                  <a:srgbClr val="000000"/>
                </a:solidFill>
                <a:latin typeface="Times New Roman" pitchFamily="65" charset="-122"/>
                <a:ea typeface="宋体" pitchFamily="65" charset="-122"/>
              </a:rPr>
              <a:t>于英文单词“share”,即分享。所谓“晒客”,就是热衷于用文字和照片的</a:t>
            </a:r>
            <a:r>
              <a:t/>
            </a:r>
            <a:br/>
            <a:r>
              <a:rPr lang="zh-CN" altLang="en-US" sz="2607" kern="0" dirty="0" smtClean="0">
                <a:solidFill>
                  <a:srgbClr val="000000"/>
                </a:solidFill>
                <a:latin typeface="Times New Roman" pitchFamily="65" charset="-122"/>
                <a:ea typeface="宋体" pitchFamily="65" charset="-122"/>
              </a:rPr>
              <a:t>方式将私人物件以及隐私生活放在网上曝光的网友。他们通过晒心情、晒</a:t>
            </a:r>
            <a:r>
              <a:t/>
            </a:r>
            <a:br/>
            <a:r>
              <a:rPr lang="zh-CN" altLang="en-US" sz="2607" kern="0" dirty="0" smtClean="0">
                <a:solidFill>
                  <a:srgbClr val="000000"/>
                </a:solidFill>
                <a:latin typeface="Times New Roman" pitchFamily="65" charset="-122"/>
                <a:ea typeface="宋体" pitchFamily="65" charset="-122"/>
              </a:rPr>
              <a:t>隐私来使人认识自己,与人交流,听取意见并获得认同。中国的“晒客”流行</a:t>
            </a:r>
            <a:r>
              <a:t/>
            </a:r>
            <a:br/>
            <a:r>
              <a:rPr lang="zh-CN" altLang="en-US" sz="2607" kern="0" dirty="0" smtClean="0">
                <a:solidFill>
                  <a:srgbClr val="000000"/>
                </a:solidFill>
                <a:latin typeface="Times New Roman" pitchFamily="65" charset="-122"/>
                <a:ea typeface="宋体" pitchFamily="65" charset="-122"/>
              </a:rPr>
              <a:t>晒股票、晒收藏、晒衣饰、晒孩子、晒厨艺,继而发展到晒经历、晒心情</a:t>
            </a:r>
            <a:r>
              <a:rPr/>
              <a:t/>
            </a:r>
            <a:br>
              <a:rPr/>
            </a:br>
            <a:endParaRPr lang="zh-CN" altLang="en-US"/>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等。借着网络的便捷</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晒客”们把自己心里感到困惑又不便让亲人朋友知</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道的话题</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在“晒客”平台上相互交流、传递情感</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不仅让自己压抑的情绪得</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到</a:t>
            </a:r>
            <a:r>
              <a:rPr lang="zh-CN" altLang="en-US" sz="2607" kern="0" dirty="0" smtClean="0">
                <a:solidFill>
                  <a:srgbClr val="000000"/>
                </a:solidFill>
                <a:latin typeface="Times New Roman" pitchFamily="65" charset="-122"/>
                <a:ea typeface="宋体" pitchFamily="65" charset="-122"/>
              </a:rPr>
              <a:t>舒缓和宣泄,还能得到许多网友的帮助和鼓励,借以获得心理满足。</a:t>
            </a:r>
            <a:endParaRPr lang="zh-CN" altLang="en-US"/>
          </a:p>
        </p:txBody>
      </p:sp>
    </p:spTree>
    <p:custDataLst>
      <p:custData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9.下列不属于“晒客”流行原因的一项是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A.Wi-Fi无线网络、电脑和智能手机随处可见,人们能更加方便地进入网络</a:t>
            </a:r>
            <a:r>
              <a:t/>
            </a:r>
            <a:br/>
            <a:r>
              <a:rPr lang="zh-CN" altLang="en-US" sz="2607" kern="0" dirty="0" smtClean="0">
                <a:solidFill>
                  <a:srgbClr val="000000"/>
                </a:solidFill>
                <a:latin typeface="Times New Roman" pitchFamily="65" charset="-122"/>
                <a:ea typeface="宋体" pitchFamily="65" charset="-122"/>
              </a:rPr>
              <a:t>生活,为乐意分享自己生活和心情的网友提供了便利。</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B.在网络上把自己的经历、心情等晒出来,可以使人更加全面地认识自己,使</a:t>
            </a:r>
            <a:r>
              <a:t/>
            </a:r>
            <a:br/>
            <a:r>
              <a:rPr lang="zh-CN" altLang="en-US" sz="2607" kern="0" dirty="0" smtClean="0">
                <a:solidFill>
                  <a:srgbClr val="000000"/>
                </a:solidFill>
                <a:latin typeface="Times New Roman" pitchFamily="65" charset="-122"/>
                <a:ea typeface="宋体" pitchFamily="65" charset="-122"/>
              </a:rPr>
              <a:t>人更加广泛地与人交流,从而听取他人的意见并获得一种认同感。</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C.在“晒客”平台上相互交流、传递情感,可以使自己压抑的情绪得到舒缓</a:t>
            </a:r>
            <a:r>
              <a:t/>
            </a:r>
            <a:br/>
            <a:r>
              <a:rPr lang="zh-CN" altLang="en-US" sz="2607" kern="0" dirty="0" smtClean="0">
                <a:solidFill>
                  <a:srgbClr val="000000"/>
                </a:solidFill>
                <a:latin typeface="Times New Roman" pitchFamily="65" charset="-122"/>
                <a:ea typeface="宋体" pitchFamily="65" charset="-122"/>
              </a:rPr>
              <a:t>和宣泄,还可以得到许多网友的帮助和鼓励,借以获得心理满足。</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D.英文中的单词“share”,是“分享”的意思,“晒客”中的“晒”就来源于</a:t>
            </a:r>
            <a:r>
              <a:t/>
            </a:r>
            <a:br/>
            <a:r>
              <a:rPr lang="zh-CN" altLang="en-US" sz="2607" kern="0" dirty="0" smtClean="0">
                <a:solidFill>
                  <a:srgbClr val="000000"/>
                </a:solidFill>
                <a:latin typeface="Times New Roman" pitchFamily="65" charset="-122"/>
                <a:ea typeface="宋体" pitchFamily="65" charset="-122"/>
              </a:rPr>
              <a:t>此。</a:t>
            </a:r>
            <a:endParaRPr lang="zh-CN" altLang="en-US"/>
          </a:p>
        </p:txBody>
      </p:sp>
    </p:spTree>
    <p:custDataLst>
      <p:custData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09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   D　D项是对“晒客”名称来源的解释,不是“晒客”流行的原因,属</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于答非所问。</a:t>
            </a:r>
            <a:endParaRPr lang="zh-CN" altLang="en-US">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态、图案花纹、风俗制度等。二十一世纪初</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又有学者把出土和传世的古代</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器物与图像资料作为文献以外的第四重证据,以期“立体释古”。</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图像史料似乎是一种新的概念,但中国自古就有图史互证、从画面中寻找历</a:t>
            </a:r>
            <a:r>
              <a:rPr dirty="0"/>
              <a:t/>
            </a:r>
            <a:br>
              <a:rPr dirty="0"/>
            </a:br>
            <a:r>
              <a:rPr lang="zh-CN" altLang="en-US" sz="2607" kern="0" dirty="0" smtClean="0">
                <a:solidFill>
                  <a:srgbClr val="000000"/>
                </a:solidFill>
                <a:latin typeface="Times New Roman" pitchFamily="65" charset="-122"/>
                <a:ea typeface="宋体" pitchFamily="65" charset="-122"/>
              </a:rPr>
              <a:t>史痕迹的传统,方式之一就是古籍中的“左图右史”。南宋史学家郑樵在</a:t>
            </a:r>
            <a:r>
              <a:rPr dirty="0"/>
              <a:t/>
            </a:r>
            <a:br>
              <a:rPr dirty="0"/>
            </a:br>
            <a:r>
              <a:rPr lang="zh-CN" altLang="en-US" sz="2607" kern="0" dirty="0" smtClean="0">
                <a:solidFill>
                  <a:srgbClr val="000000"/>
                </a:solidFill>
                <a:latin typeface="Times New Roman" pitchFamily="65" charset="-122"/>
                <a:ea typeface="宋体" pitchFamily="65" charset="-122"/>
              </a:rPr>
              <a:t>《通志》中指出:“图谱之学,学术之大者。”“图,经也;书,纬也。一经一纬,</a:t>
            </a:r>
            <a:r>
              <a:rPr dirty="0"/>
              <a:t/>
            </a:r>
            <a:br>
              <a:rPr dirty="0"/>
            </a:br>
            <a:r>
              <a:rPr lang="zh-CN" altLang="en-US" sz="2607" kern="0" dirty="0" smtClean="0">
                <a:solidFill>
                  <a:srgbClr val="000000"/>
                </a:solidFill>
                <a:latin typeface="Times New Roman" pitchFamily="65" charset="-122"/>
                <a:ea typeface="宋体" pitchFamily="65" charset="-122"/>
              </a:rPr>
              <a:t>相错而成文。”古代的岩画、铭刻、造像等,都是重要的图像史料。西方也</a:t>
            </a:r>
            <a:r>
              <a:rPr dirty="0"/>
              <a:t/>
            </a:r>
            <a:br>
              <a:rPr dirty="0"/>
            </a:br>
            <a:r>
              <a:rPr lang="zh-CN" altLang="en-US" sz="2607" kern="0" dirty="0" smtClean="0">
                <a:solidFill>
                  <a:srgbClr val="000000"/>
                </a:solidFill>
                <a:latin typeface="Times New Roman" pitchFamily="65" charset="-122"/>
                <a:ea typeface="宋体" pitchFamily="65" charset="-122"/>
              </a:rPr>
              <a:t>有图像学研究这一学术门类,致力于研究图像的“自然意义”“常规意义”</a:t>
            </a:r>
            <a:r>
              <a:rPr dirty="0"/>
              <a:t/>
            </a:r>
            <a:br>
              <a:rPr dirty="0"/>
            </a:br>
            <a:r>
              <a:rPr lang="zh-CN" altLang="en-US" sz="2607" kern="0" dirty="0" smtClean="0">
                <a:solidFill>
                  <a:srgbClr val="000000"/>
                </a:solidFill>
                <a:latin typeface="Times New Roman" pitchFamily="65" charset="-122"/>
                <a:ea typeface="宋体" pitchFamily="65" charset="-122"/>
              </a:rPr>
              <a:t>和“本质意义”,除了用图像印证历史之外,还考证图像本身的真伪。图像比</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20647"/>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提分攻略二　三比对,准确解答内容理解题</a:t>
            </a:r>
            <a:endParaRPr lang="zh-CN" altLang="en-US" sz="3700">
              <a:latin typeface="黑体" pitchFamily="2" charset="-122"/>
              <a:ea typeface="黑体" pitchFamily="2" charset="-122"/>
            </a:endParaRPr>
          </a:p>
        </p:txBody>
      </p:sp>
      <p:graphicFrame>
        <p:nvGraphicFramePr>
          <p:cNvPr id="4" name="表格 4"/>
          <p:cNvGraphicFramePr>
            <a:graphicFrameLocks noGrp="1"/>
          </p:cNvGraphicFramePr>
          <p:nvPr/>
        </p:nvGraphicFramePr>
        <p:xfrm>
          <a:off x="540000" y="2134385"/>
          <a:ext cx="10987200" cy="2766060"/>
        </p:xfrm>
        <a:graphic>
          <a:graphicData uri="http://schemas.openxmlformats.org/drawingml/2006/table">
            <a:tbl>
              <a:tblPr/>
              <a:tblGrid>
                <a:gridCol w="810929"/>
                <a:gridCol w="10176271"/>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解说</a:t>
                      </a:r>
                    </a:p>
                  </a:txBody>
                  <a:tcPr marL="45720" marR="45720"/>
                </a:tc>
              </a:tr>
              <a:tr h="83196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第一比</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将题干与选项进行比较。看题干问的是什么,选项回答的是什么。看看考查的是不是答非所问</a:t>
                      </a:r>
                      <a:r>
                        <a:rPr lang="zh-CN" altLang="en-US" sz="1500" kern="0" smtClean="0">
                          <a:solidFill>
                            <a:srgbClr val="000000"/>
                          </a:solidFill>
                          <a:latin typeface="Times New Roman" pitchFamily="65" charset="-122"/>
                          <a:ea typeface="宋体" pitchFamily="65" charset="-122"/>
                        </a:rPr>
                        <a:t>的试题</a:t>
                      </a:r>
                      <a:r>
                        <a:rPr lang="zh-CN" altLang="en-US" sz="1500" kern="0" dirty="0" smtClean="0">
                          <a:solidFill>
                            <a:srgbClr val="000000"/>
                          </a:solidFill>
                          <a:latin typeface="Times New Roman" pitchFamily="65" charset="-122"/>
                          <a:ea typeface="宋体" pitchFamily="65" charset="-122"/>
                        </a:rPr>
                        <a:t>。如果题干中出现“不属于”“不能说明”这类文字,考查的就是答非所问题,如果题干中</a:t>
                      </a:r>
                      <a:r>
                        <a:rPr lang="zh-CN" altLang="en-US" sz="1500" kern="0" smtClean="0">
                          <a:solidFill>
                            <a:srgbClr val="000000"/>
                          </a:solidFill>
                          <a:latin typeface="Times New Roman" pitchFamily="65" charset="-122"/>
                          <a:ea typeface="宋体" pitchFamily="65" charset="-122"/>
                        </a:rPr>
                        <a:t>仅是“</a:t>
                      </a:r>
                      <a:r>
                        <a:rPr lang="zh-CN" altLang="en-US" sz="1500" kern="0" dirty="0" smtClean="0">
                          <a:solidFill>
                            <a:srgbClr val="000000"/>
                          </a:solidFill>
                          <a:latin typeface="Times New Roman" pitchFamily="65" charset="-122"/>
                          <a:ea typeface="宋体" pitchFamily="65" charset="-122"/>
                        </a:rPr>
                        <a:t>不符合原文意思(理解不正确)的一项是”,则可以不用考虑此步骤。</a:t>
                      </a: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第二比</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将选项与对应句进行比较。比较选项和对应句时,应找到二者之间有差异的表述进行对照,符</a:t>
                      </a:r>
                      <a:r>
                        <a:rPr lang="zh-CN" altLang="en-US" sz="1500" kern="0" smtClean="0">
                          <a:solidFill>
                            <a:srgbClr val="000000"/>
                          </a:solidFill>
                          <a:latin typeface="Times New Roman" pitchFamily="65" charset="-122"/>
                          <a:ea typeface="宋体" pitchFamily="65" charset="-122"/>
                        </a:rPr>
                        <a:t>合原文</a:t>
                      </a:r>
                      <a:r>
                        <a:rPr lang="zh-CN" altLang="en-US" sz="1500" kern="0" dirty="0" smtClean="0">
                          <a:solidFill>
                            <a:srgbClr val="000000"/>
                          </a:solidFill>
                          <a:latin typeface="Times New Roman" pitchFamily="65" charset="-122"/>
                          <a:ea typeface="宋体" pitchFamily="65" charset="-122"/>
                        </a:rPr>
                        <a:t>意思的是正确选项,否则是错误选项。</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第三比</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将选项与选项进行比较,选出最错误或者最正确的一项。</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540000" y="1562881"/>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2018课标全国Ⅰ,1)阅读下面的文字,完成问题。</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诸子之学,兴起于先秦,当时一大批富有创见的思想家喷涌而出,蔚为思想史</a:t>
            </a:r>
            <a:r>
              <a:t/>
            </a:r>
            <a:br/>
            <a:r>
              <a:rPr lang="zh-CN" altLang="en-US" sz="2607" kern="0" dirty="0" smtClean="0">
                <a:solidFill>
                  <a:srgbClr val="000000"/>
                </a:solidFill>
                <a:latin typeface="Times New Roman" pitchFamily="65" charset="-122"/>
                <a:ea typeface="宋体" pitchFamily="65" charset="-122"/>
              </a:rPr>
              <a:t>之奇观。在狭义上,诸子之学与先秦时代相联系;在广义上,诸子之学则不限</a:t>
            </a:r>
            <a:r>
              <a:t/>
            </a:r>
            <a:br/>
            <a:r>
              <a:rPr lang="zh-CN" altLang="en-US" sz="2607" kern="0" dirty="0" smtClean="0">
                <a:solidFill>
                  <a:srgbClr val="000000"/>
                </a:solidFill>
                <a:latin typeface="Times New Roman" pitchFamily="65" charset="-122"/>
                <a:ea typeface="宋体" pitchFamily="65" charset="-122"/>
              </a:rPr>
              <a:t>于先秦而绵延于此后中国思想发展的整个过程,这一过程至今仍没有终</a:t>
            </a:r>
            <a:r>
              <a:rPr lang="zh-CN" altLang="en-US" sz="2607" kern="0" smtClean="0">
                <a:solidFill>
                  <a:srgbClr val="000000"/>
                </a:solidFill>
                <a:latin typeface="Times New Roman" pitchFamily="65" charset="-122"/>
                <a:ea typeface="宋体" pitchFamily="65" charset="-122"/>
              </a:rPr>
              <a:t>结。</a:t>
            </a:r>
            <a:endParaRPr lang="en-US" altLang="zh-CN" sz="2607" kern="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诸子之学的内在品格是历史的承继性以及思想的创造性和突破性。“新子</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学”</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即新时代的诸子之学</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也应有同样的品格。这可以从“照着讲”和“接</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着讲”两个方面来理解。一般而言</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照着讲”主要是从历史角度对以往经</a:t>
            </a:r>
            <a:endParaRPr lang="en-US" altLang="zh-CN" sz="2607" kern="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zh-CN" altLang="en-US"/>
          </a:p>
        </p:txBody>
      </p:sp>
      <p:pic>
        <p:nvPicPr>
          <p:cNvPr id="5" name="Picture 5"/>
          <p:cNvPicPr>
            <a:picLocks noChangeAspect="1" noChangeArrowheads="1"/>
          </p:cNvPicPr>
          <p:nvPr/>
        </p:nvPicPr>
        <p:blipFill>
          <a:blip r:embed="rId4" cstate="print"/>
          <a:srcRect/>
          <a:stretch>
            <a:fillRect/>
          </a:stretch>
        </p:blipFill>
        <p:spPr bwMode="auto">
          <a:xfrm>
            <a:off x="535509" y="91993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典</a:t>
            </a:r>
            <a:r>
              <a:rPr lang="zh-CN" altLang="en-US" sz="2607" kern="0" dirty="0" smtClean="0">
                <a:solidFill>
                  <a:srgbClr val="000000"/>
                </a:solidFill>
                <a:latin typeface="Times New Roman" pitchFamily="65" charset="-122"/>
                <a:ea typeface="宋体" pitchFamily="65" charset="-122"/>
              </a:rPr>
              <a:t>作具体的实证性研究,诸如训诂、校勘、文献编纂等等。这方面的研究涉</a:t>
            </a:r>
            <a:r>
              <a:t/>
            </a:r>
            <a:br/>
            <a:r>
              <a:rPr lang="zh-CN" altLang="en-US" sz="2607" kern="0" dirty="0" smtClean="0">
                <a:solidFill>
                  <a:srgbClr val="000000"/>
                </a:solidFill>
                <a:latin typeface="Times New Roman" pitchFamily="65" charset="-122"/>
                <a:ea typeface="宋体" pitchFamily="65" charset="-122"/>
              </a:rPr>
              <a:t>及对以往思想的回顾、反思,既应把握历史上的思想家实际说了些什么,也应</a:t>
            </a:r>
            <a:r>
              <a:t/>
            </a:r>
            <a:br/>
            <a:r>
              <a:rPr lang="zh-CN" altLang="en-US" sz="2607" kern="0" dirty="0" smtClean="0">
                <a:solidFill>
                  <a:srgbClr val="000000"/>
                </a:solidFill>
                <a:latin typeface="Times New Roman" pitchFamily="65" charset="-122"/>
                <a:ea typeface="宋体" pitchFamily="65" charset="-122"/>
              </a:rPr>
              <a:t>总结其中具有创造性和生命力的内容,从而为今天的思考提供重要的思想资</a:t>
            </a:r>
            <a:r>
              <a:t/>
            </a:r>
            <a:br/>
            <a:r>
              <a:rPr lang="zh-CN" altLang="en-US" sz="2607" kern="0" dirty="0" smtClean="0">
                <a:solidFill>
                  <a:srgbClr val="000000"/>
                </a:solidFill>
                <a:latin typeface="Times New Roman" pitchFamily="65" charset="-122"/>
                <a:ea typeface="宋体" pitchFamily="65" charset="-122"/>
              </a:rPr>
              <a:t>源。</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与“照着讲”相关的是“接着讲”。从思想的发展与诸子之学的关联看,</a:t>
            </a:r>
            <a:r>
              <a:t/>
            </a:r>
            <a:br/>
            <a:r>
              <a:rPr lang="zh-CN" altLang="en-US" sz="2607" kern="0" dirty="0" smtClean="0">
                <a:solidFill>
                  <a:srgbClr val="000000"/>
                </a:solidFill>
                <a:latin typeface="Times New Roman" pitchFamily="65" charset="-122"/>
                <a:ea typeface="宋体" pitchFamily="65" charset="-122"/>
              </a:rPr>
              <a:t>“接着讲”接近诸子之学所具有的思想突破性的内在品格,它意味着延</a:t>
            </a:r>
            <a:r>
              <a:rPr lang="zh-CN" altLang="en-US" sz="2607" kern="0" smtClean="0">
                <a:solidFill>
                  <a:srgbClr val="000000"/>
                </a:solidFill>
                <a:latin typeface="Times New Roman" pitchFamily="65" charset="-122"/>
                <a:ea typeface="宋体" pitchFamily="65" charset="-122"/>
              </a:rPr>
              <a:t>续诸</a:t>
            </a:r>
            <a:endParaRPr lang="en-US" altLang="zh-CN" sz="2607" kern="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子注重思想创造的传统。以近代以来中西思想的互动为背景</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接着讲”无</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法回避中西思想之间的关系。在中西之学已相遇的背景下</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接着讲”同时</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展开为中西之学的交融</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从更深的层次看</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这种交融具体展开为世界文化的建</a:t>
            </a:r>
            <a:endParaRPr lang="zh-CN" altLang="en-US"/>
          </a:p>
        </p:txBody>
      </p:sp>
    </p:spTree>
    <p:custDataLst>
      <p:custData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构</a:t>
            </a:r>
            <a:r>
              <a:rPr lang="zh-CN" altLang="en-US" sz="2607" kern="0" dirty="0" smtClean="0">
                <a:solidFill>
                  <a:srgbClr val="000000"/>
                </a:solidFill>
                <a:latin typeface="Times New Roman" pitchFamily="65" charset="-122"/>
                <a:ea typeface="宋体" pitchFamily="65" charset="-122"/>
              </a:rPr>
              <a:t>与发展过程。中国思想传统与西方的思想传统都构成了世界文化的重要</a:t>
            </a:r>
            <a:r>
              <a:t/>
            </a:r>
            <a:br/>
            <a:r>
              <a:rPr lang="zh-CN" altLang="en-US" sz="2607" kern="0" dirty="0" smtClean="0">
                <a:solidFill>
                  <a:srgbClr val="000000"/>
                </a:solidFill>
                <a:latin typeface="Times New Roman" pitchFamily="65" charset="-122"/>
                <a:ea typeface="宋体" pitchFamily="65" charset="-122"/>
              </a:rPr>
              <a:t>资源,而世界文化的发展,则以二者的互动为其重要前提。这一意义上的“新</a:t>
            </a:r>
            <a:r>
              <a:t/>
            </a:r>
            <a:br/>
            <a:r>
              <a:rPr lang="zh-CN" altLang="en-US" sz="2607" kern="0" dirty="0" smtClean="0">
                <a:solidFill>
                  <a:srgbClr val="000000"/>
                </a:solidFill>
                <a:latin typeface="Times New Roman" pitchFamily="65" charset="-122"/>
                <a:ea typeface="宋体" pitchFamily="65" charset="-122"/>
              </a:rPr>
              <a:t>子学”,同时表现为世界文化发展过程中创造性的思想系统。相对于传统的</a:t>
            </a:r>
            <a:r>
              <a:t/>
            </a:r>
            <a:br/>
            <a:r>
              <a:rPr lang="zh-CN" altLang="en-US" sz="2607" kern="0" dirty="0" smtClean="0">
                <a:solidFill>
                  <a:srgbClr val="000000"/>
                </a:solidFill>
                <a:latin typeface="Times New Roman" pitchFamily="65" charset="-122"/>
                <a:ea typeface="宋体" pitchFamily="65" charset="-122"/>
              </a:rPr>
              <a:t>诸子之学,“新子学”无疑获得了新的内涵与新的形态。</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“照着讲”与“接着讲”二者无法分离。从逻辑上说,任何新思想的形成,都</a:t>
            </a:r>
            <a:r>
              <a:t/>
            </a:r>
            <a:br/>
            <a:r>
              <a:rPr lang="zh-CN" altLang="en-US" sz="2607" kern="0" dirty="0" smtClean="0">
                <a:solidFill>
                  <a:srgbClr val="000000"/>
                </a:solidFill>
                <a:latin typeface="Times New Roman" pitchFamily="65" charset="-122"/>
                <a:ea typeface="宋体" pitchFamily="65" charset="-122"/>
              </a:rPr>
              <a:t>不能从“无”开始,它总是基于既有的思想演进过程,并需要对既有思想</a:t>
            </a:r>
            <a:r>
              <a:rPr lang="zh-CN" altLang="en-US" sz="2607" kern="0" smtClean="0">
                <a:solidFill>
                  <a:srgbClr val="000000"/>
                </a:solidFill>
                <a:latin typeface="Times New Roman" pitchFamily="65" charset="-122"/>
                <a:ea typeface="宋体" pitchFamily="65" charset="-122"/>
              </a:rPr>
              <a:t>范围</a:t>
            </a:r>
            <a:endParaRPr lang="en-US" altLang="zh-CN" sz="2607" kern="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进行反思批判。“照着讲”的意义</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在于梳理以往的思想发展过程</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打开前人</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思想的丰富内容</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由此为后继的思想提供理论之源。在此意义上</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照着讲”</a:t>
            </a:r>
            <a:endParaRPr lang="zh-CN" altLang="en-US"/>
          </a:p>
        </p:txBody>
      </p:sp>
    </p:spTree>
    <p:custDataLst>
      <p:custData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是</a:t>
            </a:r>
            <a:r>
              <a:rPr lang="zh-CN" altLang="en-US" sz="2607" kern="0" dirty="0" smtClean="0">
                <a:solidFill>
                  <a:srgbClr val="000000"/>
                </a:solidFill>
                <a:latin typeface="Times New Roman" pitchFamily="65" charset="-122"/>
                <a:ea typeface="宋体" pitchFamily="65" charset="-122"/>
              </a:rPr>
              <a:t>“接着讲”的出发点。然而,仅仅停留在“照着讲”,思想便容易止于过</a:t>
            </a:r>
            <a:r>
              <a:t/>
            </a:r>
            <a:br/>
            <a:r>
              <a:rPr lang="zh-CN" altLang="en-US" sz="2607" kern="0" dirty="0" smtClean="0">
                <a:solidFill>
                  <a:srgbClr val="000000"/>
                </a:solidFill>
                <a:latin typeface="Times New Roman" pitchFamily="65" charset="-122"/>
                <a:ea typeface="宋体" pitchFamily="65" charset="-122"/>
              </a:rPr>
              <a:t>去,难以继续前行,可能无助于思想的创新。就此而言,在“照着讲”之后,需</a:t>
            </a:r>
            <a:r>
              <a:t/>
            </a:r>
            <a:br/>
            <a:r>
              <a:rPr lang="zh-CN" altLang="en-US" sz="2607" kern="0" dirty="0" smtClean="0">
                <a:solidFill>
                  <a:srgbClr val="000000"/>
                </a:solidFill>
                <a:latin typeface="Times New Roman" pitchFamily="65" charset="-122"/>
                <a:ea typeface="宋体" pitchFamily="65" charset="-122"/>
              </a:rPr>
              <a:t>要继之以“接着讲”。“接着讲”的基本精神,是突破以往思想或推进以往</a:t>
            </a:r>
            <a:r>
              <a:t/>
            </a:r>
            <a:br/>
            <a:r>
              <a:rPr lang="zh-CN" altLang="en-US" sz="2607" kern="0" dirty="0" smtClean="0">
                <a:solidFill>
                  <a:srgbClr val="000000"/>
                </a:solidFill>
                <a:latin typeface="Times New Roman" pitchFamily="65" charset="-122"/>
                <a:ea typeface="宋体" pitchFamily="65" charset="-122"/>
              </a:rPr>
              <a:t>思想,而新的思想系统的形成,则是其逻辑结果。进而言之,从现实的过程看,</a:t>
            </a:r>
            <a:r>
              <a:t/>
            </a:r>
            <a:br/>
            <a:r>
              <a:rPr lang="zh-CN" altLang="en-US" sz="2607" kern="0" dirty="0" smtClean="0">
                <a:solidFill>
                  <a:srgbClr val="000000"/>
                </a:solidFill>
                <a:latin typeface="Times New Roman" pitchFamily="65" charset="-122"/>
                <a:ea typeface="宋体" pitchFamily="65" charset="-122"/>
              </a:rPr>
              <a:t>“照着讲”与“接着讲”总是相互渗入:“照着讲”包含对以往思想的逻辑</a:t>
            </a:r>
            <a:r>
              <a:t/>
            </a:r>
            <a:br/>
            <a:r>
              <a:rPr lang="zh-CN" altLang="en-US" sz="2607" kern="0" dirty="0" smtClean="0">
                <a:solidFill>
                  <a:srgbClr val="000000"/>
                </a:solidFill>
                <a:latin typeface="Times New Roman" pitchFamily="65" charset="-122"/>
                <a:ea typeface="宋体" pitchFamily="65" charset="-122"/>
              </a:rPr>
              <a:t>重构与理论阐释,这种重构与阐释已内含“接着讲”;“接着讲”基于已有的</a:t>
            </a:r>
            <a:r>
              <a:t/>
            </a:r>
            <a:br/>
            <a:r>
              <a:rPr lang="zh-CN" altLang="en-US" sz="2607" kern="0" dirty="0" smtClean="0">
                <a:solidFill>
                  <a:srgbClr val="000000"/>
                </a:solidFill>
                <a:latin typeface="Times New Roman" pitchFamily="65" charset="-122"/>
                <a:ea typeface="宋体" pitchFamily="65" charset="-122"/>
              </a:rPr>
              <a:t>思想发展,也相应地内含“照着讲”。“新子学”应追求“照着讲”与</a:t>
            </a:r>
            <a:r>
              <a:rPr lang="zh-CN" altLang="en-US" sz="2607" kern="0" smtClean="0">
                <a:solidFill>
                  <a:srgbClr val="000000"/>
                </a:solidFill>
                <a:latin typeface="Times New Roman" pitchFamily="65" charset="-122"/>
                <a:ea typeface="宋体" pitchFamily="65" charset="-122"/>
              </a:rPr>
              <a:t>“接</a:t>
            </a:r>
            <a:endParaRPr lang="en-US" altLang="zh-CN" sz="2607" kern="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着讲”的统一。</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(摘编自杨国荣《历史视域中的诸子学》)</a:t>
            </a:r>
            <a:endParaRPr lang="zh-CN" altLang="en-US"/>
          </a:p>
        </p:txBody>
      </p:sp>
    </p:spTree>
    <p:custDataLst>
      <p:custData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下</a:t>
            </a:r>
            <a:r>
              <a:rPr lang="zh-CN" altLang="en-US" sz="2607" kern="0" dirty="0" smtClean="0">
                <a:solidFill>
                  <a:srgbClr val="000000"/>
                </a:solidFill>
                <a:latin typeface="Times New Roman" pitchFamily="65" charset="-122"/>
                <a:ea typeface="宋体" pitchFamily="65" charset="-122"/>
              </a:rPr>
              <a:t>列关于原文内容的理解和分析,不正确的一项是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A.广义上的诸子之学始于先秦,贯穿于此后中国思想史,也是当代思想的组成</a:t>
            </a:r>
            <a:r>
              <a:t/>
            </a:r>
            <a:br/>
            <a:r>
              <a:rPr lang="zh-CN" altLang="en-US" sz="2607" kern="0" dirty="0" smtClean="0">
                <a:solidFill>
                  <a:srgbClr val="000000"/>
                </a:solidFill>
                <a:latin typeface="Times New Roman" pitchFamily="65" charset="-122"/>
                <a:ea typeface="宋体" pitchFamily="65" charset="-122"/>
              </a:rPr>
              <a:t>部分。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B.“照着讲”主要指对经典的整理和实证性研究,并发掘历史上思想家的思</a:t>
            </a:r>
            <a:r>
              <a:t/>
            </a:r>
            <a:br/>
            <a:r>
              <a:rPr lang="zh-CN" altLang="en-US" sz="2607" kern="0" dirty="0" smtClean="0">
                <a:solidFill>
                  <a:srgbClr val="000000"/>
                </a:solidFill>
                <a:latin typeface="Times New Roman" pitchFamily="65" charset="-122"/>
                <a:ea typeface="宋体" pitchFamily="65" charset="-122"/>
              </a:rPr>
              <a:t>想内涵。</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C.“接着讲”主要指接续诸子注重思想创造的传统,在新条件下形成创造性</a:t>
            </a:r>
            <a:r>
              <a:t/>
            </a:r>
            <a:br/>
            <a:r>
              <a:rPr lang="zh-CN" altLang="en-US" sz="2607" kern="0" dirty="0" smtClean="0">
                <a:solidFill>
                  <a:srgbClr val="000000"/>
                </a:solidFill>
                <a:latin typeface="Times New Roman" pitchFamily="65" charset="-122"/>
                <a:ea typeface="宋体" pitchFamily="65" charset="-122"/>
              </a:rPr>
              <a:t>的思</a:t>
            </a:r>
            <a:r>
              <a:rPr lang="zh-CN" altLang="en-US" sz="2607" kern="0" smtClean="0">
                <a:solidFill>
                  <a:srgbClr val="000000"/>
                </a:solidFill>
                <a:latin typeface="Times New Roman" pitchFamily="65" charset="-122"/>
                <a:ea typeface="宋体" pitchFamily="65" charset="-122"/>
              </a:rPr>
              <a:t>想。</a:t>
            </a:r>
            <a:endParaRPr lang="en-US" altLang="zh-CN" sz="2607" kern="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607" kern="0" smtClean="0">
                <a:solidFill>
                  <a:srgbClr val="000000"/>
                </a:solidFill>
                <a:latin typeface="Times New Roman" pitchFamily="65" charset="-122"/>
                <a:ea typeface="宋体" pitchFamily="65" charset="-122"/>
              </a:rPr>
              <a:t>D.</a:t>
            </a:r>
            <a:r>
              <a:rPr lang="zh-CN" altLang="en-US" sz="2607" kern="0" smtClean="0">
                <a:solidFill>
                  <a:srgbClr val="000000"/>
                </a:solidFill>
                <a:latin typeface="Times New Roman" pitchFamily="65" charset="-122"/>
                <a:ea typeface="宋体" pitchFamily="65" charset="-122"/>
              </a:rPr>
              <a:t>不同于以往诸子之学</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新子学”受西方思想影响</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脱离了既有思想演进的</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过程。</a:t>
            </a:r>
            <a:endParaRPr lang="zh-CN" altLang="en-US"/>
          </a:p>
        </p:txBody>
      </p:sp>
    </p:spTree>
    <p:custDataLst>
      <p:custData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34319"/>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第</a:t>
            </a:r>
            <a:r>
              <a:rPr lang="zh-CN" altLang="en-US" sz="2607" kern="0" dirty="0" smtClean="0">
                <a:solidFill>
                  <a:srgbClr val="000000"/>
                </a:solidFill>
                <a:latin typeface="Times New Roman" pitchFamily="65" charset="-122"/>
                <a:ea typeface="宋体" pitchFamily="65" charset="-122"/>
              </a:rPr>
              <a:t>一比:将题干与选项进行比较。题干中是“下列关于原文内容的理解和分</a:t>
            </a:r>
            <a:r>
              <a:t/>
            </a:r>
            <a:br/>
            <a:r>
              <a:rPr lang="zh-CN" altLang="en-US" sz="2607" kern="0" dirty="0" smtClean="0">
                <a:solidFill>
                  <a:srgbClr val="000000"/>
                </a:solidFill>
                <a:latin typeface="Times New Roman" pitchFamily="65" charset="-122"/>
                <a:ea typeface="宋体" pitchFamily="65" charset="-122"/>
              </a:rPr>
              <a:t>析,不正确的一项是”,不属于答非所问的题型。</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第二比:将选项与对应句进行比较。如下:</a:t>
            </a:r>
            <a:endParaRPr lang="zh-CN" altLang="en-US"/>
          </a:p>
        </p:txBody>
      </p:sp>
      <p:pic>
        <p:nvPicPr>
          <p:cNvPr id="3" name="Picture 2"/>
          <p:cNvPicPr>
            <a:picLocks noChangeAspect="1" noChangeArrowheads="1"/>
          </p:cNvPicPr>
          <p:nvPr/>
        </p:nvPicPr>
        <p:blipFill>
          <a:blip r:embed="rId4" cstate="print"/>
          <a:srcRect/>
          <a:stretch>
            <a:fillRect/>
          </a:stretch>
        </p:blipFill>
        <p:spPr bwMode="auto">
          <a:xfrm>
            <a:off x="607517" y="919939"/>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134253"/>
          <a:ext cx="10987200" cy="4229100"/>
        </p:xfrm>
        <a:graphic>
          <a:graphicData uri="http://schemas.openxmlformats.org/drawingml/2006/table">
            <a:tbl>
              <a:tblPr/>
              <a:tblGrid>
                <a:gridCol w="525177"/>
                <a:gridCol w="7786742"/>
                <a:gridCol w="2675281"/>
              </a:tblGrid>
              <a:tr h="217615">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选项</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对应句</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判定正误</a:t>
                      </a:r>
                    </a:p>
                  </a:txBody>
                  <a:tcPr marL="45720" marR="45720"/>
                </a:tc>
              </a:tr>
              <a:tr h="389417">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诸子之学,兴起于先秦</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诸子之学则不限于先秦而绵延于</a:t>
                      </a:r>
                      <a:r>
                        <a:rPr lang="zh-CN" altLang="en-US" sz="1500" kern="0" smtClean="0">
                          <a:solidFill>
                            <a:srgbClr val="000000"/>
                          </a:solidFill>
                          <a:latin typeface="Times New Roman" pitchFamily="65" charset="-122"/>
                          <a:ea typeface="宋体" pitchFamily="65" charset="-122"/>
                        </a:rPr>
                        <a:t>此后中</a:t>
                      </a:r>
                      <a:r>
                        <a:rPr lang="zh-CN" altLang="en-US" sz="1500" kern="0" dirty="0" smtClean="0">
                          <a:solidFill>
                            <a:srgbClr val="000000"/>
                          </a:solidFill>
                          <a:latin typeface="Times New Roman" pitchFamily="65" charset="-122"/>
                          <a:ea typeface="宋体" pitchFamily="65" charset="-122"/>
                        </a:rPr>
                        <a:t>国思想发展的整个过程,这一过程至今仍没有终结。</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正确。</a:t>
                      </a:r>
                    </a:p>
                  </a:txBody>
                  <a:tcPr marL="45720" marR="45720"/>
                </a:tc>
              </a:tr>
              <a:tr h="561219">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B</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“照着讲”主要是从历史角度对以往经典作具体的实证性研</a:t>
                      </a:r>
                      <a:r>
                        <a:rPr lang="zh-CN" altLang="en-US" sz="1500" kern="0" smtClean="0">
                          <a:solidFill>
                            <a:srgbClr val="000000"/>
                          </a:solidFill>
                          <a:latin typeface="Times New Roman" pitchFamily="65" charset="-122"/>
                          <a:ea typeface="宋体" pitchFamily="65" charset="-122"/>
                        </a:rPr>
                        <a:t>究,诸</a:t>
                      </a:r>
                      <a:r>
                        <a:rPr lang="zh-CN" altLang="en-US" sz="1500" kern="0" dirty="0" smtClean="0">
                          <a:solidFill>
                            <a:srgbClr val="000000"/>
                          </a:solidFill>
                          <a:latin typeface="Times New Roman" pitchFamily="65" charset="-122"/>
                          <a:ea typeface="宋体" pitchFamily="65" charset="-122"/>
                        </a:rPr>
                        <a:t>如训诂、校勘、文献编纂等等。这方面的研究涉及对以</a:t>
                      </a:r>
                      <a:r>
                        <a:rPr lang="zh-CN" altLang="en-US" sz="1500" kern="0" smtClean="0">
                          <a:solidFill>
                            <a:srgbClr val="000000"/>
                          </a:solidFill>
                          <a:latin typeface="Times New Roman" pitchFamily="65" charset="-122"/>
                          <a:ea typeface="宋体" pitchFamily="65" charset="-122"/>
                        </a:rPr>
                        <a:t>往思想</a:t>
                      </a:r>
                      <a:r>
                        <a:rPr lang="zh-CN" altLang="en-US" sz="1500" kern="0" dirty="0" smtClean="0">
                          <a:solidFill>
                            <a:srgbClr val="000000"/>
                          </a:solidFill>
                          <a:latin typeface="Times New Roman" pitchFamily="65" charset="-122"/>
                          <a:ea typeface="宋体" pitchFamily="65" charset="-122"/>
                        </a:rPr>
                        <a:t>的回顾、反思,既应把握历史上的思想家实际说了些什么,</a:t>
                      </a:r>
                      <a:r>
                        <a:rPr lang="zh-CN" altLang="en-US" sz="1500" kern="0" smtClean="0">
                          <a:solidFill>
                            <a:srgbClr val="000000"/>
                          </a:solidFill>
                          <a:latin typeface="Times New Roman" pitchFamily="65" charset="-122"/>
                          <a:ea typeface="宋体" pitchFamily="65" charset="-122"/>
                        </a:rPr>
                        <a:t>也应总</a:t>
                      </a:r>
                      <a:r>
                        <a:rPr lang="zh-CN" altLang="en-US" sz="1500" kern="0" dirty="0" smtClean="0">
                          <a:solidFill>
                            <a:srgbClr val="000000"/>
                          </a:solidFill>
                          <a:latin typeface="Times New Roman" pitchFamily="65" charset="-122"/>
                          <a:ea typeface="宋体" pitchFamily="65" charset="-122"/>
                        </a:rPr>
                        <a:t>结其中具有创造性和生命力的内容。</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正确。</a:t>
                      </a:r>
                    </a:p>
                  </a:txBody>
                  <a:tcPr marL="45720" marR="45720"/>
                </a:tc>
              </a:tr>
              <a:tr h="646623">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C</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从思想的发展与诸子之学的关联看,“接着讲”接近诸子之</a:t>
                      </a:r>
                      <a:r>
                        <a:rPr lang="zh-CN" altLang="en-US" sz="1500" kern="0" smtClean="0">
                          <a:solidFill>
                            <a:srgbClr val="000000"/>
                          </a:solidFill>
                          <a:latin typeface="Times New Roman" pitchFamily="65" charset="-122"/>
                          <a:ea typeface="宋体" pitchFamily="65" charset="-122"/>
                        </a:rPr>
                        <a:t>学所具</a:t>
                      </a:r>
                      <a:r>
                        <a:rPr lang="zh-CN" altLang="en-US" sz="1500" kern="0" dirty="0" smtClean="0">
                          <a:solidFill>
                            <a:srgbClr val="000000"/>
                          </a:solidFill>
                          <a:latin typeface="Times New Roman" pitchFamily="65" charset="-122"/>
                          <a:ea typeface="宋体" pitchFamily="65" charset="-122"/>
                        </a:rPr>
                        <a:t>有的思想突破性的内在品格,它意味着延续诸子注重思想</a:t>
                      </a:r>
                      <a:r>
                        <a:rPr lang="zh-CN" altLang="en-US" sz="1500" kern="0" smtClean="0">
                          <a:solidFill>
                            <a:srgbClr val="000000"/>
                          </a:solidFill>
                          <a:latin typeface="Times New Roman" pitchFamily="65" charset="-122"/>
                          <a:ea typeface="宋体" pitchFamily="65" charset="-122"/>
                        </a:rPr>
                        <a:t>创造的</a:t>
                      </a:r>
                      <a:r>
                        <a:rPr lang="zh-CN" altLang="en-US" sz="1500" kern="0" dirty="0" smtClean="0">
                          <a:solidFill>
                            <a:srgbClr val="000000"/>
                          </a:solidFill>
                          <a:latin typeface="Times New Roman" pitchFamily="65" charset="-122"/>
                          <a:ea typeface="宋体" pitchFamily="65" charset="-122"/>
                        </a:rPr>
                        <a:t>传统</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仅仅停留在“照着讲”,思想便容易止于过去,难</a:t>
                      </a:r>
                      <a:r>
                        <a:rPr lang="zh-CN" altLang="en-US" sz="1500" kern="0" smtClean="0">
                          <a:solidFill>
                            <a:srgbClr val="000000"/>
                          </a:solidFill>
                          <a:latin typeface="Times New Roman" pitchFamily="65" charset="-122"/>
                          <a:ea typeface="宋体" pitchFamily="65" charset="-122"/>
                        </a:rPr>
                        <a:t>以继续</a:t>
                      </a:r>
                      <a:r>
                        <a:rPr lang="zh-CN" altLang="en-US" sz="1500" kern="0" dirty="0" smtClean="0">
                          <a:solidFill>
                            <a:srgbClr val="000000"/>
                          </a:solidFill>
                          <a:latin typeface="Times New Roman" pitchFamily="65" charset="-122"/>
                          <a:ea typeface="宋体" pitchFamily="65" charset="-122"/>
                        </a:rPr>
                        <a:t>前行,可能无助于思想的创新。就此而言,在“照着讲”之后</a:t>
                      </a:r>
                      <a:r>
                        <a:rPr lang="zh-CN" altLang="en-US" sz="1500" kern="0" smtClean="0">
                          <a:solidFill>
                            <a:srgbClr val="000000"/>
                          </a:solidFill>
                          <a:latin typeface="Times New Roman" pitchFamily="65" charset="-122"/>
                          <a:ea typeface="宋体" pitchFamily="65" charset="-122"/>
                        </a:rPr>
                        <a:t>,需要</a:t>
                      </a:r>
                      <a:r>
                        <a:rPr lang="zh-CN" altLang="en-US" sz="1500" kern="0" dirty="0" smtClean="0">
                          <a:solidFill>
                            <a:srgbClr val="000000"/>
                          </a:solidFill>
                          <a:latin typeface="Times New Roman" pitchFamily="65" charset="-122"/>
                          <a:ea typeface="宋体" pitchFamily="65" charset="-122"/>
                        </a:rPr>
                        <a:t>继之以“接着讲”。</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正确。</a:t>
                      </a:r>
                    </a:p>
                  </a:txBody>
                  <a:tcPr marL="45720" marR="45720"/>
                </a:tc>
              </a:tr>
              <a:tr h="416833">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D</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从逻辑上说,任何新思想的形成,都不能从“无”开始,它总是</a:t>
                      </a:r>
                      <a:r>
                        <a:rPr lang="zh-CN" altLang="en-US" sz="1500" kern="0" smtClean="0">
                          <a:solidFill>
                            <a:srgbClr val="000000"/>
                          </a:solidFill>
                          <a:latin typeface="Times New Roman" pitchFamily="65" charset="-122"/>
                          <a:ea typeface="宋体" pitchFamily="65" charset="-122"/>
                        </a:rPr>
                        <a:t>基于既</a:t>
                      </a:r>
                      <a:r>
                        <a:rPr lang="zh-CN" altLang="en-US" sz="1500" kern="0" dirty="0" smtClean="0">
                          <a:solidFill>
                            <a:srgbClr val="000000"/>
                          </a:solidFill>
                          <a:latin typeface="Times New Roman" pitchFamily="65" charset="-122"/>
                          <a:ea typeface="宋体" pitchFamily="65" charset="-122"/>
                        </a:rPr>
                        <a:t>有的思想演进过程,并需要对既有思想范围进行反思批</a:t>
                      </a:r>
                      <a:r>
                        <a:rPr lang="zh-CN" altLang="en-US" sz="1500" kern="0" smtClean="0">
                          <a:solidFill>
                            <a:srgbClr val="000000"/>
                          </a:solidFill>
                          <a:latin typeface="Times New Roman" pitchFamily="65" charset="-122"/>
                          <a:ea typeface="宋体" pitchFamily="65" charset="-122"/>
                        </a:rPr>
                        <a:t>判</a:t>
                      </a:r>
                      <a:r>
                        <a:rPr lang="zh-CN" altLang="en-US" sz="1500" kern="0" smtClean="0">
                          <a:solidFill>
                            <a:srgbClr val="000000"/>
                          </a:solidFill>
                          <a:latin typeface="黑体" pitchFamily="65" charset="-122"/>
                          <a:ea typeface="宋体" pitchFamily="65" charset="-122"/>
                        </a:rPr>
                        <a:t>……</a:t>
                      </a:r>
                      <a:r>
                        <a:rPr lang="zh-CN" altLang="en-US" sz="1500" kern="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新子学”应追求“照着讲”与“接着讲”的统一。</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根据对应句可知“新子学”没有脱离既有思想演进的过程。</a:t>
                      </a:r>
                    </a:p>
                  </a:txBody>
                  <a:tcPr marL="45720" marR="45720"/>
                </a:tc>
              </a:tr>
            </a:tbl>
          </a:graphicData>
        </a:graphic>
      </p:graphicFrame>
      <p:sp>
        <p:nvSpPr>
          <p:cNvPr id="3" name="TextBox 2"/>
          <p:cNvSpPr txBox="1"/>
          <p:nvPr/>
        </p:nvSpPr>
        <p:spPr>
          <a:xfrm>
            <a:off x="540000" y="5277657"/>
            <a:ext cx="11340000" cy="5257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第三比:将选项与选项进行比较,不正确的一项是:</a:t>
            </a:r>
            <a:r>
              <a:rPr lang="zh-CN" altLang="en-US" sz="2607" kern="0" smtClean="0">
                <a:solidFill>
                  <a:srgbClr val="000000"/>
                </a:solidFill>
                <a:latin typeface="Times New Roman" pitchFamily="65" charset="-122"/>
                <a:ea typeface="宋体" pitchFamily="65" charset="-122"/>
              </a:rPr>
              <a:t>D。</a:t>
            </a:r>
            <a:endParaRPr lang="zh-CN" altLang="en-US"/>
          </a:p>
        </p:txBody>
      </p:sp>
    </p:spTree>
    <p:custDataLst>
      <p:custData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9144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阅</a:t>
            </a:r>
            <a:r>
              <a:rPr lang="zh-CN" altLang="en-US" sz="2607" kern="0" dirty="0" smtClean="0">
                <a:solidFill>
                  <a:srgbClr val="000000"/>
                </a:solidFill>
                <a:latin typeface="Times New Roman" pitchFamily="65" charset="-122"/>
                <a:ea typeface="宋体" pitchFamily="65" charset="-122"/>
              </a:rPr>
              <a:t>读下面的文字,完成题目。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简单回顾一下华夏法制史,我们会发现,从《尚书》确立的“罪疑惟轻,功疑</a:t>
            </a:r>
            <a:r>
              <a:t/>
            </a:r>
            <a:br/>
            <a:r>
              <a:rPr lang="zh-CN" altLang="en-US" sz="2607" kern="0" dirty="0" smtClean="0">
                <a:solidFill>
                  <a:srgbClr val="000000"/>
                </a:solidFill>
                <a:latin typeface="Times New Roman" pitchFamily="65" charset="-122"/>
                <a:ea typeface="宋体" pitchFamily="65" charset="-122"/>
              </a:rPr>
              <a:t>惟重。与其杀不辜,宁失不经”司法原则,到宋代对法官“失出人罪”几乎不</a:t>
            </a:r>
            <a:r>
              <a:t/>
            </a:r>
            <a:br/>
            <a:r>
              <a:rPr lang="zh-CN" altLang="en-US" sz="2607" kern="0" dirty="0" smtClean="0">
                <a:solidFill>
                  <a:srgbClr val="000000"/>
                </a:solidFill>
                <a:latin typeface="Times New Roman" pitchFamily="65" charset="-122"/>
                <a:ea typeface="宋体" pitchFamily="65" charset="-122"/>
              </a:rPr>
              <a:t>追究责任的做法,再到清代繁复的“审转”制度,都体现了中华法系的一种核</a:t>
            </a:r>
            <a:r>
              <a:t/>
            </a:r>
            <a:br/>
            <a:r>
              <a:rPr lang="zh-CN" altLang="en-US" sz="2607" kern="0" dirty="0" smtClean="0">
                <a:solidFill>
                  <a:srgbClr val="000000"/>
                </a:solidFill>
                <a:latin typeface="Times New Roman" pitchFamily="65" charset="-122"/>
                <a:ea typeface="宋体" pitchFamily="65" charset="-122"/>
              </a:rPr>
              <a:t>心价值观:慎刑。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清代的“审转”是一项层层复审的司法制度,张晋藩在《中国法制通史》中</a:t>
            </a:r>
            <a:r>
              <a:t/>
            </a:r>
            <a:br/>
            <a:r>
              <a:rPr lang="zh-CN" altLang="en-US" sz="2607" kern="0" dirty="0" smtClean="0">
                <a:solidFill>
                  <a:srgbClr val="000000"/>
                </a:solidFill>
                <a:latin typeface="Times New Roman" pitchFamily="65" charset="-122"/>
                <a:ea typeface="宋体" pitchFamily="65" charset="-122"/>
              </a:rPr>
              <a:t>说:“徒刑以上(含徒刑)案件在州县初审后,详报上一审级复核,每一级都将不</a:t>
            </a:r>
            <a:r>
              <a:t/>
            </a:r>
            <a:br/>
            <a:r>
              <a:rPr lang="zh-CN" altLang="en-US" sz="2607" kern="0" dirty="0" smtClean="0">
                <a:solidFill>
                  <a:srgbClr val="000000"/>
                </a:solidFill>
                <a:latin typeface="Times New Roman" pitchFamily="65" charset="-122"/>
                <a:ea typeface="宋体" pitchFamily="65" charset="-122"/>
              </a:rPr>
              <a:t>属自己权限的案件主动上报,层层审转,直至有权作出判决的审级批准后才终</a:t>
            </a:r>
            <a:endParaRPr lang="zh-CN" altLang="en-US"/>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审。”清代审级之多,为历朝之冠,一个重大刑事案件一般都需要经过州县—</a:t>
            </a:r>
            <a:r>
              <a:t/>
            </a:r>
            <a:br/>
            <a:r>
              <a:rPr lang="zh-CN" altLang="en-US" sz="2607" kern="0" dirty="0" smtClean="0">
                <a:solidFill>
                  <a:srgbClr val="000000"/>
                </a:solidFill>
                <a:latin typeface="Times New Roman" pitchFamily="65" charset="-122"/>
                <a:ea typeface="宋体" pitchFamily="65" charset="-122"/>
              </a:rPr>
              <a:t>府—臬司—督抚四级复审,而且“审转”是主动性、强制性的,不管被告人是</a:t>
            </a:r>
            <a:r>
              <a:t/>
            </a:r>
            <a:br/>
            <a:r>
              <a:rPr lang="zh-CN" altLang="en-US" sz="2607" kern="0" dirty="0" smtClean="0">
                <a:solidFill>
                  <a:srgbClr val="000000"/>
                </a:solidFill>
                <a:latin typeface="Times New Roman" pitchFamily="65" charset="-122"/>
                <a:ea typeface="宋体" pitchFamily="65" charset="-122"/>
              </a:rPr>
              <a:t>否提出申诉,都需要走完四级审讯。这样的制度设计,初衷当然是为了最大程</a:t>
            </a:r>
            <a:r>
              <a:t/>
            </a:r>
            <a:br/>
            <a:r>
              <a:rPr lang="zh-CN" altLang="en-US" sz="2607" kern="0" dirty="0" smtClean="0">
                <a:solidFill>
                  <a:srgbClr val="000000"/>
                </a:solidFill>
                <a:latin typeface="Times New Roman" pitchFamily="65" charset="-122"/>
                <a:ea typeface="宋体" pitchFamily="65" charset="-122"/>
              </a:rPr>
              <a:t>度上减少冤案,但所有徒刑以上(含徒刑)案件都要层层“审转”,导致实际上</a:t>
            </a:r>
            <a:r>
              <a:t/>
            </a:r>
            <a:br/>
            <a:r>
              <a:rPr lang="zh-CN" altLang="en-US" sz="2607" kern="0" dirty="0" smtClean="0">
                <a:solidFill>
                  <a:srgbClr val="000000"/>
                </a:solidFill>
                <a:latin typeface="Times New Roman" pitchFamily="65" charset="-122"/>
                <a:ea typeface="宋体" pitchFamily="65" charset="-122"/>
              </a:rPr>
              <a:t>的复审往往流于形式,如同走过场。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相比之下,宋代实行的“翻异别勘”更加接近现代司法的复审制度。今日多</a:t>
            </a:r>
            <a:r>
              <a:t/>
            </a:r>
            <a:br/>
            <a:r>
              <a:rPr lang="zh-CN" altLang="en-US" sz="2607" kern="0" dirty="0" smtClean="0">
                <a:solidFill>
                  <a:srgbClr val="000000"/>
                </a:solidFill>
                <a:latin typeface="Times New Roman" pitchFamily="65" charset="-122"/>
                <a:ea typeface="宋体" pitchFamily="65" charset="-122"/>
              </a:rPr>
              <a:t>数国家的司法都实行三审终审制,一般来说,二审与三审的启动,以被告人是</a:t>
            </a:r>
            <a:r>
              <a:t/>
            </a:r>
            <a:br/>
            <a:r>
              <a:rPr lang="zh-CN" altLang="en-US" sz="2607" kern="0" dirty="0" smtClean="0">
                <a:solidFill>
                  <a:srgbClr val="000000"/>
                </a:solidFill>
                <a:latin typeface="Times New Roman" pitchFamily="65" charset="-122"/>
                <a:ea typeface="宋体" pitchFamily="65" charset="-122"/>
              </a:rPr>
              <a:t>否提起上诉为准。宋代的“翻异别勘”也是如此:在庭审程序结束之后,如果</a:t>
            </a:r>
            <a:r>
              <a:t/>
            </a:r>
            <a:br/>
            <a:r>
              <a:rPr lang="zh-CN" altLang="en-US" sz="2607" kern="0" dirty="0" smtClean="0">
                <a:solidFill>
                  <a:srgbClr val="000000"/>
                </a:solidFill>
                <a:latin typeface="Times New Roman" pitchFamily="65" charset="-122"/>
                <a:ea typeface="宋体" pitchFamily="65" charset="-122"/>
              </a:rPr>
              <a:t>被告人喊冤翻供(相当于提出上诉),则重组法庭,重新庭审。换言之,“翻异”</a:t>
            </a:r>
            <a:endParaRPr lang="zh-CN" altLang="en-US"/>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文字更具直观性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也提供了更为广阔的想象空间。一切图片、影视作品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都应</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该成为图像资料库中的藏品。比如研究中国古代礼学</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主要依据文字资料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缺</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少直观性。幸而古代礼学中有礼图传统,可以弥补文字记载的不足。聂崇义</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的《三礼图》,提供的是礼器的图像,杨复的《仪礼图》,提供的是仪节的图</a:t>
            </a:r>
            <a:r>
              <a:rPr dirty="0"/>
              <a:t/>
            </a:r>
            <a:br>
              <a:rPr dirty="0"/>
            </a:br>
            <a:r>
              <a:rPr lang="zh-CN" altLang="en-US" sz="2607" kern="0" dirty="0" smtClean="0">
                <a:solidFill>
                  <a:srgbClr val="000000"/>
                </a:solidFill>
                <a:latin typeface="Times New Roman" pitchFamily="65" charset="-122"/>
                <a:ea typeface="宋体" pitchFamily="65" charset="-122"/>
              </a:rPr>
              <a:t>像。如今借助真人演绎,应用3D数字技术,进行录影,更进一步改变了古代图</a:t>
            </a:r>
            <a:r>
              <a:rPr dirty="0"/>
              <a:t/>
            </a:r>
            <a:br>
              <a:rPr dirty="0"/>
            </a:br>
            <a:r>
              <a:rPr lang="zh-CN" altLang="en-US" sz="2607" kern="0" dirty="0" smtClean="0">
                <a:solidFill>
                  <a:srgbClr val="000000"/>
                </a:solidFill>
                <a:latin typeface="Times New Roman" pitchFamily="65" charset="-122"/>
                <a:ea typeface="宋体" pitchFamily="65" charset="-122"/>
              </a:rPr>
              <a:t>像的静止状态,使传统礼图变成了“活动的礼图”。</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图像史料中的岩画是记录人类想象力的最早证据。在非洲大陆,现保存了一</a:t>
            </a:r>
            <a:r>
              <a:rPr dirty="0"/>
              <a:t/>
            </a:r>
            <a:br>
              <a:rPr dirty="0"/>
            </a:br>
            <a:r>
              <a:rPr lang="zh-CN" altLang="en-US" sz="2607" kern="0" dirty="0" smtClean="0">
                <a:solidFill>
                  <a:srgbClr val="000000"/>
                </a:solidFill>
                <a:latin typeface="Times New Roman" pitchFamily="65" charset="-122"/>
                <a:ea typeface="宋体" pitchFamily="65" charset="-122"/>
              </a:rPr>
              <a:t>千万幅岩画,其中有些动物题材的岩画已有约两万七千年的历史。岩画中除</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是启动“别勘”的触发机制。不“翻异”,则不需要“别勘”。</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犯人若称供词属实,则亲笔签押,录问程序至此完成,案子将进入下一个程</a:t>
            </a:r>
            <a:r>
              <a:t/>
            </a:r>
            <a:br/>
            <a:r>
              <a:rPr lang="zh-CN" altLang="en-US" sz="2607" kern="0" dirty="0" smtClean="0">
                <a:solidFill>
                  <a:srgbClr val="000000"/>
                </a:solidFill>
                <a:latin typeface="Times New Roman" pitchFamily="65" charset="-122"/>
                <a:ea typeface="宋体" pitchFamily="65" charset="-122"/>
              </a:rPr>
              <a:t>序。但犯人在录问之后也可以喊冤翻供,一旦喊冤,法院必须马上申报上级法</a:t>
            </a:r>
            <a:r>
              <a:t/>
            </a:r>
            <a:br/>
            <a:r>
              <a:rPr lang="zh-CN" altLang="en-US" sz="2607" kern="0" dirty="0" smtClean="0">
                <a:solidFill>
                  <a:srgbClr val="000000"/>
                </a:solidFill>
                <a:latin typeface="Times New Roman" pitchFamily="65" charset="-122"/>
                <a:ea typeface="宋体" pitchFamily="65" charset="-122"/>
              </a:rPr>
              <a:t>司——提刑司,由提刑司委派法官重新开始庭审,为避免复审受到原审所在地</a:t>
            </a:r>
            <a:r>
              <a:t/>
            </a:r>
            <a:br/>
            <a:r>
              <a:rPr lang="zh-CN" altLang="en-US" sz="2607" kern="0" dirty="0" smtClean="0">
                <a:solidFill>
                  <a:srgbClr val="000000"/>
                </a:solidFill>
                <a:latin typeface="Times New Roman" pitchFamily="65" charset="-122"/>
                <a:ea typeface="宋体" pitchFamily="65" charset="-122"/>
              </a:rPr>
              <a:t>政府的影响,往往要借调其他州的法官组建法庭,这叫作“差官别推”。</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有些案情重大、复杂的案子,在走完“差官别推”程序之后,被告人还会喊</a:t>
            </a:r>
            <a:r>
              <a:t/>
            </a:r>
            <a:br/>
            <a:r>
              <a:rPr lang="zh-CN" altLang="en-US" sz="2607" kern="0" dirty="0" smtClean="0">
                <a:solidFill>
                  <a:srgbClr val="000000"/>
                </a:solidFill>
                <a:latin typeface="Times New Roman" pitchFamily="65" charset="-122"/>
                <a:ea typeface="宋体" pitchFamily="65" charset="-122"/>
              </a:rPr>
              <a:t>冤,这种情况下,就需要从邻路的州府借调法官来复审了。有一段时间,宋政</a:t>
            </a:r>
            <a:r>
              <a:t/>
            </a:r>
            <a:br/>
            <a:r>
              <a:rPr lang="zh-CN" altLang="en-US" sz="2607" kern="0" dirty="0" smtClean="0">
                <a:solidFill>
                  <a:srgbClr val="000000"/>
                </a:solidFill>
                <a:latin typeface="Times New Roman" pitchFamily="65" charset="-122"/>
                <a:ea typeface="宋体" pitchFamily="65" charset="-122"/>
              </a:rPr>
              <a:t>府考虑到邻路的州府可能难以摆脱原审地的影响,还要求从隔路差官别勘。</a:t>
            </a:r>
            <a:r>
              <a:t/>
            </a:r>
            <a:br/>
            <a:r>
              <a:rPr lang="zh-CN" altLang="en-US" sz="2607" kern="0" dirty="0" smtClean="0">
                <a:solidFill>
                  <a:srgbClr val="000000"/>
                </a:solidFill>
                <a:latin typeface="Times New Roman" pitchFamily="65" charset="-122"/>
                <a:ea typeface="宋体" pitchFamily="65" charset="-122"/>
              </a:rPr>
              <a:t>宋人防范司法作弊之周详,令人惊叹。</a:t>
            </a:r>
            <a:endParaRPr lang="zh-CN" altLang="en-US"/>
          </a:p>
        </p:txBody>
      </p:sp>
    </p:spTree>
    <p:custDataLst>
      <p:custData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但是,“翻异别勘”的制度,必然会产生一个后果:被告人如果一次次翻供,司</a:t>
            </a:r>
            <a:r>
              <a:t/>
            </a:r>
            <a:br/>
            <a:r>
              <a:rPr lang="zh-CN" altLang="en-US" sz="2607" kern="0" dirty="0" smtClean="0">
                <a:solidFill>
                  <a:srgbClr val="000000"/>
                </a:solidFill>
                <a:latin typeface="Times New Roman" pitchFamily="65" charset="-122"/>
                <a:ea typeface="宋体" pitchFamily="65" charset="-122"/>
              </a:rPr>
              <a:t>法机构只能一次次重组法庭,没完没了,一个案子审了几年、十几年,都无法</a:t>
            </a:r>
            <a:r>
              <a:t/>
            </a:r>
            <a:br/>
            <a:r>
              <a:rPr lang="zh-CN" altLang="en-US" sz="2607" kern="0" dirty="0" smtClean="0">
                <a:solidFill>
                  <a:srgbClr val="000000"/>
                </a:solidFill>
                <a:latin typeface="Times New Roman" pitchFamily="65" charset="-122"/>
                <a:ea typeface="宋体" pitchFamily="65" charset="-122"/>
              </a:rPr>
              <a:t>完成终审。因此,从太宗朝开始,宋政府对“翻异别勘”做出了次数限制:</a:t>
            </a:r>
            <a:r>
              <a:t/>
            </a:r>
            <a:br/>
            <a:r>
              <a:rPr lang="zh-CN" altLang="en-US" sz="2607" kern="0" dirty="0" smtClean="0">
                <a:solidFill>
                  <a:srgbClr val="000000"/>
                </a:solidFill>
                <a:latin typeface="Times New Roman" pitchFamily="65" charset="-122"/>
                <a:ea typeface="宋体" pitchFamily="65" charset="-122"/>
              </a:rPr>
              <a:t>“经三度断结,更有论诉,一切不在重推问之限。”即被告人只有三次“翻异</a:t>
            </a:r>
            <a:r>
              <a:t/>
            </a:r>
            <a:br/>
            <a:r>
              <a:rPr lang="zh-CN" altLang="en-US" sz="2607" kern="0" dirty="0" smtClean="0">
                <a:solidFill>
                  <a:srgbClr val="000000"/>
                </a:solidFill>
                <a:latin typeface="Times New Roman" pitchFamily="65" charset="-122"/>
                <a:ea typeface="宋体" pitchFamily="65" charset="-122"/>
              </a:rPr>
              <a:t>别勘”的机会,类似于四审终审制。不过,在两种情况下,被告人可以不受三</a:t>
            </a:r>
            <a:r>
              <a:t/>
            </a:r>
            <a:br/>
            <a:r>
              <a:rPr lang="zh-CN" altLang="en-US" sz="2607" kern="0" dirty="0" smtClean="0">
                <a:solidFill>
                  <a:srgbClr val="000000"/>
                </a:solidFill>
                <a:latin typeface="Times New Roman" pitchFamily="65" charset="-122"/>
                <a:ea typeface="宋体" pitchFamily="65" charset="-122"/>
              </a:rPr>
              <a:t>次“翻异别勘”的次数限制:一是被告人控告本案法官受贿枉法而断其罪的;</a:t>
            </a:r>
            <a:r>
              <a:t/>
            </a:r>
            <a:br/>
            <a:r>
              <a:rPr lang="zh-CN" altLang="en-US" sz="2607" kern="0" dirty="0" smtClean="0">
                <a:solidFill>
                  <a:srgbClr val="000000"/>
                </a:solidFill>
                <a:latin typeface="Times New Roman" pitchFamily="65" charset="-122"/>
                <a:ea typeface="宋体" pitchFamily="65" charset="-122"/>
              </a:rPr>
              <a:t>一是被告人声称其冤情有明确证据可证明的。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(摘编自吴钩《宋代的“翻供与重</a:t>
            </a:r>
            <a:r>
              <a:rPr lang="zh-CN" altLang="en-US" sz="2607" kern="0" smtClean="0">
                <a:solidFill>
                  <a:srgbClr val="000000"/>
                </a:solidFill>
                <a:latin typeface="Times New Roman" pitchFamily="65" charset="-122"/>
                <a:ea typeface="宋体" pitchFamily="65" charset="-122"/>
              </a:rPr>
              <a:t>审”》)</a:t>
            </a:r>
            <a:endParaRPr lang="zh-CN" altLang="en-US"/>
          </a:p>
        </p:txBody>
      </p:sp>
    </p:spTree>
    <p:custDataLst>
      <p:custData r:id="rId1"/>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下列关于原文内容的理解与分析,正确的一项是</a:t>
            </a:r>
            <a:r>
              <a:rPr lang="zh-CN" altLang="en-US" sz="2040" kern="0" spc="567" smtClean="0">
                <a:solidFill>
                  <a:srgbClr val="000000"/>
                </a:solidFill>
                <a:latin typeface="Times New Roman" pitchFamily="65" charset="-122"/>
                <a:ea typeface="宋体" pitchFamily="65" charset="-122"/>
              </a:rPr>
              <a:t> </a:t>
            </a:r>
            <a:r>
              <a:rPr lang="zh-CN" altLang="en-US" sz="2607" kern="0" smtClean="0">
                <a:solidFill>
                  <a:srgbClr val="000000"/>
                </a:solidFill>
                <a:latin typeface="Times New Roman" pitchFamily="65" charset="-122"/>
                <a:ea typeface="宋体" pitchFamily="65" charset="-122"/>
              </a:rPr>
              <a:t>(　　)</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A</a:t>
            </a:r>
            <a:r>
              <a:rPr lang="zh-CN" altLang="en-US" sz="2607" kern="0" dirty="0" smtClean="0">
                <a:solidFill>
                  <a:srgbClr val="000000"/>
                </a:solidFill>
                <a:latin typeface="Times New Roman" pitchFamily="65" charset="-122"/>
                <a:ea typeface="宋体" pitchFamily="65" charset="-122"/>
              </a:rPr>
              <a:t>.《尚书》确立的“罪疑惟轻,功疑惟重。与其杀不辜,宁失不经”司法原</a:t>
            </a:r>
            <a:r>
              <a:t/>
            </a:r>
            <a:br/>
            <a:r>
              <a:rPr lang="zh-CN" altLang="en-US" sz="2607" kern="0" dirty="0" smtClean="0">
                <a:solidFill>
                  <a:srgbClr val="000000"/>
                </a:solidFill>
                <a:latin typeface="Times New Roman" pitchFamily="65" charset="-122"/>
                <a:ea typeface="宋体" pitchFamily="65" charset="-122"/>
              </a:rPr>
              <a:t>则,太过谨慎,不符合现代法理观念。</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B.宋代对法官“失出人罪”几乎不追究责任的做法,给法官徇私舞弊制造了</a:t>
            </a:r>
            <a:r>
              <a:t/>
            </a:r>
            <a:br/>
            <a:r>
              <a:rPr lang="zh-CN" altLang="en-US" sz="2607" kern="0" dirty="0" smtClean="0">
                <a:solidFill>
                  <a:srgbClr val="000000"/>
                </a:solidFill>
                <a:latin typeface="Times New Roman" pitchFamily="65" charset="-122"/>
                <a:ea typeface="宋体" pitchFamily="65" charset="-122"/>
              </a:rPr>
              <a:t>机会,这样必然不利于保障司法的公正性。</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C.清代的“审转”制度层层复审,烦琐不便,设计者别有用心,实际上复审常</a:t>
            </a:r>
            <a:r>
              <a:t/>
            </a:r>
            <a:br/>
            <a:r>
              <a:rPr lang="zh-CN" altLang="en-US" sz="2607" kern="0" dirty="0" smtClean="0">
                <a:solidFill>
                  <a:srgbClr val="000000"/>
                </a:solidFill>
                <a:latin typeface="Times New Roman" pitchFamily="65" charset="-122"/>
                <a:ea typeface="宋体" pitchFamily="65" charset="-122"/>
              </a:rPr>
              <a:t>常流于形式,表现得很程序化。</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D.追溯华夏法制史,我们不难发现,慎用刑法是一种重要的价值观念,这种认</a:t>
            </a:r>
            <a:r>
              <a:t/>
            </a:r>
            <a:br/>
            <a:r>
              <a:rPr lang="zh-CN" altLang="en-US" sz="2607" kern="0" dirty="0" smtClean="0">
                <a:solidFill>
                  <a:srgbClr val="000000"/>
                </a:solidFill>
                <a:latin typeface="Times New Roman" pitchFamily="65" charset="-122"/>
                <a:ea typeface="宋体" pitchFamily="65" charset="-122"/>
              </a:rPr>
              <a:t>识在古代司法史上有所体现,影响深</a:t>
            </a:r>
            <a:r>
              <a:rPr lang="zh-CN" altLang="en-US" sz="2607" kern="0" smtClean="0">
                <a:solidFill>
                  <a:srgbClr val="000000"/>
                </a:solidFill>
                <a:latin typeface="Times New Roman" pitchFamily="65" charset="-122"/>
                <a:ea typeface="宋体" pitchFamily="65" charset="-122"/>
              </a:rPr>
              <a:t>远。</a:t>
            </a:r>
            <a:endParaRPr lang="zh-CN" altLang="en-US"/>
          </a:p>
        </p:txBody>
      </p:sp>
    </p:spTree>
    <p:custDataLst>
      <p:custData r:id="rId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eaLnBrk="0" latinLnBrk="1" hangingPunct="0">
              <a:lnSpc>
                <a:spcPct val="150000"/>
              </a:lnSpc>
            </a:pPr>
            <a:r>
              <a:rPr lang="zh-CN" altLang="en-US" sz="2607" b="1" kern="0" smtClean="0">
                <a:solidFill>
                  <a:srgbClr val="FF0000"/>
                </a:solidFill>
                <a:latin typeface="Times New Roman" pitchFamily="65" charset="-122"/>
                <a:ea typeface="宋体" pitchFamily="65" charset="-122"/>
              </a:rPr>
              <a:t>答案 </a:t>
            </a:r>
            <a:r>
              <a:rPr lang="zh-CN" altLang="en-US" sz="2607" kern="0" smtClean="0">
                <a:solidFill>
                  <a:srgbClr val="FF0000"/>
                </a:solidFill>
                <a:latin typeface="Times New Roman" pitchFamily="65" charset="-122"/>
                <a:ea typeface="宋体" pitchFamily="65" charset="-122"/>
              </a:rPr>
              <a:t>   D　A.“太过谨慎,不符合现代法理观念”与第一段中的“都体现了</a:t>
            </a:r>
            <a:endParaRPr lang="zh-CN" altLang="en-US" sz="2800" smtClean="0">
              <a:solidFill>
                <a:srgbClr val="FF0000"/>
              </a:solidFill>
            </a:endParaRPr>
          </a:p>
          <a:p>
            <a:pPr marL="0" indent="0" eaLnBrk="0" latinLnBrk="1" hangingPunct="0">
              <a:lnSpc>
                <a:spcPct val="150000"/>
              </a:lnSpc>
              <a:spcBef>
                <a:spcPts val="0"/>
              </a:spcBef>
              <a:buNone/>
            </a:pPr>
            <a:r>
              <a:rPr lang="zh-CN" altLang="en-US" sz="2607" kern="0" smtClean="0">
                <a:solidFill>
                  <a:srgbClr val="FF0000"/>
                </a:solidFill>
                <a:latin typeface="Times New Roman" pitchFamily="65" charset="-122"/>
                <a:ea typeface="宋体" pitchFamily="65" charset="-122"/>
              </a:rPr>
              <a:t>中</a:t>
            </a:r>
            <a:r>
              <a:rPr lang="zh-CN" altLang="en-US" sz="2607" kern="0" dirty="0" smtClean="0">
                <a:solidFill>
                  <a:srgbClr val="FF0000"/>
                </a:solidFill>
                <a:latin typeface="Times New Roman" pitchFamily="65" charset="-122"/>
                <a:ea typeface="宋体" pitchFamily="65" charset="-122"/>
              </a:rPr>
              <a:t>华法系的一种核心价值观:慎刑”意思相左。B.“给法官徇私舞弊制造了</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机会,这样必然不利于保障司法的公正性”于文无据,妄加揣度。C.“设计者</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别有用心”错,原文认为初衷是好的。</a:t>
            </a:r>
            <a:endParaRPr lang="zh-CN" altLang="en-US">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38773"/>
          </a:xfrm>
          <a:prstGeom prst="rect">
            <a:avLst/>
          </a:prstGeom>
          <a:noFill/>
        </p:spPr>
        <p:txBody>
          <a:bodyPr wrap="square" lIns="0" tIns="0" rIns="0" bIns="0" rtlCol="0">
            <a:spAutoFit/>
          </a:bodyPr>
          <a:lstStyle/>
          <a:p>
            <a:pPr marL="0" indent="0" algn="ctr" eaLnBrk="0" latinLnBrk="1" hangingPunct="0">
              <a:spcBef>
                <a:spcPts val="0"/>
              </a:spcBef>
              <a:buNone/>
            </a:pPr>
            <a:r>
              <a:rPr lang="zh-CN" altLang="en-US" sz="3700" kern="0" dirty="0" smtClean="0">
                <a:solidFill>
                  <a:srgbClr val="000000"/>
                </a:solidFill>
                <a:latin typeface="黑体" pitchFamily="2" charset="-122"/>
                <a:ea typeface="黑体" pitchFamily="2" charset="-122"/>
              </a:rPr>
              <a:t>提分攻略三　两步骤,答对分析论</a:t>
            </a:r>
            <a:r>
              <a:rPr lang="zh-CN" altLang="en-US" sz="3700" kern="0" smtClean="0">
                <a:solidFill>
                  <a:srgbClr val="000000"/>
                </a:solidFill>
                <a:latin typeface="黑体" pitchFamily="2" charset="-122"/>
                <a:ea typeface="黑体" pitchFamily="2" charset="-122"/>
              </a:rPr>
              <a:t>点、</a:t>
            </a:r>
            <a:endParaRPr lang="en-US" altLang="zh-CN" sz="3700" kern="0" smtClean="0">
              <a:solidFill>
                <a:srgbClr val="000000"/>
              </a:solidFill>
              <a:latin typeface="黑体" pitchFamily="2" charset="-122"/>
              <a:ea typeface="黑体" pitchFamily="2" charset="-122"/>
            </a:endParaRPr>
          </a:p>
          <a:p>
            <a:pPr marL="0" indent="0" algn="ctr" eaLnBrk="0" latinLnBrk="1" hangingPunct="0">
              <a:spcBef>
                <a:spcPts val="0"/>
              </a:spcBef>
              <a:buNone/>
            </a:pPr>
            <a:r>
              <a:rPr lang="zh-CN" altLang="en-US" sz="3700" kern="0" smtClean="0">
                <a:solidFill>
                  <a:srgbClr val="000000"/>
                </a:solidFill>
                <a:latin typeface="黑体" pitchFamily="2" charset="-122"/>
                <a:ea typeface="黑体" pitchFamily="2" charset="-122"/>
              </a:rPr>
              <a:t>论</a:t>
            </a:r>
            <a:r>
              <a:rPr lang="zh-CN" altLang="en-US" sz="3700" kern="0" dirty="0" smtClean="0">
                <a:solidFill>
                  <a:srgbClr val="000000"/>
                </a:solidFill>
                <a:latin typeface="黑体" pitchFamily="2" charset="-122"/>
                <a:ea typeface="黑体" pitchFamily="2" charset="-122"/>
              </a:rPr>
              <a:t>据和论证方法题</a:t>
            </a:r>
            <a:endParaRPr lang="zh-CN" altLang="en-US" sz="3700">
              <a:latin typeface="黑体" pitchFamily="2" charset="-122"/>
              <a:ea typeface="黑体" pitchFamily="2" charset="-122"/>
            </a:endParaRPr>
          </a:p>
        </p:txBody>
      </p:sp>
      <p:graphicFrame>
        <p:nvGraphicFramePr>
          <p:cNvPr id="4" name="表格 4"/>
          <p:cNvGraphicFramePr>
            <a:graphicFrameLocks noGrp="1"/>
          </p:cNvGraphicFramePr>
          <p:nvPr/>
        </p:nvGraphicFramePr>
        <p:xfrm>
          <a:off x="636549" y="2205823"/>
          <a:ext cx="10987200" cy="3849480"/>
        </p:xfrm>
        <a:graphic>
          <a:graphicData uri="http://schemas.openxmlformats.org/drawingml/2006/table">
            <a:tbl>
              <a:tblPr/>
              <a:tblGrid>
                <a:gridCol w="1525309"/>
                <a:gridCol w="9461891"/>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解说</a:t>
                      </a:r>
                    </a:p>
                  </a:txBody>
                  <a:tcPr marL="45720" marR="45720"/>
                </a:tc>
              </a:tr>
              <a:tr h="83196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第一步:据文。</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据文,就是读文本。读文本是解题的第一环节。在读文本时要有勾画意识,就是在第一遍阅读</a:t>
                      </a:r>
                      <a:r>
                        <a:rPr lang="zh-CN" altLang="en-US" sz="1500" kern="0" smtClean="0">
                          <a:solidFill>
                            <a:srgbClr val="000000"/>
                          </a:solidFill>
                          <a:latin typeface="Times New Roman" pitchFamily="65" charset="-122"/>
                          <a:ea typeface="宋体" pitchFamily="65" charset="-122"/>
                        </a:rPr>
                        <a:t>时能勾</a:t>
                      </a:r>
                      <a:r>
                        <a:rPr lang="zh-CN" altLang="en-US" sz="1500" kern="0" dirty="0" smtClean="0">
                          <a:solidFill>
                            <a:srgbClr val="000000"/>
                          </a:solidFill>
                          <a:latin typeface="Times New Roman" pitchFamily="65" charset="-122"/>
                          <a:ea typeface="宋体" pitchFamily="65" charset="-122"/>
                        </a:rPr>
                        <a:t>画出表示文本脉络或段落内部层次的关键性词语,如首先、其次等词,进而把握文本的结构思</a:t>
                      </a:r>
                      <a:r>
                        <a:rPr lang="zh-CN" altLang="en-US" sz="1500" kern="0" smtClean="0">
                          <a:solidFill>
                            <a:srgbClr val="000000"/>
                          </a:solidFill>
                          <a:latin typeface="Times New Roman" pitchFamily="65" charset="-122"/>
                          <a:ea typeface="宋体" pitchFamily="65" charset="-122"/>
                        </a:rPr>
                        <a:t>路,把</a:t>
                      </a:r>
                      <a:r>
                        <a:rPr lang="zh-CN" altLang="en-US" sz="1500" kern="0" dirty="0" smtClean="0">
                          <a:solidFill>
                            <a:srgbClr val="000000"/>
                          </a:solidFill>
                          <a:latin typeface="Times New Roman" pitchFamily="65" charset="-122"/>
                          <a:ea typeface="宋体" pitchFamily="65" charset="-122"/>
                        </a:rPr>
                        <a:t>握论述类文本由“此”及“彼”的论证过程。</a:t>
                      </a:r>
                    </a:p>
                  </a:txBody>
                  <a:tcPr marL="45720" marR="45720"/>
                </a:tc>
              </a:tr>
              <a:tr h="106128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第二步:依题,</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概括对应。</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这里面含有三个要点:</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①读选项,抓选项中的关键词句。</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②对应文本相关区域,再抓住相关区域的关键词句,准确概括、分析相关区域的论证要点。</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③把概括或分析的论证要点与选项的论证分析进行比对,从而确定符合题干要求的答案。</a:t>
                      </a:r>
                    </a:p>
                  </a:txBody>
                  <a:tcPr marL="45720" marR="45720"/>
                </a:tc>
              </a:tr>
              <a:tr h="83196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特别提示</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这类题有的要比对全文的论证内容、论证思路或论证方法,有的要比对部分段落的论证内容、</a:t>
                      </a:r>
                      <a:r>
                        <a:rPr lang="zh-CN" altLang="en-US" sz="1500" kern="0" smtClean="0">
                          <a:solidFill>
                            <a:srgbClr val="000000"/>
                          </a:solidFill>
                          <a:latin typeface="Times New Roman" pitchFamily="65" charset="-122"/>
                          <a:ea typeface="宋体" pitchFamily="65" charset="-122"/>
                        </a:rPr>
                        <a:t>论证思</a:t>
                      </a:r>
                      <a:r>
                        <a:rPr lang="zh-CN" altLang="en-US" sz="1500" kern="0" dirty="0" smtClean="0">
                          <a:solidFill>
                            <a:srgbClr val="000000"/>
                          </a:solidFill>
                          <a:latin typeface="Times New Roman" pitchFamily="65" charset="-122"/>
                          <a:ea typeface="宋体" pitchFamily="65" charset="-122"/>
                        </a:rPr>
                        <a:t>路或论证方法,需要根据选项定具体的比对区域。同时,多侧重比对关系,有句与句之间的关系</a:t>
                      </a:r>
                      <a:r>
                        <a:rPr lang="zh-CN" altLang="en-US" sz="1500" kern="0" smtClean="0">
                          <a:solidFill>
                            <a:srgbClr val="000000"/>
                          </a:solidFill>
                          <a:latin typeface="Times New Roman" pitchFamily="65" charset="-122"/>
                          <a:ea typeface="宋体" pitchFamily="65" charset="-122"/>
                        </a:rPr>
                        <a:t>,有段</a:t>
                      </a:r>
                      <a:r>
                        <a:rPr lang="zh-CN" altLang="en-US" sz="1500" kern="0" dirty="0" smtClean="0">
                          <a:solidFill>
                            <a:srgbClr val="000000"/>
                          </a:solidFill>
                          <a:latin typeface="Times New Roman" pitchFamily="65" charset="-122"/>
                          <a:ea typeface="宋体" pitchFamily="65" charset="-122"/>
                        </a:rPr>
                        <a:t>落层次之间的关系。</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34319"/>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 (2018课标全国Ⅱ,2)阅读下面的文字,完成问题。</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所谓“被遗忘权”,即数据主体有权要求数据控制者永久删除有关数据主体</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的</a:t>
            </a:r>
            <a:r>
              <a:rPr lang="zh-CN" altLang="en-US" sz="2607" kern="0" dirty="0" smtClean="0">
                <a:solidFill>
                  <a:srgbClr val="000000"/>
                </a:solidFill>
                <a:latin typeface="Times New Roman" pitchFamily="65" charset="-122"/>
                <a:ea typeface="宋体" pitchFamily="65" charset="-122"/>
              </a:rPr>
              <a:t>个人数据,有权被互联网遗忘,除非数据的保留有合法的理由。在大数据时</a:t>
            </a:r>
            <a:r>
              <a:t/>
            </a:r>
            <a:br/>
            <a:r>
              <a:rPr lang="zh-CN" altLang="en-US" sz="2607" kern="0" dirty="0" smtClean="0">
                <a:solidFill>
                  <a:srgbClr val="000000"/>
                </a:solidFill>
                <a:latin typeface="Times New Roman" pitchFamily="65" charset="-122"/>
                <a:ea typeface="宋体" pitchFamily="65" charset="-122"/>
              </a:rPr>
              <a:t>代,数字化、廉价的存储器、易于提取、全球性覆盖作为数字化记忆发展的</a:t>
            </a:r>
            <a:r>
              <a:t/>
            </a:r>
            <a:br/>
            <a:r>
              <a:rPr lang="zh-CN" altLang="en-US" sz="2607" kern="0" dirty="0" smtClean="0">
                <a:solidFill>
                  <a:srgbClr val="000000"/>
                </a:solidFill>
                <a:latin typeface="Times New Roman" pitchFamily="65" charset="-122"/>
                <a:ea typeface="宋体" pitchFamily="65" charset="-122"/>
              </a:rPr>
              <a:t>四大驱动力,改变了记忆的经济学,使得海量的数字化记忆不仅唾手可得,甚</a:t>
            </a:r>
            <a:r>
              <a:t/>
            </a:r>
            <a:br/>
            <a:r>
              <a:rPr lang="zh-CN" altLang="en-US" sz="2607" kern="0" dirty="0" smtClean="0">
                <a:solidFill>
                  <a:srgbClr val="000000"/>
                </a:solidFill>
                <a:latin typeface="Times New Roman" pitchFamily="65" charset="-122"/>
                <a:ea typeface="宋体" pitchFamily="65" charset="-122"/>
              </a:rPr>
              <a:t>至比选择性删除所耗费的成本更低。记忆和遗忘的平衡反转,往事正像刺青</a:t>
            </a:r>
            <a:r>
              <a:t/>
            </a:r>
            <a:br/>
            <a:r>
              <a:rPr lang="zh-CN" altLang="en-US" sz="2607" kern="0" dirty="0" smtClean="0">
                <a:solidFill>
                  <a:srgbClr val="000000"/>
                </a:solidFill>
                <a:latin typeface="Times New Roman" pitchFamily="65" charset="-122"/>
                <a:ea typeface="宋体" pitchFamily="65" charset="-122"/>
              </a:rPr>
              <a:t>一样刻在我们的数字肌肤上;遗忘变得困难,而记忆却成了常态。“被遗忘</a:t>
            </a:r>
            <a:r>
              <a:t/>
            </a:r>
            <a:br/>
            <a:r>
              <a:rPr lang="zh-CN" altLang="en-US" sz="2607" kern="0" dirty="0" smtClean="0">
                <a:solidFill>
                  <a:srgbClr val="000000"/>
                </a:solidFill>
                <a:latin typeface="Times New Roman" pitchFamily="65" charset="-122"/>
                <a:ea typeface="宋体" pitchFamily="65" charset="-122"/>
              </a:rPr>
              <a:t>权”的出现,意在改变数据主体难以“被遗忘”的格局,赋予数据主体对信息</a:t>
            </a:r>
            <a:r>
              <a:rPr/>
              <a:t/>
            </a:r>
            <a:br>
              <a:rPr/>
            </a:br>
            <a:endParaRPr lang="zh-CN" altLang="en-US"/>
          </a:p>
        </p:txBody>
      </p:sp>
      <p:pic>
        <p:nvPicPr>
          <p:cNvPr id="3" name="Picture 5"/>
          <p:cNvPicPr>
            <a:picLocks noChangeAspect="1" noChangeArrowheads="1"/>
          </p:cNvPicPr>
          <p:nvPr/>
        </p:nvPicPr>
        <p:blipFill>
          <a:blip r:embed="rId4" cstate="print"/>
          <a:srcRect/>
          <a:stretch>
            <a:fillRect/>
          </a:stretch>
        </p:blipFill>
        <p:spPr bwMode="auto">
          <a:xfrm>
            <a:off x="535509" y="91993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进行自决控制的权利</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并且有着更深的调节、修复大数据时代数字化记忆伦</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理的意义。</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首先</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被遗忘权”不是消极地防御自己的隐私不受侵犯</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而是主体能动地控</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制</a:t>
            </a:r>
            <a:r>
              <a:rPr lang="zh-CN" altLang="en-US" sz="2607" kern="0" dirty="0" smtClean="0">
                <a:solidFill>
                  <a:srgbClr val="000000"/>
                </a:solidFill>
                <a:latin typeface="Times New Roman" pitchFamily="65" charset="-122"/>
                <a:ea typeface="宋体" pitchFamily="65" charset="-122"/>
              </a:rPr>
              <a:t>个人信息,并界定个人隐私的边界,进一步说,是主体争取主动建构个人数</a:t>
            </a:r>
            <a:r>
              <a:t/>
            </a:r>
            <a:br/>
            <a:r>
              <a:rPr lang="zh-CN" altLang="en-US" sz="2607" kern="0" dirty="0" smtClean="0">
                <a:solidFill>
                  <a:srgbClr val="000000"/>
                </a:solidFill>
                <a:latin typeface="Times New Roman" pitchFamily="65" charset="-122"/>
                <a:ea typeface="宋体" pitchFamily="65" charset="-122"/>
              </a:rPr>
              <a:t>字化记忆与遗忘的权利。与纯粹的“隐私权”不同,“被遗忘权”更是一项</a:t>
            </a:r>
            <a:r>
              <a:t/>
            </a:r>
            <a:br/>
            <a:r>
              <a:rPr lang="zh-CN" altLang="en-US" sz="2607" kern="0" dirty="0" smtClean="0">
                <a:solidFill>
                  <a:srgbClr val="000000"/>
                </a:solidFill>
                <a:latin typeface="Times New Roman" pitchFamily="65" charset="-122"/>
                <a:ea typeface="宋体" pitchFamily="65" charset="-122"/>
              </a:rPr>
              <a:t>主动性的权利,其权利主体可自主决定是否行使该项权利对网络上已经被公</a:t>
            </a:r>
            <a:r>
              <a:t/>
            </a:r>
            <a:br/>
            <a:r>
              <a:rPr lang="zh-CN" altLang="en-US" sz="2607" kern="0" dirty="0" smtClean="0">
                <a:solidFill>
                  <a:srgbClr val="000000"/>
                </a:solidFill>
                <a:latin typeface="Times New Roman" pitchFamily="65" charset="-122"/>
                <a:ea typeface="宋体" pitchFamily="65" charset="-122"/>
              </a:rPr>
              <a:t>开的有关个人信息进行删除,是数据主体对自己的个人信息所享有的排除他</a:t>
            </a:r>
            <a:r>
              <a:t/>
            </a:r>
            <a:br/>
            <a:r>
              <a:rPr lang="zh-CN" altLang="en-US" sz="2607" kern="0" dirty="0" smtClean="0">
                <a:solidFill>
                  <a:srgbClr val="000000"/>
                </a:solidFill>
                <a:latin typeface="Times New Roman" pitchFamily="65" charset="-122"/>
                <a:ea typeface="宋体" pitchFamily="65" charset="-122"/>
              </a:rPr>
              <a:t>人非法利用的权</a:t>
            </a:r>
            <a:r>
              <a:rPr lang="zh-CN" altLang="en-US" sz="2607" kern="0" smtClean="0">
                <a:solidFill>
                  <a:srgbClr val="000000"/>
                </a:solidFill>
                <a:latin typeface="Times New Roman" pitchFamily="65" charset="-122"/>
                <a:ea typeface="宋体" pitchFamily="65" charset="-122"/>
              </a:rPr>
              <a:t>利。</a:t>
            </a:r>
            <a:endParaRPr lang="zh-CN" altLang="en-US"/>
          </a:p>
        </p:txBody>
      </p:sp>
    </p:spTree>
    <p:custDataLst>
      <p:custData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其次</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在数据快速流转且难以被遗忘的大数据时代</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被遗忘权”对调和人类</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记忆与遗忘的平衡具有重要的意义。如果在大数据时代不能“被遗忘”</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那</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意味着人们容易被囚禁在数字化记忆的监狱之中。不论是个人的遗忘还是</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社会的遗忘</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在某种程度上都是一种个人及社会修复和更新的机制</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让我们能</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够</a:t>
            </a:r>
            <a:r>
              <a:rPr lang="zh-CN" altLang="en-US" sz="2607" kern="0" dirty="0" smtClean="0">
                <a:solidFill>
                  <a:srgbClr val="000000"/>
                </a:solidFill>
                <a:latin typeface="Times New Roman" pitchFamily="65" charset="-122"/>
                <a:ea typeface="宋体" pitchFamily="65" charset="-122"/>
              </a:rPr>
              <a:t>从过去经验中吸取教训,面对现实,想象未来,而不仅仅被过去的记忆所束</a:t>
            </a:r>
            <a:r>
              <a:t/>
            </a:r>
            <a:br/>
            <a:r>
              <a:rPr lang="zh-CN" altLang="en-US" sz="2607" kern="0" dirty="0" smtClean="0">
                <a:solidFill>
                  <a:srgbClr val="000000"/>
                </a:solidFill>
                <a:latin typeface="Times New Roman" pitchFamily="65" charset="-122"/>
                <a:ea typeface="宋体" pitchFamily="65" charset="-122"/>
              </a:rPr>
              <a:t>缚。</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最后,大数据技术加速了人的主体身份的“被数据化”,人成为数据的表征,</a:t>
            </a:r>
            <a:r>
              <a:t/>
            </a:r>
            <a:br/>
            <a:r>
              <a:rPr lang="zh-CN" altLang="en-US" sz="2607" kern="0" dirty="0" smtClean="0">
                <a:solidFill>
                  <a:srgbClr val="000000"/>
                </a:solidFill>
                <a:latin typeface="Times New Roman" pitchFamily="65" charset="-122"/>
                <a:ea typeface="宋体" pitchFamily="65" charset="-122"/>
              </a:rPr>
              <a:t>个人生活的方方面面都在以数据的形式被记忆。大数据所建构的主体身份</a:t>
            </a:r>
            <a:r>
              <a:rPr/>
              <a:t/>
            </a:r>
            <a:br>
              <a:rPr/>
            </a:br>
            <a:endParaRPr lang="zh-CN" altLang="en-US"/>
          </a:p>
        </p:txBody>
      </p:sp>
    </p:spTree>
    <p:custDataLst>
      <p:custData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会导致一种危险</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即“我是”与“我喜欢”变成了“你是”与“你将会喜</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欢”</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大数据的力量可以利用信息去推动、劝服、影响甚至限制我们的认</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同。也就是说</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不是主体想把自身塑造成什么样的人</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而是客观的数据来显示</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主体是什么样的人</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技术过程和结果反而成为支配人、压抑人的力量。进一</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步说</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数字化记忆与认同背后的核心问题在于权力不由数据主体掌控</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而是数</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据</a:t>
            </a:r>
            <a:r>
              <a:rPr lang="zh-CN" altLang="en-US" sz="2607" kern="0" dirty="0" smtClean="0">
                <a:solidFill>
                  <a:srgbClr val="000000"/>
                </a:solidFill>
                <a:latin typeface="Times New Roman" pitchFamily="65" charset="-122"/>
                <a:ea typeface="宋体" pitchFamily="65" charset="-122"/>
              </a:rPr>
              <a:t>控制者选择和建构关于我们的数字化记忆,并塑造我们的认同。这种大数</a:t>
            </a:r>
            <a:r>
              <a:t/>
            </a:r>
            <a:br/>
            <a:r>
              <a:rPr lang="zh-CN" altLang="en-US" sz="2607" kern="0" dirty="0" smtClean="0">
                <a:solidFill>
                  <a:srgbClr val="000000"/>
                </a:solidFill>
                <a:latin typeface="Times New Roman" pitchFamily="65" charset="-122"/>
                <a:ea typeface="宋体" pitchFamily="65" charset="-122"/>
              </a:rPr>
              <a:t>据的分类系统并不是客观中立的,而是指向特定的目的。因此,适度的、合理</a:t>
            </a:r>
            <a:r>
              <a:t/>
            </a:r>
            <a:br/>
            <a:r>
              <a:rPr lang="zh-CN" altLang="en-US" sz="2607" kern="0" dirty="0" smtClean="0">
                <a:solidFill>
                  <a:srgbClr val="000000"/>
                </a:solidFill>
                <a:latin typeface="Times New Roman" pitchFamily="65" charset="-122"/>
                <a:ea typeface="宋体" pitchFamily="65" charset="-122"/>
              </a:rPr>
              <a:t>的遗忘,是对这种数字化记忆霸权的抵抗。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(摘编自袁梦倩《“被遗忘权”之争:大数据时</a:t>
            </a:r>
            <a:r>
              <a:rPr lang="zh-CN" altLang="en-US" sz="2607" kern="0" smtClean="0">
                <a:solidFill>
                  <a:srgbClr val="000000"/>
                </a:solidFill>
                <a:latin typeface="Times New Roman" pitchFamily="65" charset="-122"/>
                <a:ea typeface="宋体" pitchFamily="65" charset="-122"/>
              </a:rPr>
              <a:t>代的数</a:t>
            </a:r>
            <a:r>
              <a:rPr lang="zh-CN" altLang="en-US" sz="2607" kern="0" dirty="0" smtClean="0">
                <a:solidFill>
                  <a:srgbClr val="000000"/>
                </a:solidFill>
                <a:latin typeface="Times New Roman" pitchFamily="65" charset="-122"/>
                <a:ea typeface="宋体" pitchFamily="65" charset="-122"/>
              </a:rPr>
              <a:t>字化记忆与隐私边</a:t>
            </a:r>
            <a:r>
              <a:rPr lang="zh-CN" altLang="en-US" sz="2607" kern="0" smtClean="0">
                <a:solidFill>
                  <a:srgbClr val="000000"/>
                </a:solidFill>
                <a:latin typeface="Times New Roman" pitchFamily="65" charset="-122"/>
                <a:ea typeface="宋体" pitchFamily="65" charset="-122"/>
              </a:rPr>
              <a:t>界》)</a:t>
            </a:r>
            <a:endParaRPr lang="zh-CN" altLang="en-US"/>
          </a:p>
        </p:txBody>
      </p:sp>
    </p:spTree>
    <p:custDataLst>
      <p:custData r:id="rId1"/>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2205823"/>
          <a:ext cx="10987200" cy="4229100"/>
        </p:xfrm>
        <a:graphic>
          <a:graphicData uri="http://schemas.openxmlformats.org/drawingml/2006/table">
            <a:tbl>
              <a:tblPr/>
              <a:tblGrid>
                <a:gridCol w="3525573"/>
                <a:gridCol w="5857916"/>
                <a:gridCol w="1603711"/>
              </a:tblGrid>
              <a:tr h="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选项</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对应句</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判定正误</a:t>
                      </a:r>
                    </a:p>
                  </a:txBody>
                  <a:tcPr marL="45720" marR="45720"/>
                </a:tc>
              </a:tr>
              <a:tr h="83196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A.文章以数字化记忆带来的威胁为立论的事实基础,论证了</a:t>
                      </a:r>
                      <a:r>
                        <a:rPr lang="zh-CN" altLang="en-US" sz="1500" kern="0" smtClean="0">
                          <a:solidFill>
                            <a:srgbClr val="000000"/>
                          </a:solidFill>
                          <a:latin typeface="Times New Roman" pitchFamily="65" charset="-122"/>
                          <a:ea typeface="宋体" pitchFamily="65" charset="-122"/>
                        </a:rPr>
                        <a:t>人被数</a:t>
                      </a:r>
                      <a:r>
                        <a:rPr lang="zh-CN" altLang="en-US" sz="1500" kern="0" dirty="0" smtClean="0">
                          <a:solidFill>
                            <a:srgbClr val="000000"/>
                          </a:solidFill>
                          <a:latin typeface="Times New Roman" pitchFamily="65" charset="-122"/>
                          <a:ea typeface="宋体" pitchFamily="65" charset="-122"/>
                        </a:rPr>
                        <a:t>据控制的危险。</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结合全文及末段的“个人生活的方方面面都在以数据的形</a:t>
                      </a:r>
                      <a:r>
                        <a:rPr lang="zh-CN" altLang="en-US" sz="1500" kern="0" smtClean="0">
                          <a:solidFill>
                            <a:srgbClr val="000000"/>
                          </a:solidFill>
                          <a:latin typeface="Times New Roman" pitchFamily="65" charset="-122"/>
                          <a:ea typeface="宋体" pitchFamily="65" charset="-122"/>
                        </a:rPr>
                        <a:t>式被记</a:t>
                      </a:r>
                      <a:r>
                        <a:rPr lang="zh-CN" altLang="en-US" sz="1500" kern="0" dirty="0" smtClean="0">
                          <a:solidFill>
                            <a:srgbClr val="000000"/>
                          </a:solidFill>
                          <a:latin typeface="Times New Roman" pitchFamily="65" charset="-122"/>
                          <a:ea typeface="宋体" pitchFamily="65" charset="-122"/>
                        </a:rPr>
                        <a:t>忆。大数据所建构的主体身份会导致一种危险</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甚至</a:t>
                      </a:r>
                      <a:r>
                        <a:rPr lang="zh-CN" altLang="en-US" sz="1500" kern="0" smtClean="0">
                          <a:solidFill>
                            <a:srgbClr val="000000"/>
                          </a:solidFill>
                          <a:latin typeface="Times New Roman" pitchFamily="65" charset="-122"/>
                          <a:ea typeface="宋体" pitchFamily="65" charset="-122"/>
                        </a:rPr>
                        <a:t>限制我</a:t>
                      </a:r>
                      <a:r>
                        <a:rPr lang="zh-CN" altLang="en-US" sz="1500" kern="0" dirty="0" smtClean="0">
                          <a:solidFill>
                            <a:srgbClr val="000000"/>
                          </a:solidFill>
                          <a:latin typeface="Times New Roman" pitchFamily="65" charset="-122"/>
                          <a:ea typeface="宋体" pitchFamily="65" charset="-122"/>
                        </a:rPr>
                        <a:t>们的认同”可判断选项正误。</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正确</a:t>
                      </a: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B.通过讨论大数据对隐私、记忆及主体身份等的影响,文章</a:t>
                      </a:r>
                      <a:r>
                        <a:rPr lang="zh-CN" altLang="en-US" sz="1500" kern="0" smtClean="0">
                          <a:solidFill>
                            <a:srgbClr val="000000"/>
                          </a:solidFill>
                          <a:latin typeface="Times New Roman" pitchFamily="65" charset="-122"/>
                          <a:ea typeface="宋体" pitchFamily="65" charset="-122"/>
                        </a:rPr>
                        <a:t>把论证</a:t>
                      </a:r>
                      <a:r>
                        <a:rPr lang="zh-CN" altLang="en-US" sz="1500" kern="0" dirty="0" smtClean="0">
                          <a:solidFill>
                            <a:srgbClr val="000000"/>
                          </a:solidFill>
                          <a:latin typeface="Times New Roman" pitchFamily="65" charset="-122"/>
                          <a:ea typeface="宋体" pitchFamily="65" charset="-122"/>
                        </a:rPr>
                        <a:t>推向了深入。</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结合后三段找到对应的关键词,如第二段的“隐私”,第三</a:t>
                      </a:r>
                      <a:r>
                        <a:rPr lang="zh-CN" altLang="en-US" sz="1500" kern="0" smtClean="0">
                          <a:solidFill>
                            <a:srgbClr val="000000"/>
                          </a:solidFill>
                          <a:latin typeface="Times New Roman" pitchFamily="65" charset="-122"/>
                          <a:ea typeface="宋体" pitchFamily="65" charset="-122"/>
                        </a:rPr>
                        <a:t>段的“</a:t>
                      </a:r>
                      <a:r>
                        <a:rPr lang="zh-CN" altLang="en-US" sz="1500" kern="0" dirty="0" smtClean="0">
                          <a:solidFill>
                            <a:srgbClr val="000000"/>
                          </a:solidFill>
                          <a:latin typeface="Times New Roman" pitchFamily="65" charset="-122"/>
                          <a:ea typeface="宋体" pitchFamily="65" charset="-122"/>
                        </a:rPr>
                        <a:t>记忆”,第四段的“主体身份”可判断选项正误。</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正确</a:t>
                      </a:r>
                    </a:p>
                  </a:txBody>
                  <a:tcPr marL="45720" marR="45720"/>
                </a:tc>
              </a:tr>
              <a:tr h="106128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C.与重视个人隐私的写作动机有关,文章着重论证了大数据</a:t>
                      </a:r>
                      <a:r>
                        <a:rPr lang="zh-CN" altLang="en-US" sz="1500" kern="0" smtClean="0">
                          <a:solidFill>
                            <a:srgbClr val="000000"/>
                          </a:solidFill>
                          <a:latin typeface="Times New Roman" pitchFamily="65" charset="-122"/>
                          <a:ea typeface="宋体" pitchFamily="65" charset="-122"/>
                        </a:rPr>
                        <a:t>对个人</a:t>
                      </a:r>
                      <a:r>
                        <a:rPr lang="zh-CN" altLang="en-US" sz="1500" kern="0" dirty="0" smtClean="0">
                          <a:solidFill>
                            <a:srgbClr val="000000"/>
                          </a:solidFill>
                          <a:latin typeface="Times New Roman" pitchFamily="65" charset="-122"/>
                          <a:ea typeface="宋体" pitchFamily="65" charset="-122"/>
                        </a:rPr>
                        <a:t>权利的影响。</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结合文末出处及文章内容来理解写作动机,结合第二段的“</a:t>
                      </a:r>
                      <a:r>
                        <a:rPr lang="zh-CN" altLang="en-US" sz="1500" kern="0" smtClean="0">
                          <a:solidFill>
                            <a:srgbClr val="000000"/>
                          </a:solidFill>
                          <a:latin typeface="Times New Roman" pitchFamily="65" charset="-122"/>
                          <a:ea typeface="宋体" pitchFamily="65" charset="-122"/>
                        </a:rPr>
                        <a:t>被遗忘</a:t>
                      </a:r>
                      <a:r>
                        <a:rPr lang="zh-CN" altLang="en-US" sz="1500" kern="0" dirty="0" smtClean="0">
                          <a:solidFill>
                            <a:srgbClr val="000000"/>
                          </a:solidFill>
                          <a:latin typeface="Times New Roman" pitchFamily="65" charset="-122"/>
                          <a:ea typeface="宋体" pitchFamily="65" charset="-122"/>
                        </a:rPr>
                        <a:t>权”与第四段的“数字化记忆与认同背后的核心问题在</a:t>
                      </a:r>
                      <a:r>
                        <a:rPr lang="zh-CN" altLang="en-US" sz="1500" kern="0" smtClean="0">
                          <a:solidFill>
                            <a:srgbClr val="000000"/>
                          </a:solidFill>
                          <a:latin typeface="Times New Roman" pitchFamily="65" charset="-122"/>
                          <a:ea typeface="宋体" pitchFamily="65" charset="-122"/>
                        </a:rPr>
                        <a:t>于权力</a:t>
                      </a:r>
                      <a:r>
                        <a:rPr lang="zh-CN" altLang="en-US" sz="1500" kern="0" dirty="0" smtClean="0">
                          <a:solidFill>
                            <a:srgbClr val="000000"/>
                          </a:solidFill>
                          <a:latin typeface="Times New Roman" pitchFamily="65" charset="-122"/>
                          <a:ea typeface="宋体" pitchFamily="65" charset="-122"/>
                        </a:rPr>
                        <a:t>不由数据主体掌控”可判断“着重论证了大数据对个人</a:t>
                      </a:r>
                      <a:r>
                        <a:rPr lang="zh-CN" altLang="en-US" sz="1500" kern="0" smtClean="0">
                          <a:solidFill>
                            <a:srgbClr val="000000"/>
                          </a:solidFill>
                          <a:latin typeface="Times New Roman" pitchFamily="65" charset="-122"/>
                          <a:ea typeface="宋体" pitchFamily="65" charset="-122"/>
                        </a:rPr>
                        <a:t>权利的</a:t>
                      </a:r>
                      <a:r>
                        <a:rPr lang="zh-CN" altLang="en-US" sz="1500" kern="0" dirty="0" smtClean="0">
                          <a:solidFill>
                            <a:srgbClr val="000000"/>
                          </a:solidFill>
                          <a:latin typeface="Times New Roman" pitchFamily="65" charset="-122"/>
                          <a:ea typeface="宋体" pitchFamily="65" charset="-122"/>
                        </a:rPr>
                        <a:t>影响”的正误。</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正确</a:t>
                      </a: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D.文章通过分析数字化记忆可能带来的问题,对我们的认同</a:t>
                      </a:r>
                      <a:r>
                        <a:rPr lang="zh-CN" altLang="en-US" sz="1500" kern="0" smtClean="0">
                          <a:solidFill>
                            <a:srgbClr val="000000"/>
                          </a:solidFill>
                          <a:latin typeface="Times New Roman" pitchFamily="65" charset="-122"/>
                          <a:ea typeface="宋体" pitchFamily="65" charset="-122"/>
                        </a:rPr>
                        <a:t>问题作</a:t>
                      </a:r>
                      <a:r>
                        <a:rPr lang="zh-CN" altLang="en-US" sz="1500" kern="0" dirty="0" smtClean="0">
                          <a:solidFill>
                            <a:srgbClr val="000000"/>
                          </a:solidFill>
                          <a:latin typeface="Times New Roman" pitchFamily="65" charset="-122"/>
                          <a:ea typeface="宋体" pitchFamily="65" charset="-122"/>
                        </a:rPr>
                        <a:t>出了全新论证。</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文章着重论证的是大数据对个人权利的影响,文中虽然提及</a:t>
                      </a:r>
                      <a:r>
                        <a:rPr lang="zh-CN" altLang="en-US" sz="1500" kern="0" smtClean="0">
                          <a:solidFill>
                            <a:srgbClr val="000000"/>
                          </a:solidFill>
                          <a:latin typeface="Times New Roman" pitchFamily="65" charset="-122"/>
                          <a:ea typeface="宋体" pitchFamily="65" charset="-122"/>
                        </a:rPr>
                        <a:t>“我们</a:t>
                      </a:r>
                      <a:r>
                        <a:rPr lang="zh-CN" altLang="en-US" sz="1500" kern="0" dirty="0" smtClean="0">
                          <a:solidFill>
                            <a:srgbClr val="000000"/>
                          </a:solidFill>
                          <a:latin typeface="Times New Roman" pitchFamily="65" charset="-122"/>
                          <a:ea typeface="宋体" pitchFamily="65" charset="-122"/>
                        </a:rPr>
                        <a:t>的认同问题”,但并未“作出”“全新论证”。</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错误</a:t>
                      </a:r>
                    </a:p>
                  </a:txBody>
                  <a:tcPr marL="45720" marR="45720"/>
                </a:tc>
              </a:tr>
            </a:tbl>
          </a:graphicData>
        </a:graphic>
      </p:graphicFrame>
      <p:sp>
        <p:nvSpPr>
          <p:cNvPr id="3" name="矩形 2"/>
          <p:cNvSpPr/>
          <p:nvPr/>
        </p:nvSpPr>
        <p:spPr>
          <a:xfrm>
            <a:off x="493673" y="1420005"/>
            <a:ext cx="11001452" cy="618567"/>
          </a:xfrm>
          <a:prstGeom prst="rect">
            <a:avLst/>
          </a:prstGeom>
        </p:spPr>
        <p:txBody>
          <a:bodyPr wrap="square">
            <a:spAutoFit/>
          </a:bodyPr>
          <a:lstStyle/>
          <a:p>
            <a:pPr eaLnBrk="0" latinLnBrk="1" hangingPunct="0">
              <a:lnSpc>
                <a:spcPct val="150000"/>
              </a:lnSpc>
            </a:pPr>
            <a:r>
              <a:rPr lang="zh-CN" altLang="en-US" sz="2610" kern="0" smtClean="0">
                <a:solidFill>
                  <a:srgbClr val="000000"/>
                </a:solidFill>
                <a:latin typeface="Times New Roman" pitchFamily="65" charset="-122"/>
                <a:ea typeface="宋体" pitchFamily="65" charset="-122"/>
              </a:rPr>
              <a:t>下列对原文论证的相关分析,不正确的一项是</a:t>
            </a:r>
            <a:r>
              <a:rPr lang="zh-CN" altLang="en-US" sz="2610" kern="0" spc="567" smtClean="0">
                <a:solidFill>
                  <a:srgbClr val="000000"/>
                </a:solidFill>
                <a:latin typeface="Times New Roman" pitchFamily="65" charset="-122"/>
                <a:ea typeface="宋体" pitchFamily="65" charset="-122"/>
              </a:rPr>
              <a:t> </a:t>
            </a:r>
            <a:r>
              <a:rPr lang="zh-CN" altLang="en-US" sz="2610" kern="0" smtClean="0">
                <a:solidFill>
                  <a:srgbClr val="000000"/>
                </a:solidFill>
                <a:latin typeface="Times New Roman" pitchFamily="65" charset="-122"/>
                <a:ea typeface="宋体" pitchFamily="65" charset="-122"/>
              </a:rPr>
              <a:t>(　　)</a:t>
            </a:r>
            <a:endParaRPr lang="zh-CN" altLang="en-US" sz="2610"/>
          </a:p>
        </p:txBody>
      </p:sp>
      <p:pic>
        <p:nvPicPr>
          <p:cNvPr id="4" name="Picture 2"/>
          <p:cNvPicPr>
            <a:picLocks noChangeAspect="1" noChangeArrowheads="1"/>
          </p:cNvPicPr>
          <p:nvPr/>
        </p:nvPicPr>
        <p:blipFill>
          <a:blip r:embed="rId4" cstate="print"/>
          <a:srcRect/>
          <a:stretch>
            <a:fillRect/>
          </a:stretch>
        </p:blipFill>
        <p:spPr bwMode="auto">
          <a:xfrm>
            <a:off x="493673" y="919939"/>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动物之外还有各种人像</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或从事狩猎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或从事生产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是人类祖先生活的原始记</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录。在中国东部沿海和北方地区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也有三条连续性的人面岩画分布带</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总长四</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千余公里。这些岩画呈现了甲骨文、金文的雏形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可与上古神话相对应</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证实</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中国史前出现过太阳崇拜,成为“天人合一”观念的源头,弥补了先秦典籍的</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缺失。</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(摘编自陈漱渝《文学史料的鉴别与考证》)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阅</a:t>
            </a:r>
            <a:r>
              <a:rPr lang="zh-CN" altLang="en-US" sz="2607" kern="0" dirty="0" smtClean="0">
                <a:solidFill>
                  <a:srgbClr val="000000"/>
                </a:solidFill>
                <a:latin typeface="Times New Roman" pitchFamily="65" charset="-122"/>
                <a:ea typeface="宋体" pitchFamily="65" charset="-122"/>
              </a:rPr>
              <a:t>读下面的文字,完成问题。</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新媒介是一把双刃剑,在方便人们的日常生活、拓展人的行为能力以及提供</a:t>
            </a:r>
            <a:r>
              <a:t/>
            </a:r>
            <a:br/>
            <a:r>
              <a:rPr lang="zh-CN" altLang="en-US" sz="2607" kern="0" dirty="0" smtClean="0">
                <a:solidFill>
                  <a:srgbClr val="000000"/>
                </a:solidFill>
                <a:latin typeface="Times New Roman" pitchFamily="65" charset="-122"/>
                <a:ea typeface="宋体" pitchFamily="65" charset="-122"/>
              </a:rPr>
              <a:t>各种超感官体验的同时,其产生的负面效应也不容忽视。每天各种无用信息</a:t>
            </a:r>
            <a:r>
              <a:t/>
            </a:r>
            <a:br/>
            <a:r>
              <a:rPr lang="zh-CN" altLang="en-US" sz="2607" kern="0" dirty="0" smtClean="0">
                <a:solidFill>
                  <a:srgbClr val="000000"/>
                </a:solidFill>
                <a:latin typeface="Times New Roman" pitchFamily="65" charset="-122"/>
                <a:ea typeface="宋体" pitchFamily="65" charset="-122"/>
              </a:rPr>
              <a:t>占据人们的大量时间,使人们非理性冲动增多,人际关系变得越来越淡薄,也</a:t>
            </a:r>
            <a:r>
              <a:t/>
            </a:r>
            <a:br/>
            <a:r>
              <a:rPr lang="zh-CN" altLang="en-US" sz="2607" kern="0" dirty="0" smtClean="0">
                <a:solidFill>
                  <a:srgbClr val="000000"/>
                </a:solidFill>
                <a:latin typeface="Times New Roman" pitchFamily="65" charset="-122"/>
                <a:ea typeface="宋体" pitchFamily="65" charset="-122"/>
              </a:rPr>
              <a:t>更容易产生紧张和焦虑情绪。要解决这一问题,就必须从媒体与受众两方面</a:t>
            </a:r>
            <a:r>
              <a:t/>
            </a:r>
            <a:br/>
            <a:r>
              <a:rPr lang="zh-CN" altLang="en-US" sz="2607" kern="0" dirty="0" smtClean="0">
                <a:solidFill>
                  <a:srgbClr val="000000"/>
                </a:solidFill>
                <a:latin typeface="Times New Roman" pitchFamily="65" charset="-122"/>
                <a:ea typeface="宋体" pitchFamily="65" charset="-122"/>
              </a:rPr>
              <a:t>入手,积极寻求对策。</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从媒体角度看,媒体可以利用信息智能匹配技术降低受众的信息接收成本。</a:t>
            </a:r>
            <a:r>
              <a:t/>
            </a:r>
            <a:br/>
            <a:r>
              <a:rPr lang="zh-CN" altLang="en-US" sz="2607" kern="0" dirty="0" smtClean="0">
                <a:solidFill>
                  <a:srgbClr val="000000"/>
                </a:solidFill>
                <a:latin typeface="Times New Roman" pitchFamily="65" charset="-122"/>
                <a:ea typeface="宋体" pitchFamily="65" charset="-122"/>
              </a:rPr>
              <a:t>这项技术以数据分析为依托,使信息更加智能化、个性化,从而与受众的需求</a:t>
            </a:r>
            <a:r>
              <a:rPr/>
              <a:t/>
            </a:r>
            <a:br>
              <a:rPr/>
            </a:br>
            <a:endParaRPr lang="zh-CN" altLang="en-US"/>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相匹配。比如,一些媒体机构根据用户个人需求方面的关键词、以往浏览的</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相</a:t>
            </a:r>
            <a:r>
              <a:rPr lang="zh-CN" altLang="en-US" sz="2607" kern="0" dirty="0" smtClean="0">
                <a:solidFill>
                  <a:srgbClr val="000000"/>
                </a:solidFill>
                <a:latin typeface="Times New Roman" pitchFamily="65" charset="-122"/>
                <a:ea typeface="宋体" pitchFamily="65" charset="-122"/>
              </a:rPr>
              <a:t>关数据以及学历、职业、爱好等特征信息,进行汇集、整理、跟踪和分析,</a:t>
            </a:r>
            <a:r>
              <a:t/>
            </a:r>
            <a:br/>
            <a:r>
              <a:rPr lang="zh-CN" altLang="en-US" sz="2607" kern="0" dirty="0" smtClean="0">
                <a:solidFill>
                  <a:srgbClr val="000000"/>
                </a:solidFill>
                <a:latin typeface="Times New Roman" pitchFamily="65" charset="-122"/>
                <a:ea typeface="宋体" pitchFamily="65" charset="-122"/>
              </a:rPr>
              <a:t>并根据用户充值、消费、反馈等数据信息,了解和掌握不同用户的个性化潜</a:t>
            </a:r>
            <a:r>
              <a:t/>
            </a:r>
            <a:br/>
            <a:r>
              <a:rPr lang="zh-CN" altLang="en-US" sz="2607" kern="0" dirty="0" smtClean="0">
                <a:solidFill>
                  <a:srgbClr val="000000"/>
                </a:solidFill>
                <a:latin typeface="Times New Roman" pitchFamily="65" charset="-122"/>
                <a:ea typeface="宋体" pitchFamily="65" charset="-122"/>
              </a:rPr>
              <a:t>在需求,进行精准的信息推送。虽然公司主要以推广自己的服务项目为目的,</a:t>
            </a:r>
            <a:r>
              <a:t/>
            </a:r>
            <a:br/>
            <a:r>
              <a:rPr lang="zh-CN" altLang="en-US" sz="2607" kern="0" dirty="0" smtClean="0">
                <a:solidFill>
                  <a:srgbClr val="000000"/>
                </a:solidFill>
                <a:latin typeface="Times New Roman" pitchFamily="65" charset="-122"/>
                <a:ea typeface="宋体" pitchFamily="65" charset="-122"/>
              </a:rPr>
              <a:t>但这种技术更注重用户的体验和选择,会大大减少许多有意无意强加于受众</a:t>
            </a:r>
            <a:r>
              <a:t/>
            </a:r>
            <a:br/>
            <a:r>
              <a:rPr lang="zh-CN" altLang="en-US" sz="2607" kern="0" dirty="0" smtClean="0">
                <a:solidFill>
                  <a:srgbClr val="000000"/>
                </a:solidFill>
                <a:latin typeface="Times New Roman" pitchFamily="65" charset="-122"/>
                <a:ea typeface="宋体" pitchFamily="65" charset="-122"/>
              </a:rPr>
              <a:t>的信息,从而降低了受众进行信息处理的时间成本,使其在轻松愉悦的状态中</a:t>
            </a:r>
            <a:r>
              <a:t/>
            </a:r>
            <a:br/>
            <a:r>
              <a:rPr lang="zh-CN" altLang="en-US" sz="2607" kern="0" dirty="0" smtClean="0">
                <a:solidFill>
                  <a:srgbClr val="000000"/>
                </a:solidFill>
                <a:latin typeface="Times New Roman" pitchFamily="65" charset="-122"/>
                <a:ea typeface="宋体" pitchFamily="65" charset="-122"/>
              </a:rPr>
              <a:t>接收自己需要的各种信息。这样的智能匹配模式会越来越精细化、个性化</a:t>
            </a:r>
            <a:r>
              <a:t/>
            </a:r>
            <a:br/>
            <a:r>
              <a:rPr lang="zh-CN" altLang="en-US" sz="2607" kern="0" dirty="0" smtClean="0">
                <a:solidFill>
                  <a:srgbClr val="000000"/>
                </a:solidFill>
                <a:latin typeface="Times New Roman" pitchFamily="65" charset="-122"/>
                <a:ea typeface="宋体" pitchFamily="65" charset="-122"/>
              </a:rPr>
              <a:t>和特色化。比如,有的技术可以根据手机定位,确定用户是在办公场所、家里</a:t>
            </a:r>
            <a:r>
              <a:rPr/>
              <a:t/>
            </a:r>
            <a:br>
              <a:rPr/>
            </a:br>
            <a:endParaRPr lang="zh-CN" altLang="en-US"/>
          </a:p>
        </p:txBody>
      </p:sp>
    </p:spTree>
    <p:custDataLst>
      <p:custData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还是旅途中来推送合适的视听内容</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还可以根据用户手机的睡眠模式、工作</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模式等确定推送时间</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以及根据某一信息关注度的高低确定是否推送。</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从</a:t>
            </a:r>
            <a:r>
              <a:rPr lang="zh-CN" altLang="en-US" sz="2607" kern="0" dirty="0" smtClean="0">
                <a:solidFill>
                  <a:srgbClr val="000000"/>
                </a:solidFill>
                <a:latin typeface="Times New Roman" pitchFamily="65" charset="-122"/>
                <a:ea typeface="宋体" pitchFamily="65" charset="-122"/>
              </a:rPr>
              <a:t>信息受众角度看,受众需要提高理性使用新媒介的能力。受众首先要提升</a:t>
            </a:r>
            <a:r>
              <a:t/>
            </a:r>
            <a:br/>
            <a:r>
              <a:rPr lang="zh-CN" altLang="en-US" sz="2607" kern="0" dirty="0" smtClean="0">
                <a:solidFill>
                  <a:srgbClr val="000000"/>
                </a:solidFill>
                <a:latin typeface="Times New Roman" pitchFamily="65" charset="-122"/>
                <a:ea typeface="宋体" pitchFamily="65" charset="-122"/>
              </a:rPr>
              <a:t>自己的媒介素养,即对媒介本身带来的危害及个人在媒介使用过程中存在的</a:t>
            </a:r>
            <a:r>
              <a:t/>
            </a:r>
            <a:br/>
            <a:r>
              <a:rPr lang="zh-CN" altLang="en-US" sz="2607" kern="0" dirty="0" smtClean="0">
                <a:solidFill>
                  <a:srgbClr val="000000"/>
                </a:solidFill>
                <a:latin typeface="Times New Roman" pitchFamily="65" charset="-122"/>
                <a:ea typeface="宋体" pitchFamily="65" charset="-122"/>
              </a:rPr>
              <a:t>问题保持清醒认识的能力。任何时候,受众都要保持对新媒介的主动权、选</a:t>
            </a:r>
            <a:r>
              <a:t/>
            </a:r>
            <a:br/>
            <a:r>
              <a:rPr lang="zh-CN" altLang="en-US" sz="2607" kern="0" dirty="0" smtClean="0">
                <a:solidFill>
                  <a:srgbClr val="000000"/>
                </a:solidFill>
                <a:latin typeface="Times New Roman" pitchFamily="65" charset="-122"/>
                <a:ea typeface="宋体" pitchFamily="65" charset="-122"/>
              </a:rPr>
              <a:t>择权,不能被媒介技术左右,而要学会组织与控制信息和技术。这种主动选择</a:t>
            </a:r>
            <a:r>
              <a:t/>
            </a:r>
            <a:br/>
            <a:r>
              <a:rPr lang="zh-CN" altLang="en-US" sz="2607" kern="0" dirty="0" smtClean="0">
                <a:solidFill>
                  <a:srgbClr val="000000"/>
                </a:solidFill>
                <a:latin typeface="Times New Roman" pitchFamily="65" charset="-122"/>
                <a:ea typeface="宋体" pitchFamily="65" charset="-122"/>
              </a:rPr>
              <a:t>权是建立在一定的媒介素养基础上的。除此之外,受众还需要提升法律、伦</a:t>
            </a:r>
            <a:r>
              <a:t/>
            </a:r>
            <a:br/>
            <a:r>
              <a:rPr lang="zh-CN" altLang="en-US" sz="2607" kern="0" dirty="0" smtClean="0">
                <a:solidFill>
                  <a:srgbClr val="000000"/>
                </a:solidFill>
                <a:latin typeface="Times New Roman" pitchFamily="65" charset="-122"/>
                <a:ea typeface="宋体" pitchFamily="65" charset="-122"/>
              </a:rPr>
              <a:t>理道德、文化等方面的素养,能够准确判断信息的是非利弊,并掌握好在新媒</a:t>
            </a:r>
            <a:r>
              <a:rPr/>
              <a:t/>
            </a:r>
            <a:br>
              <a:rPr/>
            </a:br>
            <a:endParaRPr lang="zh-CN" altLang="en-US"/>
          </a:p>
        </p:txBody>
      </p:sp>
    </p:spTree>
    <p:custDataLst>
      <p:custData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介上的话语行为的规范和尺度</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从而将媒介信息的负面影响降到最低。</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既要推动媒介的技术革新</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又要提升受众对信息的批判思考能力。只有把这</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两方面结合起来</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才能使媒介技术真正为我所用</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形成媒介与受众的良性互</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动</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(摘编自马慧茹、冶进海《理性面对新媒介的信息海</a:t>
            </a:r>
            <a:r>
              <a:rPr lang="zh-CN" altLang="en-US" sz="2607" kern="0" smtClean="0">
                <a:solidFill>
                  <a:srgbClr val="000000"/>
                </a:solidFill>
                <a:latin typeface="Times New Roman" pitchFamily="65" charset="-122"/>
                <a:ea typeface="宋体" pitchFamily="65" charset="-122"/>
              </a:rPr>
              <a:t>洋》)</a:t>
            </a:r>
            <a:endParaRPr lang="zh-CN" altLang="en-US"/>
          </a:p>
        </p:txBody>
      </p:sp>
    </p:spTree>
    <p:custDataLst>
      <p:custData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下</a:t>
            </a:r>
            <a:r>
              <a:rPr lang="zh-CN" altLang="en-US" sz="2607" kern="0" dirty="0" smtClean="0">
                <a:solidFill>
                  <a:srgbClr val="000000"/>
                </a:solidFill>
                <a:latin typeface="Times New Roman" pitchFamily="65" charset="-122"/>
                <a:ea typeface="宋体" pitchFamily="65" charset="-122"/>
              </a:rPr>
              <a:t>列对原文论证的相关分析,不正确的一项是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A.文章以新媒介有着负面效应为立论前提,并由此指向减少新媒介产生的负</a:t>
            </a:r>
            <a:r>
              <a:t/>
            </a:r>
            <a:br/>
            <a:r>
              <a:rPr lang="zh-CN" altLang="en-US" sz="2607" kern="0" dirty="0" smtClean="0">
                <a:solidFill>
                  <a:srgbClr val="000000"/>
                </a:solidFill>
                <a:latin typeface="Times New Roman" pitchFamily="65" charset="-122"/>
                <a:ea typeface="宋体" pitchFamily="65" charset="-122"/>
              </a:rPr>
              <a:t>面效应的对策。</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B.全文围绕为何要理性地使用新媒介这一问题,从两个密切相关的角度来展</a:t>
            </a:r>
            <a:r>
              <a:t/>
            </a:r>
            <a:br/>
            <a:r>
              <a:rPr lang="zh-CN" altLang="en-US" sz="2607" kern="0" dirty="0" smtClean="0">
                <a:solidFill>
                  <a:srgbClr val="000000"/>
                </a:solidFill>
                <a:latin typeface="Times New Roman" pitchFamily="65" charset="-122"/>
                <a:ea typeface="宋体" pitchFamily="65" charset="-122"/>
              </a:rPr>
              <a:t>开分析。</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C.文章的第二段举出具体的例子,来说明信息智能匹配技术的特点、优势以</a:t>
            </a:r>
            <a:r>
              <a:t/>
            </a:r>
            <a:br/>
            <a:r>
              <a:rPr lang="zh-CN" altLang="en-US" sz="2607" kern="0" dirty="0" smtClean="0">
                <a:solidFill>
                  <a:srgbClr val="000000"/>
                </a:solidFill>
                <a:latin typeface="Times New Roman" pitchFamily="65" charset="-122"/>
                <a:ea typeface="宋体" pitchFamily="65" charset="-122"/>
              </a:rPr>
              <a:t>及发</a:t>
            </a:r>
            <a:r>
              <a:rPr lang="zh-CN" altLang="en-US" sz="2607" kern="0" smtClean="0">
                <a:solidFill>
                  <a:srgbClr val="000000"/>
                </a:solidFill>
                <a:latin typeface="Times New Roman" pitchFamily="65" charset="-122"/>
                <a:ea typeface="宋体" pitchFamily="65" charset="-122"/>
              </a:rPr>
              <a:t>展。</a:t>
            </a:r>
            <a:endParaRPr lang="en-US" altLang="zh-CN" sz="2607" kern="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607" kern="0" smtClean="0">
                <a:solidFill>
                  <a:srgbClr val="000000"/>
                </a:solidFill>
                <a:latin typeface="Times New Roman" pitchFamily="65" charset="-122"/>
                <a:ea typeface="宋体" pitchFamily="65" charset="-122"/>
              </a:rPr>
              <a:t>D.</a:t>
            </a:r>
            <a:r>
              <a:rPr lang="zh-CN" altLang="en-US" sz="2607" kern="0" smtClean="0">
                <a:solidFill>
                  <a:srgbClr val="000000"/>
                </a:solidFill>
                <a:latin typeface="Times New Roman" pitchFamily="65" charset="-122"/>
                <a:ea typeface="宋体" pitchFamily="65" charset="-122"/>
              </a:rPr>
              <a:t>文章先提出新媒介快速发展带来的问题</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接着分析解决方法</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最后总结得出</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结论。</a:t>
            </a:r>
            <a:endParaRPr lang="zh-CN" altLang="en-US"/>
          </a:p>
        </p:txBody>
      </p:sp>
    </p:spTree>
    <p:custDataLst>
      <p:custData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smtClean="0">
                <a:solidFill>
                  <a:srgbClr val="FF0000"/>
                </a:solidFill>
                <a:latin typeface="Times New Roman" pitchFamily="65" charset="-122"/>
                <a:ea typeface="宋体" pitchFamily="65" charset="-122"/>
              </a:rPr>
              <a:t>答</a:t>
            </a:r>
            <a:r>
              <a:rPr lang="zh-CN" altLang="en-US" sz="2607" b="1" kern="0" dirty="0" smtClean="0">
                <a:solidFill>
                  <a:srgbClr val="FF0000"/>
                </a:solidFill>
                <a:latin typeface="Times New Roman" pitchFamily="65" charset="-122"/>
                <a:ea typeface="宋体" pitchFamily="65" charset="-122"/>
              </a:rPr>
              <a:t>案</a:t>
            </a:r>
            <a:r>
              <a:rPr lang="zh-CN" altLang="en-US" sz="2607" kern="0" dirty="0" smtClean="0">
                <a:solidFill>
                  <a:srgbClr val="FF0000"/>
                </a:solidFill>
                <a:latin typeface="Times New Roman" pitchFamily="65" charset="-122"/>
                <a:ea typeface="宋体" pitchFamily="65" charset="-122"/>
              </a:rPr>
              <a:t>    B　A.对原文论证的前提和指向性的分析。立论前提由原文第一段</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“新媒介</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同时,其产生的负面效应也不容忽视”可以推知。立论指向即</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“减少新媒介产生的负面效应的对策”。B.错。B项是对文章核心论证问题</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的分析,前半句“全文围绕为何要理性地使用新媒介这一问题”中“为何要</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理性地使用新媒介”概括错误,“为何”与“如何”区别很大,“为何”是原</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因分析,“如何”是从解决问题的角度去分析的。B项的后半句“从两个密</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切相关的角度来展开分析”分析正确。文章就是从“媒介”和“受众”两</a:t>
            </a:r>
            <a:endParaRPr lang="zh-CN" altLang="en-US">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1367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个角度进行分析的,由文章最后一句中“媒介与受众的良性互动”可知二者</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关系密切。C.对论证方法的分析。第二段有两处“比如”,即使用了举例论</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证的方法;而两处举例论证所论证的内容皆为“信息智能匹配技术的特点、</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优势以及发展”。由此可知C项正确。D.对原文整个论证结构的分析。原</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文第一段提出新媒介发展的现状并提出解决问题的两个角度,中间两段分别</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从“媒介的技术革新”和“受众对信息的批判思考能力”两个方面进行分</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析,最后一段则进行总结,得出结论。</a:t>
            </a:r>
            <a:endParaRPr lang="zh-CN" altLang="en-US">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46038"/>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提分攻略四　三环节,选定观点推断题</a:t>
            </a:r>
            <a:endParaRPr lang="zh-CN" altLang="en-US" sz="3700">
              <a:latin typeface="黑体" pitchFamily="2" charset="-122"/>
              <a:ea typeface="黑体" pitchFamily="2" charset="-122"/>
            </a:endParaRPr>
          </a:p>
        </p:txBody>
      </p:sp>
      <p:graphicFrame>
        <p:nvGraphicFramePr>
          <p:cNvPr id="4" name="表格 4"/>
          <p:cNvGraphicFramePr>
            <a:graphicFrameLocks noGrp="1"/>
          </p:cNvGraphicFramePr>
          <p:nvPr/>
        </p:nvGraphicFramePr>
        <p:xfrm>
          <a:off x="540000" y="1920071"/>
          <a:ext cx="10987200" cy="3657600"/>
        </p:xfrm>
        <a:graphic>
          <a:graphicData uri="http://schemas.openxmlformats.org/drawingml/2006/table">
            <a:tbl>
              <a:tblPr/>
              <a:tblGrid>
                <a:gridCol w="810929"/>
                <a:gridCol w="10176271"/>
              </a:tblGrid>
              <a:tr h="373320">
                <a:tc>
                  <a:txBody>
                    <a:bodyPr/>
                    <a:lstStyle/>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环节</a:t>
                      </a:r>
                    </a:p>
                  </a:txBody>
                  <a:tcPr marL="45720" marR="45720"/>
                </a:tc>
                <a:tc>
                  <a:txBody>
                    <a:bodyPr/>
                    <a:lstStyle/>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解说</a:t>
                      </a:r>
                    </a:p>
                  </a:txBody>
                  <a:tcPr marL="45720" marR="45720"/>
                </a:tc>
              </a:tr>
              <a:tr h="831960">
                <a:tc>
                  <a:txBody>
                    <a:bodyPr/>
                    <a:lstStyle/>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环节一</a:t>
                      </a:r>
                    </a:p>
                  </a:txBody>
                  <a:tcPr marL="45720" marR="45720"/>
                </a:tc>
                <a:tc>
                  <a:txBody>
                    <a:bodyPr/>
                    <a:lstStyle/>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把握选项所陈述现象或事件背后隐含的观点。</a:t>
                      </a:r>
                    </a:p>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注意:因为并非所有选项都能在文本中找到与之完全对应的文字(只能找到个别相关词句),做题</a:t>
                      </a:r>
                      <a:r>
                        <a:rPr lang="zh-CN" altLang="en-US" sz="1800" kern="0" smtClean="0">
                          <a:solidFill>
                            <a:srgbClr val="000000"/>
                          </a:solidFill>
                          <a:latin typeface="Times New Roman" pitchFamily="65" charset="-122"/>
                          <a:ea typeface="宋体" pitchFamily="65" charset="-122"/>
                        </a:rPr>
                        <a:t>时需要</a:t>
                      </a:r>
                      <a:r>
                        <a:rPr lang="zh-CN" altLang="en-US" sz="1800" kern="0" dirty="0" smtClean="0">
                          <a:solidFill>
                            <a:srgbClr val="000000"/>
                          </a:solidFill>
                          <a:latin typeface="Times New Roman" pitchFamily="65" charset="-122"/>
                          <a:ea typeface="宋体" pitchFamily="65" charset="-122"/>
                        </a:rPr>
                        <a:t>根据选项中的关键词句,在文中找到大体的对应区域。</a:t>
                      </a:r>
                    </a:p>
                  </a:txBody>
                  <a:tcPr marL="45720" marR="45720"/>
                </a:tc>
              </a:tr>
              <a:tr h="602640">
                <a:tc>
                  <a:txBody>
                    <a:bodyPr/>
                    <a:lstStyle/>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环节二</a:t>
                      </a:r>
                    </a:p>
                  </a:txBody>
                  <a:tcPr marL="45720" marR="45720"/>
                </a:tc>
                <a:tc>
                  <a:txBody>
                    <a:bodyPr/>
                    <a:lstStyle/>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吃透文本观点,同时,注意分辨作者观点与他人观点。作者常常会列出若干人的观点加以辨析,</a:t>
                      </a:r>
                      <a:r>
                        <a:rPr lang="zh-CN" altLang="en-US" sz="1800" kern="0" smtClean="0">
                          <a:solidFill>
                            <a:srgbClr val="000000"/>
                          </a:solidFill>
                          <a:latin typeface="Times New Roman" pitchFamily="65" charset="-122"/>
                          <a:ea typeface="宋体" pitchFamily="65" charset="-122"/>
                        </a:rPr>
                        <a:t>或赞同</a:t>
                      </a:r>
                      <a:r>
                        <a:rPr lang="zh-CN" altLang="en-US" sz="1800" kern="0" dirty="0" smtClean="0">
                          <a:solidFill>
                            <a:srgbClr val="000000"/>
                          </a:solidFill>
                          <a:latin typeface="Times New Roman" pitchFamily="65" charset="-122"/>
                          <a:ea typeface="宋体" pitchFamily="65" charset="-122"/>
                        </a:rPr>
                        <a:t>,或否定。我们要注意分辨哪些观点是他人的,哪些是作者的。</a:t>
                      </a:r>
                    </a:p>
                  </a:txBody>
                  <a:tcPr marL="45720" marR="45720"/>
                </a:tc>
              </a:tr>
              <a:tr h="602640">
                <a:tc>
                  <a:txBody>
                    <a:bodyPr/>
                    <a:lstStyle/>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环节三</a:t>
                      </a:r>
                    </a:p>
                  </a:txBody>
                  <a:tcPr marL="45720" marR="45720"/>
                </a:tc>
                <a:tc>
                  <a:txBody>
                    <a:bodyPr/>
                    <a:lstStyle/>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将原文的观点与选项的观点进行比对,看选项的观点是否与原文的观点匹配。注意在本环节中</a:t>
                      </a:r>
                      <a:r>
                        <a:rPr lang="zh-CN" altLang="en-US" sz="1800" kern="0" smtClean="0">
                          <a:solidFill>
                            <a:srgbClr val="000000"/>
                          </a:solidFill>
                          <a:latin typeface="Times New Roman" pitchFamily="65" charset="-122"/>
                          <a:ea typeface="宋体" pitchFamily="65" charset="-122"/>
                        </a:rPr>
                        <a:t>,应综</a:t>
                      </a:r>
                      <a:r>
                        <a:rPr lang="zh-CN" altLang="en-US" sz="1800" kern="0" dirty="0" smtClean="0">
                          <a:solidFill>
                            <a:srgbClr val="000000"/>
                          </a:solidFill>
                          <a:latin typeface="Times New Roman" pitchFamily="65" charset="-122"/>
                          <a:ea typeface="宋体" pitchFamily="65" charset="-122"/>
                        </a:rPr>
                        <a:t>合分析,结合归纳推理、演绎推理和类比推理做出准确判断。</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62881"/>
            <a:ext cx="11340000" cy="3610989"/>
          </a:xfrm>
          <a:prstGeom prst="rect">
            <a:avLst/>
          </a:prstGeom>
          <a:noFill/>
        </p:spPr>
        <p:txBody>
          <a:bodyPr wrap="square" lIns="0" tIns="0" rIns="0" bIns="0" rtlCol="0">
            <a:spAutoFit/>
          </a:bodyPr>
          <a:lstStyle/>
          <a:p>
            <a:pPr eaLnBrk="0" latinLnBrk="1" hangingPunct="0">
              <a:lnSpc>
                <a:spcPct val="150000"/>
              </a:lnSpc>
            </a:pPr>
            <a:r>
              <a:rPr lang="en-US" altLang="zh-CN" sz="2607" kern="0" smtClean="0">
                <a:solidFill>
                  <a:srgbClr val="000000"/>
                </a:solidFill>
                <a:latin typeface="Times New Roman" pitchFamily="65" charset="-122"/>
                <a:ea typeface="宋体" pitchFamily="65" charset="-122"/>
              </a:rPr>
              <a:t>(2018</a:t>
            </a:r>
            <a:r>
              <a:rPr lang="zh-CN" altLang="en-US" sz="2607" kern="0" smtClean="0">
                <a:solidFill>
                  <a:srgbClr val="000000"/>
                </a:solidFill>
                <a:latin typeface="Times New Roman" pitchFamily="65" charset="-122"/>
                <a:ea typeface="宋体" pitchFamily="65" charset="-122"/>
              </a:rPr>
              <a:t>课标全国</a:t>
            </a:r>
            <a:r>
              <a:rPr lang="en-US" altLang="zh-CN" sz="2607" kern="0" smtClean="0">
                <a:solidFill>
                  <a:srgbClr val="000000"/>
                </a:solidFill>
                <a:latin typeface="Times New Roman" pitchFamily="65" charset="-122"/>
                <a:ea typeface="宋体" pitchFamily="65" charset="-122"/>
              </a:rPr>
              <a:t>Ⅰ,3)</a:t>
            </a:r>
            <a:r>
              <a:rPr lang="zh-CN" altLang="en-US" sz="2607" kern="0" smtClean="0">
                <a:solidFill>
                  <a:srgbClr val="000000"/>
                </a:solidFill>
                <a:latin typeface="Times New Roman" pitchFamily="65" charset="-122"/>
                <a:ea typeface="宋体" pitchFamily="65" charset="-122"/>
              </a:rPr>
              <a:t>阅读文章</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原文见提分攻略二“典题印证”</a:t>
            </a:r>
            <a:r>
              <a:rPr lang="en-US" altLang="zh-CN" sz="2607" kern="0" smtClean="0">
                <a:solidFill>
                  <a:srgbClr val="000000"/>
                </a:solidFill>
                <a:latin typeface="Times New Roman" pitchFamily="65" charset="-122"/>
                <a:ea typeface="宋体" pitchFamily="65" charset="-122"/>
              </a:rPr>
              <a:t>),</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回答问题。</a:t>
            </a:r>
            <a:endParaRPr lang="zh-CN" altLang="en-US" sz="2800" smtClean="0"/>
          </a:p>
          <a:p>
            <a:pPr eaLnBrk="0" latinLnBrk="1" hangingPunct="0">
              <a:lnSpc>
                <a:spcPct val="150000"/>
              </a:lnSpc>
            </a:pPr>
            <a:endParaRPr lang="en-US" altLang="zh-CN" sz="2607" kern="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根据原文内容</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下列说法正确的一项是</a:t>
            </a:r>
            <a:r>
              <a:rPr lang="zh-CN" altLang="en-US" sz="2040" kern="0" spc="567" smtClean="0">
                <a:solidFill>
                  <a:srgbClr val="000000"/>
                </a:solidFill>
                <a:latin typeface="Times New Roman" pitchFamily="65" charset="-122"/>
                <a:ea typeface="宋体" pitchFamily="65" charset="-122"/>
              </a:rPr>
              <a:t> </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　　</a:t>
            </a:r>
            <a:r>
              <a:rPr lang="en-US" altLang="zh-CN" sz="2607" kern="0" smtClean="0">
                <a:solidFill>
                  <a:srgbClr val="000000"/>
                </a:solidFill>
                <a:latin typeface="Times New Roman" pitchFamily="65" charset="-122"/>
                <a:ea typeface="宋体" pitchFamily="65" charset="-122"/>
              </a:rPr>
              <a:t>)</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本</a:t>
            </a:r>
            <a:r>
              <a:rPr lang="zh-CN" altLang="en-US" sz="2607" kern="0" dirty="0" smtClean="0">
                <a:solidFill>
                  <a:srgbClr val="000000"/>
                </a:solidFill>
                <a:latin typeface="Times New Roman" pitchFamily="65" charset="-122"/>
                <a:ea typeface="宋体" pitchFamily="65" charset="-122"/>
              </a:rPr>
              <a:t>题题干已经明确了“下列说法”,什么是“说法”?“说法”就是选项所</a:t>
            </a:r>
            <a:r>
              <a:t/>
            </a:r>
            <a:br/>
            <a:r>
              <a:rPr lang="zh-CN" altLang="en-US" sz="2607" kern="0" dirty="0" smtClean="0">
                <a:solidFill>
                  <a:srgbClr val="000000"/>
                </a:solidFill>
                <a:latin typeface="Times New Roman" pitchFamily="65" charset="-122"/>
                <a:ea typeface="宋体" pitchFamily="65" charset="-122"/>
              </a:rPr>
              <a:t>蕴含的观点。</a:t>
            </a:r>
            <a:endParaRPr lang="zh-CN" altLang="en-US"/>
          </a:p>
        </p:txBody>
      </p:sp>
      <p:pic>
        <p:nvPicPr>
          <p:cNvPr id="3" name="Picture 5"/>
          <p:cNvPicPr>
            <a:picLocks noChangeAspect="1" noChangeArrowheads="1"/>
          </p:cNvPicPr>
          <p:nvPr/>
        </p:nvPicPr>
        <p:blipFill>
          <a:blip r:embed="rId4" cstate="print"/>
          <a:srcRect/>
          <a:stretch>
            <a:fillRect/>
          </a:stretch>
        </p:blipFill>
        <p:spPr bwMode="auto">
          <a:xfrm>
            <a:off x="535509" y="919939"/>
            <a:ext cx="2419350" cy="590550"/>
          </a:xfrm>
          <a:prstGeom prst="rect">
            <a:avLst/>
          </a:prstGeom>
          <a:noFill/>
          <a:ln w="9525">
            <a:noFill/>
            <a:miter lim="800000"/>
            <a:headEnd/>
            <a:tailEnd/>
          </a:ln>
        </p:spPr>
      </p:pic>
      <p:pic>
        <p:nvPicPr>
          <p:cNvPr id="4" name="Picture 2"/>
          <p:cNvPicPr>
            <a:picLocks noChangeAspect="1" noChangeArrowheads="1"/>
          </p:cNvPicPr>
          <p:nvPr/>
        </p:nvPicPr>
        <p:blipFill>
          <a:blip r:embed="rId5" cstate="print"/>
          <a:srcRect/>
          <a:stretch>
            <a:fillRect/>
          </a:stretch>
        </p:blipFill>
        <p:spPr bwMode="auto">
          <a:xfrm>
            <a:off x="517503" y="2848765"/>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991377"/>
          <a:ext cx="10987200" cy="4572000"/>
        </p:xfrm>
        <a:graphic>
          <a:graphicData uri="http://schemas.openxmlformats.org/drawingml/2006/table">
            <a:tbl>
              <a:tblPr/>
              <a:tblGrid>
                <a:gridCol w="3882763"/>
                <a:gridCol w="7104437"/>
              </a:tblGrid>
              <a:tr h="3654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选项</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分析</a:t>
                      </a:r>
                    </a:p>
                  </a:txBody>
                  <a:tcPr marL="45720" marR="45720"/>
                </a:tc>
              </a:tr>
              <a:tr h="94240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A.对经典进行文本校勘和文献编纂与进一步阐发之间,在历史上是互相隔膜的。</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“在历史上是互相隔膜的”表述错误。“文本校勘和文献编纂”指“照着讲”,“进一步阐发</a:t>
                      </a:r>
                      <a:r>
                        <a:rPr lang="zh-CN" altLang="en-US" sz="1500" kern="0" smtClean="0">
                          <a:solidFill>
                            <a:srgbClr val="000000"/>
                          </a:solidFill>
                          <a:latin typeface="Times New Roman" pitchFamily="65" charset="-122"/>
                          <a:ea typeface="宋体" pitchFamily="65" charset="-122"/>
                        </a:rPr>
                        <a:t>”指“</a:t>
                      </a:r>
                      <a:r>
                        <a:rPr lang="zh-CN" altLang="en-US" sz="1500" kern="0" dirty="0" smtClean="0">
                          <a:solidFill>
                            <a:srgbClr val="000000"/>
                          </a:solidFill>
                          <a:latin typeface="Times New Roman" pitchFamily="65" charset="-122"/>
                          <a:ea typeface="宋体" pitchFamily="65" charset="-122"/>
                        </a:rPr>
                        <a:t>接着讲”。原文观点是“‘照着讲’与‘接着讲’二者无法分离”“‘新子学’应追求‘</a:t>
                      </a:r>
                      <a:r>
                        <a:rPr lang="zh-CN" altLang="en-US" sz="1500" kern="0" smtClean="0">
                          <a:solidFill>
                            <a:srgbClr val="000000"/>
                          </a:solidFill>
                          <a:latin typeface="Times New Roman" pitchFamily="65" charset="-122"/>
                          <a:ea typeface="宋体" pitchFamily="65" charset="-122"/>
                        </a:rPr>
                        <a:t>照着讲</a:t>
                      </a:r>
                      <a:r>
                        <a:rPr lang="zh-CN" altLang="en-US" sz="1500" kern="0" dirty="0" smtClean="0">
                          <a:solidFill>
                            <a:srgbClr val="000000"/>
                          </a:solidFill>
                          <a:latin typeface="Times New Roman" pitchFamily="65" charset="-122"/>
                          <a:ea typeface="宋体" pitchFamily="65" charset="-122"/>
                        </a:rPr>
                        <a:t>’与‘接着讲’的统一”。</a:t>
                      </a:r>
                    </a:p>
                  </a:txBody>
                  <a:tcPr marL="45720" marR="45720"/>
                </a:tc>
              </a:tr>
              <a:tr h="94240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B.面对中西思想的交融与互动,“新子学”应该同时致力于中国和世界文化的建构。</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表述正确。原文第三段对此进行了阐述,“在中西之学已相遇的背景下,‘接着讲’同时展开</a:t>
                      </a:r>
                      <a:r>
                        <a:rPr lang="zh-CN" altLang="en-US" sz="1500" kern="0" smtClean="0">
                          <a:solidFill>
                            <a:srgbClr val="000000"/>
                          </a:solidFill>
                          <a:latin typeface="Times New Roman" pitchFamily="65" charset="-122"/>
                          <a:ea typeface="宋体" pitchFamily="65" charset="-122"/>
                        </a:rPr>
                        <a:t>为中西</a:t>
                      </a:r>
                      <a:r>
                        <a:rPr lang="zh-CN" altLang="en-US" sz="1500" kern="0" dirty="0" smtClean="0">
                          <a:solidFill>
                            <a:srgbClr val="000000"/>
                          </a:solidFill>
                          <a:latin typeface="Times New Roman" pitchFamily="65" charset="-122"/>
                          <a:ea typeface="宋体" pitchFamily="65" charset="-122"/>
                        </a:rPr>
                        <a:t>之学的交融,从更深的层次看,这种交融具体展开为世界文化的建构与发展过程”。</a:t>
                      </a:r>
                    </a:p>
                  </a:txBody>
                  <a:tcPr marL="45720" marR="45720"/>
                </a:tc>
              </a:tr>
              <a:tr h="665032">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C.“照着讲”内含“接着讲”,虽然能发扬以往的思想,但无助于促进新思想生成。</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“无助于促进新思想生成”表述错误。原文观点是“‘照着讲’的意义,在于梳理以往的思想</a:t>
                      </a:r>
                      <a:r>
                        <a:rPr lang="zh-CN" altLang="en-US" sz="1500" kern="0" smtClean="0">
                          <a:solidFill>
                            <a:srgbClr val="000000"/>
                          </a:solidFill>
                          <a:latin typeface="Times New Roman" pitchFamily="65" charset="-122"/>
                          <a:ea typeface="宋体" pitchFamily="65" charset="-122"/>
                        </a:rPr>
                        <a:t>发展过</a:t>
                      </a:r>
                      <a:r>
                        <a:rPr lang="zh-CN" altLang="en-US" sz="1500" kern="0" dirty="0" smtClean="0">
                          <a:solidFill>
                            <a:srgbClr val="000000"/>
                          </a:solidFill>
                          <a:latin typeface="Times New Roman" pitchFamily="65" charset="-122"/>
                          <a:ea typeface="宋体" pitchFamily="65" charset="-122"/>
                        </a:rPr>
                        <a:t>程,打开前人思想的丰富内容,由此为后继的思想提供理论之源”。</a:t>
                      </a:r>
                    </a:p>
                  </a:txBody>
                  <a:tcPr marL="45720" marR="45720"/>
                </a:tc>
              </a:tr>
              <a:tr h="94240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D.“新子学”要参与世界文化的发展,就有必要从“照着讲”逐渐过渡到“接着讲”。</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曲解观点,“有必要从‘照着讲’逐渐过渡到‘接着讲’”表述错误。原文观点是“从现实的</a:t>
                      </a:r>
                      <a:r>
                        <a:rPr lang="zh-CN" altLang="en-US" sz="1500" kern="0" smtClean="0">
                          <a:solidFill>
                            <a:srgbClr val="000000"/>
                          </a:solidFill>
                          <a:latin typeface="Times New Roman" pitchFamily="65" charset="-122"/>
                          <a:ea typeface="宋体" pitchFamily="65" charset="-122"/>
                        </a:rPr>
                        <a:t>过程看</a:t>
                      </a:r>
                      <a:r>
                        <a:rPr lang="zh-CN" altLang="en-US" sz="1500" kern="0" dirty="0" smtClean="0">
                          <a:solidFill>
                            <a:srgbClr val="000000"/>
                          </a:solidFill>
                          <a:latin typeface="Times New Roman" pitchFamily="65" charset="-122"/>
                          <a:ea typeface="宋体" pitchFamily="65" charset="-122"/>
                        </a:rPr>
                        <a:t>,‘照着讲’与‘接着讲’总是相互渗入”“‘新子学’应追求‘照着讲’与‘接着讲’</a:t>
                      </a:r>
                      <a:r>
                        <a:rPr lang="zh-CN" altLang="en-US" sz="1500" kern="0" smtClean="0">
                          <a:solidFill>
                            <a:srgbClr val="000000"/>
                          </a:solidFill>
                          <a:latin typeface="Times New Roman" pitchFamily="65" charset="-122"/>
                          <a:ea typeface="宋体" pitchFamily="65" charset="-122"/>
                        </a:rPr>
                        <a:t>的统一</a:t>
                      </a:r>
                      <a:r>
                        <a:rPr lang="zh-CN" altLang="en-US" sz="1500" kern="0" dirty="0" smtClean="0">
                          <a:solidFill>
                            <a:srgbClr val="000000"/>
                          </a:solidFill>
                          <a:latin typeface="Times New Roman" pitchFamily="65" charset="-122"/>
                          <a:ea typeface="宋体" pitchFamily="65" charset="-122"/>
                        </a:rPr>
                        <a:t>”。</a:t>
                      </a:r>
                    </a:p>
                  </a:txBody>
                  <a:tcPr marL="45720" marR="45720"/>
                </a:tc>
              </a:tr>
            </a:tbl>
          </a:graphicData>
        </a:graphic>
      </p:graphicFrame>
      <p:sp>
        <p:nvSpPr>
          <p:cNvPr id="3" name="TextBox 2"/>
          <p:cNvSpPr txBox="1"/>
          <p:nvPr/>
        </p:nvSpPr>
        <p:spPr>
          <a:xfrm>
            <a:off x="540000" y="5706285"/>
            <a:ext cx="11340000" cy="5257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综</a:t>
            </a:r>
            <a:r>
              <a:rPr lang="zh-CN" altLang="en-US" sz="2607" kern="0" dirty="0" smtClean="0">
                <a:solidFill>
                  <a:srgbClr val="000000"/>
                </a:solidFill>
                <a:latin typeface="Times New Roman" pitchFamily="65" charset="-122"/>
                <a:ea typeface="宋体" pitchFamily="65" charset="-122"/>
              </a:rPr>
              <a:t>上分析,说法正确的一项为</a:t>
            </a:r>
            <a:r>
              <a:rPr lang="zh-CN" altLang="en-US" sz="2607" kern="0" smtClean="0">
                <a:solidFill>
                  <a:srgbClr val="000000"/>
                </a:solidFill>
                <a:latin typeface="Times New Roman" pitchFamily="65" charset="-122"/>
                <a:ea typeface="宋体" pitchFamily="65" charset="-122"/>
              </a:rPr>
              <a:t>B。</a:t>
            </a:r>
            <a:endParaRPr lang="zh-CN" altLang="en-US"/>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1.下列关于原文内容的理解和分析,正确的一项是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A.为了扩大研究者的视野,王国维提出了用考古资料与传统典籍文献互相释</a:t>
            </a:r>
            <a:r>
              <a:t/>
            </a:r>
            <a:br/>
            <a:r>
              <a:rPr lang="zh-CN" altLang="en-US" sz="2607" kern="0" dirty="0" smtClean="0">
                <a:solidFill>
                  <a:srgbClr val="000000"/>
                </a:solidFill>
                <a:latin typeface="Times New Roman" pitchFamily="65" charset="-122"/>
                <a:ea typeface="宋体" pitchFamily="65" charset="-122"/>
              </a:rPr>
              <a:t>证的“二重证据法”。</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B.为了达到“立体释古”,有学者把出土和传世的古代器物与图像资料作为</a:t>
            </a:r>
            <a:r>
              <a:t/>
            </a:r>
            <a:br/>
            <a:r>
              <a:rPr lang="zh-CN" altLang="en-US" sz="2607" kern="0" dirty="0" smtClean="0">
                <a:solidFill>
                  <a:srgbClr val="000000"/>
                </a:solidFill>
                <a:latin typeface="Times New Roman" pitchFamily="65" charset="-122"/>
                <a:ea typeface="宋体" pitchFamily="65" charset="-122"/>
              </a:rPr>
              <a:t>第四重证据。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C.西方虽然也有图像学研究,但致力于研究图像的其他方面,并没有把图像作</a:t>
            </a:r>
            <a:r>
              <a:t/>
            </a:r>
            <a:br/>
            <a:r>
              <a:rPr lang="zh-CN" altLang="en-US" sz="2607" kern="0" dirty="0" smtClean="0">
                <a:solidFill>
                  <a:srgbClr val="000000"/>
                </a:solidFill>
                <a:latin typeface="Times New Roman" pitchFamily="65" charset="-122"/>
                <a:ea typeface="宋体" pitchFamily="65" charset="-122"/>
              </a:rPr>
              <a:t>为史料来研究。</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D.通过研究中国东部沿海和北方地区人面岩画分布带,人们证实了太阳崇拜</a:t>
            </a:r>
            <a:r>
              <a:t/>
            </a:r>
            <a:br/>
            <a:r>
              <a:rPr lang="zh-CN" altLang="en-US" sz="2607" kern="0" dirty="0" smtClean="0">
                <a:solidFill>
                  <a:srgbClr val="000000"/>
                </a:solidFill>
                <a:latin typeface="Times New Roman" pitchFamily="65" charset="-122"/>
                <a:ea typeface="宋体" pitchFamily="65" charset="-122"/>
              </a:rPr>
              <a:t>最早出现在中国。</a:t>
            </a:r>
            <a:endParaRPr lang="zh-CN" altLang="en-US"/>
          </a:p>
        </p:txBody>
      </p:sp>
    </p:spTree>
    <p:custDataLst>
      <p:custData r:id="rId1"/>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9144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2018课标全国Ⅲ,3)阅读下面的文字,完成问题。</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对城市而言,文明弹性是一个城市体在生存、创新、适应、应变等方面的综</a:t>
            </a:r>
            <a:r>
              <a:t/>
            </a:r>
            <a:br/>
            <a:r>
              <a:rPr lang="zh-CN" altLang="en-US" sz="2607" kern="0" dirty="0" smtClean="0">
                <a:solidFill>
                  <a:srgbClr val="000000"/>
                </a:solidFill>
                <a:latin typeface="Times New Roman" pitchFamily="65" charset="-122"/>
                <a:ea typeface="宋体" pitchFamily="65" charset="-122"/>
              </a:rPr>
              <a:t>合状态、综合能力,是公共性与私人性之间、多样性与共同性之间、稳定性</a:t>
            </a:r>
            <a:r>
              <a:t/>
            </a:r>
            <a:br/>
            <a:r>
              <a:rPr lang="zh-CN" altLang="en-US" sz="2607" kern="0" dirty="0" smtClean="0">
                <a:solidFill>
                  <a:srgbClr val="000000"/>
                </a:solidFill>
                <a:latin typeface="Times New Roman" pitchFamily="65" charset="-122"/>
                <a:ea typeface="宋体" pitchFamily="65" charset="-122"/>
              </a:rPr>
              <a:t>与变迁性之间、柔性与刚性之间的动态和谐。过于绵柔、松散,或者过于刚</a:t>
            </a:r>
            <a:r>
              <a:t/>
            </a:r>
            <a:br/>
            <a:r>
              <a:rPr lang="zh-CN" altLang="en-US" sz="2607" kern="0" dirty="0" smtClean="0">
                <a:solidFill>
                  <a:srgbClr val="000000"/>
                </a:solidFill>
                <a:latin typeface="Times New Roman" pitchFamily="65" charset="-122"/>
                <a:ea typeface="宋体" pitchFamily="65" charset="-122"/>
              </a:rPr>
              <a:t>硬、密集,都是弹性不足或丧失的表现,是城市体出现危机的表征。当代城市</a:t>
            </a:r>
            <a:r>
              <a:t/>
            </a:r>
            <a:br/>
            <a:r>
              <a:rPr lang="zh-CN" altLang="en-US" sz="2607" kern="0" dirty="0" smtClean="0">
                <a:solidFill>
                  <a:srgbClr val="000000"/>
                </a:solidFill>
                <a:latin typeface="Times New Roman" pitchFamily="65" charset="-122"/>
                <a:ea typeface="宋体" pitchFamily="65" charset="-122"/>
              </a:rPr>
              <a:t>社会,尤其需要关注以下文明弹性问题。</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其一,空间弹性。城市具有良好空间弹性的一个重要表现,是空间的私人性与</a:t>
            </a:r>
            <a:r>
              <a:t/>
            </a:r>
            <a:br/>
            <a:r>
              <a:rPr lang="zh-CN" altLang="en-US" sz="2607" kern="0" dirty="0" smtClean="0">
                <a:solidFill>
                  <a:srgbClr val="000000"/>
                </a:solidFill>
                <a:latin typeface="Times New Roman" pitchFamily="65" charset="-122"/>
                <a:ea typeface="宋体" pitchFamily="65" charset="-122"/>
              </a:rPr>
              <a:t>公共性关系能够得到较为合理的处理。任何城市空间都是私人性与公共性</a:t>
            </a:r>
            <a:endParaRPr lang="zh-CN" altLang="en-US"/>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的统一,空间弹性的核心问题,就是如何实现空间的公共性与私人性的有机统</a:t>
            </a:r>
            <a:r>
              <a:t/>
            </a:r>
            <a:br/>
            <a:r>
              <a:rPr lang="zh-CN" altLang="en-US" sz="2607" kern="0" dirty="0" smtClean="0">
                <a:solidFill>
                  <a:srgbClr val="000000"/>
                </a:solidFill>
                <a:latin typeface="Times New Roman" pitchFamily="65" charset="-122"/>
                <a:ea typeface="宋体" pitchFamily="65" charset="-122"/>
              </a:rPr>
              <a:t>一、具体转换。片面地强调空间的公共性或片面地强调空间的私人性,都会</a:t>
            </a:r>
            <a:r>
              <a:t/>
            </a:r>
            <a:br/>
            <a:r>
              <a:rPr lang="zh-CN" altLang="en-US" sz="2607" kern="0" dirty="0" smtClean="0">
                <a:solidFill>
                  <a:srgbClr val="000000"/>
                </a:solidFill>
                <a:latin typeface="Times New Roman" pitchFamily="65" charset="-122"/>
                <a:ea typeface="宋体" pitchFamily="65" charset="-122"/>
              </a:rPr>
              <a:t>使城市发展失去基础。目前,人们更多地要求空间的私人性,注重把空间固化</a:t>
            </a:r>
            <a:r>
              <a:t/>
            </a:r>
            <a:br/>
            <a:r>
              <a:rPr lang="zh-CN" altLang="en-US" sz="2607" kern="0" dirty="0" smtClean="0">
                <a:solidFill>
                  <a:srgbClr val="000000"/>
                </a:solidFill>
                <a:latin typeface="Times New Roman" pitchFamily="65" charset="-122"/>
                <a:ea typeface="宋体" pitchFamily="65" charset="-122"/>
              </a:rPr>
              <a:t>为永恒的私人所有物、占有物。这种以私人化为核心的空间固化倾向,造成</a:t>
            </a:r>
            <a:r>
              <a:t/>
            </a:r>
            <a:br/>
            <a:r>
              <a:rPr lang="zh-CN" altLang="en-US" sz="2607" kern="0" dirty="0" smtClean="0">
                <a:solidFill>
                  <a:srgbClr val="000000"/>
                </a:solidFill>
                <a:latin typeface="Times New Roman" pitchFamily="65" charset="-122"/>
                <a:ea typeface="宋体" pitchFamily="65" charset="-122"/>
              </a:rPr>
              <a:t>城市空间弹性不足,正在成为制约城市发展的一个重要原因。</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其二,制度弹性。一种较为理想的、有弹性的城市制度,是能够在秩序与活</a:t>
            </a:r>
            <a:r>
              <a:t/>
            </a:r>
            <a:br/>
            <a:r>
              <a:rPr lang="zh-CN" altLang="en-US" sz="2607" kern="0" dirty="0" smtClean="0">
                <a:solidFill>
                  <a:srgbClr val="000000"/>
                </a:solidFill>
                <a:latin typeface="Times New Roman" pitchFamily="65" charset="-122"/>
                <a:ea typeface="宋体" pitchFamily="65" charset="-122"/>
              </a:rPr>
              <a:t>力、生存与发展间取得相对平衡的制度。城市有其发展周期、发展阶段,对</a:t>
            </a:r>
            <a:r>
              <a:t/>
            </a:r>
            <a:br/>
            <a:r>
              <a:rPr lang="zh-CN" altLang="en-US" sz="2607" kern="0" dirty="0" smtClean="0">
                <a:solidFill>
                  <a:srgbClr val="000000"/>
                </a:solidFill>
                <a:latin typeface="Times New Roman" pitchFamily="65" charset="-122"/>
                <a:ea typeface="宋体" pitchFamily="65" charset="-122"/>
              </a:rPr>
              <a:t>一个正在兴起的城市而言,其主要任务是聚集更多的发展资源、激活发展活</a:t>
            </a:r>
            <a:r>
              <a:t/>
            </a:r>
            <a:br/>
            <a:r>
              <a:rPr lang="zh-CN" altLang="en-US" sz="2607" kern="0" dirty="0" smtClean="0">
                <a:solidFill>
                  <a:srgbClr val="000000"/>
                </a:solidFill>
                <a:latin typeface="Times New Roman" pitchFamily="65" charset="-122"/>
                <a:ea typeface="宋体" pitchFamily="65" charset="-122"/>
              </a:rPr>
              <a:t>力。而对一个已经发展起来的城市而言,人们会更为注重城市制度的稳定功</a:t>
            </a:r>
            <a:endParaRPr lang="zh-CN" altLang="en-US"/>
          </a:p>
        </p:txBody>
      </p:sp>
    </p:spTree>
    <p:custDataLst>
      <p:custData r:id="rId1"/>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能。但问题在于,即使是正在崛起的城市,也需要面对秩序与稳定的问题;即</a:t>
            </a:r>
            <a:r>
              <a:t/>
            </a:r>
            <a:br/>
            <a:r>
              <a:rPr lang="zh-CN" altLang="en-US" sz="2607" kern="0" dirty="0" smtClean="0">
                <a:solidFill>
                  <a:srgbClr val="000000"/>
                </a:solidFill>
                <a:latin typeface="Times New Roman" pitchFamily="65" charset="-122"/>
                <a:ea typeface="宋体" pitchFamily="65" charset="-122"/>
              </a:rPr>
              <a:t>使是一个已经发展起来的城市,也需要面对新活力的激活问题。过于注重某</a:t>
            </a:r>
            <a:r>
              <a:t/>
            </a:r>
            <a:br/>
            <a:r>
              <a:rPr lang="zh-CN" altLang="en-US" sz="2607" kern="0" dirty="0" smtClean="0">
                <a:solidFill>
                  <a:srgbClr val="000000"/>
                </a:solidFill>
                <a:latin typeface="Times New Roman" pitchFamily="65" charset="-122"/>
                <a:ea typeface="宋体" pitchFamily="65" charset="-122"/>
              </a:rPr>
              <a:t>种形式的城市制度,过于注重城市制度的某种目标,都是城市制度弹性不足、</a:t>
            </a:r>
            <a:r>
              <a:t/>
            </a:r>
            <a:br/>
            <a:r>
              <a:rPr lang="zh-CN" altLang="en-US" sz="2607" kern="0" dirty="0" smtClean="0">
                <a:solidFill>
                  <a:srgbClr val="000000"/>
                </a:solidFill>
                <a:latin typeface="Times New Roman" pitchFamily="65" charset="-122"/>
                <a:ea typeface="宋体" pitchFamily="65" charset="-122"/>
              </a:rPr>
              <a:t>走向僵化的表现,都会妨害城市发展。</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其三,意义弹性。所谓城市的意义弹性,是指城市能够同时满足多样人群的不</a:t>
            </a:r>
            <a:r>
              <a:t/>
            </a:r>
            <a:br/>
            <a:r>
              <a:rPr lang="zh-CN" altLang="en-US" sz="2607" kern="0" dirty="0" smtClean="0">
                <a:solidFill>
                  <a:srgbClr val="000000"/>
                </a:solidFill>
                <a:latin typeface="Times New Roman" pitchFamily="65" charset="-122"/>
                <a:ea typeface="宋体" pitchFamily="65" charset="-122"/>
              </a:rPr>
              <a:t>同层面的意义需要,并能够使不同的意义与价值在总体上达到平衡与和谐,不</a:t>
            </a:r>
            <a:r>
              <a:t/>
            </a:r>
            <a:br/>
            <a:r>
              <a:rPr lang="zh-CN" altLang="en-US" sz="2607" kern="0" dirty="0" smtClean="0">
                <a:solidFill>
                  <a:srgbClr val="000000"/>
                </a:solidFill>
                <a:latin typeface="Times New Roman" pitchFamily="65" charset="-122"/>
                <a:ea typeface="宋体" pitchFamily="65" charset="-122"/>
              </a:rPr>
              <a:t>断形成具体的意义共同性。当一个城市体只允许一种、一个层面的意义存</a:t>
            </a:r>
            <a:r>
              <a:t/>
            </a:r>
            <a:br/>
            <a:r>
              <a:rPr lang="zh-CN" altLang="en-US" sz="2607" kern="0" dirty="0" smtClean="0">
                <a:solidFill>
                  <a:srgbClr val="000000"/>
                </a:solidFill>
                <a:latin typeface="Times New Roman" pitchFamily="65" charset="-122"/>
                <a:ea typeface="宋体" pitchFamily="65" charset="-122"/>
              </a:rPr>
              <a:t>在时,这个城市体可能繁荣一时,但必然会走向衰落。当一个城市体只能满足</a:t>
            </a:r>
            <a:r>
              <a:t/>
            </a:r>
            <a:br/>
            <a:r>
              <a:rPr lang="zh-CN" altLang="en-US" sz="2607" kern="0" dirty="0" smtClean="0">
                <a:solidFill>
                  <a:srgbClr val="000000"/>
                </a:solidFill>
                <a:latin typeface="Times New Roman" pitchFamily="65" charset="-122"/>
                <a:ea typeface="宋体" pitchFamily="65" charset="-122"/>
              </a:rPr>
              <a:t>某一类人的意义追求、意义需要时,这个城市体也往往会丧失活力。当一个</a:t>
            </a:r>
            <a:endParaRPr lang="zh-CN" altLang="en-US"/>
          </a:p>
        </p:txBody>
      </p:sp>
    </p:spTree>
    <p:custDataLst>
      <p:custData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城市体被某一类型的意义体系固化时,这个城市体往往不具有综合吸纳力、</a:t>
            </a:r>
            <a:r>
              <a:t/>
            </a:r>
            <a:br/>
            <a:r>
              <a:rPr lang="zh-CN" altLang="en-US" sz="2607" kern="0" dirty="0" smtClean="0">
                <a:solidFill>
                  <a:srgbClr val="000000"/>
                </a:solidFill>
                <a:latin typeface="Times New Roman" pitchFamily="65" charset="-122"/>
                <a:ea typeface="宋体" pitchFamily="65" charset="-122"/>
              </a:rPr>
              <a:t>发展潜力。启蒙主义的片面化,理性主义的片面化,世俗主义的片面化,神圣</a:t>
            </a:r>
            <a:r>
              <a:t/>
            </a:r>
            <a:br/>
            <a:r>
              <a:rPr lang="zh-CN" altLang="en-US" sz="2607" kern="0" dirty="0" smtClean="0">
                <a:solidFill>
                  <a:srgbClr val="000000"/>
                </a:solidFill>
                <a:latin typeface="Times New Roman" pitchFamily="65" charset="-122"/>
                <a:ea typeface="宋体" pitchFamily="65" charset="-122"/>
              </a:rPr>
              <a:t>主义的片面化,都会导致城市意义弹性的减弱,都会从根基处危害城市的健康</a:t>
            </a:r>
            <a:r>
              <a:t/>
            </a:r>
            <a:br/>
            <a:r>
              <a:rPr lang="zh-CN" altLang="en-US" sz="2607" kern="0" dirty="0" smtClean="0">
                <a:solidFill>
                  <a:srgbClr val="000000"/>
                </a:solidFill>
                <a:latin typeface="Times New Roman" pitchFamily="65" charset="-122"/>
                <a:ea typeface="宋体" pitchFamily="65" charset="-122"/>
              </a:rPr>
              <a:t>可持续发展。</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综上所述,保持城市的空间弹性、制度弹性、意义弹性,并以此为基础,把握</a:t>
            </a:r>
            <a:r>
              <a:t/>
            </a:r>
            <a:br/>
            <a:r>
              <a:rPr lang="zh-CN" altLang="en-US" sz="2607" kern="0" dirty="0" smtClean="0">
                <a:solidFill>
                  <a:srgbClr val="000000"/>
                </a:solidFill>
                <a:latin typeface="Times New Roman" pitchFamily="65" charset="-122"/>
                <a:ea typeface="宋体" pitchFamily="65" charset="-122"/>
              </a:rPr>
              <a:t>城市的类型构成与历史,建构城市命运共同体,对于城市社会的健康发展而</a:t>
            </a:r>
            <a:r>
              <a:t/>
            </a:r>
            <a:br/>
            <a:r>
              <a:rPr lang="zh-CN" altLang="en-US" sz="2607" kern="0" dirty="0" smtClean="0">
                <a:solidFill>
                  <a:srgbClr val="000000"/>
                </a:solidFill>
                <a:latin typeface="Times New Roman" pitchFamily="65" charset="-122"/>
                <a:ea typeface="宋体" pitchFamily="65" charset="-122"/>
              </a:rPr>
              <a:t>言,是意义重大的。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(摘编自陈忠《城市社会:文明多样性与命运共同体》)</a:t>
            </a:r>
            <a:endParaRPr lang="zh-CN" altLang="en-US"/>
          </a:p>
          <a:p>
            <a:pPr marL="0" indent="0" eaLnBrk="0" latinLnBrk="1" hangingPunct="0">
              <a:lnSpc>
                <a:spcPct val="150000"/>
              </a:lnSpc>
              <a:spcBef>
                <a:spcPts val="0"/>
              </a:spcBef>
              <a:buNone/>
            </a:pPr>
            <a:endParaRPr lang="zh-CN" altLang="en-US"/>
          </a:p>
        </p:txBody>
      </p:sp>
    </p:spTree>
    <p:custDataLst>
      <p:custData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根据原文内容,下列说法不正确的一项是</a:t>
            </a:r>
            <a:r>
              <a:rPr lang="zh-CN" altLang="en-US" sz="2040" kern="0" spc="567" smtClean="0">
                <a:solidFill>
                  <a:srgbClr val="000000"/>
                </a:solidFill>
                <a:latin typeface="Times New Roman" pitchFamily="65" charset="-122"/>
                <a:ea typeface="宋体" pitchFamily="65" charset="-122"/>
              </a:rPr>
              <a:t> </a:t>
            </a:r>
            <a:r>
              <a:rPr lang="zh-CN" altLang="en-US" sz="2607" kern="0" smtClean="0">
                <a:solidFill>
                  <a:srgbClr val="000000"/>
                </a:solidFill>
                <a:latin typeface="Times New Roman" pitchFamily="65" charset="-122"/>
                <a:ea typeface="宋体" pitchFamily="65" charset="-122"/>
              </a:rPr>
              <a:t>(　　) </a:t>
            </a:r>
            <a:endParaRPr lang="en-US" altLang="zh-CN" sz="2607" kern="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A</a:t>
            </a:r>
            <a:r>
              <a:rPr lang="zh-CN" altLang="en-US" sz="2607" kern="0" dirty="0" smtClean="0">
                <a:solidFill>
                  <a:srgbClr val="000000"/>
                </a:solidFill>
                <a:latin typeface="Times New Roman" pitchFamily="65" charset="-122"/>
                <a:ea typeface="宋体" pitchFamily="65" charset="-122"/>
              </a:rPr>
              <a:t>.当一个城市体有更好的空间弹性和制度弹性时,其意义弹性也会相</a:t>
            </a:r>
            <a:r>
              <a:rPr lang="zh-CN" altLang="en-US" sz="2607" kern="0" smtClean="0">
                <a:solidFill>
                  <a:srgbClr val="000000"/>
                </a:solidFill>
                <a:latin typeface="Times New Roman" pitchFamily="65" charset="-122"/>
                <a:ea typeface="宋体" pitchFamily="65" charset="-122"/>
              </a:rPr>
              <a:t>应变好</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B.城市处在不同的发展阶段时会有不同危机,制度的主要功能也会因</a:t>
            </a:r>
            <a:r>
              <a:rPr lang="zh-CN" altLang="en-US" sz="2607" kern="0" smtClean="0">
                <a:solidFill>
                  <a:srgbClr val="000000"/>
                </a:solidFill>
                <a:latin typeface="Times New Roman" pitchFamily="65" charset="-122"/>
                <a:ea typeface="宋体" pitchFamily="65" charset="-122"/>
              </a:rPr>
              <a:t>此不同</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C.要让一个城市体具有综合吸纳能力和发展潜力,就应平衡各种主义</a:t>
            </a:r>
            <a:r>
              <a:rPr lang="zh-CN" altLang="en-US" sz="2607" kern="0" smtClean="0">
                <a:solidFill>
                  <a:srgbClr val="000000"/>
                </a:solidFill>
                <a:latin typeface="Times New Roman" pitchFamily="65" charset="-122"/>
                <a:ea typeface="宋体" pitchFamily="65" charset="-122"/>
              </a:rPr>
              <a:t>的关系</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D.城市盛衰自有其规律,与不同的意义和价值在总体上的和谐没有直</a:t>
            </a:r>
            <a:r>
              <a:rPr lang="zh-CN" altLang="en-US" sz="2607" kern="0" smtClean="0">
                <a:solidFill>
                  <a:srgbClr val="000000"/>
                </a:solidFill>
                <a:latin typeface="Times New Roman" pitchFamily="65" charset="-122"/>
                <a:ea typeface="宋体" pitchFamily="65" charset="-122"/>
              </a:rPr>
              <a:t>接关系。</a:t>
            </a:r>
            <a:endParaRPr lang="zh-CN" altLang="en-US"/>
          </a:p>
        </p:txBody>
      </p:sp>
    </p:spTree>
    <p:custDataLst>
      <p:custData r:id="rId1"/>
    </p:custData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b="1" kern="0" smtClean="0">
                <a:solidFill>
                  <a:srgbClr val="FF0000"/>
                </a:solidFill>
                <a:latin typeface="Times New Roman" pitchFamily="65" charset="-122"/>
                <a:ea typeface="宋体" pitchFamily="65" charset="-122"/>
              </a:rPr>
              <a:t>答案</a:t>
            </a:r>
            <a:r>
              <a:rPr lang="zh-CN" altLang="en-US" sz="2607" kern="0" smtClean="0">
                <a:solidFill>
                  <a:srgbClr val="FF0000"/>
                </a:solidFill>
                <a:latin typeface="Times New Roman" pitchFamily="65" charset="-122"/>
                <a:ea typeface="宋体" pitchFamily="65" charset="-122"/>
              </a:rPr>
              <a:t>    A　A.空间弹性、制度弹性、意义弹性是文明弹性的三个方面,三者</a:t>
            </a:r>
            <a:endParaRPr lang="zh-CN" altLang="en-US" sz="2800" smtClean="0">
              <a:solidFill>
                <a:srgbClr val="FF0000"/>
              </a:solidFill>
            </a:endParaRPr>
          </a:p>
          <a:p>
            <a:pPr marL="0" indent="0" eaLnBrk="0" latinLnBrk="1" hangingPunct="0">
              <a:lnSpc>
                <a:spcPct val="150000"/>
              </a:lnSpc>
              <a:spcBef>
                <a:spcPts val="0"/>
              </a:spcBef>
              <a:buNone/>
            </a:pPr>
            <a:r>
              <a:rPr lang="zh-CN" altLang="en-US" sz="2607" kern="0" smtClean="0">
                <a:solidFill>
                  <a:srgbClr val="FF0000"/>
                </a:solidFill>
                <a:latin typeface="Times New Roman" pitchFamily="65" charset="-122"/>
                <a:ea typeface="宋体" pitchFamily="65" charset="-122"/>
              </a:rPr>
              <a:t>并</a:t>
            </a:r>
            <a:r>
              <a:rPr lang="zh-CN" altLang="en-US" sz="2607" kern="0" dirty="0" smtClean="0">
                <a:solidFill>
                  <a:srgbClr val="FF0000"/>
                </a:solidFill>
                <a:latin typeface="Times New Roman" pitchFamily="65" charset="-122"/>
                <a:ea typeface="宋体" pitchFamily="65" charset="-122"/>
              </a:rPr>
              <a:t>无必然联系。B.根据第三段内容,崛起中的城市和已发展起来的城市面临</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的问题不同,制度的主要功能也就因此不同,因此推断正确。C.根据第四段</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“当一个城市体被某一类型</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发展潜力”,反推可得出选项结论。D.根据</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文章第四段,“意义弹性”一旦减弱,肯定会影响城市的健康发展,但这种影</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响并不是直接的。所以D项正确。</a:t>
            </a:r>
            <a:endParaRPr lang="zh-CN" altLang="en-US">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化学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50F59249-9826-4DC5-9C1E-B338FD2B48CC}">
  <ds:schemaRefs/>
</ds:datastoreItem>
</file>

<file path=customXml/itemProps10.xml><?xml version="1.0" encoding="utf-8"?>
<ds:datastoreItem xmlns:ds="http://schemas.openxmlformats.org/officeDocument/2006/customXml" ds:itemID="{67284108-F730-4059-B0EB-9464CCE61314}">
  <ds:schemaRefs/>
</ds:datastoreItem>
</file>

<file path=customXml/itemProps11.xml><?xml version="1.0" encoding="utf-8"?>
<ds:datastoreItem xmlns:ds="http://schemas.openxmlformats.org/officeDocument/2006/customXml" ds:itemID="{9C2D2661-1030-4965-BB72-5417CD17C4A4}">
  <ds:schemaRefs/>
</ds:datastoreItem>
</file>

<file path=customXml/itemProps12.xml><?xml version="1.0" encoding="utf-8"?>
<ds:datastoreItem xmlns:ds="http://schemas.openxmlformats.org/officeDocument/2006/customXml" ds:itemID="{DAB4504D-0DF8-477E-B182-F390F3796D68}">
  <ds:schemaRefs/>
</ds:datastoreItem>
</file>

<file path=customXml/itemProps13.xml><?xml version="1.0" encoding="utf-8"?>
<ds:datastoreItem xmlns:ds="http://schemas.openxmlformats.org/officeDocument/2006/customXml" ds:itemID="{FFC0E9AB-8063-43EB-8F6D-DC07F33DD3A9}">
  <ds:schemaRefs/>
</ds:datastoreItem>
</file>

<file path=customXml/itemProps14.xml><?xml version="1.0" encoding="utf-8"?>
<ds:datastoreItem xmlns:ds="http://schemas.openxmlformats.org/officeDocument/2006/customXml" ds:itemID="{E19507BA-8E32-4D3D-9A21-65C8A0010880}">
  <ds:schemaRefs/>
</ds:datastoreItem>
</file>

<file path=customXml/itemProps15.xml><?xml version="1.0" encoding="utf-8"?>
<ds:datastoreItem xmlns:ds="http://schemas.openxmlformats.org/officeDocument/2006/customXml" ds:itemID="{15446E95-F9BA-496B-B900-E9B6660B2943}">
  <ds:schemaRefs/>
</ds:datastoreItem>
</file>

<file path=customXml/itemProps16.xml><?xml version="1.0" encoding="utf-8"?>
<ds:datastoreItem xmlns:ds="http://schemas.openxmlformats.org/officeDocument/2006/customXml" ds:itemID="{96BA45D2-340C-4640-A100-400E3C06B723}">
  <ds:schemaRefs/>
</ds:datastoreItem>
</file>

<file path=customXml/itemProps17.xml><?xml version="1.0" encoding="utf-8"?>
<ds:datastoreItem xmlns:ds="http://schemas.openxmlformats.org/officeDocument/2006/customXml" ds:itemID="{066D5AA9-CAFB-4135-8F58-55F6E125B371}">
  <ds:schemaRefs/>
</ds:datastoreItem>
</file>

<file path=customXml/itemProps18.xml><?xml version="1.0" encoding="utf-8"?>
<ds:datastoreItem xmlns:ds="http://schemas.openxmlformats.org/officeDocument/2006/customXml" ds:itemID="{C133DE92-1DC8-4AE0-BC6B-EA25D2B8B9BC}">
  <ds:schemaRefs/>
</ds:datastoreItem>
</file>

<file path=customXml/itemProps19.xml><?xml version="1.0" encoding="utf-8"?>
<ds:datastoreItem xmlns:ds="http://schemas.openxmlformats.org/officeDocument/2006/customXml" ds:itemID="{499D56AB-4009-4C0F-B5D8-BE1EDF8C6BAF}">
  <ds:schemaRefs/>
</ds:datastoreItem>
</file>

<file path=customXml/itemProps2.xml><?xml version="1.0" encoding="utf-8"?>
<ds:datastoreItem xmlns:ds="http://schemas.openxmlformats.org/officeDocument/2006/customXml" ds:itemID="{695AD519-D531-4A21-8DC7-2F61AC796DB5}">
  <ds:schemaRefs/>
</ds:datastoreItem>
</file>

<file path=customXml/itemProps20.xml><?xml version="1.0" encoding="utf-8"?>
<ds:datastoreItem xmlns:ds="http://schemas.openxmlformats.org/officeDocument/2006/customXml" ds:itemID="{5EE72D1A-0E95-49CB-AAE7-170D0D091460}">
  <ds:schemaRefs/>
</ds:datastoreItem>
</file>

<file path=customXml/itemProps21.xml><?xml version="1.0" encoding="utf-8"?>
<ds:datastoreItem xmlns:ds="http://schemas.openxmlformats.org/officeDocument/2006/customXml" ds:itemID="{C511DBA3-FA57-48F6-A2D1-9F99D0F8D0E5}">
  <ds:schemaRefs/>
</ds:datastoreItem>
</file>

<file path=customXml/itemProps22.xml><?xml version="1.0" encoding="utf-8"?>
<ds:datastoreItem xmlns:ds="http://schemas.openxmlformats.org/officeDocument/2006/customXml" ds:itemID="{BEF02D42-8D71-40DB-947D-FD7817918C46}">
  <ds:schemaRefs/>
</ds:datastoreItem>
</file>

<file path=customXml/itemProps23.xml><?xml version="1.0" encoding="utf-8"?>
<ds:datastoreItem xmlns:ds="http://schemas.openxmlformats.org/officeDocument/2006/customXml" ds:itemID="{1799864E-F154-4FAF-BED1-8890D56791A4}">
  <ds:schemaRefs/>
</ds:datastoreItem>
</file>

<file path=customXml/itemProps24.xml><?xml version="1.0" encoding="utf-8"?>
<ds:datastoreItem xmlns:ds="http://schemas.openxmlformats.org/officeDocument/2006/customXml" ds:itemID="{B319D19A-3FF6-47BF-A123-E34E126FF790}">
  <ds:schemaRefs/>
</ds:datastoreItem>
</file>

<file path=customXml/itemProps25.xml><?xml version="1.0" encoding="utf-8"?>
<ds:datastoreItem xmlns:ds="http://schemas.openxmlformats.org/officeDocument/2006/customXml" ds:itemID="{AC369781-0F63-4601-BB9E-66DF946B4F97}">
  <ds:schemaRefs/>
</ds:datastoreItem>
</file>

<file path=customXml/itemProps26.xml><?xml version="1.0" encoding="utf-8"?>
<ds:datastoreItem xmlns:ds="http://schemas.openxmlformats.org/officeDocument/2006/customXml" ds:itemID="{854017BF-265C-4C53-BD67-22FC15693F37}">
  <ds:schemaRefs/>
</ds:datastoreItem>
</file>

<file path=customXml/itemProps27.xml><?xml version="1.0" encoding="utf-8"?>
<ds:datastoreItem xmlns:ds="http://schemas.openxmlformats.org/officeDocument/2006/customXml" ds:itemID="{64979A0E-1141-4795-B1BD-A36BA10BF6FC}">
  <ds:schemaRefs/>
</ds:datastoreItem>
</file>

<file path=customXml/itemProps28.xml><?xml version="1.0" encoding="utf-8"?>
<ds:datastoreItem xmlns:ds="http://schemas.openxmlformats.org/officeDocument/2006/customXml" ds:itemID="{6546D6E9-E298-44FA-8AAE-5FDB13F472BC}">
  <ds:schemaRefs/>
</ds:datastoreItem>
</file>

<file path=customXml/itemProps29.xml><?xml version="1.0" encoding="utf-8"?>
<ds:datastoreItem xmlns:ds="http://schemas.openxmlformats.org/officeDocument/2006/customXml" ds:itemID="{8DCF4221-BC7F-4854-9F79-71CA5EAE4307}">
  <ds:schemaRefs/>
</ds:datastoreItem>
</file>

<file path=customXml/itemProps3.xml><?xml version="1.0" encoding="utf-8"?>
<ds:datastoreItem xmlns:ds="http://schemas.openxmlformats.org/officeDocument/2006/customXml" ds:itemID="{75AB3CB8-81A5-43AD-B341-83EE264DE546}">
  <ds:schemaRefs/>
</ds:datastoreItem>
</file>

<file path=customXml/itemProps30.xml><?xml version="1.0" encoding="utf-8"?>
<ds:datastoreItem xmlns:ds="http://schemas.openxmlformats.org/officeDocument/2006/customXml" ds:itemID="{78699F59-46A3-4027-A24B-95783EC704A4}">
  <ds:schemaRefs/>
</ds:datastoreItem>
</file>

<file path=customXml/itemProps31.xml><?xml version="1.0" encoding="utf-8"?>
<ds:datastoreItem xmlns:ds="http://schemas.openxmlformats.org/officeDocument/2006/customXml" ds:itemID="{4A5F85AB-1044-440E-9056-385C3F7EDA06}">
  <ds:schemaRefs/>
</ds:datastoreItem>
</file>

<file path=customXml/itemProps32.xml><?xml version="1.0" encoding="utf-8"?>
<ds:datastoreItem xmlns:ds="http://schemas.openxmlformats.org/officeDocument/2006/customXml" ds:itemID="{82290860-C84D-49B7-8003-D9E792F2EA59}">
  <ds:schemaRefs/>
</ds:datastoreItem>
</file>

<file path=customXml/itemProps33.xml><?xml version="1.0" encoding="utf-8"?>
<ds:datastoreItem xmlns:ds="http://schemas.openxmlformats.org/officeDocument/2006/customXml" ds:itemID="{08561847-3A8A-4993-95B9-FD93780AD10A}">
  <ds:schemaRefs/>
</ds:datastoreItem>
</file>

<file path=customXml/itemProps34.xml><?xml version="1.0" encoding="utf-8"?>
<ds:datastoreItem xmlns:ds="http://schemas.openxmlformats.org/officeDocument/2006/customXml" ds:itemID="{F356661D-EFB5-4001-A986-6C7366912501}">
  <ds:schemaRefs/>
</ds:datastoreItem>
</file>

<file path=customXml/itemProps35.xml><?xml version="1.0" encoding="utf-8"?>
<ds:datastoreItem xmlns:ds="http://schemas.openxmlformats.org/officeDocument/2006/customXml" ds:itemID="{D164CE6F-6119-4739-90E8-54F667F75EA1}">
  <ds:schemaRefs/>
</ds:datastoreItem>
</file>

<file path=customXml/itemProps36.xml><?xml version="1.0" encoding="utf-8"?>
<ds:datastoreItem xmlns:ds="http://schemas.openxmlformats.org/officeDocument/2006/customXml" ds:itemID="{D0180BB5-BFE9-421C-930C-ED468563EAD2}">
  <ds:schemaRefs/>
</ds:datastoreItem>
</file>

<file path=customXml/itemProps37.xml><?xml version="1.0" encoding="utf-8"?>
<ds:datastoreItem xmlns:ds="http://schemas.openxmlformats.org/officeDocument/2006/customXml" ds:itemID="{F5FCDCF7-3D47-41B7-B651-1CE32F976B53}">
  <ds:schemaRefs/>
</ds:datastoreItem>
</file>

<file path=customXml/itemProps38.xml><?xml version="1.0" encoding="utf-8"?>
<ds:datastoreItem xmlns:ds="http://schemas.openxmlformats.org/officeDocument/2006/customXml" ds:itemID="{E9FA59BA-B7E4-43F8-82B7-1233FA1C694A}">
  <ds:schemaRefs/>
</ds:datastoreItem>
</file>

<file path=customXml/itemProps39.xml><?xml version="1.0" encoding="utf-8"?>
<ds:datastoreItem xmlns:ds="http://schemas.openxmlformats.org/officeDocument/2006/customXml" ds:itemID="{2FCE6731-0860-4A8A-A0CA-E7FD1DAAB4BD}">
  <ds:schemaRefs/>
</ds:datastoreItem>
</file>

<file path=customXml/itemProps4.xml><?xml version="1.0" encoding="utf-8"?>
<ds:datastoreItem xmlns:ds="http://schemas.openxmlformats.org/officeDocument/2006/customXml" ds:itemID="{6D7053AA-25C0-4A82-AA72-C807EC72D8E4}">
  <ds:schemaRefs/>
</ds:datastoreItem>
</file>

<file path=customXml/itemProps40.xml><?xml version="1.0" encoding="utf-8"?>
<ds:datastoreItem xmlns:ds="http://schemas.openxmlformats.org/officeDocument/2006/customXml" ds:itemID="{FC42D974-FD28-4A9A-BDE0-9D691BF6DDA0}">
  <ds:schemaRefs/>
</ds:datastoreItem>
</file>

<file path=customXml/itemProps41.xml><?xml version="1.0" encoding="utf-8"?>
<ds:datastoreItem xmlns:ds="http://schemas.openxmlformats.org/officeDocument/2006/customXml" ds:itemID="{B15D8B7D-888B-479E-81BA-973DA6187AF9}">
  <ds:schemaRefs/>
</ds:datastoreItem>
</file>

<file path=customXml/itemProps42.xml><?xml version="1.0" encoding="utf-8"?>
<ds:datastoreItem xmlns:ds="http://schemas.openxmlformats.org/officeDocument/2006/customXml" ds:itemID="{43FAB243-9520-40DC-82AD-9186C8980392}">
  <ds:schemaRefs/>
</ds:datastoreItem>
</file>

<file path=customXml/itemProps43.xml><?xml version="1.0" encoding="utf-8"?>
<ds:datastoreItem xmlns:ds="http://schemas.openxmlformats.org/officeDocument/2006/customXml" ds:itemID="{870674E9-5FF5-4176-BB5F-79E0B9445FDC}">
  <ds:schemaRefs/>
</ds:datastoreItem>
</file>

<file path=customXml/itemProps44.xml><?xml version="1.0" encoding="utf-8"?>
<ds:datastoreItem xmlns:ds="http://schemas.openxmlformats.org/officeDocument/2006/customXml" ds:itemID="{0A43BB1E-2A05-470C-BC89-99E309BD7F0D}">
  <ds:schemaRefs/>
</ds:datastoreItem>
</file>

<file path=customXml/itemProps45.xml><?xml version="1.0" encoding="utf-8"?>
<ds:datastoreItem xmlns:ds="http://schemas.openxmlformats.org/officeDocument/2006/customXml" ds:itemID="{1682E5D3-5FAC-4AEF-8CBF-252B7AE3E40F}">
  <ds:schemaRefs/>
</ds:datastoreItem>
</file>

<file path=customXml/itemProps46.xml><?xml version="1.0" encoding="utf-8"?>
<ds:datastoreItem xmlns:ds="http://schemas.openxmlformats.org/officeDocument/2006/customXml" ds:itemID="{43B3E568-4F1D-4611-A7AA-5EEDF42FC7FE}">
  <ds:schemaRefs/>
</ds:datastoreItem>
</file>

<file path=customXml/itemProps47.xml><?xml version="1.0" encoding="utf-8"?>
<ds:datastoreItem xmlns:ds="http://schemas.openxmlformats.org/officeDocument/2006/customXml" ds:itemID="{360A398C-AFB0-4D11-B999-72921224D5CE}">
  <ds:schemaRefs/>
</ds:datastoreItem>
</file>

<file path=customXml/itemProps48.xml><?xml version="1.0" encoding="utf-8"?>
<ds:datastoreItem xmlns:ds="http://schemas.openxmlformats.org/officeDocument/2006/customXml" ds:itemID="{9139AAD8-6DB8-42D3-9A29-F22001A70A53}">
  <ds:schemaRefs/>
</ds:datastoreItem>
</file>

<file path=customXml/itemProps49.xml><?xml version="1.0" encoding="utf-8"?>
<ds:datastoreItem xmlns:ds="http://schemas.openxmlformats.org/officeDocument/2006/customXml" ds:itemID="{E889E45A-54C6-4508-BF8F-96FCE1F63D18}">
  <ds:schemaRefs/>
</ds:datastoreItem>
</file>

<file path=customXml/itemProps5.xml><?xml version="1.0" encoding="utf-8"?>
<ds:datastoreItem xmlns:ds="http://schemas.openxmlformats.org/officeDocument/2006/customXml" ds:itemID="{CEEE8AD8-1DDE-4CC6-91C1-DC3432E74E96}">
  <ds:schemaRefs/>
</ds:datastoreItem>
</file>

<file path=customXml/itemProps50.xml><?xml version="1.0" encoding="utf-8"?>
<ds:datastoreItem xmlns:ds="http://schemas.openxmlformats.org/officeDocument/2006/customXml" ds:itemID="{69BC12C8-9521-4CF6-B1A3-2AC2568AC167}">
  <ds:schemaRefs/>
</ds:datastoreItem>
</file>

<file path=customXml/itemProps51.xml><?xml version="1.0" encoding="utf-8"?>
<ds:datastoreItem xmlns:ds="http://schemas.openxmlformats.org/officeDocument/2006/customXml" ds:itemID="{2E618479-00AF-4A5E-839F-19A6E8145FFE}">
  <ds:schemaRefs/>
</ds:datastoreItem>
</file>

<file path=customXml/itemProps52.xml><?xml version="1.0" encoding="utf-8"?>
<ds:datastoreItem xmlns:ds="http://schemas.openxmlformats.org/officeDocument/2006/customXml" ds:itemID="{DBDBC2EE-F94F-4588-8C9A-C81E0C1760AC}">
  <ds:schemaRefs/>
</ds:datastoreItem>
</file>

<file path=customXml/itemProps53.xml><?xml version="1.0" encoding="utf-8"?>
<ds:datastoreItem xmlns:ds="http://schemas.openxmlformats.org/officeDocument/2006/customXml" ds:itemID="{9F6398EE-B9EF-4917-9D59-2FF538986618}">
  <ds:schemaRefs/>
</ds:datastoreItem>
</file>

<file path=customXml/itemProps54.xml><?xml version="1.0" encoding="utf-8"?>
<ds:datastoreItem xmlns:ds="http://schemas.openxmlformats.org/officeDocument/2006/customXml" ds:itemID="{1E3A5373-8156-479D-80BE-86E5E12BFF87}">
  <ds:schemaRefs/>
</ds:datastoreItem>
</file>

<file path=customXml/itemProps55.xml><?xml version="1.0" encoding="utf-8"?>
<ds:datastoreItem xmlns:ds="http://schemas.openxmlformats.org/officeDocument/2006/customXml" ds:itemID="{882ADAB2-45D5-4A24-8F68-CB8BB9A0105A}">
  <ds:schemaRefs/>
</ds:datastoreItem>
</file>

<file path=customXml/itemProps56.xml><?xml version="1.0" encoding="utf-8"?>
<ds:datastoreItem xmlns:ds="http://schemas.openxmlformats.org/officeDocument/2006/customXml" ds:itemID="{572856B3-9E6F-4CDB-AFE2-609A4E5D4767}">
  <ds:schemaRefs/>
</ds:datastoreItem>
</file>

<file path=customXml/itemProps57.xml><?xml version="1.0" encoding="utf-8"?>
<ds:datastoreItem xmlns:ds="http://schemas.openxmlformats.org/officeDocument/2006/customXml" ds:itemID="{976359C5-9ED0-4C56-BBAD-F1886B5F8CE6}">
  <ds:schemaRefs/>
</ds:datastoreItem>
</file>

<file path=customXml/itemProps58.xml><?xml version="1.0" encoding="utf-8"?>
<ds:datastoreItem xmlns:ds="http://schemas.openxmlformats.org/officeDocument/2006/customXml" ds:itemID="{57DFD063-13DE-4823-96FE-53CE5EBFF72A}">
  <ds:schemaRefs/>
</ds:datastoreItem>
</file>

<file path=customXml/itemProps59.xml><?xml version="1.0" encoding="utf-8"?>
<ds:datastoreItem xmlns:ds="http://schemas.openxmlformats.org/officeDocument/2006/customXml" ds:itemID="{EC8C0A94-9691-4AD0-BC6C-ACD06E6A6CF1}">
  <ds:schemaRefs/>
</ds:datastoreItem>
</file>

<file path=customXml/itemProps6.xml><?xml version="1.0" encoding="utf-8"?>
<ds:datastoreItem xmlns:ds="http://schemas.openxmlformats.org/officeDocument/2006/customXml" ds:itemID="{70E9665D-C176-48C1-9D68-DDCD986A51E5}">
  <ds:schemaRefs/>
</ds:datastoreItem>
</file>

<file path=customXml/itemProps60.xml><?xml version="1.0" encoding="utf-8"?>
<ds:datastoreItem xmlns:ds="http://schemas.openxmlformats.org/officeDocument/2006/customXml" ds:itemID="{B3CFA023-7CDA-49CB-B81A-379E221A8D74}">
  <ds:schemaRefs/>
</ds:datastoreItem>
</file>

<file path=customXml/itemProps61.xml><?xml version="1.0" encoding="utf-8"?>
<ds:datastoreItem xmlns:ds="http://schemas.openxmlformats.org/officeDocument/2006/customXml" ds:itemID="{0A34D6CF-85CC-450F-8835-112B3736728A}">
  <ds:schemaRefs/>
</ds:datastoreItem>
</file>

<file path=customXml/itemProps62.xml><?xml version="1.0" encoding="utf-8"?>
<ds:datastoreItem xmlns:ds="http://schemas.openxmlformats.org/officeDocument/2006/customXml" ds:itemID="{0839435B-F1B9-4FA5-B491-771A66AD3206}">
  <ds:schemaRefs/>
</ds:datastoreItem>
</file>

<file path=customXml/itemProps63.xml><?xml version="1.0" encoding="utf-8"?>
<ds:datastoreItem xmlns:ds="http://schemas.openxmlformats.org/officeDocument/2006/customXml" ds:itemID="{2AEB77F5-10E1-4DFF-A8A8-2815FF9B440B}">
  <ds:schemaRefs/>
</ds:datastoreItem>
</file>

<file path=customXml/itemProps64.xml><?xml version="1.0" encoding="utf-8"?>
<ds:datastoreItem xmlns:ds="http://schemas.openxmlformats.org/officeDocument/2006/customXml" ds:itemID="{3193904B-B9D8-47C2-8912-15A6BD9B9D61}">
  <ds:schemaRefs/>
</ds:datastoreItem>
</file>

<file path=customXml/itemProps65.xml><?xml version="1.0" encoding="utf-8"?>
<ds:datastoreItem xmlns:ds="http://schemas.openxmlformats.org/officeDocument/2006/customXml" ds:itemID="{CC57B3B5-992D-4E1F-8C0D-08096634FB72}">
  <ds:schemaRefs/>
</ds:datastoreItem>
</file>

<file path=customXml/itemProps66.xml><?xml version="1.0" encoding="utf-8"?>
<ds:datastoreItem xmlns:ds="http://schemas.openxmlformats.org/officeDocument/2006/customXml" ds:itemID="{A055B205-98F4-4674-9B70-62CA0D0E4109}">
  <ds:schemaRefs/>
</ds:datastoreItem>
</file>

<file path=customXml/itemProps67.xml><?xml version="1.0" encoding="utf-8"?>
<ds:datastoreItem xmlns:ds="http://schemas.openxmlformats.org/officeDocument/2006/customXml" ds:itemID="{0E1B4859-C796-4E39-9C63-298AA53B2681}">
  <ds:schemaRefs/>
</ds:datastoreItem>
</file>

<file path=customXml/itemProps68.xml><?xml version="1.0" encoding="utf-8"?>
<ds:datastoreItem xmlns:ds="http://schemas.openxmlformats.org/officeDocument/2006/customXml" ds:itemID="{C2B25DCC-27DB-4515-8121-EBCFAAC46B32}">
  <ds:schemaRefs/>
</ds:datastoreItem>
</file>

<file path=customXml/itemProps69.xml><?xml version="1.0" encoding="utf-8"?>
<ds:datastoreItem xmlns:ds="http://schemas.openxmlformats.org/officeDocument/2006/customXml" ds:itemID="{86F723E1-3814-4980-A15D-126771C0AF56}">
  <ds:schemaRefs/>
</ds:datastoreItem>
</file>

<file path=customXml/itemProps7.xml><?xml version="1.0" encoding="utf-8"?>
<ds:datastoreItem xmlns:ds="http://schemas.openxmlformats.org/officeDocument/2006/customXml" ds:itemID="{04016B12-1FA8-4262-BF97-78C47C249465}">
  <ds:schemaRefs/>
</ds:datastoreItem>
</file>

<file path=customXml/itemProps70.xml><?xml version="1.0" encoding="utf-8"?>
<ds:datastoreItem xmlns:ds="http://schemas.openxmlformats.org/officeDocument/2006/customXml" ds:itemID="{A927AD8D-1A2C-484A-A92C-75FEE62A378A}">
  <ds:schemaRefs/>
</ds:datastoreItem>
</file>

<file path=customXml/itemProps71.xml><?xml version="1.0" encoding="utf-8"?>
<ds:datastoreItem xmlns:ds="http://schemas.openxmlformats.org/officeDocument/2006/customXml" ds:itemID="{2D2B3BA6-AB68-4BE4-BD08-B333B8552936}">
  <ds:schemaRefs/>
</ds:datastoreItem>
</file>

<file path=customXml/itemProps72.xml><?xml version="1.0" encoding="utf-8"?>
<ds:datastoreItem xmlns:ds="http://schemas.openxmlformats.org/officeDocument/2006/customXml" ds:itemID="{245330E2-9878-4D08-90BB-330E4A2900EF}">
  <ds:schemaRefs/>
</ds:datastoreItem>
</file>

<file path=customXml/itemProps73.xml><?xml version="1.0" encoding="utf-8"?>
<ds:datastoreItem xmlns:ds="http://schemas.openxmlformats.org/officeDocument/2006/customXml" ds:itemID="{ED1D343D-0000-4A31-85A1-151104833A85}">
  <ds:schemaRefs/>
</ds:datastoreItem>
</file>

<file path=customXml/itemProps74.xml><?xml version="1.0" encoding="utf-8"?>
<ds:datastoreItem xmlns:ds="http://schemas.openxmlformats.org/officeDocument/2006/customXml" ds:itemID="{86FD4D9E-A935-41C7-97CC-AAD798D0FFAE}">
  <ds:schemaRefs/>
</ds:datastoreItem>
</file>

<file path=customXml/itemProps75.xml><?xml version="1.0" encoding="utf-8"?>
<ds:datastoreItem xmlns:ds="http://schemas.openxmlformats.org/officeDocument/2006/customXml" ds:itemID="{E7959F52-85DD-4B42-92C2-AA50B08F7519}">
  <ds:schemaRefs/>
</ds:datastoreItem>
</file>

<file path=customXml/itemProps76.xml><?xml version="1.0" encoding="utf-8"?>
<ds:datastoreItem xmlns:ds="http://schemas.openxmlformats.org/officeDocument/2006/customXml" ds:itemID="{F49E12B1-C913-4EF9-95B3-5703C754DA47}">
  <ds:schemaRefs/>
</ds:datastoreItem>
</file>

<file path=customXml/itemProps77.xml><?xml version="1.0" encoding="utf-8"?>
<ds:datastoreItem xmlns:ds="http://schemas.openxmlformats.org/officeDocument/2006/customXml" ds:itemID="{BFAC6CD4-9A80-4E67-B7D4-3B56255F4A84}">
  <ds:schemaRefs/>
</ds:datastoreItem>
</file>

<file path=customXml/itemProps78.xml><?xml version="1.0" encoding="utf-8"?>
<ds:datastoreItem xmlns:ds="http://schemas.openxmlformats.org/officeDocument/2006/customXml" ds:itemID="{2F617819-DE1F-4416-AFBB-EC27A09956A5}">
  <ds:schemaRefs/>
</ds:datastoreItem>
</file>

<file path=customXml/itemProps79.xml><?xml version="1.0" encoding="utf-8"?>
<ds:datastoreItem xmlns:ds="http://schemas.openxmlformats.org/officeDocument/2006/customXml" ds:itemID="{1B36DB23-6AC6-424F-ACDD-9B79FFB9DB29}">
  <ds:schemaRefs/>
</ds:datastoreItem>
</file>

<file path=customXml/itemProps8.xml><?xml version="1.0" encoding="utf-8"?>
<ds:datastoreItem xmlns:ds="http://schemas.openxmlformats.org/officeDocument/2006/customXml" ds:itemID="{CA8A90FD-89C4-416D-A7BD-9214E0C05C78}">
  <ds:schemaRefs/>
</ds:datastoreItem>
</file>

<file path=customXml/itemProps80.xml><?xml version="1.0" encoding="utf-8"?>
<ds:datastoreItem xmlns:ds="http://schemas.openxmlformats.org/officeDocument/2006/customXml" ds:itemID="{F4C235D6-66AB-4F07-A146-9CB59A739659}">
  <ds:schemaRefs/>
</ds:datastoreItem>
</file>

<file path=customXml/itemProps81.xml><?xml version="1.0" encoding="utf-8"?>
<ds:datastoreItem xmlns:ds="http://schemas.openxmlformats.org/officeDocument/2006/customXml" ds:itemID="{8CA5063B-E3EE-4086-8B14-5001CA77867F}">
  <ds:schemaRefs/>
</ds:datastoreItem>
</file>

<file path=customXml/itemProps82.xml><?xml version="1.0" encoding="utf-8"?>
<ds:datastoreItem xmlns:ds="http://schemas.openxmlformats.org/officeDocument/2006/customXml" ds:itemID="{69F44CD1-755E-465C-B842-018756D5BCAA}">
  <ds:schemaRefs/>
</ds:datastoreItem>
</file>

<file path=customXml/itemProps83.xml><?xml version="1.0" encoding="utf-8"?>
<ds:datastoreItem xmlns:ds="http://schemas.openxmlformats.org/officeDocument/2006/customXml" ds:itemID="{241E54F7-2AAA-4AAE-90D0-102BD9ACB64D}">
  <ds:schemaRefs/>
</ds:datastoreItem>
</file>

<file path=customXml/itemProps84.xml><?xml version="1.0" encoding="utf-8"?>
<ds:datastoreItem xmlns:ds="http://schemas.openxmlformats.org/officeDocument/2006/customXml" ds:itemID="{BF23C17D-DBA7-4C44-821F-928BEF9692A3}">
  <ds:schemaRefs/>
</ds:datastoreItem>
</file>

<file path=customXml/itemProps85.xml><?xml version="1.0" encoding="utf-8"?>
<ds:datastoreItem xmlns:ds="http://schemas.openxmlformats.org/officeDocument/2006/customXml" ds:itemID="{A1DEF7CE-91DE-4CB7-BA6B-DD79877C9244}">
  <ds:schemaRefs/>
</ds:datastoreItem>
</file>

<file path=customXml/itemProps86.xml><?xml version="1.0" encoding="utf-8"?>
<ds:datastoreItem xmlns:ds="http://schemas.openxmlformats.org/officeDocument/2006/customXml" ds:itemID="{BCEF2F9B-E476-4DB0-B2A9-4067364CF8E8}">
  <ds:schemaRefs/>
</ds:datastoreItem>
</file>

<file path=customXml/itemProps87.xml><?xml version="1.0" encoding="utf-8"?>
<ds:datastoreItem xmlns:ds="http://schemas.openxmlformats.org/officeDocument/2006/customXml" ds:itemID="{587646FD-E4D5-4DE7-B135-165EDACE6825}">
  <ds:schemaRefs/>
</ds:datastoreItem>
</file>

<file path=customXml/itemProps88.xml><?xml version="1.0" encoding="utf-8"?>
<ds:datastoreItem xmlns:ds="http://schemas.openxmlformats.org/officeDocument/2006/customXml" ds:itemID="{FEDBC629-B993-4E41-8FE0-AC17DAECC745}">
  <ds:schemaRefs/>
</ds:datastoreItem>
</file>

<file path=customXml/itemProps89.xml><?xml version="1.0" encoding="utf-8"?>
<ds:datastoreItem xmlns:ds="http://schemas.openxmlformats.org/officeDocument/2006/customXml" ds:itemID="{7F9D63BB-98CF-4460-A365-5EB9EE764C1F}">
  <ds:schemaRefs/>
</ds:datastoreItem>
</file>

<file path=customXml/itemProps9.xml><?xml version="1.0" encoding="utf-8"?>
<ds:datastoreItem xmlns:ds="http://schemas.openxmlformats.org/officeDocument/2006/customXml" ds:itemID="{19CC9D38-32E2-4721-BF18-1634BF7B1B61}">
  <ds:schemaRefs/>
</ds:datastoreItem>
</file>

<file path=customXml/itemProps90.xml><?xml version="1.0" encoding="utf-8"?>
<ds:datastoreItem xmlns:ds="http://schemas.openxmlformats.org/officeDocument/2006/customXml" ds:itemID="{8515B93B-AAEA-42C7-B358-60F8678794A0}">
  <ds:schemaRefs/>
</ds:datastoreItem>
</file>

<file path=customXml/itemProps91.xml><?xml version="1.0" encoding="utf-8"?>
<ds:datastoreItem xmlns:ds="http://schemas.openxmlformats.org/officeDocument/2006/customXml" ds:itemID="{108917BB-46A5-4374-957A-DA93D89C69D8}">
  <ds:schemaRefs/>
</ds:datastoreItem>
</file>

<file path=customXml/itemProps92.xml><?xml version="1.0" encoding="utf-8"?>
<ds:datastoreItem xmlns:ds="http://schemas.openxmlformats.org/officeDocument/2006/customXml" ds:itemID="{861BC8FD-0AD4-4E2F-B43F-481E0F21CC33}">
  <ds:schemaRefs/>
</ds:datastoreItem>
</file>

<file path=customXml/itemProps93.xml><?xml version="1.0" encoding="utf-8"?>
<ds:datastoreItem xmlns:ds="http://schemas.openxmlformats.org/officeDocument/2006/customXml" ds:itemID="{99A467DC-B205-44A8-B5DF-4572C7E386BF}">
  <ds:schemaRefs/>
</ds:datastoreItem>
</file>

<file path=customXml/itemProps94.xml><?xml version="1.0" encoding="utf-8"?>
<ds:datastoreItem xmlns:ds="http://schemas.openxmlformats.org/officeDocument/2006/customXml" ds:itemID="{CD77FB18-8D77-420A-90E5-287818F883FB}">
  <ds:schemaRefs/>
</ds:datastoreItem>
</file>

<file path=customXml/itemProps95.xml><?xml version="1.0" encoding="utf-8"?>
<ds:datastoreItem xmlns:ds="http://schemas.openxmlformats.org/officeDocument/2006/customXml" ds:itemID="{2F059D6F-EEC2-4203-9C45-76AC31C2C1B5}">
  <ds:schemaRefs/>
</ds:datastoreItem>
</file>

<file path=docProps/app.xml><?xml version="1.0" encoding="utf-8"?>
<Properties xmlns="http://schemas.openxmlformats.org/officeDocument/2006/extended-properties" xmlns:vt="http://schemas.openxmlformats.org/officeDocument/2006/docPropsVTypes">
  <Template>专题一　物质的组成、性质、分类和化学用语（可编辑PPT）</Template>
  <TotalTime>64</TotalTime>
  <Words>7707</Words>
  <Application>Microsoft Office PowerPoint</Application>
  <PresentationFormat>自定义</PresentationFormat>
  <Paragraphs>433</Paragraphs>
  <Slides>95</Slides>
  <Notes>95</Notes>
  <HiddenSlides>0</HiddenSlides>
  <MMClips>0</MMClips>
  <ScaleCrop>false</ScaleCrop>
  <HeadingPairs>
    <vt:vector size="4" baseType="variant">
      <vt:variant>
        <vt:lpstr>主题</vt:lpstr>
      </vt:variant>
      <vt:variant>
        <vt:i4>1</vt:i4>
      </vt:variant>
      <vt:variant>
        <vt:lpstr>幻灯片标题</vt:lpstr>
      </vt:variant>
      <vt:variant>
        <vt:i4>95</vt:i4>
      </vt:variant>
    </vt:vector>
  </HeadingPairs>
  <TitlesOfParts>
    <vt:vector size="96" baseType="lpstr">
      <vt:lpstr>化学主题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158</cp:revision>
  <dcterms:modified xsi:type="dcterms:W3CDTF">2018-11-09T03:08:56Z</dcterms:modified>
</cp:coreProperties>
</file>