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32.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Default Extension="jpeg" ContentType="image/jpeg"/>
  <Default Extension="emf" ContentType="image/x-emf"/>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51" r:id="rId1"/>
  </p:sldMasterIdLst>
  <p:sldIdLst>
    <p:sldId id="271" r:id="rId2"/>
    <p:sldId id="259" r:id="rId3"/>
    <p:sldId id="272" r:id="rId4"/>
    <p:sldId id="262" r:id="rId5"/>
    <p:sldId id="273" r:id="rId6"/>
    <p:sldId id="274" r:id="rId7"/>
    <p:sldId id="275" r:id="rId8"/>
    <p:sldId id="276" r:id="rId9"/>
    <p:sldId id="277" r:id="rId10"/>
    <p:sldId id="260" r:id="rId11"/>
    <p:sldId id="278" r:id="rId12"/>
    <p:sldId id="265" r:id="rId13"/>
    <p:sldId id="279" r:id="rId14"/>
    <p:sldId id="266" r:id="rId15"/>
    <p:sldId id="280" r:id="rId16"/>
    <p:sldId id="281" r:id="rId17"/>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82C6"/>
    <a:srgbClr val="F20000"/>
    <a:srgbClr val="353781"/>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6318" autoAdjust="0"/>
    <p:restoredTop sz="94660" autoAdjust="0"/>
  </p:normalViewPr>
  <p:slideViewPr>
    <p:cSldViewPr>
      <p:cViewPr varScale="1">
        <p:scale>
          <a:sx n="61" d="100"/>
          <a:sy n="61" d="100"/>
        </p:scale>
        <p:origin x="-72" y="-84"/>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10.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10.xml"/><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B52AD926-FD88-42BD-B95F-B82B4E26223C}" type="datetimeFigureOut">
              <a:rPr lang="zh-CN" altLang="en-US" smtClean="0"/>
              <a:t>2016-9-17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C2BA085-F558-405C-9D8B-5BF3A4AA00B3}"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52AD926-FD88-42BD-B95F-B82B4E26223C}" type="datetimeFigureOut">
              <a:rPr lang="zh-CN" altLang="en-US" smtClean="0"/>
              <a:t>2016-9-17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C2BA085-F558-405C-9D8B-5BF3A4AA00B3}"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52AD926-FD88-42BD-B95F-B82B4E26223C}" type="datetimeFigureOut">
              <a:rPr lang="zh-CN" altLang="en-US" smtClean="0"/>
              <a:t>2016-9-17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C2BA085-F558-405C-9D8B-5BF3A4AA00B3}"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a:hlinkClick r:id="rId3"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3936825077"/>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4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5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6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7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52AD926-FD88-42BD-B95F-B82B4E26223C}" type="datetimeFigureOut">
              <a:rPr lang="zh-CN" altLang="en-US" smtClean="0"/>
              <a:t>2016-9-17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C2BA085-F558-405C-9D8B-5BF3A4AA00B3}"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8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2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3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4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5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6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7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4293096"/>
            <a:ext cx="7772400" cy="487449"/>
          </a:xfrm>
          <a:prstGeom prst="rect">
            <a:avLst/>
          </a:prstGeom>
        </p:spPr>
        <p:txBody>
          <a:bodyPr>
            <a:noAutofit/>
          </a:bodyPr>
          <a:lstStyle>
            <a:lvl1pPr>
              <a:defRPr sz="4800" b="1">
                <a:solidFill>
                  <a:schemeClr val="tx1"/>
                </a:solidFill>
                <a:latin typeface="黑体" pitchFamily="2" charset="-122"/>
                <a:ea typeface="黑体"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26941650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_节标题">
    <p:spTree>
      <p:nvGrpSpPr>
        <p:cNvPr id="1" name=""/>
        <p:cNvGrpSpPr/>
        <p:nvPr/>
      </p:nvGrpSpPr>
      <p:grpSpPr>
        <a:xfrm>
          <a:off x="0" y="0"/>
          <a:ext cx="0" cy="0"/>
          <a:chOff x="0" y="0"/>
          <a:chExt cx="0" cy="0"/>
        </a:xfrm>
      </p:grpSpPr>
      <p:pic>
        <p:nvPicPr>
          <p:cNvPr id="5" name="图片 4" descr="font.png"/>
          <p:cNvPicPr>
            <a:picLocks noChangeAspect="1"/>
          </p:cNvPicPr>
          <p:nvPr userDrawn="1"/>
        </p:nvPicPr>
        <p:blipFill>
          <a:blip r:embed="rId2">
            <a:extLst>
              <a:ext uri="{28A0092B-C50C-407E-A947-70E740481C1C}">
                <a14:useLocalDpi xmlns:a14="http://schemas.microsoft.com/office/drawing/2010/main" xmlns="" val="0"/>
              </a:ext>
            </a:extLst>
          </a:blip>
          <a:srcRect/>
          <a:stretch>
            <a:fillRect/>
          </a:stretch>
        </p:blipFill>
        <p:spPr bwMode="auto">
          <a:xfrm>
            <a:off x="785813" y="1535113"/>
            <a:ext cx="803275" cy="17875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标题占位符 1"/>
          <p:cNvSpPr>
            <a:spLocks noGrp="1"/>
          </p:cNvSpPr>
          <p:nvPr>
            <p:ph type="title"/>
          </p:nvPr>
        </p:nvSpPr>
        <p:spPr>
          <a:xfrm>
            <a:off x="2267744" y="1026195"/>
            <a:ext cx="6624736" cy="508918"/>
          </a:xfrm>
          <a:prstGeom prst="rect">
            <a:avLst/>
          </a:prstGeom>
        </p:spPr>
        <p:txBody>
          <a:bodyPr vert="horz" lIns="91440" tIns="45720" rIns="91440" bIns="45720" rtlCol="0" anchor="ctr">
            <a:noAutofit/>
          </a:bodyPr>
          <a:lstStyle>
            <a:lvl1pPr>
              <a:defRPr sz="2800"/>
            </a:lvl1pPr>
          </a:lstStyle>
          <a:p>
            <a:r>
              <a:rPr lang="zh-CN" altLang="en-US" smtClean="0"/>
              <a:t>单击此处编辑母版标题样式</a:t>
            </a:r>
            <a:endParaRPr lang="zh-CN" altLang="en-US" dirty="0"/>
          </a:p>
        </p:txBody>
      </p:sp>
      <p:sp>
        <p:nvSpPr>
          <p:cNvPr id="8" name="内容占位符 2"/>
          <p:cNvSpPr>
            <a:spLocks noGrp="1"/>
          </p:cNvSpPr>
          <p:nvPr>
            <p:ph idx="1"/>
          </p:nvPr>
        </p:nvSpPr>
        <p:spPr>
          <a:xfrm>
            <a:off x="2401416" y="1823144"/>
            <a:ext cx="6491064" cy="4414168"/>
          </a:xfrm>
          <a:prstGeom prst="rect">
            <a:avLst/>
          </a:prstGeom>
        </p:spPr>
        <p:txBody>
          <a:bodyPr/>
          <a:lstStyle>
            <a:lvl1pPr marL="0" indent="0">
              <a:lnSpc>
                <a:spcPct val="150000"/>
              </a:lnSpc>
              <a:buFontTx/>
              <a:buNone/>
              <a:defRPr sz="2000"/>
            </a:lvl1pPr>
            <a:lvl2pPr marL="457200" indent="0">
              <a:lnSpc>
                <a:spcPct val="150000"/>
              </a:lnSpc>
              <a:buFontTx/>
              <a:buNone/>
              <a:defRPr sz="2000"/>
            </a:lvl2pPr>
            <a:lvl3pPr marL="914400" indent="0">
              <a:lnSpc>
                <a:spcPct val="150000"/>
              </a:lnSpc>
              <a:buFontTx/>
              <a:buNone/>
              <a:defRPr sz="2000"/>
            </a:lvl3pPr>
            <a:lvl4pPr marL="1371600" indent="0">
              <a:lnSpc>
                <a:spcPct val="150000"/>
              </a:lnSpc>
              <a:buFontTx/>
              <a:buNone/>
              <a:defRPr sz="2000"/>
            </a:lvl4pPr>
            <a:lvl5pPr marL="1828800" indent="0">
              <a:lnSpc>
                <a:spcPct val="150000"/>
              </a:lnSpc>
              <a:buFontTx/>
              <a:buNone/>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grpSp>
        <p:nvGrpSpPr>
          <p:cNvPr id="2" name="组合 1"/>
          <p:cNvGrpSpPr/>
          <p:nvPr userDrawn="1"/>
        </p:nvGrpSpPr>
        <p:grpSpPr>
          <a:xfrm>
            <a:off x="2411760" y="1558504"/>
            <a:ext cx="5946429" cy="214312"/>
            <a:chOff x="2411760" y="1558504"/>
            <a:chExt cx="5946429" cy="214312"/>
          </a:xfrm>
        </p:grpSpPr>
        <p:sp>
          <p:nvSpPr>
            <p:cNvPr id="12" name="Line 46"/>
            <p:cNvSpPr>
              <a:spLocks noChangeShapeType="1"/>
            </p:cNvSpPr>
            <p:nvPr userDrawn="1"/>
          </p:nvSpPr>
          <p:spPr bwMode="auto">
            <a:xfrm>
              <a:off x="2626073" y="1663279"/>
              <a:ext cx="5732116" cy="0"/>
            </a:xfrm>
            <a:prstGeom prst="line">
              <a:avLst/>
            </a:prstGeom>
            <a:noFill/>
            <a:ln w="25400">
              <a:solidFill>
                <a:srgbClr val="5F5F5F"/>
              </a:solidFill>
              <a:prstDash val="sysDot"/>
              <a:round/>
              <a:headEnd/>
              <a:tailEnd type="oval" w="med" len="med"/>
            </a:ln>
            <a:extLst>
              <a:ext uri="{909E8E84-426E-40DD-AFC4-6F175D3DCCD1}">
                <a14:hiddenFill xmlns:a14="http://schemas.microsoft.com/office/drawing/2010/main" xmlns="">
                  <a:noFill/>
                </a14:hiddenFill>
              </a:ext>
            </a:extLst>
          </p:spPr>
          <p:txBody>
            <a:bodyPr wrap="none" anchor="ctr"/>
            <a:lstStyle/>
            <a:p>
              <a:endParaRPr lang="zh-CN" altLang="en-US"/>
            </a:p>
          </p:txBody>
        </p:sp>
        <p:sp>
          <p:nvSpPr>
            <p:cNvPr id="13" name="十六角星 12"/>
            <p:cNvSpPr/>
            <p:nvPr userDrawn="1"/>
          </p:nvSpPr>
          <p:spPr>
            <a:xfrm>
              <a:off x="2411760" y="1558504"/>
              <a:ext cx="214312" cy="214312"/>
            </a:xfrm>
            <a:prstGeom prst="star16">
              <a:avLst/>
            </a:prstGeom>
            <a:solidFill>
              <a:srgbClr val="00B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Tree>
    <p:extLst>
      <p:ext uri="{BB962C8B-B14F-4D97-AF65-F5344CB8AC3E}">
        <p14:creationId xmlns:p14="http://schemas.microsoft.com/office/powerpoint/2010/main" xmlns="" val="16502299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Left)">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animEffect transition="in" filter="fade">
                                      <p:cBhvr>
                                        <p:cTn id="19" dur="500"/>
                                        <p:tgtEl>
                                          <p:spTgt spid="8">
                                            <p:txEl>
                                              <p:pRg st="0" end="0"/>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xEl>
                                              <p:pRg st="1" end="1"/>
                                            </p:txEl>
                                          </p:spTgt>
                                        </p:tgtEl>
                                        <p:attrNameLst>
                                          <p:attrName>style.visibility</p:attrName>
                                        </p:attrNameLst>
                                      </p:cBhvr>
                                      <p:to>
                                        <p:strVal val="visible"/>
                                      </p:to>
                                    </p:set>
                                    <p:animEffect transition="in" filter="fade">
                                      <p:cBhvr>
                                        <p:cTn id="23" dur="500"/>
                                        <p:tgtEl>
                                          <p:spTgt spid="8">
                                            <p:txEl>
                                              <p:pRg st="1" end="1"/>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8">
                                            <p:txEl>
                                              <p:pRg st="2" end="2"/>
                                            </p:txEl>
                                          </p:spTgt>
                                        </p:tgtEl>
                                        <p:attrNameLst>
                                          <p:attrName>style.visibility</p:attrName>
                                        </p:attrNameLst>
                                      </p:cBhvr>
                                      <p:to>
                                        <p:strVal val="visible"/>
                                      </p:to>
                                    </p:set>
                                    <p:animEffect transition="in" filter="fade">
                                      <p:cBhvr>
                                        <p:cTn id="27" dur="500"/>
                                        <p:tgtEl>
                                          <p:spTgt spid="8">
                                            <p:txEl>
                                              <p:pRg st="2" end="2"/>
                                            </p:txEl>
                                          </p:spTgt>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8">
                                            <p:txEl>
                                              <p:pRg st="3" end="3"/>
                                            </p:txEl>
                                          </p:spTgt>
                                        </p:tgtEl>
                                        <p:attrNameLst>
                                          <p:attrName>style.visibility</p:attrName>
                                        </p:attrNameLst>
                                      </p:cBhvr>
                                      <p:to>
                                        <p:strVal val="visible"/>
                                      </p:to>
                                    </p:set>
                                    <p:animEffect transition="in" filter="fade">
                                      <p:cBhvr>
                                        <p:cTn id="31" dur="500"/>
                                        <p:tgtEl>
                                          <p:spTgt spid="8">
                                            <p:txEl>
                                              <p:pRg st="3" end="3"/>
                                            </p:txEl>
                                          </p:spTgt>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8">
                                            <p:txEl>
                                              <p:pRg st="4" end="4"/>
                                            </p:txEl>
                                          </p:spTgt>
                                        </p:tgtEl>
                                        <p:attrNameLst>
                                          <p:attrName>style.visibility</p:attrName>
                                        </p:attrNameLst>
                                      </p:cBhvr>
                                      <p:to>
                                        <p:strVal val="visible"/>
                                      </p:to>
                                    </p:set>
                                    <p:animEffect transition="in" filter="fade">
                                      <p:cBhvr>
                                        <p:cTn id="35"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build="p">
        <p:tmplLst>
          <p:tmpl lvl="1">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2">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3">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4">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5">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B52AD926-FD88-42BD-B95F-B82B4E26223C}" type="datetimeFigureOut">
              <a:rPr lang="zh-CN" altLang="en-US" smtClean="0"/>
              <a:t>2016-9-17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C2BA085-F558-405C-9D8B-5BF3A4AA00B3}" type="slidenum">
              <a:rPr lang="zh-CN" altLang="en-US" smtClean="0"/>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3" name="五边形 2">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4" name="五边形 3">
            <a:hlinkClick r:id="rId3"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
        <p:nvSpPr>
          <p:cNvPr id="2" name="五边形 1"/>
          <p:cNvSpPr/>
          <p:nvPr userDrawn="1"/>
        </p:nvSpPr>
        <p:spPr>
          <a:xfrm>
            <a:off x="4739714"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5">
                    <a:lumMod val="20000"/>
                    <a:lumOff val="80000"/>
                  </a:schemeClr>
                </a:solidFill>
              </a:rPr>
              <a:t>单元导学</a:t>
            </a:r>
            <a:endParaRPr lang="zh-CN" altLang="en-US" sz="1600" dirty="0" smtClean="0">
              <a:solidFill>
                <a:schemeClr val="accent5">
                  <a:lumMod val="20000"/>
                  <a:lumOff val="80000"/>
                </a:schemeClr>
              </a:solidFill>
            </a:endParaRPr>
          </a:p>
        </p:txBody>
      </p:sp>
    </p:spTree>
    <p:extLst>
      <p:ext uri="{BB962C8B-B14F-4D97-AF65-F5344CB8AC3E}">
        <p14:creationId xmlns:p14="http://schemas.microsoft.com/office/powerpoint/2010/main" xmlns="" val="944880617"/>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138372068"/>
      </p:ext>
    </p:extLst>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标题和竖排文字">
    <p:spTree>
      <p:nvGrpSpPr>
        <p:cNvPr id="1" name=""/>
        <p:cNvGrpSpPr/>
        <p:nvPr/>
      </p:nvGrpSpPr>
      <p:grpSpPr>
        <a:xfrm>
          <a:off x="0" y="0"/>
          <a:ext cx="0" cy="0"/>
          <a:chOff x="0" y="0"/>
          <a:chExt cx="0" cy="0"/>
        </a:xfrm>
      </p:grpSpPr>
      <p:sp>
        <p:nvSpPr>
          <p:cNvPr id="4" name="矩形 3">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竖排文字占位符 2"/>
          <p:cNvSpPr>
            <a:spLocks noGrp="1"/>
          </p:cNvSpPr>
          <p:nvPr>
            <p:ph type="body" orient="vert" idx="1"/>
          </p:nvPr>
        </p:nvSpPr>
        <p:spPr>
          <a:xfrm>
            <a:off x="214282" y="785812"/>
            <a:ext cx="8715436" cy="571502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a:xfrm>
            <a:off x="457200" y="6356350"/>
            <a:ext cx="2133600" cy="365125"/>
          </a:xfrm>
          <a:prstGeom prst="rect">
            <a:avLst/>
          </a:prstGeom>
        </p:spPr>
        <p:txBody>
          <a:bodyPr/>
          <a:lstStyle>
            <a:lvl1pPr>
              <a:defRPr/>
            </a:lvl1pPr>
          </a:lstStyle>
          <a:p>
            <a:pPr>
              <a:defRPr/>
            </a:pPr>
            <a:fld id="{C04DC2C1-AFE0-47B9-A30D-87A44ECA0F1A}" type="datetimeFigureOut">
              <a:rPr lang="zh-CN" altLang="en-US"/>
              <a:pPr>
                <a:defRPr/>
              </a:pPr>
              <a:t>2016-9-17</a:t>
            </a:fld>
            <a:endParaRPr lang="zh-CN" altLang="en-US"/>
          </a:p>
        </p:txBody>
      </p:sp>
      <p:sp>
        <p:nvSpPr>
          <p:cNvPr id="6" name="页脚占位符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C5281694-89E8-44DE-906D-68E1C1BE5941}" type="slidenum">
              <a:rPr lang="zh-CN" altLang="en-US"/>
              <a:pPr>
                <a:defRPr/>
              </a:pPr>
              <a:t>‹#›</a:t>
            </a:fld>
            <a:endParaRPr lang="zh-CN" altLang="en-US"/>
          </a:p>
        </p:txBody>
      </p:sp>
    </p:spTree>
    <p:extLst>
      <p:ext uri="{BB962C8B-B14F-4D97-AF65-F5344CB8AC3E}">
        <p14:creationId xmlns:p14="http://schemas.microsoft.com/office/powerpoint/2010/main" xmlns="" val="37282817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B52AD926-FD88-42BD-B95F-B82B4E26223C}" type="datetimeFigureOut">
              <a:rPr lang="zh-CN" altLang="en-US" smtClean="0"/>
              <a:t>2016-9-17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C2BA085-F558-405C-9D8B-5BF3A4AA00B3}"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B52AD926-FD88-42BD-B95F-B82B4E26223C}" type="datetimeFigureOut">
              <a:rPr lang="zh-CN" altLang="en-US" smtClean="0"/>
              <a:t>2016-9-17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C2BA085-F558-405C-9D8B-5BF3A4AA00B3}"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B52AD926-FD88-42BD-B95F-B82B4E26223C}" type="datetimeFigureOut">
              <a:rPr lang="zh-CN" altLang="en-US" smtClean="0"/>
              <a:t>2016-9-17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C2BA085-F558-405C-9D8B-5BF3A4AA00B3}"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52AD926-FD88-42BD-B95F-B82B4E26223C}" type="datetimeFigureOut">
              <a:rPr lang="zh-CN" altLang="en-US" smtClean="0"/>
              <a:t>2016-9-17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C2BA085-F558-405C-9D8B-5BF3A4AA00B3}"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52AD926-FD88-42BD-B95F-B82B4E26223C}" type="datetimeFigureOut">
              <a:rPr lang="zh-CN" altLang="en-US" smtClean="0"/>
              <a:t>2016-9-17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C2BA085-F558-405C-9D8B-5BF3A4AA00B3}"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52AD926-FD88-42BD-B95F-B82B4E26223C}" type="datetimeFigureOut">
              <a:rPr lang="zh-CN" altLang="en-US" smtClean="0"/>
              <a:t>2016-9-17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C2BA085-F558-405C-9D8B-5BF3A4AA00B3}"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52AD926-FD88-42BD-B95F-B82B4E26223C}" type="datetimeFigureOut">
              <a:rPr lang="zh-CN" altLang="en-US" smtClean="0"/>
              <a:t>2016-9-17</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C2BA085-F558-405C-9D8B-5BF3A4AA00B3}"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852" r:id="rId1"/>
    <p:sldLayoutId id="2147483853" r:id="rId2"/>
    <p:sldLayoutId id="2147483854" r:id="rId3"/>
    <p:sldLayoutId id="2147483855" r:id="rId4"/>
    <p:sldLayoutId id="2147483856" r:id="rId5"/>
    <p:sldLayoutId id="2147483857" r:id="rId6"/>
    <p:sldLayoutId id="2147483858" r:id="rId7"/>
    <p:sldLayoutId id="2147483859" r:id="rId8"/>
    <p:sldLayoutId id="2147483860" r:id="rId9"/>
    <p:sldLayoutId id="2147483861" r:id="rId10"/>
    <p:sldLayoutId id="2147483862" r:id="rId11"/>
    <p:sldLayoutId id="2147483863" r:id="rId12"/>
    <p:sldLayoutId id="2147483864" r:id="rId13"/>
    <p:sldLayoutId id="2147483865" r:id="rId14"/>
    <p:sldLayoutId id="2147483866" r:id="rId15"/>
    <p:sldLayoutId id="2147483867" r:id="rId16"/>
    <p:sldLayoutId id="2147483868" r:id="rId17"/>
    <p:sldLayoutId id="2147483869" r:id="rId18"/>
    <p:sldLayoutId id="2147483870" r:id="rId19"/>
    <p:sldLayoutId id="2147483871" r:id="rId20"/>
    <p:sldLayoutId id="2147483872" r:id="rId21"/>
    <p:sldLayoutId id="2147483873" r:id="rId22"/>
    <p:sldLayoutId id="2147483874" r:id="rId23"/>
    <p:sldLayoutId id="2147483875" r:id="rId24"/>
    <p:sldLayoutId id="2147483876" r:id="rId25"/>
    <p:sldLayoutId id="2147483877" r:id="rId26"/>
    <p:sldLayoutId id="2147483878" r:id="rId27"/>
    <p:sldLayoutId id="2147483840" r:id="rId28"/>
    <p:sldLayoutId id="2147483841" r:id="rId29"/>
    <p:sldLayoutId id="2147483839" r:id="rId30"/>
    <p:sldLayoutId id="2147483844" r:id="rId31"/>
    <p:sldLayoutId id="2147483847" r:id="rId3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package" Target="../embeddings/Microsoft_Office_Word_2007___1.docx"/><Relationship Id="rId2" Type="http://schemas.openxmlformats.org/officeDocument/2006/relationships/slideLayout" Target="../slideLayouts/slideLayout12.xml"/><Relationship Id="rId1" Type="http://schemas.openxmlformats.org/officeDocument/2006/relationships/vmlDrawing" Target="../drawings/vmlDrawing1.vml"/></Relationships>
</file>

<file path=ppt/slides/_rels/slide10.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10.xml"/><Relationship Id="rId1" Type="http://schemas.openxmlformats.org/officeDocument/2006/relationships/slideLayout" Target="../slideLayouts/slideLayout21.xml"/><Relationship Id="rId4" Type="http://schemas.openxmlformats.org/officeDocument/2006/relationships/slide" Target="slide14.xml"/></Relationships>
</file>

<file path=ppt/slides/_rels/slide11.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10.xml"/><Relationship Id="rId1" Type="http://schemas.openxmlformats.org/officeDocument/2006/relationships/slideLayout" Target="../slideLayouts/slideLayout22.xml"/><Relationship Id="rId4" Type="http://schemas.openxmlformats.org/officeDocument/2006/relationships/slide" Target="slide14.xml"/></Relationships>
</file>

<file path=ppt/slides/_rels/slide12.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10.xml"/><Relationship Id="rId1" Type="http://schemas.openxmlformats.org/officeDocument/2006/relationships/slideLayout" Target="../slideLayouts/slideLayout23.xml"/><Relationship Id="rId5" Type="http://schemas.openxmlformats.org/officeDocument/2006/relationships/image" Target="../media/image6.jpeg"/><Relationship Id="rId4" Type="http://schemas.openxmlformats.org/officeDocument/2006/relationships/slide" Target="slide14.xml"/></Relationships>
</file>

<file path=ppt/slides/_rels/slide13.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10.xml"/><Relationship Id="rId1" Type="http://schemas.openxmlformats.org/officeDocument/2006/relationships/slideLayout" Target="../slideLayouts/slideLayout24.xml"/><Relationship Id="rId4" Type="http://schemas.openxmlformats.org/officeDocument/2006/relationships/slide" Target="slide14.xml"/></Relationships>
</file>

<file path=ppt/slides/_rels/slide14.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10.xml"/><Relationship Id="rId1" Type="http://schemas.openxmlformats.org/officeDocument/2006/relationships/slideLayout" Target="../slideLayouts/slideLayout25.xml"/><Relationship Id="rId4" Type="http://schemas.openxmlformats.org/officeDocument/2006/relationships/slide" Target="slide14.xml"/></Relationships>
</file>

<file path=ppt/slides/_rels/slide15.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10.xml"/><Relationship Id="rId1" Type="http://schemas.openxmlformats.org/officeDocument/2006/relationships/slideLayout" Target="../slideLayouts/slideLayout26.xml"/><Relationship Id="rId4" Type="http://schemas.openxmlformats.org/officeDocument/2006/relationships/slide" Target="slide14.xml"/></Relationships>
</file>

<file path=ppt/slides/_rels/slide16.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10.xml"/><Relationship Id="rId1" Type="http://schemas.openxmlformats.org/officeDocument/2006/relationships/slideLayout" Target="../slideLayouts/slideLayout27.xml"/><Relationship Id="rId4" Type="http://schemas.openxmlformats.org/officeDocument/2006/relationships/slide" Target="slide14.xml"/></Relationships>
</file>

<file path=ppt/slides/_rels/slide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13.xml"/><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15.xml"/><Relationship Id="rId1" Type="http://schemas.openxmlformats.org/officeDocument/2006/relationships/vmlDrawing" Target="../drawings/vmlDrawing2.vml"/><Relationship Id="rId5" Type="http://schemas.openxmlformats.org/officeDocument/2006/relationships/package" Target="../embeddings/Microsoft_Office_Word_2007___2.docx"/><Relationship Id="rId4" Type="http://schemas.openxmlformats.org/officeDocument/2006/relationships/slide" Target="slide4.xml"/></Relationships>
</file>

<file path=ppt/slides/_rels/slide5.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4187614525"/>
              </p:ext>
            </p:extLst>
          </p:nvPr>
        </p:nvGraphicFramePr>
        <p:xfrm>
          <a:off x="508000" y="3224897"/>
          <a:ext cx="8128000" cy="662206"/>
        </p:xfrm>
        <a:graphic>
          <a:graphicData uri="http://schemas.openxmlformats.org/presentationml/2006/ole">
            <p:oleObj spid="_x0000_s1027" name="文档" r:id="rId3" imgW="3839157" imgH="312896" progId="Word.Document.12">
              <p:embed/>
            </p:oleObj>
          </a:graphicData>
        </a:graphic>
      </p:graphicFrame>
    </p:spTree>
    <p:extLst>
      <p:ext uri="{BB962C8B-B14F-4D97-AF65-F5344CB8AC3E}">
        <p14:creationId xmlns:p14="http://schemas.microsoft.com/office/powerpoint/2010/main" xmlns="" val="376673336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467544" y="1007549"/>
            <a:ext cx="8240464" cy="5373779"/>
          </a:xfrm>
          <a:prstGeom prst="rect">
            <a:avLst/>
          </a:prstGeom>
        </p:spPr>
        <p:txBody>
          <a:bodyPr wrap="square">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院子里扫得干干净净</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几棵柳树轻轻地垂着枝条</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不远处延水在静静地流。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景物描写渲染出一种静谧的氛围。在</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敌伪封锁</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无衣无食</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每天都在流血牺牲</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每天都十万火急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的情况下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正是这普普通通的小院</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为当年毛泽东同志</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稳稳地在这里思考、写作</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酿造他的思想</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他的与中国实际相结合的马克思主义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提供了一个难得的静谧之处。而且</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这种静谧还让人联想到作者此刻澎湃的心情</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以景托情。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五十年了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来这里的人络绎不绝</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因为这窑洞里的每一粒空气分子中都充满着思想。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五十年了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来这里的人络绎不绝</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是因为在人们的心中</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延安已经成为一种思想、一种精神的象征。这里的一草一木、一山一水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甚至每一粒空气分子</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都让人想到这里曾经</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像生产土豆、小米一样在这黄土坡上的土洞洞里奇迹般地生产了出来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的思想。</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句段点评</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10" name="矩形 9">
            <a:hlinkClick r:id="rId4" action="ppaction://hlinksldjump"/>
          </p:cNvPr>
          <p:cNvSpPr/>
          <p:nvPr/>
        </p:nvSpPr>
        <p:spPr>
          <a:xfrm>
            <a:off x="2627784" y="692696"/>
            <a:ext cx="1152128"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素材积累</a:t>
            </a:r>
            <a:endParaRPr lang="zh-CN" altLang="en-US" sz="1400" dirty="0">
              <a:solidFill>
                <a:schemeClr val="accent4">
                  <a:lumMod val="20000"/>
                  <a:lumOff val="80000"/>
                </a:schemeClr>
              </a:solidFill>
            </a:endParaRPr>
          </a:p>
        </p:txBody>
      </p:sp>
      <p:sp>
        <p:nvSpPr>
          <p:cNvPr id="6" name="矩形 5"/>
          <p:cNvSpPr/>
          <p:nvPr/>
        </p:nvSpPr>
        <p:spPr>
          <a:xfrm>
            <a:off x="395536" y="1847882"/>
            <a:ext cx="8240464" cy="20129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95536" y="4626179"/>
            <a:ext cx="8240464" cy="16816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554121500"/>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句段点评</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10" name="矩形 9">
            <a:hlinkClick r:id="rId4" action="ppaction://hlinksldjump"/>
          </p:cNvPr>
          <p:cNvSpPr/>
          <p:nvPr/>
        </p:nvSpPr>
        <p:spPr>
          <a:xfrm>
            <a:off x="2627784" y="692696"/>
            <a:ext cx="1152128"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素材积累</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708603"/>
            <a:ext cx="8128000" cy="369479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思想这面铜镜总是靠岁月的擦磨来现其光亮</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半个世纪过去了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作为政治家、军事家的毛泽东离我们渐走渐远</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而作为思想家的毛泽东却离我们越来越近。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检验真理的唯一标准是实践</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历史的发展证明了毛泽东同志思想的伟大。作为一名军事家</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他取得了无数的胜利</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作为一名政治家</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他为新中国的建立立下了不朽的功勋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他不仅改变了中国的历史</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而且影响了整个世界历史的发展。随着社会的发展、历史的进步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他的军事成就、政治影响正离我们越来越远</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但是他的思想、他的实事求是的精神正越来越深刻地产生着巨大的影响。</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395536" y="2924944"/>
            <a:ext cx="8240464" cy="273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766276636"/>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句段点评</a:t>
            </a:r>
            <a:endParaRPr lang="zh-CN" altLang="en-US" sz="1400" dirty="0">
              <a:solidFill>
                <a:schemeClr val="bg1"/>
              </a:solidFill>
            </a:endParaRPr>
          </a:p>
        </p:txBody>
      </p:sp>
      <p:sp>
        <p:nvSpPr>
          <p:cNvPr id="7" name="矩形 6">
            <a:hlinkClick r:id="rId3" action="ppaction://hlinksldjump"/>
          </p:cNvPr>
          <p:cNvSpPr/>
          <p:nvPr/>
        </p:nvSpPr>
        <p:spPr>
          <a:xfrm>
            <a:off x="1497223"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自主探究</a:t>
            </a:r>
            <a:endParaRPr lang="zh-CN" altLang="en-US" sz="1400" dirty="0">
              <a:solidFill>
                <a:schemeClr val="accent5">
                  <a:lumMod val="20000"/>
                  <a:lumOff val="80000"/>
                </a:schemeClr>
              </a:solidFill>
            </a:endParaRPr>
          </a:p>
        </p:txBody>
      </p:sp>
      <p:sp>
        <p:nvSpPr>
          <p:cNvPr id="8" name="矩形 7">
            <a:hlinkClick r:id="rId4" action="ppaction://hlinksldjump"/>
          </p:cNvPr>
          <p:cNvSpPr/>
          <p:nvPr/>
        </p:nvSpPr>
        <p:spPr>
          <a:xfrm>
            <a:off x="2627784" y="692696"/>
            <a:ext cx="1152128"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素材积累</a:t>
            </a:r>
            <a:endParaRPr lang="zh-CN" altLang="en-US" sz="1400" dirty="0">
              <a:solidFill>
                <a:schemeClr val="accent4">
                  <a:lumMod val="20000"/>
                  <a:lumOff val="80000"/>
                </a:schemeClr>
              </a:solidFill>
            </a:endParaRPr>
          </a:p>
        </p:txBody>
      </p:sp>
      <p:sp>
        <p:nvSpPr>
          <p:cNvPr id="2" name="矩形 1"/>
          <p:cNvSpPr>
            <a:spLocks noChangeAspect="1"/>
          </p:cNvSpPr>
          <p:nvPr/>
        </p:nvSpPr>
        <p:spPr>
          <a:xfrm>
            <a:off x="508000" y="2852936"/>
            <a:ext cx="8128000" cy="208480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窑洞本身不会思考</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而作者却感叹</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这思考的窑洞</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这里面有怎样的内涵</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历史的硝烟已然散去</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而静静的窑洞却引发着人们无数的回忆、遐想、思考。</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窑洞里诞生过决定中国未来命运的伟大思想</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窑洞与中国共产党领导的民族革命运动息息相关。</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9" name="Q04.eps" descr="id:2147488641;FounderCES"/>
          <p:cNvPicPr/>
          <p:nvPr/>
        </p:nvPicPr>
        <p:blipFill>
          <a:blip r:embed="rId5"/>
          <a:stretch>
            <a:fillRect/>
          </a:stretch>
        </p:blipFill>
        <p:spPr>
          <a:xfrm>
            <a:off x="3203848" y="1156996"/>
            <a:ext cx="2376264" cy="1669098"/>
          </a:xfrm>
          <a:prstGeom prst="rect">
            <a:avLst/>
          </a:prstGeom>
        </p:spPr>
      </p:pic>
      <p:sp>
        <p:nvSpPr>
          <p:cNvPr id="10" name="矩形 9"/>
          <p:cNvSpPr/>
          <p:nvPr/>
        </p:nvSpPr>
        <p:spPr>
          <a:xfrm>
            <a:off x="395536" y="3717032"/>
            <a:ext cx="8240464" cy="13070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799457263"/>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句段点评</a:t>
            </a:r>
            <a:endParaRPr lang="zh-CN" altLang="en-US" sz="1400" dirty="0">
              <a:solidFill>
                <a:schemeClr val="bg1"/>
              </a:solidFill>
            </a:endParaRPr>
          </a:p>
        </p:txBody>
      </p:sp>
      <p:sp>
        <p:nvSpPr>
          <p:cNvPr id="7" name="矩形 6">
            <a:hlinkClick r:id="rId3" action="ppaction://hlinksldjump"/>
          </p:cNvPr>
          <p:cNvSpPr/>
          <p:nvPr/>
        </p:nvSpPr>
        <p:spPr>
          <a:xfrm>
            <a:off x="1497223"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自主探究</a:t>
            </a:r>
            <a:endParaRPr lang="zh-CN" altLang="en-US" sz="1400" dirty="0">
              <a:solidFill>
                <a:schemeClr val="accent5">
                  <a:lumMod val="20000"/>
                  <a:lumOff val="80000"/>
                </a:schemeClr>
              </a:solidFill>
            </a:endParaRPr>
          </a:p>
        </p:txBody>
      </p:sp>
      <p:sp>
        <p:nvSpPr>
          <p:cNvPr id="8" name="矩形 7">
            <a:hlinkClick r:id="rId4" action="ppaction://hlinksldjump"/>
          </p:cNvPr>
          <p:cNvSpPr/>
          <p:nvPr/>
        </p:nvSpPr>
        <p:spPr>
          <a:xfrm>
            <a:off x="2627784" y="692696"/>
            <a:ext cx="1152128"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素材积累</a:t>
            </a:r>
            <a:endParaRPr lang="zh-CN" altLang="en-US" sz="1400" dirty="0">
              <a:solidFill>
                <a:schemeClr val="accent4">
                  <a:lumMod val="20000"/>
                  <a:lumOff val="80000"/>
                </a:schemeClr>
              </a:solidFill>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文中哪些事写出毛泽东具有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最坚忍的毅力</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哪些事写出了毛泽东具有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最谦虚的作风</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毛泽东</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最切实际的思考</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是什么</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在弹火纷飞中仍然坚持读书写作展现了毛泽东最坚忍的毅力</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毛泽东主动向比自己小的艾思奇请教</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展现了他谨慎谦虚的品质</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毛泽东根据中国现实情况带领人民转战延安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展现了他对现实的实际思考。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在《这思考的窑洞》中</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作者把毛泽东比作武林高手合适吗</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合适。作者用这一比喻形象地写出了毛泽东在和敌人斗争中表现出的卓越才能</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体现了他超人的对敌能力。</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p:nvPr/>
        </p:nvSpPr>
        <p:spPr>
          <a:xfrm>
            <a:off x="395536" y="2503782"/>
            <a:ext cx="8240464" cy="16452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95536" y="4548209"/>
            <a:ext cx="8240464" cy="8736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159902331"/>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句段点评</a:t>
            </a:r>
            <a:endParaRPr lang="zh-CN" altLang="en-US" sz="1400" dirty="0">
              <a:solidFill>
                <a:schemeClr val="bg1"/>
              </a:solidFill>
            </a:endParaRPr>
          </a:p>
        </p:txBody>
      </p:sp>
      <p:sp>
        <p:nvSpPr>
          <p:cNvPr id="11" name="矩形 10">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12" name="矩形 11">
            <a:hlinkClick r:id="rId4" action="ppaction://hlinksldjump"/>
          </p:cNvPr>
          <p:cNvSpPr/>
          <p:nvPr/>
        </p:nvSpPr>
        <p:spPr>
          <a:xfrm>
            <a:off x="2627784" y="692696"/>
            <a:ext cx="1152128"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素材积累</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环境艰苦却乐观豁达</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血雨腥风却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胜似闲庭信步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这就是毛泽东。一箪食</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一瓢饮</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一架纺车</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一座窑洞</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再简陋不过的生活</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他却凭着智慧的大脑领导中国革命从一个胜利走向另一个胜利。让我们再次走近窑洞里的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智慧之神</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毛泽东</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崇尚简单</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为话题组织写作素材。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NEU-BZ-S9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蜀之鄙有二僧</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其一贫</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其一富。贫者语于富者曰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吾欲之南海</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何如</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富者曰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子何恃而往</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吾一瓶一钵足矣。</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富者曰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吾数年来欲买舟而下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犹未能也。子何恃而往</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越明年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贫者自南海还</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以告富者。富者有惭色。西蜀之去南海</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不知几千里也</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僧富者不能至而贫者至焉。人之立志</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顾不如蜀鄙之僧哉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《蜀鄙二僧》</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77487389"/>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句段点评</a:t>
            </a:r>
            <a:endParaRPr lang="zh-CN" altLang="en-US" sz="1400" dirty="0">
              <a:solidFill>
                <a:schemeClr val="bg1"/>
              </a:solidFill>
            </a:endParaRPr>
          </a:p>
        </p:txBody>
      </p:sp>
      <p:sp>
        <p:nvSpPr>
          <p:cNvPr id="11" name="矩形 10">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12" name="矩形 11">
            <a:hlinkClick r:id="rId4" action="ppaction://hlinksldjump"/>
          </p:cNvPr>
          <p:cNvSpPr/>
          <p:nvPr/>
        </p:nvSpPr>
        <p:spPr>
          <a:xfrm>
            <a:off x="2627784" y="692696"/>
            <a:ext cx="1152128"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素材积累</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1051584"/>
            <a:ext cx="8128000" cy="5268622"/>
          </a:xfrm>
          <a:prstGeom prst="rect">
            <a:avLst/>
          </a:prstGeom>
        </p:spPr>
        <p:txBody>
          <a:bodyPr wrap="square">
            <a:spAutoFit/>
          </a:bodyPr>
          <a:lstStyle/>
          <a:p>
            <a:pPr indent="266700">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NEU-BZ-S9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生活在物质极大丰富的现代社会中的人们</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自觉不自觉地成了物欲的奴隶。很多时候</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人类确实把自己搞得很累很累。我们是否可以让生活简单一点</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让我们的身心轻松一些呢</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有时</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我被窗外喜鹊从沉思中唤醒。听着喜鹊在枝头欢快地不停鸣叫</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不禁羡慕起来。心想</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人号称万物之灵</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却还不如一只鸟儿快乐。喜鹊除了每天觅食外</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只有一个就地取材、用树枝搭成的窝。它不用担心交通拥挤、油价上涨、股市大跌、金融危机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不用处理复杂的人事关系</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不用为去留升降发愁</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更不用学习、开会、加班加点。正因为生活如此简单</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所以才有如许的快乐。我有一位朋友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真可谓学富五车</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著作等身</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青年时代就已成名</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是国内外很有影响的作家</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也是高级领导。多年来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他就只穿一双部队的胶鞋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从来不穿袜子</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冬天也只穿一件外套。下去检查工作</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轻车简从</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都是自带面包和方便面</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在车上就餐。他有一个信念</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物质上追求简单</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精神上追求丰富。是的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人一旦变成物欲的奴隶</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就失去了心灵的自由。</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27232590"/>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句段点评</a:t>
            </a:r>
            <a:endParaRPr lang="zh-CN" altLang="en-US" sz="1400" dirty="0">
              <a:solidFill>
                <a:schemeClr val="bg1"/>
              </a:solidFill>
            </a:endParaRPr>
          </a:p>
        </p:txBody>
      </p:sp>
      <p:sp>
        <p:nvSpPr>
          <p:cNvPr id="11" name="矩形 10">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12" name="矩形 11">
            <a:hlinkClick r:id="rId4" action="ppaction://hlinksldjump"/>
          </p:cNvPr>
          <p:cNvSpPr/>
          <p:nvPr/>
        </p:nvSpPr>
        <p:spPr>
          <a:xfrm>
            <a:off x="2627784" y="692696"/>
            <a:ext cx="1152128"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素材积累</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如今</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在大街上</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在单位里</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我们看到的总是行色匆匆、紧张奔波的人们</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很难看到一张安详的面容。据说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现在连小学校园里也很难听到孩子们的笑声了。六岁多的孩子一上学</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没几天书包就有几十斤重了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从提到背</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从背到拿车推。中学生都是早上六点多起床上学</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到晚上近十点才放学回家</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作业又做到十二点以后</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如此重负</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他们还能笑得出来吗</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早早地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童心就被泯灭了。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简</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犹药也。力行</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可以洁身</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正性</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清心</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明志。简单的生活不但可以少给别人添负担</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而且还可以使自己的心轻松下来。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心无挂碍</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故无有恐怖</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远离颠倒梦想。</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简亦为生活之尽境。人生幸福莫过于崇尚简单并身体力行。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选自《崇尚简单》</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87035652"/>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走进作品</a:t>
            </a:r>
            <a:endParaRPr lang="zh-CN" altLang="en-US" sz="1400" dirty="0">
              <a:solidFill>
                <a:schemeClr val="accent5">
                  <a:lumMod val="20000"/>
                  <a:lumOff val="80000"/>
                </a:schemeClr>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基础练习</a:t>
            </a:r>
            <a:endParaRPr lang="zh-CN" altLang="en-US" sz="1400" dirty="0">
              <a:solidFill>
                <a:schemeClr val="accent4">
                  <a:lumMod val="20000"/>
                  <a:lumOff val="80000"/>
                </a:schemeClr>
              </a:solidFill>
            </a:endParaRPr>
          </a:p>
        </p:txBody>
      </p:sp>
      <p:sp>
        <p:nvSpPr>
          <p:cNvPr id="2" name="矩形 1"/>
          <p:cNvSpPr>
            <a:spLocks noChangeAspect="1"/>
          </p:cNvSpPr>
          <p:nvPr/>
        </p:nvSpPr>
        <p:spPr>
          <a:xfrm>
            <a:off x="508000" y="1012641"/>
            <a:ext cx="8128000" cy="496751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连线</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作者</a:t>
            </a:r>
            <a:endPar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梁衡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梁衡</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,1946</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年出生</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山西霍州人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当代作家。作品有《梁衡文集》九卷。梁衡的散文很少有随意之举</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大至全文的立意</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小至个别的字句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一眼就可看出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是作者用心琢磨过的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大有以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求完美的雄心。他以《觅渡</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觅渡</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渡何处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》《红毛线蓝毛线》《大无大有周恩来》等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红色经典</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散文赢得了广大读者的喜爱。</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Q03.eps" descr="id:2147488606;FounderCES"/>
          <p:cNvPicPr/>
          <p:nvPr/>
        </p:nvPicPr>
        <p:blipFill>
          <a:blip r:embed="rId4"/>
          <a:stretch>
            <a:fillRect/>
          </a:stretch>
        </p:blipFill>
        <p:spPr>
          <a:xfrm>
            <a:off x="3851920" y="1312097"/>
            <a:ext cx="1596504" cy="2116903"/>
          </a:xfrm>
          <a:prstGeom prst="rect">
            <a:avLst/>
          </a:prstGeom>
        </p:spPr>
      </p:pic>
    </p:spTree>
    <p:extLst>
      <p:ext uri="{BB962C8B-B14F-4D97-AF65-F5344CB8AC3E}">
        <p14:creationId xmlns:p14="http://schemas.microsoft.com/office/powerpoint/2010/main" xmlns="" val="4157088332"/>
      </p:ext>
    </p:extLst>
  </p:cSld>
  <p:clrMapOvr>
    <a:masterClrMapping/>
  </p:clrMapOvr>
  <p:transition spd="slow">
    <p:cove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走进作品</a:t>
            </a:r>
            <a:endParaRPr lang="zh-CN" altLang="en-US" sz="1400" dirty="0">
              <a:solidFill>
                <a:schemeClr val="accent5">
                  <a:lumMod val="20000"/>
                  <a:lumOff val="80000"/>
                </a:schemeClr>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基础练习</a:t>
            </a:r>
            <a:endParaRPr lang="zh-CN" altLang="en-US" sz="1400" dirty="0">
              <a:solidFill>
                <a:schemeClr val="accent4">
                  <a:lumMod val="20000"/>
                  <a:lumOff val="80000"/>
                </a:schemeClr>
              </a:solidFill>
            </a:endParaRPr>
          </a:p>
        </p:txBody>
      </p:sp>
      <p:sp>
        <p:nvSpPr>
          <p:cNvPr id="3" name="矩形 2"/>
          <p:cNvSpPr>
            <a:spLocks noChangeAspect="1"/>
          </p:cNvSpPr>
          <p:nvPr/>
        </p:nvSpPr>
        <p:spPr>
          <a:xfrm>
            <a:off x="508000" y="1302338"/>
            <a:ext cx="8128000" cy="450732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写作背景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报纸、电视、广播等大众传媒相继推出《经典中国》《永远的丰碑》《时代先锋》《红色旅游》等系列栏目</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掀起了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红色经典</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宣传热潮。其中梁衡应是当之无愧的旗手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世纪</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90</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年代起</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他一直从事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红色经典</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的写作。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红色经典</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是指中国共产党领导的中国人民革命斗争史上里程碑式的人和事。或者再扩大一点</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从广义上说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是指在社会历史进程中曾起过进步作用的人和事。如在革命斗争中涌现出来的伟人、名人、重要事件、纪念地等事物</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作为经典</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值得人们反复记诵</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永远纪念。比如毛泽东、周恩来、瞿秋白这些伟人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又比如延安、井冈山等革命圣地。</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09451122"/>
      </p:ext>
    </p:extLst>
  </p:cSld>
  <p:clrMapOvr>
    <a:masterClrMapping/>
  </p:clrMapOvr>
  <p:transition spd="slow">
    <p:cove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3"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走进作品</a:t>
            </a:r>
            <a:endParaRPr lang="zh-CN" altLang="en-US" sz="1400" dirty="0">
              <a:solidFill>
                <a:schemeClr val="bg1"/>
              </a:solidFill>
            </a:endParaRPr>
          </a:p>
        </p:txBody>
      </p:sp>
      <p:sp>
        <p:nvSpPr>
          <p:cNvPr id="7" name="矩形 6">
            <a:hlinkClick r:id="rId4"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2903369384"/>
              </p:ext>
            </p:extLst>
          </p:nvPr>
        </p:nvGraphicFramePr>
        <p:xfrm>
          <a:off x="508000" y="1404669"/>
          <a:ext cx="8128000" cy="4302663"/>
        </p:xfrm>
        <a:graphic>
          <a:graphicData uri="http://schemas.openxmlformats.org/presentationml/2006/ole">
            <p:oleObj spid="_x0000_s2051" name="文档" r:id="rId5" imgW="3839157" imgH="2032203" progId="Word.Document.12">
              <p:embed/>
            </p:oleObj>
          </a:graphicData>
        </a:graphic>
      </p:graphicFrame>
      <p:sp>
        <p:nvSpPr>
          <p:cNvPr id="5" name="矩形 4"/>
          <p:cNvSpPr/>
          <p:nvPr/>
        </p:nvSpPr>
        <p:spPr>
          <a:xfrm>
            <a:off x="1669908" y="1794588"/>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009596" y="1794588"/>
            <a:ext cx="86409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659088" y="1794588"/>
            <a:ext cx="86409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444208" y="1794588"/>
            <a:ext cx="86409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669908" y="2252134"/>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275856" y="2252134"/>
            <a:ext cx="86409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004048" y="2252134"/>
            <a:ext cx="86409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6444208" y="2252134"/>
            <a:ext cx="86409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875218" y="3068960"/>
            <a:ext cx="280002" cy="3533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2155037" y="3617190"/>
            <a:ext cx="280002" cy="3533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2155037" y="4192826"/>
            <a:ext cx="280002" cy="3533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4212791" y="3084174"/>
            <a:ext cx="280002" cy="3533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4073143" y="3663016"/>
            <a:ext cx="280002" cy="3533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4352812" y="4188431"/>
            <a:ext cx="280002" cy="3533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2095264" y="4670715"/>
            <a:ext cx="280002" cy="3533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2095264" y="5246351"/>
            <a:ext cx="280002" cy="3533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3419872" y="4670715"/>
            <a:ext cx="280002" cy="3533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3419872" y="5246351"/>
            <a:ext cx="280002" cy="3533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5436096" y="4670715"/>
            <a:ext cx="280002" cy="3533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5436096" y="5246351"/>
            <a:ext cx="280002" cy="3533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452320" y="4670715"/>
            <a:ext cx="280002" cy="3533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7452320" y="5246351"/>
            <a:ext cx="280002" cy="3533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93685330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4" presetClass="exit" presetSubtype="10" fill="hold" grpId="0" nodeType="clickEffect">
                                  <p:stCondLst>
                                    <p:cond delay="0"/>
                                  </p:stCondLst>
                                  <p:childTnLst>
                                    <p:animEffect transition="out" filter="randombar(horizontal)">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4" presetClass="exit" presetSubtype="10" fill="hold" grpId="0" nodeType="clickEffect">
                                  <p:stCondLst>
                                    <p:cond delay="0"/>
                                  </p:stCondLst>
                                  <p:childTnLst>
                                    <p:animEffect transition="out" filter="randombar(horizontal)">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4" presetClass="exit" presetSubtype="10" fill="hold" grpId="0" nodeType="clickEffect">
                                  <p:stCondLst>
                                    <p:cond delay="0"/>
                                  </p:stCondLst>
                                  <p:childTnLst>
                                    <p:animEffect transition="out" filter="randombar(horizontal)">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4" presetClass="exit" presetSubtype="10" fill="hold" grpId="0" nodeType="clickEffect">
                                  <p:stCondLst>
                                    <p:cond delay="0"/>
                                  </p:stCondLst>
                                  <p:childTnLst>
                                    <p:animEffect transition="out" filter="randombar(horizontal)">
                                      <p:cBhvr>
                                        <p:cTn id="41" dur="500"/>
                                        <p:tgtEl>
                                          <p:spTgt spid="14"/>
                                        </p:tgtEl>
                                      </p:cBhvr>
                                    </p:animEffect>
                                    <p:set>
                                      <p:cBhvr>
                                        <p:cTn id="42" dur="1" fill="hold">
                                          <p:stCondLst>
                                            <p:cond delay="499"/>
                                          </p:stCondLst>
                                        </p:cTn>
                                        <p:tgtEl>
                                          <p:spTgt spid="14"/>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4" presetClass="exit" presetSubtype="10" fill="hold" grpId="0" nodeType="clickEffect">
                                  <p:stCondLst>
                                    <p:cond delay="0"/>
                                  </p:stCondLst>
                                  <p:childTnLst>
                                    <p:animEffect transition="out" filter="randombar(horizontal)">
                                      <p:cBhvr>
                                        <p:cTn id="46" dur="500"/>
                                        <p:tgtEl>
                                          <p:spTgt spid="15"/>
                                        </p:tgtEl>
                                      </p:cBhvr>
                                    </p:animEffect>
                                    <p:set>
                                      <p:cBhvr>
                                        <p:cTn id="47" dur="1" fill="hold">
                                          <p:stCondLst>
                                            <p:cond delay="499"/>
                                          </p:stCondLst>
                                        </p:cTn>
                                        <p:tgtEl>
                                          <p:spTgt spid="15"/>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14" presetClass="exit" presetSubtype="10" fill="hold" grpId="0" nodeType="clickEffect">
                                  <p:stCondLst>
                                    <p:cond delay="0"/>
                                  </p:stCondLst>
                                  <p:childTnLst>
                                    <p:animEffect transition="out" filter="randombar(horizontal)">
                                      <p:cBhvr>
                                        <p:cTn id="51" dur="500"/>
                                        <p:tgtEl>
                                          <p:spTgt spid="16"/>
                                        </p:tgtEl>
                                      </p:cBhvr>
                                    </p:animEffect>
                                    <p:set>
                                      <p:cBhvr>
                                        <p:cTn id="52" dur="1" fill="hold">
                                          <p:stCondLst>
                                            <p:cond delay="499"/>
                                          </p:stCondLst>
                                        </p:cTn>
                                        <p:tgtEl>
                                          <p:spTgt spid="16"/>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14" presetClass="exit" presetSubtype="10" fill="hold" grpId="0" nodeType="clickEffect">
                                  <p:stCondLst>
                                    <p:cond delay="0"/>
                                  </p:stCondLst>
                                  <p:childTnLst>
                                    <p:animEffect transition="out" filter="randombar(horizontal)">
                                      <p:cBhvr>
                                        <p:cTn id="56" dur="500"/>
                                        <p:tgtEl>
                                          <p:spTgt spid="17"/>
                                        </p:tgtEl>
                                      </p:cBhvr>
                                    </p:animEffect>
                                    <p:set>
                                      <p:cBhvr>
                                        <p:cTn id="57" dur="1" fill="hold">
                                          <p:stCondLst>
                                            <p:cond delay="499"/>
                                          </p:stCondLst>
                                        </p:cTn>
                                        <p:tgtEl>
                                          <p:spTgt spid="17"/>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14" presetClass="exit" presetSubtype="10" fill="hold" grpId="0" nodeType="clickEffect">
                                  <p:stCondLst>
                                    <p:cond delay="0"/>
                                  </p:stCondLst>
                                  <p:childTnLst>
                                    <p:animEffect transition="out" filter="randombar(horizontal)">
                                      <p:cBhvr>
                                        <p:cTn id="61" dur="500"/>
                                        <p:tgtEl>
                                          <p:spTgt spid="18"/>
                                        </p:tgtEl>
                                      </p:cBhvr>
                                    </p:animEffect>
                                    <p:set>
                                      <p:cBhvr>
                                        <p:cTn id="62" dur="1" fill="hold">
                                          <p:stCondLst>
                                            <p:cond delay="499"/>
                                          </p:stCondLst>
                                        </p:cTn>
                                        <p:tgtEl>
                                          <p:spTgt spid="18"/>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14" presetClass="exit" presetSubtype="10" fill="hold" grpId="0" nodeType="clickEffect">
                                  <p:stCondLst>
                                    <p:cond delay="0"/>
                                  </p:stCondLst>
                                  <p:childTnLst>
                                    <p:animEffect transition="out" filter="randombar(horizontal)">
                                      <p:cBhvr>
                                        <p:cTn id="66" dur="500"/>
                                        <p:tgtEl>
                                          <p:spTgt spid="19"/>
                                        </p:tgtEl>
                                      </p:cBhvr>
                                    </p:animEffect>
                                    <p:set>
                                      <p:cBhvr>
                                        <p:cTn id="67" dur="1" fill="hold">
                                          <p:stCondLst>
                                            <p:cond delay="499"/>
                                          </p:stCondLst>
                                        </p:cTn>
                                        <p:tgtEl>
                                          <p:spTgt spid="19"/>
                                        </p:tgtEl>
                                        <p:attrNameLst>
                                          <p:attrName>style.visibility</p:attrName>
                                        </p:attrNameLst>
                                      </p:cBhvr>
                                      <p:to>
                                        <p:strVal val="hidden"/>
                                      </p:to>
                                    </p:set>
                                  </p:childTnLst>
                                </p:cTn>
                              </p:par>
                            </p:childTnLst>
                          </p:cTn>
                        </p:par>
                      </p:childTnLst>
                    </p:cTn>
                  </p:par>
                  <p:par>
                    <p:cTn id="68" fill="hold">
                      <p:stCondLst>
                        <p:cond delay="indefinite"/>
                      </p:stCondLst>
                      <p:childTnLst>
                        <p:par>
                          <p:cTn id="69" fill="hold">
                            <p:stCondLst>
                              <p:cond delay="0"/>
                            </p:stCondLst>
                            <p:childTnLst>
                              <p:par>
                                <p:cTn id="70" presetID="14" presetClass="exit" presetSubtype="10" fill="hold" grpId="0" nodeType="clickEffect">
                                  <p:stCondLst>
                                    <p:cond delay="0"/>
                                  </p:stCondLst>
                                  <p:childTnLst>
                                    <p:animEffect transition="out" filter="randombar(horizontal)">
                                      <p:cBhvr>
                                        <p:cTn id="71" dur="500"/>
                                        <p:tgtEl>
                                          <p:spTgt spid="20"/>
                                        </p:tgtEl>
                                      </p:cBhvr>
                                    </p:animEffect>
                                    <p:set>
                                      <p:cBhvr>
                                        <p:cTn id="72" dur="1" fill="hold">
                                          <p:stCondLst>
                                            <p:cond delay="499"/>
                                          </p:stCondLst>
                                        </p:cTn>
                                        <p:tgtEl>
                                          <p:spTgt spid="20"/>
                                        </p:tgtEl>
                                        <p:attrNameLst>
                                          <p:attrName>style.visibility</p:attrName>
                                        </p:attrNameLst>
                                      </p:cBhvr>
                                      <p:to>
                                        <p:strVal val="hidden"/>
                                      </p:to>
                                    </p:set>
                                  </p:childTnLst>
                                </p:cTn>
                              </p:par>
                            </p:childTnLst>
                          </p:cTn>
                        </p:par>
                      </p:childTnLst>
                    </p:cTn>
                  </p:par>
                  <p:par>
                    <p:cTn id="73" fill="hold">
                      <p:stCondLst>
                        <p:cond delay="indefinite"/>
                      </p:stCondLst>
                      <p:childTnLst>
                        <p:par>
                          <p:cTn id="74" fill="hold">
                            <p:stCondLst>
                              <p:cond delay="0"/>
                            </p:stCondLst>
                            <p:childTnLst>
                              <p:par>
                                <p:cTn id="75" presetID="14" presetClass="exit" presetSubtype="10" fill="hold" grpId="0" nodeType="clickEffect">
                                  <p:stCondLst>
                                    <p:cond delay="0"/>
                                  </p:stCondLst>
                                  <p:childTnLst>
                                    <p:animEffect transition="out" filter="randombar(horizontal)">
                                      <p:cBhvr>
                                        <p:cTn id="76" dur="500"/>
                                        <p:tgtEl>
                                          <p:spTgt spid="21"/>
                                        </p:tgtEl>
                                      </p:cBhvr>
                                    </p:animEffect>
                                    <p:set>
                                      <p:cBhvr>
                                        <p:cTn id="77" dur="1" fill="hold">
                                          <p:stCondLst>
                                            <p:cond delay="499"/>
                                          </p:stCondLst>
                                        </p:cTn>
                                        <p:tgtEl>
                                          <p:spTgt spid="21"/>
                                        </p:tgtEl>
                                        <p:attrNameLst>
                                          <p:attrName>style.visibility</p:attrName>
                                        </p:attrNameLst>
                                      </p:cBhvr>
                                      <p:to>
                                        <p:strVal val="hidden"/>
                                      </p:to>
                                    </p:set>
                                  </p:childTnLst>
                                </p:cTn>
                              </p:par>
                            </p:childTnLst>
                          </p:cTn>
                        </p:par>
                      </p:childTnLst>
                    </p:cTn>
                  </p:par>
                  <p:par>
                    <p:cTn id="78" fill="hold">
                      <p:stCondLst>
                        <p:cond delay="indefinite"/>
                      </p:stCondLst>
                      <p:childTnLst>
                        <p:par>
                          <p:cTn id="79" fill="hold">
                            <p:stCondLst>
                              <p:cond delay="0"/>
                            </p:stCondLst>
                            <p:childTnLst>
                              <p:par>
                                <p:cTn id="80" presetID="14" presetClass="exit" presetSubtype="10" fill="hold" grpId="0" nodeType="clickEffect">
                                  <p:stCondLst>
                                    <p:cond delay="0"/>
                                  </p:stCondLst>
                                  <p:childTnLst>
                                    <p:animEffect transition="out" filter="randombar(horizontal)">
                                      <p:cBhvr>
                                        <p:cTn id="81" dur="500"/>
                                        <p:tgtEl>
                                          <p:spTgt spid="22"/>
                                        </p:tgtEl>
                                      </p:cBhvr>
                                    </p:animEffect>
                                    <p:set>
                                      <p:cBhvr>
                                        <p:cTn id="82" dur="1" fill="hold">
                                          <p:stCondLst>
                                            <p:cond delay="499"/>
                                          </p:stCondLst>
                                        </p:cTn>
                                        <p:tgtEl>
                                          <p:spTgt spid="22"/>
                                        </p:tgtEl>
                                        <p:attrNameLst>
                                          <p:attrName>style.visibility</p:attrName>
                                        </p:attrNameLst>
                                      </p:cBhvr>
                                      <p:to>
                                        <p:strVal val="hidden"/>
                                      </p:to>
                                    </p:set>
                                  </p:childTnLst>
                                </p:cTn>
                              </p:par>
                            </p:childTnLst>
                          </p:cTn>
                        </p:par>
                      </p:childTnLst>
                    </p:cTn>
                  </p:par>
                  <p:par>
                    <p:cTn id="83" fill="hold">
                      <p:stCondLst>
                        <p:cond delay="indefinite"/>
                      </p:stCondLst>
                      <p:childTnLst>
                        <p:par>
                          <p:cTn id="84" fill="hold">
                            <p:stCondLst>
                              <p:cond delay="0"/>
                            </p:stCondLst>
                            <p:childTnLst>
                              <p:par>
                                <p:cTn id="85" presetID="14" presetClass="exit" presetSubtype="10" fill="hold" grpId="0" nodeType="clickEffect">
                                  <p:stCondLst>
                                    <p:cond delay="0"/>
                                  </p:stCondLst>
                                  <p:childTnLst>
                                    <p:animEffect transition="out" filter="randombar(horizontal)">
                                      <p:cBhvr>
                                        <p:cTn id="86" dur="500"/>
                                        <p:tgtEl>
                                          <p:spTgt spid="23"/>
                                        </p:tgtEl>
                                      </p:cBhvr>
                                    </p:animEffect>
                                    <p:set>
                                      <p:cBhvr>
                                        <p:cTn id="87" dur="1" fill="hold">
                                          <p:stCondLst>
                                            <p:cond delay="499"/>
                                          </p:stCondLst>
                                        </p:cTn>
                                        <p:tgtEl>
                                          <p:spTgt spid="23"/>
                                        </p:tgtEl>
                                        <p:attrNameLst>
                                          <p:attrName>style.visibility</p:attrName>
                                        </p:attrNameLst>
                                      </p:cBhvr>
                                      <p:to>
                                        <p:strVal val="hidden"/>
                                      </p:to>
                                    </p:set>
                                  </p:childTnLst>
                                </p:cTn>
                              </p:par>
                            </p:childTnLst>
                          </p:cTn>
                        </p:par>
                      </p:childTnLst>
                    </p:cTn>
                  </p:par>
                  <p:par>
                    <p:cTn id="88" fill="hold">
                      <p:stCondLst>
                        <p:cond delay="indefinite"/>
                      </p:stCondLst>
                      <p:childTnLst>
                        <p:par>
                          <p:cTn id="89" fill="hold">
                            <p:stCondLst>
                              <p:cond delay="0"/>
                            </p:stCondLst>
                            <p:childTnLst>
                              <p:par>
                                <p:cTn id="90" presetID="14" presetClass="exit" presetSubtype="10" fill="hold" grpId="0" nodeType="clickEffect">
                                  <p:stCondLst>
                                    <p:cond delay="0"/>
                                  </p:stCondLst>
                                  <p:childTnLst>
                                    <p:animEffect transition="out" filter="randombar(horizontal)">
                                      <p:cBhvr>
                                        <p:cTn id="91" dur="500"/>
                                        <p:tgtEl>
                                          <p:spTgt spid="24"/>
                                        </p:tgtEl>
                                      </p:cBhvr>
                                    </p:animEffect>
                                    <p:set>
                                      <p:cBhvr>
                                        <p:cTn id="92" dur="1" fill="hold">
                                          <p:stCondLst>
                                            <p:cond delay="499"/>
                                          </p:stCondLst>
                                        </p:cTn>
                                        <p:tgtEl>
                                          <p:spTgt spid="24"/>
                                        </p:tgtEl>
                                        <p:attrNameLst>
                                          <p:attrName>style.visibility</p:attrName>
                                        </p:attrNameLst>
                                      </p:cBhvr>
                                      <p:to>
                                        <p:strVal val="hidden"/>
                                      </p:to>
                                    </p:set>
                                  </p:childTnLst>
                                </p:cTn>
                              </p:par>
                            </p:childTnLst>
                          </p:cTn>
                        </p:par>
                      </p:childTnLst>
                    </p:cTn>
                  </p:par>
                  <p:par>
                    <p:cTn id="93" fill="hold">
                      <p:stCondLst>
                        <p:cond delay="indefinite"/>
                      </p:stCondLst>
                      <p:childTnLst>
                        <p:par>
                          <p:cTn id="94" fill="hold">
                            <p:stCondLst>
                              <p:cond delay="0"/>
                            </p:stCondLst>
                            <p:childTnLst>
                              <p:par>
                                <p:cTn id="95" presetID="14" presetClass="exit" presetSubtype="10" fill="hold" grpId="0" nodeType="clickEffect">
                                  <p:stCondLst>
                                    <p:cond delay="0"/>
                                  </p:stCondLst>
                                  <p:childTnLst>
                                    <p:animEffect transition="out" filter="randombar(horizontal)">
                                      <p:cBhvr>
                                        <p:cTn id="96" dur="500"/>
                                        <p:tgtEl>
                                          <p:spTgt spid="25"/>
                                        </p:tgtEl>
                                      </p:cBhvr>
                                    </p:animEffect>
                                    <p:set>
                                      <p:cBhvr>
                                        <p:cTn id="97" dur="1" fill="hold">
                                          <p:stCondLst>
                                            <p:cond delay="499"/>
                                          </p:stCondLst>
                                        </p:cTn>
                                        <p:tgtEl>
                                          <p:spTgt spid="25"/>
                                        </p:tgtEl>
                                        <p:attrNameLst>
                                          <p:attrName>style.visibility</p:attrName>
                                        </p:attrNameLst>
                                      </p:cBhvr>
                                      <p:to>
                                        <p:strVal val="hidden"/>
                                      </p:to>
                                    </p:set>
                                  </p:childTnLst>
                                </p:cTn>
                              </p:par>
                            </p:childTnLst>
                          </p:cTn>
                        </p:par>
                      </p:childTnLst>
                    </p:cTn>
                  </p:par>
                  <p:par>
                    <p:cTn id="98" fill="hold">
                      <p:stCondLst>
                        <p:cond delay="indefinite"/>
                      </p:stCondLst>
                      <p:childTnLst>
                        <p:par>
                          <p:cTn id="99" fill="hold">
                            <p:stCondLst>
                              <p:cond delay="0"/>
                            </p:stCondLst>
                            <p:childTnLst>
                              <p:par>
                                <p:cTn id="100" presetID="14" presetClass="exit" presetSubtype="10" fill="hold" grpId="0" nodeType="clickEffect">
                                  <p:stCondLst>
                                    <p:cond delay="0"/>
                                  </p:stCondLst>
                                  <p:childTnLst>
                                    <p:animEffect transition="out" filter="randombar(horizontal)">
                                      <p:cBhvr>
                                        <p:cTn id="101" dur="500"/>
                                        <p:tgtEl>
                                          <p:spTgt spid="26"/>
                                        </p:tgtEl>
                                      </p:cBhvr>
                                    </p:animEffect>
                                    <p:set>
                                      <p:cBhvr>
                                        <p:cTn id="102" dur="1" fill="hold">
                                          <p:stCondLst>
                                            <p:cond delay="499"/>
                                          </p:stCondLst>
                                        </p:cTn>
                                        <p:tgtEl>
                                          <p:spTgt spid="26"/>
                                        </p:tgtEl>
                                        <p:attrNameLst>
                                          <p:attrName>style.visibility</p:attrName>
                                        </p:attrNameLst>
                                      </p:cBhvr>
                                      <p:to>
                                        <p:strVal val="hidden"/>
                                      </p:to>
                                    </p:set>
                                  </p:childTnLst>
                                </p:cTn>
                              </p:par>
                            </p:childTnLst>
                          </p:cTn>
                        </p:par>
                      </p:childTnLst>
                    </p:cTn>
                  </p:par>
                  <p:par>
                    <p:cTn id="103" fill="hold">
                      <p:stCondLst>
                        <p:cond delay="indefinite"/>
                      </p:stCondLst>
                      <p:childTnLst>
                        <p:par>
                          <p:cTn id="104" fill="hold">
                            <p:stCondLst>
                              <p:cond delay="0"/>
                            </p:stCondLst>
                            <p:childTnLst>
                              <p:par>
                                <p:cTn id="105" presetID="14" presetClass="exit" presetSubtype="10" fill="hold" grpId="0" nodeType="clickEffect">
                                  <p:stCondLst>
                                    <p:cond delay="0"/>
                                  </p:stCondLst>
                                  <p:childTnLst>
                                    <p:animEffect transition="out" filter="randombar(horizontal)">
                                      <p:cBhvr>
                                        <p:cTn id="106" dur="500"/>
                                        <p:tgtEl>
                                          <p:spTgt spid="27"/>
                                        </p:tgtEl>
                                      </p:cBhvr>
                                    </p:animEffect>
                                    <p:set>
                                      <p:cBhvr>
                                        <p:cTn id="107" dur="1" fill="hold">
                                          <p:stCondLst>
                                            <p:cond delay="499"/>
                                          </p:stCondLst>
                                        </p:cTn>
                                        <p:tgtEl>
                                          <p:spTgt spid="27"/>
                                        </p:tgtEl>
                                        <p:attrNameLst>
                                          <p:attrName>style.visibility</p:attrName>
                                        </p:attrNameLst>
                                      </p:cBhvr>
                                      <p:to>
                                        <p:strVal val="hidden"/>
                                      </p:to>
                                    </p:set>
                                  </p:childTnLst>
                                </p:cTn>
                              </p:par>
                            </p:childTnLst>
                          </p:cTn>
                        </p:par>
                      </p:childTnLst>
                    </p:cTn>
                  </p:par>
                  <p:par>
                    <p:cTn id="108" fill="hold">
                      <p:stCondLst>
                        <p:cond delay="indefinite"/>
                      </p:stCondLst>
                      <p:childTnLst>
                        <p:par>
                          <p:cTn id="109" fill="hold">
                            <p:stCondLst>
                              <p:cond delay="0"/>
                            </p:stCondLst>
                            <p:childTnLst>
                              <p:par>
                                <p:cTn id="110" presetID="14" presetClass="exit" presetSubtype="10" fill="hold" grpId="0" nodeType="clickEffect">
                                  <p:stCondLst>
                                    <p:cond delay="0"/>
                                  </p:stCondLst>
                                  <p:childTnLst>
                                    <p:animEffect transition="out" filter="randombar(horizontal)">
                                      <p:cBhvr>
                                        <p:cTn id="111" dur="500"/>
                                        <p:tgtEl>
                                          <p:spTgt spid="28"/>
                                        </p:tgtEl>
                                      </p:cBhvr>
                                    </p:animEffect>
                                    <p:set>
                                      <p:cBhvr>
                                        <p:cTn id="112" dur="1" fill="hold">
                                          <p:stCondLst>
                                            <p:cond delay="499"/>
                                          </p:stCondLst>
                                        </p:cTn>
                                        <p:tgtEl>
                                          <p:spTgt spid="2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走进作品</a:t>
            </a:r>
            <a:endParaRPr lang="zh-CN" altLang="en-US" sz="1400" dirty="0">
              <a:solidFill>
                <a:schemeClr val="bg1"/>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1275375"/>
            <a:ext cx="8128000" cy="456124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解词义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络绎不绝</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人、马、车、船等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前后相接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连续不断。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运筹帷幄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《汉书</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高帝纪》</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夫运筹帷幄之中</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决胜千里之外</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吾不如子房</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张良</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后因以称在后方决定作战策略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泛指筹划决策。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修炼</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指道家修养练功、炼丹等活动。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礼贤下士</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封建时代指帝王或大臣敬重有才德的人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降低自己的身份与他们结交。现多指社会地位高的人重视和延揽人才。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三顾茅庐</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东汉末年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刘备请隐居在隆中</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今湖北襄阳附近</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草舍的诸葛亮出来运筹划策</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去了三次才见到。后用来指真心诚意一再邀请。顾</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拜访</a:t>
            </a:r>
            <a:r>
              <a:rPr lang="zh-CN"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61306379"/>
      </p:ext>
    </p:extLst>
  </p:cSld>
  <p:clrMapOvr>
    <a:masterClrMapping/>
  </p:clrMapOvr>
  <p:transition spd="slow">
    <p:push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走进作品</a:t>
            </a:r>
            <a:endParaRPr lang="zh-CN" altLang="en-US" sz="1400" dirty="0">
              <a:solidFill>
                <a:schemeClr val="bg1"/>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成竹在胸</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画竹子时心里有一幅竹子的形象</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见于宋晁补之诗</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与可画竹时</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胸中有成竹</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与可是宋代画家文同的字</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。比喻做事之前已经有通盘的考虑。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嚣张</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恶势力、邪气</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高涨</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放肆。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奢求</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过高的要求。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精兵简政</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缩小机构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精简人员。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43243673"/>
      </p:ext>
    </p:extLst>
  </p:cSld>
  <p:clrMapOvr>
    <a:masterClrMapping/>
  </p:clrMapOvr>
  <p:transition spd="slow">
    <p:push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走进作品</a:t>
            </a:r>
            <a:endParaRPr lang="zh-CN" altLang="en-US" sz="1400" dirty="0">
              <a:solidFill>
                <a:schemeClr val="bg1"/>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1884774"/>
            <a:ext cx="8128000" cy="334245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辨用法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a:solidFill>
                  <a:srgbClr val="000000"/>
                </a:solidFill>
                <a:latin typeface="NEU-BZ-S92"/>
                <a:ea typeface="方正宋黑_GBK" panose="03000509000000000000" pitchFamily="65" charset="-122"/>
                <a:cs typeface="Times New Roman" panose="02020603050405020304" pitchFamily="18" charset="0"/>
              </a:rPr>
              <a:t>猛然</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突然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宋体" panose="02010600030101010101" pitchFamily="2" charset="-122"/>
                <a:cs typeface="宋体" panose="02010600030101010101" pitchFamily="2" charset="-122"/>
              </a:rPr>
              <a:t>①</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但是</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当三年前</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我初访延安时</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这熟悉的土窑洞却让我的心</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猛然</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一颤</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以至于三年来如魔在身</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萦绕不绝。</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宋体" panose="02010600030101010101" pitchFamily="2" charset="-122"/>
                <a:cs typeface="宋体" panose="02010600030101010101" pitchFamily="2" charset="-122"/>
              </a:rPr>
              <a:t>②</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我看着这一排排敞开的窑洞</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突然</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觉得它就是一排思考的机器。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二者都有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来得迅速而出乎意料</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之意。</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猛然</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程度更重</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强调</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气势猛、强而有力</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一般用在谓语前面</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突然</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程度较轻</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放在谓语前面居多</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用在主语前面较少</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8049050" y="2770042"/>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94793" y="3173626"/>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568371" y="3575271"/>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95536" y="3922170"/>
            <a:ext cx="8240464" cy="173238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44855872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par>
                                <p:cTn id="8" presetID="14" presetClass="exit" presetSubtype="10" fill="hold" grpId="0" nodeType="withEffect">
                                  <p:stCondLst>
                                    <p:cond delay="0"/>
                                  </p:stCondLst>
                                  <p:childTnLst>
                                    <p:animEffect transition="out" filter="randombar(horizontal)">
                                      <p:cBhvr>
                                        <p:cTn id="9" dur="500"/>
                                        <p:tgtEl>
                                          <p:spTgt spid="8"/>
                                        </p:tgtEl>
                                      </p:cBhvr>
                                    </p:animEffect>
                                    <p:set>
                                      <p:cBhvr>
                                        <p:cTn id="10" dur="1" fill="hold">
                                          <p:stCondLst>
                                            <p:cond delay="499"/>
                                          </p:stCondLst>
                                        </p:cTn>
                                        <p:tgtEl>
                                          <p:spTgt spid="8"/>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4" presetClass="exit" presetSubtype="10" fill="hold" grpId="0" nodeType="clickEffect">
                                  <p:stCondLst>
                                    <p:cond delay="0"/>
                                  </p:stCondLst>
                                  <p:childTnLst>
                                    <p:animEffect transition="out" filter="randombar(horizontal)">
                                      <p:cBhvr>
                                        <p:cTn id="14" dur="500"/>
                                        <p:tgtEl>
                                          <p:spTgt spid="9"/>
                                        </p:tgtEl>
                                      </p:cBhvr>
                                    </p:animEffect>
                                    <p:set>
                                      <p:cBhvr>
                                        <p:cTn id="15" dur="1" fill="hold">
                                          <p:stCondLst>
                                            <p:cond delay="499"/>
                                          </p:stCondLst>
                                        </p:cTn>
                                        <p:tgtEl>
                                          <p:spTgt spid="9"/>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4" presetClass="exit" presetSubtype="10" fill="hold" grpId="0" nodeType="clickEffect">
                                  <p:stCondLst>
                                    <p:cond delay="0"/>
                                  </p:stCondLst>
                                  <p:childTnLst>
                                    <p:animEffect transition="out" filter="randombar(horizontal)">
                                      <p:cBhvr>
                                        <p:cTn id="19" dur="500"/>
                                        <p:tgtEl>
                                          <p:spTgt spid="10"/>
                                        </p:tgtEl>
                                      </p:cBhvr>
                                    </p:animEffect>
                                    <p:set>
                                      <p:cBhvr>
                                        <p:cTn id="20"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P spid="1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走进作品</a:t>
            </a:r>
            <a:endParaRPr lang="zh-CN" altLang="en-US" sz="1400" dirty="0">
              <a:solidFill>
                <a:schemeClr val="bg1"/>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p:sp>
        <p:nvSpPr>
          <p:cNvPr id="3" name="矩形 2"/>
          <p:cNvSpPr>
            <a:spLocks noChangeAspect="1"/>
          </p:cNvSpPr>
          <p:nvPr/>
        </p:nvSpPr>
        <p:spPr>
          <a:xfrm>
            <a:off x="508000" y="1884774"/>
            <a:ext cx="8128000" cy="334245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a:solidFill>
                  <a:srgbClr val="000000"/>
                </a:solidFill>
                <a:latin typeface="NEU-BZ-S92"/>
                <a:ea typeface="方正宋黑_GBK" panose="03000509000000000000" pitchFamily="65" charset="-122"/>
                <a:cs typeface="Times New Roman" panose="02020603050405020304" pitchFamily="18" charset="0"/>
              </a:rPr>
              <a:t>络绎不绝</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接踵而至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宋体" panose="02010600030101010101" pitchFamily="2" charset="-122"/>
                <a:cs typeface="宋体" panose="02010600030101010101" pitchFamily="2" charset="-122"/>
              </a:rPr>
              <a:t>①</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彻底的唯物主义者不需要偶像</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眼前这土窑洞里甚至连一张毛泽东的画像也没有。但是</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五十年了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来这里的人</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络绎不绝</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因为这窑洞里的每一粒空气分子中都充满着思想。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宋体" panose="02010600030101010101" pitchFamily="2" charset="-122"/>
                <a:cs typeface="宋体" panose="02010600030101010101" pitchFamily="2" charset="-122"/>
              </a:rPr>
              <a:t>②</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尽管各种荣誉</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接踵而至</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他们始终谦虚如初。</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二者都有人多之意。</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络绎不绝</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人、马、车、船等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前后相接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连续不断</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是中性词</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接踵而至</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形容人或事物一个又一个接连不断</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6300192" y="2770042"/>
            <a:ext cx="1152128"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793572" y="3574458"/>
            <a:ext cx="1152128"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95536" y="3943342"/>
            <a:ext cx="8240464" cy="128585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77979794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走进作品</a:t>
            </a:r>
            <a:endParaRPr lang="zh-CN" altLang="en-US" sz="1400" dirty="0">
              <a:solidFill>
                <a:schemeClr val="bg1"/>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a:solidFill>
                  <a:srgbClr val="000000"/>
                </a:solidFill>
                <a:latin typeface="NEU-BZ-S92"/>
                <a:ea typeface="方正宋黑_GBK" panose="03000509000000000000" pitchFamily="65" charset="-122"/>
                <a:cs typeface="Times New Roman" panose="02020603050405020304" pitchFamily="18" charset="0"/>
              </a:rPr>
              <a:t>坚忍</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坚韧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宋体" panose="02010600030101010101" pitchFamily="2" charset="-122"/>
                <a:cs typeface="宋体" panose="02010600030101010101" pitchFamily="2" charset="-122"/>
              </a:rPr>
              <a:t>①</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但是唯物质生活的最简最陋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才激励共产党的领袖们以最大的热忱</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坚忍</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的毅力</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最谦虚的作风</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去作最切实际的思考。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宋体" panose="02010600030101010101" pitchFamily="2" charset="-122"/>
                <a:cs typeface="宋体" panose="02010600030101010101" pitchFamily="2" charset="-122"/>
              </a:rPr>
              <a:t>②</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灾区人民的</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坚韧</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让我们感受到一股伟大的人格力量。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二者都有长久坚持</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不为外力所改变之意</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都可以形容人的精神、意志、性格等。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坚忍</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着重形容能忍受艰难困苦</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一般只形容人的精神、意志、性格等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坚韧</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着重指坚固有韧性</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本指物体结实而有韧性</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也形容人的精神、意志、性格等。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1493730" y="2791814"/>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523614" y="3191204"/>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95536" y="3573016"/>
            <a:ext cx="8240464" cy="16561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12643309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Lst>
  </p:timing>
</p:sld>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44</TotalTime>
  <Words>1836</Words>
  <Application>Microsoft Office PowerPoint</Application>
  <PresentationFormat>全屏显示(4:3)</PresentationFormat>
  <Paragraphs>92</Paragraphs>
  <Slides>16</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16</vt:i4>
      </vt:variant>
    </vt:vector>
  </HeadingPairs>
  <TitlesOfParts>
    <vt:vector size="18" baseType="lpstr">
      <vt:lpstr>自定义设计方案</vt:lpstr>
      <vt:lpstr>文档</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subject>语文备课大师【全免费】</dc:subject>
  <dc:creator>语文备课大师【全免费】</dc:creator>
  <cp:keywords>语文备课大师【全免费】</cp:keywords>
  <dc:description>语文备课大师【全免费】</dc:description>
  <cp:lastModifiedBy>Administrator</cp:lastModifiedBy>
  <cp:revision>语文备课大师【全免费】</cp:revision>
  <dcterms:created xsi:type="dcterms:W3CDTF">2014-12-27T00:55:35Z</dcterms:created>
  <dcterms:modified xsi:type="dcterms:W3CDTF">2016-09-16T16:00:44Z</dcterms:modified>
  <cp:category>语文备课大师【全免费】</cp:category>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