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74" r:id="rId2"/>
    <p:sldId id="304" r:id="rId3"/>
    <p:sldId id="263" r:id="rId4"/>
    <p:sldId id="264" r:id="rId5"/>
    <p:sldId id="305" r:id="rId6"/>
    <p:sldId id="265"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10" name="组合 9"/>
          <p:cNvGrpSpPr/>
          <p:nvPr userDrawn="1"/>
        </p:nvGrpSpPr>
        <p:grpSpPr>
          <a:xfrm>
            <a:off x="4839394" y="-27384"/>
            <a:ext cx="1443037" cy="880109"/>
            <a:chOff x="11613" y="1584001"/>
            <a:chExt cx="1443037" cy="733424"/>
          </a:xfrm>
        </p:grpSpPr>
        <p:pic>
          <p:nvPicPr>
            <p:cNvPr id="11" name="图片 10"/>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12" name="TextBox 8">
              <a:hlinkClick r:id="rId3" action="ppaction://hlinksldjump"/>
            </p:cNvPr>
            <p:cNvSpPr txBox="1"/>
            <p:nvPr userDrawn="1"/>
          </p:nvSpPr>
          <p:spPr>
            <a:xfrm>
              <a:off x="230198" y="178188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内容感知</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737" y="17904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合作探究</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22711" y="245845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结构图解</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4.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45955"/>
            <a:ext cx="2722361" cy="523230"/>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第四节</a:t>
            </a:r>
            <a:r>
              <a:rPr lang="zh-CN" altLang="zh-CN" sz="1600" dirty="0" smtClean="0"/>
              <a:t>　</a:t>
            </a:r>
            <a:r>
              <a:rPr lang="zh-CN" altLang="zh-CN" sz="1600" b="1" dirty="0" smtClean="0"/>
              <a:t>咬文嚼字</a:t>
            </a:r>
            <a:r>
              <a:rPr lang="zh-CN" altLang="zh-CN" sz="1600" dirty="0" smtClean="0"/>
              <a:t/>
            </a:r>
            <a:br>
              <a:rPr lang="zh-CN" altLang="zh-CN" sz="1600" dirty="0" smtClean="0"/>
            </a:br>
            <a:r>
              <a:rPr lang="en-US" altLang="zh-CN" sz="1600" dirty="0" smtClean="0"/>
              <a:t>        ——</a:t>
            </a:r>
            <a:r>
              <a:rPr lang="zh-CN" altLang="zh-CN" sz="1600" dirty="0" smtClean="0"/>
              <a:t>消灭错别字</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5767"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合作探究</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53097" y="26005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结构图解</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6" name="TextBox 24">
            <a:hlinkClick r:id="rId10" action="ppaction://hlinksldjump"/>
          </p:cNvPr>
          <p:cNvSpPr txBox="1"/>
          <p:nvPr userDrawn="1"/>
        </p:nvSpPr>
        <p:spPr>
          <a:xfrm>
            <a:off x="5057889"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内容感知</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49098"/>
            <a:ext cx="6203032" cy="927757"/>
          </a:xfrm>
        </p:spPr>
        <p:txBody>
          <a:bodyPr/>
          <a:lstStyle/>
          <a:p>
            <a:r>
              <a:rPr lang="zh-CN" altLang="zh-CN" b="1" dirty="0"/>
              <a:t>第四节</a:t>
            </a:r>
            <a:r>
              <a:rPr lang="zh-CN" altLang="zh-CN" dirty="0"/>
              <a:t>　</a:t>
            </a:r>
            <a:r>
              <a:rPr lang="zh-CN" altLang="zh-CN" b="1" dirty="0" smtClean="0"/>
              <a:t>咬文嚼字</a:t>
            </a:r>
            <a:r>
              <a:rPr lang="en-US" altLang="zh-CN" dirty="0" smtClean="0"/>
              <a:t>——</a:t>
            </a:r>
            <a:r>
              <a:rPr lang="zh-CN" altLang="zh-CN" dirty="0"/>
              <a:t>消灭错别字</a:t>
            </a:r>
          </a:p>
        </p:txBody>
      </p:sp>
    </p:spTree>
    <p:extLst>
      <p:ext uri="{BB962C8B-B14F-4D97-AF65-F5344CB8AC3E}">
        <p14:creationId xmlns:p14="http://schemas.microsoft.com/office/powerpoint/2010/main" xmlns="" val="591445002"/>
      </p:ext>
    </p:extLst>
  </p:cSld>
  <p:clrMapOvr>
    <a:masterClrMapping/>
  </p:clrMapOvr>
  <p:transition spd="slow">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204864"/>
            <a:ext cx="8128000" cy="209115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中堂亲妻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我不敢娶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相传李鸿章有个远房亲戚赶考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呆坐半天也写不出答卷。于是他便想提醒考官自己是李中堂亲戚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让考官照顾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就在试卷上写道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我是中堂大人李鸿章的亲妻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主考官看后又好气又好笑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提笔批道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既是中堂亲妻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我不敢娶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1785750811"/>
      </p:ext>
    </p:extLst>
  </p:cSld>
  <p:clrMapOvr>
    <a:masterClrMapping/>
  </p:clrMapOvr>
  <mc:AlternateContent xmlns:mc="http://schemas.openxmlformats.org/markup-compatibility/2006">
    <mc:Choice xmlns:p14="http://schemas.microsoft.com/office/powerpoint/2010/main" xmlns="" Requires="p14">
      <p:transition spd="slow" p14:dur="2000">
        <p:wipe dir="d"/>
      </p:transition>
    </mc:Choice>
    <mc:Fallback>
      <p:transition spd="slow">
        <p:wipe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42088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汉字形体多样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笔画复杂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稍不留意就会写错别字。有时是笔画写错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有时是同音字混用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有时是形近字互混。日常生活中错别字出现的频率很高。本节针对生活中的错别字现象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重点探讨了出现错别字的原因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提出了消灭错别字的方法。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8881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什么是规范汉字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国家推行规范汉字的重点是什么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规范汉字是指经过整理简化并由国家以字表形式正式公布的简化字和未被整理简化的传承字。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国家推行规范汉字的重点是学校教育教学用字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机关公务用字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新闻出版、广播、影视等媒体用字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公共场所的标牌、宣传标语、广告等用字。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错别字是怎样产生的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写错别字包括写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别字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主要是指手写的时候把字的笔画写错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不成字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主要表现是增减了笔画或改变了字形。写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别字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也叫写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白字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指的是该写这个字而写成另一个字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主要是因形近或音近而造成的。另外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乱造的简化字、滥用的外文字母或单词、生造的网络字也属于错别字。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495175"/>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怎样消灭错别字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避免出现错别字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纠正错别字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必须从汉字的音、形、义入手。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靠字的读音区别不同的字。首先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要区别同音字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借助声旁区别不同的字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有些字还可以借助声母来区别。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靠字的形体区别不同的字。首先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要仔细区分字的偏旁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利用读音来区别字形。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靠字的意义区别不同的字。即考虑所在词的词义和词源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辨别字义的细微差别。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83725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612938545"/>
              </p:ext>
            </p:extLst>
          </p:nvPr>
        </p:nvGraphicFramePr>
        <p:xfrm>
          <a:off x="508000" y="2475400"/>
          <a:ext cx="8128000" cy="2249744"/>
        </p:xfrm>
        <a:graphic>
          <a:graphicData uri="http://schemas.openxmlformats.org/presentationml/2006/ole">
            <p:oleObj spid="_x0000_s1026" name="文档" r:id="rId3" imgW="3837032" imgH="1061962"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plit/>
      </p:transition>
    </mc:Choice>
    <mc:Fallback>
      <p:transition spd="slow">
        <p:spli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295</TotalTime>
  <Words>464</Words>
  <Application>Microsoft Office PowerPoint</Application>
  <PresentationFormat>全屏显示(4:3)</PresentationFormat>
  <Paragraphs>14</Paragraphs>
  <Slides>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测控设计模板14新</vt:lpstr>
      <vt:lpstr>文档</vt:lpstr>
      <vt:lpstr>第四节　咬文嚼字——消灭错别字</vt:lpstr>
      <vt:lpstr>幻灯片 2</vt:lpstr>
      <vt:lpstr>幻灯片 3</vt:lpstr>
      <vt:lpstr>幻灯片 4</vt:lpstr>
      <vt:lpstr>幻灯片 5</vt:lpstr>
      <vt:lpstr>幻灯片 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dbc</dc:creator>
  <dc:description>语文备课大师【全免费】</dc:description>
  <cp:lastModifiedBy>Administrator</cp:lastModifiedBy>
  <cp:revision>语文备课大师【全免费】</cp:revision>
  <dcterms:created xsi:type="dcterms:W3CDTF">2016-04-22T00:11:50Z</dcterms:created>
  <dcterms:modified xsi:type="dcterms:W3CDTF">2017-11-03T12:33:40Z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