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74" r:id="rId2"/>
    <p:sldId id="263" r:id="rId3"/>
    <p:sldId id="264" r:id="rId4"/>
    <p:sldId id="353" r:id="rId5"/>
    <p:sldId id="267" r:id="rId6"/>
    <p:sldId id="354" r:id="rId7"/>
    <p:sldId id="355" r:id="rId8"/>
    <p:sldId id="357" r:id="rId9"/>
    <p:sldId id="358" r:id="rId10"/>
    <p:sldId id="356" r:id="rId11"/>
    <p:sldId id="359" r:id="rId12"/>
    <p:sldId id="360" r:id="rId13"/>
    <p:sldId id="361" r:id="rId14"/>
    <p:sldId id="352" r:id="rId15"/>
    <p:sldId id="362" r:id="rId16"/>
    <p:sldId id="363" r:id="rId17"/>
    <p:sldId id="265" r:id="rId18"/>
    <p:sldId id="364" r:id="rId19"/>
    <p:sldId id="365" r:id="rId20"/>
    <p:sldId id="367" r:id="rId21"/>
    <p:sldId id="366" r:id="rId22"/>
    <p:sldId id="368" r:id="rId23"/>
    <p:sldId id="369" r:id="rId24"/>
    <p:sldId id="370" r:id="rId25"/>
    <p:sldId id="371" r:id="rId26"/>
    <p:sldId id="372" r:id="rId27"/>
    <p:sldId id="266" r:id="rId28"/>
    <p:sldId id="373" r:id="rId29"/>
    <p:sldId id="374" r:id="rId30"/>
    <p:sldId id="375"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1" d="100"/>
          <a:sy n="51" d="100"/>
        </p:scale>
        <p:origin x="-108"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2017-2-21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7.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4991546"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33915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学习与借鉴</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32074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351652"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拓展与运用</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 action="ppaction://noaction"/>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14.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14.xml"/><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14.xml"/><Relationship Id="rId4" Type="http://schemas.openxmlformats.org/officeDocument/2006/relationships/slide" Target="slide5.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package" Target="../embeddings/Microsoft_Office_Word___9.docx"/><Relationship Id="rId5" Type="http://schemas.openxmlformats.org/officeDocument/2006/relationships/slide" Target="slide14.xml"/><Relationship Id="rId4" Type="http://schemas.openxmlformats.org/officeDocument/2006/relationships/slide" Target="slide5.xml"/></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4.xml"/><Relationship Id="rId1" Type="http://schemas.openxmlformats.org/officeDocument/2006/relationships/vmlDrawing" Target="../drawings/vmlDrawing10.vml"/><Relationship Id="rId5" Type="http://schemas.openxmlformats.org/officeDocument/2006/relationships/package" Target="../embeddings/Microsoft_Office_Word___10.docx"/><Relationship Id="rId4" Type="http://schemas.openxmlformats.org/officeDocument/2006/relationships/slide" Target="slide27.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4.xml"/><Relationship Id="rId1" Type="http://schemas.openxmlformats.org/officeDocument/2006/relationships/vmlDrawing" Target="../drawings/vmlDrawing11.vml"/><Relationship Id="rId5" Type="http://schemas.openxmlformats.org/officeDocument/2006/relationships/package" Target="../embeddings/Microsoft_Office_Word___11.docx"/><Relationship Id="rId4" Type="http://schemas.openxmlformats.org/officeDocument/2006/relationships/slide" Target="slide27.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4.xml"/><Relationship Id="rId1" Type="http://schemas.openxmlformats.org/officeDocument/2006/relationships/vmlDrawing" Target="../drawings/vmlDrawing12.vml"/><Relationship Id="rId5" Type="http://schemas.openxmlformats.org/officeDocument/2006/relationships/package" Target="../embeddings/Microsoft_Office_Word___12.docx"/><Relationship Id="rId4" Type="http://schemas.openxmlformats.org/officeDocument/2006/relationships/slide" Target="slide2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4.xml"/><Relationship Id="rId1" Type="http://schemas.openxmlformats.org/officeDocument/2006/relationships/vmlDrawing" Target="../drawings/vmlDrawing13.vml"/><Relationship Id="rId5" Type="http://schemas.openxmlformats.org/officeDocument/2006/relationships/package" Target="../embeddings/Microsoft_Office_Word___13.docx"/><Relationship Id="rId4" Type="http://schemas.openxmlformats.org/officeDocument/2006/relationships/slide" Target="slide27.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4.xml"/><Relationship Id="rId1" Type="http://schemas.openxmlformats.org/officeDocument/2006/relationships/vmlDrawing" Target="../drawings/vmlDrawing14.vml"/><Relationship Id="rId5" Type="http://schemas.openxmlformats.org/officeDocument/2006/relationships/package" Target="../embeddings/Microsoft_Office_Word___14.docx"/><Relationship Id="rId4" Type="http://schemas.openxmlformats.org/officeDocument/2006/relationships/slide" Target="slide27.xml"/></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4.xml"/><Relationship Id="rId1" Type="http://schemas.openxmlformats.org/officeDocument/2006/relationships/vmlDrawing" Target="../drawings/vmlDrawing15.vml"/><Relationship Id="rId5" Type="http://schemas.openxmlformats.org/officeDocument/2006/relationships/package" Target="../embeddings/Microsoft_Office_Word___15.docx"/><Relationship Id="rId4" Type="http://schemas.openxmlformats.org/officeDocument/2006/relationships/slide" Target="slide27.xml"/></Relationships>
</file>

<file path=ppt/slides/_rels/slide2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4.xml"/><Relationship Id="rId1" Type="http://schemas.openxmlformats.org/officeDocument/2006/relationships/vmlDrawing" Target="../drawings/vmlDrawing16.vml"/><Relationship Id="rId5" Type="http://schemas.openxmlformats.org/officeDocument/2006/relationships/package" Target="../embeddings/Microsoft_Office_Word___16.docx"/><Relationship Id="rId4" Type="http://schemas.openxmlformats.org/officeDocument/2006/relationships/slide" Target="slide27.xml"/></Relationships>
</file>

<file path=ppt/slides/_rels/slide2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4.xml"/><Relationship Id="rId1" Type="http://schemas.openxmlformats.org/officeDocument/2006/relationships/vmlDrawing" Target="../drawings/vmlDrawing17.vml"/><Relationship Id="rId5" Type="http://schemas.openxmlformats.org/officeDocument/2006/relationships/package" Target="../embeddings/Microsoft_Office_Word___17.docx"/><Relationship Id="rId4" Type="http://schemas.openxmlformats.org/officeDocument/2006/relationships/slide" Target="slide27.xml"/></Relationships>
</file>

<file path=ppt/slides/_rels/slide2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4.xml"/><Relationship Id="rId1" Type="http://schemas.openxmlformats.org/officeDocument/2006/relationships/vmlDrawing" Target="../drawings/vmlDrawing18.vml"/><Relationship Id="rId5" Type="http://schemas.openxmlformats.org/officeDocument/2006/relationships/package" Target="../embeddings/Microsoft_Office_Word___18.docx"/><Relationship Id="rId4" Type="http://schemas.openxmlformats.org/officeDocument/2006/relationships/slide" Target="slide27.xml"/></Relationships>
</file>

<file path=ppt/slides/_rels/slide2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4.xml"/><Relationship Id="rId1" Type="http://schemas.openxmlformats.org/officeDocument/2006/relationships/vmlDrawing" Target="../drawings/vmlDrawing19.vml"/><Relationship Id="rId5" Type="http://schemas.openxmlformats.org/officeDocument/2006/relationships/package" Target="../embeddings/Microsoft_Office_Word___19.docx"/><Relationship Id="rId4"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slide" Target="slide14.xml"/></Relationships>
</file>

<file path=ppt/slides/_rels/slide3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4.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4.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4.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4.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4.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noChangeAspect="1"/>
          </p:cNvSpPr>
          <p:nvPr>
            <p:ph type="title"/>
          </p:nvPr>
        </p:nvSpPr>
        <p:spPr>
          <a:xfrm>
            <a:off x="251520" y="2924944"/>
            <a:ext cx="8128000" cy="576064"/>
          </a:xfrm>
        </p:spPr>
        <p:txBody>
          <a:bodyPr/>
          <a:lstStyle/>
          <a:p>
            <a:pPr>
              <a:lnSpc>
                <a:spcPct val="120000"/>
              </a:lnSpc>
            </a:pPr>
            <a:r>
              <a:rPr lang="zh-CN" altLang="zh-CN" sz="2200" dirty="0"/>
              <a:t>高中生出国留学利弊之辩</a:t>
            </a:r>
          </a:p>
        </p:txBody>
      </p:sp>
    </p:spTree>
    <p:extLst>
      <p:ext uri="{BB962C8B-B14F-4D97-AF65-F5344CB8AC3E}">
        <p14:creationId xmlns:p14="http://schemas.microsoft.com/office/powerpoint/2010/main" xmlns="" val="591445002"/>
      </p:ext>
    </p:extLst>
  </p:cSld>
  <p:clrMapOvr>
    <a:masterClrMapping/>
  </p:clrMapOvr>
  <p:transition spd="slow">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107277985"/>
              </p:ext>
            </p:extLst>
          </p:nvPr>
        </p:nvGraphicFramePr>
        <p:xfrm>
          <a:off x="-500617" y="1534803"/>
          <a:ext cx="10210325" cy="8086885"/>
        </p:xfrm>
        <a:graphic>
          <a:graphicData uri="http://schemas.openxmlformats.org/presentationml/2006/ole">
            <p:oleObj spid="_x0000_s6154" name="文档" r:id="rId6" imgW="7060430" imgH="5600656" progId="Word.Document.12">
              <p:embed/>
            </p:oleObj>
          </a:graphicData>
        </a:graphic>
      </p:graphicFrame>
    </p:spTree>
    <p:extLst>
      <p:ext uri="{BB962C8B-B14F-4D97-AF65-F5344CB8AC3E}">
        <p14:creationId xmlns:p14="http://schemas.microsoft.com/office/powerpoint/2010/main" xmlns="" val="3140026688"/>
      </p:ext>
    </p:extLst>
  </p:cSld>
  <p:clrMapOvr>
    <a:masterClrMapping/>
  </p:clrMapOvr>
  <p:transition spd="slow">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92050401"/>
              </p:ext>
            </p:extLst>
          </p:nvPr>
        </p:nvGraphicFramePr>
        <p:xfrm>
          <a:off x="476230" y="1340768"/>
          <a:ext cx="7391400" cy="5711825"/>
        </p:xfrm>
        <a:graphic>
          <a:graphicData uri="http://schemas.openxmlformats.org/presentationml/2006/ole">
            <p:oleObj spid="_x0000_s7179" name="文档" r:id="rId6" imgW="7601851" imgH="6410315" progId="Word.Document.12">
              <p:embed/>
            </p:oleObj>
          </a:graphicData>
        </a:graphic>
      </p:graphicFrame>
    </p:spTree>
    <p:extLst>
      <p:ext uri="{BB962C8B-B14F-4D97-AF65-F5344CB8AC3E}">
        <p14:creationId xmlns:p14="http://schemas.microsoft.com/office/powerpoint/2010/main" xmlns="" val="4166705177"/>
      </p:ext>
    </p:extLst>
  </p:cSld>
  <p:clrMapOvr>
    <a:masterClrMapping/>
  </p:clrMapOvr>
  <p:transition spd="slow">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086097656"/>
              </p:ext>
            </p:extLst>
          </p:nvPr>
        </p:nvGraphicFramePr>
        <p:xfrm>
          <a:off x="251520" y="1268759"/>
          <a:ext cx="7717927" cy="5941831"/>
        </p:xfrm>
        <a:graphic>
          <a:graphicData uri="http://schemas.openxmlformats.org/presentationml/2006/ole">
            <p:oleObj spid="_x0000_s8202" name="文档" r:id="rId6" imgW="5831794" imgH="6013586" progId="Word.Document.12">
              <p:embed/>
            </p:oleObj>
          </a:graphicData>
        </a:graphic>
      </p:graphicFrame>
    </p:spTree>
    <p:extLst>
      <p:ext uri="{BB962C8B-B14F-4D97-AF65-F5344CB8AC3E}">
        <p14:creationId xmlns:p14="http://schemas.microsoft.com/office/powerpoint/2010/main" xmlns="" val="3746227779"/>
      </p:ext>
    </p:extLst>
  </p:cSld>
  <p:clrMapOvr>
    <a:masterClrMapping/>
  </p:clrMapOvr>
  <p:transition spd="slow">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938164793"/>
              </p:ext>
            </p:extLst>
          </p:nvPr>
        </p:nvGraphicFramePr>
        <p:xfrm>
          <a:off x="827584" y="1340768"/>
          <a:ext cx="6838950" cy="5711825"/>
        </p:xfrm>
        <a:graphic>
          <a:graphicData uri="http://schemas.openxmlformats.org/presentationml/2006/ole">
            <p:oleObj spid="_x0000_s9226" name="文档" r:id="rId6" imgW="5548484" imgH="4824837" progId="Word.Document.12">
              <p:embed/>
            </p:oleObj>
          </a:graphicData>
        </a:graphic>
      </p:graphicFrame>
    </p:spTree>
    <p:extLst>
      <p:ext uri="{BB962C8B-B14F-4D97-AF65-F5344CB8AC3E}">
        <p14:creationId xmlns:p14="http://schemas.microsoft.com/office/powerpoint/2010/main" xmlns="" val="363809253"/>
      </p:ext>
    </p:extLst>
  </p:cSld>
  <p:clrMapOvr>
    <a:masterClrMapping/>
  </p:clrMapOvr>
  <p:transition spd="slow">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p:cNvSpPr>
            <a:spLocks noChangeAspect="1"/>
          </p:cNvSpPr>
          <p:nvPr/>
        </p:nvSpPr>
        <p:spPr>
          <a:xfrm>
            <a:off x="485318" y="1340768"/>
            <a:ext cx="8128000" cy="5341270"/>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统一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语言机警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这是一场高水平辩论大赛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辩论过程中语言雄辩、层次清楚、表达得体。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双方的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都是紧紧围绕己方的鲜明立场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体现出高度的和谐统一。整个辩论过程中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双方辩手在语言的精要性、攻防的流畅性和叙述的节奏性等方面都有良好的表现。例如正反双方一辩陈述时言简意赅</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抓住要害。正方一辩谈了高等教育国际化和高中毕业生的心理适应两个问题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在高中毕业生出国留学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上面做文章</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反方一辩则提到高中毕业生的自我童性危机、中国大学教育的价廉物美和不中不西的文化畸形人三个问题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在高中毕业生出国留学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弊大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上面做文章。反方四辩在总结时从对方的基本逻辑、论证方式和对问题的回答等三方面进行引申归谬</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而正方则对反方一辩、二辩、三辩和四辩进行整体性攻击。</a:t>
            </a:r>
            <a:endParaRPr lang="zh-CN" altLang="en-US" sz="2200" dirty="0"/>
          </a:p>
        </p:txBody>
      </p:sp>
    </p:spTree>
    <p:extLst>
      <p:ext uri="{BB962C8B-B14F-4D97-AF65-F5344CB8AC3E}">
        <p14:creationId xmlns:p14="http://schemas.microsoft.com/office/powerpoint/2010/main" xmlns="" val="2616645780"/>
      </p:ext>
    </p:extLst>
  </p:cSld>
  <p:clrMapOvr>
    <a:masterClrMapping/>
  </p:clrMapOvr>
  <p:transition spd="slow">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2" name="矩形 1"/>
          <p:cNvSpPr>
            <a:spLocks noChangeAspect="1"/>
          </p:cNvSpPr>
          <p:nvPr/>
        </p:nvSpPr>
        <p:spPr>
          <a:xfrm>
            <a:off x="476230" y="1700808"/>
            <a:ext cx="8128000" cy="452874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正反双方是你讲你的道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我说我的理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能够绕过或跳出对方预设的逻辑陷阱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从容辩论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快速反击。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语言的机警主要体现在论证方法上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正反双方都注意运用多种论证方法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如举例论证、说理论证、类比论证、比喻论证、归谬论证等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表现出了较高的言语技能。就举例论证来说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正方一辩在论述高等教育国际化背景时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就援引了中外三个著名事例</a:t>
            </a:r>
            <a:r>
              <a:rPr lang="en-US" altLang="zh-CN" sz="2200" dirty="0">
                <a:solidFill>
                  <a:srgbClr val="000000"/>
                </a:solidFill>
                <a:latin typeface="Times New Roman" panose="02020603050405020304" pitchFamily="18" charset="0"/>
              </a:rPr>
              <a:t>:1980</a:t>
            </a:r>
            <a:r>
              <a:rPr lang="zh-CN" altLang="zh-CN" sz="2200" dirty="0">
                <a:solidFill>
                  <a:srgbClr val="000000"/>
                </a:solidFill>
                <a:latin typeface="Times New Roman" panose="02020603050405020304" pitchFamily="18" charset="0"/>
                <a:cs typeface="Times New Roman" panose="02020603050405020304" pitchFamily="18" charset="0"/>
              </a:rPr>
              <a:t>年非洲某国高中毕业生出国留学的开禁</a:t>
            </a:r>
            <a:r>
              <a:rPr lang="en-US" altLang="zh-CN" sz="2200" dirty="0">
                <a:solidFill>
                  <a:srgbClr val="000000"/>
                </a:solidFill>
                <a:latin typeface="Times New Roman" panose="02020603050405020304" pitchFamily="18" charset="0"/>
              </a:rPr>
              <a:t>,1995</a:t>
            </a:r>
            <a:r>
              <a:rPr lang="zh-CN" altLang="zh-CN" sz="2200" dirty="0">
                <a:solidFill>
                  <a:srgbClr val="000000"/>
                </a:solidFill>
                <a:latin typeface="Times New Roman" panose="02020603050405020304" pitchFamily="18" charset="0"/>
                <a:cs typeface="Times New Roman" panose="02020603050405020304" pitchFamily="18" charset="0"/>
              </a:rPr>
              <a:t>年欧盟订立苏格拉底计划</a:t>
            </a:r>
            <a:r>
              <a:rPr lang="en-US" altLang="zh-CN" sz="2200" dirty="0">
                <a:solidFill>
                  <a:srgbClr val="000000"/>
                </a:solidFill>
                <a:latin typeface="Times New Roman" panose="02020603050405020304" pitchFamily="18" charset="0"/>
              </a:rPr>
              <a:t>,2000</a:t>
            </a:r>
            <a:r>
              <a:rPr lang="zh-CN" altLang="zh-CN" sz="2200" dirty="0">
                <a:solidFill>
                  <a:srgbClr val="000000"/>
                </a:solidFill>
                <a:latin typeface="Times New Roman" panose="02020603050405020304" pitchFamily="18" charset="0"/>
                <a:cs typeface="Times New Roman" panose="02020603050405020304" pitchFamily="18" charset="0"/>
              </a:rPr>
              <a:t>年中国教育部举办中国国际高等教育巡回展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正方四辩在回答反方提出的高中毕业生出国留学的心理适应问题与人才流失问题时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列举了</a:t>
            </a:r>
            <a:r>
              <a:rPr lang="en-US" altLang="zh-CN" sz="2200" dirty="0">
                <a:solidFill>
                  <a:srgbClr val="000000"/>
                </a:solidFill>
                <a:latin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岁的詹天佑、</a:t>
            </a:r>
            <a:r>
              <a:rPr lang="en-US" altLang="zh-CN" sz="2200" dirty="0">
                <a:solidFill>
                  <a:srgbClr val="000000"/>
                </a:solidFill>
                <a:latin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岁的邓小平和</a:t>
            </a:r>
            <a:r>
              <a:rPr lang="en-US" altLang="zh-CN" sz="2200" dirty="0">
                <a:solidFill>
                  <a:srgbClr val="000000"/>
                </a:solidFill>
                <a:latin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岁的周鲠生</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以及李政道、杨振宁和容闳等人的事例。</a:t>
            </a:r>
            <a:endParaRPr lang="zh-CN" altLang="en-US" sz="2200" dirty="0"/>
          </a:p>
        </p:txBody>
      </p:sp>
    </p:spTree>
    <p:extLst>
      <p:ext uri="{BB962C8B-B14F-4D97-AF65-F5344CB8AC3E}">
        <p14:creationId xmlns:p14="http://schemas.microsoft.com/office/powerpoint/2010/main" xmlns="" val="2592583941"/>
      </p:ext>
    </p:extLst>
  </p:cSld>
  <p:clrMapOvr>
    <a:masterClrMapping/>
  </p:clrMapOvr>
  <p:transition spd="slow">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2" name="矩形 1"/>
          <p:cNvSpPr>
            <a:spLocks noChangeAspect="1"/>
          </p:cNvSpPr>
          <p:nvPr/>
        </p:nvSpPr>
        <p:spPr>
          <a:xfrm>
            <a:off x="476230" y="1556792"/>
            <a:ext cx="8128000" cy="452239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反方四辩在反驳对方时指出民间教育资本的流失与民族文化本根的遗失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就列举</a:t>
            </a:r>
            <a:r>
              <a:rPr lang="en-US" altLang="zh-CN" sz="2200" dirty="0">
                <a:solidFill>
                  <a:srgbClr val="000000"/>
                </a:solidFill>
                <a:latin typeface="Times New Roman" panose="02020603050405020304" pitchFamily="18" charset="0"/>
                <a:cs typeface="Times New Roman" panose="02020603050405020304" pitchFamily="18" charset="0"/>
              </a:rPr>
              <a:t>1979</a:t>
            </a:r>
            <a:r>
              <a:rPr lang="zh-CN" altLang="zh-CN" sz="2200" dirty="0">
                <a:solidFill>
                  <a:srgbClr val="000000"/>
                </a:solidFill>
                <a:latin typeface="Times New Roman" panose="02020603050405020304" pitchFamily="18" charset="0"/>
                <a:cs typeface="Times New Roman" panose="02020603050405020304" pitchFamily="18" charset="0"/>
              </a:rPr>
              <a:t>年国家公派的那一批高中毕业生回国率几乎是零这一事实。事实胜于雄辩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事实中已经包含着强大的论证力量。又如比喻论证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反方一辩在陈述高中毕业生的自我童性危机时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他们正像杂技场上的空中飞人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已经松开了抓住童年的那双手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正要伸长手臂去握紧成年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其中的喻意是丰富而深远的。在论述高中毕业生在异域文化的冲击和影响下有可能迷失自己的文化本根时用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黄芪白心的文化畸形人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来形容他们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黄芪白心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便是一个形象生动的比喻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喻指肤色未改而精神蜕变。还有综合运用对比论证、引用论证与比喻论证等。正是由于多种论证手法的运用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辩论的语言才显得机智幽默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精彩动人。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2948292"/>
      </p:ext>
    </p:extLst>
  </p:cSld>
  <p:clrMapOvr>
    <a:masterClrMapping/>
  </p:clrMapOvr>
  <p:transition spd="slow">
    <p:randomBar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72217095"/>
              </p:ext>
            </p:extLst>
          </p:nvPr>
        </p:nvGraphicFramePr>
        <p:xfrm>
          <a:off x="463550" y="1552575"/>
          <a:ext cx="8053388" cy="4948238"/>
        </p:xfrm>
        <a:graphic>
          <a:graphicData uri="http://schemas.openxmlformats.org/presentationml/2006/ole">
            <p:oleObj spid="_x0000_s10250" name="文档" r:id="rId5" imgW="5272095" imgH="3239525"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735039657"/>
              </p:ext>
            </p:extLst>
          </p:nvPr>
        </p:nvGraphicFramePr>
        <p:xfrm>
          <a:off x="323528" y="1268760"/>
          <a:ext cx="8318735" cy="7619344"/>
        </p:xfrm>
        <a:graphic>
          <a:graphicData uri="http://schemas.openxmlformats.org/presentationml/2006/ole">
            <p:oleObj spid="_x0000_s11274" name="文档" r:id="rId5" imgW="7021552" imgH="6448476" progId="Word.Document.12">
              <p:embed/>
            </p:oleObj>
          </a:graphicData>
        </a:graphic>
      </p:graphicFrame>
    </p:spTree>
    <p:extLst>
      <p:ext uri="{BB962C8B-B14F-4D97-AF65-F5344CB8AC3E}">
        <p14:creationId xmlns:p14="http://schemas.microsoft.com/office/powerpoint/2010/main" xmlns="" val="1303669498"/>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879136617"/>
              </p:ext>
            </p:extLst>
          </p:nvPr>
        </p:nvGraphicFramePr>
        <p:xfrm>
          <a:off x="508000" y="1821978"/>
          <a:ext cx="8128000" cy="3468044"/>
        </p:xfrm>
        <a:graphic>
          <a:graphicData uri="http://schemas.openxmlformats.org/presentationml/2006/ole">
            <p:oleObj spid="_x0000_s12298" name="文档" r:id="rId5" imgW="5272095" imgH="2645186" progId="Word.Document.12">
              <p:embed/>
            </p:oleObj>
          </a:graphicData>
        </a:graphic>
      </p:graphicFrame>
    </p:spTree>
    <p:extLst>
      <p:ext uri="{BB962C8B-B14F-4D97-AF65-F5344CB8AC3E}">
        <p14:creationId xmlns:p14="http://schemas.microsoft.com/office/powerpoint/2010/main" xmlns="" val="4235258150"/>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16690"/>
            <a:ext cx="8128000" cy="1278620"/>
          </a:xfrm>
          <a:prstGeom prst="rect">
            <a:avLst/>
          </a:prstGeom>
        </p:spPr>
        <p:txBody>
          <a:bodyPr>
            <a:spAutoFit/>
          </a:bodyPr>
          <a:lstStyle/>
          <a:p>
            <a:pPr>
              <a:lnSpc>
                <a:spcPct val="120000"/>
              </a:lnSpc>
            </a:pPr>
            <a:r>
              <a:rPr lang="zh-CN" altLang="zh-CN" sz="2200" b="1" dirty="0"/>
              <a:t>课前</a:t>
            </a:r>
            <a:r>
              <a:rPr lang="en-US" altLang="zh-CN" sz="2200" dirty="0"/>
              <a:t>3</a:t>
            </a:r>
            <a:r>
              <a:rPr lang="zh-CN" altLang="zh-CN" sz="2200" b="1" dirty="0"/>
              <a:t>分钟辩论小题目</a:t>
            </a:r>
            <a:r>
              <a:rPr lang="en-US" altLang="zh-CN" sz="2200" dirty="0"/>
              <a:t>:</a:t>
            </a:r>
            <a:endParaRPr lang="zh-CN" altLang="zh-CN" sz="2200" dirty="0"/>
          </a:p>
          <a:p>
            <a:pPr>
              <a:lnSpc>
                <a:spcPct val="120000"/>
              </a:lnSpc>
            </a:pPr>
            <a:r>
              <a:rPr lang="zh-CN" altLang="zh-CN" sz="2200" dirty="0"/>
              <a:t>请以</a:t>
            </a:r>
            <a:r>
              <a:rPr lang="en-US" altLang="zh-CN" sz="2200" dirty="0"/>
              <a:t>“</a:t>
            </a:r>
            <a:r>
              <a:rPr lang="zh-CN" altLang="zh-CN" sz="2200" dirty="0"/>
              <a:t>追星的利与弊</a:t>
            </a:r>
            <a:r>
              <a:rPr lang="en-US" altLang="zh-CN" sz="2200" dirty="0"/>
              <a:t>”</a:t>
            </a:r>
            <a:r>
              <a:rPr lang="zh-CN" altLang="zh-CN" sz="2200" dirty="0"/>
              <a:t>为辩题</a:t>
            </a:r>
            <a:r>
              <a:rPr lang="en-US" altLang="zh-CN" sz="2200" dirty="0"/>
              <a:t>,</a:t>
            </a:r>
            <a:r>
              <a:rPr lang="zh-CN" altLang="zh-CN" sz="2200" dirty="0"/>
              <a:t>与同桌分为正反方</a:t>
            </a:r>
            <a:r>
              <a:rPr lang="en-US" altLang="zh-CN" sz="2200" dirty="0"/>
              <a:t>,</a:t>
            </a:r>
            <a:r>
              <a:rPr lang="zh-CN" altLang="zh-CN" sz="2200" dirty="0"/>
              <a:t>准备材料</a:t>
            </a:r>
            <a:r>
              <a:rPr lang="en-US" altLang="zh-CN" sz="2200" dirty="0"/>
              <a:t>,</a:t>
            </a:r>
            <a:r>
              <a:rPr lang="zh-CN" altLang="zh-CN" sz="2200" dirty="0"/>
              <a:t>在本课开始前做</a:t>
            </a:r>
            <a:r>
              <a:rPr lang="en-US" altLang="zh-CN" sz="2200" dirty="0"/>
              <a:t>3</a:t>
            </a:r>
            <a:r>
              <a:rPr lang="zh-CN" altLang="zh-CN" sz="2200" dirty="0"/>
              <a:t>分钟辩论。</a:t>
            </a: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zoom/>
      </p:transition>
    </mc:Choice>
    <mc:Fallback>
      <p:transition spd="slow">
        <p:zo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913168363"/>
              </p:ext>
            </p:extLst>
          </p:nvPr>
        </p:nvGraphicFramePr>
        <p:xfrm>
          <a:off x="611560" y="1484784"/>
          <a:ext cx="7472249" cy="5715000"/>
        </p:xfrm>
        <a:graphic>
          <a:graphicData uri="http://schemas.openxmlformats.org/presentationml/2006/ole">
            <p:oleObj spid="_x0000_s13322" name="文档" r:id="rId5" imgW="5272095" imgH="4428203" progId="Word.Document.12">
              <p:embed/>
            </p:oleObj>
          </a:graphicData>
        </a:graphic>
      </p:graphicFrame>
    </p:spTree>
    <p:extLst>
      <p:ext uri="{BB962C8B-B14F-4D97-AF65-F5344CB8AC3E}">
        <p14:creationId xmlns:p14="http://schemas.microsoft.com/office/powerpoint/2010/main" xmlns="" val="2601034315"/>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567452869"/>
              </p:ext>
            </p:extLst>
          </p:nvPr>
        </p:nvGraphicFramePr>
        <p:xfrm>
          <a:off x="611560" y="1412776"/>
          <a:ext cx="7776864" cy="6947756"/>
        </p:xfrm>
        <a:graphic>
          <a:graphicData uri="http://schemas.openxmlformats.org/presentationml/2006/ole">
            <p:oleObj spid="_x0000_s14346" name="文档" r:id="rId5" imgW="6358815" imgH="5264767" progId="Word.Document.12">
              <p:embed/>
            </p:oleObj>
          </a:graphicData>
        </a:graphic>
      </p:graphicFrame>
    </p:spTree>
    <p:extLst>
      <p:ext uri="{BB962C8B-B14F-4D97-AF65-F5344CB8AC3E}">
        <p14:creationId xmlns:p14="http://schemas.microsoft.com/office/powerpoint/2010/main" xmlns="" val="4000170828"/>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569710302"/>
              </p:ext>
            </p:extLst>
          </p:nvPr>
        </p:nvGraphicFramePr>
        <p:xfrm>
          <a:off x="473254" y="1556792"/>
          <a:ext cx="8128000" cy="4995257"/>
        </p:xfrm>
        <a:graphic>
          <a:graphicData uri="http://schemas.openxmlformats.org/presentationml/2006/ole">
            <p:oleObj spid="_x0000_s15370" name="文档" r:id="rId5" imgW="5272095" imgH="3239525" progId="Word.Document.12">
              <p:embed/>
            </p:oleObj>
          </a:graphicData>
        </a:graphic>
      </p:graphicFrame>
    </p:spTree>
    <p:extLst>
      <p:ext uri="{BB962C8B-B14F-4D97-AF65-F5344CB8AC3E}">
        <p14:creationId xmlns:p14="http://schemas.microsoft.com/office/powerpoint/2010/main" xmlns="" val="991352297"/>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836255735"/>
              </p:ext>
            </p:extLst>
          </p:nvPr>
        </p:nvGraphicFramePr>
        <p:xfrm>
          <a:off x="467544" y="1181681"/>
          <a:ext cx="7859011" cy="6075040"/>
        </p:xfrm>
        <a:graphic>
          <a:graphicData uri="http://schemas.openxmlformats.org/presentationml/2006/ole">
            <p:oleObj spid="_x0000_s16394" name="文档" r:id="rId5" imgW="5272095" imgH="4428203" progId="Word.Document.12">
              <p:embed/>
            </p:oleObj>
          </a:graphicData>
        </a:graphic>
      </p:graphicFrame>
    </p:spTree>
    <p:extLst>
      <p:ext uri="{BB962C8B-B14F-4D97-AF65-F5344CB8AC3E}">
        <p14:creationId xmlns:p14="http://schemas.microsoft.com/office/powerpoint/2010/main" xmlns="" val="3226653646"/>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226953042"/>
              </p:ext>
            </p:extLst>
          </p:nvPr>
        </p:nvGraphicFramePr>
        <p:xfrm>
          <a:off x="451540" y="1988840"/>
          <a:ext cx="8128000" cy="3773977"/>
        </p:xfrm>
        <a:graphic>
          <a:graphicData uri="http://schemas.openxmlformats.org/presentationml/2006/ole">
            <p:oleObj spid="_x0000_s17418" name="文档" r:id="rId5" imgW="5272095" imgH="2843539" progId="Word.Document.12">
              <p:embed/>
            </p:oleObj>
          </a:graphicData>
        </a:graphic>
      </p:graphicFrame>
    </p:spTree>
    <p:extLst>
      <p:ext uri="{BB962C8B-B14F-4D97-AF65-F5344CB8AC3E}">
        <p14:creationId xmlns:p14="http://schemas.microsoft.com/office/powerpoint/2010/main" xmlns="" val="3580566535"/>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145073061"/>
              </p:ext>
            </p:extLst>
          </p:nvPr>
        </p:nvGraphicFramePr>
        <p:xfrm>
          <a:off x="395536" y="1412776"/>
          <a:ext cx="7859011" cy="5715000"/>
        </p:xfrm>
        <a:graphic>
          <a:graphicData uri="http://schemas.openxmlformats.org/presentationml/2006/ole">
            <p:oleObj spid="_x0000_s18442" name="文档" r:id="rId5" imgW="5272095" imgH="4428203" progId="Word.Document.12">
              <p:embed/>
            </p:oleObj>
          </a:graphicData>
        </a:graphic>
      </p:graphicFrame>
    </p:spTree>
    <p:extLst>
      <p:ext uri="{BB962C8B-B14F-4D97-AF65-F5344CB8AC3E}">
        <p14:creationId xmlns:p14="http://schemas.microsoft.com/office/powerpoint/2010/main" xmlns="" val="4180470590"/>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926256738"/>
              </p:ext>
            </p:extLst>
          </p:nvPr>
        </p:nvGraphicFramePr>
        <p:xfrm>
          <a:off x="107504" y="1268760"/>
          <a:ext cx="8762471" cy="5715000"/>
        </p:xfrm>
        <a:graphic>
          <a:graphicData uri="http://schemas.openxmlformats.org/presentationml/2006/ole">
            <p:oleObj spid="_x0000_s19466" name="文档" r:id="rId5" imgW="5272095" imgH="4230210" progId="Word.Document.12">
              <p:embed/>
            </p:oleObj>
          </a:graphicData>
        </a:graphic>
      </p:graphicFrame>
    </p:spTree>
    <p:extLst>
      <p:ext uri="{BB962C8B-B14F-4D97-AF65-F5344CB8AC3E}">
        <p14:creationId xmlns:p14="http://schemas.microsoft.com/office/powerpoint/2010/main" xmlns="" val="2900148333"/>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369479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【语言训练】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从下列《史记》人物中任选一位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写一段评论。要求抓住人物特点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能从正反两方面对人物加以评说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表述上要有文采。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孔子　屈原　刘邦　李广　荆轲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他是怀揣壮志、果敢勇武的西楚霸王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他也是率真自尊、儿女情长的伟丈夫。在普通百姓的眼中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他是力扛鼎气盖世的英雄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在词人的眼中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他是令人仰慕的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鬼雄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在史家眼中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他又是迷信武力、缺乏宽容、政治幼稚、令人扼腕的悲情英雄。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23528" y="5062832"/>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荆轲　一剑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承载国之重负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咏尽生死别离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彰显英雄本色。他有勇有谋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重诺守信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他睿智沉着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用大智应大局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他忠义刚直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视死如归。然而纵使他豪情万丈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终逆不过历史潮流、大势所迫。时势造英雄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亦能亡英雄。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51520" y="1412776"/>
            <a:ext cx="8128000" cy="492865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班会上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学生分成正反两方讨论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宽松民主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严格约束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哪种班级管理模式更有利于学生成长的问题。请在横线上填入语句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进行辩驳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每组所填辩驳的语句不得超过</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第一组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正方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我们可以像飞鸟一样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自由翱翔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难道你喜欢被关在笼子里吗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反方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第二组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正方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反方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断了线的风筝不仅不会飞得更高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反而会一头栽在地上。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82752063"/>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首先要明确回答的内容要与对方观点相对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观点要鲜明。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第一组反方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不成方圆。只有按规矩刻苦训练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飞鸟才能翱翔蓝天。第二组正方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难道你希望做一匹被笼头套住的马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不再自由驰骋吗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0440519"/>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S16.eps" descr="id:2147490294;FounderCES"/>
          <p:cNvPicPr>
            <a:picLocks noChangeAspect="1"/>
          </p:cNvPicPr>
          <p:nvPr/>
        </p:nvPicPr>
        <p:blipFill>
          <a:blip r:embed="rId5" cstate="print"/>
          <a:stretch>
            <a:fillRect/>
          </a:stretch>
        </p:blipFill>
        <p:spPr>
          <a:xfrm>
            <a:off x="3275856" y="1340768"/>
            <a:ext cx="2140356" cy="1551459"/>
          </a:xfrm>
          <a:prstGeom prst="rect">
            <a:avLst/>
          </a:prstGeom>
        </p:spPr>
      </p:pic>
      <p:sp>
        <p:nvSpPr>
          <p:cNvPr id="3" name="矩形 2"/>
          <p:cNvSpPr>
            <a:spLocks noChangeAspect="1"/>
          </p:cNvSpPr>
          <p:nvPr/>
        </p:nvSpPr>
        <p:spPr>
          <a:xfrm>
            <a:off x="2449331" y="2909377"/>
            <a:ext cx="3922869" cy="498598"/>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年全国大专辩论会</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现场</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488746" y="3404100"/>
            <a:ext cx="8128000" cy="166346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高中毕业生出国留学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年代出现的一个重要的社会现象。出国留学出现低龄化趋势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许多家长不惜重金让孩子到西方发达国家接受高等教育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甚至存在向西方移民现象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这的确是值得国人关注的重要社会问题。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692472" y="5037275"/>
            <a:ext cx="8128000" cy="1684885"/>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本文是</a:t>
            </a:r>
            <a:r>
              <a:rPr lang="en-US" altLang="zh-CN" sz="2200" dirty="0">
                <a:solidFill>
                  <a:srgbClr val="000000"/>
                </a:solidFill>
                <a:latin typeface="Times New Roman" panose="02020603050405020304" pitchFamily="18" charset="0"/>
              </a:rPr>
              <a:t>2000</a:t>
            </a:r>
            <a:r>
              <a:rPr lang="zh-CN" altLang="zh-CN" sz="2200" dirty="0">
                <a:solidFill>
                  <a:srgbClr val="000000"/>
                </a:solidFill>
                <a:latin typeface="Times New Roman" panose="02020603050405020304" pitchFamily="18" charset="0"/>
                <a:cs typeface="Times New Roman" panose="02020603050405020304" pitchFamily="18" charset="0"/>
              </a:rPr>
              <a:t>年全国大专辩论会复赛中就此社会现象开展的一场辩论比赛</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辩论双方分别是中国政法大学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和武汉大学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正方所持的立场是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高中毕业生出国留学利大于弊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反方所持的立场是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高中毕业生出国留学弊大于利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2602319192"/>
      </p:ext>
    </p:extLst>
  </p:cSld>
  <p:clrMapOvr>
    <a:masterClrMapping/>
  </p:clrMapOvr>
  <p:transition spd="slow">
    <p:cover dir="l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【辩论赛场】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当代社会更需要通才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当代社会更需要专才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为辩题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参照本单元辩论的技巧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分出正方与反方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准备辩论稿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组织一场班内或组内的辩论赛。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78952936"/>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就辩题本身来看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由于我国高等教育大众化的程度还比较低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高等教育质量水平和西方发达国家相比还存在着一定的差距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再加上我国近现代史上众多青年出国留学终成国家栋梁的事实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应该说辩题对正方相对比较有利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但是武汉大学的攻辩策略不同寻常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结果反而出奇制胜。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42975261"/>
      </p:ext>
    </p:extLst>
  </p:cSld>
  <p:clrMapOvr>
    <a:masterClrMapping/>
  </p:clrMapOvr>
  <p:transition spd="slow">
    <p:cover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744786682"/>
              </p:ext>
            </p:extLst>
          </p:nvPr>
        </p:nvGraphicFramePr>
        <p:xfrm>
          <a:off x="-13161" y="1700808"/>
          <a:ext cx="9173125" cy="8711356"/>
        </p:xfrm>
        <a:graphic>
          <a:graphicData uri="http://schemas.openxmlformats.org/presentationml/2006/ole">
            <p:oleObj spid="_x0000_s1034" name="文档" r:id="rId6" imgW="10131224" imgH="8678100"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559216894"/>
              </p:ext>
            </p:extLst>
          </p:nvPr>
        </p:nvGraphicFramePr>
        <p:xfrm>
          <a:off x="454466" y="1628800"/>
          <a:ext cx="8128000" cy="4383394"/>
        </p:xfrm>
        <a:graphic>
          <a:graphicData uri="http://schemas.openxmlformats.org/presentationml/2006/ole">
            <p:oleObj spid="_x0000_s2058" name="文档" r:id="rId6" imgW="5272095" imgH="3437878" progId="Word.Document.12">
              <p:embed/>
            </p:oleObj>
          </a:graphicData>
        </a:graphic>
      </p:graphicFrame>
    </p:spTree>
    <p:extLst>
      <p:ext uri="{BB962C8B-B14F-4D97-AF65-F5344CB8AC3E}">
        <p14:creationId xmlns:p14="http://schemas.microsoft.com/office/powerpoint/2010/main" xmlns="" val="432984138"/>
      </p:ext>
    </p:extLst>
  </p:cSld>
  <p:clrMapOvr>
    <a:masterClrMapping/>
  </p:clrMapOvr>
  <p:transition spd="slow">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610776356"/>
              </p:ext>
            </p:extLst>
          </p:nvPr>
        </p:nvGraphicFramePr>
        <p:xfrm>
          <a:off x="323528" y="1260673"/>
          <a:ext cx="8229600" cy="6200775"/>
        </p:xfrm>
        <a:graphic>
          <a:graphicData uri="http://schemas.openxmlformats.org/presentationml/2006/ole">
            <p:oleObj spid="_x0000_s3082" name="文档" r:id="rId6" imgW="7158707" imgH="5388250" progId="Word.Document.12">
              <p:embed/>
            </p:oleObj>
          </a:graphicData>
        </a:graphic>
      </p:graphicFrame>
    </p:spTree>
    <p:extLst>
      <p:ext uri="{BB962C8B-B14F-4D97-AF65-F5344CB8AC3E}">
        <p14:creationId xmlns:p14="http://schemas.microsoft.com/office/powerpoint/2010/main" xmlns="" val="19002799"/>
      </p:ext>
    </p:extLst>
  </p:cSld>
  <p:clrMapOvr>
    <a:masterClrMapping/>
  </p:clrMapOvr>
  <p:transition spd="slow">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009249548"/>
              </p:ext>
            </p:extLst>
          </p:nvPr>
        </p:nvGraphicFramePr>
        <p:xfrm>
          <a:off x="508000" y="1517270"/>
          <a:ext cx="8128000" cy="4077461"/>
        </p:xfrm>
        <a:graphic>
          <a:graphicData uri="http://schemas.openxmlformats.org/presentationml/2006/ole">
            <p:oleObj spid="_x0000_s4106" name="文档" r:id="rId6" imgW="5272095" imgH="3041532" progId="Word.Document.12">
              <p:embed/>
            </p:oleObj>
          </a:graphicData>
        </a:graphic>
      </p:graphicFrame>
    </p:spTree>
    <p:extLst>
      <p:ext uri="{BB962C8B-B14F-4D97-AF65-F5344CB8AC3E}">
        <p14:creationId xmlns:p14="http://schemas.microsoft.com/office/powerpoint/2010/main" xmlns="" val="2569983201"/>
      </p:ext>
    </p:extLst>
  </p:cSld>
  <p:clrMapOvr>
    <a:masterClrMapping/>
  </p:clrMapOvr>
  <p:transition spd="slow">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187747628"/>
              </p:ext>
            </p:extLst>
          </p:nvPr>
        </p:nvGraphicFramePr>
        <p:xfrm>
          <a:off x="-146507" y="1340768"/>
          <a:ext cx="9320213" cy="7173590"/>
        </p:xfrm>
        <a:graphic>
          <a:graphicData uri="http://schemas.openxmlformats.org/presentationml/2006/ole">
            <p:oleObj spid="_x0000_s5131" name="文档" r:id="rId6" imgW="9312853" imgH="6804088" progId="Word.Document.12">
              <p:embed/>
            </p:oleObj>
          </a:graphicData>
        </a:graphic>
      </p:graphicFrame>
    </p:spTree>
    <p:extLst>
      <p:ext uri="{BB962C8B-B14F-4D97-AF65-F5344CB8AC3E}">
        <p14:creationId xmlns:p14="http://schemas.microsoft.com/office/powerpoint/2010/main" xmlns="" val="3367397900"/>
      </p:ext>
    </p:extLst>
  </p:cSld>
  <p:clrMapOvr>
    <a:masterClrMapping/>
  </p:clrMapOvr>
  <p:transition spd="slow">
    <p:strips dir="r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310</TotalTime>
  <Words>1092</Words>
  <Application>Microsoft Office PowerPoint</Application>
  <PresentationFormat>全屏显示(4:3)</PresentationFormat>
  <Paragraphs>101</Paragraphs>
  <Slides>30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32" baseType="lpstr">
      <vt:lpstr>测控设计模板14新</vt:lpstr>
      <vt:lpstr>文档</vt:lpstr>
      <vt:lpstr>高中生出国留学利弊之辩</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dcterms:created xsi:type="dcterms:W3CDTF">2015-04-23T00:36:31Z</dcterms:created>
  <dcterms:modified xsi:type="dcterms:W3CDTF">2017-02-21T07:05:49Z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