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4" r:id="rId2"/>
    <p:sldId id="263" r:id="rId3"/>
    <p:sldId id="313" r:id="rId4"/>
    <p:sldId id="304" r:id="rId5"/>
    <p:sldId id="305" r:id="rId6"/>
    <p:sldId id="306" r:id="rId7"/>
    <p:sldId id="264" r:id="rId8"/>
    <p:sldId id="314" r:id="rId9"/>
    <p:sldId id="308" r:id="rId10"/>
    <p:sldId id="315" r:id="rId11"/>
    <p:sldId id="309" r:id="rId12"/>
    <p:sldId id="316" r:id="rId13"/>
    <p:sldId id="317" r:id="rId14"/>
    <p:sldId id="318" r:id="rId15"/>
    <p:sldId id="319" r:id="rId16"/>
    <p:sldId id="320" r:id="rId17"/>
    <p:sldId id="310" r:id="rId18"/>
    <p:sldId id="321" r:id="rId19"/>
    <p:sldId id="265" r:id="rId20"/>
    <p:sldId id="322" r:id="rId21"/>
    <p:sldId id="323" r:id="rId22"/>
    <p:sldId id="324" r:id="rId23"/>
    <p:sldId id="325" r:id="rId24"/>
    <p:sldId id="311" r:id="rId25"/>
    <p:sldId id="326" r:id="rId26"/>
    <p:sldId id="327" r:id="rId27"/>
    <p:sldId id="312" r:id="rId28"/>
    <p:sldId id="32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10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《人间词话》十则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7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第十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人文</a:t>
            </a:r>
            <a:r>
              <a:rPr lang="zh-CN" altLang="zh-CN" dirty="0"/>
              <a:t>心声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《人间词话》不同于当时有影响的词话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说是《人间词话》的核心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统领其他论点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又是全书的脉络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沟通全部主张。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说既是王国维文艺批评的出发点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又是其文艺思想的总归宿。它从形式到内容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纯然是中国化的。词论、词品、词史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复由诗而词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由词而曲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窥文体之兴替盛衰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其论无不立足于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宏大处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而着力于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精微处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于最精练的文字中融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胸罗万卷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之大学问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其立意之高、论说之精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皆胜出前人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后人难及。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190327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5157768"/>
              </p:ext>
            </p:extLst>
          </p:nvPr>
        </p:nvGraphicFramePr>
        <p:xfrm>
          <a:off x="508000" y="2348880"/>
          <a:ext cx="8128000" cy="2199302"/>
        </p:xfrm>
        <a:graphic>
          <a:graphicData uri="http://schemas.openxmlformats.org/presentationml/2006/ole">
            <p:oleObj spid="_x0000_s2051" name="文档" r:id="rId7" imgW="3837032" imgH="103748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41276" y="2760875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3213" y="2781657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9642" y="3224236"/>
            <a:ext cx="9701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81967" y="3198162"/>
            <a:ext cx="3755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6714" y="3707510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4851" y="3647099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01841" y="4111243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66340" y="4161327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4692340"/>
              </p:ext>
            </p:extLst>
          </p:nvPr>
        </p:nvGraphicFramePr>
        <p:xfrm>
          <a:off x="508000" y="1571921"/>
          <a:ext cx="8128000" cy="3968159"/>
        </p:xfrm>
        <a:graphic>
          <a:graphicData uri="http://schemas.openxmlformats.org/presentationml/2006/ole">
            <p:oleObj spid="_x0000_s3075" name="文档" r:id="rId7" imgW="3837032" imgH="187337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667069" y="19992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6447" y="2492896"/>
            <a:ext cx="116251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7068" y="29249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5876" y="33911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2407" y="3826147"/>
            <a:ext cx="116251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81538" y="4288358"/>
            <a:ext cx="19825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77459" y="4768972"/>
            <a:ext cx="116251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64393" y="517607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5959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4738738"/>
              </p:ext>
            </p:extLst>
          </p:nvPr>
        </p:nvGraphicFramePr>
        <p:xfrm>
          <a:off x="508000" y="1050843"/>
          <a:ext cx="8128000" cy="5834541"/>
        </p:xfrm>
        <a:graphic>
          <a:graphicData uri="http://schemas.openxmlformats.org/presentationml/2006/ole">
            <p:oleObj spid="_x0000_s4099" name="文档" r:id="rId3" imgW="3837032" imgH="2754983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1476" y="1130122"/>
            <a:ext cx="11765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3133" y="1599225"/>
            <a:ext cx="11765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16245" y="2057937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4104" y="2506258"/>
            <a:ext cx="169407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71475" y="2952200"/>
            <a:ext cx="226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54839" y="3429869"/>
            <a:ext cx="11765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54839" y="3861917"/>
            <a:ext cx="11765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52259" y="427827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88963" y="473747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713737" y="516150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30112" y="564385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310135" y="60717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56137" y="653103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5939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1116324"/>
              </p:ext>
            </p:extLst>
          </p:nvPr>
        </p:nvGraphicFramePr>
        <p:xfrm>
          <a:off x="508000" y="2439535"/>
          <a:ext cx="8128000" cy="2232930"/>
        </p:xfrm>
        <a:graphic>
          <a:graphicData uri="http://schemas.openxmlformats.org/presentationml/2006/ole">
            <p:oleObj spid="_x0000_s5123" name="文档" r:id="rId7" imgW="3837032" imgH="105440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97051" y="251454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03172" y="299695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9460" y="340722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49090" y="387892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0692" y="43185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1629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3532871"/>
              </p:ext>
            </p:extLst>
          </p:nvPr>
        </p:nvGraphicFramePr>
        <p:xfrm>
          <a:off x="508000" y="1351159"/>
          <a:ext cx="8128000" cy="2747445"/>
        </p:xfrm>
        <a:graphic>
          <a:graphicData uri="http://schemas.openxmlformats.org/presentationml/2006/ole">
            <p:oleObj spid="_x0000_s6148" name="文档" r:id="rId7" imgW="3837032" imgH="1297034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7762520"/>
              </p:ext>
            </p:extLst>
          </p:nvPr>
        </p:nvGraphicFramePr>
        <p:xfrm>
          <a:off x="508000" y="4149072"/>
          <a:ext cx="8128000" cy="1738591"/>
        </p:xfrm>
        <a:graphic>
          <a:graphicData uri="http://schemas.openxmlformats.org/presentationml/2006/ole">
            <p:oleObj spid="_x0000_s6149" name="文档" r:id="rId8" imgW="3837032" imgH="821491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2944072" y="217442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548939" y="217442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359012" y="255288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04824" y="2552887"/>
            <a:ext cx="3551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22183" y="3368252"/>
            <a:ext cx="306584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732574" y="3734591"/>
            <a:ext cx="3991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923290" y="4533760"/>
            <a:ext cx="22967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044267" y="5022327"/>
            <a:ext cx="260557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80306" y="5462666"/>
            <a:ext cx="199577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852619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故一优美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一宏壮也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恐为晏、欧诸公所不许也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5452" y="340722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6893" y="379967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34904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3498073"/>
              </p:ext>
            </p:extLst>
          </p:nvPr>
        </p:nvGraphicFramePr>
        <p:xfrm>
          <a:off x="508000" y="1927101"/>
          <a:ext cx="8128000" cy="3662139"/>
        </p:xfrm>
        <a:graphic>
          <a:graphicData uri="http://schemas.openxmlformats.org/presentationml/2006/ole">
            <p:oleObj spid="_x0000_s7171" name="文档" r:id="rId7" imgW="3837032" imgH="17282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20486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节选的《人间词话》十则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主要是王国维的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也谈及了理想与写实、主观与客观的关系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广泛触及了文学创作中的诸多规律性问题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把中国传统诗学理论推向一个新高度。文中事例典型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特别是关于人生追求三境界的论说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佳句宛如浑然天成般镶嵌其中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让人称绝。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34302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8884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此理想与写实二派之所由分。然二者颇难分别。因大诗人所造之境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必合乎自然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所写之境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亦必邻于理想故也。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有的作品是艺术家通过创造想象而缔造文学境界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有的作品是摹写、概括与提炼生活而形成境界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这就是理想和写实两派的区别。然而二者很难区别开来。因为大诗人所创造想象出的境界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一定会合于自然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所摹写的境界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也一定与理想的境界相近的缘故啊。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2088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本单元涉及的是近代文艺经典。所选的三篇课文《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人间词话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十则》《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》《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􀎮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人境庐诗草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都是晚清末期的文艺学作品。它们在继承中国传统的诗学理论的同时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都反映了中国文化与学术由古代向近代的转型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都有着丰富的文化内涵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文质兼美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给人以思想的启迪。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作者在此从创作方法的角度阐述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之分主要是由不同的艺术创作方法所造成的。造境主要是由理想家按其主观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虚构而成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离现实较远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则是由写实家按其客观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贴近于现实。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虚构之境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即是写实之境。由于两种创作方法的不同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而造成两种不同的境界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文艺就分成了理想与写实两大派。另一方面分析了两派的联系和渗透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并非胡编乱造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而必须遵循自然规律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植根于客观世界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并非照搬自然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而必须用审美理想对生活加以提炼、改造。这实质上强调了艺术境界既要描写自然又要表现理想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是理想与现实的统一。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053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2625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有无我之境。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故物皆著我之色彩。无我之境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以物观物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故不知何者为我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何者为物。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诗有有我的境界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有无我的境界。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有我的境界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是以我为主体观察外物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所以外物都著上我的主观色彩。无我的境界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以物为主体观察外物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所以不知道什么是我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从作者所举例子看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泪眼问花花不语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乱红飞过秋千去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描绘的是落花飘零之景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在独立黄昏、惜春伤逝的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外物被浸染上无可奈何的伤感。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可堪孤馆闭春寒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杜鹃声里斜阳暮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描绘的是春寒料峭、杜鹃啼血、夕阳西下之景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在羁旅漂泊的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外物呈现出孤独凄婉的色彩。可见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当主体带着强烈的主观感情色彩观察外物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并把这种感情投射到外物之上时所营造出来的境界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448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寒波澹澹起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白鸟悠悠下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都描绘出一种心境完全融化在客观静穆的景物之中的浑然物化之境。可见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当诗人为外物所吸引而达到宁静忘我的状态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以冷静客观的态度观察外物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外物以本来生机勃勃的面目呈现于诗人眼底时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所营造出来的与物俱化的境界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从观物方式及审美感觉看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的观物方式是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于由动之静时得之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宏壮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的观物方式是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以物观物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于静中得之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的感觉。两者的创造有难易之分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这是因为人很难完全忘却生活之欲而达到静穆的状态。所以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写有我之境者为多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而能达到物我浑然的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就较为难得。但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宏壮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是不同的美感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不必强分高下。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9128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591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诗人对宇宙人生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须入乎其内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又须出乎其外。入乎其内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故能写之。出乎其外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故能观之。入乎其内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故有生气。出乎其外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故有高致。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诗人对于宇宙人生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一定要深入到它们的内部去体验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又一定要跳出它们之外来思考分析。深入内部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才能摹写创作。跳出其外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才能观察到本质。深入内部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所以作品具有生命力。跳出其外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所以能有高妙的情致。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与创作者对待现实生活的态度、方法结合起来。首先指出诗人要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深入生活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才能获得丰富的创作材料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逼真地描绘生活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作品才有生气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胸中无物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从一定的高度观察生活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摆脱生活之欲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从而实现对审美对象的静观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写出深刻独到的内容。可见王国维注意到了艺术与生活的辩证关系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重视诗人的修养之途。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60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王国维借用形象的比喻描述了艺术创作或学术研究的三种境界。分析这些诗句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说一说你对这三种境界的理解。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昨夜西风凋碧树。独上高楼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望尽天涯路。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长林叶落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西风乍起的清秋时节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登楼远眺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云淡天高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一条路通向遥远的天际。此情此景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让人产生一种孤独寂寞感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似乎也唤起了一种追求和探索的期望。比喻在创业治学的开始阶段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要志存高远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广泛涉猎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吸取前人的经验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独辟蹊径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这是第一阶段。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衣带渐宽终不悔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为伊消得人憔悴。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描绘热恋中情人的相思之苦。情有独钟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专一执着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虽衣带渐宽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枯槁憔悴也心甘情愿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无怨无悔。比喻在创业治学的过程中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要坚忍不拔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百折不挠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孜孜以求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不惜殚精竭虑的献身精神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这是第二阶段。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众里寻他千百度。蓦然回首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那人却在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灯火阑珊处。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描绘了在灯如海、花如潮的元宵节时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情人约会的情景。经过百千次苦苦追求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在那灯火冷落之处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终于见到朝思暮想的意中人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不禁大喜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极度幸福、欢欣。比喻经过艰辛的探索和追求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终于获得事业成功、学业有成、理想实现的无比喜悦和快慰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这是第三阶段。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王国维在此则中谈的是创业之路、治学之路。他认为大事业、大学问不可能一蹴而就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必须循序渐进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进行长期的探索和追求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必须坚忍不拔、百折不挠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不仅要有天赋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更需要进行刻苦的修养。他强调的是一种献身精神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这既是一条充满荆棘和险阻的艰辛之路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也可使人体验到最高的精神愉悦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话中蕴含深邃的人生哲理。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83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文中八次提到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其内涵是否一致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应该怎样理解王国维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境界说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不一致。第一则的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是总说。第五则提到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也是构成境界的元素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的作品应该能真切鲜明地表现出情景交融的艺术世界。第六则提到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应该得到真切生动的表现。第七则提到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是与人生体验结合起来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象征人生向前追求而有所得的不同精神状态。总体而言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内涵不尽相同。有的指客观景物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有的指情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有的指两者的统一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有的指造诣程度等。但崇尚真切、情景交融应该是其主要内涵。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01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说理形象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清新雅致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《人间词话》节选部分以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广泛触及了主观与客观、景与情等美学问题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是中国古典美学和文学理论的集大成者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又是中国现代美学和文学理论的开创者。同时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《人间词话》继承了传统诗话、词话的形式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清新雅致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也值得借鉴。其形象化主要表现在四方面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一是善于引用古诗词名句来说理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形象生动。比如以欧阳修、秦观的词诠释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以陶渊明、元好问的词诠释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以宋祁、张先的名句表现言辞表达在营造境界中的效果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这些诗句作者信手拈来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让人读来饶有趣味。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2474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二是善于以典型作家为例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增强说服力。《人间词话》在阐释概念、明确观点时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往往列举古今著名的作家作品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如以东坡、稼轩论胸襟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以美成、白石论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事实胜于雄辩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举出确凿典型的事例来证明论点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能增强文章的权威性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使文章更具有说服力。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三是善于对比说理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无我之境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等。作者在阐释概念时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将这些概念两两对举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这些词语形成鲜明对比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即便不加解释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也似乎不难理解。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四是语言含蓄生动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浸透着诗人的真感情真性情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自有含蓄幽微之美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真切感人。如作者在表现人生以及学问探索的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分别以晏殊、柳永、辛弃疾的词作比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赋以新解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清新雅致又别有情趣。在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此等语皆非大词人不能道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然遽以此意解释诸词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恐为晏、欧诸公所不许也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幽默诙谐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让人读后会悟其意而忍俊不禁。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7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王国维是第一个系统地运用西方哲学思想研究中国文学的学者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也是中国近代美学的开创者。他的《人间词话》在形式上继承了传统诗话、词话的特点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但在理论上融合了西方美学思想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广泛触及了文学创作中的诸多规律性问题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把中国传统诗学理论推向一个新高度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红楼梦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评论》运用叔本华的哲学观点来探讨《红楼梦》的精神实质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强调了《红楼梦》的悲剧性质及其价值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开创了中国现代文学批评的先河。黄遵宪潜心诗歌创作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不避流俗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我手写我口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诗之外有事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诗之中有人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今之世异于古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今之人亦何必与古人同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具有诗歌革新意识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可谓领风气之先。学习本单元课文要注意深入理解中国近代文艺理论的精髓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从而不断提高自己的审美能力和鉴赏能力。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11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67825"/>
              </p:ext>
            </p:extLst>
          </p:nvPr>
        </p:nvGraphicFramePr>
        <p:xfrm>
          <a:off x="508000" y="1135135"/>
          <a:ext cx="8128000" cy="6113982"/>
        </p:xfrm>
        <a:graphic>
          <a:graphicData uri="http://schemas.openxmlformats.org/presentationml/2006/ole">
            <p:oleObj spid="_x0000_s1027" name="文档" r:id="rId6" imgW="3946425" imgH="29680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自主梳理文中词句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在此基础上参考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阅读指南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知识链接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了解各篇的文化背景、内容要点、学术成就及影响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初步感知文意。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同学之间合作探究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抓住课文的精髓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领会文章的要义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了解王国维和黄遵宪的文艺思想。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注意弄清二人思想发展的渊源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并结合现代哲学眼光加以审视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提高自己的阅读兴趣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增加相应的文化知识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培养一定的文学研究能力。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经典原文</a:t>
            </a:r>
            <a:br>
              <a:rPr lang="zh-CN" altLang="zh-CN" dirty="0"/>
            </a:br>
            <a:r>
              <a:rPr lang="en-US" altLang="zh-CN" b="1" dirty="0"/>
              <a:t>10</a:t>
            </a:r>
            <a:r>
              <a:rPr lang="zh-CN" altLang="zh-CN" dirty="0"/>
              <a:t>　</a:t>
            </a:r>
            <a:r>
              <a:rPr lang="zh-CN" altLang="zh-CN" b="1" dirty="0"/>
              <a:t>《人间词话》十则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17M25.eps" descr="id:2147485972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19872" y="1175970"/>
            <a:ext cx="1728192" cy="234595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50977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(1877—1927),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初名德桢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后改为国维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字静安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亦字伯隅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初号礼堂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后更为观堂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又号永观。浙江海宁人。中国近现代之交的著名学者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杰出的古文字、古器物、古史地学家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诗人、文艺理论学家、哲学家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是享有国际盛誉的著名学者。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世代清寒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幼年苦读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为秀才。早年屡应乡试不中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遂于戊戌风云变化之际弃绝科举。二十二岁起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他至上海《时务报》馆充书记校对。利用公余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他到罗振玉办的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东方学社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研习外交与西方近代科学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结识主办人罗振玉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并在罗振玉资助下于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年赴日本留学。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448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年王国维因病从日本归国。后又在罗振玉推荐下执教于南通、江苏师范学校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讲授哲学、心理学、伦理学等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复埋头文学研究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任学部图书局编辑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从事中国戏曲史和词曲的研究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著有《宋元戏曲考》《人间词话》等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重视小说戏曲在文学上的地位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开创了研究戏曲史的风气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对当时文艺界颇有影响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辛亥革命后以清室遗老自居。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年任清华研究院教授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与梁启超、陈寅恪、赵元任并称清华四大导师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教授的教授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在北京颐和园投水自尽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留下了难解之谜。王国维的学术著作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以史学为最多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文学为最深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文字学为最基本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并涉及其他许多方面。其殷周制度史、宋元戏曲史、古文字学等方面的成就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都是空前的。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08747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519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《人间词话》是清末民国初年的国学大师王国维的力作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也是中国近代最负盛名的一部词话著作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在中国诗话、词话发展史上堪称一部划时代的作品。它是王国维关于文学批评的著述中最为人们所重视的一部作品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是王国维在接受了西方美学思想之后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以崭新的眼光对中国旧文学所作的评论。他脱弃西方理论之局限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力求运用自己的思想见解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尝试将某些西方思想中之重要概念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融入中国固有的传统批评中。从表面上看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《人间词话》与中国相袭已久之诗话、词话一类作品在体例和格式上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并无显著的差别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它已初具理论体系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在旧日诗词论著中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称得上是一部屈指可数的作品。在以往词论界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许多人把它奉为圭臬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把它的论点作为词学、美学的根据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影响很是深远。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209</TotalTime>
  <Words>3599</Words>
  <Application>Microsoft Office PowerPoint</Application>
  <PresentationFormat>全屏显示(4:3)</PresentationFormat>
  <Paragraphs>133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文档</vt:lpstr>
      <vt:lpstr>第十单元  人文心声</vt:lpstr>
      <vt:lpstr>幻灯片 2</vt:lpstr>
      <vt:lpstr>幻灯片 3</vt:lpstr>
      <vt:lpstr>幻灯片 4</vt:lpstr>
      <vt:lpstr>幻灯片 5</vt:lpstr>
      <vt:lpstr>经典原文 10　《人间词话》十则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2017-11-07T10:00:39Z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