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74" r:id="rId2"/>
    <p:sldId id="304" r:id="rId3"/>
    <p:sldId id="305" r:id="rId4"/>
    <p:sldId id="306" r:id="rId5"/>
    <p:sldId id="263" r:id="rId6"/>
    <p:sldId id="264" r:id="rId7"/>
    <p:sldId id="307" r:id="rId8"/>
    <p:sldId id="308" r:id="rId9"/>
    <p:sldId id="309" r:id="rId10"/>
    <p:sldId id="310" r:id="rId11"/>
    <p:sldId id="265"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10" name="组合 9"/>
          <p:cNvGrpSpPr/>
          <p:nvPr userDrawn="1"/>
        </p:nvGrpSpPr>
        <p:grpSpPr>
          <a:xfrm>
            <a:off x="4839394" y="-27384"/>
            <a:ext cx="1443037" cy="880109"/>
            <a:chOff x="11613" y="1584001"/>
            <a:chExt cx="1443037" cy="733424"/>
          </a:xfrm>
        </p:grpSpPr>
        <p:pic>
          <p:nvPicPr>
            <p:cNvPr id="11" name="图片 10"/>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12" name="TextBox 8">
              <a:hlinkClick r:id="rId3" action="ppaction://hlinksldjump"/>
            </p:cNvPr>
            <p:cNvSpPr txBox="1"/>
            <p:nvPr userDrawn="1"/>
          </p:nvSpPr>
          <p:spPr>
            <a:xfrm>
              <a:off x="230198" y="178188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内容感知</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737" y="17904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合作探究</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222711" y="245845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结构图解</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6.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slide" Target="../slides/slide5.xml"/><Relationship Id="rId4" Type="http://schemas.openxmlformats.org/officeDocument/2006/relationships/slideLayout" Target="../slideLayouts/slideLayout4.xml"/><Relationship Id="rId9" Type="http://schemas.openxmlformats.org/officeDocument/2006/relationships/slide" Target="../slides/slide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userDrawn="1"/>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19794"/>
            <a:ext cx="3226418" cy="575553"/>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第一节</a:t>
            </a:r>
            <a:r>
              <a:rPr lang="zh-CN" altLang="zh-CN" sz="1600" dirty="0" smtClean="0"/>
              <a:t>　</a:t>
            </a:r>
            <a:r>
              <a:rPr lang="zh-CN" altLang="zh-CN" sz="1600" b="1" dirty="0" smtClean="0"/>
              <a:t>字音档案</a:t>
            </a:r>
            <a:r>
              <a:rPr lang="zh-CN" altLang="zh-CN" sz="1600" dirty="0" smtClean="0"/>
              <a:t/>
            </a:r>
            <a:br>
              <a:rPr lang="zh-CN" altLang="zh-CN" sz="1600" dirty="0" smtClean="0"/>
            </a:br>
            <a:r>
              <a:rPr lang="en-US" altLang="zh-CN" sz="1600" dirty="0" smtClean="0"/>
              <a:t>        ——</a:t>
            </a:r>
            <a:r>
              <a:rPr lang="zh-CN" altLang="zh-CN" sz="1600" dirty="0" smtClean="0"/>
              <a:t>汉字的注音方法</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8" action="ppaction://hlinksldjump"/>
          </p:cNvPr>
          <p:cNvSpPr txBox="1"/>
          <p:nvPr userDrawn="1"/>
        </p:nvSpPr>
        <p:spPr>
          <a:xfrm>
            <a:off x="6415767" y="25878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合作探究</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9" action="ppaction://hlinksldjump"/>
          </p:cNvPr>
          <p:cNvSpPr txBox="1"/>
          <p:nvPr userDrawn="1"/>
        </p:nvSpPr>
        <p:spPr>
          <a:xfrm>
            <a:off x="7753097" y="26005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结构图解</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6" name="TextBox 24">
            <a:hlinkClick r:id="rId10" action="ppaction://hlinksldjump"/>
          </p:cNvPr>
          <p:cNvSpPr txBox="1"/>
          <p:nvPr userDrawn="1"/>
        </p:nvSpPr>
        <p:spPr>
          <a:xfrm>
            <a:off x="5057889" y="25878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内容感知</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3.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3.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3.xml"/><Relationship Id="rId1" Type="http://schemas.openxmlformats.org/officeDocument/2006/relationships/vmlDrawing" Target="../drawings/vmlDrawing4.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96141"/>
            <a:ext cx="6203032" cy="633670"/>
          </a:xfrm>
        </p:spPr>
        <p:txBody>
          <a:bodyPr/>
          <a:lstStyle/>
          <a:p>
            <a:r>
              <a:rPr lang="zh-CN" altLang="zh-CN" dirty="0"/>
              <a:t>第二</a:t>
            </a:r>
            <a:r>
              <a:rPr lang="zh-CN" altLang="zh-CN" dirty="0" smtClean="0"/>
              <a:t>课</a:t>
            </a:r>
            <a:r>
              <a:rPr lang="en-US" altLang="zh-CN" dirty="0" smtClean="0"/>
              <a:t>  </a:t>
            </a:r>
            <a:r>
              <a:rPr lang="zh-CN" altLang="zh-CN" dirty="0" smtClean="0"/>
              <a:t>千言万语</a:t>
            </a:r>
            <a:r>
              <a:rPr lang="zh-CN" altLang="zh-CN" dirty="0"/>
              <a:t>总关</a:t>
            </a:r>
            <a:r>
              <a:rPr lang="en-US" altLang="zh-CN" dirty="0"/>
              <a:t>“</a:t>
            </a:r>
            <a:r>
              <a:rPr lang="zh-CN" altLang="zh-CN" dirty="0"/>
              <a:t>音</a:t>
            </a:r>
            <a:r>
              <a:rPr lang="en-US" altLang="zh-CN" dirty="0"/>
              <a:t>”</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0808"/>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汉语拼音拼写有哪些注意事项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单字标注拼音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注意隔音符号、隔音字母和</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ü</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韵母两点的省略情况。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词语标注拼音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基本以词为书写单位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不能按词划分的就全部连续拼写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句子开头和诗歌每行开头的字母大写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由几个词组成的专有名词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每个词的首字母大写。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声母和韵母的拼合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普通话中并非所有的韵母都可以和所有的声母相拼。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7645873"/>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23.eps" descr="id:2147487097;FounderCES"/>
          <p:cNvPicPr/>
          <p:nvPr/>
        </p:nvPicPr>
        <p:blipFill>
          <a:blip r:embed="rId2" cstate="print"/>
          <a:stretch>
            <a:fillRect/>
          </a:stretch>
        </p:blipFill>
        <p:spPr>
          <a:xfrm>
            <a:off x="1547664" y="2297212"/>
            <a:ext cx="5544616" cy="1851868"/>
          </a:xfrm>
          <a:prstGeom prst="rect">
            <a:avLst/>
          </a:prstGeom>
        </p:spPr>
      </p:pic>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0980338"/>
              </p:ext>
            </p:extLst>
          </p:nvPr>
        </p:nvGraphicFramePr>
        <p:xfrm>
          <a:off x="508000" y="1113645"/>
          <a:ext cx="8128000" cy="5329300"/>
        </p:xfrm>
        <a:graphic>
          <a:graphicData uri="http://schemas.openxmlformats.org/presentationml/2006/ole">
            <p:oleObj spid="_x0000_s1027" name="文档" r:id="rId3" imgW="3946425" imgH="2588308" progId="Word.Document.12">
              <p:embed/>
            </p:oleObj>
          </a:graphicData>
        </a:graphic>
      </p:graphicFrame>
    </p:spTree>
    <p:extLst>
      <p:ext uri="{BB962C8B-B14F-4D97-AF65-F5344CB8AC3E}">
        <p14:creationId xmlns:p14="http://schemas.microsoft.com/office/powerpoint/2010/main" xmlns="" val="1785750811"/>
      </p:ext>
    </p:extLst>
  </p:cSld>
  <p:clrMapOvr>
    <a:masterClrMapping/>
  </p:clrMapOvr>
  <mc:AlternateContent xmlns:mc="http://schemas.openxmlformats.org/markup-compatibility/2006">
    <mc:Choice xmlns:p14="http://schemas.microsoft.com/office/powerpoint/2010/main" xmlns="" Requires="p14">
      <p:transition spd="slow" p14:dur="2000">
        <p:cover dir="ru"/>
      </p:transition>
    </mc:Choice>
    <mc:Fallback>
      <p:transition spd="slow">
        <p:cover dir="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49098"/>
            <a:ext cx="6203032" cy="927757"/>
          </a:xfrm>
        </p:spPr>
        <p:txBody>
          <a:bodyPr/>
          <a:lstStyle/>
          <a:p>
            <a:r>
              <a:rPr lang="zh-CN" altLang="zh-CN" b="1" dirty="0"/>
              <a:t>第一节</a:t>
            </a:r>
            <a:r>
              <a:rPr lang="zh-CN" altLang="zh-CN" dirty="0"/>
              <a:t>　</a:t>
            </a:r>
            <a:r>
              <a:rPr lang="zh-CN" altLang="zh-CN" b="1" dirty="0"/>
              <a:t>字音</a:t>
            </a:r>
            <a:r>
              <a:rPr lang="zh-CN" altLang="zh-CN" b="1" dirty="0" smtClean="0"/>
              <a:t>档案</a:t>
            </a:r>
            <a:r>
              <a:rPr lang="en-US" altLang="zh-CN" dirty="0" smtClean="0"/>
              <a:t>——</a:t>
            </a:r>
            <a:r>
              <a:rPr lang="zh-CN" altLang="zh-CN" dirty="0"/>
              <a:t>汉字的注音方法</a:t>
            </a:r>
          </a:p>
        </p:txBody>
      </p:sp>
    </p:spTree>
    <p:extLst>
      <p:ext uri="{BB962C8B-B14F-4D97-AF65-F5344CB8AC3E}">
        <p14:creationId xmlns:p14="http://schemas.microsoft.com/office/powerpoint/2010/main" xmlns="" val="1444373968"/>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29035"/>
            <a:ext cx="8128000" cy="57475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有一位姓尤的人来到加拿大后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热情助人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经常为新来的中国留学生接站。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一次他同时接来一男一女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男的姓佘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女的姓何。接来后的第二天系里正好有个聚会。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聚会开始后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尤同学上前给大家介绍新来的同学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怕老外记不住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就把他们的姓氏都给拼了出来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先介绍女士</a:t>
            </a:r>
            <a:r>
              <a:rPr lang="en-US" altLang="zh-CN" sz="2200" dirty="0">
                <a:solidFill>
                  <a:srgbClr val="000000"/>
                </a:solidFill>
                <a:latin typeface="Times New Roman" panose="02020603050405020304" pitchFamily="18" charset="0"/>
                <a:cs typeface="Times New Roman" panose="02020603050405020304" pitchFamily="18" charset="0"/>
              </a:rPr>
              <a:t>:“She</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is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He,H</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老外跟着重复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So,She</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is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he?”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尤同学答</a:t>
            </a:r>
            <a:r>
              <a:rPr lang="en-US" altLang="zh-CN" sz="2200" dirty="0">
                <a:solidFill>
                  <a:srgbClr val="000000"/>
                </a:solidFill>
                <a:latin typeface="Times New Roman" panose="02020603050405020304" pitchFamily="18" charset="0"/>
                <a:cs typeface="Times New Roman" panose="02020603050405020304" pitchFamily="18" charset="0"/>
              </a:rPr>
              <a:t>:“Yes!”</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然后指着佘</a:t>
            </a:r>
            <a:r>
              <a:rPr lang="en-US" altLang="zh-CN" sz="2200" dirty="0">
                <a:solidFill>
                  <a:srgbClr val="000000"/>
                </a:solidFill>
                <a:latin typeface="Times New Roman" panose="02020603050405020304" pitchFamily="18" charset="0"/>
                <a:cs typeface="Times New Roman" panose="02020603050405020304" pitchFamily="18" charset="0"/>
              </a:rPr>
              <a:t>:“He</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is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She,S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老外有点懵</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What,He</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is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she?”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尤同学回答</a:t>
            </a:r>
            <a:r>
              <a:rPr lang="en-US" altLang="zh-CN" sz="2200" dirty="0">
                <a:solidFill>
                  <a:srgbClr val="000000"/>
                </a:solidFill>
                <a:latin typeface="Times New Roman" panose="02020603050405020304" pitchFamily="18" charset="0"/>
                <a:cs typeface="Times New Roman" panose="02020603050405020304" pitchFamily="18" charset="0"/>
              </a:rPr>
              <a:t>:“Right!”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接着指指自己</a:t>
            </a:r>
            <a:r>
              <a:rPr lang="en-US" altLang="zh-CN" sz="2200" dirty="0">
                <a:solidFill>
                  <a:srgbClr val="000000"/>
                </a:solidFill>
                <a:latin typeface="Times New Roman" panose="02020603050405020304" pitchFamily="18" charset="0"/>
                <a:cs typeface="Times New Roman" panose="02020603050405020304" pitchFamily="18" charset="0"/>
              </a:rPr>
              <a:t>:“And</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I</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am</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You,Y</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U!”</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老外已彻底晕了</a:t>
            </a:r>
            <a:r>
              <a:rPr lang="en-US" altLang="zh-CN" sz="2200" dirty="0">
                <a:solidFill>
                  <a:srgbClr val="000000"/>
                </a:solidFill>
                <a:latin typeface="Times New Roman" panose="02020603050405020304" pitchFamily="18" charset="0"/>
              </a:rPr>
              <a:t>:“</a:t>
            </a:r>
            <a:r>
              <a:rPr lang="en-US" altLang="zh-CN" sz="2200" dirty="0" err="1">
                <a:solidFill>
                  <a:srgbClr val="000000"/>
                </a:solidFill>
                <a:latin typeface="Times New Roman" panose="02020603050405020304" pitchFamily="18" charset="0"/>
              </a:rPr>
              <a:t>Oh,You</a:t>
            </a:r>
            <a:r>
              <a:rPr lang="en-US" altLang="zh-CN" sz="2200" dirty="0">
                <a:solidFill>
                  <a:srgbClr val="000000"/>
                </a:solidFill>
                <a:latin typeface="Times New Roman" panose="02020603050405020304" pitchFamily="18" charset="0"/>
                <a:ea typeface="仿宋" panose="02010609060101010101" pitchFamily="49" charset="-122"/>
              </a:rPr>
              <a:t> </a:t>
            </a:r>
            <a:r>
              <a:rPr lang="en-US" altLang="zh-CN" sz="2200" dirty="0">
                <a:solidFill>
                  <a:srgbClr val="000000"/>
                </a:solidFill>
                <a:latin typeface="Times New Roman" panose="02020603050405020304" pitchFamily="18" charset="0"/>
              </a:rPr>
              <a:t>are</a:t>
            </a:r>
            <a:r>
              <a:rPr lang="en-US" altLang="zh-CN" sz="2200" dirty="0">
                <a:solidFill>
                  <a:srgbClr val="000000"/>
                </a:solidFill>
                <a:latin typeface="Times New Roman" panose="02020603050405020304" pitchFamily="18" charset="0"/>
                <a:ea typeface="仿宋" panose="02010609060101010101" pitchFamily="49" charset="-122"/>
              </a:rPr>
              <a:t> </a:t>
            </a:r>
            <a:r>
              <a:rPr lang="en-US" altLang="zh-CN" sz="2200" dirty="0">
                <a:solidFill>
                  <a:srgbClr val="000000"/>
                </a:solidFill>
                <a:latin typeface="Times New Roman" panose="02020603050405020304" pitchFamily="18" charset="0"/>
              </a:rPr>
              <a:t>me?”</a:t>
            </a:r>
            <a:endParaRPr lang="zh-CN" altLang="en-US" sz="2200" dirty="0"/>
          </a:p>
        </p:txBody>
      </p:sp>
    </p:spTree>
    <p:extLst>
      <p:ext uri="{BB962C8B-B14F-4D97-AF65-F5344CB8AC3E}">
        <p14:creationId xmlns:p14="http://schemas.microsoft.com/office/powerpoint/2010/main" xmlns="" val="2440654724"/>
      </p:ext>
    </p:extLst>
  </p:cSld>
  <p:clrMapOvr>
    <a:masterClrMapping/>
  </p:clrMapOvr>
  <mc:AlternateContent xmlns:mc="http://schemas.openxmlformats.org/markup-compatibility/2006">
    <mc:Choice xmlns:p14="http://schemas.microsoft.com/office/powerpoint/2010/main" xmlns="" Requires="p14">
      <p:transition spd="slow" p14:dur="20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学习汉语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第一步就是要认识汉字和认读字音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这就需要一种给汉字注音的办法。由于汉字本身不是表音的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要认识汉字和读出字音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只好用另外的汉字或符号来给这个汉字注音。这样便产生了多种注音方法。本节介绍了四种注音方法以及汉语拼音的有关问题。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0808"/>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什么是直音法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这种注音方法有什么优点和不足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用一个读音跟被注音的字的读音相同或相近的字直接给另一个字注音。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6333394"/>
              </p:ext>
            </p:extLst>
          </p:nvPr>
        </p:nvGraphicFramePr>
        <p:xfrm>
          <a:off x="508000" y="2996952"/>
          <a:ext cx="8128000" cy="2046713"/>
        </p:xfrm>
        <a:graphic>
          <a:graphicData uri="http://schemas.openxmlformats.org/presentationml/2006/ole">
            <p:oleObj spid="_x0000_s2051" name="文档" r:id="rId3" imgW="3946425" imgH="993925"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55679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什么是反切法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这种注音方法有什么优点和不足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用两个汉字来拼出另一个汉字的读音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其实就是拼音。方法是找一个字作为反切上字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决定用什么声母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再找一个字作为反切下字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决定用什么韵母和声调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以拼出被切字的读音。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366465238"/>
              </p:ext>
            </p:extLst>
          </p:nvPr>
        </p:nvGraphicFramePr>
        <p:xfrm>
          <a:off x="508000" y="3254495"/>
          <a:ext cx="8128000" cy="2046713"/>
        </p:xfrm>
        <a:graphic>
          <a:graphicData uri="http://schemas.openxmlformats.org/presentationml/2006/ole">
            <p:oleObj spid="_x0000_s3075" name="文档" r:id="rId3" imgW="3946425" imgH="993925" progId="Word.Document.12">
              <p:embed/>
            </p:oleObj>
          </a:graphicData>
        </a:graphic>
      </p:graphicFrame>
    </p:spTree>
    <p:extLst>
      <p:ext uri="{BB962C8B-B14F-4D97-AF65-F5344CB8AC3E}">
        <p14:creationId xmlns:p14="http://schemas.microsoft.com/office/powerpoint/2010/main" xmlns="" val="4217149790"/>
      </p:ext>
    </p:extLst>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54295"/>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什么是注音字母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这种注音方法有什么优点和不足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注音字母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是民国政府于</a:t>
            </a:r>
            <a:r>
              <a:rPr lang="en-US" altLang="zh-CN" sz="2200" dirty="0">
                <a:solidFill>
                  <a:srgbClr val="000000"/>
                </a:solidFill>
                <a:latin typeface="Times New Roman" panose="02020603050405020304" pitchFamily="18" charset="0"/>
                <a:cs typeface="Times New Roman" panose="02020603050405020304" pitchFamily="18" charset="0"/>
              </a:rPr>
              <a:t>1918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年正式颁布的第一套国家法定使用的汉字注音方法。采用独体古汉字的笔画式符号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一共有</a:t>
            </a:r>
            <a:r>
              <a:rPr lang="en-US" altLang="zh-CN" sz="2200" dirty="0">
                <a:solidFill>
                  <a:srgbClr val="000000"/>
                </a:solidFill>
                <a:latin typeface="Times New Roman" panose="02020603050405020304" pitchFamily="18" charset="0"/>
                <a:cs typeface="Times New Roman" panose="02020603050405020304" pitchFamily="18" charset="0"/>
              </a:rPr>
              <a:t>39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个字母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其中声母</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韵母</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42859196"/>
              </p:ext>
            </p:extLst>
          </p:nvPr>
        </p:nvGraphicFramePr>
        <p:xfrm>
          <a:off x="508000" y="3161705"/>
          <a:ext cx="8128000" cy="2046713"/>
        </p:xfrm>
        <a:graphic>
          <a:graphicData uri="http://schemas.openxmlformats.org/presentationml/2006/ole">
            <p:oleObj spid="_x0000_s4099" name="文档" r:id="rId3" imgW="3946425" imgH="993925" progId="Word.Document.12">
              <p:embed/>
            </p:oleObj>
          </a:graphicData>
        </a:graphic>
      </p:graphicFrame>
    </p:spTree>
    <p:extLst>
      <p:ext uri="{BB962C8B-B14F-4D97-AF65-F5344CB8AC3E}">
        <p14:creationId xmlns:p14="http://schemas.microsoft.com/office/powerpoint/2010/main" xmlns="" val="46722911"/>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41277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什么是《汉语拼音方案》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《汉语拼音方案》包括哪些内容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和以前的汉字注音方法相比有哪些优点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《汉语拼音方案》是新中国成立后由全国人民代表大会于</a:t>
            </a:r>
            <a:r>
              <a:rPr lang="en-US" altLang="zh-CN" sz="2200" dirty="0">
                <a:solidFill>
                  <a:srgbClr val="000000"/>
                </a:solidFill>
                <a:latin typeface="Times New Roman" panose="02020603050405020304" pitchFamily="18" charset="0"/>
                <a:cs typeface="Times New Roman" panose="02020603050405020304" pitchFamily="18" charset="0"/>
              </a:rPr>
              <a:t>1958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年正式公布实施的给汉语字词注音的方法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目前也已成为联合国规定的世界范围内标注汉语语音的国际标准。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《汉语拼音方案》包括字母表、声母表、韵母表、标调法、隔音法和省略法。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汉语拼音方案与以前的汉字注音方法相比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有更多优点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一是符号数量更少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基本符号只有</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个拉丁字母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二是做到了音素化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即一般一个符号只代表一个音素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三是便于国际交流和计算机键盘输入。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1099677"/>
      </p:ext>
    </p:extLst>
  </p:cSld>
  <p:clrMapOvr>
    <a:masterClrMapping/>
  </p:clrMapOvr>
  <p:transition spd="slow">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down)">
                                      <p:cBhvr>
                                        <p:cTn id="10" dur="500"/>
                                        <p:tgtEl>
                                          <p:spTgt spid="4">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wipe(down)">
                                      <p:cBhvr>
                                        <p:cTn id="13"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295</TotalTime>
  <Words>656</Words>
  <Application>Microsoft Office PowerPoint</Application>
  <PresentationFormat>全屏显示(4:3)</PresentationFormat>
  <Paragraphs>28</Paragraphs>
  <Slides>11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11</vt:i4>
      </vt:variant>
    </vt:vector>
  </HeadingPairs>
  <TitlesOfParts>
    <vt:vector size="13" baseType="lpstr">
      <vt:lpstr>测控设计模板14新</vt:lpstr>
      <vt:lpstr>文档</vt:lpstr>
      <vt:lpstr>第二课  千言万语总关“音”</vt:lpstr>
      <vt:lpstr>幻灯片 2</vt:lpstr>
      <vt:lpstr>第一节　字音档案——汉字的注音方法</vt:lpstr>
      <vt:lpstr>幻灯片 4</vt:lpstr>
      <vt:lpstr>幻灯片 5</vt:lpstr>
      <vt:lpstr>幻灯片 6</vt:lpstr>
      <vt:lpstr>幻灯片 7</vt:lpstr>
      <vt:lpstr>幻灯片 8</vt:lpstr>
      <vt:lpstr>幻灯片 9</vt:lpstr>
      <vt:lpstr>幻灯片 10</vt:lpstr>
      <vt:lpstr>幻灯片 11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dbc</dc:creator>
  <dc:description>语文备课大师【全免费】</dc:description>
  <cp:lastModifiedBy>Administrator</cp:lastModifiedBy>
  <cp:revision>语文备课大师【全免费】</cp:revision>
  <dcterms:created xsi:type="dcterms:W3CDTF">2016-04-22T00:11:50Z</dcterms:created>
  <dcterms:modified xsi:type="dcterms:W3CDTF">2017-11-03T12:27:46Z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