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3" r:id="rId3"/>
    <p:sldId id="264" r:id="rId4"/>
    <p:sldId id="275" r:id="rId5"/>
    <p:sldId id="276" r:id="rId6"/>
    <p:sldId id="267" r:id="rId7"/>
    <p:sldId id="277" r:id="rId8"/>
    <p:sldId id="278" r:id="rId9"/>
    <p:sldId id="279" r:id="rId10"/>
    <p:sldId id="280" r:id="rId11"/>
    <p:sldId id="281" r:id="rId12"/>
    <p:sldId id="265" r:id="rId13"/>
    <p:sldId id="284" r:id="rId14"/>
    <p:sldId id="266" r:id="rId15"/>
    <p:sldId id="286" r:id="rId16"/>
    <p:sldId id="269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9.xml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2.xml"/><Relationship Id="rId4" Type="http://schemas.openxmlformats.org/officeDocument/2006/relationships/slide" Target="../slides/sl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11446931" y="6453338"/>
            <a:ext cx="672075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>
                <a:solidFill>
                  <a:srgbClr val="5F5F5F"/>
                </a:solidFill>
              </a:rPr>
              <a:t>-</a:t>
            </a:r>
            <a:endParaRPr lang="zh-CN" altLang="en-US" sz="1400" b="0" dirty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12192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960646" y="2924944"/>
            <a:ext cx="8270709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0622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655842" y="-27384"/>
            <a:ext cx="1924049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11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227527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5135895" y="112562"/>
            <a:ext cx="633507" cy="480597"/>
            <a:chOff x="366968" y="1037555"/>
            <a:chExt cx="475130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6469553" y="-27379"/>
            <a:ext cx="1924049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9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249206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5135895" y="98611"/>
            <a:ext cx="633507" cy="480597"/>
            <a:chOff x="366968" y="1037555"/>
            <a:chExt cx="475130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8263869" y="-27384"/>
            <a:ext cx="1924049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</a:p>
          </p:txBody>
        </p:sp>
      </p:grpSp>
      <p:sp>
        <p:nvSpPr>
          <p:cNvPr id="9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263165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5135895" y="102211"/>
            <a:ext cx="633507" cy="480597"/>
            <a:chOff x="366968" y="1037555"/>
            <a:chExt cx="475130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7" name="TextBox 34">
            <a:hlinkClick r:id="rId5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8" name="TextBox 34">
            <a:hlinkClick r:id="rId6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0104749" y="-27384"/>
            <a:ext cx="1924049" cy="880109"/>
            <a:chOff x="6197901" y="-27384"/>
            <a:chExt cx="1443037" cy="880109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11" name="TextBox 34">
              <a:hlinkClick r:id="rId8" action="ppaction://hlinksldjump"/>
            </p:cNvPr>
            <p:cNvSpPr txBox="1"/>
            <p:nvPr userDrawn="1"/>
          </p:nvSpPr>
          <p:spPr>
            <a:xfrm>
              <a:off x="6405493" y="210299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25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7" grpId="0"/>
      <p:bldP spid="8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3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 noChangeAspect="1"/>
          </p:cNvSpPr>
          <p:nvPr>
            <p:ph type="title"/>
          </p:nvPr>
        </p:nvSpPr>
        <p:spPr>
          <a:xfrm>
            <a:off x="1919536" y="2996952"/>
            <a:ext cx="8128000" cy="57606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/>
              <a:t>炮　兽</a:t>
            </a:r>
          </a:p>
        </p:txBody>
      </p:sp>
    </p:spTree>
    <p:extLst>
      <p:ext uri="{BB962C8B-B14F-4D97-AF65-F5344CB8AC3E}">
        <p14:creationId xmlns:p14="http://schemas.microsoft.com/office/powerpoint/2010/main" val="1414986514"/>
      </p:ext>
    </p:extLst>
  </p:cSld>
  <p:clrMapOvr>
    <a:masterClrMapping/>
  </p:clrMapOvr>
  <p:transition spd="slow">
    <p:pull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8478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琢磨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捉摸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①近两年棉花价格下跌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琢磨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的李长远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经过市场调查后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引进了棉花高产种子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经过科学管理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他的棉花籽单产达到了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惹得不少人直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②这尊可怕的大炮乱滚乱动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撞到右边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撞到左边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逃避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使人无法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捉摸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粉碎障碍物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把人当做苍蝇似的压死。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96849" y="441315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有两个读音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zhuó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雕刻和打磨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加工使精美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zuó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捉摸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指猜测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多用于否定式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难以捉摸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捉摸不定。注意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反复思索的意思应该用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zuó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33718" y="2352883"/>
            <a:ext cx="5150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3951302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9561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80666"/>
            <a:ext cx="8128000" cy="20973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受宠若惊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大喜过望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①那个年老的乘客用手指指着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受宠若惊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的炮手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把这个人拉去枪毙。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②没想到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真没想到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这次期末考试我竟然获得级部第一名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真是让我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大喜过望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388492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因收获而感到特别高兴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受宠若惊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指受到过分的宠爱待遇而感到紧张不安。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大喜过望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指结果比原来希望的更好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因而感到特别高兴。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6932" y="2064851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3301284"/>
            <a:ext cx="112258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722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979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它那样子像是发了脾气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正在进行一种古怪的神秘的报复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再也没有比这种无生物的愤怒更无情的了。这个疯狂的庞然大物有豹子的敏捷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大象的重量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老鼠的灵巧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斧子的坚硬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波浪的突然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闪电的迅速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坟墓的痴聋。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将人的感情加到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用拟人手法形象而传神地写出大炮正以巨大的力量毁坏着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军舰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。然后作者用一连串生动的比喻和排比来形容炮兽的张狂和威猛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将这个没有生命的冰冷武器写得既有猛兽的凶狠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又有冥冥中不可知晓的灵性和能量。大炮被写活了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它越是凶暴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越是残忍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人就越显得无能和懦弱。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8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5257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勇敢必须奖励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疏忽必须惩罚。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奖励是对勇敢者的肯定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是对勇敢者的鼓舞。就与炮兽决斗的炮队队长而言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在当时的情况下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没有一点勇气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没有一点冒险精神和把生命置之度外的牺牲精神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是无法投入这场动人心魄的决斗的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把圣路易十字勋章授给他是理所当然的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也是公平的。但犯了错误必须受到惩罚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每一个人都必须在自己的岗位上尽职尽责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每一个人也必须为自己的失职付出代价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炮队队长的失职造成了大炮对军舰的破坏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这损失是无法挽回的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所以炮队队长付出的代价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也是昂贵的。这句话显示了将军的公平、军纪的严明。也许有人会说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破坏已经无法挽回了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杀了炮队队长也无济于事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在这种情况下再枪毙他岂不是又一损失吗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杀了勇敢的炮队队长的确可惜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可是从严明军纪、杜绝后患而言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也是有意义的。这次事故对别人也是一个深刻的教训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更多的船员会忠于职守、尽职尽责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从而形成一个战斗力强大的整体。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30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991544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《炮兽》中的场景描写有什么特点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长篇小说《九三年》描绘了法国大革命时代的波澜壮阔的社会画卷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而位于小说开头的《炮兽》却避开了当时众多的社会场面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选取了一个特定的场景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大海中一艘军舰的甲板上。在这里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自然环境是恶劣的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它的底下有甲板在摇动它。它被船摇动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船被海摇动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海被风摇动。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远远的飓风还在等待着人们。这里也是一个小社会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相比岸上错综复杂的人际关系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这里显得单纯得多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由一群要去执行秘密任务的军人组成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这里没有革命与复辟的争论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没有保王与共和的争斗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只有人与炮兽、人与大海的搏斗。可以说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《炮兽》中的场景描写是为塑造人物服务的。在这个狭小而摇晃的舞台上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人物的性格、社会的复杂均得到了最大程度的表现。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3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991544" y="116795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《炮兽》的故事发生在《九三年》的开头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《炮兽》整个场景的设计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都是为了引导全书的主角之一朗德纳克侯爵出场。《炮兽》这一场景为朗德纳克侯爵的出场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了哪些设计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恶劣的自然环境烘托人物的坚定意志。船在大海上航行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波涛汹涌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天气恶劣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充满不可预测的危险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这样的环境足以展现人物的坚定意志。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炮兽肆虐的特定场景考验了人物的意志和能力。这是英雄人物施展自己才能的良好舞台。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船员、炮队队长、老人的层层对照展现了人物的极大勇气、沉着冷静、坚毅果敢、智勇双全。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卖足关子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保持神秘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吸引读者。身为重要人物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肩负重大使命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穿着农民服装的老头儿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关键时刻的出色表现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一步步加深了人物的神秘感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吊足了读者的胃口。因此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这一场景的设置为塑造朗德纳克这一人物形象提供了一个舞台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初步展现了他的精神和性格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给读者留下了深刻印象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也为后文他在斗争中的表现铺垫。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95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统帅的素质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《炮兽》中的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如果他不是叛军头目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他必定会成为一名英勇的将军。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面对炮兽肆虐时的沉着冷静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面对船员伤亡时的无动于衷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面对死亡的危险去阻止大炮时一切不可思议的举动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都为这个看似平凡的老人抹上了一层神秘的色彩。我们为他的智慧与勇气所折服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并对他的身份充满疑惑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怎样的老人才会具有如此大的魄力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在最后答案揭晓之后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我们才恍然大悟。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99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20549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只要他有自己的军队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只要他有自己认定的目标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那个将奔赴的战场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那身经百战的经验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那种毫无止境的欲望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都让他具有了一种不同常人的气度。面对危险时的沉着冷静、无动于衷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不是因为他害怕而佯装出来的表情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而是他身为将领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在维护全船安危时所体现的责任。也许他的心底也曾掠过一丝恐惧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但强烈的责任感立刻压制了它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他必须在这个千钧一发的时刻保持冷静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做出理智的分析及准确的判断。而一旦做出判断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他必须果断地行动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绝不能因害怕而犹豫不决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即使面对的是死亡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他也必须把握住那个转瞬即逝的机会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他的身份与责任要求他不顾一切地将那袋伪钞扔到大炮的车轮之间。处变不惊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想别人所不敢想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临危不惧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做别人所不敢做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才对得起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这一称呼。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而最令我震惊的并不是他奋不顾身的一搏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而是胜利之后欢呼与惶恐并存的瞬间。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08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26876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炮手的失误造成了这场灾难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炮手的勇气挽救了这场灾难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该赏该罚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这是一个最矛盾的难题。而将军的判决出乎所有人的意料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他让炮手系着圣路易十字勋章去接受死刑。那一刻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将军的严肃、公正、果断、睿智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展露无遗。这个命令绝非常人所能下达。在这个充满喜悦的时刻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他很快平静下来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并对事故做出了准确的分析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他几乎是过分理智的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在经历了不幸与胜利之后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他竟还能从胜利中看到造成灾难的失误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在奖赏中给予致命的惩罚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并且语气是如此的平静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完全让人猜不透他的所思所想。这不得不令人佩服他的反应。也许他不近人情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冷漠甚至冷血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但这是一个成功将领所必需的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不以主观情感去主宰事物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才能收获真正的胜利。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这是一个不愧于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这一称谓的将军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除了他是叛军头目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他的举动让人敬佩。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1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美文品读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开阔你的视野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美国人的英雄观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张心阳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美国一家公司与媒体联手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以《谁是你心中的英雄》为题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对民众进行调查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选出你心中的二十位英雄。评选结果榜上有前任国务卿鲍威尔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前总统肯尼迪、林肯、克林顿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另外还有十位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尽管我们不太知其名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英雄壮举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很耐人寻味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我们不妨了解一下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有一个名叫休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汤普森的军人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年参军赴越南作战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为了使美军包围圈里的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个越南平民免遭屠杀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他把枪口对准自己的战友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你们开枪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我也开枪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他的行为在当时遭到非难并受到官方调查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但后来五角大楼授给了他越战纪念章。他在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排行榜中列第二。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10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521133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雨果在著名的《克伦威尔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序》中写道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丑就在美的旁边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畸形靠近着优美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粗俗藏在崇高的背后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善与恶并存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光明与黑暗与共。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他的创作主张之一就是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美丑对照原则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对照法是他在创作中最喜欢采用的方法。学习本文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应理清文中的三个场景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探讨小说中对照手法及其对刻画人物形象的作用。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51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另一位也是参加越战的军人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叫约翰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麦凯思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年起他在越南整整待了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年他并不是在战场上厮杀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而是待在越南人的战俘营里。就是这样一个战俘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回国后不仅受到英雄的礼遇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而且还当上了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走上了政坛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。他在排行榜中列第六。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再一位是黑人女士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名叫罗莎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帕克斯。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帕克斯乘坐拥挤的公共汽车下班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疲惫的她坐在白人专座上并拒绝为一个粗暴的白人男子让座。她因此被送上法庭。后来引发一场全国性的黑人民权运动。她在排行榜中列第九。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以上我的列举是有选择的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为美国公民所首肯的也有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烈火中的英雄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和战场上的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孤胆英雄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。可毕竟上述英雄人物也能从千百个英雄中脱颖而出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名列英雄榜中。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47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在现代文明社会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英雄观应该有很强的人性色彩、人文色彩。上述几位被美国人推崇的英雄就具有这样的特色。年轻的汤普森虽然服从国家的调遣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投入了对越南人的作战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但他并没有把自己当作战争的机器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逞匹夫之勇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而是从人性的角度来审视战争。战争的目的是和平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和平的目的是保护人的生命安全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战场上伤害任何一个无辜的人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都是与战争的目的相违背的。他的思考打破了狭隘的爱国主义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打破了世俗的战争观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富有强烈的感召力。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按照狭隘的英雄观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麦凯思好像也算不上英雄。他既没有舍身炸碉堡、以身堵枪眼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也没有拿一捆手榴弹或爆破筒与敌人同归于尽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他仅仅是个俘虏兵。在很多人的观念里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一日当战俘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终生是耻辱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遑论英雄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79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946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比照起来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我更倾向于理性化、人性化的英雄观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不是动辄献身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、就义。尽管献身也不失为英雄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但决不能认为只有献身才是英雄。如果只有拿生命才能博得一个英雄称号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那无异于鲁迅先生说的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教人去送死。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黑人女士帕克斯被推举为英雄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则更意味着人们对人性、平等、自由、博爱和真理的追求。她其实没有什么惊天动地之举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她仅仅为了使自己疲惫的身体得到休息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甚至可以说是带有一定的自私心理的。但人们从她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的另一面看出了她维护个人权利、挑战种族歧视和追求平等的一面。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我们也有许多英雄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他们大多数的品德和精神无疑是难能可贵的。但也不难发现绝大多数属于献身型、拼命型、勤奋型、苦干型和无私型的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很少听说哪位是因为为真理而斗争、为自由平等而斗争而当选为民族英雄。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92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547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中华人民共和国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成立五十周年的时候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文艺舞台上曾推出一大批共和国英雄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但没有陈独秀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没有马寅初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没有张志新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没有遇罗克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没有林昭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没有俘虏兵。我不知道是不是我们这个民族不习惯推举这种为真理而斗争的英雄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但我们也不要混淆了英雄与英雄行为的概念。换句话说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诸如堵枪眼、拦惊马、斗歹徒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此类行为很大程度上只能算是一种英雄举动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而离作为一名英雄的标准尚有很大的距离。罗曼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世界上只有一种英雄主义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便是注视世界的真面目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并且爱世界。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英雄之举和英雄是不可同日而语的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若将英雄之举当作英雄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这实际上是对英雄的小视、矮化、庸俗化。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15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920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在美国这次评选的二十个英雄中还有一个特点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那就是他们获得荣誉时都是活着的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没有一个是奋不顾身、英勇捐躯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或累死、病死在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工作岗位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上的。我不知道这是巧合还是故意。如果是后者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我想他们推举英雄这件事的本身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就彰显着一种人本思想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体现着对人的生命的珍重。美国人不想推举为英雄壮举而死去的人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其用意大概正是不主张人们为完成某一义举去献身吧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这种英雄观不能不让人佩服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活着比完成英雄壮举更重要。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在现代文明社会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英雄观应该有很强的人性色彩、人文色彩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对人性、平等、自由、博爱和真理的追求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这才是本文所倡导的英雄观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更符合对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的关注。舍己为人固然可贵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可这样做对得起自己的亲人吗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这难道不是另外意义上的不人道吗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英雄行为和英雄实际上是不同的概念。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5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032000" y="100250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素材积累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贮满你的背囊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人有了物质才能生存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人有了理想才谈得上生活。你要了解生存与生活的不同吗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而人则生活。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人应该是有理想的。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为中心或话题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储备写作素材。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世界上最快乐的事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莫过于为理想而奋斗。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古希腊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苏格拉底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不想当将军的士兵不是好士兵。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拿破仑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人的活动如果没有理想的鼓舞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就会变得空虚而渺小。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车尔尼雪夫斯基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能给天下不幸者以欢乐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高尔基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当大自然剥夺了人类用四肢爬行的能力时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又给了他一根拐杖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这就是理想。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高尔基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98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920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理想是指路的明灯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就没有坚定的方向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托尔斯泰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现实是此岸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理想是彼岸。中间隔着湍急的河流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行动则是架在川上的桥梁。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克雷洛夫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司马光警枕励志读书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司马光小时候是个贪玩贪睡的孩子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为此他没少受先生的责罚和同伴的嘲笑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在先生的谆谆教诲下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他决心改掉贪睡的毛病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博览群书。为了早早起床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他睡觉前喝了满满一肚子水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结果早上没有被憋醒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却尿了床。于是聪明的司马光用圆木头做了一个警枕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早上一翻身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头滑落在床板上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自然惊醒。从此他天天早早地起床读书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坚持不懈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终于成为一个学识渊博、成就了《资治通鉴》的历史学家。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3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岳飞学艺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岳飞生逢乱世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自幼家贫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在乡邻的资助下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拜陕西名师周同习武学艺。其间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他目睹山河破碎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百姓流离失所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萌发了学艺报国的志向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克服了骄傲自满的情绪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春夏秋冬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苦练不辍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在名师周同的悉心指导下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终于练成了岳家枪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并率领王贵、张宪等人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加入到了抗金救国的爱国洪流中。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当袖管两空的刘伟走上舞台时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没人能想象他究竟要怎样用双脚弹奏钢琴。而当他坐到特制的琴凳上之后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优美的旋律从他脚下流出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十个脚趾在琴键上灵活地跳跃着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全场陷入了一片安静。刘伟表演结束后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所有观众和评委都起身鼓掌。在宣布最终结果时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评委们表示已经无法用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“YES(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赞成票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恭喜你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这样的话语来评价刘伟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他们只能说一句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祝福你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这是发生在《中国达人秀》舞台上的一幕。这一次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我们在选秀节目中感受到了少有的感动。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18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刘伟童年时因意外遭电击失去双臂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要么赶紧去死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要么精彩地活着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他选择了后者。很多人用手练钢琴都连连叫苦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他却用脚趾弹奏出动听的音符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演绎出动人的旋律。选秀节目究竟要选出什么样的人才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我们探讨了好几年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刘伟的出现让悬着的问题有了答案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答案即评委说的那句话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真正的达人是用生命展示他的才华。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6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050605"/>
              </p:ext>
            </p:extLst>
          </p:nvPr>
        </p:nvGraphicFramePr>
        <p:xfrm>
          <a:off x="2355850" y="1339851"/>
          <a:ext cx="8115300" cy="293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5" imgW="3838966" imgH="1387490" progId="Word.Document.12">
                  <p:embed/>
                </p:oleObj>
              </mc:Choice>
              <mc:Fallback>
                <p:oleObj name="文档" r:id="rId5" imgW="3838966" imgH="1387490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5850" y="1339851"/>
                        <a:ext cx="8115300" cy="293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16254" y="458112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(1802—1885),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法国文学史上最伟大的作家之一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法国浪漫主义文学运动的领袖。他的一生几乎跨越整个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他的文学生涯达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创作力经久不衰。他的浪漫主义小说精彩动人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雄浑有力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具有永久的魅力。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009856"/>
      </p:ext>
    </p:extLst>
  </p:cSld>
  <p:clrMapOvr>
    <a:masterClrMapping/>
  </p:clrMapOvr>
  <p:transition spd="slow">
    <p:cover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雨果发表剧本《克伦威尔》及其序言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这篇序言被认为是法国浪漫主义的宣言。它对法国浪漫主义文学的发展起了很大的推动作用。雨果的代表作品有《巴黎圣母院》、《悲惨世界》《海上劳工》《笑面人》等。其中《巴黎圣母院》、《悲惨世界》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法律的命运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和《海上劳工》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事物的命运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命运三部曲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88382"/>
      </p:ext>
    </p:extLst>
  </p:cSld>
  <p:clrMapOvr>
    <a:masterClrMapping/>
  </p:clrMapOvr>
  <p:transition spd="slow">
    <p:cover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36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年是法国大革命极为关键的一年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也是人类历史的重大转折点。在革命和反革命斗争最白热化的关口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老谋深算的王党贵族朗德纳克侯爵渡海来到布列塔尼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发起叛乱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向共和国进行疯狂反扑。《九三年》是雨果的最后一部长篇小说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描绘了资产阶级和封建势力在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年进行殊死搏斗的历史场面。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11404"/>
      </p:ext>
    </p:extLst>
  </p:cSld>
  <p:clrMapOvr>
    <a:masterClrMapping/>
  </p:clrMapOvr>
  <p:transition spd="slow">
    <p:cover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382147"/>
              </p:ext>
            </p:extLst>
          </p:nvPr>
        </p:nvGraphicFramePr>
        <p:xfrm>
          <a:off x="2355851" y="1246188"/>
          <a:ext cx="7345363" cy="589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5" imgW="3896571" imgH="3127432" progId="Word.Document.12">
                  <p:embed/>
                </p:oleObj>
              </mc:Choice>
              <mc:Fallback>
                <p:oleObj name="文档" r:id="rId5" imgW="3896571" imgH="3127432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5851" y="1246188"/>
                        <a:ext cx="7345363" cy="589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6190029"/>
      </p:ext>
    </p:extLst>
  </p:cSld>
  <p:clrMapOvr>
    <a:masterClrMapping/>
  </p:clrMapOvr>
  <p:transition spd="slow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638740"/>
              </p:ext>
            </p:extLst>
          </p:nvPr>
        </p:nvGraphicFramePr>
        <p:xfrm>
          <a:off x="2032000" y="2278034"/>
          <a:ext cx="8128000" cy="2555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5" imgW="3896571" imgH="1225484" progId="Word.Document.12">
                  <p:embed/>
                </p:oleObj>
              </mc:Choice>
              <mc:Fallback>
                <p:oleObj name="文档" r:id="rId5" imgW="3896571" imgH="122548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278034"/>
                        <a:ext cx="8128000" cy="2555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1272236"/>
      </p:ext>
    </p:extLst>
  </p:cSld>
  <p:clrMapOvr>
    <a:masterClrMapping/>
  </p:clrMapOvr>
  <p:transition spd="slow"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09187"/>
              </p:ext>
            </p:extLst>
          </p:nvPr>
        </p:nvGraphicFramePr>
        <p:xfrm>
          <a:off x="2032000" y="1721820"/>
          <a:ext cx="8128000" cy="3668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5" imgW="3896571" imgH="1758303" progId="Word.Document.12">
                  <p:embed/>
                </p:oleObj>
              </mc:Choice>
              <mc:Fallback>
                <p:oleObj name="文档" r:id="rId5" imgW="3896571" imgH="175830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21820"/>
                        <a:ext cx="8128000" cy="3668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0516350"/>
      </p:ext>
    </p:extLst>
  </p:cSld>
  <p:clrMapOvr>
    <a:masterClrMapping/>
  </p:clrMapOvr>
  <p:transition spd="slow"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禀赋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人的体魄、智力等方面的素质。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痉挛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肌肉紧张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不自主地收缩。多由中枢神经系统受刺激引起。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飓风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发生在大西洋西部的热带气旋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是一种极强烈的风暴。气象学上旧指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不动声色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内心活动不从语气和神态上表现出来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形容态度镇静。也说不露声色。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401351"/>
      </p:ext>
    </p:extLst>
  </p:cSld>
  <p:clrMapOvr>
    <a:masterClrMapping/>
  </p:clrMapOvr>
  <p:transition spd="slow">
    <p:strips dir="rd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3272</Words>
  <Application>Microsoft Office PowerPoint</Application>
  <PresentationFormat>宽屏</PresentationFormat>
  <Paragraphs>108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NEU-BZ-S92</vt:lpstr>
      <vt:lpstr>等线</vt:lpstr>
      <vt:lpstr>等线 Light</vt:lpstr>
      <vt:lpstr>黑体</vt:lpstr>
      <vt:lpstr>微软雅黑</vt:lpstr>
      <vt:lpstr>Arial</vt:lpstr>
      <vt:lpstr>Times New Roman</vt:lpstr>
      <vt:lpstr>Office 主题​​</vt:lpstr>
      <vt:lpstr>文档</vt:lpstr>
      <vt:lpstr>炮　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 </dc:creator>
  <cp:lastModifiedBy> </cp:lastModifiedBy>
  <cp:revision>2</cp:revision>
  <dcterms:created xsi:type="dcterms:W3CDTF">2018-12-18T11:00:13Z</dcterms:created>
  <dcterms:modified xsi:type="dcterms:W3CDTF">2019-05-23T02:26:54Z</dcterms:modified>
</cp:coreProperties>
</file>