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65" r:id="rId11"/>
    <p:sldId id="280" r:id="rId12"/>
    <p:sldId id="281" r:id="rId13"/>
    <p:sldId id="282" r:id="rId14"/>
    <p:sldId id="283" r:id="rId15"/>
    <p:sldId id="266" r:id="rId16"/>
    <p:sldId id="284" r:id="rId17"/>
    <p:sldId id="269" r:id="rId18"/>
    <p:sldId id="288" r:id="rId19"/>
    <p:sldId id="289" r:id="rId20"/>
    <p:sldId id="290" r:id="rId21"/>
    <p:sldId id="291" r:id="rId22"/>
    <p:sldId id="292" r:id="rId23"/>
    <p:sldId id="293" r:id="rId24"/>
    <p:sldId id="294" r:id="rId25"/>
    <p:sldId id="295" r:id="rId26"/>
    <p:sldId id="296" r:id="rId27"/>
    <p:sldId id="29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0.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4923111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30907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72893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410396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8"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9" name="组合 8"/>
          <p:cNvGrpSpPr/>
          <p:nvPr userDrawn="1"/>
        </p:nvGrpSpPr>
        <p:grpSpPr>
          <a:xfrm>
            <a:off x="10104749" y="-27384"/>
            <a:ext cx="1924049" cy="880109"/>
            <a:chOff x="6197901" y="-27384"/>
            <a:chExt cx="1443037" cy="880109"/>
          </a:xfrm>
        </p:grpSpPr>
        <p:pic>
          <p:nvPicPr>
            <p:cNvPr id="10" name="图片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1"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309285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par>
                                <p:cTn id="21" presetID="1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24944"/>
            <a:ext cx="8128000" cy="576064"/>
          </a:xfrm>
        </p:spPr>
        <p:txBody>
          <a:bodyPr/>
          <a:lstStyle/>
          <a:p>
            <a:pPr>
              <a:lnSpc>
                <a:spcPct val="120000"/>
              </a:lnSpc>
            </a:pPr>
            <a:r>
              <a:rPr lang="en-US" altLang="zh-CN" sz="2200"/>
              <a:t>*</a:t>
            </a:r>
            <a:r>
              <a:rPr lang="zh-CN" altLang="zh-CN" sz="2200"/>
              <a:t>礼拜二午睡时刻</a:t>
            </a:r>
          </a:p>
        </p:txBody>
      </p:sp>
    </p:spTree>
    <p:extLst>
      <p:ext uri="{BB962C8B-B14F-4D97-AF65-F5344CB8AC3E}">
        <p14:creationId xmlns:p14="http://schemas.microsoft.com/office/powerpoint/2010/main" val="2749566453"/>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05743" y="1484784"/>
            <a:ext cx="8128000" cy="4522392"/>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那位妇女眼皮上青筋暴露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身材矮小孱弱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身上没有一点儿线条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穿的衣服像件法袍。要说她是小姑娘的妈妈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她显得太老了一些。在整个旅途中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她一直是直挺挺地背靠着椅子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两手按着膝盖上的一个漆皮剥落的皮包。她脸上露出那种安贫若素的人惯有的镇定安详的神情。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青筋暴露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矮小孱弱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漆皮剥落的皮包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暗示了这位母亲生活之贫困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要说她是小姑娘的妈妈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她显得太老了一些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说明了儿子的死给她的打击之大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生活的艰辛给她的压迫之重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一直是直挺挺地背靠着椅子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脸上露出那种安贫若素的人惯有的镇定安详的神情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表现出她内心的坚强。这段肖像描写形象地暗示了人物生活处境的艰辛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揭示了人物丰富的内心世界。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5247058"/>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05743" y="1412777"/>
            <a:ext cx="8128000" cy="491358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母女俩沿着杏树阴悄悄地走进小镇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尽量不去惊扰别人的午睡。她们径直朝神父家走去。母亲用手指甲敲了敲纱门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等了一会儿又去叫门。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妇女固执地说。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她的声调很平静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又很执拗。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他叫你们三点钟以后再来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她把声音压得低低地说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他才躺下五分钟。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火车三点半就要开了。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母亲说。她的回答很简短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口气很坚决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不过声音还是那么温和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流露出各种各样的复杂感情。开门的女人第一次露出笑容。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87213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2107334"/>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在母亲走进小镇、求见神父的过程中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自始至终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她都表现得极为优雅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但是也很执拗。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尽量不去惊扰别人的午睡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用手指甲敲了敲纱门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等了一会儿又去叫门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口气很坚决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不过声音还是那么温和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这些举止表现得那么优雅得体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显示了她非同寻常的修养。但是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这位母亲却又是那样执拗。我们应该看到的是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这种执拗又是她面对生活不得不如此的强硬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而正因为有了对生活的这种无奈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她的优雅才显得格外珍贵和富有质感。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319241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01069"/>
            <a:ext cx="8128000" cy="370986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您从来没有想过要把他引上正道吗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他是一个非常好的人。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我告诉过他不要偷人家的东西吃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他很听我的话。过去他当拳击手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有时候叫人打得三天起不来床。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把牙全都拔掉了。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女孩子插嘴说。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母亲证实说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我每吃一口饭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都好像看到礼拜六晚上他们打我儿子的那个样子。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051082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1904202"/>
            <a:ext cx="8128000" cy="330359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短短的几句话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打开了藏在这个感情内敛而富有尊严的母亲背后的故事。那是最底层的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也可能是最普遍的拉丁美洲人们的日常生活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他们之间的亲情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他们对于美好生活的渴望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以及他们实现这种亲情和渴望的时候所采用的扭曲的手段。一个母亲那样坚定地告诉别人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自己的儿子是一个好人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里面透着何等的自豪。而这样一个叫自己的母亲如此自豪的儿子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正是现实的压力令他违背自己母亲的意愿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去入室偷窃。在遭遇现实的时候儿子的尊严被碾得粉碎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我们在这当中看到一种可怕的力量。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903435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8604"/>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神父对母女俩的态度是如何变化的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作为神职人员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这一身份代表着宗教的某种权威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他的一举一动也许会被认为喻示着人世的基本道德准则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在没有其他人在场的情况下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家属的态度也无疑将成为一种参照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着没有出场却为数众多的其他人的看法。但在本文中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我们其实不妨暂时撇开他身上的宗教面纱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将他和妹妹对母女俩的关切和同情视为普通人之间悲悯情怀的自然流露。这种从普通人身份出发对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的家属展现出来的人道精神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也许更值得我们心生敬意。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640808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63552" y="1268761"/>
            <a:ext cx="8128000" cy="537377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神父本来是以普通人对小偷的态度来看待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的家属的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这可以从他的一些话中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您从来没有想过要把他引上正道吗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有意无意地透露出来。但面对眼前的母女俩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他还是逐渐改变了看法。从知道眼前母女俩的身份开始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他的神情变化是明显的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充分展示了他激烈的内心波澜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神父的脸刷的一下子红了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神父头上开始冒汗了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嘴里咕咕哝哝地说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神父吁了一口气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相对于母亲的神色自如、镇定自若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他的紧张程度远远超过了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的家属。他为自己原先对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及其家属怀有的想法而惭愧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这种惭愧的心</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进而影响到他的信仰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听着母亲诉说儿子的听话和吃苦时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他嘴上说着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上帝的意志是难以捉摸的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觉得这句话没有多大的说服力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他的人生经验已经让他逐渐怀疑上帝对于人世的控制力了。在多少次的怀疑之后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他真心诚意地想为眼前的母女俩做点儿什么。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194303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497937"/>
            <a:ext cx="8128000" cy="411612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关于悲痛的另一种表达方式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《礼拜二午睡时刻》叙述印象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我看过不少蹩脚的小说。这些小说为了制造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往往讲述一个个曲折离奇、催人泪下的悲欢离合的故事。老实说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我很少被这些故事真正打动。相反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一些貌似平静、描写平淡的日常生活的小故事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却让我感叹不已。海明威的很多短篇小说就具有这样的品质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马尔克斯的《礼拜二午睡时刻》也是具有代表性的一篇。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马尔克斯的《礼拜二午睡时刻》不过是一个篇幅很短的短篇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翻译成中文不过区区几页纸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相比起很多文学爱好者津津乐道的《百年孤独》来说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确实单薄了点。但是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它确实震撼了我。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935797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故事实在简单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没有任何曲折离奇的情节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一切都显得非常日常化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表面上看似平淡无奇。我想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一个母亲遇到儿子被人打死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大约都要呼天抢地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用凄厉的恸哭来表达自己的悲痛。但是在这篇小说中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那个母亲自始至终都保持着一种异常平静的心态。面对神父的质问和镇上群众不怀好意的眼光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对于儿子的惨死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她始终没有哭泣或者流泪。但是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从她简单的言行之中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我们还是可以看出这个妇女内心隐藏的悲痛是如何刻骨铭心。也许你可以隐隐感觉到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这个妇女表面上平静得就像大地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但是内心却犹如地底的熔岩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奔突激荡。这是一个人表达悲痛的另类方式。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73349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18000"/>
            <a:ext cx="8128000" cy="250357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从艺术上说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这种平淡的叙述正是这篇小说的亮点。小说没有大肆张扬那个妇女的悲痛心理以及由此带来的一系列异常行动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而是很精明地、不动声色地描写这个妇女的简单言行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制造内在的叙述张力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让读者去感受故事本质的力量。小说的叙述因此变得含蓄、简约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看似平淡无奇却暗流涌动。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这就是高手的写法。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267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600"/>
            <a:ext cx="8128000" cy="2084801"/>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在汶川大地震中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母子二人被深埋在废墟下。当母子二人被挖出来的时候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母亲已去世了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可是孩子竟在她身下安然无恙。这就是母爱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世界上最博大无私的爱。也许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一千位母亲会有一千种爱的表达方式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但爱的初衷却只有一个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把她们的子女当作生命中的最爱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了解宽广的母爱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理解情感对情节发展的推动作用。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6094607"/>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35520"/>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闺女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你不是周冬雨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孙建勇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闺女是名高一学生。期末考试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她再次兵败滑铁卢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总分</a:t>
            </a:r>
            <a:r>
              <a:rPr lang="en-US" altLang="zh-CN" sz="2200" dirty="0">
                <a:solidFill>
                  <a:srgbClr val="000000"/>
                </a:solidFill>
                <a:latin typeface="Times New Roman" panose="02020603050405020304" pitchFamily="18" charset="0"/>
                <a:cs typeface="Times New Roman" panose="02020603050405020304" pitchFamily="18" charset="0"/>
              </a:rPr>
              <a:t>750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只考了</a:t>
            </a:r>
            <a:r>
              <a:rPr lang="en-US" altLang="zh-CN" sz="2200" dirty="0">
                <a:solidFill>
                  <a:srgbClr val="000000"/>
                </a:solidFill>
                <a:latin typeface="Times New Roman" panose="02020603050405020304" pitchFamily="18" charset="0"/>
                <a:cs typeface="Times New Roman" panose="02020603050405020304" pitchFamily="18" charset="0"/>
              </a:rPr>
              <a:t>316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分。对于这么惨不忍睹的成绩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她居然一脸无所谓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一边扯着五音不全的嗓子喊着不知名的歌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一边充当着南方某卫视频道的超级粉丝。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我忧心如焚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闺女并不在意我的担心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却反问我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知道周冬雨吗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一个演电影的小姑娘。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不怎么漂亮。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知道她高考分数吗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541100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网上说是</a:t>
            </a:r>
            <a:r>
              <a:rPr lang="en-US" altLang="zh-CN" sz="2200" dirty="0">
                <a:solidFill>
                  <a:srgbClr val="000000"/>
                </a:solidFill>
                <a:latin typeface="Times New Roman" panose="02020603050405020304" pitchFamily="18" charset="0"/>
                <a:cs typeface="Times New Roman" panose="02020603050405020304" pitchFamily="18" charset="0"/>
              </a:rPr>
              <a:t>286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得分率仅为</a:t>
            </a:r>
            <a:r>
              <a:rPr lang="en-US" altLang="zh-CN" sz="2200" dirty="0">
                <a:solidFill>
                  <a:srgbClr val="000000"/>
                </a:solidFill>
                <a:latin typeface="Times New Roman" panose="02020603050405020304" pitchFamily="18" charset="0"/>
                <a:cs typeface="Times New Roman" panose="02020603050405020304" pitchFamily="18" charset="0"/>
              </a:rPr>
              <a:t>38.1%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闺女得意地说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一个文化低且不怎么漂亮的女孩儿都能够成功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那你对我又有什么可担心的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这是典型的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皇帝轮流做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明日到我家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看见人家中大奖就以为下一个肯定是自己。哦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谢天谢地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我终于知道闺女的症结所在。于是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我向闺女讲了个真实的故事。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在我主持的一次代课老师招聘会上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来了两个女孩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都是某学院英语系毕业生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其中一个女孩身材苗条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容貌姣好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另一个女孩矮小黑瘦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相貌平平。漂亮女孩有一个高大男生做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黑瘦女孩形单影只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显出几分凄凉。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11477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95516"/>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我的恻隐之心油然而生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便有意让美丽女孩首先上台试讲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留给黑瘦女孩一个超越的机会。结果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两个女孩都有不错的表现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不相上下。而我只能选择一个。我有两个助手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一男一女。究竟选谁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他们存在着分歧。男助手认为应该选漂亮的女孩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理由是美丽终归是交流的润滑剂。女助手则有自己的看法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她觉得应该选相貌平平的女孩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理由是姿色平庸的女孩肯定会用勤奋来弥补不足。两种意见都有道理。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我问闺女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你说究竟该怎么选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闺女摇着头说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我告诉了她答案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选择美丽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瘦女孩失败的真正原因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不是容颜而是表现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她没有让自己的表现达到极致。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道理很简单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在同样的土地上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鲜花总比蒿草更容易被人看中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除非蒿草将自己生命的精彩发挥到极致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达到芳草碧连天的境界。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64183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74398"/>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看到闺女听进去了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我进一步说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弱势竞争者只有将精彩表现到极致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才可能赢得成功。这也就是周冬雨成功的秘密。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她文化课成绩很糟糕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在三位最后入围者中长得也不怎么美丽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但是她秀气、灵气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尤其是把清纯演到了极致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所以才极有魅力。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闺女在认真聆听。我趁热打铁地说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你要学周冬雨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问题是究竟要学她什么。不是学她的风光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而是要学她的风采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也就是把精彩表现到极致的那种风采。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你毕竟不是周冬雨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没有她的秀气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也没有她的灵气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你有你自己的特点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你应该努力增长你的才气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你将来才可能迎来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把精彩表现到极致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的运气。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闺女听后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关掉了南方某卫视频道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进了自己的房间。不一会儿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我听到房间传来闺女的诵读之声。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3879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21133"/>
            <a:ext cx="8128000" cy="209115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迷失自我的追求者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往往并不了解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所具备的素质和奋斗经历。要想成功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必须把自己的精彩表现到极致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而不是靠虚幻的追随和精神的寄托。文章让我们明白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一把钥匙开一把锁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锁没有打开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往往是我们用错了钥匙。教育要因人而异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对症下药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才能药到病除。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543589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95516"/>
            <a:ext cx="8128000" cy="574118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没有无私的、自我牺牲的母爱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孩子的心灵将是一片荒漠。你是如何看待母爱的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全世界的母亲多么相像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她们的心始终一样。每一个母亲都有一颗极纯真的赤子之心。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惠特曼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世界上的一切光荣和骄傲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都来自母亲。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母爱是一种巨大的火焰。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世界上有一种最动听的声音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那便是母亲的呼唤。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慈母的胳膊是慈爱构成的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孩子睡在里面怎能不甜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人的嘴唇所能发出的最甜美的字眼儿就是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最美好的呼唤就是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黎巴嫩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纪伯伦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740709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母爱是多么强烈、自私、狂热地占据我们整个心灵的感情。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谁都是朋友。但只有母亲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她是失败时的伴侣。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郑振铎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542739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一次围猎时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有一只母猴怀里抱着一只小猴拼命地跑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又顺手揪起了一只小猴驮到背上一起跑。这时两位老猎人追了过来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一直追到了悬崖边一棵大树上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猴子再也没处跑了。两位猎人举起了枪。就在要开枪的一刹那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那只母猴的手向前一伸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竟做出了一个像人一样的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手势。两位猎人很疑惑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就停了下来。这时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只见这位母亲把两只小猴抱到了怀里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给它们喂奶。可能小猴不是太饿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吃了一会儿就不吃了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跑到一边去玩了。然后这只母猴就摘下树叶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把剩下的奶水往树叶上挤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再把树叶一片片地放在离小猴较近的树杈上。等把奶水挤干了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母猴对着两位猎人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身体向前一躬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意思是开枪吧。这时两位猎人的枪再也举不起来了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因为他们要射杀的是一位伟大的母亲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老猎人从此再也不打猎了。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85763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649410185"/>
              </p:ext>
            </p:extLst>
          </p:nvPr>
        </p:nvGraphicFramePr>
        <p:xfrm>
          <a:off x="2136775" y="1052737"/>
          <a:ext cx="8115300" cy="2930525"/>
        </p:xfrm>
        <a:graphic>
          <a:graphicData uri="http://schemas.openxmlformats.org/presentationml/2006/ole">
            <mc:AlternateContent xmlns:mc="http://schemas.openxmlformats.org/markup-compatibility/2006">
              <mc:Choice xmlns:v="urn:schemas-microsoft-com:vml" Requires="v">
                <p:oleObj spid="_x0000_s1026" name="文档" r:id="rId5" imgW="3838966" imgH="1387490" progId="Word.Document.12">
                  <p:embed/>
                </p:oleObj>
              </mc:Choice>
              <mc:Fallback>
                <p:oleObj name="文档" r:id="rId5" imgW="3838966" imgH="1387490" progId="Word.Document.12">
                  <p:embed/>
                  <p:pic>
                    <p:nvPicPr>
                      <p:cNvPr id="2" name="对象 1"/>
                      <p:cNvPicPr/>
                      <p:nvPr/>
                    </p:nvPicPr>
                    <p:blipFill>
                      <a:blip r:embed="rId6"/>
                      <a:stretch>
                        <a:fillRect/>
                      </a:stretch>
                    </p:blipFill>
                    <p:spPr>
                      <a:xfrm>
                        <a:off x="2136775" y="1052737"/>
                        <a:ext cx="8115300" cy="2930525"/>
                      </a:xfrm>
                      <a:prstGeom prst="rect">
                        <a:avLst/>
                      </a:prstGeom>
                    </p:spPr>
                  </p:pic>
                </p:oleObj>
              </mc:Fallback>
            </mc:AlternateContent>
          </a:graphicData>
        </a:graphic>
      </p:graphicFrame>
      <p:sp>
        <p:nvSpPr>
          <p:cNvPr id="3" name="矩形 2"/>
          <p:cNvSpPr>
            <a:spLocks noChangeAspect="1"/>
          </p:cNvSpPr>
          <p:nvPr/>
        </p:nvSpPr>
        <p:spPr>
          <a:xfrm>
            <a:off x="2001785" y="3861048"/>
            <a:ext cx="8128000" cy="2882264"/>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加西亚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马尔克斯</a:t>
            </a:r>
            <a:r>
              <a:rPr lang="en-US" altLang="zh-CN" sz="2200" dirty="0">
                <a:solidFill>
                  <a:srgbClr val="000000"/>
                </a:solidFill>
                <a:latin typeface="Times New Roman" panose="02020603050405020304" pitchFamily="18" charset="0"/>
                <a:cs typeface="Times New Roman" panose="02020603050405020304" pitchFamily="18" charset="0"/>
              </a:rPr>
              <a:t>(1928—2014),</a:t>
            </a:r>
            <a:r>
              <a:rPr lang="zh-CN" altLang="zh-CN" sz="2200" dirty="0">
                <a:solidFill>
                  <a:srgbClr val="000000"/>
                </a:solidFill>
                <a:latin typeface="Times New Roman" panose="02020603050405020304" pitchFamily="18" charset="0"/>
                <a:cs typeface="Times New Roman" panose="02020603050405020304" pitchFamily="18" charset="0"/>
              </a:rPr>
              <a:t>哥伦比亚作家。拉美魔幻现实主义代表作家。他自小在外祖父家中长大。外祖父当过上校军官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性格善良、倔强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思想比较激进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外祖母博古通今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善讲神话传说及鬼怪故事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这对他日后的文学创作有着重要的影响。哥伦比亚发生内战后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他进入报界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任《观察家报》记者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同时从事文学创作。</a:t>
            </a: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cs typeface="Times New Roman" panose="02020603050405020304" pitchFamily="18" charset="0"/>
              </a:rPr>
              <a:t>年他以长篇小说《百年孤独》获诺贝尔文学奖和哥伦比亚语言科学院名誉院士称号。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535392"/>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加西亚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马尔克斯的重要作品还有长篇小说《家长的没落》《霍乱时期的爱情》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中篇小说《枯枝败叶》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报告文学集《一个海上遇难者的故事》。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加西亚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马尔克斯作品的主要特色是幻想与现实的巧妙结合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以此来反映社会现实生活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审视人生和世界。《礼拜二午睡时刻》被马尔克斯称为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我认为最好的小说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9546559"/>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9" name="对象 8"/>
          <p:cNvGraphicFramePr>
            <a:graphicFrameLocks noChangeAspect="1"/>
          </p:cNvGraphicFramePr>
          <p:nvPr>
            <p:extLst>
              <p:ext uri="{D42A27DB-BD31-4B8C-83A1-F6EECF244321}">
                <p14:modId xmlns:p14="http://schemas.microsoft.com/office/powerpoint/2010/main" val="728320263"/>
              </p:ext>
            </p:extLst>
          </p:nvPr>
        </p:nvGraphicFramePr>
        <p:xfrm>
          <a:off x="2000230" y="1556792"/>
          <a:ext cx="8128000" cy="4661598"/>
        </p:xfrm>
        <a:graphic>
          <a:graphicData uri="http://schemas.openxmlformats.org/presentationml/2006/ole">
            <mc:AlternateContent xmlns:mc="http://schemas.openxmlformats.org/markup-compatibility/2006">
              <mc:Choice xmlns:v="urn:schemas-microsoft-com:vml" Requires="v">
                <p:oleObj spid="_x0000_s2050" name="文档" r:id="rId5" imgW="3896571" imgH="2235680" progId="Word.Document.12">
                  <p:embed/>
                </p:oleObj>
              </mc:Choice>
              <mc:Fallback>
                <p:oleObj name="文档" r:id="rId5" imgW="3896571" imgH="2235680" progId="Word.Document.12">
                  <p:embed/>
                  <p:pic>
                    <p:nvPicPr>
                      <p:cNvPr id="9" name="对象 8"/>
                      <p:cNvPicPr/>
                      <p:nvPr/>
                    </p:nvPicPr>
                    <p:blipFill>
                      <a:blip r:embed="rId6"/>
                      <a:stretch>
                        <a:fillRect/>
                      </a:stretch>
                    </p:blipFill>
                    <p:spPr>
                      <a:xfrm>
                        <a:off x="2000230" y="1556792"/>
                        <a:ext cx="8128000" cy="4661598"/>
                      </a:xfrm>
                      <a:prstGeom prst="rect">
                        <a:avLst/>
                      </a:prstGeom>
                    </p:spPr>
                  </p:pic>
                </p:oleObj>
              </mc:Fallback>
            </mc:AlternateContent>
          </a:graphicData>
        </a:graphic>
      </p:graphicFrame>
    </p:spTree>
    <p:extLst>
      <p:ext uri="{BB962C8B-B14F-4D97-AF65-F5344CB8AC3E}">
        <p14:creationId xmlns:p14="http://schemas.microsoft.com/office/powerpoint/2010/main" val="195287888"/>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692695380"/>
              </p:ext>
            </p:extLst>
          </p:nvPr>
        </p:nvGraphicFramePr>
        <p:xfrm>
          <a:off x="2032000" y="2064488"/>
          <a:ext cx="8128000" cy="2983024"/>
        </p:xfrm>
        <a:graphic>
          <a:graphicData uri="http://schemas.openxmlformats.org/presentationml/2006/ole">
            <mc:AlternateContent xmlns:mc="http://schemas.openxmlformats.org/markup-compatibility/2006">
              <mc:Choice xmlns:v="urn:schemas-microsoft-com:vml" Requires="v">
                <p:oleObj spid="_x0000_s3074" name="文档" r:id="rId5" imgW="3896571" imgH="1429971" progId="Word.Document.12">
                  <p:embed/>
                </p:oleObj>
              </mc:Choice>
              <mc:Fallback>
                <p:oleObj name="文档" r:id="rId5" imgW="3896571" imgH="1429971" progId="Word.Document.12">
                  <p:embed/>
                  <p:pic>
                    <p:nvPicPr>
                      <p:cNvPr id="2" name="对象 1"/>
                      <p:cNvPicPr/>
                      <p:nvPr/>
                    </p:nvPicPr>
                    <p:blipFill>
                      <a:blip r:embed="rId6"/>
                      <a:stretch>
                        <a:fillRect/>
                      </a:stretch>
                    </p:blipFill>
                    <p:spPr>
                      <a:xfrm>
                        <a:off x="2032000" y="2064488"/>
                        <a:ext cx="8128000" cy="2983024"/>
                      </a:xfrm>
                      <a:prstGeom prst="rect">
                        <a:avLst/>
                      </a:prstGeom>
                    </p:spPr>
                  </p:pic>
                </p:oleObj>
              </mc:Fallback>
            </mc:AlternateContent>
          </a:graphicData>
        </a:graphic>
      </p:graphicFrame>
    </p:spTree>
    <p:extLst>
      <p:ext uri="{BB962C8B-B14F-4D97-AF65-F5344CB8AC3E}">
        <p14:creationId xmlns:p14="http://schemas.microsoft.com/office/powerpoint/2010/main" val="1086591659"/>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02078"/>
            <a:ext cx="8128000" cy="290784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褴褛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窒息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因外界氧气不足或呼吸系统发生障碍而呼吸困难甚至停止呼吸。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淅沥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拟声词。形容轻微的风声、雨声、落叶声等。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谛听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仔细地听。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神色自如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神情自然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不拘束。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473458"/>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76" y="1966488"/>
            <a:ext cx="8128000" cy="167853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简陋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简朴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她们俩是这节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简陋</a:t>
            </a:r>
            <a:r>
              <a:rPr lang="zh-CN" altLang="zh-CN" sz="2200" dirty="0">
                <a:solidFill>
                  <a:srgbClr val="000000"/>
                </a:solidFill>
                <a:latin typeface="Times New Roman" panose="02020603050405020304" pitchFamily="18" charset="0"/>
                <a:cs typeface="Times New Roman" panose="02020603050405020304" pitchFamily="18" charset="0"/>
              </a:rPr>
              <a:t>的三等车厢里仅有的两名乘客。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栏杆里边有一张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简朴</a:t>
            </a:r>
            <a:r>
              <a:rPr lang="zh-CN" altLang="zh-CN" sz="2200" dirty="0">
                <a:solidFill>
                  <a:srgbClr val="000000"/>
                </a:solidFill>
                <a:latin typeface="Times New Roman" panose="02020603050405020304" pitchFamily="18" charset="0"/>
                <a:cs typeface="Times New Roman" panose="02020603050405020304" pitchFamily="18" charset="0"/>
              </a:rPr>
              <a:t>的办公桌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上面铺着一块用胶布做的桌布。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207568" y="3933056"/>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二者都有简单的意思。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房屋、设备等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简单粗陋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语言、文笔、生活作风等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简单朴素。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367809" y="2774513"/>
            <a:ext cx="54874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34746" y="3212977"/>
            <a:ext cx="5150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119480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1568400" y="2132857"/>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径直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径自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他没等会议结束就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径自</a:t>
            </a:r>
            <a:r>
              <a:rPr lang="zh-CN" altLang="zh-CN" sz="2200" dirty="0">
                <a:solidFill>
                  <a:srgbClr val="000000"/>
                </a:solidFill>
                <a:latin typeface="Times New Roman" panose="02020603050405020304" pitchFamily="18" charset="0"/>
                <a:cs typeface="Times New Roman" panose="02020603050405020304" pitchFamily="18" charset="0"/>
              </a:rPr>
              <a:t>离开了会场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王主任对此很不满意。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老张小声地对小王说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径直</a:t>
            </a:r>
            <a:r>
              <a:rPr lang="zh-CN" altLang="zh-CN" sz="2200" dirty="0">
                <a:solidFill>
                  <a:srgbClr val="000000"/>
                </a:solidFill>
                <a:latin typeface="Times New Roman" panose="02020603050405020304" pitchFamily="18" charset="0"/>
                <a:cs typeface="Times New Roman" panose="02020603050405020304" pitchFamily="18" charset="0"/>
              </a:rPr>
              <a:t>写下去吧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等写完了再讨论。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00230" y="3717032"/>
            <a:ext cx="8128000" cy="127862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二者都有直接做某事的意思。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表示直接向某处前进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不绕道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不在中途耽搁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直接进行某件事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不在事前费周折。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表示自己直接行动。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439817" y="2491259"/>
            <a:ext cx="51501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31905" y="2888940"/>
            <a:ext cx="51501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3244194"/>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2985</Words>
  <Application>Microsoft Office PowerPoint</Application>
  <PresentationFormat>宽屏</PresentationFormat>
  <Paragraphs>130</Paragraphs>
  <Slides>27</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38" baseType="lpstr">
      <vt:lpstr>NEU-BZ-S92</vt:lpstr>
      <vt:lpstr>等线</vt:lpstr>
      <vt:lpstr>等线 Light</vt:lpstr>
      <vt:lpstr>黑体</vt:lpstr>
      <vt:lpstr>楷体</vt:lpstr>
      <vt:lpstr>宋体</vt:lpstr>
      <vt:lpstr>微软雅黑</vt:lpstr>
      <vt:lpstr>Arial</vt:lpstr>
      <vt:lpstr>Times New Roman</vt:lpstr>
      <vt:lpstr>Office 主题​​</vt:lpstr>
      <vt:lpstr>文档</vt:lpstr>
      <vt:lpstr>*礼拜二午睡时刻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2019-05-23T02:27:39Z</dcterms:modified>
</cp:coreProperties>
</file>