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05" r:id="rId2"/>
    <p:sldId id="306" r:id="rId3"/>
    <p:sldId id="274" r:id="rId4"/>
    <p:sldId id="304" r:id="rId5"/>
    <p:sldId id="263" r:id="rId6"/>
    <p:sldId id="264" r:id="rId7"/>
    <p:sldId id="307" r:id="rId8"/>
    <p:sldId id="308" r:id="rId9"/>
    <p:sldId id="265"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5.xml"/><Relationship Id="rId4" Type="http://schemas.openxmlformats.org/officeDocument/2006/relationships/slideLayout" Target="../slideLayouts/slideLayout4.xml"/><Relationship Id="rId9" Type="http://schemas.openxmlformats.org/officeDocument/2006/relationships/slide" Target="../slides/slid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45955"/>
            <a:ext cx="2722361" cy="523230"/>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第一节</a:t>
            </a:r>
            <a:r>
              <a:rPr lang="zh-CN" altLang="zh-CN" sz="1600" dirty="0" smtClean="0"/>
              <a:t>　</a:t>
            </a:r>
            <a:r>
              <a:rPr lang="zh-CN" altLang="zh-CN" sz="1600" b="1" dirty="0" smtClean="0"/>
              <a:t>看我</a:t>
            </a:r>
            <a:r>
              <a:rPr lang="en-US" altLang="zh-CN" sz="1600" b="1" dirty="0" smtClean="0"/>
              <a:t>“</a:t>
            </a:r>
            <a:r>
              <a:rPr lang="zh-CN" altLang="zh-CN" sz="1600" b="1" dirty="0" smtClean="0"/>
              <a:t>七十二变</a:t>
            </a:r>
            <a:r>
              <a:rPr lang="en-US" altLang="zh-CN" sz="1600" b="1" dirty="0" smtClean="0"/>
              <a:t>”</a:t>
            </a:r>
            <a:r>
              <a:rPr lang="zh-CN" altLang="zh-CN" sz="1600" dirty="0" smtClean="0"/>
              <a:t/>
            </a:r>
            <a:br>
              <a:rPr lang="zh-CN" altLang="zh-CN" sz="1600" dirty="0" smtClean="0"/>
            </a:br>
            <a:r>
              <a:rPr lang="en-US" altLang="zh-CN" sz="1600" dirty="0" smtClean="0"/>
              <a:t>        ——</a:t>
            </a:r>
            <a:r>
              <a:rPr lang="zh-CN" altLang="zh-CN" sz="1600" dirty="0" smtClean="0"/>
              <a:t>多义词</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924944"/>
            <a:ext cx="6203032" cy="576064"/>
          </a:xfrm>
        </p:spPr>
        <p:txBody>
          <a:bodyPr/>
          <a:lstStyle/>
          <a:p>
            <a:r>
              <a:rPr lang="zh-CN" altLang="zh-CN" dirty="0"/>
              <a:t>第四</a:t>
            </a:r>
            <a:r>
              <a:rPr lang="zh-CN" altLang="zh-CN" dirty="0" smtClean="0"/>
              <a:t>课</a:t>
            </a:r>
            <a:r>
              <a:rPr lang="en-US" altLang="zh-CN" dirty="0" smtClean="0"/>
              <a:t>  </a:t>
            </a:r>
            <a:r>
              <a:rPr lang="zh-CN" altLang="zh-CN" dirty="0" smtClean="0"/>
              <a:t>词语</a:t>
            </a:r>
            <a:r>
              <a:rPr lang="zh-CN" altLang="zh-CN" dirty="0"/>
              <a:t>万花筒</a:t>
            </a:r>
          </a:p>
        </p:txBody>
      </p:sp>
    </p:spTree>
    <p:extLst>
      <p:ext uri="{BB962C8B-B14F-4D97-AF65-F5344CB8AC3E}">
        <p14:creationId xmlns:p14="http://schemas.microsoft.com/office/powerpoint/2010/main" xmlns="" val="1008852980"/>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27327466"/>
              </p:ext>
            </p:extLst>
          </p:nvPr>
        </p:nvGraphicFramePr>
        <p:xfrm>
          <a:off x="508000" y="884895"/>
          <a:ext cx="8128000" cy="6042053"/>
        </p:xfrm>
        <a:graphic>
          <a:graphicData uri="http://schemas.openxmlformats.org/presentationml/2006/ole">
            <p:oleObj spid="_x0000_s1026" name="文档" r:id="rId3" imgW="3946425" imgH="2934256" progId="Word.Document.12">
              <p:embed/>
            </p:oleObj>
          </a:graphicData>
        </a:graphic>
      </p:graphicFrame>
    </p:spTree>
    <p:extLst>
      <p:ext uri="{BB962C8B-B14F-4D97-AF65-F5344CB8AC3E}">
        <p14:creationId xmlns:p14="http://schemas.microsoft.com/office/powerpoint/2010/main" xmlns="" val="2649175204"/>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第一节</a:t>
            </a:r>
            <a:r>
              <a:rPr lang="zh-CN" altLang="zh-CN" dirty="0"/>
              <a:t>　</a:t>
            </a:r>
            <a:r>
              <a:rPr lang="zh-CN" altLang="zh-CN" b="1" dirty="0"/>
              <a:t>看我</a:t>
            </a:r>
            <a:r>
              <a:rPr lang="en-US" altLang="zh-CN" b="1" dirty="0"/>
              <a:t>“</a:t>
            </a:r>
            <a:r>
              <a:rPr lang="zh-CN" altLang="zh-CN" b="1" dirty="0"/>
              <a:t>七十二变</a:t>
            </a:r>
            <a:r>
              <a:rPr lang="en-US" altLang="zh-CN" b="1" dirty="0" smtClean="0"/>
              <a:t>”</a:t>
            </a:r>
            <a:r>
              <a:rPr lang="en-US" altLang="zh-CN" dirty="0" smtClean="0"/>
              <a:t>——</a:t>
            </a:r>
            <a:r>
              <a:rPr lang="zh-CN" altLang="zh-CN" dirty="0"/>
              <a:t>多义词</a:t>
            </a:r>
          </a:p>
        </p:txBody>
      </p:sp>
    </p:spTree>
    <p:extLst>
      <p:ext uri="{BB962C8B-B14F-4D97-AF65-F5344CB8AC3E}">
        <p14:creationId xmlns:p14="http://schemas.microsoft.com/office/powerpoint/2010/main" xmlns="" val="591445002"/>
      </p:ext>
    </p:extLst>
  </p:cSld>
  <p:clrMapOvr>
    <a:masterClrMapping/>
  </p:clrMapOvr>
  <p:transition spd="slow">
    <p:pull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6433"/>
            <a:ext cx="8128000" cy="534127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多义词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藏玄机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唐伯虎和陈白阳到郊外游玩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唐伯虎提出对对联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陈白阳表示赞成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并提出以行至前庄酒店为限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谁输了请喝酒。唐伯虎点头同意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随即出一上联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眼前一簇园林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谁家庄子。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陈白阳一听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认为很容易对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可是一经琢磨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觉得并不那么简单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因为联中的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姓庄名周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古代哲学家。《庄子》又是书名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共三十三篇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分内篇、外篇、杂篇。还有村庄的意思。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他边走边想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不觉走进了酒店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只好请客喝酒。他二人刚坐定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陈白阳猛然抬头看见酒店墙壁上写着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杜康传技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太白遗风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两行洒洒落落的大字时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他一把按住唐伯虎手里的酒杯说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我对上了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随口吟出下联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壁上两行文字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哪个汉书。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既是书名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也可以理解为汉代书法作品。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哪个汉书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又可解作哪个汉子书写的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这与上联的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都是一词多义。</a:t>
            </a:r>
            <a:endParaRPr lang="zh-CN" altLang="en-US" sz="2200" dirty="0"/>
          </a:p>
        </p:txBody>
      </p:sp>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汉语的语义是丰富多变的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汉字的多义现象是非常普遍的。就某个词而言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可能有本义、基本义、引申义、比喻义等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因境释义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机械地理解就会产生错误。另外词语的感情色彩也影响着语义。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本节主要介绍了多义词的不同义项和词义的演变等方面的内容。多义词的义项包括词的本义、基本义、借代引申义和比喻引申义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词义的演变包括词义的深化、词义的扩大、词义的缩小和词义的转移等现象。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什么是多义词的本义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多义词的本义是指文献记载的词的最初的意义。比如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水势盛大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兵器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。随着词义的发展演变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有些词的本义已经消失了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因此一般词典中也不列为义项了。比如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的本义就只有在古代汉语的词典中才能查到。有的本义虽然还存在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但已不能独立使用。比如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的本义就只在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短兵相接</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厉兵秣马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等成语中还保留着。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什么是多义词的基本义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多义词的基本义就是词在现代最常用和最主要的意义。一般在现代汉语的词典中列出的第一个义项就是该词语的基本义。基本义和本义可能一致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的本义和基本义都是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用刀截断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。基本义和本义也可能不一致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现在的基本义是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538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什么是多义词的借代引申义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多义词的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借代引申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是指甲、乙两类对象之间有某种相关性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所以就可能用原本指称甲类对象的词语去指称乙类对象。整体与部分、物品与使用者、行为与行为发出者、工具与活动、材料与产品、产地与产品等都有着稳定而明显的关联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因而都可以在人们意识中建立起某种联想关系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从而使词语产生新的意义。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什么是多义词的比喻引申义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多义词的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是指甲、乙两类对象之间有某种相似性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所以就可能用原本指称甲类对象的词语去指称乙类对象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从而使词语产生新的意义。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在《现代汉语词典》中有两个义项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浓厚的雾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比喻叫人迷失方向的事物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后者就是这个词的比喻引申义。比喻义和修辞中的比喻不同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比喻义已成为词的一个稳定的义项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在词典里可以查到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而比喻则是临时的修辞手段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词典里没有这个义项。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5366479"/>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15930"/>
            <a:ext cx="8128000" cy="12707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词的意义会随着科学的进步和人类对外界及对自身认识的发展变化而不断演变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那么词义的演变都包括哪些现象呢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a27.eps" descr="id:2147487313;FounderCES"/>
          <p:cNvPicPr/>
          <p:nvPr/>
        </p:nvPicPr>
        <p:blipFill>
          <a:blip r:embed="rId2" cstate="print"/>
          <a:stretch>
            <a:fillRect/>
          </a:stretch>
        </p:blipFill>
        <p:spPr>
          <a:xfrm>
            <a:off x="1547664" y="2086662"/>
            <a:ext cx="5400600" cy="4630654"/>
          </a:xfrm>
          <a:prstGeom prst="rect">
            <a:avLst/>
          </a:prstGeom>
        </p:spPr>
      </p:pic>
    </p:spTree>
    <p:extLst>
      <p:ext uri="{BB962C8B-B14F-4D97-AF65-F5344CB8AC3E}">
        <p14:creationId xmlns:p14="http://schemas.microsoft.com/office/powerpoint/2010/main" xmlns="" val="3226400099"/>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17770637"/>
              </p:ext>
            </p:extLst>
          </p:nvPr>
        </p:nvGraphicFramePr>
        <p:xfrm>
          <a:off x="508000" y="1844824"/>
          <a:ext cx="8128000" cy="3147625"/>
        </p:xfrm>
        <a:graphic>
          <a:graphicData uri="http://schemas.openxmlformats.org/presentationml/2006/ole">
            <p:oleObj spid="_x0000_s2050" name="文档" r:id="rId3" imgW="3837032" imgH="1485307"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615</Words>
  <Application>Microsoft Office PowerPoint</Application>
  <PresentationFormat>全屏显示(4:3)</PresentationFormat>
  <Paragraphs>20</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测控设计模板14新</vt:lpstr>
      <vt:lpstr>文档</vt:lpstr>
      <vt:lpstr>第四课  词语万花筒</vt:lpstr>
      <vt:lpstr>幻灯片 2</vt:lpstr>
      <vt:lpstr>第一节　看我“七十二变”——多义词</vt:lpstr>
      <vt:lpstr>幻灯片 4</vt:lpstr>
      <vt:lpstr>幻灯片 5</vt:lpstr>
      <vt:lpstr>幻灯片 6</vt:lpstr>
      <vt:lpstr>幻灯片 7</vt:lpstr>
      <vt:lpstr>幻灯片 8</vt:lpstr>
      <vt:lpstr>幻灯片 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2017-11-03T12:34:54Z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