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63" r:id="rId4"/>
    <p:sldId id="264" r:id="rId5"/>
    <p:sldId id="275" r:id="rId6"/>
    <p:sldId id="267" r:id="rId7"/>
    <p:sldId id="280" r:id="rId8"/>
    <p:sldId id="276" r:id="rId9"/>
    <p:sldId id="277" r:id="rId10"/>
    <p:sldId id="278" r:id="rId11"/>
    <p:sldId id="279" r:id="rId12"/>
    <p:sldId id="281" r:id="rId13"/>
    <p:sldId id="265" r:id="rId14"/>
    <p:sldId id="282" r:id="rId15"/>
    <p:sldId id="283" r:id="rId16"/>
    <p:sldId id="284" r:id="rId17"/>
    <p:sldId id="266" r:id="rId18"/>
    <p:sldId id="285" r:id="rId19"/>
    <p:sldId id="269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4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1.png"/><Relationship Id="rId4" Type="http://schemas.openxmlformats.org/officeDocument/2006/relationships/slide" Target="../slides/slide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13.xml"/><Relationship Id="rId4" Type="http://schemas.openxmlformats.org/officeDocument/2006/relationships/slide" Target="../slides/sl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11446931" y="6453338"/>
            <a:ext cx="672075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endParaRPr lang="zh-CN" altLang="en-US" sz="1400" b="0" dirty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12192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60646" y="2924944"/>
            <a:ext cx="8270709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58301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655842" y="-27384"/>
            <a:ext cx="1924049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11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173854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5135895" y="112562"/>
            <a:ext cx="633507" cy="480597"/>
            <a:chOff x="366968" y="1037555"/>
            <a:chExt cx="475130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6469553" y="-27379"/>
            <a:ext cx="1924049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66891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5135895" y="98611"/>
            <a:ext cx="633507" cy="480597"/>
            <a:chOff x="366968" y="1037555"/>
            <a:chExt cx="475130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8263869" y="-27384"/>
            <a:ext cx="1924049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</a:p>
          </p:txBody>
        </p:sp>
      </p:grp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38184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5135895" y="102211"/>
            <a:ext cx="633507" cy="480597"/>
            <a:chOff x="366968" y="1037555"/>
            <a:chExt cx="475130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7" name="TextBox 34">
            <a:hlinkClick r:id="rId6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104749" y="-27384"/>
            <a:ext cx="1924049" cy="880109"/>
            <a:chOff x="6197901" y="-27384"/>
            <a:chExt cx="1443037" cy="880109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10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10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标题 3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zh-CN"/>
                        <m:t>第三单元</m:t>
                      </m:r>
                    </m:oMath>
                  </m:oMathPara>
                </a14:m>
                <a:endParaRPr lang="zh-CN" altLang="zh-CN" dirty="0"/>
              </a:p>
            </p:txBody>
          </p:sp>
        </mc:Choice>
        <mc:Fallback xmlns="">
          <p:sp>
            <p:nvSpPr>
              <p:cNvPr id="4" name="标题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0809088"/>
      </p:ext>
    </p:extLst>
  </p:cSld>
  <p:clrMapOvr>
    <a:masterClrMapping/>
  </p:clrMapOvr>
  <p:transition spd="slow"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716155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没有一处不至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无微不至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指没有一个细微的地方没有考虑到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形容待人非常细心周到。是褒义词。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一是指没有达不到的地方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二是指凡能做的都做到了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用于坏事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带有贬义色彩。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603504"/>
      </p:ext>
    </p:extLst>
  </p:cSld>
  <p:clrMapOvr>
    <a:masterClrMapping/>
  </p:clrMapOvr>
  <p:transition spd="slow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抱怨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报怨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①人们开始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抱怨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起丹柯来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说他年轻没有经验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不会把他们领到哪儿去的。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②虽然我们不提倡以怨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但历史的耻辱却不应该随意忘记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我们不要什么都变得过于理性。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88994" y="2995249"/>
            <a:ext cx="555352" cy="27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0608" y="3777610"/>
            <a:ext cx="555352" cy="298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733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指心中不满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数说别人不对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埋怨。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指对所怨恨的人做出反应。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068083"/>
      </p:ext>
    </p:extLst>
  </p:cSld>
  <p:clrMapOvr>
    <a:masterClrMapping/>
  </p:clrMapOvr>
  <p:transition spd="slow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然而他们究竟是些坚强的人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他们还能跟那些曾经战胜过他们的人拼死地打一仗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不过他们是不能够战死的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因为他们还有未实现的宿愿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要是他们给人杀死了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他们的宿愿也就跟他们一块儿消灭了。所以他们在长夜里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在树林的低沉的喧响下面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泥沼的有毒的恶臭中间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坐着想来想去。他们坐在那儿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篝火的影子在他们的四周跳着一种无声的舞蹈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这好像不是影子在跳舞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而是树林和泥沼的恶鬼在庆祝胜利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人们老是坐着在想。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4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59992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族人们是一群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快乐的、强壮的、勇敢的人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。他们面对后有强敌、前有不可知的天险的双重困境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既可以选择原路杀回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与穷凶极恶的敌人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一次绝望而悲壮的抗争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也可以选择奋然前行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在险境中勇敢地闯出一条新路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赢得新生。但由于他们既有不甘灭亡、重回草原以图振兴的希望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又惮于前行途中的险恶与不测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因而瞻前顾后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深感进退维谷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陷入苦恼、悲伤与冥思苦想的深渊。而这种无谓的苦恼、悲伤与冥思苦想不仅于事无补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反而更会消磨他们的斗志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使他们陷入一种更加危险与绝望的深渊。正是族人们这种优柔与耽于空想的性格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为后文英雄人物丹柯的出场和其英勇果断的性格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了很好的衬托。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1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79510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然而树林一直在唱它那阴郁的歌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雷声隆隆地响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大雨依旧在下着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我还能够为这些人做什么呢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丹柯的叫声比雷声更大。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忽然他用手抓开了自己的胸膛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从那儿拿出他自己的心来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把它高高地举在头上。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环境渲染着绝望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叫声透露着无奈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高高地举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等一系列突如其来的动作则昭示着一种伟大的超越与悲壮。在这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短的环境和人物描绘中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一种最沉闷的氛围、一种最复杂而又激烈的心灵交锋与波动、一种最撼人心魄的精神、一种最光辉的形象陡然呈现在人们的面前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丹柯那种为理想献身、不计较个人得失的精神以及坚定不移的信念和勇于实践的态度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不能不强烈地鼓舞和感染着读者。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2001" y="3426524"/>
            <a:ext cx="8312471" cy="3009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58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骄傲的勇士丹柯望着横在自己面前的广大的草原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他快乐地望着这自由的土地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骄傲地笑起来。随后他倒下了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骄傲的勇士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快乐地望着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骄傲地笑起来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简练而又传神的细节描写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寥寥数语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就将英雄人物的光辉形象勾勒出来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更将英雄人物那崇高的境界和壮美的神韵展现出来。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随后他倒下了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正如印度伟大的诗人泰戈尔所言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生如夏花之绚烂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死如秋叶之静美。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死得其所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无怨无悔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此之谓也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1545" y="2924944"/>
            <a:ext cx="8568951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23526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试分析文中景物描写的作用。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文中多处运用了景物描写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在烘托环境渲染气氛、表现人物形象和揭示主题方面起到了重要的作用。如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第一段开头部分的景物描写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渲染了当时人们所面临的险恶环境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为下文的情节张本。再如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那些摇摇晃晃的巨人一样的大树发出轧轧的响声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并且哼着愤怒的歌子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闪电在林子的顶上飞舞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用它那寒冷的青光把林子照亮了一下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可是马上又隐去了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来去是一样的快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好像它们出现来吓人似的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这一大段景物描写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极力渲染了人们在路上遇到的困难和挫折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为后文写人们在困难面前丧失信心、勇气全无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以致把怨恨发泄到丹柯身上的情节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铺垫。再如倒数第三段的景物描写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通过写太阳与黑暗的较量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表现丹柯高尚行为的力量像太阳一样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把黑暗驱散。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01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7502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小说中的丹柯是一个怎样的形象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请结合课文加以分析。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小说中的丹柯是一位一心为公、自信勇敢、敢于牺牲的英雄形象。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当族人们在森林阴森恐惧的压迫下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开始犹豫、退缩甚至想回去当奴隶的时候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丹柯站出来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林子是有尽头的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并勇敢地挺身而出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成了全族的领路人。丹柯领着大家向前走的时候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族人们开始抱怨他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还在他们的前面走着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他快乐而安详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。正是在怯懦的族人们的对比下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丹柯的自信、坚毅表现得更充分。当大雷雨降临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族人们疲乏透顶、勇气全失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迁怒于丹柯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抱怨指责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甚至要弄死他的时候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丹柯却还是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愿意搭救他们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把他们领到一条容易走的路上去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表现了无私博大的爱。最终丹柯掏出自己真诚的燃烧着的心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振奋了族人们的精神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引领他们走出了困境。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13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《丹柯》赏析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《丹柯》是一篇以英雄为主题、以思想为目的的小说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它出自伊则吉尔老婆子之口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讲述了草原上蓝色火星的由来。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《丹柯》是一则以悲剧结局的故事。一群生活在草原上的快乐的、强壮的、勇敢的人被别的种族赶到森林中去了。在森林中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死亡笼罩着他们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只有走出林子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才有一线生机。他们开始害怕。正当他们想把自由献给敌人的时候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英雄丹柯出现了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他阻止了族人的投降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你们不能够用思想移开路上的石头。什么事都不做的人不会得到什么结果的。为什么我们要把我们的气力浪费在思想上、悲伤上呢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我们到林子里去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我们要穿过林子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林子是有尽头的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世界上的一切都是有尽头的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这几句话成功地塑造了丹柯勇敢、坚强的性格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了铺垫。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18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丹　柯</a:t>
            </a:r>
          </a:p>
        </p:txBody>
      </p:sp>
    </p:spTree>
    <p:extLst>
      <p:ext uri="{BB962C8B-B14F-4D97-AF65-F5344CB8AC3E}">
        <p14:creationId xmlns:p14="http://schemas.microsoft.com/office/powerpoint/2010/main" val="2843038122"/>
      </p:ext>
    </p:extLst>
  </p:cSld>
  <p:clrMapOvr>
    <a:masterClrMapping/>
  </p:clrMapOvr>
  <p:transition spd="slow">
    <p:pull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945038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在丹柯带领族人走出森林的过程中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小说彰显出主题的悲剧意味。人们先是推举丹柯领导他们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在遇到密林和危险时却开始抱怨、指责丹柯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说他年轻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不能够好好地领导他们。在雷电交加的夜晚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族人更是对他严厉指责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丹柯愤怒了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但因为怜悯族人而熄灭了心头的怒火。丹柯为了让族人停止毫无作用的抱怨并尽快带领他们走出密林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毅然用手抓开自己的胸膛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拿出了那颗心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那颗真诚的、燃烧着的心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这样的场景震撼着族人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也震撼了黑暗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同时更诉说着丹柯一心为公、义无反顾的勇气和执着的信念。终于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丹柯用他的心带领族人穿越了黑暗的密林。当那些充满了希望的快乐的人们在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83057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8111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为胜利而欢呼时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丹柯倒下了。没有一个族人注意到他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而唯一一个看见他的心的族人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却因为害怕丹柯那颗仍在燃烧的心而一脚将它踩碎。在这个过程中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这个族人没有丝毫的犹豫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是那么干脆、果断。看到这儿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我们不禁为族人的态度感到愤怒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为丹柯的死感到不值和可惜。然而这又是一种必然的结局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一种作为悲剧的必然结局。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3800332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悲剧将人生的有价值的东西毁灭给人看。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在有价值的东西被摧毁的同时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小说的主人公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这个英雄的形象也因此而显得更加伟大。我想这样的结局也预示了族人最终的悲惨结局。记得郁达夫曾说过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没有伟大的人物出现的民族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是世界上最可怜的生物之群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有了伟大的人物而不知拥护、爱戴、崇仰的国家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是没有希望的奴隶之邦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62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89551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美文品读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开阔你的视野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海燕的宣言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读高尔基的散文诗《海燕》之想象作文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尽管大海是那样的苍茫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狂风是那样的卷集乌云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我还是要飞翔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并不是因为我勇敢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只是作为自然界的一个生命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我觉得我应该有这个权利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也有这个义务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去追求我所向往的光明与和平。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可是你们这些海鸥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你们平日里不是也很喜欢经常在大海上高傲地飞翔吗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你们在平日里不是也很自豪吗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为什么都变得那么怯懦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你们平日的自豪、自信、高傲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都到哪里去了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正是你们应该展翅飞翔的时候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你们为什么又害怕了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在大海上飞窜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就比失去安乐来得快乐吗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害怕就害怕了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为什么还要掩藏呢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都精打细算着到哪里去了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9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你们这些海鸭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你们以为呻吟就会有同伴来救你们吗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别妄想了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自己都在躲藏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还有谁会来救你们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你们就真的那么不喜欢战斗吗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你们就那么害怕吗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你们这些蠢笨的企鹅。平日你们不是很喜欢装可爱吗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你们胖胖的身躯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不是也惹很多人喜欢吗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正是一个使人喜欢的好时机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你们为什么不抓住它呢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难道你们肥胖的身体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就只是单纯地为了自己保暖而存在的吗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你们这些可怜的家伙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我现在当真是有些可怜你们了。但我不会跟你们走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我不会就这么轻易地放弃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哪怕前面满是荆棘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哪怕前面满是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哪怕前面满是绳鞭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我也要去闯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就算是单翅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我也要飞翔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我也要飞过这大海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你们这些短见识的蠢蛋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你们快出来跟我一同去迎接、去挑战那风云雷电呀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167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我不怕你。哪怕你压得接近海面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我也要冲破你的层层包围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我要把你撕破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我要把你粉碎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我要把你毁灭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你闪吧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你尽力地闪吧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我是不会被你吓坏的。你和狂风是兄弟吗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你们的密切合作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是会把那些胆小的海鸟吓得四处乱窜、躲藏。但我不是它们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我不会被你这么一点点的雷声就吓坏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更不会因为你这么一点点小小的风而逃避。你们来吧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尽情地来吧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我要跟你们比一比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试一试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看咱们谁能得到最后的胜利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你咆哮吧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你尽力地咆哮吧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把这一切的一切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都熄灭吧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熄灭在你的怀里。你的波浪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是我的精神支柱。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自私自利的海鸟们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胆小的海鸟们。你们若真的想要安乐地生活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就跟着我走吧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风云雷电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我将与大海一起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毁灭你们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战胜你们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95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高尔基的《海燕》是一篇脍炙人口的散文诗。文章以饱满的激情赞美海燕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是胜利的预言家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让暴风雨来得更猛烈些吧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。本文是受《海燕》影响而创作出的一篇想象作文。全文运用拟人手法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通过与海鸥、海鸭、企鹅及风云雷电的对话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表达了海燕坚贞不渝的信念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文章多用感叹句和反问句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使语言富有气势与力量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运用第一人称与第二人称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生动真切。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0872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素材积累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贮满你的背囊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丹柯用燃烧的心引领大家走出树林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牺牲了自己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丹柯的死是无憾的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体现了一种无私的奉献精神。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储备写作素材。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人生价值的大小是以人们对社会贡献的大小而判定的。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向警予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即使我们是一支蜡烛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蜡炬成灰泪始干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即使我们只是一根火柴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也要在关键时刻有着一次闪耀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即使我们死后尸骨都腐烂了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也要变成磷火在荒野中燃烧。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艾青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你要记住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永远要愉快地多给别人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少从别人那里拿取。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高尔基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最大的欢乐、最大的幸福是把自己的精神力量奉献给他人。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苏霍姆林斯基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01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167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埋在地下的树根使树枝产生果实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却并不要求什么报酬。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泰戈尔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捧着一颗心来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不带半根草去。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陶行知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希望你们年青的一代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能像蜡烛为人照明那样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有一分热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发一分光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忠诚而踏实地为人类伟大的事业贡献自己的力量。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法拉第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人只有为自己同时代人的完善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为他们的幸福而工作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他才达到自身的完美。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一个只顾自己的人不足以成大器。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罗斯金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11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岁的邓稼先在美国获得物理学博士学位后回国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祖国张开温暖的双臂迎接这位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娃娃博士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邓稼先沉浸在青春的欢乐和幸福之中。但是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历史风云变幻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祖国面临核大国的威胁。邓稼先毅然接受开拓祖国核事业的重任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离别妻儿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隐姓埋名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走向大戈壁。从此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他从物理学界的讲台上消失了。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多个春秋过后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头发里夹着大戈壁沙粒的邓稼先回来了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两弹元勋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的美名才开始传扬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邓稼先的名字才重新出现在普通人中间。此时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他的妻子已年过花甲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而癌魔也早已侵入他的肌体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他光辉的生命已燃烧到了尽头。他临终前对妻子说的最后一句话是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我死而无憾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09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167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我国著名文学家茅盾先生日常生活简朴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他把稿费省下来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做了许多有意义的事情。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年前他曾以稿费支援过贫病交加的进步作家。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浙江桐乡创办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《桐乡文艺》时缺少经费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他立刻捐款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故乡创办一所民办中学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他闻讯后资助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茅盾的病情恶化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他知道自己将不久于人世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即让孩子笔录口述遗书二则。其中一则写道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为了繁荣长篇小说的创作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我将我的稿费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万元捐献给作协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我衷心地祝愿我国社会主义文学事业繁荣昌盛。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勇于献身的科学家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鲍尔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海斯德是美国一位研究蛇毒的科学家。他小时候看到全世界每年有成千上万人被毒蛇咬死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就决心研究出一种抗蛇毒药。他从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就在自己身上注射微量的蛇毒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并逐渐加大剂量与毒性。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96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716155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一个古老的民族在逃避一场大灾难的迁徙中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涉入了一片原始森林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迷失了方向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人们在饥饿、寒冷中绝望。此时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一个人站了出来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我们要理解丹柯这一形象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揣摩作者塑造这一形象的目的。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88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这种试验是极其危险和痛苦的。每注射一次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他都要大病一场。各种蛇的蛇毒成分不同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作用方式也不同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每注射一种新的蛇毒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原来的抗毒物质不能胜任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又要经受一种新的抗毒物质折磨。他身上先后注射过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种蛇毒。经过危险与痛苦的试验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终于有了收获。他一共被毒蛇咬过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每次都安然无恙。海斯德对自己血液中的抗毒物质进行分析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试制了一些抗蛇毒的药物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已救治了很多被毒蛇咬伤的人。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鲍尔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海斯德忍住痛苦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向自己体内注射蛇毒时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已经将自己的生死置之度外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想到的是救治被毒蛇咬伤的人的生命。这种奉献精神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又岂止是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一词可概括的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3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13413"/>
              </p:ext>
            </p:extLst>
          </p:nvPr>
        </p:nvGraphicFramePr>
        <p:xfrm>
          <a:off x="4583832" y="1844825"/>
          <a:ext cx="8128000" cy="2314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5" imgW="3829999" imgH="1090406" progId="Word.Document.12">
                  <p:embed/>
                </p:oleObj>
              </mc:Choice>
              <mc:Fallback>
                <p:oleObj name="文档" r:id="rId5" imgW="3829999" imgH="1090406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3832" y="1844825"/>
                        <a:ext cx="8128000" cy="2314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135560" y="1340769"/>
            <a:ext cx="54006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高尔基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(1868—1936),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苏联作家、社会主义现实主义文学的奠基人、杰出的社会活动家。他的文学作品自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年就开始被介绍到中国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是全世界无产阶级的共同财富。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代表作有散文诗《海燕之歌》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长篇小说《母亲》和自传体三部曲《童年》《在人间》《我的大学》等。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高尔基出身贫苦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幼年丧父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岁就为生计在社会上奔波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当过装卸工、面包房工人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贫民窟和码头成了他的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大学的课堂。他与劳动人民同呼吸共命运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经历了资本主义残酷的剥削与压迫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这对他的思想和创作发展具有重要影响。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380253"/>
      </p:ext>
    </p:extLst>
  </p:cSld>
  <p:clrMapOvr>
    <a:masterClrMapping/>
  </p:clrMapOvr>
  <p:transition spd="slow">
    <p:cover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俄国工人阶级开始登上历史舞台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黑暗落后的俄国变成了世界革命的摇篮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马克思革命理论广泛传播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高尔基在这种历史背景下开始了自己的创作。他早期作品的主人公大多是努力探求新的生活道路、思考生活的意义并充满激烈内心冲突的人物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他们集中体现了当时俄国革命者奋不顾身的革命精神与英雄气概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熔铸着作家崇高的社会理想与道德理想。它们犹如火花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在人生的黑暗中燃烧起来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在许多勇敢的心里燃烧起对自由、对光明的狂热的渴望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。《伊则吉尔老婆子》正是他早期浪漫主义小说的代表作。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52347"/>
      </p:ext>
    </p:extLst>
  </p:cSld>
  <p:clrMapOvr>
    <a:masterClrMapping/>
  </p:clrMapOvr>
  <p:transition spd="slow"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452778"/>
              </p:ext>
            </p:extLst>
          </p:nvPr>
        </p:nvGraphicFramePr>
        <p:xfrm>
          <a:off x="2032000" y="1526068"/>
          <a:ext cx="8128000" cy="4927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5" imgW="3886750" imgH="2355234" progId="Word.Document.12">
                  <p:embed/>
                </p:oleObj>
              </mc:Choice>
              <mc:Fallback>
                <p:oleObj name="文档" r:id="rId5" imgW="3886750" imgH="2355234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26068"/>
                        <a:ext cx="8128000" cy="4927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4327915"/>
      </p:ext>
    </p:extLst>
  </p:cSld>
  <p:clrMapOvr>
    <a:masterClrMapping/>
  </p:clrMapOvr>
  <p:transition spd="slow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191582"/>
              </p:ext>
            </p:extLst>
          </p:nvPr>
        </p:nvGraphicFramePr>
        <p:xfrm>
          <a:off x="2032000" y="2190330"/>
          <a:ext cx="8128000" cy="3326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5" imgW="3886750" imgH="1590295" progId="Word.Document.12">
                  <p:embed/>
                </p:oleObj>
              </mc:Choice>
              <mc:Fallback>
                <p:oleObj name="文档" r:id="rId5" imgW="3886750" imgH="1590295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190330"/>
                        <a:ext cx="8128000" cy="3326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29782"/>
      </p:ext>
    </p:extLst>
  </p:cSld>
  <p:clrMapOvr>
    <a:masterClrMapping/>
  </p:clrMapOvr>
  <p:transition spd="slow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21354"/>
            <a:ext cx="8128000" cy="29078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喧响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发出喧闹的声音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喧闹声。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龌龊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①不干净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脏。②比喻人品质卑劣。③形容气量狭小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拘于小节。文中取第一个义项。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怜悯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对遭遇不幸的人表示同情。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无足轻重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无关紧要。也说无足重轻。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精疲力尽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精神非常疲劳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体力消耗已尽。形容极度疲乏。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872267"/>
      </p:ext>
    </p:extLst>
  </p:cSld>
  <p:clrMapOvr>
    <a:masterClrMapping/>
  </p:clrMapOvr>
  <p:transition spd="slow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无微不至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无所不至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①当今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中小学学生管理的主要方式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从早上六七点直到晚上十点多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不论学生自习课还是课间操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甚至住校生就寝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教师都要盯上去看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几乎时刻不离学生左右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学生时时处处都处于教师责任感的笼罩之下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教师的工作可谓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无微不至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②和珅贪污、受贿、勒索、敲诈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0247" y="4127126"/>
            <a:ext cx="1071507" cy="347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8674" y="4581129"/>
            <a:ext cx="1082222" cy="30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94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3509</Words>
  <Application>Microsoft Office PowerPoint</Application>
  <PresentationFormat>宽屏</PresentationFormat>
  <Paragraphs>125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NEU-BZ-S92</vt:lpstr>
      <vt:lpstr>等线</vt:lpstr>
      <vt:lpstr>等线 Light</vt:lpstr>
      <vt:lpstr>黑体</vt:lpstr>
      <vt:lpstr>楷体</vt:lpstr>
      <vt:lpstr>微软雅黑</vt:lpstr>
      <vt:lpstr>Arial</vt:lpstr>
      <vt:lpstr>Times New Roman</vt:lpstr>
      <vt:lpstr>Office 主题​​</vt:lpstr>
      <vt:lpstr>文档</vt:lpstr>
      <vt:lpstr>"第三单元"</vt:lpstr>
      <vt:lpstr>丹　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 </dc:creator>
  <cp:lastModifiedBy> </cp:lastModifiedBy>
  <cp:revision>2</cp:revision>
  <dcterms:created xsi:type="dcterms:W3CDTF">2018-12-18T11:00:13Z</dcterms:created>
  <dcterms:modified xsi:type="dcterms:W3CDTF">2019-05-23T02:27:02Z</dcterms:modified>
</cp:coreProperties>
</file>