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4" r:id="rId2"/>
    <p:sldId id="304" r:id="rId3"/>
    <p:sldId id="263" r:id="rId4"/>
    <p:sldId id="264" r:id="rId5"/>
    <p:sldId id="305" r:id="rId6"/>
    <p:sldId id="306" r:id="rId7"/>
    <p:sldId id="307" r:id="rId8"/>
    <p:sldId id="265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4839394" y="-27384"/>
            <a:ext cx="1443037" cy="880109"/>
            <a:chOff x="11613" y="1584001"/>
            <a:chExt cx="1443037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230198" y="178188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内容感知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737" y="17904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22711" y="245845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结构图解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45955"/>
            <a:ext cx="2722361" cy="523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第三节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方块的奥妙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US" altLang="zh-CN" sz="1600" dirty="0" smtClean="0"/>
              <a:t>        ——</a:t>
            </a:r>
            <a:r>
              <a:rPr lang="zh-CN" altLang="zh-CN" sz="1600" dirty="0" smtClean="0"/>
              <a:t>汉字的结构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5767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合作探究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53097" y="260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结构图解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10" action="ppaction://hlinksldjump"/>
          </p:cNvPr>
          <p:cNvSpPr txBox="1"/>
          <p:nvPr userDrawn="1"/>
        </p:nvSpPr>
        <p:spPr>
          <a:xfrm>
            <a:off x="505788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内容感知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49098"/>
            <a:ext cx="6203032" cy="927757"/>
          </a:xfrm>
        </p:spPr>
        <p:txBody>
          <a:bodyPr/>
          <a:lstStyle/>
          <a:p>
            <a:r>
              <a:rPr lang="zh-CN" altLang="zh-CN" b="1" dirty="0"/>
              <a:t>第三节</a:t>
            </a:r>
            <a:r>
              <a:rPr lang="zh-CN" altLang="zh-CN" dirty="0"/>
              <a:t>　</a:t>
            </a:r>
            <a:r>
              <a:rPr lang="zh-CN" altLang="zh-CN" b="1" dirty="0"/>
              <a:t>方块的</a:t>
            </a:r>
            <a:r>
              <a:rPr lang="zh-CN" altLang="zh-CN" b="1" dirty="0" smtClean="0"/>
              <a:t>奥妙</a:t>
            </a:r>
            <a:r>
              <a:rPr lang="en-US" altLang="zh-CN" dirty="0" smtClean="0"/>
              <a:t>——</a:t>
            </a:r>
            <a:r>
              <a:rPr lang="zh-CN" altLang="zh-CN" dirty="0"/>
              <a:t>汉字的结构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16824"/>
            <a:ext cx="8128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皇上与军师对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1356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朱元璋与张士诚兵戎相见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十年间大小数百战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互有胜负。到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1365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朱元璋的势力壮大起来了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这年九月的一天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朱元璋召集文武官员开军事会议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商量进攻东吴张士诚。军师刘基率先到殿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朱元璋立即站起来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把自己写好的对联递给他。联曰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天下口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天上口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志在吞吴。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刘基很受朱元璋的器重。他知道朱元璋虽有进攻东吴的打算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但还拿不定主意。于是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大胆说出了自己的想法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续出下联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鼓励朱元璋大胆出兵。联曰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人中王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人边王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意图全任。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朱元璋审视了军师的下联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下定了进攻东吴的决心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得到了文武官员的一致赞同。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在天字下是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在天字上是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在人字中是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在人字旁是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8575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古老的方块汉字不仅具有形体美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而且其结构也深藏奥妙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值得我们去研究、探讨。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阴阳五行说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是中国传统文化的一部分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古人认为五行相生相克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创造了世间万物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相关的事物异常丰富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金、木、水、火、土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五个部首收的字特别多。围绕这一点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侧重谈汉字构造的独特之处和灵活多变的汉字结构两个方面的内容。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工具箱分别介绍了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汉字房屋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的构件和架构两方面的知识。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汉字房屋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的构件侧重谈汉字的笔画、汉字的部件、汉字的偏旁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汉字房屋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的架构侧重谈汉字的笔画组合规律、笔顺的书写规律、部件组合成字的规则、拆字的规则及作用。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683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汉字的部件指的是什么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部件是汉字基本的构形单位。部件是由笔画组成的具有组配汉字功能的构字单位。一方面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不管笔画多么复杂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只要串联在一起分不开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都可以作为一个部件看待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事、串、重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只要能够拆开作为独立的结构单位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就都可以看作是部件。如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可以拆分成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火、月、犬、灬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四个部件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可以拆分成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氵、囗、人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三个部件。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什么是偏旁、部首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偏旁是构成汉字的最直接的单位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它是合体字的组成部分。合体字的表音或表意单位就叫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偏旁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部首是字典、词典等各类字书根据汉字形体偏旁所分的门类。编字典时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把有同样偏旁的字归为一类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把它们共同的偏旁作为首字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这就叫部首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是一部之首的意思。例如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你、他、伯、们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共同偏旁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就又是部首。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河、波、浩、汉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共同偏旁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就又是部首。有些字不便归于哪一个偏旁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也可以用它们共有的起笔笔画作部首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这样的部首如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等。一般的汉语词典或字典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个左右的部首。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445790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3285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汉字的偏旁和部首有何关系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部首也是偏旁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但偏旁不一定是部首。原因在于部首表示同部的字所表示的词义类别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而偏旁则除了一部分表示词义分类外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更多的是字的表音成分。例如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两个字的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都是偏旁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是这两个字所属的部首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只是表音的偏旁而不是部首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因此偏旁的数目比部首多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不可把两者等同起来。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744690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汉字部件的拆分规则是什么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汉字的拆分有一定的规则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也有一定的层次顺序。主要规则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分隔沟是部件和部件分界的显性标志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相离的组合要沿着分隔沟进行拆分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其中分隔沟多于一条的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应先拆长的后拆短的。例如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辶、文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丘、八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相、心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木、目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厂、则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贝、刂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相接的组合应从接点处拆分。例如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十、口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夕、口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相交的组合不能拆分。例如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不能拆分。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拆分的下限一般要大于一个笔画。例如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都不能拆分。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层次拆分不能破坏汉字结构基本类型。例如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虽然按照规则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之间的分隔沟要更长些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但它是左右结构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拆分层次应是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讠、迷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辶、米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8872906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35859095"/>
              </p:ext>
            </p:extLst>
          </p:nvPr>
        </p:nvGraphicFramePr>
        <p:xfrm>
          <a:off x="508000" y="2420888"/>
          <a:ext cx="8128000" cy="2232930"/>
        </p:xfrm>
        <a:graphic>
          <a:graphicData uri="http://schemas.openxmlformats.org/presentationml/2006/ole">
            <p:oleObj spid="_x0000_s1026" name="文档" r:id="rId3" imgW="3837032" imgH="10544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294</TotalTime>
  <Words>1058</Words>
  <Application>Microsoft Office PowerPoint</Application>
  <PresentationFormat>全屏显示(4:3)</PresentationFormat>
  <Paragraphs>17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测控设计模板14新</vt:lpstr>
      <vt:lpstr>文档</vt:lpstr>
      <vt:lpstr>第三节　方块的奥妙——汉字的结构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dbc</dc:creator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2017-11-03T12:33:07Z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