
<file path=[Content_Types].xml><?xml version="1.0" encoding="utf-8"?>
<Types xmlns="http://schemas.openxmlformats.org/package/2006/content-types">
  <Override PartName="/customXml/itemProps35.xml" ContentType="application/vnd.openxmlformats-officedocument.customXmlProperties+xml"/>
  <Override PartName="/customXml/itemProps82.xml" ContentType="application/vnd.openxmlformats-officedocument.customXmlProperties+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customXml/itemProps13.xml" ContentType="application/vnd.openxmlformats-officedocument.customXmlProperties+xml"/>
  <Override PartName="/customXml/itemProps24.xml" ContentType="application/vnd.openxmlformats-officedocument.customXmlProperties+xml"/>
  <Override PartName="/customXml/itemProps60.xml" ContentType="application/vnd.openxmlformats-officedocument.customXmlProperties+xml"/>
  <Override PartName="/customXml/itemProps71.xml" ContentType="application/vnd.openxmlformats-officedocument.customXmlProperties+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customXml/itemProps87.xml" ContentType="application/vnd.openxmlformats-officedocument.customXmlProperties+xml"/>
  <Override PartName="/ppt/notesSlides/notesSlide30.xml" ContentType="application/vnd.openxmlformats-officedocument.presentationml.notesSlide+xml"/>
  <Override PartName="/customXml/itemProps29.xml" ContentType="application/vnd.openxmlformats-officedocument.customXmlProperties+xml"/>
  <Override PartName="/customXml/itemProps76.xml" ContentType="application/vnd.openxmlformats-officedocument.customXmlProperties+xml"/>
  <Override PartName="/ppt/notesSlides/notesSlide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ppt/slides/slide77.xml" ContentType="application/vnd.openxmlformats-officedocument.presentationml.slide+xml"/>
  <Override PartName="/ppt/slides/slide88.xml" ContentType="application/vnd.openxmlformats-officedocument.presentationml.slide+xml"/>
  <Override PartName="/customXml/itemProps2.xml" ContentType="application/vnd.openxmlformats-officedocument.customXmlProperties+xml"/>
  <Override PartName="/customXml/itemProps54.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customXml/itemProps32.xml" ContentType="application/vnd.openxmlformats-officedocument.customXmlProperties+xml"/>
  <Override PartName="/customXml/itemProps43.xml" ContentType="application/vnd.openxmlformats-officedocument.customXmlProperties+xml"/>
  <Override PartName="/customXml/itemProps90.xml" ContentType="application/vnd.openxmlformats-officedocument.customXmlProperties+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customXml/itemProps21.xml" ContentType="application/vnd.openxmlformats-officedocument.customXmlProperties+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customXml/itemProps59.xml" ContentType="application/vnd.openxmlformats-officedocument.customXmlProperties+xml"/>
  <Override PartName="/ppt/slideLayouts/slideLayout10.xml" ContentType="application/vnd.openxmlformats-officedocument.presentationml.slideLayout+xml"/>
  <Override PartName="/customXml/itemProps7.xml" ContentType="application/vnd.openxmlformats-officedocument.customXmlProperties+xml"/>
  <Override PartName="/customXml/itemProps48.xml" ContentType="application/vnd.openxmlformats-officedocument.customXmlProperties+xml"/>
  <Override PartName="/customXml/itemProps37.xml" ContentType="application/vnd.openxmlformats-officedocument.customXmlProperties+xml"/>
  <Override PartName="/customXml/itemProps84.xml" ContentType="application/vnd.openxmlformats-officedocument.customXmlProperties+xml"/>
  <Override PartName="/ppt/slides/slide49.xml" ContentType="application/vnd.openxmlformats-officedocument.presentationml.slide+xml"/>
  <Override PartName="/ppt/notesSlides/notesSlide4.xml" ContentType="application/vnd.openxmlformats-officedocument.presentationml.notesSlide+xml"/>
  <Override PartName="/customXml/itemProps15.xml" ContentType="application/vnd.openxmlformats-officedocument.customXmlProperties+xml"/>
  <Override PartName="/customXml/itemProps26.xml" ContentType="application/vnd.openxmlformats-officedocument.customXmlProperties+xml"/>
  <Override PartName="/customXml/itemProps62.xml" ContentType="application/vnd.openxmlformats-officedocument.customXmlProperties+xml"/>
  <Override PartName="/customXml/itemProps73.xml" ContentType="application/vnd.openxmlformats-officedocument.customXmlProperties+xml"/>
  <Override PartName="/ppt/slides/slide38.xml" ContentType="application/vnd.openxmlformats-officedocument.presentationml.slide+xml"/>
  <Override PartName="/ppt/slides/slide85.xml" ContentType="application/vnd.openxmlformats-officedocument.presentationml.slide+xml"/>
  <Override PartName="/ppt/notesSlides/notesSlide87.xml" ContentType="application/vnd.openxmlformats-officedocument.presentationml.notesSlide+xml"/>
  <Override PartName="/customXml/itemProps51.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customXml/itemProps40.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customXml/itemProps8.xml" ContentType="application/vnd.openxmlformats-officedocument.customXmlProperties+xml"/>
  <Override PartName="/customXml/itemProps78.xml" ContentType="application/vnd.openxmlformats-officedocument.customXmlProperties+xml"/>
  <Override PartName="/customXml/itemProps89.xml" ContentType="application/vnd.openxmlformats-officedocument.customXmlPropertie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67.xml" ContentType="application/vnd.openxmlformats-officedocument.customXmlProperties+xml"/>
  <Override PartName="/customXml/itemProps85.xml" ContentType="application/vnd.openxmlformats-officedocument.customXmlProperties+xml"/>
  <Override PartName="/ppt/slides/slide79.xml" ContentType="application/vnd.openxmlformats-officedocument.presentationml.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27.xml" ContentType="application/vnd.openxmlformats-officedocument.customXmlProperties+xml"/>
  <Override PartName="/customXml/itemProps56.xml" ContentType="application/vnd.openxmlformats-officedocument.customXmlProperties+xml"/>
  <Override PartName="/customXml/itemProps74.xml" ContentType="application/vnd.openxmlformats-officedocument.customXmlPropertie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16.xml" ContentType="application/vnd.openxmlformats-officedocument.customXmlProperties+xml"/>
  <Override PartName="/customXml/itemProps34.xml" ContentType="application/vnd.openxmlformats-officedocument.customXmlProperties+xml"/>
  <Override PartName="/customXml/itemProps45.xml" ContentType="application/vnd.openxmlformats-officedocument.customXmlProperties+xml"/>
  <Override PartName="/customXml/itemProps63.xml" ContentType="application/vnd.openxmlformats-officedocument.customXmlProperties+xml"/>
  <Override PartName="/customXml/itemProps81.xml" ContentType="application/vnd.openxmlformats-officedocument.customXmlProperties+xml"/>
  <Override PartName="/customXml/itemProps92.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customXml/itemProps23.xml" ContentType="application/vnd.openxmlformats-officedocument.customXmlProperties+xml"/>
  <Override PartName="/customXml/itemProps41.xml" ContentType="application/vnd.openxmlformats-officedocument.customXmlProperties+xml"/>
  <Override PartName="/customXml/itemProps52.xml" ContentType="application/vnd.openxmlformats-officedocument.customXmlProperties+xml"/>
  <Override PartName="/customXml/itemProps70.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customXml/itemProps12.xml" ContentType="application/vnd.openxmlformats-officedocument.customXmlProperties+xml"/>
  <Override PartName="/customXml/itemProps30.xml" ContentType="application/vnd.openxmlformats-officedocument.customXmlPropertie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customXml/itemProps9.xml" ContentType="application/vnd.openxmlformats-officedocument.customXmlProperties+xml"/>
  <Override PartName="/customXml/itemProps79.xml" ContentType="application/vnd.openxmlformats-officedocument.customXmlProperties+xml"/>
  <Override PartName="/ppt/notesSlides/notesSlide11.xml" ContentType="application/vnd.openxmlformats-officedocument.presentationml.notes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57.xml" ContentType="application/vnd.openxmlformats-officedocument.customXmlProperties+xml"/>
  <Override PartName="/customXml/itemProps68.xml" ContentType="application/vnd.openxmlformats-officedocument.customXmlProperties+xml"/>
  <Override PartName="/customXml/itemProps86.xml" ContentType="application/vnd.openxmlformats-officedocument.customXmlProperties+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28.xml" ContentType="application/vnd.openxmlformats-officedocument.customXmlProperties+xml"/>
  <Override PartName="/customXml/itemProps46.xml" ContentType="application/vnd.openxmlformats-officedocument.customXmlProperties+xml"/>
  <Override PartName="/customXml/itemProps64.xml" ContentType="application/vnd.openxmlformats-officedocument.customXmlProperties+xml"/>
  <Override PartName="/customXml/itemProps75.xml" ContentType="application/vnd.openxmlformats-officedocument.customXmlProperties+xml"/>
  <Override PartName="/customXml/itemProps93.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customXml/itemProps53.xml" ContentType="application/vnd.openxmlformats-officedocument.customXmlProperties+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customXml/itemProps1.xml" ContentType="application/vnd.openxmlformats-officedocument.customXmlProperties+xml"/>
  <Override PartName="/customXml/itemProps42.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customXml/itemProps31.xml" ContentType="application/vnd.openxmlformats-officedocument.customXmlPropertie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customXml/itemProps20.xml" ContentType="application/vnd.openxmlformats-officedocument.customXmlProperties+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customXml/itemProps69.xml" ContentType="application/vnd.openxmlformats-officedocument.customXmlProperties+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36.xml" ContentType="application/vnd.openxmlformats-officedocument.customXmlProperties+xml"/>
  <Override PartName="/customXml/itemProps47.xml" ContentType="application/vnd.openxmlformats-officedocument.customXmlProperties+xml"/>
  <Override PartName="/customXml/itemProps83.xml" ContentType="application/vnd.openxmlformats-officedocument.customXmlProperties+xml"/>
  <Override PartName="/customXml/itemProps94.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customXml/itemProps25.xml" ContentType="application/vnd.openxmlformats-officedocument.customXmlProperties+xml"/>
  <Override PartName="/customXml/itemProps72.xml" ContentType="application/vnd.openxmlformats-officedocument.customXmlProperties+xml"/>
  <Override PartName="/ppt/slides/slide48.xml" ContentType="application/vnd.openxmlformats-officedocument.presentationml.slide+xml"/>
  <Override PartName="/ppt/notesSlides/notesSlide3.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Override PartName="/customXml/itemProps88.xml" ContentType="application/vnd.openxmlformats-officedocument.customXmlPropertie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customXml/itemProps77.xml" ContentType="application/vnd.openxmlformats-officedocument.customXmlProperties+xml"/>
  <Override PartName="/ppt/slides/slide89.xml" ContentType="application/vnd.openxmlformats-officedocument.presentationml.slide+xml"/>
  <Override PartName="/customXml/itemProps19.xml" ContentType="application/vnd.openxmlformats-officedocument.customXmlProperties+xml"/>
  <Override PartName="/customXml/itemProps55.xml" ContentType="application/vnd.openxmlformats-officedocument.customXmlProperties+xml"/>
  <Override PartName="/customXml/itemProps66.xml" ContentType="application/vnd.openxmlformats-officedocument.customXmlProperties+xml"/>
  <Override PartName="/ppt/slides/slide78.xml" ContentType="application/vnd.openxmlformats-officedocument.presentationml.slide+xml"/>
  <Override PartName="/docProps/core.xml" ContentType="application/vnd.openxmlformats-package.core-properties+xml"/>
  <Override PartName="/customXml/itemProps3.xml" ContentType="application/vnd.openxmlformats-officedocument.customXmlProperties+xml"/>
  <Override PartName="/customXml/itemProps44.xml" ContentType="application/vnd.openxmlformats-officedocument.customXmlProperties+xml"/>
  <Override PartName="/customXml/itemProps91.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95"/>
  </p:sldMasterIdLst>
  <p:notesMasterIdLst>
    <p:notesMasterId r:id="rId189"/>
  </p:notesMasterIdLst>
  <p:sldIdLst>
    <p:sldId id="256" r:id="rId96"/>
    <p:sldId id="364" r:id="rId97"/>
    <p:sldId id="258" r:id="rId98"/>
    <p:sldId id="260" r:id="rId99"/>
    <p:sldId id="261" r:id="rId100"/>
    <p:sldId id="262" r:id="rId101"/>
    <p:sldId id="263" r:id="rId102"/>
    <p:sldId id="264" r:id="rId103"/>
    <p:sldId id="265" r:id="rId104"/>
    <p:sldId id="266" r:id="rId105"/>
    <p:sldId id="365" r:id="rId106"/>
    <p:sldId id="267" r:id="rId107"/>
    <p:sldId id="268" r:id="rId108"/>
    <p:sldId id="269" r:id="rId109"/>
    <p:sldId id="270" r:id="rId110"/>
    <p:sldId id="271" r:id="rId111"/>
    <p:sldId id="272" r:id="rId112"/>
    <p:sldId id="273" r:id="rId113"/>
    <p:sldId id="274" r:id="rId114"/>
    <p:sldId id="275" r:id="rId115"/>
    <p:sldId id="276" r:id="rId116"/>
    <p:sldId id="279" r:id="rId117"/>
    <p:sldId id="280" r:id="rId118"/>
    <p:sldId id="281" r:id="rId119"/>
    <p:sldId id="282" r:id="rId120"/>
    <p:sldId id="283" r:id="rId121"/>
    <p:sldId id="284" r:id="rId122"/>
    <p:sldId id="285" r:id="rId123"/>
    <p:sldId id="286" r:id="rId124"/>
    <p:sldId id="287" r:id="rId125"/>
    <p:sldId id="288" r:id="rId126"/>
    <p:sldId id="289" r:id="rId127"/>
    <p:sldId id="290" r:id="rId128"/>
    <p:sldId id="291" r:id="rId129"/>
    <p:sldId id="293" r:id="rId130"/>
    <p:sldId id="295" r:id="rId131"/>
    <p:sldId id="297" r:id="rId132"/>
    <p:sldId id="299" r:id="rId133"/>
    <p:sldId id="300" r:id="rId134"/>
    <p:sldId id="301" r:id="rId135"/>
    <p:sldId id="302" r:id="rId136"/>
    <p:sldId id="303" r:id="rId137"/>
    <p:sldId id="304" r:id="rId138"/>
    <p:sldId id="305" r:id="rId139"/>
    <p:sldId id="306" r:id="rId140"/>
    <p:sldId id="307" r:id="rId141"/>
    <p:sldId id="308" r:id="rId142"/>
    <p:sldId id="309" r:id="rId143"/>
    <p:sldId id="366" r:id="rId144"/>
    <p:sldId id="310" r:id="rId145"/>
    <p:sldId id="311" r:id="rId146"/>
    <p:sldId id="312" r:id="rId147"/>
    <p:sldId id="313" r:id="rId148"/>
    <p:sldId id="315" r:id="rId149"/>
    <p:sldId id="317" r:id="rId150"/>
    <p:sldId id="319" r:id="rId151"/>
    <p:sldId id="321" r:id="rId152"/>
    <p:sldId id="322" r:id="rId153"/>
    <p:sldId id="323" r:id="rId154"/>
    <p:sldId id="324" r:id="rId155"/>
    <p:sldId id="325" r:id="rId156"/>
    <p:sldId id="326" r:id="rId157"/>
    <p:sldId id="327" r:id="rId158"/>
    <p:sldId id="328" r:id="rId159"/>
    <p:sldId id="367" r:id="rId160"/>
    <p:sldId id="329" r:id="rId161"/>
    <p:sldId id="330" r:id="rId162"/>
    <p:sldId id="331" r:id="rId163"/>
    <p:sldId id="332" r:id="rId164"/>
    <p:sldId id="334" r:id="rId165"/>
    <p:sldId id="336" r:id="rId166"/>
    <p:sldId id="338" r:id="rId167"/>
    <p:sldId id="340" r:id="rId168"/>
    <p:sldId id="341" r:id="rId169"/>
    <p:sldId id="342" r:id="rId170"/>
    <p:sldId id="343" r:id="rId171"/>
    <p:sldId id="344" r:id="rId172"/>
    <p:sldId id="345" r:id="rId173"/>
    <p:sldId id="346" r:id="rId174"/>
    <p:sldId id="347" r:id="rId175"/>
    <p:sldId id="348" r:id="rId176"/>
    <p:sldId id="349" r:id="rId177"/>
    <p:sldId id="350" r:id="rId178"/>
    <p:sldId id="351" r:id="rId179"/>
    <p:sldId id="352" r:id="rId180"/>
    <p:sldId id="353" r:id="rId181"/>
    <p:sldId id="354" r:id="rId182"/>
    <p:sldId id="355" r:id="rId183"/>
    <p:sldId id="356" r:id="rId184"/>
    <p:sldId id="357" r:id="rId185"/>
    <p:sldId id="358" r:id="rId186"/>
    <p:sldId id="361" r:id="rId187"/>
    <p:sldId id="363" r:id="rId188"/>
  </p:sldIdLst>
  <p:sldSz cx="12131675"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varScale="1">
        <p:scale>
          <a:sx n="89" d="100"/>
          <a:sy n="89" d="100"/>
        </p:scale>
        <p:origin x="-198"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22.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customXml" Target="../customXml/item68.xml"/><Relationship Id="rId84" Type="http://schemas.openxmlformats.org/officeDocument/2006/relationships/customXml" Target="../customXml/item84.xml"/><Relationship Id="rId89" Type="http://schemas.openxmlformats.org/officeDocument/2006/relationships/customXml" Target="../customXml/item89.xml"/><Relationship Id="rId112" Type="http://schemas.openxmlformats.org/officeDocument/2006/relationships/slide" Target="slides/slide17.xml"/><Relationship Id="rId133" Type="http://schemas.openxmlformats.org/officeDocument/2006/relationships/slide" Target="slides/slide38.xml"/><Relationship Id="rId138" Type="http://schemas.openxmlformats.org/officeDocument/2006/relationships/slide" Target="slides/slide43.xml"/><Relationship Id="rId154" Type="http://schemas.openxmlformats.org/officeDocument/2006/relationships/slide" Target="slides/slide59.xml"/><Relationship Id="rId159" Type="http://schemas.openxmlformats.org/officeDocument/2006/relationships/slide" Target="slides/slide64.xml"/><Relationship Id="rId175" Type="http://schemas.openxmlformats.org/officeDocument/2006/relationships/slide" Target="slides/slide80.xml"/><Relationship Id="rId170" Type="http://schemas.openxmlformats.org/officeDocument/2006/relationships/slide" Target="slides/slide75.xml"/><Relationship Id="rId191" Type="http://schemas.openxmlformats.org/officeDocument/2006/relationships/viewProps" Target="viewProps.xml"/><Relationship Id="rId16" Type="http://schemas.openxmlformats.org/officeDocument/2006/relationships/customXml" Target="../customXml/item16.xml"/><Relationship Id="rId107" Type="http://schemas.openxmlformats.org/officeDocument/2006/relationships/slide" Target="slides/slide12.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customXml" Target="../customXml/item74.xml"/><Relationship Id="rId79" Type="http://schemas.openxmlformats.org/officeDocument/2006/relationships/customXml" Target="../customXml/item79.xml"/><Relationship Id="rId102" Type="http://schemas.openxmlformats.org/officeDocument/2006/relationships/slide" Target="slides/slide7.xml"/><Relationship Id="rId123" Type="http://schemas.openxmlformats.org/officeDocument/2006/relationships/slide" Target="slides/slide28.xml"/><Relationship Id="rId128" Type="http://schemas.openxmlformats.org/officeDocument/2006/relationships/slide" Target="slides/slide33.xml"/><Relationship Id="rId144" Type="http://schemas.openxmlformats.org/officeDocument/2006/relationships/slide" Target="slides/slide49.xml"/><Relationship Id="rId149" Type="http://schemas.openxmlformats.org/officeDocument/2006/relationships/slide" Target="slides/slide54.xml"/><Relationship Id="rId5" Type="http://schemas.openxmlformats.org/officeDocument/2006/relationships/customXml" Target="../customXml/item5.xml"/><Relationship Id="rId90" Type="http://schemas.openxmlformats.org/officeDocument/2006/relationships/customXml" Target="../customXml/item90.xml"/><Relationship Id="rId95" Type="http://schemas.openxmlformats.org/officeDocument/2006/relationships/slideMaster" Target="slideMasters/slideMaster1.xml"/><Relationship Id="rId160" Type="http://schemas.openxmlformats.org/officeDocument/2006/relationships/slide" Target="slides/slide65.xml"/><Relationship Id="rId165" Type="http://schemas.openxmlformats.org/officeDocument/2006/relationships/slide" Target="slides/slide70.xml"/><Relationship Id="rId181" Type="http://schemas.openxmlformats.org/officeDocument/2006/relationships/slide" Target="slides/slide86.xml"/><Relationship Id="rId186" Type="http://schemas.openxmlformats.org/officeDocument/2006/relationships/slide" Target="slides/slide91.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customXml" Target="../customXml/item69.xml"/><Relationship Id="rId113" Type="http://schemas.openxmlformats.org/officeDocument/2006/relationships/slide" Target="slides/slide18.xml"/><Relationship Id="rId118" Type="http://schemas.openxmlformats.org/officeDocument/2006/relationships/slide" Target="slides/slide23.xml"/><Relationship Id="rId134" Type="http://schemas.openxmlformats.org/officeDocument/2006/relationships/slide" Target="slides/slide39.xml"/><Relationship Id="rId139" Type="http://schemas.openxmlformats.org/officeDocument/2006/relationships/slide" Target="slides/slide44.xml"/><Relationship Id="rId80" Type="http://schemas.openxmlformats.org/officeDocument/2006/relationships/customXml" Target="../customXml/item80.xml"/><Relationship Id="rId85" Type="http://schemas.openxmlformats.org/officeDocument/2006/relationships/customXml" Target="../customXml/item85.xml"/><Relationship Id="rId150" Type="http://schemas.openxmlformats.org/officeDocument/2006/relationships/slide" Target="slides/slide55.xml"/><Relationship Id="rId155" Type="http://schemas.openxmlformats.org/officeDocument/2006/relationships/slide" Target="slides/slide60.xml"/><Relationship Id="rId171" Type="http://schemas.openxmlformats.org/officeDocument/2006/relationships/slide" Target="slides/slide76.xml"/><Relationship Id="rId176" Type="http://schemas.openxmlformats.org/officeDocument/2006/relationships/slide" Target="slides/slide81.xml"/><Relationship Id="rId192" Type="http://schemas.openxmlformats.org/officeDocument/2006/relationships/theme" Target="theme/theme1.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slide" Target="slides/slide8.xml"/><Relationship Id="rId108" Type="http://schemas.openxmlformats.org/officeDocument/2006/relationships/slide" Target="slides/slide13.xml"/><Relationship Id="rId124" Type="http://schemas.openxmlformats.org/officeDocument/2006/relationships/slide" Target="slides/slide29.xml"/><Relationship Id="rId129" Type="http://schemas.openxmlformats.org/officeDocument/2006/relationships/slide" Target="slides/slide34.xml"/><Relationship Id="rId54" Type="http://schemas.openxmlformats.org/officeDocument/2006/relationships/customXml" Target="../customXml/item54.xml"/><Relationship Id="rId70" Type="http://schemas.openxmlformats.org/officeDocument/2006/relationships/customXml" Target="../customXml/item70.xml"/><Relationship Id="rId75" Type="http://schemas.openxmlformats.org/officeDocument/2006/relationships/customXml" Target="../customXml/item75.xml"/><Relationship Id="rId91" Type="http://schemas.openxmlformats.org/officeDocument/2006/relationships/customXml" Target="../customXml/item91.xml"/><Relationship Id="rId96" Type="http://schemas.openxmlformats.org/officeDocument/2006/relationships/slide" Target="slides/slide1.xml"/><Relationship Id="rId140" Type="http://schemas.openxmlformats.org/officeDocument/2006/relationships/slide" Target="slides/slide45.xml"/><Relationship Id="rId145" Type="http://schemas.openxmlformats.org/officeDocument/2006/relationships/slide" Target="slides/slide50.xml"/><Relationship Id="rId161" Type="http://schemas.openxmlformats.org/officeDocument/2006/relationships/slide" Target="slides/slide66.xml"/><Relationship Id="rId166" Type="http://schemas.openxmlformats.org/officeDocument/2006/relationships/slide" Target="slides/slide71.xml"/><Relationship Id="rId182" Type="http://schemas.openxmlformats.org/officeDocument/2006/relationships/slide" Target="slides/slide87.xml"/><Relationship Id="rId187"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customXml" Target="../customXml/item6.xml"/><Relationship Id="rId23" Type="http://schemas.openxmlformats.org/officeDocument/2006/relationships/customXml" Target="../customXml/item23.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slide" Target="slides/slide19.xml"/><Relationship Id="rId119" Type="http://schemas.openxmlformats.org/officeDocument/2006/relationships/slide" Target="slides/slide24.xml"/><Relationship Id="rId44" Type="http://schemas.openxmlformats.org/officeDocument/2006/relationships/customXml" Target="../customXml/item44.xml"/><Relationship Id="rId60" Type="http://schemas.openxmlformats.org/officeDocument/2006/relationships/customXml" Target="../customXml/item60.xml"/><Relationship Id="rId65" Type="http://schemas.openxmlformats.org/officeDocument/2006/relationships/customXml" Target="../customXml/item65.xml"/><Relationship Id="rId81" Type="http://schemas.openxmlformats.org/officeDocument/2006/relationships/customXml" Target="../customXml/item81.xml"/><Relationship Id="rId86" Type="http://schemas.openxmlformats.org/officeDocument/2006/relationships/customXml" Target="../customXml/item86.xml"/><Relationship Id="rId130" Type="http://schemas.openxmlformats.org/officeDocument/2006/relationships/slide" Target="slides/slide35.xml"/><Relationship Id="rId135" Type="http://schemas.openxmlformats.org/officeDocument/2006/relationships/slide" Target="slides/slide40.xml"/><Relationship Id="rId151" Type="http://schemas.openxmlformats.org/officeDocument/2006/relationships/slide" Target="slides/slide56.xml"/><Relationship Id="rId156" Type="http://schemas.openxmlformats.org/officeDocument/2006/relationships/slide" Target="slides/slide61.xml"/><Relationship Id="rId177" Type="http://schemas.openxmlformats.org/officeDocument/2006/relationships/slide" Target="slides/slide82.xml"/><Relationship Id="rId172" Type="http://schemas.openxmlformats.org/officeDocument/2006/relationships/slide" Target="slides/slide77.xml"/><Relationship Id="rId193" Type="http://schemas.openxmlformats.org/officeDocument/2006/relationships/tableStyles" Target="tableStyles.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14.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slide" Target="slides/slide2.xml"/><Relationship Id="rId104" Type="http://schemas.openxmlformats.org/officeDocument/2006/relationships/slide" Target="slides/slide9.xml"/><Relationship Id="rId120" Type="http://schemas.openxmlformats.org/officeDocument/2006/relationships/slide" Target="slides/slide25.xml"/><Relationship Id="rId125" Type="http://schemas.openxmlformats.org/officeDocument/2006/relationships/slide" Target="slides/slide30.xml"/><Relationship Id="rId141" Type="http://schemas.openxmlformats.org/officeDocument/2006/relationships/slide" Target="slides/slide46.xml"/><Relationship Id="rId146" Type="http://schemas.openxmlformats.org/officeDocument/2006/relationships/slide" Target="slides/slide51.xml"/><Relationship Id="rId167" Type="http://schemas.openxmlformats.org/officeDocument/2006/relationships/slide" Target="slides/slide72.xml"/><Relationship Id="rId188" Type="http://schemas.openxmlformats.org/officeDocument/2006/relationships/slide" Target="slides/slide93.xml"/><Relationship Id="rId7" Type="http://schemas.openxmlformats.org/officeDocument/2006/relationships/customXml" Target="../customXml/item7.xml"/><Relationship Id="rId71" Type="http://schemas.openxmlformats.org/officeDocument/2006/relationships/customXml" Target="../customXml/item71.xml"/><Relationship Id="rId92" Type="http://schemas.openxmlformats.org/officeDocument/2006/relationships/customXml" Target="../customXml/item92.xml"/><Relationship Id="rId162" Type="http://schemas.openxmlformats.org/officeDocument/2006/relationships/slide" Target="slides/slide67.xml"/><Relationship Id="rId183"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slide" Target="slides/slide15.xml"/><Relationship Id="rId115" Type="http://schemas.openxmlformats.org/officeDocument/2006/relationships/slide" Target="slides/slide20.xml"/><Relationship Id="rId131" Type="http://schemas.openxmlformats.org/officeDocument/2006/relationships/slide" Target="slides/slide36.xml"/><Relationship Id="rId136" Type="http://schemas.openxmlformats.org/officeDocument/2006/relationships/slide" Target="slides/slide41.xml"/><Relationship Id="rId157" Type="http://schemas.openxmlformats.org/officeDocument/2006/relationships/slide" Target="slides/slide62.xml"/><Relationship Id="rId178" Type="http://schemas.openxmlformats.org/officeDocument/2006/relationships/slide" Target="slides/slide83.xml"/><Relationship Id="rId61" Type="http://schemas.openxmlformats.org/officeDocument/2006/relationships/customXml" Target="../customXml/item61.xml"/><Relationship Id="rId82" Type="http://schemas.openxmlformats.org/officeDocument/2006/relationships/customXml" Target="../customXml/item82.xml"/><Relationship Id="rId152" Type="http://schemas.openxmlformats.org/officeDocument/2006/relationships/slide" Target="slides/slide57.xml"/><Relationship Id="rId173" Type="http://schemas.openxmlformats.org/officeDocument/2006/relationships/slide" Target="slides/slide78.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slide" Target="slides/slide5.xml"/><Relationship Id="rId105" Type="http://schemas.openxmlformats.org/officeDocument/2006/relationships/slide" Target="slides/slide10.xml"/><Relationship Id="rId126" Type="http://schemas.openxmlformats.org/officeDocument/2006/relationships/slide" Target="slides/slide31.xml"/><Relationship Id="rId147" Type="http://schemas.openxmlformats.org/officeDocument/2006/relationships/slide" Target="slides/slide52.xml"/><Relationship Id="rId168" Type="http://schemas.openxmlformats.org/officeDocument/2006/relationships/slide" Target="slides/slide73.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98" Type="http://schemas.openxmlformats.org/officeDocument/2006/relationships/slide" Target="slides/slide3.xml"/><Relationship Id="rId121" Type="http://schemas.openxmlformats.org/officeDocument/2006/relationships/slide" Target="slides/slide26.xml"/><Relationship Id="rId142" Type="http://schemas.openxmlformats.org/officeDocument/2006/relationships/slide" Target="slides/slide47.xml"/><Relationship Id="rId163" Type="http://schemas.openxmlformats.org/officeDocument/2006/relationships/slide" Target="slides/slide68.xml"/><Relationship Id="rId184" Type="http://schemas.openxmlformats.org/officeDocument/2006/relationships/slide" Target="slides/slide89.xml"/><Relationship Id="rId189" Type="http://schemas.openxmlformats.org/officeDocument/2006/relationships/notesMaster" Target="notesMasters/notesMaster1.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slide" Target="slides/slide21.xml"/><Relationship Id="rId137" Type="http://schemas.openxmlformats.org/officeDocument/2006/relationships/slide" Target="slides/slide42.xml"/><Relationship Id="rId158" Type="http://schemas.openxmlformats.org/officeDocument/2006/relationships/slide" Target="slides/slide63.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88" Type="http://schemas.openxmlformats.org/officeDocument/2006/relationships/customXml" Target="../customXml/item88.xml"/><Relationship Id="rId111" Type="http://schemas.openxmlformats.org/officeDocument/2006/relationships/slide" Target="slides/slide16.xml"/><Relationship Id="rId132" Type="http://schemas.openxmlformats.org/officeDocument/2006/relationships/slide" Target="slides/slide37.xml"/><Relationship Id="rId153" Type="http://schemas.openxmlformats.org/officeDocument/2006/relationships/slide" Target="slides/slide58.xml"/><Relationship Id="rId174" Type="http://schemas.openxmlformats.org/officeDocument/2006/relationships/slide" Target="slides/slide79.xml"/><Relationship Id="rId179" Type="http://schemas.openxmlformats.org/officeDocument/2006/relationships/slide" Target="slides/slide84.xml"/><Relationship Id="rId190" Type="http://schemas.openxmlformats.org/officeDocument/2006/relationships/presProps" Target="presProps.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slide" Target="slides/slide11.xml"/><Relationship Id="rId127" Type="http://schemas.openxmlformats.org/officeDocument/2006/relationships/slide" Target="slides/slide32.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78" Type="http://schemas.openxmlformats.org/officeDocument/2006/relationships/customXml" Target="../customXml/item78.xml"/><Relationship Id="rId94" Type="http://schemas.openxmlformats.org/officeDocument/2006/relationships/customXml" Target="../customXml/item94.xml"/><Relationship Id="rId99" Type="http://schemas.openxmlformats.org/officeDocument/2006/relationships/slide" Target="slides/slide4.xml"/><Relationship Id="rId101" Type="http://schemas.openxmlformats.org/officeDocument/2006/relationships/slide" Target="slides/slide6.xml"/><Relationship Id="rId122" Type="http://schemas.openxmlformats.org/officeDocument/2006/relationships/slide" Target="slides/slide27.xml"/><Relationship Id="rId143" Type="http://schemas.openxmlformats.org/officeDocument/2006/relationships/slide" Target="slides/slide48.xml"/><Relationship Id="rId148" Type="http://schemas.openxmlformats.org/officeDocument/2006/relationships/slide" Target="slides/slide53.xml"/><Relationship Id="rId164" Type="http://schemas.openxmlformats.org/officeDocument/2006/relationships/slide" Target="slides/slide69.xml"/><Relationship Id="rId169" Type="http://schemas.openxmlformats.org/officeDocument/2006/relationships/slide" Target="slides/slide74.xml"/><Relationship Id="rId185" Type="http://schemas.openxmlformats.org/officeDocument/2006/relationships/slide" Target="slides/slide90.xml"/><Relationship Id="rId4" Type="http://schemas.openxmlformats.org/officeDocument/2006/relationships/customXml" Target="../customXml/item4.xml"/><Relationship Id="rId9" Type="http://schemas.openxmlformats.org/officeDocument/2006/relationships/customXml" Target="../customXml/item9.xml"/><Relationship Id="rId180" Type="http://schemas.openxmlformats.org/officeDocument/2006/relationships/slide" Target="slides/slide85.xml"/><Relationship Id="rId26" Type="http://schemas.openxmlformats.org/officeDocument/2006/relationships/customXml" Target="../customXml/item2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2018/11/9</a:t>
            </a:fld>
            <a:endParaRPr lang="zh-CN" altLang="en-US"/>
          </a:p>
        </p:txBody>
      </p:sp>
      <p:sp>
        <p:nvSpPr>
          <p:cNvPr id="4" name="幻灯片图像占位符 3"/>
          <p:cNvSpPr>
            <a:spLocks noGrp="1" noRot="1" noChangeAspect="1"/>
          </p:cNvSpPr>
          <p:nvPr>
            <p:ph type="sldImg" idx="2"/>
          </p:nvPr>
        </p:nvSpPr>
        <p:spPr>
          <a:xfrm>
            <a:off x="388938" y="685800"/>
            <a:ext cx="60801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8938" y="685800"/>
            <a:ext cx="60801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3FFF0F4-71BF-44A4-B6A8-7EFA42F69089}"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pic>
        <p:nvPicPr>
          <p:cNvPr id="7" name="Picture 2"/>
          <p:cNvPicPr>
            <a:picLocks noChangeAspect="1" noChangeArrowheads="1"/>
          </p:cNvPicPr>
          <p:nvPr/>
        </p:nvPicPr>
        <p:blipFill>
          <a:blip r:embed="rId2" cstate="print"/>
          <a:srcRect/>
          <a:stretch>
            <a:fillRect/>
          </a:stretch>
        </p:blipFill>
        <p:spPr bwMode="auto">
          <a:xfrm>
            <a:off x="1" y="5"/>
            <a:ext cx="12131675" cy="13396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考点二">
    <p:spTree>
      <p:nvGrpSpPr>
        <p:cNvPr id="1" name=""/>
        <p:cNvGrpSpPr/>
        <p:nvPr/>
      </p:nvGrpSpPr>
      <p:grpSpPr>
        <a:xfrm>
          <a:off x="0" y="0"/>
          <a:ext cx="0" cy="0"/>
          <a:chOff x="0" y="0"/>
          <a:chExt cx="0" cy="0"/>
        </a:xfrm>
      </p:grpSpPr>
      <p:sp>
        <p:nvSpPr>
          <p:cNvPr id="7" name="TextBox 6"/>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考点三">
    <p:spTree>
      <p:nvGrpSpPr>
        <p:cNvPr id="1" name=""/>
        <p:cNvGrpSpPr/>
        <p:nvPr/>
      </p:nvGrpSpPr>
      <p:grpSpPr>
        <a:xfrm>
          <a:off x="0" y="0"/>
          <a:ext cx="0" cy="0"/>
          <a:chOff x="0" y="0"/>
          <a:chExt cx="0" cy="0"/>
        </a:xfrm>
      </p:grpSpPr>
      <p:sp>
        <p:nvSpPr>
          <p:cNvPr id="6" name="TextBox 5"/>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考点四">
    <p:spTree>
      <p:nvGrpSpPr>
        <p:cNvPr id="1" name=""/>
        <p:cNvGrpSpPr/>
        <p:nvPr/>
      </p:nvGrpSpPr>
      <p:grpSpPr>
        <a:xfrm>
          <a:off x="0" y="0"/>
          <a:ext cx="0" cy="0"/>
          <a:chOff x="0" y="0"/>
          <a:chExt cx="0" cy="0"/>
        </a:xfrm>
      </p:grpSpPr>
      <p:sp>
        <p:nvSpPr>
          <p:cNvPr id="6" name="TextBox 5"/>
          <p:cNvSpPr txBox="1"/>
          <p:nvPr/>
        </p:nvSpPr>
        <p:spPr>
          <a:xfrm>
            <a:off x="8508354"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热点题型">
    <p:spTree>
      <p:nvGrpSpPr>
        <p:cNvPr id="1" name=""/>
        <p:cNvGrpSpPr/>
        <p:nvPr/>
      </p:nvGrpSpPr>
      <p:grpSpPr>
        <a:xfrm>
          <a:off x="0" y="0"/>
          <a:ext cx="0" cy="0"/>
          <a:chOff x="0" y="0"/>
          <a:chExt cx="0" cy="0"/>
        </a:xfrm>
      </p:grpSpPr>
      <p:sp>
        <p:nvSpPr>
          <p:cNvPr id="6" name="TextBox 5"/>
          <p:cNvSpPr txBox="1"/>
          <p:nvPr/>
        </p:nvSpPr>
        <p:spPr>
          <a:xfrm>
            <a:off x="8508354"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热点题型</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2"/>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总纲目录">
    <p:spTree>
      <p:nvGrpSpPr>
        <p:cNvPr id="1" name=""/>
        <p:cNvGrpSpPr/>
        <p:nvPr/>
      </p:nvGrpSpPr>
      <p:grpSpPr>
        <a:xfrm>
          <a:off x="0" y="0"/>
          <a:ext cx="0" cy="0"/>
          <a:chOff x="0" y="0"/>
          <a:chExt cx="0" cy="0"/>
        </a:xfrm>
      </p:grpSpPr>
      <p:sp>
        <p:nvSpPr>
          <p:cNvPr id="6" name="TextBox 5"/>
          <p:cNvSpPr txBox="1"/>
          <p:nvPr/>
        </p:nvSpPr>
        <p:spPr>
          <a:xfrm>
            <a:off x="853010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总纲目录</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一">
    <p:spTree>
      <p:nvGrpSpPr>
        <p:cNvPr id="1" name=""/>
        <p:cNvGrpSpPr/>
        <p:nvPr/>
      </p:nvGrpSpPr>
      <p:grpSpPr>
        <a:xfrm>
          <a:off x="0" y="0"/>
          <a:ext cx="0" cy="0"/>
          <a:chOff x="0" y="0"/>
          <a:chExt cx="0" cy="0"/>
        </a:xfrm>
      </p:grpSpPr>
      <p:sp>
        <p:nvSpPr>
          <p:cNvPr id="6" name="TextBox 5"/>
          <p:cNvSpPr txBox="1"/>
          <p:nvPr/>
        </p:nvSpPr>
        <p:spPr>
          <a:xfrm>
            <a:off x="8364679" y="179909"/>
            <a:ext cx="1436776"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提分攻略一</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二">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三">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四">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五">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提分攻略五</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六">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提分攻略六</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七">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提分攻略七</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6584" y="6340170"/>
            <a:ext cx="2830724" cy="364195"/>
          </a:xfrm>
          <a:prstGeom prst="rect">
            <a:avLst/>
          </a:prstGeom>
        </p:spPr>
        <p:txBody>
          <a:bodyPr vert="horz" lIns="91440" tIns="45720" rIns="91440" bIns="45720" rtlCol="0" anchor="ctr"/>
          <a:lstStyle>
            <a:lvl1pPr algn="l">
              <a:defRPr sz="1596">
                <a:solidFill>
                  <a:schemeClr val="tx1">
                    <a:tint val="75000"/>
                  </a:schemeClr>
                </a:solidFill>
              </a:defRPr>
            </a:lvl1p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3"/>
          </p:nvPr>
        </p:nvSpPr>
        <p:spPr>
          <a:xfrm>
            <a:off x="4144990" y="6340170"/>
            <a:ext cx="3841697" cy="364195"/>
          </a:xfrm>
          <a:prstGeom prst="rect">
            <a:avLst/>
          </a:prstGeom>
        </p:spPr>
        <p:txBody>
          <a:bodyPr vert="horz" lIns="91440" tIns="45720" rIns="91440" bIns="45720" rtlCol="0" anchor="ctr"/>
          <a:lstStyle>
            <a:lvl1pPr algn="ctr">
              <a:defRPr sz="1596">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94367" y="6340170"/>
            <a:ext cx="2830724" cy="364195"/>
          </a:xfrm>
          <a:prstGeom prst="rect">
            <a:avLst/>
          </a:prstGeom>
        </p:spPr>
        <p:txBody>
          <a:bodyPr vert="horz" lIns="91440" tIns="45720" rIns="91440" bIns="45720" rtlCol="0" anchor="ctr"/>
          <a:lstStyle>
            <a:lvl1pPr algn="r">
              <a:defRPr sz="1596">
                <a:solidFill>
                  <a:schemeClr val="tx1">
                    <a:tint val="75000"/>
                  </a:schemeClr>
                </a:solidFill>
              </a:defRPr>
            </a:lvl1pPr>
          </a:lstStyle>
          <a:p>
            <a:fld id="{3F8935AA-09F9-4C1A-89F2-CB34E0111C49}" type="slidenum">
              <a:rPr lang="zh-CN" altLang="en-US" smtClean="0"/>
              <a:pPr/>
              <a:t>‹#›</a:t>
            </a:fld>
            <a:endParaRPr lang="zh-CN" altLang="en-US"/>
          </a:p>
        </p:txBody>
      </p:sp>
      <p:pic>
        <p:nvPicPr>
          <p:cNvPr id="1028" name="Picture 4" descr="E:\2017年工作文件\2017图书制作文件\3·2项目\2018版32二轮制作文件\二轮版式与PPT\2018版32二轮PPT模板-02.png"/>
          <p:cNvPicPr>
            <a:picLocks noChangeAspect="1" noChangeArrowheads="1"/>
          </p:cNvPicPr>
          <p:nvPr/>
        </p:nvPicPr>
        <p:blipFill>
          <a:blip r:embed="rId17" cstate="print"/>
          <a:srcRect/>
          <a:stretch>
            <a:fillRect/>
          </a:stretch>
        </p:blipFill>
        <p:spPr bwMode="auto">
          <a:xfrm>
            <a:off x="7923337" y="35896"/>
            <a:ext cx="3970175" cy="556509"/>
          </a:xfrm>
          <a:prstGeom prst="rect">
            <a:avLst/>
          </a:prstGeom>
          <a:noFill/>
        </p:spPr>
      </p:pic>
      <p:sp>
        <p:nvSpPr>
          <p:cNvPr id="11" name="TextBox 10"/>
          <p:cNvSpPr txBox="1"/>
          <p:nvPr/>
        </p:nvSpPr>
        <p:spPr>
          <a:xfrm>
            <a:off x="9857014"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栏目索引</a:t>
            </a:r>
            <a:endParaRPr lang="zh-CN" altLang="en-US" sz="1862" dirty="0">
              <a:solidFill>
                <a:schemeClr val="bg1"/>
              </a:solidFill>
              <a:latin typeface="黑体" pitchFamily="49" charset="-122"/>
              <a:ea typeface="黑体" pitchFamily="49" charset="-122"/>
            </a:endParaRPr>
          </a:p>
        </p:txBody>
      </p:sp>
      <p:sp>
        <p:nvSpPr>
          <p:cNvPr id="13" name="TextBox 12"/>
          <p:cNvSpPr txBox="1"/>
          <p:nvPr/>
        </p:nvSpPr>
        <p:spPr>
          <a:xfrm>
            <a:off x="8245763" y="1923893"/>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高考导航</a:t>
            </a:r>
            <a:endParaRPr lang="zh-CN" altLang="en-US" sz="1862" dirty="0">
              <a:solidFill>
                <a:schemeClr val="bg1"/>
              </a:solidFill>
              <a:latin typeface="黑体" pitchFamily="49" charset="-122"/>
              <a:ea typeface="黑体" pitchFamily="49" charset="-122"/>
            </a:endParaRPr>
          </a:p>
        </p:txBody>
      </p:sp>
      <p:grpSp>
        <p:nvGrpSpPr>
          <p:cNvPr id="2" name="组合 38"/>
          <p:cNvGrpSpPr/>
          <p:nvPr/>
        </p:nvGrpSpPr>
        <p:grpSpPr>
          <a:xfrm>
            <a:off x="10519843" y="-1366077"/>
            <a:ext cx="1475730" cy="826724"/>
            <a:chOff x="7827873" y="-476556"/>
            <a:chExt cx="1004010" cy="871110"/>
          </a:xfrm>
        </p:grpSpPr>
        <p:sp>
          <p:nvSpPr>
            <p:cNvPr id="8" name="圆角矩形 7"/>
            <p:cNvSpPr/>
            <p:nvPr userDrawn="1"/>
          </p:nvSpPr>
          <p:spPr>
            <a:xfrm>
              <a:off x="7908925" y="-476556"/>
              <a:ext cx="833140" cy="871110"/>
            </a:xfrm>
            <a:prstGeom prst="roundRect">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6061" rtl="0" eaLnBrk="1" latinLnBrk="0" hangingPunct="1"/>
              <a:endParaRPr lang="zh-CN" altLang="en-US" sz="2394" kern="1200" dirty="0">
                <a:ln>
                  <a:solidFill>
                    <a:srgbClr val="00B0F0"/>
                  </a:solidFill>
                </a:ln>
                <a:solidFill>
                  <a:schemeClr val="lt1"/>
                </a:solidFill>
                <a:latin typeface="Times New Roman" pitchFamily="18" charset="0"/>
                <a:ea typeface="+mn-ea"/>
                <a:cs typeface="+mn-cs"/>
              </a:endParaRPr>
            </a:p>
          </p:txBody>
        </p:sp>
        <p:sp>
          <p:nvSpPr>
            <p:cNvPr id="9" name="TextBox 8"/>
            <p:cNvSpPr txBox="1"/>
            <p:nvPr userDrawn="1"/>
          </p:nvSpPr>
          <p:spPr>
            <a:xfrm>
              <a:off x="7827873" y="-400682"/>
              <a:ext cx="1004010" cy="681032"/>
            </a:xfrm>
            <a:prstGeom prst="rect">
              <a:avLst/>
            </a:prstGeom>
            <a:noFill/>
          </p:spPr>
          <p:txBody>
            <a:bodyPr wrap="square" rtlCol="0">
              <a:spAutoFit/>
            </a:bodyPr>
            <a:lstStyle/>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8" action="ppaction://hlinksldjump"/>
                </a:rPr>
                <a:t>总纲目录</a:t>
              </a:r>
              <a:endParaRPr lang="en-US" altLang="zh-CN" sz="1500" dirty="0" smtClean="0">
                <a:latin typeface="黑体" pitchFamily="49" charset="-122"/>
                <a:ea typeface="黑体" pitchFamily="49" charset="-122"/>
              </a:endParaRPr>
            </a:p>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9" action="ppaction://hlinksldjump"/>
                </a:rPr>
                <a:t>攻略详解</a:t>
              </a:r>
              <a:endParaRPr lang="zh-CN" altLang="en-US" sz="1862" dirty="0" smtClean="0">
                <a:latin typeface="黑体" pitchFamily="49" charset="-122"/>
                <a:ea typeface="黑体" pitchFamily="49" charset="-122"/>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404 -0.09863 L 0.00404 0.31098 " pathEditMode="relative" rAng="0" ptsTypes="AA">
                                      <p:cBhvr>
                                        <p:cTn id="6" dur="500" fill="hold"/>
                                        <p:tgtEl>
                                          <p:spTgt spid="2"/>
                                        </p:tgtEl>
                                        <p:attrNameLst>
                                          <p:attrName>ppt_x</p:attrName>
                                          <p:attrName>ppt_y</p:attrName>
                                        </p:attrNameLst>
                                      </p:cBhvr>
                                      <p:rCtr x="0" y="20469"/>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00404 -0.1035 L 0.00404 -0.41842 " pathEditMode="relative" rAng="0" ptsTypes="AA">
                                      <p:cBhvr>
                                        <p:cTn id="10" dur="500" fill="hold"/>
                                        <p:tgtEl>
                                          <p:spTgt spid="2"/>
                                        </p:tgtEl>
                                        <p:attrNameLst>
                                          <p:attrName>ppt_x</p:attrName>
                                          <p:attrName>ppt_y</p:attrName>
                                        </p:attrNameLst>
                                      </p:cBhvr>
                                      <p:rCtr x="0" y="-15735"/>
                                    </p:animMotion>
                                  </p:childTnLst>
                                </p:cTn>
                              </p:par>
                            </p:childTnLst>
                          </p:cTn>
                        </p:par>
                      </p:childTnLst>
                    </p:cTn>
                  </p:par>
                </p:childTnLst>
              </p:cTn>
              <p:nextCondLst>
                <p:cond evt="onClick" delay="0">
                  <p:tgtEl>
                    <p:spTgt spid="11"/>
                  </p:tgtEl>
                </p:cond>
              </p:nextCondLst>
            </p:seq>
          </p:childTnLst>
        </p:cTn>
      </p:par>
    </p:tnLst>
  </p:timing>
  <p:txStyles>
    <p:titleStyle>
      <a:lvl1pPr algn="ctr" defTabSz="1216061" rtl="0" eaLnBrk="1" latinLnBrk="0" hangingPunct="1">
        <a:spcBef>
          <a:spcPct val="0"/>
        </a:spcBef>
        <a:buNone/>
        <a:defRPr sz="5852" kern="1200">
          <a:solidFill>
            <a:schemeClr val="tx1"/>
          </a:solidFill>
          <a:latin typeface="+mj-lt"/>
          <a:ea typeface="+mj-ea"/>
          <a:cs typeface="+mj-cs"/>
        </a:defRPr>
      </a:lvl1pPr>
    </p:titleStyle>
    <p:bodyStyle>
      <a:lvl1pPr marL="456023" indent="-456023" algn="l" defTabSz="1216061" rtl="0" eaLnBrk="1" latinLnBrk="0" hangingPunct="1">
        <a:spcBef>
          <a:spcPct val="20000"/>
        </a:spcBef>
        <a:buFont typeface="Arial" pitchFamily="34" charset="0"/>
        <a:buChar char="•"/>
        <a:defRPr sz="4256" kern="1200">
          <a:solidFill>
            <a:schemeClr val="tx1"/>
          </a:solidFill>
          <a:latin typeface="+mn-lt"/>
          <a:ea typeface="+mn-ea"/>
          <a:cs typeface="+mn-cs"/>
        </a:defRPr>
      </a:lvl1pPr>
      <a:lvl2pPr marL="988049" indent="-380019" algn="l" defTabSz="1216061" rtl="0" eaLnBrk="1" latinLnBrk="0" hangingPunct="1">
        <a:spcBef>
          <a:spcPct val="20000"/>
        </a:spcBef>
        <a:buFont typeface="Arial" pitchFamily="34" charset="0"/>
        <a:buChar char="–"/>
        <a:defRPr sz="3724" kern="1200">
          <a:solidFill>
            <a:schemeClr val="tx1"/>
          </a:solidFill>
          <a:latin typeface="+mn-lt"/>
          <a:ea typeface="+mn-ea"/>
          <a:cs typeface="+mn-cs"/>
        </a:defRPr>
      </a:lvl2pPr>
      <a:lvl3pPr marL="1520076" indent="-304015" algn="l" defTabSz="1216061" rtl="0" eaLnBrk="1" latinLnBrk="0" hangingPunct="1">
        <a:spcBef>
          <a:spcPct val="20000"/>
        </a:spcBef>
        <a:buFont typeface="Arial" pitchFamily="34" charset="0"/>
        <a:buChar char="•"/>
        <a:defRPr sz="3192" kern="1200">
          <a:solidFill>
            <a:schemeClr val="tx1"/>
          </a:solidFill>
          <a:latin typeface="+mn-lt"/>
          <a:ea typeface="+mn-ea"/>
          <a:cs typeface="+mn-cs"/>
        </a:defRPr>
      </a:lvl3pPr>
      <a:lvl4pPr marL="212810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4pPr>
      <a:lvl5pPr marL="273613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5pPr>
      <a:lvl6pPr marL="334416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6pPr>
      <a:lvl7pPr marL="395219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7pPr>
      <a:lvl8pPr marL="456022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8pPr>
      <a:lvl9pPr marL="516825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9pPr>
    </p:bodyStyle>
    <p:otherStyle>
      <a:defPPr>
        <a:defRPr lang="zh-CN"/>
      </a:defPPr>
      <a:lvl1pPr marL="0" algn="l" defTabSz="1216061" rtl="0" eaLnBrk="1" latinLnBrk="0" hangingPunct="1">
        <a:defRPr sz="2394" kern="1200">
          <a:solidFill>
            <a:schemeClr val="tx1"/>
          </a:solidFill>
          <a:latin typeface="+mn-lt"/>
          <a:ea typeface="+mn-ea"/>
          <a:cs typeface="+mn-cs"/>
        </a:defRPr>
      </a:lvl1pPr>
      <a:lvl2pPr marL="608030" algn="l" defTabSz="1216061" rtl="0" eaLnBrk="1" latinLnBrk="0" hangingPunct="1">
        <a:defRPr sz="2394" kern="1200">
          <a:solidFill>
            <a:schemeClr val="tx1"/>
          </a:solidFill>
          <a:latin typeface="+mn-lt"/>
          <a:ea typeface="+mn-ea"/>
          <a:cs typeface="+mn-cs"/>
        </a:defRPr>
      </a:lvl2pPr>
      <a:lvl3pPr marL="1216061" algn="l" defTabSz="1216061" rtl="0" eaLnBrk="1" latinLnBrk="0" hangingPunct="1">
        <a:defRPr sz="2394" kern="1200">
          <a:solidFill>
            <a:schemeClr val="tx1"/>
          </a:solidFill>
          <a:latin typeface="+mn-lt"/>
          <a:ea typeface="+mn-ea"/>
          <a:cs typeface="+mn-cs"/>
        </a:defRPr>
      </a:lvl3pPr>
      <a:lvl4pPr marL="1824091" algn="l" defTabSz="1216061" rtl="0" eaLnBrk="1" latinLnBrk="0" hangingPunct="1">
        <a:defRPr sz="2394" kern="1200">
          <a:solidFill>
            <a:schemeClr val="tx1"/>
          </a:solidFill>
          <a:latin typeface="+mn-lt"/>
          <a:ea typeface="+mn-ea"/>
          <a:cs typeface="+mn-cs"/>
        </a:defRPr>
      </a:lvl4pPr>
      <a:lvl5pPr marL="2432121" algn="l" defTabSz="1216061" rtl="0" eaLnBrk="1" latinLnBrk="0" hangingPunct="1">
        <a:defRPr sz="2394" kern="1200">
          <a:solidFill>
            <a:schemeClr val="tx1"/>
          </a:solidFill>
          <a:latin typeface="+mn-lt"/>
          <a:ea typeface="+mn-ea"/>
          <a:cs typeface="+mn-cs"/>
        </a:defRPr>
      </a:lvl5pPr>
      <a:lvl6pPr marL="3040151" algn="l" defTabSz="1216061" rtl="0" eaLnBrk="1" latinLnBrk="0" hangingPunct="1">
        <a:defRPr sz="2394" kern="1200">
          <a:solidFill>
            <a:schemeClr val="tx1"/>
          </a:solidFill>
          <a:latin typeface="+mn-lt"/>
          <a:ea typeface="+mn-ea"/>
          <a:cs typeface="+mn-cs"/>
        </a:defRPr>
      </a:lvl6pPr>
      <a:lvl7pPr marL="3648182" algn="l" defTabSz="1216061" rtl="0" eaLnBrk="1" latinLnBrk="0" hangingPunct="1">
        <a:defRPr sz="2394" kern="1200">
          <a:solidFill>
            <a:schemeClr val="tx1"/>
          </a:solidFill>
          <a:latin typeface="+mn-lt"/>
          <a:ea typeface="+mn-ea"/>
          <a:cs typeface="+mn-cs"/>
        </a:defRPr>
      </a:lvl7pPr>
      <a:lvl8pPr marL="4256212" algn="l" defTabSz="1216061" rtl="0" eaLnBrk="1" latinLnBrk="0" hangingPunct="1">
        <a:defRPr sz="2394" kern="1200">
          <a:solidFill>
            <a:schemeClr val="tx1"/>
          </a:solidFill>
          <a:latin typeface="+mn-lt"/>
          <a:ea typeface="+mn-ea"/>
          <a:cs typeface="+mn-cs"/>
        </a:defRPr>
      </a:lvl8pPr>
      <a:lvl9pPr marL="4864242" algn="l" defTabSz="1216061" rtl="0" eaLnBrk="1" latinLnBrk="0" hangingPunct="1">
        <a:defRPr sz="239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customXml" Target="../../customXml/item15.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customXml" Target="../../customXml/item5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customXml" Target="../../customXml/item8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customXml" Target="../../customXml/item39.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customXml" Target="../../customXml/item65.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customXml" Target="../../customXml/item7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customXml" Target="../../customXml/item5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customXml" Target="../../customXml/item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customXml" Target="../../customXml/item1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customXml" Target="../../customXml/item7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customXml" Target="../../customXml/item41.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slide" Target="slide73.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customXml" Target="../../customXml/item5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customXml" Target="../../customXml/item4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customXml" Target="../../customXml/item7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16.xml"/><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customXml" Target="../../customXml/item8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customXml" Target="../../customXml/item62.xml"/><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7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3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2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customXml" Target="../../customXml/item18.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2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3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4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3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1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4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70.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5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25.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customXml" Target="../../customXml/item4.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57.xml"/><Relationship Id="rId4" Type="http://schemas.openxmlformats.org/officeDocument/2006/relationships/image" Target="../media/image7.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75.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19.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8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4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67.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3.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84.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5.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customXml" Target="../../customXml/item68.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79.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91.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37.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59.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29.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30.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49.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28.xml"/><Relationship Id="rId5" Type="http://schemas.openxmlformats.org/officeDocument/2006/relationships/image" Target="../media/image11.png"/><Relationship Id="rId4" Type="http://schemas.openxmlformats.org/officeDocument/2006/relationships/image" Target="../media/image10.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54.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customXml" Target="../../customXml/item8.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90.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27.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2.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63.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1.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23.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customXml" Target="../../customXml/item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customXml" Target="../../customXml/item89.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customXml" Target="../../customXml/item81.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customXml" Target="../../customXml/item36.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customXml" Target="../../customXml/item43.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4.xml"/><Relationship Id="rId1" Type="http://schemas.openxmlformats.org/officeDocument/2006/relationships/customXml" Target="../../customXml/item47.xml"/><Relationship Id="rId4" Type="http://schemas.openxmlformats.org/officeDocument/2006/relationships/image" Target="../media/image12.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4.xml"/><Relationship Id="rId1" Type="http://schemas.openxmlformats.org/officeDocument/2006/relationships/customXml" Target="../../customXml/item85.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customXml" Target="../../customXml/item34.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customXml" Target="../../customXml/item46.xml"/><Relationship Id="rId4" Type="http://schemas.openxmlformats.org/officeDocument/2006/relationships/image" Target="../media/image7.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4.xml"/><Relationship Id="rId1" Type="http://schemas.openxmlformats.org/officeDocument/2006/relationships/customXml" Target="../../customXml/item82.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customXml" Target="../../customXml/item1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customXml" Target="../../customXml/item71.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4.xml"/><Relationship Id="rId1" Type="http://schemas.openxmlformats.org/officeDocument/2006/relationships/customXml" Target="../../customXml/item86.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4.xml"/><Relationship Id="rId1" Type="http://schemas.openxmlformats.org/officeDocument/2006/relationships/customXml" Target="../../customXml/item94.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4.xml"/><Relationship Id="rId1" Type="http://schemas.openxmlformats.org/officeDocument/2006/relationships/customXml" Target="../../customXml/item58.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4.xml"/><Relationship Id="rId1" Type="http://schemas.openxmlformats.org/officeDocument/2006/relationships/customXml" Target="../../customXml/item69.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4.xml"/><Relationship Id="rId1" Type="http://schemas.openxmlformats.org/officeDocument/2006/relationships/customXml" Target="../../customXml/item80.xml"/><Relationship Id="rId5" Type="http://schemas.openxmlformats.org/officeDocument/2006/relationships/image" Target="../media/image14.png"/><Relationship Id="rId4" Type="http://schemas.openxmlformats.org/officeDocument/2006/relationships/image" Target="../media/image13.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4.xml"/><Relationship Id="rId1" Type="http://schemas.openxmlformats.org/officeDocument/2006/relationships/customXml" Target="../../customXml/item93.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4.xml"/><Relationship Id="rId1" Type="http://schemas.openxmlformats.org/officeDocument/2006/relationships/customXml" Target="../../customXml/item26.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4.xml"/><Relationship Id="rId1" Type="http://schemas.openxmlformats.org/officeDocument/2006/relationships/customXml" Target="../../customXml/item64.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4.xml"/><Relationship Id="rId1" Type="http://schemas.openxmlformats.org/officeDocument/2006/relationships/customXml" Target="../../customXml/item6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customXml" Target="../../customXml/item92.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4.xml"/><Relationship Id="rId1" Type="http://schemas.openxmlformats.org/officeDocument/2006/relationships/customXml" Target="../../customXml/item78.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4.xml"/><Relationship Id="rId1" Type="http://schemas.openxmlformats.org/officeDocument/2006/relationships/customXml" Target="../../customXml/item22.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4.xml"/><Relationship Id="rId1" Type="http://schemas.openxmlformats.org/officeDocument/2006/relationships/customXml" Target="../../customXml/item66.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4.xml"/><Relationship Id="rId1" Type="http://schemas.openxmlformats.org/officeDocument/2006/relationships/customXml" Target="../../customXml/item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E:\2017年工作文件\2017图书制作文件\3·2项目\2018版32二轮制作文件\二轮版式与PPT\2018版32二轮PPT模板-03.png"/>
          <p:cNvPicPr>
            <a:picLocks noChangeAspect="1" noChangeArrowheads="1"/>
          </p:cNvPicPr>
          <p:nvPr/>
        </p:nvPicPr>
        <p:blipFill>
          <a:blip r:embed="rId4" cstate="print"/>
          <a:srcRect/>
          <a:stretch>
            <a:fillRect/>
          </a:stretch>
        </p:blipFill>
        <p:spPr bwMode="auto">
          <a:xfrm>
            <a:off x="-1" y="4284366"/>
            <a:ext cx="12160250" cy="2556173"/>
          </a:xfrm>
          <a:prstGeom prst="rect">
            <a:avLst/>
          </a:prstGeom>
          <a:noFill/>
        </p:spPr>
      </p:pic>
      <p:pic>
        <p:nvPicPr>
          <p:cNvPr id="3" name="Picture 3" descr="E:\2017年工作文件\2017图书制作文件\3·2项目\2018版32二轮制作文件\二轮版式与PPT\2018版32二轮PPT模板-01.png"/>
          <p:cNvPicPr>
            <a:picLocks noChangeAspect="1" noChangeArrowheads="1"/>
          </p:cNvPicPr>
          <p:nvPr/>
        </p:nvPicPr>
        <p:blipFill>
          <a:blip r:embed="rId5" cstate="print"/>
          <a:srcRect/>
          <a:stretch>
            <a:fillRect/>
          </a:stretch>
        </p:blipFill>
        <p:spPr bwMode="auto">
          <a:xfrm>
            <a:off x="4279925" y="-108123"/>
            <a:ext cx="3516014" cy="4536504"/>
          </a:xfrm>
          <a:prstGeom prst="rect">
            <a:avLst/>
          </a:prstGeom>
          <a:noFill/>
        </p:spPr>
      </p:pic>
      <p:sp>
        <p:nvSpPr>
          <p:cNvPr id="4" name="副标题 2"/>
          <p:cNvSpPr txBox="1">
            <a:spLocks/>
          </p:cNvSpPr>
          <p:nvPr/>
        </p:nvSpPr>
        <p:spPr>
          <a:xfrm>
            <a:off x="1824038" y="5220469"/>
            <a:ext cx="8512175" cy="1145544"/>
          </a:xfrm>
          <a:prstGeom prst="rect">
            <a:avLst/>
          </a:prstGeom>
        </p:spPr>
        <p:txBody>
          <a:bodyPr/>
          <a:lstStyle/>
          <a:p>
            <a:pPr marL="456023" lvl="0" indent="-456023" algn="ctr" defTabSz="1216061">
              <a:spcBef>
                <a:spcPct val="20000"/>
              </a:spcBef>
            </a:pPr>
            <a:r>
              <a:rPr kumimoji="0" lang="zh-CN" altLang="en-US" sz="4000" b="1"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n-cs"/>
              </a:rPr>
              <a:t>专题三</a:t>
            </a:r>
            <a:r>
              <a:rPr kumimoji="0" lang="en-US" altLang="zh-CN" sz="4000" b="1"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n-cs"/>
              </a:rPr>
              <a:t>  </a:t>
            </a:r>
            <a:r>
              <a:rPr lang="zh-CN" altLang="en-US" sz="4000" b="1" dirty="0" smtClean="0">
                <a:solidFill>
                  <a:schemeClr val="bg1"/>
                </a:solidFill>
                <a:latin typeface="黑体" pitchFamily="49" charset="-122"/>
                <a:ea typeface="黑体" pitchFamily="49" charset="-122"/>
              </a:rPr>
              <a:t>文学类文本阅读——散文</a:t>
            </a:r>
            <a:endParaRPr kumimoji="0" lang="zh-CN" altLang="en-US" sz="4000" b="1" i="0" u="none" strike="noStrike" kern="1200" cap="none" spc="0" normalizeH="0" baseline="0" noProof="0" dirty="0">
              <a:ln>
                <a:noFill/>
              </a:ln>
              <a:solidFill>
                <a:schemeClr val="bg1"/>
              </a:solidFill>
              <a:effectLst/>
              <a:uLnTx/>
              <a:uFillTx/>
              <a:latin typeface="黑体" pitchFamily="49" charset="-122"/>
              <a:ea typeface="黑体" pitchFamily="49" charset="-122"/>
              <a:cs typeface="+mn-cs"/>
            </a:endParaRP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slide(fromBottom)">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是呀</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从我们当裁缝的第一天起</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就发誓一旦有别的出路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死也不会再干这个</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了。但假如有一天不做裁缝</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我们还是得想办法赚钱过日子</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过同样辛苦的生</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活。</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可能干什么都一样的吧</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是这样的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帕孜依拉来做衬衣</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我们给她弄得漂漂亮亮的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她穿上以后高兴得</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在镜子面前转来转去地看。但是我立刻发现袖子那里有一点不平</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就殷勤地</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劝她脱下来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烧好烙铁</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地一家伙下去</a:t>
            </a:r>
            <a:r>
              <a:rPr lang="en-US" altLang="zh-CN"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烫糊一大片</a:t>
            </a:r>
            <a:r>
              <a:rPr lang="en-US" altLang="zh-CN" sz="2607" kern="0" dirty="0" smtClean="0">
                <a:solidFill>
                  <a:srgbClr val="000000"/>
                </a:solidFill>
                <a:latin typeface="黑体"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怎么办呢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我们商量了半天</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把糊的地方裁掉</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用同样的布接了一截子</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将袖口</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做大,呈小喇叭的样式敞开,还钉上了漂亮的扣子。最后又给它取了个名字:</a:t>
            </a:r>
            <a:r>
              <a:rPr dirty="0"/>
              <a:t/>
            </a:r>
            <a:br>
              <a:rPr dirty="0"/>
            </a:br>
            <a:r>
              <a:rPr lang="zh-CN" altLang="en-US" sz="2607" kern="0" dirty="0" smtClean="0">
                <a:solidFill>
                  <a:srgbClr val="000000"/>
                </a:solidFill>
                <a:latin typeface="Times New Roman" pitchFamily="65" charset="-122"/>
                <a:ea typeface="宋体" pitchFamily="65" charset="-122"/>
              </a:rPr>
              <a:t>“马蹄袖”。</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但是后来</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几乎全村的年轻女人都把衬衣袖子裁掉一截,跑来要求我们给</a:t>
            </a:r>
            <a:r>
              <a:rPr dirty="0"/>
              <a:t/>
            </a:r>
            <a:br>
              <a:rPr dirty="0"/>
            </a:br>
            <a:r>
              <a:rPr lang="zh-CN" altLang="en-US" sz="2607" kern="0" dirty="0" smtClean="0">
                <a:solidFill>
                  <a:srgbClr val="000000"/>
                </a:solidFill>
                <a:latin typeface="Times New Roman" pitchFamily="65" charset="-122"/>
                <a:ea typeface="宋体" pitchFamily="65" charset="-122"/>
              </a:rPr>
              <a:t>她们加工“马蹄袖”。</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干裁缝真的很辛苦,但那么多事情,一针一线的,不是说拆就能拆得掉。当我</a:t>
            </a:r>
            <a:r>
              <a:rPr dirty="0"/>
              <a:t/>
            </a:r>
            <a:br>
              <a:rPr dirty="0"/>
            </a:br>
            <a:r>
              <a:rPr lang="zh-CN" altLang="en-US" sz="2607" kern="0" dirty="0" smtClean="0">
                <a:solidFill>
                  <a:srgbClr val="000000"/>
                </a:solidFill>
                <a:latin typeface="Times New Roman" pitchFamily="65" charset="-122"/>
                <a:ea typeface="宋体" pitchFamily="65" charset="-122"/>
              </a:rPr>
              <a:t>再一次把一股线平稳准确地穿进一个针孔,总会在一刹那想通很多事情。</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2052118"/>
          <a:ext cx="10987200" cy="4572000"/>
        </p:xfrm>
        <a:graphic>
          <a:graphicData uri="http://schemas.openxmlformats.org/drawingml/2006/table">
            <a:tbl>
              <a:tblPr/>
              <a:tblGrid>
                <a:gridCol w="3365597"/>
                <a:gridCol w="5112568"/>
                <a:gridCol w="2509035"/>
              </a:tblGrid>
              <a:tr h="226385">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选项</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对应原文分析</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比对结果</a:t>
                      </a:r>
                    </a:p>
                  </a:txBody>
                  <a:tcPr marL="45720" marR="45720"/>
                </a:tc>
              </a:tr>
              <a:tr h="735750">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A.作为游牧地区,喀吾图与城市“生活迥然不同”,读者由这一点出发会感受到裁缝店里的寻常事别有趣味。</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此项相关信息需综合全文来看。文章第一段就提到了喀吾图作为游牧地区与城市“生活迥然不同”,全文由此出发通过具体事例描述了这种“迥然不同”,如“量身定做衣服”“裁缝小屋的温暖”“看金鱼”“用鸡换衣服”“把衬衣送给拿不出钱的小女孩”等,这都表现了裁缝店别有趣味的温暖。</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符合原文</a:t>
                      </a:r>
                    </a:p>
                  </a:txBody>
                  <a:tcPr marL="45720" marR="45720"/>
                </a:tc>
              </a:tr>
              <a:tr h="714252">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B.养金鱼可以成为裁缝店独特的生意经,是因为金鱼转移了顾客的注意力,让他们在美的愉悦里一改平日的斤斤计较。</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此项相关信息来源于原文第三、四段。这部分生动地描写金鱼,让人感受到金鱼的美丽曼妙,使人变得平和,使僵持的气氛也缓和下来,由此裁缝店的客人们谈价钱的口气往往也会软下来。</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养金鱼是无意为之,不能理解为有意将其作为生意经;将顾客说成平日是“斤斤计较”的,与原文“口气往往会软下去许多”表意不符。</a:t>
                      </a:r>
                    </a:p>
                  </a:txBody>
                  <a:tcPr marL="45720" marR="45720"/>
                </a:tc>
              </a:tr>
              <a:tr h="565962">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C.作者善于借小故事来表达情感,比如接受女顾客以鸡换衣,既是对她个人爱美之心的赞赏,也含有一种对质朴人情的认同。</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此项相关信息来源于原文第七段至第十三段。女顾客以鸡换衣服,体现了其爱美之心,她对婆婆的亲密以及说到和婆婆一人穿一天新衣,体现了婆媳间质朴的情感。裁缝店同意用鸡换衣服,也体现出了裁缝的质朴和善良。</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符合原文</a:t>
                      </a:r>
                    </a:p>
                  </a:txBody>
                  <a:tcPr marL="45720" marR="45720"/>
                </a:tc>
              </a:tr>
              <a:tr h="565962">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D.本文记述了裁缝生活中温馨的插曲,但并没将这种生活过于浪漫化,一针一线辛苦踏实的劳动,才是平稳真切的生活感受。</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文章写裁缝店与当地居民的交往,写裁缝的生活,同时第十六段真实地写出了裁缝一针一线辛苦工作的不易,使这种平稳真切的生活感受跃然纸上。</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符合原文</a:t>
                      </a:r>
                    </a:p>
                  </a:txBody>
                  <a:tcPr marL="45720" marR="45720"/>
                </a:tc>
              </a:tr>
            </a:tbl>
          </a:graphicData>
        </a:graphic>
      </p:graphicFrame>
      <p:sp>
        <p:nvSpPr>
          <p:cNvPr id="3" name="矩形 2"/>
          <p:cNvSpPr/>
          <p:nvPr/>
        </p:nvSpPr>
        <p:spPr>
          <a:xfrm>
            <a:off x="521221" y="1404045"/>
            <a:ext cx="10945216" cy="626069"/>
          </a:xfrm>
          <a:prstGeom prst="rect">
            <a:avLst/>
          </a:prstGeom>
        </p:spPr>
        <p:txBody>
          <a:bodyPr wrap="square">
            <a:spAutoFit/>
          </a:bodyPr>
          <a:lstStyle/>
          <a:p>
            <a:pPr eaLnBrk="0" latinLnBrk="1" hangingPunct="0">
              <a:lnSpc>
                <a:spcPct val="150000"/>
              </a:lnSpc>
            </a:pPr>
            <a:r>
              <a:rPr lang="zh-CN" altLang="en-US" sz="2610" kern="0" dirty="0" smtClean="0">
                <a:solidFill>
                  <a:srgbClr val="000000"/>
                </a:solidFill>
                <a:latin typeface="Times New Roman" pitchFamily="65" charset="-122"/>
                <a:ea typeface="宋体" pitchFamily="65" charset="-122"/>
              </a:rPr>
              <a:t>下列对文本相关内容和艺术特色的分析鉴赏,不正确的一项是</a:t>
            </a:r>
            <a:r>
              <a:rPr lang="zh-CN" altLang="en-US" sz="2610" kern="0" spc="567" dirty="0" smtClean="0">
                <a:solidFill>
                  <a:srgbClr val="000000"/>
                </a:solidFill>
                <a:latin typeface="Times New Roman" pitchFamily="65" charset="-122"/>
                <a:ea typeface="宋体" pitchFamily="65" charset="-122"/>
              </a:rPr>
              <a:t> </a:t>
            </a:r>
            <a:r>
              <a:rPr lang="zh-CN" altLang="en-US" sz="2610" kern="0" dirty="0" smtClean="0">
                <a:solidFill>
                  <a:srgbClr val="000000"/>
                </a:solidFill>
                <a:latin typeface="Times New Roman" pitchFamily="65" charset="-122"/>
                <a:ea typeface="宋体" pitchFamily="65" charset="-122"/>
              </a:rPr>
              <a:t>(　　)</a:t>
            </a:r>
            <a:endParaRPr lang="zh-CN" altLang="en-US" sz="2610" dirty="0"/>
          </a:p>
        </p:txBody>
      </p:sp>
      <p:pic>
        <p:nvPicPr>
          <p:cNvPr id="4" name="Picture 2"/>
          <p:cNvPicPr>
            <a:picLocks noChangeAspect="1" noChangeArrowheads="1"/>
          </p:cNvPicPr>
          <p:nvPr/>
        </p:nvPicPr>
        <p:blipFill>
          <a:blip r:embed="rId4" cstate="print"/>
          <a:srcRect/>
          <a:stretch>
            <a:fillRect/>
          </a:stretch>
        </p:blipFill>
        <p:spPr bwMode="auto">
          <a:xfrm>
            <a:off x="607517" y="971997"/>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阅读下面的文字,完成题目。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斯人独憔悴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迟子建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创作是一种自我完善的过程。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每个人都有独具个性的生命存在方式,每个人都尽可能地在生活的各个领域</a:t>
            </a:r>
            <a:r>
              <a:rPr dirty="0"/>
              <a:t/>
            </a:r>
            <a:br>
              <a:rPr dirty="0"/>
            </a:br>
            <a:r>
              <a:rPr lang="zh-CN" altLang="en-US" sz="2607" kern="0" dirty="0" smtClean="0">
                <a:solidFill>
                  <a:srgbClr val="000000"/>
                </a:solidFill>
                <a:latin typeface="Times New Roman" pitchFamily="65" charset="-122"/>
                <a:ea typeface="宋体" pitchFamily="65" charset="-122"/>
              </a:rPr>
              <a:t>中比较充分地去实现自己的价值。我当然也未能免俗。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细细算来,从我开始小说创作至今所发表的三十来万字的作品中,有百分之九</a:t>
            </a:r>
            <a:r>
              <a:rPr dirty="0"/>
              <a:t/>
            </a:r>
            <a:br>
              <a:rPr dirty="0"/>
            </a:br>
            <a:r>
              <a:rPr lang="zh-CN" altLang="en-US" sz="2607" kern="0" dirty="0" smtClean="0">
                <a:solidFill>
                  <a:srgbClr val="000000"/>
                </a:solidFill>
                <a:latin typeface="Times New Roman" pitchFamily="65" charset="-122"/>
                <a:ea typeface="宋体" pitchFamily="65" charset="-122"/>
              </a:rPr>
              <a:t>十九的作品都是写下层人民的生活的。这一回顾连我自己也略为吃惊。</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我出生在漠河市北极村,在那里度过了我孤独寂寞的童年时光。那里有我的</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外婆和外祖父,他们曾经给我讲过许许多多的民间故事。我现在还常常回忆</a:t>
            </a:r>
            <a:r>
              <a:rPr dirty="0"/>
              <a:t/>
            </a:r>
            <a:br>
              <a:rPr dirty="0"/>
            </a:br>
            <a:r>
              <a:rPr lang="zh-CN" altLang="en-US" sz="2607" kern="0" dirty="0" smtClean="0">
                <a:solidFill>
                  <a:srgbClr val="000000"/>
                </a:solidFill>
                <a:latin typeface="Times New Roman" pitchFamily="65" charset="-122"/>
                <a:ea typeface="宋体" pitchFamily="65" charset="-122"/>
              </a:rPr>
              <a:t>起当年讲故事的情景来。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晚饭过后,农人家里忙过了该忙的事情,就要聚在一起谈天说地。生活太单</a:t>
            </a:r>
            <a:r>
              <a:rPr dirty="0"/>
              <a:t/>
            </a:r>
            <a:br>
              <a:rPr dirty="0"/>
            </a:br>
            <a:r>
              <a:rPr lang="zh-CN" altLang="en-US" sz="2607" kern="0" dirty="0" smtClean="0">
                <a:solidFill>
                  <a:srgbClr val="000000"/>
                </a:solidFill>
                <a:latin typeface="Times New Roman" pitchFamily="65" charset="-122"/>
                <a:ea typeface="宋体" pitchFamily="65" charset="-122"/>
              </a:rPr>
              <a:t>调,他们疲惫的呵欠声常常同日头一起落山。而且,那里一年难得看上一场电</a:t>
            </a:r>
            <a:r>
              <a:rPr dirty="0"/>
              <a:t/>
            </a:r>
            <a:br>
              <a:rPr dirty="0"/>
            </a:br>
            <a:r>
              <a:rPr lang="zh-CN" altLang="en-US" sz="2607" kern="0" dirty="0" smtClean="0">
                <a:solidFill>
                  <a:srgbClr val="000000"/>
                </a:solidFill>
                <a:latin typeface="Times New Roman" pitchFamily="65" charset="-122"/>
                <a:ea typeface="宋体" pitchFamily="65" charset="-122"/>
              </a:rPr>
              <a:t>影,那么,晚饭之后的茶水和故事就是生活中最好的消遣了。每逢这个时刻,</a:t>
            </a:r>
            <a:r>
              <a:rPr dirty="0"/>
              <a:t/>
            </a:r>
            <a:br>
              <a:rPr dirty="0"/>
            </a:br>
            <a:r>
              <a:rPr lang="zh-CN" altLang="en-US" sz="2607" kern="0" dirty="0" smtClean="0">
                <a:solidFill>
                  <a:srgbClr val="000000"/>
                </a:solidFill>
                <a:latin typeface="Times New Roman" pitchFamily="65" charset="-122"/>
                <a:ea typeface="宋体" pitchFamily="65" charset="-122"/>
              </a:rPr>
              <a:t>我就带着我心爱的狗(它叫傻子,后来我把它写入我的第一部中篇小说《北极</a:t>
            </a:r>
            <a:r>
              <a:rPr dirty="0"/>
              <a:t/>
            </a:r>
            <a:br>
              <a:rPr dirty="0"/>
            </a:br>
            <a:r>
              <a:rPr lang="zh-CN" altLang="en-US" sz="2607" kern="0" dirty="0" smtClean="0">
                <a:solidFill>
                  <a:srgbClr val="000000"/>
                </a:solidFill>
                <a:latin typeface="Times New Roman" pitchFamily="65" charset="-122"/>
                <a:ea typeface="宋体" pitchFamily="65" charset="-122"/>
              </a:rPr>
              <a:t>村童话》中)一起挤入听故事的人中,直听得心儿不知飞到哪里,仿佛魂都丢</a:t>
            </a:r>
            <a:r>
              <a:rPr dirty="0"/>
              <a:t/>
            </a:r>
            <a:br>
              <a:rPr dirty="0"/>
            </a:br>
            <a:r>
              <a:rPr lang="zh-CN" altLang="en-US" sz="2607" kern="0" dirty="0" smtClean="0">
                <a:solidFill>
                  <a:srgbClr val="000000"/>
                </a:solidFill>
                <a:latin typeface="Times New Roman" pitchFamily="65" charset="-122"/>
                <a:ea typeface="宋体" pitchFamily="65" charset="-122"/>
              </a:rPr>
              <a:t>了似的。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那便是我最早的启蒙文学。它不是唐诗宋词,而是来源于民间的那种质朴而</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又诡奇的故事。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于是,在我十九岁那年坐在夕阳西下的窗前,看着天边那一团团金色的晚霞的</a:t>
            </a:r>
            <a:r>
              <a:rPr dirty="0"/>
              <a:t/>
            </a:r>
            <a:br>
              <a:rPr dirty="0"/>
            </a:br>
            <a:r>
              <a:rPr lang="zh-CN" altLang="en-US" sz="2607" kern="0" dirty="0" smtClean="0">
                <a:solidFill>
                  <a:srgbClr val="000000"/>
                </a:solidFill>
                <a:latin typeface="Times New Roman" pitchFamily="65" charset="-122"/>
                <a:ea typeface="宋体" pitchFamily="65" charset="-122"/>
              </a:rPr>
              <a:t>时候,我仿佛在绚丽的晚霞中又看到了童年生活的每一个片段,我的心难以平</a:t>
            </a:r>
            <a:r>
              <a:rPr dirty="0"/>
              <a:t/>
            </a:r>
            <a:br>
              <a:rPr dirty="0"/>
            </a:br>
            <a:r>
              <a:rPr lang="zh-CN" altLang="en-US" sz="2607" kern="0" dirty="0" smtClean="0">
                <a:solidFill>
                  <a:srgbClr val="000000"/>
                </a:solidFill>
                <a:latin typeface="Times New Roman" pitchFamily="65" charset="-122"/>
                <a:ea typeface="宋体" pitchFamily="65" charset="-122"/>
              </a:rPr>
              <a:t>静,我开始断断续续地记载我的童年生活。后来我把它整理成中篇小说,发表</a:t>
            </a:r>
            <a:r>
              <a:rPr dirty="0"/>
              <a:t/>
            </a:r>
            <a:br>
              <a:rPr dirty="0"/>
            </a:br>
            <a:r>
              <a:rPr lang="zh-CN" altLang="en-US" sz="2607" kern="0" dirty="0" smtClean="0">
                <a:solidFill>
                  <a:srgbClr val="000000"/>
                </a:solidFill>
                <a:latin typeface="Times New Roman" pitchFamily="65" charset="-122"/>
                <a:ea typeface="宋体" pitchFamily="65" charset="-122"/>
              </a:rPr>
              <a:t>在1986年的《人民文学》上。</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从此,我真正走上了文学创作的道路。</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这实在不是一条坦途,这实在不是一个美差。</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我需要读大量的书来丰富自己的心灵</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我需要走南闯北去看世界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而时间的缺</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失和日常琐事的干扰又常常打乱我的计划。</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因而我的创作有它不可否认的局限性和狭隘性,它还没有达到从一个宏观领</a:t>
            </a:r>
            <a:r>
              <a:rPr dirty="0"/>
              <a:t/>
            </a:r>
            <a:br>
              <a:rPr dirty="0"/>
            </a:br>
            <a:r>
              <a:rPr lang="zh-CN" altLang="en-US" sz="2607" kern="0" dirty="0" smtClean="0">
                <a:solidFill>
                  <a:srgbClr val="000000"/>
                </a:solidFill>
                <a:latin typeface="Times New Roman" pitchFamily="65" charset="-122"/>
                <a:ea typeface="宋体" pitchFamily="65" charset="-122"/>
              </a:rPr>
              <a:t>域去把握和观照生活的那种让人叹服的高度。</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必须承认,我将来如果不超越自己,只是在我的童话世界里流连忘返,那么我</a:t>
            </a:r>
            <a:r>
              <a:rPr dirty="0"/>
              <a:t/>
            </a:r>
            <a:br>
              <a:rPr dirty="0"/>
            </a:br>
            <a:r>
              <a:rPr lang="zh-CN" altLang="en-US" sz="2607" kern="0" dirty="0" smtClean="0">
                <a:solidFill>
                  <a:srgbClr val="000000"/>
                </a:solidFill>
                <a:latin typeface="Times New Roman" pitchFamily="65" charset="-122"/>
                <a:ea typeface="宋体" pitchFamily="65" charset="-122"/>
              </a:rPr>
              <a:t>的艺术生命也就终止了。而超越自己是多么艰难。我要养精蓄锐几时,苦苦</a:t>
            </a:r>
            <a:r>
              <a:rPr dirty="0"/>
              <a:t/>
            </a:r>
            <a:br>
              <a:rPr dirty="0"/>
            </a:br>
            <a:r>
              <a:rPr lang="zh-CN" altLang="en-US" sz="2607" kern="0" dirty="0" smtClean="0">
                <a:solidFill>
                  <a:srgbClr val="000000"/>
                </a:solidFill>
                <a:latin typeface="Times New Roman" pitchFamily="65" charset="-122"/>
                <a:ea typeface="宋体" pitchFamily="65" charset="-122"/>
              </a:rPr>
              <a:t>求索几时,才能获得一个瞬间的辉煌。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但我仍要孜孜以求那辉煌,不管它最终实现与否。</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有一次</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在泉州附近的净峰寺山上</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我看见了弘一法师的手书遗言</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悲欣交</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集。”据说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他的出家一直是个谜</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他出家后他的妻子曾跪在寺门外三天三</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夜</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眼泪哭干了他也不动一丝恻隐之心。我以为他伟大。而他在临终时的遗</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言却使我对他的伟大产生了怀疑。因为真正的出家人,无所谓悲,无所谓喜,</a:t>
            </a:r>
            <a:r>
              <a:rPr dirty="0"/>
              <a:t/>
            </a:r>
            <a:br>
              <a:rPr dirty="0"/>
            </a:br>
            <a:r>
              <a:rPr lang="zh-CN" altLang="en-US" sz="2607" kern="0" dirty="0" smtClean="0">
                <a:solidFill>
                  <a:srgbClr val="000000"/>
                </a:solidFill>
                <a:latin typeface="Times New Roman" pitchFamily="65" charset="-122"/>
                <a:ea typeface="宋体" pitchFamily="65" charset="-122"/>
              </a:rPr>
              <a:t>而他在生命终极之时,仍能感受到“悲欣交集”,可见凡心难泯,他未能来一</a:t>
            </a:r>
            <a:r>
              <a:rPr dirty="0"/>
              <a:t/>
            </a:r>
            <a:br>
              <a:rPr dirty="0"/>
            </a:br>
            <a:r>
              <a:rPr lang="zh-CN" altLang="en-US" sz="2607" kern="0" dirty="0" smtClean="0">
                <a:solidFill>
                  <a:srgbClr val="000000"/>
                </a:solidFill>
                <a:latin typeface="Times New Roman" pitchFamily="65" charset="-122"/>
                <a:ea typeface="宋体" pitchFamily="65" charset="-122"/>
              </a:rPr>
              <a:t>个彻底的超脱留给后人传说。但我左思右想,仍然认为他是伟大的。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他的伟大便在于他把自己难以超拔的心态毫无保留地馈予人间,还给人间一</a:t>
            </a:r>
            <a:r>
              <a:rPr dirty="0"/>
              <a:t/>
            </a:r>
            <a:br>
              <a:rPr dirty="0"/>
            </a:br>
            <a:r>
              <a:rPr lang="zh-CN" altLang="en-US" sz="2607" kern="0" dirty="0" smtClean="0">
                <a:solidFill>
                  <a:srgbClr val="000000"/>
                </a:solidFill>
                <a:latin typeface="Times New Roman" pitchFamily="65" charset="-122"/>
                <a:ea typeface="宋体" pitchFamily="65" charset="-122"/>
              </a:rPr>
              <a:t>个真实。他便是不朽的了。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我又想起了一个故事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是法国著名作家巴尔扎克写的故事。巴尔扎克作为现</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实主义艺术大师</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留给人间的多部不朽的作品</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早已闻名世界。他一生唯独喜</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欢咖啡。每逢写作之时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他总要把咖啡壶放在写字桌旁</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一杯一杯地饮下去。</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他创作的欲望和情绪在膨胀</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而他的身体却在一天天地垮下去。丰富的精神</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生活把他推到一个波涛汹涌的极致的境界,可渐渐衰竭的体力却把一个血肉</a:t>
            </a:r>
            <a:r>
              <a:rPr dirty="0"/>
              <a:t/>
            </a:r>
            <a:br>
              <a:rPr dirty="0"/>
            </a:br>
            <a:r>
              <a:rPr lang="zh-CN" altLang="en-US" sz="2607" kern="0" dirty="0" smtClean="0">
                <a:solidFill>
                  <a:srgbClr val="000000"/>
                </a:solidFill>
                <a:latin typeface="Times New Roman" pitchFamily="65" charset="-122"/>
                <a:ea typeface="宋体" pitchFamily="65" charset="-122"/>
              </a:rPr>
              <a:t>之躯慢慢地推向上帝的虎口。</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创作是一个自我完善的过程,也是一个自我销蚀的过程。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我们要完善自己,因而不怕销蚀。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1.</a:t>
            </a:r>
            <a:r>
              <a:rPr lang="zh-CN" altLang="en-US" sz="2607" kern="0" dirty="0" smtClean="0">
                <a:solidFill>
                  <a:srgbClr val="000000"/>
                </a:solidFill>
                <a:latin typeface="Times New Roman" pitchFamily="65" charset="-122"/>
                <a:ea typeface="宋体" pitchFamily="65" charset="-122"/>
              </a:rPr>
              <a:t>下列对文本相关内容和艺术特色的分析鉴赏</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不正确的一项是</a:t>
            </a:r>
            <a:r>
              <a:rPr lang="zh-CN" altLang="en-US" sz="2040" kern="0" spc="567"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A.</a:t>
            </a:r>
            <a:r>
              <a:rPr lang="zh-CN" altLang="en-US" sz="2607" kern="0" dirty="0" smtClean="0">
                <a:solidFill>
                  <a:srgbClr val="000000"/>
                </a:solidFill>
                <a:latin typeface="Times New Roman" pitchFamily="65" charset="-122"/>
                <a:ea typeface="宋体" pitchFamily="65" charset="-122"/>
              </a:rPr>
              <a:t>作者说每个人都尽可能地在生活的领域中比较充分地去实现自己的价值</a:t>
            </a:r>
            <a:r>
              <a:rPr lang="en-US" altLang="zh-CN" sz="2607" kern="0" dirty="0" smtClean="0">
                <a:solidFill>
                  <a:srgbClr val="000000"/>
                </a:solidFill>
                <a:latin typeface="Times New Roman" pitchFamily="65" charset="-122"/>
                <a:ea typeface="宋体" pitchFamily="65" charset="-122"/>
              </a:rPr>
              <a:t>,</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每个人都有独具个性的生命存在方式。</a:t>
            </a:r>
            <a:endParaRPr lang="zh-CN" altLang="en-US" sz="2800" dirty="0" smtClean="0"/>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B.</a:t>
            </a:r>
            <a:r>
              <a:rPr lang="zh-CN" altLang="en-US" sz="2607" kern="0" dirty="0" smtClean="0">
                <a:solidFill>
                  <a:srgbClr val="000000"/>
                </a:solidFill>
                <a:latin typeface="Times New Roman" pitchFamily="65" charset="-122"/>
                <a:ea typeface="宋体" pitchFamily="65" charset="-122"/>
              </a:rPr>
              <a:t>作者的外婆和外祖父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曾经给她讲过许多民间故事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这些内容或多或少地在</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作者后来写作的书里有所体现。</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C.“我要养精蓄锐几时,苦苦求索几时,才能获得一个瞬间的辉煌”运用了反</a:t>
            </a:r>
            <a:r>
              <a:rPr dirty="0"/>
              <a:t/>
            </a:r>
            <a:br>
              <a:rPr dirty="0"/>
            </a:br>
            <a:r>
              <a:rPr lang="zh-CN" altLang="en-US" sz="2607" kern="0" dirty="0" smtClean="0">
                <a:solidFill>
                  <a:srgbClr val="000000"/>
                </a:solidFill>
                <a:latin typeface="Times New Roman" pitchFamily="65" charset="-122"/>
                <a:ea typeface="宋体" pitchFamily="65" charset="-122"/>
              </a:rPr>
              <a:t>复、夸张的手法,表现出作家进行艺术积累的艰辛。</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D.“把自己难以超拔的心态毫无保留地馈予人间”是赞颂弘一法师的话,用</a:t>
            </a:r>
            <a:r>
              <a:rPr dirty="0"/>
              <a:t/>
            </a:r>
            <a:br>
              <a:rPr dirty="0"/>
            </a:br>
            <a:r>
              <a:rPr lang="zh-CN" altLang="en-US" sz="2607" kern="0" dirty="0" smtClean="0">
                <a:solidFill>
                  <a:srgbClr val="000000"/>
                </a:solidFill>
                <a:latin typeface="Times New Roman" pitchFamily="65" charset="-122"/>
                <a:ea typeface="宋体" pitchFamily="65" charset="-122"/>
              </a:rPr>
              <a:t>它来评价这篇散文的作者也是恰当的。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663414" y="899989"/>
            <a:ext cx="2464247" cy="852840"/>
          </a:xfrm>
          <a:prstGeom prst="rect">
            <a:avLst/>
          </a:prstGeom>
        </p:spPr>
        <p:txBody>
          <a:bodyPr>
            <a:normAutofit/>
          </a:bodyPr>
          <a:lstStyle/>
          <a:p>
            <a:pPr algn="l"/>
            <a:r>
              <a:rPr lang="zh-CN" altLang="en-US" sz="3990" b="1" dirty="0">
                <a:latin typeface="黑体" pitchFamily="49" charset="-122"/>
                <a:ea typeface="黑体" pitchFamily="49" charset="-122"/>
              </a:rPr>
              <a:t>总纲目录</a:t>
            </a:r>
          </a:p>
        </p:txBody>
      </p:sp>
      <p:grpSp>
        <p:nvGrpSpPr>
          <p:cNvPr id="3" name="组合 59"/>
          <p:cNvGrpSpPr/>
          <p:nvPr/>
        </p:nvGrpSpPr>
        <p:grpSpPr>
          <a:xfrm>
            <a:off x="1180800" y="2015486"/>
            <a:ext cx="10488463" cy="665439"/>
            <a:chOff x="3388584" y="1969884"/>
            <a:chExt cx="3969873" cy="577530"/>
          </a:xfrm>
        </p:grpSpPr>
        <p:sp>
          <p:nvSpPr>
            <p:cNvPr id="25" name="TextBox 24">
              <a:hlinkClick r:id="rId3" action="ppaction://hlinksldjump"/>
            </p:cNvPr>
            <p:cNvSpPr txBox="1"/>
            <p:nvPr/>
          </p:nvSpPr>
          <p:spPr>
            <a:xfrm>
              <a:off x="3470025" y="1969884"/>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4" action="ppaction://hlinksldjump"/>
                </a:rPr>
                <a:t>提分攻略一　三步法，答对散文阅读客观题</a:t>
              </a:r>
              <a:endParaRPr lang="zh-CN" altLang="en-US" sz="3724" dirty="0">
                <a:latin typeface="黑体" panose="02010609060101010101" pitchFamily="49" charset="-122"/>
                <a:ea typeface="黑体" panose="02010609060101010101" pitchFamily="49" charset="-122"/>
                <a:hlinkClick r:id="rId5" action="ppaction://hlinksldjump"/>
              </a:endParaRPr>
            </a:p>
          </p:txBody>
        </p:sp>
        <p:sp>
          <p:nvSpPr>
            <p:cNvPr id="26" name="五边形 25"/>
            <p:cNvSpPr/>
            <p:nvPr/>
          </p:nvSpPr>
          <p:spPr>
            <a:xfrm>
              <a:off x="3388584" y="2153558"/>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4" name="组合 59"/>
          <p:cNvGrpSpPr/>
          <p:nvPr/>
        </p:nvGrpSpPr>
        <p:grpSpPr>
          <a:xfrm>
            <a:off x="1180800" y="2963095"/>
            <a:ext cx="9951834" cy="1238544"/>
            <a:chOff x="3388584" y="1969885"/>
            <a:chExt cx="3969873" cy="1074924"/>
          </a:xfrm>
        </p:grpSpPr>
        <p:sp>
          <p:nvSpPr>
            <p:cNvPr id="28" name="TextBox 27">
              <a:hlinkClick r:id="rId3" action="ppaction://hlinksldjump"/>
            </p:cNvPr>
            <p:cNvSpPr txBox="1"/>
            <p:nvPr/>
          </p:nvSpPr>
          <p:spPr>
            <a:xfrm>
              <a:off x="3470025" y="1969885"/>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6" action="ppaction://hlinksldjump"/>
                </a:rPr>
                <a:t>提分攻略二  用好解题策略，做对散文阅读主观题四大题型</a:t>
              </a:r>
              <a:endParaRPr lang="zh-CN" altLang="en-US" sz="3724" dirty="0">
                <a:latin typeface="黑体" panose="02010609060101010101" pitchFamily="49" charset="-122"/>
                <a:ea typeface="黑体" panose="02010609060101010101" pitchFamily="49" charset="-122"/>
              </a:endParaRPr>
            </a:p>
          </p:txBody>
        </p:sp>
        <p:sp>
          <p:nvSpPr>
            <p:cNvPr id="29" name="五边形 28"/>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2.下列对文本相关内容和艺术特色的分析鉴赏,不正确的一项是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A.农人晚饭之后的茶水和故事就是生活中最好的消遣了,其故事能超越所有</a:t>
            </a:r>
            <a:r>
              <a:t/>
            </a:r>
            <a:br/>
            <a:r>
              <a:rPr lang="zh-CN" altLang="en-US" sz="2607" kern="0" dirty="0" smtClean="0">
                <a:solidFill>
                  <a:srgbClr val="000000"/>
                </a:solidFill>
                <a:latin typeface="Times New Roman" pitchFamily="65" charset="-122"/>
                <a:ea typeface="宋体" pitchFamily="65" charset="-122"/>
              </a:rPr>
              <a:t>创作者编写的童话。</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B.作者认为文学创作不是一条坦途,不是一个美差,可见作者的成功之路不平</a:t>
            </a:r>
            <a:r>
              <a:t/>
            </a:r>
            <a:br/>
            <a:r>
              <a:rPr lang="zh-CN" altLang="en-US" sz="2607" kern="0" dirty="0" smtClean="0">
                <a:solidFill>
                  <a:srgbClr val="000000"/>
                </a:solidFill>
                <a:latin typeface="Times New Roman" pitchFamily="65" charset="-122"/>
                <a:ea typeface="宋体" pitchFamily="65" charset="-122"/>
              </a:rPr>
              <a:t>坦,充满艰辛。</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C.作者善于解剖自己,她承认自己的创作有不可否认的局限性和狭隘性,还缺</a:t>
            </a:r>
            <a:r>
              <a:t/>
            </a:r>
            <a:br/>
            <a:r>
              <a:rPr lang="zh-CN" altLang="en-US" sz="2607" kern="0" dirty="0" smtClean="0">
                <a:solidFill>
                  <a:srgbClr val="000000"/>
                </a:solidFill>
                <a:latin typeface="Times New Roman" pitchFamily="65" charset="-122"/>
                <a:ea typeface="宋体" pitchFamily="65" charset="-122"/>
              </a:rPr>
              <a:t>乏某种洞察力。</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D.这篇散文的语言平实质朴,不刻意追求华美,但字里行间意蕴丰富,饱含着</a:t>
            </a:r>
            <a:r>
              <a:t/>
            </a:r>
            <a:br/>
            <a:r>
              <a:rPr lang="zh-CN" altLang="en-US" sz="2607" kern="0" dirty="0" smtClean="0">
                <a:solidFill>
                  <a:srgbClr val="000000"/>
                </a:solidFill>
                <a:latin typeface="Times New Roman" pitchFamily="65" charset="-122"/>
                <a:ea typeface="宋体" pitchFamily="65" charset="-122"/>
              </a:rPr>
              <a:t>丰富的人生哲理。</a:t>
            </a:r>
            <a:endParaRPr lang="zh-CN" altLang="en-US"/>
          </a:p>
        </p:txBody>
      </p:sp>
    </p:spTree>
    <p:custDataLst>
      <p:custData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3.下列对文本相关内容和艺术特色的分析鉴赏,不正确的一项是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A.作者在偏远的农村长大,熟悉下层人民的生活,这为她的创作提供了丰富的</a:t>
            </a:r>
            <a:r>
              <a:t/>
            </a:r>
            <a:br/>
            <a:r>
              <a:rPr lang="zh-CN" altLang="en-US" sz="2607" kern="0" dirty="0" smtClean="0">
                <a:solidFill>
                  <a:srgbClr val="000000"/>
                </a:solidFill>
                <a:latin typeface="Times New Roman" pitchFamily="65" charset="-122"/>
                <a:ea typeface="宋体" pitchFamily="65" charset="-122"/>
              </a:rPr>
              <a:t>素材,激发了她创作的灵感。</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B.文中“直听得心儿不知飞到哪里,仿佛魂都丢了似的”,生动地写出了质朴</a:t>
            </a:r>
            <a:r>
              <a:t/>
            </a:r>
            <a:br/>
            <a:r>
              <a:rPr lang="zh-CN" altLang="en-US" sz="2607" kern="0" dirty="0" smtClean="0">
                <a:solidFill>
                  <a:srgbClr val="000000"/>
                </a:solidFill>
                <a:latin typeface="Times New Roman" pitchFamily="65" charset="-122"/>
                <a:ea typeface="宋体" pitchFamily="65" charset="-122"/>
              </a:rPr>
              <a:t>的民间故事动人心魄的艺术感染力。</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C.时间的缺失和琐事的干扰使作者没有办法全身心地投入创作前的准备,无</a:t>
            </a:r>
            <a:r>
              <a:t/>
            </a:r>
            <a:br/>
            <a:r>
              <a:rPr lang="zh-CN" altLang="en-US" sz="2607" kern="0" dirty="0" smtClean="0">
                <a:solidFill>
                  <a:srgbClr val="000000"/>
                </a:solidFill>
                <a:latin typeface="Times New Roman" pitchFamily="65" charset="-122"/>
                <a:ea typeface="宋体" pitchFamily="65" charset="-122"/>
              </a:rPr>
              <a:t>法超越自己,作者对自己的创作感到失望。</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D.本文作者回顾了自己文学创作的经历,认为文学创作是一种自我完善与销</a:t>
            </a:r>
            <a:r>
              <a:t/>
            </a:r>
            <a:br/>
            <a:r>
              <a:rPr lang="zh-CN" altLang="en-US" sz="2607" kern="0" dirty="0" smtClean="0">
                <a:solidFill>
                  <a:srgbClr val="000000"/>
                </a:solidFill>
                <a:latin typeface="Times New Roman" pitchFamily="65" charset="-122"/>
                <a:ea typeface="宋体" pitchFamily="65" charset="-122"/>
              </a:rPr>
              <a:t>蚀的过程,行文看似闲散,实则紧凑有序。</a:t>
            </a:r>
            <a:endParaRPr lang="zh-CN" altLang="en-US"/>
          </a:p>
        </p:txBody>
      </p:sp>
    </p:spTree>
    <p:custDataLst>
      <p:custData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C　“夸张”分析错误,没有运用这种手法。</a:t>
            </a:r>
            <a:endParaRPr lang="zh-CN" altLang="en-US" sz="2800" dirty="0" smtClean="0">
              <a:solidFill>
                <a:srgbClr val="FF0000"/>
              </a:solidFill>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A　“其故事能超越所有创作者编写的童话”无中生有。</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C　“作者对自己的创作感到失望”理解错误,在原文中找不到这</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种观点。作者只是承认自己的作品存在局限性和狭隘性,还缺乏某种洞察力,但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并没有说对自己的创作到了失望的地步。</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610697"/>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提分攻略二　用好解题策略,做对散文阅读</a:t>
            </a:r>
            <a:endParaRPr lang="en-US" altLang="zh-CN" sz="3700" kern="0" dirty="0" smtClean="0">
              <a:solidFill>
                <a:srgbClr val="000000"/>
              </a:solidFill>
              <a:latin typeface="黑体" pitchFamily="2" charset="-122"/>
              <a:ea typeface="黑体" pitchFamily="2" charset="-122"/>
            </a:endParaRPr>
          </a:p>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主观题四大题型</a:t>
            </a:r>
            <a:endParaRPr lang="zh-CN" altLang="en-US" sz="3700" dirty="0">
              <a:latin typeface="黑体" pitchFamily="2" charset="-122"/>
              <a:ea typeface="黑体" pitchFamily="2" charset="-122"/>
            </a:endParaRPr>
          </a:p>
        </p:txBody>
      </p:sp>
      <p:pic>
        <p:nvPicPr>
          <p:cNvPr id="87041" name="Picture 1"/>
          <p:cNvPicPr>
            <a:picLocks noChangeAspect="1" noChangeArrowheads="1"/>
          </p:cNvPicPr>
          <p:nvPr/>
        </p:nvPicPr>
        <p:blipFill>
          <a:blip r:embed="rId4" cstate="print"/>
          <a:srcRect/>
          <a:stretch>
            <a:fillRect/>
          </a:stretch>
        </p:blipFill>
        <p:spPr bwMode="auto">
          <a:xfrm>
            <a:off x="521221" y="2556173"/>
            <a:ext cx="7285038" cy="6477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044005"/>
          <a:ext cx="10987200" cy="5509260"/>
        </p:xfrm>
        <a:graphic>
          <a:graphicData uri="http://schemas.openxmlformats.org/drawingml/2006/table">
            <a:tbl>
              <a:tblPr/>
              <a:tblGrid>
                <a:gridCol w="1493389"/>
                <a:gridCol w="9493811"/>
              </a:tblGrid>
              <a:tr h="198099">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类型</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解题策略</a:t>
                      </a:r>
                    </a:p>
                  </a:txBody>
                  <a:tcPr marL="45720" marR="45720"/>
                </a:tc>
              </a:tr>
              <a:tr h="652560">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理解词语的含义</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①从语境中理解其含义。</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②从文章的主旨或作者的情感态度中揣摩词语的含义。</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③从修辞的角度理解其表达效果。</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答题模式:词语本义+具体语境义+使用了</a:t>
                      </a:r>
                      <a:r>
                        <a:rPr lang="zh-CN" altLang="en-US" sz="1300" kern="0" dirty="0" smtClean="0">
                          <a:solidFill>
                            <a:srgbClr val="000000"/>
                          </a:solidFill>
                          <a:latin typeface="黑体" pitchFamily="65" charset="-122"/>
                          <a:ea typeface="宋体" pitchFamily="65" charset="-122"/>
                        </a:rPr>
                        <a:t>……</a:t>
                      </a:r>
                      <a:r>
                        <a:rPr lang="zh-CN" altLang="en-US" sz="1300" kern="0" dirty="0" smtClean="0">
                          <a:solidFill>
                            <a:srgbClr val="000000"/>
                          </a:solidFill>
                          <a:latin typeface="Times New Roman" pitchFamily="65" charset="-122"/>
                          <a:ea typeface="宋体" pitchFamily="65" charset="-122"/>
                        </a:rPr>
                        <a:t>手法+表达了</a:t>
                      </a:r>
                      <a:r>
                        <a:rPr lang="zh-CN" altLang="en-US" sz="1300" kern="0" dirty="0" smtClean="0">
                          <a:solidFill>
                            <a:srgbClr val="000000"/>
                          </a:solidFill>
                          <a:latin typeface="黑体" pitchFamily="65" charset="-122"/>
                          <a:ea typeface="宋体" pitchFamily="65" charset="-122"/>
                        </a:rPr>
                        <a:t>……</a:t>
                      </a:r>
                      <a:r>
                        <a:rPr lang="zh-CN" altLang="en-US" sz="1300" kern="0" dirty="0" smtClean="0">
                          <a:solidFill>
                            <a:srgbClr val="000000"/>
                          </a:solidFill>
                          <a:latin typeface="Times New Roman" pitchFamily="65" charset="-122"/>
                          <a:ea typeface="宋体" pitchFamily="65" charset="-122"/>
                        </a:rPr>
                        <a:t>的情感。</a:t>
                      </a:r>
                    </a:p>
                  </a:txBody>
                  <a:tcPr marL="45720" marR="45720"/>
                </a:tc>
              </a:tr>
              <a:tr h="804047">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理解句子的含意</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①由所在语段、相邻句子入手,体会其含意。</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②使用了修辞手法的句子应进行修辞还原。</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③分析句子的结构及语意的层次。</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④由表及里,理解字里行间的言外之意。</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答题模式:句子表层含意+使用了</a:t>
                      </a:r>
                      <a:r>
                        <a:rPr lang="zh-CN" altLang="en-US" sz="1300" kern="0" dirty="0" smtClean="0">
                          <a:solidFill>
                            <a:srgbClr val="000000"/>
                          </a:solidFill>
                          <a:latin typeface="黑体" pitchFamily="65" charset="-122"/>
                          <a:ea typeface="宋体" pitchFamily="65" charset="-122"/>
                        </a:rPr>
                        <a:t>……</a:t>
                      </a:r>
                      <a:r>
                        <a:rPr lang="zh-CN" altLang="en-US" sz="1300" kern="0" dirty="0" smtClean="0">
                          <a:solidFill>
                            <a:srgbClr val="000000"/>
                          </a:solidFill>
                          <a:latin typeface="Times New Roman" pitchFamily="65" charset="-122"/>
                          <a:ea typeface="宋体" pitchFamily="65" charset="-122"/>
                        </a:rPr>
                        <a:t>手法+深层含意+表达了</a:t>
                      </a:r>
                      <a:r>
                        <a:rPr lang="zh-CN" altLang="en-US" sz="1300" kern="0" dirty="0" smtClean="0">
                          <a:solidFill>
                            <a:srgbClr val="000000"/>
                          </a:solidFill>
                          <a:latin typeface="黑体" pitchFamily="65" charset="-122"/>
                          <a:ea typeface="宋体" pitchFamily="65" charset="-122"/>
                        </a:rPr>
                        <a:t>……</a:t>
                      </a:r>
                      <a:r>
                        <a:rPr lang="zh-CN" altLang="en-US" sz="1300" kern="0" dirty="0" smtClean="0">
                          <a:solidFill>
                            <a:srgbClr val="000000"/>
                          </a:solidFill>
                          <a:latin typeface="Times New Roman" pitchFamily="65" charset="-122"/>
                          <a:ea typeface="宋体" pitchFamily="65" charset="-122"/>
                        </a:rPr>
                        <a:t>的情感。</a:t>
                      </a:r>
                    </a:p>
                  </a:txBody>
                  <a:tcPr marL="45720" marR="45720"/>
                </a:tc>
              </a:tr>
              <a:tr h="652560">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分析句段的作用</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①明确句段在文本中的位置。</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②分析句段在文本内容、概括思路上的作用。</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③分析句段对表现文章的情感、主旨等的作用。</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答题模式:简述句段具体内容+与上(下)文</a:t>
                      </a:r>
                      <a:r>
                        <a:rPr lang="zh-CN" altLang="en-US" sz="1300" kern="0" dirty="0" smtClean="0">
                          <a:solidFill>
                            <a:srgbClr val="000000"/>
                          </a:solidFill>
                          <a:latin typeface="黑体" pitchFamily="65" charset="-122"/>
                          <a:ea typeface="宋体" pitchFamily="65" charset="-122"/>
                        </a:rPr>
                        <a:t>……</a:t>
                      </a:r>
                      <a:r>
                        <a:rPr lang="zh-CN" altLang="en-US" sz="1300" kern="0" dirty="0" smtClean="0">
                          <a:solidFill>
                            <a:srgbClr val="000000"/>
                          </a:solidFill>
                          <a:latin typeface="Times New Roman" pitchFamily="65" charset="-122"/>
                          <a:ea typeface="宋体" pitchFamily="65" charset="-122"/>
                        </a:rPr>
                        <a:t>有着</a:t>
                      </a:r>
                      <a:r>
                        <a:rPr lang="zh-CN" altLang="en-US" sz="1300" kern="0" dirty="0" smtClean="0">
                          <a:solidFill>
                            <a:srgbClr val="000000"/>
                          </a:solidFill>
                          <a:latin typeface="黑体" pitchFamily="65" charset="-122"/>
                          <a:ea typeface="宋体" pitchFamily="65" charset="-122"/>
                        </a:rPr>
                        <a:t>……</a:t>
                      </a:r>
                      <a:r>
                        <a:rPr lang="zh-CN" altLang="en-US" sz="1300" kern="0" dirty="0" smtClean="0">
                          <a:solidFill>
                            <a:srgbClr val="000000"/>
                          </a:solidFill>
                          <a:latin typeface="Times New Roman" pitchFamily="65" charset="-122"/>
                          <a:ea typeface="宋体" pitchFamily="65" charset="-122"/>
                        </a:rPr>
                        <a:t>的联系+表达了</a:t>
                      </a:r>
                      <a:r>
                        <a:rPr lang="zh-CN" altLang="en-US" sz="1300" kern="0" dirty="0" smtClean="0">
                          <a:solidFill>
                            <a:srgbClr val="000000"/>
                          </a:solidFill>
                          <a:latin typeface="黑体" pitchFamily="65" charset="-122"/>
                          <a:ea typeface="宋体" pitchFamily="65" charset="-122"/>
                        </a:rPr>
                        <a:t>……</a:t>
                      </a:r>
                      <a:r>
                        <a:rPr lang="zh-CN" altLang="en-US" sz="1300" kern="0" dirty="0" smtClean="0">
                          <a:solidFill>
                            <a:srgbClr val="000000"/>
                          </a:solidFill>
                          <a:latin typeface="Times New Roman" pitchFamily="65" charset="-122"/>
                          <a:ea typeface="宋体" pitchFamily="65" charset="-122"/>
                        </a:rPr>
                        <a:t>的情感。</a:t>
                      </a:r>
                    </a:p>
                  </a:txBody>
                  <a:tcPr marL="45720" marR="45720"/>
                </a:tc>
              </a:tr>
              <a:tr h="501073">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梳理文章的思路</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①归纳各段的含意。</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②分析段落之间的内在联系。</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③理清文章的线索和层次。</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阅读下面的文章,完成后面的题目。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比邻而居</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王安忆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①装修的时候,有人提醒我,不要使用这条公共烟道,应该堵上,另外在外墙上</a:t>
            </a:r>
            <a:r>
              <a:rPr dirty="0"/>
              <a:t/>
            </a:r>
            <a:br>
              <a:rPr dirty="0"/>
            </a:br>
            <a:r>
              <a:rPr lang="zh-CN" altLang="en-US" sz="2607" kern="0" dirty="0" smtClean="0">
                <a:solidFill>
                  <a:srgbClr val="000000"/>
                </a:solidFill>
                <a:latin typeface="Times New Roman" pitchFamily="65" charset="-122"/>
                <a:ea typeface="宋体" pitchFamily="65" charset="-122"/>
              </a:rPr>
              <a:t>打一个洞,安置排油烟机的管子。可是,我没听他的。好了,现在,邻居家的油</a:t>
            </a:r>
            <a:r>
              <a:rPr dirty="0"/>
              <a:t/>
            </a:r>
            <a:br>
              <a:rPr dirty="0"/>
            </a:br>
            <a:r>
              <a:rPr lang="zh-CN" altLang="en-US" sz="2607" kern="0" dirty="0" smtClean="0">
                <a:solidFill>
                  <a:srgbClr val="000000"/>
                </a:solidFill>
                <a:latin typeface="Times New Roman" pitchFamily="65" charset="-122"/>
                <a:ea typeface="宋体" pitchFamily="65" charset="-122"/>
              </a:rPr>
              <a:t>烟就通过我家的排油烟机管道,灌满了厨房。</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②我可以确定,我家厨房的油烟仅来自其中一家,因为油烟的气味是一种风</a:t>
            </a:r>
            <a:r>
              <a:rPr dirty="0"/>
              <a:t/>
            </a:r>
            <a:br>
              <a:rPr dirty="0"/>
            </a:br>
            <a:r>
              <a:rPr lang="zh-CN" altLang="en-US" sz="2607" kern="0" dirty="0" smtClean="0">
                <a:solidFill>
                  <a:srgbClr val="000000"/>
                </a:solidFill>
                <a:latin typeface="Times New Roman" pitchFamily="65" charset="-122"/>
                <a:ea typeface="宋体" pitchFamily="65" charset="-122"/>
              </a:rPr>
              <a:t>格。怎么说?它特别火爆。花椒、辣子、葱、姜、蒜、八角,在热油锅里炸</a:t>
            </a:r>
            <a:r>
              <a:rPr dirty="0"/>
              <a:t/>
            </a:r>
            <a:br>
              <a:rPr dirty="0"/>
            </a:b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了,轰轰烈烈起来了。这家人在吃方面还有一个特征,就是每顿必烧,从不将</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就。时间长了,我对他们生出一些好感,觉得他们过日子有着一股子认真劲:</a:t>
            </a:r>
            <a:r>
              <a:rPr dirty="0"/>
              <a:t/>
            </a:r>
            <a:br>
              <a:rPr dirty="0"/>
            </a:br>
            <a:r>
              <a:rPr lang="zh-CN" altLang="en-US" sz="2607" kern="0" dirty="0" smtClean="0">
                <a:solidFill>
                  <a:srgbClr val="000000"/>
                </a:solidFill>
                <a:latin typeface="Times New Roman" pitchFamily="65" charset="-122"/>
                <a:ea typeface="宋体" pitchFamily="65" charset="-122"/>
              </a:rPr>
              <a:t>一点不混。并且,也不奢侈。他们老老实实,一餐一饭地烧着,一股浓油赤酱</a:t>
            </a:r>
            <a:r>
              <a:rPr dirty="0"/>
              <a:t/>
            </a:r>
            <a:br>
              <a:rPr dirty="0"/>
            </a:br>
            <a:r>
              <a:rPr lang="zh-CN" altLang="en-US" sz="2607" kern="0" dirty="0" smtClean="0">
                <a:solidFill>
                  <a:srgbClr val="000000"/>
                </a:solidFill>
                <a:latin typeface="Times New Roman" pitchFamily="65" charset="-122"/>
                <a:ea typeface="宋体" pitchFamily="65" charset="-122"/>
              </a:rPr>
              <a:t>的味,使人感到,是出力气干活的人的胃口和口味,实打实的,没有半点子虚</a:t>
            </a:r>
            <a:r>
              <a:rPr dirty="0"/>
              <a:t/>
            </a:r>
            <a:br>
              <a:rPr dirty="0"/>
            </a:br>
            <a:r>
              <a:rPr lang="zh-CN" altLang="en-US" sz="2607" kern="0" dirty="0" smtClean="0">
                <a:solidFill>
                  <a:srgbClr val="000000"/>
                </a:solidFill>
                <a:latin typeface="Times New Roman" pitchFamily="65" charset="-122"/>
                <a:ea typeface="宋体" pitchFamily="65" charset="-122"/>
              </a:rPr>
              <a:t>头。在我的印象中,他们没落下过一顿。他们在吃的方面,一是有规律,二是</a:t>
            </a:r>
            <a:r>
              <a:rPr dirty="0"/>
              <a:t/>
            </a:r>
            <a:br>
              <a:rPr dirty="0"/>
            </a:br>
            <a:r>
              <a:rPr lang="zh-CN" altLang="en-US" sz="2607" kern="0" dirty="0" smtClean="0">
                <a:solidFill>
                  <a:srgbClr val="000000"/>
                </a:solidFill>
                <a:latin typeface="Times New Roman" pitchFamily="65" charset="-122"/>
                <a:ea typeface="宋体" pitchFamily="65" charset="-122"/>
              </a:rPr>
              <a:t>很节制。这些,都给人富足而质朴的印象,是小康的生活气息。</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③有一段日子,在一日三餐之外,这家人还增添了两次草药的气味。草药的气</a:t>
            </a:r>
            <a:r>
              <a:rPr dirty="0"/>
              <a:t/>
            </a:r>
            <a:br>
              <a:rPr dirty="0"/>
            </a:br>
            <a:r>
              <a:rPr lang="zh-CN" altLang="en-US" sz="2607" kern="0" dirty="0" smtClean="0">
                <a:solidFill>
                  <a:srgbClr val="000000"/>
                </a:solidFill>
                <a:latin typeface="Times New Roman" pitchFamily="65" charset="-122"/>
                <a:ea typeface="宋体" pitchFamily="65" charset="-122"/>
              </a:rPr>
              <a:t>味也是浓烈的,“扑”一下进来,涌满了厨房。不知是因为草药气的影响,还</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是实际情况如此</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一日三餐的气味不那么浓郁了。倒不是变得清淡</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而是带些</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偃旗息鼓的意思。这段日子蛮长的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这么算吧</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每周炖一次鸡汤</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总共炖了四</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至五次。草药的苦气味和鸡汤的香味,是这段时间油烟味的基调。这也是认</a:t>
            </a:r>
            <a:r>
              <a:rPr dirty="0"/>
              <a:t/>
            </a:r>
            <a:br>
              <a:rPr dirty="0"/>
            </a:br>
            <a:r>
              <a:rPr lang="zh-CN" altLang="en-US" sz="2607" kern="0" dirty="0" smtClean="0">
                <a:solidFill>
                  <a:srgbClr val="000000"/>
                </a:solidFill>
                <a:latin typeface="Times New Roman" pitchFamily="65" charset="-122"/>
                <a:ea typeface="宋体" pitchFamily="65" charset="-122"/>
              </a:rPr>
              <a:t>真养病的气味:耐心,持恒,积极,执着。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④之后,忽然有一天,我家的厨房里滚滚而来一股羊肉汤的气味。这就知道,</a:t>
            </a:r>
            <a:r>
              <a:rPr dirty="0"/>
              <a:t/>
            </a:r>
            <a:br>
              <a:rPr dirty="0"/>
            </a:br>
            <a:r>
              <a:rPr lang="zh-CN" altLang="en-US" sz="2607" kern="0" dirty="0" smtClean="0">
                <a:solidFill>
                  <a:srgbClr val="000000"/>
                </a:solidFill>
                <a:latin typeface="Times New Roman" pitchFamily="65" charset="-122"/>
                <a:ea typeface="宋体" pitchFamily="65" charset="-122"/>
              </a:rPr>
              <a:t>他们家人的病好了,要重重地补偿一下,犒劳一下。倒不是吃得有多好,但它</a:t>
            </a:r>
            <a:r>
              <a:rPr dirty="0"/>
              <a:t/>
            </a:r>
            <a:br>
              <a:rPr dirty="0"/>
            </a:br>
            <a:r>
              <a:rPr lang="zh-CN" altLang="en-US" sz="2607" kern="0" dirty="0" smtClean="0">
                <a:solidFill>
                  <a:srgbClr val="000000"/>
                </a:solidFill>
                <a:latin typeface="Times New Roman" pitchFamily="65" charset="-122"/>
                <a:ea typeface="宋体" pitchFamily="65" charset="-122"/>
              </a:rPr>
              <a:t>确有一种盛宴的气氛,带有古意。古人们庆贺战功,不就是宰羊吗?果然,草药</a:t>
            </a:r>
            <a:r>
              <a:rPr dirty="0"/>
              <a:t/>
            </a:r>
            <a:br>
              <a:rPr dirty="0"/>
            </a:br>
            <a:r>
              <a:rPr lang="zh-CN" altLang="en-US" sz="2607" kern="0" dirty="0" smtClean="0">
                <a:solidFill>
                  <a:srgbClr val="000000"/>
                </a:solidFill>
                <a:latin typeface="Times New Roman" pitchFamily="65" charset="-122"/>
                <a:ea typeface="宋体" pitchFamily="65" charset="-122"/>
              </a:rPr>
              <a:t>味从此消遁,炖汤的绵长的气味也消遁,余下一日三餐,火爆爆地,照常进行。</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⑤</a:t>
            </a:r>
            <a:r>
              <a:rPr lang="zh-CN" altLang="en-US" sz="2607" u="sng" kern="0" dirty="0" smtClean="0">
                <a:solidFill>
                  <a:srgbClr val="000000"/>
                </a:solidFill>
                <a:latin typeface="Times New Roman" pitchFamily="65" charset="-122"/>
                <a:ea typeface="宋体" pitchFamily="65" charset="-122"/>
              </a:rPr>
              <a:t>在较长一段稔熟的相处之后</a:t>
            </a:r>
            <a:r>
              <a:rPr lang="en-US" altLang="zh-CN" sz="2607" u="sng"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我家厨房来了一个不速之客</a:t>
            </a:r>
            <a:r>
              <a:rPr lang="en-US" altLang="zh-CN" sz="2607" u="sng"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那是一缕咖啡的</a:t>
            </a:r>
            <a:r>
              <a:rPr lang="zh-CN" altLang="en-US" sz="2800" dirty="0" smtClean="0"/>
              <a:t/>
            </a:r>
            <a:br>
              <a:rPr lang="zh-CN" altLang="en-US" sz="2800" dirty="0" smtClean="0"/>
            </a:br>
            <a:r>
              <a:rPr lang="zh-CN" altLang="en-US" sz="2607" u="sng" kern="0" dirty="0" smtClean="0">
                <a:solidFill>
                  <a:srgbClr val="000000"/>
                </a:solidFill>
                <a:latin typeface="Times New Roman" pitchFamily="65" charset="-122"/>
                <a:ea typeface="宋体" pitchFamily="65" charset="-122"/>
              </a:rPr>
              <a:t>香气。</a:t>
            </a:r>
            <a:r>
              <a:rPr lang="zh-CN" altLang="en-US" sz="2607" kern="0" dirty="0" smtClean="0">
                <a:solidFill>
                  <a:srgbClr val="000000"/>
                </a:solidFill>
                <a:latin typeface="Times New Roman" pitchFamily="65" charset="-122"/>
                <a:ea typeface="宋体" pitchFamily="65" charset="-122"/>
              </a:rPr>
              <a:t>这是另一路的气味</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和他们家绝无相干。它悄悄地</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夹在花椒炸锅的油</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烟里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进来了。这是一股子虚无的气息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有一种浮华的意思在里面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和他们家</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实惠的风格大相径庭。因此,我断定,这又是一户新入住的人家,很没经验地,</a:t>
            </a:r>
            <a:r>
              <a:rPr dirty="0"/>
              <a:t/>
            </a:r>
            <a:br>
              <a:rPr dirty="0"/>
            </a:br>
            <a:r>
              <a:rPr lang="zh-CN" altLang="en-US" sz="2607" kern="0" dirty="0" smtClean="0">
                <a:solidFill>
                  <a:srgbClr val="000000"/>
                </a:solidFill>
                <a:latin typeface="Times New Roman" pitchFamily="65" charset="-122"/>
                <a:ea typeface="宋体" pitchFamily="65" charset="-122"/>
              </a:rPr>
              <a:t>也将管子接进了烟道,又恰逢顺时顺风,于是,来到我家厨房凑热闹了。这一</a:t>
            </a:r>
            <a:r>
              <a:rPr dirty="0"/>
              <a:t/>
            </a:r>
            <a:br>
              <a:rPr dirty="0"/>
            </a:br>
            <a:r>
              <a:rPr lang="zh-CN" altLang="en-US" sz="2607" kern="0" dirty="0" smtClean="0">
                <a:solidFill>
                  <a:srgbClr val="000000"/>
                </a:solidFill>
                <a:latin typeface="Times New Roman" pitchFamily="65" charset="-122"/>
                <a:ea typeface="宋体" pitchFamily="65" charset="-122"/>
              </a:rPr>
              <a:t>路的风格显然要温和、光滑一些,比较具有装饰感,唤起人的遐想。和它不那</a:t>
            </a:r>
            <a:r>
              <a:rPr dirty="0"/>
              <a:t/>
            </a:r>
            <a:br>
              <a:rPr dirty="0"/>
            </a:br>
            <a:r>
              <a:rPr lang="zh-CN" altLang="en-US" sz="2607" kern="0" dirty="0" smtClean="0">
                <a:solidFill>
                  <a:srgbClr val="000000"/>
                </a:solidFill>
                <a:latin typeface="Times New Roman" pitchFamily="65" charset="-122"/>
                <a:ea typeface="宋体" pitchFamily="65" charset="-122"/>
              </a:rPr>
              <a:t>么实用的性格相符,它并不是按着一日三餐来,不大有定规,有时一日来一次,</a:t>
            </a:r>
            <a:r>
              <a:rPr dirty="0"/>
              <a:t/>
            </a:r>
            <a:br>
              <a:rPr dirty="0"/>
            </a:br>
            <a:r>
              <a:rPr lang="zh-CN" altLang="en-US" sz="2607" kern="0" dirty="0" smtClean="0">
                <a:solidFill>
                  <a:srgbClr val="000000"/>
                </a:solidFill>
                <a:latin typeface="Times New Roman" pitchFamily="65" charset="-122"/>
                <a:ea typeface="宋体" pitchFamily="65" charset="-122"/>
              </a:rPr>
              <a:t>有时一日来两次,有时一日里一次不来,来时也不在吃饭的点上,而是想起了,</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就来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想不起</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就不来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显得有些</a:t>
            </a:r>
            <a:r>
              <a:rPr lang="zh-CN" altLang="en-US" sz="2607" u="sng" kern="0" dirty="0" smtClean="0">
                <a:solidFill>
                  <a:srgbClr val="000000"/>
                </a:solidFill>
                <a:latin typeface="Times New Roman" pitchFamily="65" charset="-122"/>
                <a:ea typeface="宋体" pitchFamily="65" charset="-122"/>
              </a:rPr>
              <a:t>孱弱</a:t>
            </a:r>
            <a:r>
              <a:rPr lang="zh-CN" altLang="en-US" sz="2607" kern="0" dirty="0" smtClean="0">
                <a:solidFill>
                  <a:srgbClr val="000000"/>
                </a:solidFill>
                <a:latin typeface="Times New Roman" pitchFamily="65" charset="-122"/>
                <a:ea typeface="宋体" pitchFamily="65" charset="-122"/>
              </a:rPr>
              <a:t>似的。而那先来的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从来一顿不落</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转眼间</a:t>
            </a:r>
            <a:r>
              <a:rPr lang="en-US" altLang="zh-CN" sz="2607" kern="0" dirty="0" smtClean="0">
                <a:solidFill>
                  <a:srgbClr val="000000"/>
                </a:solidFill>
                <a:latin typeface="Times New Roman" pitchFamily="65" charset="-122"/>
                <a:ea typeface="宋体" pitchFamily="65" charset="-122"/>
              </a:rPr>
              <a:t>,</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油烟全面铺开</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又转眼间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油烟席卷而去</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总是叱咤风云的气势。但是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有时候</a:t>
            </a:r>
            <a:r>
              <a:rPr lang="en-US" altLang="zh-CN" sz="2607" kern="0" dirty="0" smtClean="0">
                <a:solidFill>
                  <a:srgbClr val="000000"/>
                </a:solidFill>
                <a:latin typeface="Times New Roman" pitchFamily="65" charset="-122"/>
                <a:ea typeface="宋体" pitchFamily="65" charset="-122"/>
              </a:rPr>
              <a:t>,</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夜已经很深了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那新来的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悄然而至。咖啡的微苦的香味</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弥漫开来。</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⑥气味终究有些杂了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可是泾渭分明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绝不混淆。你来我往</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此起彼伏。再过</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段日子,又来了一个,显见得是苏锡帮的,气味特别甜,空气都能拉出丝来了。</a:t>
            </a:r>
            <a:r>
              <a:rPr dirty="0"/>
              <a:t/>
            </a:r>
            <a:br>
              <a:rPr dirty="0"/>
            </a:br>
            <a:r>
              <a:rPr lang="zh-CN" altLang="en-US" sz="2607" kern="0" dirty="0" smtClean="0">
                <a:solidFill>
                  <a:srgbClr val="000000"/>
                </a:solidFill>
                <a:latin typeface="Times New Roman" pitchFamily="65" charset="-122"/>
                <a:ea typeface="宋体" pitchFamily="65" charset="-122"/>
              </a:rPr>
              <a:t>第四位又来了,它一方面缺乏个性,另一方面又颇善融会贯通。它什么都来:</a:t>
            </a:r>
            <a:r>
              <a:rPr dirty="0"/>
              <a:t/>
            </a:r>
            <a:br>
              <a:rPr dirty="0"/>
            </a:br>
            <a:r>
              <a:rPr lang="zh-CN" altLang="en-US" sz="2607" kern="0" dirty="0" smtClean="0">
                <a:solidFill>
                  <a:srgbClr val="000000"/>
                </a:solidFill>
                <a:latin typeface="Times New Roman" pitchFamily="65" charset="-122"/>
                <a:ea typeface="宋体" pitchFamily="65" charset="-122"/>
              </a:rPr>
              <a:t>香、辣、酸、甜,大蒜有,大蒜粉也有,麻油有,橄榄油也有。于是,所有的气味</a:t>
            </a:r>
            <a:r>
              <a:rPr dirty="0"/>
              <a:t/>
            </a:r>
            <a:br>
              <a:rPr dirty="0"/>
            </a:br>
            <a:r>
              <a:rPr lang="zh-CN" altLang="en-US" sz="2607" kern="0" dirty="0" smtClean="0">
                <a:solidFill>
                  <a:srgbClr val="000000"/>
                </a:solidFill>
                <a:latin typeface="Times New Roman" pitchFamily="65" charset="-122"/>
                <a:ea typeface="宋体" pitchFamily="65" charset="-122"/>
              </a:rPr>
              <a:t>全打成一团,再分不出谁是谁的来路。我们这些比邻而居的人家,就这样,不</a:t>
            </a:r>
            <a:r>
              <a:rPr dirty="0"/>
              <a:t/>
            </a:r>
            <a:br>
              <a:rPr dirty="0"/>
            </a:br>
            <a:r>
              <a:rPr lang="zh-CN" altLang="en-US" sz="2607" kern="0" dirty="0" smtClean="0">
                <a:solidFill>
                  <a:srgbClr val="000000"/>
                </a:solidFill>
                <a:latin typeface="Times New Roman" pitchFamily="65" charset="-122"/>
                <a:ea typeface="宋体" pitchFamily="65" charset="-122"/>
              </a:rPr>
              <a:t>分彼此地聚集在了一处。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854080"/>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提分攻略一　三步法,答对散文阅读客观题</a:t>
            </a:r>
            <a:endParaRPr lang="zh-CN" altLang="en-US" sz="3700" dirty="0">
              <a:latin typeface="黑体" pitchFamily="2" charset="-122"/>
              <a:ea typeface="黑体" pitchFamily="2" charset="-122"/>
            </a:endParaRPr>
          </a:p>
        </p:txBody>
      </p:sp>
      <p:graphicFrame>
        <p:nvGraphicFramePr>
          <p:cNvPr id="3" name="表格 2"/>
          <p:cNvGraphicFramePr>
            <a:graphicFrameLocks noGrp="1"/>
          </p:cNvGraphicFramePr>
          <p:nvPr/>
        </p:nvGraphicFramePr>
        <p:xfrm>
          <a:off x="540000" y="1980109"/>
          <a:ext cx="10987200" cy="2560320"/>
        </p:xfrm>
        <a:graphic>
          <a:graphicData uri="http://schemas.openxmlformats.org/drawingml/2006/table">
            <a:tbl>
              <a:tblPr/>
              <a:tblGrid>
                <a:gridCol w="989333"/>
                <a:gridCol w="9997867"/>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解说</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第一步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快速浏览各个选项,将选项大致分成理解类、筛选类和评价赏析类。</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第二步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圈画出理解类、筛选类及评价赏析类选项中有关思路、主题判断、作者情感、表现手法等方面内</a:t>
                      </a:r>
                      <a:r>
                        <a:rPr sz="1600"/>
                        <a:t/>
                      </a:r>
                      <a:br>
                        <a:rPr sz="1600"/>
                      </a:br>
                      <a:r>
                        <a:rPr lang="zh-CN" altLang="en-US" sz="1600" kern="0" dirty="0" smtClean="0">
                          <a:solidFill>
                            <a:srgbClr val="000000"/>
                          </a:solidFill>
                          <a:latin typeface="Times New Roman" pitchFamily="65" charset="-122"/>
                          <a:ea typeface="宋体" pitchFamily="65" charset="-122"/>
                        </a:rPr>
                        <a:t>容的名称术语。</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第三步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根据选项内容回归原文寻找对应内容,比对分析。理解类看选项理解是否有偏差;筛选信息类注意</a:t>
                      </a:r>
                      <a:r>
                        <a:rPr sz="1600" dirty="0"/>
                        <a:t/>
                      </a:r>
                      <a:br>
                        <a:rPr sz="1600" dirty="0"/>
                      </a:br>
                      <a:r>
                        <a:rPr lang="zh-CN" altLang="en-US" sz="1600" kern="0" dirty="0" smtClean="0">
                          <a:solidFill>
                            <a:srgbClr val="000000"/>
                          </a:solidFill>
                          <a:latin typeface="Times New Roman" pitchFamily="65" charset="-122"/>
                          <a:ea typeface="宋体" pitchFamily="65" charset="-122"/>
                        </a:rPr>
                        <a:t>选项是否改变原文判断;评价赏析类的选项要特别关注圈画的名称术语在原文是否有依据。</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⑦这一日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厨房里传出了艾草的熏烟。原来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端午又到了。艾草味里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所有的</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气味都安静下来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只由它弥漫</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散开。一年之中的油垢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在这草本的芬芳中</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点点消除。渐渐的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连空气也变了颜色</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有一种灰和白在其中洇染</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洇染成青</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色的。明净的空气其实并不是透明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它有它的颜色。</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1.(理解词语的含义)请结合文章内容,说明第⑤段中“孱弱”的含义。</a:t>
            </a:r>
            <a:endParaRPr lang="zh-CN" altLang="en-US" dirty="0"/>
          </a:p>
        </p:txBody>
      </p:sp>
      <p:sp>
        <p:nvSpPr>
          <p:cNvPr id="3" name="TextBox 2"/>
          <p:cNvSpPr txBox="1"/>
          <p:nvPr/>
        </p:nvSpPr>
        <p:spPr>
          <a:xfrm>
            <a:off x="535509" y="1620069"/>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2.(理解句子的含意)请结合全文理解第⑤段画线句子的含意。</a:t>
            </a:r>
            <a:endParaRPr lang="zh-CN" altLang="en-US" dirty="0"/>
          </a:p>
        </p:txBody>
      </p:sp>
      <p:sp>
        <p:nvSpPr>
          <p:cNvPr id="3" name="TextBox 2"/>
          <p:cNvSpPr txBox="1"/>
          <p:nvPr/>
        </p:nvSpPr>
        <p:spPr>
          <a:xfrm>
            <a:off x="535509" y="1764085"/>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3.(分析句段的作用)第⑥段在文章中有什么作用?请结合全文简要分析。</a:t>
            </a:r>
            <a:endParaRPr lang="zh-CN" altLang="en-US" dirty="0"/>
          </a:p>
        </p:txBody>
      </p:sp>
      <p:sp>
        <p:nvSpPr>
          <p:cNvPr id="3" name="TextBox 2"/>
          <p:cNvSpPr txBox="1"/>
          <p:nvPr/>
        </p:nvSpPr>
        <p:spPr>
          <a:xfrm>
            <a:off x="535509" y="1692077"/>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4.(梳理文章的思路)文章的叙述线索是什么?设置这一线索有什么作用?</a:t>
            </a:r>
            <a:endParaRPr lang="zh-CN" altLang="en-US" dirty="0"/>
          </a:p>
        </p:txBody>
      </p:sp>
      <p:sp>
        <p:nvSpPr>
          <p:cNvPr id="3" name="TextBox 2"/>
          <p:cNvSpPr txBox="1"/>
          <p:nvPr/>
        </p:nvSpPr>
        <p:spPr>
          <a:xfrm>
            <a:off x="535509" y="1620069"/>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相对第一家的气味</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咖啡的味道较弱</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生活不大有定规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日常化的生活</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气息不浓烈</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有虚无浮华的气息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不如第一家实打实。</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本题考查理解重点字词含义的能力。应本着“字不离词,词不离句,句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不离段,段不离篇”的原则,从文章中探究“孱弱”一词的含义。由第⑤段内</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容可知,“孱弱”用来形容第二家邻居的咖啡味,根据“虚无”“浮华”“不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那么实用”“悄然而至”等词语可得出其含义。</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①本句运用拟人的手法写出了新的生活风格。②“稔熟的相处”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意思是说作者习惯了第一家那种实实在在的生活方式</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不速之客”写新生</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活方式的突然出现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含有作者轻微的不满之情。③“咖啡的香气”是西方生</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活的象征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对传统生活方式提出新的挑战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咖啡味终究是香的且“弥漫开</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与传统生活相融。</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理解句子含意先看手法,再析内容,后明情感。“稔熟的相处”“不速</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之客”运用了拟人的手法,含有轻微的不满之情;“香气”与第⑤段末尾的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“弥漫开来”表明作者最终接受了这种新的生活方式。分析时由句中关键</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词语所运用的修辞入手,联系上下文展开。</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①结构上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本段在前文基础上补充了第三种</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苏锡帮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和第四种</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缺乏</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个性</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又颇善融会贯通</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气味</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在段尾进行总结</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点明各种气味相融。②情感表</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达上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作者借此告诉人们</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各种气味所代表的不同生活方式和谐共存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邻里和</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睦相处。③照应标题。“比邻而居”</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厨房中气味共存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生活中邻里和睦</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文</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化上多元并包。</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前面介绍了两种不同气味、不同生活方式,这里又补充了第三种(苏锡</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帮)和第四种(缺乏个性,又颇善融会贯通),由个体上升到群体。后面强调各种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气味相融(由气味到生活到文化)照应题目“比邻而居”。</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4.</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①线索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气味。②作用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以“气味”为线索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串联全文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便于把不同的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生活状态呈现出来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以“气味”为线索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体现不同的生活风格</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便于表达理解</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和包容各种生活状态的思想。</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解答本题首先要找出线索。本文主要写了闻到的各家的气味及由此</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而引发的思考,“气味”通篇出现,所以“气味”为本文的线索。其次要指出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线索的作用。结构作用:围绕线索,将全文内容串联起来;内容作用:描写了各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家或实打实,或浮华等不同的生活风格,表达了作者对各种生活状态的理解和</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包容的思想。</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3"/>
          <p:cNvGraphicFramePr>
            <a:graphicFrameLocks noGrp="1"/>
          </p:cNvGraphicFramePr>
          <p:nvPr/>
        </p:nvGraphicFramePr>
        <p:xfrm>
          <a:off x="540000" y="1502784"/>
          <a:ext cx="10987200" cy="5120640"/>
        </p:xfrm>
        <a:graphic>
          <a:graphicData uri="http://schemas.openxmlformats.org/drawingml/2006/table">
            <a:tbl>
              <a:tblPr/>
              <a:tblGrid>
                <a:gridCol w="1781421"/>
                <a:gridCol w="9205779"/>
              </a:tblGrid>
              <a:tr h="164491">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类型</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解题策略</a:t>
                      </a:r>
                    </a:p>
                  </a:txBody>
                  <a:tcPr marL="45720" marR="45720"/>
                </a:tc>
              </a:tr>
              <a:tr h="582265">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概括人物形象特点</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①筛选人物描写的语段,了解人物的基本信息。</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②从人物言行、事件中概括人物的性格特征和精神品质。</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③从作者与他人的评价中把握作品的倾向态度。</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答题模式:概括性词语+具体表现。</a:t>
                      </a:r>
                    </a:p>
                  </a:txBody>
                  <a:tcPr marL="45720" marR="45720"/>
                </a:tc>
              </a:tr>
              <a:tr h="582265">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分析物象及其作用</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①筛选描写物象的句段,归纳其外在特点与内在精神。</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②分析物象在全文结构上的作用,揣摩其构思艺术。</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③分析物象在表现情感、主旨上的作用。</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答题模式:物象的外在特点+物象的内在精神+结构上的作用+情感上的作用+主旨上的作用。</a:t>
                      </a:r>
                    </a:p>
                  </a:txBody>
                  <a:tcPr marL="45720" marR="45720"/>
                </a:tc>
              </a:tr>
              <a:tr h="721522">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概括局部内容要点</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①确定概括的对象与层次。</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②准确寻找相关区域。</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③抓住重点段、关键词、中心句,提炼要点。</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④合并归纳,分条书写。</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答题模式:要点+文本表述+作用。</a:t>
                      </a:r>
                    </a:p>
                  </a:txBody>
                  <a:tcPr marL="45720" marR="45720"/>
                </a:tc>
              </a:tr>
              <a:tr h="443007">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概括主旨、情感</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①抓住文章标题、开头、结尾,文中的议论句、抒情句、文眼等关键词句,有机整合。</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②汇总每段的中心句或每段的段意,概括出文章的主旨。</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答题模式:情感词语+文本分析+中心思想。</a:t>
                      </a:r>
                    </a:p>
                  </a:txBody>
                  <a:tcPr marL="45720" marR="45720"/>
                </a:tc>
              </a:tr>
            </a:tbl>
          </a:graphicData>
        </a:graphic>
      </p:graphicFrame>
      <p:pic>
        <p:nvPicPr>
          <p:cNvPr id="46081" name="Picture 1"/>
          <p:cNvPicPr>
            <a:picLocks noChangeAspect="1" noChangeArrowheads="1"/>
          </p:cNvPicPr>
          <p:nvPr/>
        </p:nvPicPr>
        <p:blipFill>
          <a:blip r:embed="rId4" cstate="print"/>
          <a:srcRect/>
          <a:stretch>
            <a:fillRect/>
          </a:stretch>
        </p:blipFill>
        <p:spPr bwMode="auto">
          <a:xfrm>
            <a:off x="449213" y="827981"/>
            <a:ext cx="7256462" cy="6000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6283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(2017课标全国Ⅲ改编,4)阅读下面的文字,回答问题。</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我们的裁缝店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李 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在城市里,裁缝和裁缝店越来越少了。但在喀吾图,生活迥然不同。这是游牧</a:t>
            </a:r>
            <a:r>
              <a:rPr dirty="0"/>
              <a:t/>
            </a:r>
            <a:br>
              <a:rPr dirty="0"/>
            </a:br>
            <a:r>
              <a:rPr lang="zh-CN" altLang="en-US" sz="2607" kern="0" dirty="0" smtClean="0">
                <a:solidFill>
                  <a:srgbClr val="000000"/>
                </a:solidFill>
                <a:latin typeface="Times New Roman" pitchFamily="65" charset="-122"/>
                <a:ea typeface="宋体" pitchFamily="65" charset="-122"/>
              </a:rPr>
              <a:t>地区,人们体格普遍高大宽厚,再加上常年的繁重劳动,很多人身体都有着不</a:t>
            </a:r>
            <a:r>
              <a:rPr dirty="0"/>
              <a:t/>
            </a:r>
            <a:br>
              <a:rPr dirty="0"/>
            </a:br>
            <a:r>
              <a:rPr lang="zh-CN" altLang="en-US" sz="2607" kern="0" dirty="0" smtClean="0">
                <a:solidFill>
                  <a:srgbClr val="000000"/>
                </a:solidFill>
                <a:latin typeface="Times New Roman" pitchFamily="65" charset="-122"/>
                <a:ea typeface="宋体" pitchFamily="65" charset="-122"/>
              </a:rPr>
              <a:t>同程度的变形,只有量身定做的衣服才能穿得平展。</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我们租的店面实在太小了,十来个平方,中间拉块布帘子,前半截做生意,后半</a:t>
            </a:r>
            <a:r>
              <a:rPr dirty="0"/>
              <a:t/>
            </a:r>
            <a:br>
              <a:rPr dirty="0"/>
            </a:b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449213" y="899989"/>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6283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阅读下面的文章,完成后面的题目。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1970年的记忆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张亚凌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在收到舅舅的来信得知外婆要来看我们的消息后,母亲的表现很奇怪,奇怪得</a:t>
            </a:r>
            <a:r>
              <a:rPr dirty="0"/>
              <a:t/>
            </a:r>
            <a:br>
              <a:rPr dirty="0"/>
            </a:br>
            <a:r>
              <a:rPr lang="zh-CN" altLang="en-US" sz="2607" kern="0" dirty="0" smtClean="0">
                <a:solidFill>
                  <a:srgbClr val="000000"/>
                </a:solidFill>
                <a:latin typeface="Times New Roman" pitchFamily="65" charset="-122"/>
                <a:ea typeface="宋体" pitchFamily="65" charset="-122"/>
              </a:rPr>
              <a:t>让我们有点害怕。</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她一会儿紧紧地搂着弟弟,蹭着弟弟的脸蛋儿,满脸是笑:“柱子,我娘要来看</a:t>
            </a:r>
            <a:r>
              <a:rPr dirty="0"/>
              <a:t/>
            </a:r>
            <a:br>
              <a:rPr dirty="0"/>
            </a:br>
            <a:r>
              <a:rPr lang="zh-CN" altLang="en-US" sz="2607" kern="0" dirty="0" smtClean="0">
                <a:solidFill>
                  <a:srgbClr val="000000"/>
                </a:solidFill>
                <a:latin typeface="Times New Roman" pitchFamily="65" charset="-122"/>
                <a:ea typeface="宋体" pitchFamily="65" charset="-122"/>
              </a:rPr>
              <a:t>我了,你外婆要来看你了。真的,真的要来了,马上就来了。”一会儿又松开</a:t>
            </a:r>
            <a:r>
              <a:rPr dirty="0"/>
              <a:t/>
            </a:r>
            <a:br>
              <a:rPr dirty="0"/>
            </a:b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弟弟</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用手背抹着泪花</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自顾自地唠叨</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咋办啊</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这日子过得都是窟窿眼</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遮不</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住丑</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咋办呀</a:t>
            </a:r>
            <a:r>
              <a:rPr lang="en-US" altLang="zh-CN"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母亲一会儿笑,一会儿哭,看起来真是滑稽。我从来没见过母亲这副表情,她</a:t>
            </a:r>
            <a:r>
              <a:rPr dirty="0"/>
              <a:t/>
            </a:r>
            <a:br>
              <a:rPr dirty="0"/>
            </a:br>
            <a:r>
              <a:rPr lang="zh-CN" altLang="en-US" sz="2607" kern="0" dirty="0" smtClean="0">
                <a:solidFill>
                  <a:srgbClr val="000000"/>
                </a:solidFill>
                <a:latin typeface="Times New Roman" pitchFamily="65" charset="-122"/>
                <a:ea typeface="宋体" pitchFamily="65" charset="-122"/>
              </a:rPr>
              <a:t>遇事一向很镇定。记得有一次我从沟边摔下去折了腿,被别人背回了家。母</a:t>
            </a:r>
            <a:r>
              <a:rPr dirty="0"/>
              <a:t/>
            </a:r>
            <a:br>
              <a:rPr dirty="0"/>
            </a:br>
            <a:r>
              <a:rPr lang="zh-CN" altLang="en-US" sz="2607" kern="0" dirty="0" smtClean="0">
                <a:solidFill>
                  <a:srgbClr val="000000"/>
                </a:solidFill>
                <a:latin typeface="Times New Roman" pitchFamily="65" charset="-122"/>
                <a:ea typeface="宋体" pitchFamily="65" charset="-122"/>
              </a:rPr>
              <a:t>亲非但没有表现出一丝惊慌,反倒戳着我的额头骂道:“沟能走还是能跑?走</a:t>
            </a:r>
            <a:r>
              <a:rPr dirty="0"/>
              <a:t/>
            </a:r>
            <a:br>
              <a:rPr dirty="0"/>
            </a:br>
            <a:r>
              <a:rPr lang="zh-CN" altLang="en-US" sz="2607" kern="0" dirty="0" smtClean="0">
                <a:solidFill>
                  <a:srgbClr val="000000"/>
                </a:solidFill>
                <a:latin typeface="Times New Roman" pitchFamily="65" charset="-122"/>
                <a:ea typeface="宋体" pitchFamily="65" charset="-122"/>
              </a:rPr>
              <a:t>路不看,活该。”只是外婆要来,她至于吓成这样?</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看着母亲的表情,我想笑,却笑不出来。弟弟干脆咧着嘴大哭起来。我赶忙搂</a:t>
            </a:r>
            <a:r>
              <a:rPr dirty="0"/>
              <a:t/>
            </a:r>
            <a:br>
              <a:rPr dirty="0"/>
            </a:br>
            <a:r>
              <a:rPr lang="zh-CN" altLang="en-US" sz="2607" kern="0" dirty="0" smtClean="0">
                <a:solidFill>
                  <a:srgbClr val="000000"/>
                </a:solidFill>
                <a:latin typeface="Times New Roman" pitchFamily="65" charset="-122"/>
                <a:ea typeface="宋体" pitchFamily="65" charset="-122"/>
              </a:rPr>
              <a:t>着弟弟哄他:“外婆来了,咱们就能吃到好东西了,就不饿了。”弟弟啃着手</a:t>
            </a:r>
            <a:r>
              <a:rPr dirty="0"/>
              <a:t/>
            </a:r>
            <a:br>
              <a:rPr dirty="0"/>
            </a:br>
            <a:r>
              <a:rPr lang="zh-CN" altLang="en-US" sz="2607" kern="0" dirty="0" smtClean="0">
                <a:solidFill>
                  <a:srgbClr val="000000"/>
                </a:solidFill>
                <a:latin typeface="Times New Roman" pitchFamily="65" charset="-122"/>
                <a:ea typeface="宋体" pitchFamily="65" charset="-122"/>
              </a:rPr>
              <a:t>指头,哭声才渐渐小了下来。</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母亲在院子里转着圈</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似乎看啥都不顺眼</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嘴里嘀咕着“这烂屋里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这烂屋</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里”。一向忙于活计的母亲</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好像一下子对干啥都没了兴趣</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只是焦躁地转着</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圈儿,晃得我眼花。</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父亲刚一进门,一向很镇定的母亲突然像疯了般呜呜地哭了起来,边哭边嘟</a:t>
            </a:r>
            <a:r>
              <a:rPr dirty="0"/>
              <a:t/>
            </a:r>
            <a:br>
              <a:rPr dirty="0"/>
            </a:br>
            <a:r>
              <a:rPr lang="zh-CN" altLang="en-US" sz="2607" kern="0" dirty="0" smtClean="0">
                <a:solidFill>
                  <a:srgbClr val="000000"/>
                </a:solidFill>
                <a:latin typeface="Times New Roman" pitchFamily="65" charset="-122"/>
                <a:ea typeface="宋体" pitchFamily="65" charset="-122"/>
              </a:rPr>
              <a:t>哝:“我娘要来了,咋办哩,我娘要来了。”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好像外婆要来看她就像天要塌下来一样可怕。父亲扶着娘的肩膀说:“怕就</a:t>
            </a:r>
            <a:r>
              <a:rPr dirty="0"/>
              <a:t/>
            </a:r>
            <a:br>
              <a:rPr dirty="0"/>
            </a:br>
            <a:r>
              <a:rPr lang="zh-CN" altLang="en-US" sz="2607" kern="0" dirty="0" smtClean="0">
                <a:solidFill>
                  <a:srgbClr val="000000"/>
                </a:solidFill>
                <a:latin typeface="Times New Roman" pitchFamily="65" charset="-122"/>
                <a:ea typeface="宋体" pitchFamily="65" charset="-122"/>
              </a:rPr>
              <a:t>不来了?别怕,有我哩,我给咱想办法。”</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我们开始为迎接外婆而准备。记忆里就像过年一样,每间屋子及院子里的每</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一个角落都打扫得干干净净。母亲打发我拿个搪瓷碗出去借麦面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我兴奋得</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跳了起来。</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那时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我们吃的东西主要是红薯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早晨红薯块熬稀饭</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中午红薯面条</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下午红薯</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馍馍就着炒红薯丝。红薯吃得人一开口,就是一股红薯酸味儿,连放的屁,也</a:t>
            </a:r>
            <a:r>
              <a:rPr dirty="0"/>
              <a:t/>
            </a:r>
            <a:br>
              <a:rPr dirty="0"/>
            </a:br>
            <a:r>
              <a:rPr lang="zh-CN" altLang="en-US" sz="2607" kern="0" dirty="0" smtClean="0">
                <a:solidFill>
                  <a:srgbClr val="000000"/>
                </a:solidFill>
                <a:latin typeface="Times New Roman" pitchFamily="65" charset="-122"/>
                <a:ea typeface="宋体" pitchFamily="65" charset="-122"/>
              </a:rPr>
              <a:t>是酸酸的红薯屁!实在吃不下去了,母亲就加点其他杂粮,也不过是玉米或糜</a:t>
            </a:r>
            <a:r>
              <a:rPr dirty="0"/>
              <a:t/>
            </a:r>
            <a:br>
              <a:rPr dirty="0"/>
            </a:br>
            <a:r>
              <a:rPr lang="zh-CN" altLang="en-US" sz="2607" kern="0" dirty="0" smtClean="0">
                <a:solidFill>
                  <a:srgbClr val="000000"/>
                </a:solidFill>
                <a:latin typeface="Times New Roman" pitchFamily="65" charset="-122"/>
                <a:ea typeface="宋体" pitchFamily="65" charset="-122"/>
              </a:rPr>
              <a:t>子。只有来了贵客或是过年,才能吃得上白白的麦面。</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我拿着搪瓷碗,雪花婶家、二狗家、北巷婶家、杏花姨家,我从各家借了一碗</a:t>
            </a:r>
            <a:r>
              <a:rPr dirty="0"/>
              <a:t/>
            </a:r>
            <a:br>
              <a:rPr dirty="0"/>
            </a:br>
            <a:r>
              <a:rPr lang="zh-CN" altLang="en-US" sz="2607" kern="0" dirty="0" smtClean="0">
                <a:solidFill>
                  <a:srgbClr val="000000"/>
                </a:solidFill>
                <a:latin typeface="Times New Roman" pitchFamily="65" charset="-122"/>
                <a:ea typeface="宋体" pitchFamily="65" charset="-122"/>
              </a:rPr>
              <a:t>面粉,我的手一直在打战:外婆来真好啊,外婆来就可以吃上过年才能吃到的</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麦面了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我皱着鼻子闻</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也没闻出面粉的香甜味儿。我很遗憾</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要是我能变成</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一个搪瓷碗</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多好啊。</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父亲还借了天柱叔家的大桌子、顺锁伯家的大立柜摆在我们家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我们家一下</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子变得很阔气。</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外婆来真好,家里整个都变了。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那会儿,我只有一个想法,外婆来了就不要走了,那样我天天都可以吃麦面,爬</a:t>
            </a:r>
            <a:r>
              <a:rPr dirty="0"/>
              <a:t/>
            </a:r>
            <a:br>
              <a:rPr dirty="0"/>
            </a:br>
            <a:r>
              <a:rPr lang="zh-CN" altLang="en-US" sz="2607" kern="0" dirty="0" smtClean="0">
                <a:solidFill>
                  <a:srgbClr val="000000"/>
                </a:solidFill>
                <a:latin typeface="Times New Roman" pitchFamily="65" charset="-122"/>
                <a:ea typeface="宋体" pitchFamily="65" charset="-122"/>
              </a:rPr>
              <a:t>大桌子摸大立柜。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父亲借了生产队的牛,驾着车,我们穿戴得整整齐齐就像过年般去十里外的镇</a:t>
            </a:r>
            <a:r>
              <a:rPr dirty="0"/>
              <a:t/>
            </a:r>
            <a:br>
              <a:rPr dirty="0"/>
            </a:br>
            <a:r>
              <a:rPr lang="zh-CN" altLang="en-US" sz="2607" kern="0" dirty="0" smtClean="0">
                <a:solidFill>
                  <a:srgbClr val="000000"/>
                </a:solidFill>
                <a:latin typeface="Times New Roman" pitchFamily="65" charset="-122"/>
                <a:ea typeface="宋体" pitchFamily="65" charset="-122"/>
              </a:rPr>
              <a:t>上接外婆。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记得外婆来的第一顿饭</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母亲做得很费心</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一碟凉拌莲菜</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一碟小葱拌豆腐</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碟炒洋芋丝</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一碟凉拌胡萝卜丝</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白萝卜叶在开水里一焯又是一碟凉菜</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白生</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生的白菜帮加了几丝青椒炒了一碟菜</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中间是一碟炒鸡蛋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饭桌上一下子就摆</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了七个碟子。</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那天母亲擀了面条。面条很薄很薄,挑在筷子上真的可以看得见蓝天白云。</a:t>
            </a:r>
            <a:r>
              <a:rPr dirty="0"/>
              <a:t/>
            </a:r>
            <a:br>
              <a:rPr dirty="0"/>
            </a:br>
            <a:r>
              <a:rPr lang="zh-CN" altLang="en-US" sz="2607" kern="0" dirty="0" smtClean="0">
                <a:solidFill>
                  <a:srgbClr val="000000"/>
                </a:solidFill>
                <a:latin typeface="Times New Roman" pitchFamily="65" charset="-122"/>
                <a:ea typeface="宋体" pitchFamily="65" charset="-122"/>
              </a:rPr>
              <a:t>绿绿的白菜叶子放到锅里,看着都好吃。</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母亲先给外婆舀了一碗,是稠的。我们的呢,是有几根面条的稀汤水。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“咋给娃娃舀了那么点儿?”外婆问。</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“天天都吃</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不爱吃</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吃不完就糟蹋了。”母亲说话时瞪了我们一眼</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可弟弟</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却说“不是”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我赶紧狠狠地踩了一下他的脚</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他直接大哭起来。</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我笑着给外婆解释</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我把弟弟撞了一下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他就疼得胡喊叫。</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也就是那次以后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我有了个艰巨的任务</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快吃饭时就带着弟弟去外面玩</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省</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得他一不小心露馅了。那种难受劲</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甭提了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我只想一脚把那小东西踹到村头</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的池塘里去。</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晚上,外婆跟我母亲坐在炕上闲聊,我在写作业,一转头,发现弟弟竟然用小刀</a:t>
            </a:r>
            <a:r>
              <a:rPr dirty="0"/>
              <a:t/>
            </a:r>
            <a:br>
              <a:rPr dirty="0"/>
            </a:br>
            <a:r>
              <a:rPr lang="zh-CN" altLang="en-US" sz="2607" kern="0" dirty="0" smtClean="0">
                <a:solidFill>
                  <a:srgbClr val="000000"/>
                </a:solidFill>
                <a:latin typeface="Times New Roman" pitchFamily="65" charset="-122"/>
                <a:ea typeface="宋体" pitchFamily="65" charset="-122"/>
              </a:rPr>
              <a:t>在桌子上划道道,我一巴掌扇过去,喊了句“把桌子弄坏了咋给人家还”,而</a:t>
            </a:r>
            <a:r>
              <a:rPr dirty="0"/>
              <a:t/>
            </a:r>
            <a:br>
              <a:rPr dirty="0"/>
            </a:br>
            <a:r>
              <a:rPr lang="zh-CN" altLang="en-US" sz="2607" kern="0" dirty="0" smtClean="0">
                <a:solidFill>
                  <a:srgbClr val="000000"/>
                </a:solidFill>
                <a:latin typeface="Times New Roman" pitchFamily="65" charset="-122"/>
                <a:ea typeface="宋体" pitchFamily="65" charset="-122"/>
              </a:rPr>
              <a:t>后,我捂住了自己的嘴,紧张地看着母亲。</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屋里只有弟弟的哭声。</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外婆看着我母亲</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我母亲很尴尬地笑着</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就像外婆要来前的神情一样</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分不清</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是哭还是笑。</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“还有啥是借的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外婆说。</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母亲说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咋会是借的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自家的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甭听娃胡说。”</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“还有啥?”外婆又问。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母亲不吭声了。弟弟也不哭了,跑到立柜边说:“这个也是人家的。”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“那咱就一个土炕啊!得,至少有地方睡觉。”</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外婆拍着炕</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脸上好像是笑</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好像又不是。“这就是我女子家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我女子就在这</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样的屋子里头过日子。当娘的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都不晓得自家娃过的是啥日子</a:t>
            </a:r>
            <a:r>
              <a:rPr lang="en-US" altLang="zh-CN"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外婆唠叨时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母亲哭了。母亲哭着拉着外婆的胳膊说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没事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我的日子能</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过好</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就是怕你操心才</a:t>
            </a:r>
            <a:r>
              <a:rPr lang="en-US" altLang="zh-CN"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外婆走后我才知道</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外婆当初不愿意让母亲随父亲远嫁合阳</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就与母亲断绝了</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母女关系。加之母亲来合阳后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日子过得捉襟见肘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就没敢主动联系外婆。</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多年后,母亲说要来城里看我。住在出租屋,恨不得把一元钱掰作几瓣花的</a:t>
            </a:r>
            <a:r>
              <a:rPr dirty="0"/>
              <a:t/>
            </a:r>
            <a:br>
              <a:rPr dirty="0"/>
            </a:br>
            <a:r>
              <a:rPr lang="zh-CN" altLang="en-US" sz="2607" kern="0" dirty="0" smtClean="0">
                <a:solidFill>
                  <a:srgbClr val="000000"/>
                </a:solidFill>
                <a:latin typeface="Times New Roman" pitchFamily="65" charset="-122"/>
                <a:ea typeface="宋体" pitchFamily="65" charset="-122"/>
              </a:rPr>
              <a:t>我,很奢侈地买了一台电风扇,买了好些蔬菜水果——我不能因为工作不稳定</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805494"/>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就让母亲担心,我得让我的母亲觉得自己的闺女过得还不错!</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那一刻,我的记忆又回到了1970年。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截睡觉、做饭。但这样的房间一烧起炉子来便会特别暖和。很多个那样的</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日子</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狂风呼啸</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昏天暗地</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小碎石子和冰雹砸在玻璃窗上</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啪啪啪啪”响个</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没完没了</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但我们的房子里却温暖和平,锅里炖的风干羊肉溢出的香气一</a:t>
            </a:r>
            <a:r>
              <a:rPr dirty="0"/>
              <a:t/>
            </a:r>
            <a:br>
              <a:rPr dirty="0"/>
            </a:br>
            <a:r>
              <a:rPr lang="zh-CN" altLang="en-US" sz="2607" kern="0" dirty="0" smtClean="0">
                <a:solidFill>
                  <a:srgbClr val="000000"/>
                </a:solidFill>
                <a:latin typeface="Times New Roman" pitchFamily="65" charset="-122"/>
                <a:ea typeface="宋体" pitchFamily="65" charset="-122"/>
              </a:rPr>
              <a:t>波一波地滚动,墙皮似乎都给香得酥掉了。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我们还养了金鱼,每当和顾客讨价还价相持不下时,我们就请他们看金鱼。这</a:t>
            </a:r>
            <a:r>
              <a:rPr dirty="0"/>
              <a:t/>
            </a:r>
            <a:br>
              <a:rPr dirty="0"/>
            </a:br>
            <a:r>
              <a:rPr lang="zh-CN" altLang="en-US" sz="2607" kern="0" dirty="0" smtClean="0">
                <a:solidFill>
                  <a:srgbClr val="000000"/>
                </a:solidFill>
                <a:latin typeface="Times New Roman" pitchFamily="65" charset="-122"/>
                <a:ea typeface="宋体" pitchFamily="65" charset="-122"/>
              </a:rPr>
              <a:t>样的精灵实在是这偏远荒寒地带最不可思议的尤物——清洁的水和清洁的</a:t>
            </a:r>
            <a:r>
              <a:rPr dirty="0"/>
              <a:t/>
            </a:r>
            <a:br>
              <a:rPr dirty="0"/>
            </a:br>
            <a:r>
              <a:rPr lang="zh-CN" altLang="en-US" sz="2607" kern="0" dirty="0" smtClean="0">
                <a:solidFill>
                  <a:srgbClr val="000000"/>
                </a:solidFill>
                <a:latin typeface="Times New Roman" pitchFamily="65" charset="-122"/>
                <a:ea typeface="宋体" pitchFamily="65" charset="-122"/>
              </a:rPr>
              <a:t>美艳在清洁的玻璃缸里曼妙地闪动,透明的尾翼和双鳍缓缓在水中张开、收</a:t>
            </a:r>
            <a:r>
              <a:rPr dirty="0"/>
              <a:t/>
            </a:r>
            <a:br>
              <a:rPr dirty="0"/>
            </a:br>
            <a:r>
              <a:rPr lang="zh-CN" altLang="en-US" sz="2607" kern="0" dirty="0" smtClean="0">
                <a:solidFill>
                  <a:srgbClr val="000000"/>
                </a:solidFill>
                <a:latin typeface="Times New Roman" pitchFamily="65" charset="-122"/>
                <a:ea typeface="宋体" pitchFamily="65" charset="-122"/>
              </a:rPr>
              <a:t>拢,携着音乐一般</a:t>
            </a:r>
            <a:r>
              <a:rPr lang="zh-CN" altLang="en-US" sz="2607" kern="0" dirty="0" smtClean="0">
                <a:solidFill>
                  <a:srgbClr val="000000"/>
                </a:solidFill>
                <a:latin typeface="黑体"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5.(概括人物形象特点)请简要概括母亲这个人物的特征。</a:t>
            </a:r>
            <a:endParaRPr lang="zh-CN" altLang="en-US" dirty="0"/>
          </a:p>
        </p:txBody>
      </p:sp>
      <p:sp>
        <p:nvSpPr>
          <p:cNvPr id="3" name="TextBox 2"/>
          <p:cNvSpPr txBox="1"/>
          <p:nvPr/>
        </p:nvSpPr>
        <p:spPr>
          <a:xfrm>
            <a:off x="535509" y="1620069"/>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6.(分析物象及其作用)结合全文分析“红薯”的特点,及其对情节发展、主</a:t>
            </a:r>
            <a:r>
              <a:rPr dirty="0"/>
              <a:t/>
            </a:r>
            <a:br>
              <a:rPr dirty="0"/>
            </a:br>
            <a:r>
              <a:rPr lang="zh-CN" altLang="en-US" sz="2607" kern="0" dirty="0" smtClean="0">
                <a:solidFill>
                  <a:srgbClr val="000000"/>
                </a:solidFill>
                <a:latin typeface="Times New Roman" pitchFamily="65" charset="-122"/>
                <a:ea typeface="宋体" pitchFamily="65" charset="-122"/>
              </a:rPr>
              <a:t>旨表达的作用。</a:t>
            </a:r>
            <a:endParaRPr lang="zh-CN" altLang="en-US" dirty="0"/>
          </a:p>
        </p:txBody>
      </p:sp>
      <p:sp>
        <p:nvSpPr>
          <p:cNvPr id="3" name="TextBox 2"/>
          <p:cNvSpPr txBox="1"/>
          <p:nvPr/>
        </p:nvSpPr>
        <p:spPr>
          <a:xfrm>
            <a:off x="535509" y="219613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7.(概括局部内容要点)阅读文章倒数第二段,找出“我”“欺骗”母亲的做</a:t>
            </a:r>
            <a:r>
              <a:rPr dirty="0"/>
              <a:t/>
            </a:r>
            <a:br>
              <a:rPr dirty="0"/>
            </a:br>
            <a:r>
              <a:rPr lang="zh-CN" altLang="en-US" sz="2607" kern="0" dirty="0" smtClean="0">
                <a:solidFill>
                  <a:srgbClr val="000000"/>
                </a:solidFill>
                <a:latin typeface="Times New Roman" pitchFamily="65" charset="-122"/>
                <a:ea typeface="宋体" pitchFamily="65" charset="-122"/>
              </a:rPr>
              <a:t>法并简要分析原因。</a:t>
            </a:r>
            <a:endParaRPr lang="zh-CN" altLang="en-US" dirty="0"/>
          </a:p>
        </p:txBody>
      </p:sp>
      <p:sp>
        <p:nvSpPr>
          <p:cNvPr id="3" name="TextBox 2"/>
          <p:cNvSpPr txBox="1"/>
          <p:nvPr/>
        </p:nvSpPr>
        <p:spPr>
          <a:xfrm>
            <a:off x="535509" y="219613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8.(概括情感)文章结尾作者说“那一刻,我的记忆又回到了1970年”。独句</a:t>
            </a:r>
            <a:r>
              <a:rPr dirty="0"/>
              <a:t/>
            </a:r>
            <a:br>
              <a:rPr dirty="0"/>
            </a:br>
            <a:r>
              <a:rPr lang="zh-CN" altLang="en-US" sz="2607" kern="0" dirty="0" smtClean="0">
                <a:solidFill>
                  <a:srgbClr val="000000"/>
                </a:solidFill>
                <a:latin typeface="Times New Roman" pitchFamily="65" charset="-122"/>
                <a:ea typeface="宋体" pitchFamily="65" charset="-122"/>
              </a:rPr>
              <a:t>成段,情感深沉。请联系文章主旨谈谈你品出了哪些情感。</a:t>
            </a:r>
            <a:endParaRPr lang="zh-CN" altLang="en-US" dirty="0"/>
          </a:p>
        </p:txBody>
      </p:sp>
      <p:sp>
        <p:nvSpPr>
          <p:cNvPr id="3" name="TextBox 2"/>
          <p:cNvSpPr txBox="1"/>
          <p:nvPr/>
        </p:nvSpPr>
        <p:spPr>
          <a:xfrm>
            <a:off x="535509" y="2124125"/>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2407326"/>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5.</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①一向镇定。“我”摔折了腿</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母亲没有表现出一丝慌乱。②孝</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顺。精心做饭</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耐心服侍自己的母亲。③坚强。远嫁外地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生活捉襟见肘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坚强地挺着。④乐观。对能过上好日子充满信心。</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答出三点即可</a:t>
            </a:r>
            <a:r>
              <a:rPr lang="en-US" altLang="zh-CN" sz="2607" kern="0" dirty="0" smtClean="0">
                <a:solidFill>
                  <a:srgbClr val="FF0000"/>
                </a:solidFill>
                <a:latin typeface="Times New Roman" pitchFamily="65" charset="-122"/>
                <a:ea typeface="宋体" pitchFamily="65" charset="-122"/>
              </a:rPr>
              <a:t>)</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按“概括性词语+具体表现”的模式进行作答。</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6.</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特点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能充饥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数量多</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做成的食品种类多。作用</a:t>
            </a:r>
            <a:r>
              <a:rPr lang="en-US" altLang="zh-CN" sz="2607" kern="0" dirty="0" smtClean="0">
                <a:solidFill>
                  <a:srgbClr val="FF0000"/>
                </a:solidFill>
                <a:latin typeface="Times New Roman" pitchFamily="65" charset="-122"/>
                <a:ea typeface="宋体" pitchFamily="65" charset="-122"/>
              </a:rPr>
              <a:t>:①</a:t>
            </a:r>
            <a:r>
              <a:rPr lang="zh-CN" altLang="en-US" sz="2607" kern="0" dirty="0" smtClean="0">
                <a:solidFill>
                  <a:srgbClr val="FF0000"/>
                </a:solidFill>
                <a:latin typeface="Times New Roman" pitchFamily="65" charset="-122"/>
                <a:ea typeface="宋体" pitchFamily="65" charset="-122"/>
              </a:rPr>
              <a:t>情节发展上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承前</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启后</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推动情节发展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为上文母亲说“这日子过得都是窟窿眼”做了鲜明的注</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脚</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并间接揭示了母亲为外婆将来而焦急的原因</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同时为下文吃面条时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弟弟</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“露馅”埋下了伏笔。②主旨表达上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突出了母女情深的主题。母亲的日子</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过得非常艰难却千方百计让外婆安心</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后来“我”也同样设法让母亲不为自</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己操心。</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锁定答题区间,“特点”集中在第九段,可以据此概括;“情节发展”</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“主旨表达”上的作用则要结合全文来分析。</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7.</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做法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奢侈地买了一台电风扇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买了好些蔬菜水果。原因</a:t>
            </a:r>
            <a:r>
              <a:rPr lang="en-US" altLang="zh-CN" sz="2607" kern="0" dirty="0" smtClean="0">
                <a:solidFill>
                  <a:srgbClr val="FF0000"/>
                </a:solidFill>
                <a:latin typeface="Times New Roman" pitchFamily="65" charset="-122"/>
                <a:ea typeface="宋体" pitchFamily="65" charset="-122"/>
              </a:rPr>
              <a:t>:①</a:t>
            </a:r>
            <a:r>
              <a:rPr lang="zh-CN" altLang="en-US" sz="2607" kern="0" dirty="0" smtClean="0">
                <a:solidFill>
                  <a:srgbClr val="FF0000"/>
                </a:solidFill>
                <a:latin typeface="Times New Roman" pitchFamily="65" charset="-122"/>
                <a:ea typeface="宋体" pitchFamily="65" charset="-122"/>
              </a:rPr>
              <a:t>工作不稳</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定</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平时非常节俭</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没有电风扇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一元钱掰作几瓣花</a:t>
            </a:r>
            <a:r>
              <a:rPr lang="en-US" altLang="zh-CN" sz="2607" kern="0" dirty="0" smtClean="0">
                <a:solidFill>
                  <a:srgbClr val="FF0000"/>
                </a:solidFill>
                <a:latin typeface="Times New Roman" pitchFamily="65" charset="-122"/>
                <a:ea typeface="宋体" pitchFamily="65" charset="-122"/>
              </a:rPr>
              <a:t>);②</a:t>
            </a:r>
            <a:r>
              <a:rPr lang="zh-CN" altLang="en-US" sz="2607" kern="0" dirty="0" smtClean="0">
                <a:solidFill>
                  <a:srgbClr val="FF0000"/>
                </a:solidFill>
                <a:latin typeface="Times New Roman" pitchFamily="65" charset="-122"/>
                <a:ea typeface="宋体" pitchFamily="65" charset="-122"/>
              </a:rPr>
              <a:t>尽女儿的一份孝心</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不</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想让母亲知道自己过得不好</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不愿让她担心。</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“欺骗”的做法即“买了</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买了</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”,分析其原因,抓关键句“我</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不能因为工作不稳定就让母亲担心,我得让我的母亲觉得自己的闺女过得还</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不错”。</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8.</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“我”</a:t>
            </a:r>
            <a:r>
              <a:rPr lang="en-US" altLang="zh-CN" sz="2607" kern="0" dirty="0" smtClean="0">
                <a:solidFill>
                  <a:srgbClr val="FF0000"/>
                </a:solidFill>
                <a:latin typeface="Times New Roman" pitchFamily="65" charset="-122"/>
                <a:ea typeface="宋体" pitchFamily="65" charset="-122"/>
              </a:rPr>
              <a:t>:①“</a:t>
            </a:r>
            <a:r>
              <a:rPr lang="zh-CN" altLang="en-US" sz="2607" kern="0" dirty="0" smtClean="0">
                <a:solidFill>
                  <a:srgbClr val="FF0000"/>
                </a:solidFill>
                <a:latin typeface="Times New Roman" pitchFamily="65" charset="-122"/>
                <a:ea typeface="宋体" pitchFamily="65" charset="-122"/>
              </a:rPr>
              <a:t>我”设法让母亲安心的孝心。②“我”工作不稳定</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生</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活节俭的无奈之情。③得知母亲将来的喜悦。④希望母亲到来又不希望她</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看到自己困窘的矛盾心情。</a:t>
            </a:r>
            <a:endParaRPr lang="zh-CN" altLang="en-US" sz="2800" dirty="0" smtClean="0">
              <a:solidFill>
                <a:srgbClr val="FF0000"/>
              </a:solidFill>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母亲</a:t>
            </a:r>
            <a:r>
              <a:rPr lang="en-US" altLang="zh-CN" sz="2607" kern="0" dirty="0" smtClean="0">
                <a:solidFill>
                  <a:srgbClr val="FF0000"/>
                </a:solidFill>
                <a:latin typeface="Times New Roman" pitchFamily="65" charset="-122"/>
                <a:ea typeface="宋体" pitchFamily="65" charset="-122"/>
              </a:rPr>
              <a:t>:①</a:t>
            </a:r>
            <a:r>
              <a:rPr lang="zh-CN" altLang="en-US" sz="2607" kern="0" dirty="0" smtClean="0">
                <a:solidFill>
                  <a:srgbClr val="FF0000"/>
                </a:solidFill>
                <a:latin typeface="Times New Roman" pitchFamily="65" charset="-122"/>
                <a:ea typeface="宋体" pitchFamily="65" charset="-122"/>
              </a:rPr>
              <a:t>母亲设法让外婆安心的孝心。②母亲随父亲远嫁合阳</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日子艰难的自</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责之情。③断绝母女关系多年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外婆首次来合阳</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母亲异常激动。</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作者详写1970年外婆来到合阳时母亲的表现,略写“我”工作后母亲</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来城里的事情,而这两件事情在情感上是相通的,即亲情永恒,孝心无价。文</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章的最后一段,将三代人两份孝心联结在一起,深化了主旨。答题时既要分析</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出“我”的情感,又要分析出母亲的情感。</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4" cstate="print"/>
          <a:srcRect/>
          <a:stretch>
            <a:fillRect/>
          </a:stretch>
        </p:blipFill>
        <p:spPr bwMode="auto">
          <a:xfrm>
            <a:off x="449213" y="755973"/>
            <a:ext cx="7294562" cy="647700"/>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srcRect/>
          <a:stretch>
            <a:fillRect/>
          </a:stretch>
        </p:blipFill>
        <p:spPr bwMode="auto">
          <a:xfrm>
            <a:off x="3617565" y="1404045"/>
            <a:ext cx="4120876" cy="5290122"/>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阅读下面的文章,完成题目。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万鞋墙</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梁 衡</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①陕北多山,千山万壑。有村名赤牛洼,村民世代农耕。近年有退休回村的干</a:t>
            </a:r>
            <a:r>
              <a:rPr dirty="0"/>
              <a:t/>
            </a:r>
            <a:br>
              <a:rPr dirty="0"/>
            </a:br>
            <a:r>
              <a:rPr lang="zh-CN" altLang="en-US" sz="2607" kern="0" dirty="0" smtClean="0">
                <a:solidFill>
                  <a:srgbClr val="000000"/>
                </a:solidFill>
                <a:latin typeface="Times New Roman" pitchFamily="65" charset="-122"/>
                <a:ea typeface="宋体" pitchFamily="65" charset="-122"/>
              </a:rPr>
              <a:t>部老高,下决心搜集本地藏品,建起一农耕博物馆。我前去参观,不外乎锄、</a:t>
            </a:r>
            <a:r>
              <a:rPr dirty="0"/>
              <a:t/>
            </a:r>
            <a:br>
              <a:rPr dirty="0"/>
            </a:br>
            <a:r>
              <a:rPr lang="zh-CN" altLang="en-US" sz="2607" kern="0" dirty="0" smtClean="0">
                <a:solidFill>
                  <a:srgbClr val="000000"/>
                </a:solidFill>
                <a:latin typeface="Times New Roman" pitchFamily="65" charset="-122"/>
                <a:ea typeface="宋体" pitchFamily="65" charset="-122"/>
              </a:rPr>
              <a:t>犁、耧、耙、车、斗、磨、碾之类,也未有见奇。当转入一个大窑洞时,迎面</a:t>
            </a:r>
            <a:r>
              <a:rPr dirty="0"/>
              <a:t/>
            </a:r>
            <a:br>
              <a:rPr dirty="0"/>
            </a:br>
            <a:r>
              <a:rPr lang="zh-CN" altLang="en-US" sz="2607" kern="0" dirty="0" smtClean="0">
                <a:solidFill>
                  <a:srgbClr val="000000"/>
                </a:solidFill>
                <a:latin typeface="Times New Roman" pitchFamily="65" charset="-122"/>
                <a:ea typeface="宋体" pitchFamily="65" charset="-122"/>
              </a:rPr>
              <a:t>一堵高墙,齐齐地码着穿旧了、遗弃了的布鞋,足有两人之高,数丈之长。我</a:t>
            </a:r>
            <a:r>
              <a:rPr dirty="0"/>
              <a:t/>
            </a:r>
            <a:br>
              <a:rPr dirty="0"/>
            </a:br>
            <a:r>
              <a:rPr lang="zh-CN" altLang="en-US" sz="2607" kern="0" dirty="0" smtClean="0">
                <a:solidFill>
                  <a:srgbClr val="000000"/>
                </a:solidFill>
                <a:latin typeface="Times New Roman" pitchFamily="65" charset="-122"/>
                <a:ea typeface="宋体" pitchFamily="65" charset="-122"/>
              </a:rPr>
              <a:t>问:“有多少双?”答道:“13 000双。”我脱口而出:“好一堵万鞋墙!”</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这样</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等他们回过神来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再谈价钱</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口气往往会软下去许多。</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当地男人们很少进店。最固执的是一些老头儿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偶尔来一次</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取了衣服却死活</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不愿试穿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即使试了也死活不肯照镜子</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你开玩笑地拽着他往镜子跟前拖</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让</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他亲眼看一看这身衣服多“拍兹”(漂亮),可越这样他越害羞,双手死死捂着</a:t>
            </a:r>
            <a:r>
              <a:rPr dirty="0"/>
              <a:t/>
            </a:r>
            <a:br>
              <a:rPr dirty="0"/>
            </a:br>
            <a:r>
              <a:rPr lang="zh-CN" altLang="en-US" sz="2607" kern="0" dirty="0" smtClean="0">
                <a:solidFill>
                  <a:srgbClr val="000000"/>
                </a:solidFill>
                <a:latin typeface="Times New Roman" pitchFamily="65" charset="-122"/>
                <a:ea typeface="宋体" pitchFamily="65" charset="-122"/>
              </a:rPr>
              <a:t>脸,快要哭出来似的。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女人们就热闹多了,三三两两,不做衣服也时常过来瞅一瞅,看我们有没有进</a:t>
            </a:r>
            <a:r>
              <a:rPr dirty="0"/>
              <a:t/>
            </a:r>
            <a:br>
              <a:rPr dirty="0"/>
            </a:br>
            <a:r>
              <a:rPr lang="zh-CN" altLang="en-US" sz="2607" kern="0" dirty="0" smtClean="0">
                <a:solidFill>
                  <a:srgbClr val="000000"/>
                </a:solidFill>
                <a:latin typeface="Times New Roman" pitchFamily="65" charset="-122"/>
                <a:ea typeface="宋体" pitchFamily="65" charset="-122"/>
              </a:rPr>
              <a:t>新的布料。如果有了中意的一块布,未来三个月就一边努力攒钱,一边再三提</a:t>
            </a:r>
            <a:r>
              <a:rPr dirty="0"/>
              <a:t/>
            </a:r>
            <a:br>
              <a:rPr dirty="0"/>
            </a:br>
            <a:r>
              <a:rPr lang="zh-CN" altLang="en-US" sz="2607" kern="0" dirty="0" smtClean="0">
                <a:solidFill>
                  <a:srgbClr val="000000"/>
                </a:solidFill>
                <a:latin typeface="Times New Roman" pitchFamily="65" charset="-122"/>
                <a:ea typeface="宋体" pitchFamily="65" charset="-122"/>
              </a:rPr>
              <a:t>醒我们,一定要给她留一块够做一条裙子的。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②这鞋平常是被踩在脚底下的,与汗臭为伴,与尘土、泥水厮磨,是最脏最贱</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之物。人们穿之不觉,弃之不惜,几乎感觉不到它的存在。今天它忽然被请到</a:t>
            </a:r>
            <a:r>
              <a:rPr dirty="0"/>
              <a:t/>
            </a:r>
            <a:br>
              <a:rPr dirty="0"/>
            </a:br>
            <a:r>
              <a:rPr lang="zh-CN" altLang="en-US" sz="2607" kern="0" dirty="0" smtClean="0">
                <a:solidFill>
                  <a:srgbClr val="000000"/>
                </a:solidFill>
                <a:latin typeface="Times New Roman" pitchFamily="65" charset="-122"/>
                <a:ea typeface="宋体" pitchFamily="65" charset="-122"/>
              </a:rPr>
              <a:t>墙上,隆重聚会。墙上的鞋就像一支浩浩荡荡的翻身奴隶大军,我顿然感到鞋</a:t>
            </a:r>
            <a:r>
              <a:rPr dirty="0"/>
              <a:t/>
            </a:r>
            <a:br>
              <a:rPr dirty="0"/>
            </a:br>
            <a:r>
              <a:rPr lang="zh-CN" altLang="en-US" sz="2607" kern="0" dirty="0" smtClean="0">
                <a:solidFill>
                  <a:srgbClr val="000000"/>
                </a:solidFill>
                <a:latin typeface="Times New Roman" pitchFamily="65" charset="-122"/>
                <a:ea typeface="宋体" pitchFamily="65" charset="-122"/>
              </a:rPr>
              <a:t>的伟大。不管什么鞋,都已经被磨得穿帮破底、绽开线头,鞋底也被磨成了薄</a:t>
            </a:r>
            <a:r>
              <a:rPr dirty="0"/>
              <a:t/>
            </a:r>
            <a:br>
              <a:rPr dirty="0"/>
            </a:br>
            <a:r>
              <a:rPr lang="zh-CN" altLang="en-US" sz="2607" kern="0" dirty="0" smtClean="0">
                <a:solidFill>
                  <a:srgbClr val="000000"/>
                </a:solidFill>
                <a:latin typeface="Times New Roman" pitchFamily="65" charset="-122"/>
                <a:ea typeface="宋体" pitchFamily="65" charset="-122"/>
              </a:rPr>
              <a:t>片。仔细看,还能依稀辨出原来的形状、针脚、颜色。每一双鞋的后面都有</a:t>
            </a:r>
            <a:r>
              <a:rPr dirty="0"/>
              <a:t/>
            </a:r>
            <a:br>
              <a:rPr dirty="0"/>
            </a:br>
            <a:r>
              <a:rPr lang="zh-CN" altLang="en-US" sz="2607" kern="0" dirty="0" smtClean="0">
                <a:solidFill>
                  <a:srgbClr val="000000"/>
                </a:solidFill>
                <a:latin typeface="Times New Roman" pitchFamily="65" charset="-122"/>
                <a:ea typeface="宋体" pitchFamily="65" charset="-122"/>
              </a:rPr>
              <a:t>一个故事。从女人做鞋到男人穿它去种田、赶脚、打工等,一个长长的故</a:t>
            </a:r>
            <a:r>
              <a:rPr dirty="0"/>
              <a:t/>
            </a:r>
            <a:br>
              <a:rPr dirty="0"/>
            </a:br>
            <a:r>
              <a:rPr lang="zh-CN" altLang="en-US" sz="2607" kern="0" dirty="0" smtClean="0">
                <a:solidFill>
                  <a:srgbClr val="000000"/>
                </a:solidFill>
                <a:latin typeface="Times New Roman" pitchFamily="65" charset="-122"/>
                <a:ea typeface="宋体" pitchFamily="65" charset="-122"/>
              </a:rPr>
              <a:t>事。我们这一代人都是穿着母亲亲手做的布鞋长大的,又穿着布鞋从乡下走</a:t>
            </a:r>
            <a:r>
              <a:rPr dirty="0"/>
              <a:t/>
            </a:r>
            <a:br>
              <a:rPr dirty="0"/>
            </a:br>
            <a:r>
              <a:rPr lang="zh-CN" altLang="en-US" sz="2607" kern="0" dirty="0" smtClean="0">
                <a:solidFill>
                  <a:srgbClr val="000000"/>
                </a:solidFill>
                <a:latin typeface="Times New Roman" pitchFamily="65" charset="-122"/>
                <a:ea typeface="宋体" pitchFamily="65" charset="-122"/>
              </a:rPr>
              <a:t>进城市,每一双鞋都能勾起心底一段或甜蜜或辛酸的回忆。这鞋墙就像是一</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堵磁墙,又像是一个黑洞。我伫立良久,一时无语,半天,眼眶里竟有点潮湿。</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③在回县里的车上,大家还在说鞋。想不到这个最普通之物,经今天这样一上</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墙,竟牵动了每一个人的神经。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④一种鞋就是一个时代的标志。中国革命是穿着草鞋和布鞋走过来的。中</a:t>
            </a:r>
            <a:r>
              <a:rPr dirty="0"/>
              <a:t/>
            </a:r>
            <a:br>
              <a:rPr dirty="0"/>
            </a:br>
            <a:r>
              <a:rPr lang="zh-CN" altLang="en-US" sz="2607" kern="0" dirty="0" smtClean="0">
                <a:solidFill>
                  <a:srgbClr val="000000"/>
                </a:solidFill>
                <a:latin typeface="Times New Roman" pitchFamily="65" charset="-122"/>
                <a:ea typeface="宋体" pitchFamily="65" charset="-122"/>
              </a:rPr>
              <a:t>华人民共和国成立之初,我们建第一个驻外使馆,大使临行前才发现脚上还穿</a:t>
            </a:r>
            <a:r>
              <a:rPr dirty="0"/>
              <a:t/>
            </a:r>
            <a:br>
              <a:rPr dirty="0"/>
            </a:br>
            <a:r>
              <a:rPr lang="zh-CN" altLang="en-US" sz="2607" kern="0" dirty="0" smtClean="0">
                <a:solidFill>
                  <a:srgbClr val="000000"/>
                </a:solidFill>
                <a:latin typeface="Times New Roman" pitchFamily="65" charset="-122"/>
                <a:ea typeface="宋体" pitchFamily="65" charset="-122"/>
              </a:rPr>
              <a:t>着延安的布鞋,匆忙到委托店里买了一双旧皮鞋上路。在20世纪60年代以前,</a:t>
            </a:r>
            <a:r>
              <a:rPr dirty="0"/>
              <a:t/>
            </a:r>
            <a:br>
              <a:rPr dirty="0"/>
            </a:br>
            <a:r>
              <a:rPr lang="zh-CN" altLang="en-US" sz="2607" kern="0" dirty="0" smtClean="0">
                <a:solidFill>
                  <a:srgbClr val="000000"/>
                </a:solidFill>
                <a:latin typeface="Times New Roman" pitchFamily="65" charset="-122"/>
                <a:ea typeface="宋体" pitchFamily="65" charset="-122"/>
              </a:rPr>
              <a:t>北方农村的人一律穿自家做的布鞋,小时穿妈妈做的鞋,成家后穿老婆做的</a:t>
            </a:r>
            <a:r>
              <a:rPr dirty="0"/>
              <a:t/>
            </a:r>
            <a:br>
              <a:rPr dirty="0"/>
            </a:br>
            <a:r>
              <a:rPr lang="zh-CN" altLang="en-US" sz="2607" kern="0" dirty="0" smtClean="0">
                <a:solidFill>
                  <a:srgbClr val="000000"/>
                </a:solidFill>
                <a:latin typeface="Times New Roman" pitchFamily="65" charset="-122"/>
                <a:ea typeface="宋体" pitchFamily="65" charset="-122"/>
              </a:rPr>
              <a:t>鞋。布鞋是维系农耕社会中的男女关系、农民与土地关系的一根纽带。我</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想</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做鞋也成了农村妇女生命中的一部分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从少女时学纳鞋底开始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一直到为</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妇为母</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满头白发</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满脸皱纹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她们一针一线地纳着青春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纳着生命。遇孩子多</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的人家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做鞋成了女人的沉重负担。男人们很珍惜这一双鞋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夏天干活尽量打</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赤脚,出门时穿上鞋,到地头就脱下来,两鞋相扣,小心地放在田垄上,收工时再</a:t>
            </a:r>
            <a:r>
              <a:rPr dirty="0"/>
              <a:t/>
            </a:r>
            <a:br>
              <a:rPr dirty="0"/>
            </a:br>
            <a:r>
              <a:rPr lang="zh-CN" altLang="en-US" sz="2607" kern="0" dirty="0" smtClean="0">
                <a:solidFill>
                  <a:srgbClr val="000000"/>
                </a:solidFill>
                <a:latin typeface="Times New Roman" pitchFamily="65" charset="-122"/>
                <a:ea typeface="宋体" pitchFamily="65" charset="-122"/>
              </a:rPr>
              <a:t>穿回来。每年农历正月穿新鞋是孩子们永远的企盼,也是母亲笑容最灿烂的</a:t>
            </a:r>
            <a:r>
              <a:rPr dirty="0"/>
              <a:t/>
            </a:r>
            <a:br>
              <a:rPr dirty="0"/>
            </a:br>
            <a:r>
              <a:rPr lang="zh-CN" altLang="en-US" sz="2607" kern="0" dirty="0" smtClean="0">
                <a:solidFill>
                  <a:srgbClr val="000000"/>
                </a:solidFill>
                <a:latin typeface="Times New Roman" pitchFamily="65" charset="-122"/>
                <a:ea typeface="宋体" pitchFamily="65" charset="-122"/>
              </a:rPr>
              <a:t>时刻。要说乡愁、亲情、家,布鞋是最好的标志。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⑤鞋不但是人情关系的标志,还是社会进步的符号。有人说,看一个人富不</a:t>
            </a:r>
            <a:r>
              <a:rPr dirty="0"/>
              <a:t/>
            </a:r>
            <a:br>
              <a:rPr dirty="0"/>
            </a:br>
            <a:r>
              <a:rPr lang="zh-CN" altLang="en-US" sz="2607" kern="0" dirty="0" smtClean="0">
                <a:solidFill>
                  <a:srgbClr val="000000"/>
                </a:solidFill>
                <a:latin typeface="Times New Roman" pitchFamily="65" charset="-122"/>
                <a:ea typeface="宋体" pitchFamily="65" charset="-122"/>
              </a:rPr>
              <a:t>富,就看他家地上摆的鞋。我上大学时,同班有一位从湘西大山里考来的同</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83198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学</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赤着脚上课。老师问</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为什么不穿鞋。他说长这么大</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就没有穿过鞋。</a:t>
            </a:r>
            <a:r>
              <a:rPr lang="en-US" altLang="zh-CN" sz="2607" kern="0" dirty="0" smtClean="0">
                <a:solidFill>
                  <a:srgbClr val="000000"/>
                </a:solidFill>
                <a:latin typeface="Times New Roman" pitchFamily="65" charset="-122"/>
                <a:ea typeface="宋体" pitchFamily="65" charset="-122"/>
              </a:rPr>
              <a:t>196</a:t>
            </a:r>
            <a:r>
              <a:rPr lang="zh-CN" altLang="en-US" sz="2800" dirty="0" smtClean="0"/>
              <a:t/>
            </a:r>
            <a:br>
              <a:rPr lang="zh-CN" altLang="en-US" sz="2800" dirty="0" smtClean="0"/>
            </a:br>
            <a:r>
              <a:rPr lang="en-US" altLang="zh-CN" sz="2607" kern="0" dirty="0" smtClean="0">
                <a:solidFill>
                  <a:srgbClr val="000000"/>
                </a:solidFill>
                <a:latin typeface="Times New Roman" pitchFamily="65" charset="-122"/>
                <a:ea typeface="宋体" pitchFamily="65" charset="-122"/>
              </a:rPr>
              <a:t>8</a:t>
            </a:r>
            <a:r>
              <a:rPr lang="zh-CN" altLang="en-US" sz="2607" kern="0" dirty="0" smtClean="0">
                <a:solidFill>
                  <a:srgbClr val="000000"/>
                </a:solidFill>
                <a:latin typeface="Times New Roman" pitchFamily="65" charset="-122"/>
                <a:ea typeface="宋体" pitchFamily="65" charset="-122"/>
              </a:rPr>
              <a:t>年大学毕业</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按那时的规矩</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我到内蒙古农村当农民劳动一年。生产队饲养</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院的热炕</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是冬季的晚上村民们抽烟、说事的热闹地方。腾腾的烟雾和昏暗</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的灯光中</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炕沿下总是一大堆七扭八歪、又脏又瘪的鞋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其中有一双就是我从</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北京穿来的,上面已补了13个补丁。20世纪90年代我已在北京中央国家机关</a:t>
            </a:r>
            <a:r>
              <a:rPr dirty="0"/>
              <a:t/>
            </a:r>
            <a:br>
              <a:rPr dirty="0"/>
            </a:br>
            <a:r>
              <a:rPr lang="zh-CN" altLang="en-US" sz="2607" kern="0" dirty="0" smtClean="0">
                <a:solidFill>
                  <a:srgbClr val="000000"/>
                </a:solidFill>
                <a:latin typeface="Times New Roman" pitchFamily="65" charset="-122"/>
                <a:ea typeface="宋体" pitchFamily="65" charset="-122"/>
              </a:rPr>
              <a:t>工作,那时的会议通知常会附一句话:请着正装。“正装”什么意思?就是要</a:t>
            </a:r>
            <a:r>
              <a:rPr dirty="0"/>
              <a:t/>
            </a:r>
            <a:br>
              <a:rPr dirty="0"/>
            </a:br>
            <a:r>
              <a:rPr lang="zh-CN" altLang="en-US" sz="2607" kern="0" dirty="0" smtClean="0">
                <a:solidFill>
                  <a:srgbClr val="000000"/>
                </a:solidFill>
                <a:latin typeface="Times New Roman" pitchFamily="65" charset="-122"/>
                <a:ea typeface="宋体" pitchFamily="65" charset="-122"/>
              </a:rPr>
              <a:t>穿皮鞋。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⑥那几天在县里采访,虽还有许多其他内容,但脑子里总是转着那些鞋。立一</a:t>
            </a:r>
            <a:r>
              <a:rPr dirty="0"/>
              <a:t/>
            </a:r>
            <a:br>
              <a:rPr dirty="0"/>
            </a:br>
            <a:r>
              <a:rPr lang="zh-CN" altLang="en-US" sz="2607" kern="0" dirty="0" smtClean="0">
                <a:solidFill>
                  <a:srgbClr val="000000"/>
                </a:solidFill>
                <a:latin typeface="Times New Roman" pitchFamily="65" charset="-122"/>
                <a:ea typeface="宋体" pitchFamily="65" charset="-122"/>
              </a:rPr>
              <a:t>堵墙以示纪念,是人们常用的方法,最著名的如巴黎公社社员墙、犹太人的哭</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墙</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还有国内外经常看到的烈士人名墙</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但集鞋为墙</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还是第一次见到。鞋虽</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被踩在脚下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不像帽子风光</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却要承一身之重</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走一生之路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最是苦重</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也最易被</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人忘记。</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⑦我们常说“慈母手中线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游子身上衣”</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却很少有人说“游子脚下鞋”。做</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鞋,首要是结实。先要用布浆成“衬”,裁成帮,裹成底。将麻搓成绳,锥一下,</a:t>
            </a:r>
            <a:r>
              <a:rPr dirty="0"/>
              <a:t/>
            </a:r>
            <a:br>
              <a:rPr dirty="0"/>
            </a:br>
            <a:r>
              <a:rPr lang="zh-CN" altLang="en-US" sz="2607" kern="0" dirty="0" smtClean="0">
                <a:solidFill>
                  <a:srgbClr val="000000"/>
                </a:solidFill>
                <a:latin typeface="Times New Roman" pitchFamily="65" charset="-122"/>
                <a:ea typeface="宋体" pitchFamily="65" charset="-122"/>
              </a:rPr>
              <a:t>纳一针。记得幼时,深夜油灯下,我躺在母亲身旁,是听着纳鞋底的刺刺声入</a:t>
            </a:r>
            <a:r>
              <a:rPr dirty="0"/>
              <a:t/>
            </a:r>
            <a:br>
              <a:rPr dirty="0"/>
            </a:br>
            <a:r>
              <a:rPr lang="zh-CN" altLang="en-US" sz="2607" kern="0" dirty="0" smtClean="0">
                <a:solidFill>
                  <a:srgbClr val="000000"/>
                </a:solidFill>
                <a:latin typeface="Times New Roman" pitchFamily="65" charset="-122"/>
                <a:ea typeface="宋体" pitchFamily="65" charset="-122"/>
              </a:rPr>
              <a:t>睡的。现在市面上已找不到人工布鞋了,那天我在县里托人找了一双,不为</a:t>
            </a:r>
            <a:r>
              <a:rPr dirty="0"/>
              <a:t/>
            </a:r>
            <a:br>
              <a:rPr dirty="0"/>
            </a:br>
            <a:r>
              <a:rPr lang="zh-CN" altLang="en-US" sz="2607" kern="0" dirty="0" smtClean="0">
                <a:solidFill>
                  <a:srgbClr val="000000"/>
                </a:solidFill>
                <a:latin typeface="Times New Roman" pitchFamily="65" charset="-122"/>
                <a:ea typeface="宋体" pitchFamily="65" charset="-122"/>
              </a:rPr>
              <a:t>穿,是想数一下一双鞋底要纳多少针。你猜多少?2 500针。那堵鞋墙共有</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2407326"/>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13 000双鞋,你算一下,总共有多少针呀!每一个人都说自己的事业轰轰烈烈,走过</a:t>
            </a:r>
            <a:r>
              <a:rPr dirty="0"/>
              <a:t/>
            </a:r>
            <a:br>
              <a:rPr dirty="0"/>
            </a:br>
            <a:r>
              <a:rPr lang="zh-CN" altLang="en-US" sz="2607" kern="0" dirty="0" smtClean="0">
                <a:solidFill>
                  <a:srgbClr val="000000"/>
                </a:solidFill>
                <a:latin typeface="Times New Roman" pitchFamily="65" charset="-122"/>
                <a:ea typeface="宋体" pitchFamily="65" charset="-122"/>
              </a:rPr>
              <a:t>的道路艰辛曲折,又有谁想到脚下千针万线的慈母鞋呢?</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⑧鞋墙不朽。</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9.(修辞手法)赏析第⑦段的修辞手法及表达效果。</a:t>
            </a:r>
            <a:endParaRPr lang="zh-CN" altLang="en-US" dirty="0"/>
          </a:p>
        </p:txBody>
      </p:sp>
      <p:sp>
        <p:nvSpPr>
          <p:cNvPr id="3" name="TextBox 2"/>
          <p:cNvSpPr txBox="1"/>
          <p:nvPr/>
        </p:nvSpPr>
        <p:spPr>
          <a:xfrm>
            <a:off x="535509" y="1548061"/>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10.(表达方式)本文主要运用了什么抒情方式?表达了怎样的思想感情?</a:t>
            </a:r>
            <a:endParaRPr lang="zh-CN" altLang="en-US" dirty="0"/>
          </a:p>
        </p:txBody>
      </p:sp>
      <p:sp>
        <p:nvSpPr>
          <p:cNvPr id="3" name="TextBox 2"/>
          <p:cNvSpPr txBox="1"/>
          <p:nvPr/>
        </p:nvSpPr>
        <p:spPr>
          <a:xfrm>
            <a:off x="535509" y="1620069"/>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11.(表现手法)梁衡的散文善于运用联想、想象,请以第④段为例简要分析。</a:t>
            </a:r>
            <a:endParaRPr lang="zh-CN" altLang="en-US" dirty="0"/>
          </a:p>
        </p:txBody>
      </p:sp>
      <p:sp>
        <p:nvSpPr>
          <p:cNvPr id="3" name="TextBox 2"/>
          <p:cNvSpPr txBox="1"/>
          <p:nvPr/>
        </p:nvSpPr>
        <p:spPr>
          <a:xfrm>
            <a:off x="535509" y="1548061"/>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12.(表达方式)本文用第一人称来叙事,试结合文本分析其作用。</a:t>
            </a:r>
            <a:endParaRPr lang="zh-CN" altLang="en-US" dirty="0"/>
          </a:p>
        </p:txBody>
      </p:sp>
      <p:sp>
        <p:nvSpPr>
          <p:cNvPr id="3" name="TextBox 2"/>
          <p:cNvSpPr txBox="1"/>
          <p:nvPr/>
        </p:nvSpPr>
        <p:spPr>
          <a:xfrm>
            <a:off x="535509" y="1548061"/>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库尔马罕的儿媳妇也来做裙子了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她的婆婆拎只编织袋跟在后面。量完尺寸</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我们让她先付订金</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这个漂亮女人二话不说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从婆婆拎着的袋子里抓出三只鸡</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三只鸡嘛</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换条裙子</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够不够</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她订的是我们最新进的晃着金色碎点的布料</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这块布料一挂出来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村子里几乎</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所有的年轻媳妇都跑来做了一条裙子。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她说:“不要让公公知道啊!公公嘛,小气嘛,给他知道了嘛,要当当(唠叨、责</a:t>
            </a:r>
            <a:r>
              <a:rPr dirty="0"/>
              <a:t/>
            </a:r>
            <a:br>
              <a:rPr dirty="0"/>
            </a:br>
            <a:r>
              <a:rPr lang="zh-CN" altLang="en-US" sz="2607" kern="0" dirty="0" smtClean="0">
                <a:solidFill>
                  <a:srgbClr val="000000"/>
                </a:solidFill>
                <a:latin typeface="Times New Roman" pitchFamily="65" charset="-122"/>
                <a:ea typeface="宋体" pitchFamily="65" charset="-122"/>
              </a:rPr>
              <a:t>怪)嘛!”</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“婆婆知道就没事了?”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212820"/>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9.</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①引用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引用“慈母手中线</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游子身上衣”的诗句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增加了文采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表达</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了对慈母辛勤劳动的赞美。</a:t>
            </a:r>
            <a:endParaRPr lang="zh-CN" altLang="en-US" sz="2800" dirty="0" smtClean="0">
              <a:solidFill>
                <a:srgbClr val="FF0000"/>
              </a:solidFill>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②设问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你猜多少</a:t>
            </a:r>
            <a:r>
              <a:rPr lang="en-US" altLang="zh-CN" sz="2607" kern="0" dirty="0" smtClean="0">
                <a:solidFill>
                  <a:srgbClr val="FF0000"/>
                </a:solidFill>
                <a:latin typeface="Times New Roman" pitchFamily="65" charset="-122"/>
                <a:ea typeface="宋体" pitchFamily="65" charset="-122"/>
              </a:rPr>
              <a:t>?2 500</a:t>
            </a:r>
            <a:r>
              <a:rPr lang="zh-CN" altLang="en-US" sz="2607" kern="0" dirty="0" smtClean="0">
                <a:solidFill>
                  <a:srgbClr val="FF0000"/>
                </a:solidFill>
                <a:latin typeface="Times New Roman" pitchFamily="65" charset="-122"/>
                <a:ea typeface="宋体" pitchFamily="65" charset="-122"/>
              </a:rPr>
              <a:t>针”运用了设问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自问自答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引人注意</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启发思考</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突</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出了做鞋针数繁多</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艰苦曲折。</a:t>
            </a:r>
            <a:endParaRPr lang="zh-CN" altLang="en-US" sz="2800" dirty="0" smtClean="0">
              <a:solidFill>
                <a:srgbClr val="FF0000"/>
              </a:solidFill>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③反问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每一个人</a:t>
            </a:r>
            <a:r>
              <a:rPr lang="en-US" altLang="zh-CN"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慈母鞋呢”运用了反问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强调了母亲劳动的艰辛。</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要先准确地理解段落的意思,再分析出段落中所运用的具体的修辞手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法,最后结合作者所要表达的主题来分析。</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3009157"/>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10.</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借物抒情。本文通过万鞋墙引起关于鞋的一系列联想</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表达出作者</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对鞋的由衷敬仰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抒发了作者对像纳鞋人一样的千千万万普通劳动者的赞美</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之情。</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要结合全文内容和物象使用的目的,答出具体的抒情方式,分析作者的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情感态度。</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3610989"/>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11.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①从万鞋墙联想到中国革命的历史</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联想到第一个驻外使馆的大使</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临行前匆忙买一双旧皮鞋上路的事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等等。②想象农村妇女纳鞋的情景和男</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人们珍惜鞋子的情景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等等。③这些联想与想象</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拓宽了思路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丰富了内容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深</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化了主题。</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题干指出了手法,答题时只需要具体分析手法是如何体现的,还要答出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手法的表达效果。</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3610989"/>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12.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①本文采用第一人称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叙事亲切自然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给读者以真实、生动之感。</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“我”亲眼见到万鞋墙受到触动而眼眶湿润</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读来让人倍感亲切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增强了艺术</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的真实性。②便于直接抒情</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能自由地表达思想感情。如“我”感叹鞋“承</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一身之重</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走一生之路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最是苦重</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也最易被人忘记”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又感慨“又有谁想到脚</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下千针万线的慈母鞋呢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掌握采用第一人称的表达效果,再结合文章具体内容分析即可。</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0" name="Picture 2"/>
          <p:cNvPicPr>
            <a:picLocks noChangeAspect="1" noChangeArrowheads="1"/>
          </p:cNvPicPr>
          <p:nvPr/>
        </p:nvPicPr>
        <p:blipFill>
          <a:blip r:embed="rId4" cstate="print"/>
          <a:srcRect/>
          <a:stretch>
            <a:fillRect/>
          </a:stretch>
        </p:blipFill>
        <p:spPr bwMode="auto">
          <a:xfrm>
            <a:off x="593229" y="827981"/>
            <a:ext cx="7275512" cy="6953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10987200" cy="4198740"/>
        </p:xfrm>
        <a:graphic>
          <a:graphicData uri="http://schemas.openxmlformats.org/drawingml/2006/table">
            <a:tbl>
              <a:tblPr/>
              <a:tblGrid>
                <a:gridCol w="1277365"/>
                <a:gridCol w="9709835"/>
              </a:tblGrid>
              <a:tr h="291888">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类别</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解题策略</a:t>
                      </a:r>
                    </a:p>
                  </a:txBody>
                  <a:tcPr marL="45720" marR="45720"/>
                </a:tc>
              </a:tr>
              <a:tr h="1905577">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探究文章标题</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①思考标题自身义(表层含义)和在文中的含义(引申义、比喻义、象征义等)。</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②思考标题是否点明写作对象及其特点。有的作品的标题,直接点出了作者所写作的对象。有的还在对象前添加了修饰性词语,组成偏正结构的标题。我们要注意对象前面的修饰语,同时结合文章内容仔细揣摩其内在的意蕴,明确作者的观点和态度。</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③思考标题是否表达作者的感情和态度。在这些标题中要特别注意表达感情的词语,这些词语往往是作者对对象的主体特征或对自身感情的一种概括,要结合文章内容准确理解其含义。</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④思考标题是否揭示文章的主旨。有些文章是以句子为标题的。这个标题常常就是作者要表达的主旨。</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⑤思考标题是不是文章的线索。从构思看,写景状物的散文如果以写作对象为标题,那么这个写作对象常常就是文章的线索,并能够设定全文的结构思路。</a:t>
                      </a:r>
                    </a:p>
                  </a:txBody>
                  <a:tcPr marL="45720" marR="45720"/>
                </a:tc>
              </a:tr>
              <a:tr h="1546980">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探究语句意蕴</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①联系语境,瞻前顾后。分析句子含意首要的是分析其所处的具体语境,把握其前后句子的意思,确定其在文中的特有含意。</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②解读修辞,把握内涵。对含有修辞手法的句子,应从修辞手法本身特点的角度理解,如比喻的相似性、借代的相关性、比拟的形象性、反语的讽刺性等。特别是具有隐喻性质的句子,探究时必须抓住喻体与本体的关系来分析。</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③紧扣主旨,仔细斟酌。散文要探究的句子,往往同时是情感的集结句或含有哲理的语句。这类句子,往往是作者对人生经验的总结,具有很强的思辨性和启发性。要想正确理解这类句子的含意,必须要对文章的主旨有比较深刻、透彻和全面的了解。</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10987200" cy="3200400"/>
        </p:xfrm>
        <a:graphic>
          <a:graphicData uri="http://schemas.openxmlformats.org/drawingml/2006/table">
            <a:tbl>
              <a:tblPr/>
              <a:tblGrid>
                <a:gridCol w="1061341"/>
                <a:gridCol w="9925859"/>
              </a:tblGrid>
              <a:tr h="1663308">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探究思想情感</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①总览全文,整体把握。要善于理清全文脉络,明白作品所表达的主题,对全文有一个整体认识和把握。</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②联系生活,明确观点。首先,在对文本主题准确把握的基础上,联系自己的阅读感受或生活体验,分析评判作者的观点。其次,分析评判时要实事求是,公正公允。最后,提出自己的观点。</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③内引外联,言之有据。内引,即引用文中的观点材料,必要时还要结合作者的经历和创作背景;外联,即要联系自己的个人生活经历和体验。无论是赞同还是反对,这两个方面都要兼顾,绝不可架空分析或随意褒贬。</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④结构完整,力求简明。首先要开门见山地提出论点,然后结合原作内容进行分析,有必要的话,还要阐述自己的生活经验感受。要做到结构清晰,小巧,完整;语言精练,简明,严谨;答题规范,要点分明。</a:t>
                      </a:r>
                    </a:p>
                  </a:txBody>
                  <a:tcPr marL="45720" marR="45720"/>
                </a:tc>
              </a:tr>
              <a:tr h="1145033">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探究艺术构思</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①明确考查特点。艺术构思探究是散文艺术特色探究中的重要内容,其题干多表述为“题为</a:t>
                      </a:r>
                      <a:r>
                        <a:rPr lang="zh-CN" altLang="en-US" sz="1200" kern="0" dirty="0" smtClean="0">
                          <a:solidFill>
                            <a:srgbClr val="000000"/>
                          </a:solidFill>
                          <a:latin typeface="黑体" pitchFamily="65" charset="-122"/>
                          <a:ea typeface="宋体" pitchFamily="65" charset="-122"/>
                        </a:rPr>
                        <a:t>……</a:t>
                      </a:r>
                      <a:r>
                        <a:rPr lang="zh-CN" altLang="en-US" sz="1200" kern="0" dirty="0" smtClean="0">
                          <a:solidFill>
                            <a:srgbClr val="000000"/>
                          </a:solidFill>
                          <a:latin typeface="Times New Roman" pitchFamily="65" charset="-122"/>
                          <a:ea typeface="宋体" pitchFamily="65" charset="-122"/>
                        </a:rPr>
                        <a:t>,文章却写了</a:t>
                      </a:r>
                      <a:r>
                        <a:rPr lang="zh-CN" altLang="en-US" sz="1200" kern="0" dirty="0" smtClean="0">
                          <a:solidFill>
                            <a:srgbClr val="000000"/>
                          </a:solidFill>
                          <a:latin typeface="黑体" pitchFamily="65" charset="-122"/>
                          <a:ea typeface="宋体" pitchFamily="65" charset="-122"/>
                        </a:rPr>
                        <a:t>……</a:t>
                      </a:r>
                      <a:r>
                        <a:rPr lang="zh-CN" altLang="en-US" sz="1200" kern="0" dirty="0" smtClean="0">
                          <a:solidFill>
                            <a:srgbClr val="000000"/>
                          </a:solidFill>
                          <a:latin typeface="Times New Roman" pitchFamily="65" charset="-122"/>
                          <a:ea typeface="宋体" pitchFamily="65" charset="-122"/>
                        </a:rPr>
                        <a:t>,请对此进行探究”。</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②明确思考方向。这种题型是基于全文主旨、结构思路、艺术手法之间的关系判断来设问的,其探究内容多为材料与材料、材料与主旨、标题与文本等关系的处理意图。</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③明确答题要求。答题的核心是联系文本,对题干和文本二者之间的关系从多个角度做出准确的理解与分析。</a:t>
                      </a:r>
                    </a:p>
                  </a:txBody>
                  <a:tcPr marL="45720" marR="45720"/>
                </a:tc>
              </a:tr>
            </a:tbl>
          </a:graphicData>
        </a:graphic>
      </p:graphicFrame>
      <p:sp>
        <p:nvSpPr>
          <p:cNvPr id="3" name="TextBox 2"/>
          <p:cNvSpPr txBox="1"/>
          <p:nvPr/>
        </p:nvSpPr>
        <p:spPr>
          <a:xfrm>
            <a:off x="10818365" y="827981"/>
            <a:ext cx="646331" cy="369332"/>
          </a:xfrm>
          <a:prstGeom prst="rect">
            <a:avLst/>
          </a:prstGeom>
          <a:noFill/>
        </p:spPr>
        <p:txBody>
          <a:bodyPr wrap="none" rtlCol="0">
            <a:spAutoFit/>
          </a:bodyPr>
          <a:lstStyle/>
          <a:p>
            <a:r>
              <a:rPr lang="zh-CN" altLang="en-US" smtClean="0"/>
              <a:t>续表</a:t>
            </a:r>
            <a:endParaRPr lang="zh-CN" altLang="en-US"/>
          </a:p>
        </p:txBody>
      </p:sp>
    </p:spTree>
    <p:custDataLst>
      <p:custData r:id="rId1"/>
    </p:custData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阅读下面的文章,完成题目。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翠湖心影</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汪曾祺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①有一个姑娘,牙长得好。有人问她:“姑娘,你多大了?”“十七。”“住在</a:t>
            </a:r>
            <a:r>
              <a:rPr dirty="0"/>
              <a:t/>
            </a:r>
            <a:br>
              <a:rPr dirty="0"/>
            </a:br>
            <a:r>
              <a:rPr lang="zh-CN" altLang="en-US" sz="2607" kern="0" dirty="0" smtClean="0">
                <a:solidFill>
                  <a:srgbClr val="000000"/>
                </a:solidFill>
                <a:latin typeface="Times New Roman" pitchFamily="65" charset="-122"/>
                <a:ea typeface="宋体" pitchFamily="65" charset="-122"/>
              </a:rPr>
              <a:t>哪里?”“翠湖西。”“爱吃什么?”“辣子鸡。”过了两天,姑娘摔了一跤,</a:t>
            </a:r>
            <a:r>
              <a:rPr dirty="0"/>
              <a:t/>
            </a:r>
            <a:br>
              <a:rPr dirty="0"/>
            </a:br>
            <a:r>
              <a:rPr lang="zh-CN" altLang="en-US" sz="2607" kern="0" dirty="0" smtClean="0">
                <a:solidFill>
                  <a:srgbClr val="000000"/>
                </a:solidFill>
                <a:latin typeface="Times New Roman" pitchFamily="65" charset="-122"/>
                <a:ea typeface="宋体" pitchFamily="65" charset="-122"/>
              </a:rPr>
              <a:t>磕掉了门牙。有人问她:“姑娘多大了?”“十五。”“住在哪里?”“翠</a:t>
            </a:r>
            <a:r>
              <a:rPr dirty="0"/>
              <a:t/>
            </a:r>
            <a:br>
              <a:rPr dirty="0"/>
            </a:br>
            <a:r>
              <a:rPr lang="zh-CN" altLang="en-US" sz="2607" kern="0" dirty="0" smtClean="0">
                <a:solidFill>
                  <a:srgbClr val="000000"/>
                </a:solidFill>
                <a:latin typeface="Times New Roman" pitchFamily="65" charset="-122"/>
                <a:ea typeface="宋体" pitchFamily="65" charset="-122"/>
              </a:rPr>
              <a:t>湖。”“爱吃什么?”“麻婆豆腐。”</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②这是我在四十四年前听到的一个笑话。当时觉得很无聊</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是在一个座谈会</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上听一个本地才子说的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现在想起来觉得很亲切。</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③昆明和翠湖分不开。很多城市都有湖,杭州有西湖,济南有大明湖,扬州有</a:t>
            </a:r>
            <a:r>
              <a:rPr dirty="0"/>
              <a:t/>
            </a:r>
            <a:br>
              <a:rPr dirty="0"/>
            </a:br>
            <a:r>
              <a:rPr lang="zh-CN" altLang="en-US" sz="2607" kern="0" dirty="0" smtClean="0">
                <a:solidFill>
                  <a:srgbClr val="000000"/>
                </a:solidFill>
                <a:latin typeface="Times New Roman" pitchFamily="65" charset="-122"/>
                <a:ea typeface="宋体" pitchFamily="65" charset="-122"/>
              </a:rPr>
              <a:t>瘦西湖,然而这些湖和城市的关系都还不是那样密切。似乎把这些湖挪开,城</a:t>
            </a:r>
            <a:r>
              <a:rPr dirty="0"/>
              <a:t/>
            </a:r>
            <a:br>
              <a:rPr dirty="0"/>
            </a:br>
            <a:r>
              <a:rPr lang="zh-CN" altLang="en-US" sz="2607" kern="0" dirty="0" smtClean="0">
                <a:solidFill>
                  <a:srgbClr val="000000"/>
                </a:solidFill>
                <a:latin typeface="Times New Roman" pitchFamily="65" charset="-122"/>
                <a:ea typeface="宋体" pitchFamily="65" charset="-122"/>
              </a:rPr>
              <a:t>市也还是城市。翠湖可不能挪开。没有翠湖,昆明就不成其为昆明了。翠湖</a:t>
            </a:r>
            <a:r>
              <a:rPr dirty="0"/>
              <a:t/>
            </a:r>
            <a:br>
              <a:rPr dirty="0"/>
            </a:br>
            <a:r>
              <a:rPr lang="zh-CN" altLang="en-US" sz="2607" kern="0" dirty="0" smtClean="0">
                <a:solidFill>
                  <a:srgbClr val="000000"/>
                </a:solidFill>
                <a:latin typeface="Times New Roman" pitchFamily="65" charset="-122"/>
                <a:ea typeface="宋体" pitchFamily="65" charset="-122"/>
              </a:rPr>
              <a:t>在城里,而且几乎就挨着市中心。只能说:翠湖是昆明的眼睛。</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④翠湖是一片湖,同时也是一条路。湖之中,有一条很整齐的贯通南北的大</a:t>
            </a:r>
            <a:r>
              <a:rPr dirty="0"/>
              <a:t/>
            </a:r>
            <a:br>
              <a:rPr dirty="0"/>
            </a:br>
            <a:r>
              <a:rPr lang="zh-CN" altLang="en-US" sz="2607" kern="0" dirty="0" smtClean="0">
                <a:solidFill>
                  <a:srgbClr val="000000"/>
                </a:solidFill>
                <a:latin typeface="Times New Roman" pitchFamily="65" charset="-122"/>
                <a:ea typeface="宋体" pitchFamily="65" charset="-122"/>
              </a:rPr>
              <a:t>路。昆明人特意来游翠湖的也有,不多。多数人只是从这里穿过。翠湖中游</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1871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人少而行人多。但是行人到了翠湖</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也就成了游人了。从喧嚣扰攘的闹市和</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刻板枯燥的机关里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匆匆忙忙地走过来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一进了翠湖</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即刻就会觉得浑身轻松</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下来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生活的重压、柴米油盐、委屈烦恼</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就会被冲淡一些。人们不知不觉地</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放慢了脚步,甚至可以停下来,在路边的石凳上坐一坐,抽一支烟,四边看看。</a:t>
            </a:r>
            <a:r>
              <a:rPr dirty="0"/>
              <a:t/>
            </a:r>
            <a:br>
              <a:rPr dirty="0"/>
            </a:br>
            <a:r>
              <a:rPr lang="zh-CN" altLang="en-US" sz="2607" kern="0" dirty="0" smtClean="0">
                <a:solidFill>
                  <a:srgbClr val="000000"/>
                </a:solidFill>
                <a:latin typeface="Times New Roman" pitchFamily="65" charset="-122"/>
                <a:ea typeface="宋体" pitchFamily="65" charset="-122"/>
              </a:rPr>
              <a:t>即使仍在匆忙地赶路,人在湖光树影中,精神也很不一样了。翠湖每天给了昆</a:t>
            </a:r>
            <a:r>
              <a:rPr dirty="0"/>
              <a:t/>
            </a:r>
            <a:br>
              <a:rPr dirty="0"/>
            </a:br>
            <a:r>
              <a:rPr lang="zh-CN" altLang="en-US" sz="2607" kern="0" dirty="0" smtClean="0">
                <a:solidFill>
                  <a:srgbClr val="000000"/>
                </a:solidFill>
                <a:latin typeface="Times New Roman" pitchFamily="65" charset="-122"/>
                <a:ea typeface="宋体" pitchFamily="65" charset="-122"/>
              </a:rPr>
              <a:t>明人多少浮世的安慰和精神的疗养啊!因此,昆明人——包括外来的游子,对</a:t>
            </a:r>
            <a:r>
              <a:rPr dirty="0"/>
              <a:t/>
            </a:r>
            <a:br>
              <a:rPr dirty="0"/>
            </a:br>
            <a:r>
              <a:rPr lang="zh-CN" altLang="en-US" sz="2607" kern="0" dirty="0" smtClean="0">
                <a:solidFill>
                  <a:srgbClr val="000000"/>
                </a:solidFill>
                <a:latin typeface="Times New Roman" pitchFamily="65" charset="-122"/>
                <a:ea typeface="宋体" pitchFamily="65" charset="-122"/>
              </a:rPr>
              <a:t>翠湖充满感激。翠湖这个名字起得好!湖不大,也不小,正合适。小了,不够一</a:t>
            </a:r>
            <a:r>
              <a:rPr dirty="0"/>
              <a:t/>
            </a:r>
            <a:br>
              <a:rPr dirty="0"/>
            </a:br>
            <a:r>
              <a:rPr lang="zh-CN" altLang="en-US" sz="2607" kern="0" dirty="0" smtClean="0">
                <a:solidFill>
                  <a:srgbClr val="000000"/>
                </a:solidFill>
                <a:latin typeface="Times New Roman" pitchFamily="65" charset="-122"/>
                <a:ea typeface="宋体" pitchFamily="65" charset="-122"/>
              </a:rPr>
              <a:t>游;太大了,游起来怪累。湖的周围和湖中都有堤。堤边密密地栽着树。树都</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“婆婆嘛</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好得很嘛</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她说着揽过旁边那矮小的老妇人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叭”地亲一口</a:t>
            </a:r>
            <a:r>
              <a:rPr lang="en-US" altLang="zh-CN" sz="2607" kern="0" dirty="0" smtClean="0">
                <a:solidFill>
                  <a:srgbClr val="000000"/>
                </a:solidFill>
                <a:latin typeface="Times New Roman" pitchFamily="65" charset="-122"/>
                <a:ea typeface="宋体" pitchFamily="65" charset="-122"/>
              </a:rPr>
              <a:t>:</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“裙子做好了嘛</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我们两个嘛</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你一天我一天</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轮流换着穿嘛</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她的婆婆轻轻嘟囔一句什么</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露出长辈才有的笑容。</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但是我们要鸡干什么</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但是我们还是要了。</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还有的人自己送布来做</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衣服做好后却凑不够现钱来取</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只好挂在我家店里</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一有空就来看一看,试穿一下,再叹着气脱下来挂回原处。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有个小姑娘的一件小花衬衣也在我们这儿挂着,加工费也就八元钱,可她妈妈</a:t>
            </a:r>
            <a:r>
              <a:rPr dirty="0"/>
              <a:t/>
            </a:r>
            <a:br>
              <a:rPr dirty="0"/>
            </a:br>
            <a:r>
              <a:rPr lang="zh-CN" altLang="en-US" sz="2607" kern="0" dirty="0" smtClean="0">
                <a:solidFill>
                  <a:srgbClr val="000000"/>
                </a:solidFill>
                <a:latin typeface="Times New Roman" pitchFamily="65" charset="-122"/>
                <a:ea typeface="宋体" pitchFamily="65" charset="-122"/>
              </a:rPr>
              <a:t>始终凑不出来。小姑娘每天放学路过我家店,都会进来捏着新衣服摸了又摸,</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很高大。主要的是垂柳。“秋尽江南草未凋”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昆明的树好像到了冬天也还</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是绿的。湖水极清</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常年盈满。我在昆明住了七年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没有看见过翠湖干得见了</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底。翠湖的水不深。浅处没膝</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深处也不过齐腰。翠湖不种荷花</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但是有许多</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水浮莲。肥厚碧绿的猪耳状的叶子</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开着一望无际的粉紫色的蝶形的花</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很热</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闹。我是在翠湖才认识这种水生植物的。我以后再也没看到过这样大片大</a:t>
            </a:r>
            <a:r>
              <a:rPr dirty="0"/>
              <a:t/>
            </a:r>
            <a:br>
              <a:rPr dirty="0"/>
            </a:br>
            <a:r>
              <a:rPr lang="zh-CN" altLang="en-US" sz="2607" kern="0" dirty="0" smtClean="0">
                <a:solidFill>
                  <a:srgbClr val="000000"/>
                </a:solidFill>
                <a:latin typeface="Times New Roman" pitchFamily="65" charset="-122"/>
                <a:ea typeface="宋体" pitchFamily="65" charset="-122"/>
              </a:rPr>
              <a:t>片的水浮莲。湖中多红鱼,很大,都有一尺多长。这些鱼已经习惯于人声脚</a:t>
            </a:r>
            <a:r>
              <a:rPr dirty="0"/>
              <a:t/>
            </a:r>
            <a:br>
              <a:rPr dirty="0"/>
            </a:br>
            <a:r>
              <a:rPr lang="zh-CN" altLang="en-US" sz="2607" kern="0" dirty="0" smtClean="0">
                <a:solidFill>
                  <a:srgbClr val="000000"/>
                </a:solidFill>
                <a:latin typeface="Times New Roman" pitchFamily="65" charset="-122"/>
                <a:ea typeface="宋体" pitchFamily="65" charset="-122"/>
              </a:rPr>
              <a:t>步,见人不惊,整天只是安安静静地,悠然地浮沉游动着。有时夜晚从湖中大</a:t>
            </a:r>
            <a:r>
              <a:rPr dirty="0"/>
              <a:t/>
            </a:r>
            <a:br>
              <a:rPr dirty="0"/>
            </a:br>
            <a:r>
              <a:rPr lang="zh-CN" altLang="en-US" sz="2607" kern="0" dirty="0" smtClean="0">
                <a:solidFill>
                  <a:srgbClr val="000000"/>
                </a:solidFill>
                <a:latin typeface="Times New Roman" pitchFamily="65" charset="-122"/>
                <a:ea typeface="宋体" pitchFamily="65" charset="-122"/>
              </a:rPr>
              <a:t>路上过,会忽然泼剌一声,从湖心跃起一条极大的鱼,吓你一跳。湖水、柳</a:t>
            </a:r>
            <a:r>
              <a:rPr dirty="0"/>
              <a:t/>
            </a:r>
            <a:br>
              <a:rPr dirty="0"/>
            </a:br>
            <a:r>
              <a:rPr lang="zh-CN" altLang="en-US" sz="2607" kern="0" dirty="0" smtClean="0">
                <a:solidFill>
                  <a:srgbClr val="000000"/>
                </a:solidFill>
                <a:latin typeface="Times New Roman" pitchFamily="65" charset="-122"/>
                <a:ea typeface="宋体" pitchFamily="65" charset="-122"/>
              </a:rPr>
              <a:t>树、粉紫色的水浮莲、红鱼,共同组成一个印象:翠。</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1871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⑤一九三九年的夏天</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我到昆明来考大学</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寄住在同济中学的宿舍里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几乎每</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天都要到翠湖。学校已经发了榜</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还没有开学</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我们除了骑马到黑龙潭、金</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坐船到大观楼</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就是到翠湖图书馆去看书。这是我这一生去过次数最多的</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一个图书馆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也是印象极佳的一个图书馆。图书馆不大</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形制有点像道观</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非</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常安静整洁。有一个侧院,院里种了好多盆白茶花。这些白茶花有时整天没</a:t>
            </a:r>
            <a:r>
              <a:rPr dirty="0"/>
              <a:t/>
            </a:r>
            <a:br>
              <a:rPr dirty="0"/>
            </a:br>
            <a:r>
              <a:rPr lang="zh-CN" altLang="en-US" sz="2607" kern="0" dirty="0" smtClean="0">
                <a:solidFill>
                  <a:srgbClr val="000000"/>
                </a:solidFill>
                <a:latin typeface="Times New Roman" pitchFamily="65" charset="-122"/>
                <a:ea typeface="宋体" pitchFamily="65" charset="-122"/>
              </a:rPr>
              <a:t>有一个人来看它们,就只是安安静静地欣然地开着。图书馆的管理员是一个</a:t>
            </a:r>
            <a:r>
              <a:rPr dirty="0"/>
              <a:t/>
            </a:r>
            <a:br>
              <a:rPr dirty="0"/>
            </a:br>
            <a:r>
              <a:rPr lang="zh-CN" altLang="en-US" sz="2607" kern="0" dirty="0" smtClean="0">
                <a:solidFill>
                  <a:srgbClr val="000000"/>
                </a:solidFill>
                <a:latin typeface="Times New Roman" pitchFamily="65" charset="-122"/>
                <a:ea typeface="宋体" pitchFamily="65" charset="-122"/>
              </a:rPr>
              <a:t>妙人。他没有准确的上下班时间。有时我们去得早了,他还没有来,门没有</a:t>
            </a:r>
            <a:r>
              <a:rPr dirty="0"/>
              <a:t/>
            </a:r>
            <a:br>
              <a:rPr dirty="0"/>
            </a:br>
            <a:r>
              <a:rPr lang="zh-CN" altLang="en-US" sz="2607" kern="0" dirty="0" smtClean="0">
                <a:solidFill>
                  <a:srgbClr val="000000"/>
                </a:solidFill>
                <a:latin typeface="Times New Roman" pitchFamily="65" charset="-122"/>
                <a:ea typeface="宋体" pitchFamily="65" charset="-122"/>
              </a:rPr>
              <a:t>开,我们就在外面等着。他来了,谁也不理,开了门,走进阅览室,把壁上一个不</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走的挂钟的时针一拨</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拨到八点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这就上班了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开始借书。这个小图书馆藏书</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似不少</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而且有些善本。我们想看的书大都能够借到。过了两三个小时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这位</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干瘦而沉默的有点像陈老莲画出来的古典的图书管理员站起来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把壁上不走</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的挂钟的时针一拨</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拨到十二点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下班</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我们对他这种以意为之的计时方法完</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全没有意见。因为我们没有一定要看完的书</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到这里来只是享受一点安静。</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我们的看书,是没有目的的,从《南诏国志》到福尔摩斯,逮住什么看什么。</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⑥路东伸进湖水,有一个半岛。半岛上有一个两层的楼阁。阁上是个茶馆。</a:t>
            </a:r>
            <a:r>
              <a:rPr dirty="0"/>
              <a:t/>
            </a:r>
            <a:br>
              <a:rPr dirty="0"/>
            </a:br>
            <a:r>
              <a:rPr lang="zh-CN" altLang="en-US" sz="2607" kern="0" dirty="0" smtClean="0">
                <a:solidFill>
                  <a:srgbClr val="000000"/>
                </a:solidFill>
                <a:latin typeface="Times New Roman" pitchFamily="65" charset="-122"/>
                <a:ea typeface="宋体" pitchFamily="65" charset="-122"/>
              </a:rPr>
              <a:t>茶馆的地势很好,四面有窗,入目都是湖水。夏天,在阁子上喝茶,很凉快。茶</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馆卖盖碗茶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还卖炒葵花子、南瓜子、花生米</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都装在一个白铁敲成的方碟子</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昆明的茶馆计账的方法有点特别</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瓜子、花生</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都是一个价钱</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按碟算。喝</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完了茶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收茶钱</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堂倌走过来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数一数碟子</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就报出个钱数。我们的同学有</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时临窗饮茶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嗑完一碟瓜子</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随手把铁皮碟往外一扔</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碟子就落进了水里。堂</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倌算账</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还是照碟算。这些堂倌们晚上清点时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自然会发现碟子少了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并且也</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一定会知道这些碟子上哪里去了。但是从来没有一次收茶钱时因此和顾客</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吵起来过,并且在提着大铜壶用“凤凰三点头”手法为客人续水时也从不拿</a:t>
            </a:r>
            <a:r>
              <a:rPr dirty="0"/>
              <a:t/>
            </a:r>
            <a:br>
              <a:rPr dirty="0"/>
            </a:br>
            <a:r>
              <a:rPr lang="zh-CN" altLang="en-US" sz="2607" kern="0" dirty="0" smtClean="0">
                <a:solidFill>
                  <a:srgbClr val="000000"/>
                </a:solidFill>
                <a:latin typeface="Times New Roman" pitchFamily="65" charset="-122"/>
                <a:ea typeface="宋体" pitchFamily="65" charset="-122"/>
              </a:rPr>
              <a:t>眼睛“贼”着客人。把瓜子碟扔进水里,自然是不大道德。不过堂倌不那么</a:t>
            </a:r>
            <a:r>
              <a:rPr dirty="0"/>
              <a:t/>
            </a:r>
            <a:br>
              <a:rPr dirty="0"/>
            </a:br>
            <a:r>
              <a:rPr lang="zh-CN" altLang="en-US" sz="2607" kern="0" dirty="0" smtClean="0">
                <a:solidFill>
                  <a:srgbClr val="000000"/>
                </a:solidFill>
                <a:latin typeface="Times New Roman" pitchFamily="65" charset="-122"/>
                <a:ea typeface="宋体" pitchFamily="65" charset="-122"/>
              </a:rPr>
              <a:t>斤斤计较的风度却是很可佩服的。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⑦除了到昆明图书馆看书、喝茶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我们更多的时候是到翠湖去“穷遛”。这</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“穷遛”有两层意思</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一是不名一钱地遛</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一是无穷无尽地遛。“园日涉以成</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趣”</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我们遛翠湖没有个够的时候。尤其是晚上</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踏着斑驳的月光树影</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可以</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在湖里一遛遛好几圈。一面走</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一面海阔天空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高谈阔论。我们那时都是二十</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岁上下的人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似乎有很多话要说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可说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我们都说了些什么呢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我现在一句都记</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不记得</a:t>
            </a:r>
            <a:r>
              <a:rPr lang="zh-CN" altLang="en-US" sz="2607" kern="0" dirty="0" smtClean="0">
                <a:solidFill>
                  <a:srgbClr val="000000"/>
                </a:solidFill>
                <a:latin typeface="Times New Roman" pitchFamily="65" charset="-122"/>
                <a:ea typeface="宋体" pitchFamily="65" charset="-122"/>
              </a:rPr>
              <a:t>了</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⑧我是一九四六年离开昆明的。一别翠湖,已经三十八年了,时间过得真快!</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⑨我是很想念翠湖的。</a:t>
            </a:r>
          </a:p>
        </p:txBody>
      </p:sp>
    </p:spTree>
    <p:custDataLst>
      <p:custData r:id="rId1"/>
    </p:custData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⑩前几年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听说因为搞什么“建设”</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挖断了水脉</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翠湖没有水了。我听了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觉</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得怅然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而且</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愤怒了。这是怎么搞的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谁搞的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翠湖会成了什么样子呢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那些</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树呢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那些水浮莲呢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那些鱼呢</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145" kern="0" spc="704" dirty="0" smtClean="0">
                <a:solidFill>
                  <a:srgbClr val="000000"/>
                </a:solidFill>
                <a:latin typeface="Times New Roman" pitchFamily="65" charset="-122"/>
                <a:ea typeface="宋体" pitchFamily="65" charset="-122"/>
              </a:rPr>
              <a:t> </a:t>
            </a: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最</a:t>
            </a:r>
            <a:r>
              <a:rPr lang="zh-CN" altLang="en-US" sz="2607" kern="0" dirty="0" smtClean="0">
                <a:solidFill>
                  <a:srgbClr val="000000"/>
                </a:solidFill>
                <a:latin typeface="Times New Roman" pitchFamily="65" charset="-122"/>
                <a:ea typeface="宋体" pitchFamily="65" charset="-122"/>
              </a:rPr>
              <a:t>近听说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翠湖又有水了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我高兴</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但是我又听说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翠湖现在很热闹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经常举办“蛇展”什么的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我又有点担</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心。这又会成了什么样子呢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我不反对翠湖游人多</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甚至可以有游艇</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甚至可</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以设立摊篷卖破酥包子、焖鸡米线、冰激凌、雪糕</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但是最好不要搞“蛇</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展”。我希望还我一个明爽安静的翠湖。我想这也是很多昆明人的希望。</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(有删改)</a:t>
            </a:r>
            <a:endParaRPr lang="zh-CN" altLang="en-US" dirty="0"/>
          </a:p>
        </p:txBody>
      </p:sp>
      <p:pic>
        <p:nvPicPr>
          <p:cNvPr id="1026" name="Picture 2"/>
          <p:cNvPicPr>
            <a:picLocks noChangeAspect="1" noChangeArrowheads="1"/>
          </p:cNvPicPr>
          <p:nvPr/>
        </p:nvPicPr>
        <p:blipFill>
          <a:blip r:embed="rId4" cstate="print"/>
          <a:srcRect/>
          <a:stretch>
            <a:fillRect/>
          </a:stretch>
        </p:blipFill>
        <p:spPr bwMode="auto">
          <a:xfrm>
            <a:off x="593229" y="2772197"/>
            <a:ext cx="432048" cy="504056"/>
          </a:xfrm>
          <a:prstGeom prst="rect">
            <a:avLst/>
          </a:prstGeom>
          <a:noFill/>
          <a:ln w="9525">
            <a:noFill/>
            <a:miter lim="800000"/>
            <a:headEnd/>
            <a:tailEnd/>
          </a:ln>
        </p:spPr>
      </p:pic>
      <p:pic>
        <p:nvPicPr>
          <p:cNvPr id="1027" name="Picture 3"/>
          <p:cNvPicPr>
            <a:picLocks noChangeAspect="1" noChangeArrowheads="1"/>
          </p:cNvPicPr>
          <p:nvPr/>
        </p:nvPicPr>
        <p:blipFill>
          <a:blip r:embed="rId5" cstate="print"/>
          <a:srcRect/>
          <a:stretch>
            <a:fillRect/>
          </a:stretch>
        </p:blipFill>
        <p:spPr bwMode="auto">
          <a:xfrm>
            <a:off x="521221" y="3420269"/>
            <a:ext cx="414908" cy="432048"/>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13.(探究文章标题)文章以“翠湖心影”为题,记叙了翠湖在作者心中留下的</a:t>
            </a:r>
            <a:r>
              <a:rPr dirty="0"/>
              <a:t/>
            </a:r>
            <a:br>
              <a:rPr dirty="0"/>
            </a:br>
            <a:r>
              <a:rPr lang="zh-CN" altLang="en-US" sz="2607" kern="0" dirty="0" smtClean="0">
                <a:solidFill>
                  <a:srgbClr val="000000"/>
                </a:solidFill>
                <a:latin typeface="Times New Roman" pitchFamily="65" charset="-122"/>
                <a:ea typeface="宋体" pitchFamily="65" charset="-122"/>
              </a:rPr>
              <a:t>诸多美好回忆。请结合文本具体谈谈你所理解的“心影”。</a:t>
            </a:r>
            <a:endParaRPr lang="zh-CN" altLang="en-US" dirty="0"/>
          </a:p>
        </p:txBody>
      </p:sp>
      <p:sp>
        <p:nvSpPr>
          <p:cNvPr id="3" name="TextBox 2"/>
          <p:cNvSpPr txBox="1"/>
          <p:nvPr/>
        </p:nvSpPr>
        <p:spPr>
          <a:xfrm>
            <a:off x="535509" y="219613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14.(探究语句意蕴)文中说:“湖水、柳树、粉紫色的水浮莲、红鱼,共同组成</a:t>
            </a:r>
            <a:r>
              <a:t/>
            </a:r>
            <a:br/>
            <a:r>
              <a:rPr lang="zh-CN" altLang="en-US" sz="2607" kern="0" dirty="0" smtClean="0">
                <a:solidFill>
                  <a:srgbClr val="000000"/>
                </a:solidFill>
                <a:latin typeface="Times New Roman" pitchFamily="65" charset="-122"/>
                <a:ea typeface="宋体" pitchFamily="65" charset="-122"/>
              </a:rPr>
              <a:t>一个印象:翠。”“我希望还我一个明爽安静的翠湖。我想这也是很多昆明</a:t>
            </a:r>
            <a:r>
              <a:t/>
            </a:r>
            <a:br/>
            <a:r>
              <a:rPr lang="zh-CN" altLang="en-US" sz="2607" kern="0" dirty="0" smtClean="0">
                <a:solidFill>
                  <a:srgbClr val="000000"/>
                </a:solidFill>
                <a:latin typeface="Times New Roman" pitchFamily="65" charset="-122"/>
                <a:ea typeface="宋体" pitchFamily="65" charset="-122"/>
              </a:rPr>
              <a:t>人的希望。”请结合本文和下面的材料,谈谈人们对翠湖的希望。</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①这里除了有独一无二的美景之外,游客也能感受到非常浓郁的文化氛围,因</a:t>
            </a:r>
            <a:r>
              <a:t/>
            </a:r>
            <a:br/>
            <a:r>
              <a:rPr lang="zh-CN" altLang="en-US" sz="2607" kern="0" dirty="0" smtClean="0">
                <a:solidFill>
                  <a:srgbClr val="000000"/>
                </a:solidFill>
                <a:latin typeface="Times New Roman" pitchFamily="65" charset="-122"/>
                <a:ea typeface="宋体" pitchFamily="65" charset="-122"/>
              </a:rPr>
              <a:t>为中国著名的云南大学就在这里,这里还是当年沈从文、朱自清、吴宓等喝</a:t>
            </a:r>
            <a:r>
              <a:t/>
            </a:r>
            <a:br/>
            <a:r>
              <a:rPr lang="zh-CN" altLang="en-US" sz="2607" kern="0" dirty="0" smtClean="0">
                <a:solidFill>
                  <a:srgbClr val="000000"/>
                </a:solidFill>
                <a:latin typeface="Times New Roman" pitchFamily="65" charset="-122"/>
                <a:ea typeface="宋体" pitchFamily="65" charset="-122"/>
              </a:rPr>
              <a:t>茶淘书、谈今说古的地方。</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(摘编自“百度百科”)</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②因其八面水翠,四季竹翠,春夏柳翠,故称翠湖</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希望加以保护。</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(摘编自赵敖《翠湖生态环境及水质调研》)</a:t>
            </a:r>
            <a:endParaRPr lang="zh-CN" altLang="en-US"/>
          </a:p>
        </p:txBody>
      </p:sp>
    </p:spTree>
    <p:custDataLst>
      <p:custData r:id="rId1"/>
    </p:custData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5509" y="75597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15.(探究思想情感)试探究作者在文中对翠湖所要表达的思想情感。</a:t>
            </a:r>
            <a:endParaRPr lang="zh-CN" altLang="en-US" dirty="0"/>
          </a:p>
        </p:txBody>
      </p:sp>
      <p:sp>
        <p:nvSpPr>
          <p:cNvPr id="3" name="TextBox 2"/>
          <p:cNvSpPr txBox="1"/>
          <p:nvPr/>
        </p:nvSpPr>
        <p:spPr>
          <a:xfrm>
            <a:off x="535509" y="1620069"/>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不厌其烦地给同伴介绍</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这就是我的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穿衬衣的季节都快过去了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可它还</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在我们店里挂着</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最后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我们先受不了了。有一天</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这孩子再来看望她的衣服</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我们就取下来让她拿走。小姑娘惊喜得不敢相信</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在那儿不知所措地站了</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好一会儿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才慢吞吞挪出房子</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然后转身飞快跑掉。</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裁缝的活不算劳累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就是太麻烦。量体、排料、剪裁、锁边、配零料、烫粘</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合衬、合缝</a:t>
            </a:r>
            <a:r>
              <a:rPr lang="en-US" altLang="zh-CN"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做成后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还得开扣眼、钉扣子、缝垫肩、缲裤边。浅色衣服</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还得洗一洗,缝纫机经常加油,难免会染脏一点。而且烙铁也没有电熨斗那么</a:t>
            </a:r>
            <a:r>
              <a:rPr dirty="0"/>
              <a:t/>
            </a:r>
            <a:br>
              <a:rPr dirty="0"/>
            </a:br>
            <a:r>
              <a:rPr lang="zh-CN" altLang="en-US" sz="2607" kern="0" dirty="0" smtClean="0">
                <a:solidFill>
                  <a:srgbClr val="000000"/>
                </a:solidFill>
                <a:latin typeface="Times New Roman" pitchFamily="65" charset="-122"/>
                <a:ea typeface="宋体" pitchFamily="65" charset="-122"/>
              </a:rPr>
              <a:t>干净,一不小心,黑黑的煤灰就从气孔漾出来,沾得到处都是。</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①翠湖的美让作者难以忘怀。翠湖树多且高大,湖水清浅且常年盈</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满,粉紫色的水浮莲热闹地开放,红鱼自由地游弋;一切都是那么和谐,明爽安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静。②翠湖给人们带来浮世的安慰和精神的疗养。生活在喧嚣扰攘与刻板</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枯燥中的人匆匆走进翠湖就会感到轻松,会不由自主地放慢脚步,从生活的重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压中暂时逃脱出来,享受翠湖的湖光树影。③翠湖让作者享受到了读书的快</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乐。翠湖图书馆的藏书很丰富,凡是作者想看的书,大多都能借到;在翠湖读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书可以没有目的,不计时间,没有外界的干扰,安安静静地享受读书的快乐。</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④翠湖使作者领略到昆明人的大度。对于有些客人偷偷扔掉瓜子碟的行为,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堂倌未必不清楚,却从不为此斤斤计较。堂倌的大度让作者佩服之余也感到</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一份人与人之间的温馨与包容。⑤翠湖承载着作者年轻时的梦想。对于囊</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中羞涩的作者而言,翠湖是包容的;翠湖的每一个角落,都留下了作者当年的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足迹,青春的梦想。⑥翠湖一直萦绕在作者心头。即便是在分别三十八年后,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作者对翠湖的想念也从未停止;作者回忆翠湖的过去,更关注翠湖的现在,为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翠湖而喜,为翠湖而忧。</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标题的含义一般从表层含义和深层含义两个方面来分析。表层含义</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即标题的字面意义</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深层含义即引申义、比喻义、象征义。标题如果是比喻</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文中往往不是围绕标题的字面含义来展开叙述的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那么我们就应该联系文</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章的具体内容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弄清比喻义</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这样我们才能领悟出标题的深层含义。</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212820"/>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14.</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观点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希望翠湖永远</a:t>
            </a:r>
            <a:r>
              <a:rPr lang="zh-CN" altLang="en-US" sz="2607" kern="0" smtClean="0">
                <a:solidFill>
                  <a:srgbClr val="FF0000"/>
                </a:solidFill>
                <a:latin typeface="Times New Roman" pitchFamily="65" charset="-122"/>
                <a:ea typeface="宋体" pitchFamily="65" charset="-122"/>
              </a:rPr>
              <a:t>美丽，翠</a:t>
            </a:r>
            <a:r>
              <a:rPr lang="zh-CN" altLang="en-US" sz="2607" kern="0" dirty="0" smtClean="0">
                <a:solidFill>
                  <a:srgbClr val="FF0000"/>
                </a:solidFill>
                <a:latin typeface="Times New Roman" pitchFamily="65" charset="-122"/>
                <a:ea typeface="宋体" pitchFamily="65" charset="-122"/>
              </a:rPr>
              <a:t>绿。分析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本文作者希望还翠湖以</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“明爽安静”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是从环境、人文等方面来写的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表明他十分在乎翠湖是否依旧</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美丽</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翠绿。“百度百科”强调翠湖文化含量高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不仅有物质文化</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美景”</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还有精神文化</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文化氛围”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对大家爱护文化寄予希望。赵敖希望翠湖名</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副其实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并提出要对其加以保护的建议。</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首先,要理解文中句子的含意。答题时要始终围绕这两处来回答。其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次,要根据题干下面所给出的语段,结合相应内容来回答。</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3009157"/>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15.</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①对翠湖美丽景色的赞美之情。②对翠湖充满感激之情。③离别</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后对翠湖的思念之情。④对翠湖的变化拥有复杂的思想情感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或怅然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或愤</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怒</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或高兴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或担心。</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解答这道题关键要正确把握文章中作者情感的落脚点,理解文意、结</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合文本很重要,还应注意一下答题的层次感、条理性。</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化学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F2EDB252-F67C-4149-9DA0-B2921343A207}">
  <ds:schemaRefs/>
</ds:datastoreItem>
</file>

<file path=customXml/itemProps10.xml><?xml version="1.0" encoding="utf-8"?>
<ds:datastoreItem xmlns:ds="http://schemas.openxmlformats.org/officeDocument/2006/customXml" ds:itemID="{DD432919-CF5A-417A-8718-4F8734708E09}">
  <ds:schemaRefs/>
</ds:datastoreItem>
</file>

<file path=customXml/itemProps11.xml><?xml version="1.0" encoding="utf-8"?>
<ds:datastoreItem xmlns:ds="http://schemas.openxmlformats.org/officeDocument/2006/customXml" ds:itemID="{1DDE16BD-835A-49AA-A271-BDE5C491ED4E}">
  <ds:schemaRefs/>
</ds:datastoreItem>
</file>

<file path=customXml/itemProps12.xml><?xml version="1.0" encoding="utf-8"?>
<ds:datastoreItem xmlns:ds="http://schemas.openxmlformats.org/officeDocument/2006/customXml" ds:itemID="{F7AF471C-BE81-44A4-B536-67EE3EE2685B}">
  <ds:schemaRefs/>
</ds:datastoreItem>
</file>

<file path=customXml/itemProps13.xml><?xml version="1.0" encoding="utf-8"?>
<ds:datastoreItem xmlns:ds="http://schemas.openxmlformats.org/officeDocument/2006/customXml" ds:itemID="{9E000EFD-9AC4-4EBC-913D-50BAD0E51E94}">
  <ds:schemaRefs/>
</ds:datastoreItem>
</file>

<file path=customXml/itemProps14.xml><?xml version="1.0" encoding="utf-8"?>
<ds:datastoreItem xmlns:ds="http://schemas.openxmlformats.org/officeDocument/2006/customXml" ds:itemID="{DC7DA7E7-B8D7-4B04-A118-292B3090D7F8}">
  <ds:schemaRefs/>
</ds:datastoreItem>
</file>

<file path=customXml/itemProps15.xml><?xml version="1.0" encoding="utf-8"?>
<ds:datastoreItem xmlns:ds="http://schemas.openxmlformats.org/officeDocument/2006/customXml" ds:itemID="{323F4DFE-B130-4F72-923B-83D83B8F50D5}">
  <ds:schemaRefs/>
</ds:datastoreItem>
</file>

<file path=customXml/itemProps16.xml><?xml version="1.0" encoding="utf-8"?>
<ds:datastoreItem xmlns:ds="http://schemas.openxmlformats.org/officeDocument/2006/customXml" ds:itemID="{6E1341BF-F9DF-4BE1-8763-AB69A8497CB2}">
  <ds:schemaRefs/>
</ds:datastoreItem>
</file>

<file path=customXml/itemProps17.xml><?xml version="1.0" encoding="utf-8"?>
<ds:datastoreItem xmlns:ds="http://schemas.openxmlformats.org/officeDocument/2006/customXml" ds:itemID="{7EF25164-F733-490A-9C1D-D7E6AC9DC781}">
  <ds:schemaRefs/>
</ds:datastoreItem>
</file>

<file path=customXml/itemProps18.xml><?xml version="1.0" encoding="utf-8"?>
<ds:datastoreItem xmlns:ds="http://schemas.openxmlformats.org/officeDocument/2006/customXml" ds:itemID="{7D8CCB40-AB67-4875-968A-811CAB923F6E}">
  <ds:schemaRefs/>
</ds:datastoreItem>
</file>

<file path=customXml/itemProps19.xml><?xml version="1.0" encoding="utf-8"?>
<ds:datastoreItem xmlns:ds="http://schemas.openxmlformats.org/officeDocument/2006/customXml" ds:itemID="{BEC696DF-E2E8-4C22-A838-42A96E1E79C1}">
  <ds:schemaRefs/>
</ds:datastoreItem>
</file>

<file path=customXml/itemProps2.xml><?xml version="1.0" encoding="utf-8"?>
<ds:datastoreItem xmlns:ds="http://schemas.openxmlformats.org/officeDocument/2006/customXml" ds:itemID="{75E39AC8-3E4A-42FC-BE91-328C364545B1}">
  <ds:schemaRefs/>
</ds:datastoreItem>
</file>

<file path=customXml/itemProps20.xml><?xml version="1.0" encoding="utf-8"?>
<ds:datastoreItem xmlns:ds="http://schemas.openxmlformats.org/officeDocument/2006/customXml" ds:itemID="{DE4E882F-397D-4598-9205-A31810AA3CF1}">
  <ds:schemaRefs/>
</ds:datastoreItem>
</file>

<file path=customXml/itemProps21.xml><?xml version="1.0" encoding="utf-8"?>
<ds:datastoreItem xmlns:ds="http://schemas.openxmlformats.org/officeDocument/2006/customXml" ds:itemID="{D01A2223-21C9-4152-8673-78400CBDBC4F}">
  <ds:schemaRefs/>
</ds:datastoreItem>
</file>

<file path=customXml/itemProps22.xml><?xml version="1.0" encoding="utf-8"?>
<ds:datastoreItem xmlns:ds="http://schemas.openxmlformats.org/officeDocument/2006/customXml" ds:itemID="{8D972894-1DC9-44A8-A6B2-CECF1D4349FA}">
  <ds:schemaRefs/>
</ds:datastoreItem>
</file>

<file path=customXml/itemProps23.xml><?xml version="1.0" encoding="utf-8"?>
<ds:datastoreItem xmlns:ds="http://schemas.openxmlformats.org/officeDocument/2006/customXml" ds:itemID="{E3A6C2ED-B8BB-40DA-9BE2-B2D8DC94800C}">
  <ds:schemaRefs/>
</ds:datastoreItem>
</file>

<file path=customXml/itemProps24.xml><?xml version="1.0" encoding="utf-8"?>
<ds:datastoreItem xmlns:ds="http://schemas.openxmlformats.org/officeDocument/2006/customXml" ds:itemID="{5DD382DF-3AAD-4DFE-86D4-4FE4C3A5730E}">
  <ds:schemaRefs/>
</ds:datastoreItem>
</file>

<file path=customXml/itemProps25.xml><?xml version="1.0" encoding="utf-8"?>
<ds:datastoreItem xmlns:ds="http://schemas.openxmlformats.org/officeDocument/2006/customXml" ds:itemID="{B84D10F7-8CD0-4004-8055-67364FBAEB00}">
  <ds:schemaRefs/>
</ds:datastoreItem>
</file>

<file path=customXml/itemProps26.xml><?xml version="1.0" encoding="utf-8"?>
<ds:datastoreItem xmlns:ds="http://schemas.openxmlformats.org/officeDocument/2006/customXml" ds:itemID="{6F785CD5-53C9-483F-A067-44229145B461}">
  <ds:schemaRefs/>
</ds:datastoreItem>
</file>

<file path=customXml/itemProps27.xml><?xml version="1.0" encoding="utf-8"?>
<ds:datastoreItem xmlns:ds="http://schemas.openxmlformats.org/officeDocument/2006/customXml" ds:itemID="{8398C615-4163-4E77-815A-438563A0F6E1}">
  <ds:schemaRefs/>
</ds:datastoreItem>
</file>

<file path=customXml/itemProps28.xml><?xml version="1.0" encoding="utf-8"?>
<ds:datastoreItem xmlns:ds="http://schemas.openxmlformats.org/officeDocument/2006/customXml" ds:itemID="{B6EF3696-FB28-4CF8-8A5F-C3FF0C70E509}">
  <ds:schemaRefs/>
</ds:datastoreItem>
</file>

<file path=customXml/itemProps29.xml><?xml version="1.0" encoding="utf-8"?>
<ds:datastoreItem xmlns:ds="http://schemas.openxmlformats.org/officeDocument/2006/customXml" ds:itemID="{F0012EA5-7CB6-4942-A984-D6407288B2E5}">
  <ds:schemaRefs/>
</ds:datastoreItem>
</file>

<file path=customXml/itemProps3.xml><?xml version="1.0" encoding="utf-8"?>
<ds:datastoreItem xmlns:ds="http://schemas.openxmlformats.org/officeDocument/2006/customXml" ds:itemID="{70860DB5-EE52-413F-B3F4-119AE108CAF5}">
  <ds:schemaRefs/>
</ds:datastoreItem>
</file>

<file path=customXml/itemProps30.xml><?xml version="1.0" encoding="utf-8"?>
<ds:datastoreItem xmlns:ds="http://schemas.openxmlformats.org/officeDocument/2006/customXml" ds:itemID="{A277FAC2-E9CF-4CD3-BA72-DA4A2E3FCB13}">
  <ds:schemaRefs/>
</ds:datastoreItem>
</file>

<file path=customXml/itemProps31.xml><?xml version="1.0" encoding="utf-8"?>
<ds:datastoreItem xmlns:ds="http://schemas.openxmlformats.org/officeDocument/2006/customXml" ds:itemID="{6EC45D95-4212-438B-BF7B-90E586B15D1A}">
  <ds:schemaRefs/>
</ds:datastoreItem>
</file>

<file path=customXml/itemProps32.xml><?xml version="1.0" encoding="utf-8"?>
<ds:datastoreItem xmlns:ds="http://schemas.openxmlformats.org/officeDocument/2006/customXml" ds:itemID="{3C22CA75-E4FF-4EF4-8A09-2AE9565AC71E}">
  <ds:schemaRefs/>
</ds:datastoreItem>
</file>

<file path=customXml/itemProps33.xml><?xml version="1.0" encoding="utf-8"?>
<ds:datastoreItem xmlns:ds="http://schemas.openxmlformats.org/officeDocument/2006/customXml" ds:itemID="{9B41513C-F290-4562-BD40-D9F04CDB0244}">
  <ds:schemaRefs/>
</ds:datastoreItem>
</file>

<file path=customXml/itemProps34.xml><?xml version="1.0" encoding="utf-8"?>
<ds:datastoreItem xmlns:ds="http://schemas.openxmlformats.org/officeDocument/2006/customXml" ds:itemID="{53F3356C-2181-4FF2-B366-4B9C124B8163}">
  <ds:schemaRefs/>
</ds:datastoreItem>
</file>

<file path=customXml/itemProps35.xml><?xml version="1.0" encoding="utf-8"?>
<ds:datastoreItem xmlns:ds="http://schemas.openxmlformats.org/officeDocument/2006/customXml" ds:itemID="{60F8C7F5-C191-4B29-A96F-C71E1AEA4055}">
  <ds:schemaRefs/>
</ds:datastoreItem>
</file>

<file path=customXml/itemProps36.xml><?xml version="1.0" encoding="utf-8"?>
<ds:datastoreItem xmlns:ds="http://schemas.openxmlformats.org/officeDocument/2006/customXml" ds:itemID="{CB74E5C9-F85C-423E-AF47-C411AE6F5405}">
  <ds:schemaRefs/>
</ds:datastoreItem>
</file>

<file path=customXml/itemProps37.xml><?xml version="1.0" encoding="utf-8"?>
<ds:datastoreItem xmlns:ds="http://schemas.openxmlformats.org/officeDocument/2006/customXml" ds:itemID="{C7F02F5C-2449-436C-97E5-7DEED1F0219B}">
  <ds:schemaRefs/>
</ds:datastoreItem>
</file>

<file path=customXml/itemProps38.xml><?xml version="1.0" encoding="utf-8"?>
<ds:datastoreItem xmlns:ds="http://schemas.openxmlformats.org/officeDocument/2006/customXml" ds:itemID="{8DED1CE7-74B7-4E98-861A-6E49254A666C}">
  <ds:schemaRefs/>
</ds:datastoreItem>
</file>

<file path=customXml/itemProps39.xml><?xml version="1.0" encoding="utf-8"?>
<ds:datastoreItem xmlns:ds="http://schemas.openxmlformats.org/officeDocument/2006/customXml" ds:itemID="{1A9B7642-E7BF-404D-9005-FAA621EE07C5}">
  <ds:schemaRefs/>
</ds:datastoreItem>
</file>

<file path=customXml/itemProps4.xml><?xml version="1.0" encoding="utf-8"?>
<ds:datastoreItem xmlns:ds="http://schemas.openxmlformats.org/officeDocument/2006/customXml" ds:itemID="{E9852B2A-405B-4FDF-82F1-506843D69F2A}">
  <ds:schemaRefs/>
</ds:datastoreItem>
</file>

<file path=customXml/itemProps40.xml><?xml version="1.0" encoding="utf-8"?>
<ds:datastoreItem xmlns:ds="http://schemas.openxmlformats.org/officeDocument/2006/customXml" ds:itemID="{347090C6-59F0-4F17-B501-9A7ADBF1C6F9}">
  <ds:schemaRefs/>
</ds:datastoreItem>
</file>

<file path=customXml/itemProps41.xml><?xml version="1.0" encoding="utf-8"?>
<ds:datastoreItem xmlns:ds="http://schemas.openxmlformats.org/officeDocument/2006/customXml" ds:itemID="{72A81C38-AA84-4F58-91E0-74065E5D15F8}">
  <ds:schemaRefs/>
</ds:datastoreItem>
</file>

<file path=customXml/itemProps42.xml><?xml version="1.0" encoding="utf-8"?>
<ds:datastoreItem xmlns:ds="http://schemas.openxmlformats.org/officeDocument/2006/customXml" ds:itemID="{BC9EE9EE-084B-47CE-B5EA-A99010D650EA}">
  <ds:schemaRefs/>
</ds:datastoreItem>
</file>

<file path=customXml/itemProps43.xml><?xml version="1.0" encoding="utf-8"?>
<ds:datastoreItem xmlns:ds="http://schemas.openxmlformats.org/officeDocument/2006/customXml" ds:itemID="{01456282-A976-4D53-B733-B2F089107934}">
  <ds:schemaRefs/>
</ds:datastoreItem>
</file>

<file path=customXml/itemProps44.xml><?xml version="1.0" encoding="utf-8"?>
<ds:datastoreItem xmlns:ds="http://schemas.openxmlformats.org/officeDocument/2006/customXml" ds:itemID="{66BFF17A-4D91-4C7D-A0A6-27F84577CDFA}">
  <ds:schemaRefs/>
</ds:datastoreItem>
</file>

<file path=customXml/itemProps45.xml><?xml version="1.0" encoding="utf-8"?>
<ds:datastoreItem xmlns:ds="http://schemas.openxmlformats.org/officeDocument/2006/customXml" ds:itemID="{A3DE6135-D103-44C6-AFF3-6C6ED4F755D9}">
  <ds:schemaRefs/>
</ds:datastoreItem>
</file>

<file path=customXml/itemProps46.xml><?xml version="1.0" encoding="utf-8"?>
<ds:datastoreItem xmlns:ds="http://schemas.openxmlformats.org/officeDocument/2006/customXml" ds:itemID="{E1E39E78-4916-458D-87C7-A7D2BD58E3C0}">
  <ds:schemaRefs/>
</ds:datastoreItem>
</file>

<file path=customXml/itemProps47.xml><?xml version="1.0" encoding="utf-8"?>
<ds:datastoreItem xmlns:ds="http://schemas.openxmlformats.org/officeDocument/2006/customXml" ds:itemID="{21C086C0-D378-4BB7-91D3-641C573B50F3}">
  <ds:schemaRefs/>
</ds:datastoreItem>
</file>

<file path=customXml/itemProps48.xml><?xml version="1.0" encoding="utf-8"?>
<ds:datastoreItem xmlns:ds="http://schemas.openxmlformats.org/officeDocument/2006/customXml" ds:itemID="{19EB4555-B8C6-42F2-A5D5-559B134F8D4B}">
  <ds:schemaRefs/>
</ds:datastoreItem>
</file>

<file path=customXml/itemProps49.xml><?xml version="1.0" encoding="utf-8"?>
<ds:datastoreItem xmlns:ds="http://schemas.openxmlformats.org/officeDocument/2006/customXml" ds:itemID="{F2C7A4B2-49DF-41FB-B4FA-076CC5B6648B}">
  <ds:schemaRefs/>
</ds:datastoreItem>
</file>

<file path=customXml/itemProps5.xml><?xml version="1.0" encoding="utf-8"?>
<ds:datastoreItem xmlns:ds="http://schemas.openxmlformats.org/officeDocument/2006/customXml" ds:itemID="{5AD84264-4AAD-431D-ABB9-8F90BF57B806}">
  <ds:schemaRefs/>
</ds:datastoreItem>
</file>

<file path=customXml/itemProps50.xml><?xml version="1.0" encoding="utf-8"?>
<ds:datastoreItem xmlns:ds="http://schemas.openxmlformats.org/officeDocument/2006/customXml" ds:itemID="{4420B234-C134-485A-863F-653A6349DE83}">
  <ds:schemaRefs/>
</ds:datastoreItem>
</file>

<file path=customXml/itemProps51.xml><?xml version="1.0" encoding="utf-8"?>
<ds:datastoreItem xmlns:ds="http://schemas.openxmlformats.org/officeDocument/2006/customXml" ds:itemID="{CF4DC0C9-E049-4D6C-AA44-CA662DDEA05A}">
  <ds:schemaRefs/>
</ds:datastoreItem>
</file>

<file path=customXml/itemProps52.xml><?xml version="1.0" encoding="utf-8"?>
<ds:datastoreItem xmlns:ds="http://schemas.openxmlformats.org/officeDocument/2006/customXml" ds:itemID="{414BA804-CA66-41DF-8F57-11382C632EB7}">
  <ds:schemaRefs/>
</ds:datastoreItem>
</file>

<file path=customXml/itemProps53.xml><?xml version="1.0" encoding="utf-8"?>
<ds:datastoreItem xmlns:ds="http://schemas.openxmlformats.org/officeDocument/2006/customXml" ds:itemID="{4FF5D502-9D10-4C9B-9D7F-2FBE3F0D348E}">
  <ds:schemaRefs/>
</ds:datastoreItem>
</file>

<file path=customXml/itemProps54.xml><?xml version="1.0" encoding="utf-8"?>
<ds:datastoreItem xmlns:ds="http://schemas.openxmlformats.org/officeDocument/2006/customXml" ds:itemID="{FE8D5BD8-4783-402A-968F-D55BDE3AB9B3}">
  <ds:schemaRefs/>
</ds:datastoreItem>
</file>

<file path=customXml/itemProps55.xml><?xml version="1.0" encoding="utf-8"?>
<ds:datastoreItem xmlns:ds="http://schemas.openxmlformats.org/officeDocument/2006/customXml" ds:itemID="{0A21A3C7-5CAE-4514-9038-876B245FDD39}">
  <ds:schemaRefs/>
</ds:datastoreItem>
</file>

<file path=customXml/itemProps56.xml><?xml version="1.0" encoding="utf-8"?>
<ds:datastoreItem xmlns:ds="http://schemas.openxmlformats.org/officeDocument/2006/customXml" ds:itemID="{05C07923-ED31-4210-B144-801485DBF1B2}">
  <ds:schemaRefs/>
</ds:datastoreItem>
</file>

<file path=customXml/itemProps57.xml><?xml version="1.0" encoding="utf-8"?>
<ds:datastoreItem xmlns:ds="http://schemas.openxmlformats.org/officeDocument/2006/customXml" ds:itemID="{5BBB01B5-695E-4C9A-A4CF-0C0451850E6E}">
  <ds:schemaRefs/>
</ds:datastoreItem>
</file>

<file path=customXml/itemProps58.xml><?xml version="1.0" encoding="utf-8"?>
<ds:datastoreItem xmlns:ds="http://schemas.openxmlformats.org/officeDocument/2006/customXml" ds:itemID="{F614C09D-C403-4BC3-9E03-6F2A9F55A3B4}">
  <ds:schemaRefs/>
</ds:datastoreItem>
</file>

<file path=customXml/itemProps59.xml><?xml version="1.0" encoding="utf-8"?>
<ds:datastoreItem xmlns:ds="http://schemas.openxmlformats.org/officeDocument/2006/customXml" ds:itemID="{76DC9D7F-4D26-4152-986C-80CD5017F17B}">
  <ds:schemaRefs/>
</ds:datastoreItem>
</file>

<file path=customXml/itemProps6.xml><?xml version="1.0" encoding="utf-8"?>
<ds:datastoreItem xmlns:ds="http://schemas.openxmlformats.org/officeDocument/2006/customXml" ds:itemID="{638D1384-14B5-4423-BACF-DD93DCA4B6E8}">
  <ds:schemaRefs/>
</ds:datastoreItem>
</file>

<file path=customXml/itemProps60.xml><?xml version="1.0" encoding="utf-8"?>
<ds:datastoreItem xmlns:ds="http://schemas.openxmlformats.org/officeDocument/2006/customXml" ds:itemID="{547A4A47-9F4E-4474-B1BE-5981DDD43B9F}">
  <ds:schemaRefs/>
</ds:datastoreItem>
</file>

<file path=customXml/itemProps61.xml><?xml version="1.0" encoding="utf-8"?>
<ds:datastoreItem xmlns:ds="http://schemas.openxmlformats.org/officeDocument/2006/customXml" ds:itemID="{F16B71DA-34BD-4399-8A40-74E0619AB0A9}">
  <ds:schemaRefs/>
</ds:datastoreItem>
</file>

<file path=customXml/itemProps62.xml><?xml version="1.0" encoding="utf-8"?>
<ds:datastoreItem xmlns:ds="http://schemas.openxmlformats.org/officeDocument/2006/customXml" ds:itemID="{F25CAA66-50C8-4BC0-BFD6-381EA6EB7E4A}">
  <ds:schemaRefs/>
</ds:datastoreItem>
</file>

<file path=customXml/itemProps63.xml><?xml version="1.0" encoding="utf-8"?>
<ds:datastoreItem xmlns:ds="http://schemas.openxmlformats.org/officeDocument/2006/customXml" ds:itemID="{9C2FEB79-9392-4ABA-9EF7-501AC8B7AE76}">
  <ds:schemaRefs/>
</ds:datastoreItem>
</file>

<file path=customXml/itemProps64.xml><?xml version="1.0" encoding="utf-8"?>
<ds:datastoreItem xmlns:ds="http://schemas.openxmlformats.org/officeDocument/2006/customXml" ds:itemID="{EF56649B-34DC-4966-8F9F-588BB4EDCABD}">
  <ds:schemaRefs/>
</ds:datastoreItem>
</file>

<file path=customXml/itemProps65.xml><?xml version="1.0" encoding="utf-8"?>
<ds:datastoreItem xmlns:ds="http://schemas.openxmlformats.org/officeDocument/2006/customXml" ds:itemID="{ED269AFB-23E7-4901-975B-7293AF390411}">
  <ds:schemaRefs/>
</ds:datastoreItem>
</file>

<file path=customXml/itemProps66.xml><?xml version="1.0" encoding="utf-8"?>
<ds:datastoreItem xmlns:ds="http://schemas.openxmlformats.org/officeDocument/2006/customXml" ds:itemID="{8F32655A-A92A-4522-9E34-5A73E260F238}">
  <ds:schemaRefs/>
</ds:datastoreItem>
</file>

<file path=customXml/itemProps67.xml><?xml version="1.0" encoding="utf-8"?>
<ds:datastoreItem xmlns:ds="http://schemas.openxmlformats.org/officeDocument/2006/customXml" ds:itemID="{01F83552-C4C9-4FA4-A40B-13B7E3200F8C}">
  <ds:schemaRefs/>
</ds:datastoreItem>
</file>

<file path=customXml/itemProps68.xml><?xml version="1.0" encoding="utf-8"?>
<ds:datastoreItem xmlns:ds="http://schemas.openxmlformats.org/officeDocument/2006/customXml" ds:itemID="{E7617DD6-C328-4505-AE42-DBC596F62279}">
  <ds:schemaRefs/>
</ds:datastoreItem>
</file>

<file path=customXml/itemProps69.xml><?xml version="1.0" encoding="utf-8"?>
<ds:datastoreItem xmlns:ds="http://schemas.openxmlformats.org/officeDocument/2006/customXml" ds:itemID="{12BB14E9-3383-4E68-A166-6EDA4C5BA6A7}">
  <ds:schemaRefs/>
</ds:datastoreItem>
</file>

<file path=customXml/itemProps7.xml><?xml version="1.0" encoding="utf-8"?>
<ds:datastoreItem xmlns:ds="http://schemas.openxmlformats.org/officeDocument/2006/customXml" ds:itemID="{FABD191D-DEB6-48A2-B5CF-F2C2C47B8563}">
  <ds:schemaRefs/>
</ds:datastoreItem>
</file>

<file path=customXml/itemProps70.xml><?xml version="1.0" encoding="utf-8"?>
<ds:datastoreItem xmlns:ds="http://schemas.openxmlformats.org/officeDocument/2006/customXml" ds:itemID="{2124D5F9-2569-425E-9898-330B749AC3B9}">
  <ds:schemaRefs/>
</ds:datastoreItem>
</file>

<file path=customXml/itemProps71.xml><?xml version="1.0" encoding="utf-8"?>
<ds:datastoreItem xmlns:ds="http://schemas.openxmlformats.org/officeDocument/2006/customXml" ds:itemID="{8E5F36DC-832C-43CC-A454-E3D263247225}">
  <ds:schemaRefs/>
</ds:datastoreItem>
</file>

<file path=customXml/itemProps72.xml><?xml version="1.0" encoding="utf-8"?>
<ds:datastoreItem xmlns:ds="http://schemas.openxmlformats.org/officeDocument/2006/customXml" ds:itemID="{309143AF-7565-43CA-8D8B-4ACEE8177B5A}">
  <ds:schemaRefs/>
</ds:datastoreItem>
</file>

<file path=customXml/itemProps73.xml><?xml version="1.0" encoding="utf-8"?>
<ds:datastoreItem xmlns:ds="http://schemas.openxmlformats.org/officeDocument/2006/customXml" ds:itemID="{24E10327-AF16-4F7C-9E8C-4B46FFEF42C2}">
  <ds:schemaRefs/>
</ds:datastoreItem>
</file>

<file path=customXml/itemProps74.xml><?xml version="1.0" encoding="utf-8"?>
<ds:datastoreItem xmlns:ds="http://schemas.openxmlformats.org/officeDocument/2006/customXml" ds:itemID="{68073FA6-E637-49E3-A2CE-F62DF3626DF2}">
  <ds:schemaRefs/>
</ds:datastoreItem>
</file>

<file path=customXml/itemProps75.xml><?xml version="1.0" encoding="utf-8"?>
<ds:datastoreItem xmlns:ds="http://schemas.openxmlformats.org/officeDocument/2006/customXml" ds:itemID="{F3E1E2B6-F97D-44B2-B417-BF22EA677B6A}">
  <ds:schemaRefs/>
</ds:datastoreItem>
</file>

<file path=customXml/itemProps76.xml><?xml version="1.0" encoding="utf-8"?>
<ds:datastoreItem xmlns:ds="http://schemas.openxmlformats.org/officeDocument/2006/customXml" ds:itemID="{CFADAE8E-5886-44E0-B67E-B58C6F0D92A7}">
  <ds:schemaRefs/>
</ds:datastoreItem>
</file>

<file path=customXml/itemProps77.xml><?xml version="1.0" encoding="utf-8"?>
<ds:datastoreItem xmlns:ds="http://schemas.openxmlformats.org/officeDocument/2006/customXml" ds:itemID="{C909383C-01FE-4E63-AEAA-FD9E0A30FC40}">
  <ds:schemaRefs/>
</ds:datastoreItem>
</file>

<file path=customXml/itemProps78.xml><?xml version="1.0" encoding="utf-8"?>
<ds:datastoreItem xmlns:ds="http://schemas.openxmlformats.org/officeDocument/2006/customXml" ds:itemID="{048D8E40-80F0-4E75-AB0C-B7798E6B75B4}">
  <ds:schemaRefs/>
</ds:datastoreItem>
</file>

<file path=customXml/itemProps79.xml><?xml version="1.0" encoding="utf-8"?>
<ds:datastoreItem xmlns:ds="http://schemas.openxmlformats.org/officeDocument/2006/customXml" ds:itemID="{43BD80AC-F9AF-4208-BFAC-1D80E43EE901}">
  <ds:schemaRefs/>
</ds:datastoreItem>
</file>

<file path=customXml/itemProps8.xml><?xml version="1.0" encoding="utf-8"?>
<ds:datastoreItem xmlns:ds="http://schemas.openxmlformats.org/officeDocument/2006/customXml" ds:itemID="{0213F9E3-C393-4D5E-AD69-1FCAFEF61E4C}">
  <ds:schemaRefs/>
</ds:datastoreItem>
</file>

<file path=customXml/itemProps80.xml><?xml version="1.0" encoding="utf-8"?>
<ds:datastoreItem xmlns:ds="http://schemas.openxmlformats.org/officeDocument/2006/customXml" ds:itemID="{DB50EE74-E6A6-4C41-B966-62E8C483DBA9}">
  <ds:schemaRefs/>
</ds:datastoreItem>
</file>

<file path=customXml/itemProps81.xml><?xml version="1.0" encoding="utf-8"?>
<ds:datastoreItem xmlns:ds="http://schemas.openxmlformats.org/officeDocument/2006/customXml" ds:itemID="{688F51A2-38E5-483E-BDE7-505F802F13F1}">
  <ds:schemaRefs/>
</ds:datastoreItem>
</file>

<file path=customXml/itemProps82.xml><?xml version="1.0" encoding="utf-8"?>
<ds:datastoreItem xmlns:ds="http://schemas.openxmlformats.org/officeDocument/2006/customXml" ds:itemID="{28EB756B-B7C2-40FD-8E8F-0FB16772959E}">
  <ds:schemaRefs/>
</ds:datastoreItem>
</file>

<file path=customXml/itemProps83.xml><?xml version="1.0" encoding="utf-8"?>
<ds:datastoreItem xmlns:ds="http://schemas.openxmlformats.org/officeDocument/2006/customXml" ds:itemID="{94212B4E-1F0A-4A66-A05B-EC15A9C40468}">
  <ds:schemaRefs/>
</ds:datastoreItem>
</file>

<file path=customXml/itemProps84.xml><?xml version="1.0" encoding="utf-8"?>
<ds:datastoreItem xmlns:ds="http://schemas.openxmlformats.org/officeDocument/2006/customXml" ds:itemID="{221FE0DA-D852-4054-918B-8214B752CE11}">
  <ds:schemaRefs/>
</ds:datastoreItem>
</file>

<file path=customXml/itemProps85.xml><?xml version="1.0" encoding="utf-8"?>
<ds:datastoreItem xmlns:ds="http://schemas.openxmlformats.org/officeDocument/2006/customXml" ds:itemID="{7B8A8443-D301-482C-946C-4C907B98FC25}">
  <ds:schemaRefs/>
</ds:datastoreItem>
</file>

<file path=customXml/itemProps86.xml><?xml version="1.0" encoding="utf-8"?>
<ds:datastoreItem xmlns:ds="http://schemas.openxmlformats.org/officeDocument/2006/customXml" ds:itemID="{DDFAFBE0-951B-4299-93EA-34722982A472}">
  <ds:schemaRefs/>
</ds:datastoreItem>
</file>

<file path=customXml/itemProps87.xml><?xml version="1.0" encoding="utf-8"?>
<ds:datastoreItem xmlns:ds="http://schemas.openxmlformats.org/officeDocument/2006/customXml" ds:itemID="{E4644D47-186B-4092-9687-59D310E9740D}">
  <ds:schemaRefs/>
</ds:datastoreItem>
</file>

<file path=customXml/itemProps88.xml><?xml version="1.0" encoding="utf-8"?>
<ds:datastoreItem xmlns:ds="http://schemas.openxmlformats.org/officeDocument/2006/customXml" ds:itemID="{8CECF5FF-D7F3-4139-A2E7-0A7DC67A7146}">
  <ds:schemaRefs/>
</ds:datastoreItem>
</file>

<file path=customXml/itemProps89.xml><?xml version="1.0" encoding="utf-8"?>
<ds:datastoreItem xmlns:ds="http://schemas.openxmlformats.org/officeDocument/2006/customXml" ds:itemID="{AF97231A-C9DC-4B5A-9257-3F6BBF1B5E22}">
  <ds:schemaRefs/>
</ds:datastoreItem>
</file>

<file path=customXml/itemProps9.xml><?xml version="1.0" encoding="utf-8"?>
<ds:datastoreItem xmlns:ds="http://schemas.openxmlformats.org/officeDocument/2006/customXml" ds:itemID="{01D6C964-554F-4F8F-A955-29D7A80F9FA3}">
  <ds:schemaRefs/>
</ds:datastoreItem>
</file>

<file path=customXml/itemProps90.xml><?xml version="1.0" encoding="utf-8"?>
<ds:datastoreItem xmlns:ds="http://schemas.openxmlformats.org/officeDocument/2006/customXml" ds:itemID="{B14404B1-B1A3-4C31-89B2-45E21BB898E3}">
  <ds:schemaRefs/>
</ds:datastoreItem>
</file>

<file path=customXml/itemProps91.xml><?xml version="1.0" encoding="utf-8"?>
<ds:datastoreItem xmlns:ds="http://schemas.openxmlformats.org/officeDocument/2006/customXml" ds:itemID="{0BA7D867-0EFA-4A77-B76C-03FF5E237928}">
  <ds:schemaRefs/>
</ds:datastoreItem>
</file>

<file path=customXml/itemProps92.xml><?xml version="1.0" encoding="utf-8"?>
<ds:datastoreItem xmlns:ds="http://schemas.openxmlformats.org/officeDocument/2006/customXml" ds:itemID="{D309979E-B072-461B-8A9D-1C32D681BE5E}">
  <ds:schemaRefs/>
</ds:datastoreItem>
</file>

<file path=customXml/itemProps93.xml><?xml version="1.0" encoding="utf-8"?>
<ds:datastoreItem xmlns:ds="http://schemas.openxmlformats.org/officeDocument/2006/customXml" ds:itemID="{3F44B9BD-CFBA-42CB-A0F2-E51058E9AC5B}">
  <ds:schemaRefs/>
</ds:datastoreItem>
</file>

<file path=customXml/itemProps94.xml><?xml version="1.0" encoding="utf-8"?>
<ds:datastoreItem xmlns:ds="http://schemas.openxmlformats.org/officeDocument/2006/customXml" ds:itemID="{F5C8AFB3-27C8-41D5-8902-F11E50E74E10}">
  <ds:schemaRefs/>
</ds:datastoreItem>
</file>

<file path=docProps/app.xml><?xml version="1.0" encoding="utf-8"?>
<Properties xmlns="http://schemas.openxmlformats.org/officeDocument/2006/extended-properties" xmlns:vt="http://schemas.openxmlformats.org/officeDocument/2006/docPropsVTypes">
  <Template>模板（可编辑PPT）</Template>
  <TotalTime>59</TotalTime>
  <Words>5383</Words>
  <Application>Microsoft Office PowerPoint</Application>
  <PresentationFormat>自定义</PresentationFormat>
  <Paragraphs>416</Paragraphs>
  <Slides>93</Slides>
  <Notes>93</Notes>
  <HiddenSlides>0</HiddenSlides>
  <MMClips>0</MMClips>
  <ScaleCrop>false</ScaleCrop>
  <HeadingPairs>
    <vt:vector size="4" baseType="variant">
      <vt:variant>
        <vt:lpstr>主题</vt:lpstr>
      </vt:variant>
      <vt:variant>
        <vt:i4>1</vt:i4>
      </vt:variant>
      <vt:variant>
        <vt:lpstr>幻灯片标题</vt:lpstr>
      </vt:variant>
      <vt:variant>
        <vt:i4>93</vt:i4>
      </vt:variant>
    </vt:vector>
  </HeadingPairs>
  <TitlesOfParts>
    <vt:vector size="94" baseType="lpstr">
      <vt:lpstr>化学主题</vt:lpstr>
      <vt:lpstr>幻灯片 1</vt:lpstr>
      <vt:lpstr>总纲目录</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Administrator</cp:lastModifiedBy>
  <cp:revision>167</cp:revision>
  <dcterms:modified xsi:type="dcterms:W3CDTF">2018-11-09T01:28:56Z</dcterms:modified>
</cp:coreProperties>
</file>