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4" r:id="rId2"/>
    <p:sldId id="263" r:id="rId3"/>
    <p:sldId id="304" r:id="rId4"/>
    <p:sldId id="305" r:id="rId5"/>
    <p:sldId id="306" r:id="rId6"/>
    <p:sldId id="264" r:id="rId7"/>
    <p:sldId id="308" r:id="rId8"/>
    <p:sldId id="309" r:id="rId9"/>
    <p:sldId id="313" r:id="rId10"/>
    <p:sldId id="314" r:id="rId11"/>
    <p:sldId id="315" r:id="rId12"/>
    <p:sldId id="316" r:id="rId13"/>
    <p:sldId id="317" r:id="rId14"/>
    <p:sldId id="318" r:id="rId15"/>
    <p:sldId id="310" r:id="rId16"/>
    <p:sldId id="265" r:id="rId17"/>
    <p:sldId id="319" r:id="rId18"/>
    <p:sldId id="311" r:id="rId19"/>
    <p:sldId id="320" r:id="rId20"/>
    <p:sldId id="322" r:id="rId21"/>
    <p:sldId id="321" r:id="rId22"/>
    <p:sldId id="323" r:id="rId23"/>
    <p:sldId id="312" r:id="rId24"/>
    <p:sldId id="324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3266" y="1704228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一起读文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30514" y="2377205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3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晋灵公不君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9775" y="14892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走进新课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一起读文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49900" y="145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阅读鉴赏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14" name="TextBox 22">
              <a:hlinkClick r:id="rId10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7" Type="http://schemas.openxmlformats.org/officeDocument/2006/relationships/slide" Target="slide1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5.xml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slide" Target="slide1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5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5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5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5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第三</a:t>
            </a:r>
            <a:r>
              <a:rPr lang="zh-CN" altLang="zh-CN" dirty="0" smtClean="0"/>
              <a:t>单元</a:t>
            </a:r>
            <a:r>
              <a:rPr lang="en-US" altLang="zh-CN" dirty="0" smtClean="0"/>
              <a:t>  </a:t>
            </a:r>
            <a:r>
              <a:rPr lang="zh-CN" altLang="zh-CN" dirty="0" smtClean="0"/>
              <a:t>春秋笔法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8422295"/>
              </p:ext>
            </p:extLst>
          </p:nvPr>
        </p:nvGraphicFramePr>
        <p:xfrm>
          <a:off x="508000" y="1307964"/>
          <a:ext cx="8128000" cy="4785332"/>
        </p:xfrm>
        <a:graphic>
          <a:graphicData uri="http://schemas.openxmlformats.org/presentationml/2006/ole">
            <p:oleObj spid="_x0000_s3080" name="文档" r:id="rId7" imgW="3837032" imgH="2258560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932969" y="1758808"/>
            <a:ext cx="14968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932969" y="2186369"/>
            <a:ext cx="146001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764963" y="2613930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13078" y="308974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86136" y="352209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32456" y="397476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54514" y="4387515"/>
            <a:ext cx="231768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776118" y="4828056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54199" y="5749552"/>
            <a:ext cx="230044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1033305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2366426"/>
              </p:ext>
            </p:extLst>
          </p:nvPr>
        </p:nvGraphicFramePr>
        <p:xfrm>
          <a:off x="508000" y="1575283"/>
          <a:ext cx="8128000" cy="3961434"/>
        </p:xfrm>
        <a:graphic>
          <a:graphicData uri="http://schemas.openxmlformats.org/presentationml/2006/ole">
            <p:oleObj spid="_x0000_s4104" name="文档" r:id="rId7" imgW="3837032" imgH="1870134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728686" y="165045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91378" y="2132856"/>
            <a:ext cx="138893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6421" y="2564904"/>
            <a:ext cx="1404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33369" y="299695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23426" y="3428005"/>
            <a:ext cx="117291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580403" y="390203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22351" y="4287616"/>
            <a:ext cx="141922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655907" y="4725280"/>
            <a:ext cx="14192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402255" y="5183442"/>
            <a:ext cx="14192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2671680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82850369"/>
              </p:ext>
            </p:extLst>
          </p:nvPr>
        </p:nvGraphicFramePr>
        <p:xfrm>
          <a:off x="508000" y="1541655"/>
          <a:ext cx="8128000" cy="4028691"/>
        </p:xfrm>
        <a:graphic>
          <a:graphicData uri="http://schemas.openxmlformats.org/presentationml/2006/ole">
            <p:oleObj spid="_x0000_s5128" name="文档" r:id="rId7" imgW="3837032" imgH="190217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36034" y="236966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98068" y="2369662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27420" y="319111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81206" y="3191117"/>
            <a:ext cx="280701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29476" y="4016324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729476" y="4380731"/>
            <a:ext cx="51467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727420" y="5204439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078335" y="5204439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60324070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9927696"/>
              </p:ext>
            </p:extLst>
          </p:nvPr>
        </p:nvGraphicFramePr>
        <p:xfrm>
          <a:off x="508000" y="1052736"/>
          <a:ext cx="8128000" cy="5861443"/>
        </p:xfrm>
        <a:graphic>
          <a:graphicData uri="http://schemas.openxmlformats.org/presentationml/2006/ole">
            <p:oleObj spid="_x0000_s6152" name="文档" r:id="rId3" imgW="3837032" imgH="2766862" progId="Word.Document.12">
              <p:embed/>
            </p:oleObj>
          </a:graphicData>
        </a:graphic>
      </p:graphicFrame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33559" y="1460385"/>
            <a:ext cx="229690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275856" y="1892018"/>
            <a:ext cx="32403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213084" y="2354824"/>
            <a:ext cx="201737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277313" y="2795926"/>
            <a:ext cx="230279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639183" y="3275148"/>
            <a:ext cx="200482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190629" y="3710225"/>
            <a:ext cx="35312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275856" y="4189447"/>
            <a:ext cx="230425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923168" y="4631471"/>
            <a:ext cx="230425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638175" y="5095575"/>
            <a:ext cx="200583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777274" y="5549963"/>
            <a:ext cx="316287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530971" y="6020811"/>
            <a:ext cx="233489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4247313" y="6459077"/>
            <a:ext cx="233489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9736845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则莫之继也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不忘恭敬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民之主也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宣子田于首山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舍于翳桑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其我之谓矣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董狐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古之良史也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82529" y="283375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95061" y="3213845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61866" y="3619284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682529" y="403886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20699" y="440914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76497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76699"/>
            <a:ext cx="18739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图解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5028713"/>
              </p:ext>
            </p:extLst>
          </p:nvPr>
        </p:nvGraphicFramePr>
        <p:xfrm>
          <a:off x="508000" y="1678795"/>
          <a:ext cx="8128000" cy="2296826"/>
        </p:xfrm>
        <a:graphic>
          <a:graphicData uri="http://schemas.openxmlformats.org/presentationml/2006/ole">
            <p:oleObj spid="_x0000_s7176" name="文档" r:id="rId7" imgW="3837032" imgH="1085002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983051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本文从多个角度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以鲜活生动的材料集中突现了晋灵公的残暴和应得的下场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赞扬了赵盾的敢于直谏、忠于国事和董狐不畏权贵、秉笔直书的精神。同时通过正反两方面的三个典型事例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对儒家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君像个君样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要按君道去做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臣像个臣样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要按臣道去做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父子也一样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的道理作了形象化的说明。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4250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8884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晋灵公不君。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晋灵公不行国君正道。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开篇一句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统领全文。本文从多个角度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以鲜活生动的材料集中体现了晋灵公的残暴和应得的下场。文章接着以典型的事例写晋灵公的苛政、奢侈及虚言接受士季的劝谏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然后再写晋灵公不但不改正错误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反而对劝谏他的赵盾连续下毒手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最终结局为灵公被赵穿所杀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赵盾身背弑君之名。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0803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董狐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古之良史也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书法不隐。赵宣子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古之良大夫也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为法受恶。惜也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越竟乃免。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董狐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是古代的好史官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据法直书不隐讳。赵盾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是古代的好大夫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为了记事的原则而承受恶名。可惜呀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要是逃出了国境就可以免掉罪名了。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晋国太史董狐的记事原则是不隐讳事实真相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评价事实的标准是当时被普遍认可的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。孔子认为赵盾是国之良臣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对他寄予同情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却又认为他背负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弑君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的罪名是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为法受恶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并不算冤枉。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《左传》中对很多事情都是用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来评价的。在董狐和孔子看来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赵盾按臣道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尊敬国君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直言敢谏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恪尽职守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宵衣旰食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赠人以食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养民也惠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从以上种种表现看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赵盾确乎是按臣道而行的一个良臣。但另一面赵盾作为晋国正卿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亡不越竟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反不讨贼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应对晋灵公之死承担责任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所以记作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赵盾弑其君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是合乎礼法的。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7902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春秋笔法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春秋笔法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在本文中是如何运用的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春秋书法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微言大义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是我国古代的一种历史叙述方式和技巧。即按照一定的义例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通过选择特定称谓或在叙述时使用某些字眼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是非分明而又简约、含蓄地表明对历史人物与事件的道德评判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以达到征实和劝惩的目的。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文章开篇便是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晋灵公不君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即不行君道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秉笔直书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观点鲜明。在叙述晋灵公的劣迹时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作者也巧妙地融入了对事件的评价。如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厚敛以雕墙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字就足以表明晋灵公的贪婪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表明作者对他的痛恨。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2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作者列举晋灵公不行君道的三件事后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用繁笔写了士季进谏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晋灵公首先假装没看见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无法躲避时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便主动认错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想以此来堵住士季的嘴。士季真诚进谏之后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晋灵公并没有真心悔改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作者用简笔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犹不改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三字刻画晋灵公的我行我素、肆无忌惮。一个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字暗示晋灵公最终被赵穿杀死完全是咎由自取。面对不行君道的晋灵公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赵盾的反应怎样呢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作者依然使用简笔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宣子骤谏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字写出了赵盾的忠诚执着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也推动了事件的发展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公患之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使钅且麑贼之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4692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中国古代修史的传统非常悠久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早在周代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就已经有比较完备的史官制度了。春秋战国时期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各诸侯国也都有自己的史官。著名的如晋太史董狐、齐太史兄弟和南史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他们不避强御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秉笔直书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大胆记录了国内发生的弑君事件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董狐笔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太史简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也因此成为后世的美谈。西汉的司马迁广泛搜求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据实记录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更是为后世的史书创制了写作范例。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本单元学习中国历史著作及史学思想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重点了解中国古代史学的实录传统、史学的发展历程和史书的体裁体例及相关史学思想。经典原文选自《左传》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相关读物选自《史通》。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昏君晋灵公并没有因杀手钅且麑的自杀而反思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而是一意孤行。忠臣赵盾无疑是晋灵公的心腹大患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不除不快。晋灵公又生一计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设宴杀臣。因为这样的宴席暗藏杀机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并不是君臣同乐之宴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所以作者并没有写成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晋侯请赵盾酒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也没有写成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晋侯宴赵盾酒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更没有写成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晋侯谢赵盾酒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晋侯饮赵盾酒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在古代汉语中意为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的对象也往往是动物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。晋灵公的阴险毒辣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不言而喻。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当赵盾的车右提弥明得知晋灵公的阴谋后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快步走上堂去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以君臣之礼巧妙地把赵盾从酒桌上解救出来。关键时刻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提弥明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趋登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字表明了提弥明的果敢机智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也从侧面烘托了赵盾的知人善任。同样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灵辄的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报恩很好地表明了赵盾的得民心。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1978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对于整个事件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作者借用孔子的话作了简明而是非分明的评价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古之良大夫也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为法受恶。惜也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越竟乃免。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字表达了作者对赵盾的赞颂与惋惜之情。对于晋灵公的死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作者认为完全是咎由自取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因此不再赘述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其言之精微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其义之深远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令人钦佩。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5597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1709"/>
            <a:ext cx="8128000" cy="12707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《晋灵公不君》一文是从哪几个方面集中写晋灵公的残暴和应得的下场的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5085063"/>
              </p:ext>
            </p:extLst>
          </p:nvPr>
        </p:nvGraphicFramePr>
        <p:xfrm>
          <a:off x="508000" y="2787853"/>
          <a:ext cx="8128000" cy="2811778"/>
        </p:xfrm>
        <a:graphic>
          <a:graphicData uri="http://schemas.openxmlformats.org/presentationml/2006/ole">
            <p:oleObj spid="_x0000_s8198" name="文档" r:id="rId6" imgW="3946425" imgH="13650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78438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28800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笔法摇曳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繁简得当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情节曲折、跌宕多姿是本文的第一个特点。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紧张动人的情节赋予本文以强烈的故事性和戏剧性。其中士季与赵盾商议进谏所预示的危险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钅且麑行刺一段对钅且麑矛盾心理的刻画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提弥明搏獒场面之惊险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赵盾身背弑君之名的无力辩解等等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这些情节的叙述和描写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有悬念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有虚实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有动感。或令人惊悚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动人心魄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或诱人体味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发人深省。环环相接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此起彼伏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耐人寻味。确有变化莫测、情趣横生之妙。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繁简得当、对比突出是本文的第二个特点。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4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用繁笔写的是士季。士季如何去见灵公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灵公如何假装没看见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士季向前走了三次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最后来到滴水檐下了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灵公才不得不抬眼看士季。这里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作者写得很详细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也很有趣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使我们对晋灵公的形象有了更深的认识。晋灵公很聪明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一看到士季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已经知道其来意了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所以他假装没看见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先是躲避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等躲无可躲之时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又抢先主动认错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以此来堵住士季的嘴。士季虽然不完全相信灵公的话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但也无法深谏了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过而能改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善莫大焉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之类的话来劝勉一番。这是繁笔。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用简笔写的是赵盾。作者只写了一句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宣子骤谏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就是说赵盾多次进谏。至于赵盾是如何进谏的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灵公是不是又使出了假装没看见之类的伎俩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作者全都省略了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一切都留给读者去想象。赵盾是文中的主要人物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按理说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应当大书特书一番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但作者却以简笔入题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把大块的笔墨放到后面。繁则极繁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简则极简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让人佩服。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8620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72957504"/>
              </p:ext>
            </p:extLst>
          </p:nvPr>
        </p:nvGraphicFramePr>
        <p:xfrm>
          <a:off x="508000" y="1522128"/>
          <a:ext cx="8128000" cy="4211128"/>
        </p:xfrm>
        <a:graphic>
          <a:graphicData uri="http://schemas.openxmlformats.org/presentationml/2006/ole">
            <p:oleObj spid="_x0000_s1032" name="文档" r:id="rId6" imgW="3946425" imgH="20440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7618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《晋灵公不君》比较富于故事性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学习时可在梳理词句、了解大致内容的基础上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重点理解董狐的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书法不隐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和赵盾的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为法受恶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深入体会文章是如何刻画人物的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并与学过的《史记》作品中的人物描写加以对照。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《直书》一文用典较多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学习时注意利用注释读懂文章。在了解文章大意的基础上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思考自己对史书中直书与曲笔这两种不同写法的认识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写出心得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然后同学之间交流。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51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2710"/>
            <a:ext cx="6203032" cy="1020533"/>
          </a:xfrm>
        </p:spPr>
        <p:txBody>
          <a:bodyPr/>
          <a:lstStyle/>
          <a:p>
            <a:r>
              <a:rPr lang="zh-CN" altLang="zh-CN" dirty="0"/>
              <a:t>经典原文</a:t>
            </a:r>
            <a:br>
              <a:rPr lang="zh-CN" altLang="zh-CN" dirty="0"/>
            </a:br>
            <a:r>
              <a:rPr lang="en-US" altLang="zh-CN" b="1" dirty="0"/>
              <a:t>3</a:t>
            </a:r>
            <a:r>
              <a:rPr lang="zh-CN" altLang="zh-CN" dirty="0"/>
              <a:t>　</a:t>
            </a:r>
            <a:r>
              <a:rPr lang="zh-CN" altLang="zh-CN" b="1" dirty="0"/>
              <a:t>晋灵公不君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30481554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《左传》是《左氏春秋传》的简称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又称《左氏春秋》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是我国第一部叙事完备的编年体史书。《左传》所记载的历史年代大致与《春秋》相当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同起于鲁隐公元年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但《春秋》止于鲁哀公十四年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《左传》的明确纪年止于鲁哀公二十七年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468),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并在全书最后附上了一段鲁悼公四年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三家分晋的史实。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《左传》是儒家经典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十三经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中篇幅最长的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。《左传》与《公羊传》《谷梁传》并称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春秋三传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《晋灵公不君》选自《左传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宣公二年》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全文只有几百字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给人的印象却非常深刻。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宣公二年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年。晋灵公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名夷皋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是晋襄公之子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文公之孙。公元前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年至前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年在位。《晋灵公不君》的故事在《春秋》中只有一句话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秋九月乙丑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晋赵盾弑其君夷皋。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在《左传》中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作者补充交代了事情的前因后果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不仅使我们了解了事情的真相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同时也对晋灵公、赵盾和董狐等历史人物有了更加感性的认识。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425154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79068009"/>
              </p:ext>
            </p:extLst>
          </p:nvPr>
        </p:nvGraphicFramePr>
        <p:xfrm>
          <a:off x="508000" y="1988840"/>
          <a:ext cx="8128000" cy="2922313"/>
        </p:xfrm>
        <a:graphic>
          <a:graphicData uri="http://schemas.openxmlformats.org/presentationml/2006/ole">
            <p:oleObj spid="_x0000_s2056" name="文档" r:id="rId7" imgW="3837032" imgH="1379111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030538" y="2400835"/>
            <a:ext cx="684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63432" y="2378403"/>
            <a:ext cx="9104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2564" y="2842545"/>
            <a:ext cx="2120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42277" y="2863327"/>
            <a:ext cx="51389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88759" y="3347470"/>
            <a:ext cx="10014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71082" y="3347224"/>
            <a:ext cx="7524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46839" y="4027138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80071" y="4019854"/>
            <a:ext cx="2120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17645" y="4498729"/>
            <a:ext cx="37558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652926" y="4497499"/>
            <a:ext cx="1927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34004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而观其辟丸也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躲避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寘诸畚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放置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三进及溜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罶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屋檐下滴水处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这里指屋檐下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衮职有阙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惟仲山甫补之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过失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亡不越竟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境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边境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反不讨贼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返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返回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4125" y="2564904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82143" y="256490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68101" y="2966684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66119" y="296668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20001" y="3378643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18019" y="3378643"/>
            <a:ext cx="341827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68374" y="3779518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66392" y="377951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19791" y="4176893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17809" y="417689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17218" y="4578461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15236" y="457846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155343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226</TotalTime>
  <Words>2484</Words>
  <Application>Microsoft Office PowerPoint</Application>
  <PresentationFormat>全屏显示(4:3)</PresentationFormat>
  <Paragraphs>124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测控设计模板14新</vt:lpstr>
      <vt:lpstr>文档</vt:lpstr>
      <vt:lpstr>第三单元  春秋笔法</vt:lpstr>
      <vt:lpstr>幻灯片 2</vt:lpstr>
      <vt:lpstr>幻灯片 3</vt:lpstr>
      <vt:lpstr>幻灯片 4</vt:lpstr>
      <vt:lpstr>经典原文 3　晋灵公不君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2017-11-07T09:46:07Z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