
<file path=[Content_Types].xml><?xml version="1.0" encoding="utf-8"?>
<Types xmlns="http://schemas.openxmlformats.org/package/2006/content-types">
  <Override PartName="/customXml/itemProps35.xml" ContentType="application/vnd.openxmlformats-officedocument.customXmlProperties+xml"/>
  <Override PartName="/customXml/itemProps82.xml" ContentType="application/vnd.openxmlformats-officedocument.customXmlProperties+xml"/>
  <Override PartName="/ppt/slides/slide47.xml" ContentType="application/vnd.openxmlformats-officedocument.presentationml.slide+xml"/>
  <Override PartName="/ppt/slides/slide58.xml" ContentType="application/vnd.openxmlformats-officedocument.presentationml.slide+xml"/>
  <Override PartName="/ppt/slides/slide94.xml" ContentType="application/vnd.openxmlformats-officedocument.presentationml.slide+xml"/>
  <Override PartName="/ppt/notesSlides/notesSlide2.xml" ContentType="application/vnd.openxmlformats-officedocument.presentationml.notesSlide+xml"/>
  <Override PartName="/customXml/itemProps13.xml" ContentType="application/vnd.openxmlformats-officedocument.customXmlProperties+xml"/>
  <Override PartName="/customXml/itemProps24.xml" ContentType="application/vnd.openxmlformats-officedocument.customXmlProperties+xml"/>
  <Override PartName="/customXml/itemProps60.xml" ContentType="application/vnd.openxmlformats-officedocument.customXmlProperties+xml"/>
  <Override PartName="/customXml/itemProps71.xml" ContentType="application/vnd.openxmlformats-officedocument.customXmlProperties+xml"/>
  <Override PartName="/ppt/slides/slide36.xml" ContentType="application/vnd.openxmlformats-officedocument.presentationml.slide+xml"/>
  <Override PartName="/ppt/slides/slide83.xml" ContentType="application/vnd.openxmlformats-officedocument.presentationml.slide+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notesSlides/notesSlide85.xml" ContentType="application/vnd.openxmlformats-officedocument.presentationml.notesSlide+xml"/>
  <Override PartName="/ppt/notesSlides/notesSlide96.xml" ContentType="application/vnd.openxmlformats-officedocument.presentationml.notesSlide+xml"/>
  <Override PartName="/ppt/slides/slide25.xml" ContentType="application/vnd.openxmlformats-officedocument.presentationml.slide+xml"/>
  <Override PartName="/ppt/slides/slide72.xml" ContentType="application/vnd.openxmlformats-officedocument.presentationml.slid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74.xml" ContentType="application/vnd.openxmlformats-officedocument.presentationml.notesSlide+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63.xml" ContentType="application/vnd.openxmlformats-officedocument.presentationml.notesSlide+xml"/>
  <Override PartName="/ppt/tableStyles.xml" ContentType="application/vnd.openxmlformats-officedocument.presentationml.tableStyles+xml"/>
  <Override PartName="/ppt/notesSlides/notesSlide41.xml" ContentType="application/vnd.openxmlformats-officedocument.presentationml.notesSlide+xml"/>
  <Override PartName="/ppt/notesSlides/notesSlide52.xml" ContentType="application/vnd.openxmlformats-officedocument.presentationml.notesSlide+xml"/>
  <Override PartName="/customXml/itemProps87.xml" ContentType="application/vnd.openxmlformats-officedocument.customXmlProperties+xml"/>
  <Override PartName="/customXml/itemProps98.xml" ContentType="application/vnd.openxmlformats-officedocument.customXmlProperties+xml"/>
  <Override PartName="/ppt/notesSlides/notesSlide30.xml" ContentType="application/vnd.openxmlformats-officedocument.presentationml.notesSlide+xml"/>
  <Override PartName="/customXml/itemProps29.xml" ContentType="application/vnd.openxmlformats-officedocument.customXmlProperties+xml"/>
  <Override PartName="/customXml/itemProps76.xml" ContentType="application/vnd.openxmlformats-officedocument.customXmlProperties+xml"/>
  <Override PartName="/ppt/notesSlides/notesSlide7.xml" ContentType="application/vnd.openxmlformats-officedocument.presentationml.notesSlide+xml"/>
  <Override PartName="/customXml/itemProps18.xml" ContentType="application/vnd.openxmlformats-officedocument.customXmlProperties+xml"/>
  <Override PartName="/customXml/itemProps65.xml" ContentType="application/vnd.openxmlformats-officedocument.customXmlProperties+xml"/>
  <Override PartName="/ppt/slides/slide77.xml" ContentType="application/vnd.openxmlformats-officedocument.presentationml.slide+xml"/>
  <Override PartName="/ppt/slides/slide88.xml" ContentType="application/vnd.openxmlformats-officedocument.presentationml.slide+xml"/>
  <Override PartName="/customXml/itemProps2.xml" ContentType="application/vnd.openxmlformats-officedocument.customXmlProperties+xml"/>
  <Override PartName="/customXml/itemProps54.xml" ContentType="application/vnd.openxmlformats-officedocument.customXmlProperties+xml"/>
  <Override PartName="/ppt/slides/slide5.xml" ContentType="application/vnd.openxmlformats-officedocument.presentationml.slide+xml"/>
  <Override PartName="/ppt/slides/slide19.xml" ContentType="application/vnd.openxmlformats-officedocument.presentationml.slide+xml"/>
  <Override PartName="/ppt/slides/slide66.xml" ContentType="application/vnd.openxmlformats-officedocument.presentationml.slide+xml"/>
  <Default Extension="png" ContentType="image/png"/>
  <Override PartName="/ppt/notesSlides/notesSlide68.xml" ContentType="application/vnd.openxmlformats-officedocument.presentationml.notesSlide+xml"/>
  <Override PartName="/ppt/notesSlides/notesSlide79.xml" ContentType="application/vnd.openxmlformats-officedocument.presentationml.notesSlide+xml"/>
  <Override PartName="/customXml/itemProps32.xml" ContentType="application/vnd.openxmlformats-officedocument.customXmlProperties+xml"/>
  <Override PartName="/customXml/itemProps43.xml" ContentType="application/vnd.openxmlformats-officedocument.customXmlProperties+xml"/>
  <Override PartName="/customXml/itemProps90.xml" ContentType="application/vnd.openxmlformats-officedocument.customXmlProperties+xml"/>
  <Override PartName="/ppt/slides/slide55.xml" ContentType="application/vnd.openxmlformats-officedocument.presentationml.slide+xml"/>
  <Override PartName="/ppt/theme/theme2.xml" ContentType="application/vnd.openxmlformats-officedocument.theme+xml"/>
  <Override PartName="/ppt/notesSlides/notesSlide57.xml" ContentType="application/vnd.openxmlformats-officedocument.presentationml.notesSlide+xml"/>
  <Override PartName="/customXml/itemProps21.xml" ContentType="application/vnd.openxmlformats-officedocument.customXmlProperties+xml"/>
  <Override PartName="/ppt/slides/slide33.xml" ContentType="application/vnd.openxmlformats-officedocument.presentationml.slide+xml"/>
  <Override PartName="/ppt/slides/slide44.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Override PartName="/ppt/notesSlides/notesSlide46.xml" ContentType="application/vnd.openxmlformats-officedocument.presentationml.notesSlide+xml"/>
  <Override PartName="/ppt/notesSlides/notesSlide93.xml" ContentType="application/vnd.openxmlformats-officedocument.presentationml.notesSlide+xml"/>
  <Override PartName="/ppt/presentation.xml" ContentType="application/vnd.openxmlformats-officedocument.presentationml.presentation.main+xml"/>
  <Override PartName="/customXml/itemProps10.xml" ContentType="application/vnd.openxmlformats-officedocument.customXmlProperties+xml"/>
  <Override PartName="/ppt/slides/slide22.xml" ContentType="application/vnd.openxmlformats-officedocument.presentationml.slide+xml"/>
  <Override PartName="/ppt/notesSlides/notesSlide24.xml" ContentType="application/vnd.openxmlformats-officedocument.presentationml.notesSlide+xml"/>
  <Override PartName="/ppt/notesSlides/notesSlide35.xml" ContentType="application/vnd.openxmlformats-officedocument.presentationml.notesSlide+xml"/>
  <Override PartName="/ppt/notesSlides/notesSlide71.xml" ContentType="application/vnd.openxmlformats-officedocument.presentationml.notesSlide+xml"/>
  <Override PartName="/ppt/notesSlides/notesSlide82.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notesSlides/notesSlide13.xml" ContentType="application/vnd.openxmlformats-officedocument.presentationml.notesSlide+xml"/>
  <Override PartName="/ppt/notesSlides/notesSlide60.xml" ContentType="application/vnd.openxmlformats-officedocument.presentationml.notesSlide+xml"/>
  <Override PartName="/customXml/itemProps59.xml" ContentType="application/vnd.openxmlformats-officedocument.customXmlProperties+xml"/>
  <Override PartName="/customXml/itemProps7.xml" ContentType="application/vnd.openxmlformats-officedocument.customXmlProperties+xml"/>
  <Override PartName="/customXml/itemProps48.xml" ContentType="application/vnd.openxmlformats-officedocument.customXmlProperties+xml"/>
  <Override PartName="/customXml/itemProps95.xml" ContentType="application/vnd.openxmlformats-officedocument.customXmlProperties+xml"/>
  <Override PartName="/customXml/itemProps37.xml" ContentType="application/vnd.openxmlformats-officedocument.customXmlProperties+xml"/>
  <Override PartName="/customXml/itemProps84.xml" ContentType="application/vnd.openxmlformats-officedocument.customXmlProperties+xml"/>
  <Override PartName="/ppt/slides/slide49.xml" ContentType="application/vnd.openxmlformats-officedocument.presentationml.slide+xml"/>
  <Override PartName="/ppt/slides/slide96.xml" ContentType="application/vnd.openxmlformats-officedocument.presentationml.slide+xml"/>
  <Override PartName="/ppt/notesSlides/notesSlide4.xml" ContentType="application/vnd.openxmlformats-officedocument.presentationml.notesSlide+xml"/>
  <Override PartName="/customXml/itemProps15.xml" ContentType="application/vnd.openxmlformats-officedocument.customXmlProperties+xml"/>
  <Override PartName="/customXml/itemProps26.xml" ContentType="application/vnd.openxmlformats-officedocument.customXmlProperties+xml"/>
  <Override PartName="/customXml/itemProps62.xml" ContentType="application/vnd.openxmlformats-officedocument.customXmlProperties+xml"/>
  <Override PartName="/customXml/itemProps73.xml" ContentType="application/vnd.openxmlformats-officedocument.customXmlProperties+xml"/>
  <Override PartName="/ppt/slides/slide38.xml" ContentType="application/vnd.openxmlformats-officedocument.presentationml.slide+xml"/>
  <Override PartName="/ppt/slides/slide85.xml" ContentType="application/vnd.openxmlformats-officedocument.presentationml.slide+xml"/>
  <Override PartName="/ppt/notesSlides/notesSlide87.xml" ContentType="application/vnd.openxmlformats-officedocument.presentationml.notesSlide+xml"/>
  <Override PartName="/customXml/itemProps51.xml" ContentType="application/vnd.openxmlformats-officedocument.customXmlProperties+xml"/>
  <Override PartName="/ppt/slides/slide27.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notesSlides/notesSlide76.xml" ContentType="application/vnd.openxmlformats-officedocument.presentationml.notesSlide+xml"/>
  <Override PartName="/customXml/itemProps40.xml" ContentType="application/vnd.openxmlformats-officedocument.customXmlProperties+xml"/>
  <Override PartName="/ppt/slides/slide2.xml" ContentType="application/vnd.openxmlformats-officedocument.presentationml.slide+xml"/>
  <Override PartName="/ppt/slides/slide16.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notesSlides/notesSlide18.xml" ContentType="application/vnd.openxmlformats-officedocument.presentationml.notesSlide+xml"/>
  <Override PartName="/ppt/notesSlides/notesSlide65.xml" ContentType="application/vnd.openxmlformats-officedocument.presentationml.notesSlide+xml"/>
  <Override PartName="/ppt/slides/slide41.xml" ContentType="application/vnd.openxmlformats-officedocument.presentationml.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notesSlides/notesSlide90.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61.xml" ContentType="application/vnd.openxmlformats-officedocument.presentationml.notesSlide+xml"/>
  <Override PartName="/customXml/itemProps8.xml" ContentType="application/vnd.openxmlformats-officedocument.customXmlProperties+xml"/>
  <Override PartName="/customXml/itemProps78.xml" ContentType="application/vnd.openxmlformats-officedocument.customXmlProperties+xml"/>
  <Override PartName="/customXml/itemProps89.xml" ContentType="application/vnd.openxmlformats-officedocument.customXmlProperties+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customXml/itemProps38.xml" ContentType="application/vnd.openxmlformats-officedocument.customXmlProperties+xml"/>
  <Override PartName="/customXml/itemProps49.xml" ContentType="application/vnd.openxmlformats-officedocument.customXmlProperties+xml"/>
  <Override PartName="/customXml/itemProps67.xml" ContentType="application/vnd.openxmlformats-officedocument.customXmlProperties+xml"/>
  <Override PartName="/customXml/itemProps85.xml" ContentType="application/vnd.openxmlformats-officedocument.customXmlProperties+xml"/>
  <Override PartName="/customXml/itemProps96.xml" ContentType="application/vnd.openxmlformats-officedocument.customXmlProperties+xml"/>
  <Override PartName="/ppt/slides/slide79.xml" ContentType="application/vnd.openxmlformats-officedocument.presentationml.slide+xml"/>
  <Override PartName="/ppt/notesSlides/notesSlide10.xml" ContentType="application/vnd.openxmlformats-officedocument.presentationml.notesSlide+xml"/>
  <Override PartName="/customXml/itemProps4.xml" ContentType="application/vnd.openxmlformats-officedocument.customXmlProperties+xml"/>
  <Override PartName="/customXml/itemProps27.xml" ContentType="application/vnd.openxmlformats-officedocument.customXmlProperties+xml"/>
  <Override PartName="/customXml/itemProps56.xml" ContentType="application/vnd.openxmlformats-officedocument.customXmlProperties+xml"/>
  <Override PartName="/customXml/itemProps74.xml" ContentType="application/vnd.openxmlformats-officedocument.customXmlProperties+xml"/>
  <Override PartName="/ppt/slides/slide7.xml" ContentType="application/vnd.openxmlformats-officedocument.presentationml.slide+xml"/>
  <Override PartName="/ppt/slides/slide68.xml" ContentType="application/vnd.openxmlformats-officedocument.presentationml.slide+xml"/>
  <Override PartName="/ppt/slides/slide97.xml" ContentType="application/vnd.openxmlformats-officedocument.presentationml.slide+xml"/>
  <Override PartName="/ppt/notesSlides/notesSlide5.xml" ContentType="application/vnd.openxmlformats-officedocument.presentationml.notesSlide+xml"/>
  <Override PartName="/customXml/itemProps16.xml" ContentType="application/vnd.openxmlformats-officedocument.customXmlProperties+xml"/>
  <Override PartName="/customXml/itemProps34.xml" ContentType="application/vnd.openxmlformats-officedocument.customXmlProperties+xml"/>
  <Override PartName="/customXml/itemProps45.xml" ContentType="application/vnd.openxmlformats-officedocument.customXmlProperties+xml"/>
  <Override PartName="/customXml/itemProps63.xml" ContentType="application/vnd.openxmlformats-officedocument.customXmlProperties+xml"/>
  <Override PartName="/customXml/itemProps81.xml" ContentType="application/vnd.openxmlformats-officedocument.customXmlProperties+xml"/>
  <Override PartName="/customXml/itemProps92.xml" ContentType="application/vnd.openxmlformats-officedocument.customXmlProperties+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notesSlides/notesSlide1.xml" ContentType="application/vnd.openxmlformats-officedocument.presentationml.notesSlide+xml"/>
  <Override PartName="/ppt/notesSlides/notesSlide59.xml" ContentType="application/vnd.openxmlformats-officedocument.presentationml.notesSlide+xml"/>
  <Override PartName="/ppt/notesSlides/notesSlide88.xml" ContentType="application/vnd.openxmlformats-officedocument.presentationml.notesSlide+xml"/>
  <Override PartName="/customXml/itemProps23.xml" ContentType="application/vnd.openxmlformats-officedocument.customXmlProperties+xml"/>
  <Override PartName="/customXml/itemProps41.xml" ContentType="application/vnd.openxmlformats-officedocument.customXmlProperties+xml"/>
  <Override PartName="/customXml/itemProps52.xml" ContentType="application/vnd.openxmlformats-officedocument.customXmlProperties+xml"/>
  <Override PartName="/customXml/itemProps70.xml" ContentType="application/vnd.openxmlformats-officedocument.customXmlProperties+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s/slide93.xml" ContentType="application/vnd.openxmlformats-officedocument.presentationml.slide+xml"/>
  <Override PartName="/ppt/notesSlides/notesSlide19.xml" ContentType="application/vnd.openxmlformats-officedocument.presentationml.notesSlide+xml"/>
  <Override PartName="/ppt/notesSlides/notesSlide48.xml" ContentType="application/vnd.openxmlformats-officedocument.presentationml.notesSlide+xml"/>
  <Override PartName="/ppt/notesSlides/notesSlide66.xml" ContentType="application/vnd.openxmlformats-officedocument.presentationml.notesSlide+xml"/>
  <Override PartName="/ppt/notesSlides/notesSlide77.xml" ContentType="application/vnd.openxmlformats-officedocument.presentationml.notesSlide+xml"/>
  <Override PartName="/ppt/notesSlides/notesSlide95.xml" ContentType="application/vnd.openxmlformats-officedocument.presentationml.notesSlide+xml"/>
  <Override PartName="/customXml/itemProps12.xml" ContentType="application/vnd.openxmlformats-officedocument.customXmlProperties+xml"/>
  <Override PartName="/customXml/itemProps30.xml" ContentType="application/vnd.openxmlformats-officedocument.customXmlProperties+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Default Extension="jpeg" ContentType="image/jpeg"/>
  <Override PartName="/ppt/notesSlides/notesSlide37.xml" ContentType="application/vnd.openxmlformats-officedocument.presentationml.notesSlide+xml"/>
  <Override PartName="/ppt/notesSlides/notesSlide55.xml" ContentType="application/vnd.openxmlformats-officedocument.presentationml.notesSlide+xml"/>
  <Override PartName="/ppt/notesSlides/notesSlide84.xml" ContentType="application/vnd.openxmlformats-officedocument.presentationml.notesSlid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notesSlides/notesSlide44.xml" ContentType="application/vnd.openxmlformats-officedocument.presentationml.notesSlide+xml"/>
  <Override PartName="/ppt/notesSlides/notesSlide62.xml" ContentType="application/vnd.openxmlformats-officedocument.presentationml.notesSlide+xml"/>
  <Override PartName="/ppt/notesSlides/notesSlide73.xml" ContentType="application/vnd.openxmlformats-officedocument.presentationml.notesSlide+xml"/>
  <Override PartName="/ppt/notesSlides/notesSlide91.xml" ContentType="application/vnd.openxmlformats-officedocument.presentationml.notesSlide+xml"/>
  <Override PartName="/ppt/slides/slide20.xml" ContentType="application/vnd.openxmlformats-officedocument.presentationml.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51.xml" ContentType="application/vnd.openxmlformats-officedocument.presentationml.notesSlide+xml"/>
  <Override PartName="/ppt/notesSlides/notesSlide80.xml" ContentType="application/vnd.openxmlformats-officedocument.presentationml.notesSlide+xml"/>
  <Override PartName="/customXml/itemProps9.xml" ContentType="application/vnd.openxmlformats-officedocument.customXmlProperties+xml"/>
  <Override PartName="/customXml/itemProps79.xml" ContentType="application/vnd.openxmlformats-officedocument.customXmlProperties+xml"/>
  <Override PartName="/customXml/itemProps97.xml" ContentType="application/vnd.openxmlformats-officedocument.customXmlProperties+xml"/>
  <Override PartName="/ppt/notesSlides/notesSlide11.xml" ContentType="application/vnd.openxmlformats-officedocument.presentationml.notesSlide+xml"/>
  <Override PartName="/ppt/notesSlides/notesSlide40.xml" ContentType="application/vnd.openxmlformats-officedocument.presentationml.notesSlide+xml"/>
  <Override PartName="/customXml/itemProps39.xml" ContentType="application/vnd.openxmlformats-officedocument.customXmlProperties+xml"/>
  <Override PartName="/customXml/itemProps57.xml" ContentType="application/vnd.openxmlformats-officedocument.customXmlProperties+xml"/>
  <Override PartName="/customXml/itemProps68.xml" ContentType="application/vnd.openxmlformats-officedocument.customXmlProperties+xml"/>
  <Override PartName="/customXml/itemProps86.xml" ContentType="application/vnd.openxmlformats-officedocument.customXmlProperties+xml"/>
  <Override PartName="/ppt/notesSlides/notesSlide6.xml" ContentType="application/vnd.openxmlformats-officedocument.presentationml.notesSlide+xml"/>
  <Override PartName="/customXml/itemProps5.xml" ContentType="application/vnd.openxmlformats-officedocument.customXmlProperties+xml"/>
  <Override PartName="/customXml/itemProps17.xml" ContentType="application/vnd.openxmlformats-officedocument.customXmlProperties+xml"/>
  <Override PartName="/customXml/itemProps28.xml" ContentType="application/vnd.openxmlformats-officedocument.customXmlProperties+xml"/>
  <Override PartName="/customXml/itemProps46.xml" ContentType="application/vnd.openxmlformats-officedocument.customXmlProperties+xml"/>
  <Override PartName="/customXml/itemProps64.xml" ContentType="application/vnd.openxmlformats-officedocument.customXmlProperties+xml"/>
  <Override PartName="/customXml/itemProps75.xml" ContentType="application/vnd.openxmlformats-officedocument.customXmlProperties+xml"/>
  <Override PartName="/customXml/itemProps93.xml" ContentType="application/vnd.openxmlformats-officedocument.customXmlProperties+xml"/>
  <Override PartName="/ppt/slides/slide8.xml" ContentType="application/vnd.openxmlformats-officedocument.presentationml.slide+xml"/>
  <Override PartName="/ppt/slides/slide69.xml" ContentType="application/vnd.openxmlformats-officedocument.presentationml.slide+xml"/>
  <Override PartName="/ppt/slides/slide87.xml" ContentType="application/vnd.openxmlformats-officedocument.presentationml.slide+xml"/>
  <Override PartName="/ppt/notesSlides/notesSlide89.xml" ContentType="application/vnd.openxmlformats-officedocument.presentationml.notesSlide+xml"/>
  <Override PartName="/customXml/itemProps53.xml" ContentType="application/vnd.openxmlformats-officedocument.customXmlProperties+xml"/>
  <Override PartName="/ppt/slides/slide29.xml" ContentType="application/vnd.openxmlformats-officedocument.presentationml.slide+xml"/>
  <Override PartName="/ppt/slides/slide76.xml" ContentType="application/vnd.openxmlformats-officedocument.presentationml.slide+xml"/>
  <Override PartName="/ppt/notesSlides/notesSlide78.xml" ContentType="application/vnd.openxmlformats-officedocument.presentationml.notesSlide+xml"/>
  <Override PartName="/customXml/itemProps1.xml" ContentType="application/vnd.openxmlformats-officedocument.customXmlProperties+xml"/>
  <Override PartName="/customXml/itemProps42.xml" ContentType="application/vnd.openxmlformats-officedocument.customXmlProperties+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notesSlides/notesSlide67.xml" ContentType="application/vnd.openxmlformats-officedocument.presentationml.notesSlide+xml"/>
  <Override PartName="/customXml/itemProps31.xml" ContentType="application/vnd.openxmlformats-officedocument.customXmlProperties+xml"/>
  <Override PartName="/ppt/slides/slide43.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notesSlides/notesSlide45.xml" ContentType="application/vnd.openxmlformats-officedocument.presentationml.notesSlide+xml"/>
  <Override PartName="/ppt/notesSlides/notesSlide56.xml" ContentType="application/vnd.openxmlformats-officedocument.presentationml.notesSlide+xml"/>
  <Override PartName="/ppt/notesSlides/notesSlide92.xml" ContentType="application/vnd.openxmlformats-officedocument.presentationml.notesSlide+xml"/>
  <Override PartName="/customXml/itemProps20.xml" ContentType="application/vnd.openxmlformats-officedocument.customXmlProperties+xml"/>
  <Override PartName="/ppt/slides/slide32.xml" ContentType="application/vnd.openxmlformats-officedocument.presentationml.slide+xml"/>
  <Override PartName="/ppt/notesSlides/notesSlide34.xml" ContentType="application/vnd.openxmlformats-officedocument.presentationml.notesSlide+xml"/>
  <Override PartName="/ppt/notesSlides/notesSlide81.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notesSlides/notesSlide23.xml" ContentType="application/vnd.openxmlformats-officedocument.presentationml.notesSlide+xml"/>
  <Override PartName="/ppt/notesSlides/notesSlide70.xml" ContentType="application/vnd.openxmlformats-officedocument.presentationml.notesSlide+xml"/>
  <Override PartName="/docProps/custom.xml" ContentType="application/vnd.openxmlformats-officedocument.custom-properties+xml"/>
  <Override PartName="/customXml/itemProps69.xml" ContentType="application/vnd.openxmlformats-officedocument.customXmlProperties+xml"/>
  <Override PartName="/ppt/notesSlides/notesSlide12.xml" ContentType="application/vnd.openxmlformats-officedocument.presentationml.notesSlide+xml"/>
  <Override PartName="/customXml/itemProps6.xml" ContentType="application/vnd.openxmlformats-officedocument.customXmlProperties+xml"/>
  <Override PartName="/customXml/itemProps58.xml" ContentType="application/vnd.openxmlformats-officedocument.customXmlProperties+xml"/>
  <Override PartName="/customXml/itemProps36.xml" ContentType="application/vnd.openxmlformats-officedocument.customXmlProperties+xml"/>
  <Override PartName="/customXml/itemProps47.xml" ContentType="application/vnd.openxmlformats-officedocument.customXmlProperties+xml"/>
  <Override PartName="/customXml/itemProps83.xml" ContentType="application/vnd.openxmlformats-officedocument.customXmlProperties+xml"/>
  <Override PartName="/customXml/itemProps94.xml" ContentType="application/vnd.openxmlformats-officedocument.customXmlProperties+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customXml/itemProps25.xml" ContentType="application/vnd.openxmlformats-officedocument.customXmlProperties+xml"/>
  <Override PartName="/customXml/itemProps72.xml" ContentType="application/vnd.openxmlformats-officedocument.customXmlProperties+xml"/>
  <Override PartName="/ppt/slides/slide48.xml" ContentType="application/vnd.openxmlformats-officedocument.presentationml.slide+xml"/>
  <Override PartName="/ppt/slides/slide95.xml" ContentType="application/vnd.openxmlformats-officedocument.presentationml.slide+xml"/>
  <Override PartName="/ppt/notesSlides/notesSlide3.xml" ContentType="application/vnd.openxmlformats-officedocument.presentationml.notesSlide+xml"/>
  <Override PartName="/ppt/notesSlides/notesSlide97.xml" ContentType="application/vnd.openxmlformats-officedocument.presentationml.notesSlide+xml"/>
  <Override PartName="/customXml/itemProps14.xml" ContentType="application/vnd.openxmlformats-officedocument.customXmlProperties+xml"/>
  <Override PartName="/customXml/itemProps61.xml" ContentType="application/vnd.openxmlformats-officedocument.customXmlProperties+xml"/>
  <Override PartName="/ppt/slides/slide26.xml" ContentType="application/vnd.openxmlformats-officedocument.presentationml.slide+xml"/>
  <Override PartName="/ppt/slides/slide37.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presProps.xml" ContentType="application/vnd.openxmlformats-officedocument.presentationml.presProps+xml"/>
  <Override PartName="/ppt/notesSlides/notesSlide39.xml" ContentType="application/vnd.openxmlformats-officedocument.presentationml.notesSlide+xml"/>
  <Override PartName="/ppt/notesSlides/notesSlide86.xml" ContentType="application/vnd.openxmlformats-officedocument.presentationml.notesSlide+xml"/>
  <Override PartName="/customXml/itemProps50.xml" ContentType="application/vnd.openxmlformats-officedocument.customXmlProperties+xml"/>
  <Override PartName="/ppt/slides/slide1.xml" ContentType="application/vnd.openxmlformats-officedocument.presentationml.slide+xml"/>
  <Override PartName="/ppt/slides/slide15.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64.xml" ContentType="application/vnd.openxmlformats-officedocument.presentationml.notesSlide+xml"/>
  <Override PartName="/ppt/notesSlides/notesSlide75.xml" ContentType="application/vnd.openxmlformats-officedocument.presentationml.notesSlide+xml"/>
  <Override PartName="/ppt/slides/slide51.xml" ContentType="application/vnd.openxmlformats-officedocument.presentationml.slide+xml"/>
  <Override PartName="/ppt/notesSlides/notesSlide53.xml" ContentType="application/vnd.openxmlformats-officedocument.presentationml.notesSlide+xml"/>
  <Override PartName="/customXml/itemProps99.xml" ContentType="application/vnd.openxmlformats-officedocument.customXmlProperties+xml"/>
  <Override PartName="/ppt/slides/slide40.xml" ContentType="application/vnd.openxmlformats-officedocument.presentationml.slide+xml"/>
  <Override PartName="/ppt/notesSlides/notesSlide42.xml" ContentType="application/vnd.openxmlformats-officedocument.presentationml.notesSlide+xml"/>
  <Override PartName="/customXml/itemProps88.xml" ContentType="application/vnd.openxmlformats-officedocument.customXmlProperties+xml"/>
  <Override PartName="/ppt/notesSlides/notesSlide8.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customXml/itemProps77.xml" ContentType="application/vnd.openxmlformats-officedocument.customXmlProperties+xml"/>
  <Override PartName="/ppt/slides/slide89.xml" ContentType="application/vnd.openxmlformats-officedocument.presentationml.slide+xml"/>
  <Override PartName="/customXml/itemProps19.xml" ContentType="application/vnd.openxmlformats-officedocument.customXmlProperties+xml"/>
  <Override PartName="/customXml/itemProps55.xml" ContentType="application/vnd.openxmlformats-officedocument.customXmlProperties+xml"/>
  <Override PartName="/customXml/itemProps66.xml" ContentType="application/vnd.openxmlformats-officedocument.customXmlProperties+xml"/>
  <Override PartName="/ppt/slides/slide78.xml" ContentType="application/vnd.openxmlformats-officedocument.presentationml.slide+xml"/>
  <Override PartName="/docProps/core.xml" ContentType="application/vnd.openxmlformats-package.core-properties+xml"/>
  <Override PartName="/customXml/itemProps3.xml" ContentType="application/vnd.openxmlformats-officedocument.customXmlProperties+xml"/>
  <Override PartName="/customXml/itemProps44.xml" ContentType="application/vnd.openxmlformats-officedocument.customXmlProperties+xml"/>
  <Override PartName="/customXml/itemProps91.xml" ContentType="application/vnd.openxmlformats-officedocument.customXmlProperties+xml"/>
  <Override PartName="/ppt/slides/slide6.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notesSlides/notesSlide69.xml" ContentType="application/vnd.openxmlformats-officedocument.presentationml.notesSlide+xml"/>
  <Override PartName="/customXml/itemProps33.xml" ContentType="application/vnd.openxmlformats-officedocument.customXmlProperties+xml"/>
  <Override PartName="/customXml/itemProps80.xml" ContentType="application/vnd.openxmlformats-officedocument.customXmlProperties+xml"/>
  <Override PartName="/ppt/slideMasters/slideMaster1.xml" ContentType="application/vnd.openxmlformats-officedocument.presentationml.slideMaster+xml"/>
  <Override PartName="/ppt/slides/slide45.xml" ContentType="application/vnd.openxmlformats-officedocument.presentationml.slide+xml"/>
  <Override PartName="/ppt/slides/slide92.xml" ContentType="application/vnd.openxmlformats-officedocument.presentationml.slide+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notesSlides/notesSlide94.xml" ContentType="application/vnd.openxmlformats-officedocument.presentationml.notesSlide+xml"/>
  <Override PartName="/customXml/itemProps11.xml" ContentType="application/vnd.openxmlformats-officedocument.customXmlProperties+xml"/>
  <Override PartName="/customXml/itemProps22.xml" ContentType="application/vnd.openxmlformats-officedocument.customXmlProperties+xml"/>
  <Override PartName="/ppt/slides/slide34.xml" ContentType="application/vnd.openxmlformats-officedocument.presentationml.slide+xml"/>
  <Override PartName="/ppt/slides/slide81.xml" ContentType="application/vnd.openxmlformats-officedocument.presentationml.slide+xml"/>
  <Override PartName="/ppt/notesSlides/notesSlide36.xml" ContentType="application/vnd.openxmlformats-officedocument.presentationml.notesSlide+xml"/>
  <Override PartName="/ppt/notesSlides/notesSlide83.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70.xml" ContentType="application/vnd.openxmlformats-officedocument.presentationml.slide+xml"/>
  <Override PartName="/ppt/notesSlides/notesSlide25.xml" ContentType="application/vnd.openxmlformats-officedocument.presentationml.notesSlide+xml"/>
  <Override PartName="/ppt/notesSlides/notesSlide72.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3" r:id="rId100"/>
  </p:sldMasterIdLst>
  <p:notesMasterIdLst>
    <p:notesMasterId r:id="rId198"/>
  </p:notesMasterIdLst>
  <p:sldIdLst>
    <p:sldId id="256" r:id="rId101"/>
    <p:sldId id="258" r:id="rId102"/>
    <p:sldId id="260" r:id="rId103"/>
    <p:sldId id="261" r:id="rId104"/>
    <p:sldId id="262" r:id="rId105"/>
    <p:sldId id="264" r:id="rId106"/>
    <p:sldId id="265" r:id="rId107"/>
    <p:sldId id="267" r:id="rId108"/>
    <p:sldId id="269" r:id="rId109"/>
    <p:sldId id="271" r:id="rId110"/>
    <p:sldId id="272" r:id="rId111"/>
    <p:sldId id="273" r:id="rId112"/>
    <p:sldId id="274" r:id="rId113"/>
    <p:sldId id="277" r:id="rId114"/>
    <p:sldId id="279" r:id="rId115"/>
    <p:sldId id="282" r:id="rId116"/>
    <p:sldId id="283" r:id="rId117"/>
    <p:sldId id="286" r:id="rId118"/>
    <p:sldId id="288" r:id="rId119"/>
    <p:sldId id="290" r:id="rId120"/>
    <p:sldId id="291" r:id="rId121"/>
    <p:sldId id="293" r:id="rId122"/>
    <p:sldId id="294" r:id="rId123"/>
    <p:sldId id="295" r:id="rId124"/>
    <p:sldId id="296" r:id="rId125"/>
    <p:sldId id="297" r:id="rId126"/>
    <p:sldId id="298" r:id="rId127"/>
    <p:sldId id="299" r:id="rId128"/>
    <p:sldId id="300" r:id="rId129"/>
    <p:sldId id="301" r:id="rId130"/>
    <p:sldId id="302" r:id="rId131"/>
    <p:sldId id="303" r:id="rId132"/>
    <p:sldId id="305" r:id="rId133"/>
    <p:sldId id="307" r:id="rId134"/>
    <p:sldId id="309" r:id="rId135"/>
    <p:sldId id="311" r:id="rId136"/>
    <p:sldId id="313" r:id="rId137"/>
    <p:sldId id="315" r:id="rId138"/>
    <p:sldId id="317" r:id="rId139"/>
    <p:sldId id="319" r:id="rId140"/>
    <p:sldId id="321" r:id="rId141"/>
    <p:sldId id="323" r:id="rId142"/>
    <p:sldId id="325" r:id="rId143"/>
    <p:sldId id="327" r:id="rId144"/>
    <p:sldId id="329" r:id="rId145"/>
    <p:sldId id="331" r:id="rId146"/>
    <p:sldId id="333" r:id="rId147"/>
    <p:sldId id="335" r:id="rId148"/>
    <p:sldId id="337" r:id="rId149"/>
    <p:sldId id="339" r:id="rId150"/>
    <p:sldId id="341" r:id="rId151"/>
    <p:sldId id="343" r:id="rId152"/>
    <p:sldId id="345" r:id="rId153"/>
    <p:sldId id="347" r:id="rId154"/>
    <p:sldId id="349" r:id="rId155"/>
    <p:sldId id="351" r:id="rId156"/>
    <p:sldId id="353" r:id="rId157"/>
    <p:sldId id="355" r:id="rId158"/>
    <p:sldId id="357" r:id="rId159"/>
    <p:sldId id="359" r:id="rId160"/>
    <p:sldId id="360" r:id="rId161"/>
    <p:sldId id="361" r:id="rId162"/>
    <p:sldId id="363" r:id="rId163"/>
    <p:sldId id="365" r:id="rId164"/>
    <p:sldId id="367" r:id="rId165"/>
    <p:sldId id="369" r:id="rId166"/>
    <p:sldId id="371" r:id="rId167"/>
    <p:sldId id="373" r:id="rId168"/>
    <p:sldId id="375" r:id="rId169"/>
    <p:sldId id="377" r:id="rId170"/>
    <p:sldId id="379" r:id="rId171"/>
    <p:sldId id="381" r:id="rId172"/>
    <p:sldId id="383" r:id="rId173"/>
    <p:sldId id="385" r:id="rId174"/>
    <p:sldId id="387" r:id="rId175"/>
    <p:sldId id="389" r:id="rId176"/>
    <p:sldId id="391" r:id="rId177"/>
    <p:sldId id="393" r:id="rId178"/>
    <p:sldId id="395" r:id="rId179"/>
    <p:sldId id="397" r:id="rId180"/>
    <p:sldId id="399" r:id="rId181"/>
    <p:sldId id="401" r:id="rId182"/>
    <p:sldId id="403" r:id="rId183"/>
    <p:sldId id="405" r:id="rId184"/>
    <p:sldId id="407" r:id="rId185"/>
    <p:sldId id="409" r:id="rId186"/>
    <p:sldId id="411" r:id="rId187"/>
    <p:sldId id="413" r:id="rId188"/>
    <p:sldId id="415" r:id="rId189"/>
    <p:sldId id="417" r:id="rId190"/>
    <p:sldId id="419" r:id="rId191"/>
    <p:sldId id="421" r:id="rId192"/>
    <p:sldId id="423" r:id="rId193"/>
    <p:sldId id="425" r:id="rId194"/>
    <p:sldId id="427" r:id="rId195"/>
    <p:sldId id="429" r:id="rId196"/>
    <p:sldId id="431" r:id="rId197"/>
  </p:sldIdLst>
  <p:sldSz cx="9144000" cy="6840538"/>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5620"/>
    <p:restoredTop sz="78142" autoAdjust="0"/>
  </p:normalViewPr>
  <p:slideViewPr>
    <p:cSldViewPr>
      <p:cViewPr>
        <p:scale>
          <a:sx n="50" d="100"/>
          <a:sy n="50" d="100"/>
        </p:scale>
        <p:origin x="-2142" y="-1284"/>
      </p:cViewPr>
      <p:guideLst>
        <p:guide orient="horz" pos="2160"/>
        <p:guide pos="295"/>
      </p:guideLst>
    </p:cSldViewPr>
  </p:slideViewPr>
  <p:notesTextViewPr>
    <p:cViewPr>
      <p:scale>
        <a:sx n="100" d="100"/>
        <a:sy n="100" d="100"/>
      </p:scale>
      <p:origin x="0" y="0"/>
    </p:cViewPr>
  </p:notesTextViewPr>
  <p:notesViewPr>
    <p:cSldViewPr showGuides="1">
      <p:cViewPr varScale="1">
        <p:scale>
          <a:sx n="49" d="100"/>
          <a:sy n="49" d="100"/>
        </p:scale>
        <p:origin x="-2784" y="-108"/>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117" Type="http://schemas.openxmlformats.org/officeDocument/2006/relationships/slide" Target="slides/slide17.xml"/><Relationship Id="rId21" Type="http://schemas.openxmlformats.org/officeDocument/2006/relationships/customXml" Target="../customXml/item21.xml"/><Relationship Id="rId42" Type="http://schemas.openxmlformats.org/officeDocument/2006/relationships/customXml" Target="../customXml/item42.xml"/><Relationship Id="rId63" Type="http://schemas.openxmlformats.org/officeDocument/2006/relationships/customXml" Target="../customXml/item63.xml"/><Relationship Id="rId84" Type="http://schemas.openxmlformats.org/officeDocument/2006/relationships/customXml" Target="../customXml/item84.xml"/><Relationship Id="rId138" Type="http://schemas.openxmlformats.org/officeDocument/2006/relationships/slide" Target="slides/slide38.xml"/><Relationship Id="rId159" Type="http://schemas.openxmlformats.org/officeDocument/2006/relationships/slide" Target="slides/slide59.xml"/><Relationship Id="rId170" Type="http://schemas.openxmlformats.org/officeDocument/2006/relationships/slide" Target="slides/slide70.xml"/><Relationship Id="rId191" Type="http://schemas.openxmlformats.org/officeDocument/2006/relationships/slide" Target="slides/slide91.xml"/><Relationship Id="rId196" Type="http://schemas.openxmlformats.org/officeDocument/2006/relationships/slide" Target="slides/slide96.xml"/><Relationship Id="rId200" Type="http://schemas.openxmlformats.org/officeDocument/2006/relationships/viewProps" Target="viewProps.xml"/><Relationship Id="rId16" Type="http://schemas.openxmlformats.org/officeDocument/2006/relationships/customXml" Target="../customXml/item16.xml"/><Relationship Id="rId107" Type="http://schemas.openxmlformats.org/officeDocument/2006/relationships/slide" Target="slides/slide7.xml"/><Relationship Id="rId11" Type="http://schemas.openxmlformats.org/officeDocument/2006/relationships/customXml" Target="../customXml/item11.xml"/><Relationship Id="rId32" Type="http://schemas.openxmlformats.org/officeDocument/2006/relationships/customXml" Target="../customXml/item32.xml"/><Relationship Id="rId37" Type="http://schemas.openxmlformats.org/officeDocument/2006/relationships/customXml" Target="../customXml/item37.xml"/><Relationship Id="rId53" Type="http://schemas.openxmlformats.org/officeDocument/2006/relationships/customXml" Target="../customXml/item53.xml"/><Relationship Id="rId58" Type="http://schemas.openxmlformats.org/officeDocument/2006/relationships/customXml" Target="../customXml/item58.xml"/><Relationship Id="rId74" Type="http://schemas.openxmlformats.org/officeDocument/2006/relationships/customXml" Target="../customXml/item74.xml"/><Relationship Id="rId79" Type="http://schemas.openxmlformats.org/officeDocument/2006/relationships/customXml" Target="../customXml/item79.xml"/><Relationship Id="rId102" Type="http://schemas.openxmlformats.org/officeDocument/2006/relationships/slide" Target="slides/slide2.xml"/><Relationship Id="rId123" Type="http://schemas.openxmlformats.org/officeDocument/2006/relationships/slide" Target="slides/slide23.xml"/><Relationship Id="rId128" Type="http://schemas.openxmlformats.org/officeDocument/2006/relationships/slide" Target="slides/slide28.xml"/><Relationship Id="rId144" Type="http://schemas.openxmlformats.org/officeDocument/2006/relationships/slide" Target="slides/slide44.xml"/><Relationship Id="rId149" Type="http://schemas.openxmlformats.org/officeDocument/2006/relationships/slide" Target="slides/slide49.xml"/><Relationship Id="rId5" Type="http://schemas.openxmlformats.org/officeDocument/2006/relationships/customXml" Target="../customXml/item5.xml"/><Relationship Id="rId90" Type="http://schemas.openxmlformats.org/officeDocument/2006/relationships/customXml" Target="../customXml/item90.xml"/><Relationship Id="rId95" Type="http://schemas.openxmlformats.org/officeDocument/2006/relationships/customXml" Target="../customXml/item95.xml"/><Relationship Id="rId160" Type="http://schemas.openxmlformats.org/officeDocument/2006/relationships/slide" Target="slides/slide60.xml"/><Relationship Id="rId165" Type="http://schemas.openxmlformats.org/officeDocument/2006/relationships/slide" Target="slides/slide65.xml"/><Relationship Id="rId181" Type="http://schemas.openxmlformats.org/officeDocument/2006/relationships/slide" Target="slides/slide81.xml"/><Relationship Id="rId186" Type="http://schemas.openxmlformats.org/officeDocument/2006/relationships/slide" Target="slides/slide86.xml"/><Relationship Id="rId22" Type="http://schemas.openxmlformats.org/officeDocument/2006/relationships/customXml" Target="../customXml/item22.xml"/><Relationship Id="rId27" Type="http://schemas.openxmlformats.org/officeDocument/2006/relationships/customXml" Target="../customXml/item27.xml"/><Relationship Id="rId43" Type="http://schemas.openxmlformats.org/officeDocument/2006/relationships/customXml" Target="../customXml/item43.xml"/><Relationship Id="rId48" Type="http://schemas.openxmlformats.org/officeDocument/2006/relationships/customXml" Target="../customXml/item48.xml"/><Relationship Id="rId64" Type="http://schemas.openxmlformats.org/officeDocument/2006/relationships/customXml" Target="../customXml/item64.xml"/><Relationship Id="rId69" Type="http://schemas.openxmlformats.org/officeDocument/2006/relationships/customXml" Target="../customXml/item69.xml"/><Relationship Id="rId113" Type="http://schemas.openxmlformats.org/officeDocument/2006/relationships/slide" Target="slides/slide13.xml"/><Relationship Id="rId118" Type="http://schemas.openxmlformats.org/officeDocument/2006/relationships/slide" Target="slides/slide18.xml"/><Relationship Id="rId134" Type="http://schemas.openxmlformats.org/officeDocument/2006/relationships/slide" Target="slides/slide34.xml"/><Relationship Id="rId139" Type="http://schemas.openxmlformats.org/officeDocument/2006/relationships/slide" Target="slides/slide39.xml"/><Relationship Id="rId80" Type="http://schemas.openxmlformats.org/officeDocument/2006/relationships/customXml" Target="../customXml/item80.xml"/><Relationship Id="rId85" Type="http://schemas.openxmlformats.org/officeDocument/2006/relationships/customXml" Target="../customXml/item85.xml"/><Relationship Id="rId150" Type="http://schemas.openxmlformats.org/officeDocument/2006/relationships/slide" Target="slides/slide50.xml"/><Relationship Id="rId155" Type="http://schemas.openxmlformats.org/officeDocument/2006/relationships/slide" Target="slides/slide55.xml"/><Relationship Id="rId171" Type="http://schemas.openxmlformats.org/officeDocument/2006/relationships/slide" Target="slides/slide71.xml"/><Relationship Id="rId176" Type="http://schemas.openxmlformats.org/officeDocument/2006/relationships/slide" Target="slides/slide76.xml"/><Relationship Id="rId192" Type="http://schemas.openxmlformats.org/officeDocument/2006/relationships/slide" Target="slides/slide92.xml"/><Relationship Id="rId197" Type="http://schemas.openxmlformats.org/officeDocument/2006/relationships/slide" Target="slides/slide97.xml"/><Relationship Id="rId201" Type="http://schemas.openxmlformats.org/officeDocument/2006/relationships/theme" Target="theme/theme1.xml"/><Relationship Id="rId12" Type="http://schemas.openxmlformats.org/officeDocument/2006/relationships/customXml" Target="../customXml/item12.xml"/><Relationship Id="rId17" Type="http://schemas.openxmlformats.org/officeDocument/2006/relationships/customXml" Target="../customXml/item17.xml"/><Relationship Id="rId33" Type="http://schemas.openxmlformats.org/officeDocument/2006/relationships/customXml" Target="../customXml/item33.xml"/><Relationship Id="rId38" Type="http://schemas.openxmlformats.org/officeDocument/2006/relationships/customXml" Target="../customXml/item38.xml"/><Relationship Id="rId59" Type="http://schemas.openxmlformats.org/officeDocument/2006/relationships/customXml" Target="../customXml/item59.xml"/><Relationship Id="rId103" Type="http://schemas.openxmlformats.org/officeDocument/2006/relationships/slide" Target="slides/slide3.xml"/><Relationship Id="rId108" Type="http://schemas.openxmlformats.org/officeDocument/2006/relationships/slide" Target="slides/slide8.xml"/><Relationship Id="rId124" Type="http://schemas.openxmlformats.org/officeDocument/2006/relationships/slide" Target="slides/slide24.xml"/><Relationship Id="rId129" Type="http://schemas.openxmlformats.org/officeDocument/2006/relationships/slide" Target="slides/slide29.xml"/><Relationship Id="rId54" Type="http://schemas.openxmlformats.org/officeDocument/2006/relationships/customXml" Target="../customXml/item54.xml"/><Relationship Id="rId70" Type="http://schemas.openxmlformats.org/officeDocument/2006/relationships/customXml" Target="../customXml/item70.xml"/><Relationship Id="rId75" Type="http://schemas.openxmlformats.org/officeDocument/2006/relationships/customXml" Target="../customXml/item75.xml"/><Relationship Id="rId91" Type="http://schemas.openxmlformats.org/officeDocument/2006/relationships/customXml" Target="../customXml/item91.xml"/><Relationship Id="rId96" Type="http://schemas.openxmlformats.org/officeDocument/2006/relationships/customXml" Target="../customXml/item96.xml"/><Relationship Id="rId140" Type="http://schemas.openxmlformats.org/officeDocument/2006/relationships/slide" Target="slides/slide40.xml"/><Relationship Id="rId145" Type="http://schemas.openxmlformats.org/officeDocument/2006/relationships/slide" Target="slides/slide45.xml"/><Relationship Id="rId161" Type="http://schemas.openxmlformats.org/officeDocument/2006/relationships/slide" Target="slides/slide61.xml"/><Relationship Id="rId166" Type="http://schemas.openxmlformats.org/officeDocument/2006/relationships/slide" Target="slides/slide66.xml"/><Relationship Id="rId182" Type="http://schemas.openxmlformats.org/officeDocument/2006/relationships/slide" Target="slides/slide82.xml"/><Relationship Id="rId187" Type="http://schemas.openxmlformats.org/officeDocument/2006/relationships/slide" Target="slides/slide87.xml"/><Relationship Id="rId1" Type="http://schemas.openxmlformats.org/officeDocument/2006/relationships/customXml" Target="../customXml/item1.xml"/><Relationship Id="rId6" Type="http://schemas.openxmlformats.org/officeDocument/2006/relationships/customXml" Target="../customXml/item6.xml"/><Relationship Id="rId23" Type="http://schemas.openxmlformats.org/officeDocument/2006/relationships/customXml" Target="../customXml/item23.xml"/><Relationship Id="rId28" Type="http://schemas.openxmlformats.org/officeDocument/2006/relationships/customXml" Target="../customXml/item28.xml"/><Relationship Id="rId49" Type="http://schemas.openxmlformats.org/officeDocument/2006/relationships/customXml" Target="../customXml/item49.xml"/><Relationship Id="rId114" Type="http://schemas.openxmlformats.org/officeDocument/2006/relationships/slide" Target="slides/slide14.xml"/><Relationship Id="rId119" Type="http://schemas.openxmlformats.org/officeDocument/2006/relationships/slide" Target="slides/slide19.xml"/><Relationship Id="rId44" Type="http://schemas.openxmlformats.org/officeDocument/2006/relationships/customXml" Target="../customXml/item44.xml"/><Relationship Id="rId60" Type="http://schemas.openxmlformats.org/officeDocument/2006/relationships/customXml" Target="../customXml/item60.xml"/><Relationship Id="rId65" Type="http://schemas.openxmlformats.org/officeDocument/2006/relationships/customXml" Target="../customXml/item65.xml"/><Relationship Id="rId81" Type="http://schemas.openxmlformats.org/officeDocument/2006/relationships/customXml" Target="../customXml/item81.xml"/><Relationship Id="rId86" Type="http://schemas.openxmlformats.org/officeDocument/2006/relationships/customXml" Target="../customXml/item86.xml"/><Relationship Id="rId130" Type="http://schemas.openxmlformats.org/officeDocument/2006/relationships/slide" Target="slides/slide30.xml"/><Relationship Id="rId135" Type="http://schemas.openxmlformats.org/officeDocument/2006/relationships/slide" Target="slides/slide35.xml"/><Relationship Id="rId151" Type="http://schemas.openxmlformats.org/officeDocument/2006/relationships/slide" Target="slides/slide51.xml"/><Relationship Id="rId156" Type="http://schemas.openxmlformats.org/officeDocument/2006/relationships/slide" Target="slides/slide56.xml"/><Relationship Id="rId177" Type="http://schemas.openxmlformats.org/officeDocument/2006/relationships/slide" Target="slides/slide77.xml"/><Relationship Id="rId198" Type="http://schemas.openxmlformats.org/officeDocument/2006/relationships/notesMaster" Target="notesMasters/notesMaster1.xml"/><Relationship Id="rId172" Type="http://schemas.openxmlformats.org/officeDocument/2006/relationships/slide" Target="slides/slide72.xml"/><Relationship Id="rId193" Type="http://schemas.openxmlformats.org/officeDocument/2006/relationships/slide" Target="slides/slide93.xml"/><Relationship Id="rId202" Type="http://schemas.openxmlformats.org/officeDocument/2006/relationships/tableStyles" Target="tableStyles.xml"/><Relationship Id="rId13" Type="http://schemas.openxmlformats.org/officeDocument/2006/relationships/customXml" Target="../customXml/item13.xml"/><Relationship Id="rId18" Type="http://schemas.openxmlformats.org/officeDocument/2006/relationships/customXml" Target="../customXml/item18.xml"/><Relationship Id="rId39" Type="http://schemas.openxmlformats.org/officeDocument/2006/relationships/customXml" Target="../customXml/item39.xml"/><Relationship Id="rId109" Type="http://schemas.openxmlformats.org/officeDocument/2006/relationships/slide" Target="slides/slide9.xml"/><Relationship Id="rId34" Type="http://schemas.openxmlformats.org/officeDocument/2006/relationships/customXml" Target="../customXml/item34.xml"/><Relationship Id="rId50" Type="http://schemas.openxmlformats.org/officeDocument/2006/relationships/customXml" Target="../customXml/item50.xml"/><Relationship Id="rId55" Type="http://schemas.openxmlformats.org/officeDocument/2006/relationships/customXml" Target="../customXml/item55.xml"/><Relationship Id="rId76" Type="http://schemas.openxmlformats.org/officeDocument/2006/relationships/customXml" Target="../customXml/item76.xml"/><Relationship Id="rId97" Type="http://schemas.openxmlformats.org/officeDocument/2006/relationships/customXml" Target="../customXml/item97.xml"/><Relationship Id="rId104" Type="http://schemas.openxmlformats.org/officeDocument/2006/relationships/slide" Target="slides/slide4.xml"/><Relationship Id="rId120" Type="http://schemas.openxmlformats.org/officeDocument/2006/relationships/slide" Target="slides/slide20.xml"/><Relationship Id="rId125" Type="http://schemas.openxmlformats.org/officeDocument/2006/relationships/slide" Target="slides/slide25.xml"/><Relationship Id="rId141" Type="http://schemas.openxmlformats.org/officeDocument/2006/relationships/slide" Target="slides/slide41.xml"/><Relationship Id="rId146" Type="http://schemas.openxmlformats.org/officeDocument/2006/relationships/slide" Target="slides/slide46.xml"/><Relationship Id="rId167" Type="http://schemas.openxmlformats.org/officeDocument/2006/relationships/slide" Target="slides/slide67.xml"/><Relationship Id="rId188" Type="http://schemas.openxmlformats.org/officeDocument/2006/relationships/slide" Target="slides/slide88.xml"/><Relationship Id="rId7" Type="http://schemas.openxmlformats.org/officeDocument/2006/relationships/customXml" Target="../customXml/item7.xml"/><Relationship Id="rId71" Type="http://schemas.openxmlformats.org/officeDocument/2006/relationships/customXml" Target="../customXml/item71.xml"/><Relationship Id="rId92" Type="http://schemas.openxmlformats.org/officeDocument/2006/relationships/customXml" Target="../customXml/item92.xml"/><Relationship Id="rId162" Type="http://schemas.openxmlformats.org/officeDocument/2006/relationships/slide" Target="slides/slide62.xml"/><Relationship Id="rId183" Type="http://schemas.openxmlformats.org/officeDocument/2006/relationships/slide" Target="slides/slide83.xml"/><Relationship Id="rId2" Type="http://schemas.openxmlformats.org/officeDocument/2006/relationships/customXml" Target="../customXml/item2.xml"/><Relationship Id="rId29" Type="http://schemas.openxmlformats.org/officeDocument/2006/relationships/customXml" Target="../customXml/item29.xml"/><Relationship Id="rId24" Type="http://schemas.openxmlformats.org/officeDocument/2006/relationships/customXml" Target="../customXml/item24.xml"/><Relationship Id="rId40" Type="http://schemas.openxmlformats.org/officeDocument/2006/relationships/customXml" Target="../customXml/item40.xml"/><Relationship Id="rId45" Type="http://schemas.openxmlformats.org/officeDocument/2006/relationships/customXml" Target="../customXml/item45.xml"/><Relationship Id="rId66" Type="http://schemas.openxmlformats.org/officeDocument/2006/relationships/customXml" Target="../customXml/item66.xml"/><Relationship Id="rId87" Type="http://schemas.openxmlformats.org/officeDocument/2006/relationships/customXml" Target="../customXml/item87.xml"/><Relationship Id="rId110" Type="http://schemas.openxmlformats.org/officeDocument/2006/relationships/slide" Target="slides/slide10.xml"/><Relationship Id="rId115" Type="http://schemas.openxmlformats.org/officeDocument/2006/relationships/slide" Target="slides/slide15.xml"/><Relationship Id="rId131" Type="http://schemas.openxmlformats.org/officeDocument/2006/relationships/slide" Target="slides/slide31.xml"/><Relationship Id="rId136" Type="http://schemas.openxmlformats.org/officeDocument/2006/relationships/slide" Target="slides/slide36.xml"/><Relationship Id="rId157" Type="http://schemas.openxmlformats.org/officeDocument/2006/relationships/slide" Target="slides/slide57.xml"/><Relationship Id="rId178" Type="http://schemas.openxmlformats.org/officeDocument/2006/relationships/slide" Target="slides/slide78.xml"/><Relationship Id="rId61" Type="http://schemas.openxmlformats.org/officeDocument/2006/relationships/customXml" Target="../customXml/item61.xml"/><Relationship Id="rId82" Type="http://schemas.openxmlformats.org/officeDocument/2006/relationships/customXml" Target="../customXml/item82.xml"/><Relationship Id="rId152" Type="http://schemas.openxmlformats.org/officeDocument/2006/relationships/slide" Target="slides/slide52.xml"/><Relationship Id="rId173" Type="http://schemas.openxmlformats.org/officeDocument/2006/relationships/slide" Target="slides/slide73.xml"/><Relationship Id="rId194" Type="http://schemas.openxmlformats.org/officeDocument/2006/relationships/slide" Target="slides/slide94.xml"/><Relationship Id="rId199" Type="http://schemas.openxmlformats.org/officeDocument/2006/relationships/presProps" Target="presProps.xml"/><Relationship Id="rId19" Type="http://schemas.openxmlformats.org/officeDocument/2006/relationships/customXml" Target="../customXml/item19.xml"/><Relationship Id="rId14" Type="http://schemas.openxmlformats.org/officeDocument/2006/relationships/customXml" Target="../customXml/item14.xml"/><Relationship Id="rId30" Type="http://schemas.openxmlformats.org/officeDocument/2006/relationships/customXml" Target="../customXml/item30.xml"/><Relationship Id="rId35" Type="http://schemas.openxmlformats.org/officeDocument/2006/relationships/customXml" Target="../customXml/item35.xml"/><Relationship Id="rId56" Type="http://schemas.openxmlformats.org/officeDocument/2006/relationships/customXml" Target="../customXml/item56.xml"/><Relationship Id="rId77" Type="http://schemas.openxmlformats.org/officeDocument/2006/relationships/customXml" Target="../customXml/item77.xml"/><Relationship Id="rId100" Type="http://schemas.openxmlformats.org/officeDocument/2006/relationships/slideMaster" Target="slideMasters/slideMaster1.xml"/><Relationship Id="rId105" Type="http://schemas.openxmlformats.org/officeDocument/2006/relationships/slide" Target="slides/slide5.xml"/><Relationship Id="rId126" Type="http://schemas.openxmlformats.org/officeDocument/2006/relationships/slide" Target="slides/slide26.xml"/><Relationship Id="rId147" Type="http://schemas.openxmlformats.org/officeDocument/2006/relationships/slide" Target="slides/slide47.xml"/><Relationship Id="rId168" Type="http://schemas.openxmlformats.org/officeDocument/2006/relationships/slide" Target="slides/slide68.xml"/><Relationship Id="rId8" Type="http://schemas.openxmlformats.org/officeDocument/2006/relationships/customXml" Target="../customXml/item8.xml"/><Relationship Id="rId51" Type="http://schemas.openxmlformats.org/officeDocument/2006/relationships/customXml" Target="../customXml/item51.xml"/><Relationship Id="rId72" Type="http://schemas.openxmlformats.org/officeDocument/2006/relationships/customXml" Target="../customXml/item72.xml"/><Relationship Id="rId93" Type="http://schemas.openxmlformats.org/officeDocument/2006/relationships/customXml" Target="../customXml/item93.xml"/><Relationship Id="rId98" Type="http://schemas.openxmlformats.org/officeDocument/2006/relationships/customXml" Target="../customXml/item98.xml"/><Relationship Id="rId121" Type="http://schemas.openxmlformats.org/officeDocument/2006/relationships/slide" Target="slides/slide21.xml"/><Relationship Id="rId142" Type="http://schemas.openxmlformats.org/officeDocument/2006/relationships/slide" Target="slides/slide42.xml"/><Relationship Id="rId163" Type="http://schemas.openxmlformats.org/officeDocument/2006/relationships/slide" Target="slides/slide63.xml"/><Relationship Id="rId184" Type="http://schemas.openxmlformats.org/officeDocument/2006/relationships/slide" Target="slides/slide84.xml"/><Relationship Id="rId189" Type="http://schemas.openxmlformats.org/officeDocument/2006/relationships/slide" Target="slides/slide89.xml"/><Relationship Id="rId3" Type="http://schemas.openxmlformats.org/officeDocument/2006/relationships/customXml" Target="../customXml/item3.xml"/><Relationship Id="rId25" Type="http://schemas.openxmlformats.org/officeDocument/2006/relationships/customXml" Target="../customXml/item25.xml"/><Relationship Id="rId46" Type="http://schemas.openxmlformats.org/officeDocument/2006/relationships/customXml" Target="../customXml/item46.xml"/><Relationship Id="rId67" Type="http://schemas.openxmlformats.org/officeDocument/2006/relationships/customXml" Target="../customXml/item67.xml"/><Relationship Id="rId116" Type="http://schemas.openxmlformats.org/officeDocument/2006/relationships/slide" Target="slides/slide16.xml"/><Relationship Id="rId137" Type="http://schemas.openxmlformats.org/officeDocument/2006/relationships/slide" Target="slides/slide37.xml"/><Relationship Id="rId158" Type="http://schemas.openxmlformats.org/officeDocument/2006/relationships/slide" Target="slides/slide58.xml"/><Relationship Id="rId20" Type="http://schemas.openxmlformats.org/officeDocument/2006/relationships/customXml" Target="../customXml/item20.xml"/><Relationship Id="rId41" Type="http://schemas.openxmlformats.org/officeDocument/2006/relationships/customXml" Target="../customXml/item41.xml"/><Relationship Id="rId62" Type="http://schemas.openxmlformats.org/officeDocument/2006/relationships/customXml" Target="../customXml/item62.xml"/><Relationship Id="rId83" Type="http://schemas.openxmlformats.org/officeDocument/2006/relationships/customXml" Target="../customXml/item83.xml"/><Relationship Id="rId88" Type="http://schemas.openxmlformats.org/officeDocument/2006/relationships/customXml" Target="../customXml/item88.xml"/><Relationship Id="rId111" Type="http://schemas.openxmlformats.org/officeDocument/2006/relationships/slide" Target="slides/slide11.xml"/><Relationship Id="rId132" Type="http://schemas.openxmlformats.org/officeDocument/2006/relationships/slide" Target="slides/slide32.xml"/><Relationship Id="rId153" Type="http://schemas.openxmlformats.org/officeDocument/2006/relationships/slide" Target="slides/slide53.xml"/><Relationship Id="rId174" Type="http://schemas.openxmlformats.org/officeDocument/2006/relationships/slide" Target="slides/slide74.xml"/><Relationship Id="rId179" Type="http://schemas.openxmlformats.org/officeDocument/2006/relationships/slide" Target="slides/slide79.xml"/><Relationship Id="rId195" Type="http://schemas.openxmlformats.org/officeDocument/2006/relationships/slide" Target="slides/slide95.xml"/><Relationship Id="rId190" Type="http://schemas.openxmlformats.org/officeDocument/2006/relationships/slide" Target="slides/slide90.xml"/><Relationship Id="rId15" Type="http://schemas.openxmlformats.org/officeDocument/2006/relationships/customXml" Target="../customXml/item15.xml"/><Relationship Id="rId36" Type="http://schemas.openxmlformats.org/officeDocument/2006/relationships/customXml" Target="../customXml/item36.xml"/><Relationship Id="rId57" Type="http://schemas.openxmlformats.org/officeDocument/2006/relationships/customXml" Target="../customXml/item57.xml"/><Relationship Id="rId106" Type="http://schemas.openxmlformats.org/officeDocument/2006/relationships/slide" Target="slides/slide6.xml"/><Relationship Id="rId127" Type="http://schemas.openxmlformats.org/officeDocument/2006/relationships/slide" Target="slides/slide27.xml"/><Relationship Id="rId10" Type="http://schemas.openxmlformats.org/officeDocument/2006/relationships/customXml" Target="../customXml/item10.xml"/><Relationship Id="rId31" Type="http://schemas.openxmlformats.org/officeDocument/2006/relationships/customXml" Target="../customXml/item31.xml"/><Relationship Id="rId52" Type="http://schemas.openxmlformats.org/officeDocument/2006/relationships/customXml" Target="../customXml/item52.xml"/><Relationship Id="rId73" Type="http://schemas.openxmlformats.org/officeDocument/2006/relationships/customXml" Target="../customXml/item73.xml"/><Relationship Id="rId78" Type="http://schemas.openxmlformats.org/officeDocument/2006/relationships/customXml" Target="../customXml/item78.xml"/><Relationship Id="rId94" Type="http://schemas.openxmlformats.org/officeDocument/2006/relationships/customXml" Target="../customXml/item94.xml"/><Relationship Id="rId99" Type="http://schemas.openxmlformats.org/officeDocument/2006/relationships/customXml" Target="../customXml/item99.xml"/><Relationship Id="rId101" Type="http://schemas.openxmlformats.org/officeDocument/2006/relationships/slide" Target="slides/slide1.xml"/><Relationship Id="rId122" Type="http://schemas.openxmlformats.org/officeDocument/2006/relationships/slide" Target="slides/slide22.xml"/><Relationship Id="rId143" Type="http://schemas.openxmlformats.org/officeDocument/2006/relationships/slide" Target="slides/slide43.xml"/><Relationship Id="rId148" Type="http://schemas.openxmlformats.org/officeDocument/2006/relationships/slide" Target="slides/slide48.xml"/><Relationship Id="rId164" Type="http://schemas.openxmlformats.org/officeDocument/2006/relationships/slide" Target="slides/slide64.xml"/><Relationship Id="rId169" Type="http://schemas.openxmlformats.org/officeDocument/2006/relationships/slide" Target="slides/slide69.xml"/><Relationship Id="rId185" Type="http://schemas.openxmlformats.org/officeDocument/2006/relationships/slide" Target="slides/slide85.xml"/><Relationship Id="rId4" Type="http://schemas.openxmlformats.org/officeDocument/2006/relationships/customXml" Target="../customXml/item4.xml"/><Relationship Id="rId9" Type="http://schemas.openxmlformats.org/officeDocument/2006/relationships/customXml" Target="../customXml/item9.xml"/><Relationship Id="rId180" Type="http://schemas.openxmlformats.org/officeDocument/2006/relationships/slide" Target="slides/slide80.xml"/><Relationship Id="rId26" Type="http://schemas.openxmlformats.org/officeDocument/2006/relationships/customXml" Target="../customXml/item26.xml"/><Relationship Id="rId47" Type="http://schemas.openxmlformats.org/officeDocument/2006/relationships/customXml" Target="../customXml/item47.xml"/><Relationship Id="rId68" Type="http://schemas.openxmlformats.org/officeDocument/2006/relationships/customXml" Target="../customXml/item68.xml"/><Relationship Id="rId89" Type="http://schemas.openxmlformats.org/officeDocument/2006/relationships/customXml" Target="../customXml/item89.xml"/><Relationship Id="rId112" Type="http://schemas.openxmlformats.org/officeDocument/2006/relationships/slide" Target="slides/slide12.xml"/><Relationship Id="rId133" Type="http://schemas.openxmlformats.org/officeDocument/2006/relationships/slide" Target="slides/slide33.xml"/><Relationship Id="rId154" Type="http://schemas.openxmlformats.org/officeDocument/2006/relationships/slide" Target="slides/slide54.xml"/><Relationship Id="rId175" Type="http://schemas.openxmlformats.org/officeDocument/2006/relationships/slide" Target="slides/slide7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F2E16A1-CD54-44AD-AAEF-7C0100267705}" type="datetimeFigureOut">
              <a:rPr lang="zh-CN" altLang="en-US" smtClean="0"/>
              <a:pPr/>
              <a:t>2019-3-6</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4FC518D-AE7E-41F4-BDAF-13DD522B5C64}"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标题幻灯片">
    <p:spTree>
      <p:nvGrpSpPr>
        <p:cNvPr id="1" name=""/>
        <p:cNvGrpSpPr/>
        <p:nvPr/>
      </p:nvGrpSpPr>
      <p:grpSpPr>
        <a:xfrm>
          <a:off x="0" y="0"/>
          <a:ext cx="0" cy="0"/>
          <a:chOff x="0" y="0"/>
          <a:chExt cx="0" cy="0"/>
        </a:xfrm>
      </p:grpSpPr>
      <p:pic>
        <p:nvPicPr>
          <p:cNvPr id="1026" name="Picture 2" descr="C:\Users\Administrator\Desktop\2019版53Bppt模板\2019版53Bppt模板-03.jpg"/>
          <p:cNvPicPr>
            <a:picLocks noChangeAspect="1" noChangeArrowheads="1"/>
          </p:cNvPicPr>
          <p:nvPr/>
        </p:nvPicPr>
        <p:blipFill>
          <a:blip r:embed="rId2" cstate="print"/>
          <a:srcRect/>
          <a:stretch>
            <a:fillRect/>
          </a:stretch>
        </p:blipFill>
        <p:spPr bwMode="auto">
          <a:xfrm>
            <a:off x="0" y="0"/>
            <a:ext cx="9448800" cy="6840538"/>
          </a:xfrm>
          <a:prstGeom prst="rect">
            <a:avLst/>
          </a:prstGeom>
          <a:noFill/>
        </p:spPr>
      </p:pic>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p:cSld name="标题和内容">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obj">
  <p:cSld name="1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600200"/>
            <a:ext cx="8229600" cy="45259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457200" y="6356350"/>
            <a:ext cx="2133600" cy="365125"/>
          </a:xfrm>
          <a:prstGeom prst="rect">
            <a:avLst/>
          </a:prstGeom>
        </p:spPr>
        <p:txBody>
          <a:bodyPr/>
          <a:lstStyle/>
          <a:p>
            <a:fld id="{D819A9AE-DFF2-479B-AF37-FAA367F55B3D}" type="datetimeFigureOut">
              <a:rPr lang="zh-CN" altLang="en-US" smtClean="0"/>
              <a:pPr/>
              <a:t>2019-3-6</a:t>
            </a:fld>
            <a:endParaRPr lang="zh-CN" altLang="en-US"/>
          </a:p>
        </p:txBody>
      </p:sp>
      <p:sp>
        <p:nvSpPr>
          <p:cNvPr id="5" name="页脚占位符 4"/>
          <p:cNvSpPr>
            <a:spLocks noGrp="1"/>
          </p:cNvSpPr>
          <p:nvPr>
            <p:ph type="ftr" sz="quarter" idx="11"/>
          </p:nvPr>
        </p:nvSpPr>
        <p:spPr>
          <a:xfrm>
            <a:off x="3124200" y="6356350"/>
            <a:ext cx="28956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6356350"/>
            <a:ext cx="2133600" cy="365125"/>
          </a:xfrm>
          <a:prstGeom prst="rect">
            <a:avLst/>
          </a:prstGeom>
        </p:spPr>
        <p:txBody>
          <a:bodyPr/>
          <a:lstStyle/>
          <a:p>
            <a:fld id="{3F8935AA-09F9-4C1A-89F2-CB34E0111C49}"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 Target="../slides/slide60.xml"/><Relationship Id="rId3" Type="http://schemas.openxmlformats.org/officeDocument/2006/relationships/slideLayout" Target="../slideLayouts/slideLayout3.xml"/><Relationship Id="rId7" Type="http://schemas.openxmlformats.org/officeDocument/2006/relationships/slide" Target="../slides/slide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 Target="../slides/slide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6">
            <a:lum/>
          </a:blip>
          <a:srcRect/>
          <a:stretch>
            <a:fillRect/>
          </a:stretch>
        </a:blipFill>
        <a:effectLst/>
      </p:bgPr>
    </p:bg>
    <p:spTree>
      <p:nvGrpSpPr>
        <p:cNvPr id="1" name=""/>
        <p:cNvGrpSpPr/>
        <p:nvPr/>
      </p:nvGrpSpPr>
      <p:grpSpPr>
        <a:xfrm>
          <a:off x="0" y="0"/>
          <a:ext cx="0" cy="0"/>
          <a:chOff x="0" y="0"/>
          <a:chExt cx="0" cy="0"/>
        </a:xfrm>
      </p:grpSpPr>
      <p:grpSp>
        <p:nvGrpSpPr>
          <p:cNvPr id="2" name="组合 38"/>
          <p:cNvGrpSpPr/>
          <p:nvPr/>
        </p:nvGrpSpPr>
        <p:grpSpPr>
          <a:xfrm>
            <a:off x="7508240" y="-838852"/>
            <a:ext cx="1477010" cy="687221"/>
            <a:chOff x="7877866" y="818062"/>
            <a:chExt cx="928694" cy="761923"/>
          </a:xfrm>
        </p:grpSpPr>
        <p:sp>
          <p:nvSpPr>
            <p:cNvPr id="15" name="圆角矩形 14"/>
            <p:cNvSpPr/>
            <p:nvPr/>
          </p:nvSpPr>
          <p:spPr>
            <a:xfrm>
              <a:off x="7898656" y="818062"/>
              <a:ext cx="888995" cy="761923"/>
            </a:xfrm>
            <a:prstGeom prst="roundRect">
              <a:avLst/>
            </a:prstGeom>
            <a:solidFill>
              <a:srgbClr val="FFFFCC"/>
            </a:solidFill>
            <a:ln w="9525">
              <a:solidFill>
                <a:srgbClr val="CC99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1" i="0" u="none" strike="noStrike" kern="1200" cap="none" spc="0" normalizeH="0" baseline="0" noProof="0">
                <a:ln>
                  <a:solidFill>
                    <a:srgbClr val="00B0F0"/>
                  </a:solidFill>
                </a:ln>
                <a:solidFill>
                  <a:schemeClr val="lt1"/>
                </a:solidFill>
                <a:effectLst/>
                <a:uLnTx/>
                <a:uFillTx/>
                <a:latin typeface="+mn-lt"/>
                <a:ea typeface="+mn-ea"/>
                <a:cs typeface="+mn-cs"/>
              </a:endParaRPr>
            </a:p>
          </p:txBody>
        </p:sp>
        <p:sp>
          <p:nvSpPr>
            <p:cNvPr id="16" name="TextBox 15"/>
            <p:cNvSpPr txBox="1"/>
            <p:nvPr/>
          </p:nvSpPr>
          <p:spPr>
            <a:xfrm>
              <a:off x="7877866" y="936595"/>
              <a:ext cx="928694" cy="511849"/>
            </a:xfrm>
            <a:prstGeom prst="rect">
              <a:avLst/>
            </a:prstGeom>
            <a:noFill/>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200" b="1" i="0" u="sng"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hlinkClick r:id="rId7" action="ppaction://hlinksldjump"/>
                </a:rPr>
                <a:t>五年高考</a:t>
              </a:r>
              <a:endParaRPr kumimoji="0" lang="zh-CN" altLang="en-US" sz="1200" b="1" i="0" u="sng"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200" b="1" i="0" u="sng" strike="noStrike" kern="1200" cap="none" spc="0" normalizeH="0" baseline="0" noProof="0" dirty="0">
                  <a:ln>
                    <a:noFill/>
                  </a:ln>
                  <a:effectLst/>
                  <a:uLnTx/>
                  <a:uFillTx/>
                  <a:latin typeface="黑体" panose="02010609060101010101" pitchFamily="49" charset="-122"/>
                  <a:ea typeface="黑体" panose="02010609060101010101" pitchFamily="49" charset="-122"/>
                  <a:cs typeface="+mn-cs"/>
                  <a:hlinkClick r:id="rId8" action="ppaction://hlinksldjump"/>
                </a:rPr>
                <a:t>三年</a:t>
              </a:r>
              <a:r>
                <a:rPr kumimoji="0" lang="zh-CN" altLang="en-US" sz="1200" b="1" i="0" u="sng" strike="noStrike" kern="1200" cap="none" spc="0" normalizeH="0" baseline="0" noProof="0" dirty="0" smtClean="0">
                  <a:ln>
                    <a:noFill/>
                  </a:ln>
                  <a:effectLst/>
                  <a:uLnTx/>
                  <a:uFillTx/>
                  <a:latin typeface="黑体" panose="02010609060101010101" pitchFamily="49" charset="-122"/>
                  <a:ea typeface="黑体" panose="02010609060101010101" pitchFamily="49" charset="-122"/>
                  <a:cs typeface="+mn-cs"/>
                  <a:hlinkClick r:id="rId8" action="ppaction://hlinksldjump"/>
                </a:rPr>
                <a:t>模拟</a:t>
              </a:r>
              <a:endParaRPr kumimoji="0" lang="zh-CN" altLang="en-US" sz="1200" b="1" i="0" u="sng" strike="noStrike" kern="1200" cap="none" spc="0" normalizeH="0" baseline="0" noProof="0" dirty="0">
                <a:ln>
                  <a:noFill/>
                </a:ln>
                <a:effectLst/>
                <a:uLnTx/>
                <a:uFillTx/>
                <a:latin typeface="黑体" panose="02010609060101010101" pitchFamily="49" charset="-122"/>
                <a:ea typeface="黑体" panose="02010609060101010101" pitchFamily="49" charset="-122"/>
                <a:cs typeface="+mn-cs"/>
                <a:hlinkClick r:id="rId9" action="ppaction://hlinksldjump"/>
              </a:endParaRPr>
            </a:p>
          </p:txBody>
        </p:sp>
      </p:grpSp>
      <p:sp>
        <p:nvSpPr>
          <p:cNvPr id="4" name="矩形 3"/>
          <p:cNvSpPr/>
          <p:nvPr/>
        </p:nvSpPr>
        <p:spPr>
          <a:xfrm>
            <a:off x="7454901" y="-633"/>
            <a:ext cx="1740535" cy="787295"/>
          </a:xfrm>
          <a:prstGeom prst="rect">
            <a:avLst/>
          </a:prstGeom>
          <a:solidFill>
            <a:srgbClr val="A022B2"/>
          </a:solidFill>
          <a:ln w="9525" cap="flat" cmpd="sng" algn="ctr">
            <a:noFill/>
            <a:prstDash val="solid"/>
            <a:round/>
            <a:headEnd type="none" w="med" len="med"/>
            <a:tailEnd type="none" w="med" len="med"/>
          </a:ln>
        </p:spPr>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zh-CN" altLang="en-US"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grpSp>
        <p:nvGrpSpPr>
          <p:cNvPr id="3" name="组合 32"/>
          <p:cNvGrpSpPr/>
          <p:nvPr/>
        </p:nvGrpSpPr>
        <p:grpSpPr>
          <a:xfrm>
            <a:off x="7788275" y="253354"/>
            <a:ext cx="928688" cy="307191"/>
            <a:chOff x="6500826" y="236061"/>
            <a:chExt cx="1085882" cy="345632"/>
          </a:xfrm>
        </p:grpSpPr>
        <p:sp>
          <p:nvSpPr>
            <p:cNvPr id="12" name="流程图: 终止 11"/>
            <p:cNvSpPr/>
            <p:nvPr/>
          </p:nvSpPr>
          <p:spPr>
            <a:xfrm>
              <a:off x="6500826" y="282383"/>
              <a:ext cx="1071032" cy="285057"/>
            </a:xfrm>
            <a:prstGeom prst="flowChartTerminator">
              <a:avLst/>
            </a:prstGeom>
            <a:gradFill flip="none" rotWithShape="1">
              <a:gsLst>
                <a:gs pos="0">
                  <a:srgbClr val="7030A0"/>
                </a:gs>
                <a:gs pos="25000">
                  <a:srgbClr val="FF99FF"/>
                </a:gs>
                <a:gs pos="75000">
                  <a:srgbClr val="9900FF"/>
                </a:gs>
                <a:gs pos="100000">
                  <a:srgbClr val="7030A0"/>
                </a:gs>
              </a:gsLst>
              <a:lin ang="5400000" scaled="0"/>
              <a:tileRect/>
            </a:gra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1" i="0" u="none" strike="noStrike" kern="1200" cap="none" spc="0" normalizeH="0" baseline="0" noProof="0">
                <a:ln>
                  <a:noFill/>
                </a:ln>
                <a:solidFill>
                  <a:schemeClr val="lt1"/>
                </a:solidFill>
                <a:effectLst/>
                <a:uLnTx/>
                <a:uFillTx/>
                <a:latin typeface="+mn-lt"/>
                <a:ea typeface="+mn-ea"/>
                <a:cs typeface="+mn-cs"/>
              </a:endParaRPr>
            </a:p>
          </p:txBody>
        </p:sp>
        <p:sp>
          <p:nvSpPr>
            <p:cNvPr id="13" name="TextBox 12"/>
            <p:cNvSpPr txBox="1"/>
            <p:nvPr/>
          </p:nvSpPr>
          <p:spPr>
            <a:xfrm>
              <a:off x="6530525" y="236061"/>
              <a:ext cx="1056183" cy="345632"/>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400" b="1" i="0" u="none" strike="noStrike" kern="1200" cap="none" spc="0" normalizeH="0" baseline="0" noProof="0" dirty="0">
                  <a:ln>
                    <a:noFill/>
                  </a:ln>
                  <a:solidFill>
                    <a:schemeClr val="bg1"/>
                  </a:solidFill>
                  <a:effectLst/>
                  <a:uLnTx/>
                  <a:uFillTx/>
                  <a:latin typeface="黑体" panose="02010609060101010101" pitchFamily="49" charset="-122"/>
                  <a:ea typeface="黑体" panose="02010609060101010101" pitchFamily="49" charset="-122"/>
                  <a:cs typeface="+mn-cs"/>
                </a:rPr>
                <a:t>栏目索引</a:t>
              </a:r>
            </a:p>
          </p:txBody>
        </p:sp>
      </p:grpSp>
    </p:spTree>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Lst>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9" presetClass="emph" presetSubtype="0" nodeType="clickEffect">
                                  <p:stCondLst>
                                    <p:cond delay="0"/>
                                  </p:stCondLst>
                                  <p:childTnLst>
                                    <p:set>
                                      <p:cBhvr rctx="PPT">
                                        <p:cTn id="6" dur="500"/>
                                        <p:tgtEl>
                                          <p:spTgt spid="3"/>
                                        </p:tgtEl>
                                        <p:attrNameLst>
                                          <p:attrName>style.opacity</p:attrName>
                                        </p:attrNameLst>
                                      </p:cBhvr>
                                      <p:to>
                                        <p:strVal val="0.25"/>
                                      </p:to>
                                    </p:set>
                                    <p:animEffect filter="image" prLst="opacity: 0.25">
                                      <p:cBhvr rctx="IE">
                                        <p:cTn id="7" dur="500"/>
                                        <p:tgtEl>
                                          <p:spTgt spid="3"/>
                                        </p:tgtEl>
                                      </p:cBhvr>
                                    </p:animEffect>
                                  </p:childTnLst>
                                </p:cTn>
                              </p:par>
                              <p:par>
                                <p:cTn id="8" presetID="42" presetClass="path" presetSubtype="0" accel="50000" decel="50000" fill="hold" nodeType="withEffect">
                                  <p:stCondLst>
                                    <p:cond delay="0"/>
                                  </p:stCondLst>
                                  <p:childTnLst>
                                    <p:animMotion origin="layout" path="M -1.94444E-6 9.74478E-7 L -0.00052 0.21485 " pathEditMode="relative" rAng="0" ptsTypes="AA">
                                      <p:cBhvr>
                                        <p:cTn id="9" dur="500" fill="hold"/>
                                        <p:tgtEl>
                                          <p:spTgt spid="2"/>
                                        </p:tgtEl>
                                        <p:attrNameLst>
                                          <p:attrName>ppt_x</p:attrName>
                                          <p:attrName>ppt_y</p:attrName>
                                        </p:attrNameLst>
                                      </p:cBhvr>
                                      <p:rCtr x="0" y="10700"/>
                                    </p:animMotion>
                                  </p:childTnLst>
                                </p:cTn>
                              </p:par>
                            </p:childTnLst>
                          </p:cTn>
                        </p:par>
                      </p:childTnLst>
                    </p:cTn>
                  </p:par>
                  <p:par>
                    <p:cTn id="10" fill="hold">
                      <p:stCondLst>
                        <p:cond delay="indefinite"/>
                      </p:stCondLst>
                      <p:childTnLst>
                        <p:par>
                          <p:cTn id="11" fill="hold">
                            <p:stCondLst>
                              <p:cond delay="0"/>
                            </p:stCondLst>
                            <p:childTnLst>
                              <p:par>
                                <p:cTn id="12" presetID="64" presetClass="path" presetSubtype="0" accel="50000" decel="50000" fill="hold" nodeType="clickEffect">
                                  <p:stCondLst>
                                    <p:cond delay="0"/>
                                  </p:stCondLst>
                                  <p:childTnLst>
                                    <p:animMotion origin="layout" path="M 0 0  L 0 -0.33426  E" pathEditMode="relative" ptsTypes="">
                                      <p:cBhvr>
                                        <p:cTn id="13" dur="500" fill="hold"/>
                                        <p:tgtEl>
                                          <p:spTgt spid="2"/>
                                        </p:tgtEl>
                                        <p:attrNameLst>
                                          <p:attrName>ppt_x</p:attrName>
                                          <p:attrName>ppt_y</p:attrName>
                                        </p:attrNameLst>
                                      </p:cBhvr>
                                    </p:animMotion>
                                  </p:childTnLst>
                                </p:cTn>
                              </p:par>
                            </p:childTnLst>
                          </p:cTn>
                        </p:par>
                      </p:childTnLst>
                    </p:cTn>
                  </p:par>
                </p:childTnLst>
              </p:cTn>
              <p:nextCondLst>
                <p:cond evt="onClick" delay="0">
                  <p:tgtEl>
                    <p:spTgt spid="3"/>
                  </p:tgtEl>
                </p:cond>
              </p:nextCondLst>
            </p:seq>
          </p:childTnLst>
        </p:cTn>
      </p:par>
    </p:tnLst>
  </p:timing>
  <p:txStyles>
    <p:title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ea typeface="+mn-ea"/>
        </a:defRPr>
      </a:lvl2pPr>
      <a:lvl3pPr marL="1143000" indent="-228600" algn="l" rtl="0" eaLnBrk="1" fontAlgn="base" hangingPunct="1">
        <a:spcBef>
          <a:spcPct val="20000"/>
        </a:spcBef>
        <a:spcAft>
          <a:spcPct val="0"/>
        </a:spcAft>
        <a:buChar char="•"/>
        <a:defRPr sz="2400">
          <a:solidFill>
            <a:schemeClr val="tx1"/>
          </a:solidFill>
          <a:latin typeface="+mn-lt"/>
          <a:ea typeface="+mn-ea"/>
        </a:defRPr>
      </a:lvl3pPr>
      <a:lvl4pPr marL="1600200" indent="-228600" algn="l" rtl="0" eaLnBrk="1" fontAlgn="base" hangingPunct="1">
        <a:spcBef>
          <a:spcPct val="20000"/>
        </a:spcBef>
        <a:spcAft>
          <a:spcPct val="0"/>
        </a:spcAft>
        <a:buChar char="–"/>
        <a:defRPr sz="2000">
          <a:solidFill>
            <a:schemeClr val="tx1"/>
          </a:solidFill>
          <a:latin typeface="+mn-lt"/>
          <a:ea typeface="+mn-ea"/>
        </a:defRPr>
      </a:lvl4pPr>
      <a:lvl5pPr marL="2057400" indent="-228600" algn="l" rtl="0" eaLnBrk="1" fontAlgn="base" hangingPunct="1">
        <a:spcBef>
          <a:spcPct val="20000"/>
        </a:spcBef>
        <a:spcAft>
          <a:spcPct val="0"/>
        </a:spcAft>
        <a:buChar char="»"/>
        <a:defRPr sz="2000">
          <a:solidFill>
            <a:schemeClr val="tx1"/>
          </a:solidFill>
          <a:latin typeface="+mn-lt"/>
          <a:ea typeface="+mn-ea"/>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customXml" Target="../../customXml/item25.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4.xml"/><Relationship Id="rId1" Type="http://schemas.openxmlformats.org/officeDocument/2006/relationships/customXml" Target="../../customXml/item60.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4.xml"/><Relationship Id="rId1" Type="http://schemas.openxmlformats.org/officeDocument/2006/relationships/customXml" Target="../../customXml/item85.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4.xml"/><Relationship Id="rId1" Type="http://schemas.openxmlformats.org/officeDocument/2006/relationships/customXml" Target="../../customXml/item97.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4.xml"/><Relationship Id="rId1" Type="http://schemas.openxmlformats.org/officeDocument/2006/relationships/customXml" Target="../../customXml/item13.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4.xml"/><Relationship Id="rId1" Type="http://schemas.openxmlformats.org/officeDocument/2006/relationships/customXml" Target="../../customXml/item55.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4.xml"/><Relationship Id="rId1" Type="http://schemas.openxmlformats.org/officeDocument/2006/relationships/customXml" Target="../../customXml/item44.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4.xml"/><Relationship Id="rId1" Type="http://schemas.openxmlformats.org/officeDocument/2006/relationships/customXml" Target="../../customXml/item83.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4.xml"/><Relationship Id="rId1" Type="http://schemas.openxmlformats.org/officeDocument/2006/relationships/customXml" Target="../../customXml/item90.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4.xml"/><Relationship Id="rId1" Type="http://schemas.openxmlformats.org/officeDocument/2006/relationships/customXml" Target="../../customXml/item8.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4.xml"/><Relationship Id="rId1" Type="http://schemas.openxmlformats.org/officeDocument/2006/relationships/customXml" Target="../../customXml/item14.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4.xml"/><Relationship Id="rId1" Type="http://schemas.openxmlformats.org/officeDocument/2006/relationships/customXml" Target="../../customXml/item94.xml"/><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4.xml"/><Relationship Id="rId1" Type="http://schemas.openxmlformats.org/officeDocument/2006/relationships/customXml" Target="../../customXml/item26.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4.xml"/><Relationship Id="rId1" Type="http://schemas.openxmlformats.org/officeDocument/2006/relationships/customXml" Target="../../customXml/item64.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4.xml"/><Relationship Id="rId1" Type="http://schemas.openxmlformats.org/officeDocument/2006/relationships/customXml" Target="../../customXml/item63.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4.xml"/><Relationship Id="rId1" Type="http://schemas.openxmlformats.org/officeDocument/2006/relationships/customXml" Target="../../customXml/item38.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4.xml"/><Relationship Id="rId1" Type="http://schemas.openxmlformats.org/officeDocument/2006/relationships/customXml" Target="../../customXml/item23.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4.xml"/><Relationship Id="rId1" Type="http://schemas.openxmlformats.org/officeDocument/2006/relationships/customXml" Target="../../customXml/item49.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4.xml"/><Relationship Id="rId1" Type="http://schemas.openxmlformats.org/officeDocument/2006/relationships/customXml" Target="../../customXml/item22.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4.xml"/><Relationship Id="rId1" Type="http://schemas.openxmlformats.org/officeDocument/2006/relationships/customXml" Target="../../customXml/item3.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4.xml"/><Relationship Id="rId1" Type="http://schemas.openxmlformats.org/officeDocument/2006/relationships/customXml" Target="../../customXml/item9.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4.xml"/><Relationship Id="rId1" Type="http://schemas.openxmlformats.org/officeDocument/2006/relationships/customXml" Target="../../customXml/item50.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4.xml"/><Relationship Id="rId1" Type="http://schemas.openxmlformats.org/officeDocument/2006/relationships/customXml" Target="../../customXml/item42.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4.xml"/><Relationship Id="rId1" Type="http://schemas.openxmlformats.org/officeDocument/2006/relationships/customXml" Target="../../customXml/item69.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4.xml"/><Relationship Id="rId1" Type="http://schemas.openxmlformats.org/officeDocument/2006/relationships/customXml" Target="../../customXml/item91.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4.xml"/><Relationship Id="rId1" Type="http://schemas.openxmlformats.org/officeDocument/2006/relationships/customXml" Target="../../customXml/item31.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4.xml"/><Relationship Id="rId1" Type="http://schemas.openxmlformats.org/officeDocument/2006/relationships/customXml" Target="../../customXml/item71.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4.xml"/><Relationship Id="rId1" Type="http://schemas.openxmlformats.org/officeDocument/2006/relationships/customXml" Target="../../customXml/item33.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4.xml"/><Relationship Id="rId1" Type="http://schemas.openxmlformats.org/officeDocument/2006/relationships/customXml" Target="../../customXml/item35.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4.xml"/><Relationship Id="rId1" Type="http://schemas.openxmlformats.org/officeDocument/2006/relationships/customXml" Target="../../customXml/item62.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4.xml"/><Relationship Id="rId1" Type="http://schemas.openxmlformats.org/officeDocument/2006/relationships/customXml" Target="../../customXml/item93.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4.xml"/><Relationship Id="rId1" Type="http://schemas.openxmlformats.org/officeDocument/2006/relationships/customXml" Target="../../customXml/item52.xm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4.xml"/><Relationship Id="rId1" Type="http://schemas.openxmlformats.org/officeDocument/2006/relationships/customXml" Target="../../customXml/item43.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4.xml"/><Relationship Id="rId1" Type="http://schemas.openxmlformats.org/officeDocument/2006/relationships/customXml" Target="../../customXml/item57.xm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4.xml"/><Relationship Id="rId1" Type="http://schemas.openxmlformats.org/officeDocument/2006/relationships/customXml" Target="../../customXml/item11.xml"/></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4.xml"/><Relationship Id="rId1" Type="http://schemas.openxmlformats.org/officeDocument/2006/relationships/customXml" Target="../../customXml/item88.xml"/></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4.xml"/><Relationship Id="rId1" Type="http://schemas.openxmlformats.org/officeDocument/2006/relationships/customXml" Target="../../customXml/item87.xml"/></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4.xml"/><Relationship Id="rId1" Type="http://schemas.openxmlformats.org/officeDocument/2006/relationships/customXml" Target="../../customXml/item75.xml"/></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4.xml"/><Relationship Id="rId1" Type="http://schemas.openxmlformats.org/officeDocument/2006/relationships/customXml" Target="../../customXml/item46.xml"/></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4.xml"/><Relationship Id="rId1" Type="http://schemas.openxmlformats.org/officeDocument/2006/relationships/customXml" Target="../../customXml/item10.xml"/></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4.xml"/><Relationship Id="rId1" Type="http://schemas.openxmlformats.org/officeDocument/2006/relationships/customXml" Target="../../customXml/item96.xml"/></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4.xml"/><Relationship Id="rId1" Type="http://schemas.openxmlformats.org/officeDocument/2006/relationships/customXml" Target="../../customXml/item70.xml"/></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48.xml"/><Relationship Id="rId2" Type="http://schemas.openxmlformats.org/officeDocument/2006/relationships/slideLayout" Target="../slideLayouts/slideLayout4.xml"/><Relationship Id="rId1" Type="http://schemas.openxmlformats.org/officeDocument/2006/relationships/customXml" Target="../../customXml/item72.xml"/></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4.xml"/><Relationship Id="rId1" Type="http://schemas.openxmlformats.org/officeDocument/2006/relationships/customXml" Target="../../customXml/item54.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4.xml"/><Relationship Id="rId1" Type="http://schemas.openxmlformats.org/officeDocument/2006/relationships/customXml" Target="../../customXml/item6.xml"/></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50.xml"/><Relationship Id="rId2" Type="http://schemas.openxmlformats.org/officeDocument/2006/relationships/slideLayout" Target="../slideLayouts/slideLayout4.xml"/><Relationship Id="rId1" Type="http://schemas.openxmlformats.org/officeDocument/2006/relationships/customXml" Target="../../customXml/item59.xml"/></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51.xml"/><Relationship Id="rId2" Type="http://schemas.openxmlformats.org/officeDocument/2006/relationships/slideLayout" Target="../slideLayouts/slideLayout4.xml"/><Relationship Id="rId1" Type="http://schemas.openxmlformats.org/officeDocument/2006/relationships/customXml" Target="../../customXml/item45.xml"/></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52.xml"/><Relationship Id="rId2" Type="http://schemas.openxmlformats.org/officeDocument/2006/relationships/slideLayout" Target="../slideLayouts/slideLayout4.xml"/><Relationship Id="rId1" Type="http://schemas.openxmlformats.org/officeDocument/2006/relationships/customXml" Target="../../customXml/item28.xml"/></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53.xml"/><Relationship Id="rId2" Type="http://schemas.openxmlformats.org/officeDocument/2006/relationships/slideLayout" Target="../slideLayouts/slideLayout4.xml"/><Relationship Id="rId1" Type="http://schemas.openxmlformats.org/officeDocument/2006/relationships/customXml" Target="../../customXml/item58.xml"/></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54.xml"/><Relationship Id="rId2" Type="http://schemas.openxmlformats.org/officeDocument/2006/relationships/slideLayout" Target="../slideLayouts/slideLayout4.xml"/><Relationship Id="rId1" Type="http://schemas.openxmlformats.org/officeDocument/2006/relationships/customXml" Target="../../customXml/item37.xml"/></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55.xml"/><Relationship Id="rId2" Type="http://schemas.openxmlformats.org/officeDocument/2006/relationships/slideLayout" Target="../slideLayouts/slideLayout4.xml"/><Relationship Id="rId1" Type="http://schemas.openxmlformats.org/officeDocument/2006/relationships/customXml" Target="../../customXml/item51.xml"/></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56.xml"/><Relationship Id="rId2" Type="http://schemas.openxmlformats.org/officeDocument/2006/relationships/slideLayout" Target="../slideLayouts/slideLayout4.xml"/><Relationship Id="rId1" Type="http://schemas.openxmlformats.org/officeDocument/2006/relationships/customXml" Target="../../customXml/item19.xml"/></Relationships>
</file>

<file path=ppt/slides/_rels/slide57.xml.rels><?xml version="1.0" encoding="UTF-8" standalone="yes"?>
<Relationships xmlns="http://schemas.openxmlformats.org/package/2006/relationships"><Relationship Id="rId3" Type="http://schemas.openxmlformats.org/officeDocument/2006/relationships/notesSlide" Target="../notesSlides/notesSlide57.xml"/><Relationship Id="rId2" Type="http://schemas.openxmlformats.org/officeDocument/2006/relationships/slideLayout" Target="../slideLayouts/slideLayout4.xml"/><Relationship Id="rId1" Type="http://schemas.openxmlformats.org/officeDocument/2006/relationships/customXml" Target="../../customXml/item7.xml"/></Relationships>
</file>

<file path=ppt/slides/_rels/slide58.xml.rels><?xml version="1.0" encoding="UTF-8" standalone="yes"?>
<Relationships xmlns="http://schemas.openxmlformats.org/package/2006/relationships"><Relationship Id="rId3" Type="http://schemas.openxmlformats.org/officeDocument/2006/relationships/notesSlide" Target="../notesSlides/notesSlide58.xml"/><Relationship Id="rId2" Type="http://schemas.openxmlformats.org/officeDocument/2006/relationships/slideLayout" Target="../slideLayouts/slideLayout4.xml"/><Relationship Id="rId1" Type="http://schemas.openxmlformats.org/officeDocument/2006/relationships/customXml" Target="../../customXml/item80.xml"/></Relationships>
</file>

<file path=ppt/slides/_rels/slide59.xml.rels><?xml version="1.0" encoding="UTF-8" standalone="yes"?>
<Relationships xmlns="http://schemas.openxmlformats.org/package/2006/relationships"><Relationship Id="rId3" Type="http://schemas.openxmlformats.org/officeDocument/2006/relationships/notesSlide" Target="../notesSlides/notesSlide59.xml"/><Relationship Id="rId2" Type="http://schemas.openxmlformats.org/officeDocument/2006/relationships/slideLayout" Target="../slideLayouts/slideLayout4.xml"/><Relationship Id="rId1" Type="http://schemas.openxmlformats.org/officeDocument/2006/relationships/customXml" Target="../../customXml/item27.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4.xml"/><Relationship Id="rId1" Type="http://schemas.openxmlformats.org/officeDocument/2006/relationships/customXml" Target="../../customXml/item89.xml"/></Relationships>
</file>

<file path=ppt/slides/_rels/slide60.xml.rels><?xml version="1.0" encoding="UTF-8" standalone="yes"?>
<Relationships xmlns="http://schemas.openxmlformats.org/package/2006/relationships"><Relationship Id="rId3" Type="http://schemas.openxmlformats.org/officeDocument/2006/relationships/notesSlide" Target="../notesSlides/notesSlide60.xml"/><Relationship Id="rId2" Type="http://schemas.openxmlformats.org/officeDocument/2006/relationships/slideLayout" Target="../slideLayouts/slideLayout4.xml"/><Relationship Id="rId1" Type="http://schemas.openxmlformats.org/officeDocument/2006/relationships/customXml" Target="../../customXml/item29.xml"/><Relationship Id="rId4" Type="http://schemas.openxmlformats.org/officeDocument/2006/relationships/image" Target="../media/image3.png"/></Relationships>
</file>

<file path=ppt/slides/_rels/slide61.xml.rels><?xml version="1.0" encoding="UTF-8" standalone="yes"?>
<Relationships xmlns="http://schemas.openxmlformats.org/package/2006/relationships"><Relationship Id="rId3" Type="http://schemas.openxmlformats.org/officeDocument/2006/relationships/notesSlide" Target="../notesSlides/notesSlide61.xml"/><Relationship Id="rId2" Type="http://schemas.openxmlformats.org/officeDocument/2006/relationships/slideLayout" Target="../slideLayouts/slideLayout4.xml"/><Relationship Id="rId1" Type="http://schemas.openxmlformats.org/officeDocument/2006/relationships/customXml" Target="../../customXml/item66.xml"/></Relationships>
</file>

<file path=ppt/slides/_rels/slide62.xml.rels><?xml version="1.0" encoding="UTF-8" standalone="yes"?>
<Relationships xmlns="http://schemas.openxmlformats.org/package/2006/relationships"><Relationship Id="rId3" Type="http://schemas.openxmlformats.org/officeDocument/2006/relationships/notesSlide" Target="../notesSlides/notesSlide62.xml"/><Relationship Id="rId2" Type="http://schemas.openxmlformats.org/officeDocument/2006/relationships/slideLayout" Target="../slideLayouts/slideLayout4.xml"/><Relationship Id="rId1" Type="http://schemas.openxmlformats.org/officeDocument/2006/relationships/customXml" Target="../../customXml/item98.xml"/></Relationships>
</file>

<file path=ppt/slides/_rels/slide63.xml.rels><?xml version="1.0" encoding="UTF-8" standalone="yes"?>
<Relationships xmlns="http://schemas.openxmlformats.org/package/2006/relationships"><Relationship Id="rId3" Type="http://schemas.openxmlformats.org/officeDocument/2006/relationships/notesSlide" Target="../notesSlides/notesSlide63.xml"/><Relationship Id="rId2" Type="http://schemas.openxmlformats.org/officeDocument/2006/relationships/slideLayout" Target="../slideLayouts/slideLayout4.xml"/><Relationship Id="rId1" Type="http://schemas.openxmlformats.org/officeDocument/2006/relationships/customXml" Target="../../customXml/item34.xml"/></Relationships>
</file>

<file path=ppt/slides/_rels/slide64.xml.rels><?xml version="1.0" encoding="UTF-8" standalone="yes"?>
<Relationships xmlns="http://schemas.openxmlformats.org/package/2006/relationships"><Relationship Id="rId3" Type="http://schemas.openxmlformats.org/officeDocument/2006/relationships/notesSlide" Target="../notesSlides/notesSlide64.xml"/><Relationship Id="rId2" Type="http://schemas.openxmlformats.org/officeDocument/2006/relationships/slideLayout" Target="../slideLayouts/slideLayout4.xml"/><Relationship Id="rId1" Type="http://schemas.openxmlformats.org/officeDocument/2006/relationships/customXml" Target="../../customXml/item39.xml"/></Relationships>
</file>

<file path=ppt/slides/_rels/slide65.xml.rels><?xml version="1.0" encoding="UTF-8" standalone="yes"?>
<Relationships xmlns="http://schemas.openxmlformats.org/package/2006/relationships"><Relationship Id="rId3" Type="http://schemas.openxmlformats.org/officeDocument/2006/relationships/notesSlide" Target="../notesSlides/notesSlide65.xml"/><Relationship Id="rId2" Type="http://schemas.openxmlformats.org/officeDocument/2006/relationships/slideLayout" Target="../slideLayouts/slideLayout4.xml"/><Relationship Id="rId1" Type="http://schemas.openxmlformats.org/officeDocument/2006/relationships/customXml" Target="../../customXml/item16.xml"/></Relationships>
</file>

<file path=ppt/slides/_rels/slide66.xml.rels><?xml version="1.0" encoding="UTF-8" standalone="yes"?>
<Relationships xmlns="http://schemas.openxmlformats.org/package/2006/relationships"><Relationship Id="rId3" Type="http://schemas.openxmlformats.org/officeDocument/2006/relationships/notesSlide" Target="../notesSlides/notesSlide66.xml"/><Relationship Id="rId2" Type="http://schemas.openxmlformats.org/officeDocument/2006/relationships/slideLayout" Target="../slideLayouts/slideLayout4.xml"/><Relationship Id="rId1" Type="http://schemas.openxmlformats.org/officeDocument/2006/relationships/customXml" Target="../../customXml/item92.xml"/></Relationships>
</file>

<file path=ppt/slides/_rels/slide67.xml.rels><?xml version="1.0" encoding="UTF-8" standalone="yes"?>
<Relationships xmlns="http://schemas.openxmlformats.org/package/2006/relationships"><Relationship Id="rId3" Type="http://schemas.openxmlformats.org/officeDocument/2006/relationships/notesSlide" Target="../notesSlides/notesSlide67.xml"/><Relationship Id="rId2" Type="http://schemas.openxmlformats.org/officeDocument/2006/relationships/slideLayout" Target="../slideLayouts/slideLayout4.xml"/><Relationship Id="rId1" Type="http://schemas.openxmlformats.org/officeDocument/2006/relationships/customXml" Target="../../customXml/item79.xml"/></Relationships>
</file>

<file path=ppt/slides/_rels/slide68.xml.rels><?xml version="1.0" encoding="UTF-8" standalone="yes"?>
<Relationships xmlns="http://schemas.openxmlformats.org/package/2006/relationships"><Relationship Id="rId3" Type="http://schemas.openxmlformats.org/officeDocument/2006/relationships/notesSlide" Target="../notesSlides/notesSlide68.xml"/><Relationship Id="rId2" Type="http://schemas.openxmlformats.org/officeDocument/2006/relationships/slideLayout" Target="../slideLayouts/slideLayout4.xml"/><Relationship Id="rId1" Type="http://schemas.openxmlformats.org/officeDocument/2006/relationships/customXml" Target="../../customXml/item2.xml"/></Relationships>
</file>

<file path=ppt/slides/_rels/slide69.xml.rels><?xml version="1.0" encoding="UTF-8" standalone="yes"?>
<Relationships xmlns="http://schemas.openxmlformats.org/package/2006/relationships"><Relationship Id="rId3" Type="http://schemas.openxmlformats.org/officeDocument/2006/relationships/notesSlide" Target="../notesSlides/notesSlide69.xml"/><Relationship Id="rId2" Type="http://schemas.openxmlformats.org/officeDocument/2006/relationships/slideLayout" Target="../slideLayouts/slideLayout4.xml"/><Relationship Id="rId1" Type="http://schemas.openxmlformats.org/officeDocument/2006/relationships/customXml" Target="../../customXml/item21.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4.xml"/><Relationship Id="rId1" Type="http://schemas.openxmlformats.org/officeDocument/2006/relationships/customXml" Target="../../customXml/item18.xml"/></Relationships>
</file>

<file path=ppt/slides/_rels/slide70.xml.rels><?xml version="1.0" encoding="UTF-8" standalone="yes"?>
<Relationships xmlns="http://schemas.openxmlformats.org/package/2006/relationships"><Relationship Id="rId3" Type="http://schemas.openxmlformats.org/officeDocument/2006/relationships/notesSlide" Target="../notesSlides/notesSlide70.xml"/><Relationship Id="rId2" Type="http://schemas.openxmlformats.org/officeDocument/2006/relationships/slideLayout" Target="../slideLayouts/slideLayout4.xml"/><Relationship Id="rId1" Type="http://schemas.openxmlformats.org/officeDocument/2006/relationships/customXml" Target="../../customXml/item40.xml"/></Relationships>
</file>

<file path=ppt/slides/_rels/slide71.xml.rels><?xml version="1.0" encoding="UTF-8" standalone="yes"?>
<Relationships xmlns="http://schemas.openxmlformats.org/package/2006/relationships"><Relationship Id="rId3" Type="http://schemas.openxmlformats.org/officeDocument/2006/relationships/notesSlide" Target="../notesSlides/notesSlide71.xml"/><Relationship Id="rId2" Type="http://schemas.openxmlformats.org/officeDocument/2006/relationships/slideLayout" Target="../slideLayouts/slideLayout4.xml"/><Relationship Id="rId1" Type="http://schemas.openxmlformats.org/officeDocument/2006/relationships/customXml" Target="../../customXml/item65.xml"/></Relationships>
</file>

<file path=ppt/slides/_rels/slide72.xml.rels><?xml version="1.0" encoding="UTF-8" standalone="yes"?>
<Relationships xmlns="http://schemas.openxmlformats.org/package/2006/relationships"><Relationship Id="rId3" Type="http://schemas.openxmlformats.org/officeDocument/2006/relationships/notesSlide" Target="../notesSlides/notesSlide72.xml"/><Relationship Id="rId2" Type="http://schemas.openxmlformats.org/officeDocument/2006/relationships/slideLayout" Target="../slideLayouts/slideLayout4.xml"/><Relationship Id="rId1" Type="http://schemas.openxmlformats.org/officeDocument/2006/relationships/customXml" Target="../../customXml/item84.xml"/></Relationships>
</file>

<file path=ppt/slides/_rels/slide73.xml.rels><?xml version="1.0" encoding="UTF-8" standalone="yes"?>
<Relationships xmlns="http://schemas.openxmlformats.org/package/2006/relationships"><Relationship Id="rId3" Type="http://schemas.openxmlformats.org/officeDocument/2006/relationships/notesSlide" Target="../notesSlides/notesSlide73.xml"/><Relationship Id="rId2" Type="http://schemas.openxmlformats.org/officeDocument/2006/relationships/slideLayout" Target="../slideLayouts/slideLayout4.xml"/><Relationship Id="rId1" Type="http://schemas.openxmlformats.org/officeDocument/2006/relationships/customXml" Target="../../customXml/item20.xml"/></Relationships>
</file>

<file path=ppt/slides/_rels/slide74.xml.rels><?xml version="1.0" encoding="UTF-8" standalone="yes"?>
<Relationships xmlns="http://schemas.openxmlformats.org/package/2006/relationships"><Relationship Id="rId3" Type="http://schemas.openxmlformats.org/officeDocument/2006/relationships/notesSlide" Target="../notesSlides/notesSlide74.xml"/><Relationship Id="rId2" Type="http://schemas.openxmlformats.org/officeDocument/2006/relationships/slideLayout" Target="../slideLayouts/slideLayout4.xml"/><Relationship Id="rId1" Type="http://schemas.openxmlformats.org/officeDocument/2006/relationships/customXml" Target="../../customXml/item73.xml"/></Relationships>
</file>

<file path=ppt/slides/_rels/slide75.xml.rels><?xml version="1.0" encoding="UTF-8" standalone="yes"?>
<Relationships xmlns="http://schemas.openxmlformats.org/package/2006/relationships"><Relationship Id="rId3" Type="http://schemas.openxmlformats.org/officeDocument/2006/relationships/notesSlide" Target="../notesSlides/notesSlide75.xml"/><Relationship Id="rId2" Type="http://schemas.openxmlformats.org/officeDocument/2006/relationships/slideLayout" Target="../slideLayouts/slideLayout4.xml"/><Relationship Id="rId1" Type="http://schemas.openxmlformats.org/officeDocument/2006/relationships/customXml" Target="../../customXml/item24.xml"/></Relationships>
</file>

<file path=ppt/slides/_rels/slide76.xml.rels><?xml version="1.0" encoding="UTF-8" standalone="yes"?>
<Relationships xmlns="http://schemas.openxmlformats.org/package/2006/relationships"><Relationship Id="rId3" Type="http://schemas.openxmlformats.org/officeDocument/2006/relationships/notesSlide" Target="../notesSlides/notesSlide76.xml"/><Relationship Id="rId2" Type="http://schemas.openxmlformats.org/officeDocument/2006/relationships/slideLayout" Target="../slideLayouts/slideLayout4.xml"/><Relationship Id="rId1" Type="http://schemas.openxmlformats.org/officeDocument/2006/relationships/customXml" Target="../../customXml/item32.xml"/></Relationships>
</file>

<file path=ppt/slides/_rels/slide77.xml.rels><?xml version="1.0" encoding="UTF-8" standalone="yes"?>
<Relationships xmlns="http://schemas.openxmlformats.org/package/2006/relationships"><Relationship Id="rId3" Type="http://schemas.openxmlformats.org/officeDocument/2006/relationships/notesSlide" Target="../notesSlides/notesSlide77.xml"/><Relationship Id="rId2" Type="http://schemas.openxmlformats.org/officeDocument/2006/relationships/slideLayout" Target="../slideLayouts/slideLayout4.xml"/><Relationship Id="rId1" Type="http://schemas.openxmlformats.org/officeDocument/2006/relationships/customXml" Target="../../customXml/item74.xml"/></Relationships>
</file>

<file path=ppt/slides/_rels/slide78.xml.rels><?xml version="1.0" encoding="UTF-8" standalone="yes"?>
<Relationships xmlns="http://schemas.openxmlformats.org/package/2006/relationships"><Relationship Id="rId3" Type="http://schemas.openxmlformats.org/officeDocument/2006/relationships/notesSlide" Target="../notesSlides/notesSlide78.xml"/><Relationship Id="rId2" Type="http://schemas.openxmlformats.org/officeDocument/2006/relationships/slideLayout" Target="../slideLayouts/slideLayout4.xml"/><Relationship Id="rId1" Type="http://schemas.openxmlformats.org/officeDocument/2006/relationships/customXml" Target="../../customXml/item36.xml"/></Relationships>
</file>

<file path=ppt/slides/_rels/slide79.xml.rels><?xml version="1.0" encoding="UTF-8" standalone="yes"?>
<Relationships xmlns="http://schemas.openxmlformats.org/package/2006/relationships"><Relationship Id="rId3" Type="http://schemas.openxmlformats.org/officeDocument/2006/relationships/notesSlide" Target="../notesSlides/notesSlide79.xml"/><Relationship Id="rId2" Type="http://schemas.openxmlformats.org/officeDocument/2006/relationships/slideLayout" Target="../slideLayouts/slideLayout4.xml"/><Relationship Id="rId1" Type="http://schemas.openxmlformats.org/officeDocument/2006/relationships/customXml" Target="../../customXml/item5.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4.xml"/><Relationship Id="rId1" Type="http://schemas.openxmlformats.org/officeDocument/2006/relationships/customXml" Target="../../customXml/item41.xml"/></Relationships>
</file>

<file path=ppt/slides/_rels/slide80.xml.rels><?xml version="1.0" encoding="UTF-8" standalone="yes"?>
<Relationships xmlns="http://schemas.openxmlformats.org/package/2006/relationships"><Relationship Id="rId3" Type="http://schemas.openxmlformats.org/officeDocument/2006/relationships/notesSlide" Target="../notesSlides/notesSlide80.xml"/><Relationship Id="rId2" Type="http://schemas.openxmlformats.org/officeDocument/2006/relationships/slideLayout" Target="../slideLayouts/slideLayout4.xml"/><Relationship Id="rId1" Type="http://schemas.openxmlformats.org/officeDocument/2006/relationships/customXml" Target="../../customXml/item67.xml"/></Relationships>
</file>

<file path=ppt/slides/_rels/slide81.xml.rels><?xml version="1.0" encoding="UTF-8" standalone="yes"?>
<Relationships xmlns="http://schemas.openxmlformats.org/package/2006/relationships"><Relationship Id="rId3" Type="http://schemas.openxmlformats.org/officeDocument/2006/relationships/notesSlide" Target="../notesSlides/notesSlide81.xml"/><Relationship Id="rId2" Type="http://schemas.openxmlformats.org/officeDocument/2006/relationships/slideLayout" Target="../slideLayouts/slideLayout4.xml"/><Relationship Id="rId1" Type="http://schemas.openxmlformats.org/officeDocument/2006/relationships/customXml" Target="../../customXml/item61.xml"/></Relationships>
</file>

<file path=ppt/slides/_rels/slide82.xml.rels><?xml version="1.0" encoding="UTF-8" standalone="yes"?>
<Relationships xmlns="http://schemas.openxmlformats.org/package/2006/relationships"><Relationship Id="rId3" Type="http://schemas.openxmlformats.org/officeDocument/2006/relationships/notesSlide" Target="../notesSlides/notesSlide82.xml"/><Relationship Id="rId2" Type="http://schemas.openxmlformats.org/officeDocument/2006/relationships/slideLayout" Target="../slideLayouts/slideLayout4.xml"/><Relationship Id="rId1" Type="http://schemas.openxmlformats.org/officeDocument/2006/relationships/customXml" Target="../../customXml/item4.xml"/></Relationships>
</file>

<file path=ppt/slides/_rels/slide83.xml.rels><?xml version="1.0" encoding="UTF-8" standalone="yes"?>
<Relationships xmlns="http://schemas.openxmlformats.org/package/2006/relationships"><Relationship Id="rId3" Type="http://schemas.openxmlformats.org/officeDocument/2006/relationships/notesSlide" Target="../notesSlides/notesSlide83.xml"/><Relationship Id="rId2" Type="http://schemas.openxmlformats.org/officeDocument/2006/relationships/slideLayout" Target="../slideLayouts/slideLayout4.xml"/><Relationship Id="rId1" Type="http://schemas.openxmlformats.org/officeDocument/2006/relationships/customXml" Target="../../customXml/item53.xml"/></Relationships>
</file>

<file path=ppt/slides/_rels/slide84.xml.rels><?xml version="1.0" encoding="UTF-8" standalone="yes"?>
<Relationships xmlns="http://schemas.openxmlformats.org/package/2006/relationships"><Relationship Id="rId3" Type="http://schemas.openxmlformats.org/officeDocument/2006/relationships/notesSlide" Target="../notesSlides/notesSlide84.xml"/><Relationship Id="rId2" Type="http://schemas.openxmlformats.org/officeDocument/2006/relationships/slideLayout" Target="../slideLayouts/slideLayout4.xml"/><Relationship Id="rId1" Type="http://schemas.openxmlformats.org/officeDocument/2006/relationships/customXml" Target="../../customXml/item82.xml"/></Relationships>
</file>

<file path=ppt/slides/_rels/slide85.xml.rels><?xml version="1.0" encoding="UTF-8" standalone="yes"?>
<Relationships xmlns="http://schemas.openxmlformats.org/package/2006/relationships"><Relationship Id="rId3" Type="http://schemas.openxmlformats.org/officeDocument/2006/relationships/notesSlide" Target="../notesSlides/notesSlide85.xml"/><Relationship Id="rId2" Type="http://schemas.openxmlformats.org/officeDocument/2006/relationships/slideLayout" Target="../slideLayouts/slideLayout4.xml"/><Relationship Id="rId1" Type="http://schemas.openxmlformats.org/officeDocument/2006/relationships/customXml" Target="../../customXml/item95.xml"/></Relationships>
</file>

<file path=ppt/slides/_rels/slide86.xml.rels><?xml version="1.0" encoding="UTF-8" standalone="yes"?>
<Relationships xmlns="http://schemas.openxmlformats.org/package/2006/relationships"><Relationship Id="rId3" Type="http://schemas.openxmlformats.org/officeDocument/2006/relationships/notesSlide" Target="../notesSlides/notesSlide86.xml"/><Relationship Id="rId2" Type="http://schemas.openxmlformats.org/officeDocument/2006/relationships/slideLayout" Target="../slideLayouts/slideLayout4.xml"/><Relationship Id="rId1" Type="http://schemas.openxmlformats.org/officeDocument/2006/relationships/customXml" Target="../../customXml/item78.xml"/></Relationships>
</file>

<file path=ppt/slides/_rels/slide87.xml.rels><?xml version="1.0" encoding="UTF-8" standalone="yes"?>
<Relationships xmlns="http://schemas.openxmlformats.org/package/2006/relationships"><Relationship Id="rId3" Type="http://schemas.openxmlformats.org/officeDocument/2006/relationships/notesSlide" Target="../notesSlides/notesSlide87.xml"/><Relationship Id="rId2" Type="http://schemas.openxmlformats.org/officeDocument/2006/relationships/slideLayout" Target="../slideLayouts/slideLayout4.xml"/><Relationship Id="rId1" Type="http://schemas.openxmlformats.org/officeDocument/2006/relationships/customXml" Target="../../customXml/item17.xml"/></Relationships>
</file>

<file path=ppt/slides/_rels/slide88.xml.rels><?xml version="1.0" encoding="UTF-8" standalone="yes"?>
<Relationships xmlns="http://schemas.openxmlformats.org/package/2006/relationships"><Relationship Id="rId3" Type="http://schemas.openxmlformats.org/officeDocument/2006/relationships/notesSlide" Target="../notesSlides/notesSlide88.xml"/><Relationship Id="rId2" Type="http://schemas.openxmlformats.org/officeDocument/2006/relationships/slideLayout" Target="../slideLayouts/slideLayout4.xml"/><Relationship Id="rId1" Type="http://schemas.openxmlformats.org/officeDocument/2006/relationships/customXml" Target="../../customXml/item81.xml"/></Relationships>
</file>

<file path=ppt/slides/_rels/slide89.xml.rels><?xml version="1.0" encoding="UTF-8" standalone="yes"?>
<Relationships xmlns="http://schemas.openxmlformats.org/package/2006/relationships"><Relationship Id="rId3" Type="http://schemas.openxmlformats.org/officeDocument/2006/relationships/notesSlide" Target="../notesSlides/notesSlide89.xml"/><Relationship Id="rId2" Type="http://schemas.openxmlformats.org/officeDocument/2006/relationships/slideLayout" Target="../slideLayouts/slideLayout4.xml"/><Relationship Id="rId1" Type="http://schemas.openxmlformats.org/officeDocument/2006/relationships/customXml" Target="../../customXml/item47.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4.xml"/><Relationship Id="rId1" Type="http://schemas.openxmlformats.org/officeDocument/2006/relationships/customXml" Target="../../customXml/item48.xml"/></Relationships>
</file>

<file path=ppt/slides/_rels/slide90.xml.rels><?xml version="1.0" encoding="UTF-8" standalone="yes"?>
<Relationships xmlns="http://schemas.openxmlformats.org/package/2006/relationships"><Relationship Id="rId3" Type="http://schemas.openxmlformats.org/officeDocument/2006/relationships/notesSlide" Target="../notesSlides/notesSlide90.xml"/><Relationship Id="rId2" Type="http://schemas.openxmlformats.org/officeDocument/2006/relationships/slideLayout" Target="../slideLayouts/slideLayout4.xml"/><Relationship Id="rId1" Type="http://schemas.openxmlformats.org/officeDocument/2006/relationships/customXml" Target="../../customXml/item12.xml"/></Relationships>
</file>

<file path=ppt/slides/_rels/slide91.xml.rels><?xml version="1.0" encoding="UTF-8" standalone="yes"?>
<Relationships xmlns="http://schemas.openxmlformats.org/package/2006/relationships"><Relationship Id="rId3" Type="http://schemas.openxmlformats.org/officeDocument/2006/relationships/notesSlide" Target="../notesSlides/notesSlide91.xml"/><Relationship Id="rId2" Type="http://schemas.openxmlformats.org/officeDocument/2006/relationships/slideLayout" Target="../slideLayouts/slideLayout4.xml"/><Relationship Id="rId1" Type="http://schemas.openxmlformats.org/officeDocument/2006/relationships/customXml" Target="../../customXml/item15.xml"/></Relationships>
</file>

<file path=ppt/slides/_rels/slide92.xml.rels><?xml version="1.0" encoding="UTF-8" standalone="yes"?>
<Relationships xmlns="http://schemas.openxmlformats.org/package/2006/relationships"><Relationship Id="rId3" Type="http://schemas.openxmlformats.org/officeDocument/2006/relationships/notesSlide" Target="../notesSlides/notesSlide92.xml"/><Relationship Id="rId2" Type="http://schemas.openxmlformats.org/officeDocument/2006/relationships/slideLayout" Target="../slideLayouts/slideLayout4.xml"/><Relationship Id="rId1" Type="http://schemas.openxmlformats.org/officeDocument/2006/relationships/customXml" Target="../../customXml/item30.xml"/></Relationships>
</file>

<file path=ppt/slides/_rels/slide93.xml.rels><?xml version="1.0" encoding="UTF-8" standalone="yes"?>
<Relationships xmlns="http://schemas.openxmlformats.org/package/2006/relationships"><Relationship Id="rId3" Type="http://schemas.openxmlformats.org/officeDocument/2006/relationships/notesSlide" Target="../notesSlides/notesSlide93.xml"/><Relationship Id="rId2" Type="http://schemas.openxmlformats.org/officeDocument/2006/relationships/slideLayout" Target="../slideLayouts/slideLayout4.xml"/><Relationship Id="rId1" Type="http://schemas.openxmlformats.org/officeDocument/2006/relationships/customXml" Target="../../customXml/item1.xml"/></Relationships>
</file>

<file path=ppt/slides/_rels/slide94.xml.rels><?xml version="1.0" encoding="UTF-8" standalone="yes"?>
<Relationships xmlns="http://schemas.openxmlformats.org/package/2006/relationships"><Relationship Id="rId3" Type="http://schemas.openxmlformats.org/officeDocument/2006/relationships/notesSlide" Target="../notesSlides/notesSlide94.xml"/><Relationship Id="rId2" Type="http://schemas.openxmlformats.org/officeDocument/2006/relationships/slideLayout" Target="../slideLayouts/slideLayout4.xml"/><Relationship Id="rId1" Type="http://schemas.openxmlformats.org/officeDocument/2006/relationships/customXml" Target="../../customXml/item86.xml"/></Relationships>
</file>

<file path=ppt/slides/_rels/slide95.xml.rels><?xml version="1.0" encoding="UTF-8" standalone="yes"?>
<Relationships xmlns="http://schemas.openxmlformats.org/package/2006/relationships"><Relationship Id="rId3" Type="http://schemas.openxmlformats.org/officeDocument/2006/relationships/notesSlide" Target="../notesSlides/notesSlide95.xml"/><Relationship Id="rId2" Type="http://schemas.openxmlformats.org/officeDocument/2006/relationships/slideLayout" Target="../slideLayouts/slideLayout4.xml"/><Relationship Id="rId1" Type="http://schemas.openxmlformats.org/officeDocument/2006/relationships/customXml" Target="../../customXml/item68.xml"/></Relationships>
</file>

<file path=ppt/slides/_rels/slide96.xml.rels><?xml version="1.0" encoding="UTF-8" standalone="yes"?>
<Relationships xmlns="http://schemas.openxmlformats.org/package/2006/relationships"><Relationship Id="rId3" Type="http://schemas.openxmlformats.org/officeDocument/2006/relationships/notesSlide" Target="../notesSlides/notesSlide96.xml"/><Relationship Id="rId2" Type="http://schemas.openxmlformats.org/officeDocument/2006/relationships/slideLayout" Target="../slideLayouts/slideLayout4.xml"/><Relationship Id="rId1" Type="http://schemas.openxmlformats.org/officeDocument/2006/relationships/customXml" Target="../../customXml/item56.xml"/></Relationships>
</file>

<file path=ppt/slides/_rels/slide97.xml.rels><?xml version="1.0" encoding="UTF-8" standalone="yes"?>
<Relationships xmlns="http://schemas.openxmlformats.org/package/2006/relationships"><Relationship Id="rId3" Type="http://schemas.openxmlformats.org/officeDocument/2006/relationships/notesSlide" Target="../notesSlides/notesSlide97.xml"/><Relationship Id="rId2" Type="http://schemas.openxmlformats.org/officeDocument/2006/relationships/slideLayout" Target="../slideLayouts/slideLayout4.xml"/><Relationship Id="rId1" Type="http://schemas.openxmlformats.org/officeDocument/2006/relationships/customXml" Target="../../customXml/item76.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Rectangle 2"/>
          <p:cNvSpPr txBox="1">
            <a:spLocks noChangeArrowheads="1"/>
          </p:cNvSpPr>
          <p:nvPr/>
        </p:nvSpPr>
        <p:spPr>
          <a:xfrm>
            <a:off x="-6985" y="4729480"/>
            <a:ext cx="9144000" cy="1117600"/>
          </a:xfrm>
          <a:prstGeom prst="rect">
            <a:avLst/>
          </a:prstGeom>
        </p:spPr>
        <p:txBody>
          <a:bodyPr/>
          <a:lstStyle/>
          <a:p>
            <a:pPr algn="ctr">
              <a:lnSpc>
                <a:spcPts val="4000"/>
              </a:lnSpc>
              <a:defRPr/>
            </a:pPr>
            <a:r>
              <a:rPr lang="zh-CN" altLang="en-US" sz="3600" kern="0" dirty="0" smtClean="0">
                <a:latin typeface="黑体" panose="02010609060101010101" pitchFamily="49" charset="-122"/>
                <a:ea typeface="黑体" panose="02010609060101010101" pitchFamily="49" charset="-122"/>
                <a:cs typeface="+mj-cs"/>
              </a:rPr>
              <a:t>专题一  正确使用词语</a:t>
            </a:r>
            <a:r>
              <a:rPr lang="en-US" altLang="zh-CN" sz="3600" kern="0" dirty="0" smtClean="0">
                <a:latin typeface="黑体" panose="02010609060101010101" pitchFamily="49" charset="-122"/>
                <a:ea typeface="黑体" panose="02010609060101010101" pitchFamily="49" charset="-122"/>
                <a:cs typeface="+mj-cs"/>
              </a:rPr>
              <a:t>(</a:t>
            </a:r>
            <a:r>
              <a:rPr lang="zh-CN" altLang="en-US" sz="3600" kern="0" dirty="0" smtClean="0">
                <a:latin typeface="黑体" panose="02010609060101010101" pitchFamily="49" charset="-122"/>
                <a:ea typeface="黑体" panose="02010609060101010101" pitchFamily="49" charset="-122"/>
                <a:cs typeface="+mj-cs"/>
              </a:rPr>
              <a:t>包括熟语</a:t>
            </a:r>
            <a:r>
              <a:rPr lang="en-US" altLang="zh-CN" sz="3600" kern="0" dirty="0" smtClean="0">
                <a:latin typeface="黑体" panose="02010609060101010101" pitchFamily="49" charset="-122"/>
                <a:ea typeface="黑体" panose="02010609060101010101" pitchFamily="49" charset="-122"/>
                <a:cs typeface="+mj-cs"/>
              </a:rPr>
              <a:t>)</a:t>
            </a:r>
            <a:r>
              <a:rPr kumimoji="0" lang="en-US" altLang="zh-CN" sz="2800" b="0" kern="0" cap="none" spc="0" normalizeH="0" baseline="0" noProof="0" dirty="0">
                <a:latin typeface="黑体" panose="02010609060101010101" pitchFamily="49" charset="-122"/>
                <a:ea typeface="黑体" panose="02010609060101010101" pitchFamily="49" charset="-122"/>
                <a:cs typeface="+mj-cs"/>
              </a:rPr>
              <a:t/>
            </a:r>
            <a:br>
              <a:rPr kumimoji="0" lang="en-US" altLang="zh-CN" sz="2800" b="0" kern="0" cap="none" spc="0" normalizeH="0" baseline="0" noProof="0" dirty="0">
                <a:latin typeface="黑体" panose="02010609060101010101" pitchFamily="49" charset="-122"/>
                <a:ea typeface="黑体" panose="02010609060101010101" pitchFamily="49" charset="-122"/>
                <a:cs typeface="+mj-cs"/>
              </a:rPr>
            </a:br>
            <a:endParaRPr kumimoji="0" lang="zh-CN" altLang="en-US" sz="2800" b="0" kern="0" cap="none" spc="0" normalizeH="0" baseline="0" noProof="0" dirty="0">
              <a:latin typeface="黑体" panose="02010609060101010101" pitchFamily="49" charset="-122"/>
              <a:ea typeface="黑体" panose="02010609060101010101" pitchFamily="49" charset="-122"/>
              <a:cs typeface="+mj-cs"/>
            </a:endParaRPr>
          </a:p>
        </p:txBody>
      </p:sp>
      <p:sp>
        <p:nvSpPr>
          <p:cNvPr id="3" name="Rectangle 2"/>
          <p:cNvSpPr txBox="1">
            <a:spLocks/>
          </p:cNvSpPr>
          <p:nvPr/>
        </p:nvSpPr>
        <p:spPr>
          <a:xfrm>
            <a:off x="0" y="3937000"/>
            <a:ext cx="9144000" cy="685800"/>
          </a:xfrm>
          <a:prstGeom prst="rect">
            <a:avLst/>
          </a:prstGeom>
          <a:noFill/>
          <a:ln w="9525">
            <a:noFill/>
          </a:ln>
        </p:spPr>
        <p:txBody>
          <a:bodyPr/>
          <a:lstStyle>
            <a:lvl1pPr lvl="0">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2400" b="1" i="0" u="none" strike="noStrike" kern="0" cap="none" spc="0" normalizeH="0" baseline="0" noProof="0" dirty="0" smtClean="0">
                <a:ln>
                  <a:noFill/>
                </a:ln>
                <a:effectLst/>
                <a:uLnTx/>
                <a:uFillTx/>
                <a:latin typeface="+mj-lt"/>
                <a:ea typeface="黑体" panose="02010609060101010101" pitchFamily="49" charset="-122"/>
                <a:cs typeface="+mj-cs"/>
              </a:rPr>
              <a:t>高考语文</a:t>
            </a:r>
            <a:r>
              <a:rPr kumimoji="0" lang="zh-CN" altLang="en-US" sz="4000" b="0" i="0" u="none" strike="noStrike" kern="0" cap="none" spc="0" normalizeH="0" baseline="0" noProof="0" dirty="0" smtClean="0">
                <a:ln>
                  <a:noFill/>
                </a:ln>
                <a:effectLst/>
                <a:uLnTx/>
                <a:uFillTx/>
                <a:latin typeface="+mj-lt"/>
                <a:ea typeface="黑体" panose="02010609060101010101" pitchFamily="49" charset="-122"/>
                <a:cs typeface="+mj-cs"/>
              </a:rPr>
              <a:t> </a:t>
            </a:r>
            <a:r>
              <a:rPr kumimoji="0" lang="zh-CN" altLang="en-US" sz="1800" b="0" i="0" u="none" strike="noStrike" kern="0" cap="none" spc="0" normalizeH="0" baseline="0" noProof="0" dirty="0" smtClean="0">
                <a:ln>
                  <a:noFill/>
                </a:ln>
                <a:effectLst/>
                <a:uLnTx/>
                <a:uFillTx/>
                <a:latin typeface="+mj-lt"/>
                <a:ea typeface="黑体" panose="02010609060101010101" pitchFamily="49" charset="-122"/>
                <a:cs typeface="+mj-cs"/>
              </a:rPr>
              <a:t>(江苏省专用)</a:t>
            </a:r>
            <a:endParaRPr kumimoji="0" lang="zh-CN" altLang="en-US" sz="1800" b="0" i="0" u="none" strike="noStrike" kern="0" cap="none" spc="0" normalizeH="0" baseline="0" noProof="0" dirty="0">
              <a:ln>
                <a:noFill/>
              </a:ln>
              <a:effectLst/>
              <a:uLnTx/>
              <a:uFillTx/>
              <a:latin typeface="+mj-lt"/>
              <a:ea typeface="黑体" panose="02010609060101010101" pitchFamily="49" charset="-122"/>
              <a:cs typeface="+mj-cs"/>
            </a:endParaRPr>
          </a:p>
        </p:txBody>
      </p:sp>
    </p:spTree>
    <p:custDataLst>
      <p:custData r:id="rId1"/>
    </p:custData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562881"/>
            <a:ext cx="8127000" cy="480266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1.(2018课标全国Ⅰ,17—19)阅读下面的文字,回答问题。(9分)</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“大洋一号”是中国第一艘现代化的综合性远洋科学考察船。自1995年以来,</a:t>
            </a:r>
            <a:r>
              <a:rPr lang="zh-CN" altLang="en-US" sz="1500" u="sng" kern="0" dirty="0" smtClean="0">
                <a:solidFill>
                  <a:srgbClr val="000000"/>
                </a:solidFill>
                <a:latin typeface="Times New Roman" pitchFamily="65" charset="-122"/>
                <a:ea typeface="宋体" pitchFamily="65" charset="-122"/>
              </a:rPr>
              <a:t>这艘船经历了</a:t>
            </a:r>
            <a:r>
              <a:rPr sz="1500" dirty="0"/>
              <a:t/>
            </a:r>
            <a:br>
              <a:rPr sz="1500" dirty="0"/>
            </a:br>
            <a:r>
              <a:rPr lang="zh-CN" altLang="en-US" sz="1500" u="sng" kern="0" dirty="0" smtClean="0">
                <a:solidFill>
                  <a:srgbClr val="000000"/>
                </a:solidFill>
                <a:latin typeface="Times New Roman" pitchFamily="65" charset="-122"/>
                <a:ea typeface="宋体" pitchFamily="65" charset="-122"/>
              </a:rPr>
              <a:t>大洋矿产资源研究开发专项的多个远洋调查航次和大陆架勘查多个航次的任务。</a:t>
            </a:r>
            <a:r>
              <a:rPr lang="zh-CN" altLang="en-US" sz="1500" kern="0" dirty="0" smtClean="0">
                <a:solidFill>
                  <a:srgbClr val="000000"/>
                </a:solidFill>
                <a:latin typeface="Times New Roman" pitchFamily="65" charset="-122"/>
                <a:ea typeface="宋体" pitchFamily="65" charset="-122"/>
              </a:rPr>
              <a:t>今年,它又</a:t>
            </a:r>
            <a:r>
              <a:rPr sz="1500" dirty="0"/>
              <a:t/>
            </a:r>
            <a:br>
              <a:rPr sz="1500" dirty="0"/>
            </a:br>
            <a:r>
              <a:rPr lang="zh-CN" altLang="en-US" sz="1500" kern="0" dirty="0" smtClean="0">
                <a:solidFill>
                  <a:srgbClr val="000000"/>
                </a:solidFill>
                <a:latin typeface="Times New Roman" pitchFamily="65" charset="-122"/>
                <a:ea typeface="宋体" pitchFamily="65" charset="-122"/>
              </a:rPr>
              <a:t>完成了历时45天、航程6208海里的综合海试任务。对不熟悉的人而言,(　　　　)。在这里,</a:t>
            </a:r>
            <a:r>
              <a:rPr sz="1500" dirty="0"/>
              <a:t/>
            </a:r>
            <a:br>
              <a:rPr sz="1500" dirty="0"/>
            </a:br>
            <a:r>
              <a:rPr lang="zh-CN" altLang="en-US" sz="1500" kern="0" dirty="0" smtClean="0">
                <a:solidFill>
                  <a:srgbClr val="000000"/>
                </a:solidFill>
                <a:latin typeface="Times New Roman" pitchFamily="65" charset="-122"/>
                <a:ea typeface="宋体" pitchFamily="65" charset="-122"/>
              </a:rPr>
              <a:t>重力和ADCP实验室、磁力实验室、地震实验室、综合电子实验室、地质实验室、生物基因</a:t>
            </a:r>
            <a:r>
              <a:rPr sz="1500" dirty="0"/>
              <a:t/>
            </a:r>
            <a:br>
              <a:rPr sz="1500" dirty="0"/>
            </a:br>
            <a:r>
              <a:rPr lang="zh-CN" altLang="en-US" sz="1500" kern="0" dirty="0" smtClean="0">
                <a:solidFill>
                  <a:srgbClr val="000000"/>
                </a:solidFill>
                <a:latin typeface="Times New Roman" pitchFamily="65" charset="-122"/>
                <a:ea typeface="宋体" pitchFamily="65" charset="-122"/>
              </a:rPr>
              <a:t>实验室、深拖和超短基线实验室等各种实验室</a:t>
            </a:r>
            <a:r>
              <a:rPr lang="zh-CN" altLang="en-US" sz="1500" u="sng" kern="0" dirty="0" smtClean="0">
                <a:solidFill>
                  <a:srgbClr val="000000"/>
                </a:solidFill>
                <a:latin typeface="Times New Roman" pitchFamily="65" charset="-122"/>
                <a:ea typeface="宋体" pitchFamily="65" charset="-122"/>
              </a:rPr>
              <a:t>　　　    </a:t>
            </a:r>
            <a:r>
              <a:rPr lang="zh-CN" altLang="en-US" sz="1500" kern="0" dirty="0" smtClean="0">
                <a:solidFill>
                  <a:srgbClr val="000000"/>
                </a:solidFill>
                <a:latin typeface="Times New Roman" pitchFamily="65" charset="-122"/>
                <a:ea typeface="宋体" pitchFamily="65" charset="-122"/>
              </a:rPr>
              <a:t>,分布在第三、四层船舱。由于船上</a:t>
            </a:r>
            <a:r>
              <a:rPr sz="1500" dirty="0"/>
              <a:t/>
            </a:r>
            <a:br>
              <a:rPr sz="1500" dirty="0"/>
            </a:br>
            <a:r>
              <a:rPr lang="zh-CN" altLang="en-US" sz="1500" kern="0" dirty="0" smtClean="0">
                <a:solidFill>
                  <a:srgbClr val="000000"/>
                </a:solidFill>
                <a:latin typeface="Times New Roman" pitchFamily="65" charset="-122"/>
                <a:ea typeface="宋体" pitchFamily="65" charset="-122"/>
              </a:rPr>
              <a:t>配备了很多先进设备,人不用下水就能进行海底勘探。比如,深海可视采样系统可以将海底微</a:t>
            </a:r>
            <a:r>
              <a:rPr sz="1500" dirty="0"/>
              <a:t/>
            </a:r>
            <a:br>
              <a:rPr sz="1500" dirty="0"/>
            </a:br>
            <a:r>
              <a:rPr lang="zh-CN" altLang="en-US" sz="1500" kern="0" dirty="0" smtClean="0">
                <a:solidFill>
                  <a:srgbClr val="000000"/>
                </a:solidFill>
                <a:latin typeface="Times New Roman" pitchFamily="65" charset="-122"/>
                <a:ea typeface="宋体" pitchFamily="65" charset="-122"/>
              </a:rPr>
              <a:t>地形地貌图像传到科学考察船上,犹如有了千里眼,海底世界可以</a:t>
            </a:r>
            <a:r>
              <a:rPr lang="zh-CN" altLang="en-US" sz="1500" u="sng" kern="0" dirty="0" smtClean="0">
                <a:solidFill>
                  <a:srgbClr val="000000"/>
                </a:solidFill>
                <a:latin typeface="Times New Roman" pitchFamily="65" charset="-122"/>
                <a:ea typeface="宋体" pitchFamily="65" charset="-122"/>
              </a:rPr>
              <a:t>　　　    </a:t>
            </a:r>
            <a:r>
              <a:rPr lang="zh-CN" altLang="en-US" sz="1500" kern="0" dirty="0" smtClean="0">
                <a:solidFill>
                  <a:srgbClr val="000000"/>
                </a:solidFill>
                <a:latin typeface="Times New Roman" pitchFamily="65" charset="-122"/>
                <a:ea typeface="宋体" pitchFamily="65" charset="-122"/>
              </a:rPr>
              <a:t>,并可根据需要</a:t>
            </a:r>
            <a:r>
              <a:rPr lang="zh-CN" altLang="en-US" sz="1500" u="sng" kern="0" dirty="0" smtClean="0">
                <a:solidFill>
                  <a:srgbClr val="000000"/>
                </a:solidFill>
                <a:latin typeface="Times New Roman" pitchFamily="65" charset="-122"/>
                <a:ea typeface="宋体" pitchFamily="65" charset="-122"/>
              </a:rPr>
              <a:t>　    </a:t>
            </a:r>
            <a:r>
              <a:rPr sz="1500" dirty="0"/>
              <a:t/>
            </a:r>
            <a:br>
              <a:rPr sz="1500" dirty="0"/>
            </a:br>
            <a:r>
              <a:rPr lang="zh-CN" altLang="en-US" sz="1500" u="sng" kern="0" dirty="0" smtClean="0">
                <a:solidFill>
                  <a:srgbClr val="000000"/>
                </a:solidFill>
                <a:latin typeface="Times New Roman" pitchFamily="65" charset="-122"/>
                <a:ea typeface="宋体" pitchFamily="65" charset="-122"/>
              </a:rPr>
              <a:t>　    </a:t>
            </a:r>
            <a:r>
              <a:rPr lang="zh-CN" altLang="en-US" sz="1500" kern="0" dirty="0" smtClean="0">
                <a:solidFill>
                  <a:srgbClr val="000000"/>
                </a:solidFill>
                <a:latin typeface="Times New Roman" pitchFamily="65" charset="-122"/>
                <a:ea typeface="宋体" pitchFamily="65" charset="-122"/>
              </a:rPr>
              <a:t>地抓取矿物样品和采集海底水样;深海浅层岩芯取样钻机可以在深海底比较坚硬的岩石</a:t>
            </a:r>
            <a:r>
              <a:rPr sz="1500" dirty="0"/>
              <a:t/>
            </a:r>
            <a:br>
              <a:rPr sz="1500" dirty="0"/>
            </a:br>
            <a:r>
              <a:rPr lang="zh-CN" altLang="en-US" sz="1500" kern="0" dirty="0" smtClean="0">
                <a:solidFill>
                  <a:srgbClr val="000000"/>
                </a:solidFill>
                <a:latin typeface="Times New Roman" pitchFamily="65" charset="-122"/>
                <a:ea typeface="宋体" pitchFamily="65" charset="-122"/>
              </a:rPr>
              <a:t>上钻取岩芯。</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“大洋一号”的远航活动,与郑和下西洋相呼应。600年前,伟大的航海家郑和七下西洋,在世</a:t>
            </a:r>
            <a:r>
              <a:rPr sz="1500" dirty="0"/>
              <a:t/>
            </a:r>
            <a:br>
              <a:rPr sz="1500" dirty="0"/>
            </a:br>
            <a:r>
              <a:rPr lang="zh-CN" altLang="en-US" sz="1500" kern="0" dirty="0" smtClean="0">
                <a:solidFill>
                  <a:srgbClr val="000000"/>
                </a:solidFill>
                <a:latin typeface="Times New Roman" pitchFamily="65" charset="-122"/>
                <a:ea typeface="宋体" pitchFamily="65" charset="-122"/>
              </a:rPr>
              <a:t>界航海史上留下了光辉的一页。600年后,“大洋一号”不断进步,</a:t>
            </a:r>
            <a:r>
              <a:rPr lang="zh-CN" altLang="en-US" sz="1500" u="sng" kern="0" dirty="0" smtClean="0">
                <a:solidFill>
                  <a:srgbClr val="000000"/>
                </a:solidFill>
                <a:latin typeface="Times New Roman" pitchFamily="65" charset="-122"/>
                <a:ea typeface="宋体" pitchFamily="65" charset="-122"/>
              </a:rPr>
              <a:t>　　　    </a:t>
            </a:r>
            <a:r>
              <a:rPr lang="zh-CN" altLang="en-US" sz="1500" kern="0" dirty="0" smtClean="0">
                <a:solidFill>
                  <a:srgbClr val="000000"/>
                </a:solidFill>
                <a:latin typeface="Times New Roman" pitchFamily="65" charset="-122"/>
                <a:ea typeface="宋体" pitchFamily="65" charset="-122"/>
              </a:rPr>
              <a:t>,在《联合国海洋</a:t>
            </a:r>
            <a:r>
              <a:rPr sz="1500" dirty="0"/>
              <a:t/>
            </a:r>
            <a:br>
              <a:rPr sz="1500" dirty="0"/>
            </a:br>
            <a:r>
              <a:rPr lang="zh-CN" altLang="en-US" sz="1500" kern="0" dirty="0" smtClean="0">
                <a:solidFill>
                  <a:srgbClr val="000000"/>
                </a:solidFill>
                <a:latin typeface="Times New Roman" pitchFamily="65" charset="-122"/>
                <a:ea typeface="宋体" pitchFamily="65" charset="-122"/>
              </a:rPr>
              <a:t>法公约》的法律框架下,探索海洋奥秘,开发海洋资源,以实际行动为人类和平利用海洋作出了</a:t>
            </a:r>
            <a:endParaRPr lang="en-US" altLang="zh-CN" sz="1500" kern="0" dirty="0" smtClean="0">
              <a:solidFill>
                <a:srgbClr val="000000"/>
              </a:solidFill>
              <a:latin typeface="Times New Roman" pitchFamily="65" charset="-122"/>
              <a:ea typeface="宋体" pitchFamily="65" charset="-122"/>
            </a:endParaRPr>
          </a:p>
          <a:p>
            <a:pPr eaLnBrk="0" latinLnBrk="1" hangingPunct="0">
              <a:lnSpc>
                <a:spcPct val="150000"/>
              </a:lnSpc>
            </a:pPr>
            <a:r>
              <a:rPr lang="zh-CN" altLang="en-US" sz="1500" kern="0" dirty="0" smtClean="0">
                <a:solidFill>
                  <a:srgbClr val="000000"/>
                </a:solidFill>
                <a:latin typeface="Times New Roman" pitchFamily="65" charset="-122"/>
                <a:ea typeface="宋体" pitchFamily="65" charset="-122"/>
              </a:rPr>
              <a:t>中国人民的贡献。</a:t>
            </a:r>
            <a:endParaRPr lang="zh-CN" altLang="en-US" sz="1500" dirty="0" smtClean="0"/>
          </a:p>
        </p:txBody>
      </p:sp>
      <p:sp>
        <p:nvSpPr>
          <p:cNvPr id="3" name="TextBox 11"/>
          <p:cNvSpPr txBox="1"/>
          <p:nvPr/>
        </p:nvSpPr>
        <p:spPr>
          <a:xfrm>
            <a:off x="2285984" y="848501"/>
            <a:ext cx="4188967" cy="553998"/>
          </a:xfrm>
          <a:prstGeom prst="rect">
            <a:avLst/>
          </a:prstGeom>
          <a:noFill/>
          <a:ln w="9525">
            <a:noFill/>
          </a:ln>
        </p:spPr>
        <p:txBody>
          <a:bodyPr wrap="none">
            <a:spAutoFit/>
          </a:bodyPr>
          <a:lstStyle/>
          <a:p>
            <a:pPr eaLnBrk="0" latinLnBrk="1" hangingPunct="0">
              <a:lnSpc>
                <a:spcPct val="150000"/>
              </a:lnSpc>
              <a:spcBef>
                <a:spcPts val="0"/>
              </a:spcBef>
            </a:pPr>
            <a:r>
              <a:rPr lang="zh-CN" altLang="en-US" sz="2000" dirty="0" smtClean="0">
                <a:latin typeface="黑体" panose="02010600030101010101" pitchFamily="49" charset="-122"/>
                <a:ea typeface="黑体" panose="02010600030101010101" pitchFamily="49" charset="-122"/>
                <a:sym typeface="+mn-ea"/>
              </a:rPr>
              <a:t>B组  统一命题、省(区、市)卷题组</a:t>
            </a:r>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00675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(1)文中画横线的句子有语病,下列修改最恰当的一项是(3分)(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A.这艘船经历了大洋矿产资源研究开发专项的多个远洋调查航次和大陆架勘查多个航次的</a:t>
            </a:r>
            <a:r>
              <a:rPr dirty="0"/>
              <a:t/>
            </a:r>
            <a:br>
              <a:rPr dirty="0"/>
            </a:br>
            <a:r>
              <a:rPr lang="zh-CN" altLang="en-US" sz="1530" kern="0" dirty="0" smtClean="0">
                <a:solidFill>
                  <a:srgbClr val="000000"/>
                </a:solidFill>
                <a:latin typeface="Times New Roman" pitchFamily="65" charset="-122"/>
                <a:ea typeface="宋体" pitchFamily="65" charset="-122"/>
              </a:rPr>
              <a:t>调查。</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B.这艘船执行了大洋矿产资源研究开发专项的多个远洋调查航次和多个大陆架勘查航次的</a:t>
            </a:r>
            <a:r>
              <a:rPr dirty="0"/>
              <a:t/>
            </a:r>
            <a:br>
              <a:rPr dirty="0"/>
            </a:br>
            <a:r>
              <a:rPr lang="zh-CN" altLang="en-US" sz="1530" kern="0" dirty="0" smtClean="0">
                <a:solidFill>
                  <a:srgbClr val="000000"/>
                </a:solidFill>
                <a:latin typeface="Times New Roman" pitchFamily="65" charset="-122"/>
                <a:ea typeface="宋体" pitchFamily="65" charset="-122"/>
              </a:rPr>
              <a:t>任务。</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C.这艘船经历了大洋矿产资源研究开发专项的多个远洋调查航次,完成了多个航次大陆架勘</a:t>
            </a:r>
            <a:r>
              <a:rPr dirty="0"/>
              <a:t/>
            </a:r>
            <a:br>
              <a:rPr dirty="0"/>
            </a:br>
            <a:r>
              <a:rPr lang="zh-CN" altLang="en-US" sz="1530" kern="0" dirty="0" smtClean="0">
                <a:solidFill>
                  <a:srgbClr val="000000"/>
                </a:solidFill>
                <a:latin typeface="Times New Roman" pitchFamily="65" charset="-122"/>
                <a:ea typeface="宋体" pitchFamily="65" charset="-122"/>
              </a:rPr>
              <a:t>查任务。</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D.这艘船执行了大洋矿产资源研究开发专项的多个远洋调查航次,完成了多个大陆架勘查航</a:t>
            </a:r>
            <a:r>
              <a:rPr dirty="0"/>
              <a:t/>
            </a:r>
            <a:br>
              <a:rPr dirty="0"/>
            </a:br>
            <a:r>
              <a:rPr lang="zh-CN" altLang="en-US" sz="1530" kern="0" dirty="0" smtClean="0">
                <a:solidFill>
                  <a:srgbClr val="000000"/>
                </a:solidFill>
                <a:latin typeface="Times New Roman" pitchFamily="65" charset="-122"/>
                <a:ea typeface="宋体" pitchFamily="65" charset="-122"/>
              </a:rPr>
              <a:t>次的任务。</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(2)下列在文中括号内补写的语句,最恰当的一项是(3分)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A.“大洋一号”的实验室很多,就像迷宫一样</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B.“大洋一号”有十几个像迷宫一样的实验室</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C.走进“大洋一号”,犹如进入了一座迷宫</a:t>
            </a:r>
            <a:endParaRPr lang="en-US" altLang="zh-CN" sz="1530" kern="0" dirty="0" smtClean="0">
              <a:solidFill>
                <a:srgbClr val="000000"/>
              </a:solidFill>
              <a:latin typeface="Times New Roman" pitchFamily="65" charset="-122"/>
              <a:ea typeface="宋体" pitchFamily="65" charset="-122"/>
            </a:endParaRPr>
          </a:p>
          <a:p>
            <a:pPr eaLnBrk="0" latinLnBrk="1" hangingPunct="0">
              <a:lnSpc>
                <a:spcPct val="150000"/>
              </a:lnSpc>
            </a:pPr>
            <a:r>
              <a:rPr lang="zh-CN" altLang="en-US" sz="1500" kern="0" dirty="0" smtClean="0">
                <a:solidFill>
                  <a:srgbClr val="000000"/>
                </a:solidFill>
                <a:latin typeface="Times New Roman" pitchFamily="65" charset="-122"/>
                <a:ea typeface="宋体" pitchFamily="65" charset="-122"/>
              </a:rPr>
              <a:t>D.进入迷宫一样的“大洋一号”,会分辨不出方向</a:t>
            </a:r>
            <a:endParaRPr lang="zh-CN" altLang="en-US" sz="1500" dirty="0" smtClean="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72117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★(3)依次填入文中横线上的成语,全都恰当的一项是(3分)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A.一应俱全　　一览无余　　易如反掌　　东山再起</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B.应有尽有　　一览无余　　轻而易举　　再接再厉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C.一应俱全　　一目了然　　轻而易举　　东山再起</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D.应有尽有　　一目了然　　易如反掌　　再接再厉</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0848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(1)B　(2)C　(3)B</a:t>
            </a:r>
            <a:endParaRPr lang="zh-CN" altLang="en-US" dirty="0"/>
          </a:p>
        </p:txBody>
      </p:sp>
      <p:sp>
        <p:nvSpPr>
          <p:cNvPr id="3" name="TextBox 2"/>
          <p:cNvSpPr txBox="1"/>
          <p:nvPr/>
        </p:nvSpPr>
        <p:spPr>
          <a:xfrm>
            <a:off x="468313" y="1491443"/>
            <a:ext cx="8127000" cy="348704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　</a:t>
            </a:r>
            <a:r>
              <a:rPr lang="zh-CN" altLang="en-US" sz="1530" kern="0" dirty="0" smtClean="0">
                <a:solidFill>
                  <a:srgbClr val="000000"/>
                </a:solidFill>
                <a:latin typeface="Times New Roman" pitchFamily="65" charset="-122"/>
                <a:ea typeface="宋体" pitchFamily="65" charset="-122"/>
              </a:rPr>
              <a:t>(1)本题考查辨析并修改病句的能力。“经历了</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任务”搭配不当,应将“经历”改</a:t>
            </a:r>
            <a:r>
              <a:rPr dirty="0"/>
              <a:t/>
            </a:r>
            <a:br>
              <a:rPr dirty="0"/>
            </a:br>
            <a:r>
              <a:rPr lang="zh-CN" altLang="en-US" sz="1530" kern="0" dirty="0" smtClean="0">
                <a:solidFill>
                  <a:srgbClr val="000000"/>
                </a:solidFill>
                <a:latin typeface="Times New Roman" pitchFamily="65" charset="-122"/>
                <a:ea typeface="宋体" pitchFamily="65" charset="-122"/>
              </a:rPr>
              <a:t>为“执行”;“大陆架勘查多个航次”语序不当,应将“多个”移至“大陆架”之前。(2)本题</a:t>
            </a:r>
            <a:r>
              <a:rPr dirty="0"/>
              <a:t/>
            </a:r>
            <a:br>
              <a:rPr dirty="0"/>
            </a:br>
            <a:r>
              <a:rPr lang="zh-CN" altLang="en-US" sz="1530" kern="0" dirty="0" smtClean="0">
                <a:solidFill>
                  <a:srgbClr val="000000"/>
                </a:solidFill>
                <a:latin typeface="Times New Roman" pitchFamily="65" charset="-122"/>
                <a:ea typeface="宋体" pitchFamily="65" charset="-122"/>
              </a:rPr>
              <a:t>考查选用句式、语言表达连贯的能力。由前句“对不熟悉的人而言”可知,括号里面应填写</a:t>
            </a:r>
            <a:r>
              <a:rPr dirty="0"/>
              <a:t/>
            </a:r>
            <a:br>
              <a:rPr dirty="0"/>
            </a:br>
            <a:r>
              <a:rPr lang="zh-CN" altLang="en-US" sz="1530" kern="0" dirty="0" smtClean="0">
                <a:solidFill>
                  <a:srgbClr val="000000"/>
                </a:solidFill>
                <a:latin typeface="Times New Roman" pitchFamily="65" charset="-122"/>
                <a:ea typeface="宋体" pitchFamily="65" charset="-122"/>
              </a:rPr>
              <a:t>的语句应着重描写这些“不熟悉的人”对“大洋一号”的感觉,排除A、B两项。再由后文对</a:t>
            </a:r>
            <a:r>
              <a:rPr dirty="0"/>
              <a:t/>
            </a:r>
            <a:br>
              <a:rPr dirty="0"/>
            </a:br>
            <a:r>
              <a:rPr lang="zh-CN" altLang="en-US" sz="1530" kern="0" dirty="0" smtClean="0">
                <a:solidFill>
                  <a:srgbClr val="000000"/>
                </a:solidFill>
                <a:latin typeface="Times New Roman" pitchFamily="65" charset="-122"/>
                <a:ea typeface="宋体" pitchFamily="65" charset="-122"/>
              </a:rPr>
              <a:t>船上各种实验室的描述可知,D项强调“分辨不出方向”不恰当。(3)本题考查正确使用成语</a:t>
            </a:r>
            <a:r>
              <a:rPr dirty="0"/>
              <a:t/>
            </a:r>
            <a:br>
              <a:rPr dirty="0"/>
            </a:br>
            <a:r>
              <a:rPr lang="zh-CN" altLang="en-US" sz="1530" kern="0" dirty="0" smtClean="0">
                <a:solidFill>
                  <a:srgbClr val="000000"/>
                </a:solidFill>
                <a:latin typeface="Times New Roman" pitchFamily="65" charset="-122"/>
                <a:ea typeface="宋体" pitchFamily="65" charset="-122"/>
              </a:rPr>
              <a:t>的能力。一应俱全:形容一切齐全,应有尽有。应有尽有:该有的全都有了,形容很齐全。一览</a:t>
            </a:r>
            <a:r>
              <a:rPr dirty="0"/>
              <a:t/>
            </a:r>
            <a:br>
              <a:rPr dirty="0"/>
            </a:br>
            <a:r>
              <a:rPr lang="zh-CN" altLang="en-US" sz="1530" kern="0" dirty="0" smtClean="0">
                <a:solidFill>
                  <a:srgbClr val="000000"/>
                </a:solidFill>
                <a:latin typeface="Times New Roman" pitchFamily="65" charset="-122"/>
                <a:ea typeface="宋体" pitchFamily="65" charset="-122"/>
              </a:rPr>
              <a:t>无余:一眼看过,便无剩余。形容粗略一看就把事物尽收眼底。一目了然:一眼就能看清楚。易</a:t>
            </a:r>
            <a:r>
              <a:rPr dirty="0"/>
              <a:t/>
            </a:r>
            <a:br>
              <a:rPr dirty="0"/>
            </a:br>
            <a:r>
              <a:rPr lang="zh-CN" altLang="en-US" sz="1530" kern="0" dirty="0" smtClean="0">
                <a:solidFill>
                  <a:srgbClr val="000000"/>
                </a:solidFill>
                <a:latin typeface="Times New Roman" pitchFamily="65" charset="-122"/>
                <a:ea typeface="宋体" pitchFamily="65" charset="-122"/>
              </a:rPr>
              <a:t>如反掌:像翻一下手掌那样容易,形容事情极容易办。轻而易举:形容事情很容易做。东山再</a:t>
            </a:r>
            <a:r>
              <a:rPr dirty="0"/>
              <a:t/>
            </a:r>
            <a:br>
              <a:rPr dirty="0"/>
            </a:br>
            <a:r>
              <a:rPr lang="zh-CN" altLang="en-US" sz="1530" kern="0" dirty="0" smtClean="0">
                <a:solidFill>
                  <a:srgbClr val="000000"/>
                </a:solidFill>
                <a:latin typeface="Times New Roman" pitchFamily="65" charset="-122"/>
                <a:ea typeface="宋体" pitchFamily="65" charset="-122"/>
              </a:rPr>
              <a:t>起:借指失势之后重新恢复地位。再接再厉:一次又一次地继续努力。用排除法,“易如反掌”</a:t>
            </a:r>
            <a:r>
              <a:rPr dirty="0"/>
              <a:t/>
            </a:r>
            <a:br>
              <a:rPr dirty="0"/>
            </a:br>
            <a:r>
              <a:rPr lang="zh-CN" altLang="en-US" sz="1530" kern="0" dirty="0" smtClean="0">
                <a:solidFill>
                  <a:srgbClr val="000000"/>
                </a:solidFill>
                <a:latin typeface="Times New Roman" pitchFamily="65" charset="-122"/>
                <a:ea typeface="宋体" pitchFamily="65" charset="-122"/>
              </a:rPr>
              <a:t>不能作状语,排除A、D两项。“东山再起”不合语境,排除C项。</a:t>
            </a:r>
            <a:endParaRPr lang="zh-CN" altLang="en-US" dirty="0"/>
          </a:p>
        </p:txBody>
      </p:sp>
      <p:sp>
        <p:nvSpPr>
          <p:cNvPr id="4" name="TextBox 2"/>
          <p:cNvSpPr txBox="1"/>
          <p:nvPr/>
        </p:nvSpPr>
        <p:spPr>
          <a:xfrm>
            <a:off x="468313" y="4981224"/>
            <a:ext cx="8127000" cy="136800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解题步骤</a:t>
            </a:r>
            <a:r>
              <a:rPr lang="zh-CN" altLang="en-US" sz="1530" kern="0" dirty="0" smtClean="0">
                <a:solidFill>
                  <a:srgbClr val="000000"/>
                </a:solidFill>
                <a:latin typeface="Times New Roman" pitchFamily="65" charset="-122"/>
                <a:ea typeface="宋体" pitchFamily="65" charset="-122"/>
              </a:rPr>
              <a:t>　辨析成语五步骤</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第一,解释成语,把握大意;第二,注意成语潜在的感情色彩和语体色彩;第三,注意成语的适用范</a:t>
            </a:r>
            <a:r>
              <a:rPr dirty="0"/>
              <a:t/>
            </a:r>
            <a:br>
              <a:rPr dirty="0"/>
            </a:br>
            <a:r>
              <a:rPr lang="zh-CN" altLang="en-US" sz="1530" kern="0" dirty="0" smtClean="0">
                <a:solidFill>
                  <a:srgbClr val="000000"/>
                </a:solidFill>
                <a:latin typeface="Times New Roman" pitchFamily="65" charset="-122"/>
                <a:ea typeface="宋体" pitchFamily="65" charset="-122"/>
              </a:rPr>
              <a:t>围和使用对象;第四,弄清成语的语境,尽可能找出句中相关联的信息;第五,从修饰与被修饰关</a:t>
            </a:r>
            <a:r>
              <a:rPr dirty="0"/>
              <a:t/>
            </a:r>
            <a:br>
              <a:rPr dirty="0"/>
            </a:br>
            <a:r>
              <a:rPr lang="zh-CN" altLang="en-US" sz="1530" kern="0" dirty="0" smtClean="0">
                <a:solidFill>
                  <a:srgbClr val="000000"/>
                </a:solidFill>
                <a:latin typeface="Times New Roman" pitchFamily="65" charset="-122"/>
                <a:ea typeface="宋体" pitchFamily="65" charset="-122"/>
              </a:rPr>
              <a:t>系上分析,看修饰成分跟中心词之间是否存在前后语意矛盾或者语意重复的现象。</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 name="组合 3"/>
          <p:cNvGrpSpPr/>
          <p:nvPr/>
        </p:nvGrpSpPr>
        <p:grpSpPr>
          <a:xfrm>
            <a:off x="516966" y="1080000"/>
            <a:ext cx="8150034" cy="5220000"/>
            <a:chOff x="516966" y="1080000"/>
            <a:chExt cx="8150034" cy="522000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2.(2018天津,1—2)阅读下面一段文字,回答问题。(6分)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转过山角,</a:t>
              </a:r>
              <a:r>
                <a:rPr lang="zh-CN" altLang="en-US" sz="1530" u="sng" kern="0" dirty="0" smtClean="0">
                  <a:solidFill>
                    <a:srgbClr val="000000"/>
                  </a:solidFill>
                  <a:latin typeface="Times New Roman" pitchFamily="65" charset="-122"/>
                  <a:ea typeface="宋体" pitchFamily="65" charset="-122"/>
                </a:rPr>
                <a:t>悄</a:t>
              </a:r>
              <a:r>
                <a:rPr lang="zh-CN" altLang="en-US" sz="1530" kern="0" dirty="0" smtClean="0">
                  <a:solidFill>
                    <a:srgbClr val="000000"/>
                  </a:solidFill>
                  <a:latin typeface="Times New Roman" pitchFamily="65" charset="-122"/>
                  <a:ea typeface="宋体" pitchFamily="65" charset="-122"/>
                </a:rPr>
                <a:t>无声息地盘</a:t>
              </a:r>
              <a:r>
                <a:rPr lang="zh-CN" altLang="en-US" sz="1530" u="sng" kern="0" dirty="0" smtClean="0">
                  <a:solidFill>
                    <a:srgbClr val="000000"/>
                  </a:solidFill>
                  <a:latin typeface="Times New Roman" pitchFamily="65" charset="-122"/>
                  <a:ea typeface="宋体" pitchFamily="65" charset="-122"/>
                </a:rPr>
                <a:t>垣</a:t>
              </a:r>
              <a:r>
                <a:rPr lang="zh-CN" altLang="en-US" sz="1530" kern="0" dirty="0" smtClean="0">
                  <a:solidFill>
                    <a:srgbClr val="000000"/>
                  </a:solidFill>
                  <a:latin typeface="Times New Roman" pitchFamily="65" charset="-122"/>
                  <a:ea typeface="宋体" pitchFamily="65" charset="-122"/>
                </a:rPr>
                <a:t>着一段古潭般</a:t>
              </a:r>
              <a:r>
                <a:rPr lang="zh-CN" altLang="en-US" sz="1530" u="sng" kern="0"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的河湾。一片暗绿扑上眉睫,浑身一阵清</a:t>
              </a:r>
              <a:r>
                <a:rPr dirty="0"/>
                <a:t/>
              </a:r>
              <a:br>
                <a:rPr dirty="0"/>
              </a:br>
              <a:r>
                <a:rPr lang="zh-CN" altLang="en-US" sz="1530" kern="0" dirty="0" smtClean="0">
                  <a:solidFill>
                    <a:srgbClr val="000000"/>
                  </a:solidFill>
                  <a:latin typeface="Times New Roman" pitchFamily="65" charset="-122"/>
                  <a:ea typeface="宋体" pitchFamily="65" charset="-122"/>
                </a:rPr>
                <a:t>凉。溪水到这里更加澄</a:t>
              </a:r>
              <a:r>
                <a:rPr lang="zh-CN" altLang="en-US" sz="1530" u="sng" kern="0" dirty="0" smtClean="0">
                  <a:solidFill>
                    <a:srgbClr val="000000"/>
                  </a:solidFill>
                  <a:latin typeface="Times New Roman" pitchFamily="65" charset="-122"/>
                  <a:ea typeface="宋体" pitchFamily="65" charset="-122"/>
                </a:rPr>
                <a:t>澈</a:t>
              </a:r>
              <a:r>
                <a:rPr lang="zh-CN" altLang="en-US" sz="1530" kern="0" dirty="0" smtClean="0">
                  <a:solidFill>
                    <a:srgbClr val="000000"/>
                  </a:solidFill>
                  <a:latin typeface="Times New Roman" pitchFamily="65" charset="-122"/>
                  <a:ea typeface="宋体" pitchFamily="65" charset="-122"/>
                </a:rPr>
                <a:t>,像一汪流动的绿玻璃。夹岸竹树环合,上面是翠盖</a:t>
              </a:r>
              <a:r>
                <a:rPr lang="zh-CN" altLang="en-US" sz="1530" u="sng" kern="0" dirty="0" smtClean="0">
                  <a:solidFill>
                    <a:srgbClr val="000000"/>
                  </a:solidFill>
                  <a:latin typeface="Times New Roman" pitchFamily="65" charset="-122"/>
                  <a:ea typeface="宋体" pitchFamily="65" charset="-122"/>
                </a:rPr>
                <a:t>蓊</a:t>
              </a:r>
              <a:r>
                <a:rPr lang="zh-CN" altLang="en-US" sz="1530" kern="0" dirty="0" smtClean="0">
                  <a:solidFill>
                    <a:srgbClr val="000000"/>
                  </a:solidFill>
                  <a:latin typeface="Times New Roman" pitchFamily="65" charset="-122"/>
                  <a:ea typeface="宋体" pitchFamily="65" charset="-122"/>
                </a:rPr>
                <a:t>郁,中间的</a:t>
              </a:r>
              <a:r>
                <a:rPr lang="zh-CN" altLang="en-US" sz="1530" u="sng" kern="0" dirty="0" smtClean="0">
                  <a:solidFill>
                    <a:srgbClr val="000000"/>
                  </a:solidFill>
                  <a:latin typeface="Times New Roman" pitchFamily="65" charset="-122"/>
                  <a:ea typeface="宋体" pitchFamily="65" charset="-122"/>
                </a:rPr>
                <a:t>虬</a:t>
              </a:r>
              <a:r>
                <a:rPr lang="zh-CN" altLang="en-US" sz="1530" kern="0" dirty="0" smtClean="0">
                  <a:solidFill>
                    <a:srgbClr val="000000"/>
                  </a:solidFill>
                  <a:latin typeface="Times New Roman" pitchFamily="65" charset="-122"/>
                  <a:ea typeface="宋体" pitchFamily="65" charset="-122"/>
                </a:rPr>
                <a:t>藤</a:t>
              </a:r>
              <a:r>
                <a:rPr dirty="0"/>
                <a:t/>
              </a:r>
              <a:br>
                <a:rPr dirty="0"/>
              </a:br>
              <a:r>
                <a:rPr lang="zh-CN" altLang="en-US" sz="1530" kern="0" dirty="0" smtClean="0">
                  <a:solidFill>
                    <a:srgbClr val="000000"/>
                  </a:solidFill>
                  <a:latin typeface="Times New Roman" pitchFamily="65" charset="-122"/>
                  <a:ea typeface="宋体" pitchFamily="65" charset="-122"/>
                </a:rPr>
                <a:t>柔</a:t>
              </a:r>
              <a:r>
                <a:rPr lang="zh-CN" altLang="en-US" sz="1530" u="sng" kern="0" dirty="0" smtClean="0">
                  <a:solidFill>
                    <a:srgbClr val="000000"/>
                  </a:solidFill>
                  <a:latin typeface="Times New Roman" pitchFamily="65" charset="-122"/>
                  <a:ea typeface="宋体" pitchFamily="65" charset="-122"/>
                </a:rPr>
                <a:t>曼</a:t>
              </a:r>
              <a:r>
                <a:rPr lang="zh-CN" altLang="en-US" sz="1530" kern="0" dirty="0" smtClean="0">
                  <a:solidFill>
                    <a:srgbClr val="000000"/>
                  </a:solidFill>
                  <a:latin typeface="Times New Roman" pitchFamily="65" charset="-122"/>
                  <a:ea typeface="宋体" pitchFamily="65" charset="-122"/>
                </a:rPr>
                <a:t>,纠挽披</a:t>
              </a:r>
              <a:r>
                <a:rPr lang="zh-CN" altLang="en-US" sz="1530" u="sng" kern="0" dirty="0" smtClean="0">
                  <a:solidFill>
                    <a:srgbClr val="000000"/>
                  </a:solidFill>
                  <a:latin typeface="Times New Roman" pitchFamily="65" charset="-122"/>
                  <a:ea typeface="宋体" pitchFamily="65" charset="-122"/>
                </a:rPr>
                <a:t>拂</a:t>
              </a:r>
              <a:r>
                <a:rPr lang="zh-CN" altLang="en-US" sz="1530" kern="0" dirty="0" smtClean="0">
                  <a:solidFill>
                    <a:srgbClr val="000000"/>
                  </a:solidFill>
                  <a:latin typeface="Times New Roman" pitchFamily="65" charset="-122"/>
                  <a:ea typeface="宋体" pitchFamily="65" charset="-122"/>
                </a:rPr>
                <a:t>。只有两头逆射出来的波光云影,参</a:t>
              </a:r>
              <a:r>
                <a:rPr lang="zh-CN" altLang="en-US" sz="1530" u="sng" kern="0" dirty="0" smtClean="0">
                  <a:solidFill>
                    <a:srgbClr val="000000"/>
                  </a:solidFill>
                  <a:latin typeface="Times New Roman" pitchFamily="65" charset="-122"/>
                  <a:ea typeface="宋体" pitchFamily="65" charset="-122"/>
                </a:rPr>
                <a:t>差</a:t>
              </a:r>
              <a:r>
                <a:rPr lang="zh-CN" altLang="en-US" sz="1530" kern="0" dirty="0" smtClean="0">
                  <a:solidFill>
                    <a:srgbClr val="000000"/>
                  </a:solidFill>
                  <a:latin typeface="Times New Roman" pitchFamily="65" charset="-122"/>
                  <a:ea typeface="宋体" pitchFamily="65" charset="-122"/>
                </a:rPr>
                <a:t>画出流水的</a:t>
              </a:r>
              <a:r>
                <a:rPr lang="zh-CN" altLang="en-US" sz="1530" u="sng" kern="0"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来。一棵倔</a:t>
              </a:r>
              <a:r>
                <a:rPr lang="zh-CN" altLang="en-US" sz="1530" u="sng" kern="0" dirty="0" smtClean="0">
                  <a:solidFill>
                    <a:srgbClr val="000000"/>
                  </a:solidFill>
                  <a:latin typeface="Times New Roman" pitchFamily="65" charset="-122"/>
                  <a:ea typeface="宋体" pitchFamily="65" charset="-122"/>
                </a:rPr>
                <a:t>拗</a:t>
              </a:r>
              <a:r>
                <a:rPr lang="zh-CN" altLang="en-US" sz="1530" kern="0" dirty="0" smtClean="0">
                  <a:solidFill>
                    <a:srgbClr val="000000"/>
                  </a:solidFill>
                  <a:latin typeface="Times New Roman" pitchFamily="65" charset="-122"/>
                  <a:ea typeface="宋体" pitchFamily="65" charset="-122"/>
                </a:rPr>
                <a:t>的老</a:t>
              </a:r>
              <a:r>
                <a:rPr dirty="0"/>
                <a:t/>
              </a:r>
              <a:br>
                <a:rPr dirty="0"/>
              </a:br>
              <a:r>
                <a:rPr lang="zh-CN" altLang="en-US" sz="1530" kern="0" dirty="0" smtClean="0">
                  <a:solidFill>
                    <a:srgbClr val="000000"/>
                  </a:solidFill>
                  <a:latin typeface="Times New Roman" pitchFamily="65" charset="-122"/>
                  <a:ea typeface="宋体" pitchFamily="65" charset="-122"/>
                </a:rPr>
                <a:t>柳树,</a:t>
              </a:r>
              <a:r>
                <a:rPr lang="zh-CN" altLang="en-US" sz="1530" u="sng" kern="0" dirty="0" smtClean="0">
                  <a:solidFill>
                    <a:srgbClr val="000000"/>
                  </a:solidFill>
                  <a:latin typeface="Times New Roman" pitchFamily="65" charset="-122"/>
                  <a:ea typeface="宋体" pitchFamily="65" charset="-122"/>
                </a:rPr>
                <a:t>偃</a:t>
              </a:r>
              <a:r>
                <a:rPr lang="zh-CN" altLang="en-US" sz="1530" kern="0" dirty="0" smtClean="0">
                  <a:solidFill>
                    <a:srgbClr val="000000"/>
                  </a:solidFill>
                  <a:latin typeface="Times New Roman" pitchFamily="65" charset="-122"/>
                  <a:ea typeface="宋体" pitchFamily="65" charset="-122"/>
                </a:rPr>
                <a:t>卧在河面,</a:t>
              </a:r>
              <a:r>
                <a:rPr lang="zh-CN" altLang="en-US" sz="1530" u="sng" kern="0"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的枝叶梢头,</a:t>
              </a:r>
              <a:r>
                <a:rPr lang="zh-CN" altLang="en-US" sz="1530" u="sng" kern="0" dirty="0" smtClean="0">
                  <a:solidFill>
                    <a:srgbClr val="000000"/>
                  </a:solidFill>
                  <a:latin typeface="Times New Roman" pitchFamily="65" charset="-122"/>
                  <a:ea typeface="宋体" pitchFamily="65" charset="-122"/>
                </a:rPr>
                <a:t>兀</a:t>
              </a:r>
              <a:r>
                <a:rPr lang="zh-CN" altLang="en-US" sz="1530" kern="0" dirty="0" smtClean="0">
                  <a:solidFill>
                    <a:srgbClr val="000000"/>
                  </a:solidFill>
                  <a:latin typeface="Times New Roman" pitchFamily="65" charset="-122"/>
                  <a:ea typeface="宋体" pitchFamily="65" charset="-122"/>
                </a:rPr>
                <a:t>立着一只鹭鸶,侧头</a:t>
              </a:r>
              <a:r>
                <a:rPr lang="zh-CN" altLang="en-US" sz="1530" u="sng" kern="0" dirty="0" smtClean="0">
                  <a:solidFill>
                    <a:srgbClr val="000000"/>
                  </a:solidFill>
                  <a:latin typeface="Times New Roman" pitchFamily="65" charset="-122"/>
                  <a:ea typeface="宋体" pitchFamily="65" charset="-122"/>
                </a:rPr>
                <a:t>睥</a:t>
              </a:r>
              <a:r>
                <a:rPr lang="zh-CN" altLang="en-US" sz="1530" kern="0" dirty="0" smtClean="0">
                  <a:solidFill>
                    <a:srgbClr val="000000"/>
                  </a:solidFill>
                  <a:latin typeface="Times New Roman" pitchFamily="65" charset="-122"/>
                  <a:ea typeface="宋体" pitchFamily="65" charset="-122"/>
                </a:rPr>
                <a:t>睨着岸边的林子。</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(1)文中加点字的字音和字形,全都正确的一组是(3分)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a:t>
              </a:r>
              <a:r>
                <a:rPr lang="zh-CN" altLang="en-US" sz="1530" u="sng" kern="0" dirty="0" smtClean="0">
                  <a:solidFill>
                    <a:srgbClr val="000000"/>
                  </a:solidFill>
                  <a:latin typeface="Times New Roman" pitchFamily="65" charset="-122"/>
                  <a:ea typeface="宋体" pitchFamily="65" charset="-122"/>
                </a:rPr>
                <a:t>悄</a:t>
              </a:r>
              <a:r>
                <a:rPr lang="zh-CN" altLang="en-US" sz="1530" kern="0" dirty="0" smtClean="0">
                  <a:solidFill>
                    <a:srgbClr val="000000"/>
                  </a:solidFill>
                  <a:latin typeface="Times New Roman" pitchFamily="65" charset="-122"/>
                  <a:ea typeface="宋体" pitchFamily="65" charset="-122"/>
                </a:rPr>
                <a:t>(qiāo)无声息　　　盘</a:t>
              </a:r>
              <a:r>
                <a:rPr lang="zh-CN" altLang="en-US" sz="1530" u="sng" kern="0" dirty="0" smtClean="0">
                  <a:solidFill>
                    <a:srgbClr val="000000"/>
                  </a:solidFill>
                  <a:latin typeface="Times New Roman" pitchFamily="65" charset="-122"/>
                  <a:ea typeface="宋体" pitchFamily="65" charset="-122"/>
                </a:rPr>
                <a:t>垣</a:t>
              </a:r>
              <a:r>
                <a:rPr lang="zh-CN" altLang="en-US" sz="1530" kern="0" dirty="0" smtClean="0">
                  <a:solidFill>
                    <a:srgbClr val="000000"/>
                  </a:solidFill>
                  <a:latin typeface="Times New Roman" pitchFamily="65" charset="-122"/>
                  <a:ea typeface="宋体" pitchFamily="65" charset="-122"/>
                </a:rPr>
                <a:t>(huán)　　　澄</a:t>
              </a:r>
              <a:r>
                <a:rPr lang="zh-CN" altLang="en-US" sz="1530" u="sng" kern="0" dirty="0" smtClean="0">
                  <a:solidFill>
                    <a:srgbClr val="000000"/>
                  </a:solidFill>
                  <a:latin typeface="Times New Roman" pitchFamily="65" charset="-122"/>
                  <a:ea typeface="宋体" pitchFamily="65" charset="-122"/>
                </a:rPr>
                <a:t>澈</a:t>
              </a:r>
              <a:r>
                <a:rPr lang="zh-CN" altLang="en-US" sz="1530" kern="0" dirty="0" smtClean="0">
                  <a:solidFill>
                    <a:srgbClr val="000000"/>
                  </a:solidFill>
                  <a:latin typeface="Times New Roman" pitchFamily="65" charset="-122"/>
                  <a:ea typeface="宋体" pitchFamily="65" charset="-122"/>
                </a:rPr>
                <a:t>(chè)</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a:t>
              </a:r>
              <a:r>
                <a:rPr lang="zh-CN" altLang="en-US" sz="1530" u="sng" kern="0" dirty="0" smtClean="0">
                  <a:solidFill>
                    <a:srgbClr val="000000"/>
                  </a:solidFill>
                  <a:latin typeface="Times New Roman" pitchFamily="65" charset="-122"/>
                  <a:ea typeface="宋体" pitchFamily="65" charset="-122"/>
                </a:rPr>
                <a:t>蓊</a:t>
              </a:r>
              <a:r>
                <a:rPr lang="zh-CN" altLang="en-US" sz="1530" kern="0" dirty="0" smtClean="0">
                  <a:solidFill>
                    <a:srgbClr val="000000"/>
                  </a:solidFill>
                  <a:latin typeface="Times New Roman" pitchFamily="65" charset="-122"/>
                  <a:ea typeface="宋体" pitchFamily="65" charset="-122"/>
                </a:rPr>
                <a:t>(wēng)郁　    </a:t>
              </a:r>
              <a:r>
                <a:rPr lang="zh-CN" altLang="en-US" sz="1530" u="sng" kern="0" dirty="0" smtClean="0">
                  <a:solidFill>
                    <a:srgbClr val="000000"/>
                  </a:solidFill>
                  <a:latin typeface="Times New Roman" pitchFamily="65" charset="-122"/>
                  <a:ea typeface="宋体" pitchFamily="65" charset="-122"/>
                </a:rPr>
                <a:t>虬</a:t>
              </a:r>
              <a:r>
                <a:rPr lang="zh-CN" altLang="en-US" sz="1530" kern="0" dirty="0" smtClean="0">
                  <a:solidFill>
                    <a:srgbClr val="000000"/>
                  </a:solidFill>
                  <a:latin typeface="Times New Roman" pitchFamily="65" charset="-122"/>
                  <a:ea typeface="宋体" pitchFamily="65" charset="-122"/>
                </a:rPr>
                <a:t>(qiú)藤　　柔</a:t>
              </a:r>
              <a:r>
                <a:rPr lang="zh-CN" altLang="en-US" sz="1530" u="sng" kern="0" dirty="0" smtClean="0">
                  <a:solidFill>
                    <a:srgbClr val="000000"/>
                  </a:solidFill>
                  <a:latin typeface="Times New Roman" pitchFamily="65" charset="-122"/>
                  <a:ea typeface="宋体" pitchFamily="65" charset="-122"/>
                </a:rPr>
                <a:t>曼</a:t>
              </a:r>
              <a:r>
                <a:rPr lang="zh-CN" altLang="en-US" sz="1530" kern="0" dirty="0" smtClean="0">
                  <a:solidFill>
                    <a:srgbClr val="000000"/>
                  </a:solidFill>
                  <a:latin typeface="Times New Roman" pitchFamily="65" charset="-122"/>
                  <a:ea typeface="宋体" pitchFamily="65" charset="-122"/>
                </a:rPr>
                <a:t>(màn)</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C.披</a:t>
              </a:r>
              <a:r>
                <a:rPr lang="zh-CN" altLang="en-US" sz="1530" u="sng" kern="0" dirty="0" smtClean="0">
                  <a:solidFill>
                    <a:srgbClr val="000000"/>
                  </a:solidFill>
                  <a:latin typeface="Times New Roman" pitchFamily="65" charset="-122"/>
                  <a:ea typeface="宋体" pitchFamily="65" charset="-122"/>
                </a:rPr>
                <a:t>拂</a:t>
              </a:r>
              <a:r>
                <a:rPr lang="zh-CN" altLang="en-US" sz="1530" kern="0" dirty="0" smtClean="0">
                  <a:solidFill>
                    <a:srgbClr val="000000"/>
                  </a:solidFill>
                  <a:latin typeface="Times New Roman" pitchFamily="65" charset="-122"/>
                  <a:ea typeface="宋体" pitchFamily="65" charset="-122"/>
                </a:rPr>
                <a:t>(fú)　　参</a:t>
              </a:r>
              <a:r>
                <a:rPr lang="zh-CN" altLang="en-US" sz="1530" u="sng" kern="0" dirty="0" smtClean="0">
                  <a:solidFill>
                    <a:srgbClr val="000000"/>
                  </a:solidFill>
                  <a:latin typeface="Times New Roman" pitchFamily="65" charset="-122"/>
                  <a:ea typeface="宋体" pitchFamily="65" charset="-122"/>
                </a:rPr>
                <a:t>差</a:t>
              </a:r>
              <a:r>
                <a:rPr lang="zh-CN" altLang="en-US" sz="1530" kern="0" dirty="0" smtClean="0">
                  <a:solidFill>
                    <a:srgbClr val="000000"/>
                  </a:solidFill>
                  <a:latin typeface="Times New Roman" pitchFamily="65" charset="-122"/>
                  <a:ea typeface="宋体" pitchFamily="65" charset="-122"/>
                </a:rPr>
                <a:t>(cī)　　倔</a:t>
              </a:r>
              <a:r>
                <a:rPr lang="zh-CN" altLang="en-US" sz="1530" u="sng" kern="0" dirty="0" smtClean="0">
                  <a:solidFill>
                    <a:srgbClr val="000000"/>
                  </a:solidFill>
                  <a:latin typeface="Times New Roman" pitchFamily="65" charset="-122"/>
                  <a:ea typeface="宋体" pitchFamily="65" charset="-122"/>
                </a:rPr>
                <a:t>拗</a:t>
              </a:r>
              <a:r>
                <a:rPr lang="zh-CN" altLang="en-US" sz="1530" kern="0" dirty="0" smtClean="0">
                  <a:solidFill>
                    <a:srgbClr val="000000"/>
                  </a:solidFill>
                  <a:latin typeface="Times New Roman" pitchFamily="65" charset="-122"/>
                  <a:ea typeface="宋体" pitchFamily="65" charset="-122"/>
                </a:rPr>
                <a:t>(ào)</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a:t>
              </a:r>
              <a:r>
                <a:rPr lang="zh-CN" altLang="en-US" sz="1530" u="sng" kern="0" dirty="0" smtClean="0">
                  <a:solidFill>
                    <a:srgbClr val="000000"/>
                  </a:solidFill>
                  <a:latin typeface="Times New Roman" pitchFamily="65" charset="-122"/>
                  <a:ea typeface="宋体" pitchFamily="65" charset="-122"/>
                </a:rPr>
                <a:t>偃</a:t>
              </a:r>
              <a:r>
                <a:rPr lang="zh-CN" altLang="en-US" sz="1530" kern="0" dirty="0" smtClean="0">
                  <a:solidFill>
                    <a:srgbClr val="000000"/>
                  </a:solidFill>
                  <a:latin typeface="Times New Roman" pitchFamily="65" charset="-122"/>
                  <a:ea typeface="宋体" pitchFamily="65" charset="-122"/>
                </a:rPr>
                <a:t>(yǎn)卧　    </a:t>
              </a:r>
              <a:r>
                <a:rPr lang="zh-CN" altLang="en-US" sz="1530" u="sng" kern="0" dirty="0" smtClean="0">
                  <a:solidFill>
                    <a:srgbClr val="000000"/>
                  </a:solidFill>
                  <a:latin typeface="Times New Roman" pitchFamily="65" charset="-122"/>
                  <a:ea typeface="宋体" pitchFamily="65" charset="-122"/>
                </a:rPr>
                <a:t>兀</a:t>
              </a:r>
              <a:r>
                <a:rPr lang="zh-CN" altLang="en-US" sz="1530" kern="0" dirty="0" smtClean="0">
                  <a:solidFill>
                    <a:srgbClr val="000000"/>
                  </a:solidFill>
                  <a:latin typeface="Times New Roman" pitchFamily="65" charset="-122"/>
                  <a:ea typeface="宋体" pitchFamily="65" charset="-122"/>
                </a:rPr>
                <a:t>(wù)立　    </a:t>
              </a:r>
              <a:r>
                <a:rPr lang="zh-CN" altLang="en-US" sz="1530" u="sng" kern="0" dirty="0" smtClean="0">
                  <a:solidFill>
                    <a:srgbClr val="000000"/>
                  </a:solidFill>
                  <a:latin typeface="Times New Roman" pitchFamily="65" charset="-122"/>
                  <a:ea typeface="宋体" pitchFamily="65" charset="-122"/>
                </a:rPr>
                <a:t>睥</a:t>
              </a:r>
              <a:r>
                <a:rPr lang="zh-CN" altLang="en-US" sz="1530" kern="0" dirty="0" smtClean="0">
                  <a:solidFill>
                    <a:srgbClr val="000000"/>
                  </a:solidFill>
                  <a:latin typeface="Times New Roman" pitchFamily="65" charset="-122"/>
                  <a:ea typeface="宋体" pitchFamily="65" charset="-122"/>
                </a:rPr>
                <a:t>(pì)睨</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★(2)依次填入文中横线处的词语,最恰当的一组是(3分)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A.深邃　　　蜿蜒　　　荒疏</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B.幽邃　　蜿蜒　　稀疏</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C.深邃　　曲折　　稀疏</a:t>
              </a:r>
              <a:endParaRPr lang="zh-CN" altLang="en-US" dirty="0"/>
            </a:p>
          </p:txBody>
        </p:sp>
        <p:sp>
          <p:nvSpPr>
            <p:cNvPr id="3" name="TextBox 2"/>
            <p:cNvSpPr txBox="1"/>
            <p:nvPr/>
          </p:nvSpPr>
          <p:spPr>
            <a:xfrm>
              <a:off x="516966" y="5920599"/>
              <a:ext cx="8127000" cy="35317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D.幽邃　　曲折　　荒疏</a:t>
              </a:r>
              <a:endParaRPr lang="zh-CN" altLang="en-US" dirty="0"/>
            </a:p>
          </p:txBody>
        </p:sp>
      </p:gr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0848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(1)D　(2)B</a:t>
            </a:r>
            <a:endParaRPr lang="zh-CN" altLang="en-US" dirty="0"/>
          </a:p>
        </p:txBody>
      </p:sp>
      <p:sp>
        <p:nvSpPr>
          <p:cNvPr id="3" name="TextBox 2"/>
          <p:cNvSpPr txBox="1"/>
          <p:nvPr/>
        </p:nvSpPr>
        <p:spPr>
          <a:xfrm>
            <a:off x="516966" y="1484778"/>
            <a:ext cx="8127000" cy="172117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(1)本题考查识记字音、字形的能力。A.悄qiǎo;垣→桓。B.蓊wěng。C.拗niù。(2)本</a:t>
            </a:r>
            <a:r>
              <a:rPr dirty="0"/>
              <a:t/>
            </a:r>
            <a:br>
              <a:rPr dirty="0"/>
            </a:br>
            <a:r>
              <a:rPr lang="zh-CN" altLang="en-US" sz="1530" kern="0" dirty="0" smtClean="0">
                <a:solidFill>
                  <a:srgbClr val="000000"/>
                </a:solidFill>
                <a:latin typeface="Times New Roman" pitchFamily="65" charset="-122"/>
                <a:ea typeface="宋体" pitchFamily="65" charset="-122"/>
              </a:rPr>
              <a:t>题考查正确使用词语(包括熟语)的能力。深邃:深。幽邃:幽深。此处形容河湾的幽静、僻远,</a:t>
            </a:r>
            <a:r>
              <a:rPr dirty="0"/>
              <a:t/>
            </a:r>
            <a:br>
              <a:rPr dirty="0"/>
            </a:br>
            <a:r>
              <a:rPr lang="zh-CN" altLang="en-US" sz="1530" kern="0" dirty="0" smtClean="0">
                <a:solidFill>
                  <a:srgbClr val="000000"/>
                </a:solidFill>
                <a:latin typeface="Times New Roman" pitchFamily="65" charset="-122"/>
                <a:ea typeface="宋体" pitchFamily="65" charset="-122"/>
              </a:rPr>
              <a:t>故选“幽邃”。蜿蜒:(山脉、河流、道路等)弯弯曲曲地延伸的样子。曲折:弯曲。此处形容</a:t>
            </a:r>
            <a:r>
              <a:rPr dirty="0"/>
              <a:t/>
            </a:r>
            <a:br>
              <a:rPr dirty="0"/>
            </a:br>
            <a:r>
              <a:rPr lang="zh-CN" altLang="en-US" sz="1530" kern="0" dirty="0" smtClean="0">
                <a:solidFill>
                  <a:srgbClr val="000000"/>
                </a:solidFill>
                <a:latin typeface="Times New Roman" pitchFamily="65" charset="-122"/>
                <a:ea typeface="宋体" pitchFamily="65" charset="-122"/>
              </a:rPr>
              <a:t>的对象是流水,故应选“蜿蜒”。荒疏:(学业、技术)因平时缺乏练习而生疏。稀疏:(物体、声</a:t>
            </a:r>
            <a:r>
              <a:rPr dirty="0"/>
              <a:t/>
            </a:r>
            <a:br>
              <a:rPr dirty="0"/>
            </a:br>
            <a:r>
              <a:rPr lang="zh-CN" altLang="en-US" sz="1530" kern="0" dirty="0" smtClean="0">
                <a:solidFill>
                  <a:srgbClr val="000000"/>
                </a:solidFill>
                <a:latin typeface="Times New Roman" pitchFamily="65" charset="-122"/>
                <a:ea typeface="宋体" pitchFamily="65" charset="-122"/>
              </a:rPr>
              <a:t>音等)在空间或时间上的间隔远。此处作“枝叶”的定语,故应选“稀疏”。</a:t>
            </a:r>
            <a:endParaRPr lang="zh-CN" altLang="en-US" dirty="0"/>
          </a:p>
        </p:txBody>
      </p:sp>
      <p:sp>
        <p:nvSpPr>
          <p:cNvPr id="4" name="TextBox 2"/>
          <p:cNvSpPr txBox="1"/>
          <p:nvPr/>
        </p:nvSpPr>
        <p:spPr>
          <a:xfrm>
            <a:off x="468313" y="3277393"/>
            <a:ext cx="8127000" cy="66056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方法技巧</a:t>
            </a:r>
            <a:r>
              <a:rPr lang="zh-CN" altLang="en-US" sz="1530" kern="0" dirty="0" smtClean="0">
                <a:solidFill>
                  <a:srgbClr val="000000"/>
                </a:solidFill>
                <a:latin typeface="Times New Roman" pitchFamily="65" charset="-122"/>
                <a:ea typeface="宋体" pitchFamily="65" charset="-122"/>
              </a:rPr>
              <a:t>　词语辨析“4角度”:①辨析词语的使用对象和适用范围。②辨析词语语义的轻</a:t>
            </a:r>
            <a:r>
              <a:rPr dirty="0"/>
              <a:t/>
            </a:r>
            <a:br>
              <a:rPr dirty="0"/>
            </a:br>
            <a:r>
              <a:rPr lang="zh-CN" altLang="en-US" sz="1530" kern="0" dirty="0" smtClean="0">
                <a:solidFill>
                  <a:srgbClr val="000000"/>
                </a:solidFill>
                <a:latin typeface="Times New Roman" pitchFamily="65" charset="-122"/>
                <a:ea typeface="宋体" pitchFamily="65" charset="-122"/>
              </a:rPr>
              <a:t>重。③辨析词语的语法功能。④辨析词语的感情色彩。</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91203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3.(2018浙江,2—3)阅读下面的文字,回答问题。(5分)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在第55届博洛尼亚国际儿童书展上,中国插画展现场的观众</a:t>
            </a:r>
            <a:r>
              <a:rPr lang="zh-CN" altLang="en-US" sz="1530" u="sng" kern="0" dirty="0" smtClean="0">
                <a:solidFill>
                  <a:srgbClr val="000000"/>
                </a:solidFill>
                <a:latin typeface="Times New Roman" pitchFamily="65" charset="-122"/>
                <a:ea typeface="宋体" pitchFamily="65" charset="-122"/>
              </a:rPr>
              <a:t>络绎不绝</a:t>
            </a:r>
            <a:r>
              <a:rPr lang="zh-CN" altLang="en-US" sz="1530" kern="0" dirty="0" smtClean="0">
                <a:solidFill>
                  <a:srgbClr val="000000"/>
                </a:solidFill>
                <a:latin typeface="Times New Roman" pitchFamily="65" charset="-122"/>
                <a:ea typeface="宋体" pitchFamily="65" charset="-122"/>
              </a:rPr>
              <a:t>,显示出各界对中国插画</a:t>
            </a:r>
            <a:r>
              <a:rPr dirty="0"/>
              <a:t/>
            </a:r>
            <a:br>
              <a:rPr dirty="0"/>
            </a:br>
            <a:r>
              <a:rPr lang="zh-CN" altLang="en-US" sz="1530" kern="0" dirty="0" smtClean="0">
                <a:solidFill>
                  <a:srgbClr val="000000"/>
                </a:solidFill>
                <a:latin typeface="Times New Roman" pitchFamily="65" charset="-122"/>
                <a:ea typeface="宋体" pitchFamily="65" charset="-122"/>
              </a:rPr>
              <a:t>现状与发展的关切。[甲]</a:t>
            </a:r>
            <a:r>
              <a:rPr lang="zh-CN" altLang="en-US" sz="1530" u="sng" kern="0" dirty="0" smtClean="0">
                <a:solidFill>
                  <a:srgbClr val="000000"/>
                </a:solidFill>
                <a:latin typeface="Times New Roman" pitchFamily="65" charset="-122"/>
                <a:ea typeface="宋体" pitchFamily="65" charset="-122"/>
              </a:rPr>
              <a:t>什么是插画?插画就是出版物中的插图:一本书如果以插画为主,以文</a:t>
            </a:r>
            <a:r>
              <a:rPr dirty="0"/>
              <a:t/>
            </a:r>
            <a:br>
              <a:rPr dirty="0"/>
            </a:br>
            <a:r>
              <a:rPr lang="zh-CN" altLang="en-US" sz="1530" u="sng" kern="0" dirty="0" smtClean="0">
                <a:solidFill>
                  <a:srgbClr val="000000"/>
                </a:solidFill>
                <a:latin typeface="Times New Roman" pitchFamily="65" charset="-122"/>
                <a:ea typeface="宋体" pitchFamily="65" charset="-122"/>
              </a:rPr>
              <a:t>字为辅,就被称为绘本,顾名思义就是画出来的书。</a:t>
            </a:r>
            <a:r>
              <a:rPr lang="zh-CN" altLang="en-US" sz="1530" kern="0" dirty="0" smtClean="0">
                <a:solidFill>
                  <a:srgbClr val="000000"/>
                </a:solidFill>
                <a:latin typeface="Times New Roman" pitchFamily="65" charset="-122"/>
                <a:ea typeface="宋体" pitchFamily="65" charset="-122"/>
              </a:rPr>
              <a:t>一本优秀的绘本,可以让不认字的孩子</a:t>
            </a:r>
            <a:r>
              <a:rPr dirty="0"/>
              <a:t/>
            </a:r>
            <a:br>
              <a:rPr dirty="0"/>
            </a:br>
            <a:r>
              <a:rPr lang="zh-CN" altLang="en-US" sz="1530" kern="0" dirty="0" smtClean="0">
                <a:solidFill>
                  <a:srgbClr val="000000"/>
                </a:solidFill>
                <a:latin typeface="Times New Roman" pitchFamily="65" charset="-122"/>
                <a:ea typeface="宋体" pitchFamily="65" charset="-122"/>
              </a:rPr>
              <a:t>“读”出其中蕴涵的深意。[乙]</a:t>
            </a:r>
            <a:r>
              <a:rPr lang="zh-CN" altLang="en-US" sz="1530" u="sng" kern="0" dirty="0" smtClean="0">
                <a:solidFill>
                  <a:srgbClr val="000000"/>
                </a:solidFill>
                <a:latin typeface="Times New Roman" pitchFamily="65" charset="-122"/>
                <a:ea typeface="宋体" pitchFamily="65" charset="-122"/>
              </a:rPr>
              <a:t>在各色画笔下,蝴蝶、花朵、叶子、大树等跃然纸上,孩子可</a:t>
            </a:r>
            <a:r>
              <a:rPr dirty="0"/>
              <a:t/>
            </a:r>
            <a:br>
              <a:rPr dirty="0"/>
            </a:br>
            <a:r>
              <a:rPr lang="zh-CN" altLang="en-US" sz="1530" u="sng" kern="0" dirty="0" smtClean="0">
                <a:solidFill>
                  <a:srgbClr val="000000"/>
                </a:solidFill>
                <a:latin typeface="Times New Roman" pitchFamily="65" charset="-122"/>
                <a:ea typeface="宋体" pitchFamily="65" charset="-122"/>
              </a:rPr>
              <a:t>以对色彩、实物进行认知学习。</a:t>
            </a:r>
            <a:r>
              <a:rPr lang="zh-CN" altLang="en-US" sz="1530" kern="0" dirty="0" smtClean="0">
                <a:solidFill>
                  <a:srgbClr val="000000"/>
                </a:solidFill>
                <a:latin typeface="Times New Roman" pitchFamily="65" charset="-122"/>
                <a:ea typeface="宋体" pitchFamily="65" charset="-122"/>
              </a:rPr>
              <a:t>在学校里阅读的绘本,父母在家里也可以和孩子一起阅读。</a:t>
            </a:r>
            <a:r>
              <a:rPr dirty="0"/>
              <a:t/>
            </a:r>
            <a:br>
              <a:rPr dirty="0"/>
            </a:br>
            <a:r>
              <a:rPr lang="zh-CN" altLang="en-US" sz="1530" kern="0" dirty="0" smtClean="0">
                <a:solidFill>
                  <a:srgbClr val="000000"/>
                </a:solidFill>
                <a:latin typeface="Times New Roman" pitchFamily="65" charset="-122"/>
                <a:ea typeface="宋体" pitchFamily="65" charset="-122"/>
              </a:rPr>
              <a:t>如此一来,孩子在幼儿园抑或在家里,都拥有一个语言互通的环境。[丙]</a:t>
            </a:r>
            <a:r>
              <a:rPr lang="zh-CN" altLang="en-US" sz="1530" u="sng" kern="0" dirty="0" smtClean="0">
                <a:solidFill>
                  <a:srgbClr val="000000"/>
                </a:solidFill>
                <a:latin typeface="Times New Roman" pitchFamily="65" charset="-122"/>
                <a:ea typeface="宋体" pitchFamily="65" charset="-122"/>
              </a:rPr>
              <a:t>“绘本在儿童早期教</a:t>
            </a:r>
            <a:r>
              <a:rPr dirty="0"/>
              <a:t/>
            </a:r>
            <a:br>
              <a:rPr dirty="0"/>
            </a:br>
            <a:r>
              <a:rPr lang="zh-CN" altLang="en-US" sz="1530" u="sng" kern="0" dirty="0" smtClean="0">
                <a:solidFill>
                  <a:srgbClr val="000000"/>
                </a:solidFill>
                <a:latin typeface="Times New Roman" pitchFamily="65" charset="-122"/>
                <a:ea typeface="宋体" pitchFamily="65" charset="-122"/>
              </a:rPr>
              <a:t>育中的作用已被越来越多的人认识,但绘本的发展还需加快步伐。”</a:t>
            </a:r>
            <a:r>
              <a:rPr lang="zh-CN" altLang="en-US" sz="1530" kern="0" dirty="0" smtClean="0">
                <a:solidFill>
                  <a:srgbClr val="000000"/>
                </a:solidFill>
                <a:latin typeface="Times New Roman" pitchFamily="65" charset="-122"/>
                <a:ea typeface="宋体" pitchFamily="65" charset="-122"/>
              </a:rPr>
              <a:t>书展上多家出版社的负</a:t>
            </a:r>
            <a:r>
              <a:rPr dirty="0"/>
              <a:t/>
            </a:r>
            <a:br>
              <a:rPr dirty="0"/>
            </a:br>
            <a:r>
              <a:rPr lang="zh-CN" altLang="en-US" sz="1530" kern="0" dirty="0" smtClean="0">
                <a:solidFill>
                  <a:srgbClr val="000000"/>
                </a:solidFill>
                <a:latin typeface="Times New Roman" pitchFamily="65" charset="-122"/>
                <a:ea typeface="宋体" pitchFamily="65" charset="-122"/>
              </a:rPr>
              <a:t>责人都持类似观点。当然,</a:t>
            </a:r>
            <a:r>
              <a:rPr lang="zh-CN" altLang="en-US" sz="1530" u="sng" kern="0" dirty="0" smtClean="0">
                <a:solidFill>
                  <a:srgbClr val="000000"/>
                </a:solidFill>
                <a:latin typeface="Times New Roman" pitchFamily="65" charset="-122"/>
                <a:ea typeface="宋体" pitchFamily="65" charset="-122"/>
              </a:rPr>
              <a:t>关于</a:t>
            </a:r>
            <a:r>
              <a:rPr lang="zh-CN" altLang="en-US" sz="1530" kern="0" dirty="0" smtClean="0">
                <a:solidFill>
                  <a:srgbClr val="000000"/>
                </a:solidFill>
                <a:latin typeface="Times New Roman" pitchFamily="65" charset="-122"/>
                <a:ea typeface="宋体" pitchFamily="65" charset="-122"/>
              </a:rPr>
              <a:t>绘本创作者,需要</a:t>
            </a:r>
            <a:r>
              <a:rPr lang="zh-CN" altLang="en-US" sz="1530" u="sng" kern="0" dirty="0" smtClean="0">
                <a:solidFill>
                  <a:srgbClr val="000000"/>
                </a:solidFill>
                <a:latin typeface="Times New Roman" pitchFamily="65" charset="-122"/>
                <a:ea typeface="宋体" pitchFamily="65" charset="-122"/>
              </a:rPr>
              <a:t>观照</a:t>
            </a:r>
            <a:r>
              <a:rPr lang="zh-CN" altLang="en-US" sz="1530" kern="0" dirty="0" smtClean="0">
                <a:solidFill>
                  <a:srgbClr val="000000"/>
                </a:solidFill>
                <a:latin typeface="Times New Roman" pitchFamily="65" charset="-122"/>
                <a:ea typeface="宋体" pitchFamily="65" charset="-122"/>
              </a:rPr>
              <a:t>的,不仅有儿童心灵成长的需求,还有成</a:t>
            </a:r>
            <a:r>
              <a:rPr dirty="0"/>
              <a:t/>
            </a:r>
            <a:br>
              <a:rPr dirty="0"/>
            </a:br>
            <a:r>
              <a:rPr lang="zh-CN" altLang="en-US" sz="1530" kern="0" dirty="0" smtClean="0">
                <a:solidFill>
                  <a:srgbClr val="000000"/>
                </a:solidFill>
                <a:latin typeface="Times New Roman" pitchFamily="65" charset="-122"/>
                <a:ea typeface="宋体" pitchFamily="65" charset="-122"/>
              </a:rPr>
              <a:t>年读者的精神世界。</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★(1)文段中的加点词,运用</a:t>
            </a:r>
            <a:r>
              <a:rPr lang="zh-CN" altLang="en-US" sz="1530" u="sng" kern="0" dirty="0" smtClean="0">
                <a:solidFill>
                  <a:srgbClr val="000000"/>
                </a:solidFill>
                <a:latin typeface="Times New Roman" pitchFamily="65" charset="-122"/>
                <a:ea typeface="宋体" pitchFamily="65" charset="-122"/>
              </a:rPr>
              <a:t>不正确</a:t>
            </a:r>
            <a:r>
              <a:rPr lang="zh-CN" altLang="en-US" sz="1530" kern="0" dirty="0" smtClean="0">
                <a:solidFill>
                  <a:srgbClr val="000000"/>
                </a:solidFill>
                <a:latin typeface="Times New Roman" pitchFamily="65" charset="-122"/>
                <a:ea typeface="宋体" pitchFamily="65" charset="-122"/>
              </a:rPr>
              <a:t>的一项是(3分)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A.络绎不绝　　B.跃然纸上　　C.关于　　D.观照</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(2)文段中画线的甲、乙、丙句,标点有误的一项是(2分)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A.甲　　B.乙　　C.丙</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00034" y="1080000"/>
            <a:ext cx="8127000" cy="30848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(1)C　(2)A</a:t>
            </a:r>
            <a:endParaRPr lang="zh-CN" altLang="en-US" dirty="0"/>
          </a:p>
        </p:txBody>
      </p:sp>
      <p:sp>
        <p:nvSpPr>
          <p:cNvPr id="3" name="TextBox 2"/>
          <p:cNvSpPr txBox="1"/>
          <p:nvPr/>
        </p:nvSpPr>
        <p:spPr>
          <a:xfrm>
            <a:off x="468313" y="1491443"/>
            <a:ext cx="8127000" cy="172008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　</a:t>
            </a:r>
            <a:r>
              <a:rPr lang="zh-CN" altLang="en-US" sz="1530" kern="0" dirty="0" smtClean="0">
                <a:solidFill>
                  <a:srgbClr val="000000"/>
                </a:solidFill>
                <a:latin typeface="Times New Roman" pitchFamily="65" charset="-122"/>
                <a:ea typeface="宋体" pitchFamily="65" charset="-122"/>
              </a:rPr>
              <a:t>(1)本题考查正确使用词语的能力。A.络绎不绝:形容来往的行人或车马前后相接,连续</a:t>
            </a:r>
            <a:r>
              <a:rPr dirty="0"/>
              <a:t/>
            </a:r>
            <a:br>
              <a:rPr dirty="0"/>
            </a:br>
            <a:r>
              <a:rPr lang="zh-CN" altLang="en-US" sz="1530" kern="0" dirty="0" smtClean="0">
                <a:solidFill>
                  <a:srgbClr val="000000"/>
                </a:solidFill>
                <a:latin typeface="Times New Roman" pitchFamily="65" charset="-122"/>
                <a:ea typeface="宋体" pitchFamily="65" charset="-122"/>
              </a:rPr>
              <a:t>不断。使用正确。B.跃然纸上:形容描写或刻画得十分生动逼真。使用正确。C.关于:表示关</a:t>
            </a:r>
            <a:r>
              <a:rPr dirty="0"/>
              <a:t/>
            </a:r>
            <a:br>
              <a:rPr dirty="0"/>
            </a:br>
            <a:r>
              <a:rPr lang="zh-CN" altLang="en-US" sz="1530" kern="0" dirty="0" smtClean="0">
                <a:solidFill>
                  <a:srgbClr val="000000"/>
                </a:solidFill>
                <a:latin typeface="Times New Roman" pitchFamily="65" charset="-122"/>
                <a:ea typeface="宋体" pitchFamily="65" charset="-122"/>
              </a:rPr>
              <a:t>涉,句中表对象,应用“对于”。D.观照:仔细观察,审视。使用正确。(2)本题考查正确使用标</a:t>
            </a:r>
            <a:r>
              <a:rPr dirty="0"/>
              <a:t/>
            </a:r>
            <a:br>
              <a:rPr dirty="0"/>
            </a:br>
            <a:r>
              <a:rPr lang="zh-CN" altLang="en-US" sz="1530" kern="0" dirty="0" smtClean="0">
                <a:solidFill>
                  <a:srgbClr val="000000"/>
                </a:solidFill>
                <a:latin typeface="Times New Roman" pitchFamily="65" charset="-122"/>
                <a:ea typeface="宋体" pitchFamily="65" charset="-122"/>
              </a:rPr>
              <a:t>点符号的能力。甲句中“插画就是出版物中的插图”是对“什么是插画”的回答,答句完整,</a:t>
            </a:r>
            <a:r>
              <a:rPr dirty="0"/>
              <a:t/>
            </a:r>
            <a:br>
              <a:rPr dirty="0"/>
            </a:br>
            <a:r>
              <a:rPr lang="zh-CN" altLang="en-US" sz="1530" kern="0" dirty="0" smtClean="0">
                <a:solidFill>
                  <a:srgbClr val="000000"/>
                </a:solidFill>
                <a:latin typeface="Times New Roman" pitchFamily="65" charset="-122"/>
                <a:ea typeface="宋体" pitchFamily="65" charset="-122"/>
              </a:rPr>
              <a:t>故后面的冒号要改为句号。</a:t>
            </a:r>
            <a:endParaRPr lang="zh-CN" altLang="en-US" dirty="0"/>
          </a:p>
        </p:txBody>
      </p:sp>
      <p:sp>
        <p:nvSpPr>
          <p:cNvPr id="4" name="TextBox 2"/>
          <p:cNvSpPr txBox="1"/>
          <p:nvPr/>
        </p:nvSpPr>
        <p:spPr>
          <a:xfrm>
            <a:off x="500034" y="3205955"/>
            <a:ext cx="8127000" cy="313387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方法技巧</a:t>
            </a:r>
            <a:r>
              <a:rPr lang="zh-CN" altLang="en-US" sz="1530" kern="0" dirty="0" smtClean="0">
                <a:solidFill>
                  <a:srgbClr val="000000"/>
                </a:solidFill>
                <a:latin typeface="Times New Roman" pitchFamily="65" charset="-122"/>
                <a:ea typeface="宋体" pitchFamily="65" charset="-122"/>
              </a:rPr>
              <a:t>　正确使用词语“三注意”</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①注意凭借语感,排除选项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先选定自己最有把握的词语,凭借语感选择出容易分辨的选项予以排除;然后再辨析其他选项,</a:t>
            </a:r>
            <a:r>
              <a:rPr dirty="0"/>
              <a:t/>
            </a:r>
            <a:br>
              <a:rPr dirty="0"/>
            </a:br>
            <a:r>
              <a:rPr lang="zh-CN" altLang="en-US" sz="1530" kern="0" dirty="0" smtClean="0">
                <a:solidFill>
                  <a:srgbClr val="000000"/>
                </a:solidFill>
                <a:latin typeface="Times New Roman" pitchFamily="65" charset="-122"/>
                <a:ea typeface="宋体" pitchFamily="65" charset="-122"/>
              </a:rPr>
              <a:t>这样就可以降低试题的难度,提高解题的效率。</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②注意词不离句,结合语境</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汉语词语虽多义,但在具体语境中每个词语就只有一个确定的意义。分析语境的提示作用,是</a:t>
            </a:r>
            <a:r>
              <a:rPr dirty="0"/>
              <a:t/>
            </a:r>
            <a:br>
              <a:rPr dirty="0"/>
            </a:br>
            <a:r>
              <a:rPr lang="zh-CN" altLang="en-US" sz="1530" kern="0" dirty="0" smtClean="0">
                <a:solidFill>
                  <a:srgbClr val="000000"/>
                </a:solidFill>
                <a:latin typeface="Times New Roman" pitchFamily="65" charset="-122"/>
                <a:ea typeface="宋体" pitchFamily="65" charset="-122"/>
              </a:rPr>
              <a:t>我们判定选词合适与否的重要方法。可以运用代入法进行判定。</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③注意综合运用,仔细辨析</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要灵活运用多种方法,对难以确定的选项仔细辨析,切不可草率下结论。</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82538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4.(2017天津,2)依次填入下面语段横线处的词语,最恰当的一组是</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大多数人的</a:t>
            </a:r>
            <a:r>
              <a:rPr lang="zh-CN" altLang="en-US" sz="1530" u="sng" kern="0"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中,真与美并不是一回事,尤其是文艺复兴以后,美成为人文素养中的主要</a:t>
            </a:r>
            <a:r>
              <a:rPr dirty="0"/>
              <a:t/>
            </a:r>
            <a:br>
              <a:rPr dirty="0"/>
            </a:br>
            <a:r>
              <a:rPr lang="zh-CN" altLang="en-US" sz="1530" u="sng" kern="0"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,真与美就</a:t>
            </a:r>
            <a:r>
              <a:rPr lang="zh-CN" altLang="en-US" sz="1530" u="sng" kern="0"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了。这并不是说真与美是对立的,而是把美的价值提高,达到与真</a:t>
            </a:r>
            <a:r>
              <a:rPr dirty="0"/>
              <a:t/>
            </a:r>
            <a:br>
              <a:rPr dirty="0"/>
            </a:br>
            <a:r>
              <a:rPr lang="zh-CN" altLang="en-US" sz="1530" u="sng" kern="0"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的程度。</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A.观点　　　内涵　　　劳燕分飞　　　同日而语</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B.观念　　　涵义　　　天南海北　　　平分秋色</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C.理念　　　涵养　　　南辕北辙　　　相提并论</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D.心目　　　内涵　　　分道扬镳　　　分庭抗礼</a:t>
            </a:r>
            <a:endParaRPr lang="zh-CN" altLang="en-US" dirty="0"/>
          </a:p>
        </p:txBody>
      </p:sp>
      <p:sp>
        <p:nvSpPr>
          <p:cNvPr id="3" name="TextBox 2"/>
          <p:cNvSpPr txBox="1"/>
          <p:nvPr/>
        </p:nvSpPr>
        <p:spPr>
          <a:xfrm>
            <a:off x="468313" y="3991773"/>
            <a:ext cx="8127000" cy="136800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D    本题考查正确使用词语(包括熟语)的能力。可利用排除法,“同日而语”和“相提</a:t>
            </a:r>
            <a:r>
              <a:rPr dirty="0"/>
              <a:t/>
            </a:r>
            <a:br>
              <a:rPr dirty="0"/>
            </a:br>
            <a:r>
              <a:rPr lang="zh-CN" altLang="en-US" sz="1530" kern="0" dirty="0" smtClean="0">
                <a:solidFill>
                  <a:srgbClr val="000000"/>
                </a:solidFill>
                <a:latin typeface="Times New Roman" pitchFamily="65" charset="-122"/>
                <a:ea typeface="宋体" pitchFamily="65" charset="-122"/>
              </a:rPr>
              <a:t>并论”一般用于否定句中。“劳燕分飞”比喻人别离,“南辕北辙”形容行动和目的正好相</a:t>
            </a:r>
            <a:r>
              <a:rPr dirty="0"/>
              <a:t/>
            </a:r>
            <a:br>
              <a:rPr dirty="0"/>
            </a:br>
            <a:r>
              <a:rPr lang="zh-CN" altLang="en-US" sz="1530" kern="0" dirty="0" smtClean="0">
                <a:solidFill>
                  <a:srgbClr val="000000"/>
                </a:solidFill>
                <a:latin typeface="Times New Roman" pitchFamily="65" charset="-122"/>
                <a:ea typeface="宋体" pitchFamily="65" charset="-122"/>
              </a:rPr>
              <a:t>反。这两个成语不合语境,可排除A、C。“天南海北”形容距离遥远的不同地区,亦形容(谈</a:t>
            </a:r>
            <a:r>
              <a:rPr dirty="0"/>
              <a:t/>
            </a:r>
            <a:br>
              <a:rPr dirty="0"/>
            </a:br>
            <a:r>
              <a:rPr lang="zh-CN" altLang="en-US" sz="1530" kern="0" dirty="0" smtClean="0">
                <a:solidFill>
                  <a:srgbClr val="000000"/>
                </a:solidFill>
                <a:latin typeface="Times New Roman" pitchFamily="65" charset="-122"/>
                <a:ea typeface="宋体" pitchFamily="65" charset="-122"/>
              </a:rPr>
              <a:t>话)漫无边际。与语境不符,可排除B。</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47221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5.(2017山东,4)下面语段中画线的成语,使用不恰当的一项是</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2013年,郎平就任中国女排主教练。她</a:t>
            </a:r>
            <a:r>
              <a:rPr lang="zh-CN" altLang="en-US" sz="1530" u="sng" kern="0" dirty="0" smtClean="0">
                <a:solidFill>
                  <a:srgbClr val="000000"/>
                </a:solidFill>
                <a:latin typeface="Times New Roman" pitchFamily="65" charset="-122"/>
                <a:ea typeface="宋体" pitchFamily="65" charset="-122"/>
              </a:rPr>
              <a:t>知人善任</a:t>
            </a:r>
            <a:r>
              <a:rPr lang="zh-CN" altLang="en-US" sz="1530" kern="0" dirty="0" smtClean="0">
                <a:solidFill>
                  <a:srgbClr val="000000"/>
                </a:solidFill>
                <a:latin typeface="Times New Roman" pitchFamily="65" charset="-122"/>
                <a:ea typeface="宋体" pitchFamily="65" charset="-122"/>
              </a:rPr>
              <a:t>,派不同队员参加不同比赛,充分发挥她们各自</a:t>
            </a:r>
            <a:r>
              <a:rPr dirty="0"/>
              <a:t/>
            </a:r>
            <a:br>
              <a:rPr dirty="0"/>
            </a:br>
            <a:r>
              <a:rPr lang="zh-CN" altLang="en-US" sz="1530" kern="0" dirty="0" smtClean="0">
                <a:solidFill>
                  <a:srgbClr val="000000"/>
                </a:solidFill>
                <a:latin typeface="Times New Roman" pitchFamily="65" charset="-122"/>
                <a:ea typeface="宋体" pitchFamily="65" charset="-122"/>
              </a:rPr>
              <a:t>的优势。她眼光长远,在培养年轻球员,尤其是天才型球员时,不</a:t>
            </a:r>
            <a:r>
              <a:rPr lang="zh-CN" altLang="en-US" sz="1530" u="sng" kern="0" dirty="0" smtClean="0">
                <a:solidFill>
                  <a:srgbClr val="000000"/>
                </a:solidFill>
                <a:latin typeface="Times New Roman" pitchFamily="65" charset="-122"/>
                <a:ea typeface="宋体" pitchFamily="65" charset="-122"/>
              </a:rPr>
              <a:t>揠苗助长</a:t>
            </a:r>
            <a:r>
              <a:rPr lang="zh-CN" altLang="en-US" sz="1530" kern="0" dirty="0" smtClean="0">
                <a:solidFill>
                  <a:srgbClr val="000000"/>
                </a:solidFill>
                <a:latin typeface="Times New Roman" pitchFamily="65" charset="-122"/>
                <a:ea typeface="宋体" pitchFamily="65" charset="-122"/>
              </a:rPr>
              <a:t>。赛场上,她</a:t>
            </a:r>
            <a:r>
              <a:rPr lang="zh-CN" altLang="en-US" sz="1530" u="sng" kern="0" dirty="0" smtClean="0">
                <a:solidFill>
                  <a:srgbClr val="000000"/>
                </a:solidFill>
                <a:latin typeface="Times New Roman" pitchFamily="65" charset="-122"/>
                <a:ea typeface="宋体" pitchFamily="65" charset="-122"/>
              </a:rPr>
              <a:t>运筹帷</a:t>
            </a:r>
            <a:r>
              <a:rPr dirty="0"/>
              <a:t/>
            </a:r>
            <a:br>
              <a:rPr dirty="0"/>
            </a:br>
            <a:r>
              <a:rPr lang="zh-CN" altLang="en-US" sz="1530" u="sng" kern="0" dirty="0" smtClean="0">
                <a:solidFill>
                  <a:srgbClr val="000000"/>
                </a:solidFill>
                <a:latin typeface="Times New Roman" pitchFamily="65" charset="-122"/>
                <a:ea typeface="宋体" pitchFamily="65" charset="-122"/>
              </a:rPr>
              <a:t>幄</a:t>
            </a:r>
            <a:r>
              <a:rPr lang="zh-CN" altLang="en-US" sz="1530" kern="0" dirty="0" smtClean="0">
                <a:solidFill>
                  <a:srgbClr val="000000"/>
                </a:solidFill>
                <a:latin typeface="Times New Roman" pitchFamily="65" charset="-122"/>
                <a:ea typeface="宋体" pitchFamily="65" charset="-122"/>
              </a:rPr>
              <a:t>,指挥若定,带领队员们屡创佳绩。2016年,中国女排勇夺里约奥运会冠军,</a:t>
            </a:r>
            <a:r>
              <a:rPr lang="zh-CN" altLang="en-US" sz="1530" u="sng" kern="0" dirty="0" smtClean="0">
                <a:solidFill>
                  <a:srgbClr val="000000"/>
                </a:solidFill>
                <a:latin typeface="Times New Roman" pitchFamily="65" charset="-122"/>
                <a:ea typeface="宋体" pitchFamily="65" charset="-122"/>
              </a:rPr>
              <a:t>不言而喻</a:t>
            </a:r>
            <a:r>
              <a:rPr lang="zh-CN" altLang="en-US" sz="1530" kern="0" dirty="0" smtClean="0">
                <a:solidFill>
                  <a:srgbClr val="000000"/>
                </a:solidFill>
                <a:latin typeface="Times New Roman" pitchFamily="65" charset="-122"/>
                <a:ea typeface="宋体" pitchFamily="65" charset="-122"/>
              </a:rPr>
              <a:t>地证明</a:t>
            </a:r>
            <a:r>
              <a:rPr dirty="0"/>
              <a:t/>
            </a:r>
            <a:br>
              <a:rPr dirty="0"/>
            </a:br>
            <a:r>
              <a:rPr lang="zh-CN" altLang="en-US" sz="1530" kern="0" dirty="0" smtClean="0">
                <a:solidFill>
                  <a:srgbClr val="000000"/>
                </a:solidFill>
                <a:latin typeface="Times New Roman" pitchFamily="65" charset="-122"/>
                <a:ea typeface="宋体" pitchFamily="65" charset="-122"/>
              </a:rPr>
              <a:t>了郎平执教水平的高超。</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A.知人善任　　B.揠苗助长</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C.运筹帷幄　　D.不言而喻</a:t>
            </a:r>
            <a:endParaRPr lang="zh-CN" altLang="en-US" dirty="0"/>
          </a:p>
        </p:txBody>
      </p:sp>
      <p:sp>
        <p:nvSpPr>
          <p:cNvPr id="3" name="TextBox 2"/>
          <p:cNvSpPr txBox="1"/>
          <p:nvPr/>
        </p:nvSpPr>
        <p:spPr>
          <a:xfrm>
            <a:off x="468313" y="3627918"/>
            <a:ext cx="8127000" cy="172117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 </a:t>
            </a:r>
            <a:r>
              <a:rPr lang="zh-CN" altLang="en-US" sz="1530" kern="0" dirty="0" smtClean="0">
                <a:solidFill>
                  <a:srgbClr val="000000"/>
                </a:solidFill>
                <a:latin typeface="Times New Roman" pitchFamily="65" charset="-122"/>
                <a:ea typeface="宋体" pitchFamily="65" charset="-122"/>
              </a:rPr>
              <a:t>   D　本题考查正确使用词语(包括成语)的能力。A.知人善任:了解人(多指下属)的长处,</a:t>
            </a:r>
            <a:r>
              <a:rPr dirty="0"/>
              <a:t/>
            </a:r>
            <a:br>
              <a:rPr dirty="0"/>
            </a:br>
            <a:r>
              <a:rPr lang="zh-CN" altLang="en-US" sz="1530" kern="0" dirty="0" smtClean="0">
                <a:solidFill>
                  <a:srgbClr val="000000"/>
                </a:solidFill>
                <a:latin typeface="Times New Roman" pitchFamily="65" charset="-122"/>
                <a:ea typeface="宋体" pitchFamily="65" charset="-122"/>
              </a:rPr>
              <a:t>并善于根据其长处予以任用。用于此处合乎语境。B.揠苗助长:比喻违反事物的发展规律,急</a:t>
            </a:r>
            <a:r>
              <a:rPr dirty="0"/>
              <a:t/>
            </a:r>
            <a:br>
              <a:rPr dirty="0"/>
            </a:br>
            <a:r>
              <a:rPr lang="zh-CN" altLang="en-US" sz="1530" kern="0" dirty="0" smtClean="0">
                <a:solidFill>
                  <a:srgbClr val="000000"/>
                </a:solidFill>
                <a:latin typeface="Times New Roman" pitchFamily="65" charset="-122"/>
                <a:ea typeface="宋体" pitchFamily="65" charset="-122"/>
              </a:rPr>
              <a:t>于求成,反而坏事。用于此处合乎语境。C.运筹帷幄:出于《汉书·高帝纪》,“夫运筹帷幄之</a:t>
            </a:r>
            <a:r>
              <a:rPr dirty="0"/>
              <a:t/>
            </a:r>
            <a:br>
              <a:rPr dirty="0"/>
            </a:br>
            <a:r>
              <a:rPr lang="zh-CN" altLang="en-US" sz="1530" kern="0" dirty="0" smtClean="0">
                <a:solidFill>
                  <a:srgbClr val="000000"/>
                </a:solidFill>
                <a:latin typeface="Times New Roman" pitchFamily="65" charset="-122"/>
                <a:ea typeface="宋体" pitchFamily="65" charset="-122"/>
              </a:rPr>
              <a:t>中,决胜千里之外,吾不如子房”。后因以称在后方决定作战策略,泛指筹划决策。用于此处合</a:t>
            </a:r>
            <a:r>
              <a:rPr dirty="0"/>
              <a:t/>
            </a:r>
            <a:br>
              <a:rPr dirty="0"/>
            </a:br>
            <a:r>
              <a:rPr lang="zh-CN" altLang="en-US" sz="1530" kern="0" dirty="0" smtClean="0">
                <a:solidFill>
                  <a:srgbClr val="000000"/>
                </a:solidFill>
                <a:latin typeface="Times New Roman" pitchFamily="65" charset="-122"/>
                <a:ea typeface="宋体" pitchFamily="65" charset="-122"/>
              </a:rPr>
              <a:t>乎语境。D.不言而喻:不用说就可以明白。不可用在句中作状语,用在此处不合适。</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468313" y="2205823"/>
            <a:ext cx="8127000" cy="282538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1.(2018江苏,1)在下面一段话的空缺处依次填入词语,最恰当的一组是</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中国古代的儒家经典,莫不是古圣人深思熟虑、</a:t>
            </a:r>
            <a:r>
              <a:rPr lang="zh-CN" altLang="en-US" sz="1530" u="sng" kern="0"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的结晶。如果把经典仅仅当作一场</a:t>
            </a:r>
            <a:r>
              <a:rPr dirty="0"/>
              <a:t/>
            </a:r>
            <a:br>
              <a:rPr dirty="0"/>
            </a:br>
            <a:r>
              <a:rPr lang="zh-CN" altLang="en-US" sz="1530" u="sng" kern="0"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的说教,那你永远进不了圣学大门。必得躬亲实践,才能切实</a:t>
            </a:r>
            <a:r>
              <a:rPr lang="zh-CN" altLang="en-US" sz="1530" u="sng" kern="0"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圣人的心得,如</a:t>
            </a:r>
            <a:r>
              <a:rPr dirty="0"/>
              <a:t/>
            </a:r>
            <a:br>
              <a:rPr dirty="0"/>
            </a:br>
            <a:r>
              <a:rPr lang="zh-CN" altLang="en-US" sz="1530" kern="0" dirty="0" smtClean="0">
                <a:solidFill>
                  <a:srgbClr val="000000"/>
                </a:solidFill>
                <a:latin typeface="Times New Roman" pitchFamily="65" charset="-122"/>
                <a:ea typeface="宋体" pitchFamily="65" charset="-122"/>
              </a:rPr>
              <a:t>此我们的修为才能日有所进。</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A.特立独行　耳提面命　顿悟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B.特立独行　耳濡目染　领悟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C.身体力行　耳提面命　领悟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D.身体力行　耳濡目染　顿悟</a:t>
            </a:r>
            <a:endParaRPr lang="zh-CN" altLang="en-US" dirty="0"/>
          </a:p>
        </p:txBody>
      </p:sp>
      <p:grpSp>
        <p:nvGrpSpPr>
          <p:cNvPr id="11" name="组合 7"/>
          <p:cNvGrpSpPr/>
          <p:nvPr/>
        </p:nvGrpSpPr>
        <p:grpSpPr>
          <a:xfrm>
            <a:off x="3298985" y="1095050"/>
            <a:ext cx="2543175" cy="549275"/>
            <a:chOff x="3899266" y="4430468"/>
            <a:chExt cx="1716088" cy="371475"/>
          </a:xfrm>
        </p:grpSpPr>
        <p:pic>
          <p:nvPicPr>
            <p:cNvPr id="12" name="Picture 2" descr="E:\2016年\图书出版\2017版 53B教参\教参课件\栏目图.png"/>
            <p:cNvPicPr>
              <a:picLocks noChangeAspect="1"/>
            </p:cNvPicPr>
            <p:nvPr/>
          </p:nvPicPr>
          <p:blipFill>
            <a:blip r:embed="rId4" cstate="print"/>
            <a:stretch>
              <a:fillRect/>
            </a:stretch>
          </p:blipFill>
          <p:spPr>
            <a:xfrm>
              <a:off x="3899266" y="4430468"/>
              <a:ext cx="1716088" cy="371475"/>
            </a:xfrm>
            <a:prstGeom prst="rect">
              <a:avLst/>
            </a:prstGeom>
            <a:noFill/>
            <a:ln w="9525">
              <a:noFill/>
            </a:ln>
          </p:spPr>
        </p:pic>
        <p:sp>
          <p:nvSpPr>
            <p:cNvPr id="13" name="矩形 6"/>
            <p:cNvSpPr/>
            <p:nvPr/>
          </p:nvSpPr>
          <p:spPr>
            <a:xfrm>
              <a:off x="4069440" y="4456352"/>
              <a:ext cx="946098" cy="311352"/>
            </a:xfrm>
            <a:prstGeom prst="rect">
              <a:avLst/>
            </a:prstGeom>
            <a:noFill/>
            <a:ln w="9525">
              <a:noFill/>
            </a:ln>
          </p:spPr>
          <p:txBody>
            <a:bodyPr wrap="none">
              <a:spAutoFit/>
            </a:bodyPr>
            <a:lstStyle/>
            <a:p>
              <a:r>
                <a:rPr lang="zh-CN" altLang="en-US" sz="2400" dirty="0">
                  <a:solidFill>
                    <a:schemeClr val="bg1"/>
                  </a:solidFill>
                  <a:latin typeface="微软雅黑" panose="020B0503020204020204" charset="-122"/>
                  <a:ea typeface="微软雅黑" panose="020B0503020204020204" charset="-122"/>
                </a:rPr>
                <a:t>五年高考</a:t>
              </a:r>
            </a:p>
          </p:txBody>
        </p:sp>
      </p:grpSp>
      <p:sp>
        <p:nvSpPr>
          <p:cNvPr id="14" name="TextBox 11"/>
          <p:cNvSpPr txBox="1"/>
          <p:nvPr/>
        </p:nvSpPr>
        <p:spPr>
          <a:xfrm>
            <a:off x="2829753" y="1717521"/>
            <a:ext cx="3413114" cy="553998"/>
          </a:xfrm>
          <a:prstGeom prst="rect">
            <a:avLst/>
          </a:prstGeom>
          <a:noFill/>
          <a:ln w="9525">
            <a:noFill/>
          </a:ln>
        </p:spPr>
        <p:txBody>
          <a:bodyPr wrap="none">
            <a:spAutoFit/>
          </a:bodyPr>
          <a:lstStyle/>
          <a:p>
            <a:pPr eaLnBrk="0" latinLnBrk="1" hangingPunct="0">
              <a:lnSpc>
                <a:spcPct val="150000"/>
              </a:lnSpc>
              <a:spcBef>
                <a:spcPts val="0"/>
              </a:spcBef>
            </a:pPr>
            <a:r>
              <a:rPr lang="zh-CN" altLang="en-US" sz="2000" dirty="0" smtClean="0">
                <a:latin typeface="黑体" panose="02010600030101010101" pitchFamily="49" charset="-122"/>
                <a:ea typeface="黑体" panose="02010600030101010101" pitchFamily="49" charset="-122"/>
              </a:rPr>
              <a:t>A组  自主命题·江苏卷题组</a:t>
            </a:r>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6.(2017课标全国Ⅰ,17)下列各句中加点成语的使用,全都不正确的一项是</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①比赛过后,教练希望大家</a:t>
            </a:r>
            <a:r>
              <a:rPr lang="zh-CN" altLang="en-US" sz="1530" u="sng" kern="0" dirty="0" smtClean="0">
                <a:solidFill>
                  <a:srgbClr val="000000"/>
                </a:solidFill>
                <a:latin typeface="Times New Roman" pitchFamily="65" charset="-122"/>
                <a:ea typeface="宋体" pitchFamily="65" charset="-122"/>
              </a:rPr>
              <a:t>重整旗鼓</a:t>
            </a:r>
            <a:r>
              <a:rPr lang="zh-CN" altLang="en-US" sz="1530" kern="0" dirty="0" smtClean="0">
                <a:solidFill>
                  <a:srgbClr val="000000"/>
                </a:solidFill>
                <a:latin typeface="Times New Roman" pitchFamily="65" charset="-122"/>
                <a:ea typeface="宋体" pitchFamily="65" charset="-122"/>
              </a:rPr>
              <a:t>,继续以高昂的士气、振奋的精神、最佳的竞技状态,在下</a:t>
            </a:r>
            <a:r>
              <a:rPr dirty="0"/>
              <a:t/>
            </a:r>
            <a:br>
              <a:rPr dirty="0"/>
            </a:br>
            <a:r>
              <a:rPr lang="zh-CN" altLang="en-US" sz="1530" kern="0" dirty="0" smtClean="0">
                <a:solidFill>
                  <a:srgbClr val="000000"/>
                </a:solidFill>
                <a:latin typeface="Times New Roman" pitchFamily="65" charset="-122"/>
                <a:ea typeface="宋体" pitchFamily="65" charset="-122"/>
              </a:rPr>
              <a:t>一届赛事中再创佳绩。</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②今年,公司加大公益广告创新力度,制作出一批画面清新、</a:t>
            </a:r>
            <a:r>
              <a:rPr lang="zh-CN" altLang="en-US" sz="1530" u="sng" kern="0" dirty="0" smtClean="0">
                <a:solidFill>
                  <a:srgbClr val="000000"/>
                </a:solidFill>
                <a:latin typeface="Times New Roman" pitchFamily="65" charset="-122"/>
                <a:ea typeface="宋体" pitchFamily="65" charset="-122"/>
              </a:rPr>
              <a:t>意味深长</a:t>
            </a:r>
            <a:r>
              <a:rPr lang="zh-CN" altLang="en-US" sz="1530" kern="0" dirty="0" smtClean="0">
                <a:solidFill>
                  <a:srgbClr val="000000"/>
                </a:solidFill>
                <a:latin typeface="Times New Roman" pitchFamily="65" charset="-122"/>
                <a:ea typeface="宋体" pitchFamily="65" charset="-122"/>
              </a:rPr>
              <a:t>的精品,有效发挥了公益</a:t>
            </a:r>
            <a:r>
              <a:rPr dirty="0"/>
              <a:t/>
            </a:r>
            <a:br>
              <a:rPr dirty="0"/>
            </a:br>
            <a:r>
              <a:rPr lang="zh-CN" altLang="en-US" sz="1530" kern="0" dirty="0" smtClean="0">
                <a:solidFill>
                  <a:srgbClr val="000000"/>
                </a:solidFill>
                <a:latin typeface="Times New Roman" pitchFamily="65" charset="-122"/>
                <a:ea typeface="宋体" pitchFamily="65" charset="-122"/>
              </a:rPr>
              <a:t>广告引领社会风尚的积极作用。</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③世界各国正大力研制实用的智能机器人,技术不断升级,创新产品</a:t>
            </a:r>
            <a:r>
              <a:rPr lang="zh-CN" altLang="en-US" sz="1530" u="sng" kern="0" dirty="0" smtClean="0">
                <a:solidFill>
                  <a:srgbClr val="000000"/>
                </a:solidFill>
                <a:latin typeface="Times New Roman" pitchFamily="65" charset="-122"/>
                <a:ea typeface="宋体" pitchFamily="65" charset="-122"/>
              </a:rPr>
              <a:t>层出不穷</a:t>
            </a:r>
            <a:r>
              <a:rPr lang="zh-CN" altLang="en-US" sz="1530" kern="0" dirty="0" smtClean="0">
                <a:solidFill>
                  <a:srgbClr val="000000"/>
                </a:solidFill>
                <a:latin typeface="Times New Roman" pitchFamily="65" charset="-122"/>
                <a:ea typeface="宋体" pitchFamily="65" charset="-122"/>
              </a:rPr>
              <a:t>,未来有望在多领</a:t>
            </a:r>
            <a:r>
              <a:rPr dirty="0"/>
              <a:t/>
            </a:r>
            <a:br>
              <a:rPr dirty="0"/>
            </a:br>
            <a:r>
              <a:rPr lang="zh-CN" altLang="en-US" sz="1530" kern="0" dirty="0" smtClean="0">
                <a:solidFill>
                  <a:srgbClr val="000000"/>
                </a:solidFill>
                <a:latin typeface="Times New Roman" pitchFamily="65" charset="-122"/>
                <a:ea typeface="宋体" pitchFamily="65" charset="-122"/>
              </a:rPr>
              <a:t>域、多行业发挥更大的作用。</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④赵老师学的是冷门专业,当年毕业时,不少同学离开了该领域,而他</a:t>
            </a:r>
            <a:r>
              <a:rPr lang="zh-CN" altLang="en-US" sz="1530" u="sng" kern="0" dirty="0" smtClean="0">
                <a:solidFill>
                  <a:srgbClr val="000000"/>
                </a:solidFill>
                <a:latin typeface="Times New Roman" pitchFamily="65" charset="-122"/>
                <a:ea typeface="宋体" pitchFamily="65" charset="-122"/>
              </a:rPr>
              <a:t>守正不阿</a:t>
            </a:r>
            <a:r>
              <a:rPr lang="zh-CN" altLang="en-US" sz="1530" kern="0" dirty="0" smtClean="0">
                <a:solidFill>
                  <a:srgbClr val="000000"/>
                </a:solidFill>
                <a:latin typeface="Times New Roman" pitchFamily="65" charset="-122"/>
                <a:ea typeface="宋体" pitchFamily="65" charset="-122"/>
              </a:rPr>
              <a:t>,坚持致力于该</a:t>
            </a:r>
            <a:r>
              <a:rPr dirty="0"/>
              <a:t/>
            </a:r>
            <a:br>
              <a:rPr dirty="0"/>
            </a:br>
            <a:r>
              <a:rPr lang="zh-CN" altLang="en-US" sz="1530" kern="0" dirty="0" smtClean="0">
                <a:solidFill>
                  <a:srgbClr val="000000"/>
                </a:solidFill>
                <a:latin typeface="Times New Roman" pitchFamily="65" charset="-122"/>
                <a:ea typeface="宋体" pitchFamily="65" charset="-122"/>
              </a:rPr>
              <a:t>专业的教研工作,最后硕果累累。</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⑤国家“一带一路”倡议的实施,给古丝绸之路的沿线城市带来了活力,很多城市对未来</a:t>
            </a:r>
            <a:r>
              <a:rPr lang="zh-CN" altLang="en-US" sz="1530" u="sng" kern="0" dirty="0" smtClean="0">
                <a:solidFill>
                  <a:srgbClr val="000000"/>
                </a:solidFill>
                <a:latin typeface="Times New Roman" pitchFamily="65" charset="-122"/>
                <a:ea typeface="宋体" pitchFamily="65" charset="-122"/>
              </a:rPr>
              <a:t>踌躇</a:t>
            </a:r>
            <a:r>
              <a:rPr dirty="0"/>
              <a:t/>
            </a:r>
            <a:br>
              <a:rPr dirty="0"/>
            </a:br>
            <a:r>
              <a:rPr lang="zh-CN" altLang="en-US" sz="1530" u="sng" kern="0" dirty="0" smtClean="0">
                <a:solidFill>
                  <a:srgbClr val="000000"/>
                </a:solidFill>
                <a:latin typeface="Times New Roman" pitchFamily="65" charset="-122"/>
                <a:ea typeface="宋体" pitchFamily="65" charset="-122"/>
              </a:rPr>
              <a:t>满志</a:t>
            </a:r>
            <a:r>
              <a:rPr lang="zh-CN" altLang="en-US" sz="1530" kern="0" dirty="0" smtClean="0">
                <a:solidFill>
                  <a:srgbClr val="000000"/>
                </a:solidFill>
                <a:latin typeface="Times New Roman" pitchFamily="65" charset="-122"/>
                <a:ea typeface="宋体" pitchFamily="65" charset="-122"/>
              </a:rPr>
              <a:t>,跃跃欲试。</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⑥目前,快递业已经成为一个不可忽视的行业,快递服务虽不能说</a:t>
            </a:r>
            <a:r>
              <a:rPr lang="zh-CN" altLang="en-US" sz="1530" u="sng" kern="0" dirty="0" smtClean="0">
                <a:solidFill>
                  <a:srgbClr val="000000"/>
                </a:solidFill>
                <a:latin typeface="Times New Roman" pitchFamily="65" charset="-122"/>
                <a:ea typeface="宋体" pitchFamily="65" charset="-122"/>
              </a:rPr>
              <a:t>万无一失</a:t>
            </a:r>
            <a:r>
              <a:rPr lang="zh-CN" altLang="en-US" sz="1530" kern="0" dirty="0" smtClean="0">
                <a:solidFill>
                  <a:srgbClr val="000000"/>
                </a:solidFill>
                <a:latin typeface="Times New Roman" pitchFamily="65" charset="-122"/>
                <a:ea typeface="宋体" pitchFamily="65" charset="-122"/>
              </a:rPr>
              <a:t>,但的确为百姓生活</a:t>
            </a:r>
            <a:r>
              <a:rPr dirty="0"/>
              <a:t/>
            </a:r>
            <a:br>
              <a:rPr dirty="0"/>
            </a:br>
            <a:r>
              <a:rPr lang="zh-CN" altLang="en-US" sz="1530" kern="0" dirty="0" smtClean="0">
                <a:solidFill>
                  <a:srgbClr val="000000"/>
                </a:solidFill>
                <a:latin typeface="Times New Roman" pitchFamily="65" charset="-122"/>
                <a:ea typeface="宋体" pitchFamily="65" charset="-122"/>
              </a:rPr>
              <a:t>提供了极大的便利。</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A.①③⑥　　　B.①④⑤　　　C.②③⑤　　　D.②④⑥</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07435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B　本题考查正确使用词语的能力。①重整旗鼓:失败之后,重新集合力量再干。而第</a:t>
            </a:r>
            <a:r>
              <a:rPr dirty="0"/>
              <a:t/>
            </a:r>
            <a:br>
              <a:rPr dirty="0"/>
            </a:br>
            <a:r>
              <a:rPr lang="zh-CN" altLang="en-US" sz="1530" kern="0" dirty="0" smtClean="0">
                <a:solidFill>
                  <a:srgbClr val="000000"/>
                </a:solidFill>
                <a:latin typeface="Times New Roman" pitchFamily="65" charset="-122"/>
                <a:ea typeface="宋体" pitchFamily="65" charset="-122"/>
              </a:rPr>
              <a:t>①句中,“再创佳绩”表明本次比赛已经获得佳绩,“重整旗鼓”与其意思不符,故错。②意味</a:t>
            </a:r>
            <a:r>
              <a:rPr dirty="0"/>
              <a:t/>
            </a:r>
            <a:br>
              <a:rPr dirty="0"/>
            </a:br>
            <a:r>
              <a:rPr lang="zh-CN" altLang="en-US" sz="1530" kern="0" dirty="0" smtClean="0">
                <a:solidFill>
                  <a:srgbClr val="000000"/>
                </a:solidFill>
                <a:latin typeface="Times New Roman" pitchFamily="65" charset="-122"/>
                <a:ea typeface="宋体" pitchFamily="65" charset="-122"/>
              </a:rPr>
              <a:t>深长:含蓄深远,耐人寻味。符合语境。③层出不穷:接连不断地出现,没有穷尽。符合语境。</a:t>
            </a:r>
            <a:r>
              <a:rPr dirty="0"/>
              <a:t/>
            </a:r>
            <a:br>
              <a:rPr dirty="0"/>
            </a:br>
            <a:r>
              <a:rPr lang="zh-CN" altLang="en-US" sz="1530" kern="0" dirty="0" smtClean="0">
                <a:solidFill>
                  <a:srgbClr val="000000"/>
                </a:solidFill>
                <a:latin typeface="Times New Roman" pitchFamily="65" charset="-122"/>
                <a:ea typeface="宋体" pitchFamily="65" charset="-122"/>
              </a:rPr>
              <a:t>④守正不阿:坚守正道,不徇私情。形容人正直无私。该句意为其能坚守岗位,使用错误。⑤踌</a:t>
            </a:r>
            <a:r>
              <a:rPr dirty="0"/>
              <a:t/>
            </a:r>
            <a:br>
              <a:rPr dirty="0"/>
            </a:br>
            <a:r>
              <a:rPr lang="zh-CN" altLang="en-US" sz="1530" kern="0" dirty="0" smtClean="0">
                <a:solidFill>
                  <a:srgbClr val="000000"/>
                </a:solidFill>
                <a:latin typeface="Times New Roman" pitchFamily="65" charset="-122"/>
                <a:ea typeface="宋体" pitchFamily="65" charset="-122"/>
              </a:rPr>
              <a:t>躇满志:形容对自己的现状或取得的成就非常得意。而该句中明显表示对未来的期许与希冀,</a:t>
            </a:r>
            <a:r>
              <a:rPr dirty="0"/>
              <a:t/>
            </a:r>
            <a:br>
              <a:rPr dirty="0"/>
            </a:br>
            <a:r>
              <a:rPr lang="zh-CN" altLang="en-US" sz="1530" kern="0" dirty="0" smtClean="0">
                <a:solidFill>
                  <a:srgbClr val="000000"/>
                </a:solidFill>
                <a:latin typeface="Times New Roman" pitchFamily="65" charset="-122"/>
                <a:ea typeface="宋体" pitchFamily="65" charset="-122"/>
              </a:rPr>
              <a:t>使用错误。⑥万无一失:绝对不会出差错。</a:t>
            </a:r>
            <a:endParaRPr lang="zh-CN" altLang="en-US" dirty="0"/>
          </a:p>
        </p:txBody>
      </p:sp>
      <p:sp>
        <p:nvSpPr>
          <p:cNvPr id="3" name="TextBox 2"/>
          <p:cNvSpPr txBox="1"/>
          <p:nvPr/>
        </p:nvSpPr>
        <p:spPr>
          <a:xfrm>
            <a:off x="468313" y="3277393"/>
            <a:ext cx="8127000" cy="136800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方法点拨</a:t>
            </a:r>
            <a:r>
              <a:rPr lang="zh-CN" altLang="en-US" sz="1530" kern="0" dirty="0" smtClean="0">
                <a:solidFill>
                  <a:srgbClr val="000000"/>
                </a:solidFill>
                <a:latin typeface="Times New Roman" pitchFamily="65" charset="-122"/>
                <a:ea typeface="宋体" pitchFamily="65" charset="-122"/>
              </a:rPr>
              <a:t>　解答此类题,要做到以下几点:第一,逐字解释成语,分析成语的结构特点,把握成语</a:t>
            </a:r>
            <a:r>
              <a:rPr dirty="0"/>
              <a:t/>
            </a:r>
            <a:br>
              <a:rPr dirty="0"/>
            </a:br>
            <a:r>
              <a:rPr lang="zh-CN" altLang="en-US" sz="1530" kern="0" dirty="0" smtClean="0">
                <a:solidFill>
                  <a:srgbClr val="000000"/>
                </a:solidFill>
                <a:latin typeface="Times New Roman" pitchFamily="65" charset="-122"/>
                <a:ea typeface="宋体" pitchFamily="65" charset="-122"/>
              </a:rPr>
              <a:t>大意,但要注意不能望文生义;第二,体会成语的感情色彩;第三,要注意成语的适用范围、搭配</a:t>
            </a:r>
            <a:r>
              <a:rPr dirty="0"/>
              <a:t/>
            </a:r>
            <a:br>
              <a:rPr dirty="0"/>
            </a:br>
            <a:r>
              <a:rPr lang="zh-CN" altLang="en-US" sz="1530" kern="0" dirty="0" smtClean="0">
                <a:solidFill>
                  <a:srgbClr val="000000"/>
                </a:solidFill>
                <a:latin typeface="Times New Roman" pitchFamily="65" charset="-122"/>
                <a:ea typeface="宋体" pitchFamily="65" charset="-122"/>
              </a:rPr>
              <a:t>对象;第四,尽可能找出句中与之相关联的信息。总之,要正确理解成语的整体意义,要注意语</a:t>
            </a:r>
            <a:r>
              <a:rPr dirty="0"/>
              <a:t/>
            </a:r>
            <a:br>
              <a:rPr dirty="0"/>
            </a:br>
            <a:r>
              <a:rPr lang="zh-CN" altLang="en-US" sz="1530" kern="0" dirty="0" smtClean="0">
                <a:solidFill>
                  <a:srgbClr val="000000"/>
                </a:solidFill>
                <a:latin typeface="Times New Roman" pitchFamily="65" charset="-122"/>
                <a:ea typeface="宋体" pitchFamily="65" charset="-122"/>
              </a:rPr>
              <a:t>境与搭配情况。值得注意的是,越是字面意思讲得通的成语越要注意陷阱。</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7.(2017课标全国Ⅱ,17)下列各句中加点成语的使用,全都不正确的一项是</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①这是一条经典的旅游路线,既能让你饱览大自然</a:t>
            </a:r>
            <a:r>
              <a:rPr lang="zh-CN" altLang="en-US" sz="1530" u="sng" kern="0" dirty="0" smtClean="0">
                <a:solidFill>
                  <a:srgbClr val="000000"/>
                </a:solidFill>
                <a:latin typeface="Times New Roman" pitchFamily="65" charset="-122"/>
                <a:ea typeface="宋体" pitchFamily="65" charset="-122"/>
              </a:rPr>
              <a:t>巧夺天工</a:t>
            </a:r>
            <a:r>
              <a:rPr lang="zh-CN" altLang="en-US" sz="1530" kern="0" dirty="0" smtClean="0">
                <a:solidFill>
                  <a:srgbClr val="000000"/>
                </a:solidFill>
                <a:latin typeface="Times New Roman" pitchFamily="65" charset="-122"/>
                <a:ea typeface="宋体" pitchFamily="65" charset="-122"/>
              </a:rPr>
              <a:t>般的美景,又能让你领略多姿多彩</a:t>
            </a:r>
            <a:r>
              <a:rPr dirty="0"/>
              <a:t/>
            </a:r>
            <a:br>
              <a:rPr dirty="0"/>
            </a:br>
            <a:r>
              <a:rPr lang="zh-CN" altLang="en-US" sz="1530" kern="0" dirty="0" smtClean="0">
                <a:solidFill>
                  <a:srgbClr val="000000"/>
                </a:solidFill>
                <a:latin typeface="Times New Roman" pitchFamily="65" charset="-122"/>
                <a:ea typeface="宋体" pitchFamily="65" charset="-122"/>
              </a:rPr>
              <a:t>的异国风情。</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②近年来农民收入稳步增长,生活条件大大改善,对商场里琳琅满目的高档电器也不再</a:t>
            </a:r>
            <a:r>
              <a:rPr lang="zh-CN" altLang="en-US" sz="1530" u="sng" kern="0" dirty="0" smtClean="0">
                <a:solidFill>
                  <a:srgbClr val="000000"/>
                </a:solidFill>
                <a:latin typeface="Times New Roman" pitchFamily="65" charset="-122"/>
                <a:ea typeface="宋体" pitchFamily="65" charset="-122"/>
              </a:rPr>
              <a:t>望尘莫</a:t>
            </a:r>
            <a:r>
              <a:rPr dirty="0"/>
              <a:t/>
            </a:r>
            <a:br>
              <a:rPr dirty="0"/>
            </a:br>
            <a:r>
              <a:rPr lang="zh-CN" altLang="en-US" sz="1530" u="sng" kern="0" dirty="0" smtClean="0">
                <a:solidFill>
                  <a:srgbClr val="000000"/>
                </a:solidFill>
                <a:latin typeface="Times New Roman" pitchFamily="65" charset="-122"/>
                <a:ea typeface="宋体" pitchFamily="65" charset="-122"/>
              </a:rPr>
              <a:t>及</a:t>
            </a:r>
            <a:r>
              <a:rPr lang="zh-CN" altLang="en-US" sz="1530" kern="0" dirty="0" smtClean="0">
                <a:solidFill>
                  <a:srgbClr val="000000"/>
                </a:solidFill>
                <a:latin typeface="Times New Roman" pitchFamily="65" charset="-122"/>
                <a:ea typeface="宋体" pitchFamily="65" charset="-122"/>
              </a:rPr>
              <a:t>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③他在学习上坚持</a:t>
            </a:r>
            <a:r>
              <a:rPr lang="zh-CN" altLang="en-US" sz="1530" u="sng" kern="0" dirty="0" smtClean="0">
                <a:solidFill>
                  <a:srgbClr val="000000"/>
                </a:solidFill>
                <a:latin typeface="Times New Roman" pitchFamily="65" charset="-122"/>
                <a:ea typeface="宋体" pitchFamily="65" charset="-122"/>
              </a:rPr>
              <a:t>博学审问</a:t>
            </a:r>
            <a:r>
              <a:rPr lang="zh-CN" altLang="en-US" sz="1530" kern="0" dirty="0" smtClean="0">
                <a:solidFill>
                  <a:srgbClr val="000000"/>
                </a:solidFill>
                <a:latin typeface="Times New Roman" pitchFamily="65" charset="-122"/>
                <a:ea typeface="宋体" pitchFamily="65" charset="-122"/>
              </a:rPr>
              <a:t>,对待工作更是兢兢业业,经过长时间的努力,终于取得了突出的成</a:t>
            </a:r>
            <a:r>
              <a:rPr dirty="0"/>
              <a:t/>
            </a:r>
            <a:br>
              <a:rPr dirty="0"/>
            </a:br>
            <a:r>
              <a:rPr lang="zh-CN" altLang="en-US" sz="1530" kern="0" dirty="0" smtClean="0">
                <a:solidFill>
                  <a:srgbClr val="000000"/>
                </a:solidFill>
                <a:latin typeface="Times New Roman" pitchFamily="65" charset="-122"/>
                <a:ea typeface="宋体" pitchFamily="65" charset="-122"/>
              </a:rPr>
              <a:t>就。</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④由于过于相信自己的能力和判断,不肯认真调查研究,他对于群众的意见总是</a:t>
            </a:r>
            <a:r>
              <a:rPr lang="zh-CN" altLang="en-US" sz="1530" u="sng" kern="0" dirty="0" smtClean="0">
                <a:solidFill>
                  <a:srgbClr val="000000"/>
                </a:solidFill>
                <a:latin typeface="Times New Roman" pitchFamily="65" charset="-122"/>
                <a:ea typeface="宋体" pitchFamily="65" charset="-122"/>
              </a:rPr>
              <a:t>充耳不闻</a:t>
            </a:r>
            <a:r>
              <a:rPr lang="zh-CN" altLang="en-US" sz="1530" kern="0" dirty="0" smtClean="0">
                <a:solidFill>
                  <a:srgbClr val="000000"/>
                </a:solidFill>
                <a:latin typeface="Times New Roman" pitchFamily="65" charset="-122"/>
                <a:ea typeface="宋体" pitchFamily="65" charset="-122"/>
              </a:rPr>
              <a:t>,所以</a:t>
            </a:r>
            <a:r>
              <a:rPr dirty="0"/>
              <a:t/>
            </a:r>
            <a:br>
              <a:rPr dirty="0"/>
            </a:br>
            <a:r>
              <a:rPr lang="zh-CN" altLang="en-US" sz="1530" kern="0" dirty="0" smtClean="0">
                <a:solidFill>
                  <a:srgbClr val="000000"/>
                </a:solidFill>
                <a:latin typeface="Times New Roman" pitchFamily="65" charset="-122"/>
                <a:ea typeface="宋体" pitchFamily="65" charset="-122"/>
              </a:rPr>
              <a:t>常常受到大家的批评。</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⑤有的同学过去对语文学习不重视,到了高中才发现既要补欠账,又要学新知识,被弄得</a:t>
            </a:r>
            <a:r>
              <a:rPr lang="zh-CN" altLang="en-US" sz="1530" u="sng" kern="0" dirty="0" smtClean="0">
                <a:solidFill>
                  <a:srgbClr val="000000"/>
                </a:solidFill>
                <a:latin typeface="Times New Roman" pitchFamily="65" charset="-122"/>
                <a:ea typeface="宋体" pitchFamily="65" charset="-122"/>
              </a:rPr>
              <a:t>左支右</a:t>
            </a:r>
            <a:r>
              <a:rPr dirty="0"/>
              <a:t/>
            </a:r>
            <a:br>
              <a:rPr dirty="0"/>
            </a:br>
            <a:r>
              <a:rPr lang="zh-CN" altLang="en-US" sz="1530" u="sng" kern="0" dirty="0" smtClean="0">
                <a:solidFill>
                  <a:srgbClr val="000000"/>
                </a:solidFill>
                <a:latin typeface="Times New Roman" pitchFamily="65" charset="-122"/>
                <a:ea typeface="宋体" pitchFamily="65" charset="-122"/>
              </a:rPr>
              <a:t>绌</a:t>
            </a:r>
            <a:r>
              <a:rPr lang="zh-CN" altLang="en-US" sz="1530" kern="0" dirty="0" smtClean="0">
                <a:solidFill>
                  <a:srgbClr val="000000"/>
                </a:solidFill>
                <a:latin typeface="Times New Roman" pitchFamily="65" charset="-122"/>
                <a:ea typeface="宋体" pitchFamily="65" charset="-122"/>
              </a:rPr>
              <a:t>,狼狈得很。</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⑥央视《中国诗词大会》这个</a:t>
            </a:r>
            <a:r>
              <a:rPr lang="zh-CN" altLang="en-US" sz="1530" u="sng" kern="0" dirty="0" smtClean="0">
                <a:solidFill>
                  <a:srgbClr val="000000"/>
                </a:solidFill>
                <a:latin typeface="Times New Roman" pitchFamily="65" charset="-122"/>
                <a:ea typeface="宋体" pitchFamily="65" charset="-122"/>
              </a:rPr>
              <a:t>温文尔雅</a:t>
            </a:r>
            <a:r>
              <a:rPr lang="zh-CN" altLang="en-US" sz="1530" kern="0" dirty="0" smtClean="0">
                <a:solidFill>
                  <a:srgbClr val="000000"/>
                </a:solidFill>
                <a:latin typeface="Times New Roman" pitchFamily="65" charset="-122"/>
                <a:ea typeface="宋体" pitchFamily="65" charset="-122"/>
              </a:rPr>
              <a:t>的节目走红,引起社会广泛关注,节目中一举夺冠的小</a:t>
            </a:r>
            <a:r>
              <a:rPr dirty="0"/>
              <a:t/>
            </a:r>
            <a:br>
              <a:rPr dirty="0"/>
            </a:br>
            <a:r>
              <a:rPr lang="zh-CN" altLang="en-US" sz="1530" kern="0" dirty="0" smtClean="0">
                <a:solidFill>
                  <a:srgbClr val="000000"/>
                </a:solidFill>
                <a:latin typeface="Times New Roman" pitchFamily="65" charset="-122"/>
                <a:ea typeface="宋体" pitchFamily="65" charset="-122"/>
              </a:rPr>
              <a:t>姑娘更是成为谈论的焦点。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A.①②⑥　　B.①③⑤　　C.②③④　　D.④⑤⑥</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48704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A　本题考查正确使用词语(包括熟语)的能力。①巧夺天工:精巧的人工胜过天然,形</a:t>
            </a:r>
            <a:r>
              <a:rPr dirty="0"/>
              <a:t/>
            </a:r>
            <a:br>
              <a:rPr dirty="0"/>
            </a:br>
            <a:r>
              <a:rPr lang="zh-CN" altLang="en-US" sz="1530" kern="0" dirty="0" smtClean="0">
                <a:solidFill>
                  <a:srgbClr val="000000"/>
                </a:solidFill>
                <a:latin typeface="Times New Roman" pitchFamily="65" charset="-122"/>
                <a:ea typeface="宋体" pitchFamily="65" charset="-122"/>
              </a:rPr>
              <a:t>容技艺极其精巧。该词的适用范围仅限于人工产品,而在本句中,该词却用来修饰“自然美</a:t>
            </a:r>
            <a:r>
              <a:rPr dirty="0"/>
              <a:t/>
            </a:r>
            <a:br>
              <a:rPr dirty="0"/>
            </a:br>
            <a:r>
              <a:rPr lang="zh-CN" altLang="en-US" sz="1530" kern="0" dirty="0" smtClean="0">
                <a:solidFill>
                  <a:srgbClr val="000000"/>
                </a:solidFill>
                <a:latin typeface="Times New Roman" pitchFamily="65" charset="-122"/>
                <a:ea typeface="宋体" pitchFamily="65" charset="-122"/>
              </a:rPr>
              <a:t>景”,故适用范围出错。②望尘莫及:只望见走在前面的人带起的尘土而追赶不上,形容远远落</a:t>
            </a:r>
            <a:r>
              <a:rPr dirty="0"/>
              <a:t/>
            </a:r>
            <a:br>
              <a:rPr dirty="0"/>
            </a:br>
            <a:r>
              <a:rPr lang="zh-CN" altLang="en-US" sz="1530" kern="0" dirty="0" smtClean="0">
                <a:solidFill>
                  <a:srgbClr val="000000"/>
                </a:solidFill>
                <a:latin typeface="Times New Roman" pitchFamily="65" charset="-122"/>
                <a:ea typeface="宋体" pitchFamily="65" charset="-122"/>
              </a:rPr>
              <a:t>后。该词只能用来修饰人(机构等)之间的差距之大,而在本句中,该词却被用来表达“触摸不</a:t>
            </a:r>
            <a:r>
              <a:rPr dirty="0"/>
              <a:t/>
            </a:r>
            <a:br>
              <a:rPr dirty="0"/>
            </a:br>
            <a:r>
              <a:rPr lang="zh-CN" altLang="en-US" sz="1530" kern="0" dirty="0" smtClean="0">
                <a:solidFill>
                  <a:srgbClr val="000000"/>
                </a:solidFill>
                <a:latin typeface="Times New Roman" pitchFamily="65" charset="-122"/>
                <a:ea typeface="宋体" pitchFamily="65" charset="-122"/>
              </a:rPr>
              <a:t>到高档电器”之意,属望文生义。③博学审问:该词出自《礼记》,意思是广博地学习,详细地</a:t>
            </a:r>
            <a:r>
              <a:rPr dirty="0"/>
              <a:t/>
            </a:r>
            <a:br>
              <a:rPr dirty="0"/>
            </a:br>
            <a:r>
              <a:rPr lang="zh-CN" altLang="en-US" sz="1530" kern="0" dirty="0" smtClean="0">
                <a:solidFill>
                  <a:srgbClr val="000000"/>
                </a:solidFill>
                <a:latin typeface="Times New Roman" pitchFamily="65" charset="-122"/>
                <a:ea typeface="宋体" pitchFamily="65" charset="-122"/>
              </a:rPr>
              <a:t>询问。该词在本句中反映“他努力学习”,使用正确。④充耳不闻:形容不愿听取别人的意</a:t>
            </a:r>
            <a:r>
              <a:rPr dirty="0"/>
              <a:t/>
            </a:r>
            <a:br>
              <a:rPr dirty="0"/>
            </a:br>
            <a:r>
              <a:rPr lang="zh-CN" altLang="en-US" sz="1530" kern="0" dirty="0" smtClean="0">
                <a:solidFill>
                  <a:srgbClr val="000000"/>
                </a:solidFill>
                <a:latin typeface="Times New Roman" pitchFamily="65" charset="-122"/>
                <a:ea typeface="宋体" pitchFamily="65" charset="-122"/>
              </a:rPr>
              <a:t>见。该词在本句中批判“他不听群众意见”,使用正确。⑤左支右绌:力量不足,应付了这一方</a:t>
            </a:r>
            <a:r>
              <a:rPr dirty="0"/>
              <a:t/>
            </a:r>
            <a:br>
              <a:rPr dirty="0"/>
            </a:br>
            <a:r>
              <a:rPr lang="zh-CN" altLang="en-US" sz="1530" kern="0" dirty="0" smtClean="0">
                <a:solidFill>
                  <a:srgbClr val="000000"/>
                </a:solidFill>
                <a:latin typeface="Times New Roman" pitchFamily="65" charset="-122"/>
                <a:ea typeface="宋体" pitchFamily="65" charset="-122"/>
              </a:rPr>
              <a:t>面,那一方面又有了问题。该词在该句中指的是“有的同学在高中学习语文很吃力”,使用正</a:t>
            </a:r>
            <a:r>
              <a:rPr dirty="0"/>
              <a:t/>
            </a:r>
            <a:br>
              <a:rPr dirty="0"/>
            </a:br>
            <a:r>
              <a:rPr lang="zh-CN" altLang="en-US" sz="1530" kern="0" dirty="0" smtClean="0">
                <a:solidFill>
                  <a:srgbClr val="000000"/>
                </a:solidFill>
                <a:latin typeface="Times New Roman" pitchFamily="65" charset="-122"/>
                <a:ea typeface="宋体" pitchFamily="65" charset="-122"/>
              </a:rPr>
              <a:t>确。⑥温文尔雅:态度温和,举止文雅。该词仅仅用来修饰人,但在该句中却用来修饰电视节</a:t>
            </a:r>
            <a:r>
              <a:rPr dirty="0"/>
              <a:t/>
            </a:r>
            <a:br>
              <a:rPr dirty="0"/>
            </a:br>
            <a:r>
              <a:rPr lang="zh-CN" altLang="en-US" sz="1530" kern="0" dirty="0" smtClean="0">
                <a:solidFill>
                  <a:srgbClr val="000000"/>
                </a:solidFill>
                <a:latin typeface="Times New Roman" pitchFamily="65" charset="-122"/>
                <a:ea typeface="宋体" pitchFamily="65" charset="-122"/>
              </a:rPr>
              <a:t>目,故使用对象出错。</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8.(2017课标全国Ⅲ,17)下列各句中加点成语的使用,全都不正确的一项是</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①促进科研成果转移转化是实施创新驱动发展战略的重要任务,我们应该制订一套</a:t>
            </a:r>
            <a:r>
              <a:rPr lang="zh-CN" altLang="en-US" sz="1530" u="sng" kern="0" dirty="0" smtClean="0">
                <a:solidFill>
                  <a:srgbClr val="000000"/>
                </a:solidFill>
                <a:latin typeface="Times New Roman" pitchFamily="65" charset="-122"/>
                <a:ea typeface="宋体" pitchFamily="65" charset="-122"/>
              </a:rPr>
              <a:t>行之有效</a:t>
            </a:r>
            <a:r>
              <a:rPr dirty="0"/>
              <a:t/>
            </a:r>
            <a:br>
              <a:rPr dirty="0"/>
            </a:br>
            <a:r>
              <a:rPr lang="zh-CN" altLang="en-US" sz="1530" kern="0" dirty="0" smtClean="0">
                <a:solidFill>
                  <a:srgbClr val="000000"/>
                </a:solidFill>
                <a:latin typeface="Times New Roman" pitchFamily="65" charset="-122"/>
                <a:ea typeface="宋体" pitchFamily="65" charset="-122"/>
              </a:rPr>
              <a:t>的激励机制和创新协同机制。</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②小庄从小就对机器人玩具特别感兴趣,上学后喜欢收集机器人模型,通过各种途径得到的模</a:t>
            </a:r>
            <a:r>
              <a:rPr dirty="0"/>
              <a:t/>
            </a:r>
            <a:br>
              <a:rPr dirty="0"/>
            </a:br>
            <a:r>
              <a:rPr lang="zh-CN" altLang="en-US" sz="1530" kern="0" dirty="0" smtClean="0">
                <a:solidFill>
                  <a:srgbClr val="000000"/>
                </a:solidFill>
                <a:latin typeface="Times New Roman" pitchFamily="65" charset="-122"/>
                <a:ea typeface="宋体" pitchFamily="65" charset="-122"/>
              </a:rPr>
              <a:t>型已经</a:t>
            </a:r>
            <a:r>
              <a:rPr lang="zh-CN" altLang="en-US" sz="1530" u="sng" kern="0" dirty="0" smtClean="0">
                <a:solidFill>
                  <a:srgbClr val="000000"/>
                </a:solidFill>
                <a:latin typeface="Times New Roman" pitchFamily="65" charset="-122"/>
                <a:ea typeface="宋体" pitchFamily="65" charset="-122"/>
              </a:rPr>
              <a:t>汗牛充栋</a:t>
            </a:r>
            <a:r>
              <a:rPr lang="zh-CN" altLang="en-US" sz="1530" kern="0" dirty="0" smtClean="0">
                <a:solidFill>
                  <a:srgbClr val="000000"/>
                </a:solidFill>
                <a:latin typeface="Times New Roman" pitchFamily="65" charset="-122"/>
                <a:ea typeface="宋体" pitchFamily="65" charset="-122"/>
              </a:rPr>
              <a:t>,整整一间屋都摆满了。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③约翰逊的学术方法虽比较新颖,但其学术成果得到学术界公认的却不是很多,再加上其追随</a:t>
            </a:r>
            <a:r>
              <a:rPr dirty="0"/>
              <a:t/>
            </a:r>
            <a:br>
              <a:rPr dirty="0"/>
            </a:br>
            <a:r>
              <a:rPr lang="zh-CN" altLang="en-US" sz="1530" kern="0" dirty="0" smtClean="0">
                <a:solidFill>
                  <a:srgbClr val="000000"/>
                </a:solidFill>
                <a:latin typeface="Times New Roman" pitchFamily="65" charset="-122"/>
                <a:ea typeface="宋体" pitchFamily="65" charset="-122"/>
              </a:rPr>
              <a:t>者大都</a:t>
            </a:r>
            <a:r>
              <a:rPr lang="zh-CN" altLang="en-US" sz="1530" u="sng" kern="0" dirty="0" smtClean="0">
                <a:solidFill>
                  <a:srgbClr val="000000"/>
                </a:solidFill>
                <a:latin typeface="Times New Roman" pitchFamily="65" charset="-122"/>
                <a:ea typeface="宋体" pitchFamily="65" charset="-122"/>
              </a:rPr>
              <a:t>等而下之</a:t>
            </a:r>
            <a:r>
              <a:rPr lang="zh-CN" altLang="en-US" sz="1530" kern="0" dirty="0" smtClean="0">
                <a:solidFill>
                  <a:srgbClr val="000000"/>
                </a:solidFill>
                <a:latin typeface="Times New Roman" pitchFamily="65" charset="-122"/>
                <a:ea typeface="宋体" pitchFamily="65" charset="-122"/>
              </a:rPr>
              <a:t>,以致他的学术地位一直不高。</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④张家界独特的自然景观被列入《世界自然遗产名录》,徜徉其间,峰峦叠嶂,峪壑幽深,溪流</a:t>
            </a:r>
            <a:r>
              <a:rPr dirty="0"/>
              <a:t/>
            </a:r>
            <a:br>
              <a:rPr dirty="0"/>
            </a:br>
            <a:r>
              <a:rPr lang="zh-CN" altLang="en-US" sz="1530" kern="0" dirty="0" smtClean="0">
                <a:solidFill>
                  <a:srgbClr val="000000"/>
                </a:solidFill>
                <a:latin typeface="Times New Roman" pitchFamily="65" charset="-122"/>
                <a:ea typeface="宋体" pitchFamily="65" charset="-122"/>
              </a:rPr>
              <a:t>澄碧,让人</a:t>
            </a:r>
            <a:r>
              <a:rPr lang="zh-CN" altLang="en-US" sz="1530" u="sng" kern="0" dirty="0" smtClean="0">
                <a:solidFill>
                  <a:srgbClr val="000000"/>
                </a:solidFill>
                <a:latin typeface="Times New Roman" pitchFamily="65" charset="-122"/>
                <a:ea typeface="宋体" pitchFamily="65" charset="-122"/>
              </a:rPr>
              <a:t>乐不思蜀</a:t>
            </a:r>
            <a:r>
              <a:rPr lang="zh-CN" altLang="en-US" sz="1530" kern="0" dirty="0" smtClean="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⑤近年来,有关部门采取了一系列措施强化虚假广告的监管,使得</a:t>
            </a:r>
            <a:r>
              <a:rPr lang="zh-CN" altLang="en-US" sz="1530" u="sng" kern="0" dirty="0" smtClean="0">
                <a:solidFill>
                  <a:srgbClr val="000000"/>
                </a:solidFill>
                <a:latin typeface="Times New Roman" pitchFamily="65" charset="-122"/>
                <a:ea typeface="宋体" pitchFamily="65" charset="-122"/>
              </a:rPr>
              <a:t>滥竽充数</a:t>
            </a:r>
            <a:r>
              <a:rPr lang="zh-CN" altLang="en-US" sz="1530" kern="0" dirty="0" smtClean="0">
                <a:solidFill>
                  <a:srgbClr val="000000"/>
                </a:solidFill>
                <a:latin typeface="Times New Roman" pitchFamily="65" charset="-122"/>
                <a:ea typeface="宋体" pitchFamily="65" charset="-122"/>
              </a:rPr>
              <a:t>的广告得到了一定</a:t>
            </a:r>
            <a:r>
              <a:rPr dirty="0"/>
              <a:t/>
            </a:r>
            <a:br>
              <a:rPr dirty="0"/>
            </a:br>
            <a:r>
              <a:rPr lang="zh-CN" altLang="en-US" sz="1530" kern="0" dirty="0" smtClean="0">
                <a:solidFill>
                  <a:srgbClr val="000000"/>
                </a:solidFill>
                <a:latin typeface="Times New Roman" pitchFamily="65" charset="-122"/>
                <a:ea typeface="宋体" pitchFamily="65" charset="-122"/>
              </a:rPr>
              <a:t>程度的遏制。</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⑥丹·罗斯嘉德发明的“雾霾塔”是一种利用静电吸附尘粒原理的环保装置,脏空气</a:t>
            </a:r>
            <a:r>
              <a:rPr lang="zh-CN" altLang="en-US" sz="1530" u="sng" kern="0" dirty="0" smtClean="0">
                <a:solidFill>
                  <a:srgbClr val="000000"/>
                </a:solidFill>
                <a:latin typeface="Times New Roman" pitchFamily="65" charset="-122"/>
                <a:ea typeface="宋体" pitchFamily="65" charset="-122"/>
              </a:rPr>
              <a:t>滔滔不绝</a:t>
            </a:r>
            <a:r>
              <a:rPr dirty="0"/>
              <a:t/>
            </a:r>
            <a:br>
              <a:rPr dirty="0"/>
            </a:br>
            <a:r>
              <a:rPr lang="zh-CN" altLang="en-US" sz="1530" kern="0" dirty="0" smtClean="0">
                <a:solidFill>
                  <a:srgbClr val="000000"/>
                </a:solidFill>
                <a:latin typeface="Times New Roman" pitchFamily="65" charset="-122"/>
                <a:ea typeface="宋体" pitchFamily="65" charset="-122"/>
              </a:rPr>
              <a:t>地从塔顶进入后,能在塔中间得到净化。</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A.①③⑤　　B.①④⑥　　C.②③④　　D.②⑤⑥</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07435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D　本题考查运用成语的能力。①行之有效:实行起来有成效,多指政策、方针。②汗</a:t>
            </a:r>
            <a:r>
              <a:rPr dirty="0"/>
              <a:t/>
            </a:r>
            <a:br>
              <a:rPr dirty="0"/>
            </a:br>
            <a:r>
              <a:rPr lang="zh-CN" altLang="en-US" sz="1530" kern="0" dirty="0" smtClean="0">
                <a:solidFill>
                  <a:srgbClr val="000000"/>
                </a:solidFill>
                <a:latin typeface="Times New Roman" pitchFamily="65" charset="-122"/>
                <a:ea typeface="宋体" pitchFamily="65" charset="-122"/>
              </a:rPr>
              <a:t>牛充栋:形容藏书很多。句中用来形容“模型”多,用错对象。③等而下之:由这一等再往下,</a:t>
            </a:r>
            <a:r>
              <a:rPr dirty="0"/>
              <a:t/>
            </a:r>
            <a:br>
              <a:rPr dirty="0"/>
            </a:br>
            <a:r>
              <a:rPr lang="zh-CN" altLang="en-US" sz="1530" kern="0" dirty="0" smtClean="0">
                <a:solidFill>
                  <a:srgbClr val="000000"/>
                </a:solidFill>
                <a:latin typeface="Times New Roman" pitchFamily="65" charset="-122"/>
                <a:ea typeface="宋体" pitchFamily="65" charset="-122"/>
              </a:rPr>
              <a:t>指比这一等差。④乐不思蜀:蜀汉亡国后,后主刘禅被安置在魏国的都城洛阳。一天,司马昭问</a:t>
            </a:r>
            <a:r>
              <a:rPr dirty="0"/>
              <a:t/>
            </a:r>
            <a:br>
              <a:rPr dirty="0"/>
            </a:br>
            <a:r>
              <a:rPr lang="zh-CN" altLang="en-US" sz="1530" kern="0" dirty="0" smtClean="0">
                <a:solidFill>
                  <a:srgbClr val="000000"/>
                </a:solidFill>
                <a:latin typeface="Times New Roman" pitchFamily="65" charset="-122"/>
                <a:ea typeface="宋体" pitchFamily="65" charset="-122"/>
              </a:rPr>
              <a:t>他想不想念西蜀,他说“此间乐,不思蜀”。后来泛指乐而忘返。⑤滥竽充数:没有真正的才</a:t>
            </a:r>
            <a:r>
              <a:rPr dirty="0"/>
              <a:t/>
            </a:r>
            <a:br>
              <a:rPr dirty="0"/>
            </a:br>
            <a:r>
              <a:rPr lang="zh-CN" altLang="en-US" sz="1530" kern="0" dirty="0" smtClean="0">
                <a:solidFill>
                  <a:srgbClr val="000000"/>
                </a:solidFill>
                <a:latin typeface="Times New Roman" pitchFamily="65" charset="-122"/>
                <a:ea typeface="宋体" pitchFamily="65" charset="-122"/>
              </a:rPr>
              <a:t>干,而混在行家里面充数,或拿不好的东西混在好的里面充数。不合语境。⑥滔滔不绝:形容连</a:t>
            </a:r>
            <a:r>
              <a:rPr dirty="0"/>
              <a:t/>
            </a:r>
            <a:br>
              <a:rPr dirty="0"/>
            </a:br>
            <a:r>
              <a:rPr lang="zh-CN" altLang="en-US" sz="1530" kern="0" dirty="0" smtClean="0">
                <a:solidFill>
                  <a:srgbClr val="000000"/>
                </a:solidFill>
                <a:latin typeface="Times New Roman" pitchFamily="65" charset="-122"/>
                <a:ea typeface="宋体" pitchFamily="65" charset="-122"/>
              </a:rPr>
              <a:t>续不断,多指话多。此处用来形容“脏空气”,对象有误。</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9.(2016课标全国Ⅰ,13)下列各句中加点成语的使用,全都正确的一项是</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①第二展厅的文物如同一部浓缩的史书,</a:t>
            </a:r>
            <a:r>
              <a:rPr lang="zh-CN" altLang="en-US" sz="1530" u="sng" kern="0" dirty="0" smtClean="0">
                <a:solidFill>
                  <a:srgbClr val="000000"/>
                </a:solidFill>
                <a:latin typeface="Times New Roman" pitchFamily="65" charset="-122"/>
                <a:ea typeface="宋体" pitchFamily="65" charset="-122"/>
              </a:rPr>
              <a:t>举重若轻</a:t>
            </a:r>
            <a:r>
              <a:rPr lang="zh-CN" altLang="en-US" sz="1530" kern="0" dirty="0" smtClean="0">
                <a:solidFill>
                  <a:srgbClr val="000000"/>
                </a:solidFill>
                <a:latin typeface="Times New Roman" pitchFamily="65" charset="-122"/>
                <a:ea typeface="宋体" pitchFamily="65" charset="-122"/>
              </a:rPr>
              <a:t>地展示了先民们在恶劣的自然条件下顽强</a:t>
            </a:r>
            <a:r>
              <a:rPr dirty="0"/>
              <a:t/>
            </a:r>
            <a:br>
              <a:rPr dirty="0"/>
            </a:br>
            <a:r>
              <a:rPr lang="zh-CN" altLang="en-US" sz="1530" kern="0" dirty="0" smtClean="0">
                <a:solidFill>
                  <a:srgbClr val="000000"/>
                </a:solidFill>
                <a:latin typeface="Times New Roman" pitchFamily="65" charset="-122"/>
                <a:ea typeface="宋体" pitchFamily="65" charset="-122"/>
              </a:rPr>
              <a:t>抗争、繁衍生息的漫长历史。</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②这部翻译小说虽然是以家庭生活为题材的,却多侧面、多视角地展现出那个时代</a:t>
            </a:r>
            <a:r>
              <a:rPr lang="zh-CN" altLang="en-US" sz="1530" u="sng" kern="0" dirty="0" smtClean="0">
                <a:solidFill>
                  <a:srgbClr val="000000"/>
                </a:solidFill>
                <a:latin typeface="Times New Roman" pitchFamily="65" charset="-122"/>
                <a:ea typeface="宋体" pitchFamily="65" charset="-122"/>
              </a:rPr>
              <a:t>光怪陆离</a:t>
            </a:r>
            <a:r>
              <a:rPr dirty="0"/>
              <a:t/>
            </a:r>
            <a:br>
              <a:rPr dirty="0"/>
            </a:br>
            <a:r>
              <a:rPr lang="zh-CN" altLang="en-US" sz="1530" kern="0" dirty="0" smtClean="0">
                <a:solidFill>
                  <a:srgbClr val="000000"/>
                </a:solidFill>
                <a:latin typeface="Times New Roman" pitchFamily="65" charset="-122"/>
                <a:ea typeface="宋体" pitchFamily="65" charset="-122"/>
              </a:rPr>
              <a:t>的社会生活画卷。</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③毕业后他的同学大都顺理成章地走上了音乐创作之路,而他却</a:t>
            </a:r>
            <a:r>
              <a:rPr lang="zh-CN" altLang="en-US" sz="1530" u="sng" kern="0" dirty="0" smtClean="0">
                <a:solidFill>
                  <a:srgbClr val="000000"/>
                </a:solidFill>
                <a:latin typeface="Times New Roman" pitchFamily="65" charset="-122"/>
                <a:ea typeface="宋体" pitchFamily="65" charset="-122"/>
              </a:rPr>
              <a:t>改换门庭</a:t>
            </a:r>
            <a:r>
              <a:rPr lang="zh-CN" altLang="en-US" sz="1530" kern="0" dirty="0" smtClean="0">
                <a:solidFill>
                  <a:srgbClr val="000000"/>
                </a:solidFill>
                <a:latin typeface="Times New Roman" pitchFamily="65" charset="-122"/>
                <a:ea typeface="宋体" pitchFamily="65" charset="-122"/>
              </a:rPr>
              <a:t>,另有所爱,一头扎进</a:t>
            </a:r>
            <a:r>
              <a:rPr dirty="0"/>
              <a:t/>
            </a:r>
            <a:br>
              <a:rPr dirty="0"/>
            </a:br>
            <a:r>
              <a:rPr lang="zh-CN" altLang="en-US" sz="1530" kern="0" dirty="0" smtClean="0">
                <a:solidFill>
                  <a:srgbClr val="000000"/>
                </a:solidFill>
                <a:latin typeface="Times New Roman" pitchFamily="65" charset="-122"/>
                <a:ea typeface="宋体" pitchFamily="65" charset="-122"/>
              </a:rPr>
              <a:t>中国古代文化研究中。</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④就对后世的影响来说,我们一致认为《封神演义》虽然比不上《西游记》,但和《聊斋志</a:t>
            </a:r>
            <a:r>
              <a:rPr dirty="0"/>
              <a:t/>
            </a:r>
            <a:br>
              <a:rPr dirty="0"/>
            </a:br>
            <a:r>
              <a:rPr lang="zh-CN" altLang="en-US" sz="1530" kern="0" dirty="0" smtClean="0">
                <a:solidFill>
                  <a:srgbClr val="000000"/>
                </a:solidFill>
                <a:latin typeface="Times New Roman" pitchFamily="65" charset="-122"/>
                <a:ea typeface="宋体" pitchFamily="65" charset="-122"/>
              </a:rPr>
              <a:t>异》是可以</a:t>
            </a:r>
            <a:r>
              <a:rPr lang="zh-CN" altLang="en-US" sz="1530" u="sng" kern="0" dirty="0" smtClean="0">
                <a:solidFill>
                  <a:srgbClr val="000000"/>
                </a:solidFill>
                <a:latin typeface="Times New Roman" pitchFamily="65" charset="-122"/>
                <a:ea typeface="宋体" pitchFamily="65" charset="-122"/>
              </a:rPr>
              <a:t>并行不悖</a:t>
            </a:r>
            <a:r>
              <a:rPr lang="zh-CN" altLang="en-US" sz="1530" kern="0" dirty="0" smtClean="0">
                <a:solidFill>
                  <a:srgbClr val="000000"/>
                </a:solidFill>
                <a:latin typeface="Times New Roman" pitchFamily="65" charset="-122"/>
                <a:ea typeface="宋体" pitchFamily="65" charset="-122"/>
              </a:rPr>
              <a:t>的。</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⑤在那几年的工作学习中,杨老师给了我很大的帮助,他的教导在我听来如同</a:t>
            </a:r>
            <a:r>
              <a:rPr lang="zh-CN" altLang="en-US" sz="1530" u="sng" kern="0" dirty="0" smtClean="0">
                <a:solidFill>
                  <a:srgbClr val="000000"/>
                </a:solidFill>
                <a:latin typeface="Times New Roman" pitchFamily="65" charset="-122"/>
                <a:ea typeface="宋体" pitchFamily="65" charset="-122"/>
              </a:rPr>
              <a:t>空谷足音</a:t>
            </a:r>
            <a:r>
              <a:rPr lang="zh-CN" altLang="en-US" sz="1530" kern="0" dirty="0" smtClean="0">
                <a:solidFill>
                  <a:srgbClr val="000000"/>
                </a:solidFill>
                <a:latin typeface="Times New Roman" pitchFamily="65" charset="-122"/>
                <a:ea typeface="宋体" pitchFamily="65" charset="-122"/>
              </a:rPr>
              <a:t>,给我启</a:t>
            </a:r>
            <a:r>
              <a:rPr dirty="0"/>
              <a:t/>
            </a:r>
            <a:br>
              <a:rPr dirty="0"/>
            </a:br>
            <a:r>
              <a:rPr lang="zh-CN" altLang="en-US" sz="1530" kern="0" dirty="0" smtClean="0">
                <a:solidFill>
                  <a:srgbClr val="000000"/>
                </a:solidFill>
                <a:latin typeface="Times New Roman" pitchFamily="65" charset="-122"/>
                <a:ea typeface="宋体" pitchFamily="65" charset="-122"/>
              </a:rPr>
              <a:t>示,带我走出困惑。</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⑥我国绘画史上有一个时期把王石谷等四人</a:t>
            </a:r>
            <a:r>
              <a:rPr lang="zh-CN" altLang="en-US" sz="1530" u="sng" kern="0" dirty="0" smtClean="0">
                <a:solidFill>
                  <a:srgbClr val="000000"/>
                </a:solidFill>
                <a:latin typeface="Times New Roman" pitchFamily="65" charset="-122"/>
                <a:ea typeface="宋体" pitchFamily="65" charset="-122"/>
              </a:rPr>
              <a:t>奉为圭臬</a:t>
            </a:r>
            <a:r>
              <a:rPr lang="zh-CN" altLang="en-US" sz="1530" kern="0" dirty="0" smtClean="0">
                <a:solidFill>
                  <a:srgbClr val="000000"/>
                </a:solidFill>
                <a:latin typeface="Times New Roman" pitchFamily="65" charset="-122"/>
                <a:ea typeface="宋体" pitchFamily="65" charset="-122"/>
              </a:rPr>
              <a:t>,凡是学画,都以他们为宗,有的甚至照摹</a:t>
            </a:r>
            <a:r>
              <a:rPr dirty="0"/>
              <a:t/>
            </a:r>
            <a:br>
              <a:rPr dirty="0"/>
            </a:br>
            <a:r>
              <a:rPr lang="zh-CN" altLang="en-US" sz="1530" kern="0" dirty="0" smtClean="0">
                <a:solidFill>
                  <a:srgbClr val="000000"/>
                </a:solidFill>
                <a:latin typeface="Times New Roman" pitchFamily="65" charset="-122"/>
                <a:ea typeface="宋体" pitchFamily="65" charset="-122"/>
              </a:rPr>
              <a:t>照搬。</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A.①②④　　B.①③⑤　　C.②⑤⑥　　D.③④⑥</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42752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 </a:t>
            </a:r>
            <a:r>
              <a:rPr lang="zh-CN" altLang="en-US" sz="1530" kern="0" dirty="0" smtClean="0">
                <a:solidFill>
                  <a:srgbClr val="000000"/>
                </a:solidFill>
                <a:latin typeface="Times New Roman" pitchFamily="65" charset="-122"/>
                <a:ea typeface="宋体" pitchFamily="65" charset="-122"/>
              </a:rPr>
              <a:t>   C　举重若轻:举起沉重的东西像举轻的东西。比喻能力强,能够胜任繁重的工作或轻</a:t>
            </a:r>
            <a:r>
              <a:rPr dirty="0"/>
              <a:t/>
            </a:r>
            <a:br>
              <a:rPr dirty="0"/>
            </a:br>
            <a:r>
              <a:rPr lang="zh-CN" altLang="en-US" sz="1530" kern="0" dirty="0" smtClean="0">
                <a:solidFill>
                  <a:srgbClr val="000000"/>
                </a:solidFill>
                <a:latin typeface="Times New Roman" pitchFamily="65" charset="-122"/>
                <a:ea typeface="宋体" pitchFamily="65" charset="-122"/>
              </a:rPr>
              <a:t>松处理棘手的问题。光怪陆离:形容现象奇异、色彩繁杂。改换门庭:①改变门第出身,提高社</a:t>
            </a:r>
            <a:r>
              <a:rPr dirty="0"/>
              <a:t/>
            </a:r>
            <a:br>
              <a:rPr dirty="0"/>
            </a:br>
            <a:r>
              <a:rPr lang="zh-CN" altLang="en-US" sz="1530" kern="0" dirty="0" smtClean="0">
                <a:solidFill>
                  <a:srgbClr val="000000"/>
                </a:solidFill>
                <a:latin typeface="Times New Roman" pitchFamily="65" charset="-122"/>
                <a:ea typeface="宋体" pitchFamily="65" charset="-122"/>
              </a:rPr>
              <a:t>会地位。②投靠新的主人或势力,以图维持、发展。并行不悖:可同时实行,不相冲突。空谷足</a:t>
            </a:r>
            <a:r>
              <a:rPr dirty="0"/>
              <a:t/>
            </a:r>
            <a:br>
              <a:rPr dirty="0"/>
            </a:br>
            <a:r>
              <a:rPr lang="zh-CN" altLang="en-US" sz="1530" kern="0" dirty="0" smtClean="0">
                <a:solidFill>
                  <a:srgbClr val="000000"/>
                </a:solidFill>
                <a:latin typeface="Times New Roman" pitchFamily="65" charset="-122"/>
                <a:ea typeface="宋体" pitchFamily="65" charset="-122"/>
              </a:rPr>
              <a:t>音:在寂静的山谷里听到人的脚步声。比喻难得的音信、言论或事物。奉为圭臬:比喻把某些</a:t>
            </a:r>
            <a:r>
              <a:rPr dirty="0"/>
              <a:t/>
            </a:r>
            <a:br>
              <a:rPr dirty="0"/>
            </a:br>
            <a:r>
              <a:rPr lang="zh-CN" altLang="en-US" sz="1530" kern="0" dirty="0" smtClean="0">
                <a:solidFill>
                  <a:srgbClr val="000000"/>
                </a:solidFill>
                <a:latin typeface="Times New Roman" pitchFamily="65" charset="-122"/>
                <a:ea typeface="宋体" pitchFamily="65" charset="-122"/>
              </a:rPr>
              <a:t>言论或事物当作准则。本题适用排除法。“举重若轻”属动词性短语,使用对象一般是人,①</a:t>
            </a:r>
            <a:r>
              <a:rPr dirty="0"/>
              <a:t/>
            </a:r>
            <a:br>
              <a:rPr dirty="0"/>
            </a:br>
            <a:r>
              <a:rPr lang="zh-CN" altLang="en-US" sz="1530" kern="0" dirty="0" smtClean="0">
                <a:solidFill>
                  <a:srgbClr val="000000"/>
                </a:solidFill>
                <a:latin typeface="Times New Roman" pitchFamily="65" charset="-122"/>
                <a:ea typeface="宋体" pitchFamily="65" charset="-122"/>
              </a:rPr>
              <a:t>句的主语是“文物”,所以错误,排除A、B两项。“改换门庭”含贬义,与③句语境不符,排除</a:t>
            </a:r>
            <a:r>
              <a:rPr dirty="0"/>
              <a:t/>
            </a:r>
            <a:br>
              <a:rPr dirty="0"/>
            </a:br>
            <a:r>
              <a:rPr lang="zh-CN" altLang="en-US" sz="1530" kern="0" dirty="0" smtClean="0">
                <a:solidFill>
                  <a:srgbClr val="000000"/>
                </a:solidFill>
                <a:latin typeface="Times New Roman" pitchFamily="65" charset="-122"/>
                <a:ea typeface="宋体" pitchFamily="65" charset="-122"/>
              </a:rPr>
              <a:t>D项。</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10.(2016课标全国Ⅱ,13)下列各句中加点成语的使用,全都正确的一项是</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①舞台上的灯光时明时暗,快速变幻的布景令人</a:t>
            </a:r>
            <a:r>
              <a:rPr lang="zh-CN" altLang="en-US" sz="1530" u="sng" kern="0" dirty="0" smtClean="0">
                <a:solidFill>
                  <a:srgbClr val="000000"/>
                </a:solidFill>
                <a:latin typeface="Times New Roman" pitchFamily="65" charset="-122"/>
                <a:ea typeface="宋体" pitchFamily="65" charset="-122"/>
              </a:rPr>
              <a:t>目不交睫</a:t>
            </a:r>
            <a:r>
              <a:rPr lang="zh-CN" altLang="en-US" sz="1530" kern="0" dirty="0" smtClean="0">
                <a:solidFill>
                  <a:srgbClr val="000000"/>
                </a:solidFill>
                <a:latin typeface="Times New Roman" pitchFamily="65" charset="-122"/>
                <a:ea typeface="宋体" pitchFamily="65" charset="-122"/>
              </a:rPr>
              <a:t>,随着歌手的狂歌劲舞,观众席上也一</a:t>
            </a:r>
            <a:r>
              <a:rPr dirty="0"/>
              <a:t/>
            </a:r>
            <a:br>
              <a:rPr dirty="0"/>
            </a:br>
            <a:r>
              <a:rPr lang="zh-CN" altLang="en-US" sz="1530" kern="0" dirty="0" smtClean="0">
                <a:solidFill>
                  <a:srgbClr val="000000"/>
                </a:solidFill>
                <a:latin typeface="Times New Roman" pitchFamily="65" charset="-122"/>
                <a:ea typeface="宋体" pitchFamily="65" charset="-122"/>
              </a:rPr>
              <a:t>片沸腾。</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②有专家指出,石油是不可忽视的战略资源,我们必须</a:t>
            </a:r>
            <a:r>
              <a:rPr lang="zh-CN" altLang="en-US" sz="1530" u="sng" kern="0" dirty="0" smtClean="0">
                <a:solidFill>
                  <a:srgbClr val="000000"/>
                </a:solidFill>
                <a:latin typeface="Times New Roman" pitchFamily="65" charset="-122"/>
                <a:ea typeface="宋体" pitchFamily="65" charset="-122"/>
              </a:rPr>
              <a:t>厝火积薪</a:t>
            </a:r>
            <a:r>
              <a:rPr lang="zh-CN" altLang="en-US" sz="1530" kern="0" dirty="0" smtClean="0">
                <a:solidFill>
                  <a:srgbClr val="000000"/>
                </a:solidFill>
                <a:latin typeface="Times New Roman" pitchFamily="65" charset="-122"/>
                <a:ea typeface="宋体" pitchFamily="65" charset="-122"/>
              </a:rPr>
              <a:t>,未雨绸缪,进一步健全中国的</a:t>
            </a:r>
            <a:r>
              <a:rPr dirty="0"/>
              <a:t/>
            </a:r>
            <a:br>
              <a:rPr dirty="0"/>
            </a:br>
            <a:r>
              <a:rPr lang="zh-CN" altLang="en-US" sz="1530" kern="0" dirty="0" smtClean="0">
                <a:solidFill>
                  <a:srgbClr val="000000"/>
                </a:solidFill>
                <a:latin typeface="Times New Roman" pitchFamily="65" charset="-122"/>
                <a:ea typeface="宋体" pitchFamily="65" charset="-122"/>
              </a:rPr>
              <a:t>石油安全体系。</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③那些航空领域的拓荒者,很多已经离开人世,但他们</a:t>
            </a:r>
            <a:r>
              <a:rPr lang="zh-CN" altLang="en-US" sz="1530" u="sng" kern="0" dirty="0" smtClean="0">
                <a:solidFill>
                  <a:srgbClr val="000000"/>
                </a:solidFill>
                <a:latin typeface="Times New Roman" pitchFamily="65" charset="-122"/>
                <a:ea typeface="宋体" pitchFamily="65" charset="-122"/>
              </a:rPr>
              <a:t>筚路蓝缕</a:t>
            </a:r>
            <a:r>
              <a:rPr lang="zh-CN" altLang="en-US" sz="1530" kern="0" dirty="0" smtClean="0">
                <a:solidFill>
                  <a:srgbClr val="000000"/>
                </a:solidFill>
                <a:latin typeface="Times New Roman" pitchFamily="65" charset="-122"/>
                <a:ea typeface="宋体" pitchFamily="65" charset="-122"/>
              </a:rPr>
              <a:t>的感人形象一直深深印在人们</a:t>
            </a:r>
            <a:r>
              <a:rPr dirty="0"/>
              <a:t/>
            </a:r>
            <a:br>
              <a:rPr dirty="0"/>
            </a:br>
            <a:r>
              <a:rPr lang="zh-CN" altLang="en-US" sz="1530" kern="0" dirty="0" smtClean="0">
                <a:solidFill>
                  <a:srgbClr val="000000"/>
                </a:solidFill>
                <a:latin typeface="Times New Roman" pitchFamily="65" charset="-122"/>
                <a:ea typeface="宋体" pitchFamily="65" charset="-122"/>
              </a:rPr>
              <a:t>的记忆中。</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④这次会谈并没有其他人员参加,他们两个人又都一直</a:t>
            </a:r>
            <a:r>
              <a:rPr lang="zh-CN" altLang="en-US" sz="1530" u="sng" kern="0" dirty="0" smtClean="0">
                <a:solidFill>
                  <a:srgbClr val="000000"/>
                </a:solidFill>
                <a:latin typeface="Times New Roman" pitchFamily="65" charset="-122"/>
                <a:ea typeface="宋体" pitchFamily="65" charset="-122"/>
              </a:rPr>
              <a:t>讳莫如深</a:t>
            </a:r>
            <a:r>
              <a:rPr lang="zh-CN" altLang="en-US" sz="1530" kern="0" dirty="0" smtClean="0">
                <a:solidFill>
                  <a:srgbClr val="000000"/>
                </a:solidFill>
                <a:latin typeface="Times New Roman" pitchFamily="65" charset="-122"/>
                <a:ea typeface="宋体" pitchFamily="65" charset="-122"/>
              </a:rPr>
              <a:t>,所以会谈内容就成为一个难</a:t>
            </a:r>
            <a:r>
              <a:rPr dirty="0"/>
              <a:t/>
            </a:r>
            <a:br>
              <a:rPr dirty="0"/>
            </a:br>
            <a:r>
              <a:rPr lang="zh-CN" altLang="en-US" sz="1530" kern="0" dirty="0" smtClean="0">
                <a:solidFill>
                  <a:srgbClr val="000000"/>
                </a:solidFill>
                <a:latin typeface="Times New Roman" pitchFamily="65" charset="-122"/>
                <a:ea typeface="宋体" pitchFamily="65" charset="-122"/>
              </a:rPr>
              <a:t>解之谜。</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⑤正在悠闲散步的外科主任王教授,突然接到护士电话说有个病人情况危急,他立刻</a:t>
            </a:r>
            <a:r>
              <a:rPr lang="zh-CN" altLang="en-US" sz="1530" u="sng" kern="0" dirty="0" smtClean="0">
                <a:solidFill>
                  <a:srgbClr val="000000"/>
                </a:solidFill>
                <a:latin typeface="Times New Roman" pitchFamily="65" charset="-122"/>
                <a:ea typeface="宋体" pitchFamily="65" charset="-122"/>
              </a:rPr>
              <a:t>安步当车</a:t>
            </a:r>
            <a:r>
              <a:rPr dirty="0"/>
              <a:t/>
            </a:r>
            <a:br>
              <a:rPr dirty="0"/>
            </a:br>
            <a:r>
              <a:rPr lang="zh-CN" altLang="en-US" sz="1530" kern="0" dirty="0" smtClean="0">
                <a:solidFill>
                  <a:srgbClr val="000000"/>
                </a:solidFill>
                <a:latin typeface="Times New Roman" pitchFamily="65" charset="-122"/>
                <a:ea typeface="宋体" pitchFamily="65" charset="-122"/>
              </a:rPr>
              <a:t>向医院跑去。</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⑥从用字之讲究可以看出,这首诗的作者</a:t>
            </a:r>
            <a:r>
              <a:rPr lang="zh-CN" altLang="en-US" sz="1530" u="sng" kern="0" dirty="0" smtClean="0">
                <a:solidFill>
                  <a:srgbClr val="000000"/>
                </a:solidFill>
                <a:latin typeface="Times New Roman" pitchFamily="65" charset="-122"/>
                <a:ea typeface="宋体" pitchFamily="65" charset="-122"/>
              </a:rPr>
              <a:t>苦心孤诣</a:t>
            </a:r>
            <a:r>
              <a:rPr lang="zh-CN" altLang="en-US" sz="1530" kern="0" dirty="0" smtClean="0">
                <a:solidFill>
                  <a:srgbClr val="000000"/>
                </a:solidFill>
                <a:latin typeface="Times New Roman" pitchFamily="65" charset="-122"/>
                <a:ea typeface="宋体" pitchFamily="65" charset="-122"/>
              </a:rPr>
              <a:t>,要在这有限的篇幅中营造出一种深邃幽远</a:t>
            </a:r>
            <a:r>
              <a:rPr dirty="0"/>
              <a:t/>
            </a:r>
            <a:br>
              <a:rPr dirty="0"/>
            </a:br>
            <a:r>
              <a:rPr lang="zh-CN" altLang="en-US" sz="1530" kern="0" dirty="0" smtClean="0">
                <a:solidFill>
                  <a:srgbClr val="000000"/>
                </a:solidFill>
                <a:latin typeface="Times New Roman" pitchFamily="65" charset="-122"/>
                <a:ea typeface="宋体" pitchFamily="65" charset="-122"/>
              </a:rPr>
              <a:t>的意境。</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A.①②⑤　　　B.①④⑥　　　C.②③⑤　　　D.③④⑥</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48704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D　本题考查正确使用词语的能力。①目不交睫:形容夜间不睡觉或睡不着觉。原句</a:t>
            </a:r>
            <a:r>
              <a:rPr dirty="0"/>
              <a:t/>
            </a:r>
            <a:br>
              <a:rPr dirty="0"/>
            </a:br>
            <a:r>
              <a:rPr lang="zh-CN" altLang="en-US" sz="1530" kern="0" dirty="0" smtClean="0">
                <a:solidFill>
                  <a:srgbClr val="000000"/>
                </a:solidFill>
                <a:latin typeface="Times New Roman" pitchFamily="65" charset="-122"/>
                <a:ea typeface="宋体" pitchFamily="65" charset="-122"/>
              </a:rPr>
              <a:t>是说布景快速变幻,眼睛看不过来,应该用“目不暇接”。②厝火积薪:把火放在柴堆下面,比</a:t>
            </a:r>
            <a:r>
              <a:rPr dirty="0"/>
              <a:t/>
            </a:r>
            <a:br>
              <a:rPr dirty="0"/>
            </a:br>
            <a:r>
              <a:rPr lang="zh-CN" altLang="en-US" sz="1530" kern="0" dirty="0" smtClean="0">
                <a:solidFill>
                  <a:srgbClr val="000000"/>
                </a:solidFill>
                <a:latin typeface="Times New Roman" pitchFamily="65" charset="-122"/>
                <a:ea typeface="宋体" pitchFamily="65" charset="-122"/>
              </a:rPr>
              <a:t>喻潜伏着很大的危险。原句的意思是要事先做好准备,该词词义与原句要表达的意思不符。</a:t>
            </a:r>
            <a:r>
              <a:rPr dirty="0"/>
              <a:t/>
            </a:r>
            <a:br>
              <a:rPr dirty="0"/>
            </a:br>
            <a:r>
              <a:rPr lang="zh-CN" altLang="en-US" sz="1530" kern="0" dirty="0" smtClean="0">
                <a:solidFill>
                  <a:srgbClr val="000000"/>
                </a:solidFill>
                <a:latin typeface="Times New Roman" pitchFamily="65" charset="-122"/>
                <a:ea typeface="宋体" pitchFamily="65" charset="-122"/>
              </a:rPr>
              <a:t>③筚路蓝缕:《左传》中有“筚路蓝缕,以启山林”,意思是说驾着柴车,穿着破旧的衣服去开</a:t>
            </a:r>
            <a:r>
              <a:rPr dirty="0"/>
              <a:t/>
            </a:r>
            <a:br>
              <a:rPr dirty="0"/>
            </a:br>
            <a:r>
              <a:rPr lang="zh-CN" altLang="en-US" sz="1530" kern="0" dirty="0" smtClean="0">
                <a:solidFill>
                  <a:srgbClr val="000000"/>
                </a:solidFill>
                <a:latin typeface="Times New Roman" pitchFamily="65" charset="-122"/>
                <a:ea typeface="宋体" pitchFamily="65" charset="-122"/>
              </a:rPr>
              <a:t>辟山林。形容创业的艰苦。原句中航空领域的拓荒者创业时应该是艰苦的,所以此成语运用</a:t>
            </a:r>
            <a:r>
              <a:rPr dirty="0"/>
              <a:t/>
            </a:r>
            <a:br>
              <a:rPr dirty="0"/>
            </a:br>
            <a:r>
              <a:rPr lang="zh-CN" altLang="en-US" sz="1530" kern="0" dirty="0" smtClean="0">
                <a:solidFill>
                  <a:srgbClr val="000000"/>
                </a:solidFill>
                <a:latin typeface="Times New Roman" pitchFamily="65" charset="-122"/>
                <a:ea typeface="宋体" pitchFamily="65" charset="-122"/>
              </a:rPr>
              <a:t>恰当。④讳莫如深:紧紧隐瞒。原句中的会谈只有他们两个人参加,会谈内容又成了难解之谜,</a:t>
            </a:r>
            <a:r>
              <a:rPr dirty="0"/>
              <a:t/>
            </a:r>
            <a:br>
              <a:rPr dirty="0"/>
            </a:br>
            <a:r>
              <a:rPr lang="zh-CN" altLang="en-US" sz="1530" kern="0" dirty="0" smtClean="0">
                <a:solidFill>
                  <a:srgbClr val="000000"/>
                </a:solidFill>
                <a:latin typeface="Times New Roman" pitchFamily="65" charset="-122"/>
                <a:ea typeface="宋体" pitchFamily="65" charset="-122"/>
              </a:rPr>
              <a:t>所以应该是他们两人不透露会谈内容,所以此成语运用恰当。⑤安步当车:慢慢地步行,就当作</a:t>
            </a:r>
            <a:r>
              <a:rPr dirty="0"/>
              <a:t/>
            </a:r>
            <a:br>
              <a:rPr dirty="0"/>
            </a:br>
            <a:r>
              <a:rPr lang="zh-CN" altLang="en-US" sz="1530" kern="0" dirty="0" smtClean="0">
                <a:solidFill>
                  <a:srgbClr val="000000"/>
                </a:solidFill>
                <a:latin typeface="Times New Roman" pitchFamily="65" charset="-122"/>
                <a:ea typeface="宋体" pitchFamily="65" charset="-122"/>
              </a:rPr>
              <a:t>是坐车。原句病人情况危急,应该急急忙忙地向医院跑去,“安步当车”的意思与原句句意不</a:t>
            </a:r>
            <a:r>
              <a:rPr dirty="0"/>
              <a:t/>
            </a:r>
            <a:br>
              <a:rPr dirty="0"/>
            </a:br>
            <a:r>
              <a:rPr lang="zh-CN" altLang="en-US" sz="1530" kern="0" dirty="0" smtClean="0">
                <a:solidFill>
                  <a:srgbClr val="000000"/>
                </a:solidFill>
                <a:latin typeface="Times New Roman" pitchFamily="65" charset="-122"/>
                <a:ea typeface="宋体" pitchFamily="65" charset="-122"/>
              </a:rPr>
              <a:t>符。⑥苦心孤诣:费尽心思钻研或经营,达到别人达不到的境地。原句是说作者要在有限的篇</a:t>
            </a:r>
            <a:r>
              <a:rPr dirty="0"/>
              <a:t/>
            </a:r>
            <a:br>
              <a:rPr dirty="0"/>
            </a:br>
            <a:r>
              <a:rPr lang="zh-CN" altLang="en-US" sz="1530" kern="0" dirty="0" smtClean="0">
                <a:solidFill>
                  <a:srgbClr val="000000"/>
                </a:solidFill>
                <a:latin typeface="Times New Roman" pitchFamily="65" charset="-122"/>
                <a:ea typeface="宋体" pitchFamily="65" charset="-122"/>
              </a:rPr>
              <a:t>幅中营造出深邃幽远的意境,故此成语运用恰当。</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468313" y="3222021"/>
            <a:ext cx="8127000" cy="141269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方法技巧</a:t>
            </a:r>
            <a:r>
              <a:rPr lang="zh-CN" altLang="en-US" sz="1530" kern="0" dirty="0" smtClean="0">
                <a:solidFill>
                  <a:srgbClr val="000000"/>
                </a:solidFill>
                <a:latin typeface="Times New Roman" pitchFamily="65" charset="-122"/>
                <a:ea typeface="宋体" pitchFamily="65" charset="-122"/>
              </a:rPr>
              <a:t>　近义词语辨析“三做到”</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①做到熟记本义无差错;</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②做到区别清楚记特点;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③做到结合语境做判断。</a:t>
            </a:r>
            <a:endParaRPr lang="zh-CN" altLang="en-US" dirty="0"/>
          </a:p>
        </p:txBody>
      </p:sp>
      <p:sp>
        <p:nvSpPr>
          <p:cNvPr id="3" name="TextBox 2"/>
          <p:cNvSpPr txBox="1"/>
          <p:nvPr/>
        </p:nvSpPr>
        <p:spPr>
          <a:xfrm>
            <a:off x="468313" y="1490745"/>
            <a:ext cx="8127000" cy="172008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 </a:t>
            </a:r>
            <a:r>
              <a:rPr lang="zh-CN" altLang="en-US" sz="1530" kern="0" dirty="0" smtClean="0">
                <a:solidFill>
                  <a:srgbClr val="000000"/>
                </a:solidFill>
                <a:latin typeface="Times New Roman" pitchFamily="65" charset="-122"/>
                <a:ea typeface="宋体" pitchFamily="65" charset="-122"/>
              </a:rPr>
              <a:t>   C    本题考查对词语(包括成语)的准确理解与运用能力。特立独行:有操守、有见识,</a:t>
            </a:r>
            <a:r>
              <a:rPr dirty="0"/>
              <a:t/>
            </a:r>
            <a:br>
              <a:rPr dirty="0"/>
            </a:br>
            <a:r>
              <a:rPr lang="zh-CN" altLang="en-US" sz="1530" kern="0" dirty="0" smtClean="0">
                <a:solidFill>
                  <a:srgbClr val="000000"/>
                </a:solidFill>
                <a:latin typeface="Times New Roman" pitchFamily="65" charset="-122"/>
                <a:ea typeface="宋体" pitchFamily="65" charset="-122"/>
              </a:rPr>
              <a:t>不随波逐流。身体力行:亲身体验,努力实行。句中强调“实践”,应用“身体力行”。耳提面</a:t>
            </a:r>
            <a:r>
              <a:rPr dirty="0"/>
              <a:t/>
            </a:r>
            <a:br>
              <a:rPr dirty="0"/>
            </a:br>
            <a:r>
              <a:rPr lang="zh-CN" altLang="en-US" sz="1530" kern="0" dirty="0" smtClean="0">
                <a:solidFill>
                  <a:srgbClr val="000000"/>
                </a:solidFill>
                <a:latin typeface="Times New Roman" pitchFamily="65" charset="-122"/>
                <a:ea typeface="宋体" pitchFamily="65" charset="-122"/>
              </a:rPr>
              <a:t>命:形容恳切地教导。耳濡目染:形容听得多见得多了之后,无形之中受到影响。句中强调“说</a:t>
            </a:r>
            <a:r>
              <a:rPr dirty="0"/>
              <a:t/>
            </a:r>
            <a:br>
              <a:rPr dirty="0"/>
            </a:br>
            <a:r>
              <a:rPr lang="zh-CN" altLang="en-US" sz="1530" kern="0" dirty="0" smtClean="0">
                <a:solidFill>
                  <a:srgbClr val="000000"/>
                </a:solidFill>
                <a:latin typeface="Times New Roman" pitchFamily="65" charset="-122"/>
                <a:ea typeface="宋体" pitchFamily="65" charset="-122"/>
              </a:rPr>
              <a:t>教”,故应用“耳提面命”。顿悟:忽然领悟。领悟:领会;理解。句中说的是“心得”,故应用</a:t>
            </a:r>
            <a:r>
              <a:rPr dirty="0"/>
              <a:t/>
            </a:r>
            <a:br>
              <a:rPr dirty="0"/>
            </a:br>
            <a:r>
              <a:rPr lang="zh-CN" altLang="en-US" sz="1530" kern="0" dirty="0" smtClean="0">
                <a:solidFill>
                  <a:srgbClr val="000000"/>
                </a:solidFill>
                <a:latin typeface="Times New Roman" pitchFamily="65" charset="-122"/>
                <a:ea typeface="宋体" pitchFamily="65" charset="-122"/>
              </a:rPr>
              <a:t>“领悟”。</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11.(2016课标全国Ⅲ,13)下列各句中加点成语的使用,全都正确的一项是</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①这块神奇的土地上,既有</a:t>
            </a:r>
            <a:r>
              <a:rPr lang="zh-CN" altLang="en-US" sz="1530" u="sng" kern="0" dirty="0" smtClean="0">
                <a:solidFill>
                  <a:srgbClr val="000000"/>
                </a:solidFill>
                <a:latin typeface="Times New Roman" pitchFamily="65" charset="-122"/>
                <a:ea typeface="宋体" pitchFamily="65" charset="-122"/>
              </a:rPr>
              <a:t>浩如烟海</a:t>
            </a:r>
            <a:r>
              <a:rPr lang="zh-CN" altLang="en-US" sz="1530" kern="0" dirty="0" smtClean="0">
                <a:solidFill>
                  <a:srgbClr val="000000"/>
                </a:solidFill>
                <a:latin typeface="Times New Roman" pitchFamily="65" charset="-122"/>
                <a:ea typeface="宋体" pitchFamily="65" charset="-122"/>
              </a:rPr>
              <a:t>的传统文化典籍,也有丰富多彩的民俗文化和各种流派的</a:t>
            </a:r>
            <a:r>
              <a:rPr dirty="0"/>
              <a:t/>
            </a:r>
            <a:br>
              <a:rPr dirty="0"/>
            </a:br>
            <a:r>
              <a:rPr lang="zh-CN" altLang="en-US" sz="1530" kern="0" dirty="0" smtClean="0">
                <a:solidFill>
                  <a:srgbClr val="000000"/>
                </a:solidFill>
                <a:latin typeface="Times New Roman" pitchFamily="65" charset="-122"/>
                <a:ea typeface="宋体" pitchFamily="65" charset="-122"/>
              </a:rPr>
              <a:t>现代艺术,这些都深深吸引着前来参观的外国友人。</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②今年的元宵晚会上,著名豫剧演员小香玉将《谁说女子不如男》唱得字正腔圆、声情并茂,</a:t>
            </a:r>
            <a:r>
              <a:rPr dirty="0"/>
              <a:t/>
            </a:r>
            <a:br>
              <a:rPr dirty="0"/>
            </a:br>
            <a:r>
              <a:rPr lang="zh-CN" altLang="en-US" sz="1530" kern="0" dirty="0" smtClean="0">
                <a:solidFill>
                  <a:srgbClr val="000000"/>
                </a:solidFill>
                <a:latin typeface="Times New Roman" pitchFamily="65" charset="-122"/>
                <a:ea typeface="宋体" pitchFamily="65" charset="-122"/>
              </a:rPr>
              <a:t>令观众</a:t>
            </a:r>
            <a:r>
              <a:rPr lang="zh-CN" altLang="en-US" sz="1530" u="sng" kern="0" dirty="0" smtClean="0">
                <a:solidFill>
                  <a:srgbClr val="000000"/>
                </a:solidFill>
                <a:latin typeface="Times New Roman" pitchFamily="65" charset="-122"/>
                <a:ea typeface="宋体" pitchFamily="65" charset="-122"/>
              </a:rPr>
              <a:t>刮目相看</a:t>
            </a:r>
            <a:r>
              <a:rPr lang="zh-CN" altLang="en-US" sz="1530" kern="0" dirty="0" smtClean="0">
                <a:solidFill>
                  <a:srgbClr val="000000"/>
                </a:solidFill>
                <a:latin typeface="Times New Roman" pitchFamily="65" charset="-122"/>
                <a:ea typeface="宋体" pitchFamily="65" charset="-122"/>
              </a:rPr>
              <a:t>、赞叹不已。</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③最近出版的长篇小说《雪莲花开》通过对藏族姑娘卓玛的人生历程的叙述,表现了她鲜明</a:t>
            </a:r>
            <a:r>
              <a:rPr dirty="0"/>
              <a:t/>
            </a:r>
            <a:br>
              <a:rPr dirty="0"/>
            </a:br>
            <a:r>
              <a:rPr lang="zh-CN" altLang="en-US" sz="1530" kern="0" dirty="0" smtClean="0">
                <a:solidFill>
                  <a:srgbClr val="000000"/>
                </a:solidFill>
                <a:latin typeface="Times New Roman" pitchFamily="65" charset="-122"/>
                <a:ea typeface="宋体" pitchFamily="65" charset="-122"/>
              </a:rPr>
              <a:t>的民族性格和</a:t>
            </a:r>
            <a:r>
              <a:rPr lang="zh-CN" altLang="en-US" sz="1530" u="sng" kern="0" dirty="0" smtClean="0">
                <a:solidFill>
                  <a:srgbClr val="000000"/>
                </a:solidFill>
                <a:latin typeface="Times New Roman" pitchFamily="65" charset="-122"/>
                <a:ea typeface="宋体" pitchFamily="65" charset="-122"/>
              </a:rPr>
              <a:t>一言九鼎</a:t>
            </a:r>
            <a:r>
              <a:rPr lang="zh-CN" altLang="en-US" sz="1530" kern="0" dirty="0" smtClean="0">
                <a:solidFill>
                  <a:srgbClr val="000000"/>
                </a:solidFill>
                <a:latin typeface="Times New Roman" pitchFamily="65" charset="-122"/>
                <a:ea typeface="宋体" pitchFamily="65" charset="-122"/>
              </a:rPr>
              <a:t>的诚信精神。</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④经过周密的调查,公安人员终于掌握了在逃人员的行踪,然后兵分三路</a:t>
            </a:r>
            <a:r>
              <a:rPr lang="zh-CN" altLang="en-US" sz="1530" u="sng" kern="0" dirty="0" smtClean="0">
                <a:solidFill>
                  <a:srgbClr val="000000"/>
                </a:solidFill>
                <a:latin typeface="Times New Roman" pitchFamily="65" charset="-122"/>
                <a:ea typeface="宋体" pitchFamily="65" charset="-122"/>
              </a:rPr>
              <a:t>按图索骥</a:t>
            </a:r>
            <a:r>
              <a:rPr lang="zh-CN" altLang="en-US" sz="1530" kern="0" dirty="0" smtClean="0">
                <a:solidFill>
                  <a:srgbClr val="000000"/>
                </a:solidFill>
                <a:latin typeface="Times New Roman" pitchFamily="65" charset="-122"/>
                <a:ea typeface="宋体" pitchFamily="65" charset="-122"/>
              </a:rPr>
              <a:t>,一举将他们</a:t>
            </a:r>
            <a:r>
              <a:rPr dirty="0"/>
              <a:t/>
            </a:r>
            <a:br>
              <a:rPr dirty="0"/>
            </a:br>
            <a:r>
              <a:rPr lang="zh-CN" altLang="en-US" sz="1530" kern="0" dirty="0" smtClean="0">
                <a:solidFill>
                  <a:srgbClr val="000000"/>
                </a:solidFill>
                <a:latin typeface="Times New Roman" pitchFamily="65" charset="-122"/>
                <a:ea typeface="宋体" pitchFamily="65" charset="-122"/>
              </a:rPr>
              <a:t>全都缉拿归案。</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⑤这几幅书法作品</a:t>
            </a:r>
            <a:r>
              <a:rPr lang="zh-CN" altLang="en-US" sz="1530" u="sng" kern="0" dirty="0" smtClean="0">
                <a:solidFill>
                  <a:srgbClr val="000000"/>
                </a:solidFill>
                <a:latin typeface="Times New Roman" pitchFamily="65" charset="-122"/>
                <a:ea typeface="宋体" pitchFamily="65" charset="-122"/>
              </a:rPr>
              <a:t>笔走龙蛇</a:t>
            </a:r>
            <a:r>
              <a:rPr lang="zh-CN" altLang="en-US" sz="1530" kern="0" dirty="0" smtClean="0">
                <a:solidFill>
                  <a:srgbClr val="000000"/>
                </a:solidFill>
                <a:latin typeface="Times New Roman" pitchFamily="65" charset="-122"/>
                <a:ea typeface="宋体" pitchFamily="65" charset="-122"/>
              </a:rPr>
              <a:t>、流畅飘逸,在本次春季拍卖会上甫一亮相,就引起了国内外藏家</a:t>
            </a:r>
            <a:r>
              <a:rPr dirty="0"/>
              <a:t/>
            </a:r>
            <a:br>
              <a:rPr dirty="0"/>
            </a:br>
            <a:r>
              <a:rPr lang="zh-CN" altLang="en-US" sz="1530" kern="0" dirty="0" smtClean="0">
                <a:solidFill>
                  <a:srgbClr val="000000"/>
                </a:solidFill>
                <a:latin typeface="Times New Roman" pitchFamily="65" charset="-122"/>
                <a:ea typeface="宋体" pitchFamily="65" charset="-122"/>
              </a:rPr>
              <a:t>的极大兴趣。</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⑥天寒地冻、滴水成冰的季节终于过去,春天在大家的盼望中姗姗而来,到处都</a:t>
            </a:r>
            <a:r>
              <a:rPr lang="zh-CN" altLang="en-US" sz="1530" u="sng" kern="0" dirty="0" smtClean="0">
                <a:solidFill>
                  <a:srgbClr val="000000"/>
                </a:solidFill>
                <a:latin typeface="Times New Roman" pitchFamily="65" charset="-122"/>
                <a:ea typeface="宋体" pitchFamily="65" charset="-122"/>
              </a:rPr>
              <a:t>涣然冰释</a:t>
            </a:r>
            <a:r>
              <a:rPr lang="zh-CN" altLang="en-US" sz="1530" kern="0" dirty="0" smtClean="0">
                <a:solidFill>
                  <a:srgbClr val="000000"/>
                </a:solidFill>
                <a:latin typeface="Times New Roman" pitchFamily="65" charset="-122"/>
                <a:ea typeface="宋体" pitchFamily="65" charset="-122"/>
              </a:rPr>
              <a:t>,生机</a:t>
            </a:r>
            <a:r>
              <a:rPr dirty="0"/>
              <a:t/>
            </a:r>
            <a:br>
              <a:rPr dirty="0"/>
            </a:br>
            <a:r>
              <a:rPr lang="zh-CN" altLang="en-US" sz="1530" kern="0" dirty="0" smtClean="0">
                <a:solidFill>
                  <a:srgbClr val="000000"/>
                </a:solidFill>
                <a:latin typeface="Times New Roman" pitchFamily="65" charset="-122"/>
                <a:ea typeface="宋体" pitchFamily="65" charset="-122"/>
              </a:rPr>
              <a:t>勃勃。</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A.①②④　　B.①④⑤　　C.②③⑥　　D.③⑤⑥</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42752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 </a:t>
            </a:r>
            <a:r>
              <a:rPr lang="zh-CN" altLang="en-US" sz="1530" kern="0" dirty="0" smtClean="0">
                <a:solidFill>
                  <a:srgbClr val="000000"/>
                </a:solidFill>
                <a:latin typeface="Times New Roman" pitchFamily="65" charset="-122"/>
                <a:ea typeface="宋体" pitchFamily="65" charset="-122"/>
              </a:rPr>
              <a:t>   B　①“浩如烟海”指文献、资料等非常丰富,在此形容文化典籍恰当。②“刮目相</a:t>
            </a:r>
            <a:r>
              <a:rPr dirty="0"/>
              <a:t/>
            </a:r>
            <a:br>
              <a:rPr dirty="0"/>
            </a:br>
            <a:r>
              <a:rPr lang="zh-CN" altLang="en-US" sz="1530" kern="0" dirty="0" smtClean="0">
                <a:solidFill>
                  <a:srgbClr val="000000"/>
                </a:solidFill>
                <a:latin typeface="Times New Roman" pitchFamily="65" charset="-122"/>
                <a:ea typeface="宋体" pitchFamily="65" charset="-122"/>
              </a:rPr>
              <a:t>看”指用新的眼光来看待。本句中并未提到观众以前的看法,也就无所谓新的眼光,所以此处</a:t>
            </a:r>
            <a:r>
              <a:rPr dirty="0"/>
              <a:t/>
            </a:r>
            <a:br>
              <a:rPr dirty="0"/>
            </a:br>
            <a:r>
              <a:rPr lang="zh-CN" altLang="en-US" sz="1530" kern="0" dirty="0" smtClean="0">
                <a:solidFill>
                  <a:srgbClr val="000000"/>
                </a:solidFill>
                <a:latin typeface="Times New Roman" pitchFamily="65" charset="-122"/>
                <a:ea typeface="宋体" pitchFamily="65" charset="-122"/>
              </a:rPr>
              <a:t>使用不当。③“一言九鼎”指一句话的分量像九鼎那样重,形容所说的话分量很重,作用很</a:t>
            </a:r>
            <a:r>
              <a:rPr dirty="0"/>
              <a:t/>
            </a:r>
            <a:br>
              <a:rPr dirty="0"/>
            </a:br>
            <a:r>
              <a:rPr lang="zh-CN" altLang="en-US" sz="1530" kern="0" dirty="0" smtClean="0">
                <a:solidFill>
                  <a:srgbClr val="000000"/>
                </a:solidFill>
                <a:latin typeface="Times New Roman" pitchFamily="65" charset="-122"/>
                <a:ea typeface="宋体" pitchFamily="65" charset="-122"/>
              </a:rPr>
              <a:t>大。本句中用来形容诚信精神不当。④“按图索骥”指按照图像寻找好马,比喻按照死规矩</a:t>
            </a:r>
            <a:r>
              <a:rPr dirty="0"/>
              <a:t/>
            </a:r>
            <a:br>
              <a:rPr dirty="0"/>
            </a:br>
            <a:r>
              <a:rPr lang="zh-CN" altLang="en-US" sz="1530" kern="0" dirty="0" smtClean="0">
                <a:solidFill>
                  <a:srgbClr val="000000"/>
                </a:solidFill>
                <a:latin typeface="Times New Roman" pitchFamily="65" charset="-122"/>
                <a:ea typeface="宋体" pitchFamily="65" charset="-122"/>
              </a:rPr>
              <a:t>机械、呆板地做事,也泛指按照线索寻找目标。本句用的是后一个意思。⑤“笔走龙蛇”指</a:t>
            </a:r>
            <a:r>
              <a:rPr dirty="0"/>
              <a:t/>
            </a:r>
            <a:br>
              <a:rPr dirty="0"/>
            </a:br>
            <a:r>
              <a:rPr lang="zh-CN" altLang="en-US" sz="1530" kern="0" dirty="0" smtClean="0">
                <a:solidFill>
                  <a:srgbClr val="000000"/>
                </a:solidFill>
                <a:latin typeface="Times New Roman" pitchFamily="65" charset="-122"/>
                <a:ea typeface="宋体" pitchFamily="65" charset="-122"/>
              </a:rPr>
              <a:t>书法笔势雄健活泼。符合本句语境。⑥“涣然冰释”指嫌隙、疑虑、误会等完全消除。这</a:t>
            </a:r>
            <a:r>
              <a:rPr dirty="0"/>
              <a:t/>
            </a:r>
            <a:br>
              <a:rPr dirty="0"/>
            </a:br>
            <a:r>
              <a:rPr lang="zh-CN" altLang="en-US" sz="1530" kern="0" dirty="0" smtClean="0">
                <a:solidFill>
                  <a:srgbClr val="000000"/>
                </a:solidFill>
                <a:latin typeface="Times New Roman" pitchFamily="65" charset="-122"/>
                <a:ea typeface="宋体" pitchFamily="65" charset="-122"/>
              </a:rPr>
              <a:t>个成语现在只用其比喻义,本句误用了其字面意义。</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12.(2016山东,4)下列各句中,加点的成语使用正确的一项是</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A.旅游业已成为当地经济发展的支柱产业,这里</a:t>
            </a:r>
            <a:r>
              <a:rPr lang="zh-CN" altLang="en-US" sz="1530" u="sng" kern="0" dirty="0" smtClean="0">
                <a:solidFill>
                  <a:srgbClr val="000000"/>
                </a:solidFill>
                <a:latin typeface="Times New Roman" pitchFamily="65" charset="-122"/>
                <a:ea typeface="宋体" pitchFamily="65" charset="-122"/>
              </a:rPr>
              <a:t>巧夺天工</a:t>
            </a:r>
            <a:r>
              <a:rPr lang="zh-CN" altLang="en-US" sz="1530" kern="0" dirty="0" smtClean="0">
                <a:solidFill>
                  <a:srgbClr val="000000"/>
                </a:solidFill>
                <a:latin typeface="Times New Roman" pitchFamily="65" charset="-122"/>
                <a:ea typeface="宋体" pitchFamily="65" charset="-122"/>
              </a:rPr>
              <a:t>的自然美景闻名天下,每年都吸引大</a:t>
            </a:r>
            <a:r>
              <a:rPr dirty="0"/>
              <a:t/>
            </a:r>
            <a:br>
              <a:rPr dirty="0"/>
            </a:br>
            <a:r>
              <a:rPr lang="zh-CN" altLang="en-US" sz="1530" kern="0" dirty="0" smtClean="0">
                <a:solidFill>
                  <a:srgbClr val="000000"/>
                </a:solidFill>
                <a:latin typeface="Times New Roman" pitchFamily="65" charset="-122"/>
                <a:ea typeface="宋体" pitchFamily="65" charset="-122"/>
              </a:rPr>
              <a:t>量游客前来观赏。</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B.持续多日的强降雨导致部分地区山洪暴发,农田被淹,房屋倒塌,灾情</a:t>
            </a:r>
            <a:r>
              <a:rPr lang="zh-CN" altLang="en-US" sz="1530" u="sng" kern="0" dirty="0" smtClean="0">
                <a:solidFill>
                  <a:srgbClr val="000000"/>
                </a:solidFill>
                <a:latin typeface="Times New Roman" pitchFamily="65" charset="-122"/>
                <a:ea typeface="宋体" pitchFamily="65" charset="-122"/>
              </a:rPr>
              <a:t>扣人心弦</a:t>
            </a:r>
            <a:r>
              <a:rPr lang="zh-CN" altLang="en-US" sz="1530" kern="0" dirty="0" smtClean="0">
                <a:solidFill>
                  <a:srgbClr val="000000"/>
                </a:solidFill>
                <a:latin typeface="Times New Roman" pitchFamily="65" charset="-122"/>
                <a:ea typeface="宋体" pitchFamily="65" charset="-122"/>
              </a:rPr>
              <a:t>,相关部门正</a:t>
            </a:r>
            <a:r>
              <a:rPr dirty="0"/>
              <a:t/>
            </a:r>
            <a:br>
              <a:rPr dirty="0"/>
            </a:br>
            <a:r>
              <a:rPr lang="zh-CN" altLang="en-US" sz="1530" kern="0" dirty="0" smtClean="0">
                <a:solidFill>
                  <a:srgbClr val="000000"/>
                </a:solidFill>
                <a:latin typeface="Times New Roman" pitchFamily="65" charset="-122"/>
                <a:ea typeface="宋体" pitchFamily="65" charset="-122"/>
              </a:rPr>
              <a:t>全力以赴组织救灾。</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C.两位多年未见的战友在火车上意外相逢,他们</a:t>
            </a:r>
            <a:r>
              <a:rPr lang="zh-CN" altLang="en-US" sz="1530" u="sng" kern="0" dirty="0" smtClean="0">
                <a:solidFill>
                  <a:srgbClr val="000000"/>
                </a:solidFill>
                <a:latin typeface="Times New Roman" pitchFamily="65" charset="-122"/>
                <a:ea typeface="宋体" pitchFamily="65" charset="-122"/>
              </a:rPr>
              <a:t>一见如故</a:t>
            </a:r>
            <a:r>
              <a:rPr lang="zh-CN" altLang="en-US" sz="1530" kern="0" dirty="0" smtClean="0">
                <a:solidFill>
                  <a:srgbClr val="000000"/>
                </a:solidFill>
                <a:latin typeface="Times New Roman" pitchFamily="65" charset="-122"/>
                <a:ea typeface="宋体" pitchFamily="65" charset="-122"/>
              </a:rPr>
              <a:t>,回忆起一同出生入死的战斗经历,不</a:t>
            </a:r>
            <a:r>
              <a:rPr dirty="0"/>
              <a:t/>
            </a:r>
            <a:br>
              <a:rPr dirty="0"/>
            </a:br>
            <a:r>
              <a:rPr lang="zh-CN" altLang="en-US" sz="1530" kern="0" dirty="0" smtClean="0">
                <a:solidFill>
                  <a:srgbClr val="000000"/>
                </a:solidFill>
                <a:latin typeface="Times New Roman" pitchFamily="65" charset="-122"/>
                <a:ea typeface="宋体" pitchFamily="65" charset="-122"/>
              </a:rPr>
              <a:t>禁感慨万千。</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D.没有强大的创新设计、生产制造能力,国家实力的提升就无从谈起,民族复兴的宏伟蓝图也</a:t>
            </a:r>
            <a:r>
              <a:rPr dirty="0"/>
              <a:t/>
            </a:r>
            <a:br>
              <a:rPr dirty="0"/>
            </a:br>
            <a:r>
              <a:rPr lang="zh-CN" altLang="en-US" sz="1530" kern="0" dirty="0" smtClean="0">
                <a:solidFill>
                  <a:srgbClr val="000000"/>
                </a:solidFill>
                <a:latin typeface="Times New Roman" pitchFamily="65" charset="-122"/>
                <a:ea typeface="宋体" pitchFamily="65" charset="-122"/>
              </a:rPr>
              <a:t>只能是</a:t>
            </a:r>
            <a:r>
              <a:rPr lang="zh-CN" altLang="en-US" sz="1530" u="sng" kern="0" dirty="0" smtClean="0">
                <a:solidFill>
                  <a:srgbClr val="000000"/>
                </a:solidFill>
                <a:latin typeface="Times New Roman" pitchFamily="65" charset="-122"/>
                <a:ea typeface="宋体" pitchFamily="65" charset="-122"/>
              </a:rPr>
              <a:t>空中楼阁</a:t>
            </a:r>
            <a:r>
              <a:rPr lang="zh-CN" altLang="en-US" sz="1530" kern="0" dirty="0" smtClean="0">
                <a:solidFill>
                  <a:srgbClr val="000000"/>
                </a:solidFill>
                <a:latin typeface="Times New Roman" pitchFamily="65" charset="-122"/>
                <a:ea typeface="宋体" pitchFamily="65" charset="-122"/>
              </a:rPr>
              <a:t>。</a:t>
            </a:r>
            <a:endParaRPr lang="zh-CN" altLang="en-US" dirty="0"/>
          </a:p>
        </p:txBody>
      </p:sp>
      <p:sp>
        <p:nvSpPr>
          <p:cNvPr id="3" name="TextBox 2"/>
          <p:cNvSpPr txBox="1"/>
          <p:nvPr/>
        </p:nvSpPr>
        <p:spPr>
          <a:xfrm>
            <a:off x="516966" y="4277525"/>
            <a:ext cx="8127000" cy="136691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D　A.巧夺天工:精巧的人工胜过天然,形容技艺极其精巧。使用对象错误。B.扣人心</a:t>
            </a:r>
            <a:r>
              <a:rPr dirty="0"/>
              <a:t/>
            </a:r>
            <a:br>
              <a:rPr dirty="0"/>
            </a:br>
            <a:r>
              <a:rPr lang="zh-CN" altLang="en-US" sz="1530" kern="0" dirty="0" smtClean="0">
                <a:solidFill>
                  <a:srgbClr val="000000"/>
                </a:solidFill>
                <a:latin typeface="Times New Roman" pitchFamily="65" charset="-122"/>
                <a:ea typeface="宋体" pitchFamily="65" charset="-122"/>
              </a:rPr>
              <a:t>弦:形容诗文、表演等有感染力,使人心情激动。用错对象。C.一见如故:初次见面就很相投,</a:t>
            </a:r>
            <a:r>
              <a:rPr dirty="0"/>
              <a:t/>
            </a:r>
            <a:br>
              <a:rPr dirty="0"/>
            </a:br>
            <a:r>
              <a:rPr lang="zh-CN" altLang="en-US" sz="1530" kern="0" dirty="0" smtClean="0">
                <a:solidFill>
                  <a:srgbClr val="000000"/>
                </a:solidFill>
                <a:latin typeface="Times New Roman" pitchFamily="65" charset="-122"/>
                <a:ea typeface="宋体" pitchFamily="65" charset="-122"/>
              </a:rPr>
              <a:t>像老朋友一样。望文生义。D.空中楼阁:多用来比喻虚幻的事物或脱离实际的理论、计划</a:t>
            </a:r>
            <a:r>
              <a:rPr dirty="0"/>
              <a:t/>
            </a:r>
            <a:br>
              <a:rPr dirty="0"/>
            </a:br>
            <a:r>
              <a:rPr lang="zh-CN" altLang="en-US" sz="1530" kern="0" dirty="0" smtClean="0">
                <a:solidFill>
                  <a:srgbClr val="000000"/>
                </a:solidFill>
                <a:latin typeface="Times New Roman" pitchFamily="65" charset="-122"/>
                <a:ea typeface="宋体" pitchFamily="65" charset="-122"/>
              </a:rPr>
              <a:t>等。</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88491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13.(2015课标全国Ⅰ,13)依次填入下列各句横线处的成语,最恰当的一组是</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①这正是经验丰富的主教练在战术安排上的</a:t>
            </a:r>
            <a:r>
              <a:rPr lang="zh-CN" altLang="en-US" sz="1530" u="sng" kern="0"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之处:下半场比赛中想方设法消耗对方</a:t>
            </a:r>
            <a:r>
              <a:rPr dirty="0"/>
              <a:t/>
            </a:r>
            <a:br>
              <a:rPr dirty="0"/>
            </a:br>
            <a:r>
              <a:rPr lang="zh-CN" altLang="en-US" sz="1530" kern="0" dirty="0" smtClean="0">
                <a:solidFill>
                  <a:srgbClr val="000000"/>
                </a:solidFill>
                <a:latin typeface="Times New Roman" pitchFamily="65" charset="-122"/>
                <a:ea typeface="宋体" pitchFamily="65" charset="-122"/>
              </a:rPr>
              <a:t>主力队员的体力,终于扭转劣势,赢得比赛。</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②经过几天的</a:t>
            </a:r>
            <a:r>
              <a:rPr lang="zh-CN" altLang="en-US" sz="1530" u="sng" kern="0"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,又和病人家属做了充分沟通,吴医生最终否定了治疗小组提出的保守</a:t>
            </a:r>
            <a:r>
              <a:rPr dirty="0"/>
              <a:t/>
            </a:r>
            <a:br>
              <a:rPr dirty="0"/>
            </a:br>
            <a:r>
              <a:rPr lang="zh-CN" altLang="en-US" sz="1530" kern="0" dirty="0" smtClean="0">
                <a:solidFill>
                  <a:srgbClr val="000000"/>
                </a:solidFill>
                <a:latin typeface="Times New Roman" pitchFamily="65" charset="-122"/>
                <a:ea typeface="宋体" pitchFamily="65" charset="-122"/>
              </a:rPr>
              <a:t>治疗方案,决定尽快为病人进行肺部手术。</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③早在上个世纪末,当地决策者就</a:t>
            </a:r>
            <a:r>
              <a:rPr lang="zh-CN" altLang="en-US" sz="1530" u="sng" kern="0"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,提出了从单一的小农业向大农业转移的战略措施,</a:t>
            </a:r>
            <a:r>
              <a:rPr dirty="0"/>
              <a:t/>
            </a:r>
            <a:br>
              <a:rPr dirty="0"/>
            </a:br>
            <a:r>
              <a:rPr lang="zh-CN" altLang="en-US" sz="1530" kern="0" dirty="0" smtClean="0">
                <a:solidFill>
                  <a:srgbClr val="000000"/>
                </a:solidFill>
                <a:latin typeface="Times New Roman" pitchFamily="65" charset="-122"/>
                <a:ea typeface="宋体" pitchFamily="65" charset="-122"/>
              </a:rPr>
              <a:t>于是一个个生态经济园区应运而生。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A.老谋深算　深谋远虑　深思熟虑</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B.老谋深算　深思熟虑　深谋远虑</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C.深思熟虑　老谋深算　深谋远虑</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D.深谋远虑　深思熟虑　老谋深算</a:t>
            </a:r>
            <a:endParaRPr lang="zh-CN" altLang="en-US" dirty="0"/>
          </a:p>
        </p:txBody>
      </p:sp>
      <p:sp>
        <p:nvSpPr>
          <p:cNvPr id="3" name="TextBox 2"/>
          <p:cNvSpPr txBox="1"/>
          <p:nvPr/>
        </p:nvSpPr>
        <p:spPr>
          <a:xfrm>
            <a:off x="468313" y="4978298"/>
            <a:ext cx="8127000" cy="1013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 </a:t>
            </a:r>
            <a:r>
              <a:rPr lang="zh-CN" altLang="en-US" sz="1530" kern="0" dirty="0" smtClean="0">
                <a:solidFill>
                  <a:srgbClr val="000000"/>
                </a:solidFill>
                <a:latin typeface="Times New Roman" pitchFamily="65" charset="-122"/>
                <a:ea typeface="宋体" pitchFamily="65" charset="-122"/>
              </a:rPr>
              <a:t>   B　①老谋深算:周密的筹划、深远的打算。形容人办事精明老练。侧重做事老练、</a:t>
            </a:r>
            <a:r>
              <a:rPr dirty="0"/>
              <a:t/>
            </a:r>
            <a:br>
              <a:rPr dirty="0"/>
            </a:br>
            <a:r>
              <a:rPr lang="zh-CN" altLang="en-US" sz="1530" kern="0" dirty="0" smtClean="0">
                <a:solidFill>
                  <a:srgbClr val="000000"/>
                </a:solidFill>
                <a:latin typeface="Times New Roman" pitchFamily="65" charset="-122"/>
                <a:ea typeface="宋体" pitchFamily="65" charset="-122"/>
              </a:rPr>
              <a:t>有经验。②深思熟虑:深入细致地考虑。强调思考细致。③深谋远虑:周密地计划,往长远里考</a:t>
            </a:r>
            <a:r>
              <a:rPr dirty="0"/>
              <a:t/>
            </a:r>
            <a:br>
              <a:rPr dirty="0"/>
            </a:br>
            <a:r>
              <a:rPr lang="zh-CN" altLang="en-US" sz="1530" kern="0" dirty="0" smtClean="0">
                <a:solidFill>
                  <a:srgbClr val="000000"/>
                </a:solidFill>
                <a:latin typeface="Times New Roman" pitchFamily="65" charset="-122"/>
                <a:ea typeface="宋体" pitchFamily="65" charset="-122"/>
              </a:rPr>
              <a:t>虑。侧重考虑长远。</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53173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14.(2015课标全国Ⅱ,13)依次填入下列各句横线处的成语,最恰当的一组是</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①他是一个心地善良的人,但性格懦弱、谨小慎微,做起事来总是</a:t>
            </a:r>
            <a:r>
              <a:rPr lang="zh-CN" altLang="en-US" sz="1530" u="sng" kern="0"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,从来不敢越雷池一步。</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②当今世界科技突飞猛进,我们更要勇于开拓,不断进取,如果</a:t>
            </a:r>
            <a:r>
              <a:rPr lang="zh-CN" altLang="en-US" sz="1530" u="sng" kern="0"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,就会落后甚至为时代</a:t>
            </a:r>
            <a:r>
              <a:rPr dirty="0"/>
              <a:t/>
            </a:r>
            <a:br>
              <a:rPr dirty="0"/>
            </a:br>
            <a:r>
              <a:rPr lang="zh-CN" altLang="en-US" sz="1530" kern="0" dirty="0" smtClean="0">
                <a:solidFill>
                  <a:srgbClr val="000000"/>
                </a:solidFill>
                <a:latin typeface="Times New Roman" pitchFamily="65" charset="-122"/>
                <a:ea typeface="宋体" pitchFamily="65" charset="-122"/>
              </a:rPr>
              <a:t>潮流所淘汰。</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③要想让中国传统戏曲焕发出新的生命力,决不能满足于现状,</a:t>
            </a:r>
            <a:r>
              <a:rPr lang="zh-CN" altLang="en-US" sz="1530" u="sng" kern="0"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,唯有创新才是弘扬戏</a:t>
            </a:r>
            <a:r>
              <a:rPr dirty="0"/>
              <a:t/>
            </a:r>
            <a:br>
              <a:rPr dirty="0"/>
            </a:br>
            <a:r>
              <a:rPr lang="zh-CN" altLang="en-US" sz="1530" kern="0" dirty="0" smtClean="0">
                <a:solidFill>
                  <a:srgbClr val="000000"/>
                </a:solidFill>
                <a:latin typeface="Times New Roman" pitchFamily="65" charset="-122"/>
                <a:ea typeface="宋体" pitchFamily="65" charset="-122"/>
              </a:rPr>
              <a:t>曲文化的康庄大道。</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A.故步自封　墨守成规　抱残守缺</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B.墨守成规　故步自封　抱残守缺</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C.抱残守缺　故步自封　墨守成规</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D.墨守成规　抱残守缺　故步自封</a:t>
            </a:r>
            <a:endParaRPr lang="zh-CN" altLang="en-US" dirty="0"/>
          </a:p>
        </p:txBody>
      </p:sp>
      <p:sp>
        <p:nvSpPr>
          <p:cNvPr id="3" name="TextBox 2"/>
          <p:cNvSpPr txBox="1"/>
          <p:nvPr/>
        </p:nvSpPr>
        <p:spPr>
          <a:xfrm>
            <a:off x="468313" y="4706153"/>
            <a:ext cx="8127000" cy="66165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B　①墨守成规:形容因循守旧,不肯改进。②故步自封:比喻安于现状,不求进步。③抱</a:t>
            </a:r>
            <a:r>
              <a:rPr dirty="0"/>
              <a:t/>
            </a:r>
            <a:br>
              <a:rPr dirty="0"/>
            </a:br>
            <a:r>
              <a:rPr lang="zh-CN" altLang="en-US" sz="1530" kern="0" dirty="0" smtClean="0">
                <a:solidFill>
                  <a:srgbClr val="000000"/>
                </a:solidFill>
                <a:latin typeface="Times New Roman" pitchFamily="65" charset="-122"/>
                <a:ea typeface="宋体" pitchFamily="65" charset="-122"/>
              </a:rPr>
              <a:t>残守缺:形容保守不知改进。</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47221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15.(2015广东,2)下面语段中画线的词语,使用</a:t>
            </a:r>
            <a:r>
              <a:rPr lang="zh-CN" altLang="en-US" sz="1530" u="sng" kern="0" dirty="0" smtClean="0">
                <a:solidFill>
                  <a:srgbClr val="000000"/>
                </a:solidFill>
                <a:latin typeface="Times New Roman" pitchFamily="65" charset="-122"/>
                <a:ea typeface="宋体" pitchFamily="65" charset="-122"/>
              </a:rPr>
              <a:t>不恰当</a:t>
            </a:r>
            <a:r>
              <a:rPr lang="zh-CN" altLang="en-US" sz="1530" kern="0" dirty="0" smtClean="0">
                <a:solidFill>
                  <a:srgbClr val="000000"/>
                </a:solidFill>
                <a:latin typeface="Times New Roman" pitchFamily="65" charset="-122"/>
                <a:ea typeface="宋体" pitchFamily="65" charset="-122"/>
              </a:rPr>
              <a:t>的一项是</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石钟山上那些错落有致的奇石以及记载着天下兴衰的石刻令人</a:t>
            </a:r>
            <a:r>
              <a:rPr lang="zh-CN" altLang="en-US" sz="1530" u="sng" kern="0" dirty="0" smtClean="0">
                <a:solidFill>
                  <a:srgbClr val="000000"/>
                </a:solidFill>
                <a:latin typeface="Times New Roman" pitchFamily="65" charset="-122"/>
                <a:ea typeface="宋体" pitchFamily="65" charset="-122"/>
              </a:rPr>
              <a:t>叹为观止</a:t>
            </a:r>
            <a:r>
              <a:rPr lang="zh-CN" altLang="en-US" sz="1530" kern="0" dirty="0" smtClean="0">
                <a:solidFill>
                  <a:srgbClr val="000000"/>
                </a:solidFill>
                <a:latin typeface="Times New Roman" pitchFamily="65" charset="-122"/>
                <a:ea typeface="宋体" pitchFamily="65" charset="-122"/>
              </a:rPr>
              <a:t>。石钟山的名字也</a:t>
            </a:r>
            <a:r>
              <a:rPr dirty="0"/>
              <a:t/>
            </a:r>
            <a:br>
              <a:rPr dirty="0"/>
            </a:br>
            <a:r>
              <a:rPr lang="zh-CN" altLang="en-US" sz="1530" kern="0" dirty="0" smtClean="0">
                <a:solidFill>
                  <a:srgbClr val="000000"/>
                </a:solidFill>
                <a:latin typeface="Times New Roman" pitchFamily="65" charset="-122"/>
                <a:ea typeface="宋体" pitchFamily="65" charset="-122"/>
              </a:rPr>
              <a:t>叫得奇,围绕这一名字的由来,人们展开了激烈的争论。卷入这场争论的,有名扬四海的文人墨</a:t>
            </a:r>
            <a:r>
              <a:rPr dirty="0"/>
              <a:t/>
            </a:r>
            <a:br>
              <a:rPr dirty="0"/>
            </a:br>
            <a:r>
              <a:rPr lang="zh-CN" altLang="en-US" sz="1530" kern="0" dirty="0" smtClean="0">
                <a:solidFill>
                  <a:srgbClr val="000000"/>
                </a:solidFill>
                <a:latin typeface="Times New Roman" pitchFamily="65" charset="-122"/>
                <a:ea typeface="宋体" pitchFamily="65" charset="-122"/>
              </a:rPr>
              <a:t>客,也有</a:t>
            </a:r>
            <a:r>
              <a:rPr lang="zh-CN" altLang="en-US" sz="1530" u="sng" kern="0" dirty="0" smtClean="0">
                <a:solidFill>
                  <a:srgbClr val="000000"/>
                </a:solidFill>
                <a:latin typeface="Times New Roman" pitchFamily="65" charset="-122"/>
                <a:ea typeface="宋体" pitchFamily="65" charset="-122"/>
              </a:rPr>
              <a:t>戎马倥偬</a:t>
            </a:r>
            <a:r>
              <a:rPr lang="zh-CN" altLang="en-US" sz="1530" kern="0" dirty="0" smtClean="0">
                <a:solidFill>
                  <a:srgbClr val="000000"/>
                </a:solidFill>
                <a:latin typeface="Times New Roman" pitchFamily="65" charset="-122"/>
                <a:ea typeface="宋体" pitchFamily="65" charset="-122"/>
              </a:rPr>
              <a:t>的赳赳武夫,还有</a:t>
            </a:r>
            <a:r>
              <a:rPr lang="zh-CN" altLang="en-US" sz="1530" u="sng" kern="0" dirty="0" smtClean="0">
                <a:solidFill>
                  <a:srgbClr val="000000"/>
                </a:solidFill>
                <a:latin typeface="Times New Roman" pitchFamily="65" charset="-122"/>
                <a:ea typeface="宋体" pitchFamily="65" charset="-122"/>
              </a:rPr>
              <a:t>名不见经传</a:t>
            </a:r>
            <a:r>
              <a:rPr lang="zh-CN" altLang="en-US" sz="1530" kern="0" dirty="0" smtClean="0">
                <a:solidFill>
                  <a:srgbClr val="000000"/>
                </a:solidFill>
                <a:latin typeface="Times New Roman" pitchFamily="65" charset="-122"/>
                <a:ea typeface="宋体" pitchFamily="65" charset="-122"/>
              </a:rPr>
              <a:t>的山野村人。无论结果如何,</a:t>
            </a:r>
            <a:r>
              <a:rPr lang="zh-CN" altLang="en-US" sz="1530" u="sng" kern="0" dirty="0" smtClean="0">
                <a:solidFill>
                  <a:srgbClr val="000000"/>
                </a:solidFill>
                <a:latin typeface="Times New Roman" pitchFamily="65" charset="-122"/>
                <a:ea typeface="宋体" pitchFamily="65" charset="-122"/>
              </a:rPr>
              <a:t>不容置喙</a:t>
            </a:r>
            <a:r>
              <a:rPr lang="zh-CN" altLang="en-US" sz="1530" kern="0" dirty="0" smtClean="0">
                <a:solidFill>
                  <a:srgbClr val="000000"/>
                </a:solidFill>
                <a:latin typeface="Times New Roman" pitchFamily="65" charset="-122"/>
                <a:ea typeface="宋体" pitchFamily="65" charset="-122"/>
              </a:rPr>
              <a:t>的是,石</a:t>
            </a:r>
            <a:r>
              <a:rPr dirty="0"/>
              <a:t/>
            </a:r>
            <a:br>
              <a:rPr dirty="0"/>
            </a:br>
            <a:r>
              <a:rPr lang="zh-CN" altLang="en-US" sz="1530" kern="0" dirty="0" smtClean="0">
                <a:solidFill>
                  <a:srgbClr val="000000"/>
                </a:solidFill>
                <a:latin typeface="Times New Roman" pitchFamily="65" charset="-122"/>
                <a:ea typeface="宋体" pitchFamily="65" charset="-122"/>
              </a:rPr>
              <a:t>钟山因此更加有名了。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A.叹为观止　　B.戎马倥偬</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C.名不见经传　　D.不容置喙</a:t>
            </a:r>
            <a:endParaRPr lang="zh-CN" altLang="en-US" dirty="0"/>
          </a:p>
        </p:txBody>
      </p:sp>
      <p:sp>
        <p:nvSpPr>
          <p:cNvPr id="3" name="TextBox 2"/>
          <p:cNvSpPr txBox="1"/>
          <p:nvPr/>
        </p:nvSpPr>
        <p:spPr>
          <a:xfrm>
            <a:off x="516966" y="3615869"/>
            <a:ext cx="8127000" cy="66165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  </a:t>
            </a:r>
            <a:r>
              <a:rPr lang="zh-CN" altLang="en-US" sz="1530" kern="0" dirty="0" smtClean="0">
                <a:solidFill>
                  <a:srgbClr val="000000"/>
                </a:solidFill>
                <a:latin typeface="Times New Roman" pitchFamily="65" charset="-122"/>
                <a:ea typeface="宋体" pitchFamily="65" charset="-122"/>
              </a:rPr>
              <a:t>  D　A.叹为观止:赞美看到的事物好到极点。B.戎马倥偬:形容军务繁忙。C.名不见经</a:t>
            </a:r>
            <a:r>
              <a:rPr dirty="0"/>
              <a:t/>
            </a:r>
            <a:br>
              <a:rPr dirty="0"/>
            </a:br>
            <a:r>
              <a:rPr lang="zh-CN" altLang="en-US" sz="1530" kern="0" dirty="0" smtClean="0">
                <a:solidFill>
                  <a:srgbClr val="000000"/>
                </a:solidFill>
                <a:latin typeface="Times New Roman" pitchFamily="65" charset="-122"/>
                <a:ea typeface="宋体" pitchFamily="65" charset="-122"/>
              </a:rPr>
              <a:t>传:人没有名声,或论述没有根据。D.不容置喙:不容许别人插嘴说话。可改为“毋庸置疑”。</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785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16.(2015安徽,16)下列各句中,加点的词语使用恰当的一句是</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A.于敏院士在我国首颗氢弹的成功研制上功勋卓著,然而他淡泊名利,婉拒“氢弹之父”的称</a:t>
            </a:r>
            <a:r>
              <a:rPr dirty="0"/>
              <a:t/>
            </a:r>
            <a:br>
              <a:rPr dirty="0"/>
            </a:br>
            <a:r>
              <a:rPr lang="zh-CN" altLang="en-US" sz="1530" kern="0" dirty="0" smtClean="0">
                <a:solidFill>
                  <a:srgbClr val="000000"/>
                </a:solidFill>
                <a:latin typeface="Times New Roman" pitchFamily="65" charset="-122"/>
                <a:ea typeface="宋体" pitchFamily="65" charset="-122"/>
              </a:rPr>
              <a:t>号,其人品胸襟,令人</a:t>
            </a:r>
            <a:r>
              <a:rPr lang="zh-CN" altLang="en-US" sz="1530" u="sng" kern="0" dirty="0" smtClean="0">
                <a:solidFill>
                  <a:srgbClr val="000000"/>
                </a:solidFill>
                <a:latin typeface="Times New Roman" pitchFamily="65" charset="-122"/>
                <a:ea typeface="宋体" pitchFamily="65" charset="-122"/>
              </a:rPr>
              <a:t>高山仰止</a:t>
            </a:r>
            <a:r>
              <a:rPr lang="zh-CN" altLang="en-US" sz="1530" kern="0" dirty="0" smtClean="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B.在东海舰队组织的此次实战演练中,我军的反水雷舰艇</a:t>
            </a:r>
            <a:r>
              <a:rPr lang="zh-CN" altLang="en-US" sz="1530" u="sng" kern="0" dirty="0" smtClean="0">
                <a:solidFill>
                  <a:srgbClr val="000000"/>
                </a:solidFill>
                <a:latin typeface="Times New Roman" pitchFamily="65" charset="-122"/>
                <a:ea typeface="宋体" pitchFamily="65" charset="-122"/>
              </a:rPr>
              <a:t>倾巢而出</a:t>
            </a:r>
            <a:r>
              <a:rPr lang="zh-CN" altLang="en-US" sz="1530" kern="0" dirty="0" smtClean="0">
                <a:solidFill>
                  <a:srgbClr val="000000"/>
                </a:solidFill>
                <a:latin typeface="Times New Roman" pitchFamily="65" charset="-122"/>
                <a:ea typeface="宋体" pitchFamily="65" charset="-122"/>
              </a:rPr>
              <a:t>,成功扫除了“敌军”在航</a:t>
            </a:r>
            <a:r>
              <a:rPr dirty="0"/>
              <a:t/>
            </a:r>
            <a:br>
              <a:rPr dirty="0"/>
            </a:br>
            <a:r>
              <a:rPr lang="zh-CN" altLang="en-US" sz="1530" kern="0" dirty="0" smtClean="0">
                <a:solidFill>
                  <a:srgbClr val="000000"/>
                </a:solidFill>
                <a:latin typeface="Times New Roman" pitchFamily="65" charset="-122"/>
                <a:ea typeface="宋体" pitchFamily="65" charset="-122"/>
              </a:rPr>
              <a:t>道上隐蔽布设的多枚新型水雷。</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C.某些管理机构缺乏“大数据思维”,</a:t>
            </a:r>
            <a:r>
              <a:rPr lang="zh-CN" altLang="en-US" sz="1530" u="sng" kern="0" dirty="0" smtClean="0">
                <a:solidFill>
                  <a:srgbClr val="000000"/>
                </a:solidFill>
                <a:latin typeface="Times New Roman" pitchFamily="65" charset="-122"/>
                <a:ea typeface="宋体" pitchFamily="65" charset="-122"/>
              </a:rPr>
              <a:t>以邻为壑</a:t>
            </a:r>
            <a:r>
              <a:rPr lang="zh-CN" altLang="en-US" sz="1530" kern="0" dirty="0" smtClean="0">
                <a:solidFill>
                  <a:srgbClr val="000000"/>
                </a:solidFill>
                <a:latin typeface="Times New Roman" pitchFamily="65" charset="-122"/>
                <a:ea typeface="宋体" pitchFamily="65" charset="-122"/>
              </a:rPr>
              <a:t>,不与相关机构共享信息资源,公共数据中心的</a:t>
            </a:r>
            <a:r>
              <a:rPr dirty="0"/>
              <a:t/>
            </a:r>
            <a:br>
              <a:rPr dirty="0"/>
            </a:br>
            <a:r>
              <a:rPr lang="zh-CN" altLang="en-US" sz="1530" kern="0" dirty="0" smtClean="0">
                <a:solidFill>
                  <a:srgbClr val="000000"/>
                </a:solidFill>
                <a:latin typeface="Times New Roman" pitchFamily="65" charset="-122"/>
                <a:ea typeface="宋体" pitchFamily="65" charset="-122"/>
              </a:rPr>
              <a:t>建设将有助于改变这种状况。</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D.现代舞剧《十面埋伏》,以其色彩浓重的舞台背景、风格鲜明的京剧音乐以及</a:t>
            </a:r>
            <a:r>
              <a:rPr lang="zh-CN" altLang="en-US" sz="1530" u="sng" kern="0" dirty="0" smtClean="0">
                <a:solidFill>
                  <a:srgbClr val="000000"/>
                </a:solidFill>
                <a:latin typeface="Times New Roman" pitchFamily="65" charset="-122"/>
                <a:ea typeface="宋体" pitchFamily="65" charset="-122"/>
              </a:rPr>
              <a:t>刚柔相济</a:t>
            </a:r>
            <a:r>
              <a:rPr lang="zh-CN" altLang="en-US" sz="1530" kern="0" dirty="0" smtClean="0">
                <a:solidFill>
                  <a:srgbClr val="000000"/>
                </a:solidFill>
                <a:latin typeface="Times New Roman" pitchFamily="65" charset="-122"/>
                <a:ea typeface="宋体" pitchFamily="65" charset="-122"/>
              </a:rPr>
              <a:t>的</a:t>
            </a:r>
            <a:r>
              <a:rPr dirty="0"/>
              <a:t/>
            </a:r>
            <a:br>
              <a:rPr dirty="0"/>
            </a:br>
            <a:r>
              <a:rPr lang="zh-CN" altLang="en-US" sz="1530" kern="0" dirty="0" smtClean="0">
                <a:solidFill>
                  <a:srgbClr val="000000"/>
                </a:solidFill>
                <a:latin typeface="Times New Roman" pitchFamily="65" charset="-122"/>
                <a:ea typeface="宋体" pitchFamily="65" charset="-122"/>
              </a:rPr>
              <a:t>舞者形体,一举征服了现场观众。</a:t>
            </a:r>
            <a:endParaRPr lang="zh-CN" altLang="en-US" dirty="0"/>
          </a:p>
        </p:txBody>
      </p:sp>
      <p:sp>
        <p:nvSpPr>
          <p:cNvPr id="3" name="TextBox 2"/>
          <p:cNvSpPr txBox="1"/>
          <p:nvPr/>
        </p:nvSpPr>
        <p:spPr>
          <a:xfrm>
            <a:off x="500034" y="4348963"/>
            <a:ext cx="8127000" cy="136800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   </a:t>
            </a:r>
            <a:r>
              <a:rPr lang="zh-CN" altLang="en-US" sz="1530" kern="0" dirty="0" smtClean="0">
                <a:solidFill>
                  <a:srgbClr val="000000"/>
                </a:solidFill>
                <a:latin typeface="Times New Roman" pitchFamily="65" charset="-122"/>
                <a:ea typeface="宋体" pitchFamily="65" charset="-122"/>
              </a:rPr>
              <a:t> A　A.高山仰止:像仰望高山那样,对伟大的人物表示仰慕和崇敬。使用正确。B.倾巢</a:t>
            </a:r>
            <a:r>
              <a:rPr dirty="0"/>
              <a:t/>
            </a:r>
            <a:br>
              <a:rPr dirty="0"/>
            </a:br>
            <a:r>
              <a:rPr lang="zh-CN" altLang="en-US" sz="1530" kern="0" dirty="0" smtClean="0">
                <a:solidFill>
                  <a:srgbClr val="000000"/>
                </a:solidFill>
                <a:latin typeface="Times New Roman" pitchFamily="65" charset="-122"/>
                <a:ea typeface="宋体" pitchFamily="65" charset="-122"/>
              </a:rPr>
              <a:t>而出:出动全部力量(多含贬义)。此处褒贬不当。C.以邻为壑:拿邻国当作大水坑,把本国洪水</a:t>
            </a:r>
            <a:r>
              <a:rPr dirty="0"/>
              <a:t/>
            </a:r>
            <a:br>
              <a:rPr dirty="0"/>
            </a:br>
            <a:r>
              <a:rPr lang="zh-CN" altLang="en-US" sz="1530" kern="0" dirty="0" smtClean="0">
                <a:solidFill>
                  <a:srgbClr val="000000"/>
                </a:solidFill>
                <a:latin typeface="Times New Roman" pitchFamily="65" charset="-122"/>
                <a:ea typeface="宋体" pitchFamily="65" charset="-122"/>
              </a:rPr>
              <a:t>排泄到那里去,比喻把灾祸推给别人。不合语境。D.刚柔相济:刚强的和柔和的互相补充,使恰</a:t>
            </a:r>
            <a:r>
              <a:rPr dirty="0"/>
              <a:t/>
            </a:r>
            <a:br>
              <a:rPr dirty="0"/>
            </a:br>
            <a:r>
              <a:rPr lang="zh-CN" altLang="en-US" sz="1530" kern="0" dirty="0" smtClean="0">
                <a:solidFill>
                  <a:srgbClr val="000000"/>
                </a:solidFill>
                <a:latin typeface="Times New Roman" pitchFamily="65" charset="-122"/>
                <a:ea typeface="宋体" pitchFamily="65" charset="-122"/>
              </a:rPr>
              <a:t>到好处。多指为人处世,不能指“舞者形体”。使用对象错误。</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785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17.(2014大纲全国,2)下列各句中,加点的成语使用恰当的一项是</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A.在评价某些历史人物时,我们不能只是简单地对他们</a:t>
            </a:r>
            <a:r>
              <a:rPr lang="zh-CN" altLang="en-US" sz="1530" u="sng" kern="0" dirty="0" smtClean="0">
                <a:solidFill>
                  <a:srgbClr val="000000"/>
                </a:solidFill>
                <a:latin typeface="Times New Roman" pitchFamily="65" charset="-122"/>
                <a:ea typeface="宋体" pitchFamily="65" charset="-122"/>
              </a:rPr>
              <a:t>盖棺论定</a:t>
            </a:r>
            <a:r>
              <a:rPr lang="zh-CN" altLang="en-US" sz="1530" kern="0" dirty="0" smtClean="0">
                <a:solidFill>
                  <a:srgbClr val="000000"/>
                </a:solidFill>
                <a:latin typeface="Times New Roman" pitchFamily="65" charset="-122"/>
                <a:ea typeface="宋体" pitchFamily="65" charset="-122"/>
              </a:rPr>
              <a:t>,还应该特别注意研究他们的</a:t>
            </a:r>
            <a:r>
              <a:rPr dirty="0"/>
              <a:t/>
            </a:r>
            <a:br>
              <a:rPr dirty="0"/>
            </a:br>
            <a:r>
              <a:rPr lang="zh-CN" altLang="en-US" sz="1530" kern="0" dirty="0" smtClean="0">
                <a:solidFill>
                  <a:srgbClr val="000000"/>
                </a:solidFill>
                <a:latin typeface="Times New Roman" pitchFamily="65" charset="-122"/>
                <a:ea typeface="宋体" pitchFamily="65" charset="-122"/>
              </a:rPr>
              <a:t>人生经历和思想变化轨迹。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B.这把吉他是我最要好的朋友出国前存在我这里的,本来说存一年,结果朋友一直没回来,这吉</a:t>
            </a:r>
            <a:r>
              <a:rPr dirty="0"/>
              <a:t/>
            </a:r>
            <a:br>
              <a:rPr dirty="0"/>
            </a:br>
            <a:r>
              <a:rPr lang="zh-CN" altLang="en-US" sz="1530" kern="0" dirty="0" smtClean="0">
                <a:solidFill>
                  <a:srgbClr val="000000"/>
                </a:solidFill>
                <a:latin typeface="Times New Roman" pitchFamily="65" charset="-122"/>
                <a:ea typeface="宋体" pitchFamily="65" charset="-122"/>
              </a:rPr>
              <a:t>他到现在已经由我</a:t>
            </a:r>
            <a:r>
              <a:rPr lang="zh-CN" altLang="en-US" sz="1530" u="sng" kern="0" dirty="0" smtClean="0">
                <a:solidFill>
                  <a:srgbClr val="000000"/>
                </a:solidFill>
                <a:latin typeface="Times New Roman" pitchFamily="65" charset="-122"/>
                <a:ea typeface="宋体" pitchFamily="65" charset="-122"/>
              </a:rPr>
              <a:t>敝帚自珍</a:t>
            </a:r>
            <a:r>
              <a:rPr lang="zh-CN" altLang="en-US" sz="1530" kern="0" dirty="0" smtClean="0">
                <a:solidFill>
                  <a:srgbClr val="000000"/>
                </a:solidFill>
                <a:latin typeface="Times New Roman" pitchFamily="65" charset="-122"/>
                <a:ea typeface="宋体" pitchFamily="65" charset="-122"/>
              </a:rPr>
              <a:t>了十年。</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C.最美的是小镇的春天,草长莺飞,</a:t>
            </a:r>
            <a:r>
              <a:rPr lang="zh-CN" altLang="en-US" sz="1530" u="sng" kern="0" dirty="0" smtClean="0">
                <a:solidFill>
                  <a:srgbClr val="000000"/>
                </a:solidFill>
                <a:latin typeface="Times New Roman" pitchFamily="65" charset="-122"/>
                <a:ea typeface="宋体" pitchFamily="65" charset="-122"/>
              </a:rPr>
              <a:t>风声鹤唳</a:t>
            </a:r>
            <a:r>
              <a:rPr lang="zh-CN" altLang="en-US" sz="1530" kern="0" dirty="0" smtClean="0">
                <a:solidFill>
                  <a:srgbClr val="000000"/>
                </a:solidFill>
                <a:latin typeface="Times New Roman" pitchFamily="65" charset="-122"/>
                <a:ea typeface="宋体" pitchFamily="65" charset="-122"/>
              </a:rPr>
              <a:t>,走进小镇就如同置身于世外桃源,来此旅游的人</a:t>
            </a:r>
            <a:r>
              <a:rPr dirty="0"/>
              <a:t/>
            </a:r>
            <a:br>
              <a:rPr dirty="0"/>
            </a:br>
            <a:r>
              <a:rPr lang="zh-CN" altLang="en-US" sz="1530" kern="0" dirty="0" smtClean="0">
                <a:solidFill>
                  <a:srgbClr val="000000"/>
                </a:solidFill>
                <a:latin typeface="Times New Roman" pitchFamily="65" charset="-122"/>
                <a:ea typeface="宋体" pitchFamily="65" charset="-122"/>
              </a:rPr>
              <a:t>一定会被这里的美丽景色深深吸引。</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D.这个剧院的大型话剧、歌剧等演出票价不菲,让许多有艺术爱好而又收入不高的普通人</a:t>
            </a:r>
            <a:r>
              <a:rPr lang="zh-CN" altLang="en-US" sz="1530" u="sng" kern="0" dirty="0" smtClean="0">
                <a:solidFill>
                  <a:srgbClr val="000000"/>
                </a:solidFill>
                <a:latin typeface="Times New Roman" pitchFamily="65" charset="-122"/>
                <a:ea typeface="宋体" pitchFamily="65" charset="-122"/>
              </a:rPr>
              <a:t>叹</a:t>
            </a:r>
            <a:r>
              <a:rPr dirty="0"/>
              <a:t/>
            </a:r>
            <a:br>
              <a:rPr dirty="0"/>
            </a:br>
            <a:r>
              <a:rPr lang="zh-CN" altLang="en-US" sz="1530" u="sng" kern="0" dirty="0" smtClean="0">
                <a:solidFill>
                  <a:srgbClr val="000000"/>
                </a:solidFill>
                <a:latin typeface="Times New Roman" pitchFamily="65" charset="-122"/>
                <a:ea typeface="宋体" pitchFamily="65" charset="-122"/>
              </a:rPr>
              <a:t>为观止</a:t>
            </a:r>
            <a:r>
              <a:rPr lang="zh-CN" altLang="en-US" sz="1530" kern="0" dirty="0" smtClean="0">
                <a:solidFill>
                  <a:srgbClr val="000000"/>
                </a:solidFill>
                <a:latin typeface="Times New Roman" pitchFamily="65" charset="-122"/>
                <a:ea typeface="宋体" pitchFamily="65" charset="-122"/>
              </a:rPr>
              <a:t>,无法亲临现场享受艺术大餐。</a:t>
            </a:r>
            <a:endParaRPr lang="zh-CN" altLang="en-US" dirty="0"/>
          </a:p>
        </p:txBody>
      </p:sp>
      <p:sp>
        <p:nvSpPr>
          <p:cNvPr id="3" name="TextBox 2"/>
          <p:cNvSpPr txBox="1"/>
          <p:nvPr/>
        </p:nvSpPr>
        <p:spPr>
          <a:xfrm>
            <a:off x="468313" y="4342298"/>
            <a:ext cx="8127000" cy="172117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  </a:t>
            </a:r>
            <a:r>
              <a:rPr lang="zh-CN" altLang="en-US" sz="1530" kern="0" dirty="0" smtClean="0">
                <a:solidFill>
                  <a:srgbClr val="000000"/>
                </a:solidFill>
                <a:latin typeface="Times New Roman" pitchFamily="65" charset="-122"/>
                <a:ea typeface="宋体" pitchFamily="65" charset="-122"/>
              </a:rPr>
              <a:t>  A    A.盖棺论定:一个人的是非功过到死后做出结论。盖棺,指人死后装殓入棺。盖上</a:t>
            </a:r>
            <a:r>
              <a:rPr dirty="0"/>
              <a:t/>
            </a:r>
            <a:br>
              <a:rPr dirty="0"/>
            </a:br>
            <a:r>
              <a:rPr lang="zh-CN" altLang="en-US" sz="1530" kern="0" dirty="0" smtClean="0">
                <a:solidFill>
                  <a:srgbClr val="000000"/>
                </a:solidFill>
                <a:latin typeface="Times New Roman" pitchFamily="65" charset="-122"/>
                <a:ea typeface="宋体" pitchFamily="65" charset="-122"/>
              </a:rPr>
              <a:t>棺盖,才能下结论。前面说的是“历史人物”,符合语境。B.敝帚自珍:破扫帚,自己当宝贝爱</a:t>
            </a:r>
            <a:r>
              <a:rPr dirty="0"/>
              <a:t/>
            </a:r>
            <a:br>
              <a:rPr dirty="0"/>
            </a:br>
            <a:r>
              <a:rPr lang="zh-CN" altLang="en-US" sz="1530" kern="0" dirty="0" smtClean="0">
                <a:solidFill>
                  <a:srgbClr val="000000"/>
                </a:solidFill>
                <a:latin typeface="Times New Roman" pitchFamily="65" charset="-122"/>
                <a:ea typeface="宋体" pitchFamily="65" charset="-122"/>
              </a:rPr>
              <a:t>惜。比喻东西虽不好,可是自己珍视。而句中的吉他是朋友的,不是自己的宝贝。使用对象错</a:t>
            </a:r>
            <a:r>
              <a:rPr dirty="0"/>
              <a:t/>
            </a:r>
            <a:br>
              <a:rPr dirty="0"/>
            </a:br>
            <a:r>
              <a:rPr lang="zh-CN" altLang="en-US" sz="1530" kern="0" dirty="0" smtClean="0">
                <a:solidFill>
                  <a:srgbClr val="000000"/>
                </a:solidFill>
                <a:latin typeface="Times New Roman" pitchFamily="65" charset="-122"/>
                <a:ea typeface="宋体" pitchFamily="65" charset="-122"/>
              </a:rPr>
              <a:t>误。C.风声鹤唳:形容惊慌疑惧。句中说的是小镇春天的美景,不符合语境。D.叹为观止:赞美</a:t>
            </a:r>
            <a:r>
              <a:rPr dirty="0"/>
              <a:t/>
            </a:r>
            <a:br>
              <a:rPr dirty="0"/>
            </a:br>
            <a:r>
              <a:rPr lang="zh-CN" altLang="en-US" sz="1530" kern="0" dirty="0" smtClean="0">
                <a:solidFill>
                  <a:srgbClr val="000000"/>
                </a:solidFill>
                <a:latin typeface="Times New Roman" pitchFamily="65" charset="-122"/>
                <a:ea typeface="宋体" pitchFamily="65" charset="-122"/>
              </a:rPr>
              <a:t>看到的事物好到极点。句中说的是高价票让人们无法亲临现场,用“望而却步”比较合适。</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82538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18.(2014课标全国Ⅱ,13)依次填入下列各句横线处的成语,最恰当的一组是</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①消防工作必须立足于</a:t>
            </a:r>
            <a:r>
              <a:rPr lang="zh-CN" altLang="en-US" sz="1530" u="sng" kern="0"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,从提高公众的防火意识做起。</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②即使现有的产品畅销,也要</a:t>
            </a:r>
            <a:r>
              <a:rPr lang="zh-CN" altLang="en-US" sz="1530" u="sng" kern="0"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,抓紧技术储备与新产品开发。</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③如果我们不从小事做起,</a:t>
            </a:r>
            <a:r>
              <a:rPr lang="zh-CN" altLang="en-US" sz="1530" u="sng" kern="0"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,那些细小的苗头最终可能酿成大祸。</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A.防患未然　防微杜渐　未雨绸缪</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B.防患未然　未雨绸缪　防微杜渐</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C.未雨绸缪　防微杜渐　防患未然</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D.未雨绸缪　防患未然　防微杜渐</a:t>
            </a:r>
            <a:endParaRPr lang="zh-CN" altLang="en-US" dirty="0"/>
          </a:p>
        </p:txBody>
      </p:sp>
      <p:sp>
        <p:nvSpPr>
          <p:cNvPr id="3" name="TextBox 2"/>
          <p:cNvSpPr txBox="1"/>
          <p:nvPr/>
        </p:nvSpPr>
        <p:spPr>
          <a:xfrm>
            <a:off x="516966" y="3982182"/>
            <a:ext cx="8127000" cy="136691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  </a:t>
            </a:r>
            <a:r>
              <a:rPr lang="zh-CN" altLang="en-US" sz="1530" kern="0" dirty="0" smtClean="0">
                <a:solidFill>
                  <a:srgbClr val="000000"/>
                </a:solidFill>
                <a:latin typeface="Times New Roman" pitchFamily="65" charset="-122"/>
                <a:ea typeface="宋体" pitchFamily="65" charset="-122"/>
              </a:rPr>
              <a:t>  B　防患未然:患,灾祸;未然,没有这样,指尚未形成。在事故或灾害尚未发生时采取预</a:t>
            </a:r>
            <a:r>
              <a:rPr dirty="0"/>
              <a:t/>
            </a:r>
            <a:br>
              <a:rPr dirty="0"/>
            </a:br>
            <a:r>
              <a:rPr lang="zh-CN" altLang="en-US" sz="1530" kern="0" dirty="0" smtClean="0">
                <a:solidFill>
                  <a:srgbClr val="000000"/>
                </a:solidFill>
                <a:latin typeface="Times New Roman" pitchFamily="65" charset="-122"/>
                <a:ea typeface="宋体" pitchFamily="65" charset="-122"/>
              </a:rPr>
              <a:t>防措施。防微杜渐:微,微小;杜,阻塞;渐,指事物的开端。比喻在错误或坏事萌芽的时候及时制</a:t>
            </a:r>
            <a:r>
              <a:rPr dirty="0"/>
              <a:t/>
            </a:r>
            <a:br>
              <a:rPr dirty="0"/>
            </a:br>
            <a:r>
              <a:rPr lang="zh-CN" altLang="en-US" sz="1530" kern="0" dirty="0" smtClean="0">
                <a:solidFill>
                  <a:srgbClr val="000000"/>
                </a:solidFill>
                <a:latin typeface="Times New Roman" pitchFamily="65" charset="-122"/>
                <a:ea typeface="宋体" pitchFamily="65" charset="-122"/>
              </a:rPr>
              <a:t>止,不让它发展。未雨绸缪:绸缪,紧密缠缚。趁着天还没有下雨,先修缮房屋门窗。比喻事先</a:t>
            </a:r>
            <a:r>
              <a:rPr dirty="0"/>
              <a:t/>
            </a:r>
            <a:br>
              <a:rPr dirty="0"/>
            </a:br>
            <a:r>
              <a:rPr lang="zh-CN" altLang="en-US" sz="1530" kern="0" dirty="0" smtClean="0">
                <a:solidFill>
                  <a:srgbClr val="000000"/>
                </a:solidFill>
                <a:latin typeface="Times New Roman" pitchFamily="65" charset="-122"/>
                <a:ea typeface="宋体" pitchFamily="65" charset="-122"/>
              </a:rPr>
              <a:t>做好准备。</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82538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19.(2014课标全国Ⅰ,13)依次填入下列各句横线处的成语,最恰当的一组是</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①医疗质量是关系到病人生命安危的大事,救死扶伤是医务人员</a:t>
            </a:r>
            <a:r>
              <a:rPr lang="zh-CN" altLang="en-US" sz="1530" u="sng" kern="0"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的天职。</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②中国传统的严父慈母型的家庭关系,常令父亲们</a:t>
            </a:r>
            <a:r>
              <a:rPr lang="zh-CN" altLang="en-US" sz="1530" u="sng" kern="0"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地承担起教育子女的义务。</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③在全国比赛中屡获金奖的我省杂技团,</a:t>
            </a:r>
            <a:r>
              <a:rPr lang="zh-CN" altLang="en-US" sz="1530" u="sng" kern="0"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地承担了这次出国演出任务。</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A.当仁不让　　责无旁贷　　义不容辞</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B.责无旁贷　　义不容辞　　当仁不让</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C.义不容辞　　责无旁贷　　当仁不让</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D.义不容辞　　当仁不让　　责无旁贷</a:t>
            </a:r>
            <a:endParaRPr lang="zh-CN" altLang="en-US" dirty="0"/>
          </a:p>
        </p:txBody>
      </p:sp>
      <p:sp>
        <p:nvSpPr>
          <p:cNvPr id="3" name="TextBox 2"/>
          <p:cNvSpPr txBox="1"/>
          <p:nvPr/>
        </p:nvSpPr>
        <p:spPr>
          <a:xfrm>
            <a:off x="468313" y="3991773"/>
            <a:ext cx="8127000" cy="172117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 </a:t>
            </a:r>
            <a:r>
              <a:rPr lang="zh-CN" altLang="en-US" sz="1530" kern="0" dirty="0" smtClean="0">
                <a:solidFill>
                  <a:srgbClr val="000000"/>
                </a:solidFill>
                <a:latin typeface="Times New Roman" pitchFamily="65" charset="-122"/>
                <a:ea typeface="宋体" pitchFamily="65" charset="-122"/>
              </a:rPr>
              <a:t>   C　所给的三个成语意思相近,但又有所不同,每个成语所偏向的重点是有区别的:“当</a:t>
            </a:r>
            <a:r>
              <a:rPr dirty="0"/>
              <a:t/>
            </a:r>
            <a:br>
              <a:rPr dirty="0"/>
            </a:br>
            <a:r>
              <a:rPr lang="zh-CN" altLang="en-US" sz="1530" kern="0" dirty="0" smtClean="0">
                <a:solidFill>
                  <a:srgbClr val="000000"/>
                </a:solidFill>
                <a:latin typeface="Times New Roman" pitchFamily="65" charset="-122"/>
                <a:ea typeface="宋体" pitchFamily="65" charset="-122"/>
              </a:rPr>
              <a:t>仁不让”原指为了仁,不谦让,后指遇到应该做的事,积极主动去做,不退让;“责无旁贷”指自</a:t>
            </a:r>
            <a:r>
              <a:rPr dirty="0"/>
              <a:t/>
            </a:r>
            <a:br>
              <a:rPr dirty="0"/>
            </a:br>
            <a:r>
              <a:rPr lang="zh-CN" altLang="en-US" sz="1530" kern="0" dirty="0" smtClean="0">
                <a:solidFill>
                  <a:srgbClr val="000000"/>
                </a:solidFill>
                <a:latin typeface="Times New Roman" pitchFamily="65" charset="-122"/>
                <a:ea typeface="宋体" pitchFamily="65" charset="-122"/>
              </a:rPr>
              <a:t>己的责任,不能推卸给别人;“义不容辞”指道义上不允许推辞。①句的中心是“医务人员的</a:t>
            </a:r>
            <a:r>
              <a:rPr dirty="0"/>
              <a:t/>
            </a:r>
            <a:br>
              <a:rPr dirty="0"/>
            </a:br>
            <a:r>
              <a:rPr lang="zh-CN" altLang="en-US" sz="1530" kern="0" dirty="0" smtClean="0">
                <a:solidFill>
                  <a:srgbClr val="000000"/>
                </a:solidFill>
                <a:latin typeface="Times New Roman" pitchFamily="65" charset="-122"/>
                <a:ea typeface="宋体" pitchFamily="65" charset="-122"/>
              </a:rPr>
              <a:t>天职”,很明显是道义上的,故应填“义不容辞”;②句主要说的是“父亲们所承担的义务”,</a:t>
            </a:r>
            <a:r>
              <a:rPr dirty="0"/>
              <a:t/>
            </a:r>
            <a:br>
              <a:rPr dirty="0"/>
            </a:br>
            <a:r>
              <a:rPr lang="zh-CN" altLang="en-US" sz="1530" kern="0" dirty="0" smtClean="0">
                <a:solidFill>
                  <a:srgbClr val="000000"/>
                </a:solidFill>
                <a:latin typeface="Times New Roman" pitchFamily="65" charset="-122"/>
                <a:ea typeface="宋体" pitchFamily="65" charset="-122"/>
              </a:rPr>
              <a:t>所以应该填“责无旁贷”;③句主要强调的是“不退让”,应填“当仁不让”。</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82538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2.(2017江苏,1)在下面一段话的空缺处依次填入词语,最恰当的一组是</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刺绣画艺术,就是以绘画为稿本,以针黹、缣帛为绣材的艺术再创作。在其传承与发展过程中,</a:t>
            </a:r>
            <a:r>
              <a:rPr dirty="0"/>
              <a:t/>
            </a:r>
            <a:br>
              <a:rPr dirty="0"/>
            </a:br>
            <a:r>
              <a:rPr lang="zh-CN" altLang="en-US" sz="1530" kern="0" dirty="0" smtClean="0">
                <a:solidFill>
                  <a:srgbClr val="000000"/>
                </a:solidFill>
                <a:latin typeface="Times New Roman" pitchFamily="65" charset="-122"/>
                <a:ea typeface="宋体" pitchFamily="65" charset="-122"/>
              </a:rPr>
              <a:t>无数绣娘以</a:t>
            </a:r>
            <a:r>
              <a:rPr lang="zh-CN" altLang="en-US" sz="1530" u="sng" kern="0"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的工匠精神,创作出令人</a:t>
            </a:r>
            <a:r>
              <a:rPr lang="zh-CN" altLang="en-US" sz="1530" u="sng" kern="0"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的作品。它们或如摄影般写实,或如油</a:t>
            </a:r>
            <a:r>
              <a:rPr dirty="0"/>
              <a:t/>
            </a:r>
            <a:br>
              <a:rPr dirty="0"/>
            </a:br>
            <a:r>
              <a:rPr lang="zh-CN" altLang="en-US" sz="1530" kern="0" dirty="0" smtClean="0">
                <a:solidFill>
                  <a:srgbClr val="000000"/>
                </a:solidFill>
                <a:latin typeface="Times New Roman" pitchFamily="65" charset="-122"/>
                <a:ea typeface="宋体" pitchFamily="65" charset="-122"/>
              </a:rPr>
              <a:t>画般立体,或姿态婀娜,或设色古雅,可谓争奇斗艳,</a:t>
            </a:r>
            <a:r>
              <a:rPr lang="zh-CN" altLang="en-US" sz="1530" u="sng" kern="0"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A.精益求精　　耳目一新　　美不胜收</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B.励精求治　　刮目相看　　美不胜收</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C.精益求精　　刮目相看　　数不胜数</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D.励精求治　　耳目一新　　数不胜数</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785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20.(2014辽宁,13)下列各句中,加点的成语使用不恰当的一项是(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A.在全省经济发展座谈会上,李教授的讲话直击时弊,同时又颇具前瞻性,对于当前经济工作而</a:t>
            </a:r>
            <a:r>
              <a:rPr dirty="0"/>
              <a:t/>
            </a:r>
            <a:br>
              <a:rPr dirty="0"/>
            </a:br>
            <a:r>
              <a:rPr lang="zh-CN" altLang="en-US" sz="1530" kern="0" dirty="0" smtClean="0">
                <a:solidFill>
                  <a:srgbClr val="000000"/>
                </a:solidFill>
                <a:latin typeface="Times New Roman" pitchFamily="65" charset="-122"/>
                <a:ea typeface="宋体" pitchFamily="65" charset="-122"/>
              </a:rPr>
              <a:t>言,可谓</a:t>
            </a:r>
            <a:r>
              <a:rPr lang="zh-CN" altLang="en-US" sz="1530" u="sng" kern="0" dirty="0" smtClean="0">
                <a:solidFill>
                  <a:srgbClr val="000000"/>
                </a:solidFill>
                <a:latin typeface="Times New Roman" pitchFamily="65" charset="-122"/>
                <a:ea typeface="宋体" pitchFamily="65" charset="-122"/>
              </a:rPr>
              <a:t>空谷足音</a:t>
            </a:r>
            <a:r>
              <a:rPr lang="zh-CN" altLang="en-US" sz="1530" kern="0" dirty="0" smtClean="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B.他对市场发展趋势</a:t>
            </a:r>
            <a:r>
              <a:rPr lang="zh-CN" altLang="en-US" sz="1530" u="sng" kern="0" dirty="0" smtClean="0">
                <a:solidFill>
                  <a:srgbClr val="000000"/>
                </a:solidFill>
                <a:latin typeface="Times New Roman" pitchFamily="65" charset="-122"/>
                <a:ea typeface="宋体" pitchFamily="65" charset="-122"/>
              </a:rPr>
              <a:t>洞若观火</a:t>
            </a:r>
            <a:r>
              <a:rPr lang="zh-CN" altLang="en-US" sz="1530" kern="0" dirty="0" smtClean="0">
                <a:solidFill>
                  <a:srgbClr val="000000"/>
                </a:solidFill>
                <a:latin typeface="Times New Roman" pitchFamily="65" charset="-122"/>
                <a:ea typeface="宋体" pitchFamily="65" charset="-122"/>
              </a:rPr>
              <a:t>,在市场竞争中游刃有余,这与他曾在国企和外企工作、后来又</a:t>
            </a:r>
            <a:r>
              <a:rPr dirty="0"/>
              <a:t/>
            </a:r>
            <a:br>
              <a:rPr dirty="0"/>
            </a:br>
            <a:r>
              <a:rPr lang="zh-CN" altLang="en-US" sz="1530" kern="0" dirty="0" smtClean="0">
                <a:solidFill>
                  <a:srgbClr val="000000"/>
                </a:solidFill>
                <a:latin typeface="Times New Roman" pitchFamily="65" charset="-122"/>
                <a:ea typeface="宋体" pitchFamily="65" charset="-122"/>
              </a:rPr>
              <a:t>自己创业的经历有关。</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C.张先生在这所大学从事教学和研究工作三十余年,学问炉火纯青,性格</a:t>
            </a:r>
            <a:r>
              <a:rPr lang="zh-CN" altLang="en-US" sz="1530" u="sng" kern="0" dirty="0" smtClean="0">
                <a:solidFill>
                  <a:srgbClr val="000000"/>
                </a:solidFill>
                <a:latin typeface="Times New Roman" pitchFamily="65" charset="-122"/>
                <a:ea typeface="宋体" pitchFamily="65" charset="-122"/>
              </a:rPr>
              <a:t>外圆内方</a:t>
            </a:r>
            <a:r>
              <a:rPr lang="zh-CN" altLang="en-US" sz="1530" kern="0" dirty="0" smtClean="0">
                <a:solidFill>
                  <a:srgbClr val="000000"/>
                </a:solidFill>
                <a:latin typeface="Times New Roman" pitchFamily="65" charset="-122"/>
                <a:ea typeface="宋体" pitchFamily="65" charset="-122"/>
              </a:rPr>
              <a:t>,所以既受尊</a:t>
            </a:r>
            <a:r>
              <a:rPr dirty="0"/>
              <a:t/>
            </a:r>
            <a:br>
              <a:rPr dirty="0"/>
            </a:br>
            <a:r>
              <a:rPr lang="zh-CN" altLang="en-US" sz="1530" kern="0" dirty="0" smtClean="0">
                <a:solidFill>
                  <a:srgbClr val="000000"/>
                </a:solidFill>
                <a:latin typeface="Times New Roman" pitchFamily="65" charset="-122"/>
                <a:ea typeface="宋体" pitchFamily="65" charset="-122"/>
              </a:rPr>
              <a:t>重,又有很多朋友。</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D.这位书法家书写作品,不管十几个字还是几十个字,都</a:t>
            </a:r>
            <a:r>
              <a:rPr lang="zh-CN" altLang="en-US" sz="1530" u="sng" kern="0" dirty="0" smtClean="0">
                <a:solidFill>
                  <a:srgbClr val="000000"/>
                </a:solidFill>
                <a:latin typeface="Times New Roman" pitchFamily="65" charset="-122"/>
                <a:ea typeface="宋体" pitchFamily="65" charset="-122"/>
              </a:rPr>
              <a:t>倚马可待</a:t>
            </a:r>
            <a:r>
              <a:rPr lang="zh-CN" altLang="en-US" sz="1530" kern="0" dirty="0" smtClean="0">
                <a:solidFill>
                  <a:srgbClr val="000000"/>
                </a:solidFill>
                <a:latin typeface="Times New Roman" pitchFamily="65" charset="-122"/>
                <a:ea typeface="宋体" pitchFamily="65" charset="-122"/>
              </a:rPr>
              <a:t>,一气呵成,并且字里行间显</a:t>
            </a:r>
            <a:r>
              <a:rPr dirty="0"/>
              <a:t/>
            </a:r>
            <a:br>
              <a:rPr dirty="0"/>
            </a:br>
            <a:r>
              <a:rPr lang="zh-CN" altLang="en-US" sz="1530" kern="0" dirty="0" smtClean="0">
                <a:solidFill>
                  <a:srgbClr val="000000"/>
                </a:solidFill>
                <a:latin typeface="Times New Roman" pitchFamily="65" charset="-122"/>
                <a:ea typeface="宋体" pitchFamily="65" charset="-122"/>
              </a:rPr>
              <a:t>示出令人振奋的豪情。</a:t>
            </a:r>
            <a:endParaRPr lang="zh-CN" altLang="en-US" dirty="0"/>
          </a:p>
        </p:txBody>
      </p:sp>
      <p:sp>
        <p:nvSpPr>
          <p:cNvPr id="3" name="TextBox 2"/>
          <p:cNvSpPr txBox="1"/>
          <p:nvPr/>
        </p:nvSpPr>
        <p:spPr>
          <a:xfrm>
            <a:off x="516966" y="4343389"/>
            <a:ext cx="8127000" cy="172008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   </a:t>
            </a:r>
            <a:r>
              <a:rPr lang="zh-CN" altLang="en-US" sz="1530" kern="0" dirty="0" smtClean="0">
                <a:solidFill>
                  <a:srgbClr val="000000"/>
                </a:solidFill>
                <a:latin typeface="Times New Roman" pitchFamily="65" charset="-122"/>
                <a:ea typeface="宋体" pitchFamily="65" charset="-122"/>
              </a:rPr>
              <a:t> D　A.空谷足音:在空寂的山谷里听到人的脚步声,比喻难得的音信、言论或事物。语</a:t>
            </a:r>
            <a:r>
              <a:rPr dirty="0"/>
              <a:t/>
            </a:r>
            <a:br>
              <a:rPr dirty="0"/>
            </a:br>
            <a:r>
              <a:rPr lang="zh-CN" altLang="en-US" sz="1530" kern="0" dirty="0" smtClean="0">
                <a:solidFill>
                  <a:srgbClr val="000000"/>
                </a:solidFill>
                <a:latin typeface="Times New Roman" pitchFamily="65" charset="-122"/>
                <a:ea typeface="宋体" pitchFamily="65" charset="-122"/>
              </a:rPr>
              <a:t>出《庄子·徐无鬼》:“闻人足音跫然而喜矣。”句中李教授的讲话是在全省经济发展座谈会</a:t>
            </a:r>
            <a:r>
              <a:rPr dirty="0"/>
              <a:t/>
            </a:r>
            <a:br>
              <a:rPr dirty="0"/>
            </a:br>
            <a:r>
              <a:rPr lang="zh-CN" altLang="en-US" sz="1530" kern="0" dirty="0" smtClean="0">
                <a:solidFill>
                  <a:srgbClr val="000000"/>
                </a:solidFill>
                <a:latin typeface="Times New Roman" pitchFamily="65" charset="-122"/>
                <a:ea typeface="宋体" pitchFamily="65" charset="-122"/>
              </a:rPr>
              <a:t>上,并且直击时弊,具有前瞻性,所以是极难得的言论、音信。B.洞若观火:形容看得清楚明</a:t>
            </a:r>
            <a:r>
              <a:rPr dirty="0"/>
              <a:t/>
            </a:r>
            <a:br>
              <a:rPr dirty="0"/>
            </a:br>
            <a:r>
              <a:rPr lang="zh-CN" altLang="en-US" sz="1530" kern="0" dirty="0" smtClean="0">
                <a:solidFill>
                  <a:srgbClr val="000000"/>
                </a:solidFill>
                <a:latin typeface="Times New Roman" pitchFamily="65" charset="-122"/>
                <a:ea typeface="宋体" pitchFamily="65" charset="-122"/>
              </a:rPr>
              <a:t>白。C.外圆内方:人外表随和,内心却很严正。D.倚马可待:形容文思敏捷,写文章快。在D项中</a:t>
            </a:r>
            <a:r>
              <a:rPr dirty="0"/>
              <a:t/>
            </a:r>
            <a:br>
              <a:rPr dirty="0"/>
            </a:br>
            <a:r>
              <a:rPr lang="zh-CN" altLang="en-US" sz="1530" kern="0" dirty="0" smtClean="0">
                <a:solidFill>
                  <a:srgbClr val="000000"/>
                </a:solidFill>
                <a:latin typeface="Times New Roman" pitchFamily="65" charset="-122"/>
                <a:ea typeface="宋体" pitchFamily="65" charset="-122"/>
              </a:rPr>
              <a:t>文章与书法混为一谈。使用对象错误。</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785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21.(2014安徽,17)下列各句中,加点的词语使用恰当的一句是</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A.2013年,广州恒大足球队问鼎亚冠联赛,结束了中国俱乐部足球队二十余年无缘亚洲冠军的</a:t>
            </a:r>
            <a:r>
              <a:rPr dirty="0"/>
              <a:t/>
            </a:r>
            <a:br>
              <a:rPr dirty="0"/>
            </a:br>
            <a:r>
              <a:rPr lang="zh-CN" altLang="en-US" sz="1530" kern="0" dirty="0" smtClean="0">
                <a:solidFill>
                  <a:srgbClr val="000000"/>
                </a:solidFill>
                <a:latin typeface="Times New Roman" pitchFamily="65" charset="-122"/>
                <a:ea typeface="宋体" pitchFamily="65" charset="-122"/>
              </a:rPr>
              <a:t>局面,这对处于低谷之中的中国足球来说</a:t>
            </a:r>
            <a:r>
              <a:rPr lang="zh-CN" altLang="en-US" sz="1530" u="sng" kern="0" dirty="0" smtClean="0">
                <a:solidFill>
                  <a:srgbClr val="000000"/>
                </a:solidFill>
                <a:latin typeface="Times New Roman" pitchFamily="65" charset="-122"/>
                <a:ea typeface="宋体" pitchFamily="65" charset="-122"/>
              </a:rPr>
              <a:t>弥足珍贵</a:t>
            </a:r>
            <a:r>
              <a:rPr lang="zh-CN" altLang="en-US" sz="1530" kern="0" dirty="0" smtClean="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B.随着4G时代的到来,国产智能手机纷纷</a:t>
            </a:r>
            <a:r>
              <a:rPr lang="zh-CN" altLang="en-US" sz="1530" u="sng" kern="0" dirty="0" smtClean="0">
                <a:solidFill>
                  <a:srgbClr val="000000"/>
                </a:solidFill>
                <a:latin typeface="Times New Roman" pitchFamily="65" charset="-122"/>
                <a:ea typeface="宋体" pitchFamily="65" charset="-122"/>
              </a:rPr>
              <a:t>登堂入室</a:t>
            </a:r>
            <a:r>
              <a:rPr lang="zh-CN" altLang="en-US" sz="1530" kern="0" dirty="0" smtClean="0">
                <a:solidFill>
                  <a:srgbClr val="000000"/>
                </a:solidFill>
                <a:latin typeface="Times New Roman" pitchFamily="65" charset="-122"/>
                <a:ea typeface="宋体" pitchFamily="65" charset="-122"/>
              </a:rPr>
              <a:t>,截至今年第一季度,联想、华为、中兴和</a:t>
            </a:r>
            <a:r>
              <a:rPr dirty="0"/>
              <a:t/>
            </a:r>
            <a:br>
              <a:rPr dirty="0"/>
            </a:br>
            <a:r>
              <a:rPr lang="zh-CN" altLang="en-US" sz="1530" kern="0" dirty="0" smtClean="0">
                <a:solidFill>
                  <a:srgbClr val="000000"/>
                </a:solidFill>
                <a:latin typeface="Times New Roman" pitchFamily="65" charset="-122"/>
                <a:ea typeface="宋体" pitchFamily="65" charset="-122"/>
              </a:rPr>
              <a:t>小米等品牌手机在全球市场已占有三分之一的份额。</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C.近两年,我国发明专利申请和授权的数量快速增长,专利申请质量</a:t>
            </a:r>
            <a:r>
              <a:rPr lang="zh-CN" altLang="en-US" sz="1530" u="sng" kern="0" dirty="0" smtClean="0">
                <a:solidFill>
                  <a:srgbClr val="000000"/>
                </a:solidFill>
                <a:latin typeface="Times New Roman" pitchFamily="65" charset="-122"/>
                <a:ea typeface="宋体" pitchFamily="65" charset="-122"/>
              </a:rPr>
              <a:t>蒸蒸日上</a:t>
            </a:r>
            <a:r>
              <a:rPr lang="zh-CN" altLang="en-US" sz="1530" kern="0" dirty="0" smtClean="0">
                <a:solidFill>
                  <a:srgbClr val="000000"/>
                </a:solidFill>
                <a:latin typeface="Times New Roman" pitchFamily="65" charset="-122"/>
                <a:ea typeface="宋体" pitchFamily="65" charset="-122"/>
              </a:rPr>
              <a:t>,这表明我国专利</a:t>
            </a:r>
            <a:r>
              <a:rPr dirty="0"/>
              <a:t/>
            </a:r>
            <a:br>
              <a:rPr dirty="0"/>
            </a:br>
            <a:r>
              <a:rPr lang="zh-CN" altLang="en-US" sz="1530" kern="0" dirty="0" smtClean="0">
                <a:solidFill>
                  <a:srgbClr val="000000"/>
                </a:solidFill>
                <a:latin typeface="Times New Roman" pitchFamily="65" charset="-122"/>
                <a:ea typeface="宋体" pitchFamily="65" charset="-122"/>
              </a:rPr>
              <a:t>申请结构进一步优化,自主创新能力进一步增强。</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D.去年我国电子商务交易总额高达10万亿元,其中网络商品零售额超过了1.8万亿元,凭此成</a:t>
            </a:r>
            <a:r>
              <a:rPr dirty="0"/>
              <a:t/>
            </a:r>
            <a:br>
              <a:rPr dirty="0"/>
            </a:br>
            <a:r>
              <a:rPr lang="zh-CN" altLang="en-US" sz="1530" kern="0" dirty="0" smtClean="0">
                <a:solidFill>
                  <a:srgbClr val="000000"/>
                </a:solidFill>
                <a:latin typeface="Times New Roman" pitchFamily="65" charset="-122"/>
                <a:ea typeface="宋体" pitchFamily="65" charset="-122"/>
              </a:rPr>
              <a:t>绩,我国</a:t>
            </a:r>
            <a:r>
              <a:rPr lang="zh-CN" altLang="en-US" sz="1530" u="sng" kern="0" dirty="0" smtClean="0">
                <a:solidFill>
                  <a:srgbClr val="000000"/>
                </a:solidFill>
                <a:latin typeface="Times New Roman" pitchFamily="65" charset="-122"/>
                <a:ea typeface="宋体" pitchFamily="65" charset="-122"/>
              </a:rPr>
              <a:t>当仁不让</a:t>
            </a:r>
            <a:r>
              <a:rPr lang="zh-CN" altLang="en-US" sz="1530" kern="0" dirty="0" smtClean="0">
                <a:solidFill>
                  <a:srgbClr val="000000"/>
                </a:solidFill>
                <a:latin typeface="Times New Roman" pitchFamily="65" charset="-122"/>
                <a:ea typeface="宋体" pitchFamily="65" charset="-122"/>
              </a:rPr>
              <a:t>地跃居全球网络商品零售榜首。</a:t>
            </a:r>
            <a:endParaRPr lang="zh-CN" altLang="en-US" dirty="0"/>
          </a:p>
        </p:txBody>
      </p:sp>
      <p:sp>
        <p:nvSpPr>
          <p:cNvPr id="3" name="TextBox 2"/>
          <p:cNvSpPr txBox="1"/>
          <p:nvPr/>
        </p:nvSpPr>
        <p:spPr>
          <a:xfrm>
            <a:off x="468313" y="4338282"/>
            <a:ext cx="8127000" cy="136800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A　A.弥足珍贵:更加值得珍爱、重视。含褒义。B.登堂入室:登上厅堂,又进入内室。</a:t>
            </a:r>
            <a:r>
              <a:rPr dirty="0"/>
              <a:t/>
            </a:r>
            <a:br>
              <a:rPr dirty="0"/>
            </a:br>
            <a:r>
              <a:rPr lang="zh-CN" altLang="en-US" sz="1530" kern="0" dirty="0" smtClean="0">
                <a:solidFill>
                  <a:srgbClr val="000000"/>
                </a:solidFill>
                <a:latin typeface="Times New Roman" pitchFamily="65" charset="-122"/>
                <a:ea typeface="宋体" pitchFamily="65" charset="-122"/>
              </a:rPr>
              <a:t>比喻学问或技能由浅入深,循序渐进,达到更高的水平。望文生义。C.蒸蒸日上:一天天地向上</a:t>
            </a:r>
            <a:r>
              <a:rPr dirty="0"/>
              <a:t/>
            </a:r>
            <a:br>
              <a:rPr dirty="0"/>
            </a:br>
            <a:r>
              <a:rPr lang="zh-CN" altLang="en-US" sz="1530" kern="0" dirty="0" smtClean="0">
                <a:solidFill>
                  <a:srgbClr val="000000"/>
                </a:solidFill>
                <a:latin typeface="Times New Roman" pitchFamily="65" charset="-122"/>
                <a:ea typeface="宋体" pitchFamily="65" charset="-122"/>
              </a:rPr>
              <a:t>发展。形容事业天天向上发展,十分兴旺。使用对象错误。D.当仁不让:原指为了仁,不谦让。</a:t>
            </a:r>
            <a:r>
              <a:rPr dirty="0"/>
              <a:t/>
            </a:r>
            <a:br>
              <a:rPr dirty="0"/>
            </a:br>
            <a:r>
              <a:rPr lang="zh-CN" altLang="en-US" sz="1530" kern="0" dirty="0" smtClean="0">
                <a:solidFill>
                  <a:srgbClr val="000000"/>
                </a:solidFill>
                <a:latin typeface="Times New Roman" pitchFamily="65" charset="-122"/>
                <a:ea typeface="宋体" pitchFamily="65" charset="-122"/>
              </a:rPr>
              <a:t>后指遇到应该做的事,积极主动去做,不退让。不合语境。</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523574"/>
            <a:ext cx="8127000" cy="282538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1.(2016天津,2)依次填入下面语段横线处的词语,最恰当的一组是</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何必执意认出每一个字?墨迹浓淡枯腴,运笔</a:t>
            </a:r>
            <a:r>
              <a:rPr lang="zh-CN" altLang="en-US" sz="1530" u="sng" kern="0"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,或者</a:t>
            </a:r>
            <a:r>
              <a:rPr lang="zh-CN" altLang="en-US" sz="1530" u="sng" kern="0"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如山,或者细若游丝,抚摸</a:t>
            </a:r>
            <a:r>
              <a:rPr dirty="0"/>
              <a:t/>
            </a:r>
            <a:br>
              <a:rPr dirty="0"/>
            </a:br>
            <a:r>
              <a:rPr lang="zh-CN" altLang="en-US" sz="1530" kern="0" dirty="0" smtClean="0">
                <a:solidFill>
                  <a:srgbClr val="000000"/>
                </a:solidFill>
                <a:latin typeface="Times New Roman" pitchFamily="65" charset="-122"/>
                <a:ea typeface="宋体" pitchFamily="65" charset="-122"/>
              </a:rPr>
              <a:t>得到搏动于撇捺点画之间的内心</a:t>
            </a:r>
            <a:r>
              <a:rPr lang="zh-CN" altLang="en-US" sz="1530" u="sng" kern="0"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,跌宕错落,奔走踊跃,蓬勃之势潮水般地</a:t>
            </a:r>
            <a:r>
              <a:rPr lang="zh-CN" altLang="en-US" sz="1530" u="sng" kern="0"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过</a:t>
            </a:r>
            <a:r>
              <a:rPr dirty="0"/>
              <a:t/>
            </a:r>
            <a:br>
              <a:rPr dirty="0"/>
            </a:br>
            <a:r>
              <a:rPr lang="zh-CN" altLang="en-US" sz="1530" kern="0" dirty="0" smtClean="0">
                <a:solidFill>
                  <a:srgbClr val="000000"/>
                </a:solidFill>
                <a:latin typeface="Times New Roman" pitchFamily="65" charset="-122"/>
                <a:ea typeface="宋体" pitchFamily="65" charset="-122"/>
              </a:rPr>
              <a:t>纸面,这就是懂得草书了。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A.抑扬顿挫　　凝重　　波动　　淌</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B.顿挫缓急　　凝重　　波澜　　涌</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C.抑扬顿挫　　厚重　　波澜　　淌</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D.顿挫缓急　　厚重　　波动　　涌</a:t>
            </a:r>
            <a:endParaRPr lang="zh-CN" altLang="en-US" dirty="0"/>
          </a:p>
        </p:txBody>
      </p:sp>
      <p:sp>
        <p:nvSpPr>
          <p:cNvPr id="3" name="TextBox 2"/>
          <p:cNvSpPr txBox="1"/>
          <p:nvPr/>
        </p:nvSpPr>
        <p:spPr>
          <a:xfrm>
            <a:off x="468313" y="934885"/>
            <a:ext cx="8127000" cy="389530"/>
          </a:xfrm>
          <a:prstGeom prst="rect">
            <a:avLst/>
          </a:prstGeom>
          <a:noFill/>
        </p:spPr>
        <p:txBody>
          <a:bodyPr wrap="square" lIns="0" tIns="0" rIns="0" bIns="0" rtlCol="0">
            <a:spAutoFit/>
          </a:bodyPr>
          <a:lstStyle/>
          <a:p>
            <a:pPr algn="ctr" eaLnBrk="0" latinLnBrk="1" hangingPunct="0">
              <a:lnSpc>
                <a:spcPct val="150000"/>
              </a:lnSpc>
              <a:spcBef>
                <a:spcPts val="0"/>
              </a:spcBef>
            </a:pPr>
            <a:r>
              <a:rPr lang="zh-CN" altLang="en-US" sz="2000" dirty="0" smtClean="0">
                <a:latin typeface="黑体" panose="02010609060101010101" pitchFamily="49" charset="-122"/>
                <a:ea typeface="黑体" panose="02010609060101010101" pitchFamily="49" charset="-122"/>
                <a:sym typeface="+mn-ea"/>
              </a:rPr>
              <a:t>C组  教师专用题组</a:t>
            </a:r>
          </a:p>
        </p:txBody>
      </p:sp>
      <p:sp>
        <p:nvSpPr>
          <p:cNvPr id="4" name="TextBox 2"/>
          <p:cNvSpPr txBox="1"/>
          <p:nvPr/>
        </p:nvSpPr>
        <p:spPr>
          <a:xfrm>
            <a:off x="468313" y="4420401"/>
            <a:ext cx="8127000" cy="10148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 </a:t>
            </a:r>
            <a:r>
              <a:rPr lang="zh-CN" altLang="en-US" sz="1530" kern="0" dirty="0" smtClean="0">
                <a:solidFill>
                  <a:srgbClr val="000000"/>
                </a:solidFill>
                <a:latin typeface="Times New Roman" pitchFamily="65" charset="-122"/>
                <a:ea typeface="宋体" pitchFamily="65" charset="-122"/>
              </a:rPr>
              <a:t>   B　第一处,“抑扬顿挫”指(声音)高低起伏和停顿转折,用来修饰“运笔”不合适,应</a:t>
            </a:r>
            <a:r>
              <a:rPr dirty="0"/>
              <a:t/>
            </a:r>
            <a:br>
              <a:rPr dirty="0"/>
            </a:br>
            <a:r>
              <a:rPr lang="zh-CN" altLang="en-US" sz="1530" kern="0" dirty="0" smtClean="0">
                <a:solidFill>
                  <a:srgbClr val="000000"/>
                </a:solidFill>
                <a:latin typeface="Times New Roman" pitchFamily="65" charset="-122"/>
                <a:ea typeface="宋体" pitchFamily="65" charset="-122"/>
              </a:rPr>
              <a:t>用“顿挫缓急”,排除A、C两项;第三处,“波动”比“波澜”起伏大,与“撇捺点画之间”搭</a:t>
            </a:r>
            <a:r>
              <a:rPr dirty="0"/>
              <a:t/>
            </a:r>
            <a:br>
              <a:rPr dirty="0"/>
            </a:br>
            <a:r>
              <a:rPr lang="zh-CN" altLang="en-US" sz="1530" kern="0" dirty="0" smtClean="0">
                <a:solidFill>
                  <a:srgbClr val="000000"/>
                </a:solidFill>
                <a:latin typeface="Times New Roman" pitchFamily="65" charset="-122"/>
                <a:ea typeface="宋体" pitchFamily="65" charset="-122"/>
              </a:rPr>
              <a:t>配的应是“内心波澜”,排除D项。故选B。</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785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2.(2016浙江,3)下列各句中,加点的词语运用</a:t>
            </a:r>
            <a:r>
              <a:rPr lang="zh-CN" altLang="en-US" sz="1530" u="sng" kern="0" dirty="0" smtClean="0">
                <a:solidFill>
                  <a:srgbClr val="000000"/>
                </a:solidFill>
                <a:latin typeface="Times New Roman" pitchFamily="65" charset="-122"/>
                <a:ea typeface="宋体" pitchFamily="65" charset="-122"/>
              </a:rPr>
              <a:t>不正确</a:t>
            </a:r>
            <a:r>
              <a:rPr lang="zh-CN" altLang="en-US" sz="1530" kern="0" dirty="0" smtClean="0">
                <a:solidFill>
                  <a:srgbClr val="000000"/>
                </a:solidFill>
                <a:latin typeface="Times New Roman" pitchFamily="65" charset="-122"/>
                <a:ea typeface="宋体" pitchFamily="65" charset="-122"/>
              </a:rPr>
              <a:t>的一项是    </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A.他爱好广泛,喜欢安静的棋类运动,对热闹的纸牌游戏也来者不拒;欣赏通俗感性的流行歌</a:t>
            </a:r>
            <a:r>
              <a:rPr dirty="0"/>
              <a:t/>
            </a:r>
            <a:br>
              <a:rPr dirty="0"/>
            </a:br>
            <a:r>
              <a:rPr lang="zh-CN" altLang="en-US" sz="1530" kern="0" dirty="0" smtClean="0">
                <a:solidFill>
                  <a:srgbClr val="000000"/>
                </a:solidFill>
                <a:latin typeface="Times New Roman" pitchFamily="65" charset="-122"/>
                <a:ea typeface="宋体" pitchFamily="65" charset="-122"/>
              </a:rPr>
              <a:t>曲,对庄重恢宏的交响乐也</a:t>
            </a:r>
            <a:r>
              <a:rPr lang="zh-CN" altLang="en-US" sz="1530" u="sng" kern="0" dirty="0" smtClean="0">
                <a:solidFill>
                  <a:srgbClr val="000000"/>
                </a:solidFill>
                <a:latin typeface="Times New Roman" pitchFamily="65" charset="-122"/>
                <a:ea typeface="宋体" pitchFamily="65" charset="-122"/>
              </a:rPr>
              <a:t>甘之如饴</a:t>
            </a:r>
            <a:r>
              <a:rPr lang="zh-CN" altLang="en-US" sz="1530" kern="0" dirty="0" smtClean="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B.荧屏上,他沉着大方,点评时事</a:t>
            </a:r>
            <a:r>
              <a:rPr lang="zh-CN" altLang="en-US" sz="1530" u="sng" kern="0" dirty="0" smtClean="0">
                <a:solidFill>
                  <a:srgbClr val="000000"/>
                </a:solidFill>
                <a:latin typeface="Times New Roman" pitchFamily="65" charset="-122"/>
                <a:ea typeface="宋体" pitchFamily="65" charset="-122"/>
              </a:rPr>
              <a:t>亦庄亦谐</a:t>
            </a:r>
            <a:r>
              <a:rPr lang="zh-CN" altLang="en-US" sz="1530" kern="0" dirty="0" smtClean="0">
                <a:solidFill>
                  <a:srgbClr val="000000"/>
                </a:solidFill>
                <a:latin typeface="Times New Roman" pitchFamily="65" charset="-122"/>
                <a:ea typeface="宋体" pitchFamily="65" charset="-122"/>
              </a:rPr>
              <a:t>,精辟的见解让人折服;镜头外,他开朗乐观、热心助</a:t>
            </a:r>
            <a:r>
              <a:rPr dirty="0"/>
              <a:t/>
            </a:r>
            <a:br>
              <a:rPr dirty="0"/>
            </a:br>
            <a:r>
              <a:rPr lang="zh-CN" altLang="en-US" sz="1530" kern="0" dirty="0" smtClean="0">
                <a:solidFill>
                  <a:srgbClr val="000000"/>
                </a:solidFill>
                <a:latin typeface="Times New Roman" pitchFamily="65" charset="-122"/>
                <a:ea typeface="宋体" pitchFamily="65" charset="-122"/>
              </a:rPr>
              <a:t>人,是邻居、朋友心中的活雷锋。</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C.虽然最初并不相信自己涉嫌犯罪,但由于电话那头的骗子</a:t>
            </a:r>
            <a:r>
              <a:rPr lang="zh-CN" altLang="en-US" sz="1530" u="sng" kern="0" dirty="0" smtClean="0">
                <a:solidFill>
                  <a:srgbClr val="000000"/>
                </a:solidFill>
                <a:latin typeface="Times New Roman" pitchFamily="65" charset="-122"/>
                <a:ea typeface="宋体" pitchFamily="65" charset="-122"/>
              </a:rPr>
              <a:t>言之凿凿</a:t>
            </a:r>
            <a:r>
              <a:rPr lang="zh-CN" altLang="en-US" sz="1530" kern="0" dirty="0" smtClean="0">
                <a:solidFill>
                  <a:srgbClr val="000000"/>
                </a:solidFill>
                <a:latin typeface="Times New Roman" pitchFamily="65" charset="-122"/>
                <a:ea typeface="宋体" pitchFamily="65" charset="-122"/>
              </a:rPr>
              <a:t>,加上所谓最高检的“全</a:t>
            </a:r>
            <a:r>
              <a:rPr dirty="0"/>
              <a:t/>
            </a:r>
            <a:br>
              <a:rPr dirty="0"/>
            </a:br>
            <a:r>
              <a:rPr lang="zh-CN" altLang="en-US" sz="1530" kern="0" dirty="0" smtClean="0">
                <a:solidFill>
                  <a:srgbClr val="000000"/>
                </a:solidFill>
                <a:latin typeface="Times New Roman" pitchFamily="65" charset="-122"/>
                <a:ea typeface="宋体" pitchFamily="65" charset="-122"/>
              </a:rPr>
              <a:t>国通缉公告”,信息闭塞的受害人最终成了骗子的猎物。</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D.在媒体的长枪短炮前,明星们也许悟出了言多必失的道理,鲜有人会在聚光灯前</a:t>
            </a:r>
            <a:r>
              <a:rPr lang="zh-CN" altLang="en-US" sz="1530" u="sng" kern="0" dirty="0" smtClean="0">
                <a:solidFill>
                  <a:srgbClr val="000000"/>
                </a:solidFill>
                <a:latin typeface="Times New Roman" pitchFamily="65" charset="-122"/>
                <a:ea typeface="宋体" pitchFamily="65" charset="-122"/>
              </a:rPr>
              <a:t>竹筒倒豆子</a:t>
            </a:r>
            <a:r>
              <a:rPr lang="zh-CN" altLang="en-US" sz="1530" kern="0" dirty="0" smtClean="0">
                <a:solidFill>
                  <a:srgbClr val="000000"/>
                </a:solidFill>
                <a:latin typeface="Times New Roman" pitchFamily="65" charset="-122"/>
                <a:ea typeface="宋体" pitchFamily="65" charset="-122"/>
              </a:rPr>
              <a:t>,</a:t>
            </a:r>
            <a:r>
              <a:rPr dirty="0"/>
              <a:t/>
            </a:r>
            <a:br>
              <a:rPr dirty="0"/>
            </a:br>
            <a:r>
              <a:rPr lang="zh-CN" altLang="en-US" sz="1530" kern="0" dirty="0" smtClean="0">
                <a:solidFill>
                  <a:srgbClr val="000000"/>
                </a:solidFill>
                <a:latin typeface="Times New Roman" pitchFamily="65" charset="-122"/>
                <a:ea typeface="宋体" pitchFamily="65" charset="-122"/>
              </a:rPr>
              <a:t>少说、不说成了他们自我保护的明智选择。</a:t>
            </a:r>
            <a:endParaRPr lang="zh-CN" altLang="en-US" dirty="0"/>
          </a:p>
        </p:txBody>
      </p:sp>
      <p:sp>
        <p:nvSpPr>
          <p:cNvPr id="3" name="TextBox 2"/>
          <p:cNvSpPr txBox="1"/>
          <p:nvPr/>
        </p:nvSpPr>
        <p:spPr>
          <a:xfrm>
            <a:off x="468313" y="4277525"/>
            <a:ext cx="8127000" cy="136691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 </a:t>
            </a:r>
            <a:r>
              <a:rPr lang="zh-CN" altLang="en-US" sz="1530" kern="0" dirty="0" smtClean="0">
                <a:solidFill>
                  <a:srgbClr val="000000"/>
                </a:solidFill>
                <a:latin typeface="Times New Roman" pitchFamily="65" charset="-122"/>
                <a:ea typeface="宋体" pitchFamily="65" charset="-122"/>
              </a:rPr>
              <a:t>   A    本题考查正确使用成语(包括熟语)的能力。A.甘之如饴:是指甘愿承受艰难、痛</a:t>
            </a:r>
            <a:r>
              <a:rPr dirty="0"/>
              <a:t/>
            </a:r>
            <a:br>
              <a:rPr dirty="0"/>
            </a:br>
            <a:r>
              <a:rPr lang="zh-CN" altLang="en-US" sz="1530" kern="0" dirty="0" smtClean="0">
                <a:solidFill>
                  <a:srgbClr val="000000"/>
                </a:solidFill>
                <a:latin typeface="Times New Roman" pitchFamily="65" charset="-122"/>
                <a:ea typeface="宋体" pitchFamily="65" charset="-122"/>
              </a:rPr>
              <a:t>苦。语境中没有“艰难、痛苦”之意。B.亦庄亦谐:指讲话或文章的内容既庄重正派,又幽默</a:t>
            </a:r>
            <a:r>
              <a:rPr dirty="0"/>
              <a:t/>
            </a:r>
            <a:br>
              <a:rPr dirty="0"/>
            </a:br>
            <a:r>
              <a:rPr lang="zh-CN" altLang="en-US" sz="1530" kern="0" dirty="0" smtClean="0">
                <a:solidFill>
                  <a:srgbClr val="000000"/>
                </a:solidFill>
                <a:latin typeface="Times New Roman" pitchFamily="65" charset="-122"/>
                <a:ea typeface="宋体" pitchFamily="65" charset="-122"/>
              </a:rPr>
              <a:t>活泼。C.言之凿凿:形容话说得有根有据,非常肯定。D.竹筒倒豆子:比喻把事实全部说出来,</a:t>
            </a:r>
            <a:r>
              <a:rPr dirty="0"/>
              <a:t/>
            </a:r>
            <a:br>
              <a:rPr dirty="0"/>
            </a:br>
            <a:r>
              <a:rPr lang="zh-CN" altLang="en-US" sz="1530" kern="0" dirty="0" smtClean="0">
                <a:solidFill>
                  <a:srgbClr val="000000"/>
                </a:solidFill>
                <a:latin typeface="Times New Roman" pitchFamily="65" charset="-122"/>
                <a:ea typeface="宋体" pitchFamily="65" charset="-122"/>
              </a:rPr>
              <a:t>没有隐瞒。</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82538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3.(2015天津,3)依次填入下面语段横线处的词语,最恰当的一组是</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散文能够真正地见出一位作家的个性和</a:t>
            </a:r>
            <a:r>
              <a:rPr lang="zh-CN" altLang="en-US" sz="1530" u="sng" kern="0"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。阅读散文,我们能体味到鲁迅的</a:t>
            </a:r>
            <a:r>
              <a:rPr lang="zh-CN" altLang="en-US" sz="1530" u="sng" kern="0"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a:t>
            </a:r>
            <a:r>
              <a:rPr dirty="0"/>
              <a:t/>
            </a:r>
            <a:br>
              <a:rPr dirty="0"/>
            </a:br>
            <a:r>
              <a:rPr lang="zh-CN" altLang="en-US" sz="1530" kern="0" dirty="0" smtClean="0">
                <a:solidFill>
                  <a:srgbClr val="000000"/>
                </a:solidFill>
                <a:latin typeface="Times New Roman" pitchFamily="65" charset="-122"/>
                <a:ea typeface="宋体" pitchFamily="65" charset="-122"/>
              </a:rPr>
              <a:t>冰心的</a:t>
            </a:r>
            <a:r>
              <a:rPr lang="zh-CN" altLang="en-US" sz="1530" u="sng" kern="0"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,梁实秋的幽默机智,丰子恺的清雅淡泊。“情”是散文的命脉和灵魂,对于散</a:t>
            </a:r>
            <a:r>
              <a:rPr dirty="0"/>
              <a:t/>
            </a:r>
            <a:br>
              <a:rPr dirty="0"/>
            </a:br>
            <a:r>
              <a:rPr lang="zh-CN" altLang="en-US" sz="1530" kern="0" dirty="0" smtClean="0">
                <a:solidFill>
                  <a:srgbClr val="000000"/>
                </a:solidFill>
                <a:latin typeface="Times New Roman" pitchFamily="65" charset="-122"/>
                <a:ea typeface="宋体" pitchFamily="65" charset="-122"/>
              </a:rPr>
              <a:t>文的“情”来说,真挚</a:t>
            </a:r>
            <a:r>
              <a:rPr lang="zh-CN" altLang="en-US" sz="1530" u="sng" kern="0"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A.情趣　　冷峻深沉　　温和娴雅　　至关重要</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B.情趣　　冷峭阴沉　　冲淡平和　　至关重要</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C.情调　　冷峭阴沉　　温和娴雅　　举足轻重</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D.情调　　冷峻深沉　　冲淡平和　　举足轻重</a:t>
            </a:r>
            <a:endParaRPr lang="zh-CN" altLang="en-US" dirty="0"/>
          </a:p>
        </p:txBody>
      </p:sp>
      <p:sp>
        <p:nvSpPr>
          <p:cNvPr id="3" name="TextBox 2"/>
          <p:cNvSpPr txBox="1"/>
          <p:nvPr/>
        </p:nvSpPr>
        <p:spPr>
          <a:xfrm>
            <a:off x="468313" y="3990215"/>
            <a:ext cx="8127000" cy="207326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  </a:t>
            </a:r>
            <a:r>
              <a:rPr lang="zh-CN" altLang="en-US" sz="1530" kern="0" dirty="0" smtClean="0">
                <a:solidFill>
                  <a:srgbClr val="000000"/>
                </a:solidFill>
                <a:latin typeface="Times New Roman" pitchFamily="65" charset="-122"/>
                <a:ea typeface="宋体" pitchFamily="65" charset="-122"/>
              </a:rPr>
              <a:t>  A　①情趣:性情志趣,情调趣味。情调:思想感情所表现出来的格调;事物所具有的能引</a:t>
            </a:r>
            <a:r>
              <a:rPr dirty="0"/>
              <a:t/>
            </a:r>
            <a:br>
              <a:rPr dirty="0"/>
            </a:br>
            <a:r>
              <a:rPr lang="zh-CN" altLang="en-US" sz="1530" kern="0" dirty="0" smtClean="0">
                <a:solidFill>
                  <a:srgbClr val="000000"/>
                </a:solidFill>
                <a:latin typeface="Times New Roman" pitchFamily="65" charset="-122"/>
                <a:ea typeface="宋体" pitchFamily="65" charset="-122"/>
              </a:rPr>
              <a:t>起人的各种不同感情的性质。从语境看,“情趣”合适。②冷峻深沉:沉着严肃。冷峭阴沉:态</a:t>
            </a:r>
            <a:r>
              <a:rPr dirty="0"/>
              <a:t/>
            </a:r>
            <a:br>
              <a:rPr dirty="0"/>
            </a:br>
            <a:r>
              <a:rPr lang="zh-CN" altLang="en-US" sz="1530" kern="0" dirty="0" smtClean="0">
                <a:solidFill>
                  <a:srgbClr val="000000"/>
                </a:solidFill>
                <a:latin typeface="Times New Roman" pitchFamily="65" charset="-122"/>
                <a:ea typeface="宋体" pitchFamily="65" charset="-122"/>
              </a:rPr>
              <a:t>度严峻,话语尖刻,脸色不好。“冷峻深沉”更符合语境。③温和娴雅:(性情、态度、言语等)</a:t>
            </a:r>
            <a:r>
              <a:rPr dirty="0"/>
              <a:t/>
            </a:r>
            <a:br>
              <a:rPr dirty="0"/>
            </a:br>
            <a:r>
              <a:rPr lang="zh-CN" altLang="en-US" sz="1530" kern="0" dirty="0" smtClean="0">
                <a:solidFill>
                  <a:srgbClr val="000000"/>
                </a:solidFill>
                <a:latin typeface="Times New Roman" pitchFamily="65" charset="-122"/>
                <a:ea typeface="宋体" pitchFamily="65" charset="-122"/>
              </a:rPr>
              <a:t>不严厉,不粗暴,举止文雅。冲淡平和:平淡温和。从语境看,“温和娴雅”更能代表冰心散文</a:t>
            </a:r>
            <a:r>
              <a:rPr dirty="0"/>
              <a:t/>
            </a:r>
            <a:br>
              <a:rPr dirty="0"/>
            </a:br>
            <a:r>
              <a:rPr lang="zh-CN" altLang="en-US" sz="1530" kern="0" dirty="0" smtClean="0">
                <a:solidFill>
                  <a:srgbClr val="000000"/>
                </a:solidFill>
                <a:latin typeface="Times New Roman" pitchFamily="65" charset="-122"/>
                <a:ea typeface="宋体" pitchFamily="65" charset="-122"/>
              </a:rPr>
              <a:t>的特点。④至关重要:非常重要。举足轻重:所处地位重要,一举一动都关系到全局。“至关重</a:t>
            </a:r>
            <a:r>
              <a:rPr dirty="0"/>
              <a:t/>
            </a:r>
            <a:br>
              <a:rPr dirty="0"/>
            </a:br>
            <a:r>
              <a:rPr lang="zh-CN" altLang="en-US" sz="1530" kern="0" dirty="0" smtClean="0">
                <a:solidFill>
                  <a:srgbClr val="000000"/>
                </a:solidFill>
                <a:latin typeface="Times New Roman" pitchFamily="65" charset="-122"/>
                <a:ea typeface="宋体" pitchFamily="65" charset="-122"/>
              </a:rPr>
              <a:t>要”更符合语境。</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785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4.(2015浙江,3)下列各句中,加点的词语运用</a:t>
            </a:r>
            <a:r>
              <a:rPr lang="zh-CN" altLang="en-US" sz="1530" u="sng" kern="0" dirty="0" smtClean="0">
                <a:solidFill>
                  <a:srgbClr val="000000"/>
                </a:solidFill>
                <a:latin typeface="Times New Roman" pitchFamily="65" charset="-122"/>
                <a:ea typeface="宋体" pitchFamily="65" charset="-122"/>
              </a:rPr>
              <a:t>不正确</a:t>
            </a:r>
            <a:r>
              <a:rPr lang="zh-CN" altLang="en-US" sz="1530" kern="0" dirty="0" smtClean="0">
                <a:solidFill>
                  <a:srgbClr val="000000"/>
                </a:solidFill>
                <a:latin typeface="Times New Roman" pitchFamily="65" charset="-122"/>
                <a:ea typeface="宋体" pitchFamily="65" charset="-122"/>
              </a:rPr>
              <a:t>的一项是</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A.在席卷全球的金融危机中,连那些科班出身的经济学博士都被赶出华尔街,到地铁卖热狗去</a:t>
            </a:r>
            <a:r>
              <a:rPr dirty="0"/>
              <a:t/>
            </a:r>
            <a:br>
              <a:rPr dirty="0"/>
            </a:br>
            <a:r>
              <a:rPr lang="zh-CN" altLang="en-US" sz="1530" kern="0" dirty="0" smtClean="0">
                <a:solidFill>
                  <a:srgbClr val="000000"/>
                </a:solidFill>
                <a:latin typeface="Times New Roman" pitchFamily="65" charset="-122"/>
                <a:ea typeface="宋体" pitchFamily="65" charset="-122"/>
              </a:rPr>
              <a:t>了,</a:t>
            </a:r>
            <a:r>
              <a:rPr lang="zh-CN" altLang="en-US" sz="1530" u="sng" kern="0" dirty="0" smtClean="0">
                <a:solidFill>
                  <a:srgbClr val="000000"/>
                </a:solidFill>
                <a:latin typeface="Times New Roman" pitchFamily="65" charset="-122"/>
                <a:ea typeface="宋体" pitchFamily="65" charset="-122"/>
              </a:rPr>
              <a:t>何况</a:t>
            </a:r>
            <a:r>
              <a:rPr lang="zh-CN" altLang="en-US" sz="1530" kern="0" dirty="0" smtClean="0">
                <a:solidFill>
                  <a:srgbClr val="000000"/>
                </a:solidFill>
                <a:latin typeface="Times New Roman" pitchFamily="65" charset="-122"/>
                <a:ea typeface="宋体" pitchFamily="65" charset="-122"/>
              </a:rPr>
              <a:t>他这个半路出家的?</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B.在外打拼数十年后,他回到了家乡,用省吃俭用的</a:t>
            </a:r>
            <a:r>
              <a:rPr lang="zh-CN" altLang="en-US" sz="1530" u="sng" kern="0" dirty="0" smtClean="0">
                <a:solidFill>
                  <a:srgbClr val="000000"/>
                </a:solidFill>
                <a:latin typeface="Times New Roman" pitchFamily="65" charset="-122"/>
                <a:ea typeface="宋体" pitchFamily="65" charset="-122"/>
              </a:rPr>
              <a:t>结余</a:t>
            </a:r>
            <a:r>
              <a:rPr lang="zh-CN" altLang="en-US" sz="1530" kern="0" dirty="0" smtClean="0">
                <a:solidFill>
                  <a:srgbClr val="000000"/>
                </a:solidFill>
                <a:latin typeface="Times New Roman" pitchFamily="65" charset="-122"/>
                <a:ea typeface="宋体" pitchFamily="65" charset="-122"/>
              </a:rPr>
              <a:t>捐建了一所希望小学,为发展当地的教</a:t>
            </a:r>
            <a:r>
              <a:rPr dirty="0"/>
              <a:t/>
            </a:r>
            <a:br>
              <a:rPr dirty="0"/>
            </a:br>
            <a:r>
              <a:rPr lang="zh-CN" altLang="en-US" sz="1530" kern="0" dirty="0" smtClean="0">
                <a:solidFill>
                  <a:srgbClr val="000000"/>
                </a:solidFill>
                <a:latin typeface="Times New Roman" pitchFamily="65" charset="-122"/>
                <a:ea typeface="宋体" pitchFamily="65" charset="-122"/>
              </a:rPr>
              <a:t>育事业奉献了拳拳爱心。</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C.长期以来,杀虫剂、除草剂、增效剂等各种农药所导致的污染,严重侵害着与农业、农村、</a:t>
            </a:r>
            <a:r>
              <a:rPr dirty="0"/>
              <a:t/>
            </a:r>
            <a:br>
              <a:rPr dirty="0"/>
            </a:br>
            <a:r>
              <a:rPr lang="zh-CN" altLang="en-US" sz="1530" kern="0" dirty="0" smtClean="0">
                <a:solidFill>
                  <a:srgbClr val="000000"/>
                </a:solidFill>
                <a:latin typeface="Times New Roman" pitchFamily="65" charset="-122"/>
                <a:ea typeface="宋体" pitchFamily="65" charset="-122"/>
              </a:rPr>
              <a:t>农民</a:t>
            </a:r>
            <a:r>
              <a:rPr lang="zh-CN" altLang="en-US" sz="1530" u="sng" kern="0" dirty="0" smtClean="0">
                <a:solidFill>
                  <a:srgbClr val="000000"/>
                </a:solidFill>
                <a:latin typeface="Times New Roman" pitchFamily="65" charset="-122"/>
                <a:ea typeface="宋体" pitchFamily="65" charset="-122"/>
              </a:rPr>
              <a:t>息息相关</a:t>
            </a:r>
            <a:r>
              <a:rPr lang="zh-CN" altLang="en-US" sz="1530" kern="0" dirty="0" smtClean="0">
                <a:solidFill>
                  <a:srgbClr val="000000"/>
                </a:solidFill>
                <a:latin typeface="Times New Roman" pitchFamily="65" charset="-122"/>
                <a:ea typeface="宋体" pitchFamily="65" charset="-122"/>
              </a:rPr>
              <a:t>的城市环境与市民生活。</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D.在热心公益</a:t>
            </a:r>
            <a:r>
              <a:rPr lang="zh-CN" altLang="en-US" sz="1530" u="sng" kern="0" dirty="0" smtClean="0">
                <a:solidFill>
                  <a:srgbClr val="000000"/>
                </a:solidFill>
                <a:latin typeface="Times New Roman" pitchFamily="65" charset="-122"/>
                <a:ea typeface="宋体" pitchFamily="65" charset="-122"/>
              </a:rPr>
              <a:t>蔚然成风</a:t>
            </a:r>
            <a:r>
              <a:rPr lang="zh-CN" altLang="en-US" sz="1530" kern="0" dirty="0" smtClean="0">
                <a:solidFill>
                  <a:srgbClr val="000000"/>
                </a:solidFill>
                <a:latin typeface="Times New Roman" pitchFamily="65" charset="-122"/>
                <a:ea typeface="宋体" pitchFamily="65" charset="-122"/>
              </a:rPr>
              <a:t>的今天,百名青年在某市首届成人礼活动中,以无偿献血作为自己成长</a:t>
            </a:r>
            <a:r>
              <a:rPr dirty="0"/>
              <a:t/>
            </a:r>
            <a:br>
              <a:rPr dirty="0"/>
            </a:br>
            <a:r>
              <a:rPr lang="zh-CN" altLang="en-US" sz="1530" kern="0" dirty="0" smtClean="0">
                <a:solidFill>
                  <a:srgbClr val="000000"/>
                </a:solidFill>
                <a:latin typeface="Times New Roman" pitchFamily="65" charset="-122"/>
                <a:ea typeface="宋体" pitchFamily="65" charset="-122"/>
              </a:rPr>
              <a:t>的见证,体现了当代青年的责任感。</a:t>
            </a:r>
            <a:endParaRPr lang="zh-CN" altLang="en-US" dirty="0"/>
          </a:p>
        </p:txBody>
      </p:sp>
      <p:sp>
        <p:nvSpPr>
          <p:cNvPr id="3" name="TextBox 2"/>
          <p:cNvSpPr txBox="1"/>
          <p:nvPr/>
        </p:nvSpPr>
        <p:spPr>
          <a:xfrm>
            <a:off x="468313" y="4277525"/>
            <a:ext cx="8127000" cy="10148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 </a:t>
            </a:r>
            <a:r>
              <a:rPr lang="zh-CN" altLang="en-US" sz="1530" kern="0" dirty="0" smtClean="0">
                <a:solidFill>
                  <a:srgbClr val="000000"/>
                </a:solidFill>
                <a:latin typeface="Times New Roman" pitchFamily="65" charset="-122"/>
                <a:ea typeface="宋体" pitchFamily="65" charset="-122"/>
              </a:rPr>
              <a:t>   B　A.何况:用反问的语气表示更进一层的意思。B.结余:结算后余下的钱、物等。与</a:t>
            </a:r>
            <a:r>
              <a:rPr dirty="0"/>
              <a:t/>
            </a:r>
            <a:br>
              <a:rPr dirty="0"/>
            </a:br>
            <a:r>
              <a:rPr lang="zh-CN" altLang="en-US" sz="1530" kern="0" dirty="0" smtClean="0">
                <a:solidFill>
                  <a:srgbClr val="000000"/>
                </a:solidFill>
                <a:latin typeface="Times New Roman" pitchFamily="65" charset="-122"/>
                <a:ea typeface="宋体" pitchFamily="65" charset="-122"/>
              </a:rPr>
              <a:t>“省吃俭用”不符。C.息息相关:呼吸相关联,形容关系密切。D.蔚然成风:形容一种事物逐渐</a:t>
            </a:r>
            <a:r>
              <a:rPr dirty="0"/>
              <a:t/>
            </a:r>
            <a:br>
              <a:rPr dirty="0"/>
            </a:br>
            <a:r>
              <a:rPr lang="zh-CN" altLang="en-US" sz="1530" kern="0" dirty="0" smtClean="0">
                <a:solidFill>
                  <a:srgbClr val="000000"/>
                </a:solidFill>
                <a:latin typeface="Times New Roman" pitchFamily="65" charset="-122"/>
                <a:ea typeface="宋体" pitchFamily="65" charset="-122"/>
              </a:rPr>
              <a:t>发展、盛行,形成风气。</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785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5.(2015重庆,2)下列语句中,加点词语使用</a:t>
            </a:r>
            <a:r>
              <a:rPr lang="zh-CN" altLang="en-US" sz="1530" u="sng" kern="0" dirty="0" smtClean="0">
                <a:solidFill>
                  <a:srgbClr val="000000"/>
                </a:solidFill>
                <a:latin typeface="Times New Roman" pitchFamily="65" charset="-122"/>
                <a:ea typeface="宋体" pitchFamily="65" charset="-122"/>
              </a:rPr>
              <a:t>不正确</a:t>
            </a:r>
            <a:r>
              <a:rPr lang="zh-CN" altLang="en-US" sz="1530" kern="0" dirty="0" smtClean="0">
                <a:solidFill>
                  <a:srgbClr val="000000"/>
                </a:solidFill>
                <a:latin typeface="Times New Roman" pitchFamily="65" charset="-122"/>
                <a:ea typeface="宋体" pitchFamily="65" charset="-122"/>
              </a:rPr>
              <a:t>的一项是</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A.国家质检总局制定的《家用汽车产品修理、更换、退货责任规定》即日起开始</a:t>
            </a:r>
            <a:r>
              <a:rPr lang="zh-CN" altLang="en-US" sz="1530" u="sng" kern="0" dirty="0" smtClean="0">
                <a:solidFill>
                  <a:srgbClr val="000000"/>
                </a:solidFill>
                <a:latin typeface="Times New Roman" pitchFamily="65" charset="-122"/>
                <a:ea typeface="宋体" pitchFamily="65" charset="-122"/>
              </a:rPr>
              <a:t>施行</a:t>
            </a:r>
            <a:r>
              <a:rPr lang="zh-CN" altLang="en-US" sz="1530" kern="0" dirty="0" smtClean="0">
                <a:solidFill>
                  <a:srgbClr val="000000"/>
                </a:solidFill>
                <a:latin typeface="Times New Roman" pitchFamily="65" charset="-122"/>
                <a:ea typeface="宋体" pitchFamily="65" charset="-122"/>
              </a:rPr>
              <a:t>,值得</a:t>
            </a:r>
            <a:r>
              <a:rPr dirty="0"/>
              <a:t/>
            </a:r>
            <a:br>
              <a:rPr dirty="0"/>
            </a:br>
            <a:r>
              <a:rPr lang="zh-CN" altLang="en-US" sz="1530" kern="0" dirty="0" smtClean="0">
                <a:solidFill>
                  <a:srgbClr val="000000"/>
                </a:solidFill>
                <a:latin typeface="Times New Roman" pitchFamily="65" charset="-122"/>
                <a:ea typeface="宋体" pitchFamily="65" charset="-122"/>
              </a:rPr>
              <a:t>注意的是,该规定首次提出保修期不低于三年。</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B.东方白鹳是一种体态优美的大型涉禽,其羽毛亮如白雪,腿脚鲜红艳丽,覆羽和飞羽黑中闪</a:t>
            </a:r>
            <a:r>
              <a:rPr dirty="0"/>
              <a:t/>
            </a:r>
            <a:br>
              <a:rPr dirty="0"/>
            </a:br>
            <a:r>
              <a:rPr lang="zh-CN" altLang="en-US" sz="1530" kern="0" dirty="0" smtClean="0">
                <a:solidFill>
                  <a:srgbClr val="000000"/>
                </a:solidFill>
                <a:latin typeface="Times New Roman" pitchFamily="65" charset="-122"/>
                <a:ea typeface="宋体" pitchFamily="65" charset="-122"/>
              </a:rPr>
              <a:t>亮。白、红、黑结合得如此</a:t>
            </a:r>
            <a:r>
              <a:rPr lang="zh-CN" altLang="en-US" sz="1530" u="sng" kern="0" dirty="0" smtClean="0">
                <a:solidFill>
                  <a:srgbClr val="000000"/>
                </a:solidFill>
                <a:latin typeface="Times New Roman" pitchFamily="65" charset="-122"/>
                <a:ea typeface="宋体" pitchFamily="65" charset="-122"/>
              </a:rPr>
              <a:t>高妙</a:t>
            </a:r>
            <a:r>
              <a:rPr lang="zh-CN" altLang="en-US" sz="1530" kern="0" dirty="0" smtClean="0">
                <a:solidFill>
                  <a:srgbClr val="000000"/>
                </a:solidFill>
                <a:latin typeface="Times New Roman" pitchFamily="65" charset="-122"/>
                <a:ea typeface="宋体" pitchFamily="65" charset="-122"/>
              </a:rPr>
              <a:t>,令人惊叹。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C.这些年来,随着人们接触的新事物越来越多,观念越来越开放,再加上经济水平的不断提高,</a:t>
            </a:r>
            <a:r>
              <a:rPr dirty="0"/>
              <a:t/>
            </a:r>
            <a:br>
              <a:rPr dirty="0"/>
            </a:br>
            <a:r>
              <a:rPr lang="zh-CN" altLang="en-US" sz="1530" kern="0" dirty="0" smtClean="0">
                <a:solidFill>
                  <a:srgbClr val="000000"/>
                </a:solidFill>
                <a:latin typeface="Times New Roman" pitchFamily="65" charset="-122"/>
                <a:ea typeface="宋体" pitchFamily="65" charset="-122"/>
              </a:rPr>
              <a:t>中国人的自驾游活动搞得</a:t>
            </a:r>
            <a:r>
              <a:rPr lang="zh-CN" altLang="en-US" sz="1530" u="sng" kern="0" dirty="0" smtClean="0">
                <a:solidFill>
                  <a:srgbClr val="000000"/>
                </a:solidFill>
                <a:latin typeface="Times New Roman" pitchFamily="65" charset="-122"/>
                <a:ea typeface="宋体" pitchFamily="65" charset="-122"/>
              </a:rPr>
              <a:t>风生水起</a:t>
            </a:r>
            <a:r>
              <a:rPr lang="zh-CN" altLang="en-US" sz="1530" kern="0" dirty="0" smtClean="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D.重庆商品展示交易会今日在国博中心开幕,农产品展区众多商户在现场批发促销,副食品展</a:t>
            </a:r>
            <a:r>
              <a:rPr dirty="0"/>
              <a:t/>
            </a:r>
            <a:br>
              <a:rPr dirty="0"/>
            </a:br>
            <a:r>
              <a:rPr lang="zh-CN" altLang="en-US" sz="1530" kern="0" dirty="0" smtClean="0">
                <a:solidFill>
                  <a:srgbClr val="000000"/>
                </a:solidFill>
                <a:latin typeface="Times New Roman" pitchFamily="65" charset="-122"/>
                <a:ea typeface="宋体" pitchFamily="65" charset="-122"/>
              </a:rPr>
              <a:t>区买一送一等优惠活动也</a:t>
            </a:r>
            <a:r>
              <a:rPr lang="zh-CN" altLang="en-US" sz="1530" u="sng" kern="0" dirty="0" smtClean="0">
                <a:solidFill>
                  <a:srgbClr val="000000"/>
                </a:solidFill>
                <a:latin typeface="Times New Roman" pitchFamily="65" charset="-122"/>
                <a:ea typeface="宋体" pitchFamily="65" charset="-122"/>
              </a:rPr>
              <a:t>比比皆是</a:t>
            </a:r>
            <a:r>
              <a:rPr lang="zh-CN" altLang="en-US" sz="1530" kern="0" dirty="0" smtClean="0">
                <a:solidFill>
                  <a:srgbClr val="000000"/>
                </a:solidFill>
                <a:latin typeface="Times New Roman" pitchFamily="65" charset="-122"/>
                <a:ea typeface="宋体" pitchFamily="65" charset="-122"/>
              </a:rPr>
              <a:t>。</a:t>
            </a:r>
            <a:endParaRPr lang="zh-CN" altLang="en-US" dirty="0"/>
          </a:p>
        </p:txBody>
      </p:sp>
      <p:sp>
        <p:nvSpPr>
          <p:cNvPr id="3" name="TextBox 2"/>
          <p:cNvSpPr txBox="1"/>
          <p:nvPr/>
        </p:nvSpPr>
        <p:spPr>
          <a:xfrm>
            <a:off x="468313" y="4348963"/>
            <a:ext cx="8127000" cy="1013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 </a:t>
            </a:r>
            <a:r>
              <a:rPr lang="zh-CN" altLang="en-US" sz="1530" kern="0" dirty="0" smtClean="0">
                <a:solidFill>
                  <a:srgbClr val="000000"/>
                </a:solidFill>
                <a:latin typeface="Times New Roman" pitchFamily="65" charset="-122"/>
                <a:ea typeface="宋体" pitchFamily="65" charset="-122"/>
              </a:rPr>
              <a:t>   B　A.施行:法令、规章等公布后从某时起发生效力;执行。B.高妙:高明巧妙。一般用</a:t>
            </a:r>
            <a:r>
              <a:rPr dirty="0"/>
              <a:t/>
            </a:r>
            <a:br>
              <a:rPr dirty="0"/>
            </a:br>
            <a:r>
              <a:rPr lang="zh-CN" altLang="en-US" sz="1530" kern="0" dirty="0" smtClean="0">
                <a:solidFill>
                  <a:srgbClr val="000000"/>
                </a:solidFill>
                <a:latin typeface="Times New Roman" pitchFamily="65" charset="-122"/>
                <a:ea typeface="宋体" pitchFamily="65" charset="-122"/>
              </a:rPr>
              <a:t>于人工作品,此处使用对象不当。C.风生水起:形容事情做得有生气,蓬勃兴旺。D.比比皆是:</a:t>
            </a:r>
            <a:r>
              <a:rPr dirty="0"/>
              <a:t/>
            </a:r>
            <a:br>
              <a:rPr dirty="0"/>
            </a:br>
            <a:r>
              <a:rPr lang="zh-CN" altLang="en-US" sz="1530" kern="0" dirty="0" smtClean="0">
                <a:solidFill>
                  <a:srgbClr val="000000"/>
                </a:solidFill>
                <a:latin typeface="Times New Roman" pitchFamily="65" charset="-122"/>
                <a:ea typeface="宋体" pitchFamily="65" charset="-122"/>
              </a:rPr>
              <a:t>到处都是。</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785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6.(2014浙江,3)下列各句中,加点的词语运用正确的一项是</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A.从小到大,母亲一直是你的守护天使,当母亲需要你的时候,不要</a:t>
            </a:r>
            <a:r>
              <a:rPr lang="zh-CN" altLang="en-US" sz="1530" u="sng" kern="0" dirty="0" smtClean="0">
                <a:solidFill>
                  <a:srgbClr val="000000"/>
                </a:solidFill>
                <a:latin typeface="Times New Roman" pitchFamily="65" charset="-122"/>
                <a:ea typeface="宋体" pitchFamily="65" charset="-122"/>
              </a:rPr>
              <a:t>推托</a:t>
            </a:r>
            <a:r>
              <a:rPr lang="zh-CN" altLang="en-US" sz="1530" kern="0" dirty="0" smtClean="0">
                <a:solidFill>
                  <a:srgbClr val="000000"/>
                </a:solidFill>
                <a:latin typeface="Times New Roman" pitchFamily="65" charset="-122"/>
                <a:ea typeface="宋体" pitchFamily="65" charset="-122"/>
              </a:rPr>
              <a:t>工作繁忙,久不回家,哪</a:t>
            </a:r>
            <a:r>
              <a:rPr dirty="0"/>
              <a:t/>
            </a:r>
            <a:br>
              <a:rPr dirty="0"/>
            </a:br>
            <a:r>
              <a:rPr lang="zh-CN" altLang="en-US" sz="1530" kern="0" dirty="0" smtClean="0">
                <a:solidFill>
                  <a:srgbClr val="000000"/>
                </a:solidFill>
                <a:latin typeface="Times New Roman" pitchFamily="65" charset="-122"/>
                <a:ea typeface="宋体" pitchFamily="65" charset="-122"/>
              </a:rPr>
              <a:t>怕是一句问候,也是给母亲最好的安慰。</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B.社会需要个体的行动,每个人都应该从身边做起,从实事做起,不需要太多的空话,赞同这种</a:t>
            </a:r>
            <a:r>
              <a:rPr dirty="0"/>
              <a:t/>
            </a:r>
            <a:br>
              <a:rPr dirty="0"/>
            </a:br>
            <a:r>
              <a:rPr lang="zh-CN" altLang="en-US" sz="1530" kern="0" dirty="0" smtClean="0">
                <a:solidFill>
                  <a:srgbClr val="000000"/>
                </a:solidFill>
                <a:latin typeface="Times New Roman" pitchFamily="65" charset="-122"/>
                <a:ea typeface="宋体" pitchFamily="65" charset="-122"/>
              </a:rPr>
              <a:t>观点的,远</a:t>
            </a:r>
            <a:r>
              <a:rPr lang="zh-CN" altLang="en-US" sz="1530" u="sng" kern="0" dirty="0" smtClean="0">
                <a:solidFill>
                  <a:srgbClr val="000000"/>
                </a:solidFill>
                <a:latin typeface="Times New Roman" pitchFamily="65" charset="-122"/>
                <a:ea typeface="宋体" pitchFamily="65" charset="-122"/>
              </a:rPr>
              <a:t>不只</a:t>
            </a:r>
            <a:r>
              <a:rPr lang="zh-CN" altLang="en-US" sz="1530" kern="0" dirty="0" smtClean="0">
                <a:solidFill>
                  <a:srgbClr val="000000"/>
                </a:solidFill>
                <a:latin typeface="Times New Roman" pitchFamily="65" charset="-122"/>
                <a:ea typeface="宋体" pitchFamily="65" charset="-122"/>
              </a:rPr>
              <a:t>一个人。</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C.相比于持续火爆的住宅市场,多年来,写字楼市场一直处于</a:t>
            </a:r>
            <a:r>
              <a:rPr lang="zh-CN" altLang="en-US" sz="1530" u="sng" kern="0" dirty="0" smtClean="0">
                <a:solidFill>
                  <a:srgbClr val="000000"/>
                </a:solidFill>
                <a:latin typeface="Times New Roman" pitchFamily="65" charset="-122"/>
                <a:ea typeface="宋体" pitchFamily="65" charset="-122"/>
              </a:rPr>
              <a:t>不瘟不火</a:t>
            </a:r>
            <a:r>
              <a:rPr lang="zh-CN" altLang="en-US" sz="1530" kern="0" dirty="0" smtClean="0">
                <a:solidFill>
                  <a:srgbClr val="000000"/>
                </a:solidFill>
                <a:latin typeface="Times New Roman" pitchFamily="65" charset="-122"/>
                <a:ea typeface="宋体" pitchFamily="65" charset="-122"/>
              </a:rPr>
              <a:t>的状态,与同地段的住宅</a:t>
            </a:r>
            <a:r>
              <a:rPr dirty="0"/>
              <a:t/>
            </a:r>
            <a:br>
              <a:rPr dirty="0"/>
            </a:br>
            <a:r>
              <a:rPr lang="zh-CN" altLang="en-US" sz="1530" kern="0" dirty="0" smtClean="0">
                <a:solidFill>
                  <a:srgbClr val="000000"/>
                </a:solidFill>
                <a:latin typeface="Times New Roman" pitchFamily="65" charset="-122"/>
                <a:ea typeface="宋体" pitchFamily="65" charset="-122"/>
              </a:rPr>
              <a:t>楼相比,写字楼的销量要小得多。</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D.解决问题一般有两种思路:一种是将问题变小,小意味着成本低,好办事;另一种是把问题变</a:t>
            </a:r>
            <a:r>
              <a:rPr dirty="0"/>
              <a:t/>
            </a:r>
            <a:br>
              <a:rPr dirty="0"/>
            </a:br>
            <a:r>
              <a:rPr lang="zh-CN" altLang="en-US" sz="1530" kern="0" dirty="0" smtClean="0">
                <a:solidFill>
                  <a:srgbClr val="000000"/>
                </a:solidFill>
                <a:latin typeface="Times New Roman" pitchFamily="65" charset="-122"/>
                <a:ea typeface="宋体" pitchFamily="65" charset="-122"/>
              </a:rPr>
              <a:t>大,</a:t>
            </a:r>
            <a:r>
              <a:rPr lang="zh-CN" altLang="en-US" sz="1530" u="sng" kern="0" dirty="0" smtClean="0">
                <a:solidFill>
                  <a:srgbClr val="000000"/>
                </a:solidFill>
                <a:latin typeface="Times New Roman" pitchFamily="65" charset="-122"/>
                <a:ea typeface="宋体" pitchFamily="65" charset="-122"/>
              </a:rPr>
              <a:t>大而化之</a:t>
            </a:r>
            <a:r>
              <a:rPr lang="zh-CN" altLang="en-US" sz="1530" kern="0" dirty="0" smtClean="0">
                <a:solidFill>
                  <a:srgbClr val="000000"/>
                </a:solidFill>
                <a:latin typeface="Times New Roman" pitchFamily="65" charset="-122"/>
                <a:ea typeface="宋体" pitchFamily="65" charset="-122"/>
              </a:rPr>
              <a:t>,放大了才能解决。</a:t>
            </a:r>
            <a:endParaRPr lang="zh-CN" altLang="en-US" dirty="0"/>
          </a:p>
        </p:txBody>
      </p:sp>
      <p:sp>
        <p:nvSpPr>
          <p:cNvPr id="3" name="TextBox 2"/>
          <p:cNvSpPr txBox="1"/>
          <p:nvPr/>
        </p:nvSpPr>
        <p:spPr>
          <a:xfrm>
            <a:off x="468313" y="4348963"/>
            <a:ext cx="8127000" cy="136800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  </a:t>
            </a:r>
            <a:r>
              <a:rPr lang="zh-CN" altLang="en-US" sz="1530" kern="0" dirty="0" smtClean="0">
                <a:solidFill>
                  <a:srgbClr val="000000"/>
                </a:solidFill>
                <a:latin typeface="Times New Roman" pitchFamily="65" charset="-122"/>
                <a:ea typeface="宋体" pitchFamily="65" charset="-122"/>
              </a:rPr>
              <a:t>  A　A.“推托”指借故拒绝,使用正确。B.“不只”不但;不仅。连词。此处应该用</a:t>
            </a:r>
            <a:r>
              <a:rPr dirty="0"/>
              <a:t/>
            </a:r>
            <a:br>
              <a:rPr dirty="0"/>
            </a:br>
            <a:r>
              <a:rPr lang="zh-CN" altLang="en-US" sz="1530" kern="0" dirty="0" smtClean="0">
                <a:solidFill>
                  <a:srgbClr val="000000"/>
                </a:solidFill>
                <a:latin typeface="Times New Roman" pitchFamily="65" charset="-122"/>
                <a:ea typeface="宋体" pitchFamily="65" charset="-122"/>
              </a:rPr>
              <a:t>“不止”(表示超出某个数目或范围)。C.“不瘟不火”指表演既不沉闷也不过火。此处应用</a:t>
            </a:r>
            <a:r>
              <a:rPr dirty="0"/>
              <a:t/>
            </a:r>
            <a:br>
              <a:rPr dirty="0"/>
            </a:br>
            <a:r>
              <a:rPr lang="zh-CN" altLang="en-US" sz="1530" kern="0" dirty="0" smtClean="0">
                <a:solidFill>
                  <a:srgbClr val="000000"/>
                </a:solidFill>
                <a:latin typeface="Times New Roman" pitchFamily="65" charset="-122"/>
                <a:ea typeface="宋体" pitchFamily="65" charset="-122"/>
              </a:rPr>
              <a:t>“不温不火”(指不冷淡也不火爆,形容平淡适中)。D.“大而化之”常用来表示做事疏忽大</a:t>
            </a:r>
            <a:r>
              <a:rPr dirty="0"/>
              <a:t/>
            </a:r>
            <a:br>
              <a:rPr dirty="0"/>
            </a:br>
            <a:r>
              <a:rPr lang="zh-CN" altLang="en-US" sz="1530" kern="0" dirty="0" smtClean="0">
                <a:solidFill>
                  <a:srgbClr val="000000"/>
                </a:solidFill>
                <a:latin typeface="Times New Roman" pitchFamily="65" charset="-122"/>
                <a:ea typeface="宋体" pitchFamily="65" charset="-122"/>
              </a:rPr>
              <a:t>意,马马虎虎。此处犯了望文生义的错误。</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785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7.(2014四川,3)下列各句中,加点词语使用恰当的一项是</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A.李劼人偏爱用四川方言写作,这和他从小生活在成都分不开,他爱到茶馆听评书,评书艺人生</a:t>
            </a:r>
            <a:r>
              <a:rPr dirty="0"/>
              <a:t/>
            </a:r>
            <a:br>
              <a:rPr dirty="0"/>
            </a:br>
            <a:r>
              <a:rPr lang="zh-CN" altLang="en-US" sz="1530" kern="0" dirty="0" smtClean="0">
                <a:solidFill>
                  <a:srgbClr val="000000"/>
                </a:solidFill>
                <a:latin typeface="Times New Roman" pitchFamily="65" charset="-122"/>
                <a:ea typeface="宋体" pitchFamily="65" charset="-122"/>
              </a:rPr>
              <a:t>动幽默的话语,就成了他</a:t>
            </a:r>
            <a:r>
              <a:rPr lang="zh-CN" altLang="en-US" sz="1530" u="sng" kern="0" dirty="0" smtClean="0">
                <a:solidFill>
                  <a:srgbClr val="000000"/>
                </a:solidFill>
                <a:latin typeface="Times New Roman" pitchFamily="65" charset="-122"/>
                <a:ea typeface="宋体" pitchFamily="65" charset="-122"/>
              </a:rPr>
              <a:t>今后</a:t>
            </a:r>
            <a:r>
              <a:rPr lang="zh-CN" altLang="en-US" sz="1530" kern="0" dirty="0" smtClean="0">
                <a:solidFill>
                  <a:srgbClr val="000000"/>
                </a:solidFill>
                <a:latin typeface="Times New Roman" pitchFamily="65" charset="-122"/>
                <a:ea typeface="宋体" pitchFamily="65" charset="-122"/>
              </a:rPr>
              <a:t>文章中的语言。</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B.生态走廊如果建立得当,能够在不影响人类居住区域的前提下将隔离的栖息地连接起来,</a:t>
            </a:r>
            <a:r>
              <a:rPr lang="zh-CN" altLang="en-US" sz="1530" u="sng" kern="0" dirty="0" smtClean="0">
                <a:solidFill>
                  <a:srgbClr val="000000"/>
                </a:solidFill>
                <a:latin typeface="Times New Roman" pitchFamily="65" charset="-122"/>
                <a:ea typeface="宋体" pitchFamily="65" charset="-122"/>
              </a:rPr>
              <a:t>从</a:t>
            </a:r>
            <a:r>
              <a:rPr dirty="0"/>
              <a:t/>
            </a:r>
            <a:br>
              <a:rPr dirty="0"/>
            </a:br>
            <a:r>
              <a:rPr lang="zh-CN" altLang="en-US" sz="1530" u="sng" kern="0" dirty="0" smtClean="0">
                <a:solidFill>
                  <a:srgbClr val="000000"/>
                </a:solidFill>
                <a:latin typeface="Times New Roman" pitchFamily="65" charset="-122"/>
                <a:ea typeface="宋体" pitchFamily="65" charset="-122"/>
              </a:rPr>
              <a:t>而</a:t>
            </a:r>
            <a:r>
              <a:rPr lang="zh-CN" altLang="en-US" sz="1530" kern="0" dirty="0" smtClean="0">
                <a:solidFill>
                  <a:srgbClr val="000000"/>
                </a:solidFill>
                <a:latin typeface="Times New Roman" pitchFamily="65" charset="-122"/>
                <a:ea typeface="宋体" pitchFamily="65" charset="-122"/>
              </a:rPr>
              <a:t>将大大提升野生动物种群的稳定性。</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C.熊猫饮水,颇似酒徒贪杯,它总是喝得肚皮隆起,而后</a:t>
            </a:r>
            <a:r>
              <a:rPr lang="zh-CN" altLang="en-US" sz="1530" u="sng" kern="0" dirty="0" smtClean="0">
                <a:solidFill>
                  <a:srgbClr val="000000"/>
                </a:solidFill>
                <a:latin typeface="Times New Roman" pitchFamily="65" charset="-122"/>
                <a:ea typeface="宋体" pitchFamily="65" charset="-122"/>
              </a:rPr>
              <a:t>安之若素</a:t>
            </a:r>
            <a:r>
              <a:rPr lang="zh-CN" altLang="en-US" sz="1530" kern="0" dirty="0" smtClean="0">
                <a:solidFill>
                  <a:srgbClr val="000000"/>
                </a:solidFill>
                <a:latin typeface="Times New Roman" pitchFamily="65" charset="-122"/>
                <a:ea typeface="宋体" pitchFamily="65" charset="-122"/>
              </a:rPr>
              <a:t>地拖着笨拙的身躯,一摇一摆</a:t>
            </a:r>
            <a:r>
              <a:rPr dirty="0"/>
              <a:t/>
            </a:r>
            <a:br>
              <a:rPr dirty="0"/>
            </a:br>
            <a:r>
              <a:rPr lang="zh-CN" altLang="en-US" sz="1530" kern="0" dirty="0" smtClean="0">
                <a:solidFill>
                  <a:srgbClr val="000000"/>
                </a:solidFill>
                <a:latin typeface="Times New Roman" pitchFamily="65" charset="-122"/>
                <a:ea typeface="宋体" pitchFamily="65" charset="-122"/>
              </a:rPr>
              <a:t>地向远处的箭竹林走去。</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D.随着科技的进步和社会的发展,弹棉花、补锅钉碗等许多曾与人们生活</a:t>
            </a:r>
            <a:r>
              <a:rPr lang="zh-CN" altLang="en-US" sz="1530" u="sng" kern="0" dirty="0" smtClean="0">
                <a:solidFill>
                  <a:srgbClr val="000000"/>
                </a:solidFill>
                <a:latin typeface="Times New Roman" pitchFamily="65" charset="-122"/>
                <a:ea typeface="宋体" pitchFamily="65" charset="-122"/>
              </a:rPr>
              <a:t>息息相关</a:t>
            </a:r>
            <a:r>
              <a:rPr lang="zh-CN" altLang="en-US" sz="1530" kern="0" dirty="0" smtClean="0">
                <a:solidFill>
                  <a:srgbClr val="000000"/>
                </a:solidFill>
                <a:latin typeface="Times New Roman" pitchFamily="65" charset="-122"/>
                <a:ea typeface="宋体" pitchFamily="65" charset="-122"/>
              </a:rPr>
              <a:t>的老行业</a:t>
            </a:r>
            <a:r>
              <a:rPr dirty="0"/>
              <a:t/>
            </a:r>
            <a:br>
              <a:rPr dirty="0"/>
            </a:br>
            <a:r>
              <a:rPr lang="zh-CN" altLang="en-US" sz="1530" kern="0" dirty="0" smtClean="0">
                <a:solidFill>
                  <a:srgbClr val="000000"/>
                </a:solidFill>
                <a:latin typeface="Times New Roman" pitchFamily="65" charset="-122"/>
                <a:ea typeface="宋体" pitchFamily="65" charset="-122"/>
              </a:rPr>
              <a:t>正逐渐从我们的视线中消失。</a:t>
            </a:r>
            <a:endParaRPr lang="zh-CN" altLang="en-US" dirty="0"/>
          </a:p>
        </p:txBody>
      </p:sp>
      <p:sp>
        <p:nvSpPr>
          <p:cNvPr id="3" name="TextBox 2"/>
          <p:cNvSpPr txBox="1"/>
          <p:nvPr/>
        </p:nvSpPr>
        <p:spPr>
          <a:xfrm>
            <a:off x="468313" y="4338282"/>
            <a:ext cx="8127000" cy="136800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 </a:t>
            </a:r>
            <a:r>
              <a:rPr lang="zh-CN" altLang="en-US" sz="1530" kern="0" dirty="0" smtClean="0">
                <a:solidFill>
                  <a:srgbClr val="000000"/>
                </a:solidFill>
                <a:latin typeface="Times New Roman" pitchFamily="65" charset="-122"/>
                <a:ea typeface="宋体" pitchFamily="65" charset="-122"/>
              </a:rPr>
              <a:t>   D　D.息息相关:形容关系密切。A.今后:时间词,从今以后。此处应改为“后来”。后</a:t>
            </a:r>
            <a:r>
              <a:rPr dirty="0"/>
              <a:t/>
            </a:r>
            <a:br>
              <a:rPr dirty="0"/>
            </a:br>
            <a:r>
              <a:rPr lang="zh-CN" altLang="en-US" sz="1530" kern="0" dirty="0" smtClean="0">
                <a:solidFill>
                  <a:srgbClr val="000000"/>
                </a:solidFill>
                <a:latin typeface="Times New Roman" pitchFamily="65" charset="-122"/>
                <a:ea typeface="宋体" pitchFamily="65" charset="-122"/>
              </a:rPr>
              <a:t>来:时间词,指在过去某一时间之后的时间。B.将“从而”改为“那么”,这是一个假设关系的</a:t>
            </a:r>
            <a:r>
              <a:rPr dirty="0"/>
              <a:t/>
            </a:r>
            <a:br>
              <a:rPr dirty="0"/>
            </a:br>
            <a:r>
              <a:rPr lang="zh-CN" altLang="en-US" sz="1530" kern="0" dirty="0" smtClean="0">
                <a:solidFill>
                  <a:srgbClr val="000000"/>
                </a:solidFill>
                <a:latin typeface="Times New Roman" pitchFamily="65" charset="-122"/>
                <a:ea typeface="宋体" pitchFamily="65" charset="-122"/>
              </a:rPr>
              <a:t>复句,前面有“如果”,后面要用“那么”与之相搭配。C.安之若素:(遇到不顺利情况或反常</a:t>
            </a:r>
            <a:r>
              <a:rPr dirty="0"/>
              <a:t/>
            </a:r>
            <a:br>
              <a:rPr dirty="0"/>
            </a:br>
            <a:r>
              <a:rPr lang="zh-CN" altLang="en-US" sz="1530" kern="0" dirty="0" smtClean="0">
                <a:solidFill>
                  <a:srgbClr val="000000"/>
                </a:solidFill>
                <a:latin typeface="Times New Roman" pitchFamily="65" charset="-122"/>
                <a:ea typeface="宋体" pitchFamily="65" charset="-122"/>
              </a:rPr>
              <a:t>现象)像平常一样对待,毫不在意。此处望文生义。</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785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8.(2014北京,5)下列句子中加点的俗语,使用</a:t>
            </a:r>
            <a:r>
              <a:rPr lang="zh-CN" altLang="en-US" sz="1530" u="sng" kern="0" dirty="0" smtClean="0">
                <a:solidFill>
                  <a:srgbClr val="000000"/>
                </a:solidFill>
                <a:latin typeface="Times New Roman" pitchFamily="65" charset="-122"/>
                <a:ea typeface="宋体" pitchFamily="65" charset="-122"/>
              </a:rPr>
              <a:t>不正确</a:t>
            </a:r>
            <a:r>
              <a:rPr lang="zh-CN" altLang="en-US" sz="1530" kern="0" dirty="0" smtClean="0">
                <a:solidFill>
                  <a:srgbClr val="000000"/>
                </a:solidFill>
                <a:latin typeface="Times New Roman" pitchFamily="65" charset="-122"/>
                <a:ea typeface="宋体" pitchFamily="65" charset="-122"/>
              </a:rPr>
              <a:t>的一项是</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A.世界上热点问题不少,</a:t>
            </a:r>
            <a:r>
              <a:rPr lang="zh-CN" altLang="en-US" sz="1530" u="sng" kern="0" dirty="0" smtClean="0">
                <a:solidFill>
                  <a:srgbClr val="000000"/>
                </a:solidFill>
                <a:latin typeface="Times New Roman" pitchFamily="65" charset="-122"/>
                <a:ea typeface="宋体" pitchFamily="65" charset="-122"/>
              </a:rPr>
              <a:t>按下葫芦起了瓢</a:t>
            </a:r>
            <a:r>
              <a:rPr lang="zh-CN" altLang="en-US" sz="1530" kern="0" dirty="0" smtClean="0">
                <a:solidFill>
                  <a:srgbClr val="000000"/>
                </a:solidFill>
                <a:latin typeface="Times New Roman" pitchFamily="65" charset="-122"/>
                <a:ea typeface="宋体" pitchFamily="65" charset="-122"/>
              </a:rPr>
              <a:t>。解决这些问题要得理又得法,一味示强施压不行,外</a:t>
            </a:r>
            <a:r>
              <a:rPr dirty="0"/>
              <a:t/>
            </a:r>
            <a:br>
              <a:rPr dirty="0"/>
            </a:br>
            <a:r>
              <a:rPr lang="zh-CN" altLang="en-US" sz="1530" kern="0" dirty="0" smtClean="0">
                <a:solidFill>
                  <a:srgbClr val="000000"/>
                </a:solidFill>
                <a:latin typeface="Times New Roman" pitchFamily="65" charset="-122"/>
                <a:ea typeface="宋体" pitchFamily="65" charset="-122"/>
              </a:rPr>
              <a:t>部武力干预更要不得,政治解决是唯一出路。</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B.河北省的领导在签约会上表示,为京津冀整体协同发展,</a:t>
            </a:r>
            <a:r>
              <a:rPr lang="zh-CN" altLang="en-US" sz="1530" u="sng" kern="0" dirty="0" smtClean="0">
                <a:solidFill>
                  <a:srgbClr val="000000"/>
                </a:solidFill>
                <a:latin typeface="Times New Roman" pitchFamily="65" charset="-122"/>
                <a:ea typeface="宋体" pitchFamily="65" charset="-122"/>
              </a:rPr>
              <a:t>一家人不说两家话</a:t>
            </a:r>
            <a:r>
              <a:rPr lang="zh-CN" altLang="en-US" sz="1530" kern="0" dirty="0" smtClean="0">
                <a:solidFill>
                  <a:srgbClr val="000000"/>
                </a:solidFill>
                <a:latin typeface="Times New Roman" pitchFamily="65" charset="-122"/>
                <a:ea typeface="宋体" pitchFamily="65" charset="-122"/>
              </a:rPr>
              <a:t>,河北将全力建好</a:t>
            </a:r>
            <a:r>
              <a:rPr dirty="0"/>
              <a:t/>
            </a:r>
            <a:br>
              <a:rPr dirty="0"/>
            </a:br>
            <a:r>
              <a:rPr lang="zh-CN" altLang="en-US" sz="1530" kern="0" dirty="0" smtClean="0">
                <a:solidFill>
                  <a:srgbClr val="000000"/>
                </a:solidFill>
                <a:latin typeface="Times New Roman" pitchFamily="65" charset="-122"/>
                <a:ea typeface="宋体" pitchFamily="65" charset="-122"/>
              </a:rPr>
              <a:t>永清服装城,确保北京的服装商场如期迁入。</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C.俗话说:</a:t>
            </a:r>
            <a:r>
              <a:rPr lang="zh-CN" altLang="en-US" sz="1530" u="sng" kern="0" dirty="0" smtClean="0">
                <a:solidFill>
                  <a:srgbClr val="000000"/>
                </a:solidFill>
                <a:latin typeface="Times New Roman" pitchFamily="65" charset="-122"/>
                <a:ea typeface="宋体" pitchFamily="65" charset="-122"/>
              </a:rPr>
              <a:t>兵马未动</a:t>
            </a:r>
            <a:r>
              <a:rPr lang="zh-CN" altLang="en-US" sz="1530" kern="0" dirty="0" smtClean="0">
                <a:solidFill>
                  <a:srgbClr val="000000"/>
                </a:solidFill>
                <a:latin typeface="Times New Roman" pitchFamily="65" charset="-122"/>
                <a:ea typeface="宋体" pitchFamily="65" charset="-122"/>
              </a:rPr>
              <a:t>,</a:t>
            </a:r>
            <a:r>
              <a:rPr lang="zh-CN" altLang="en-US" sz="1530" u="sng" kern="0" dirty="0" smtClean="0">
                <a:solidFill>
                  <a:srgbClr val="000000"/>
                </a:solidFill>
                <a:latin typeface="Times New Roman" pitchFamily="65" charset="-122"/>
                <a:ea typeface="宋体" pitchFamily="65" charset="-122"/>
              </a:rPr>
              <a:t>粮草先行</a:t>
            </a:r>
            <a:r>
              <a:rPr lang="zh-CN" altLang="en-US" sz="1530" kern="0" dirty="0" smtClean="0">
                <a:solidFill>
                  <a:srgbClr val="000000"/>
                </a:solidFill>
                <a:latin typeface="Times New Roman" pitchFamily="65" charset="-122"/>
                <a:ea typeface="宋体" pitchFamily="65" charset="-122"/>
              </a:rPr>
              <a:t>。刚进入4G时代,抢占市场的“搏杀”已见端倪,几大运营商争</a:t>
            </a:r>
            <a:r>
              <a:rPr dirty="0"/>
              <a:t/>
            </a:r>
            <a:br>
              <a:rPr dirty="0"/>
            </a:br>
            <a:r>
              <a:rPr lang="zh-CN" altLang="en-US" sz="1530" kern="0" dirty="0" smtClean="0">
                <a:solidFill>
                  <a:srgbClr val="000000"/>
                </a:solidFill>
                <a:latin typeface="Times New Roman" pitchFamily="65" charset="-122"/>
                <a:ea typeface="宋体" pitchFamily="65" charset="-122"/>
              </a:rPr>
              <a:t>相推出各种优惠套餐,在价格上做足了文章。</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D.“今天请各位老同学来,为咱们县的发展献计献策,我只备下清茶一杯,</a:t>
            </a:r>
            <a:r>
              <a:rPr lang="zh-CN" altLang="en-US" sz="1530" u="sng" kern="0" dirty="0" smtClean="0">
                <a:solidFill>
                  <a:srgbClr val="000000"/>
                </a:solidFill>
                <a:latin typeface="Times New Roman" pitchFamily="65" charset="-122"/>
                <a:ea typeface="宋体" pitchFamily="65" charset="-122"/>
              </a:rPr>
              <a:t>君子之交淡如水</a:t>
            </a:r>
            <a:r>
              <a:rPr dirty="0"/>
              <a:t/>
            </a:r>
            <a:br>
              <a:rPr dirty="0"/>
            </a:br>
            <a:r>
              <a:rPr lang="zh-CN" altLang="en-US" sz="1530" kern="0" dirty="0" smtClean="0">
                <a:solidFill>
                  <a:srgbClr val="000000"/>
                </a:solidFill>
                <a:latin typeface="Times New Roman" pitchFamily="65" charset="-122"/>
                <a:ea typeface="宋体" pitchFamily="65" charset="-122"/>
              </a:rPr>
              <a:t>嘛!”县长话音一落,老同学们报以一片笑声和掌声。</a:t>
            </a:r>
            <a:endParaRPr lang="zh-CN" altLang="en-US" dirty="0"/>
          </a:p>
        </p:txBody>
      </p:sp>
      <p:sp>
        <p:nvSpPr>
          <p:cNvPr id="3" name="TextBox 2"/>
          <p:cNvSpPr txBox="1"/>
          <p:nvPr/>
        </p:nvSpPr>
        <p:spPr>
          <a:xfrm>
            <a:off x="516966" y="4346315"/>
            <a:ext cx="8127000" cy="207435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   </a:t>
            </a:r>
            <a:r>
              <a:rPr lang="zh-CN" altLang="en-US" sz="1530" kern="0" dirty="0" smtClean="0">
                <a:solidFill>
                  <a:srgbClr val="000000"/>
                </a:solidFill>
                <a:latin typeface="Times New Roman" pitchFamily="65" charset="-122"/>
                <a:ea typeface="宋体" pitchFamily="65" charset="-122"/>
              </a:rPr>
              <a:t> C　A.按下葫芦起了瓢:比喻顾了这头丢那头,无法使事情得到圆满解决。B.一家人不</a:t>
            </a:r>
            <a:r>
              <a:rPr dirty="0"/>
              <a:t/>
            </a:r>
            <a:br>
              <a:rPr dirty="0"/>
            </a:br>
            <a:r>
              <a:rPr lang="zh-CN" altLang="en-US" sz="1530" kern="0" dirty="0" smtClean="0">
                <a:solidFill>
                  <a:srgbClr val="000000"/>
                </a:solidFill>
                <a:latin typeface="Times New Roman" pitchFamily="65" charset="-122"/>
                <a:ea typeface="宋体" pitchFamily="65" charset="-122"/>
              </a:rPr>
              <a:t>说两家话:自家人不说客气话。C.兵马未动,粮草先行:出兵之前,先准备好粮食和草料,比喻在</a:t>
            </a:r>
            <a:r>
              <a:rPr dirty="0"/>
              <a:t/>
            </a:r>
            <a:br>
              <a:rPr dirty="0"/>
            </a:br>
            <a:r>
              <a:rPr lang="zh-CN" altLang="en-US" sz="1530" kern="0" dirty="0" smtClean="0">
                <a:solidFill>
                  <a:srgbClr val="000000"/>
                </a:solidFill>
                <a:latin typeface="Times New Roman" pitchFamily="65" charset="-122"/>
                <a:ea typeface="宋体" pitchFamily="65" charset="-122"/>
              </a:rPr>
              <a:t>做某件事情之前,提前做好准备工作。但这一准备工作仅限于后勤工作,不包括“抢占市场”</a:t>
            </a:r>
            <a:r>
              <a:rPr dirty="0"/>
              <a:t/>
            </a:r>
            <a:br>
              <a:rPr dirty="0"/>
            </a:br>
            <a:r>
              <a:rPr lang="zh-CN" altLang="en-US" sz="1530" kern="0" dirty="0" smtClean="0">
                <a:solidFill>
                  <a:srgbClr val="000000"/>
                </a:solidFill>
                <a:latin typeface="Times New Roman" pitchFamily="65" charset="-122"/>
                <a:ea typeface="宋体" pitchFamily="65" charset="-122"/>
              </a:rPr>
              <a:t>等行为。D.君子之交淡如水:君子之间建立在道义基础上的交情高雅纯净,清淡如水。这里的</a:t>
            </a:r>
            <a:r>
              <a:rPr dirty="0"/>
              <a:t/>
            </a:r>
            <a:br>
              <a:rPr dirty="0"/>
            </a:br>
            <a:r>
              <a:rPr lang="zh-CN" altLang="en-US" sz="1530" kern="0" dirty="0" smtClean="0">
                <a:solidFill>
                  <a:srgbClr val="000000"/>
                </a:solidFill>
                <a:latin typeface="Times New Roman" pitchFamily="65" charset="-122"/>
                <a:ea typeface="宋体" pitchFamily="65" charset="-122"/>
              </a:rPr>
              <a:t>“淡如水”不是说君子之间的感情淡得像水一样,而是指君子之间的交往不含任何功利之心,</a:t>
            </a:r>
            <a:r>
              <a:rPr dirty="0"/>
              <a:t/>
            </a:r>
            <a:br>
              <a:rPr dirty="0"/>
            </a:br>
            <a:r>
              <a:rPr lang="zh-CN" altLang="en-US" sz="1530" kern="0" dirty="0" smtClean="0">
                <a:solidFill>
                  <a:srgbClr val="000000"/>
                </a:solidFill>
                <a:latin typeface="Times New Roman" pitchFamily="65" charset="-122"/>
                <a:ea typeface="宋体" pitchFamily="65" charset="-122"/>
              </a:rPr>
              <a:t>他们的交往纯属友谊,且长久而亲切。</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36800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 </a:t>
            </a:r>
            <a:r>
              <a:rPr lang="zh-CN" altLang="en-US" sz="1530" kern="0" dirty="0" smtClean="0">
                <a:solidFill>
                  <a:srgbClr val="000000"/>
                </a:solidFill>
                <a:latin typeface="Times New Roman" pitchFamily="65" charset="-122"/>
                <a:ea typeface="宋体" pitchFamily="65" charset="-122"/>
              </a:rPr>
              <a:t>   A　本题考查对词语(包括成语)的准确理解与运用能力。精益求精:指已经很好了,还</a:t>
            </a:r>
            <a:r>
              <a:rPr dirty="0"/>
              <a:t/>
            </a:r>
            <a:br>
              <a:rPr dirty="0"/>
            </a:br>
            <a:r>
              <a:rPr lang="zh-CN" altLang="en-US" sz="1530" kern="0" dirty="0" smtClean="0">
                <a:solidFill>
                  <a:srgbClr val="000000"/>
                </a:solidFill>
                <a:latin typeface="Times New Roman" pitchFamily="65" charset="-122"/>
                <a:ea typeface="宋体" pitchFamily="65" charset="-122"/>
              </a:rPr>
              <a:t>要求更好。励精求治:振作精神,想办法把国家治理好。耳目一新:听到的看到的跟以前完全不</a:t>
            </a:r>
            <a:r>
              <a:rPr dirty="0"/>
              <a:t/>
            </a:r>
            <a:br>
              <a:rPr dirty="0"/>
            </a:br>
            <a:r>
              <a:rPr lang="zh-CN" altLang="en-US" sz="1530" kern="0" dirty="0" smtClean="0">
                <a:solidFill>
                  <a:srgbClr val="000000"/>
                </a:solidFill>
                <a:latin typeface="Times New Roman" pitchFamily="65" charset="-122"/>
                <a:ea typeface="宋体" pitchFamily="65" charset="-122"/>
              </a:rPr>
              <a:t>同,感到很新鲜。刮目相看:用新的眼光来看待。美不胜收:美好的东西太多,一时看不过来。</a:t>
            </a:r>
            <a:r>
              <a:rPr dirty="0"/>
              <a:t/>
            </a:r>
            <a:br>
              <a:rPr dirty="0"/>
            </a:br>
            <a:r>
              <a:rPr lang="zh-CN" altLang="en-US" sz="1530" kern="0" dirty="0" smtClean="0">
                <a:solidFill>
                  <a:srgbClr val="000000"/>
                </a:solidFill>
                <a:latin typeface="Times New Roman" pitchFamily="65" charset="-122"/>
                <a:ea typeface="宋体" pitchFamily="65" charset="-122"/>
              </a:rPr>
              <a:t>数不胜数:数也数不过来,形容很多。</a:t>
            </a:r>
            <a:endParaRPr lang="zh-CN" altLang="en-US" dirty="0"/>
          </a:p>
        </p:txBody>
      </p:sp>
      <p:sp>
        <p:nvSpPr>
          <p:cNvPr id="3" name="TextBox 2"/>
          <p:cNvSpPr txBox="1"/>
          <p:nvPr/>
        </p:nvSpPr>
        <p:spPr>
          <a:xfrm>
            <a:off x="516966" y="2552332"/>
            <a:ext cx="8127000" cy="136800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疑难突破</a:t>
            </a:r>
            <a:r>
              <a:rPr lang="zh-CN" altLang="en-US" sz="1530" kern="0" dirty="0" smtClean="0">
                <a:solidFill>
                  <a:srgbClr val="000000"/>
                </a:solidFill>
                <a:latin typeface="Times New Roman" pitchFamily="65" charset="-122"/>
                <a:ea typeface="宋体" pitchFamily="65" charset="-122"/>
              </a:rPr>
              <a:t>　此题难在对“励精求治”的理解上。其实,只要知道这个成语只能用于国家领导</a:t>
            </a:r>
            <a:r>
              <a:rPr dirty="0"/>
              <a:t/>
            </a:r>
            <a:br>
              <a:rPr dirty="0"/>
            </a:br>
            <a:r>
              <a:rPr lang="zh-CN" altLang="en-US" sz="1530" kern="0" dirty="0" smtClean="0">
                <a:solidFill>
                  <a:srgbClr val="000000"/>
                </a:solidFill>
                <a:latin typeface="Times New Roman" pitchFamily="65" charset="-122"/>
                <a:ea typeface="宋体" pitchFamily="65" charset="-122"/>
              </a:rPr>
              <a:t>人,就很容易排除B、D两项。语境赞美绣娘们创作的作品,不能用“刮目相看”,这里不存在</a:t>
            </a:r>
            <a:r>
              <a:rPr dirty="0"/>
              <a:t/>
            </a:r>
            <a:br>
              <a:rPr dirty="0"/>
            </a:br>
            <a:r>
              <a:rPr lang="zh-CN" altLang="en-US" sz="1530" kern="0" dirty="0" smtClean="0">
                <a:solidFill>
                  <a:srgbClr val="000000"/>
                </a:solidFill>
                <a:latin typeface="Times New Roman" pitchFamily="65" charset="-122"/>
                <a:ea typeface="宋体" pitchFamily="65" charset="-122"/>
              </a:rPr>
              <a:t>与过去相比较的情况,不能说作品“令人刮目相看”。由此可排除C项。语境是强调刺绣画</a:t>
            </a:r>
            <a:r>
              <a:rPr dirty="0"/>
              <a:t/>
            </a:r>
            <a:br>
              <a:rPr dirty="0"/>
            </a:br>
            <a:r>
              <a:rPr lang="zh-CN" altLang="en-US" sz="1530" kern="0" dirty="0" smtClean="0">
                <a:solidFill>
                  <a:srgbClr val="000000"/>
                </a:solidFill>
                <a:latin typeface="Times New Roman" pitchFamily="65" charset="-122"/>
                <a:ea typeface="宋体" pitchFamily="65" charset="-122"/>
              </a:rPr>
              <a:t>艺术之美,而不是强调其多,应用“美不胜收”,进一步印证答案为A。</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9.(2013浙江,3)下列各句中,加点的词语运用正确的一项是</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A.倒金字塔形的“421”家庭结构使得居家养老陷入困境,社会养老服务体系又不够完善,</a:t>
            </a:r>
            <a:r>
              <a:rPr lang="zh-CN" altLang="en-US" sz="1530" u="sng" kern="0" dirty="0" smtClean="0">
                <a:solidFill>
                  <a:srgbClr val="000000"/>
                </a:solidFill>
                <a:latin typeface="Times New Roman" pitchFamily="65" charset="-122"/>
                <a:ea typeface="宋体" pitchFamily="65" charset="-122"/>
              </a:rPr>
              <a:t>以</a:t>
            </a:r>
            <a:r>
              <a:rPr dirty="0"/>
              <a:t/>
            </a:r>
            <a:br>
              <a:rPr dirty="0"/>
            </a:br>
            <a:r>
              <a:rPr lang="zh-CN" altLang="en-US" sz="1530" u="sng" kern="0" dirty="0" smtClean="0">
                <a:solidFill>
                  <a:srgbClr val="000000"/>
                </a:solidFill>
                <a:latin typeface="Times New Roman" pitchFamily="65" charset="-122"/>
                <a:ea typeface="宋体" pitchFamily="65" charset="-122"/>
              </a:rPr>
              <a:t>至</a:t>
            </a:r>
            <a:r>
              <a:rPr lang="zh-CN" altLang="en-US" sz="1530" kern="0" dirty="0" smtClean="0">
                <a:solidFill>
                  <a:srgbClr val="000000"/>
                </a:solidFill>
                <a:latin typeface="Times New Roman" pitchFamily="65" charset="-122"/>
                <a:ea typeface="宋体" pitchFamily="65" charset="-122"/>
              </a:rPr>
              <a:t>中国养老问题日趋严重。</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B.有人多次为芦山灾区慷慨解囊,倾尽全部积蓄;也有人声明自己将</a:t>
            </a:r>
            <a:r>
              <a:rPr lang="zh-CN" altLang="en-US" sz="1530" u="sng" kern="0" dirty="0" smtClean="0">
                <a:solidFill>
                  <a:srgbClr val="000000"/>
                </a:solidFill>
                <a:latin typeface="Times New Roman" pitchFamily="65" charset="-122"/>
                <a:ea typeface="宋体" pitchFamily="65" charset="-122"/>
              </a:rPr>
              <a:t>细大不捐</a:t>
            </a:r>
            <a:r>
              <a:rPr lang="zh-CN" altLang="en-US" sz="1530" kern="0" dirty="0" smtClean="0">
                <a:solidFill>
                  <a:srgbClr val="000000"/>
                </a:solidFill>
                <a:latin typeface="Times New Roman" pitchFamily="65" charset="-122"/>
                <a:ea typeface="宋体" pitchFamily="65" charset="-122"/>
              </a:rPr>
              <a:t>,以抗议某些慈善</a:t>
            </a:r>
            <a:r>
              <a:rPr dirty="0"/>
              <a:t/>
            </a:r>
            <a:br>
              <a:rPr dirty="0"/>
            </a:br>
            <a:r>
              <a:rPr lang="zh-CN" altLang="en-US" sz="1530" kern="0" dirty="0" smtClean="0">
                <a:solidFill>
                  <a:srgbClr val="000000"/>
                </a:solidFill>
                <a:latin typeface="Times New Roman" pitchFamily="65" charset="-122"/>
                <a:ea typeface="宋体" pitchFamily="65" charset="-122"/>
              </a:rPr>
              <a:t>机构运作缺乏透明度。</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C.面对河水严重污染的现状,大学生自愿组成暑期社会实践小分队,满怀</a:t>
            </a:r>
            <a:r>
              <a:rPr lang="zh-CN" altLang="en-US" sz="1530" u="sng" kern="0" dirty="0" smtClean="0">
                <a:solidFill>
                  <a:srgbClr val="000000"/>
                </a:solidFill>
                <a:latin typeface="Times New Roman" pitchFamily="65" charset="-122"/>
                <a:ea typeface="宋体" pitchFamily="65" charset="-122"/>
              </a:rPr>
              <a:t>热诚</a:t>
            </a:r>
            <a:r>
              <a:rPr lang="zh-CN" altLang="en-US" sz="1530" kern="0" dirty="0" smtClean="0">
                <a:solidFill>
                  <a:srgbClr val="000000"/>
                </a:solidFill>
                <a:latin typeface="Times New Roman" pitchFamily="65" charset="-122"/>
                <a:ea typeface="宋体" pitchFamily="65" charset="-122"/>
              </a:rPr>
              <a:t>地进行生态环境</a:t>
            </a:r>
            <a:r>
              <a:rPr dirty="0"/>
              <a:t/>
            </a:r>
            <a:br>
              <a:rPr dirty="0"/>
            </a:br>
            <a:r>
              <a:rPr lang="zh-CN" altLang="en-US" sz="1530" kern="0" dirty="0" smtClean="0">
                <a:solidFill>
                  <a:srgbClr val="000000"/>
                </a:solidFill>
                <a:latin typeface="Times New Roman" pitchFamily="65" charset="-122"/>
                <a:ea typeface="宋体" pitchFamily="65" charset="-122"/>
              </a:rPr>
              <a:t>调查,积极宣传环保理念。</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D.随着出版业的市场化和多元化,类型多样、题材丰富的作品大量涌现,其中也有一些作品粗</a:t>
            </a:r>
            <a:r>
              <a:rPr dirty="0"/>
              <a:t/>
            </a:r>
            <a:br>
              <a:rPr dirty="0"/>
            </a:br>
            <a:r>
              <a:rPr lang="zh-CN" altLang="en-US" sz="1530" kern="0" dirty="0" smtClean="0">
                <a:solidFill>
                  <a:srgbClr val="000000"/>
                </a:solidFill>
                <a:latin typeface="Times New Roman" pitchFamily="65" charset="-122"/>
                <a:ea typeface="宋体" pitchFamily="65" charset="-122"/>
              </a:rPr>
              <a:t>制滥造,令人</a:t>
            </a:r>
            <a:r>
              <a:rPr lang="zh-CN" altLang="en-US" sz="1530" u="sng" kern="0" dirty="0" smtClean="0">
                <a:solidFill>
                  <a:srgbClr val="000000"/>
                </a:solidFill>
                <a:latin typeface="Times New Roman" pitchFamily="65" charset="-122"/>
                <a:ea typeface="宋体" pitchFamily="65" charset="-122"/>
              </a:rPr>
              <a:t>不忍卒读</a:t>
            </a:r>
            <a:r>
              <a:rPr lang="zh-CN" altLang="en-US" sz="1530" kern="0" dirty="0" smtClean="0">
                <a:solidFill>
                  <a:srgbClr val="000000"/>
                </a:solidFill>
                <a:latin typeface="Times New Roman" pitchFamily="65" charset="-122"/>
                <a:ea typeface="宋体" pitchFamily="65" charset="-122"/>
              </a:rPr>
              <a:t>。</a:t>
            </a:r>
            <a:endParaRPr lang="zh-CN" altLang="en-US" dirty="0"/>
          </a:p>
        </p:txBody>
      </p:sp>
      <p:sp>
        <p:nvSpPr>
          <p:cNvPr id="3" name="TextBox 2"/>
          <p:cNvSpPr txBox="1"/>
          <p:nvPr/>
        </p:nvSpPr>
        <p:spPr>
          <a:xfrm>
            <a:off x="468313" y="4277525"/>
            <a:ext cx="8127000" cy="136691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 </a:t>
            </a:r>
            <a:r>
              <a:rPr lang="zh-CN" altLang="en-US" sz="1530" kern="0" dirty="0" smtClean="0">
                <a:solidFill>
                  <a:srgbClr val="000000"/>
                </a:solidFill>
                <a:latin typeface="Times New Roman" pitchFamily="65" charset="-122"/>
                <a:ea typeface="宋体" pitchFamily="65" charset="-122"/>
              </a:rPr>
              <a:t>   A　A.“以至”用在下半句的开头,表示由于上文所说的动作、情况的程度很深而形</a:t>
            </a:r>
            <a:r>
              <a:rPr dirty="0"/>
              <a:t/>
            </a:r>
            <a:br>
              <a:rPr dirty="0"/>
            </a:br>
            <a:r>
              <a:rPr lang="zh-CN" altLang="en-US" sz="1530" kern="0" dirty="0" smtClean="0">
                <a:solidFill>
                  <a:srgbClr val="000000"/>
                </a:solidFill>
                <a:latin typeface="Times New Roman" pitchFamily="65" charset="-122"/>
                <a:ea typeface="宋体" pitchFamily="65" charset="-122"/>
              </a:rPr>
              <a:t>成的结果。B.“细大不捐”指小的大的都不抛弃。与语境不合。C.“热诚”是形容词,意为</a:t>
            </a:r>
            <a:r>
              <a:rPr dirty="0"/>
              <a:t/>
            </a:r>
            <a:br>
              <a:rPr dirty="0"/>
            </a:br>
            <a:r>
              <a:rPr lang="zh-CN" altLang="en-US" sz="1530" kern="0" dirty="0" smtClean="0">
                <a:solidFill>
                  <a:srgbClr val="000000"/>
                </a:solidFill>
                <a:latin typeface="Times New Roman" pitchFamily="65" charset="-122"/>
                <a:ea typeface="宋体" pitchFamily="65" charset="-122"/>
              </a:rPr>
              <a:t>热心而诚恳。此处应为“热忱”。D.“不忍卒读”指不忍心读完,多形容文章悲惨动人。与</a:t>
            </a:r>
            <a:r>
              <a:rPr dirty="0"/>
              <a:t/>
            </a:r>
            <a:br>
              <a:rPr dirty="0"/>
            </a:br>
            <a:r>
              <a:rPr lang="zh-CN" altLang="en-US" sz="1530" kern="0" dirty="0" smtClean="0">
                <a:solidFill>
                  <a:srgbClr val="000000"/>
                </a:solidFill>
                <a:latin typeface="Times New Roman" pitchFamily="65" charset="-122"/>
                <a:ea typeface="宋体" pitchFamily="65" charset="-122"/>
              </a:rPr>
              <a:t>语境不合。</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785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10.(2013湖北,3)依次填入下列横线处的词语,最恰当的一组是</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①宋人画雪常不用铅粉,</a:t>
            </a:r>
            <a:r>
              <a:rPr lang="zh-CN" altLang="en-US" sz="1530" u="sng" kern="0"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把背景用墨衬黑,一层层</a:t>
            </a:r>
            <a:r>
              <a:rPr lang="zh-CN" altLang="en-US" sz="1530" u="sng" kern="0"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,留出山头的白,树梢的</a:t>
            </a:r>
            <a:r>
              <a:rPr dirty="0"/>
              <a:t/>
            </a:r>
            <a:br>
              <a:rPr dirty="0"/>
            </a:br>
            <a:r>
              <a:rPr lang="zh-CN" altLang="en-US" sz="1530" kern="0" dirty="0" smtClean="0">
                <a:solidFill>
                  <a:srgbClr val="000000"/>
                </a:solidFill>
                <a:latin typeface="Times New Roman" pitchFamily="65" charset="-122"/>
                <a:ea typeface="宋体" pitchFamily="65" charset="-122"/>
              </a:rPr>
              <a:t>白,甚至花蕾上的白,虚实映衬,意境悠远。</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②因为睡不着,打开窗帘,遥望夜空,</a:t>
            </a:r>
            <a:r>
              <a:rPr lang="zh-CN" altLang="en-US" sz="1530" u="sng" kern="0"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满天,斜月晶莹,薄雾似轻纱漫卷,</a:t>
            </a:r>
            <a:r>
              <a:rPr lang="zh-CN" altLang="en-US" sz="1530" u="sng" kern="0"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。我思</a:t>
            </a:r>
            <a:r>
              <a:rPr dirty="0"/>
              <a:t/>
            </a:r>
            <a:br>
              <a:rPr dirty="0"/>
            </a:br>
            <a:r>
              <a:rPr lang="zh-CN" altLang="en-US" sz="1530" kern="0" dirty="0" smtClean="0">
                <a:solidFill>
                  <a:srgbClr val="000000"/>
                </a:solidFill>
                <a:latin typeface="Times New Roman" pitchFamily="65" charset="-122"/>
                <a:ea typeface="宋体" pitchFamily="65" charset="-122"/>
              </a:rPr>
              <a:t>念那个小山村,那个让我魂牵梦绕的地方!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A.而是　　　点染　　　星汉　　　如梦如幻</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B.总是　　　浸染　　　星云　　　如诗如画</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C.却是　　　绘染　　　星光　　　诗意盎然</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D.只是　　　渲染　　　星斗　　　诗意朦胧</a:t>
            </a:r>
            <a:endParaRPr lang="zh-CN" altLang="en-US" dirty="0"/>
          </a:p>
        </p:txBody>
      </p:sp>
      <p:sp>
        <p:nvSpPr>
          <p:cNvPr id="3" name="TextBox 2"/>
          <p:cNvSpPr txBox="1"/>
          <p:nvPr/>
        </p:nvSpPr>
        <p:spPr>
          <a:xfrm>
            <a:off x="468313" y="4348963"/>
            <a:ext cx="8127000" cy="136691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  </a:t>
            </a:r>
            <a:r>
              <a:rPr lang="zh-CN" altLang="en-US" sz="1530" kern="0" dirty="0" smtClean="0">
                <a:solidFill>
                  <a:srgbClr val="000000"/>
                </a:solidFill>
                <a:latin typeface="Times New Roman" pitchFamily="65" charset="-122"/>
                <a:ea typeface="宋体" pitchFamily="65" charset="-122"/>
              </a:rPr>
              <a:t>  D　只是:仅仅是;不过是。点染:绘画时点缀景物和着色,也比喻修饰文字。浸染:逐渐</a:t>
            </a:r>
            <a:r>
              <a:rPr dirty="0"/>
              <a:t/>
            </a:r>
            <a:br>
              <a:rPr dirty="0"/>
            </a:br>
            <a:r>
              <a:rPr lang="zh-CN" altLang="en-US" sz="1530" kern="0" dirty="0" smtClean="0">
                <a:solidFill>
                  <a:srgbClr val="000000"/>
                </a:solidFill>
                <a:latin typeface="Times New Roman" pitchFamily="65" charset="-122"/>
                <a:ea typeface="宋体" pitchFamily="65" charset="-122"/>
              </a:rPr>
              <a:t>沾染或感染。绘染:绘画染色。渲染:国画的一种画法,用水墨或淡的色彩涂抹画面,以加强艺</a:t>
            </a:r>
            <a:r>
              <a:rPr dirty="0"/>
              <a:t/>
            </a:r>
            <a:br>
              <a:rPr dirty="0"/>
            </a:br>
            <a:r>
              <a:rPr lang="zh-CN" altLang="en-US" sz="1530" kern="0" dirty="0" smtClean="0">
                <a:solidFill>
                  <a:srgbClr val="000000"/>
                </a:solidFill>
                <a:latin typeface="Times New Roman" pitchFamily="65" charset="-122"/>
                <a:ea typeface="宋体" pitchFamily="65" charset="-122"/>
              </a:rPr>
              <a:t>术效果。星汉:银河。星云:由气体和尘埃组成的云雾状天体。星光:星的光辉。星斗:夜晚天</a:t>
            </a:r>
            <a:r>
              <a:rPr dirty="0"/>
              <a:t/>
            </a:r>
            <a:br>
              <a:rPr dirty="0"/>
            </a:br>
            <a:r>
              <a:rPr lang="zh-CN" altLang="en-US" sz="1530" kern="0" dirty="0" smtClean="0">
                <a:solidFill>
                  <a:srgbClr val="000000"/>
                </a:solidFill>
                <a:latin typeface="Times New Roman" pitchFamily="65" charset="-122"/>
                <a:ea typeface="宋体" pitchFamily="65" charset="-122"/>
              </a:rPr>
              <a:t>空中闪烁发光的天体。</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47221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11.(2013广东,2)下面语段中画线的词语,使用</a:t>
            </a:r>
            <a:r>
              <a:rPr lang="zh-CN" altLang="en-US" sz="1530" u="sng" kern="0" dirty="0" smtClean="0">
                <a:solidFill>
                  <a:srgbClr val="000000"/>
                </a:solidFill>
                <a:latin typeface="Times New Roman" pitchFamily="65" charset="-122"/>
                <a:ea typeface="宋体" pitchFamily="65" charset="-122"/>
              </a:rPr>
              <a:t>不恰当</a:t>
            </a:r>
            <a:r>
              <a:rPr lang="zh-CN" altLang="en-US" sz="1530" kern="0" dirty="0" smtClean="0">
                <a:solidFill>
                  <a:srgbClr val="000000"/>
                </a:solidFill>
                <a:latin typeface="Times New Roman" pitchFamily="65" charset="-122"/>
                <a:ea typeface="宋体" pitchFamily="65" charset="-122"/>
              </a:rPr>
              <a:t>的一项是</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在许多人眼里,美术馆一直是</a:t>
            </a:r>
            <a:r>
              <a:rPr lang="zh-CN" altLang="en-US" sz="1530" u="sng" kern="0" dirty="0" smtClean="0">
                <a:solidFill>
                  <a:srgbClr val="000000"/>
                </a:solidFill>
                <a:latin typeface="Times New Roman" pitchFamily="65" charset="-122"/>
                <a:ea typeface="宋体" pitchFamily="65" charset="-122"/>
              </a:rPr>
              <a:t>阳春白雪</a:t>
            </a:r>
            <a:r>
              <a:rPr lang="zh-CN" altLang="en-US" sz="1530" kern="0" dirty="0" smtClean="0">
                <a:solidFill>
                  <a:srgbClr val="000000"/>
                </a:solidFill>
                <a:latin typeface="Times New Roman" pitchFamily="65" charset="-122"/>
                <a:ea typeface="宋体" pitchFamily="65" charset="-122"/>
              </a:rPr>
              <a:t>的代名词,是少数有艺术造诣的人出入的地方,里面陈列</a:t>
            </a:r>
            <a:r>
              <a:rPr dirty="0"/>
              <a:t/>
            </a:r>
            <a:br>
              <a:rPr dirty="0"/>
            </a:br>
            <a:r>
              <a:rPr lang="zh-CN" altLang="en-US" sz="1530" kern="0" dirty="0" smtClean="0">
                <a:solidFill>
                  <a:srgbClr val="000000"/>
                </a:solidFill>
                <a:latin typeface="Times New Roman" pitchFamily="65" charset="-122"/>
                <a:ea typeface="宋体" pitchFamily="65" charset="-122"/>
              </a:rPr>
              <a:t>的</a:t>
            </a:r>
            <a:r>
              <a:rPr lang="zh-CN" altLang="en-US" sz="1530" u="sng" kern="0" dirty="0" smtClean="0">
                <a:solidFill>
                  <a:srgbClr val="000000"/>
                </a:solidFill>
                <a:latin typeface="Times New Roman" pitchFamily="65" charset="-122"/>
                <a:ea typeface="宋体" pitchFamily="65" charset="-122"/>
              </a:rPr>
              <a:t>通常</a:t>
            </a:r>
            <a:r>
              <a:rPr lang="zh-CN" altLang="en-US" sz="1530" kern="0" dirty="0" smtClean="0">
                <a:solidFill>
                  <a:srgbClr val="000000"/>
                </a:solidFill>
                <a:latin typeface="Times New Roman" pitchFamily="65" charset="-122"/>
                <a:ea typeface="宋体" pitchFamily="65" charset="-122"/>
              </a:rPr>
              <a:t>是看不太懂的作品。但如果你到台湾的美术馆去转转,你一定不会失望。台湾的美术</a:t>
            </a:r>
            <a:r>
              <a:rPr dirty="0"/>
              <a:t/>
            </a:r>
            <a:br>
              <a:rPr dirty="0"/>
            </a:br>
            <a:r>
              <a:rPr lang="zh-CN" altLang="en-US" sz="1530" kern="0" dirty="0" smtClean="0">
                <a:solidFill>
                  <a:srgbClr val="000000"/>
                </a:solidFill>
                <a:latin typeface="Times New Roman" pitchFamily="65" charset="-122"/>
                <a:ea typeface="宋体" pitchFamily="65" charset="-122"/>
              </a:rPr>
              <a:t>馆数量众多,有大有小,风格</a:t>
            </a:r>
            <a:r>
              <a:rPr lang="zh-CN" altLang="en-US" sz="1530" u="sng" kern="0" dirty="0" smtClean="0">
                <a:solidFill>
                  <a:srgbClr val="000000"/>
                </a:solidFill>
                <a:latin typeface="Times New Roman" pitchFamily="65" charset="-122"/>
                <a:ea typeface="宋体" pitchFamily="65" charset="-122"/>
              </a:rPr>
              <a:t>迥异</a:t>
            </a:r>
            <a:r>
              <a:rPr lang="zh-CN" altLang="en-US" sz="1530" kern="0" dirty="0" smtClean="0">
                <a:solidFill>
                  <a:srgbClr val="000000"/>
                </a:solidFill>
                <a:latin typeface="Times New Roman" pitchFamily="65" charset="-122"/>
                <a:ea typeface="宋体" pitchFamily="65" charset="-122"/>
              </a:rPr>
              <a:t>。其中规模最大的两处是新北市的朱铭美术馆和台中市的</a:t>
            </a:r>
            <a:r>
              <a:rPr dirty="0"/>
              <a:t/>
            </a:r>
            <a:br>
              <a:rPr dirty="0"/>
            </a:br>
            <a:r>
              <a:rPr lang="zh-CN" altLang="en-US" sz="1530" kern="0" dirty="0" smtClean="0">
                <a:solidFill>
                  <a:srgbClr val="000000"/>
                </a:solidFill>
                <a:latin typeface="Times New Roman" pitchFamily="65" charset="-122"/>
                <a:ea typeface="宋体" pitchFamily="65" charset="-122"/>
              </a:rPr>
              <a:t>“台湾美术馆”。置身其中,你会发现那里艺术不再是</a:t>
            </a:r>
            <a:r>
              <a:rPr lang="zh-CN" altLang="en-US" sz="1530" u="sng" kern="0" dirty="0" smtClean="0">
                <a:solidFill>
                  <a:srgbClr val="000000"/>
                </a:solidFill>
                <a:latin typeface="Times New Roman" pitchFamily="65" charset="-122"/>
                <a:ea typeface="宋体" pitchFamily="65" charset="-122"/>
              </a:rPr>
              <a:t>高高在上</a:t>
            </a:r>
            <a:r>
              <a:rPr lang="zh-CN" altLang="en-US" sz="1530" kern="0" dirty="0" smtClean="0">
                <a:solidFill>
                  <a:srgbClr val="000000"/>
                </a:solidFill>
                <a:latin typeface="Times New Roman" pitchFamily="65" charset="-122"/>
                <a:ea typeface="宋体" pitchFamily="65" charset="-122"/>
              </a:rPr>
              <a:t>的物品,而是像站立在你身边</a:t>
            </a:r>
            <a:r>
              <a:rPr dirty="0"/>
              <a:t/>
            </a:r>
            <a:br>
              <a:rPr dirty="0"/>
            </a:br>
            <a:r>
              <a:rPr lang="zh-CN" altLang="en-US" sz="1530" kern="0" dirty="0" smtClean="0">
                <a:solidFill>
                  <a:srgbClr val="000000"/>
                </a:solidFill>
                <a:latin typeface="Times New Roman" pitchFamily="65" charset="-122"/>
                <a:ea typeface="宋体" pitchFamily="65" charset="-122"/>
              </a:rPr>
              <a:t>懂你的知心朋友。</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A.阳春白雪　　B.通常　　C.迥异　　D.高高在上</a:t>
            </a:r>
            <a:endParaRPr lang="zh-CN" altLang="en-US" dirty="0"/>
          </a:p>
        </p:txBody>
      </p:sp>
      <p:sp>
        <p:nvSpPr>
          <p:cNvPr id="3" name="TextBox 2"/>
          <p:cNvSpPr txBox="1"/>
          <p:nvPr/>
        </p:nvSpPr>
        <p:spPr>
          <a:xfrm>
            <a:off x="468313" y="3634583"/>
            <a:ext cx="8127000" cy="136800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 </a:t>
            </a:r>
            <a:r>
              <a:rPr lang="zh-CN" altLang="en-US" sz="1530" kern="0" dirty="0" smtClean="0">
                <a:solidFill>
                  <a:srgbClr val="000000"/>
                </a:solidFill>
                <a:latin typeface="Times New Roman" pitchFamily="65" charset="-122"/>
                <a:ea typeface="宋体" pitchFamily="65" charset="-122"/>
              </a:rPr>
              <a:t>   D　A.阳春白雪:战国时期楚国的一种高雅的歌曲,后来泛指高深的、不通俗的文学艺</a:t>
            </a:r>
            <a:r>
              <a:rPr dirty="0"/>
              <a:t/>
            </a:r>
            <a:br>
              <a:rPr dirty="0"/>
            </a:br>
            <a:r>
              <a:rPr lang="zh-CN" altLang="en-US" sz="1530" kern="0" dirty="0" smtClean="0">
                <a:solidFill>
                  <a:srgbClr val="000000"/>
                </a:solidFill>
                <a:latin typeface="Times New Roman" pitchFamily="65" charset="-122"/>
                <a:ea typeface="宋体" pitchFamily="65" charset="-122"/>
              </a:rPr>
              <a:t>术。常与“下里巴人”对举。B.通常:①形容词,一般,平常;②副词,表示在一般情况下,行为、</a:t>
            </a:r>
            <a:r>
              <a:rPr dirty="0"/>
              <a:t/>
            </a:r>
            <a:br>
              <a:rPr dirty="0"/>
            </a:br>
            <a:r>
              <a:rPr lang="zh-CN" altLang="en-US" sz="1530" kern="0" dirty="0" smtClean="0">
                <a:solidFill>
                  <a:srgbClr val="000000"/>
                </a:solidFill>
                <a:latin typeface="Times New Roman" pitchFamily="65" charset="-122"/>
                <a:ea typeface="宋体" pitchFamily="65" charset="-122"/>
              </a:rPr>
              <a:t>事情有规律地发生。C.迥异:形容词,相差很远,迥别。D.高高在上:形容领导者不深入实际,脱</a:t>
            </a:r>
            <a:r>
              <a:rPr dirty="0"/>
              <a:t/>
            </a:r>
            <a:br>
              <a:rPr dirty="0"/>
            </a:br>
            <a:r>
              <a:rPr lang="zh-CN" altLang="en-US" sz="1530" kern="0" dirty="0" smtClean="0">
                <a:solidFill>
                  <a:srgbClr val="000000"/>
                </a:solidFill>
                <a:latin typeface="Times New Roman" pitchFamily="65" charset="-122"/>
                <a:ea typeface="宋体" pitchFamily="65" charset="-122"/>
              </a:rPr>
              <a:t>离群众。只能用于人,不能用于物品。</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785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12.(2012江苏,2)在下面一段话空缺处依次填入成语,最恰当的一组是</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笔名满天下而原名湮没无闻者,事实上等于</a:t>
            </a:r>
            <a:r>
              <a:rPr lang="zh-CN" altLang="en-US" sz="1530" u="sng" kern="0"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。人家给咱们介绍一位沈雁冰先生,不如</a:t>
            </a:r>
            <a:r>
              <a:rPr dirty="0"/>
              <a:t/>
            </a:r>
            <a:br>
              <a:rPr dirty="0"/>
            </a:br>
            <a:r>
              <a:rPr lang="zh-CN" altLang="en-US" sz="1530" kern="0" dirty="0" smtClean="0">
                <a:solidFill>
                  <a:srgbClr val="000000"/>
                </a:solidFill>
                <a:latin typeface="Times New Roman" pitchFamily="65" charset="-122"/>
                <a:ea typeface="宋体" pitchFamily="65" charset="-122"/>
              </a:rPr>
              <a:t>介绍茅盾来得响亮;介绍一位谢婉莹女士,不如介绍冰心来得</a:t>
            </a:r>
            <a:r>
              <a:rPr lang="zh-CN" altLang="en-US" sz="1530" u="sng" kern="0"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。等到自己也肯公然承</a:t>
            </a:r>
            <a:r>
              <a:rPr dirty="0"/>
              <a:t/>
            </a:r>
            <a:br>
              <a:rPr dirty="0"/>
            </a:br>
            <a:r>
              <a:rPr lang="zh-CN" altLang="en-US" sz="1530" kern="0" dirty="0" smtClean="0">
                <a:solidFill>
                  <a:srgbClr val="000000"/>
                </a:solidFill>
                <a:latin typeface="Times New Roman" pitchFamily="65" charset="-122"/>
                <a:ea typeface="宋体" pitchFamily="65" charset="-122"/>
              </a:rPr>
              <a:t>认名叫茅盾或冰心的时候,仍不失为行不更名、坐不改姓的好汉。千秋万岁后,非但真假难辨,</a:t>
            </a:r>
            <a:r>
              <a:rPr dirty="0"/>
              <a:t/>
            </a:r>
            <a:br>
              <a:rPr dirty="0"/>
            </a:br>
            <a:r>
              <a:rPr lang="zh-CN" altLang="en-US" sz="1530" kern="0" dirty="0" smtClean="0">
                <a:solidFill>
                  <a:srgbClr val="000000"/>
                </a:solidFill>
                <a:latin typeface="Times New Roman" pitchFamily="65" charset="-122"/>
                <a:ea typeface="宋体" pitchFamily="65" charset="-122"/>
              </a:rPr>
              <a:t>而且</a:t>
            </a:r>
            <a:r>
              <a:rPr lang="zh-CN" altLang="en-US" sz="1530" u="sng" kern="0"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A.改名换姓　　大名鼎鼎　　弄巧成拙</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B.移花接木　　如雷贯耳　　弄巧成拙</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C.改名换姓　　如雷贯耳　　弄假成真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D.移花接木　　大名鼎鼎　　弄假成真</a:t>
            </a:r>
            <a:endParaRPr lang="zh-CN" altLang="en-US" dirty="0"/>
          </a:p>
        </p:txBody>
      </p:sp>
      <p:sp>
        <p:nvSpPr>
          <p:cNvPr id="3" name="TextBox 2"/>
          <p:cNvSpPr txBox="1"/>
          <p:nvPr/>
        </p:nvSpPr>
        <p:spPr>
          <a:xfrm>
            <a:off x="516966" y="4342298"/>
            <a:ext cx="8127000" cy="172117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C　“移花接木”比喻使用手段,暗中更换人或事物,这与前文“笔名满天下而原名湮</a:t>
            </a:r>
            <a:r>
              <a:rPr dirty="0"/>
              <a:t/>
            </a:r>
            <a:br>
              <a:rPr dirty="0"/>
            </a:br>
            <a:r>
              <a:rPr lang="zh-CN" altLang="en-US" sz="1530" kern="0" dirty="0" smtClean="0">
                <a:solidFill>
                  <a:srgbClr val="000000"/>
                </a:solidFill>
                <a:latin typeface="Times New Roman" pitchFamily="65" charset="-122"/>
                <a:ea typeface="宋体" pitchFamily="65" charset="-122"/>
              </a:rPr>
              <a:t>没无闻”的语意不符,应选“改名换姓”。“大名鼎鼎”和“如雷贯耳”都指人的名声很大,</a:t>
            </a:r>
            <a:r>
              <a:rPr dirty="0"/>
              <a:t/>
            </a:r>
            <a:br>
              <a:rPr dirty="0"/>
            </a:br>
            <a:r>
              <a:rPr lang="zh-CN" altLang="en-US" sz="1530" kern="0" dirty="0" smtClean="0">
                <a:solidFill>
                  <a:srgbClr val="000000"/>
                </a:solidFill>
                <a:latin typeface="Times New Roman" pitchFamily="65" charset="-122"/>
                <a:ea typeface="宋体" pitchFamily="65" charset="-122"/>
              </a:rPr>
              <a:t>但从前例强调“来得响亮”之意来看,选用后者更恰当。“弄巧成拙”指想耍巧妙的手段,结</a:t>
            </a:r>
            <a:r>
              <a:rPr dirty="0"/>
              <a:t/>
            </a:r>
            <a:br>
              <a:rPr dirty="0"/>
            </a:br>
            <a:r>
              <a:rPr lang="zh-CN" altLang="en-US" sz="1530" kern="0" dirty="0" smtClean="0">
                <a:solidFill>
                  <a:srgbClr val="000000"/>
                </a:solidFill>
                <a:latin typeface="Times New Roman" pitchFamily="65" charset="-122"/>
                <a:ea typeface="宋体" pitchFamily="65" charset="-122"/>
              </a:rPr>
              <a:t>果反而坏了事;“弄假成真”指本来是假装的,结果却变成真事,上文讲“真假难辨”,再进一</a:t>
            </a:r>
            <a:r>
              <a:rPr dirty="0"/>
              <a:t/>
            </a:r>
            <a:br>
              <a:rPr dirty="0"/>
            </a:br>
            <a:r>
              <a:rPr lang="zh-CN" altLang="en-US" sz="1530" kern="0" dirty="0" smtClean="0">
                <a:solidFill>
                  <a:srgbClr val="000000"/>
                </a:solidFill>
                <a:latin typeface="Times New Roman" pitchFamily="65" charset="-122"/>
                <a:ea typeface="宋体" pitchFamily="65" charset="-122"/>
              </a:rPr>
              <a:t>步(“而且”)当然应选“弄假成真”。</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785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13.(2010江苏,2)下列各句中,加点的成语使用</a:t>
            </a:r>
            <a:r>
              <a:rPr lang="zh-CN" altLang="en-US" sz="1530" u="sng" kern="0" dirty="0" smtClean="0">
                <a:solidFill>
                  <a:srgbClr val="000000"/>
                </a:solidFill>
                <a:latin typeface="Times New Roman" pitchFamily="65" charset="-122"/>
                <a:ea typeface="宋体" pitchFamily="65" charset="-122"/>
              </a:rPr>
              <a:t>恰当</a:t>
            </a:r>
            <a:r>
              <a:rPr lang="zh-CN" altLang="en-US" sz="1530" kern="0" dirty="0" smtClean="0">
                <a:solidFill>
                  <a:srgbClr val="000000"/>
                </a:solidFill>
                <a:latin typeface="Times New Roman" pitchFamily="65" charset="-122"/>
                <a:ea typeface="宋体" pitchFamily="65" charset="-122"/>
              </a:rPr>
              <a:t>的一句是</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A.司机张师傅冒着生命危险解救乘客的事迹,一经新闻媒体报道,就被传得</a:t>
            </a:r>
            <a:r>
              <a:rPr lang="zh-CN" altLang="en-US" sz="1530" u="sng" kern="0" dirty="0" smtClean="0">
                <a:solidFill>
                  <a:srgbClr val="000000"/>
                </a:solidFill>
                <a:latin typeface="Times New Roman" pitchFamily="65" charset="-122"/>
                <a:ea typeface="宋体" pitchFamily="65" charset="-122"/>
              </a:rPr>
              <a:t>满城风雨</a:t>
            </a:r>
            <a:r>
              <a:rPr lang="zh-CN" altLang="en-US" sz="1530" kern="0" dirty="0" smtClean="0">
                <a:solidFill>
                  <a:srgbClr val="000000"/>
                </a:solidFill>
                <a:latin typeface="Times New Roman" pitchFamily="65" charset="-122"/>
                <a:ea typeface="宋体" pitchFamily="65" charset="-122"/>
              </a:rPr>
              <a:t>,感动了无</a:t>
            </a:r>
            <a:r>
              <a:rPr dirty="0"/>
              <a:t/>
            </a:r>
            <a:br>
              <a:rPr dirty="0"/>
            </a:br>
            <a:r>
              <a:rPr lang="zh-CN" altLang="en-US" sz="1530" kern="0" dirty="0" smtClean="0">
                <a:solidFill>
                  <a:srgbClr val="000000"/>
                </a:solidFill>
                <a:latin typeface="Times New Roman" pitchFamily="65" charset="-122"/>
                <a:ea typeface="宋体" pitchFamily="65" charset="-122"/>
              </a:rPr>
              <a:t>数市民。</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B.近年来,在种种灾害面前,各级政府</a:t>
            </a:r>
            <a:r>
              <a:rPr lang="zh-CN" altLang="en-US" sz="1530" u="sng" kern="0" dirty="0" smtClean="0">
                <a:solidFill>
                  <a:srgbClr val="000000"/>
                </a:solidFill>
                <a:latin typeface="Times New Roman" pitchFamily="65" charset="-122"/>
                <a:ea typeface="宋体" pitchFamily="65" charset="-122"/>
              </a:rPr>
              <a:t>防患未然</a:t>
            </a:r>
            <a:r>
              <a:rPr lang="zh-CN" altLang="en-US" sz="1530" kern="0" dirty="0" smtClean="0">
                <a:solidFill>
                  <a:srgbClr val="000000"/>
                </a:solidFill>
                <a:latin typeface="Times New Roman" pitchFamily="65" charset="-122"/>
                <a:ea typeface="宋体" pitchFamily="65" charset="-122"/>
              </a:rPr>
              <a:t>,及时启动应急预案,力争把人民的生命财产损</a:t>
            </a:r>
            <a:r>
              <a:rPr dirty="0"/>
              <a:t/>
            </a:r>
            <a:br>
              <a:rPr dirty="0"/>
            </a:br>
            <a:r>
              <a:rPr lang="zh-CN" altLang="en-US" sz="1530" kern="0" dirty="0" smtClean="0">
                <a:solidFill>
                  <a:srgbClr val="000000"/>
                </a:solidFill>
                <a:latin typeface="Times New Roman" pitchFamily="65" charset="-122"/>
                <a:ea typeface="宋体" pitchFamily="65" charset="-122"/>
              </a:rPr>
              <a:t>失降到最低限度。</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C.这些“环保老人”利用晨练的机会,把游客丢弃在景点的垃圾</a:t>
            </a:r>
            <a:r>
              <a:rPr lang="zh-CN" altLang="en-US" sz="1530" u="sng" kern="0" dirty="0" smtClean="0">
                <a:solidFill>
                  <a:srgbClr val="000000"/>
                </a:solidFill>
                <a:latin typeface="Times New Roman" pitchFamily="65" charset="-122"/>
                <a:ea typeface="宋体" pitchFamily="65" charset="-122"/>
              </a:rPr>
              <a:t>信手拈来</a:t>
            </a:r>
            <a:r>
              <a:rPr lang="zh-CN" altLang="en-US" sz="1530" kern="0" dirty="0" smtClean="0">
                <a:solidFill>
                  <a:srgbClr val="000000"/>
                </a:solidFill>
                <a:latin typeface="Times New Roman" pitchFamily="65" charset="-122"/>
                <a:ea typeface="宋体" pitchFamily="65" charset="-122"/>
              </a:rPr>
              <a:t>,集中带到山下,分类</a:t>
            </a:r>
            <a:r>
              <a:rPr dirty="0"/>
              <a:t/>
            </a:r>
            <a:br>
              <a:rPr dirty="0"/>
            </a:br>
            <a:r>
              <a:rPr lang="zh-CN" altLang="en-US" sz="1530" kern="0" dirty="0" smtClean="0">
                <a:solidFill>
                  <a:srgbClr val="000000"/>
                </a:solidFill>
                <a:latin typeface="Times New Roman" pitchFamily="65" charset="-122"/>
                <a:ea typeface="宋体" pitchFamily="65" charset="-122"/>
              </a:rPr>
              <a:t>处理。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D.“生命的价值在于厚度而不在于长度,在于奉献而不在于获取</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”院士的一番话</a:t>
            </a:r>
            <a:r>
              <a:rPr lang="zh-CN" altLang="en-US" sz="1530" u="sng" kern="0" dirty="0" smtClean="0">
                <a:solidFill>
                  <a:srgbClr val="000000"/>
                </a:solidFill>
                <a:latin typeface="Times New Roman" pitchFamily="65" charset="-122"/>
                <a:ea typeface="宋体" pitchFamily="65" charset="-122"/>
              </a:rPr>
              <a:t>入木三</a:t>
            </a:r>
            <a:r>
              <a:rPr dirty="0"/>
              <a:t/>
            </a:r>
            <a:br>
              <a:rPr dirty="0"/>
            </a:br>
            <a:r>
              <a:rPr lang="zh-CN" altLang="en-US" sz="1530" u="sng" kern="0" dirty="0" smtClean="0">
                <a:solidFill>
                  <a:srgbClr val="000000"/>
                </a:solidFill>
                <a:latin typeface="Times New Roman" pitchFamily="65" charset="-122"/>
                <a:ea typeface="宋体" pitchFamily="65" charset="-122"/>
              </a:rPr>
              <a:t>分</a:t>
            </a:r>
            <a:r>
              <a:rPr lang="zh-CN" altLang="en-US" sz="1530" kern="0" dirty="0" smtClean="0">
                <a:solidFill>
                  <a:srgbClr val="000000"/>
                </a:solidFill>
                <a:latin typeface="Times New Roman" pitchFamily="65" charset="-122"/>
                <a:ea typeface="宋体" pitchFamily="65" charset="-122"/>
              </a:rPr>
              <a:t>,让我们深受教育。</a:t>
            </a:r>
            <a:endParaRPr lang="zh-CN" altLang="en-US" dirty="0"/>
          </a:p>
        </p:txBody>
      </p:sp>
      <p:sp>
        <p:nvSpPr>
          <p:cNvPr id="3" name="TextBox 2"/>
          <p:cNvSpPr txBox="1"/>
          <p:nvPr/>
        </p:nvSpPr>
        <p:spPr>
          <a:xfrm>
            <a:off x="468313" y="4277525"/>
            <a:ext cx="8127000" cy="172008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D　A.满城风雨:形容事情传遍各处,到处都在议论着(多指坏事)。用在此处感情色彩</a:t>
            </a:r>
            <a:r>
              <a:rPr dirty="0"/>
              <a:t/>
            </a:r>
            <a:br>
              <a:rPr dirty="0"/>
            </a:br>
            <a:r>
              <a:rPr lang="zh-CN" altLang="en-US" sz="1530" kern="0" dirty="0" smtClean="0">
                <a:solidFill>
                  <a:srgbClr val="000000"/>
                </a:solidFill>
                <a:latin typeface="Times New Roman" pitchFamily="65" charset="-122"/>
                <a:ea typeface="宋体" pitchFamily="65" charset="-122"/>
              </a:rPr>
              <a:t>不当。B.防患未然:在事故或灾害尚未发生时采取预防措施。用在此处与语境“在种种灾害</a:t>
            </a:r>
            <a:r>
              <a:rPr dirty="0"/>
              <a:t/>
            </a:r>
            <a:br>
              <a:rPr dirty="0"/>
            </a:br>
            <a:r>
              <a:rPr lang="zh-CN" altLang="en-US" sz="1530" kern="0" dirty="0" smtClean="0">
                <a:solidFill>
                  <a:srgbClr val="000000"/>
                </a:solidFill>
                <a:latin typeface="Times New Roman" pitchFamily="65" charset="-122"/>
                <a:ea typeface="宋体" pitchFamily="65" charset="-122"/>
              </a:rPr>
              <a:t>面前”时态不一致。C.信手拈来:随手拿来。多形容写文章时词汇或材料丰富,不费思索,就能</a:t>
            </a:r>
            <a:r>
              <a:rPr dirty="0"/>
              <a:t/>
            </a:r>
            <a:br>
              <a:rPr dirty="0"/>
            </a:br>
            <a:r>
              <a:rPr lang="zh-CN" altLang="en-US" sz="1530" kern="0" dirty="0" smtClean="0">
                <a:solidFill>
                  <a:srgbClr val="000000"/>
                </a:solidFill>
                <a:latin typeface="Times New Roman" pitchFamily="65" charset="-122"/>
                <a:ea typeface="宋体" pitchFamily="65" charset="-122"/>
              </a:rPr>
              <a:t>写出来。用在此处与“垃圾”不搭配,使用对象不当。D.入木三分:形容书法刚劲有力,也用来</a:t>
            </a:r>
            <a:r>
              <a:rPr dirty="0"/>
              <a:t/>
            </a:r>
            <a:br>
              <a:rPr dirty="0"/>
            </a:br>
            <a:r>
              <a:rPr lang="zh-CN" altLang="en-US" sz="1530" kern="0" dirty="0" smtClean="0">
                <a:solidFill>
                  <a:srgbClr val="000000"/>
                </a:solidFill>
                <a:latin typeface="Times New Roman" pitchFamily="65" charset="-122"/>
                <a:ea typeface="宋体" pitchFamily="65" charset="-122"/>
              </a:rPr>
              <a:t>形容议论、见解深刻。这里用第二个义项。</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785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14.(2008江苏,2)下列各句中,加点的成语使用恰当的一句是</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A.为了不让下一代输在起跑线上,年轻的父母纷纷送孩子去练钢琴,学围棋,上英语兴趣班,真</a:t>
            </a:r>
            <a:r>
              <a:rPr dirty="0"/>
              <a:t/>
            </a:r>
            <a:br>
              <a:rPr dirty="0"/>
            </a:br>
            <a:r>
              <a:rPr lang="zh-CN" altLang="en-US" sz="1530" kern="0" dirty="0" smtClean="0">
                <a:solidFill>
                  <a:srgbClr val="000000"/>
                </a:solidFill>
                <a:latin typeface="Times New Roman" pitchFamily="65" charset="-122"/>
                <a:ea typeface="宋体" pitchFamily="65" charset="-122"/>
              </a:rPr>
              <a:t>是费尽心思,</a:t>
            </a:r>
            <a:r>
              <a:rPr lang="zh-CN" altLang="en-US" sz="1530" u="sng" kern="0" dirty="0" smtClean="0">
                <a:solidFill>
                  <a:srgbClr val="000000"/>
                </a:solidFill>
                <a:latin typeface="Times New Roman" pitchFamily="65" charset="-122"/>
                <a:ea typeface="宋体" pitchFamily="65" charset="-122"/>
              </a:rPr>
              <a:t>无所不为</a:t>
            </a:r>
            <a:r>
              <a:rPr lang="zh-CN" altLang="en-US" sz="1530" kern="0" dirty="0" smtClean="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B.随着社会经济的进一步发展,</a:t>
            </a:r>
            <a:r>
              <a:rPr lang="zh-CN" altLang="en-US" sz="1530" u="sng" kern="0" dirty="0" smtClean="0">
                <a:solidFill>
                  <a:srgbClr val="000000"/>
                </a:solidFill>
                <a:latin typeface="Times New Roman" pitchFamily="65" charset="-122"/>
                <a:ea typeface="宋体" pitchFamily="65" charset="-122"/>
              </a:rPr>
              <a:t>安土重迁</a:t>
            </a:r>
            <a:r>
              <a:rPr lang="zh-CN" altLang="en-US" sz="1530" kern="0" dirty="0" smtClean="0">
                <a:solidFill>
                  <a:srgbClr val="000000"/>
                </a:solidFill>
                <a:latin typeface="Times New Roman" pitchFamily="65" charset="-122"/>
                <a:ea typeface="宋体" pitchFamily="65" charset="-122"/>
              </a:rPr>
              <a:t>的观念越来越深入人心,即使富庶地区的人们也乐意</a:t>
            </a:r>
            <a:r>
              <a:rPr dirty="0"/>
              <a:t/>
            </a:r>
            <a:br>
              <a:rPr dirty="0"/>
            </a:br>
            <a:r>
              <a:rPr lang="zh-CN" altLang="en-US" sz="1530" kern="0" dirty="0" smtClean="0">
                <a:solidFill>
                  <a:srgbClr val="000000"/>
                </a:solidFill>
                <a:latin typeface="Times New Roman" pitchFamily="65" charset="-122"/>
                <a:ea typeface="宋体" pitchFamily="65" charset="-122"/>
              </a:rPr>
              <a:t>告别家乡,外出闯荡一番。</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C.书法是中国传统的艺术形式,风格各异的书法精品,或古朴,或隽秀,或雄浑,或飘逸,将汉字之</a:t>
            </a:r>
            <a:r>
              <a:rPr dirty="0"/>
              <a:t/>
            </a:r>
            <a:br>
              <a:rPr dirty="0"/>
            </a:br>
            <a:r>
              <a:rPr lang="zh-CN" altLang="en-US" sz="1530" kern="0" dirty="0" smtClean="0">
                <a:solidFill>
                  <a:srgbClr val="000000"/>
                </a:solidFill>
                <a:latin typeface="Times New Roman" pitchFamily="65" charset="-122"/>
                <a:ea typeface="宋体" pitchFamily="65" charset="-122"/>
              </a:rPr>
              <a:t>美表现得</a:t>
            </a:r>
            <a:r>
              <a:rPr lang="zh-CN" altLang="en-US" sz="1530" u="sng" kern="0" dirty="0" smtClean="0">
                <a:solidFill>
                  <a:srgbClr val="000000"/>
                </a:solidFill>
                <a:latin typeface="Times New Roman" pitchFamily="65" charset="-122"/>
                <a:ea typeface="宋体" pitchFamily="65" charset="-122"/>
              </a:rPr>
              <a:t>淋漓尽致</a:t>
            </a:r>
            <a:r>
              <a:rPr lang="zh-CN" altLang="en-US" sz="1530" kern="0" dirty="0" smtClean="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D.老李从小就养成了勤学好问的良好习惯,遇到问题,总是</a:t>
            </a:r>
            <a:r>
              <a:rPr lang="zh-CN" altLang="en-US" sz="1530" u="sng" kern="0" dirty="0" smtClean="0">
                <a:solidFill>
                  <a:srgbClr val="000000"/>
                </a:solidFill>
                <a:latin typeface="Times New Roman" pitchFamily="65" charset="-122"/>
                <a:ea typeface="宋体" pitchFamily="65" charset="-122"/>
              </a:rPr>
              <a:t>不耻下问</a:t>
            </a:r>
            <a:r>
              <a:rPr lang="zh-CN" altLang="en-US" sz="1530" kern="0" dirty="0" smtClean="0">
                <a:solidFill>
                  <a:srgbClr val="000000"/>
                </a:solidFill>
                <a:latin typeface="Times New Roman" pitchFamily="65" charset="-122"/>
                <a:ea typeface="宋体" pitchFamily="65" charset="-122"/>
              </a:rPr>
              <a:t>,及时向同事、亲朋好友甚</a:t>
            </a:r>
            <a:r>
              <a:rPr dirty="0"/>
              <a:t/>
            </a:r>
            <a:br>
              <a:rPr dirty="0"/>
            </a:br>
            <a:r>
              <a:rPr lang="zh-CN" altLang="en-US" sz="1530" kern="0" dirty="0" smtClean="0">
                <a:solidFill>
                  <a:srgbClr val="000000"/>
                </a:solidFill>
                <a:latin typeface="Times New Roman" pitchFamily="65" charset="-122"/>
                <a:ea typeface="宋体" pitchFamily="65" charset="-122"/>
              </a:rPr>
              <a:t>至左邻右舍请教。</a:t>
            </a:r>
            <a:endParaRPr lang="zh-CN" altLang="en-US" dirty="0"/>
          </a:p>
        </p:txBody>
      </p:sp>
      <p:sp>
        <p:nvSpPr>
          <p:cNvPr id="3" name="TextBox 2"/>
          <p:cNvSpPr txBox="1"/>
          <p:nvPr/>
        </p:nvSpPr>
        <p:spPr>
          <a:xfrm>
            <a:off x="468313" y="4277525"/>
            <a:ext cx="8127000" cy="136691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  </a:t>
            </a:r>
            <a:r>
              <a:rPr lang="zh-CN" altLang="en-US" sz="1530" kern="0" dirty="0" smtClean="0">
                <a:solidFill>
                  <a:srgbClr val="000000"/>
                </a:solidFill>
                <a:latin typeface="Times New Roman" pitchFamily="65" charset="-122"/>
                <a:ea typeface="宋体" pitchFamily="65" charset="-122"/>
              </a:rPr>
              <a:t>  C　A.“无所不为”指什么坏事都干。感情色彩不合语境。B.“安土重迁”指留恋故</a:t>
            </a:r>
            <a:r>
              <a:rPr dirty="0"/>
              <a:t/>
            </a:r>
            <a:br>
              <a:rPr dirty="0"/>
            </a:br>
            <a:r>
              <a:rPr lang="zh-CN" altLang="en-US" sz="1530" kern="0" dirty="0" smtClean="0">
                <a:solidFill>
                  <a:srgbClr val="000000"/>
                </a:solidFill>
                <a:latin typeface="Times New Roman" pitchFamily="65" charset="-122"/>
                <a:ea typeface="宋体" pitchFamily="65" charset="-122"/>
              </a:rPr>
              <a:t>土,不肯轻易迁移。与语境矛盾。C.“淋漓尽致”形容文章、谈话等详尽透彻,也形容暴露得</a:t>
            </a:r>
            <a:r>
              <a:rPr dirty="0"/>
              <a:t/>
            </a:r>
            <a:br>
              <a:rPr dirty="0"/>
            </a:br>
            <a:r>
              <a:rPr lang="zh-CN" altLang="en-US" sz="1530" kern="0" dirty="0" smtClean="0">
                <a:solidFill>
                  <a:srgbClr val="000000"/>
                </a:solidFill>
                <a:latin typeface="Times New Roman" pitchFamily="65" charset="-122"/>
                <a:ea typeface="宋体" pitchFamily="65" charset="-122"/>
              </a:rPr>
              <a:t>很彻底。D.“不耻下问”指不以向地位比自己低、知识比自己少的人请教为可耻。与语境</a:t>
            </a:r>
            <a:r>
              <a:rPr dirty="0"/>
              <a:t/>
            </a:r>
            <a:br>
              <a:rPr dirty="0"/>
            </a:br>
            <a:r>
              <a:rPr lang="zh-CN" altLang="en-US" sz="1530" kern="0" dirty="0" smtClean="0">
                <a:solidFill>
                  <a:srgbClr val="000000"/>
                </a:solidFill>
                <a:latin typeface="Times New Roman" pitchFamily="65" charset="-122"/>
                <a:ea typeface="宋体" pitchFamily="65" charset="-122"/>
              </a:rPr>
              <a:t>矛盾。</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82538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15.(2007江苏,2)下列各句中加点的成语,使用</a:t>
            </a:r>
            <a:r>
              <a:rPr lang="zh-CN" altLang="en-US" sz="1530" u="sng" kern="0" dirty="0" smtClean="0">
                <a:solidFill>
                  <a:srgbClr val="000000"/>
                </a:solidFill>
                <a:latin typeface="Times New Roman" pitchFamily="65" charset="-122"/>
                <a:ea typeface="宋体" pitchFamily="65" charset="-122"/>
              </a:rPr>
              <a:t>不恰当</a:t>
            </a:r>
            <a:r>
              <a:rPr lang="zh-CN" altLang="en-US" sz="1530" kern="0" dirty="0" smtClean="0">
                <a:solidFill>
                  <a:srgbClr val="000000"/>
                </a:solidFill>
                <a:latin typeface="Times New Roman" pitchFamily="65" charset="-122"/>
                <a:ea typeface="宋体" pitchFamily="65" charset="-122"/>
              </a:rPr>
              <a:t>的一句是</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A.为了保护自然环境,这项工程的设计人员决定</a:t>
            </a:r>
            <a:r>
              <a:rPr lang="zh-CN" altLang="en-US" sz="1530" u="sng" kern="0" dirty="0" smtClean="0">
                <a:solidFill>
                  <a:srgbClr val="000000"/>
                </a:solidFill>
                <a:latin typeface="Times New Roman" pitchFamily="65" charset="-122"/>
                <a:ea typeface="宋体" pitchFamily="65" charset="-122"/>
              </a:rPr>
              <a:t>改弦更张</a:t>
            </a:r>
            <a:r>
              <a:rPr lang="zh-CN" altLang="en-US" sz="1530" kern="0" dirty="0" smtClean="0">
                <a:solidFill>
                  <a:srgbClr val="000000"/>
                </a:solidFill>
                <a:latin typeface="Times New Roman" pitchFamily="65" charset="-122"/>
                <a:ea typeface="宋体" pitchFamily="65" charset="-122"/>
              </a:rPr>
              <a:t>,重新设计,选择更为恰当的施工方</a:t>
            </a:r>
            <a:r>
              <a:rPr dirty="0"/>
              <a:t/>
            </a:r>
            <a:br>
              <a:rPr dirty="0"/>
            </a:br>
            <a:r>
              <a:rPr lang="zh-CN" altLang="en-US" sz="1530" kern="0" dirty="0" smtClean="0">
                <a:solidFill>
                  <a:srgbClr val="000000"/>
                </a:solidFill>
                <a:latin typeface="Times New Roman" pitchFamily="65" charset="-122"/>
                <a:ea typeface="宋体" pitchFamily="65" charset="-122"/>
              </a:rPr>
              <a:t>案。</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B.工会准备组织职工去九寨沟旅游,大家兴致勃勃,小张更是</a:t>
            </a:r>
            <a:r>
              <a:rPr lang="zh-CN" altLang="en-US" sz="1530" u="sng" kern="0" dirty="0" smtClean="0">
                <a:solidFill>
                  <a:srgbClr val="000000"/>
                </a:solidFill>
                <a:latin typeface="Times New Roman" pitchFamily="65" charset="-122"/>
                <a:ea typeface="宋体" pitchFamily="65" charset="-122"/>
              </a:rPr>
              <a:t>推波助澜</a:t>
            </a:r>
            <a:r>
              <a:rPr lang="zh-CN" altLang="en-US" sz="1530" kern="0" dirty="0" smtClean="0">
                <a:solidFill>
                  <a:srgbClr val="000000"/>
                </a:solidFill>
                <a:latin typeface="Times New Roman" pitchFamily="65" charset="-122"/>
                <a:ea typeface="宋体" pitchFamily="65" charset="-122"/>
              </a:rPr>
              <a:t>,积极鼓动年轻人提出要</a:t>
            </a:r>
            <a:r>
              <a:rPr dirty="0"/>
              <a:t/>
            </a:r>
            <a:br>
              <a:rPr dirty="0"/>
            </a:br>
            <a:r>
              <a:rPr lang="zh-CN" altLang="en-US" sz="1530" kern="0" dirty="0" smtClean="0">
                <a:solidFill>
                  <a:srgbClr val="000000"/>
                </a:solidFill>
                <a:latin typeface="Times New Roman" pitchFamily="65" charset="-122"/>
                <a:ea typeface="宋体" pitchFamily="65" charset="-122"/>
              </a:rPr>
              <a:t>搞生态自助游。</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C.在签名售书活动开始前,作者诚恳地说,书中不少看法都是</a:t>
            </a:r>
            <a:r>
              <a:rPr lang="zh-CN" altLang="en-US" sz="1530" u="sng" kern="0" dirty="0" smtClean="0">
                <a:solidFill>
                  <a:srgbClr val="000000"/>
                </a:solidFill>
                <a:latin typeface="Times New Roman" pitchFamily="65" charset="-122"/>
                <a:ea typeface="宋体" pitchFamily="65" charset="-122"/>
              </a:rPr>
              <a:t>一孔之见</a:t>
            </a:r>
            <a:r>
              <a:rPr lang="zh-CN" altLang="en-US" sz="1530" kern="0" dirty="0" smtClean="0">
                <a:solidFill>
                  <a:srgbClr val="000000"/>
                </a:solidFill>
                <a:latin typeface="Times New Roman" pitchFamily="65" charset="-122"/>
                <a:ea typeface="宋体" pitchFamily="65" charset="-122"/>
              </a:rPr>
              <a:t>,欢迎大家批评指正。</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D.为防止有毒豆制品再次流入市场,有关部门迅速采取</a:t>
            </a:r>
            <a:r>
              <a:rPr lang="zh-CN" altLang="en-US" sz="1530" u="sng" kern="0" dirty="0" smtClean="0">
                <a:solidFill>
                  <a:srgbClr val="000000"/>
                </a:solidFill>
                <a:latin typeface="Times New Roman" pitchFamily="65" charset="-122"/>
                <a:ea typeface="宋体" pitchFamily="65" charset="-122"/>
              </a:rPr>
              <a:t>釜底抽薪</a:t>
            </a:r>
            <a:r>
              <a:rPr lang="zh-CN" altLang="en-US" sz="1530" kern="0" dirty="0" smtClean="0">
                <a:solidFill>
                  <a:srgbClr val="000000"/>
                </a:solidFill>
                <a:latin typeface="Times New Roman" pitchFamily="65" charset="-122"/>
                <a:ea typeface="宋体" pitchFamily="65" charset="-122"/>
              </a:rPr>
              <a:t>的办法,查封加工窝点,堵住了</a:t>
            </a:r>
            <a:r>
              <a:rPr dirty="0"/>
              <a:t/>
            </a:r>
            <a:br>
              <a:rPr dirty="0"/>
            </a:br>
            <a:r>
              <a:rPr lang="zh-CN" altLang="en-US" sz="1530" kern="0" dirty="0" smtClean="0">
                <a:solidFill>
                  <a:srgbClr val="000000"/>
                </a:solidFill>
                <a:latin typeface="Times New Roman" pitchFamily="65" charset="-122"/>
                <a:ea typeface="宋体" pitchFamily="65" charset="-122"/>
              </a:rPr>
              <a:t>生产的源头。</a:t>
            </a:r>
            <a:endParaRPr lang="zh-CN" altLang="en-US" dirty="0"/>
          </a:p>
        </p:txBody>
      </p:sp>
      <p:sp>
        <p:nvSpPr>
          <p:cNvPr id="3" name="TextBox 2"/>
          <p:cNvSpPr txBox="1"/>
          <p:nvPr/>
        </p:nvSpPr>
        <p:spPr>
          <a:xfrm>
            <a:off x="468313" y="3920335"/>
            <a:ext cx="8127000" cy="10148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B    A.“改弦更张”比喻改革制度或变更做法。B.“推波助澜”比喻促使或助长事物</a:t>
            </a:r>
            <a:r>
              <a:rPr dirty="0"/>
              <a:t/>
            </a:r>
            <a:br>
              <a:rPr dirty="0"/>
            </a:br>
            <a:r>
              <a:rPr lang="zh-CN" altLang="en-US" sz="1530" kern="0" dirty="0" smtClean="0">
                <a:solidFill>
                  <a:srgbClr val="000000"/>
                </a:solidFill>
                <a:latin typeface="Times New Roman" pitchFamily="65" charset="-122"/>
                <a:ea typeface="宋体" pitchFamily="65" charset="-122"/>
              </a:rPr>
              <a:t>(多指坏的事物)的发展,使扩大影响。与语境感情倾向矛盾。C.“一孔之见”比喻狭隘片面</a:t>
            </a:r>
            <a:r>
              <a:rPr dirty="0"/>
              <a:t/>
            </a:r>
            <a:br>
              <a:rPr dirty="0"/>
            </a:br>
            <a:r>
              <a:rPr lang="zh-CN" altLang="en-US" sz="1530" kern="0" dirty="0" smtClean="0">
                <a:solidFill>
                  <a:srgbClr val="000000"/>
                </a:solidFill>
                <a:latin typeface="Times New Roman" pitchFamily="65" charset="-122"/>
                <a:ea typeface="宋体" pitchFamily="65" charset="-122"/>
              </a:rPr>
              <a:t>的见解(多用作谦辞)。D.“釜底抽薪”比喻从根本上解决问题。</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785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16.(2006江苏,3)下列各句中,加点的词语使用全部恰当的一句是</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A.西班牙、比利时、保加利亚等国政府,连日来纷纷发表公报或</a:t>
            </a:r>
            <a:r>
              <a:rPr lang="zh-CN" altLang="en-US" sz="1530" u="sng" kern="0" dirty="0" smtClean="0">
                <a:solidFill>
                  <a:srgbClr val="000000"/>
                </a:solidFill>
                <a:latin typeface="Times New Roman" pitchFamily="65" charset="-122"/>
                <a:ea typeface="宋体" pitchFamily="65" charset="-122"/>
              </a:rPr>
              <a:t>声明</a:t>
            </a:r>
            <a:r>
              <a:rPr lang="zh-CN" altLang="en-US" sz="1530" kern="0" dirty="0" smtClean="0">
                <a:solidFill>
                  <a:srgbClr val="000000"/>
                </a:solidFill>
                <a:latin typeface="Times New Roman" pitchFamily="65" charset="-122"/>
                <a:ea typeface="宋体" pitchFamily="65" charset="-122"/>
              </a:rPr>
              <a:t>,再次</a:t>
            </a:r>
            <a:r>
              <a:rPr lang="zh-CN" altLang="en-US" sz="1530" u="sng" kern="0" dirty="0" smtClean="0">
                <a:solidFill>
                  <a:srgbClr val="000000"/>
                </a:solidFill>
                <a:latin typeface="Times New Roman" pitchFamily="65" charset="-122"/>
                <a:ea typeface="宋体" pitchFamily="65" charset="-122"/>
              </a:rPr>
              <a:t>申明</a:t>
            </a:r>
            <a:r>
              <a:rPr lang="zh-CN" altLang="en-US" sz="1530" kern="0" dirty="0" smtClean="0">
                <a:solidFill>
                  <a:srgbClr val="000000"/>
                </a:solidFill>
                <a:latin typeface="Times New Roman" pitchFamily="65" charset="-122"/>
                <a:ea typeface="宋体" pitchFamily="65" charset="-122"/>
              </a:rPr>
              <a:t>坚持一个中国</a:t>
            </a:r>
            <a:r>
              <a:rPr dirty="0"/>
              <a:t/>
            </a:r>
            <a:br>
              <a:rPr dirty="0"/>
            </a:br>
            <a:r>
              <a:rPr lang="zh-CN" altLang="en-US" sz="1530" kern="0" dirty="0" smtClean="0">
                <a:solidFill>
                  <a:srgbClr val="000000"/>
                </a:solidFill>
                <a:latin typeface="Times New Roman" pitchFamily="65" charset="-122"/>
                <a:ea typeface="宋体" pitchFamily="65" charset="-122"/>
              </a:rPr>
              <a:t>原则,谴责台湾当局的“台独”行径。</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B.狼的顽强的生命是靠与凶狠的公马、</a:t>
            </a:r>
            <a:r>
              <a:rPr lang="zh-CN" altLang="en-US" sz="1530" u="sng" kern="0" dirty="0" smtClean="0">
                <a:solidFill>
                  <a:srgbClr val="000000"/>
                </a:solidFill>
                <a:latin typeface="Times New Roman" pitchFamily="65" charset="-122"/>
                <a:ea typeface="宋体" pitchFamily="65" charset="-122"/>
              </a:rPr>
              <a:t>凶悍</a:t>
            </a:r>
            <a:r>
              <a:rPr lang="zh-CN" altLang="en-US" sz="1530" kern="0" dirty="0" smtClean="0">
                <a:solidFill>
                  <a:srgbClr val="000000"/>
                </a:solidFill>
                <a:latin typeface="Times New Roman" pitchFamily="65" charset="-122"/>
                <a:ea typeface="宋体" pitchFamily="65" charset="-122"/>
              </a:rPr>
              <a:t>的猎狗、凶残的外来狼群和</a:t>
            </a:r>
            <a:r>
              <a:rPr lang="zh-CN" altLang="en-US" sz="1530" u="sng" kern="0" dirty="0" smtClean="0">
                <a:solidFill>
                  <a:srgbClr val="000000"/>
                </a:solidFill>
                <a:latin typeface="Times New Roman" pitchFamily="65" charset="-122"/>
                <a:ea typeface="宋体" pitchFamily="65" charset="-122"/>
              </a:rPr>
              <a:t>凶猛</a:t>
            </a:r>
            <a:r>
              <a:rPr lang="zh-CN" altLang="en-US" sz="1530" kern="0" dirty="0" smtClean="0">
                <a:solidFill>
                  <a:srgbClr val="000000"/>
                </a:solidFill>
                <a:latin typeface="Times New Roman" pitchFamily="65" charset="-122"/>
                <a:ea typeface="宋体" pitchFamily="65" charset="-122"/>
              </a:rPr>
              <a:t>的猎人生死搏</a:t>
            </a:r>
            <a:r>
              <a:rPr dirty="0"/>
              <a:t/>
            </a:r>
            <a:br>
              <a:rPr dirty="0"/>
            </a:br>
            <a:r>
              <a:rPr lang="zh-CN" altLang="en-US" sz="1530" kern="0" dirty="0" smtClean="0">
                <a:solidFill>
                  <a:srgbClr val="000000"/>
                </a:solidFill>
                <a:latin typeface="Times New Roman" pitchFamily="65" charset="-122"/>
                <a:ea typeface="宋体" pitchFamily="65" charset="-122"/>
              </a:rPr>
              <a:t>斗而存活下来的。</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C.电视连续剧《亮剑》在黄金时段播出后,在社会上引起强烈反响,人们对它</a:t>
            </a:r>
            <a:r>
              <a:rPr lang="zh-CN" altLang="en-US" sz="1530" u="sng" kern="0" dirty="0" smtClean="0">
                <a:solidFill>
                  <a:srgbClr val="000000"/>
                </a:solidFill>
                <a:latin typeface="Times New Roman" pitchFamily="65" charset="-122"/>
                <a:ea typeface="宋体" pitchFamily="65" charset="-122"/>
              </a:rPr>
              <a:t>评头论足</a:t>
            </a:r>
            <a:r>
              <a:rPr lang="zh-CN" altLang="en-US" sz="1530" kern="0" dirty="0" smtClean="0">
                <a:solidFill>
                  <a:srgbClr val="000000"/>
                </a:solidFill>
                <a:latin typeface="Times New Roman" pitchFamily="65" charset="-122"/>
                <a:ea typeface="宋体" pitchFamily="65" charset="-122"/>
              </a:rPr>
              <a:t>,大加赞</a:t>
            </a:r>
            <a:r>
              <a:rPr dirty="0"/>
              <a:t/>
            </a:r>
            <a:br>
              <a:rPr dirty="0"/>
            </a:br>
            <a:r>
              <a:rPr lang="zh-CN" altLang="en-US" sz="1530" kern="0" dirty="0" smtClean="0">
                <a:solidFill>
                  <a:srgbClr val="000000"/>
                </a:solidFill>
                <a:latin typeface="Times New Roman" pitchFamily="65" charset="-122"/>
                <a:ea typeface="宋体" pitchFamily="65" charset="-122"/>
              </a:rPr>
              <a:t>赏。</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D.清晨,我来到天安门广场,当五星红旗升起的时候,在场的群众自发唱起庄严的国歌,强烈的</a:t>
            </a:r>
            <a:r>
              <a:rPr dirty="0"/>
              <a:t/>
            </a:r>
            <a:br>
              <a:rPr dirty="0"/>
            </a:br>
            <a:r>
              <a:rPr lang="zh-CN" altLang="en-US" sz="1530" kern="0" dirty="0" smtClean="0">
                <a:solidFill>
                  <a:srgbClr val="000000"/>
                </a:solidFill>
                <a:latin typeface="Times New Roman" pitchFamily="65" charset="-122"/>
                <a:ea typeface="宋体" pitchFamily="65" charset="-122"/>
              </a:rPr>
              <a:t>爱国热情使我</a:t>
            </a:r>
            <a:r>
              <a:rPr lang="zh-CN" altLang="en-US" sz="1530" u="sng" kern="0" dirty="0" smtClean="0">
                <a:solidFill>
                  <a:srgbClr val="000000"/>
                </a:solidFill>
                <a:latin typeface="Times New Roman" pitchFamily="65" charset="-122"/>
                <a:ea typeface="宋体" pitchFamily="65" charset="-122"/>
              </a:rPr>
              <a:t>感同身受</a:t>
            </a:r>
            <a:r>
              <a:rPr lang="zh-CN" altLang="en-US" sz="1530" kern="0" dirty="0" smtClean="0">
                <a:solidFill>
                  <a:srgbClr val="000000"/>
                </a:solidFill>
                <a:latin typeface="Times New Roman" pitchFamily="65" charset="-122"/>
                <a:ea typeface="宋体" pitchFamily="65" charset="-122"/>
              </a:rPr>
              <a:t>,心潮澎湃。</a:t>
            </a:r>
            <a:endParaRPr lang="zh-CN" altLang="en-US" dirty="0"/>
          </a:p>
        </p:txBody>
      </p:sp>
      <p:sp>
        <p:nvSpPr>
          <p:cNvPr id="3" name="TextBox 2"/>
          <p:cNvSpPr txBox="1"/>
          <p:nvPr/>
        </p:nvSpPr>
        <p:spPr>
          <a:xfrm>
            <a:off x="468313" y="4277525"/>
            <a:ext cx="8127000" cy="172117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 </a:t>
            </a:r>
            <a:r>
              <a:rPr lang="zh-CN" altLang="en-US" sz="1530" kern="0" dirty="0" smtClean="0">
                <a:solidFill>
                  <a:srgbClr val="000000"/>
                </a:solidFill>
                <a:latin typeface="Times New Roman" pitchFamily="65" charset="-122"/>
                <a:ea typeface="宋体" pitchFamily="65" charset="-122"/>
              </a:rPr>
              <a:t>   A　A.“声明”一指公开表示态度或说明真相,二指声明的文告;“申明”指郑重说</a:t>
            </a:r>
            <a:r>
              <a:rPr dirty="0"/>
              <a:t/>
            </a:r>
            <a:br>
              <a:rPr dirty="0"/>
            </a:br>
            <a:r>
              <a:rPr lang="zh-CN" altLang="en-US" sz="1530" kern="0" dirty="0" smtClean="0">
                <a:solidFill>
                  <a:srgbClr val="000000"/>
                </a:solidFill>
                <a:latin typeface="Times New Roman" pitchFamily="65" charset="-122"/>
                <a:ea typeface="宋体" pitchFamily="65" charset="-122"/>
              </a:rPr>
              <a:t>明。B.“凶悍”指凶猛强悍,“凶猛”指(气势、力量)凶恶强大。两个词语应对调位置。C.感</a:t>
            </a:r>
            <a:r>
              <a:rPr dirty="0"/>
              <a:t/>
            </a:r>
            <a:br>
              <a:rPr dirty="0"/>
            </a:br>
            <a:r>
              <a:rPr lang="zh-CN" altLang="en-US" sz="1530" kern="0" dirty="0" smtClean="0">
                <a:solidFill>
                  <a:srgbClr val="000000"/>
                </a:solidFill>
                <a:latin typeface="Times New Roman" pitchFamily="65" charset="-122"/>
                <a:ea typeface="宋体" pitchFamily="65" charset="-122"/>
              </a:rPr>
              <a:t>情色彩不当,“评头论足”指无聊的人随便谈论妇女的容貌,也比喻在小节上多方挑剔,是贬义</a:t>
            </a:r>
            <a:r>
              <a:rPr dirty="0"/>
              <a:t/>
            </a:r>
            <a:br>
              <a:rPr dirty="0"/>
            </a:br>
            <a:r>
              <a:rPr lang="zh-CN" altLang="en-US" sz="1530" kern="0" dirty="0" smtClean="0">
                <a:solidFill>
                  <a:srgbClr val="000000"/>
                </a:solidFill>
                <a:latin typeface="Times New Roman" pitchFamily="65" charset="-122"/>
                <a:ea typeface="宋体" pitchFamily="65" charset="-122"/>
              </a:rPr>
              <a:t>词。D.与语境矛盾,“感同身受”原指感激的心情如同亲身受到对方的恩惠一样(多用来代替</a:t>
            </a:r>
            <a:r>
              <a:rPr dirty="0"/>
              <a:t/>
            </a:r>
            <a:br>
              <a:rPr dirty="0"/>
            </a:br>
            <a:r>
              <a:rPr lang="zh-CN" altLang="en-US" sz="1530" kern="0" dirty="0" smtClean="0">
                <a:solidFill>
                  <a:srgbClr val="000000"/>
                </a:solidFill>
                <a:latin typeface="Times New Roman" pitchFamily="65" charset="-122"/>
                <a:ea typeface="宋体" pitchFamily="65" charset="-122"/>
              </a:rPr>
              <a:t>别人表示谢意),现多指虽未亲身经历,但感受就同亲身经历过一样。</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76586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17.(2005江苏,3)下列各句中加点的成语使用恰当的一句是</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A.他最近的状态一直不佳,接连几次考试都不理想,</a:t>
            </a:r>
            <a:r>
              <a:rPr lang="zh-CN" altLang="en-US" sz="1530" u="sng" kern="0" dirty="0" smtClean="0">
                <a:solidFill>
                  <a:srgbClr val="000000"/>
                </a:solidFill>
                <a:latin typeface="Times New Roman" pitchFamily="65" charset="-122"/>
                <a:ea typeface="宋体" pitchFamily="65" charset="-122"/>
              </a:rPr>
              <a:t>屡试不爽</a:t>
            </a:r>
            <a:r>
              <a:rPr lang="zh-CN" altLang="en-US" sz="1530" kern="0" dirty="0" smtClean="0">
                <a:solidFill>
                  <a:srgbClr val="000000"/>
                </a:solidFill>
                <a:latin typeface="Times New Roman" pitchFamily="65" charset="-122"/>
                <a:ea typeface="宋体" pitchFamily="65" charset="-122"/>
              </a:rPr>
              <a:t>,心情糟透了。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B.辩论会上,选手们唇枪舌剑,</a:t>
            </a:r>
            <a:r>
              <a:rPr lang="zh-CN" altLang="en-US" sz="1530" u="sng" kern="0" dirty="0" smtClean="0">
                <a:solidFill>
                  <a:srgbClr val="000000"/>
                </a:solidFill>
                <a:latin typeface="Times New Roman" pitchFamily="65" charset="-122"/>
                <a:ea typeface="宋体" pitchFamily="65" charset="-122"/>
              </a:rPr>
              <a:t>巧舌如簧</a:t>
            </a:r>
            <a:r>
              <a:rPr lang="zh-CN" altLang="en-US" sz="1530" kern="0" dirty="0" smtClean="0">
                <a:solidFill>
                  <a:srgbClr val="000000"/>
                </a:solidFill>
                <a:latin typeface="Times New Roman" pitchFamily="65" charset="-122"/>
                <a:ea typeface="宋体" pitchFamily="65" charset="-122"/>
              </a:rPr>
              <a:t>,精彩激烈的场面赢得了现场观众阵阵掌声。</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C.出于自身利益的考虑,一些地区</a:t>
            </a:r>
            <a:r>
              <a:rPr lang="zh-CN" altLang="en-US" sz="1530" u="sng" kern="0" dirty="0" smtClean="0">
                <a:solidFill>
                  <a:srgbClr val="000000"/>
                </a:solidFill>
                <a:latin typeface="Times New Roman" pitchFamily="65" charset="-122"/>
                <a:ea typeface="宋体" pitchFamily="65" charset="-122"/>
              </a:rPr>
              <a:t>画地为牢</a:t>
            </a:r>
            <a:r>
              <a:rPr lang="zh-CN" altLang="en-US" sz="1530" kern="0" dirty="0" smtClean="0">
                <a:solidFill>
                  <a:srgbClr val="000000"/>
                </a:solidFill>
                <a:latin typeface="Times New Roman" pitchFamily="65" charset="-122"/>
                <a:ea typeface="宋体" pitchFamily="65" charset="-122"/>
              </a:rPr>
              <a:t>,实行地方保护主义,人为地分割和控制煤炭资源。</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D.导演对筹拍的这部电视剧主要角色的人选</a:t>
            </a:r>
            <a:r>
              <a:rPr lang="zh-CN" altLang="en-US" sz="1530" u="sng" kern="0" dirty="0" smtClean="0">
                <a:solidFill>
                  <a:srgbClr val="000000"/>
                </a:solidFill>
                <a:latin typeface="Times New Roman" pitchFamily="65" charset="-122"/>
                <a:ea typeface="宋体" pitchFamily="65" charset="-122"/>
              </a:rPr>
              <a:t>讳莫如深</a:t>
            </a:r>
            <a:r>
              <a:rPr lang="zh-CN" altLang="en-US" sz="1530" kern="0" dirty="0" smtClean="0">
                <a:solidFill>
                  <a:srgbClr val="000000"/>
                </a:solidFill>
                <a:latin typeface="Times New Roman" pitchFamily="65" charset="-122"/>
                <a:ea typeface="宋体" pitchFamily="65" charset="-122"/>
              </a:rPr>
              <a:t>,记者得不到任何信息,大失所望。</a:t>
            </a:r>
            <a:endParaRPr lang="zh-CN" altLang="en-US" dirty="0"/>
          </a:p>
        </p:txBody>
      </p:sp>
      <p:sp>
        <p:nvSpPr>
          <p:cNvPr id="3" name="TextBox 2"/>
          <p:cNvSpPr txBox="1"/>
          <p:nvPr/>
        </p:nvSpPr>
        <p:spPr>
          <a:xfrm>
            <a:off x="468313" y="2922130"/>
            <a:ext cx="8127000" cy="1013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D　A.与语境矛盾,“屡试不爽”指屡次试验都没有差错。B.褒贬失当,“巧舌如簧”</a:t>
            </a:r>
            <a:r>
              <a:rPr dirty="0"/>
              <a:t/>
            </a:r>
            <a:br>
              <a:rPr dirty="0"/>
            </a:br>
            <a:r>
              <a:rPr lang="zh-CN" altLang="en-US" sz="1530" kern="0" dirty="0" smtClean="0">
                <a:solidFill>
                  <a:srgbClr val="000000"/>
                </a:solidFill>
                <a:latin typeface="Times New Roman" pitchFamily="65" charset="-122"/>
                <a:ea typeface="宋体" pitchFamily="65" charset="-122"/>
              </a:rPr>
              <a:t>能说会道,善于狡辩。C.不合语境,“画地为牢”比喻只许在限定的范围内活动。D.“讳莫如</a:t>
            </a:r>
            <a:r>
              <a:rPr dirty="0"/>
              <a:t/>
            </a:r>
            <a:br>
              <a:rPr dirty="0"/>
            </a:br>
            <a:r>
              <a:rPr lang="zh-CN" altLang="en-US" sz="1530" kern="0" dirty="0" smtClean="0">
                <a:solidFill>
                  <a:srgbClr val="000000"/>
                </a:solidFill>
                <a:latin typeface="Times New Roman" pitchFamily="65" charset="-122"/>
                <a:ea typeface="宋体" pitchFamily="65" charset="-122"/>
              </a:rPr>
              <a:t>深”形容紧紧隐瞒。</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785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18.(2004江苏,5)下列各句中,加点的成语使用恰当的一项是</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A.我国许多城市都建立了食品质量报告制度,定期向社会公布有关部门的检验结果,从而使那</a:t>
            </a:r>
            <a:r>
              <a:rPr dirty="0"/>
              <a:t/>
            </a:r>
            <a:br>
              <a:rPr dirty="0"/>
            </a:br>
            <a:r>
              <a:rPr lang="zh-CN" altLang="en-US" sz="1530" kern="0" dirty="0" smtClean="0">
                <a:solidFill>
                  <a:srgbClr val="000000"/>
                </a:solidFill>
                <a:latin typeface="Times New Roman" pitchFamily="65" charset="-122"/>
                <a:ea typeface="宋体" pitchFamily="65" charset="-122"/>
              </a:rPr>
              <a:t>些劣质食品</a:t>
            </a:r>
            <a:r>
              <a:rPr lang="zh-CN" altLang="en-US" sz="1530" u="sng" kern="0" dirty="0" smtClean="0">
                <a:solidFill>
                  <a:srgbClr val="000000"/>
                </a:solidFill>
                <a:latin typeface="Times New Roman" pitchFamily="65" charset="-122"/>
                <a:ea typeface="宋体" pitchFamily="65" charset="-122"/>
              </a:rPr>
              <a:t>在劫难逃</a:t>
            </a:r>
            <a:r>
              <a:rPr lang="zh-CN" altLang="en-US" sz="1530" kern="0" dirty="0" smtClean="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B.交易会展览大厅里陈列的一件件色泽莹润、</a:t>
            </a:r>
            <a:r>
              <a:rPr lang="zh-CN" altLang="en-US" sz="1530" u="sng" kern="0" dirty="0" smtClean="0">
                <a:solidFill>
                  <a:srgbClr val="000000"/>
                </a:solidFill>
                <a:latin typeface="Times New Roman" pitchFamily="65" charset="-122"/>
                <a:ea typeface="宋体" pitchFamily="65" charset="-122"/>
              </a:rPr>
              <a:t>玲珑剔透</a:t>
            </a:r>
            <a:r>
              <a:rPr lang="zh-CN" altLang="en-US" sz="1530" kern="0" dirty="0" smtClean="0">
                <a:solidFill>
                  <a:srgbClr val="000000"/>
                </a:solidFill>
                <a:latin typeface="Times New Roman" pitchFamily="65" charset="-122"/>
                <a:ea typeface="宋体" pitchFamily="65" charset="-122"/>
              </a:rPr>
              <a:t>的玉雕工艺品,受到了来自世界各地</a:t>
            </a:r>
            <a:r>
              <a:rPr dirty="0"/>
              <a:t/>
            </a:r>
            <a:br>
              <a:rPr dirty="0"/>
            </a:br>
            <a:r>
              <a:rPr lang="zh-CN" altLang="en-US" sz="1530" kern="0" dirty="0" smtClean="0">
                <a:solidFill>
                  <a:srgbClr val="000000"/>
                </a:solidFill>
                <a:latin typeface="Times New Roman" pitchFamily="65" charset="-122"/>
                <a:ea typeface="宋体" pitchFamily="65" charset="-122"/>
              </a:rPr>
              <a:t>客商的青睐。</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C.只见演员手中的折扇飞快闪动,一张张生动传神的戏剧脸谱</a:t>
            </a:r>
            <a:r>
              <a:rPr lang="zh-CN" altLang="en-US" sz="1530" u="sng" kern="0" dirty="0" smtClean="0">
                <a:solidFill>
                  <a:srgbClr val="000000"/>
                </a:solidFill>
                <a:latin typeface="Times New Roman" pitchFamily="65" charset="-122"/>
                <a:ea typeface="宋体" pitchFamily="65" charset="-122"/>
              </a:rPr>
              <a:t>稍纵即逝</a:t>
            </a:r>
            <a:r>
              <a:rPr lang="zh-CN" altLang="en-US" sz="1530" kern="0" dirty="0" smtClean="0">
                <a:solidFill>
                  <a:srgbClr val="000000"/>
                </a:solidFill>
                <a:latin typeface="Times New Roman" pitchFamily="65" charset="-122"/>
                <a:ea typeface="宋体" pitchFamily="65" charset="-122"/>
              </a:rPr>
              <a:t>,川剧的变脸绝技赢得</a:t>
            </a:r>
            <a:r>
              <a:rPr dirty="0"/>
              <a:t/>
            </a:r>
            <a:br>
              <a:rPr dirty="0"/>
            </a:br>
            <a:r>
              <a:rPr lang="zh-CN" altLang="en-US" sz="1530" kern="0" dirty="0" smtClean="0">
                <a:solidFill>
                  <a:srgbClr val="000000"/>
                </a:solidFill>
                <a:latin typeface="Times New Roman" pitchFamily="65" charset="-122"/>
                <a:ea typeface="宋体" pitchFamily="65" charset="-122"/>
              </a:rPr>
              <a:t>了观众的一片喝彩。</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D.现在,许多家长望子成龙的心情过于急切,往往不切实际地对孩子提出过高的要求,其结果常</a:t>
            </a:r>
            <a:r>
              <a:rPr dirty="0"/>
              <a:t/>
            </a:r>
            <a:br>
              <a:rPr dirty="0"/>
            </a:br>
            <a:r>
              <a:rPr lang="zh-CN" altLang="en-US" sz="1530" kern="0" dirty="0" smtClean="0">
                <a:solidFill>
                  <a:srgbClr val="000000"/>
                </a:solidFill>
                <a:latin typeface="Times New Roman" pitchFamily="65" charset="-122"/>
                <a:ea typeface="宋体" pitchFamily="65" charset="-122"/>
              </a:rPr>
              <a:t>常是</a:t>
            </a:r>
            <a:r>
              <a:rPr lang="zh-CN" altLang="en-US" sz="1530" u="sng" kern="0" dirty="0" smtClean="0">
                <a:solidFill>
                  <a:srgbClr val="000000"/>
                </a:solidFill>
                <a:latin typeface="Times New Roman" pitchFamily="65" charset="-122"/>
                <a:ea typeface="宋体" pitchFamily="65" charset="-122"/>
              </a:rPr>
              <a:t>弄巧成拙</a:t>
            </a:r>
            <a:r>
              <a:rPr lang="zh-CN" altLang="en-US" sz="1530" kern="0" dirty="0" smtClean="0">
                <a:solidFill>
                  <a:srgbClr val="000000"/>
                </a:solidFill>
                <a:latin typeface="Times New Roman" pitchFamily="65" charset="-122"/>
                <a:ea typeface="宋体" pitchFamily="65" charset="-122"/>
              </a:rPr>
              <a:t>。</a:t>
            </a:r>
            <a:endParaRPr lang="zh-CN" altLang="en-US" dirty="0"/>
          </a:p>
        </p:txBody>
      </p:sp>
      <p:sp>
        <p:nvSpPr>
          <p:cNvPr id="3" name="TextBox 2"/>
          <p:cNvSpPr txBox="1"/>
          <p:nvPr/>
        </p:nvSpPr>
        <p:spPr>
          <a:xfrm>
            <a:off x="468313" y="4277525"/>
            <a:ext cx="8127000" cy="172117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    </a:t>
            </a:r>
            <a:r>
              <a:rPr lang="zh-CN" altLang="en-US" sz="1530" kern="0" dirty="0" smtClean="0">
                <a:solidFill>
                  <a:srgbClr val="000000"/>
                </a:solidFill>
                <a:latin typeface="Times New Roman" pitchFamily="65" charset="-122"/>
                <a:ea typeface="宋体" pitchFamily="65" charset="-122"/>
              </a:rPr>
              <a:t>B　A.“在劫难逃”借指坏事一定要发生,想避免也避免不了。B.“玲珑剔透”形容器</a:t>
            </a:r>
            <a:r>
              <a:rPr dirty="0"/>
              <a:t/>
            </a:r>
            <a:br>
              <a:rPr dirty="0"/>
            </a:br>
            <a:r>
              <a:rPr lang="zh-CN" altLang="en-US" sz="1530" kern="0" dirty="0" smtClean="0">
                <a:solidFill>
                  <a:srgbClr val="000000"/>
                </a:solidFill>
                <a:latin typeface="Times New Roman" pitchFamily="65" charset="-122"/>
                <a:ea typeface="宋体" pitchFamily="65" charset="-122"/>
              </a:rPr>
              <a:t>物精致,孔穴明晰,结构奇巧(多指镂空的工艺品和供玩赏的太湖石等)。这里用来修饰玉雕工</a:t>
            </a:r>
            <a:r>
              <a:rPr dirty="0"/>
              <a:t/>
            </a:r>
            <a:br>
              <a:rPr dirty="0"/>
            </a:br>
            <a:r>
              <a:rPr lang="zh-CN" altLang="en-US" sz="1530" kern="0" dirty="0" smtClean="0">
                <a:solidFill>
                  <a:srgbClr val="000000"/>
                </a:solidFill>
                <a:latin typeface="Times New Roman" pitchFamily="65" charset="-122"/>
                <a:ea typeface="宋体" pitchFamily="65" charset="-122"/>
              </a:rPr>
              <a:t>艺品,十分恰当。C.“稍纵即逝”的对象一般指时间或机会,不能用于戏剧脸谱。D.“弄巧成</a:t>
            </a:r>
            <a:r>
              <a:rPr dirty="0"/>
              <a:t/>
            </a:r>
            <a:br>
              <a:rPr dirty="0"/>
            </a:br>
            <a:r>
              <a:rPr lang="zh-CN" altLang="en-US" sz="1530" kern="0" dirty="0" smtClean="0">
                <a:solidFill>
                  <a:srgbClr val="000000"/>
                </a:solidFill>
                <a:latin typeface="Times New Roman" pitchFamily="65" charset="-122"/>
                <a:ea typeface="宋体" pitchFamily="65" charset="-122"/>
              </a:rPr>
              <a:t>拙”指“想耍巧妙的手段,结果反而坏了事”,语境中家长因望子成龙而提出过高要求,不属于</a:t>
            </a:r>
            <a:r>
              <a:rPr dirty="0"/>
              <a:t/>
            </a:r>
            <a:br>
              <a:rPr dirty="0"/>
            </a:br>
            <a:r>
              <a:rPr lang="zh-CN" altLang="en-US" sz="1530" kern="0" dirty="0" smtClean="0">
                <a:solidFill>
                  <a:srgbClr val="000000"/>
                </a:solidFill>
                <a:latin typeface="Times New Roman" pitchFamily="65" charset="-122"/>
                <a:ea typeface="宋体" pitchFamily="65" charset="-122"/>
              </a:rPr>
              <a:t>耍弄聪明,此处换成“适得其反”较好。</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11904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3.(2016江苏,1)在下面一段话的空缺处依次填入词语,最恰当的一组是(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人人都希望自己</a:t>
            </a:r>
            <a:r>
              <a:rPr lang="zh-CN" altLang="en-US" sz="1530" u="sng" kern="0"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,却很少有人能沉静下来用心对待生活。其实生活很</a:t>
            </a:r>
            <a:r>
              <a:rPr lang="zh-CN" altLang="en-US" sz="1530" u="sng" kern="0"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,你是</a:t>
            </a:r>
            <a:r>
              <a:rPr dirty="0"/>
              <a:t/>
            </a:r>
            <a:br>
              <a:rPr dirty="0"/>
            </a:br>
            <a:r>
              <a:rPr lang="zh-CN" altLang="en-US" sz="1530" kern="0" dirty="0" smtClean="0">
                <a:solidFill>
                  <a:srgbClr val="000000"/>
                </a:solidFill>
                <a:latin typeface="Times New Roman" pitchFamily="65" charset="-122"/>
                <a:ea typeface="宋体" pitchFamily="65" charset="-122"/>
              </a:rPr>
              <a:t>不是诚心待它,它一眼就能分辨出来。你越</a:t>
            </a:r>
            <a:r>
              <a:rPr lang="zh-CN" altLang="en-US" sz="1530" u="sng" kern="0"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,越想得到,距离目标就越远;你努力振作,</a:t>
            </a:r>
            <a:r>
              <a:rPr dirty="0"/>
              <a:t/>
            </a:r>
            <a:br>
              <a:rPr dirty="0"/>
            </a:br>
            <a:r>
              <a:rPr lang="zh-CN" altLang="en-US" sz="1530" kern="0" dirty="0" smtClean="0">
                <a:solidFill>
                  <a:srgbClr val="000000"/>
                </a:solidFill>
                <a:latin typeface="Times New Roman" pitchFamily="65" charset="-122"/>
                <a:ea typeface="宋体" pitchFamily="65" charset="-122"/>
              </a:rPr>
              <a:t>默默耕耘,惊喜往往就会悄然而至。</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A.与众不同　机敏　焦躁　　　B.与众不同　敏锐　浮躁</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C.标新立异　机敏　浮躁　　　D.标新立异　敏锐　焦躁</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468313" y="2348699"/>
            <a:ext cx="8127000" cy="31785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600" b="1" kern="0" dirty="0" smtClean="0">
                <a:solidFill>
                  <a:srgbClr val="7030A0"/>
                </a:solidFill>
                <a:latin typeface="黑体" pitchFamily="2" charset="-122"/>
                <a:ea typeface="黑体" pitchFamily="2" charset="-122"/>
              </a:rPr>
              <a:t>第一组    成语辨析</a:t>
            </a:r>
            <a:endParaRPr lang="zh-CN" altLang="en-US" sz="1600" b="1" dirty="0" smtClean="0">
              <a:solidFill>
                <a:srgbClr val="7030A0"/>
              </a:solidFill>
              <a:latin typeface="黑体" pitchFamily="2" charset="-122"/>
              <a:ea typeface="黑体" pitchFamily="2" charset="-122"/>
            </a:endParaRPr>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1.(2018南京二模,1)在下面一段话的空缺处依次填入词语,最恰当的一组是(3分)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在很多人看来,纪检干部</a:t>
            </a:r>
            <a:r>
              <a:rPr lang="zh-CN" altLang="en-US" sz="1530" u="sng" kern="0"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,“老纪检”的脸上却总挂着笑容。经他查办的大案要案很</a:t>
            </a:r>
            <a:r>
              <a:rPr dirty="0"/>
              <a:t/>
            </a:r>
            <a:br>
              <a:rPr dirty="0"/>
            </a:br>
            <a:r>
              <a:rPr lang="zh-CN" altLang="en-US" sz="1530" kern="0" dirty="0" smtClean="0">
                <a:solidFill>
                  <a:srgbClr val="000000"/>
                </a:solidFill>
                <a:latin typeface="Times New Roman" pitchFamily="65" charset="-122"/>
                <a:ea typeface="宋体" pitchFamily="65" charset="-122"/>
              </a:rPr>
              <a:t>多,有些至今还被业内同行</a:t>
            </a:r>
            <a:r>
              <a:rPr lang="zh-CN" altLang="en-US" sz="1530" u="sng" kern="0"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。“老纪检”说,诱惑时常有,一不小心就容易栽跟头,可</a:t>
            </a:r>
            <a:r>
              <a:rPr dirty="0"/>
              <a:t/>
            </a:r>
            <a:br>
              <a:rPr dirty="0"/>
            </a:br>
            <a:r>
              <a:rPr lang="zh-CN" altLang="en-US" sz="1530" u="sng" kern="0"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,既然选择了纪检事业,就不能有发财的念头,与民争利的事更不能干。</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A.不苟言笑　啧啧称奇　出水才看两腿泥</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B.谨言慎行　啧啧称奇　锥子没有两头尖</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C.谨言慎行　津津乐道　出水才看两腿泥</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D.不苟言笑　津津乐道　锥子没有两头尖</a:t>
            </a:r>
            <a:endParaRPr lang="zh-CN" altLang="en-US" dirty="0"/>
          </a:p>
        </p:txBody>
      </p:sp>
      <p:grpSp>
        <p:nvGrpSpPr>
          <p:cNvPr id="5" name="组合 7"/>
          <p:cNvGrpSpPr/>
          <p:nvPr/>
        </p:nvGrpSpPr>
        <p:grpSpPr>
          <a:xfrm>
            <a:off x="3295650" y="919939"/>
            <a:ext cx="2543175" cy="549275"/>
            <a:chOff x="3899266" y="4430468"/>
            <a:chExt cx="1716088" cy="371475"/>
          </a:xfrm>
        </p:grpSpPr>
        <p:pic>
          <p:nvPicPr>
            <p:cNvPr id="6" name="Picture 2" descr="E:\2016年\图书出版\2017版 53B教参\教参课件\栏目图.png"/>
            <p:cNvPicPr>
              <a:picLocks noChangeAspect="1"/>
            </p:cNvPicPr>
            <p:nvPr/>
          </p:nvPicPr>
          <p:blipFill>
            <a:blip r:embed="rId4" cstate="print"/>
            <a:stretch>
              <a:fillRect/>
            </a:stretch>
          </p:blipFill>
          <p:spPr>
            <a:xfrm>
              <a:off x="3899266" y="4430468"/>
              <a:ext cx="1716088" cy="371475"/>
            </a:xfrm>
            <a:prstGeom prst="rect">
              <a:avLst/>
            </a:prstGeom>
            <a:noFill/>
            <a:ln w="9525">
              <a:noFill/>
            </a:ln>
          </p:spPr>
        </p:pic>
        <p:sp>
          <p:nvSpPr>
            <p:cNvPr id="7" name="矩形 6"/>
            <p:cNvSpPr/>
            <p:nvPr/>
          </p:nvSpPr>
          <p:spPr>
            <a:xfrm>
              <a:off x="4069440" y="4456352"/>
              <a:ext cx="946098" cy="311352"/>
            </a:xfrm>
            <a:prstGeom prst="rect">
              <a:avLst/>
            </a:prstGeom>
            <a:noFill/>
            <a:ln w="9525">
              <a:noFill/>
            </a:ln>
          </p:spPr>
          <p:txBody>
            <a:bodyPr wrap="none">
              <a:spAutoFit/>
            </a:bodyPr>
            <a:lstStyle/>
            <a:p>
              <a:r>
                <a:rPr lang="zh-CN" altLang="en-US" sz="2400" dirty="0">
                  <a:solidFill>
                    <a:schemeClr val="bg1"/>
                  </a:solidFill>
                  <a:latin typeface="微软雅黑" panose="020B0503020204020204" charset="-122"/>
                  <a:ea typeface="微软雅黑" panose="020B0503020204020204" charset="-122"/>
                </a:rPr>
                <a:t>三年模拟</a:t>
              </a:r>
            </a:p>
          </p:txBody>
        </p:sp>
      </p:grpSp>
      <p:sp>
        <p:nvSpPr>
          <p:cNvPr id="8" name="TextBox 11"/>
          <p:cNvSpPr txBox="1"/>
          <p:nvPr/>
        </p:nvSpPr>
        <p:spPr>
          <a:xfrm>
            <a:off x="2235042" y="1484454"/>
            <a:ext cx="4709944" cy="889987"/>
          </a:xfrm>
          <a:prstGeom prst="rect">
            <a:avLst/>
          </a:prstGeom>
          <a:noFill/>
          <a:ln w="9525">
            <a:noFill/>
          </a:ln>
        </p:spPr>
        <p:txBody>
          <a:bodyPr wrap="none">
            <a:spAutoFit/>
          </a:bodyPr>
          <a:lstStyle/>
          <a:p>
            <a:pPr marL="0" indent="0" algn="ctr" eaLnBrk="0" latinLnBrk="1" hangingPunct="0">
              <a:lnSpc>
                <a:spcPct val="150000"/>
              </a:lnSpc>
              <a:spcBef>
                <a:spcPts val="140"/>
              </a:spcBef>
              <a:buNone/>
            </a:pPr>
            <a:r>
              <a:rPr lang="zh-CN" altLang="en-US" sz="2000" dirty="0">
                <a:latin typeface="黑体" panose="02010609060101010101" pitchFamily="49" charset="-122"/>
                <a:ea typeface="黑体" panose="02010609060101010101" pitchFamily="49" charset="-122"/>
                <a:sym typeface="+mn-ea"/>
              </a:rPr>
              <a:t>A组  </a:t>
            </a:r>
            <a:r>
              <a:rPr lang="zh-CN" altLang="en-US" sz="2000" dirty="0" smtClean="0">
                <a:latin typeface="黑体" panose="02010609060101010101" pitchFamily="49" charset="-122"/>
                <a:ea typeface="黑体" panose="02010609060101010101" pitchFamily="49" charset="-122"/>
                <a:sym typeface="+mn-ea"/>
              </a:rPr>
              <a:t>201</a:t>
            </a:r>
            <a:r>
              <a:rPr lang="en-US" altLang="zh-CN" sz="2000" dirty="0" smtClean="0">
                <a:latin typeface="黑体" panose="02010609060101010101" pitchFamily="49" charset="-122"/>
                <a:ea typeface="黑体" panose="02010609060101010101" pitchFamily="49" charset="-122"/>
                <a:sym typeface="+mn-ea"/>
              </a:rPr>
              <a:t>6</a:t>
            </a:r>
            <a:r>
              <a:rPr lang="zh-CN" altLang="en-US" sz="2000" dirty="0" smtClean="0">
                <a:latin typeface="黑体" panose="02010609060101010101" pitchFamily="49" charset="-122"/>
                <a:ea typeface="黑体" panose="02010609060101010101" pitchFamily="49" charset="-122"/>
                <a:sym typeface="+mn-ea"/>
              </a:rPr>
              <a:t>—201</a:t>
            </a:r>
            <a:r>
              <a:rPr lang="en-US" altLang="zh-CN" sz="2000" dirty="0" smtClean="0">
                <a:latin typeface="黑体" panose="02010609060101010101" pitchFamily="49" charset="-122"/>
                <a:ea typeface="黑体" panose="02010609060101010101" pitchFamily="49" charset="-122"/>
                <a:sym typeface="+mn-ea"/>
              </a:rPr>
              <a:t>8</a:t>
            </a:r>
            <a:r>
              <a:rPr lang="zh-CN" altLang="en-US" sz="2000" dirty="0" smtClean="0">
                <a:latin typeface="黑体" panose="02010609060101010101" pitchFamily="49" charset="-122"/>
                <a:ea typeface="黑体" panose="02010609060101010101" pitchFamily="49" charset="-122"/>
                <a:sym typeface="+mn-ea"/>
              </a:rPr>
              <a:t>年</a:t>
            </a:r>
            <a:r>
              <a:rPr lang="zh-CN" altLang="en-US" sz="2000" dirty="0">
                <a:latin typeface="黑体" panose="02010609060101010101" pitchFamily="49" charset="-122"/>
                <a:ea typeface="黑体" panose="02010609060101010101" pitchFamily="49" charset="-122"/>
                <a:sym typeface="+mn-ea"/>
              </a:rPr>
              <a:t>高考模拟·基础题组</a:t>
            </a:r>
            <a:endParaRPr lang="zh-CN" altLang="en-US" sz="2000" dirty="0">
              <a:solidFill>
                <a:schemeClr val="tx1"/>
              </a:solidFill>
              <a:latin typeface="黑体" panose="02010609060101010101" pitchFamily="49" charset="-122"/>
              <a:ea typeface="黑体" panose="02010609060101010101" pitchFamily="49" charset="-122"/>
              <a:sym typeface="+mn-ea"/>
            </a:endParaRPr>
          </a:p>
          <a:p>
            <a:pPr marL="0" indent="0" algn="ctr" eaLnBrk="0" latinLnBrk="1" hangingPunct="0">
              <a:lnSpc>
                <a:spcPct val="150000"/>
              </a:lnSpc>
              <a:spcBef>
                <a:spcPts val="140"/>
              </a:spcBef>
              <a:buNone/>
            </a:pPr>
            <a:r>
              <a:rPr lang="en-US" altLang="zh-CN" sz="1400" b="0" dirty="0">
                <a:latin typeface="黑体" panose="02010609060101010101" pitchFamily="49" charset="-122"/>
                <a:ea typeface="黑体" panose="02010609060101010101" pitchFamily="49" charset="-122"/>
                <a:sym typeface="+mn-ea"/>
              </a:rPr>
              <a:t>(时间</a:t>
            </a:r>
            <a:r>
              <a:rPr lang="en-US" altLang="zh-CN" sz="1400" b="0" dirty="0" smtClean="0">
                <a:latin typeface="黑体" panose="02010609060101010101" pitchFamily="49" charset="-122"/>
                <a:ea typeface="黑体" panose="02010609060101010101" pitchFamily="49" charset="-122"/>
                <a:sym typeface="+mn-ea"/>
              </a:rPr>
              <a:t>：45分钟   </a:t>
            </a:r>
            <a:r>
              <a:rPr lang="en-US" altLang="zh-CN" sz="1400" b="0" dirty="0">
                <a:latin typeface="黑体" panose="02010609060101010101" pitchFamily="49" charset="-122"/>
                <a:ea typeface="黑体" panose="02010609060101010101" pitchFamily="49" charset="-122"/>
                <a:sym typeface="+mn-ea"/>
              </a:rPr>
              <a:t>分值：</a:t>
            </a:r>
            <a:r>
              <a:rPr lang="en-US" altLang="zh-CN" sz="1400" b="0" dirty="0" smtClean="0">
                <a:latin typeface="黑体" panose="02010609060101010101" pitchFamily="49" charset="-122"/>
                <a:ea typeface="黑体" panose="02010609060101010101" pitchFamily="49" charset="-122"/>
                <a:sym typeface="+mn-ea"/>
              </a:rPr>
              <a:t>42分)</a:t>
            </a:r>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07435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  </a:t>
            </a:r>
            <a:r>
              <a:rPr lang="zh-CN" altLang="en-US" sz="1530" kern="0" dirty="0" smtClean="0">
                <a:solidFill>
                  <a:srgbClr val="000000"/>
                </a:solidFill>
                <a:latin typeface="Times New Roman" pitchFamily="65" charset="-122"/>
                <a:ea typeface="宋体" pitchFamily="65" charset="-122"/>
              </a:rPr>
              <a:t>  D　不苟言笑:形容人态度庄重、严肃。谨言慎行:说话做事都谨慎小心。第一空,可以</a:t>
            </a:r>
            <a:r>
              <a:rPr dirty="0"/>
              <a:t/>
            </a:r>
            <a:br>
              <a:rPr dirty="0"/>
            </a:br>
            <a:r>
              <a:rPr lang="zh-CN" altLang="en-US" sz="1530" kern="0" dirty="0" smtClean="0">
                <a:solidFill>
                  <a:srgbClr val="000000"/>
                </a:solidFill>
                <a:latin typeface="Times New Roman" pitchFamily="65" charset="-122"/>
                <a:ea typeface="宋体" pitchFamily="65" charset="-122"/>
              </a:rPr>
              <a:t>根据下文的“脸上却总挂着笑容”排除“谨言慎行”。啧啧称奇:咂着嘴称赞它的奇妙。津</a:t>
            </a:r>
            <a:r>
              <a:rPr dirty="0"/>
              <a:t/>
            </a:r>
            <a:br>
              <a:rPr dirty="0"/>
            </a:br>
            <a:r>
              <a:rPr lang="zh-CN" altLang="en-US" sz="1530" kern="0" dirty="0" smtClean="0">
                <a:solidFill>
                  <a:srgbClr val="000000"/>
                </a:solidFill>
                <a:latin typeface="Times New Roman" pitchFamily="65" charset="-122"/>
                <a:ea typeface="宋体" pitchFamily="65" charset="-122"/>
              </a:rPr>
              <a:t>津乐道:很感兴趣地谈论。第二空,根据“有些至今还被业内同行</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”可看出此处想说的是</a:t>
            </a:r>
            <a:r>
              <a:rPr dirty="0"/>
              <a:t/>
            </a:r>
            <a:br>
              <a:rPr dirty="0"/>
            </a:br>
            <a:r>
              <a:rPr lang="zh-CN" altLang="en-US" sz="1530" kern="0" dirty="0" smtClean="0">
                <a:solidFill>
                  <a:srgbClr val="000000"/>
                </a:solidFill>
                <a:latin typeface="Times New Roman" pitchFamily="65" charset="-122"/>
                <a:ea typeface="宋体" pitchFamily="65" charset="-122"/>
              </a:rPr>
              <a:t>常常被同行提起。因此选“津津乐道”。“出水才看两腿泥”意思就是出了水面才知道腿</a:t>
            </a:r>
            <a:r>
              <a:rPr dirty="0"/>
              <a:t/>
            </a:r>
            <a:br>
              <a:rPr dirty="0"/>
            </a:br>
            <a:r>
              <a:rPr lang="zh-CN" altLang="en-US" sz="1530" kern="0" dirty="0" smtClean="0">
                <a:solidFill>
                  <a:srgbClr val="000000"/>
                </a:solidFill>
                <a:latin typeface="Times New Roman" pitchFamily="65" charset="-122"/>
                <a:ea typeface="宋体" pitchFamily="65" charset="-122"/>
              </a:rPr>
              <a:t>是干净的还是沾了污泥。“锥子没有两头尖”意思是锥子都是一头尖一头平,不然就只能看</a:t>
            </a:r>
            <a:r>
              <a:rPr dirty="0"/>
              <a:t/>
            </a:r>
            <a:br>
              <a:rPr dirty="0"/>
            </a:br>
            <a:r>
              <a:rPr lang="zh-CN" altLang="en-US" sz="1530" kern="0" dirty="0" smtClean="0">
                <a:solidFill>
                  <a:srgbClr val="000000"/>
                </a:solidFill>
                <a:latin typeface="Times New Roman" pitchFamily="65" charset="-122"/>
                <a:ea typeface="宋体" pitchFamily="65" charset="-122"/>
              </a:rPr>
              <a:t>不能用了。第三空,根据下文可得知事情不能两全,很明显应该填“锥子没有两头尖”。</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82538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2.(2018常州一模,1)在下面一段话的空缺处依次填入词语,最恰当的一组是(3分)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每个人的心里都有一方</a:t>
            </a:r>
            <a:r>
              <a:rPr lang="zh-CN" altLang="en-US" sz="1530" u="sng" kern="0"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的土地。得意时想到它,失意时想到它。逢年逢节,</a:t>
            </a:r>
            <a:r>
              <a:rPr lang="zh-CN" altLang="en-US" sz="1530" u="sng" kern="0"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a:t>
            </a:r>
            <a:r>
              <a:rPr dirty="0"/>
              <a:t/>
            </a:r>
            <a:br>
              <a:rPr dirty="0"/>
            </a:br>
            <a:r>
              <a:rPr lang="zh-CN" altLang="en-US" sz="1530" kern="0" dirty="0" smtClean="0">
                <a:solidFill>
                  <a:srgbClr val="000000"/>
                </a:solidFill>
                <a:latin typeface="Times New Roman" pitchFamily="65" charset="-122"/>
                <a:ea typeface="宋体" pitchFamily="65" charset="-122"/>
              </a:rPr>
              <a:t>随时随地地想到它。海天茫茫,风尘碌碌,洛阳秋风,巴山夜雨,都会</a:t>
            </a:r>
            <a:r>
              <a:rPr lang="zh-CN" altLang="en-US" sz="1530" u="sng" kern="0"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地惦念它。辽阔</a:t>
            </a:r>
            <a:r>
              <a:rPr dirty="0"/>
              <a:t/>
            </a:r>
            <a:br>
              <a:rPr dirty="0"/>
            </a:br>
            <a:r>
              <a:rPr lang="zh-CN" altLang="en-US" sz="1530" kern="0" dirty="0" smtClean="0">
                <a:solidFill>
                  <a:srgbClr val="000000"/>
                </a:solidFill>
                <a:latin typeface="Times New Roman" pitchFamily="65" charset="-122"/>
                <a:ea typeface="宋体" pitchFamily="65" charset="-122"/>
              </a:rPr>
              <a:t>的空间,悠邈的时间,都不会使这种感情褪色。</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A.朝思暮想　触景生情　身不由己</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B.魂牵梦萦　触景生情　情不自禁</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C.朝思暮想　感同身受　情不自禁</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D.魂牵梦萦　感同身受　身不由己</a:t>
            </a:r>
            <a:endParaRPr lang="zh-CN" altLang="en-US" dirty="0"/>
          </a:p>
        </p:txBody>
      </p:sp>
      <p:sp>
        <p:nvSpPr>
          <p:cNvPr id="3" name="TextBox 2"/>
          <p:cNvSpPr txBox="1"/>
          <p:nvPr/>
        </p:nvSpPr>
        <p:spPr>
          <a:xfrm>
            <a:off x="516966" y="3920335"/>
            <a:ext cx="8127000" cy="172008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   </a:t>
            </a:r>
            <a:r>
              <a:rPr lang="zh-CN" altLang="en-US" sz="1530" kern="0" dirty="0" smtClean="0">
                <a:solidFill>
                  <a:srgbClr val="000000"/>
                </a:solidFill>
                <a:latin typeface="Times New Roman" pitchFamily="65" charset="-122"/>
                <a:ea typeface="宋体" pitchFamily="65" charset="-122"/>
              </a:rPr>
              <a:t> B　魂牵梦萦:形容思念情切。朝思暮想:从早到晚思念不已。形容时刻想念。多用于</a:t>
            </a:r>
            <a:r>
              <a:rPr dirty="0"/>
              <a:t/>
            </a:r>
            <a:br>
              <a:rPr dirty="0"/>
            </a:br>
            <a:r>
              <a:rPr lang="zh-CN" altLang="en-US" sz="1530" kern="0" dirty="0" smtClean="0">
                <a:solidFill>
                  <a:srgbClr val="000000"/>
                </a:solidFill>
                <a:latin typeface="Times New Roman" pitchFamily="65" charset="-122"/>
                <a:ea typeface="宋体" pitchFamily="65" charset="-122"/>
              </a:rPr>
              <a:t>男女恋情。触景生情:受到当前情景的触动而产生某种感情。感同身受:感激的心情如同亲身</a:t>
            </a:r>
            <a:r>
              <a:rPr dirty="0"/>
              <a:t/>
            </a:r>
            <a:br>
              <a:rPr dirty="0"/>
            </a:br>
            <a:r>
              <a:rPr lang="zh-CN" altLang="en-US" sz="1530" kern="0" dirty="0" smtClean="0">
                <a:solidFill>
                  <a:srgbClr val="000000"/>
                </a:solidFill>
                <a:latin typeface="Times New Roman" pitchFamily="65" charset="-122"/>
                <a:ea typeface="宋体" pitchFamily="65" charset="-122"/>
              </a:rPr>
              <a:t>受到对方的恩惠一样(多用来代替别人表示感谢),现多指虽未亲身经历,但感受就同亲身经历</a:t>
            </a:r>
            <a:r>
              <a:rPr dirty="0"/>
              <a:t/>
            </a:r>
            <a:br>
              <a:rPr dirty="0"/>
            </a:br>
            <a:r>
              <a:rPr lang="zh-CN" altLang="en-US" sz="1530" kern="0" dirty="0" smtClean="0">
                <a:solidFill>
                  <a:srgbClr val="000000"/>
                </a:solidFill>
                <a:latin typeface="Times New Roman" pitchFamily="65" charset="-122"/>
                <a:ea typeface="宋体" pitchFamily="65" charset="-122"/>
              </a:rPr>
              <a:t>过一样。情不自禁:抑制不住自己的感情。身不由己:身体不听从自己的支配。指行为不能由</a:t>
            </a:r>
            <a:r>
              <a:rPr dirty="0"/>
              <a:t/>
            </a:r>
            <a:br>
              <a:rPr dirty="0"/>
            </a:br>
            <a:r>
              <a:rPr lang="zh-CN" altLang="en-US" sz="1530" kern="0" dirty="0" smtClean="0">
                <a:solidFill>
                  <a:srgbClr val="000000"/>
                </a:solidFill>
                <a:latin typeface="Times New Roman" pitchFamily="65" charset="-122"/>
                <a:ea typeface="宋体" pitchFamily="65" charset="-122"/>
              </a:rPr>
              <a:t>自己做主。</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6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785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3.(2018扬州中学二检,1)依次填入下列横线处的成语,最恰当的一项是(3分)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曹雪芹创造性地吸收和运用了中国古代诗歌、绘画等艺术手法,使小说充满了诗情画意。这</a:t>
            </a:r>
            <a:r>
              <a:rPr dirty="0"/>
              <a:t/>
            </a:r>
            <a:br>
              <a:rPr dirty="0"/>
            </a:br>
            <a:r>
              <a:rPr lang="zh-CN" altLang="en-US" sz="1530" kern="0" dirty="0" smtClean="0">
                <a:solidFill>
                  <a:srgbClr val="000000"/>
                </a:solidFill>
                <a:latin typeface="Times New Roman" pitchFamily="65" charset="-122"/>
                <a:ea typeface="宋体" pitchFamily="65" charset="-122"/>
              </a:rPr>
              <a:t>既表现在对宝黛共读《西厢》、黛玉葬花、宝钗扑蝶等众多优美场景的构思中,也表现在对</a:t>
            </a:r>
            <a:r>
              <a:rPr dirty="0"/>
              <a:t/>
            </a:r>
            <a:br>
              <a:rPr dirty="0"/>
            </a:br>
            <a:r>
              <a:rPr lang="zh-CN" altLang="en-US" sz="1530" kern="0" dirty="0" smtClean="0">
                <a:solidFill>
                  <a:srgbClr val="000000"/>
                </a:solidFill>
                <a:latin typeface="Times New Roman" pitchFamily="65" charset="-122"/>
                <a:ea typeface="宋体" pitchFamily="65" charset="-122"/>
              </a:rPr>
              <a:t>人物形象的塑造上。例如林黛玉</a:t>
            </a:r>
            <a:r>
              <a:rPr lang="zh-CN" altLang="en-US" sz="1530" u="sng" kern="0"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的倩影、</a:t>
            </a:r>
            <a:r>
              <a:rPr lang="zh-CN" altLang="en-US" sz="1530" u="sng" kern="0"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的眉眼、</a:t>
            </a:r>
            <a:r>
              <a:rPr lang="zh-CN" altLang="en-US" sz="1530" u="sng" kern="0"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的低泣,以及</a:t>
            </a:r>
            <a:r>
              <a:rPr dirty="0"/>
              <a:t/>
            </a:r>
            <a:br>
              <a:rPr dirty="0"/>
            </a:br>
            <a:r>
              <a:rPr lang="zh-CN" altLang="en-US" sz="1530" kern="0" dirty="0" smtClean="0">
                <a:solidFill>
                  <a:srgbClr val="000000"/>
                </a:solidFill>
                <a:latin typeface="Times New Roman" pitchFamily="65" charset="-122"/>
                <a:ea typeface="宋体" pitchFamily="65" charset="-122"/>
              </a:rPr>
              <a:t>她所住的那个</a:t>
            </a:r>
            <a:r>
              <a:rPr lang="zh-CN" altLang="en-US" sz="1530" u="sng" kern="0"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的潇湘馆,使她在群芳云集的大观园中,独具一种“风流态度”。</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A.静谧高雅　幽怨含情　哀婉缠绵　纤细清丽</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B.静谧高雅　幽怨含情　哀婉缠绵　纤细清丽</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C.纤弱清丽　幽怨含情　哀婉缠绵　静谧高雅</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D.纤细清丽　哀婉缠绵　幽怨含情　静谧高雅</a:t>
            </a:r>
            <a:endParaRPr lang="zh-CN" altLang="en-US" dirty="0"/>
          </a:p>
        </p:txBody>
      </p:sp>
      <p:sp>
        <p:nvSpPr>
          <p:cNvPr id="3" name="TextBox 2"/>
          <p:cNvSpPr txBox="1"/>
          <p:nvPr/>
        </p:nvSpPr>
        <p:spPr>
          <a:xfrm>
            <a:off x="468313" y="4277525"/>
            <a:ext cx="8127000" cy="136800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C　“静谧高雅”中的“静谧”指环境安静,“高雅”指高尚,不粗俗,在本题中只能修</a:t>
            </a:r>
            <a:r>
              <a:rPr dirty="0"/>
              <a:t/>
            </a:r>
            <a:br>
              <a:rPr dirty="0"/>
            </a:br>
            <a:r>
              <a:rPr lang="zh-CN" altLang="en-US" sz="1530" kern="0" dirty="0" smtClean="0">
                <a:solidFill>
                  <a:srgbClr val="000000"/>
                </a:solidFill>
                <a:latin typeface="Times New Roman" pitchFamily="65" charset="-122"/>
                <a:ea typeface="宋体" pitchFamily="65" charset="-122"/>
              </a:rPr>
              <a:t>饰潇湘馆,排除A、B两项。“幽怨含情”指隐藏在内心的怨恨之情,可联想到“眉目含情”,</a:t>
            </a:r>
            <a:r>
              <a:rPr dirty="0"/>
              <a:t/>
            </a:r>
            <a:br>
              <a:rPr dirty="0"/>
            </a:br>
            <a:r>
              <a:rPr lang="zh-CN" altLang="en-US" sz="1530" kern="0" dirty="0" smtClean="0">
                <a:solidFill>
                  <a:srgbClr val="000000"/>
                </a:solidFill>
                <a:latin typeface="Times New Roman" pitchFamily="65" charset="-122"/>
                <a:ea typeface="宋体" pitchFamily="65" charset="-122"/>
              </a:rPr>
              <a:t>故可用于修饰“眉眼”,可排除D项,得出答案C。然后将“纤弱清丽”代入“倩影”处,“哀</a:t>
            </a:r>
            <a:r>
              <a:rPr dirty="0"/>
              <a:t/>
            </a:r>
            <a:br>
              <a:rPr dirty="0"/>
            </a:br>
            <a:r>
              <a:rPr lang="zh-CN" altLang="en-US" sz="1530" kern="0" dirty="0" smtClean="0">
                <a:solidFill>
                  <a:srgbClr val="000000"/>
                </a:solidFill>
                <a:latin typeface="Times New Roman" pitchFamily="65" charset="-122"/>
                <a:ea typeface="宋体" pitchFamily="65" charset="-122"/>
              </a:rPr>
              <a:t>婉缠绵”代入“低泣”处,都符合语境。</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6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785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4.(2018南京、盐城一模,1)在下面一段话的空缺处依次填入词语,最恰当的一组是(3分)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我们初学为文,一看题目便搔首踟蹰,不知如何落笔,即便</a:t>
            </a:r>
            <a:r>
              <a:rPr lang="zh-CN" altLang="en-US" sz="1530" u="sng" kern="0"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,敷衍成篇,自己也觉得索然</a:t>
            </a:r>
            <a:r>
              <a:rPr dirty="0"/>
              <a:t/>
            </a:r>
            <a:br>
              <a:rPr dirty="0"/>
            </a:br>
            <a:r>
              <a:rPr lang="zh-CN" altLang="en-US" sz="1530" kern="0" dirty="0" smtClean="0">
                <a:solidFill>
                  <a:srgbClr val="000000"/>
                </a:solidFill>
                <a:latin typeface="Times New Roman" pitchFamily="65" charset="-122"/>
                <a:ea typeface="宋体" pitchFamily="65" charset="-122"/>
              </a:rPr>
              <a:t>寡味。度过苦涩阶段便又是一种境界,提起笔来对什么都有意见,有时一事未竟而枝节横生,有</a:t>
            </a:r>
            <a:r>
              <a:rPr dirty="0"/>
              <a:t/>
            </a:r>
            <a:br>
              <a:rPr dirty="0"/>
            </a:br>
            <a:r>
              <a:rPr lang="zh-CN" altLang="en-US" sz="1530" kern="0" dirty="0" smtClean="0">
                <a:solidFill>
                  <a:srgbClr val="000000"/>
                </a:solidFill>
                <a:latin typeface="Times New Roman" pitchFamily="65" charset="-122"/>
                <a:ea typeface="宋体" pitchFamily="65" charset="-122"/>
              </a:rPr>
              <a:t>时旁征博引而轻重倒置,</a:t>
            </a:r>
            <a:r>
              <a:rPr lang="zh-CN" altLang="en-US" sz="1530" u="sng" kern="0"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,下笔不能自休。知道割爱才能进入第三阶段,对不恰当的内</a:t>
            </a:r>
            <a:r>
              <a:rPr dirty="0"/>
              <a:t/>
            </a:r>
            <a:br>
              <a:rPr dirty="0"/>
            </a:br>
            <a:r>
              <a:rPr lang="zh-CN" altLang="en-US" sz="1530" kern="0" dirty="0" smtClean="0">
                <a:solidFill>
                  <a:srgbClr val="000000"/>
                </a:solidFill>
                <a:latin typeface="Times New Roman" pitchFamily="65" charset="-122"/>
                <a:ea typeface="宋体" pitchFamily="65" charset="-122"/>
              </a:rPr>
              <a:t>容要</a:t>
            </a:r>
            <a:r>
              <a:rPr lang="zh-CN" altLang="en-US" sz="1530" u="sng" kern="0"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地加以削删,所谓“绚烂之极趋于平淡”就是这种境界。</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A.披肝沥胆　纷纷扬扬　大刀阔斧</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B.搜索枯肠　洋洋洒洒　大刀阔斧</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C.披肝沥胆　洋洋洒洒　大张旗鼓</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D.搜索枯肠　纷纷扬扬　大张旗鼓</a:t>
            </a:r>
            <a:endParaRPr lang="zh-CN" altLang="en-US" dirty="0"/>
          </a:p>
        </p:txBody>
      </p:sp>
      <p:sp>
        <p:nvSpPr>
          <p:cNvPr id="3" name="TextBox 2"/>
          <p:cNvSpPr txBox="1"/>
          <p:nvPr/>
        </p:nvSpPr>
        <p:spPr>
          <a:xfrm>
            <a:off x="468313" y="4348963"/>
            <a:ext cx="8127000" cy="207435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  </a:t>
            </a:r>
            <a:r>
              <a:rPr lang="zh-CN" altLang="en-US" sz="1530" kern="0" dirty="0" smtClean="0">
                <a:solidFill>
                  <a:srgbClr val="000000"/>
                </a:solidFill>
                <a:latin typeface="Times New Roman" pitchFamily="65" charset="-122"/>
                <a:ea typeface="宋体" pitchFamily="65" charset="-122"/>
              </a:rPr>
              <a:t>  B　披肝沥胆:比喻开诚相见,倾吐心里话;也形容非常忠诚。搜索枯肠:形容竭力思索</a:t>
            </a:r>
            <a:r>
              <a:rPr dirty="0"/>
              <a:t/>
            </a:r>
            <a:br>
              <a:rPr dirty="0"/>
            </a:br>
            <a:r>
              <a:rPr lang="zh-CN" altLang="en-US" sz="1530" kern="0" dirty="0" smtClean="0">
                <a:solidFill>
                  <a:srgbClr val="000000"/>
                </a:solidFill>
                <a:latin typeface="Times New Roman" pitchFamily="65" charset="-122"/>
                <a:ea typeface="宋体" pitchFamily="65" charset="-122"/>
              </a:rPr>
              <a:t>(多指写诗文)。根据“搔首踟蹰,不知如何落笔”“敷衍成篇,自己也觉得索然寡味”可知,第</a:t>
            </a:r>
            <a:r>
              <a:rPr dirty="0"/>
              <a:t/>
            </a:r>
            <a:br>
              <a:rPr dirty="0"/>
            </a:br>
            <a:r>
              <a:rPr lang="zh-CN" altLang="en-US" sz="1530" kern="0" dirty="0" smtClean="0">
                <a:solidFill>
                  <a:srgbClr val="000000"/>
                </a:solidFill>
                <a:latin typeface="Times New Roman" pitchFamily="65" charset="-122"/>
                <a:ea typeface="宋体" pitchFamily="65" charset="-122"/>
              </a:rPr>
              <a:t>一空应填“搜索枯肠”。纷纷扬扬:形容雪、花、叶等多而杂乱地在空中飘洒;也形容众说纷</a:t>
            </a:r>
            <a:r>
              <a:rPr dirty="0"/>
              <a:t/>
            </a:r>
            <a:br>
              <a:rPr dirty="0"/>
            </a:br>
            <a:r>
              <a:rPr lang="zh-CN" altLang="en-US" sz="1530" kern="0" dirty="0" smtClean="0">
                <a:solidFill>
                  <a:srgbClr val="000000"/>
                </a:solidFill>
                <a:latin typeface="Times New Roman" pitchFamily="65" charset="-122"/>
                <a:ea typeface="宋体" pitchFamily="65" charset="-122"/>
              </a:rPr>
              <a:t>纭的议论四处传场。洋洋洒洒:形容说话或文章内容丰富,连续不断。根据“下笔”可知,第二</a:t>
            </a:r>
            <a:r>
              <a:rPr dirty="0"/>
              <a:t/>
            </a:r>
            <a:br>
              <a:rPr dirty="0"/>
            </a:br>
            <a:r>
              <a:rPr lang="zh-CN" altLang="en-US" sz="1530" kern="0" dirty="0" smtClean="0">
                <a:solidFill>
                  <a:srgbClr val="000000"/>
                </a:solidFill>
                <a:latin typeface="Times New Roman" pitchFamily="65" charset="-122"/>
                <a:ea typeface="宋体" pitchFamily="65" charset="-122"/>
              </a:rPr>
              <a:t>空应填“洋洋洒洒”。大刀阔斧:形容办事果断而有魄力。大张旗鼓:形容声势、规模浩大。</a:t>
            </a:r>
            <a:r>
              <a:rPr dirty="0"/>
              <a:t/>
            </a:r>
            <a:br>
              <a:rPr dirty="0"/>
            </a:br>
            <a:r>
              <a:rPr lang="zh-CN" altLang="en-US" sz="1530" kern="0" dirty="0" smtClean="0">
                <a:solidFill>
                  <a:srgbClr val="000000"/>
                </a:solidFill>
                <a:latin typeface="Times New Roman" pitchFamily="65" charset="-122"/>
                <a:ea typeface="宋体" pitchFamily="65" charset="-122"/>
              </a:rPr>
              <a:t>根据“加以削删”可知,第三空应填“大刀阔斧”。所以本题选择B。</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6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82538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5.(2017宝应期中,1)下列词语中,最能概括横线后面一段文字内容的一项是(3分)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u="sng" kern="0"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a:t>
            </a:r>
            <a:r>
              <a:rPr lang="zh-CN" altLang="en-US" sz="1530" u="sng" kern="0"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。透过许多国外专家的观点,我们可以看出中国的努力和行动得到了外部</a:t>
            </a:r>
            <a:r>
              <a:rPr dirty="0"/>
              <a:t/>
            </a:r>
            <a:br>
              <a:rPr dirty="0"/>
            </a:br>
            <a:r>
              <a:rPr lang="zh-CN" altLang="en-US" sz="1530" kern="0" dirty="0" smtClean="0">
                <a:solidFill>
                  <a:srgbClr val="000000"/>
                </a:solidFill>
                <a:latin typeface="Times New Roman" pitchFamily="65" charset="-122"/>
                <a:ea typeface="宋体" pitchFamily="65" charset="-122"/>
              </a:rPr>
              <a:t>的认可和赞誉。在新常态下,中国虽然也面临不少困难,但坚决不以邻为壑,而是采取负责任的</a:t>
            </a:r>
            <a:r>
              <a:rPr dirty="0"/>
              <a:t/>
            </a:r>
            <a:br>
              <a:rPr dirty="0"/>
            </a:br>
            <a:r>
              <a:rPr lang="zh-CN" altLang="en-US" sz="1530" kern="0" dirty="0" smtClean="0">
                <a:solidFill>
                  <a:srgbClr val="000000"/>
                </a:solidFill>
                <a:latin typeface="Times New Roman" pitchFamily="65" charset="-122"/>
                <a:ea typeface="宋体" pitchFamily="65" charset="-122"/>
              </a:rPr>
              <a:t>大国态度,积极作为,断腕改革,以非凡的勇气正视自身发展中存在的问题;对待周边国家,以</a:t>
            </a:r>
            <a:r>
              <a:rPr dirty="0"/>
              <a:t/>
            </a:r>
            <a:br>
              <a:rPr dirty="0"/>
            </a:br>
            <a:r>
              <a:rPr lang="zh-CN" altLang="en-US" sz="1530" kern="0" dirty="0" smtClean="0">
                <a:solidFill>
                  <a:srgbClr val="000000"/>
                </a:solidFill>
                <a:latin typeface="Times New Roman" pitchFamily="65" charset="-122"/>
                <a:ea typeface="宋体" pitchFamily="65" charset="-122"/>
              </a:rPr>
              <a:t>“亲诚惠容”之态度,持相互尊重、互利共赢之原则,寻找利益的最大公约数。新常态下,中国</a:t>
            </a:r>
            <a:r>
              <a:rPr dirty="0"/>
              <a:t/>
            </a:r>
            <a:br>
              <a:rPr dirty="0"/>
            </a:br>
            <a:r>
              <a:rPr lang="zh-CN" altLang="en-US" sz="1530" kern="0" dirty="0" smtClean="0">
                <a:solidFill>
                  <a:srgbClr val="000000"/>
                </a:solidFill>
                <a:latin typeface="Times New Roman" pitchFamily="65" charset="-122"/>
                <a:ea typeface="宋体" pitchFamily="65" charset="-122"/>
              </a:rPr>
              <a:t>崛起的进程会继续,也会为世界和平与稳定、繁荣与发展注入越来越多的正能量。</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A.脚踏实地　登高望远　　B.谦恭诚善　恒必有果</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C.睦邻友好　与人为善　　D.与朋友交　言而有信</a:t>
            </a:r>
            <a:endParaRPr lang="zh-CN" altLang="en-US" dirty="0"/>
          </a:p>
        </p:txBody>
      </p:sp>
      <p:sp>
        <p:nvSpPr>
          <p:cNvPr id="3" name="TextBox 2"/>
          <p:cNvSpPr txBox="1"/>
          <p:nvPr/>
        </p:nvSpPr>
        <p:spPr>
          <a:xfrm>
            <a:off x="468313" y="3985108"/>
            <a:ext cx="8127000" cy="172117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  </a:t>
            </a:r>
            <a:r>
              <a:rPr lang="zh-CN" altLang="en-US" sz="1530" kern="0" dirty="0" smtClean="0">
                <a:solidFill>
                  <a:srgbClr val="000000"/>
                </a:solidFill>
                <a:latin typeface="Times New Roman" pitchFamily="65" charset="-122"/>
                <a:ea typeface="宋体" pitchFamily="65" charset="-122"/>
              </a:rPr>
              <a:t>  B　本段话有三层意思:一是中国在新常态下的内政外交,得到了国际专家的高度肯定;</a:t>
            </a:r>
            <a:r>
              <a:rPr dirty="0"/>
              <a:t/>
            </a:r>
            <a:br>
              <a:rPr dirty="0"/>
            </a:br>
            <a:r>
              <a:rPr lang="zh-CN" altLang="en-US" sz="1530" kern="0" dirty="0" smtClean="0">
                <a:solidFill>
                  <a:srgbClr val="000000"/>
                </a:solidFill>
                <a:latin typeface="Times New Roman" pitchFamily="65" charset="-122"/>
                <a:ea typeface="宋体" pitchFamily="65" charset="-122"/>
              </a:rPr>
              <a:t>二是中国将继续不遗余力地做好国内改革工作,同时还以最大诚意处理好与周边国家的关系;</a:t>
            </a:r>
            <a:r>
              <a:rPr dirty="0"/>
              <a:t/>
            </a:r>
            <a:br>
              <a:rPr dirty="0"/>
            </a:br>
            <a:r>
              <a:rPr lang="zh-CN" altLang="en-US" sz="1530" kern="0" dirty="0" smtClean="0">
                <a:solidFill>
                  <a:srgbClr val="000000"/>
                </a:solidFill>
                <a:latin typeface="Times New Roman" pitchFamily="65" charset="-122"/>
                <a:ea typeface="宋体" pitchFamily="65" charset="-122"/>
              </a:rPr>
              <a:t>三是强调中国崛起的进程将对世界带来更多利益。所以,重点突出一个“坚持到底,才能有更</a:t>
            </a:r>
            <a:r>
              <a:rPr dirty="0"/>
              <a:t/>
            </a:r>
            <a:br>
              <a:rPr dirty="0"/>
            </a:br>
            <a:r>
              <a:rPr lang="zh-CN" altLang="en-US" sz="1530" kern="0" dirty="0" smtClean="0">
                <a:solidFill>
                  <a:srgbClr val="000000"/>
                </a:solidFill>
                <a:latin typeface="Times New Roman" pitchFamily="65" charset="-122"/>
                <a:ea typeface="宋体" pitchFamily="65" charset="-122"/>
              </a:rPr>
              <a:t>多收获”的道理,故选B。A.强调“既要实干,又要有远见”不够具体。C.只是强调</a:t>
            </a:r>
            <a:r>
              <a:rPr dirty="0"/>
              <a:t/>
            </a:r>
            <a:br>
              <a:rPr dirty="0"/>
            </a:br>
            <a:r>
              <a:rPr lang="zh-CN" altLang="en-US" sz="1530" kern="0" dirty="0" smtClean="0">
                <a:solidFill>
                  <a:srgbClr val="000000"/>
                </a:solidFill>
                <a:latin typeface="Times New Roman" pitchFamily="65" charset="-122"/>
                <a:ea typeface="宋体" pitchFamily="65" charset="-122"/>
              </a:rPr>
              <a:t>“善”。D.只强调对外政策。</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6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991377"/>
            <a:ext cx="8127000" cy="388491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6.(2016泰州姜堰调研,1)依次填入下列各句横线处的成语,最恰当的一组是(3分)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①近日结束的北约成员国国防部长会议重点推出4项扩军和改革计划,这种“秀肌肉”的做法</a:t>
            </a:r>
            <a:r>
              <a:rPr dirty="0"/>
              <a:t/>
            </a:r>
            <a:br>
              <a:rPr dirty="0"/>
            </a:br>
            <a:r>
              <a:rPr lang="zh-CN" altLang="en-US" sz="1530" kern="0" dirty="0" smtClean="0">
                <a:solidFill>
                  <a:srgbClr val="000000"/>
                </a:solidFill>
                <a:latin typeface="Times New Roman" pitchFamily="65" charset="-122"/>
                <a:ea typeface="宋体" pitchFamily="65" charset="-122"/>
              </a:rPr>
              <a:t>对于缓解乌克兰危机可谓是</a:t>
            </a:r>
            <a:r>
              <a:rPr lang="zh-CN" altLang="en-US" sz="1530" u="sng" kern="0"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②日本众议院7月16日强行表决通过了《新安保法案》。日媒对此撰文批判安倍,指其“动摇</a:t>
            </a:r>
            <a:r>
              <a:rPr dirty="0"/>
              <a:t/>
            </a:r>
            <a:br>
              <a:rPr dirty="0"/>
            </a:br>
            <a:r>
              <a:rPr lang="zh-CN" altLang="en-US" sz="1530" kern="0" dirty="0" smtClean="0">
                <a:solidFill>
                  <a:srgbClr val="000000"/>
                </a:solidFill>
                <a:latin typeface="Times New Roman" pitchFamily="65" charset="-122"/>
                <a:ea typeface="宋体" pitchFamily="65" charset="-122"/>
              </a:rPr>
              <a:t>了民主政治的根基”,走上了一条与战后日本路线</a:t>
            </a:r>
            <a:r>
              <a:rPr lang="zh-CN" altLang="en-US" sz="1530" u="sng" kern="0"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的路。</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③加拿大一项民意调查显示:1年级至12年级的家长中,超过三分之一认为学校给予子女的功</a:t>
            </a:r>
            <a:r>
              <a:rPr dirty="0"/>
              <a:t/>
            </a:r>
            <a:br>
              <a:rPr dirty="0"/>
            </a:br>
            <a:r>
              <a:rPr lang="zh-CN" altLang="en-US" sz="1530" kern="0" dirty="0" smtClean="0">
                <a:solidFill>
                  <a:srgbClr val="000000"/>
                </a:solidFill>
                <a:latin typeface="Times New Roman" pitchFamily="65" charset="-122"/>
                <a:ea typeface="宋体" pitchFamily="65" charset="-122"/>
              </a:rPr>
              <a:t>课太多,并感到不满,而华裔家长的看法则</a:t>
            </a:r>
            <a:r>
              <a:rPr lang="zh-CN" altLang="en-US" sz="1530" u="sng" kern="0"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,抱怨作业太少。</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A.背道而驰　南辕北辙　大相径庭</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B.南辕北辙　大相径庭　背道而驰</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C.南辕北辙　背道而驰　大相径庭</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D.大相径庭　背道而驰　南辕北辙</a:t>
            </a:r>
            <a:endParaRPr lang="zh-CN" altLang="en-US" dirty="0"/>
          </a:p>
        </p:txBody>
      </p:sp>
      <p:sp>
        <p:nvSpPr>
          <p:cNvPr id="3" name="TextBox 2"/>
          <p:cNvSpPr txBox="1"/>
          <p:nvPr/>
        </p:nvSpPr>
        <p:spPr>
          <a:xfrm>
            <a:off x="468313" y="4831844"/>
            <a:ext cx="8127000" cy="136691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    </a:t>
            </a:r>
            <a:r>
              <a:rPr lang="zh-CN" altLang="en-US" sz="1530" kern="0" dirty="0" smtClean="0">
                <a:solidFill>
                  <a:srgbClr val="000000"/>
                </a:solidFill>
                <a:latin typeface="Times New Roman" pitchFamily="65" charset="-122"/>
                <a:ea typeface="宋体" pitchFamily="65" charset="-122"/>
              </a:rPr>
              <a:t>C　南辕北辙:行动与目的相反。背道而驰:方向、目标完全相反。大相径庭:表示彼此</a:t>
            </a:r>
            <a:r>
              <a:rPr dirty="0"/>
              <a:t/>
            </a:r>
            <a:br>
              <a:rPr dirty="0"/>
            </a:br>
            <a:r>
              <a:rPr lang="zh-CN" altLang="en-US" sz="1530" kern="0" dirty="0" smtClean="0">
                <a:solidFill>
                  <a:srgbClr val="000000"/>
                </a:solidFill>
                <a:latin typeface="Times New Roman" pitchFamily="65" charset="-122"/>
                <a:ea typeface="宋体" pitchFamily="65" charset="-122"/>
              </a:rPr>
              <a:t>相差很远或矛盾很大。三个词语均有相差很远的意思,①中的“秀肌肉”是一种行为,故“南</a:t>
            </a:r>
            <a:r>
              <a:rPr dirty="0"/>
              <a:t/>
            </a:r>
            <a:br>
              <a:rPr dirty="0"/>
            </a:br>
            <a:r>
              <a:rPr lang="zh-CN" altLang="en-US" sz="1530" kern="0" dirty="0" smtClean="0">
                <a:solidFill>
                  <a:srgbClr val="000000"/>
                </a:solidFill>
                <a:latin typeface="Times New Roman" pitchFamily="65" charset="-122"/>
                <a:ea typeface="宋体" pitchFamily="65" charset="-122"/>
              </a:rPr>
              <a:t>辕北辙”最合适;②中明确说路线,只能填“背道而驰”,为贬义;③根据句意,只能填“大相径</a:t>
            </a:r>
            <a:r>
              <a:rPr dirty="0"/>
              <a:t/>
            </a:r>
            <a:br>
              <a:rPr dirty="0"/>
            </a:br>
            <a:r>
              <a:rPr lang="zh-CN" altLang="en-US" sz="1530" kern="0" dirty="0" smtClean="0">
                <a:solidFill>
                  <a:srgbClr val="000000"/>
                </a:solidFill>
                <a:latin typeface="Times New Roman" pitchFamily="65" charset="-122"/>
                <a:ea typeface="宋体" pitchFamily="65" charset="-122"/>
              </a:rPr>
              <a:t>庭”。</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6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78562"/>
          </a:xfrm>
          <a:prstGeom prst="rect">
            <a:avLst/>
          </a:prstGeom>
          <a:noFill/>
        </p:spPr>
        <p:txBody>
          <a:bodyPr wrap="square" lIns="0" tIns="0" rIns="0" bIns="0" rtlCol="0">
            <a:spAutoFit/>
          </a:bodyPr>
          <a:lstStyle/>
          <a:p>
            <a:pPr eaLnBrk="0" latinLnBrk="1" hangingPunct="0">
              <a:lnSpc>
                <a:spcPct val="150000"/>
              </a:lnSpc>
            </a:pPr>
            <a:r>
              <a:rPr lang="zh-CN" altLang="en-US" sz="1600" b="1" kern="0" dirty="0" smtClean="0">
                <a:solidFill>
                  <a:srgbClr val="7030A0"/>
                </a:solidFill>
                <a:latin typeface="黑体" pitchFamily="2" charset="-122"/>
                <a:ea typeface="黑体" pitchFamily="2" charset="-122"/>
              </a:rPr>
              <a:t>第二组    实词、成语辨析</a:t>
            </a:r>
            <a:endParaRPr lang="zh-CN" altLang="en-US" sz="1600" b="1" dirty="0" smtClean="0">
              <a:solidFill>
                <a:srgbClr val="7030A0"/>
              </a:solidFill>
              <a:latin typeface="黑体" pitchFamily="2" charset="-122"/>
              <a:ea typeface="黑体" pitchFamily="2" charset="-122"/>
            </a:endParaRPr>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1.(2018海安中学月考,1)在下面一段话的空缺处依次填入词语,</a:t>
            </a:r>
            <a:r>
              <a:rPr lang="zh-CN" altLang="en-US" sz="1530" u="sng" kern="0" dirty="0" smtClean="0">
                <a:solidFill>
                  <a:srgbClr val="000000"/>
                </a:solidFill>
                <a:latin typeface="Times New Roman" pitchFamily="65" charset="-122"/>
                <a:ea typeface="宋体" pitchFamily="65" charset="-122"/>
              </a:rPr>
              <a:t>最恰当</a:t>
            </a:r>
            <a:r>
              <a:rPr lang="zh-CN" altLang="en-US" sz="1530" kern="0" dirty="0" smtClean="0">
                <a:solidFill>
                  <a:srgbClr val="000000"/>
                </a:solidFill>
                <a:latin typeface="Times New Roman" pitchFamily="65" charset="-122"/>
                <a:ea typeface="宋体" pitchFamily="65" charset="-122"/>
              </a:rPr>
              <a:t>的一组是(3分)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说到黄侃,人们多半会想到他的趣闻逸事,虽然知道他是国学大师,但对其学问多半</a:t>
            </a:r>
            <a:r>
              <a:rPr lang="zh-CN" altLang="en-US" sz="1530" u="sng" kern="0"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a:t>
            </a:r>
            <a:r>
              <a:rPr dirty="0"/>
              <a:t/>
            </a:r>
            <a:br>
              <a:rPr dirty="0"/>
            </a:br>
            <a:r>
              <a:rPr lang="zh-CN" altLang="en-US" sz="1530" kern="0" dirty="0" smtClean="0">
                <a:solidFill>
                  <a:srgbClr val="000000"/>
                </a:solidFill>
                <a:latin typeface="Times New Roman" pitchFamily="65" charset="-122"/>
                <a:ea typeface="宋体" pitchFamily="65" charset="-122"/>
              </a:rPr>
              <a:t>对其人生意义毫不关心,而多津津乐道于他的“故事”:人们把他的存在当作</a:t>
            </a:r>
            <a:r>
              <a:rPr lang="zh-CN" altLang="en-US" sz="1530" u="sng" kern="0"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了。从</a:t>
            </a:r>
            <a:r>
              <a:rPr dirty="0"/>
              <a:t/>
            </a:r>
            <a:br>
              <a:rPr dirty="0"/>
            </a:br>
            <a:r>
              <a:rPr lang="zh-CN" altLang="en-US" sz="1530" kern="0" dirty="0" smtClean="0">
                <a:solidFill>
                  <a:srgbClr val="000000"/>
                </a:solidFill>
                <a:latin typeface="Times New Roman" pitchFamily="65" charset="-122"/>
                <a:ea typeface="宋体" pitchFamily="65" charset="-122"/>
              </a:rPr>
              <a:t>当时到现在,了解他二三事的人仍只是把他当作“疯子”一类的天才型学人而</a:t>
            </a:r>
            <a:r>
              <a:rPr lang="zh-CN" altLang="en-US" sz="1530" u="sng" kern="0"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A.愿闻其详　谈吐　置之度外</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B.语焉不详　谈资　一笑置之</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C.愿闻其详　谈资　置之度外</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D.语焉不详　谈吐　一笑置之</a:t>
            </a:r>
            <a:endParaRPr lang="zh-CN" altLang="en-US" dirty="0"/>
          </a:p>
        </p:txBody>
      </p:sp>
      <p:sp>
        <p:nvSpPr>
          <p:cNvPr id="3" name="TextBox 2"/>
          <p:cNvSpPr txBox="1"/>
          <p:nvPr/>
        </p:nvSpPr>
        <p:spPr>
          <a:xfrm>
            <a:off x="468313" y="4277525"/>
            <a:ext cx="8127000" cy="136691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B　“愿闻其详”,带有请求说明的意味。“语焉不详”是指虽然说到了,但说得不详</a:t>
            </a:r>
            <a:r>
              <a:rPr dirty="0"/>
              <a:t/>
            </a:r>
            <a:br>
              <a:rPr dirty="0"/>
            </a:br>
            <a:r>
              <a:rPr lang="zh-CN" altLang="en-US" sz="1530" kern="0" dirty="0" smtClean="0">
                <a:solidFill>
                  <a:srgbClr val="000000"/>
                </a:solidFill>
                <a:latin typeface="Times New Roman" pitchFamily="65" charset="-122"/>
                <a:ea typeface="宋体" pitchFamily="65" charset="-122"/>
              </a:rPr>
              <a:t>细,不清楚。“谈吐”,指谈话时的措辞和态度。“谈资”,谈话的资料。“置之度外”放在考</a:t>
            </a:r>
            <a:r>
              <a:rPr dirty="0"/>
              <a:t/>
            </a:r>
            <a:br>
              <a:rPr dirty="0"/>
            </a:br>
            <a:r>
              <a:rPr lang="zh-CN" altLang="en-US" sz="1530" kern="0" dirty="0" smtClean="0">
                <a:solidFill>
                  <a:srgbClr val="000000"/>
                </a:solidFill>
                <a:latin typeface="Times New Roman" pitchFamily="65" charset="-122"/>
                <a:ea typeface="宋体" pitchFamily="65" charset="-122"/>
              </a:rPr>
              <a:t>虑之外,指不把个人的生死、利害等放在心上。“一笑置之”,笑一笑就把它搁在一边了,表示</a:t>
            </a:r>
            <a:r>
              <a:rPr dirty="0"/>
              <a:t/>
            </a:r>
            <a:br>
              <a:rPr dirty="0"/>
            </a:br>
            <a:r>
              <a:rPr lang="zh-CN" altLang="en-US" sz="1530" kern="0" dirty="0" smtClean="0">
                <a:solidFill>
                  <a:srgbClr val="000000"/>
                </a:solidFill>
                <a:latin typeface="Times New Roman" pitchFamily="65" charset="-122"/>
                <a:ea typeface="宋体" pitchFamily="65" charset="-122"/>
              </a:rPr>
              <a:t>不拿它当回事。</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6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82538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2.(2018苏锡常镇四市一模,1)在下面一段话的空缺处依次填入词语,最恰当的一组是(3分)</a:t>
            </a:r>
            <a:r>
              <a:rPr lang="zh-CN" altLang="en-US" sz="1197" kern="0" spc="333"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陶器从最初的零星出现到大规模、大范围地生产,有特定的社会文化</a:t>
            </a:r>
            <a:r>
              <a:rPr lang="zh-CN" altLang="en-US" sz="1530" u="sng" kern="0"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。陶器制作历</a:t>
            </a:r>
            <a:r>
              <a:rPr dirty="0"/>
              <a:t/>
            </a:r>
            <a:br>
              <a:rPr dirty="0"/>
            </a:br>
            <a:r>
              <a:rPr lang="zh-CN" altLang="en-US" sz="1530" kern="0" dirty="0" smtClean="0">
                <a:solidFill>
                  <a:srgbClr val="000000"/>
                </a:solidFill>
                <a:latin typeface="Times New Roman" pitchFamily="65" charset="-122"/>
                <a:ea typeface="宋体" pitchFamily="65" charset="-122"/>
              </a:rPr>
              <a:t>史悠久,累积重重,要从</a:t>
            </a:r>
            <a:r>
              <a:rPr lang="zh-CN" altLang="en-US" sz="1530" u="sng" kern="0"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、交互作用的社会文化现象中对其</a:t>
            </a:r>
            <a:r>
              <a:rPr lang="zh-CN" altLang="en-US" sz="1530" u="sng" kern="0"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,仍任重道远。</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A.因缘　错综复杂　寻根究底</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B.因缘　错综复杂　追本溯源</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C.姻缘　参差不齐　追本溯源</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D.姻缘　参差不齐　寻根究底</a:t>
            </a:r>
            <a:endParaRPr lang="zh-CN" altLang="en-US" dirty="0"/>
          </a:p>
        </p:txBody>
      </p:sp>
      <p:sp>
        <p:nvSpPr>
          <p:cNvPr id="3" name="TextBox 2"/>
          <p:cNvSpPr txBox="1"/>
          <p:nvPr/>
        </p:nvSpPr>
        <p:spPr>
          <a:xfrm>
            <a:off x="468313" y="3909654"/>
            <a:ext cx="8127000" cy="136800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   </a:t>
            </a:r>
            <a:r>
              <a:rPr lang="zh-CN" altLang="en-US" sz="1530" kern="0" dirty="0" smtClean="0">
                <a:solidFill>
                  <a:srgbClr val="000000"/>
                </a:solidFill>
                <a:latin typeface="Times New Roman" pitchFamily="65" charset="-122"/>
                <a:ea typeface="宋体" pitchFamily="65" charset="-122"/>
              </a:rPr>
              <a:t> B　因缘:缘分,或指产生结果的直接原因和辅助促成结果的条件或力量。姻缘:婚姻的</a:t>
            </a:r>
            <a:r>
              <a:rPr dirty="0"/>
              <a:t/>
            </a:r>
            <a:br>
              <a:rPr dirty="0"/>
            </a:br>
            <a:r>
              <a:rPr lang="zh-CN" altLang="en-US" sz="1530" kern="0" dirty="0" smtClean="0">
                <a:solidFill>
                  <a:srgbClr val="000000"/>
                </a:solidFill>
                <a:latin typeface="Times New Roman" pitchFamily="65" charset="-122"/>
                <a:ea typeface="宋体" pitchFamily="65" charset="-122"/>
              </a:rPr>
              <a:t>缘分。根据语境,第一空应用“因缘”。错综复杂:形容头绪繁多,情况复杂。参差不齐:高</a:t>
            </a:r>
            <a:r>
              <a:rPr dirty="0"/>
              <a:t/>
            </a:r>
            <a:br>
              <a:rPr dirty="0"/>
            </a:br>
            <a:r>
              <a:rPr lang="zh-CN" altLang="en-US" sz="1530" kern="0" dirty="0" smtClean="0">
                <a:solidFill>
                  <a:srgbClr val="000000"/>
                </a:solidFill>
                <a:latin typeface="Times New Roman" pitchFamily="65" charset="-122"/>
                <a:ea typeface="宋体" pitchFamily="65" charset="-122"/>
              </a:rPr>
              <a:t>低、长短、大小不整齐。根据语境,第二空应用“错综复杂”。追本溯源:追究事物产生的根</a:t>
            </a:r>
            <a:r>
              <a:rPr dirty="0"/>
              <a:t/>
            </a:r>
            <a:br>
              <a:rPr dirty="0"/>
            </a:br>
            <a:r>
              <a:rPr lang="zh-CN" altLang="en-US" sz="1530" kern="0" dirty="0" smtClean="0">
                <a:solidFill>
                  <a:srgbClr val="000000"/>
                </a:solidFill>
                <a:latin typeface="Times New Roman" pitchFamily="65" charset="-122"/>
                <a:ea typeface="宋体" pitchFamily="65" charset="-122"/>
              </a:rPr>
              <a:t>源。寻根究底:追求根底,泛指弄清一件事的来龙去脉。根据语境,第三空应用“追本溯源”。</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6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82538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3.(2018南通二模,1)在下面一段话的空缺处依次填入词语,最恰当的一组是(3分)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从南北朝到晚唐宋初,中国佛教雕塑艺术大放异彩,其规模、造诣足以和希腊雕塑艺术</a:t>
            </a:r>
            <a:r>
              <a:rPr lang="zh-CN" altLang="en-US" sz="1530" u="sng" kern="0" dirty="0" smtClean="0">
                <a:solidFill>
                  <a:srgbClr val="000000"/>
                </a:solidFill>
                <a:latin typeface="Times New Roman" pitchFamily="65" charset="-122"/>
                <a:ea typeface="宋体" pitchFamily="65" charset="-122"/>
              </a:rPr>
              <a:t>　　    </a:t>
            </a:r>
            <a:r>
              <a:rPr dirty="0"/>
              <a:t/>
            </a:r>
            <a:br>
              <a:rPr dirty="0"/>
            </a:br>
            <a:r>
              <a:rPr lang="zh-CN" altLang="en-US" sz="1530" u="sng" kern="0"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。在此期间涌现出的敦煌石窟、云冈石窟、龙门石窟等大型雕塑群,无一不让今天的艺术</a:t>
            </a:r>
            <a:r>
              <a:rPr dirty="0"/>
              <a:t/>
            </a:r>
            <a:br>
              <a:rPr dirty="0"/>
            </a:br>
            <a:r>
              <a:rPr lang="zh-CN" altLang="en-US" sz="1530" kern="0" dirty="0" smtClean="0">
                <a:solidFill>
                  <a:srgbClr val="000000"/>
                </a:solidFill>
                <a:latin typeface="Times New Roman" pitchFamily="65" charset="-122"/>
                <a:ea typeface="宋体" pitchFamily="65" charset="-122"/>
              </a:rPr>
              <a:t>家们</a:t>
            </a:r>
            <a:r>
              <a:rPr lang="zh-CN" altLang="en-US" sz="1530" u="sng" kern="0"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。可是,唐宋以来的文人画家对这些艺术作品却</a:t>
            </a:r>
            <a:r>
              <a:rPr lang="zh-CN" altLang="en-US" sz="1530" u="sng" kern="0"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A.并肩　望洋兴叹　视而不见</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B.并肩　赞不绝口　侧目而视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C.比肩　赞不绝口　视而不见</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D.比肩　望洋兴叹　侧目而视</a:t>
            </a:r>
            <a:endParaRPr lang="zh-CN" altLang="en-US" dirty="0"/>
          </a:p>
        </p:txBody>
      </p:sp>
      <p:sp>
        <p:nvSpPr>
          <p:cNvPr id="3" name="TextBox 2"/>
          <p:cNvSpPr txBox="1"/>
          <p:nvPr/>
        </p:nvSpPr>
        <p:spPr>
          <a:xfrm>
            <a:off x="468313" y="3920335"/>
            <a:ext cx="8127000" cy="242643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 </a:t>
            </a:r>
            <a:r>
              <a:rPr lang="zh-CN" altLang="en-US" sz="1530" kern="0" dirty="0" smtClean="0">
                <a:solidFill>
                  <a:srgbClr val="000000"/>
                </a:solidFill>
                <a:latin typeface="Times New Roman" pitchFamily="65" charset="-122"/>
                <a:ea typeface="宋体" pitchFamily="65" charset="-122"/>
              </a:rPr>
              <a:t>   C　并肩:(1)肩挨着肩。(2)比喻团结合作,行动一致。比肩:比喻相当;比美。第一句话</a:t>
            </a:r>
            <a:r>
              <a:rPr dirty="0"/>
              <a:t/>
            </a:r>
            <a:br>
              <a:rPr dirty="0"/>
            </a:br>
            <a:r>
              <a:rPr lang="zh-CN" altLang="en-US" sz="1530" kern="0" dirty="0" smtClean="0">
                <a:solidFill>
                  <a:srgbClr val="000000"/>
                </a:solidFill>
                <a:latin typeface="Times New Roman" pitchFamily="65" charset="-122"/>
                <a:ea typeface="宋体" pitchFamily="65" charset="-122"/>
              </a:rPr>
              <a:t>是将中国佛教雕塑艺术和希腊雕塑艺术比较,所以应填“比肩”。望洋兴叹:原指在伟大事物</a:t>
            </a:r>
            <a:r>
              <a:rPr dirty="0"/>
              <a:t/>
            </a:r>
            <a:br>
              <a:rPr dirty="0"/>
            </a:br>
            <a:r>
              <a:rPr lang="zh-CN" altLang="en-US" sz="1530" kern="0" dirty="0" smtClean="0">
                <a:solidFill>
                  <a:srgbClr val="000000"/>
                </a:solidFill>
                <a:latin typeface="Times New Roman" pitchFamily="65" charset="-122"/>
                <a:ea typeface="宋体" pitchFamily="65" charset="-122"/>
              </a:rPr>
              <a:t>面前感叹自己的渺小。现多比喻做事时因力不胜任或没有条件而感到无可奈何。赞不绝口:</a:t>
            </a:r>
            <a:r>
              <a:rPr dirty="0"/>
              <a:t/>
            </a:r>
            <a:br>
              <a:rPr dirty="0"/>
            </a:br>
            <a:r>
              <a:rPr lang="zh-CN" altLang="en-US" sz="1530" kern="0" dirty="0" smtClean="0">
                <a:solidFill>
                  <a:srgbClr val="000000"/>
                </a:solidFill>
                <a:latin typeface="Times New Roman" pitchFamily="65" charset="-122"/>
                <a:ea typeface="宋体" pitchFamily="65" charset="-122"/>
              </a:rPr>
              <a:t>不住口地称赞。形容对人或事物十分赞赏。今天的艺术家们面对敦煌石窟等大型雕塑群应</a:t>
            </a:r>
            <a:r>
              <a:rPr dirty="0"/>
              <a:t/>
            </a:r>
            <a:br>
              <a:rPr dirty="0"/>
            </a:br>
            <a:r>
              <a:rPr lang="zh-CN" altLang="en-US" sz="1530" kern="0" dirty="0" smtClean="0">
                <a:solidFill>
                  <a:srgbClr val="000000"/>
                </a:solidFill>
                <a:latin typeface="Times New Roman" pitchFamily="65" charset="-122"/>
                <a:ea typeface="宋体" pitchFamily="65" charset="-122"/>
              </a:rPr>
              <a:t>该是“赞不绝口”。视而不见:尽管睁着眼睛看,却什么也没看见。指不重视或不注意。侧目</a:t>
            </a:r>
            <a:r>
              <a:rPr dirty="0"/>
              <a:t/>
            </a:r>
            <a:br>
              <a:rPr dirty="0"/>
            </a:br>
            <a:r>
              <a:rPr lang="zh-CN" altLang="en-US" sz="1530" kern="0" dirty="0" smtClean="0">
                <a:solidFill>
                  <a:srgbClr val="000000"/>
                </a:solidFill>
                <a:latin typeface="Times New Roman" pitchFamily="65" charset="-122"/>
                <a:ea typeface="宋体" pitchFamily="65" charset="-122"/>
              </a:rPr>
              <a:t>而视:不敢从正面看,斜着眼睛看,形容畏惧而又愤恨。结合前面语境,从情感色彩来看,唐宋以</a:t>
            </a:r>
            <a:r>
              <a:rPr dirty="0"/>
              <a:t/>
            </a:r>
            <a:br>
              <a:rPr dirty="0"/>
            </a:br>
            <a:r>
              <a:rPr lang="zh-CN" altLang="en-US" sz="1530" kern="0" dirty="0" smtClean="0">
                <a:solidFill>
                  <a:srgbClr val="000000"/>
                </a:solidFill>
                <a:latin typeface="Times New Roman" pitchFamily="65" charset="-122"/>
                <a:ea typeface="宋体" pitchFamily="65" charset="-122"/>
              </a:rPr>
              <a:t>来的文人画家对敦煌石窟艺术作品应为“视而不见”。</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07435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B　“与众不同”指“与众人不一样”,强调有特色,有个性,重在状态;“标新立异”指</a:t>
            </a:r>
            <a:r>
              <a:rPr dirty="0"/>
              <a:t/>
            </a:r>
            <a:br>
              <a:rPr dirty="0"/>
            </a:br>
            <a:r>
              <a:rPr lang="zh-CN" altLang="en-US" sz="1530" kern="0" dirty="0" smtClean="0">
                <a:solidFill>
                  <a:srgbClr val="000000"/>
                </a:solidFill>
                <a:latin typeface="Times New Roman" pitchFamily="65" charset="-122"/>
                <a:ea typeface="宋体" pitchFamily="65" charset="-122"/>
              </a:rPr>
              <a:t>“提出新奇的主张,表示与一般不同”,重在行为。第一空后面“能沉静下来用心对待生活”</a:t>
            </a:r>
            <a:r>
              <a:rPr dirty="0"/>
              <a:t/>
            </a:r>
            <a:br>
              <a:rPr dirty="0"/>
            </a:br>
            <a:r>
              <a:rPr lang="zh-CN" altLang="en-US" sz="1530" kern="0" dirty="0" smtClean="0">
                <a:solidFill>
                  <a:srgbClr val="000000"/>
                </a:solidFill>
                <a:latin typeface="Times New Roman" pitchFamily="65" charset="-122"/>
                <a:ea typeface="宋体" pitchFamily="65" charset="-122"/>
              </a:rPr>
              <a:t>是一种状态,故此处选用“与众不同”。“机敏”指“机警灵敏”;“敏锐”指“(感觉)灵敏,</a:t>
            </a:r>
            <a:r>
              <a:rPr dirty="0"/>
              <a:t/>
            </a:r>
            <a:br>
              <a:rPr dirty="0"/>
            </a:br>
            <a:r>
              <a:rPr lang="zh-CN" altLang="en-US" sz="1530" kern="0" dirty="0" smtClean="0">
                <a:solidFill>
                  <a:srgbClr val="000000"/>
                </a:solidFill>
                <a:latin typeface="Times New Roman" pitchFamily="65" charset="-122"/>
                <a:ea typeface="宋体" pitchFamily="65" charset="-122"/>
              </a:rPr>
              <a:t>(眼光)尖锐”。第二空后面有“一眼就能分辨出来”,故选用“敏锐”。由此即可断定正确</a:t>
            </a:r>
            <a:r>
              <a:rPr dirty="0"/>
              <a:t/>
            </a:r>
            <a:br>
              <a:rPr dirty="0"/>
            </a:br>
            <a:r>
              <a:rPr lang="zh-CN" altLang="en-US" sz="1530" kern="0" dirty="0" smtClean="0">
                <a:solidFill>
                  <a:srgbClr val="000000"/>
                </a:solidFill>
                <a:latin typeface="Times New Roman" pitchFamily="65" charset="-122"/>
                <a:ea typeface="宋体" pitchFamily="65" charset="-122"/>
              </a:rPr>
              <a:t>答案为B。“焦躁”指“着急而烦躁”,一般用于心理;“浮躁”指“轻浮急躁”,一般用于性</a:t>
            </a:r>
            <a:r>
              <a:rPr dirty="0"/>
              <a:t/>
            </a:r>
            <a:br>
              <a:rPr dirty="0"/>
            </a:br>
            <a:r>
              <a:rPr lang="zh-CN" altLang="en-US" sz="1530" kern="0" dirty="0" smtClean="0">
                <a:solidFill>
                  <a:srgbClr val="000000"/>
                </a:solidFill>
                <a:latin typeface="Times New Roman" pitchFamily="65" charset="-122"/>
                <a:ea typeface="宋体" pitchFamily="65" charset="-122"/>
              </a:rPr>
              <a:t>情。由此可进一步确定B为正确答案。</a:t>
            </a:r>
            <a:endParaRPr lang="zh-CN" altLang="en-US" dirty="0"/>
          </a:p>
        </p:txBody>
      </p:sp>
      <p:sp>
        <p:nvSpPr>
          <p:cNvPr id="3" name="TextBox 2"/>
          <p:cNvSpPr txBox="1"/>
          <p:nvPr/>
        </p:nvSpPr>
        <p:spPr>
          <a:xfrm>
            <a:off x="500034" y="3205955"/>
            <a:ext cx="8127000" cy="1013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思路分析</a:t>
            </a:r>
            <a:r>
              <a:rPr lang="zh-CN" altLang="en-US" sz="1530" kern="0" dirty="0" smtClean="0">
                <a:solidFill>
                  <a:srgbClr val="000000"/>
                </a:solidFill>
                <a:latin typeface="Times New Roman" pitchFamily="65" charset="-122"/>
                <a:ea typeface="宋体" pitchFamily="65" charset="-122"/>
              </a:rPr>
              <a:t>　一是要熟悉词语(包括成语)的意义,二是要有强烈的语境意识,三是运用代入法。</a:t>
            </a:r>
            <a:r>
              <a:rPr dirty="0"/>
              <a:t/>
            </a:r>
            <a:br>
              <a:rPr dirty="0"/>
            </a:br>
            <a:r>
              <a:rPr lang="zh-CN" altLang="en-US" sz="1530" kern="0" dirty="0" smtClean="0">
                <a:solidFill>
                  <a:srgbClr val="000000"/>
                </a:solidFill>
                <a:latin typeface="Times New Roman" pitchFamily="65" charset="-122"/>
                <a:ea typeface="宋体" pitchFamily="65" charset="-122"/>
              </a:rPr>
              <a:t>如本题先是代入相关词语看语句读起来是否别扭;然后调动语感,审读全句;最后根据词语意义</a:t>
            </a:r>
            <a:r>
              <a:rPr dirty="0"/>
              <a:t/>
            </a:r>
            <a:br>
              <a:rPr dirty="0"/>
            </a:br>
            <a:r>
              <a:rPr lang="zh-CN" altLang="en-US" sz="1530" kern="0" dirty="0" smtClean="0">
                <a:solidFill>
                  <a:srgbClr val="000000"/>
                </a:solidFill>
                <a:latin typeface="Times New Roman" pitchFamily="65" charset="-122"/>
                <a:ea typeface="宋体" pitchFamily="65" charset="-122"/>
              </a:rPr>
              <a:t>进行分析。</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7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78069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4.(2018无锡期终调研,1)在下面一段话的空缺处依次填入的词语,最恰当的一组是(3分)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t>
            </a:r>
            <a:r>
              <a:rPr lang="zh-CN" altLang="en-US" sz="1530" u="sng" kern="0"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”的社会看上去很有序,但社会体制却是僵化的,人被僵化的体制</a:t>
            </a:r>
            <a:r>
              <a:rPr lang="zh-CN" altLang="en-US" sz="1530" u="sng" kern="0"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,没有自</a:t>
            </a:r>
            <a:r>
              <a:rPr dirty="0"/>
              <a:t/>
            </a:r>
            <a:br>
              <a:rPr dirty="0"/>
            </a:br>
            <a:r>
              <a:rPr lang="zh-CN" altLang="en-US" sz="1530" kern="0" dirty="0" smtClean="0">
                <a:solidFill>
                  <a:srgbClr val="000000"/>
                </a:solidFill>
                <a:latin typeface="Times New Roman" pitchFamily="65" charset="-122"/>
                <a:ea typeface="宋体" pitchFamily="65" charset="-122"/>
              </a:rPr>
              <a:t>由发挥的空间,一切都是设定好的、</a:t>
            </a:r>
            <a:r>
              <a:rPr lang="zh-CN" altLang="en-US" sz="1530" u="sng" kern="0"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的。这种“有序”的社会是没有活力的社会,当</a:t>
            </a:r>
            <a:r>
              <a:rPr dirty="0"/>
              <a:t/>
            </a:r>
            <a:br>
              <a:rPr dirty="0"/>
            </a:br>
            <a:r>
              <a:rPr lang="zh-CN" altLang="en-US" sz="1530" kern="0" dirty="0" smtClean="0">
                <a:solidFill>
                  <a:srgbClr val="000000"/>
                </a:solidFill>
                <a:latin typeface="Times New Roman" pitchFamily="65" charset="-122"/>
                <a:ea typeface="宋体" pitchFamily="65" charset="-122"/>
              </a:rPr>
              <a:t>然也是难以向前发展的社会。</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A.死气沉沉　束缚　墨守成规</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B.死水一潭　束缚　按部就班</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C.死水一潭　制约　按部就班</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D.死气沉沉　制约　墨守成规</a:t>
            </a:r>
            <a:endParaRPr lang="zh-CN" altLang="en-US" dirty="0"/>
          </a:p>
        </p:txBody>
      </p:sp>
      <p:sp>
        <p:nvSpPr>
          <p:cNvPr id="3" name="TextBox 2"/>
          <p:cNvSpPr txBox="1"/>
          <p:nvPr/>
        </p:nvSpPr>
        <p:spPr>
          <a:xfrm>
            <a:off x="468313" y="3920335"/>
            <a:ext cx="8127000" cy="207435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   </a:t>
            </a:r>
            <a:r>
              <a:rPr lang="zh-CN" altLang="en-US" sz="1530" kern="0" dirty="0" smtClean="0">
                <a:solidFill>
                  <a:srgbClr val="000000"/>
                </a:solidFill>
                <a:latin typeface="Times New Roman" pitchFamily="65" charset="-122"/>
                <a:ea typeface="宋体" pitchFamily="65" charset="-122"/>
              </a:rPr>
              <a:t> B　死气沉沉:形容气氛不活跃或人没有生气。死水一潭:比喻死气沉沉、停滞不前的</a:t>
            </a:r>
            <a:r>
              <a:rPr dirty="0"/>
              <a:t/>
            </a:r>
            <a:br>
              <a:rPr dirty="0"/>
            </a:br>
            <a:r>
              <a:rPr lang="zh-CN" altLang="en-US" sz="1530" kern="0" dirty="0" smtClean="0">
                <a:solidFill>
                  <a:srgbClr val="000000"/>
                </a:solidFill>
                <a:latin typeface="Times New Roman" pitchFamily="65" charset="-122"/>
                <a:ea typeface="宋体" pitchFamily="65" charset="-122"/>
              </a:rPr>
              <a:t>沉闷局面。束缚:使受到约束限制;使停留在狭窄的范围里,如束缚手脚。制约:受环境制约,是</a:t>
            </a:r>
            <a:r>
              <a:rPr dirty="0"/>
              <a:t/>
            </a:r>
            <a:br>
              <a:rPr dirty="0"/>
            </a:br>
            <a:r>
              <a:rPr lang="zh-CN" altLang="en-US" sz="1530" kern="0" dirty="0" smtClean="0">
                <a:solidFill>
                  <a:srgbClr val="000000"/>
                </a:solidFill>
                <a:latin typeface="Times New Roman" pitchFamily="65" charset="-122"/>
                <a:ea typeface="宋体" pitchFamily="65" charset="-122"/>
              </a:rPr>
              <a:t>甲事物的存在和变化以乙事物的存在和变化为条件,则甲事物为乙事物所制约,如互相制约。</a:t>
            </a:r>
            <a:r>
              <a:rPr dirty="0"/>
              <a:t/>
            </a:r>
            <a:br>
              <a:rPr dirty="0"/>
            </a:br>
            <a:r>
              <a:rPr lang="zh-CN" altLang="en-US" sz="1530" kern="0" dirty="0" smtClean="0">
                <a:solidFill>
                  <a:srgbClr val="000000"/>
                </a:solidFill>
                <a:latin typeface="Times New Roman" pitchFamily="65" charset="-122"/>
                <a:ea typeface="宋体" pitchFamily="65" charset="-122"/>
              </a:rPr>
              <a:t>依据后文中“没有自由发挥的空间,一切都是设定好的”推测,第二空应该是“束缚”。按部</a:t>
            </a:r>
            <a:r>
              <a:rPr dirty="0"/>
              <a:t/>
            </a:r>
            <a:br>
              <a:rPr dirty="0"/>
            </a:br>
            <a:r>
              <a:rPr lang="zh-CN" altLang="en-US" sz="1530" kern="0" dirty="0" smtClean="0">
                <a:solidFill>
                  <a:srgbClr val="000000"/>
                </a:solidFill>
                <a:latin typeface="Times New Roman" pitchFamily="65" charset="-122"/>
                <a:ea typeface="宋体" pitchFamily="65" charset="-122"/>
              </a:rPr>
              <a:t>就班:按照一定的条理,遵循一定的程序。墨守成规:形容因循守旧,不肯改变。依据“这种</a:t>
            </a:r>
            <a:r>
              <a:rPr dirty="0"/>
              <a:t/>
            </a:r>
            <a:br>
              <a:rPr dirty="0"/>
            </a:br>
            <a:r>
              <a:rPr lang="zh-CN" altLang="en-US" sz="1530" kern="0" dirty="0" smtClean="0">
                <a:solidFill>
                  <a:srgbClr val="000000"/>
                </a:solidFill>
                <a:latin typeface="Times New Roman" pitchFamily="65" charset="-122"/>
                <a:ea typeface="宋体" pitchFamily="65" charset="-122"/>
              </a:rPr>
              <a:t>‘有序’的社会”,选择“按部就班”更恰当。由此判断答案为B项。</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7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82538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5.(2018苏北四市一模,1)在下面一段话的空缺处依次填入词语,最恰当的一组是(3分)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闲适和散漫都是从俗务中抽身出来的状态,心境却迥异。闲适者回到了自我,在自己的天地里</a:t>
            </a:r>
            <a:r>
              <a:rPr dirty="0"/>
              <a:t/>
            </a:r>
            <a:br>
              <a:rPr dirty="0"/>
            </a:br>
            <a:r>
              <a:rPr lang="zh-CN" altLang="en-US" sz="1530" u="sng" kern="0"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,悠然自得,内心是</a:t>
            </a:r>
            <a:r>
              <a:rPr lang="zh-CN" altLang="en-US" sz="1530" u="sng" kern="0"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而澄澈的。散漫者找不到自我,只好依然在外物的世界里</a:t>
            </a:r>
            <a:r>
              <a:rPr dirty="0"/>
              <a:t/>
            </a:r>
            <a:br>
              <a:rPr dirty="0"/>
            </a:br>
            <a:r>
              <a:rPr lang="zh-CN" altLang="en-US" sz="1530" kern="0" dirty="0" smtClean="0">
                <a:solidFill>
                  <a:srgbClr val="000000"/>
                </a:solidFill>
                <a:latin typeface="Times New Roman" pitchFamily="65" charset="-122"/>
                <a:ea typeface="宋体" pitchFamily="65" charset="-122"/>
              </a:rPr>
              <a:t>东抓西摸,</a:t>
            </a:r>
            <a:r>
              <a:rPr lang="zh-CN" altLang="en-US" sz="1530" u="sng" kern="0"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,内心是烦乱而混浊的。</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A.踯躅　静谧　无所适从</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B.徜徉　静谧　不知所措</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C.踯躅　宁静　不知所措</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D.徜徉　宁静　无所适从</a:t>
            </a:r>
            <a:endParaRPr lang="zh-CN" altLang="en-US" dirty="0"/>
          </a:p>
        </p:txBody>
      </p:sp>
      <p:sp>
        <p:nvSpPr>
          <p:cNvPr id="3" name="TextBox 2"/>
          <p:cNvSpPr txBox="1"/>
          <p:nvPr/>
        </p:nvSpPr>
        <p:spPr>
          <a:xfrm>
            <a:off x="468313" y="3920335"/>
            <a:ext cx="8127000" cy="10148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    </a:t>
            </a:r>
            <a:r>
              <a:rPr lang="zh-CN" altLang="en-US" sz="1530" kern="0" dirty="0" smtClean="0">
                <a:solidFill>
                  <a:srgbClr val="000000"/>
                </a:solidFill>
                <a:latin typeface="Times New Roman" pitchFamily="65" charset="-122"/>
                <a:ea typeface="宋体" pitchFamily="65" charset="-122"/>
              </a:rPr>
              <a:t>D　“踯躅”指徘徊不进。“徜徉”指闲游;安闲自在地步行。“宁静”是指(环境、</a:t>
            </a:r>
            <a:r>
              <a:rPr dirty="0"/>
              <a:t/>
            </a:r>
            <a:br>
              <a:rPr dirty="0"/>
            </a:br>
            <a:r>
              <a:rPr lang="zh-CN" altLang="en-US" sz="1530" kern="0" dirty="0" smtClean="0">
                <a:solidFill>
                  <a:srgbClr val="000000"/>
                </a:solidFill>
                <a:latin typeface="Times New Roman" pitchFamily="65" charset="-122"/>
                <a:ea typeface="宋体" pitchFamily="65" charset="-122"/>
              </a:rPr>
              <a:t>心情)安静平和。“静谧”是指环境寂静。“无所适从”指不知依从谁好;不知按哪个办法做</a:t>
            </a:r>
            <a:r>
              <a:rPr dirty="0"/>
              <a:t/>
            </a:r>
            <a:br>
              <a:rPr dirty="0"/>
            </a:br>
            <a:r>
              <a:rPr lang="zh-CN" altLang="en-US" sz="1530" kern="0" dirty="0" smtClean="0">
                <a:solidFill>
                  <a:srgbClr val="000000"/>
                </a:solidFill>
                <a:latin typeface="Times New Roman" pitchFamily="65" charset="-122"/>
                <a:ea typeface="宋体" pitchFamily="65" charset="-122"/>
              </a:rPr>
              <a:t>才好。“不知所措”指不知该怎么办才好,形容受窘或发急。</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7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82538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6.(2018南通一模,1)在下面一段话的空缺处依次填入词语,最恰当的一组是(3分)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把诗歌、绘画、书法、篆刻完美</a:t>
            </a:r>
            <a:r>
              <a:rPr lang="zh-CN" altLang="en-US" sz="1530" u="sng" kern="0"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起来,一幅传统的文人画才算完备。诗、书、画、</a:t>
            </a:r>
            <a:r>
              <a:rPr dirty="0"/>
              <a:t/>
            </a:r>
            <a:br>
              <a:rPr dirty="0"/>
            </a:br>
            <a:r>
              <a:rPr lang="zh-CN" altLang="en-US" sz="1530" kern="0" dirty="0" smtClean="0">
                <a:solidFill>
                  <a:srgbClr val="000000"/>
                </a:solidFill>
                <a:latin typeface="Times New Roman" pitchFamily="65" charset="-122"/>
                <a:ea typeface="宋体" pitchFamily="65" charset="-122"/>
              </a:rPr>
              <a:t>印</a:t>
            </a:r>
            <a:r>
              <a:rPr lang="zh-CN" altLang="en-US" sz="1530" u="sng" kern="0"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又互相映衬,令人回味无穷。从唐宋开始,这种创作特色为画家和欣赏者所普遍接</a:t>
            </a:r>
            <a:r>
              <a:rPr dirty="0"/>
              <a:t/>
            </a:r>
            <a:br>
              <a:rPr dirty="0"/>
            </a:br>
            <a:r>
              <a:rPr lang="zh-CN" altLang="en-US" sz="1530" kern="0" dirty="0" smtClean="0">
                <a:solidFill>
                  <a:srgbClr val="000000"/>
                </a:solidFill>
                <a:latin typeface="Times New Roman" pitchFamily="65" charset="-122"/>
                <a:ea typeface="宋体" pitchFamily="65" charset="-122"/>
              </a:rPr>
              <a:t>受,其对中国画的发展有着深远影响,当代水墨写意画正是与传统文人画</a:t>
            </a:r>
            <a:r>
              <a:rPr lang="zh-CN" altLang="en-US" sz="1530" u="sng" kern="0"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的。</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A.结合　相辅相成　一以贯之</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B.融合　各得其所　一以贯之</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C.结合　各得其所　一脉相承</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D.融合　相辅相成　一脉相承</a:t>
            </a:r>
            <a:endParaRPr lang="zh-CN" altLang="en-US" dirty="0"/>
          </a:p>
        </p:txBody>
      </p:sp>
      <p:sp>
        <p:nvSpPr>
          <p:cNvPr id="3" name="TextBox 2"/>
          <p:cNvSpPr txBox="1"/>
          <p:nvPr/>
        </p:nvSpPr>
        <p:spPr>
          <a:xfrm>
            <a:off x="468313" y="3920335"/>
            <a:ext cx="8127000" cy="136691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   </a:t>
            </a:r>
            <a:r>
              <a:rPr lang="zh-CN" altLang="en-US" sz="1530" kern="0" dirty="0" smtClean="0">
                <a:solidFill>
                  <a:srgbClr val="000000"/>
                </a:solidFill>
                <a:latin typeface="Times New Roman" pitchFamily="65" charset="-122"/>
                <a:ea typeface="宋体" pitchFamily="65" charset="-122"/>
              </a:rPr>
              <a:t> C　“结合”指人或事物间发生密切联系。“融合”是指几种不同的事物合成一体。</a:t>
            </a:r>
            <a:r>
              <a:rPr dirty="0"/>
              <a:t/>
            </a:r>
            <a:br>
              <a:rPr dirty="0"/>
            </a:br>
            <a:r>
              <a:rPr lang="zh-CN" altLang="en-US" sz="1530" kern="0" dirty="0" smtClean="0">
                <a:solidFill>
                  <a:srgbClr val="000000"/>
                </a:solidFill>
                <a:latin typeface="Times New Roman" pitchFamily="65" charset="-122"/>
                <a:ea typeface="宋体" pitchFamily="65" charset="-122"/>
              </a:rPr>
              <a:t>“相辅相成”意思是互相补充,互相配合。一般用在不同能力的人、不同的事物放在一起</a:t>
            </a:r>
            <a:r>
              <a:rPr dirty="0"/>
              <a:t/>
            </a:r>
            <a:br>
              <a:rPr dirty="0"/>
            </a:br>
            <a:r>
              <a:rPr lang="zh-CN" altLang="en-US" sz="1530" kern="0" dirty="0" smtClean="0">
                <a:solidFill>
                  <a:srgbClr val="000000"/>
                </a:solidFill>
                <a:latin typeface="Times New Roman" pitchFamily="65" charset="-122"/>
                <a:ea typeface="宋体" pitchFamily="65" charset="-122"/>
              </a:rPr>
              <a:t>时。“各得其所”指每个人或事物都得到合适的安排。“一以贯之”指用一种思想理论贯</a:t>
            </a:r>
            <a:r>
              <a:rPr dirty="0"/>
              <a:t/>
            </a:r>
            <a:br>
              <a:rPr dirty="0"/>
            </a:br>
            <a:r>
              <a:rPr lang="zh-CN" altLang="en-US" sz="1530" kern="0" dirty="0" smtClean="0">
                <a:solidFill>
                  <a:srgbClr val="000000"/>
                </a:solidFill>
                <a:latin typeface="Times New Roman" pitchFamily="65" charset="-122"/>
                <a:ea typeface="宋体" pitchFamily="65" charset="-122"/>
              </a:rPr>
              <a:t>穿于始终。“一脉相承”意思是从同一血统、派别世代相承流传下来。</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7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47221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7.(2017徐州期中,1)在下面一段话的空缺处依次填入词语,最恰当的一组是(3分)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作为“湘阴三郭”,郭嵩焘、郭崑焘、郭崙焘兄弟三人在历史上</a:t>
            </a:r>
            <a:r>
              <a:rPr lang="zh-CN" altLang="en-US" sz="1530" u="sng" kern="0"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,皆为杰出人物;又是</a:t>
            </a:r>
            <a:r>
              <a:rPr dirty="0"/>
              <a:t/>
            </a:r>
            <a:br>
              <a:rPr dirty="0"/>
            </a:br>
            <a:r>
              <a:rPr lang="zh-CN" altLang="en-US" sz="1530" u="sng" kern="0"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,各有所长。探究他们的成长道路,不能不追溯其家世</a:t>
            </a:r>
            <a:r>
              <a:rPr lang="zh-CN" altLang="en-US" sz="1530" u="sng" kern="0"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与家庭教育。</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A.并提　春花秋月　渊源</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B.并称　春兰秋菊　渊源</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C.并提　春兰秋菊　源远</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D.并称　春花秋月　源远</a:t>
            </a:r>
            <a:endParaRPr lang="zh-CN" altLang="en-US" dirty="0"/>
          </a:p>
        </p:txBody>
      </p:sp>
      <p:sp>
        <p:nvSpPr>
          <p:cNvPr id="3" name="TextBox 2"/>
          <p:cNvSpPr txBox="1"/>
          <p:nvPr/>
        </p:nvSpPr>
        <p:spPr>
          <a:xfrm>
            <a:off x="468313" y="3619885"/>
            <a:ext cx="8127000" cy="10148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B　并称:并列称作;合称。并提:把两件相关的事并列在一个句子中来表达。春兰秋菊:</a:t>
            </a:r>
            <a:r>
              <a:rPr dirty="0"/>
              <a:t/>
            </a:r>
            <a:br>
              <a:rPr dirty="0"/>
            </a:br>
            <a:r>
              <a:rPr lang="zh-CN" altLang="en-US" sz="1530" kern="0" dirty="0" smtClean="0">
                <a:solidFill>
                  <a:srgbClr val="000000"/>
                </a:solidFill>
                <a:latin typeface="Times New Roman" pitchFamily="65" charset="-122"/>
                <a:ea typeface="宋体" pitchFamily="65" charset="-122"/>
              </a:rPr>
              <a:t>比喻各有所长,各有值得称道的地方。春花秋月:比喻美好的时光与景物。渊源:比喻事物的本</a:t>
            </a:r>
            <a:r>
              <a:rPr dirty="0"/>
              <a:t/>
            </a:r>
            <a:br>
              <a:rPr dirty="0"/>
            </a:br>
            <a:r>
              <a:rPr lang="zh-CN" altLang="en-US" sz="1530" kern="0" dirty="0" smtClean="0">
                <a:solidFill>
                  <a:srgbClr val="000000"/>
                </a:solidFill>
                <a:latin typeface="Times New Roman" pitchFamily="65" charset="-122"/>
                <a:ea typeface="宋体" pitchFamily="65" charset="-122"/>
              </a:rPr>
              <a:t>原。源远:源头很远,常说“源远流长”,比喻历史悠久,根底深厚。</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7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785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8.(2016盐城三模,1)在下面一段文字的空缺处依次填入词语,最恰当的一组是(3分)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梭罗去瓦尔登湖,独自一人在那儿,</a:t>
            </a:r>
            <a:r>
              <a:rPr lang="zh-CN" altLang="en-US" sz="1530" u="sng" kern="0"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地生活着。他像修剪门前的杂草灌木一样,决然删</a:t>
            </a:r>
            <a:r>
              <a:rPr dirty="0"/>
              <a:t/>
            </a:r>
            <a:br>
              <a:rPr dirty="0"/>
            </a:br>
            <a:r>
              <a:rPr lang="zh-CN" altLang="en-US" sz="1530" kern="0" dirty="0" smtClean="0">
                <a:solidFill>
                  <a:srgbClr val="000000"/>
                </a:solidFill>
                <a:latin typeface="Times New Roman" pitchFamily="65" charset="-122"/>
                <a:ea typeface="宋体" pitchFamily="65" charset="-122"/>
              </a:rPr>
              <a:t>除日常的</a:t>
            </a:r>
            <a:r>
              <a:rPr lang="zh-CN" altLang="en-US" sz="1530" u="sng" kern="0"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,因为他认为,我们的生活几乎已被文明的浮华与琐屑</a:t>
            </a:r>
            <a:r>
              <a:rPr lang="zh-CN" altLang="en-US" sz="1530" u="sng" kern="0"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殆尽,他以一</a:t>
            </a:r>
            <a:r>
              <a:rPr dirty="0"/>
              <a:t/>
            </a:r>
            <a:br>
              <a:rPr dirty="0"/>
            </a:br>
            <a:r>
              <a:rPr lang="zh-CN" altLang="en-US" sz="1530" kern="0" dirty="0" smtClean="0">
                <a:solidFill>
                  <a:srgbClr val="000000"/>
                </a:solidFill>
                <a:latin typeface="Times New Roman" pitchFamily="65" charset="-122"/>
                <a:ea typeface="宋体" pitchFamily="65" charset="-122"/>
              </a:rPr>
              <a:t>种近乎英雄主义的孤身试验,证明人的生存所需其实很少,并企图阻拦文明人迅速滑向奢侈的</a:t>
            </a:r>
            <a:r>
              <a:rPr dirty="0"/>
              <a:t/>
            </a:r>
            <a:br>
              <a:rPr dirty="0"/>
            </a:br>
            <a:r>
              <a:rPr lang="zh-CN" altLang="en-US" sz="1530" u="sng" kern="0"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A.安之若素　细枝末节　消费　陷阱</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B.从容不迫　繁文缛节　消耗　陷阱</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C.安之若素　繁文缛节　消费　深渊</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D.从容不迫　细枝末节　消耗　深渊</a:t>
            </a:r>
            <a:endParaRPr lang="zh-CN" altLang="en-US" dirty="0"/>
          </a:p>
        </p:txBody>
      </p:sp>
      <p:sp>
        <p:nvSpPr>
          <p:cNvPr id="3" name="TextBox 2"/>
          <p:cNvSpPr txBox="1"/>
          <p:nvPr/>
        </p:nvSpPr>
        <p:spPr>
          <a:xfrm>
            <a:off x="468313" y="4277525"/>
            <a:ext cx="8127000" cy="207326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B　安之若素:(遇到不顺利的情况或反常现象)视若平常,毫不在意。现也指对错误言</a:t>
            </a:r>
            <a:r>
              <a:rPr dirty="0"/>
              <a:t/>
            </a:r>
            <a:br>
              <a:rPr dirty="0"/>
            </a:br>
            <a:r>
              <a:rPr lang="zh-CN" altLang="en-US" sz="1530" kern="0" dirty="0" smtClean="0">
                <a:solidFill>
                  <a:srgbClr val="000000"/>
                </a:solidFill>
                <a:latin typeface="Times New Roman" pitchFamily="65" charset="-122"/>
                <a:ea typeface="宋体" pitchFamily="65" charset="-122"/>
              </a:rPr>
              <a:t>论或事物不闻不问,听之任之。从容不迫:形容非常镇静、不慌不忙的样子。细枝末节:比喻事</a:t>
            </a:r>
            <a:r>
              <a:rPr dirty="0"/>
              <a:t/>
            </a:r>
            <a:br>
              <a:rPr dirty="0"/>
            </a:br>
            <a:r>
              <a:rPr lang="zh-CN" altLang="en-US" sz="1530" kern="0" dirty="0" smtClean="0">
                <a:solidFill>
                  <a:srgbClr val="000000"/>
                </a:solidFill>
                <a:latin typeface="Times New Roman" pitchFamily="65" charset="-122"/>
                <a:ea typeface="宋体" pitchFamily="65" charset="-122"/>
              </a:rPr>
              <a:t>情或问题的细小而无关紧要的部分。繁文缛节:烦琐而不必要的礼节,也泛指烦琐多余的事</a:t>
            </a:r>
            <a:r>
              <a:rPr dirty="0"/>
              <a:t/>
            </a:r>
            <a:br>
              <a:rPr dirty="0"/>
            </a:br>
            <a:r>
              <a:rPr lang="zh-CN" altLang="en-US" sz="1530" kern="0" dirty="0" smtClean="0">
                <a:solidFill>
                  <a:srgbClr val="000000"/>
                </a:solidFill>
                <a:latin typeface="Times New Roman" pitchFamily="65" charset="-122"/>
                <a:ea typeface="宋体" pitchFamily="65" charset="-122"/>
              </a:rPr>
              <a:t>项。消耗:(精神、力量、东西等)因使用或受损失而逐渐减少。消费:为了生产或生活需要而</a:t>
            </a:r>
            <a:r>
              <a:rPr dirty="0"/>
              <a:t/>
            </a:r>
            <a:br>
              <a:rPr dirty="0"/>
            </a:br>
            <a:r>
              <a:rPr lang="zh-CN" altLang="en-US" sz="1530" kern="0" dirty="0" smtClean="0">
                <a:solidFill>
                  <a:srgbClr val="000000"/>
                </a:solidFill>
                <a:latin typeface="Times New Roman" pitchFamily="65" charset="-122"/>
                <a:ea typeface="宋体" pitchFamily="65" charset="-122"/>
              </a:rPr>
              <a:t>消耗物质财富或接受有偿服务等。陷阱:比喻害人的圈套。深渊:很深的水。也比喻艰难的境</a:t>
            </a:r>
            <a:r>
              <a:rPr dirty="0"/>
              <a:t/>
            </a:r>
            <a:br>
              <a:rPr dirty="0"/>
            </a:br>
            <a:r>
              <a:rPr lang="zh-CN" altLang="en-US" sz="1530" kern="0" dirty="0" smtClean="0">
                <a:solidFill>
                  <a:srgbClr val="000000"/>
                </a:solidFill>
                <a:latin typeface="Times New Roman" pitchFamily="65" charset="-122"/>
                <a:ea typeface="宋体" pitchFamily="65" charset="-122"/>
              </a:rPr>
              <a:t>地和险境。</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7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468313" y="1837952"/>
            <a:ext cx="8127000" cy="282538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1.(2018南京三模,1)在下面一段话的空缺处依次填入词语,最恰当的一组是(3分)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小说写一个</a:t>
            </a:r>
            <a:r>
              <a:rPr lang="zh-CN" altLang="en-US" sz="1530" u="sng" kern="0"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的小角色凭借自己的努力,一步步成长为戏班台柱子的故事,以其浓郁的</a:t>
            </a:r>
            <a:r>
              <a:rPr dirty="0"/>
              <a:t/>
            </a:r>
            <a:br>
              <a:rPr dirty="0"/>
            </a:br>
            <a:r>
              <a:rPr lang="zh-CN" altLang="en-US" sz="1530" kern="0" dirty="0" smtClean="0">
                <a:solidFill>
                  <a:srgbClr val="000000"/>
                </a:solidFill>
                <a:latin typeface="Times New Roman" pitchFamily="65" charset="-122"/>
                <a:ea typeface="宋体" pitchFamily="65" charset="-122"/>
              </a:rPr>
              <a:t>地域色彩和深刻的文化反思</a:t>
            </a:r>
            <a:r>
              <a:rPr lang="zh-CN" altLang="en-US" sz="1530" u="sng" kern="0"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国内最高级别大奖。作者创作多年,成果丰硕,影响广泛,</a:t>
            </a:r>
            <a:r>
              <a:rPr dirty="0"/>
              <a:t/>
            </a:r>
            <a:br>
              <a:rPr dirty="0"/>
            </a:br>
            <a:r>
              <a:rPr lang="zh-CN" altLang="en-US" sz="1530" kern="0" dirty="0" smtClean="0">
                <a:solidFill>
                  <a:srgbClr val="000000"/>
                </a:solidFill>
                <a:latin typeface="Times New Roman" pitchFamily="65" charset="-122"/>
                <a:ea typeface="宋体" pitchFamily="65" charset="-122"/>
              </a:rPr>
              <a:t>获此殊荣,可谓</a:t>
            </a:r>
            <a:r>
              <a:rPr lang="zh-CN" altLang="en-US" sz="1530" u="sng" kern="0"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A.跑江湖　问鼎　名副其实</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B.跑龙套　染指　名副其实</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C.跑江湖　染指　实至名归</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D.跑龙套　问鼎　实至名归</a:t>
            </a:r>
            <a:endParaRPr lang="zh-CN" altLang="en-US" dirty="0"/>
          </a:p>
        </p:txBody>
      </p:sp>
      <p:sp>
        <p:nvSpPr>
          <p:cNvPr id="5" name="TextBox 11"/>
          <p:cNvSpPr txBox="1"/>
          <p:nvPr/>
        </p:nvSpPr>
        <p:spPr>
          <a:xfrm>
            <a:off x="2143108" y="887208"/>
            <a:ext cx="4709944" cy="889987"/>
          </a:xfrm>
          <a:prstGeom prst="rect">
            <a:avLst/>
          </a:prstGeom>
          <a:noFill/>
          <a:ln w="9525">
            <a:noFill/>
          </a:ln>
        </p:spPr>
        <p:txBody>
          <a:bodyPr wrap="none">
            <a:spAutoFit/>
          </a:bodyPr>
          <a:lstStyle/>
          <a:p>
            <a:pPr marL="0" indent="0" algn="ctr" eaLnBrk="0" latinLnBrk="1" hangingPunct="0">
              <a:lnSpc>
                <a:spcPct val="150000"/>
              </a:lnSpc>
              <a:spcBef>
                <a:spcPts val="140"/>
              </a:spcBef>
              <a:buNone/>
            </a:pPr>
            <a:r>
              <a:rPr lang="en-US" altLang="zh-CN" sz="2000" dirty="0">
                <a:latin typeface="黑体" panose="02010609060101010101" pitchFamily="49" charset="-122"/>
                <a:ea typeface="黑体" panose="02010609060101010101" pitchFamily="49" charset="-122"/>
                <a:sym typeface="+mn-ea"/>
              </a:rPr>
              <a:t>B</a:t>
            </a:r>
            <a:r>
              <a:rPr lang="zh-CN" altLang="en-US" sz="2000" dirty="0">
                <a:latin typeface="黑体" panose="02010609060101010101" pitchFamily="49" charset="-122"/>
                <a:ea typeface="黑体" panose="02010609060101010101" pitchFamily="49" charset="-122"/>
                <a:sym typeface="+mn-ea"/>
              </a:rPr>
              <a:t>组  </a:t>
            </a:r>
            <a:r>
              <a:rPr lang="zh-CN" altLang="en-US" sz="2000" dirty="0" smtClean="0">
                <a:latin typeface="黑体" panose="02010609060101010101" pitchFamily="49" charset="-122"/>
                <a:ea typeface="黑体" panose="02010609060101010101" pitchFamily="49" charset="-122"/>
                <a:sym typeface="+mn-ea"/>
              </a:rPr>
              <a:t>201</a:t>
            </a:r>
            <a:r>
              <a:rPr lang="en-US" altLang="zh-CN" sz="2000" dirty="0" smtClean="0">
                <a:latin typeface="黑体" panose="02010609060101010101" pitchFamily="49" charset="-122"/>
                <a:ea typeface="黑体" panose="02010609060101010101" pitchFamily="49" charset="-122"/>
                <a:sym typeface="+mn-ea"/>
              </a:rPr>
              <a:t>6</a:t>
            </a:r>
            <a:r>
              <a:rPr lang="zh-CN" altLang="en-US" sz="2000" dirty="0" smtClean="0">
                <a:latin typeface="黑体" panose="02010609060101010101" pitchFamily="49" charset="-122"/>
                <a:ea typeface="黑体" panose="02010609060101010101" pitchFamily="49" charset="-122"/>
                <a:sym typeface="+mn-ea"/>
              </a:rPr>
              <a:t>—201</a:t>
            </a:r>
            <a:r>
              <a:rPr lang="en-US" altLang="zh-CN" sz="2000" dirty="0" smtClean="0">
                <a:latin typeface="黑体" panose="02010609060101010101" pitchFamily="49" charset="-122"/>
                <a:ea typeface="黑体" panose="02010609060101010101" pitchFamily="49" charset="-122"/>
                <a:sym typeface="+mn-ea"/>
              </a:rPr>
              <a:t>8</a:t>
            </a:r>
            <a:r>
              <a:rPr lang="zh-CN" altLang="en-US" sz="2000" dirty="0" smtClean="0">
                <a:latin typeface="黑体" panose="02010609060101010101" pitchFamily="49" charset="-122"/>
                <a:ea typeface="黑体" panose="02010609060101010101" pitchFamily="49" charset="-122"/>
                <a:sym typeface="+mn-ea"/>
              </a:rPr>
              <a:t>年</a:t>
            </a:r>
            <a:r>
              <a:rPr lang="zh-CN" altLang="en-US" sz="2000" dirty="0">
                <a:latin typeface="黑体" panose="02010609060101010101" pitchFamily="49" charset="-122"/>
                <a:ea typeface="黑体" panose="02010609060101010101" pitchFamily="49" charset="-122"/>
                <a:sym typeface="+mn-ea"/>
              </a:rPr>
              <a:t>高考模拟·综合题组</a:t>
            </a:r>
            <a:endParaRPr lang="zh-CN" altLang="en-US" sz="2000" dirty="0">
              <a:solidFill>
                <a:schemeClr val="tx1"/>
              </a:solidFill>
              <a:latin typeface="黑体" panose="02010609060101010101" pitchFamily="49" charset="-122"/>
              <a:ea typeface="黑体" panose="02010609060101010101" pitchFamily="49" charset="-122"/>
              <a:sym typeface="+mn-ea"/>
            </a:endParaRPr>
          </a:p>
          <a:p>
            <a:pPr marL="0" indent="0" algn="ctr" eaLnBrk="0" latinLnBrk="1" hangingPunct="0">
              <a:lnSpc>
                <a:spcPct val="150000"/>
              </a:lnSpc>
              <a:spcBef>
                <a:spcPts val="140"/>
              </a:spcBef>
              <a:buNone/>
            </a:pPr>
            <a:r>
              <a:rPr lang="en-US" altLang="zh-CN" sz="1400" b="0" dirty="0">
                <a:latin typeface="黑体" panose="02010609060101010101" pitchFamily="49" charset="-122"/>
                <a:ea typeface="黑体" panose="02010609060101010101" pitchFamily="49" charset="-122"/>
                <a:sym typeface="+mn-ea"/>
              </a:rPr>
              <a:t>(时间</a:t>
            </a:r>
            <a:r>
              <a:rPr lang="en-US" altLang="zh-CN" sz="1400" b="0" dirty="0" smtClean="0">
                <a:latin typeface="黑体" panose="02010609060101010101" pitchFamily="49" charset="-122"/>
                <a:ea typeface="黑体" panose="02010609060101010101" pitchFamily="49" charset="-122"/>
                <a:sym typeface="+mn-ea"/>
              </a:rPr>
              <a:t>：40</a:t>
            </a:r>
            <a:r>
              <a:rPr lang="en-US" altLang="zh-CN" sz="1400" b="0" dirty="0">
                <a:latin typeface="黑体" panose="02010609060101010101" pitchFamily="49" charset="-122"/>
                <a:ea typeface="黑体" panose="02010609060101010101" pitchFamily="49" charset="-122"/>
                <a:sym typeface="+mn-ea"/>
              </a:rPr>
              <a:t>分钟   分值</a:t>
            </a:r>
            <a:r>
              <a:rPr lang="en-US" altLang="zh-CN" sz="1400" b="0" dirty="0" smtClean="0">
                <a:latin typeface="黑体" panose="02010609060101010101" pitchFamily="49" charset="-122"/>
                <a:ea typeface="黑体" panose="02010609060101010101" pitchFamily="49" charset="-122"/>
                <a:sym typeface="+mn-ea"/>
              </a:rPr>
              <a:t>：39分</a:t>
            </a:r>
            <a:r>
              <a:rPr lang="en-US" altLang="zh-CN" sz="1400" b="0" dirty="0">
                <a:latin typeface="黑体" panose="02010609060101010101" pitchFamily="49" charset="-122"/>
                <a:ea typeface="黑体" panose="02010609060101010101" pitchFamily="49" charset="-122"/>
                <a:sym typeface="+mn-ea"/>
              </a:rPr>
              <a:t>)</a:t>
            </a:r>
            <a:endParaRPr sz="1400" dirty="0">
              <a:latin typeface="黑体" panose="02010609060101010101" pitchFamily="49" charset="-122"/>
              <a:ea typeface="黑体" panose="02010609060101010101" pitchFamily="49" charset="-122"/>
            </a:endParaRPr>
          </a:p>
        </p:txBody>
      </p:sp>
      <p:sp>
        <p:nvSpPr>
          <p:cNvPr id="6" name="TextBox 2"/>
          <p:cNvSpPr txBox="1"/>
          <p:nvPr/>
        </p:nvSpPr>
        <p:spPr>
          <a:xfrm>
            <a:off x="468313" y="4695472"/>
            <a:ext cx="8127000" cy="136800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  </a:t>
            </a:r>
            <a:r>
              <a:rPr lang="zh-CN" altLang="en-US" sz="1530" kern="0" dirty="0" smtClean="0">
                <a:solidFill>
                  <a:srgbClr val="000000"/>
                </a:solidFill>
                <a:latin typeface="Times New Roman" pitchFamily="65" charset="-122"/>
                <a:ea typeface="宋体" pitchFamily="65" charset="-122"/>
              </a:rPr>
              <a:t>  D　跑江湖:旧时中国民间以卖艺、算卦、相面等为职业,来往各地谋生。跑龙套:比喻</a:t>
            </a:r>
            <a:r>
              <a:rPr dirty="0"/>
              <a:t/>
            </a:r>
            <a:br>
              <a:rPr dirty="0"/>
            </a:br>
            <a:r>
              <a:rPr lang="zh-CN" altLang="en-US" sz="1530" kern="0" dirty="0" smtClean="0">
                <a:solidFill>
                  <a:srgbClr val="000000"/>
                </a:solidFill>
                <a:latin typeface="Times New Roman" pitchFamily="65" charset="-122"/>
                <a:ea typeface="宋体" pitchFamily="65" charset="-122"/>
              </a:rPr>
              <a:t>在人手下做无关紧要的事。问鼎:借指在比赛或竞争中夺取第一名。染指:人们分取不应该得</a:t>
            </a:r>
            <a:r>
              <a:rPr dirty="0"/>
              <a:t/>
            </a:r>
            <a:br>
              <a:rPr dirty="0"/>
            </a:br>
            <a:r>
              <a:rPr lang="zh-CN" altLang="en-US" sz="1530" kern="0" dirty="0" smtClean="0">
                <a:solidFill>
                  <a:srgbClr val="000000"/>
                </a:solidFill>
                <a:latin typeface="Times New Roman" pitchFamily="65" charset="-122"/>
                <a:ea typeface="宋体" pitchFamily="65" charset="-122"/>
              </a:rPr>
              <a:t>到的利益,也指插手或参与分外的某种事情。名副其实:名称或名声与实际相符合。实至名归:</a:t>
            </a:r>
            <a:r>
              <a:rPr dirty="0"/>
              <a:t/>
            </a:r>
            <a:br>
              <a:rPr dirty="0"/>
            </a:br>
            <a:r>
              <a:rPr lang="zh-CN" altLang="en-US" sz="1530" kern="0" dirty="0" smtClean="0">
                <a:solidFill>
                  <a:srgbClr val="000000"/>
                </a:solidFill>
                <a:latin typeface="Times New Roman" pitchFamily="65" charset="-122"/>
                <a:ea typeface="宋体" pitchFamily="65" charset="-122"/>
              </a:rPr>
              <a:t>有了真正的学识、本领或业绩,相应的声誉自然就随之而来。</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Lst>
  </p:timing>
</p:sld>
</file>

<file path=ppt/slides/slide7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88491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2.(2018苏锡常镇四市二模,1)在下面一段话的空缺处依次填入词语,最恰当的一组是(3分)</a:t>
            </a:r>
            <a:r>
              <a:rPr lang="zh-CN" altLang="en-US" sz="1197" kern="0" spc="333"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(1)中国的晋西北,是西伯利亚大风常肆虐的地方,是干旱、霜冻、沙暴等一切与生命作对的怪</a:t>
            </a:r>
            <a:r>
              <a:rPr dirty="0"/>
              <a:t/>
            </a:r>
            <a:br>
              <a:rPr dirty="0"/>
            </a:br>
            <a:r>
              <a:rPr lang="zh-CN" altLang="en-US" sz="1530" kern="0" dirty="0" smtClean="0">
                <a:solidFill>
                  <a:srgbClr val="000000"/>
                </a:solidFill>
                <a:latin typeface="Times New Roman" pitchFamily="65" charset="-122"/>
                <a:ea typeface="宋体" pitchFamily="65" charset="-122"/>
              </a:rPr>
              <a:t>物</a:t>
            </a:r>
            <a:r>
              <a:rPr lang="zh-CN" altLang="en-US" sz="1530" u="sng" kern="0"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之地。</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(2)每个人的心情都会通过他的打扮显露</a:t>
            </a:r>
            <a:r>
              <a:rPr lang="zh-CN" altLang="en-US" sz="1530" u="sng" kern="0"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,而时尚其实说的就是这种沟通的技巧。</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(3)中国宫殿式建筑、新民族形式建筑、西方古典式建筑和现代派建筑在这里和谐相处,体现</a:t>
            </a:r>
            <a:r>
              <a:rPr dirty="0"/>
              <a:t/>
            </a:r>
            <a:br>
              <a:rPr dirty="0"/>
            </a:br>
            <a:r>
              <a:rPr lang="zh-CN" altLang="en-US" sz="1530" kern="0" dirty="0" smtClean="0">
                <a:solidFill>
                  <a:srgbClr val="000000"/>
                </a:solidFill>
                <a:latin typeface="Times New Roman" pitchFamily="65" charset="-122"/>
                <a:ea typeface="宋体" pitchFamily="65" charset="-122"/>
              </a:rPr>
              <a:t>了这个城市</a:t>
            </a:r>
            <a:r>
              <a:rPr lang="zh-CN" altLang="en-US" sz="1530" u="sng" kern="0"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的气度。</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A.盘踞　千头万绪　博大精深</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B.盘踞　蛛丝马迹　兼收并蓄</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C.占据　蛛丝马迹　博大精深</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D.占据　千头万绪　兼收并蓄</a:t>
            </a:r>
            <a:endParaRPr lang="zh-CN" altLang="en-US" dirty="0"/>
          </a:p>
        </p:txBody>
      </p:sp>
      <p:sp>
        <p:nvSpPr>
          <p:cNvPr id="3" name="TextBox 2"/>
          <p:cNvSpPr txBox="1"/>
          <p:nvPr/>
        </p:nvSpPr>
        <p:spPr>
          <a:xfrm>
            <a:off x="516966" y="4909786"/>
            <a:ext cx="8127000" cy="136800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  </a:t>
            </a:r>
            <a:r>
              <a:rPr lang="zh-CN" altLang="en-US" sz="1530" kern="0" dirty="0" smtClean="0">
                <a:solidFill>
                  <a:srgbClr val="000000"/>
                </a:solidFill>
                <a:latin typeface="Times New Roman" pitchFamily="65" charset="-122"/>
                <a:ea typeface="宋体" pitchFamily="65" charset="-122"/>
              </a:rPr>
              <a:t>  B　盘踞:非法占据;霸占(地方)。第(1)题用“盘踞”,比喻某些自然现象长期在某地肆</a:t>
            </a:r>
            <a:r>
              <a:rPr dirty="0"/>
              <a:t/>
            </a:r>
            <a:br>
              <a:rPr dirty="0"/>
            </a:br>
            <a:r>
              <a:rPr lang="zh-CN" altLang="en-US" sz="1530" kern="0" dirty="0" smtClean="0">
                <a:solidFill>
                  <a:srgbClr val="000000"/>
                </a:solidFill>
                <a:latin typeface="Times New Roman" pitchFamily="65" charset="-122"/>
                <a:ea typeface="宋体" pitchFamily="65" charset="-122"/>
              </a:rPr>
              <a:t>虐。占据:用强力取得或保持(地域﹑场所等)。蛛丝马迹:比喻与事情根源有联系的不明显的</a:t>
            </a:r>
            <a:r>
              <a:rPr dirty="0"/>
              <a:t/>
            </a:r>
            <a:br>
              <a:rPr dirty="0"/>
            </a:br>
            <a:r>
              <a:rPr lang="zh-CN" altLang="en-US" sz="1530" kern="0" dirty="0" smtClean="0">
                <a:solidFill>
                  <a:srgbClr val="000000"/>
                </a:solidFill>
                <a:latin typeface="Times New Roman" pitchFamily="65" charset="-122"/>
                <a:ea typeface="宋体" pitchFamily="65" charset="-122"/>
              </a:rPr>
              <a:t>线索。千头万绪:形容事情复杂纷乱。兼收并蓄:把内容不同、性质相反的东西都吸收进来。</a:t>
            </a:r>
            <a:r>
              <a:rPr dirty="0"/>
              <a:t/>
            </a:r>
            <a:br>
              <a:rPr dirty="0"/>
            </a:br>
            <a:r>
              <a:rPr lang="zh-CN" altLang="en-US" sz="1530" kern="0" dirty="0" smtClean="0">
                <a:solidFill>
                  <a:srgbClr val="000000"/>
                </a:solidFill>
                <a:latin typeface="Times New Roman" pitchFamily="65" charset="-122"/>
                <a:ea typeface="宋体" pitchFamily="65" charset="-122"/>
              </a:rPr>
              <a:t>博大精深:(思想、学说等)广博高深。</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7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82538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3.(2018南通三模,1)在下面一段话的空缺处依次填入词语,最恰当的一组是(3分)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成为文化世家的必要条件是家庭有着</a:t>
            </a:r>
            <a:r>
              <a:rPr lang="zh-CN" altLang="en-US" sz="1530" u="sng" kern="0"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的文化底蕴。北宋最著名的文化世家非苏氏</a:t>
            </a:r>
            <a:r>
              <a:rPr dirty="0"/>
              <a:t/>
            </a:r>
            <a:br>
              <a:rPr dirty="0"/>
            </a:br>
            <a:r>
              <a:rPr lang="zh-CN" altLang="en-US" sz="1530" kern="0" dirty="0" smtClean="0">
                <a:solidFill>
                  <a:srgbClr val="000000"/>
                </a:solidFill>
                <a:latin typeface="Times New Roman" pitchFamily="65" charset="-122"/>
                <a:ea typeface="宋体" pitchFamily="65" charset="-122"/>
              </a:rPr>
              <a:t>一门莫属,父亲苏洵发奋苦读,勤于笔耕的美名</a:t>
            </a:r>
            <a:r>
              <a:rPr lang="zh-CN" altLang="en-US" sz="1530" u="sng" kern="0"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,而苏轼和苏辙两兄弟在文坛的影响更</a:t>
            </a:r>
            <a:r>
              <a:rPr dirty="0"/>
              <a:t/>
            </a:r>
            <a:br>
              <a:rPr dirty="0"/>
            </a:br>
            <a:r>
              <a:rPr lang="zh-CN" altLang="en-US" sz="1530" kern="0" dirty="0" smtClean="0">
                <a:solidFill>
                  <a:srgbClr val="000000"/>
                </a:solidFill>
                <a:latin typeface="Times New Roman" pitchFamily="65" charset="-122"/>
                <a:ea typeface="宋体" pitchFamily="65" charset="-122"/>
              </a:rPr>
              <a:t>是超过了父亲,真可谓</a:t>
            </a:r>
            <a:r>
              <a:rPr lang="zh-CN" altLang="en-US" sz="1530" u="sng" kern="0"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A.深厚　家喻户晓　长江后浪推前浪</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B.深厚　不言而喻　这山望着那山高</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C.深重　不言而喻　长江后浪推前浪</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D.深重　家喻户晓　这山望着那山高</a:t>
            </a:r>
            <a:endParaRPr lang="zh-CN" altLang="en-US" dirty="0"/>
          </a:p>
        </p:txBody>
      </p:sp>
      <p:sp>
        <p:nvSpPr>
          <p:cNvPr id="3" name="TextBox 2"/>
          <p:cNvSpPr txBox="1"/>
          <p:nvPr/>
        </p:nvSpPr>
        <p:spPr>
          <a:xfrm>
            <a:off x="468313" y="3920335"/>
            <a:ext cx="8127000" cy="136691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A　深厚:(基础)扎实坚固。深重:(罪孽、灾难、危机、苦闷等)程度高。家喻户晓:每</a:t>
            </a:r>
            <a:r>
              <a:rPr dirty="0"/>
              <a:t/>
            </a:r>
            <a:br>
              <a:rPr dirty="0"/>
            </a:br>
            <a:r>
              <a:rPr lang="zh-CN" altLang="en-US" sz="1530" kern="0" dirty="0" smtClean="0">
                <a:solidFill>
                  <a:srgbClr val="000000"/>
                </a:solidFill>
                <a:latin typeface="Times New Roman" pitchFamily="65" charset="-122"/>
                <a:ea typeface="宋体" pitchFamily="65" charset="-122"/>
              </a:rPr>
              <a:t>家每户都知道。不言而喻:不用说就可以明白。形容道理很浅显。长江后浪推前浪:比喻人或</a:t>
            </a:r>
            <a:r>
              <a:rPr dirty="0"/>
              <a:t/>
            </a:r>
            <a:br>
              <a:rPr dirty="0"/>
            </a:br>
            <a:r>
              <a:rPr lang="zh-CN" altLang="en-US" sz="1530" kern="0" dirty="0" smtClean="0">
                <a:solidFill>
                  <a:srgbClr val="000000"/>
                </a:solidFill>
                <a:latin typeface="Times New Roman" pitchFamily="65" charset="-122"/>
                <a:ea typeface="宋体" pitchFamily="65" charset="-122"/>
              </a:rPr>
              <a:t>事物不断发展更迭,新陈代谢。这山望着那山高:比喻对自己目前的工作或环境不满意,老认为</a:t>
            </a:r>
            <a:r>
              <a:rPr dirty="0"/>
              <a:t/>
            </a:r>
            <a:br>
              <a:rPr dirty="0"/>
            </a:br>
            <a:r>
              <a:rPr lang="zh-CN" altLang="en-US" sz="1530" kern="0" dirty="0" smtClean="0">
                <a:solidFill>
                  <a:srgbClr val="000000"/>
                </a:solidFill>
                <a:latin typeface="Times New Roman" pitchFamily="65" charset="-122"/>
                <a:ea typeface="宋体" pitchFamily="65" charset="-122"/>
              </a:rPr>
              <a:t>别的工作、别的环境好。</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7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78069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4.(2018南京期初调研,1)在下面一段话的空缺处依次填入词语,最恰当的一组是(3分)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日前,某地民办学校用“奇葩”试题考查学生和家长的做法,再次</a:t>
            </a:r>
            <a:r>
              <a:rPr lang="zh-CN" altLang="en-US" sz="1530" u="sng" kern="0"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公众的神经。教育</a:t>
            </a:r>
            <a:r>
              <a:rPr dirty="0"/>
              <a:t/>
            </a:r>
            <a:br>
              <a:rPr dirty="0"/>
            </a:br>
            <a:r>
              <a:rPr lang="zh-CN" altLang="en-US" sz="1530" kern="0" dirty="0" smtClean="0">
                <a:solidFill>
                  <a:srgbClr val="000000"/>
                </a:solidFill>
                <a:latin typeface="Times New Roman" pitchFamily="65" charset="-122"/>
                <a:ea typeface="宋体" pitchFamily="65" charset="-122"/>
              </a:rPr>
              <a:t>资源的不均,家长心态的失衡,加上整个社会功利心的</a:t>
            </a:r>
            <a:r>
              <a:rPr lang="zh-CN" altLang="en-US" sz="1530" u="sng" kern="0"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,让这一事件备受关注。而要解</a:t>
            </a:r>
            <a:r>
              <a:rPr dirty="0"/>
              <a:t/>
            </a:r>
            <a:br>
              <a:rPr dirty="0"/>
            </a:br>
            <a:r>
              <a:rPr lang="zh-CN" altLang="en-US" sz="1530" kern="0" dirty="0" smtClean="0">
                <a:solidFill>
                  <a:srgbClr val="000000"/>
                </a:solidFill>
                <a:latin typeface="Times New Roman" pitchFamily="65" charset="-122"/>
                <a:ea typeface="宋体" pitchFamily="65" charset="-122"/>
              </a:rPr>
              <a:t>决问题,必须进一步推进改革,规范市场,避免培训机构</a:t>
            </a:r>
            <a:r>
              <a:rPr lang="zh-CN" altLang="en-US" sz="1530" u="sng" kern="0"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,家长也要深刻反省,回归理性。</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A.撩拨　驱策　火上浇油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B.拨弄　鞭策　火上浇油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C.拨弄　驱策　火中取栗</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D.撩拨　鞭策　火中取栗</a:t>
            </a:r>
            <a:endParaRPr lang="zh-CN" altLang="en-US" dirty="0"/>
          </a:p>
        </p:txBody>
      </p:sp>
      <p:sp>
        <p:nvSpPr>
          <p:cNvPr id="3" name="TextBox 2"/>
          <p:cNvSpPr txBox="1"/>
          <p:nvPr/>
        </p:nvSpPr>
        <p:spPr>
          <a:xfrm>
            <a:off x="468313" y="3920335"/>
            <a:ext cx="8127000" cy="10148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A　撩拨:挑逗;惹逗。拨弄:用手脚或棍棒等来回地拨动。驱策:驱使。鞭策:用鞭和策</a:t>
            </a:r>
            <a:r>
              <a:rPr dirty="0"/>
              <a:t/>
            </a:r>
            <a:br>
              <a:rPr dirty="0"/>
            </a:br>
            <a:r>
              <a:rPr lang="zh-CN" altLang="en-US" sz="1530" kern="0" dirty="0" smtClean="0">
                <a:solidFill>
                  <a:srgbClr val="000000"/>
                </a:solidFill>
                <a:latin typeface="Times New Roman" pitchFamily="65" charset="-122"/>
                <a:ea typeface="宋体" pitchFamily="65" charset="-122"/>
              </a:rPr>
              <a:t>赶马,比喻督促。火上浇油:比喻使人更加愤怒或使事态更加严重。火中取栗:比喻被别人利用</a:t>
            </a:r>
            <a:r>
              <a:rPr dirty="0"/>
              <a:t/>
            </a:r>
            <a:br>
              <a:rPr dirty="0"/>
            </a:br>
            <a:r>
              <a:rPr lang="zh-CN" altLang="en-US" sz="1530" kern="0" dirty="0" smtClean="0">
                <a:solidFill>
                  <a:srgbClr val="000000"/>
                </a:solidFill>
                <a:latin typeface="Times New Roman" pitchFamily="65" charset="-122"/>
                <a:ea typeface="宋体" pitchFamily="65" charset="-122"/>
              </a:rPr>
              <a:t>去冒险干事,付出了代价而得不到好处。</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7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53173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5.(2018苏州学业质量阳光指标调研,1)在下面一段话的空缺处依次填入词语,最恰当的一组是</a:t>
            </a:r>
            <a:r>
              <a:rPr dirty="0"/>
              <a:t/>
            </a:r>
            <a:br>
              <a:rPr dirty="0"/>
            </a:br>
            <a:r>
              <a:rPr lang="zh-CN" altLang="en-US" sz="1530" kern="0" dirty="0" smtClean="0">
                <a:solidFill>
                  <a:srgbClr val="000000"/>
                </a:solidFill>
                <a:latin typeface="Times New Roman" pitchFamily="65" charset="-122"/>
                <a:ea typeface="宋体" pitchFamily="65" charset="-122"/>
              </a:rPr>
              <a:t>(3分)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他孜孜于考古发掘和典籍爬梳。经过努力,一些湮没在历史废墟和神话传说中的</a:t>
            </a:r>
            <a:r>
              <a:rPr lang="zh-CN" altLang="en-US" sz="1530" u="sng" kern="0"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被</a:t>
            </a:r>
            <a:r>
              <a:rPr dirty="0"/>
              <a:t/>
            </a:r>
            <a:br>
              <a:rPr dirty="0"/>
            </a:br>
            <a:r>
              <a:rPr lang="zh-CN" altLang="en-US" sz="1530" kern="0" dirty="0" smtClean="0">
                <a:solidFill>
                  <a:srgbClr val="000000"/>
                </a:solidFill>
                <a:latin typeface="Times New Roman" pitchFamily="65" charset="-122"/>
                <a:ea typeface="宋体" pitchFamily="65" charset="-122"/>
              </a:rPr>
              <a:t>重新确认,因此某些关于先民流徙原因的</a:t>
            </a:r>
            <a:r>
              <a:rPr lang="zh-CN" altLang="en-US" sz="1530" u="sng" kern="0"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也随之不攻自破。从他的研究中可以看到,</a:t>
            </a:r>
            <a:r>
              <a:rPr dirty="0"/>
              <a:t/>
            </a:r>
            <a:br>
              <a:rPr dirty="0"/>
            </a:br>
            <a:r>
              <a:rPr lang="zh-CN" altLang="en-US" sz="1530" kern="0" dirty="0" smtClean="0">
                <a:solidFill>
                  <a:srgbClr val="000000"/>
                </a:solidFill>
                <a:latin typeface="Times New Roman" pitchFamily="65" charset="-122"/>
                <a:ea typeface="宋体" pitchFamily="65" charset="-122"/>
              </a:rPr>
              <a:t>在</a:t>
            </a:r>
            <a:r>
              <a:rPr lang="zh-CN" altLang="en-US" sz="1530" u="sng" kern="0"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这一文化基因的作用下,迫于自然灾害或是人类战争而背井离乡者,是怎样动情地</a:t>
            </a:r>
            <a:r>
              <a:rPr dirty="0"/>
              <a:t/>
            </a:r>
            <a:br>
              <a:rPr dirty="0"/>
            </a:br>
            <a:r>
              <a:rPr lang="zh-CN" altLang="en-US" sz="1530" kern="0" dirty="0" smtClean="0">
                <a:solidFill>
                  <a:srgbClr val="000000"/>
                </a:solidFill>
                <a:latin typeface="Times New Roman" pitchFamily="65" charset="-122"/>
                <a:ea typeface="宋体" pitchFamily="65" charset="-122"/>
              </a:rPr>
              <a:t>吟唱着家园,并渴望着重归故土。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A.故事　不经之谈　安居乐业</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B.故实　不刊之论　安居乐业</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C.故事　不刊之论　安土重迁</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D.故实　不经之谈　安土重迁</a:t>
            </a:r>
            <a:endParaRPr lang="zh-CN" altLang="en-US" dirty="0"/>
          </a:p>
        </p:txBody>
      </p:sp>
      <p:sp>
        <p:nvSpPr>
          <p:cNvPr id="3" name="TextBox 2"/>
          <p:cNvSpPr txBox="1"/>
          <p:nvPr/>
        </p:nvSpPr>
        <p:spPr>
          <a:xfrm>
            <a:off x="500034" y="4563277"/>
            <a:ext cx="8127000" cy="136800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  </a:t>
            </a:r>
            <a:r>
              <a:rPr lang="zh-CN" altLang="en-US" sz="1530" kern="0" dirty="0" smtClean="0">
                <a:solidFill>
                  <a:srgbClr val="000000"/>
                </a:solidFill>
                <a:latin typeface="Times New Roman" pitchFamily="65" charset="-122"/>
                <a:ea typeface="宋体" pitchFamily="65" charset="-122"/>
              </a:rPr>
              <a:t>  D　故事:文学体裁的一种,侧重于事件发展过程的描述。强调情节的生动性和连贯性,</a:t>
            </a:r>
            <a:r>
              <a:rPr dirty="0"/>
              <a:t/>
            </a:r>
            <a:br>
              <a:rPr dirty="0"/>
            </a:br>
            <a:r>
              <a:rPr lang="zh-CN" altLang="en-US" sz="1530" kern="0" dirty="0" smtClean="0">
                <a:solidFill>
                  <a:srgbClr val="000000"/>
                </a:solidFill>
                <a:latin typeface="Times New Roman" pitchFamily="65" charset="-122"/>
                <a:ea typeface="宋体" pitchFamily="65" charset="-122"/>
              </a:rPr>
              <a:t>较适于口头讲述。故实:出处;典故;以往的有历史意义的事实。不经之谈:荒诞的、没有根据</a:t>
            </a:r>
            <a:r>
              <a:rPr dirty="0"/>
              <a:t/>
            </a:r>
            <a:br>
              <a:rPr dirty="0"/>
            </a:br>
            <a:r>
              <a:rPr lang="zh-CN" altLang="en-US" sz="1530" kern="0" dirty="0" smtClean="0">
                <a:solidFill>
                  <a:srgbClr val="000000"/>
                </a:solidFill>
                <a:latin typeface="Times New Roman" pitchFamily="65" charset="-122"/>
                <a:ea typeface="宋体" pitchFamily="65" charset="-122"/>
              </a:rPr>
              <a:t>的话。不刊之论:比喻不能改动或不可磨灭的言论,形容言论确当,无懈可击。安居乐业:比喻</a:t>
            </a:r>
            <a:r>
              <a:rPr dirty="0"/>
              <a:t/>
            </a:r>
            <a:br>
              <a:rPr dirty="0"/>
            </a:br>
            <a:r>
              <a:rPr lang="zh-CN" altLang="en-US" sz="1530" kern="0" dirty="0" smtClean="0">
                <a:solidFill>
                  <a:srgbClr val="000000"/>
                </a:solidFill>
                <a:latin typeface="Times New Roman" pitchFamily="65" charset="-122"/>
                <a:ea typeface="宋体" pitchFamily="65" charset="-122"/>
              </a:rPr>
              <a:t>安定地生活,愉快地工作。安土重迁:形容留恋故土,不肯轻易迁移。</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11904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4.(2015江苏,1)在下面一段话空缺处依次填入词语,最恰当的一组是</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书是整个人类的记忆。没有书,也许历史还在混沌未开的蒙昧中</a:t>
            </a:r>
            <a:r>
              <a:rPr lang="zh-CN" altLang="en-US" sz="1530" u="sng" kern="0"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。读书,让绵延的时</a:t>
            </a:r>
            <a:r>
              <a:rPr dirty="0"/>
              <a:t/>
            </a:r>
            <a:br>
              <a:rPr dirty="0"/>
            </a:br>
            <a:r>
              <a:rPr lang="zh-CN" altLang="en-US" sz="1530" kern="0" dirty="0" smtClean="0">
                <a:solidFill>
                  <a:srgbClr val="000000"/>
                </a:solidFill>
                <a:latin typeface="Times New Roman" pitchFamily="65" charset="-122"/>
                <a:ea typeface="宋体" pitchFamily="65" charset="-122"/>
              </a:rPr>
              <a:t>光穿越我们的身体,让几千年来</a:t>
            </a:r>
            <a:r>
              <a:rPr lang="zh-CN" altLang="en-US" sz="1530" u="sng" kern="0"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的智慧在我们每一个人的血液里汩汩流淌。读书,不仅</a:t>
            </a:r>
            <a:r>
              <a:rPr dirty="0"/>
              <a:t/>
            </a:r>
            <a:br>
              <a:rPr dirty="0"/>
            </a:br>
            <a:r>
              <a:rPr lang="zh-CN" altLang="en-US" sz="1530" kern="0" dirty="0" smtClean="0">
                <a:solidFill>
                  <a:srgbClr val="000000"/>
                </a:solidFill>
                <a:latin typeface="Times New Roman" pitchFamily="65" charset="-122"/>
                <a:ea typeface="宋体" pitchFamily="65" charset="-122"/>
              </a:rPr>
              <a:t>需要</a:t>
            </a:r>
            <a:r>
              <a:rPr lang="zh-CN" altLang="en-US" sz="1530" u="sng" kern="0"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的精神,还需要懂得快慢精粗之分。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A.徘徊　积聚　宵衣旰食　　B.徘徊　积淀　废寝忘食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C.踟蹰　积淀　宵衣旰食　　D.踟蹰　积聚　废寝忘食</a:t>
            </a:r>
            <a:endParaRPr lang="zh-CN" altLang="en-US" dirty="0"/>
          </a:p>
        </p:txBody>
      </p:sp>
      <p:sp>
        <p:nvSpPr>
          <p:cNvPr id="3" name="TextBox 2"/>
          <p:cNvSpPr txBox="1"/>
          <p:nvPr/>
        </p:nvSpPr>
        <p:spPr>
          <a:xfrm>
            <a:off x="468313" y="3277393"/>
            <a:ext cx="8127000" cy="172008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 </a:t>
            </a:r>
            <a:r>
              <a:rPr lang="zh-CN" altLang="en-US" sz="1530" kern="0" dirty="0" smtClean="0">
                <a:solidFill>
                  <a:srgbClr val="000000"/>
                </a:solidFill>
                <a:latin typeface="Times New Roman" pitchFamily="65" charset="-122"/>
                <a:ea typeface="宋体" pitchFamily="65" charset="-122"/>
              </a:rPr>
              <a:t>   B　徘徊:在一个地方来回地走。踟蹰:心里迟疑,要走不走的样子。第一处横线所在句</a:t>
            </a:r>
            <a:r>
              <a:rPr dirty="0"/>
              <a:t/>
            </a:r>
            <a:br>
              <a:rPr dirty="0"/>
            </a:br>
            <a:r>
              <a:rPr lang="zh-CN" altLang="en-US" sz="1530" kern="0" dirty="0" smtClean="0">
                <a:solidFill>
                  <a:srgbClr val="000000"/>
                </a:solidFill>
                <a:latin typeface="Times New Roman" pitchFamily="65" charset="-122"/>
                <a:ea typeface="宋体" pitchFamily="65" charset="-122"/>
              </a:rPr>
              <a:t>突出没书时,历史处在混沌未开的状态的时间之久。根据语境,选择“徘徊”。积淀:积累沉</a:t>
            </a:r>
            <a:r>
              <a:rPr dirty="0"/>
              <a:t/>
            </a:r>
            <a:br>
              <a:rPr dirty="0"/>
            </a:br>
            <a:r>
              <a:rPr lang="zh-CN" altLang="en-US" sz="1530" kern="0" dirty="0" smtClean="0">
                <a:solidFill>
                  <a:srgbClr val="000000"/>
                </a:solidFill>
                <a:latin typeface="Times New Roman" pitchFamily="65" charset="-122"/>
                <a:ea typeface="宋体" pitchFamily="65" charset="-122"/>
              </a:rPr>
              <a:t>淀。积聚:(事物)逐渐聚集。根据语境,应选择“积淀”。宵衣旰食:天不亮就穿衣起来,天黑了</a:t>
            </a:r>
            <a:r>
              <a:rPr dirty="0"/>
              <a:t/>
            </a:r>
            <a:br>
              <a:rPr dirty="0"/>
            </a:br>
            <a:r>
              <a:rPr lang="zh-CN" altLang="en-US" sz="1530" kern="0" dirty="0" smtClean="0">
                <a:solidFill>
                  <a:srgbClr val="000000"/>
                </a:solidFill>
                <a:latin typeface="Times New Roman" pitchFamily="65" charset="-122"/>
                <a:ea typeface="宋体" pitchFamily="65" charset="-122"/>
              </a:rPr>
              <a:t>才吃饭,形容勤于政务。废寝忘食:顾不得睡觉和吃饭,形容非常专心努力。“废寝忘食”更符</a:t>
            </a:r>
            <a:r>
              <a:rPr dirty="0"/>
              <a:t/>
            </a:r>
            <a:br>
              <a:rPr dirty="0"/>
            </a:br>
            <a:r>
              <a:rPr lang="zh-CN" altLang="en-US" sz="1530" kern="0" dirty="0" smtClean="0">
                <a:solidFill>
                  <a:srgbClr val="000000"/>
                </a:solidFill>
                <a:latin typeface="Times New Roman" pitchFamily="65" charset="-122"/>
                <a:ea typeface="宋体" pitchFamily="65" charset="-122"/>
              </a:rPr>
              <a:t>合语境。</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8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82538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6.(2018淮安联考,1)在下面一段话的空缺处依次填入词语,最恰当的一组是(3分)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为了满足现代观众的审美需求,设计师会对历史剧的服饰做一些改变,有些只是让花纹更加</a:t>
            </a:r>
            <a:r>
              <a:rPr lang="zh-CN" altLang="en-US" sz="1530" u="sng" kern="0" dirty="0" smtClean="0">
                <a:solidFill>
                  <a:srgbClr val="000000"/>
                </a:solidFill>
                <a:latin typeface="Times New Roman" pitchFamily="65" charset="-122"/>
                <a:ea typeface="宋体" pitchFamily="65" charset="-122"/>
              </a:rPr>
              <a:t>    </a:t>
            </a:r>
            <a:r>
              <a:rPr dirty="0"/>
              <a:t/>
            </a:r>
            <a:br>
              <a:rPr dirty="0"/>
            </a:br>
            <a:r>
              <a:rPr lang="zh-CN" altLang="en-US" sz="1530" u="sng" kern="0"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,有些则是不顾及历史事实,</a:t>
            </a:r>
            <a:r>
              <a:rPr lang="zh-CN" altLang="en-US" sz="1530" u="sng" kern="0"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。为了尊重历史而拘泥于教条</a:t>
            </a:r>
            <a:r>
              <a:rPr lang="zh-CN" altLang="en-US" sz="1530" u="sng" kern="0"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不可取,但</a:t>
            </a:r>
            <a:r>
              <a:rPr dirty="0"/>
              <a:t/>
            </a:r>
            <a:br>
              <a:rPr dirty="0"/>
            </a:br>
            <a:r>
              <a:rPr lang="zh-CN" altLang="en-US" sz="1530" kern="0" dirty="0" smtClean="0">
                <a:solidFill>
                  <a:srgbClr val="000000"/>
                </a:solidFill>
                <a:latin typeface="Times New Roman" pitchFamily="65" charset="-122"/>
                <a:ea typeface="宋体" pitchFamily="65" charset="-122"/>
              </a:rPr>
              <a:t>不顾历史事实去随意演绎,让观众因服装混乱而搞不清历史,则更不应该。</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A.繁杂　李代桃僵　固然</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B.繁复　李代桃僵　显然</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C.繁杂　张冠李戴　显然</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D.繁复　张冠李戴　固然</a:t>
            </a:r>
            <a:endParaRPr lang="zh-CN" altLang="en-US" dirty="0"/>
          </a:p>
        </p:txBody>
      </p:sp>
      <p:sp>
        <p:nvSpPr>
          <p:cNvPr id="3" name="TextBox 2"/>
          <p:cNvSpPr txBox="1"/>
          <p:nvPr/>
        </p:nvSpPr>
        <p:spPr>
          <a:xfrm>
            <a:off x="468313" y="3991773"/>
            <a:ext cx="8127000" cy="172008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  </a:t>
            </a:r>
            <a:r>
              <a:rPr lang="zh-CN" altLang="en-US" sz="1530" kern="0" dirty="0" smtClean="0">
                <a:solidFill>
                  <a:srgbClr val="000000"/>
                </a:solidFill>
                <a:latin typeface="Times New Roman" pitchFamily="65" charset="-122"/>
                <a:ea typeface="宋体" pitchFamily="65" charset="-122"/>
              </a:rPr>
              <a:t>  D　繁杂:(事情)多而杂乱。繁复:多而复杂。“繁复”用在此处恰当。李代桃僵:李树</a:t>
            </a:r>
            <a:r>
              <a:rPr dirty="0"/>
              <a:t/>
            </a:r>
            <a:br>
              <a:rPr dirty="0"/>
            </a:br>
            <a:r>
              <a:rPr lang="zh-CN" altLang="en-US" sz="1530" kern="0" dirty="0" smtClean="0">
                <a:solidFill>
                  <a:srgbClr val="000000"/>
                </a:solidFill>
                <a:latin typeface="Times New Roman" pitchFamily="65" charset="-122"/>
                <a:ea typeface="宋体" pitchFamily="65" charset="-122"/>
              </a:rPr>
              <a:t>代替桃树而僵死,比喻兄弟相爱相助,患难与共,后指以此代彼或代人受过。张冠李戴:把姓张</a:t>
            </a:r>
            <a:r>
              <a:rPr dirty="0"/>
              <a:t/>
            </a:r>
            <a:br>
              <a:rPr dirty="0"/>
            </a:br>
            <a:r>
              <a:rPr lang="zh-CN" altLang="en-US" sz="1530" kern="0" dirty="0" smtClean="0">
                <a:solidFill>
                  <a:srgbClr val="000000"/>
                </a:solidFill>
                <a:latin typeface="Times New Roman" pitchFamily="65" charset="-122"/>
                <a:ea typeface="宋体" pitchFamily="65" charset="-122"/>
              </a:rPr>
              <a:t>的帽子戴到姓李的头上,比喻弄错了对象或弄错了事实。“张冠李戴”用在此处恰当。显然:</a:t>
            </a:r>
            <a:r>
              <a:rPr dirty="0"/>
              <a:t/>
            </a:r>
            <a:br>
              <a:rPr dirty="0"/>
            </a:br>
            <a:r>
              <a:rPr lang="zh-CN" altLang="en-US" sz="1530" kern="0" dirty="0" smtClean="0">
                <a:solidFill>
                  <a:srgbClr val="000000"/>
                </a:solidFill>
                <a:latin typeface="Times New Roman" pitchFamily="65" charset="-122"/>
                <a:ea typeface="宋体" pitchFamily="65" charset="-122"/>
              </a:rPr>
              <a:t>容易看出或感觉到;非常明显。固然:表示承认某个事实,引起下文转折。“固然”用在此处恰</a:t>
            </a:r>
            <a:r>
              <a:rPr dirty="0"/>
              <a:t/>
            </a:r>
            <a:br>
              <a:rPr dirty="0"/>
            </a:br>
            <a:r>
              <a:rPr lang="zh-CN" altLang="en-US" sz="1530" kern="0" dirty="0" smtClean="0">
                <a:solidFill>
                  <a:srgbClr val="000000"/>
                </a:solidFill>
                <a:latin typeface="Times New Roman" pitchFamily="65" charset="-122"/>
                <a:ea typeface="宋体" pitchFamily="65" charset="-122"/>
              </a:rPr>
              <a:t>当。</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8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82538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7.(2018苏州期初调研,1)在下面一段话的空缺处依次填入词语,最恰当的一组是(3分)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《礼记》有云:“君子之交淡如水。”与</a:t>
            </a:r>
            <a:r>
              <a:rPr lang="zh-CN" altLang="en-US" sz="1530" u="sng" kern="0"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的人交往,经常是清且淡;如同作画</a:t>
            </a:r>
            <a:r>
              <a:rPr lang="zh-CN" altLang="en-US" sz="1530" u="sng" kern="0" dirty="0" smtClean="0">
                <a:solidFill>
                  <a:srgbClr val="000000"/>
                </a:solidFill>
                <a:latin typeface="Times New Roman" pitchFamily="65" charset="-122"/>
                <a:ea typeface="宋体" pitchFamily="65" charset="-122"/>
              </a:rPr>
              <a:t>　　　    </a:t>
            </a:r>
            <a:r>
              <a:rPr dirty="0"/>
              <a:t/>
            </a:r>
            <a:br>
              <a:rPr dirty="0"/>
            </a:br>
            <a:r>
              <a:rPr lang="zh-CN" altLang="en-US" sz="1530" kern="0" dirty="0" smtClean="0">
                <a:solidFill>
                  <a:srgbClr val="000000"/>
                </a:solidFill>
                <a:latin typeface="Times New Roman" pitchFamily="65" charset="-122"/>
                <a:ea typeface="宋体" pitchFamily="65" charset="-122"/>
              </a:rPr>
              <a:t>淡雅,才能耐看。但写文章,却要</a:t>
            </a:r>
            <a:r>
              <a:rPr lang="zh-CN" altLang="en-US" sz="1530" u="sng" kern="0"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,一波三折;正如人们游览名山,多爱它的嵯峨多姿,变</a:t>
            </a:r>
            <a:r>
              <a:rPr dirty="0"/>
              <a:t/>
            </a:r>
            <a:br>
              <a:rPr dirty="0"/>
            </a:br>
            <a:r>
              <a:rPr lang="zh-CN" altLang="en-US" sz="1530" kern="0" dirty="0" smtClean="0">
                <a:solidFill>
                  <a:srgbClr val="000000"/>
                </a:solidFill>
                <a:latin typeface="Times New Roman" pitchFamily="65" charset="-122"/>
                <a:ea typeface="宋体" pitchFamily="65" charset="-122"/>
              </a:rPr>
              <a:t>幻莫测。</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A.情投意合　清澈　跌宕起伏</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B.志趣相投　清新　跌宕起伏</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C.情投意合　清新　此起彼伏</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D.志趣相投　清澈　此起彼伏</a:t>
            </a:r>
            <a:endParaRPr lang="zh-CN" altLang="en-US" dirty="0"/>
          </a:p>
        </p:txBody>
      </p:sp>
      <p:sp>
        <p:nvSpPr>
          <p:cNvPr id="3" name="TextBox 2"/>
          <p:cNvSpPr txBox="1"/>
          <p:nvPr/>
        </p:nvSpPr>
        <p:spPr>
          <a:xfrm>
            <a:off x="468313" y="3920335"/>
            <a:ext cx="8127000" cy="172008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 </a:t>
            </a:r>
            <a:r>
              <a:rPr lang="zh-CN" altLang="en-US" sz="1530" kern="0" dirty="0" smtClean="0">
                <a:solidFill>
                  <a:srgbClr val="000000"/>
                </a:solidFill>
                <a:latin typeface="Times New Roman" pitchFamily="65" charset="-122"/>
                <a:ea typeface="宋体" pitchFamily="65" charset="-122"/>
              </a:rPr>
              <a:t>   B　第一空所说的交往是君子之交,因此应填“志趣相投”,“情投意合”用于形容男</a:t>
            </a:r>
            <a:r>
              <a:rPr dirty="0"/>
              <a:t/>
            </a:r>
            <a:br>
              <a:rPr dirty="0"/>
            </a:br>
            <a:r>
              <a:rPr lang="zh-CN" altLang="en-US" sz="1530" kern="0" dirty="0" smtClean="0">
                <a:solidFill>
                  <a:srgbClr val="000000"/>
                </a:solidFill>
                <a:latin typeface="Times New Roman" pitchFamily="65" charset="-122"/>
                <a:ea typeface="宋体" pitchFamily="65" charset="-122"/>
              </a:rPr>
              <a:t>女之爱。第二处空格所填词语应是形容作画的,“清新”合适,“清澈”的使用对象是河水。</a:t>
            </a:r>
            <a:r>
              <a:rPr dirty="0"/>
              <a:t/>
            </a:r>
            <a:br>
              <a:rPr dirty="0"/>
            </a:br>
            <a:r>
              <a:rPr lang="zh-CN" altLang="en-US" sz="1530" kern="0" dirty="0" smtClean="0">
                <a:solidFill>
                  <a:srgbClr val="000000"/>
                </a:solidFill>
                <a:latin typeface="Times New Roman" pitchFamily="65" charset="-122"/>
                <a:ea typeface="宋体" pitchFamily="65" charset="-122"/>
              </a:rPr>
              <a:t>第三处空格所填词应是形容写文章富于变化,“此起彼伏”指这里起来,那里落下,形容接续不</a:t>
            </a:r>
            <a:r>
              <a:rPr dirty="0"/>
              <a:t/>
            </a:r>
            <a:br>
              <a:rPr dirty="0"/>
            </a:br>
            <a:r>
              <a:rPr lang="zh-CN" altLang="en-US" sz="1530" kern="0" dirty="0" smtClean="0">
                <a:solidFill>
                  <a:srgbClr val="000000"/>
                </a:solidFill>
                <a:latin typeface="Times New Roman" pitchFamily="65" charset="-122"/>
                <a:ea typeface="宋体" pitchFamily="65" charset="-122"/>
              </a:rPr>
              <a:t>断。用来表示频繁地出现或产生。“跌宕起伏”形容文学作品的故事情节曲折动人。用</a:t>
            </a:r>
            <a:r>
              <a:rPr dirty="0"/>
              <a:t/>
            </a:r>
            <a:br>
              <a:rPr dirty="0"/>
            </a:br>
            <a:r>
              <a:rPr lang="zh-CN" altLang="en-US" sz="1530" kern="0" dirty="0" smtClean="0">
                <a:solidFill>
                  <a:srgbClr val="000000"/>
                </a:solidFill>
                <a:latin typeface="Times New Roman" pitchFamily="65" charset="-122"/>
                <a:ea typeface="宋体" pitchFamily="65" charset="-122"/>
              </a:rPr>
              <a:t>“跌宕起伏”合适。</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8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785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8.(2017苏锡常镇四市三模,1)在下面一段话的空缺处依次填入词语,最恰当的一组是(3分)</a:t>
            </a:r>
            <a:r>
              <a:rPr lang="zh-CN" altLang="en-US" sz="1197" kern="0" spc="333"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一个虎口没能脱险的人间惨剧,</a:t>
            </a:r>
            <a:r>
              <a:rPr lang="zh-CN" altLang="en-US" sz="1530" u="sng" kern="0"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了整个春节期间的舆论场。好多人指责逃票翻入虎</a:t>
            </a:r>
            <a:r>
              <a:rPr dirty="0"/>
              <a:t/>
            </a:r>
            <a:br>
              <a:rPr dirty="0"/>
            </a:br>
            <a:r>
              <a:rPr lang="zh-CN" altLang="en-US" sz="1530" kern="0" dirty="0" smtClean="0">
                <a:solidFill>
                  <a:srgbClr val="000000"/>
                </a:solidFill>
                <a:latin typeface="Times New Roman" pitchFamily="65" charset="-122"/>
                <a:ea typeface="宋体" pitchFamily="65" charset="-122"/>
              </a:rPr>
              <a:t>园的游客</a:t>
            </a:r>
            <a:r>
              <a:rPr lang="zh-CN" altLang="en-US" sz="1530" u="sng" kern="0"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,这没毛病。只不过,世间的各种不堪与罪恶中,逃票实在</a:t>
            </a:r>
            <a:r>
              <a:rPr lang="zh-CN" altLang="en-US" sz="1530" u="sng" kern="0"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,怎么就</a:t>
            </a:r>
            <a:r>
              <a:rPr dirty="0"/>
              <a:t/>
            </a:r>
            <a:br>
              <a:rPr dirty="0"/>
            </a:br>
            <a:r>
              <a:rPr lang="zh-CN" altLang="en-US" sz="1530" kern="0" dirty="0" smtClean="0">
                <a:solidFill>
                  <a:srgbClr val="000000"/>
                </a:solidFill>
                <a:latin typeface="Times New Roman" pitchFamily="65" charset="-122"/>
                <a:ea typeface="宋体" pitchFamily="65" charset="-122"/>
              </a:rPr>
              <a:t>让一众旁观者咬牙切齿呢?</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A.贯穿　责无旁贷　无足轻重</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B.贯注　咎由自取　无足轻重</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C.贯注　责无旁贷　微不足道</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D.贯穿　咎由自取　微不足道</a:t>
            </a:r>
            <a:endParaRPr lang="zh-CN" altLang="en-US" dirty="0"/>
          </a:p>
        </p:txBody>
      </p:sp>
      <p:sp>
        <p:nvSpPr>
          <p:cNvPr id="3" name="TextBox 2"/>
          <p:cNvSpPr txBox="1"/>
          <p:nvPr/>
        </p:nvSpPr>
        <p:spPr>
          <a:xfrm>
            <a:off x="468313" y="4277525"/>
            <a:ext cx="8127000" cy="207326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  </a:t>
            </a:r>
            <a:r>
              <a:rPr lang="zh-CN" altLang="en-US" sz="1530" kern="0" dirty="0" smtClean="0">
                <a:solidFill>
                  <a:srgbClr val="000000"/>
                </a:solidFill>
                <a:latin typeface="Times New Roman" pitchFamily="65" charset="-122"/>
                <a:ea typeface="宋体" pitchFamily="65" charset="-122"/>
              </a:rPr>
              <a:t>  D　贯穿:从头到尾穿过一个或一系列事物。贯注:(精神、精力)集中。根据“整个春</a:t>
            </a:r>
            <a:r>
              <a:rPr dirty="0"/>
              <a:t/>
            </a:r>
            <a:br>
              <a:rPr dirty="0"/>
            </a:br>
            <a:r>
              <a:rPr lang="zh-CN" altLang="en-US" sz="1530" kern="0" dirty="0" smtClean="0">
                <a:solidFill>
                  <a:srgbClr val="000000"/>
                </a:solidFill>
                <a:latin typeface="Times New Roman" pitchFamily="65" charset="-122"/>
                <a:ea typeface="宋体" pitchFamily="65" charset="-122"/>
              </a:rPr>
              <a:t>节期间的舆论场”可知第一空选“贯穿”。责无旁贷:自己的责任,不能推卸给别人。多用以</a:t>
            </a:r>
            <a:r>
              <a:rPr dirty="0"/>
              <a:t/>
            </a:r>
            <a:br>
              <a:rPr dirty="0"/>
            </a:br>
            <a:r>
              <a:rPr lang="zh-CN" altLang="en-US" sz="1530" kern="0" dirty="0" smtClean="0">
                <a:solidFill>
                  <a:srgbClr val="000000"/>
                </a:solidFill>
                <a:latin typeface="Times New Roman" pitchFamily="65" charset="-122"/>
                <a:ea typeface="宋体" pitchFamily="65" charset="-122"/>
              </a:rPr>
              <a:t>指自己应当承担的不可推卸的事。咎由自取:遭受责备、惩处或祸害是自己造成的。根据句</a:t>
            </a:r>
            <a:r>
              <a:rPr dirty="0"/>
              <a:t/>
            </a:r>
            <a:br>
              <a:rPr dirty="0"/>
            </a:br>
            <a:r>
              <a:rPr lang="zh-CN" altLang="en-US" sz="1530" kern="0" dirty="0" smtClean="0">
                <a:solidFill>
                  <a:srgbClr val="000000"/>
                </a:solidFill>
                <a:latin typeface="Times New Roman" pitchFamily="65" charset="-122"/>
                <a:ea typeface="宋体" pitchFamily="65" charset="-122"/>
              </a:rPr>
              <a:t>意第二空应选“咎由自取”。无足轻重:没有它并不轻些,有它也并不重些。指无关紧要。微</a:t>
            </a:r>
            <a:r>
              <a:rPr dirty="0"/>
              <a:t/>
            </a:r>
            <a:br>
              <a:rPr dirty="0"/>
            </a:br>
            <a:r>
              <a:rPr lang="zh-CN" altLang="en-US" sz="1530" kern="0" dirty="0" smtClean="0">
                <a:solidFill>
                  <a:srgbClr val="000000"/>
                </a:solidFill>
                <a:latin typeface="Times New Roman" pitchFamily="65" charset="-122"/>
                <a:ea typeface="宋体" pitchFamily="65" charset="-122"/>
              </a:rPr>
              <a:t>不足道:微小得很,不值得一提。指意义、价值等小得不值得一提。根据前后文内容,第三空应</a:t>
            </a:r>
            <a:r>
              <a:rPr dirty="0"/>
              <a:t/>
            </a:r>
            <a:br>
              <a:rPr dirty="0"/>
            </a:br>
            <a:r>
              <a:rPr lang="zh-CN" altLang="en-US" sz="1530" kern="0" dirty="0" smtClean="0">
                <a:solidFill>
                  <a:srgbClr val="000000"/>
                </a:solidFill>
                <a:latin typeface="Times New Roman" pitchFamily="65" charset="-122"/>
                <a:ea typeface="宋体" pitchFamily="65" charset="-122"/>
              </a:rPr>
              <a:t>选“微不足道”。</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8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785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9.(2017南京二模,1)在下面一段话的空缺处依次填入词语,最恰当的一组是(3分)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二十四节气的</a:t>
            </a:r>
            <a:r>
              <a:rPr lang="zh-CN" altLang="en-US" sz="1530" u="sng" kern="0"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与时令奇异吻合,名称具有东方田园美与古典诗意美。如“惊蛰”,两</a:t>
            </a:r>
            <a:r>
              <a:rPr dirty="0"/>
              <a:t/>
            </a:r>
            <a:br>
              <a:rPr dirty="0"/>
            </a:br>
            <a:r>
              <a:rPr lang="zh-CN" altLang="en-US" sz="1530" kern="0" dirty="0" smtClean="0">
                <a:solidFill>
                  <a:srgbClr val="000000"/>
                </a:solidFill>
                <a:latin typeface="Times New Roman" pitchFamily="65" charset="-122"/>
                <a:ea typeface="宋体" pitchFamily="65" charset="-122"/>
              </a:rPr>
              <a:t>个汉字组合在一起,就神奇地构成了生动的画面:在一声初始的雷鸣中,万千沉睡的生灵被唤醒</a:t>
            </a:r>
            <a:r>
              <a:rPr dirty="0"/>
              <a:t/>
            </a:r>
            <a:br>
              <a:rPr dirty="0"/>
            </a:br>
            <a:r>
              <a:rPr lang="zh-CN" altLang="en-US" sz="1530" kern="0" dirty="0" smtClean="0">
                <a:solidFill>
                  <a:srgbClr val="000000"/>
                </a:solidFill>
                <a:latin typeface="Times New Roman" pitchFamily="65" charset="-122"/>
                <a:ea typeface="宋体" pitchFamily="65" charset="-122"/>
              </a:rPr>
              <a:t>了,睁开惺忪的双眼,</a:t>
            </a:r>
            <a:r>
              <a:rPr lang="zh-CN" altLang="en-US" sz="1530" u="sng" kern="0"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地向太阳敞开了各自的门户。历代诗人也以天地节气丰富了汉</a:t>
            </a:r>
            <a:r>
              <a:rPr dirty="0"/>
              <a:t/>
            </a:r>
            <a:br>
              <a:rPr dirty="0"/>
            </a:br>
            <a:r>
              <a:rPr lang="zh-CN" altLang="en-US" sz="1530" kern="0" dirty="0" smtClean="0">
                <a:solidFill>
                  <a:srgbClr val="000000"/>
                </a:solidFill>
                <a:latin typeface="Times New Roman" pitchFamily="65" charset="-122"/>
                <a:ea typeface="宋体" pitchFamily="65" charset="-122"/>
              </a:rPr>
              <a:t>语的表达空间,并以汉语印证了天地节气的真实不虚和</a:t>
            </a:r>
            <a:r>
              <a:rPr lang="zh-CN" altLang="en-US" sz="1530" u="sng" kern="0"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A.气候　不谋而合　不可思议</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B.气候　不约而同　不可理喻</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C.物候　不约而同　不可思议</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D.物候　不谋而合　不可理喻</a:t>
            </a:r>
            <a:endParaRPr lang="zh-CN" altLang="en-US" dirty="0"/>
          </a:p>
        </p:txBody>
      </p:sp>
      <p:sp>
        <p:nvSpPr>
          <p:cNvPr id="4" name="TextBox 2"/>
          <p:cNvSpPr txBox="1"/>
          <p:nvPr/>
        </p:nvSpPr>
        <p:spPr>
          <a:xfrm>
            <a:off x="516966" y="4270860"/>
            <a:ext cx="8127000" cy="172117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  </a:t>
            </a:r>
            <a:r>
              <a:rPr lang="zh-CN" altLang="en-US" sz="1530" kern="0" dirty="0" smtClean="0">
                <a:solidFill>
                  <a:srgbClr val="000000"/>
                </a:solidFill>
                <a:latin typeface="Times New Roman" pitchFamily="65" charset="-122"/>
                <a:ea typeface="宋体" pitchFamily="65" charset="-122"/>
              </a:rPr>
              <a:t>  C　气候:一定地区里经过多年观察所得到的概括性的气象情况。物候:自然界非生物</a:t>
            </a:r>
            <a:r>
              <a:rPr dirty="0"/>
              <a:t/>
            </a:r>
            <a:br>
              <a:rPr dirty="0"/>
            </a:br>
            <a:r>
              <a:rPr lang="zh-CN" altLang="en-US" sz="1530" kern="0" dirty="0" smtClean="0">
                <a:solidFill>
                  <a:srgbClr val="000000"/>
                </a:solidFill>
                <a:latin typeface="Times New Roman" pitchFamily="65" charset="-122"/>
                <a:ea typeface="宋体" pitchFamily="65" charset="-122"/>
              </a:rPr>
              <a:t>变化(如初霜、解冻等)与季节气候的关系。不谋而合:没有事先商量而彼此见解或行动完全</a:t>
            </a:r>
            <a:r>
              <a:rPr dirty="0"/>
              <a:t/>
            </a:r>
            <a:br>
              <a:rPr dirty="0"/>
            </a:br>
            <a:r>
              <a:rPr lang="zh-CN" altLang="en-US" sz="1530" kern="0" dirty="0" smtClean="0">
                <a:solidFill>
                  <a:srgbClr val="000000"/>
                </a:solidFill>
                <a:latin typeface="Times New Roman" pitchFamily="65" charset="-122"/>
                <a:ea typeface="宋体" pitchFamily="65" charset="-122"/>
              </a:rPr>
              <a:t>一致。不约而同:没有事先商量而彼此见解或行动一致。不可思议:原有神秘奥妙的意思,是佛</a:t>
            </a:r>
            <a:r>
              <a:rPr dirty="0"/>
              <a:t/>
            </a:r>
            <a:br>
              <a:rPr dirty="0"/>
            </a:br>
            <a:r>
              <a:rPr lang="zh-CN" altLang="en-US" sz="1530" kern="0" dirty="0" smtClean="0">
                <a:solidFill>
                  <a:srgbClr val="000000"/>
                </a:solidFill>
                <a:latin typeface="Times New Roman" pitchFamily="65" charset="-122"/>
                <a:ea typeface="宋体" pitchFamily="65" charset="-122"/>
              </a:rPr>
              <a:t>教用语。现多指不可想象,不能理解。不可理喻:不能用道理使那个人明白,形容人蛮横或固</a:t>
            </a:r>
            <a:r>
              <a:rPr dirty="0"/>
              <a:t/>
            </a:r>
            <a:br>
              <a:rPr dirty="0"/>
            </a:br>
            <a:r>
              <a:rPr lang="zh-CN" altLang="en-US" sz="1530" kern="0" dirty="0" smtClean="0">
                <a:solidFill>
                  <a:srgbClr val="000000"/>
                </a:solidFill>
                <a:latin typeface="Times New Roman" pitchFamily="65" charset="-122"/>
                <a:ea typeface="宋体" pitchFamily="65" charset="-122"/>
              </a:rPr>
              <a:t>执,不通情理。</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8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82538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10.(2017南通二模,1)在下面一段话的空缺处依次填入词语,最恰当的一组是(3分)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古人所谈的“文约而事丰”也就是常说的</a:t>
            </a:r>
            <a:r>
              <a:rPr lang="zh-CN" altLang="en-US" sz="1530" u="sng" kern="0"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。优秀的作家都是精于语言加工的大师,</a:t>
            </a:r>
            <a:r>
              <a:rPr dirty="0"/>
              <a:t/>
            </a:r>
            <a:br>
              <a:rPr dirty="0"/>
            </a:br>
            <a:r>
              <a:rPr lang="zh-CN" altLang="en-US" sz="1530" kern="0" dirty="0" smtClean="0">
                <a:solidFill>
                  <a:srgbClr val="000000"/>
                </a:solidFill>
                <a:latin typeface="Times New Roman" pitchFamily="65" charset="-122"/>
                <a:ea typeface="宋体" pitchFamily="65" charset="-122"/>
              </a:rPr>
              <a:t>他们在写作时很少一挥而就。即使是一首短诗,也要反复锤炼,</a:t>
            </a:r>
            <a:r>
              <a:rPr lang="zh-CN" altLang="en-US" sz="1530" u="sng" kern="0"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,用最省俭的语言,以</a:t>
            </a:r>
            <a:r>
              <a:rPr dirty="0"/>
              <a:t/>
            </a:r>
            <a:br>
              <a:rPr dirty="0"/>
            </a:br>
            <a:r>
              <a:rPr lang="zh-CN" altLang="en-US" sz="1530" kern="0" dirty="0" smtClean="0">
                <a:solidFill>
                  <a:srgbClr val="000000"/>
                </a:solidFill>
                <a:latin typeface="Times New Roman" pitchFamily="65" charset="-122"/>
                <a:ea typeface="宋体" pitchFamily="65" charset="-122"/>
              </a:rPr>
              <a:t>不写之写让读者</a:t>
            </a:r>
            <a:r>
              <a:rPr lang="zh-CN" altLang="en-US" sz="1530" u="sng" kern="0"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弦外之音、韵外之致。</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A.言简意赅　文从字顺　体验</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B.言近旨远　字斟句酌　体验</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C.言简意赅　字斟句酌　体味</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D.言近旨远　文从字顺　体味</a:t>
            </a:r>
            <a:endParaRPr lang="zh-CN" altLang="en-US" dirty="0"/>
          </a:p>
        </p:txBody>
      </p:sp>
      <p:sp>
        <p:nvSpPr>
          <p:cNvPr id="3" name="TextBox 2"/>
          <p:cNvSpPr txBox="1"/>
          <p:nvPr/>
        </p:nvSpPr>
        <p:spPr>
          <a:xfrm>
            <a:off x="500034" y="3920335"/>
            <a:ext cx="8127000" cy="10148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  </a:t>
            </a:r>
            <a:r>
              <a:rPr lang="zh-CN" altLang="en-US" sz="1530" kern="0" dirty="0" smtClean="0">
                <a:solidFill>
                  <a:srgbClr val="000000"/>
                </a:solidFill>
                <a:latin typeface="Times New Roman" pitchFamily="65" charset="-122"/>
                <a:ea typeface="宋体" pitchFamily="65" charset="-122"/>
              </a:rPr>
              <a:t>  C　言简意赅:形容言语简明而意思完整。言近旨远:语言浅近而含义深远。文从字顺:</a:t>
            </a:r>
            <a:r>
              <a:rPr dirty="0"/>
              <a:t/>
            </a:r>
            <a:br>
              <a:rPr dirty="0"/>
            </a:br>
            <a:r>
              <a:rPr lang="zh-CN" altLang="en-US" sz="1530" kern="0" dirty="0" smtClean="0">
                <a:solidFill>
                  <a:srgbClr val="000000"/>
                </a:solidFill>
                <a:latin typeface="Times New Roman" pitchFamily="65" charset="-122"/>
                <a:ea typeface="宋体" pitchFamily="65" charset="-122"/>
              </a:rPr>
              <a:t>文章的用词妥帖,语句通顺。字斟句酌:对每一字、每一句都仔细推敲,形容说话或写作的态度</a:t>
            </a:r>
            <a:r>
              <a:rPr dirty="0"/>
              <a:t/>
            </a:r>
            <a:br>
              <a:rPr dirty="0"/>
            </a:br>
            <a:r>
              <a:rPr lang="zh-CN" altLang="en-US" sz="1530" kern="0" dirty="0" smtClean="0">
                <a:solidFill>
                  <a:srgbClr val="000000"/>
                </a:solidFill>
                <a:latin typeface="Times New Roman" pitchFamily="65" charset="-122"/>
                <a:ea typeface="宋体" pitchFamily="65" charset="-122"/>
              </a:rPr>
              <a:t>慎重。体验:亲身经历,通过实践来认识周围的事物。体味:仔细体会。</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8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82538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11.(2017常州一模,1)在下面一段话的空缺处依次填入词语,最恰当的一组是(3分)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四百多年里,它</a:t>
            </a:r>
            <a:r>
              <a:rPr lang="zh-CN" altLang="en-US" sz="1530" u="sng" kern="0"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了古殿檐头浮夸的琉璃,淡褪了门壁上</a:t>
            </a:r>
            <a:r>
              <a:rPr lang="zh-CN" altLang="en-US" sz="1530" u="sng" kern="0"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的朱红,坍圮了一段段</a:t>
            </a:r>
            <a:r>
              <a:rPr dirty="0"/>
              <a:t/>
            </a:r>
            <a:br>
              <a:rPr dirty="0"/>
            </a:br>
            <a:r>
              <a:rPr lang="zh-CN" altLang="en-US" sz="1530" kern="0" dirty="0" smtClean="0">
                <a:solidFill>
                  <a:srgbClr val="000000"/>
                </a:solidFill>
                <a:latin typeface="Times New Roman" pitchFamily="65" charset="-122"/>
                <a:ea typeface="宋体" pitchFamily="65" charset="-122"/>
              </a:rPr>
              <a:t>高墙,又散落了</a:t>
            </a:r>
            <a:r>
              <a:rPr lang="zh-CN" altLang="en-US" sz="1530" u="sng" kern="0"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,祭坛四周的老柏树愈见苍幽,到处的野草荒藤也都</a:t>
            </a:r>
            <a:r>
              <a:rPr lang="zh-CN" altLang="en-US" sz="1530" u="sng" kern="0"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得自在坦</a:t>
            </a:r>
            <a:r>
              <a:rPr dirty="0"/>
              <a:t/>
            </a:r>
            <a:br>
              <a:rPr dirty="0"/>
            </a:br>
            <a:r>
              <a:rPr lang="zh-CN" altLang="en-US" sz="1530" kern="0" dirty="0" smtClean="0">
                <a:solidFill>
                  <a:srgbClr val="000000"/>
                </a:solidFill>
                <a:latin typeface="Times New Roman" pitchFamily="65" charset="-122"/>
                <a:ea typeface="宋体" pitchFamily="65" charset="-122"/>
              </a:rPr>
              <a:t>荡。(史铁生《我与地坛》)</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A.剥落　耀眼　玉砌雕栏　生长</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B.剥蚀　炫耀　玉砌雕栏　茂盛</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C.剥蚀　炫耀　雕栏玉砌　生长</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D.剥落　炫目　雕栏玉砌　茂盛</a:t>
            </a:r>
            <a:endParaRPr lang="zh-CN" altLang="en-US" dirty="0"/>
          </a:p>
        </p:txBody>
      </p:sp>
      <p:sp>
        <p:nvSpPr>
          <p:cNvPr id="3" name="TextBox 2"/>
          <p:cNvSpPr txBox="1"/>
          <p:nvPr/>
        </p:nvSpPr>
        <p:spPr>
          <a:xfrm>
            <a:off x="468313" y="3920335"/>
            <a:ext cx="8127000" cy="141269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B　剥落:一片片地脱落。剥蚀:物质表面因风化而逐渐损坏。耀眼:光线或色彩强烈,使</a:t>
            </a:r>
            <a:r>
              <a:rPr dirty="0"/>
              <a:t/>
            </a:r>
            <a:br>
              <a:rPr dirty="0"/>
            </a:br>
            <a:r>
              <a:rPr lang="zh-CN" altLang="en-US" sz="1530" kern="0" dirty="0" smtClean="0">
                <a:solidFill>
                  <a:srgbClr val="000000"/>
                </a:solidFill>
                <a:latin typeface="Times New Roman" pitchFamily="65" charset="-122"/>
                <a:ea typeface="宋体" pitchFamily="65" charset="-122"/>
              </a:rPr>
              <a:t>人眼花。炫耀:从各方面(多指金钱、权力、地位等)特意强调自己(略带夸大自己,看轻别人)</a:t>
            </a:r>
            <a:r>
              <a:rPr dirty="0"/>
              <a:t/>
            </a:r>
            <a:br>
              <a:rPr dirty="0"/>
            </a:br>
            <a:r>
              <a:rPr lang="zh-CN" altLang="en-US" sz="1530" kern="0" dirty="0" smtClean="0">
                <a:solidFill>
                  <a:srgbClr val="000000"/>
                </a:solidFill>
                <a:latin typeface="Times New Roman" pitchFamily="65" charset="-122"/>
                <a:ea typeface="宋体" pitchFamily="65" charset="-122"/>
              </a:rPr>
              <a:t>的意思。泛指夸耀。炫目:(光彩)耀眼。玉砌雕栏:形容富丽的建筑物。生长:生物体在一定的</a:t>
            </a:r>
            <a:r>
              <a:rPr dirty="0"/>
              <a:t/>
            </a:r>
            <a:br>
              <a:rPr dirty="0"/>
            </a:br>
            <a:r>
              <a:rPr lang="zh-CN" altLang="en-US" sz="1530" kern="0" dirty="0" smtClean="0">
                <a:solidFill>
                  <a:srgbClr val="000000"/>
                </a:solidFill>
                <a:latin typeface="Times New Roman" pitchFamily="65" charset="-122"/>
                <a:ea typeface="宋体" pitchFamily="65" charset="-122"/>
              </a:rPr>
              <a:t>生活条件下,体积与重量逐渐增加。茂盛:(植物)生长得多而茁壮。</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8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785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12.(2016南京三模,1)在下面一段话的空缺处填入词语,最恰当的一组是(3分)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在韩国棋手李世石与谷歌AlphaGo人机大战前,一般人对于人工智能大多</a:t>
            </a:r>
            <a:r>
              <a:rPr lang="zh-CN" altLang="en-US" sz="1530" u="sng" kern="0"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。而在过</a:t>
            </a:r>
            <a:r>
              <a:rPr dirty="0"/>
              <a:t/>
            </a:r>
            <a:br>
              <a:rPr dirty="0"/>
            </a:br>
            <a:r>
              <a:rPr lang="zh-CN" altLang="en-US" sz="1530" kern="0" dirty="0" smtClean="0">
                <a:solidFill>
                  <a:srgbClr val="000000"/>
                </a:solidFill>
                <a:latin typeface="Times New Roman" pitchFamily="65" charset="-122"/>
                <a:ea typeface="宋体" pitchFamily="65" charset="-122"/>
              </a:rPr>
              <a:t>去的一周,关于人机大战的报道</a:t>
            </a:r>
            <a:r>
              <a:rPr lang="zh-CN" altLang="en-US" sz="1530" u="sng" kern="0"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国内各大媒体,风头完全盖过了足球、篮球这些风靡</a:t>
            </a:r>
            <a:r>
              <a:rPr dirty="0"/>
              <a:t/>
            </a:r>
            <a:br>
              <a:rPr dirty="0"/>
            </a:br>
            <a:r>
              <a:rPr lang="zh-CN" altLang="en-US" sz="1530" kern="0" dirty="0" smtClean="0">
                <a:solidFill>
                  <a:srgbClr val="000000"/>
                </a:solidFill>
                <a:latin typeface="Times New Roman" pitchFamily="65" charset="-122"/>
                <a:ea typeface="宋体" pitchFamily="65" charset="-122"/>
              </a:rPr>
              <a:t>全球的运动。连围棋普及率极低的欧美国家,也对比赛进行了详细报道。这可以说是</a:t>
            </a:r>
            <a:r>
              <a:rPr lang="zh-CN" altLang="en-US" sz="1530" u="sng" kern="0" dirty="0" smtClean="0">
                <a:solidFill>
                  <a:srgbClr val="000000"/>
                </a:solidFill>
                <a:latin typeface="Times New Roman" pitchFamily="65" charset="-122"/>
                <a:ea typeface="宋体" pitchFamily="65" charset="-122"/>
              </a:rPr>
              <a:t>　　    </a:t>
            </a:r>
            <a:r>
              <a:rPr dirty="0"/>
              <a:t/>
            </a:r>
            <a:br>
              <a:rPr dirty="0"/>
            </a:br>
            <a:r>
              <a:rPr lang="zh-CN" altLang="en-US" sz="1530" u="sng" kern="0"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的。</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A.语焉不详　充斥　前所未有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B.一知半解　遍及　前所未有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C.语焉不详　遍及　绝无仅有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D.一知半解　充斥　绝无仅有</a:t>
            </a:r>
            <a:endParaRPr lang="zh-CN" altLang="en-US" dirty="0"/>
          </a:p>
        </p:txBody>
      </p:sp>
      <p:sp>
        <p:nvSpPr>
          <p:cNvPr id="3" name="TextBox 2"/>
          <p:cNvSpPr txBox="1"/>
          <p:nvPr/>
        </p:nvSpPr>
        <p:spPr>
          <a:xfrm>
            <a:off x="468313" y="4263918"/>
            <a:ext cx="8127000" cy="1013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B　语焉不详:说到了,但说得不详细,不清楚。一知半解:知道得不全面,理解得不透</a:t>
            </a:r>
            <a:r>
              <a:rPr dirty="0"/>
              <a:t/>
            </a:r>
            <a:br>
              <a:rPr dirty="0"/>
            </a:br>
            <a:r>
              <a:rPr lang="zh-CN" altLang="en-US" sz="1530" kern="0" dirty="0" smtClean="0">
                <a:solidFill>
                  <a:srgbClr val="000000"/>
                </a:solidFill>
                <a:latin typeface="Times New Roman" pitchFamily="65" charset="-122"/>
                <a:ea typeface="宋体" pitchFamily="65" charset="-122"/>
              </a:rPr>
              <a:t>彻。充斥:充满;塞满(含厌恶意)。遍及:普遍地达到。绝无仅有:极其少有。前所未有:历史上</a:t>
            </a:r>
            <a:r>
              <a:rPr dirty="0"/>
              <a:t/>
            </a:r>
            <a:br>
              <a:rPr dirty="0"/>
            </a:br>
            <a:r>
              <a:rPr lang="zh-CN" altLang="en-US" sz="1530" kern="0" dirty="0" smtClean="0">
                <a:solidFill>
                  <a:srgbClr val="000000"/>
                </a:solidFill>
                <a:latin typeface="Times New Roman" pitchFamily="65" charset="-122"/>
                <a:ea typeface="宋体" pitchFamily="65" charset="-122"/>
              </a:rPr>
              <a:t>从来没有过。</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8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82538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13.(2016南通等三市三模,1)在下面一段话的空缺处依次填入词语,最恰当的一组是(3分)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刘勰的《文心雕龙》论述了文学的形式与内容、继承与革新等关系,构建了宏大而</a:t>
            </a:r>
            <a:r>
              <a:rPr lang="zh-CN" altLang="en-US" sz="1530" u="sng" kern="0" dirty="0" smtClean="0">
                <a:solidFill>
                  <a:srgbClr val="000000"/>
                </a:solidFill>
                <a:latin typeface="Times New Roman" pitchFamily="65" charset="-122"/>
                <a:ea typeface="宋体" pitchFamily="65" charset="-122"/>
              </a:rPr>
              <a:t>　　　    </a:t>
            </a:r>
            <a:r>
              <a:rPr dirty="0"/>
              <a:t/>
            </a:r>
            <a:br>
              <a:rPr dirty="0"/>
            </a:br>
            <a:r>
              <a:rPr lang="zh-CN" altLang="en-US" sz="1530" kern="0" dirty="0" smtClean="0">
                <a:solidFill>
                  <a:srgbClr val="000000"/>
                </a:solidFill>
                <a:latin typeface="Times New Roman" pitchFamily="65" charset="-122"/>
                <a:ea typeface="宋体" pitchFamily="65" charset="-122"/>
              </a:rPr>
              <a:t>的文论体系,初步</a:t>
            </a:r>
            <a:r>
              <a:rPr lang="zh-CN" altLang="en-US" sz="1530" u="sng" kern="0"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了我国文学史观,成为我国古代文学批评中前所未有的系统的文学</a:t>
            </a:r>
            <a:r>
              <a:rPr dirty="0"/>
              <a:t/>
            </a:r>
            <a:br>
              <a:rPr dirty="0"/>
            </a:br>
            <a:r>
              <a:rPr lang="zh-CN" altLang="en-US" sz="1530" kern="0" dirty="0" smtClean="0">
                <a:solidFill>
                  <a:srgbClr val="000000"/>
                </a:solidFill>
                <a:latin typeface="Times New Roman" pitchFamily="65" charset="-122"/>
                <a:ea typeface="宋体" pitchFamily="65" charset="-122"/>
              </a:rPr>
              <a:t>理论专著,也是我们现在进行文学创作、文艺批评研究的</a:t>
            </a:r>
            <a:r>
              <a:rPr lang="zh-CN" altLang="en-US" sz="1530" u="sng" kern="0"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的理论依据。</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A.紧密　确立　首当其冲</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B.紧密　创设　不可或缺</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C.缜密　确立　不可或缺</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D.缜密　创设　首当其冲</a:t>
            </a:r>
            <a:endParaRPr lang="zh-CN" altLang="en-US" dirty="0"/>
          </a:p>
        </p:txBody>
      </p:sp>
      <p:sp>
        <p:nvSpPr>
          <p:cNvPr id="3" name="TextBox 2"/>
          <p:cNvSpPr txBox="1"/>
          <p:nvPr/>
        </p:nvSpPr>
        <p:spPr>
          <a:xfrm>
            <a:off x="468313" y="3920335"/>
            <a:ext cx="8127000" cy="136800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  </a:t>
            </a:r>
            <a:r>
              <a:rPr lang="zh-CN" altLang="en-US" sz="1530" kern="0" dirty="0" smtClean="0">
                <a:solidFill>
                  <a:srgbClr val="000000"/>
                </a:solidFill>
                <a:latin typeface="Times New Roman" pitchFamily="65" charset="-122"/>
                <a:ea typeface="宋体" pitchFamily="65" charset="-122"/>
              </a:rPr>
              <a:t>  C　紧密:①十分密切,不可分隔;②多而连续不断。缜密:周密;细致(多指思想)。从“构</a:t>
            </a:r>
            <a:r>
              <a:rPr dirty="0"/>
              <a:t/>
            </a:r>
            <a:br>
              <a:rPr dirty="0"/>
            </a:br>
            <a:r>
              <a:rPr lang="zh-CN" altLang="en-US" sz="1530" kern="0" dirty="0" smtClean="0">
                <a:solidFill>
                  <a:srgbClr val="000000"/>
                </a:solidFill>
                <a:latin typeface="Times New Roman" pitchFamily="65" charset="-122"/>
                <a:ea typeface="宋体" pitchFamily="65" charset="-122"/>
              </a:rPr>
              <a:t>建</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体系”的角度看,用“缜密”更恰当。确立:稳固地建立或树立。创设:①创办;②创造</a:t>
            </a:r>
            <a:r>
              <a:rPr dirty="0"/>
              <a:t/>
            </a:r>
            <a:br>
              <a:rPr dirty="0"/>
            </a:br>
            <a:r>
              <a:rPr lang="zh-CN" altLang="en-US" sz="1530" kern="0" dirty="0" smtClean="0">
                <a:solidFill>
                  <a:srgbClr val="000000"/>
                </a:solidFill>
                <a:latin typeface="Times New Roman" pitchFamily="65" charset="-122"/>
                <a:ea typeface="宋体" pitchFamily="65" charset="-122"/>
              </a:rPr>
              <a:t>(条件)。首当其冲:比喻最先受到攻击或遭到灾难。不可或缺:不能有一点点缺失。从语意与</a:t>
            </a:r>
            <a:r>
              <a:rPr dirty="0"/>
              <a:t/>
            </a:r>
            <a:br>
              <a:rPr dirty="0"/>
            </a:br>
            <a:r>
              <a:rPr lang="zh-CN" altLang="en-US" sz="1530" kern="0" dirty="0" smtClean="0">
                <a:solidFill>
                  <a:srgbClr val="000000"/>
                </a:solidFill>
                <a:latin typeface="Times New Roman" pitchFamily="65" charset="-122"/>
                <a:ea typeface="宋体" pitchFamily="65" charset="-122"/>
              </a:rPr>
              <a:t>上下文的关系上看,用“不可或缺”恰当。</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8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00034" y="1705757"/>
            <a:ext cx="8127000" cy="388491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1.(2018泰兴中学周末练,1)依次填入下列各句横线处的成语最恰当的一项是(3分)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①为官很难,因为要想干好事业就要</a:t>
            </a:r>
            <a:r>
              <a:rPr lang="zh-CN" altLang="en-US" sz="1530" u="sng" kern="0"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,倾注心血,甚至“5+2”“白+黑”地加班加点,</a:t>
            </a:r>
            <a:r>
              <a:rPr dirty="0"/>
              <a:t/>
            </a:r>
            <a:br>
              <a:rPr dirty="0"/>
            </a:br>
            <a:r>
              <a:rPr lang="zh-CN" altLang="en-US" sz="1530" kern="0" dirty="0" smtClean="0">
                <a:solidFill>
                  <a:srgbClr val="000000"/>
                </a:solidFill>
                <a:latin typeface="Times New Roman" pitchFamily="65" charset="-122"/>
                <a:ea typeface="宋体" pitchFamily="65" charset="-122"/>
              </a:rPr>
              <a:t>日夜操劳。</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②今年因天气影响,双季槐遇到成穗少、大面积减产等问题。雷茂端为此</a:t>
            </a:r>
            <a:r>
              <a:rPr lang="zh-CN" altLang="en-US" sz="1530" u="sng" kern="0"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,积极寻求</a:t>
            </a:r>
            <a:r>
              <a:rPr dirty="0"/>
              <a:t/>
            </a:r>
            <a:br>
              <a:rPr dirty="0"/>
            </a:br>
            <a:r>
              <a:rPr lang="zh-CN" altLang="en-US" sz="1530" kern="0" dirty="0" smtClean="0">
                <a:solidFill>
                  <a:srgbClr val="000000"/>
                </a:solidFill>
                <a:latin typeface="Times New Roman" pitchFamily="65" charset="-122"/>
                <a:ea typeface="宋体" pitchFamily="65" charset="-122"/>
              </a:rPr>
              <a:t>科技突破。</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③江西省内大大小小200余家老字号,除亨得利、黄庆仁栈等少数几家外,近七成生存困难,</a:t>
            </a:r>
            <a:r>
              <a:rPr lang="zh-CN" altLang="en-US" sz="1530" u="sng" kern="0" dirty="0" smtClean="0">
                <a:solidFill>
                  <a:srgbClr val="000000"/>
                </a:solidFill>
                <a:latin typeface="Times New Roman" pitchFamily="65" charset="-122"/>
                <a:ea typeface="宋体" pitchFamily="65" charset="-122"/>
              </a:rPr>
              <a:t>    </a:t>
            </a:r>
            <a:r>
              <a:rPr dirty="0"/>
              <a:t/>
            </a:r>
            <a:br>
              <a:rPr dirty="0"/>
            </a:br>
            <a:r>
              <a:rPr lang="zh-CN" altLang="en-US" sz="1530" u="sng" kern="0"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A.煞费苦心　惨淡经营　殚精竭虑</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B.惨淡经营　殚精竭虑　煞费苦心</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C.殚精竭虑　煞费苦心　惨淡经营</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D.煞费苦心　殚精竭虑　惨淡经营</a:t>
            </a:r>
            <a:endParaRPr lang="zh-CN" altLang="en-US" dirty="0"/>
          </a:p>
        </p:txBody>
      </p:sp>
      <p:sp>
        <p:nvSpPr>
          <p:cNvPr id="5" name="TextBox 11"/>
          <p:cNvSpPr txBox="1"/>
          <p:nvPr/>
        </p:nvSpPr>
        <p:spPr>
          <a:xfrm>
            <a:off x="3000364" y="777063"/>
            <a:ext cx="2608406" cy="889987"/>
          </a:xfrm>
          <a:prstGeom prst="rect">
            <a:avLst/>
          </a:prstGeom>
          <a:noFill/>
          <a:ln w="9525">
            <a:noFill/>
          </a:ln>
        </p:spPr>
        <p:txBody>
          <a:bodyPr wrap="none">
            <a:spAutoFit/>
          </a:bodyPr>
          <a:lstStyle/>
          <a:p>
            <a:pPr algn="ctr" eaLnBrk="0" latinLnBrk="1" hangingPunct="0">
              <a:lnSpc>
                <a:spcPct val="150000"/>
              </a:lnSpc>
              <a:spcBef>
                <a:spcPts val="140"/>
              </a:spcBef>
            </a:pPr>
            <a:r>
              <a:rPr lang="en-US" altLang="zh-CN" sz="2000" dirty="0">
                <a:latin typeface="黑体" panose="02010609060101010101" pitchFamily="49" charset="-122"/>
                <a:ea typeface="黑体" panose="02010609060101010101" pitchFamily="49" charset="-122"/>
                <a:sym typeface="+mn-ea"/>
              </a:rPr>
              <a:t>C</a:t>
            </a:r>
            <a:r>
              <a:rPr lang="zh-CN" altLang="en-US" sz="2000" dirty="0" smtClean="0">
                <a:latin typeface="黑体" panose="02010609060101010101" pitchFamily="49" charset="-122"/>
                <a:ea typeface="黑体" panose="02010609060101010101" pitchFamily="49" charset="-122"/>
                <a:sym typeface="+mn-ea"/>
              </a:rPr>
              <a:t>组  </a:t>
            </a:r>
            <a:r>
              <a:rPr lang="zh-CN" altLang="en-US" sz="2000" kern="0" dirty="0" smtClean="0">
                <a:solidFill>
                  <a:srgbClr val="000000"/>
                </a:solidFill>
                <a:latin typeface="黑体" pitchFamily="2" charset="-122"/>
                <a:ea typeface="黑体" pitchFamily="2" charset="-122"/>
              </a:rPr>
              <a:t>教师专用题组</a:t>
            </a:r>
            <a:endParaRPr lang="zh-CN" altLang="en-US" sz="2000" dirty="0">
              <a:solidFill>
                <a:schemeClr val="tx1"/>
              </a:solidFill>
              <a:latin typeface="黑体" pitchFamily="2" charset="-122"/>
              <a:ea typeface="黑体" pitchFamily="2" charset="-122"/>
              <a:sym typeface="+mn-ea"/>
            </a:endParaRPr>
          </a:p>
          <a:p>
            <a:pPr marL="0" indent="0" algn="ctr" eaLnBrk="0" latinLnBrk="1" hangingPunct="0">
              <a:lnSpc>
                <a:spcPct val="150000"/>
              </a:lnSpc>
              <a:spcBef>
                <a:spcPts val="140"/>
              </a:spcBef>
              <a:buNone/>
            </a:pPr>
            <a:r>
              <a:rPr lang="en-US" altLang="zh-CN" sz="1400" b="0" dirty="0">
                <a:latin typeface="黑体" panose="02010609060101010101" pitchFamily="49" charset="-122"/>
                <a:ea typeface="黑体" panose="02010609060101010101" pitchFamily="49" charset="-122"/>
                <a:sym typeface="+mn-ea"/>
              </a:rPr>
              <a:t>(时间</a:t>
            </a:r>
            <a:r>
              <a:rPr lang="en-US" altLang="zh-CN" sz="1400" b="0" dirty="0" smtClean="0">
                <a:latin typeface="黑体" panose="02010609060101010101" pitchFamily="49" charset="-122"/>
                <a:ea typeface="黑体" panose="02010609060101010101" pitchFamily="49" charset="-122"/>
                <a:sym typeface="+mn-ea"/>
              </a:rPr>
              <a:t>：30</a:t>
            </a:r>
            <a:r>
              <a:rPr lang="en-US" altLang="zh-CN" sz="1400" b="0" dirty="0">
                <a:latin typeface="黑体" panose="02010609060101010101" pitchFamily="49" charset="-122"/>
                <a:ea typeface="黑体" panose="02010609060101010101" pitchFamily="49" charset="-122"/>
                <a:sym typeface="+mn-ea"/>
              </a:rPr>
              <a:t>分钟   分值</a:t>
            </a:r>
            <a:r>
              <a:rPr lang="en-US" altLang="zh-CN" sz="1400" b="0" dirty="0" smtClean="0">
                <a:latin typeface="黑体" panose="02010609060101010101" pitchFamily="49" charset="-122"/>
                <a:ea typeface="黑体" panose="02010609060101010101" pitchFamily="49" charset="-122"/>
                <a:sym typeface="+mn-ea"/>
              </a:rPr>
              <a:t>：30</a:t>
            </a:r>
            <a:r>
              <a:rPr lang="en-US" altLang="zh-CN" sz="1400" b="0" dirty="0">
                <a:latin typeface="黑体" panose="02010609060101010101" pitchFamily="49" charset="-122"/>
                <a:ea typeface="黑体" panose="02010609060101010101" pitchFamily="49" charset="-122"/>
                <a:sym typeface="+mn-ea"/>
              </a:rPr>
              <a:t>分)</a:t>
            </a:r>
            <a:endParaRPr sz="1400" dirty="0">
              <a:latin typeface="黑体" panose="02010609060101010101" pitchFamily="49" charset="-122"/>
              <a:ea typeface="黑体" panose="02010609060101010101" pitchFamily="49" charset="-122"/>
            </a:endParaRPr>
          </a:p>
        </p:txBody>
      </p:sp>
      <p:sp>
        <p:nvSpPr>
          <p:cNvPr id="6" name="TextBox 2"/>
          <p:cNvSpPr txBox="1"/>
          <p:nvPr/>
        </p:nvSpPr>
        <p:spPr>
          <a:xfrm>
            <a:off x="468313" y="5620149"/>
            <a:ext cx="8127000" cy="10148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 </a:t>
            </a:r>
            <a:r>
              <a:rPr lang="zh-CN" altLang="en-US" sz="1530" kern="0" dirty="0" smtClean="0">
                <a:solidFill>
                  <a:srgbClr val="000000"/>
                </a:solidFill>
                <a:latin typeface="Times New Roman" pitchFamily="65" charset="-122"/>
                <a:ea typeface="宋体" pitchFamily="65" charset="-122"/>
              </a:rPr>
              <a:t>   C　煞费苦心:形容费尽心思。与语境“积极寻求”相符合。惨淡经营:费尽心思辛辛</a:t>
            </a:r>
            <a:r>
              <a:rPr dirty="0"/>
              <a:t/>
            </a:r>
            <a:br>
              <a:rPr dirty="0"/>
            </a:br>
            <a:r>
              <a:rPr lang="zh-CN" altLang="en-US" sz="1530" kern="0" dirty="0" smtClean="0">
                <a:solidFill>
                  <a:srgbClr val="000000"/>
                </a:solidFill>
                <a:latin typeface="Times New Roman" pitchFamily="65" charset="-122"/>
                <a:ea typeface="宋体" pitchFamily="65" charset="-122"/>
              </a:rPr>
              <a:t>苦苦地经营筹划。后指在困难的境况中艰苦地从事某种事业。殚精竭虑:形容耗尽精力,费尽</a:t>
            </a:r>
            <a:r>
              <a:rPr dirty="0"/>
              <a:t/>
            </a:r>
            <a:br>
              <a:rPr dirty="0"/>
            </a:br>
            <a:r>
              <a:rPr lang="zh-CN" altLang="en-US" sz="1530" kern="0" dirty="0" smtClean="0">
                <a:solidFill>
                  <a:srgbClr val="000000"/>
                </a:solidFill>
                <a:latin typeface="Times New Roman" pitchFamily="65" charset="-122"/>
                <a:ea typeface="宋体" pitchFamily="65" charset="-122"/>
              </a:rPr>
              <a:t>心思(褒义词)。与语境“加班加点,日夜操劳”相符。</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Lst>
  </p:timing>
</p:sld>
</file>

<file path=ppt/slides/slide8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785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2.(2018溧阳中学月考,1)下列各句中加点的熟语,使用不正确的一项是(3分)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A.信息网络的发展,形成了一个新的思想文化阵地,各种思想以</a:t>
            </a:r>
            <a:r>
              <a:rPr lang="zh-CN" altLang="en-US" sz="1530" u="sng" kern="0" dirty="0" smtClean="0">
                <a:solidFill>
                  <a:srgbClr val="000000"/>
                </a:solidFill>
                <a:latin typeface="Times New Roman" pitchFamily="65" charset="-122"/>
                <a:ea typeface="宋体" pitchFamily="65" charset="-122"/>
              </a:rPr>
              <a:t>迅雷不及掩耳</a:t>
            </a:r>
            <a:r>
              <a:rPr lang="zh-CN" altLang="en-US" sz="1530" kern="0" dirty="0" smtClean="0">
                <a:solidFill>
                  <a:srgbClr val="000000"/>
                </a:solidFill>
                <a:latin typeface="Times New Roman" pitchFamily="65" charset="-122"/>
                <a:ea typeface="宋体" pitchFamily="65" charset="-122"/>
              </a:rPr>
              <a:t>之势得到快速传</a:t>
            </a:r>
            <a:r>
              <a:rPr dirty="0"/>
              <a:t/>
            </a:r>
            <a:br>
              <a:rPr dirty="0"/>
            </a:br>
            <a:r>
              <a:rPr lang="zh-CN" altLang="en-US" sz="1530" kern="0" dirty="0" smtClean="0">
                <a:solidFill>
                  <a:srgbClr val="000000"/>
                </a:solidFill>
                <a:latin typeface="Times New Roman" pitchFamily="65" charset="-122"/>
                <a:ea typeface="宋体" pitchFamily="65" charset="-122"/>
              </a:rPr>
              <a:t>播,我们对各种思想必须有正确的辨别能力。</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a:t>
            </a:r>
            <a:r>
              <a:rPr lang="zh-CN" altLang="en-US" sz="1530" u="sng" kern="0" dirty="0" smtClean="0">
                <a:solidFill>
                  <a:srgbClr val="000000"/>
                </a:solidFill>
                <a:latin typeface="Times New Roman" pitchFamily="65" charset="-122"/>
                <a:ea typeface="宋体" pitchFamily="65" charset="-122"/>
              </a:rPr>
              <a:t>一方水土养一方人</a:t>
            </a:r>
            <a:r>
              <a:rPr lang="zh-CN" altLang="en-US" sz="1530" kern="0" dirty="0" smtClean="0">
                <a:solidFill>
                  <a:srgbClr val="000000"/>
                </a:solidFill>
                <a:latin typeface="Times New Roman" pitchFamily="65" charset="-122"/>
                <a:ea typeface="宋体" pitchFamily="65" charset="-122"/>
              </a:rPr>
              <a:t>”,因为地域不同,自然环境、风俗人情、文化积淀往往差异很大,这些</a:t>
            </a:r>
            <a:r>
              <a:rPr dirty="0"/>
              <a:t/>
            </a:r>
            <a:br>
              <a:rPr dirty="0"/>
            </a:br>
            <a:r>
              <a:rPr lang="zh-CN" altLang="en-US" sz="1530" kern="0" dirty="0" smtClean="0">
                <a:solidFill>
                  <a:srgbClr val="000000"/>
                </a:solidFill>
                <a:latin typeface="Times New Roman" pitchFamily="65" charset="-122"/>
                <a:ea typeface="宋体" pitchFamily="65" charset="-122"/>
              </a:rPr>
              <a:t>都会反映到人的性格上。</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C.随着生活水平的不断提高,人们的消费观念也在发生翻天覆地的变化,原来趋于滞销的高价</a:t>
            </a:r>
            <a:r>
              <a:rPr dirty="0"/>
              <a:t/>
            </a:r>
            <a:br>
              <a:rPr dirty="0"/>
            </a:br>
            <a:r>
              <a:rPr lang="zh-CN" altLang="en-US" sz="1530" kern="0" dirty="0" smtClean="0">
                <a:solidFill>
                  <a:srgbClr val="000000"/>
                </a:solidFill>
                <a:latin typeface="Times New Roman" pitchFamily="65" charset="-122"/>
                <a:ea typeface="宋体" pitchFamily="65" charset="-122"/>
              </a:rPr>
              <a:t>手机,现在一下子成了</a:t>
            </a:r>
            <a:r>
              <a:rPr lang="zh-CN" altLang="en-US" sz="1530" u="sng" kern="0" dirty="0" smtClean="0">
                <a:solidFill>
                  <a:srgbClr val="000000"/>
                </a:solidFill>
                <a:latin typeface="Times New Roman" pitchFamily="65" charset="-122"/>
                <a:ea typeface="宋体" pitchFamily="65" charset="-122"/>
              </a:rPr>
              <a:t>炙手可热</a:t>
            </a:r>
            <a:r>
              <a:rPr lang="zh-CN" altLang="en-US" sz="1530" kern="0" dirty="0" smtClean="0">
                <a:solidFill>
                  <a:srgbClr val="000000"/>
                </a:solidFill>
                <a:latin typeface="Times New Roman" pitchFamily="65" charset="-122"/>
                <a:ea typeface="宋体" pitchFamily="65" charset="-122"/>
              </a:rPr>
              <a:t>的商品。</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D.一些地方环境污染严重是有原因的,</a:t>
            </a:r>
            <a:r>
              <a:rPr lang="zh-CN" altLang="en-US" sz="1530" u="sng" kern="0" dirty="0" smtClean="0">
                <a:solidFill>
                  <a:srgbClr val="000000"/>
                </a:solidFill>
                <a:latin typeface="Times New Roman" pitchFamily="65" charset="-122"/>
                <a:ea typeface="宋体" pitchFamily="65" charset="-122"/>
              </a:rPr>
              <a:t>冰冻三尺,非一日之寒</a:t>
            </a:r>
            <a:r>
              <a:rPr lang="zh-CN" altLang="en-US" sz="1530" kern="0" dirty="0" smtClean="0">
                <a:solidFill>
                  <a:srgbClr val="000000"/>
                </a:solidFill>
                <a:latin typeface="Times New Roman" pitchFamily="65" charset="-122"/>
                <a:ea typeface="宋体" pitchFamily="65" charset="-122"/>
              </a:rPr>
              <a:t>,除了发展经济之外,更与地方领</a:t>
            </a:r>
            <a:r>
              <a:rPr dirty="0"/>
              <a:t/>
            </a:r>
            <a:br>
              <a:rPr dirty="0"/>
            </a:br>
            <a:r>
              <a:rPr lang="zh-CN" altLang="en-US" sz="1530" kern="0" dirty="0" smtClean="0">
                <a:solidFill>
                  <a:srgbClr val="000000"/>
                </a:solidFill>
                <a:latin typeface="Times New Roman" pitchFamily="65" charset="-122"/>
                <a:ea typeface="宋体" pitchFamily="65" charset="-122"/>
              </a:rPr>
              <a:t>导盲目追求政绩有直接关系。</a:t>
            </a:r>
            <a:endParaRPr lang="zh-CN" altLang="en-US" dirty="0"/>
          </a:p>
        </p:txBody>
      </p:sp>
      <p:sp>
        <p:nvSpPr>
          <p:cNvPr id="3" name="TextBox 2"/>
          <p:cNvSpPr txBox="1"/>
          <p:nvPr/>
        </p:nvSpPr>
        <p:spPr>
          <a:xfrm>
            <a:off x="468313" y="4267934"/>
            <a:ext cx="8127000" cy="136691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C　A.迅雷不及掩耳:比喻动作或事件来得突然,使人来不及防备。B.一方水土养一方</a:t>
            </a:r>
            <a:r>
              <a:rPr dirty="0"/>
              <a:t/>
            </a:r>
            <a:br>
              <a:rPr dirty="0"/>
            </a:br>
            <a:r>
              <a:rPr lang="zh-CN" altLang="en-US" sz="1530" kern="0" dirty="0" smtClean="0">
                <a:solidFill>
                  <a:srgbClr val="000000"/>
                </a:solidFill>
                <a:latin typeface="Times New Roman" pitchFamily="65" charset="-122"/>
                <a:ea typeface="宋体" pitchFamily="65" charset="-122"/>
              </a:rPr>
              <a:t>人:比喻一定的环境造就一定的人才。C.炙手可热:形容气焰很盛,权势很大,使人不敢接近,常</a:t>
            </a:r>
            <a:r>
              <a:rPr dirty="0"/>
              <a:t/>
            </a:r>
            <a:br>
              <a:rPr dirty="0"/>
            </a:br>
            <a:r>
              <a:rPr lang="zh-CN" altLang="en-US" sz="1530" kern="0" dirty="0" smtClean="0">
                <a:solidFill>
                  <a:srgbClr val="000000"/>
                </a:solidFill>
                <a:latin typeface="Times New Roman" pitchFamily="65" charset="-122"/>
                <a:ea typeface="宋体" pitchFamily="65" charset="-122"/>
              </a:rPr>
              <a:t>用于人,不可用于物。D.冰冻三尺,非一日之寒:比喻事物变化达到某种程度,是日积月累、逐</a:t>
            </a:r>
            <a:r>
              <a:rPr dirty="0"/>
              <a:t/>
            </a:r>
            <a:br>
              <a:rPr dirty="0"/>
            </a:br>
            <a:r>
              <a:rPr lang="zh-CN" altLang="en-US" sz="1530" kern="0" dirty="0" smtClean="0">
                <a:solidFill>
                  <a:srgbClr val="000000"/>
                </a:solidFill>
                <a:latin typeface="Times New Roman" pitchFamily="65" charset="-122"/>
                <a:ea typeface="宋体" pitchFamily="65" charset="-122"/>
              </a:rPr>
              <a:t>渐形成的。</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47221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5.(2014江苏,1)在下面一段话空缺处依次填入词语,最恰当的一组是</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最使我艳羡的还是园林艺术家化平淡为神奇的</a:t>
            </a:r>
            <a:r>
              <a:rPr lang="zh-CN" altLang="en-US" sz="1530" u="sng" kern="0"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某些树木当植当伐;某些花卉当疏当密;何处须巧借地形,顺势筑坡;何处又宜少见轩敞,</a:t>
            </a:r>
            <a:r>
              <a:rPr lang="zh-CN" altLang="en-US" sz="1530" u="sng" kern="0" dirty="0" smtClean="0">
                <a:solidFill>
                  <a:srgbClr val="000000"/>
                </a:solidFill>
                <a:latin typeface="Times New Roman" pitchFamily="65" charset="-122"/>
                <a:ea typeface="宋体" pitchFamily="65" charset="-122"/>
              </a:rPr>
              <a:t>　　    </a:t>
            </a:r>
            <a:r>
              <a:rPr dirty="0"/>
              <a:t/>
            </a:r>
            <a:br>
              <a:rPr dirty="0"/>
            </a:br>
            <a:r>
              <a:rPr lang="zh-CN" altLang="en-US" sz="1530" u="sng" kern="0"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:所有这一切都煞费心血,但又不露惨淡经营的痕迹,正像一帧名作脱稿前画师那奇绝而</a:t>
            </a:r>
            <a:r>
              <a:rPr lang="zh-CN" altLang="en-US" sz="1530" u="sng" kern="0" dirty="0" smtClean="0">
                <a:solidFill>
                  <a:srgbClr val="000000"/>
                </a:solidFill>
                <a:latin typeface="Times New Roman" pitchFamily="65" charset="-122"/>
                <a:ea typeface="宋体" pitchFamily="65" charset="-122"/>
              </a:rPr>
              <a:t>    </a:t>
            </a:r>
            <a:r>
              <a:rPr dirty="0"/>
              <a:t/>
            </a:r>
            <a:br>
              <a:rPr dirty="0"/>
            </a:br>
            <a:r>
              <a:rPr lang="zh-CN" altLang="en-US" sz="1530" u="sng" kern="0"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的点睛之笔。</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A.用心　别树一帜　浑成　　　B.匠心　别树一帜　饱满</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C.匠心　别有洞天　浑成　　D.用心　别有洞天　饱满</a:t>
            </a:r>
            <a:endParaRPr lang="zh-CN" altLang="en-US" dirty="0"/>
          </a:p>
        </p:txBody>
      </p:sp>
      <p:sp>
        <p:nvSpPr>
          <p:cNvPr id="3" name="TextBox 2"/>
          <p:cNvSpPr txBox="1"/>
          <p:nvPr/>
        </p:nvSpPr>
        <p:spPr>
          <a:xfrm>
            <a:off x="468313" y="3631935"/>
            <a:ext cx="8127000" cy="207435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 </a:t>
            </a:r>
            <a:r>
              <a:rPr lang="zh-CN" altLang="en-US" sz="1530" kern="0" dirty="0" smtClean="0">
                <a:solidFill>
                  <a:srgbClr val="000000"/>
                </a:solidFill>
                <a:latin typeface="Times New Roman" pitchFamily="65" charset="-122"/>
                <a:ea typeface="宋体" pitchFamily="65" charset="-122"/>
              </a:rPr>
              <a:t>   C　用心:集中注意力,多用心力。匠心:巧妙的构思。别树一帜:另外树起一面旗帜,指</a:t>
            </a:r>
            <a:r>
              <a:rPr dirty="0"/>
              <a:t/>
            </a:r>
            <a:br>
              <a:rPr dirty="0"/>
            </a:br>
            <a:r>
              <a:rPr lang="zh-CN" altLang="en-US" sz="1530" kern="0" dirty="0" smtClean="0">
                <a:solidFill>
                  <a:srgbClr val="000000"/>
                </a:solidFill>
                <a:latin typeface="Times New Roman" pitchFamily="65" charset="-122"/>
                <a:ea typeface="宋体" pitchFamily="65" charset="-122"/>
              </a:rPr>
              <a:t>与众不同,另成一家。别有洞天:另有一种境界,形容风景奇特,引人入胜。浑成:天然的不可分</a:t>
            </a:r>
            <a:r>
              <a:rPr dirty="0"/>
              <a:t/>
            </a:r>
            <a:br>
              <a:rPr dirty="0"/>
            </a:br>
            <a:r>
              <a:rPr lang="zh-CN" altLang="en-US" sz="1530" kern="0" dirty="0" smtClean="0">
                <a:solidFill>
                  <a:srgbClr val="000000"/>
                </a:solidFill>
                <a:latin typeface="Times New Roman" pitchFamily="65" charset="-122"/>
                <a:ea typeface="宋体" pitchFamily="65" charset="-122"/>
              </a:rPr>
              <a:t>割的整体。饱满:丰满、充足。依据语段中的“艺术家”“神奇”“煞费心血”“奇绝”等</a:t>
            </a:r>
            <a:r>
              <a:rPr dirty="0"/>
              <a:t/>
            </a:r>
            <a:br>
              <a:rPr dirty="0"/>
            </a:br>
            <a:r>
              <a:rPr lang="zh-CN" altLang="en-US" sz="1530" kern="0" dirty="0" smtClean="0">
                <a:solidFill>
                  <a:srgbClr val="000000"/>
                </a:solidFill>
                <a:latin typeface="Times New Roman" pitchFamily="65" charset="-122"/>
                <a:ea typeface="宋体" pitchFamily="65" charset="-122"/>
              </a:rPr>
              <a:t>字眼,第一空应选填“匠心”一词,突出“巧”字;“园林”是风景胜地,所以排除“别树一</a:t>
            </a:r>
            <a:r>
              <a:rPr dirty="0"/>
              <a:t/>
            </a:r>
            <a:br>
              <a:rPr dirty="0"/>
            </a:br>
            <a:r>
              <a:rPr lang="zh-CN" altLang="en-US" sz="1530" kern="0" dirty="0" smtClean="0">
                <a:solidFill>
                  <a:srgbClr val="000000"/>
                </a:solidFill>
                <a:latin typeface="Times New Roman" pitchFamily="65" charset="-122"/>
                <a:ea typeface="宋体" pitchFamily="65" charset="-122"/>
              </a:rPr>
              <a:t>帜”;“点睛之笔”不能用“饱满”一词来修饰,因为“点睛之笔”所用之笔指墨少而恰到好</a:t>
            </a:r>
            <a:r>
              <a:rPr dirty="0"/>
              <a:t/>
            </a:r>
            <a:br>
              <a:rPr dirty="0"/>
            </a:br>
            <a:r>
              <a:rPr lang="zh-CN" altLang="en-US" sz="1530" kern="0" dirty="0" smtClean="0">
                <a:solidFill>
                  <a:srgbClr val="000000"/>
                </a:solidFill>
                <a:latin typeface="Times New Roman" pitchFamily="65" charset="-122"/>
                <a:ea typeface="宋体" pitchFamily="65" charset="-122"/>
              </a:rPr>
              <a:t>处,不是描绘。</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9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82538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3.(2018姜堰期初改编,1)依次填入下列各句横线处的词语,最恰当的一组是(3分)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(1)课堂教学对话是平等的对话,是打破了时空</a:t>
            </a:r>
            <a:r>
              <a:rPr lang="zh-CN" altLang="en-US" sz="1530" u="sng" kern="0"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的对话,是心灵的交流与撞击。</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(2)进了法庭,他痛哭流涕表示认罪</a:t>
            </a:r>
            <a:r>
              <a:rPr lang="zh-CN" altLang="en-US" sz="1530" u="sng" kern="0"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,获得法院宽大处理。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(3)不抵抗将军下台,上峰易人,我士兵莫不</a:t>
            </a:r>
            <a:r>
              <a:rPr lang="zh-CN" altLang="en-US" sz="1530" u="sng" kern="0"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A.界线　服法　弹冠相庆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B.界线　伏法　额手相庆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C.界限　服法　额手相庆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D.界限　伏法　弹冠相庆</a:t>
            </a:r>
            <a:endParaRPr lang="zh-CN" altLang="en-US" dirty="0"/>
          </a:p>
        </p:txBody>
      </p:sp>
      <p:sp>
        <p:nvSpPr>
          <p:cNvPr id="3" name="TextBox 2"/>
          <p:cNvSpPr txBox="1"/>
          <p:nvPr/>
        </p:nvSpPr>
        <p:spPr>
          <a:xfrm>
            <a:off x="516966" y="3920335"/>
            <a:ext cx="8127000" cy="136800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  </a:t>
            </a:r>
            <a:r>
              <a:rPr lang="zh-CN" altLang="en-US" sz="1530" kern="0" dirty="0" smtClean="0">
                <a:solidFill>
                  <a:srgbClr val="000000"/>
                </a:solidFill>
                <a:latin typeface="Times New Roman" pitchFamily="65" charset="-122"/>
                <a:ea typeface="宋体" pitchFamily="65" charset="-122"/>
              </a:rPr>
              <a:t>  C　“界限”指不同事物的分界,尽头处,限度,多用于抽象事物。“界线”指两个地区</a:t>
            </a:r>
            <a:r>
              <a:rPr dirty="0"/>
              <a:t/>
            </a:r>
            <a:br>
              <a:rPr dirty="0"/>
            </a:br>
            <a:r>
              <a:rPr lang="zh-CN" altLang="en-US" sz="1530" kern="0" dirty="0" smtClean="0">
                <a:solidFill>
                  <a:srgbClr val="000000"/>
                </a:solidFill>
                <a:latin typeface="Times New Roman" pitchFamily="65" charset="-122"/>
                <a:ea typeface="宋体" pitchFamily="65" charset="-122"/>
              </a:rPr>
              <a:t>分界的线,多用于具体事物。“服法”指(犯人)服从判决。“伏法”指(犯人)被执行死刑。</a:t>
            </a:r>
            <a:r>
              <a:rPr dirty="0"/>
              <a:t/>
            </a:r>
            <a:br>
              <a:rPr dirty="0"/>
            </a:br>
            <a:r>
              <a:rPr lang="zh-CN" altLang="en-US" sz="1530" kern="0" dirty="0" smtClean="0">
                <a:solidFill>
                  <a:srgbClr val="000000"/>
                </a:solidFill>
                <a:latin typeface="Times New Roman" pitchFamily="65" charset="-122"/>
                <a:ea typeface="宋体" pitchFamily="65" charset="-122"/>
              </a:rPr>
              <a:t>“额手相庆”指两手在胸前相握,举到额头,表示庆幸、庆贺。“弹冠相庆”比喻一个人做了</a:t>
            </a:r>
            <a:r>
              <a:rPr dirty="0"/>
              <a:t/>
            </a:r>
            <a:br>
              <a:rPr dirty="0"/>
            </a:br>
            <a:r>
              <a:rPr lang="zh-CN" altLang="en-US" sz="1530" kern="0" dirty="0" smtClean="0">
                <a:solidFill>
                  <a:srgbClr val="000000"/>
                </a:solidFill>
                <a:latin typeface="Times New Roman" pitchFamily="65" charset="-122"/>
                <a:ea typeface="宋体" pitchFamily="65" charset="-122"/>
              </a:rPr>
              <a:t>官或升了官,他的同伙也互相庆贺将有官可做,含贬义。</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9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82538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4.(2018南师附中期初,1)依次填入下列各句横线处的词语,最恰当的一组是(3分)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从宗其香先生的作品中,能感受到他曾经激情澎湃、</a:t>
            </a:r>
            <a:r>
              <a:rPr lang="zh-CN" altLang="en-US" sz="1530" u="sng" kern="0"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的艺术人生。宗其香注重写生,</a:t>
            </a:r>
            <a:r>
              <a:rPr dirty="0"/>
              <a:t/>
            </a:r>
            <a:br>
              <a:rPr dirty="0"/>
            </a:br>
            <a:r>
              <a:rPr lang="zh-CN" altLang="en-US" sz="1530" kern="0" dirty="0" smtClean="0">
                <a:solidFill>
                  <a:srgbClr val="000000"/>
                </a:solidFill>
                <a:latin typeface="Times New Roman" pitchFamily="65" charset="-122"/>
                <a:ea typeface="宋体" pitchFamily="65" charset="-122"/>
              </a:rPr>
              <a:t>一生数十次赴祖国各地采风,在大自然中</a:t>
            </a:r>
            <a:r>
              <a:rPr lang="zh-CN" altLang="en-US" sz="1530" u="sng" kern="0"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笔墨,感悟天地造化的鬼斧神工。他的创作</a:t>
            </a:r>
            <a:r>
              <a:rPr dirty="0"/>
              <a:t/>
            </a:r>
            <a:br>
              <a:rPr dirty="0"/>
            </a:br>
            <a:r>
              <a:rPr lang="zh-CN" altLang="en-US" sz="1530" kern="0" dirty="0" smtClean="0">
                <a:solidFill>
                  <a:srgbClr val="000000"/>
                </a:solidFill>
                <a:latin typeface="Times New Roman" pitchFamily="65" charset="-122"/>
                <a:ea typeface="宋体" pitchFamily="65" charset="-122"/>
              </a:rPr>
              <a:t>能以传统笔墨,参入西洋画法,水墨色淋漓尽致,主客观情与景遇,真善美纤毫</a:t>
            </a:r>
            <a:r>
              <a:rPr lang="zh-CN" altLang="en-US" sz="1530" u="sng" kern="0"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A.一波三折　磨炼　毕现</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B.跌宕起伏　锤炼　毕现</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C.跌宕起伏　磨炼　毕备</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D.一波三折　锤炼　毕备</a:t>
            </a:r>
            <a:endParaRPr lang="zh-CN" altLang="en-US" dirty="0"/>
          </a:p>
        </p:txBody>
      </p:sp>
      <p:sp>
        <p:nvSpPr>
          <p:cNvPr id="3" name="TextBox 2"/>
          <p:cNvSpPr txBox="1"/>
          <p:nvPr/>
        </p:nvSpPr>
        <p:spPr>
          <a:xfrm>
            <a:off x="468313" y="3920335"/>
            <a:ext cx="8127000" cy="136800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  </a:t>
            </a:r>
            <a:r>
              <a:rPr lang="zh-CN" altLang="en-US" sz="1530" kern="0" dirty="0" smtClean="0">
                <a:solidFill>
                  <a:srgbClr val="000000"/>
                </a:solidFill>
                <a:latin typeface="Times New Roman" pitchFamily="65" charset="-122"/>
                <a:ea typeface="宋体" pitchFamily="65" charset="-122"/>
              </a:rPr>
              <a:t>  B　一波三折:原指写字笔画曲折多姿,现在形容文章的结构曲折起伏,也形容事情进行</a:t>
            </a:r>
            <a:r>
              <a:rPr dirty="0"/>
              <a:t/>
            </a:r>
            <a:br>
              <a:rPr dirty="0"/>
            </a:br>
            <a:r>
              <a:rPr lang="zh-CN" altLang="en-US" sz="1530" kern="0" dirty="0" smtClean="0">
                <a:solidFill>
                  <a:srgbClr val="000000"/>
                </a:solidFill>
                <a:latin typeface="Times New Roman" pitchFamily="65" charset="-122"/>
                <a:ea typeface="宋体" pitchFamily="65" charset="-122"/>
              </a:rPr>
              <a:t>得不顺利,波折很多。跌宕起伏:形容文学作品的故事情节曲折动人。锤炼:刻苦钻研,反复琢</a:t>
            </a:r>
            <a:r>
              <a:rPr dirty="0"/>
              <a:t/>
            </a:r>
            <a:br>
              <a:rPr dirty="0"/>
            </a:br>
            <a:r>
              <a:rPr lang="zh-CN" altLang="en-US" sz="1530" kern="0" dirty="0" smtClean="0">
                <a:solidFill>
                  <a:srgbClr val="000000"/>
                </a:solidFill>
                <a:latin typeface="Times New Roman" pitchFamily="65" charset="-122"/>
                <a:ea typeface="宋体" pitchFamily="65" charset="-122"/>
              </a:rPr>
              <a:t>磨使艺术等精练、纯熟。磨炼:(在艰难困苦的环境中)锻炼。“锤炼”比“磨炼”会更深</a:t>
            </a:r>
            <a:r>
              <a:rPr dirty="0"/>
              <a:t/>
            </a:r>
            <a:br>
              <a:rPr dirty="0"/>
            </a:br>
            <a:r>
              <a:rPr lang="zh-CN" altLang="en-US" sz="1530" kern="0" dirty="0" smtClean="0">
                <a:solidFill>
                  <a:srgbClr val="000000"/>
                </a:solidFill>
                <a:latin typeface="Times New Roman" pitchFamily="65" charset="-122"/>
                <a:ea typeface="宋体" pitchFamily="65" charset="-122"/>
              </a:rPr>
              <a:t>入、更刻骨一些。毕备:全都俱备。毕现:全部显露。</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9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82538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5.(2017扬州中学月考,1)在下面一段话的空缺处依次填入词语,最恰当的一组是(3分)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u="sng" kern="0"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了天真,生命也就失去了生动。当一个人的灵魂因饥饿而</a:t>
            </a:r>
            <a:r>
              <a:rPr lang="zh-CN" altLang="en-US" sz="1530" u="sng" kern="0"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,并因不节食而变</a:t>
            </a:r>
            <a:r>
              <a:rPr dirty="0"/>
              <a:t/>
            </a:r>
            <a:br>
              <a:rPr dirty="0"/>
            </a:br>
            <a:r>
              <a:rPr lang="zh-CN" altLang="en-US" sz="1530" kern="0" dirty="0" smtClean="0">
                <a:solidFill>
                  <a:srgbClr val="000000"/>
                </a:solidFill>
                <a:latin typeface="Times New Roman" pitchFamily="65" charset="-122"/>
                <a:ea typeface="宋体" pitchFamily="65" charset="-122"/>
              </a:rPr>
              <a:t>得臃肿,他就真的</a:t>
            </a:r>
            <a:r>
              <a:rPr lang="zh-CN" altLang="en-US" sz="1530" u="sng" kern="0"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了,生命亦变得可疑。就像煮熟的扇贝,你已听不到涛声,嗅不出海</a:t>
            </a:r>
            <a:r>
              <a:rPr dirty="0"/>
              <a:t/>
            </a:r>
            <a:br>
              <a:rPr dirty="0"/>
            </a:br>
            <a:r>
              <a:rPr lang="zh-CN" altLang="en-US" sz="1530" kern="0" dirty="0" smtClean="0">
                <a:solidFill>
                  <a:srgbClr val="000000"/>
                </a:solidFill>
                <a:latin typeface="Times New Roman" pitchFamily="65" charset="-122"/>
                <a:ea typeface="宋体" pitchFamily="65" charset="-122"/>
              </a:rPr>
              <a:t>的</a:t>
            </a:r>
            <a:r>
              <a:rPr lang="zh-CN" altLang="en-US" sz="1530" u="sng" kern="0"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A.褪去　囫囵吞枣　虚弱　气息</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B.退去　狼吞虎咽　虚弱　味道</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C.褪去　狼吞虎咽　衰弱　气息</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D.退去　囫囵吞枣　衰弱　味道</a:t>
            </a:r>
            <a:endParaRPr lang="zh-CN" altLang="en-US" dirty="0"/>
          </a:p>
        </p:txBody>
      </p:sp>
      <p:sp>
        <p:nvSpPr>
          <p:cNvPr id="3" name="TextBox 2"/>
          <p:cNvSpPr txBox="1"/>
          <p:nvPr/>
        </p:nvSpPr>
        <p:spPr>
          <a:xfrm>
            <a:off x="468313" y="3920335"/>
            <a:ext cx="8127000" cy="172117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  </a:t>
            </a:r>
            <a:r>
              <a:rPr lang="zh-CN" altLang="en-US" sz="1530" kern="0" dirty="0" smtClean="0">
                <a:solidFill>
                  <a:srgbClr val="000000"/>
                </a:solidFill>
                <a:latin typeface="Times New Roman" pitchFamily="65" charset="-122"/>
                <a:ea typeface="宋体" pitchFamily="65" charset="-122"/>
              </a:rPr>
              <a:t>  C　褪去:去除(衣服、羽毛、颜色等)。退去:去除,离开。“退去”一般强调的是退出</a:t>
            </a:r>
            <a:r>
              <a:rPr dirty="0"/>
              <a:t/>
            </a:r>
            <a:br>
              <a:rPr dirty="0"/>
            </a:br>
            <a:r>
              <a:rPr lang="zh-CN" altLang="en-US" sz="1530" kern="0" dirty="0" smtClean="0">
                <a:solidFill>
                  <a:srgbClr val="000000"/>
                </a:solidFill>
                <a:latin typeface="Times New Roman" pitchFamily="65" charset="-122"/>
                <a:ea typeface="宋体" pitchFamily="65" charset="-122"/>
              </a:rPr>
              <a:t>这个行为的过程或结果;“褪去”一般表示形象、外表或颜色的变化;这里“褪去”的用法带</a:t>
            </a:r>
            <a:r>
              <a:rPr dirty="0"/>
              <a:t/>
            </a:r>
            <a:br>
              <a:rPr dirty="0"/>
            </a:br>
            <a:r>
              <a:rPr lang="zh-CN" altLang="en-US" sz="1530" kern="0" dirty="0" smtClean="0">
                <a:solidFill>
                  <a:srgbClr val="000000"/>
                </a:solidFill>
                <a:latin typeface="Times New Roman" pitchFamily="65" charset="-122"/>
                <a:ea typeface="宋体" pitchFamily="65" charset="-122"/>
              </a:rPr>
              <a:t>有比喻性质。狼吞虎咽:形容吃东西又猛又急的样子。囫囵吞枣:比喻读书等不加分析地笼统</a:t>
            </a:r>
            <a:r>
              <a:rPr dirty="0"/>
              <a:t/>
            </a:r>
            <a:br>
              <a:rPr dirty="0"/>
            </a:br>
            <a:r>
              <a:rPr lang="zh-CN" altLang="en-US" sz="1530" kern="0" dirty="0" smtClean="0">
                <a:solidFill>
                  <a:srgbClr val="000000"/>
                </a:solidFill>
                <a:latin typeface="Times New Roman" pitchFamily="65" charset="-122"/>
                <a:ea typeface="宋体" pitchFamily="65" charset="-122"/>
              </a:rPr>
              <a:t>接受。虚弱:(身体)不结实;(国力、兵力)软弱;薄弱。侧重于“虚”。衰弱,侧重于由强转弱。</a:t>
            </a:r>
            <a:r>
              <a:rPr dirty="0"/>
              <a:t/>
            </a:r>
            <a:br>
              <a:rPr dirty="0"/>
            </a:br>
            <a:r>
              <a:rPr lang="zh-CN" altLang="en-US" sz="1530" kern="0" dirty="0" smtClean="0">
                <a:solidFill>
                  <a:srgbClr val="000000"/>
                </a:solidFill>
                <a:latin typeface="Times New Roman" pitchFamily="65" charset="-122"/>
                <a:ea typeface="宋体" pitchFamily="65" charset="-122"/>
              </a:rPr>
              <a:t>味道,侧重于味觉;气息,侧重于嗅觉。</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9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82538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6.(2017无锡期中,1)在下面一段话的空缺处依次填入词语,最恰当的一组是(3分)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因为利益至上,让文学回到文学自身,在这个年代已经成了一种奢望,形形色色的力量</a:t>
            </a:r>
            <a:r>
              <a:rPr lang="zh-CN" altLang="en-US" sz="1530" u="sng" kern="0" dirty="0" smtClean="0">
                <a:solidFill>
                  <a:srgbClr val="000000"/>
                </a:solidFill>
                <a:latin typeface="Times New Roman" pitchFamily="65" charset="-122"/>
                <a:ea typeface="宋体" pitchFamily="65" charset="-122"/>
              </a:rPr>
              <a:t>　　    </a:t>
            </a:r>
            <a:r>
              <a:rPr dirty="0"/>
              <a:t/>
            </a:r>
            <a:br>
              <a:rPr dirty="0"/>
            </a:br>
            <a:r>
              <a:rPr lang="zh-CN" altLang="en-US" sz="1530" u="sng" kern="0"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,在文学的领地里横冲直撞。但是,这种</a:t>
            </a:r>
            <a:r>
              <a:rPr lang="zh-CN" altLang="en-US" sz="1530" u="sng" kern="0"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的局面毕竟不能长久,否则会导致文学生态</a:t>
            </a:r>
            <a:r>
              <a:rPr dirty="0"/>
              <a:t/>
            </a:r>
            <a:br>
              <a:rPr dirty="0"/>
            </a:br>
            <a:r>
              <a:rPr lang="zh-CN" altLang="en-US" sz="1530" kern="0" dirty="0" smtClean="0">
                <a:solidFill>
                  <a:srgbClr val="000000"/>
                </a:solidFill>
                <a:latin typeface="Times New Roman" pitchFamily="65" charset="-122"/>
                <a:ea typeface="宋体" pitchFamily="65" charset="-122"/>
              </a:rPr>
              <a:t>的严重</a:t>
            </a:r>
            <a:r>
              <a:rPr lang="zh-CN" altLang="en-US" sz="1530" u="sng" kern="0"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A.鸠占鹊巢　鱼目混珠　失衡</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B.占山为王　鱼龙混杂　失控</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C.占山为王　鱼目混珠　失控</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D.鸠占鹊巢　鱼龙混杂　失衡</a:t>
            </a:r>
            <a:endParaRPr lang="zh-CN" altLang="en-US" dirty="0"/>
          </a:p>
        </p:txBody>
      </p:sp>
      <p:sp>
        <p:nvSpPr>
          <p:cNvPr id="3" name="TextBox 2"/>
          <p:cNvSpPr txBox="1"/>
          <p:nvPr/>
        </p:nvSpPr>
        <p:spPr>
          <a:xfrm>
            <a:off x="468313" y="3920335"/>
            <a:ext cx="8127000" cy="136691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A　鸠占鹊巢:比喻强占别人的房屋、土地、产业等。第一空根据“回到文学自身”</a:t>
            </a:r>
            <a:r>
              <a:rPr dirty="0"/>
              <a:t/>
            </a:r>
            <a:br>
              <a:rPr dirty="0"/>
            </a:br>
            <a:r>
              <a:rPr lang="zh-CN" altLang="en-US" sz="1530" kern="0" dirty="0" smtClean="0">
                <a:solidFill>
                  <a:srgbClr val="000000"/>
                </a:solidFill>
                <a:latin typeface="Times New Roman" pitchFamily="65" charset="-122"/>
                <a:ea typeface="宋体" pitchFamily="65" charset="-122"/>
              </a:rPr>
              <a:t>及后文“领地”可推断“鸠占鹊巢”适合。鱼目混珠:比喻拿假的东西冒充真的东西。鱼龙</a:t>
            </a:r>
            <a:r>
              <a:rPr dirty="0"/>
              <a:t/>
            </a:r>
            <a:br>
              <a:rPr dirty="0"/>
            </a:br>
            <a:r>
              <a:rPr lang="zh-CN" altLang="en-US" sz="1530" kern="0" dirty="0" smtClean="0">
                <a:solidFill>
                  <a:srgbClr val="000000"/>
                </a:solidFill>
                <a:latin typeface="Times New Roman" pitchFamily="65" charset="-122"/>
                <a:ea typeface="宋体" pitchFamily="65" charset="-122"/>
              </a:rPr>
              <a:t>混杂:比喻好人和坏人混在一起。根据语境,第二空应填“鱼目混珠”。第三空,“生态”应与</a:t>
            </a:r>
            <a:r>
              <a:rPr dirty="0"/>
              <a:t/>
            </a:r>
            <a:br>
              <a:rPr dirty="0"/>
            </a:br>
            <a:r>
              <a:rPr lang="zh-CN" altLang="en-US" sz="1530" kern="0" dirty="0" smtClean="0">
                <a:solidFill>
                  <a:srgbClr val="000000"/>
                </a:solidFill>
                <a:latin typeface="Times New Roman" pitchFamily="65" charset="-122"/>
                <a:ea typeface="宋体" pitchFamily="65" charset="-122"/>
              </a:rPr>
              <a:t>“失衡”搭配。</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9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78069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7.(2017南京、盐城一模,1)在下面一段话的空缺处依次填入词语,最恰当的一组是(3分)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文学语言的创新,不仅要突破陈旧的传统,还要超越传统有所发展,突破和发展二者</a:t>
            </a:r>
            <a:r>
              <a:rPr lang="zh-CN" altLang="en-US" sz="1530" u="sng" kern="0"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a:t>
            </a:r>
            <a:r>
              <a:rPr dirty="0"/>
              <a:t/>
            </a:r>
            <a:br>
              <a:rPr dirty="0"/>
            </a:br>
            <a:r>
              <a:rPr lang="zh-CN" altLang="en-US" sz="1530" kern="0" dirty="0" smtClean="0">
                <a:solidFill>
                  <a:srgbClr val="000000"/>
                </a:solidFill>
                <a:latin typeface="Times New Roman" pitchFamily="65" charset="-122"/>
                <a:ea typeface="宋体" pitchFamily="65" charset="-122"/>
              </a:rPr>
              <a:t>正如阳光和阴影一样,没有传统的冷静、幽暗,就无法反射创新的热烈和</a:t>
            </a:r>
            <a:r>
              <a:rPr lang="zh-CN" altLang="en-US" sz="1530" u="sng" kern="0"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。我们只有</a:t>
            </a:r>
            <a:r>
              <a:rPr dirty="0"/>
              <a:t/>
            </a:r>
            <a:br>
              <a:rPr dirty="0"/>
            </a:br>
            <a:r>
              <a:rPr lang="zh-CN" altLang="en-US" sz="1530" kern="0" dirty="0" smtClean="0">
                <a:solidFill>
                  <a:srgbClr val="000000"/>
                </a:solidFill>
                <a:latin typeface="Times New Roman" pitchFamily="65" charset="-122"/>
                <a:ea typeface="宋体" pitchFamily="65" charset="-122"/>
              </a:rPr>
              <a:t>在把握语言规范的基础上,不断创新,才能得心应手,</a:t>
            </a:r>
            <a:r>
              <a:rPr lang="zh-CN" altLang="en-US" sz="1530" u="sng" kern="0"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自如地表达自己的灵感。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A.相辅相成　靓丽　潇洒</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B.相反相成　靓丽　挥洒</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C.相辅相成　亮丽　挥洒</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D.相反相成　亮丽　潇洒</a:t>
            </a:r>
            <a:endParaRPr lang="zh-CN" altLang="en-US" dirty="0"/>
          </a:p>
        </p:txBody>
      </p:sp>
      <p:sp>
        <p:nvSpPr>
          <p:cNvPr id="3" name="TextBox 2"/>
          <p:cNvSpPr txBox="1"/>
          <p:nvPr/>
        </p:nvSpPr>
        <p:spPr>
          <a:xfrm>
            <a:off x="468313" y="3920335"/>
            <a:ext cx="8127000" cy="136800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C　相辅相成:两件事物互相配合,互相补充,缺一不可。相反相成:相反的东西有同一</a:t>
            </a:r>
            <a:r>
              <a:rPr dirty="0"/>
              <a:t/>
            </a:r>
            <a:br>
              <a:rPr dirty="0"/>
            </a:br>
            <a:r>
              <a:rPr lang="zh-CN" altLang="en-US" sz="1530" kern="0" dirty="0" smtClean="0">
                <a:solidFill>
                  <a:srgbClr val="000000"/>
                </a:solidFill>
                <a:latin typeface="Times New Roman" pitchFamily="65" charset="-122"/>
                <a:ea typeface="宋体" pitchFamily="65" charset="-122"/>
              </a:rPr>
              <a:t>性。就是说,矛盾的两个方面互相排斥或互相斗争,并在一定条件下联结起来,获得同一性。亮</a:t>
            </a:r>
            <a:r>
              <a:rPr dirty="0"/>
              <a:t/>
            </a:r>
            <a:br>
              <a:rPr dirty="0"/>
            </a:br>
            <a:r>
              <a:rPr lang="zh-CN" altLang="en-US" sz="1530" kern="0" dirty="0" smtClean="0">
                <a:solidFill>
                  <a:srgbClr val="000000"/>
                </a:solidFill>
                <a:latin typeface="Times New Roman" pitchFamily="65" charset="-122"/>
                <a:ea typeface="宋体" pitchFamily="65" charset="-122"/>
              </a:rPr>
              <a:t>丽:明亮美丽。靓丽:漂亮,美丽,常用来形容青春貌美的女子。挥洒:洒落,抛洒;比喻写文章、</a:t>
            </a:r>
            <a:r>
              <a:rPr dirty="0"/>
              <a:t/>
            </a:r>
            <a:br>
              <a:rPr dirty="0"/>
            </a:br>
            <a:r>
              <a:rPr lang="zh-CN" altLang="en-US" sz="1530" kern="0" dirty="0" smtClean="0">
                <a:solidFill>
                  <a:srgbClr val="000000"/>
                </a:solidFill>
                <a:latin typeface="Times New Roman" pitchFamily="65" charset="-122"/>
                <a:ea typeface="宋体" pitchFamily="65" charset="-122"/>
              </a:rPr>
              <a:t>画画运笔不拘束。潇洒:形容神情、举止、风貌等自然大方,不呆板,不拘束等。</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9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82538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8.(2016苏北四市三模,1)在下面一段话的空缺处依次填入词语,最恰当的一组是(3分)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更多的时候,我们都是在抱怨中</a:t>
            </a:r>
            <a:r>
              <a:rPr lang="zh-CN" altLang="en-US" sz="1530" u="sng" kern="0"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。其实生活永远是公平的,没有什么好抱怨的,如果说</a:t>
            </a:r>
            <a:r>
              <a:rPr dirty="0"/>
              <a:t/>
            </a:r>
            <a:br>
              <a:rPr dirty="0"/>
            </a:br>
            <a:r>
              <a:rPr lang="zh-CN" altLang="en-US" sz="1530" kern="0" dirty="0" smtClean="0">
                <a:solidFill>
                  <a:srgbClr val="000000"/>
                </a:solidFill>
                <a:latin typeface="Times New Roman" pitchFamily="65" charset="-122"/>
                <a:ea typeface="宋体" pitchFamily="65" charset="-122"/>
              </a:rPr>
              <a:t>有,就该抱怨我们对待生活的态度。年轻的时候,我们总是棱角分明,遇事宁折不弯,还自以为</a:t>
            </a:r>
            <a:r>
              <a:rPr dirty="0"/>
              <a:t/>
            </a:r>
            <a:br>
              <a:rPr dirty="0"/>
            </a:br>
            <a:r>
              <a:rPr lang="zh-CN" altLang="en-US" sz="1530" kern="0" dirty="0" smtClean="0">
                <a:solidFill>
                  <a:srgbClr val="000000"/>
                </a:solidFill>
                <a:latin typeface="Times New Roman" pitchFamily="65" charset="-122"/>
                <a:ea typeface="宋体" pitchFamily="65" charset="-122"/>
              </a:rPr>
              <a:t>是一种</a:t>
            </a:r>
            <a:r>
              <a:rPr lang="zh-CN" altLang="en-US" sz="1530" u="sng" kern="0"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,却常常碰得头破血流。后来渐渐明白,真正的处世之道当是</a:t>
            </a:r>
            <a:r>
              <a:rPr lang="zh-CN" altLang="en-US" sz="1530" u="sng" kern="0"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A.蹉跎　执拗　外圆内方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B.蹉跎　执着　外圆内方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C.徘徊　执着　外柔内刚</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D.徘徊　执拗　外柔内刚</a:t>
            </a:r>
            <a:endParaRPr lang="zh-CN" altLang="en-US" dirty="0"/>
          </a:p>
        </p:txBody>
      </p:sp>
      <p:sp>
        <p:nvSpPr>
          <p:cNvPr id="3" name="TextBox 2"/>
          <p:cNvSpPr txBox="1"/>
          <p:nvPr/>
        </p:nvSpPr>
        <p:spPr>
          <a:xfrm>
            <a:off x="468313" y="3920335"/>
            <a:ext cx="8127000" cy="10148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  </a:t>
            </a:r>
            <a:r>
              <a:rPr lang="zh-CN" altLang="en-US" sz="1530" kern="0" dirty="0" smtClean="0">
                <a:solidFill>
                  <a:srgbClr val="000000"/>
                </a:solidFill>
                <a:latin typeface="Times New Roman" pitchFamily="65" charset="-122"/>
                <a:ea typeface="宋体" pitchFamily="65" charset="-122"/>
              </a:rPr>
              <a:t>  B　蹉跎:光阴白白地过去。徘徊:比喻犹疑不决。执拗:固执任性,不听从别人的意见。</a:t>
            </a:r>
            <a:r>
              <a:rPr dirty="0"/>
              <a:t/>
            </a:r>
            <a:br>
              <a:rPr dirty="0"/>
            </a:br>
            <a:r>
              <a:rPr lang="zh-CN" altLang="en-US" sz="1530" kern="0" dirty="0" smtClean="0">
                <a:solidFill>
                  <a:srgbClr val="000000"/>
                </a:solidFill>
                <a:latin typeface="Times New Roman" pitchFamily="65" charset="-122"/>
                <a:ea typeface="宋体" pitchFamily="65" charset="-122"/>
              </a:rPr>
              <a:t>执着:对某一事物坚持不放,不能超脱。后来指固执或拘泥,也指坚持不懈。外圆内方:比喻人</a:t>
            </a:r>
            <a:r>
              <a:rPr dirty="0"/>
              <a:t/>
            </a:r>
            <a:br>
              <a:rPr dirty="0"/>
            </a:br>
            <a:r>
              <a:rPr lang="zh-CN" altLang="en-US" sz="1530" kern="0" dirty="0" smtClean="0">
                <a:solidFill>
                  <a:srgbClr val="000000"/>
                </a:solidFill>
                <a:latin typeface="Times New Roman" pitchFamily="65" charset="-122"/>
                <a:ea typeface="宋体" pitchFamily="65" charset="-122"/>
              </a:rPr>
              <a:t>外表随和,内心却很严正。外柔内刚:外表柔弱,内心刚强或外表柔和,内心刚正。</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9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78069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9.(2016苏锡常镇四市一模,1)在下面句子的空缺处依次填入词语,最恰当的一组是(3分)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(1)近来一些消费者向记者感慨:</a:t>
            </a:r>
            <a:r>
              <a:rPr lang="zh-CN" altLang="en-US" sz="1530" u="sng" kern="0"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的进口红酒市场,已经乱到让他们真假难辨。</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(2)文学艺术的</a:t>
            </a:r>
            <a:r>
              <a:rPr lang="zh-CN" altLang="en-US" sz="1530" u="sng" kern="0"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,让李清照能更深切细微地感知生活,体验美感。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(3)最近几起民间借贷危机事件的爆发,似乎预示着整个“高利贷”行业的危机将</a:t>
            </a:r>
            <a:r>
              <a:rPr lang="zh-CN" altLang="en-US" sz="1530" u="sng" kern="0"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A.鱼龙混杂　　熏染　　不期而遇</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B.鱼目混珠　　熏陶　　不期而至</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C.鱼龙混杂　　熏陶　　不期而至</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D.鱼目混珠　　熏染　　不期而遇</a:t>
            </a:r>
            <a:endParaRPr lang="zh-CN" altLang="en-US" dirty="0"/>
          </a:p>
        </p:txBody>
      </p:sp>
      <p:sp>
        <p:nvSpPr>
          <p:cNvPr id="3" name="TextBox 2"/>
          <p:cNvSpPr txBox="1"/>
          <p:nvPr/>
        </p:nvSpPr>
        <p:spPr>
          <a:xfrm>
            <a:off x="468313" y="3922794"/>
            <a:ext cx="8127000" cy="242643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 </a:t>
            </a:r>
            <a:r>
              <a:rPr lang="zh-CN" altLang="en-US" sz="1530" kern="0" dirty="0" smtClean="0">
                <a:solidFill>
                  <a:srgbClr val="000000"/>
                </a:solidFill>
                <a:latin typeface="Times New Roman" pitchFamily="65" charset="-122"/>
                <a:ea typeface="宋体" pitchFamily="65" charset="-122"/>
              </a:rPr>
              <a:t>   B    鱼目混珠:比喻拿假的东西冒充真的东西。鱼龙混杂:比喻好人和坏人混在一起。</a:t>
            </a:r>
            <a:r>
              <a:rPr dirty="0"/>
              <a:t/>
            </a:r>
            <a:br>
              <a:rPr dirty="0"/>
            </a:br>
            <a:r>
              <a:rPr lang="zh-CN" altLang="en-US" sz="1530" kern="0" dirty="0" smtClean="0">
                <a:solidFill>
                  <a:srgbClr val="000000"/>
                </a:solidFill>
                <a:latin typeface="Times New Roman" pitchFamily="65" charset="-122"/>
                <a:ea typeface="宋体" pitchFamily="65" charset="-122"/>
              </a:rPr>
              <a:t>(1)句应用“鱼目混珠”修饰“进口红酒市场”。熏染:长期接触的人或事物对人的生活习惯</a:t>
            </a:r>
            <a:r>
              <a:rPr dirty="0"/>
              <a:t/>
            </a:r>
            <a:br>
              <a:rPr dirty="0"/>
            </a:br>
            <a:r>
              <a:rPr lang="zh-CN" altLang="en-US" sz="1530" kern="0" dirty="0" smtClean="0">
                <a:solidFill>
                  <a:srgbClr val="000000"/>
                </a:solidFill>
                <a:latin typeface="Times New Roman" pitchFamily="65" charset="-122"/>
                <a:ea typeface="宋体" pitchFamily="65" charset="-122"/>
              </a:rPr>
              <a:t>逐渐产生某种影响(多指坏的)。熏陶:长期接触的人或事物对人的生活习惯、思想行为、品</a:t>
            </a:r>
            <a:r>
              <a:rPr dirty="0"/>
              <a:t/>
            </a:r>
            <a:br>
              <a:rPr dirty="0"/>
            </a:br>
            <a:r>
              <a:rPr lang="zh-CN" altLang="en-US" sz="1530" kern="0" dirty="0" smtClean="0">
                <a:solidFill>
                  <a:srgbClr val="000000"/>
                </a:solidFill>
                <a:latin typeface="Times New Roman" pitchFamily="65" charset="-122"/>
                <a:ea typeface="宋体" pitchFamily="65" charset="-122"/>
              </a:rPr>
              <a:t>行学问等逐渐产生某种影响(多指好的)。(2)句语境为“体验美感”,应选“熏陶”。不期而</a:t>
            </a:r>
            <a:r>
              <a:rPr dirty="0"/>
              <a:t/>
            </a:r>
            <a:br>
              <a:rPr dirty="0"/>
            </a:br>
            <a:r>
              <a:rPr lang="zh-CN" altLang="en-US" sz="1530" kern="0" dirty="0" smtClean="0">
                <a:solidFill>
                  <a:srgbClr val="000000"/>
                </a:solidFill>
                <a:latin typeface="Times New Roman" pitchFamily="65" charset="-122"/>
                <a:ea typeface="宋体" pitchFamily="65" charset="-122"/>
              </a:rPr>
              <a:t>遇:没有约定而意外地相见。不期而至:没有约定而到来。“不期而遇”偏重“遇”,即“相互</a:t>
            </a:r>
            <a:r>
              <a:rPr dirty="0"/>
              <a:t/>
            </a:r>
            <a:br>
              <a:rPr dirty="0"/>
            </a:br>
            <a:r>
              <a:rPr lang="zh-CN" altLang="en-US" sz="1530" kern="0" dirty="0" smtClean="0">
                <a:solidFill>
                  <a:srgbClr val="000000"/>
                </a:solidFill>
                <a:latin typeface="Times New Roman" pitchFamily="65" charset="-122"/>
                <a:ea typeface="宋体" pitchFamily="65" charset="-122"/>
              </a:rPr>
              <a:t>碰见”;“不期而至”偏重“至”,即“一方到来”。(3)句强调危机“到来”,应选“不期而</a:t>
            </a:r>
            <a:r>
              <a:rPr dirty="0"/>
              <a:t/>
            </a:r>
            <a:br>
              <a:rPr dirty="0"/>
            </a:br>
            <a:r>
              <a:rPr lang="zh-CN" altLang="en-US" sz="1530" kern="0" dirty="0" smtClean="0">
                <a:solidFill>
                  <a:srgbClr val="000000"/>
                </a:solidFill>
                <a:latin typeface="Times New Roman" pitchFamily="65" charset="-122"/>
                <a:ea typeface="宋体" pitchFamily="65" charset="-122"/>
              </a:rPr>
              <a:t>至”。</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9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72117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10.(2016南通二调,1)在下面一段话的空缺处依次填入词语,最恰当的一组是(3分)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古筝拥有两千多年的历史,是从琴瑟里</a:t>
            </a:r>
            <a:r>
              <a:rPr lang="zh-CN" altLang="en-US" sz="1530" u="sng" kern="0"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而来的。古筝以其多变的指法,</a:t>
            </a:r>
            <a:r>
              <a:rPr lang="zh-CN" altLang="en-US" sz="1530" u="sng" kern="0"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的音</a:t>
            </a:r>
            <a:r>
              <a:rPr dirty="0"/>
              <a:t/>
            </a:r>
            <a:br>
              <a:rPr dirty="0"/>
            </a:br>
            <a:r>
              <a:rPr lang="zh-CN" altLang="en-US" sz="1530" kern="0" dirty="0" smtClean="0">
                <a:solidFill>
                  <a:srgbClr val="000000"/>
                </a:solidFill>
                <a:latin typeface="Times New Roman" pitchFamily="65" charset="-122"/>
                <a:ea typeface="宋体" pitchFamily="65" charset="-122"/>
              </a:rPr>
              <a:t>域,深受民众喜爱。传统的筝乐被分为南北两派,现一般分为九派,其曲目及演奏方法</a:t>
            </a:r>
            <a:r>
              <a:rPr lang="zh-CN" altLang="en-US" sz="1530" u="sng" kern="0"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A.演化　宽厚　平分秋色　　B.演绎　宽广　平分秋色</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C.演绎　宽厚　各有千秋　　D.演化　宽广　各有千秋</a:t>
            </a:r>
            <a:endParaRPr lang="zh-CN" altLang="en-US" dirty="0"/>
          </a:p>
        </p:txBody>
      </p:sp>
      <p:sp>
        <p:nvSpPr>
          <p:cNvPr id="3" name="TextBox 2"/>
          <p:cNvSpPr txBox="1"/>
          <p:nvPr/>
        </p:nvSpPr>
        <p:spPr>
          <a:xfrm>
            <a:off x="516966" y="2838084"/>
            <a:ext cx="8127000" cy="141269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 </a:t>
            </a:r>
            <a:r>
              <a:rPr lang="zh-CN" altLang="en-US" sz="1530" kern="0" dirty="0" smtClean="0">
                <a:solidFill>
                  <a:srgbClr val="000000"/>
                </a:solidFill>
                <a:latin typeface="Times New Roman" pitchFamily="65" charset="-122"/>
                <a:ea typeface="宋体" pitchFamily="65" charset="-122"/>
              </a:rPr>
              <a:t>   D　演化:演变(多指自然界的变化)。演绎:一种推理方法,由一般原理推出关于特殊情</a:t>
            </a:r>
            <a:r>
              <a:rPr dirty="0"/>
              <a:t/>
            </a:r>
            <a:br>
              <a:rPr dirty="0"/>
            </a:br>
            <a:r>
              <a:rPr lang="zh-CN" altLang="en-US" sz="1530" kern="0" dirty="0" smtClean="0">
                <a:solidFill>
                  <a:srgbClr val="000000"/>
                </a:solidFill>
                <a:latin typeface="Times New Roman" pitchFamily="65" charset="-122"/>
                <a:ea typeface="宋体" pitchFamily="65" charset="-122"/>
              </a:rPr>
              <a:t>况下的结论。根据对象应选“演化”。宽厚:①(待人)宽容厚道;②(嗓音)浑厚;③宽而厚。宽</a:t>
            </a:r>
            <a:r>
              <a:rPr dirty="0"/>
              <a:t/>
            </a:r>
            <a:br>
              <a:rPr dirty="0"/>
            </a:br>
            <a:r>
              <a:rPr lang="zh-CN" altLang="en-US" sz="1530" kern="0" dirty="0" smtClean="0">
                <a:solidFill>
                  <a:srgbClr val="000000"/>
                </a:solidFill>
                <a:latin typeface="Times New Roman" pitchFamily="65" charset="-122"/>
                <a:ea typeface="宋体" pitchFamily="65" charset="-122"/>
              </a:rPr>
              <a:t>广:面积或范围大。从后面的“音域”看应选“宽广”。平分秋色:双方各占一半。各有千</a:t>
            </a:r>
            <a:r>
              <a:rPr dirty="0"/>
              <a:t/>
            </a:r>
            <a:br>
              <a:rPr dirty="0"/>
            </a:br>
            <a:r>
              <a:rPr lang="zh-CN" altLang="en-US" sz="1530" kern="0" dirty="0" smtClean="0">
                <a:solidFill>
                  <a:srgbClr val="000000"/>
                </a:solidFill>
                <a:latin typeface="Times New Roman" pitchFamily="65" charset="-122"/>
                <a:ea typeface="宋体" pitchFamily="65" charset="-122"/>
              </a:rPr>
              <a:t>秋:各有各的存在的价值;各有所长;各有特色。从语境看应选“各有千秋”。</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theme/theme1.xml><?xml version="1.0" encoding="utf-8"?>
<a:theme xmlns:a="http://schemas.openxmlformats.org/drawingml/2006/main" name="主题1">
  <a:themeElements>
    <a:clrScheme name="自定义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381750"/>
      </a:hlink>
      <a:folHlink>
        <a:srgbClr val="7030A0"/>
      </a:folHlink>
    </a:clrScheme>
    <a:fontScheme name="默认设计模板">
      <a:majorFont>
        <a:latin typeface="Arial"/>
        <a:ea typeface="宋体"/>
        <a:cs typeface=""/>
      </a:majorFont>
      <a:minorFont>
        <a:latin typeface="Arial"/>
        <a:ea typeface="宋体"/>
        <a:cs typeface=""/>
      </a:minorFont>
    </a:fontScheme>
    <a:fmtScheme name="流畅">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zh-CN" altLang="en-US"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zh-CN" altLang="en-US"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C6EED8"/>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10.xml.rels><?xml version="1.0" encoding="UTF-8" standalone="yes"?>
<Relationships xmlns="http://schemas.openxmlformats.org/package/2006/relationships"><Relationship Id="rId1" Type="http://schemas.openxmlformats.org/officeDocument/2006/relationships/customXmlProps" Target="itemProps10.xml"/></Relationships>
</file>

<file path=customXml/_rels/item11.xml.rels><?xml version="1.0" encoding="UTF-8" standalone="yes"?>
<Relationships xmlns="http://schemas.openxmlformats.org/package/2006/relationships"><Relationship Id="rId1" Type="http://schemas.openxmlformats.org/officeDocument/2006/relationships/customXmlProps" Target="itemProps11.xml"/></Relationships>
</file>

<file path=customXml/_rels/item12.xml.rels><?xml version="1.0" encoding="UTF-8" standalone="yes"?>
<Relationships xmlns="http://schemas.openxmlformats.org/package/2006/relationships"><Relationship Id="rId1" Type="http://schemas.openxmlformats.org/officeDocument/2006/relationships/customXmlProps" Target="itemProps12.xml"/></Relationships>
</file>

<file path=customXml/_rels/item13.xml.rels><?xml version="1.0" encoding="UTF-8" standalone="yes"?>
<Relationships xmlns="http://schemas.openxmlformats.org/package/2006/relationships"><Relationship Id="rId1" Type="http://schemas.openxmlformats.org/officeDocument/2006/relationships/customXmlProps" Target="itemProps13.xml"/></Relationships>
</file>

<file path=customXml/_rels/item14.xml.rels><?xml version="1.0" encoding="UTF-8" standalone="yes"?>
<Relationships xmlns="http://schemas.openxmlformats.org/package/2006/relationships"><Relationship Id="rId1" Type="http://schemas.openxmlformats.org/officeDocument/2006/relationships/customXmlProps" Target="itemProps14.xml"/></Relationships>
</file>

<file path=customXml/_rels/item15.xml.rels><?xml version="1.0" encoding="UTF-8" standalone="yes"?>
<Relationships xmlns="http://schemas.openxmlformats.org/package/2006/relationships"><Relationship Id="rId1" Type="http://schemas.openxmlformats.org/officeDocument/2006/relationships/customXmlProps" Target="itemProps15.xml"/></Relationships>
</file>

<file path=customXml/_rels/item16.xml.rels><?xml version="1.0" encoding="UTF-8" standalone="yes"?>
<Relationships xmlns="http://schemas.openxmlformats.org/package/2006/relationships"><Relationship Id="rId1" Type="http://schemas.openxmlformats.org/officeDocument/2006/relationships/customXmlProps" Target="itemProps16.xml"/></Relationships>
</file>

<file path=customXml/_rels/item17.xml.rels><?xml version="1.0" encoding="UTF-8" standalone="yes"?>
<Relationships xmlns="http://schemas.openxmlformats.org/package/2006/relationships"><Relationship Id="rId1" Type="http://schemas.openxmlformats.org/officeDocument/2006/relationships/customXmlProps" Target="itemProps17.xml"/></Relationships>
</file>

<file path=customXml/_rels/item18.xml.rels><?xml version="1.0" encoding="UTF-8" standalone="yes"?>
<Relationships xmlns="http://schemas.openxmlformats.org/package/2006/relationships"><Relationship Id="rId1" Type="http://schemas.openxmlformats.org/officeDocument/2006/relationships/customXmlProps" Target="itemProps18.xml"/></Relationships>
</file>

<file path=customXml/_rels/item19.xml.rels><?xml version="1.0" encoding="UTF-8" standalone="yes"?>
<Relationships xmlns="http://schemas.openxmlformats.org/package/2006/relationships"><Relationship Id="rId1" Type="http://schemas.openxmlformats.org/officeDocument/2006/relationships/customXmlProps" Target="itemProps19.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20.xml.rels><?xml version="1.0" encoding="UTF-8" standalone="yes"?>
<Relationships xmlns="http://schemas.openxmlformats.org/package/2006/relationships"><Relationship Id="rId1" Type="http://schemas.openxmlformats.org/officeDocument/2006/relationships/customXmlProps" Target="itemProps20.xml"/></Relationships>
</file>

<file path=customXml/_rels/item21.xml.rels><?xml version="1.0" encoding="UTF-8" standalone="yes"?>
<Relationships xmlns="http://schemas.openxmlformats.org/package/2006/relationships"><Relationship Id="rId1" Type="http://schemas.openxmlformats.org/officeDocument/2006/relationships/customXmlProps" Target="itemProps21.xml"/></Relationships>
</file>

<file path=customXml/_rels/item22.xml.rels><?xml version="1.0" encoding="UTF-8" standalone="yes"?>
<Relationships xmlns="http://schemas.openxmlformats.org/package/2006/relationships"><Relationship Id="rId1" Type="http://schemas.openxmlformats.org/officeDocument/2006/relationships/customXmlProps" Target="itemProps22.xml"/></Relationships>
</file>

<file path=customXml/_rels/item23.xml.rels><?xml version="1.0" encoding="UTF-8" standalone="yes"?>
<Relationships xmlns="http://schemas.openxmlformats.org/package/2006/relationships"><Relationship Id="rId1" Type="http://schemas.openxmlformats.org/officeDocument/2006/relationships/customXmlProps" Target="itemProps23.xml"/></Relationships>
</file>

<file path=customXml/_rels/item24.xml.rels><?xml version="1.0" encoding="UTF-8" standalone="yes"?>
<Relationships xmlns="http://schemas.openxmlformats.org/package/2006/relationships"><Relationship Id="rId1" Type="http://schemas.openxmlformats.org/officeDocument/2006/relationships/customXmlProps" Target="itemProps24.xml"/></Relationships>
</file>

<file path=customXml/_rels/item25.xml.rels><?xml version="1.0" encoding="UTF-8" standalone="yes"?>
<Relationships xmlns="http://schemas.openxmlformats.org/package/2006/relationships"><Relationship Id="rId1" Type="http://schemas.openxmlformats.org/officeDocument/2006/relationships/customXmlProps" Target="itemProps25.xml"/></Relationships>
</file>

<file path=customXml/_rels/item26.xml.rels><?xml version="1.0" encoding="UTF-8" standalone="yes"?>
<Relationships xmlns="http://schemas.openxmlformats.org/package/2006/relationships"><Relationship Id="rId1" Type="http://schemas.openxmlformats.org/officeDocument/2006/relationships/customXmlProps" Target="itemProps26.xml"/></Relationships>
</file>

<file path=customXml/_rels/item27.xml.rels><?xml version="1.0" encoding="UTF-8" standalone="yes"?>
<Relationships xmlns="http://schemas.openxmlformats.org/package/2006/relationships"><Relationship Id="rId1" Type="http://schemas.openxmlformats.org/officeDocument/2006/relationships/customXmlProps" Target="itemProps27.xml"/></Relationships>
</file>

<file path=customXml/_rels/item28.xml.rels><?xml version="1.0" encoding="UTF-8" standalone="yes"?>
<Relationships xmlns="http://schemas.openxmlformats.org/package/2006/relationships"><Relationship Id="rId1" Type="http://schemas.openxmlformats.org/officeDocument/2006/relationships/customXmlProps" Target="itemProps28.xml"/></Relationships>
</file>

<file path=customXml/_rels/item29.xml.rels><?xml version="1.0" encoding="UTF-8" standalone="yes"?>
<Relationships xmlns="http://schemas.openxmlformats.org/package/2006/relationships"><Relationship Id="rId1" Type="http://schemas.openxmlformats.org/officeDocument/2006/relationships/customXmlProps" Target="itemProps29.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30.xml.rels><?xml version="1.0" encoding="UTF-8" standalone="yes"?>
<Relationships xmlns="http://schemas.openxmlformats.org/package/2006/relationships"><Relationship Id="rId1" Type="http://schemas.openxmlformats.org/officeDocument/2006/relationships/customXmlProps" Target="itemProps30.xml"/></Relationships>
</file>

<file path=customXml/_rels/item31.xml.rels><?xml version="1.0" encoding="UTF-8" standalone="yes"?>
<Relationships xmlns="http://schemas.openxmlformats.org/package/2006/relationships"><Relationship Id="rId1" Type="http://schemas.openxmlformats.org/officeDocument/2006/relationships/customXmlProps" Target="itemProps31.xml"/></Relationships>
</file>

<file path=customXml/_rels/item32.xml.rels><?xml version="1.0" encoding="UTF-8" standalone="yes"?>
<Relationships xmlns="http://schemas.openxmlformats.org/package/2006/relationships"><Relationship Id="rId1" Type="http://schemas.openxmlformats.org/officeDocument/2006/relationships/customXmlProps" Target="itemProps32.xml"/></Relationships>
</file>

<file path=customXml/_rels/item33.xml.rels><?xml version="1.0" encoding="UTF-8" standalone="yes"?>
<Relationships xmlns="http://schemas.openxmlformats.org/package/2006/relationships"><Relationship Id="rId1" Type="http://schemas.openxmlformats.org/officeDocument/2006/relationships/customXmlProps" Target="itemProps33.xml"/></Relationships>
</file>

<file path=customXml/_rels/item34.xml.rels><?xml version="1.0" encoding="UTF-8" standalone="yes"?>
<Relationships xmlns="http://schemas.openxmlformats.org/package/2006/relationships"><Relationship Id="rId1" Type="http://schemas.openxmlformats.org/officeDocument/2006/relationships/customXmlProps" Target="itemProps34.xml"/></Relationships>
</file>

<file path=customXml/_rels/item35.xml.rels><?xml version="1.0" encoding="UTF-8" standalone="yes"?>
<Relationships xmlns="http://schemas.openxmlformats.org/package/2006/relationships"><Relationship Id="rId1" Type="http://schemas.openxmlformats.org/officeDocument/2006/relationships/customXmlProps" Target="itemProps35.xml"/></Relationships>
</file>

<file path=customXml/_rels/item36.xml.rels><?xml version="1.0" encoding="UTF-8" standalone="yes"?>
<Relationships xmlns="http://schemas.openxmlformats.org/package/2006/relationships"><Relationship Id="rId1" Type="http://schemas.openxmlformats.org/officeDocument/2006/relationships/customXmlProps" Target="itemProps36.xml"/></Relationships>
</file>

<file path=customXml/_rels/item37.xml.rels><?xml version="1.0" encoding="UTF-8" standalone="yes"?>
<Relationships xmlns="http://schemas.openxmlformats.org/package/2006/relationships"><Relationship Id="rId1" Type="http://schemas.openxmlformats.org/officeDocument/2006/relationships/customXmlProps" Target="itemProps37.xml"/></Relationships>
</file>

<file path=customXml/_rels/item38.xml.rels><?xml version="1.0" encoding="UTF-8" standalone="yes"?>
<Relationships xmlns="http://schemas.openxmlformats.org/package/2006/relationships"><Relationship Id="rId1" Type="http://schemas.openxmlformats.org/officeDocument/2006/relationships/customXmlProps" Target="itemProps38.xml"/></Relationships>
</file>

<file path=customXml/_rels/item39.xml.rels><?xml version="1.0" encoding="UTF-8" standalone="yes"?>
<Relationships xmlns="http://schemas.openxmlformats.org/package/2006/relationships"><Relationship Id="rId1" Type="http://schemas.openxmlformats.org/officeDocument/2006/relationships/customXmlProps" Target="itemProps39.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40.xml.rels><?xml version="1.0" encoding="UTF-8" standalone="yes"?>
<Relationships xmlns="http://schemas.openxmlformats.org/package/2006/relationships"><Relationship Id="rId1" Type="http://schemas.openxmlformats.org/officeDocument/2006/relationships/customXmlProps" Target="itemProps40.xml"/></Relationships>
</file>

<file path=customXml/_rels/item41.xml.rels><?xml version="1.0" encoding="UTF-8" standalone="yes"?>
<Relationships xmlns="http://schemas.openxmlformats.org/package/2006/relationships"><Relationship Id="rId1" Type="http://schemas.openxmlformats.org/officeDocument/2006/relationships/customXmlProps" Target="itemProps41.xml"/></Relationships>
</file>

<file path=customXml/_rels/item42.xml.rels><?xml version="1.0" encoding="UTF-8" standalone="yes"?>
<Relationships xmlns="http://schemas.openxmlformats.org/package/2006/relationships"><Relationship Id="rId1" Type="http://schemas.openxmlformats.org/officeDocument/2006/relationships/customXmlProps" Target="itemProps42.xml"/></Relationships>
</file>

<file path=customXml/_rels/item43.xml.rels><?xml version="1.0" encoding="UTF-8" standalone="yes"?>
<Relationships xmlns="http://schemas.openxmlformats.org/package/2006/relationships"><Relationship Id="rId1" Type="http://schemas.openxmlformats.org/officeDocument/2006/relationships/customXmlProps" Target="itemProps43.xml"/></Relationships>
</file>

<file path=customXml/_rels/item44.xml.rels><?xml version="1.0" encoding="UTF-8" standalone="yes"?>
<Relationships xmlns="http://schemas.openxmlformats.org/package/2006/relationships"><Relationship Id="rId1" Type="http://schemas.openxmlformats.org/officeDocument/2006/relationships/customXmlProps" Target="itemProps44.xml"/></Relationships>
</file>

<file path=customXml/_rels/item45.xml.rels><?xml version="1.0" encoding="UTF-8" standalone="yes"?>
<Relationships xmlns="http://schemas.openxmlformats.org/package/2006/relationships"><Relationship Id="rId1" Type="http://schemas.openxmlformats.org/officeDocument/2006/relationships/customXmlProps" Target="itemProps45.xml"/></Relationships>
</file>

<file path=customXml/_rels/item46.xml.rels><?xml version="1.0" encoding="UTF-8" standalone="yes"?>
<Relationships xmlns="http://schemas.openxmlformats.org/package/2006/relationships"><Relationship Id="rId1" Type="http://schemas.openxmlformats.org/officeDocument/2006/relationships/customXmlProps" Target="itemProps46.xml"/></Relationships>
</file>

<file path=customXml/_rels/item47.xml.rels><?xml version="1.0" encoding="UTF-8" standalone="yes"?>
<Relationships xmlns="http://schemas.openxmlformats.org/package/2006/relationships"><Relationship Id="rId1" Type="http://schemas.openxmlformats.org/officeDocument/2006/relationships/customXmlProps" Target="itemProps47.xml"/></Relationships>
</file>

<file path=customXml/_rels/item48.xml.rels><?xml version="1.0" encoding="UTF-8" standalone="yes"?>
<Relationships xmlns="http://schemas.openxmlformats.org/package/2006/relationships"><Relationship Id="rId1" Type="http://schemas.openxmlformats.org/officeDocument/2006/relationships/customXmlProps" Target="itemProps48.xml"/></Relationships>
</file>

<file path=customXml/_rels/item49.xml.rels><?xml version="1.0" encoding="UTF-8" standalone="yes"?>
<Relationships xmlns="http://schemas.openxmlformats.org/package/2006/relationships"><Relationship Id="rId1" Type="http://schemas.openxmlformats.org/officeDocument/2006/relationships/customXmlProps" Target="itemProps49.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_rels/item50.xml.rels><?xml version="1.0" encoding="UTF-8" standalone="yes"?>
<Relationships xmlns="http://schemas.openxmlformats.org/package/2006/relationships"><Relationship Id="rId1" Type="http://schemas.openxmlformats.org/officeDocument/2006/relationships/customXmlProps" Target="itemProps50.xml"/></Relationships>
</file>

<file path=customXml/_rels/item51.xml.rels><?xml version="1.0" encoding="UTF-8" standalone="yes"?>
<Relationships xmlns="http://schemas.openxmlformats.org/package/2006/relationships"><Relationship Id="rId1" Type="http://schemas.openxmlformats.org/officeDocument/2006/relationships/customXmlProps" Target="itemProps51.xml"/></Relationships>
</file>

<file path=customXml/_rels/item52.xml.rels><?xml version="1.0" encoding="UTF-8" standalone="yes"?>
<Relationships xmlns="http://schemas.openxmlformats.org/package/2006/relationships"><Relationship Id="rId1" Type="http://schemas.openxmlformats.org/officeDocument/2006/relationships/customXmlProps" Target="itemProps52.xml"/></Relationships>
</file>

<file path=customXml/_rels/item53.xml.rels><?xml version="1.0" encoding="UTF-8" standalone="yes"?>
<Relationships xmlns="http://schemas.openxmlformats.org/package/2006/relationships"><Relationship Id="rId1" Type="http://schemas.openxmlformats.org/officeDocument/2006/relationships/customXmlProps" Target="itemProps53.xml"/></Relationships>
</file>

<file path=customXml/_rels/item54.xml.rels><?xml version="1.0" encoding="UTF-8" standalone="yes"?>
<Relationships xmlns="http://schemas.openxmlformats.org/package/2006/relationships"><Relationship Id="rId1" Type="http://schemas.openxmlformats.org/officeDocument/2006/relationships/customXmlProps" Target="itemProps54.xml"/></Relationships>
</file>

<file path=customXml/_rels/item55.xml.rels><?xml version="1.0" encoding="UTF-8" standalone="yes"?>
<Relationships xmlns="http://schemas.openxmlformats.org/package/2006/relationships"><Relationship Id="rId1" Type="http://schemas.openxmlformats.org/officeDocument/2006/relationships/customXmlProps" Target="itemProps55.xml"/></Relationships>
</file>

<file path=customXml/_rels/item56.xml.rels><?xml version="1.0" encoding="UTF-8" standalone="yes"?>
<Relationships xmlns="http://schemas.openxmlformats.org/package/2006/relationships"><Relationship Id="rId1" Type="http://schemas.openxmlformats.org/officeDocument/2006/relationships/customXmlProps" Target="itemProps56.xml"/></Relationships>
</file>

<file path=customXml/_rels/item57.xml.rels><?xml version="1.0" encoding="UTF-8" standalone="yes"?>
<Relationships xmlns="http://schemas.openxmlformats.org/package/2006/relationships"><Relationship Id="rId1" Type="http://schemas.openxmlformats.org/officeDocument/2006/relationships/customXmlProps" Target="itemProps57.xml"/></Relationships>
</file>

<file path=customXml/_rels/item58.xml.rels><?xml version="1.0" encoding="UTF-8" standalone="yes"?>
<Relationships xmlns="http://schemas.openxmlformats.org/package/2006/relationships"><Relationship Id="rId1" Type="http://schemas.openxmlformats.org/officeDocument/2006/relationships/customXmlProps" Target="itemProps58.xml"/></Relationships>
</file>

<file path=customXml/_rels/item59.xml.rels><?xml version="1.0" encoding="UTF-8" standalone="yes"?>
<Relationships xmlns="http://schemas.openxmlformats.org/package/2006/relationships"><Relationship Id="rId1" Type="http://schemas.openxmlformats.org/officeDocument/2006/relationships/customXmlProps" Target="itemProps59.xml"/></Relationships>
</file>

<file path=customXml/_rels/item6.xml.rels><?xml version="1.0" encoding="UTF-8" standalone="yes"?>
<Relationships xmlns="http://schemas.openxmlformats.org/package/2006/relationships"><Relationship Id="rId1" Type="http://schemas.openxmlformats.org/officeDocument/2006/relationships/customXmlProps" Target="itemProps6.xml"/></Relationships>
</file>

<file path=customXml/_rels/item60.xml.rels><?xml version="1.0" encoding="UTF-8" standalone="yes"?>
<Relationships xmlns="http://schemas.openxmlformats.org/package/2006/relationships"><Relationship Id="rId1" Type="http://schemas.openxmlformats.org/officeDocument/2006/relationships/customXmlProps" Target="itemProps60.xml"/></Relationships>
</file>

<file path=customXml/_rels/item61.xml.rels><?xml version="1.0" encoding="UTF-8" standalone="yes"?>
<Relationships xmlns="http://schemas.openxmlformats.org/package/2006/relationships"><Relationship Id="rId1" Type="http://schemas.openxmlformats.org/officeDocument/2006/relationships/customXmlProps" Target="itemProps61.xml"/></Relationships>
</file>

<file path=customXml/_rels/item62.xml.rels><?xml version="1.0" encoding="UTF-8" standalone="yes"?>
<Relationships xmlns="http://schemas.openxmlformats.org/package/2006/relationships"><Relationship Id="rId1" Type="http://schemas.openxmlformats.org/officeDocument/2006/relationships/customXmlProps" Target="itemProps62.xml"/></Relationships>
</file>

<file path=customXml/_rels/item63.xml.rels><?xml version="1.0" encoding="UTF-8" standalone="yes"?>
<Relationships xmlns="http://schemas.openxmlformats.org/package/2006/relationships"><Relationship Id="rId1" Type="http://schemas.openxmlformats.org/officeDocument/2006/relationships/customXmlProps" Target="itemProps63.xml"/></Relationships>
</file>

<file path=customXml/_rels/item64.xml.rels><?xml version="1.0" encoding="UTF-8" standalone="yes"?>
<Relationships xmlns="http://schemas.openxmlformats.org/package/2006/relationships"><Relationship Id="rId1" Type="http://schemas.openxmlformats.org/officeDocument/2006/relationships/customXmlProps" Target="itemProps64.xml"/></Relationships>
</file>

<file path=customXml/_rels/item65.xml.rels><?xml version="1.0" encoding="UTF-8" standalone="yes"?>
<Relationships xmlns="http://schemas.openxmlformats.org/package/2006/relationships"><Relationship Id="rId1" Type="http://schemas.openxmlformats.org/officeDocument/2006/relationships/customXmlProps" Target="itemProps65.xml"/></Relationships>
</file>

<file path=customXml/_rels/item66.xml.rels><?xml version="1.0" encoding="UTF-8" standalone="yes"?>
<Relationships xmlns="http://schemas.openxmlformats.org/package/2006/relationships"><Relationship Id="rId1" Type="http://schemas.openxmlformats.org/officeDocument/2006/relationships/customXmlProps" Target="itemProps66.xml"/></Relationships>
</file>

<file path=customXml/_rels/item67.xml.rels><?xml version="1.0" encoding="UTF-8" standalone="yes"?>
<Relationships xmlns="http://schemas.openxmlformats.org/package/2006/relationships"><Relationship Id="rId1" Type="http://schemas.openxmlformats.org/officeDocument/2006/relationships/customXmlProps" Target="itemProps67.xml"/></Relationships>
</file>

<file path=customXml/_rels/item68.xml.rels><?xml version="1.0" encoding="UTF-8" standalone="yes"?>
<Relationships xmlns="http://schemas.openxmlformats.org/package/2006/relationships"><Relationship Id="rId1" Type="http://schemas.openxmlformats.org/officeDocument/2006/relationships/customXmlProps" Target="itemProps68.xml"/></Relationships>
</file>

<file path=customXml/_rels/item69.xml.rels><?xml version="1.0" encoding="UTF-8" standalone="yes"?>
<Relationships xmlns="http://schemas.openxmlformats.org/package/2006/relationships"><Relationship Id="rId1" Type="http://schemas.openxmlformats.org/officeDocument/2006/relationships/customXmlProps" Target="itemProps69.xml"/></Relationships>
</file>

<file path=customXml/_rels/item7.xml.rels><?xml version="1.0" encoding="UTF-8" standalone="yes"?>
<Relationships xmlns="http://schemas.openxmlformats.org/package/2006/relationships"><Relationship Id="rId1" Type="http://schemas.openxmlformats.org/officeDocument/2006/relationships/customXmlProps" Target="itemProps7.xml"/></Relationships>
</file>

<file path=customXml/_rels/item70.xml.rels><?xml version="1.0" encoding="UTF-8" standalone="yes"?>
<Relationships xmlns="http://schemas.openxmlformats.org/package/2006/relationships"><Relationship Id="rId1" Type="http://schemas.openxmlformats.org/officeDocument/2006/relationships/customXmlProps" Target="itemProps70.xml"/></Relationships>
</file>

<file path=customXml/_rels/item71.xml.rels><?xml version="1.0" encoding="UTF-8" standalone="yes"?>
<Relationships xmlns="http://schemas.openxmlformats.org/package/2006/relationships"><Relationship Id="rId1" Type="http://schemas.openxmlformats.org/officeDocument/2006/relationships/customXmlProps" Target="itemProps71.xml"/></Relationships>
</file>

<file path=customXml/_rels/item72.xml.rels><?xml version="1.0" encoding="UTF-8" standalone="yes"?>
<Relationships xmlns="http://schemas.openxmlformats.org/package/2006/relationships"><Relationship Id="rId1" Type="http://schemas.openxmlformats.org/officeDocument/2006/relationships/customXmlProps" Target="itemProps72.xml"/></Relationships>
</file>

<file path=customXml/_rels/item73.xml.rels><?xml version="1.0" encoding="UTF-8" standalone="yes"?>
<Relationships xmlns="http://schemas.openxmlformats.org/package/2006/relationships"><Relationship Id="rId1" Type="http://schemas.openxmlformats.org/officeDocument/2006/relationships/customXmlProps" Target="itemProps73.xml"/></Relationships>
</file>

<file path=customXml/_rels/item74.xml.rels><?xml version="1.0" encoding="UTF-8" standalone="yes"?>
<Relationships xmlns="http://schemas.openxmlformats.org/package/2006/relationships"><Relationship Id="rId1" Type="http://schemas.openxmlformats.org/officeDocument/2006/relationships/customXmlProps" Target="itemProps74.xml"/></Relationships>
</file>

<file path=customXml/_rels/item75.xml.rels><?xml version="1.0" encoding="UTF-8" standalone="yes"?>
<Relationships xmlns="http://schemas.openxmlformats.org/package/2006/relationships"><Relationship Id="rId1" Type="http://schemas.openxmlformats.org/officeDocument/2006/relationships/customXmlProps" Target="itemProps75.xml"/></Relationships>
</file>

<file path=customXml/_rels/item76.xml.rels><?xml version="1.0" encoding="UTF-8" standalone="yes"?>
<Relationships xmlns="http://schemas.openxmlformats.org/package/2006/relationships"><Relationship Id="rId1" Type="http://schemas.openxmlformats.org/officeDocument/2006/relationships/customXmlProps" Target="itemProps76.xml"/></Relationships>
</file>

<file path=customXml/_rels/item77.xml.rels><?xml version="1.0" encoding="UTF-8" standalone="yes"?>
<Relationships xmlns="http://schemas.openxmlformats.org/package/2006/relationships"><Relationship Id="rId1" Type="http://schemas.openxmlformats.org/officeDocument/2006/relationships/customXmlProps" Target="itemProps77.xml"/></Relationships>
</file>

<file path=customXml/_rels/item78.xml.rels><?xml version="1.0" encoding="UTF-8" standalone="yes"?>
<Relationships xmlns="http://schemas.openxmlformats.org/package/2006/relationships"><Relationship Id="rId1" Type="http://schemas.openxmlformats.org/officeDocument/2006/relationships/customXmlProps" Target="itemProps78.xml"/></Relationships>
</file>

<file path=customXml/_rels/item79.xml.rels><?xml version="1.0" encoding="UTF-8" standalone="yes"?>
<Relationships xmlns="http://schemas.openxmlformats.org/package/2006/relationships"><Relationship Id="rId1" Type="http://schemas.openxmlformats.org/officeDocument/2006/relationships/customXmlProps" Target="itemProps79.xml"/></Relationships>
</file>

<file path=customXml/_rels/item8.xml.rels><?xml version="1.0" encoding="UTF-8" standalone="yes"?>
<Relationships xmlns="http://schemas.openxmlformats.org/package/2006/relationships"><Relationship Id="rId1" Type="http://schemas.openxmlformats.org/officeDocument/2006/relationships/customXmlProps" Target="itemProps8.xml"/></Relationships>
</file>

<file path=customXml/_rels/item80.xml.rels><?xml version="1.0" encoding="UTF-8" standalone="yes"?>
<Relationships xmlns="http://schemas.openxmlformats.org/package/2006/relationships"><Relationship Id="rId1" Type="http://schemas.openxmlformats.org/officeDocument/2006/relationships/customXmlProps" Target="itemProps80.xml"/></Relationships>
</file>

<file path=customXml/_rels/item81.xml.rels><?xml version="1.0" encoding="UTF-8" standalone="yes"?>
<Relationships xmlns="http://schemas.openxmlformats.org/package/2006/relationships"><Relationship Id="rId1" Type="http://schemas.openxmlformats.org/officeDocument/2006/relationships/customXmlProps" Target="itemProps81.xml"/></Relationships>
</file>

<file path=customXml/_rels/item82.xml.rels><?xml version="1.0" encoding="UTF-8" standalone="yes"?>
<Relationships xmlns="http://schemas.openxmlformats.org/package/2006/relationships"><Relationship Id="rId1" Type="http://schemas.openxmlformats.org/officeDocument/2006/relationships/customXmlProps" Target="itemProps82.xml"/></Relationships>
</file>

<file path=customXml/_rels/item83.xml.rels><?xml version="1.0" encoding="UTF-8" standalone="yes"?>
<Relationships xmlns="http://schemas.openxmlformats.org/package/2006/relationships"><Relationship Id="rId1" Type="http://schemas.openxmlformats.org/officeDocument/2006/relationships/customXmlProps" Target="itemProps83.xml"/></Relationships>
</file>

<file path=customXml/_rels/item84.xml.rels><?xml version="1.0" encoding="UTF-8" standalone="yes"?>
<Relationships xmlns="http://schemas.openxmlformats.org/package/2006/relationships"><Relationship Id="rId1" Type="http://schemas.openxmlformats.org/officeDocument/2006/relationships/customXmlProps" Target="itemProps84.xml"/></Relationships>
</file>

<file path=customXml/_rels/item85.xml.rels><?xml version="1.0" encoding="UTF-8" standalone="yes"?>
<Relationships xmlns="http://schemas.openxmlformats.org/package/2006/relationships"><Relationship Id="rId1" Type="http://schemas.openxmlformats.org/officeDocument/2006/relationships/customXmlProps" Target="itemProps85.xml"/></Relationships>
</file>

<file path=customXml/_rels/item86.xml.rels><?xml version="1.0" encoding="UTF-8" standalone="yes"?>
<Relationships xmlns="http://schemas.openxmlformats.org/package/2006/relationships"><Relationship Id="rId1" Type="http://schemas.openxmlformats.org/officeDocument/2006/relationships/customXmlProps" Target="itemProps86.xml"/></Relationships>
</file>

<file path=customXml/_rels/item87.xml.rels><?xml version="1.0" encoding="UTF-8" standalone="yes"?>
<Relationships xmlns="http://schemas.openxmlformats.org/package/2006/relationships"><Relationship Id="rId1" Type="http://schemas.openxmlformats.org/officeDocument/2006/relationships/customXmlProps" Target="itemProps87.xml"/></Relationships>
</file>

<file path=customXml/_rels/item88.xml.rels><?xml version="1.0" encoding="UTF-8" standalone="yes"?>
<Relationships xmlns="http://schemas.openxmlformats.org/package/2006/relationships"><Relationship Id="rId1" Type="http://schemas.openxmlformats.org/officeDocument/2006/relationships/customXmlProps" Target="itemProps88.xml"/></Relationships>
</file>

<file path=customXml/_rels/item89.xml.rels><?xml version="1.0" encoding="UTF-8" standalone="yes"?>
<Relationships xmlns="http://schemas.openxmlformats.org/package/2006/relationships"><Relationship Id="rId1" Type="http://schemas.openxmlformats.org/officeDocument/2006/relationships/customXmlProps" Target="itemProps89.xml"/></Relationships>
</file>

<file path=customXml/_rels/item9.xml.rels><?xml version="1.0" encoding="UTF-8" standalone="yes"?>
<Relationships xmlns="http://schemas.openxmlformats.org/package/2006/relationships"><Relationship Id="rId1" Type="http://schemas.openxmlformats.org/officeDocument/2006/relationships/customXmlProps" Target="itemProps9.xml"/></Relationships>
</file>

<file path=customXml/_rels/item90.xml.rels><?xml version="1.0" encoding="UTF-8" standalone="yes"?>
<Relationships xmlns="http://schemas.openxmlformats.org/package/2006/relationships"><Relationship Id="rId1" Type="http://schemas.openxmlformats.org/officeDocument/2006/relationships/customXmlProps" Target="itemProps90.xml"/></Relationships>
</file>

<file path=customXml/_rels/item91.xml.rels><?xml version="1.0" encoding="UTF-8" standalone="yes"?>
<Relationships xmlns="http://schemas.openxmlformats.org/package/2006/relationships"><Relationship Id="rId1" Type="http://schemas.openxmlformats.org/officeDocument/2006/relationships/customXmlProps" Target="itemProps91.xml"/></Relationships>
</file>

<file path=customXml/_rels/item92.xml.rels><?xml version="1.0" encoding="UTF-8" standalone="yes"?>
<Relationships xmlns="http://schemas.openxmlformats.org/package/2006/relationships"><Relationship Id="rId1" Type="http://schemas.openxmlformats.org/officeDocument/2006/relationships/customXmlProps" Target="itemProps92.xml"/></Relationships>
</file>

<file path=customXml/_rels/item93.xml.rels><?xml version="1.0" encoding="UTF-8" standalone="yes"?>
<Relationships xmlns="http://schemas.openxmlformats.org/package/2006/relationships"><Relationship Id="rId1" Type="http://schemas.openxmlformats.org/officeDocument/2006/relationships/customXmlProps" Target="itemProps93.xml"/></Relationships>
</file>

<file path=customXml/_rels/item94.xml.rels><?xml version="1.0" encoding="UTF-8" standalone="yes"?>
<Relationships xmlns="http://schemas.openxmlformats.org/package/2006/relationships"><Relationship Id="rId1" Type="http://schemas.openxmlformats.org/officeDocument/2006/relationships/customXmlProps" Target="itemProps94.xml"/></Relationships>
</file>

<file path=customXml/_rels/item95.xml.rels><?xml version="1.0" encoding="UTF-8" standalone="yes"?>
<Relationships xmlns="http://schemas.openxmlformats.org/package/2006/relationships"><Relationship Id="rId1" Type="http://schemas.openxmlformats.org/officeDocument/2006/relationships/customXmlProps" Target="itemProps95.xml"/></Relationships>
</file>

<file path=customXml/_rels/item96.xml.rels><?xml version="1.0" encoding="UTF-8" standalone="yes"?>
<Relationships xmlns="http://schemas.openxmlformats.org/package/2006/relationships"><Relationship Id="rId1" Type="http://schemas.openxmlformats.org/officeDocument/2006/relationships/customXmlProps" Target="itemProps96.xml"/></Relationships>
</file>

<file path=customXml/_rels/item97.xml.rels><?xml version="1.0" encoding="UTF-8" standalone="yes"?>
<Relationships xmlns="http://schemas.openxmlformats.org/package/2006/relationships"><Relationship Id="rId1" Type="http://schemas.openxmlformats.org/officeDocument/2006/relationships/customXmlProps" Target="itemProps97.xml"/></Relationships>
</file>

<file path=customXml/_rels/item98.xml.rels><?xml version="1.0" encoding="UTF-8" standalone="yes"?>
<Relationships xmlns="http://schemas.openxmlformats.org/package/2006/relationships"><Relationship Id="rId1" Type="http://schemas.openxmlformats.org/officeDocument/2006/relationships/customXmlProps" Target="itemProps98.xml"/></Relationships>
</file>

<file path=customXml/_rels/item99.xml.rels><?xml version="1.0" encoding="UTF-8" standalone="yes"?>
<Relationships xmlns="http://schemas.openxmlformats.org/package/2006/relationships"><Relationship Id="rId1" Type="http://schemas.openxmlformats.org/officeDocument/2006/relationships/customXmlProps" Target="itemProps99.xml"/></Relationships>
</file>

<file path=customXml/item1.xml><?xml version="1.0" encoding="utf-8"?>
<CustomerInfo>
  <UserName>Administrator</UserName>
  <CompanyName>www.xjghost.com</CompanyName>
  <MachineID>A888</MachineID>
  <ToolID>ljRTAAAAKGU=</ToolID>
  <Data><![CDATA[bGpSVEFBQUFLR1U9]]></Data>
</CustomerInfo>
</file>

<file path=customXml/item10.xml><?xml version="1.0" encoding="utf-8"?>
<CustomerInfo>
  <UserName>Administrator</UserName>
  <CompanyName>www.xjghost.com</CompanyName>
  <MachineID>A888</MachineID>
  <ToolID>ljRTAAAAKGU=</ToolID>
  <Data><![CDATA[bGpSVEFBQUFLR1U9]]></Data>
</CustomerInfo>
</file>

<file path=customXml/item11.xml><?xml version="1.0" encoding="utf-8"?>
<CustomerInfo>
  <UserName>Administrator</UserName>
  <CompanyName>www.xjghost.com</CompanyName>
  <MachineID>A888</MachineID>
  <ToolID>ljRTAAAAKGU=</ToolID>
  <Data><![CDATA[bGpSVEFBQUFLR1U9]]></Data>
</CustomerInfo>
</file>

<file path=customXml/item12.xml><?xml version="1.0" encoding="utf-8"?>
<CustomerInfo>
  <UserName>Administrator</UserName>
  <CompanyName>www.xjghost.com</CompanyName>
  <MachineID>A888</MachineID>
  <ToolID>ljRTAAAAKGU=</ToolID>
  <Data><![CDATA[bGpSVEFBQUFLR1U9]]></Data>
</CustomerInfo>
</file>

<file path=customXml/item13.xml><?xml version="1.0" encoding="utf-8"?>
<CustomerInfo>
  <UserName>Administrator</UserName>
  <CompanyName>www.xjghost.com</CompanyName>
  <MachineID>A888</MachineID>
  <ToolID>ljRTAAAAKGU=</ToolID>
  <Data><![CDATA[bGpSVEFBQUFLR1U9]]></Data>
</CustomerInfo>
</file>

<file path=customXml/item14.xml><?xml version="1.0" encoding="utf-8"?>
<CustomerInfo>
  <UserName>Administrator</UserName>
  <CompanyName>www.xjghost.com</CompanyName>
  <MachineID>A888</MachineID>
  <ToolID>ljRTAAAAKGU=</ToolID>
  <Data><![CDATA[bGpSVEFBQUFLR1U9]]></Data>
</CustomerInfo>
</file>

<file path=customXml/item15.xml><?xml version="1.0" encoding="utf-8"?>
<CustomerInfo>
  <UserName>Administrator</UserName>
  <CompanyName>www.xjghost.com</CompanyName>
  <MachineID>A888</MachineID>
  <ToolID>ljRTAAAAKGU=</ToolID>
  <Data><![CDATA[bGpSVEFBQUFLR1U9]]></Data>
</CustomerInfo>
</file>

<file path=customXml/item16.xml><?xml version="1.0" encoding="utf-8"?>
<CustomerInfo>
  <UserName>Administrator</UserName>
  <CompanyName>www.xjghost.com</CompanyName>
  <MachineID>A888</MachineID>
  <ToolID>ljRTAAAAKGU=</ToolID>
  <Data><![CDATA[bGpSVEFBQUFLR1U9]]></Data>
</CustomerInfo>
</file>

<file path=customXml/item17.xml><?xml version="1.0" encoding="utf-8"?>
<CustomerInfo>
  <UserName>Administrator</UserName>
  <CompanyName>www.xjghost.com</CompanyName>
  <MachineID>A888</MachineID>
  <ToolID>ljRTAAAAKGU=</ToolID>
  <Data><![CDATA[bGpSVEFBQUFLR1U9]]></Data>
</CustomerInfo>
</file>

<file path=customXml/item18.xml><?xml version="1.0" encoding="utf-8"?>
<CustomerInfo>
  <UserName>Administrator</UserName>
  <CompanyName>www.xjghost.com</CompanyName>
  <MachineID>A888</MachineID>
  <ToolID>ljRTAAAAKGU=</ToolID>
  <Data><![CDATA[bGpSVEFBQUFLR1U9]]></Data>
</CustomerInfo>
</file>

<file path=customXml/item19.xml><?xml version="1.0" encoding="utf-8"?>
<CustomerInfo>
  <UserName>Administrator</UserName>
  <CompanyName>www.xjghost.com</CompanyName>
  <MachineID>A888</MachineID>
  <ToolID>ljRTAAAAKGU=</ToolID>
  <Data><![CDATA[bGpSVEFBQUFLR1U9]]></Data>
</CustomerInfo>
</file>

<file path=customXml/item2.xml><?xml version="1.0" encoding="utf-8"?>
<CustomerInfo>
  <UserName>Administrator</UserName>
  <CompanyName>www.xjghost.com</CompanyName>
  <MachineID>A888</MachineID>
  <ToolID>ljRTAAAAKGU=</ToolID>
  <Data><![CDATA[bGpSVEFBQUFLR1U9]]></Data>
</CustomerInfo>
</file>

<file path=customXml/item20.xml><?xml version="1.0" encoding="utf-8"?>
<CustomerInfo>
  <UserName>Administrator</UserName>
  <CompanyName>www.xjghost.com</CompanyName>
  <MachineID>A888</MachineID>
  <ToolID>ljRTAAAAKGU=</ToolID>
  <Data><![CDATA[bGpSVEFBQUFLR1U9]]></Data>
</CustomerInfo>
</file>

<file path=customXml/item21.xml><?xml version="1.0" encoding="utf-8"?>
<CustomerInfo>
  <UserName>Administrator</UserName>
  <CompanyName>www.xjghost.com</CompanyName>
  <MachineID>A888</MachineID>
  <ToolID>ljRTAAAAKGU=</ToolID>
  <Data><![CDATA[bGpSVEFBQUFLR1U9]]></Data>
</CustomerInfo>
</file>

<file path=customXml/item22.xml><?xml version="1.0" encoding="utf-8"?>
<CustomerInfo>
  <UserName>Administrator</UserName>
  <CompanyName>www.xjghost.com</CompanyName>
  <MachineID>A888</MachineID>
  <ToolID>ljRTAAAAKGU=</ToolID>
  <Data><![CDATA[bGpSVEFBQUFLR1U9]]></Data>
</CustomerInfo>
</file>

<file path=customXml/item23.xml><?xml version="1.0" encoding="utf-8"?>
<CustomerInfo>
  <UserName>Administrator</UserName>
  <CompanyName>www.xjghost.com</CompanyName>
  <MachineID>A888</MachineID>
  <ToolID>ljRTAAAAKGU=</ToolID>
  <Data><![CDATA[bGpSVEFBQUFLR1U9]]></Data>
</CustomerInfo>
</file>

<file path=customXml/item24.xml><?xml version="1.0" encoding="utf-8"?>
<CustomerInfo>
  <UserName>Administrator</UserName>
  <CompanyName>www.xjghost.com</CompanyName>
  <MachineID>A888</MachineID>
  <ToolID>ljRTAAAAKGU=</ToolID>
  <Data><![CDATA[bGpSVEFBQUFLR1U9]]></Data>
</CustomerInfo>
</file>

<file path=customXml/item25.xml><?xml version="1.0" encoding="utf-8"?>
<CustomerInfo>
  <UserName>Administrator</UserName>
  <CompanyName>www.xjghost.com</CompanyName>
  <MachineID>A888</MachineID>
  <ToolID>ljRTAAAAKGU=</ToolID>
  <Data><![CDATA[bGpSVEFBQUFLR1U9]]></Data>
</CustomerInfo>
</file>

<file path=customXml/item26.xml><?xml version="1.0" encoding="utf-8"?>
<CustomerInfo>
  <UserName>Administrator</UserName>
  <CompanyName>www.xjghost.com</CompanyName>
  <MachineID>A888</MachineID>
  <ToolID>ljRTAAAAKGU=</ToolID>
  <Data><![CDATA[bGpSVEFBQUFLR1U9]]></Data>
</CustomerInfo>
</file>

<file path=customXml/item27.xml><?xml version="1.0" encoding="utf-8"?>
<CustomerInfo>
  <UserName>Administrator</UserName>
  <CompanyName>www.xjghost.com</CompanyName>
  <MachineID>A888</MachineID>
  <ToolID>ljRTAAAAKGU=</ToolID>
  <Data><![CDATA[bGpSVEFBQUFLR1U9]]></Data>
</CustomerInfo>
</file>

<file path=customXml/item28.xml><?xml version="1.0" encoding="utf-8"?>
<CustomerInfo>
  <UserName>Administrator</UserName>
  <CompanyName>www.xjghost.com</CompanyName>
  <MachineID>A888</MachineID>
  <ToolID>ljRTAAAAKGU=</ToolID>
  <Data><![CDATA[bGpSVEFBQUFLR1U9]]></Data>
</CustomerInfo>
</file>

<file path=customXml/item29.xml><?xml version="1.0" encoding="utf-8"?>
<CustomerInfo>
  <UserName>Administrator</UserName>
  <CompanyName>www.xjghost.com</CompanyName>
  <MachineID>A888</MachineID>
  <ToolID>ljRTAAAAKGU=</ToolID>
  <Data><![CDATA[bGpSVEFBQUFLR1U9]]></Data>
</CustomerInfo>
</file>

<file path=customXml/item3.xml><?xml version="1.0" encoding="utf-8"?>
<CustomerInfo>
  <UserName>Administrator</UserName>
  <CompanyName>www.xjghost.com</CompanyName>
  <MachineID>A888</MachineID>
  <ToolID>ljRTAAAAKGU=</ToolID>
  <Data><![CDATA[bGpSVEFBQUFLR1U9]]></Data>
</CustomerInfo>
</file>

<file path=customXml/item30.xml><?xml version="1.0" encoding="utf-8"?>
<CustomerInfo>
  <UserName>Administrator</UserName>
  <CompanyName>www.xjghost.com</CompanyName>
  <MachineID>A888</MachineID>
  <ToolID>ljRTAAAAKGU=</ToolID>
  <Data><![CDATA[bGpSVEFBQUFLR1U9]]></Data>
</CustomerInfo>
</file>

<file path=customXml/item31.xml><?xml version="1.0" encoding="utf-8"?>
<CustomerInfo>
  <UserName>Administrator</UserName>
  <CompanyName>www.xjghost.com</CompanyName>
  <MachineID>A888</MachineID>
  <ToolID>ljRTAAAAKGU=</ToolID>
  <Data><![CDATA[bGpSVEFBQUFLR1U9]]></Data>
</CustomerInfo>
</file>

<file path=customXml/item32.xml><?xml version="1.0" encoding="utf-8"?>
<CustomerInfo>
  <UserName>Administrator</UserName>
  <CompanyName>www.xjghost.com</CompanyName>
  <MachineID>A888</MachineID>
  <ToolID>ljRTAAAAKGU=</ToolID>
  <Data><![CDATA[bGpSVEFBQUFLR1U9]]></Data>
</CustomerInfo>
</file>

<file path=customXml/item33.xml><?xml version="1.0" encoding="utf-8"?>
<CustomerInfo>
  <UserName>Administrator</UserName>
  <CompanyName>www.xjghost.com</CompanyName>
  <MachineID>A888</MachineID>
  <ToolID>ljRTAAAAKGU=</ToolID>
  <Data><![CDATA[bGpSVEFBQUFLR1U9]]></Data>
</CustomerInfo>
</file>

<file path=customXml/item34.xml><?xml version="1.0" encoding="utf-8"?>
<CustomerInfo>
  <UserName>Administrator</UserName>
  <CompanyName>www.xjghost.com</CompanyName>
  <MachineID>A888</MachineID>
  <ToolID>ljRTAAAAKGU=</ToolID>
  <Data><![CDATA[bGpSVEFBQUFLR1U9]]></Data>
</CustomerInfo>
</file>

<file path=customXml/item35.xml><?xml version="1.0" encoding="utf-8"?>
<CustomerInfo>
  <UserName>Administrator</UserName>
  <CompanyName>www.xjghost.com</CompanyName>
  <MachineID>A888</MachineID>
  <ToolID>ljRTAAAAKGU=</ToolID>
  <Data><![CDATA[bGpSVEFBQUFLR1U9]]></Data>
</CustomerInfo>
</file>

<file path=customXml/item36.xml><?xml version="1.0" encoding="utf-8"?>
<CustomerInfo>
  <UserName>Administrator</UserName>
  <CompanyName>www.xjghost.com</CompanyName>
  <MachineID>A888</MachineID>
  <ToolID>ljRTAAAAKGU=</ToolID>
  <Data><![CDATA[bGpSVEFBQUFLR1U9]]></Data>
</CustomerInfo>
</file>

<file path=customXml/item37.xml><?xml version="1.0" encoding="utf-8"?>
<CustomerInfo>
  <UserName>Administrator</UserName>
  <CompanyName>www.xjghost.com</CompanyName>
  <MachineID>A888</MachineID>
  <ToolID>ljRTAAAAKGU=</ToolID>
  <Data><![CDATA[bGpSVEFBQUFLR1U9]]></Data>
</CustomerInfo>
</file>

<file path=customXml/item38.xml><?xml version="1.0" encoding="utf-8"?>
<CustomerInfo>
  <UserName>Administrator</UserName>
  <CompanyName>www.xjghost.com</CompanyName>
  <MachineID>A888</MachineID>
  <ToolID>ljRTAAAAKGU=</ToolID>
  <Data><![CDATA[bGpSVEFBQUFLR1U9]]></Data>
</CustomerInfo>
</file>

<file path=customXml/item39.xml><?xml version="1.0" encoding="utf-8"?>
<CustomerInfo>
  <UserName>Administrator</UserName>
  <CompanyName>www.xjghost.com</CompanyName>
  <MachineID>A888</MachineID>
  <ToolID>ljRTAAAAKGU=</ToolID>
  <Data><![CDATA[bGpSVEFBQUFLR1U9]]></Data>
</CustomerInfo>
</file>

<file path=customXml/item4.xml><?xml version="1.0" encoding="utf-8"?>
<CustomerInfo>
  <UserName>Administrator</UserName>
  <CompanyName>www.xjghost.com</CompanyName>
  <MachineID>A888</MachineID>
  <ToolID>ljRTAAAAKGU=</ToolID>
  <Data><![CDATA[bGpSVEFBQUFLR1U9]]></Data>
</CustomerInfo>
</file>

<file path=customXml/item40.xml><?xml version="1.0" encoding="utf-8"?>
<CustomerInfo>
  <UserName>Administrator</UserName>
  <CompanyName>www.xjghost.com</CompanyName>
  <MachineID>A888</MachineID>
  <ToolID>ljRTAAAAKGU=</ToolID>
  <Data><![CDATA[bGpSVEFBQUFLR1U9]]></Data>
</CustomerInfo>
</file>

<file path=customXml/item41.xml><?xml version="1.0" encoding="utf-8"?>
<CustomerInfo>
  <UserName>Administrator</UserName>
  <CompanyName>www.xjghost.com</CompanyName>
  <MachineID>A888</MachineID>
  <ToolID>ljRTAAAAKGU=</ToolID>
  <Data><![CDATA[bGpSVEFBQUFLR1U9]]></Data>
</CustomerInfo>
</file>

<file path=customXml/item42.xml><?xml version="1.0" encoding="utf-8"?>
<CustomerInfo>
  <UserName>Administrator</UserName>
  <CompanyName>www.xjghost.com</CompanyName>
  <MachineID>A888</MachineID>
  <ToolID>ljRTAAAAKGU=</ToolID>
  <Data><![CDATA[bGpSVEFBQUFLR1U9]]></Data>
</CustomerInfo>
</file>

<file path=customXml/item43.xml><?xml version="1.0" encoding="utf-8"?>
<CustomerInfo>
  <UserName>Administrator</UserName>
  <CompanyName>www.xjghost.com</CompanyName>
  <MachineID>A888</MachineID>
  <ToolID>ljRTAAAAKGU=</ToolID>
  <Data><![CDATA[bGpSVEFBQUFLR1U9]]></Data>
</CustomerInfo>
</file>

<file path=customXml/item44.xml><?xml version="1.0" encoding="utf-8"?>
<CustomerInfo>
  <UserName>Administrator</UserName>
  <CompanyName>www.xjghost.com</CompanyName>
  <MachineID>A888</MachineID>
  <ToolID>ljRTAAAAKGU=</ToolID>
  <Data><![CDATA[bGpSVEFBQUFLR1U9]]></Data>
</CustomerInfo>
</file>

<file path=customXml/item45.xml><?xml version="1.0" encoding="utf-8"?>
<CustomerInfo>
  <UserName>Administrator</UserName>
  <CompanyName>www.xjghost.com</CompanyName>
  <MachineID>A888</MachineID>
  <ToolID>ljRTAAAAKGU=</ToolID>
  <Data><![CDATA[bGpSVEFBQUFLR1U9]]></Data>
</CustomerInfo>
</file>

<file path=customXml/item46.xml><?xml version="1.0" encoding="utf-8"?>
<CustomerInfo>
  <UserName>Administrator</UserName>
  <CompanyName>www.xjghost.com</CompanyName>
  <MachineID>A888</MachineID>
  <ToolID>ljRTAAAAKGU=</ToolID>
  <Data><![CDATA[bGpSVEFBQUFLR1U9]]></Data>
</CustomerInfo>
</file>

<file path=customXml/item47.xml><?xml version="1.0" encoding="utf-8"?>
<CustomerInfo>
  <UserName>Administrator</UserName>
  <CompanyName>www.xjghost.com</CompanyName>
  <MachineID>A888</MachineID>
  <ToolID>ljRTAAAAKGU=</ToolID>
  <Data><![CDATA[bGpSVEFBQUFLR1U9]]></Data>
</CustomerInfo>
</file>

<file path=customXml/item48.xml><?xml version="1.0" encoding="utf-8"?>
<CustomerInfo>
  <UserName>Administrator</UserName>
  <CompanyName>www.xjghost.com</CompanyName>
  <MachineID>A888</MachineID>
  <ToolID>ljRTAAAAKGU=</ToolID>
  <Data><![CDATA[bGpSVEFBQUFLR1U9]]></Data>
</CustomerInfo>
</file>

<file path=customXml/item49.xml><?xml version="1.0" encoding="utf-8"?>
<CustomerInfo>
  <UserName>Administrator</UserName>
  <CompanyName>www.xjghost.com</CompanyName>
  <MachineID>A888</MachineID>
  <ToolID>ljRTAAAAKGU=</ToolID>
  <Data><![CDATA[bGpSVEFBQUFLR1U9]]></Data>
</CustomerInfo>
</file>

<file path=customXml/item5.xml><?xml version="1.0" encoding="utf-8"?>
<CustomerInfo>
  <UserName>Administrator</UserName>
  <CompanyName>www.xjghost.com</CompanyName>
  <MachineID>A888</MachineID>
  <ToolID>ljRTAAAAKGU=</ToolID>
  <Data><![CDATA[bGpSVEFBQUFLR1U9]]></Data>
</CustomerInfo>
</file>

<file path=customXml/item50.xml><?xml version="1.0" encoding="utf-8"?>
<CustomerInfo>
  <UserName>Administrator</UserName>
  <CompanyName>www.xjghost.com</CompanyName>
  <MachineID>A888</MachineID>
  <ToolID>ljRTAAAAKGU=</ToolID>
  <Data><![CDATA[bGpSVEFBQUFLR1U9]]></Data>
</CustomerInfo>
</file>

<file path=customXml/item51.xml><?xml version="1.0" encoding="utf-8"?>
<CustomerInfo>
  <UserName>Administrator</UserName>
  <CompanyName>www.xjghost.com</CompanyName>
  <MachineID>A888</MachineID>
  <ToolID>ljRTAAAAKGU=</ToolID>
  <Data><![CDATA[bGpSVEFBQUFLR1U9]]></Data>
</CustomerInfo>
</file>

<file path=customXml/item52.xml><?xml version="1.0" encoding="utf-8"?>
<CustomerInfo>
  <UserName>Administrator</UserName>
  <CompanyName>www.xjghost.com</CompanyName>
  <MachineID>A888</MachineID>
  <ToolID>ljRTAAAAKGU=</ToolID>
  <Data><![CDATA[bGpSVEFBQUFLR1U9]]></Data>
</CustomerInfo>
</file>

<file path=customXml/item53.xml><?xml version="1.0" encoding="utf-8"?>
<CustomerInfo>
  <UserName>Administrator</UserName>
  <CompanyName>www.xjghost.com</CompanyName>
  <MachineID>A888</MachineID>
  <ToolID>ljRTAAAAKGU=</ToolID>
  <Data><![CDATA[bGpSVEFBQUFLR1U9]]></Data>
</CustomerInfo>
</file>

<file path=customXml/item54.xml><?xml version="1.0" encoding="utf-8"?>
<CustomerInfo>
  <UserName>Administrator</UserName>
  <CompanyName>www.xjghost.com</CompanyName>
  <MachineID>A888</MachineID>
  <ToolID>ljRTAAAAKGU=</ToolID>
  <Data><![CDATA[bGpSVEFBQUFLR1U9]]></Data>
</CustomerInfo>
</file>

<file path=customXml/item55.xml><?xml version="1.0" encoding="utf-8"?>
<CustomerInfo>
  <UserName>Administrator</UserName>
  <CompanyName>www.xjghost.com</CompanyName>
  <MachineID>A888</MachineID>
  <ToolID>ljRTAAAAKGU=</ToolID>
  <Data><![CDATA[bGpSVEFBQUFLR1U9]]></Data>
</CustomerInfo>
</file>

<file path=customXml/item56.xml><?xml version="1.0" encoding="utf-8"?>
<CustomerInfo>
  <UserName>Administrator</UserName>
  <CompanyName>www.xjghost.com</CompanyName>
  <MachineID>A888</MachineID>
  <ToolID>ljRTAAAAKGU=</ToolID>
  <Data><![CDATA[bGpSVEFBQUFLR1U9]]></Data>
</CustomerInfo>
</file>

<file path=customXml/item57.xml><?xml version="1.0" encoding="utf-8"?>
<CustomerInfo>
  <UserName>Administrator</UserName>
  <CompanyName>www.xjghost.com</CompanyName>
  <MachineID>A888</MachineID>
  <ToolID>ljRTAAAAKGU=</ToolID>
  <Data><![CDATA[bGpSVEFBQUFLR1U9]]></Data>
</CustomerInfo>
</file>

<file path=customXml/item58.xml><?xml version="1.0" encoding="utf-8"?>
<CustomerInfo>
  <UserName>Administrator</UserName>
  <CompanyName>www.xjghost.com</CompanyName>
  <MachineID>A888</MachineID>
  <ToolID>ljRTAAAAKGU=</ToolID>
  <Data><![CDATA[bGpSVEFBQUFLR1U9]]></Data>
</CustomerInfo>
</file>

<file path=customXml/item59.xml><?xml version="1.0" encoding="utf-8"?>
<CustomerInfo>
  <UserName>Administrator</UserName>
  <CompanyName>www.xjghost.com</CompanyName>
  <MachineID>A888</MachineID>
  <ToolID>ljRTAAAAKGU=</ToolID>
  <Data><![CDATA[bGpSVEFBQUFLR1U9]]></Data>
</CustomerInfo>
</file>

<file path=customXml/item6.xml><?xml version="1.0" encoding="utf-8"?>
<CustomerInfo>
  <UserName>Administrator</UserName>
  <CompanyName>www.xjghost.com</CompanyName>
  <MachineID>A888</MachineID>
  <ToolID>ljRTAAAAKGU=</ToolID>
  <Data><![CDATA[bGpSVEFBQUFLR1U9]]></Data>
</CustomerInfo>
</file>

<file path=customXml/item60.xml><?xml version="1.0" encoding="utf-8"?>
<CustomerInfo>
  <UserName>Administrator</UserName>
  <CompanyName>www.xjghost.com</CompanyName>
  <MachineID>A888</MachineID>
  <ToolID>ljRTAAAAKGU=</ToolID>
  <Data><![CDATA[bGpSVEFBQUFLR1U9]]></Data>
</CustomerInfo>
</file>

<file path=customXml/item61.xml><?xml version="1.0" encoding="utf-8"?>
<CustomerInfo>
  <UserName>Administrator</UserName>
  <CompanyName>www.xjghost.com</CompanyName>
  <MachineID>A888</MachineID>
  <ToolID>ljRTAAAAKGU=</ToolID>
  <Data><![CDATA[bGpSVEFBQUFLR1U9]]></Data>
</CustomerInfo>
</file>

<file path=customXml/item62.xml><?xml version="1.0" encoding="utf-8"?>
<CustomerInfo>
  <UserName>Administrator</UserName>
  <CompanyName>www.xjghost.com</CompanyName>
  <MachineID>A888</MachineID>
  <ToolID>ljRTAAAAKGU=</ToolID>
  <Data><![CDATA[bGpSVEFBQUFLR1U9]]></Data>
</CustomerInfo>
</file>

<file path=customXml/item63.xml><?xml version="1.0" encoding="utf-8"?>
<CustomerInfo>
  <UserName>Administrator</UserName>
  <CompanyName>www.xjghost.com</CompanyName>
  <MachineID>A888</MachineID>
  <ToolID>ljRTAAAAKGU=</ToolID>
  <Data><![CDATA[bGpSVEFBQUFLR1U9]]></Data>
</CustomerInfo>
</file>

<file path=customXml/item64.xml><?xml version="1.0" encoding="utf-8"?>
<CustomerInfo>
  <UserName>Administrator</UserName>
  <CompanyName>www.xjghost.com</CompanyName>
  <MachineID>A888</MachineID>
  <ToolID>ljRTAAAAKGU=</ToolID>
  <Data><![CDATA[bGpSVEFBQUFLR1U9]]></Data>
</CustomerInfo>
</file>

<file path=customXml/item65.xml><?xml version="1.0" encoding="utf-8"?>
<CustomerInfo>
  <UserName>Administrator</UserName>
  <CompanyName>www.xjghost.com</CompanyName>
  <MachineID>A888</MachineID>
  <ToolID>ljRTAAAAKGU=</ToolID>
  <Data><![CDATA[bGpSVEFBQUFLR1U9]]></Data>
</CustomerInfo>
</file>

<file path=customXml/item66.xml><?xml version="1.0" encoding="utf-8"?>
<CustomerInfo>
  <UserName>Administrator</UserName>
  <CompanyName>www.xjghost.com</CompanyName>
  <MachineID>A888</MachineID>
  <ToolID>ljRTAAAAKGU=</ToolID>
  <Data><![CDATA[bGpSVEFBQUFLR1U9]]></Data>
</CustomerInfo>
</file>

<file path=customXml/item67.xml><?xml version="1.0" encoding="utf-8"?>
<CustomerInfo>
  <UserName>Administrator</UserName>
  <CompanyName>www.xjghost.com</CompanyName>
  <MachineID>A888</MachineID>
  <ToolID>ljRTAAAAKGU=</ToolID>
  <Data><![CDATA[bGpSVEFBQUFLR1U9]]></Data>
</CustomerInfo>
</file>

<file path=customXml/item68.xml><?xml version="1.0" encoding="utf-8"?>
<CustomerInfo>
  <UserName>Administrator</UserName>
  <CompanyName>www.xjghost.com</CompanyName>
  <MachineID>A888</MachineID>
  <ToolID>ljRTAAAAKGU=</ToolID>
  <Data><![CDATA[bGpSVEFBQUFLR1U9]]></Data>
</CustomerInfo>
</file>

<file path=customXml/item69.xml><?xml version="1.0" encoding="utf-8"?>
<CustomerInfo>
  <UserName>Administrator</UserName>
  <CompanyName>www.xjghost.com</CompanyName>
  <MachineID>A888</MachineID>
  <ToolID>ljRTAAAAKGU=</ToolID>
  <Data><![CDATA[bGpSVEFBQUFLR1U9]]></Data>
</CustomerInfo>
</file>

<file path=customXml/item7.xml><?xml version="1.0" encoding="utf-8"?>
<CustomerInfo>
  <UserName>Administrator</UserName>
  <CompanyName>www.xjghost.com</CompanyName>
  <MachineID>A888</MachineID>
  <ToolID>ljRTAAAAKGU=</ToolID>
  <Data><![CDATA[bGpSVEFBQUFLR1U9]]></Data>
</CustomerInfo>
</file>

<file path=customXml/item70.xml><?xml version="1.0" encoding="utf-8"?>
<CustomerInfo>
  <UserName>Administrator</UserName>
  <CompanyName>www.xjghost.com</CompanyName>
  <MachineID>A888</MachineID>
  <ToolID>ljRTAAAAKGU=</ToolID>
  <Data><![CDATA[bGpSVEFBQUFLR1U9]]></Data>
</CustomerInfo>
</file>

<file path=customXml/item71.xml><?xml version="1.0" encoding="utf-8"?>
<CustomerInfo>
  <UserName>Administrator</UserName>
  <CompanyName>www.xjghost.com</CompanyName>
  <MachineID>A888</MachineID>
  <ToolID>ljRTAAAAKGU=</ToolID>
  <Data><![CDATA[bGpSVEFBQUFLR1U9]]></Data>
</CustomerInfo>
</file>

<file path=customXml/item72.xml><?xml version="1.0" encoding="utf-8"?>
<CustomerInfo>
  <UserName>Administrator</UserName>
  <CompanyName>www.xjghost.com</CompanyName>
  <MachineID>A888</MachineID>
  <ToolID>ljRTAAAAKGU=</ToolID>
  <Data><![CDATA[bGpSVEFBQUFLR1U9]]></Data>
</CustomerInfo>
</file>

<file path=customXml/item73.xml><?xml version="1.0" encoding="utf-8"?>
<CustomerInfo>
  <UserName>Administrator</UserName>
  <CompanyName>www.xjghost.com</CompanyName>
  <MachineID>A888</MachineID>
  <ToolID>ljRTAAAAKGU=</ToolID>
  <Data><![CDATA[bGpSVEFBQUFLR1U9]]></Data>
</CustomerInfo>
</file>

<file path=customXml/item74.xml><?xml version="1.0" encoding="utf-8"?>
<CustomerInfo>
  <UserName>Administrator</UserName>
  <CompanyName>www.xjghost.com</CompanyName>
  <MachineID>A888</MachineID>
  <ToolID>ljRTAAAAKGU=</ToolID>
  <Data><![CDATA[bGpSVEFBQUFLR1U9]]></Data>
</CustomerInfo>
</file>

<file path=customXml/item75.xml><?xml version="1.0" encoding="utf-8"?>
<CustomerInfo>
  <UserName>Administrator</UserName>
  <CompanyName>www.xjghost.com</CompanyName>
  <MachineID>A888</MachineID>
  <ToolID>ljRTAAAAKGU=</ToolID>
  <Data><![CDATA[bGpSVEFBQUFLR1U9]]></Data>
</CustomerInfo>
</file>

<file path=customXml/item76.xml><?xml version="1.0" encoding="utf-8"?>
<CustomerInfo>
  <UserName>Administrator</UserName>
  <CompanyName>www.xjghost.com</CompanyName>
  <MachineID>A888</MachineID>
  <ToolID>ljRTAAAAKGU=</ToolID>
  <Data><![CDATA[bGpSVEFBQUFLR1U9]]></Data>
</CustomerInfo>
</file>

<file path=customXml/item77.xml><?xml version="1.0" encoding="utf-8"?>
<CustomerInfo>
  <UserName>Administrator</UserName>
  <CompanyName>www.xjghost.com</CompanyName>
  <MachineID>A888</MachineID>
  <ToolID>ljRTAAAAKGU=</ToolID>
  <Data><![CDATA[bGpSVEFBQUFLR1U9]]></Data>
</CustomerInfo>
</file>

<file path=customXml/item78.xml><?xml version="1.0" encoding="utf-8"?>
<CustomerInfo>
  <UserName>Administrator</UserName>
  <CompanyName>www.xjghost.com</CompanyName>
  <MachineID>A888</MachineID>
  <ToolID>ljRTAAAAKGU=</ToolID>
  <Data><![CDATA[bGpSVEFBQUFLR1U9]]></Data>
</CustomerInfo>
</file>

<file path=customXml/item79.xml><?xml version="1.0" encoding="utf-8"?>
<CustomerInfo>
  <UserName>Administrator</UserName>
  <CompanyName>www.xjghost.com</CompanyName>
  <MachineID>A888</MachineID>
  <ToolID>ljRTAAAAKGU=</ToolID>
  <Data><![CDATA[bGpSVEFBQUFLR1U9]]></Data>
</CustomerInfo>
</file>

<file path=customXml/item8.xml><?xml version="1.0" encoding="utf-8"?>
<CustomerInfo>
  <UserName>Administrator</UserName>
  <CompanyName>www.xjghost.com</CompanyName>
  <MachineID>A888</MachineID>
  <ToolID>ljRTAAAAKGU=</ToolID>
  <Data><![CDATA[bGpSVEFBQUFLR1U9]]></Data>
</CustomerInfo>
</file>

<file path=customXml/item80.xml><?xml version="1.0" encoding="utf-8"?>
<CustomerInfo>
  <UserName>Administrator</UserName>
  <CompanyName>www.xjghost.com</CompanyName>
  <MachineID>A888</MachineID>
  <ToolID>ljRTAAAAKGU=</ToolID>
  <Data><![CDATA[bGpSVEFBQUFLR1U9]]></Data>
</CustomerInfo>
</file>

<file path=customXml/item81.xml><?xml version="1.0" encoding="utf-8"?>
<CustomerInfo>
  <UserName>Administrator</UserName>
  <CompanyName>www.xjghost.com</CompanyName>
  <MachineID>A888</MachineID>
  <ToolID>ljRTAAAAKGU=</ToolID>
  <Data><![CDATA[bGpSVEFBQUFLR1U9]]></Data>
</CustomerInfo>
</file>

<file path=customXml/item82.xml><?xml version="1.0" encoding="utf-8"?>
<CustomerInfo>
  <UserName>Administrator</UserName>
  <CompanyName>www.xjghost.com</CompanyName>
  <MachineID>A888</MachineID>
  <ToolID>ljRTAAAAKGU=</ToolID>
  <Data><![CDATA[bGpSVEFBQUFLR1U9]]></Data>
</CustomerInfo>
</file>

<file path=customXml/item83.xml><?xml version="1.0" encoding="utf-8"?>
<CustomerInfo>
  <UserName>Administrator</UserName>
  <CompanyName>www.xjghost.com</CompanyName>
  <MachineID>A888</MachineID>
  <ToolID>ljRTAAAAKGU=</ToolID>
  <Data><![CDATA[bGpSVEFBQUFLR1U9]]></Data>
</CustomerInfo>
</file>

<file path=customXml/item84.xml><?xml version="1.0" encoding="utf-8"?>
<CustomerInfo>
  <UserName>Administrator</UserName>
  <CompanyName>www.xjghost.com</CompanyName>
  <MachineID>A888</MachineID>
  <ToolID>ljRTAAAAKGU=</ToolID>
  <Data><![CDATA[bGpSVEFBQUFLR1U9]]></Data>
</CustomerInfo>
</file>

<file path=customXml/item85.xml><?xml version="1.0" encoding="utf-8"?>
<CustomerInfo>
  <UserName>Administrator</UserName>
  <CompanyName>www.xjghost.com</CompanyName>
  <MachineID>A888</MachineID>
  <ToolID>ljRTAAAAKGU=</ToolID>
  <Data><![CDATA[bGpSVEFBQUFLR1U9]]></Data>
</CustomerInfo>
</file>

<file path=customXml/item86.xml><?xml version="1.0" encoding="utf-8"?>
<CustomerInfo>
  <UserName>Administrator</UserName>
  <CompanyName>www.xjghost.com</CompanyName>
  <MachineID>A888</MachineID>
  <ToolID>ljRTAAAAKGU=</ToolID>
  <Data><![CDATA[bGpSVEFBQUFLR1U9]]></Data>
</CustomerInfo>
</file>

<file path=customXml/item87.xml><?xml version="1.0" encoding="utf-8"?>
<CustomerInfo>
  <UserName>Administrator</UserName>
  <CompanyName>www.xjghost.com</CompanyName>
  <MachineID>A888</MachineID>
  <ToolID>ljRTAAAAKGU=</ToolID>
  <Data><![CDATA[bGpSVEFBQUFLR1U9]]></Data>
</CustomerInfo>
</file>

<file path=customXml/item88.xml><?xml version="1.0" encoding="utf-8"?>
<CustomerInfo>
  <UserName>Administrator</UserName>
  <CompanyName>www.xjghost.com</CompanyName>
  <MachineID>A888</MachineID>
  <ToolID>ljRTAAAAKGU=</ToolID>
  <Data><![CDATA[bGpSVEFBQUFLR1U9]]></Data>
</CustomerInfo>
</file>

<file path=customXml/item89.xml><?xml version="1.0" encoding="utf-8"?>
<CustomerInfo>
  <UserName>Administrator</UserName>
  <CompanyName>www.xjghost.com</CompanyName>
  <MachineID>A888</MachineID>
  <ToolID>ljRTAAAAKGU=</ToolID>
  <Data><![CDATA[bGpSVEFBQUFLR1U9]]></Data>
</CustomerInfo>
</file>

<file path=customXml/item9.xml><?xml version="1.0" encoding="utf-8"?>
<CustomerInfo>
  <UserName>Administrator</UserName>
  <CompanyName>www.xjghost.com</CompanyName>
  <MachineID>A888</MachineID>
  <ToolID>ljRTAAAAKGU=</ToolID>
  <Data><![CDATA[bGpSVEFBQUFLR1U9]]></Data>
</CustomerInfo>
</file>

<file path=customXml/item90.xml><?xml version="1.0" encoding="utf-8"?>
<CustomerInfo>
  <UserName>Administrator</UserName>
  <CompanyName>www.xjghost.com</CompanyName>
  <MachineID>A888</MachineID>
  <ToolID>ljRTAAAAKGU=</ToolID>
  <Data><![CDATA[bGpSVEFBQUFLR1U9]]></Data>
</CustomerInfo>
</file>

<file path=customXml/item91.xml><?xml version="1.0" encoding="utf-8"?>
<CustomerInfo>
  <UserName>Administrator</UserName>
  <CompanyName>www.xjghost.com</CompanyName>
  <MachineID>A888</MachineID>
  <ToolID>ljRTAAAAKGU=</ToolID>
  <Data><![CDATA[bGpSVEFBQUFLR1U9]]></Data>
</CustomerInfo>
</file>

<file path=customXml/item92.xml><?xml version="1.0" encoding="utf-8"?>
<CustomerInfo>
  <UserName>Administrator</UserName>
  <CompanyName>www.xjghost.com</CompanyName>
  <MachineID>A888</MachineID>
  <ToolID>ljRTAAAAKGU=</ToolID>
  <Data><![CDATA[bGpSVEFBQUFLR1U9]]></Data>
</CustomerInfo>
</file>

<file path=customXml/item93.xml><?xml version="1.0" encoding="utf-8"?>
<CustomerInfo>
  <UserName>Administrator</UserName>
  <CompanyName>www.xjghost.com</CompanyName>
  <MachineID>A888</MachineID>
  <ToolID>ljRTAAAAKGU=</ToolID>
  <Data><![CDATA[bGpSVEFBQUFLR1U9]]></Data>
</CustomerInfo>
</file>

<file path=customXml/item94.xml><?xml version="1.0" encoding="utf-8"?>
<CustomerInfo>
  <UserName>Administrator</UserName>
  <CompanyName>www.xjghost.com</CompanyName>
  <MachineID>A888</MachineID>
  <ToolID>ljRTAAAAKGU=</ToolID>
  <Data><![CDATA[bGpSVEFBQUFLR1U9]]></Data>
</CustomerInfo>
</file>

<file path=customXml/item95.xml><?xml version="1.0" encoding="utf-8"?>
<CustomerInfo>
  <UserName>Administrator</UserName>
  <CompanyName>www.xjghost.com</CompanyName>
  <MachineID>A888</MachineID>
  <ToolID>ljRTAAAAKGU=</ToolID>
  <Data><![CDATA[bGpSVEFBQUFLR1U9]]></Data>
</CustomerInfo>
</file>

<file path=customXml/item96.xml><?xml version="1.0" encoding="utf-8"?>
<CustomerInfo>
  <UserName>Administrator</UserName>
  <CompanyName>www.xjghost.com</CompanyName>
  <MachineID>A888</MachineID>
  <ToolID>ljRTAAAAKGU=</ToolID>
  <Data><![CDATA[bGpSVEFBQUFLR1U9]]></Data>
</CustomerInfo>
</file>

<file path=customXml/item97.xml><?xml version="1.0" encoding="utf-8"?>
<CustomerInfo>
  <UserName>Administrator</UserName>
  <CompanyName>www.xjghost.com</CompanyName>
  <MachineID>A888</MachineID>
  <ToolID>ljRTAAAAKGU=</ToolID>
  <Data><![CDATA[bGpSVEFBQUFLR1U9]]></Data>
</CustomerInfo>
</file>

<file path=customXml/item98.xml><?xml version="1.0" encoding="utf-8"?>
<CustomerInfo>
  <UserName>Administrator</UserName>
  <CompanyName>www.xjghost.com</CompanyName>
  <MachineID>A888</MachineID>
  <ToolID>ljRTAAAAKGU=</ToolID>
  <Data><![CDATA[bGpSVEFBQUFLR1U9]]></Data>
</CustomerInfo>
</file>

<file path=customXml/item99.xml><?xml version="1.0" encoding="utf-8"?>
<CustomerInfo>
  <UserName>Administrator</UserName>
  <CompanyName>www.xjghost.com</CompanyName>
  <MachineID>A888</MachineID>
  <ToolID>ljRTAAAAKGU=</ToolID>
  <Data><![CDATA[bGpSVEFBQUFLR1U9]]></Data>
</CustomerInfo>
</file>

<file path=customXml/itemProps1.xml><?xml version="1.0" encoding="utf-8"?>
<ds:datastoreItem xmlns:ds="http://schemas.openxmlformats.org/officeDocument/2006/customXml" ds:itemID="{8132A054-07EC-4D81-BC5C-14965B15352F}">
  <ds:schemaRefs/>
</ds:datastoreItem>
</file>

<file path=customXml/itemProps10.xml><?xml version="1.0" encoding="utf-8"?>
<ds:datastoreItem xmlns:ds="http://schemas.openxmlformats.org/officeDocument/2006/customXml" ds:itemID="{365BEEF8-1D85-4BEF-8F9D-E047C3BF1EFC}">
  <ds:schemaRefs/>
</ds:datastoreItem>
</file>

<file path=customXml/itemProps11.xml><?xml version="1.0" encoding="utf-8"?>
<ds:datastoreItem xmlns:ds="http://schemas.openxmlformats.org/officeDocument/2006/customXml" ds:itemID="{46023792-559A-45B2-B8BC-702C4F36A41B}">
  <ds:schemaRefs/>
</ds:datastoreItem>
</file>

<file path=customXml/itemProps12.xml><?xml version="1.0" encoding="utf-8"?>
<ds:datastoreItem xmlns:ds="http://schemas.openxmlformats.org/officeDocument/2006/customXml" ds:itemID="{DDD1B3CF-6875-470A-AF0A-2A4511C4DBE8}">
  <ds:schemaRefs/>
</ds:datastoreItem>
</file>

<file path=customXml/itemProps13.xml><?xml version="1.0" encoding="utf-8"?>
<ds:datastoreItem xmlns:ds="http://schemas.openxmlformats.org/officeDocument/2006/customXml" ds:itemID="{084F199D-E66B-417D-91E8-1E2176397D87}">
  <ds:schemaRefs/>
</ds:datastoreItem>
</file>

<file path=customXml/itemProps14.xml><?xml version="1.0" encoding="utf-8"?>
<ds:datastoreItem xmlns:ds="http://schemas.openxmlformats.org/officeDocument/2006/customXml" ds:itemID="{C097E0F3-2385-4988-B696-D5513AAFE973}">
  <ds:schemaRefs/>
</ds:datastoreItem>
</file>

<file path=customXml/itemProps15.xml><?xml version="1.0" encoding="utf-8"?>
<ds:datastoreItem xmlns:ds="http://schemas.openxmlformats.org/officeDocument/2006/customXml" ds:itemID="{838C6C8E-243B-497F-9DBD-C9D05A96F85A}">
  <ds:schemaRefs/>
</ds:datastoreItem>
</file>

<file path=customXml/itemProps16.xml><?xml version="1.0" encoding="utf-8"?>
<ds:datastoreItem xmlns:ds="http://schemas.openxmlformats.org/officeDocument/2006/customXml" ds:itemID="{9E735D0A-F959-4B13-8C54-F28ED531F5A3}">
  <ds:schemaRefs/>
</ds:datastoreItem>
</file>

<file path=customXml/itemProps17.xml><?xml version="1.0" encoding="utf-8"?>
<ds:datastoreItem xmlns:ds="http://schemas.openxmlformats.org/officeDocument/2006/customXml" ds:itemID="{A796B0A8-49B9-4117-A5F4-3C1E8519DA91}">
  <ds:schemaRefs/>
</ds:datastoreItem>
</file>

<file path=customXml/itemProps18.xml><?xml version="1.0" encoding="utf-8"?>
<ds:datastoreItem xmlns:ds="http://schemas.openxmlformats.org/officeDocument/2006/customXml" ds:itemID="{4CF97F45-932A-4B90-9C7A-BB8F88921F4F}">
  <ds:schemaRefs/>
</ds:datastoreItem>
</file>

<file path=customXml/itemProps19.xml><?xml version="1.0" encoding="utf-8"?>
<ds:datastoreItem xmlns:ds="http://schemas.openxmlformats.org/officeDocument/2006/customXml" ds:itemID="{6750DE68-6CD3-4FA4-859F-406A7294833D}">
  <ds:schemaRefs/>
</ds:datastoreItem>
</file>

<file path=customXml/itemProps2.xml><?xml version="1.0" encoding="utf-8"?>
<ds:datastoreItem xmlns:ds="http://schemas.openxmlformats.org/officeDocument/2006/customXml" ds:itemID="{3DD2EB72-4D08-453E-94B2-2CF2DC9D52B1}">
  <ds:schemaRefs/>
</ds:datastoreItem>
</file>

<file path=customXml/itemProps20.xml><?xml version="1.0" encoding="utf-8"?>
<ds:datastoreItem xmlns:ds="http://schemas.openxmlformats.org/officeDocument/2006/customXml" ds:itemID="{D882B51E-BC38-4356-A2F8-DBCB9720E589}">
  <ds:schemaRefs/>
</ds:datastoreItem>
</file>

<file path=customXml/itemProps21.xml><?xml version="1.0" encoding="utf-8"?>
<ds:datastoreItem xmlns:ds="http://schemas.openxmlformats.org/officeDocument/2006/customXml" ds:itemID="{C5936775-B624-4B86-B42B-EB1F8DC62A93}">
  <ds:schemaRefs/>
</ds:datastoreItem>
</file>

<file path=customXml/itemProps22.xml><?xml version="1.0" encoding="utf-8"?>
<ds:datastoreItem xmlns:ds="http://schemas.openxmlformats.org/officeDocument/2006/customXml" ds:itemID="{71D7260A-FDB0-40A1-9665-BD3BD2E041D9}">
  <ds:schemaRefs/>
</ds:datastoreItem>
</file>

<file path=customXml/itemProps23.xml><?xml version="1.0" encoding="utf-8"?>
<ds:datastoreItem xmlns:ds="http://schemas.openxmlformats.org/officeDocument/2006/customXml" ds:itemID="{BC56D03B-8B3B-4AFD-AE31-A0BC93170D1D}">
  <ds:schemaRefs/>
</ds:datastoreItem>
</file>

<file path=customXml/itemProps24.xml><?xml version="1.0" encoding="utf-8"?>
<ds:datastoreItem xmlns:ds="http://schemas.openxmlformats.org/officeDocument/2006/customXml" ds:itemID="{2DD0B1A8-F041-4465-8100-67002885972C}">
  <ds:schemaRefs/>
</ds:datastoreItem>
</file>

<file path=customXml/itemProps25.xml><?xml version="1.0" encoding="utf-8"?>
<ds:datastoreItem xmlns:ds="http://schemas.openxmlformats.org/officeDocument/2006/customXml" ds:itemID="{F2D1853F-F980-4634-BDAD-7CAC159D0A3E}">
  <ds:schemaRefs/>
</ds:datastoreItem>
</file>

<file path=customXml/itemProps26.xml><?xml version="1.0" encoding="utf-8"?>
<ds:datastoreItem xmlns:ds="http://schemas.openxmlformats.org/officeDocument/2006/customXml" ds:itemID="{9DAD8E00-5037-474B-8295-88BD0B971FE8}">
  <ds:schemaRefs/>
</ds:datastoreItem>
</file>

<file path=customXml/itemProps27.xml><?xml version="1.0" encoding="utf-8"?>
<ds:datastoreItem xmlns:ds="http://schemas.openxmlformats.org/officeDocument/2006/customXml" ds:itemID="{BF88B2C1-3486-46A8-B668-A43940ECAE11}">
  <ds:schemaRefs/>
</ds:datastoreItem>
</file>

<file path=customXml/itemProps28.xml><?xml version="1.0" encoding="utf-8"?>
<ds:datastoreItem xmlns:ds="http://schemas.openxmlformats.org/officeDocument/2006/customXml" ds:itemID="{315F7F87-BD12-4CED-99D1-9B0219570407}">
  <ds:schemaRefs/>
</ds:datastoreItem>
</file>

<file path=customXml/itemProps29.xml><?xml version="1.0" encoding="utf-8"?>
<ds:datastoreItem xmlns:ds="http://schemas.openxmlformats.org/officeDocument/2006/customXml" ds:itemID="{5E56BBE6-8551-4406-88C7-830B0B20F7AC}">
  <ds:schemaRefs/>
</ds:datastoreItem>
</file>

<file path=customXml/itemProps3.xml><?xml version="1.0" encoding="utf-8"?>
<ds:datastoreItem xmlns:ds="http://schemas.openxmlformats.org/officeDocument/2006/customXml" ds:itemID="{CE92AFEA-5593-4A37-9665-4FA6A2B8D072}">
  <ds:schemaRefs/>
</ds:datastoreItem>
</file>

<file path=customXml/itemProps30.xml><?xml version="1.0" encoding="utf-8"?>
<ds:datastoreItem xmlns:ds="http://schemas.openxmlformats.org/officeDocument/2006/customXml" ds:itemID="{E93CD135-1E2D-474F-BEFF-297B9F51CFDF}">
  <ds:schemaRefs/>
</ds:datastoreItem>
</file>

<file path=customXml/itemProps31.xml><?xml version="1.0" encoding="utf-8"?>
<ds:datastoreItem xmlns:ds="http://schemas.openxmlformats.org/officeDocument/2006/customXml" ds:itemID="{7E05C581-4D03-4066-943F-2D019EC90A80}">
  <ds:schemaRefs/>
</ds:datastoreItem>
</file>

<file path=customXml/itemProps32.xml><?xml version="1.0" encoding="utf-8"?>
<ds:datastoreItem xmlns:ds="http://schemas.openxmlformats.org/officeDocument/2006/customXml" ds:itemID="{16090F4B-7DCF-4EAA-B986-6DDE61317E18}">
  <ds:schemaRefs/>
</ds:datastoreItem>
</file>

<file path=customXml/itemProps33.xml><?xml version="1.0" encoding="utf-8"?>
<ds:datastoreItem xmlns:ds="http://schemas.openxmlformats.org/officeDocument/2006/customXml" ds:itemID="{086835F0-F2C7-4354-8A9A-9CEA8BB0773E}">
  <ds:schemaRefs/>
</ds:datastoreItem>
</file>

<file path=customXml/itemProps34.xml><?xml version="1.0" encoding="utf-8"?>
<ds:datastoreItem xmlns:ds="http://schemas.openxmlformats.org/officeDocument/2006/customXml" ds:itemID="{7A6819A4-20DD-451B-A6C7-7D3FE39D6416}">
  <ds:schemaRefs/>
</ds:datastoreItem>
</file>

<file path=customXml/itemProps35.xml><?xml version="1.0" encoding="utf-8"?>
<ds:datastoreItem xmlns:ds="http://schemas.openxmlformats.org/officeDocument/2006/customXml" ds:itemID="{5CA6CD36-6F3A-441B-9B11-80EE29561B50}">
  <ds:schemaRefs/>
</ds:datastoreItem>
</file>

<file path=customXml/itemProps36.xml><?xml version="1.0" encoding="utf-8"?>
<ds:datastoreItem xmlns:ds="http://schemas.openxmlformats.org/officeDocument/2006/customXml" ds:itemID="{74CCD4AF-4918-4920-B490-733DF0E3805F}">
  <ds:schemaRefs/>
</ds:datastoreItem>
</file>

<file path=customXml/itemProps37.xml><?xml version="1.0" encoding="utf-8"?>
<ds:datastoreItem xmlns:ds="http://schemas.openxmlformats.org/officeDocument/2006/customXml" ds:itemID="{7A66DAC4-BB98-48D5-825D-5F706C5C62AD}">
  <ds:schemaRefs/>
</ds:datastoreItem>
</file>

<file path=customXml/itemProps38.xml><?xml version="1.0" encoding="utf-8"?>
<ds:datastoreItem xmlns:ds="http://schemas.openxmlformats.org/officeDocument/2006/customXml" ds:itemID="{FC2075E6-D325-414D-9BFB-3079074D03E3}">
  <ds:schemaRefs/>
</ds:datastoreItem>
</file>

<file path=customXml/itemProps39.xml><?xml version="1.0" encoding="utf-8"?>
<ds:datastoreItem xmlns:ds="http://schemas.openxmlformats.org/officeDocument/2006/customXml" ds:itemID="{88D48520-6067-4AF5-882B-2D91CA002F30}">
  <ds:schemaRefs/>
</ds:datastoreItem>
</file>

<file path=customXml/itemProps4.xml><?xml version="1.0" encoding="utf-8"?>
<ds:datastoreItem xmlns:ds="http://schemas.openxmlformats.org/officeDocument/2006/customXml" ds:itemID="{1CD2692C-C498-4278-95D9-EE23084EC189}">
  <ds:schemaRefs/>
</ds:datastoreItem>
</file>

<file path=customXml/itemProps40.xml><?xml version="1.0" encoding="utf-8"?>
<ds:datastoreItem xmlns:ds="http://schemas.openxmlformats.org/officeDocument/2006/customXml" ds:itemID="{169A267D-9468-4FB5-9A5F-9031C1383ECC}">
  <ds:schemaRefs/>
</ds:datastoreItem>
</file>

<file path=customXml/itemProps41.xml><?xml version="1.0" encoding="utf-8"?>
<ds:datastoreItem xmlns:ds="http://schemas.openxmlformats.org/officeDocument/2006/customXml" ds:itemID="{64DEC6F1-4D96-48D9-BD06-0BE6AEDA7979}">
  <ds:schemaRefs/>
</ds:datastoreItem>
</file>

<file path=customXml/itemProps42.xml><?xml version="1.0" encoding="utf-8"?>
<ds:datastoreItem xmlns:ds="http://schemas.openxmlformats.org/officeDocument/2006/customXml" ds:itemID="{A258FA32-67C7-42CD-A39A-2D2EFF30AA38}">
  <ds:schemaRefs/>
</ds:datastoreItem>
</file>

<file path=customXml/itemProps43.xml><?xml version="1.0" encoding="utf-8"?>
<ds:datastoreItem xmlns:ds="http://schemas.openxmlformats.org/officeDocument/2006/customXml" ds:itemID="{7081FAED-2920-4AA4-BF9B-0221B97151FE}">
  <ds:schemaRefs/>
</ds:datastoreItem>
</file>

<file path=customXml/itemProps44.xml><?xml version="1.0" encoding="utf-8"?>
<ds:datastoreItem xmlns:ds="http://schemas.openxmlformats.org/officeDocument/2006/customXml" ds:itemID="{1CE08E46-BBDB-4B67-BB67-084EB9856517}">
  <ds:schemaRefs/>
</ds:datastoreItem>
</file>

<file path=customXml/itemProps45.xml><?xml version="1.0" encoding="utf-8"?>
<ds:datastoreItem xmlns:ds="http://schemas.openxmlformats.org/officeDocument/2006/customXml" ds:itemID="{EEEDF47C-9B0B-4048-8009-CEB0FCBF3DCE}">
  <ds:schemaRefs/>
</ds:datastoreItem>
</file>

<file path=customXml/itemProps46.xml><?xml version="1.0" encoding="utf-8"?>
<ds:datastoreItem xmlns:ds="http://schemas.openxmlformats.org/officeDocument/2006/customXml" ds:itemID="{F0B69BBD-89BD-43EC-BAEF-F9C312678279}">
  <ds:schemaRefs/>
</ds:datastoreItem>
</file>

<file path=customXml/itemProps47.xml><?xml version="1.0" encoding="utf-8"?>
<ds:datastoreItem xmlns:ds="http://schemas.openxmlformats.org/officeDocument/2006/customXml" ds:itemID="{5E3D5E9B-6BEC-4AA2-859C-0760D3B23226}">
  <ds:schemaRefs/>
</ds:datastoreItem>
</file>

<file path=customXml/itemProps48.xml><?xml version="1.0" encoding="utf-8"?>
<ds:datastoreItem xmlns:ds="http://schemas.openxmlformats.org/officeDocument/2006/customXml" ds:itemID="{EEA0B983-33ED-4A85-8791-1819F0F20C8D}">
  <ds:schemaRefs/>
</ds:datastoreItem>
</file>

<file path=customXml/itemProps49.xml><?xml version="1.0" encoding="utf-8"?>
<ds:datastoreItem xmlns:ds="http://schemas.openxmlformats.org/officeDocument/2006/customXml" ds:itemID="{FB261279-3651-4166-BE21-01FDF37D0087}">
  <ds:schemaRefs/>
</ds:datastoreItem>
</file>

<file path=customXml/itemProps5.xml><?xml version="1.0" encoding="utf-8"?>
<ds:datastoreItem xmlns:ds="http://schemas.openxmlformats.org/officeDocument/2006/customXml" ds:itemID="{7BD6EEDF-6549-4B06-8A4A-261E102BE5E7}">
  <ds:schemaRefs/>
</ds:datastoreItem>
</file>

<file path=customXml/itemProps50.xml><?xml version="1.0" encoding="utf-8"?>
<ds:datastoreItem xmlns:ds="http://schemas.openxmlformats.org/officeDocument/2006/customXml" ds:itemID="{C9001B98-BCF5-4572-AD47-490B47595B20}">
  <ds:schemaRefs/>
</ds:datastoreItem>
</file>

<file path=customXml/itemProps51.xml><?xml version="1.0" encoding="utf-8"?>
<ds:datastoreItem xmlns:ds="http://schemas.openxmlformats.org/officeDocument/2006/customXml" ds:itemID="{C236F635-30DD-4445-BB70-B17663F4F02A}">
  <ds:schemaRefs/>
</ds:datastoreItem>
</file>

<file path=customXml/itemProps52.xml><?xml version="1.0" encoding="utf-8"?>
<ds:datastoreItem xmlns:ds="http://schemas.openxmlformats.org/officeDocument/2006/customXml" ds:itemID="{3776DB44-FEC5-4091-926C-0F31269CA5C5}">
  <ds:schemaRefs/>
</ds:datastoreItem>
</file>

<file path=customXml/itemProps53.xml><?xml version="1.0" encoding="utf-8"?>
<ds:datastoreItem xmlns:ds="http://schemas.openxmlformats.org/officeDocument/2006/customXml" ds:itemID="{48ED736C-EFE9-4B22-B2E6-3966AB70600F}">
  <ds:schemaRefs/>
</ds:datastoreItem>
</file>

<file path=customXml/itemProps54.xml><?xml version="1.0" encoding="utf-8"?>
<ds:datastoreItem xmlns:ds="http://schemas.openxmlformats.org/officeDocument/2006/customXml" ds:itemID="{A900027C-2386-4830-82FE-08F26FBFD645}">
  <ds:schemaRefs/>
</ds:datastoreItem>
</file>

<file path=customXml/itemProps55.xml><?xml version="1.0" encoding="utf-8"?>
<ds:datastoreItem xmlns:ds="http://schemas.openxmlformats.org/officeDocument/2006/customXml" ds:itemID="{F65941E0-5589-46CA-B998-BC1719A63CAB}">
  <ds:schemaRefs/>
</ds:datastoreItem>
</file>

<file path=customXml/itemProps56.xml><?xml version="1.0" encoding="utf-8"?>
<ds:datastoreItem xmlns:ds="http://schemas.openxmlformats.org/officeDocument/2006/customXml" ds:itemID="{1C300F00-DB88-448A-9415-7669AE72E548}">
  <ds:schemaRefs/>
</ds:datastoreItem>
</file>

<file path=customXml/itemProps57.xml><?xml version="1.0" encoding="utf-8"?>
<ds:datastoreItem xmlns:ds="http://schemas.openxmlformats.org/officeDocument/2006/customXml" ds:itemID="{EB761E10-ADC7-4983-AED1-16235442EBC3}">
  <ds:schemaRefs/>
</ds:datastoreItem>
</file>

<file path=customXml/itemProps58.xml><?xml version="1.0" encoding="utf-8"?>
<ds:datastoreItem xmlns:ds="http://schemas.openxmlformats.org/officeDocument/2006/customXml" ds:itemID="{90FDF0A8-B19A-40AC-8B46-B61E694A9061}">
  <ds:schemaRefs/>
</ds:datastoreItem>
</file>

<file path=customXml/itemProps59.xml><?xml version="1.0" encoding="utf-8"?>
<ds:datastoreItem xmlns:ds="http://schemas.openxmlformats.org/officeDocument/2006/customXml" ds:itemID="{DB2CAA4B-9AB4-4904-A887-21D0DB0B724E}">
  <ds:schemaRefs/>
</ds:datastoreItem>
</file>

<file path=customXml/itemProps6.xml><?xml version="1.0" encoding="utf-8"?>
<ds:datastoreItem xmlns:ds="http://schemas.openxmlformats.org/officeDocument/2006/customXml" ds:itemID="{CBF5AF5D-EEE2-4AE6-8F68-33B4F85BED5E}">
  <ds:schemaRefs/>
</ds:datastoreItem>
</file>

<file path=customXml/itemProps60.xml><?xml version="1.0" encoding="utf-8"?>
<ds:datastoreItem xmlns:ds="http://schemas.openxmlformats.org/officeDocument/2006/customXml" ds:itemID="{373E949F-C2C2-49CA-9558-925D229CBE36}">
  <ds:schemaRefs/>
</ds:datastoreItem>
</file>

<file path=customXml/itemProps61.xml><?xml version="1.0" encoding="utf-8"?>
<ds:datastoreItem xmlns:ds="http://schemas.openxmlformats.org/officeDocument/2006/customXml" ds:itemID="{6FA8186D-30E4-4144-AF78-69EEACEF7BD4}">
  <ds:schemaRefs/>
</ds:datastoreItem>
</file>

<file path=customXml/itemProps62.xml><?xml version="1.0" encoding="utf-8"?>
<ds:datastoreItem xmlns:ds="http://schemas.openxmlformats.org/officeDocument/2006/customXml" ds:itemID="{AC88A7CC-A19C-401C-BDFD-2D58AF7E30FE}">
  <ds:schemaRefs/>
</ds:datastoreItem>
</file>

<file path=customXml/itemProps63.xml><?xml version="1.0" encoding="utf-8"?>
<ds:datastoreItem xmlns:ds="http://schemas.openxmlformats.org/officeDocument/2006/customXml" ds:itemID="{3C0B068C-724C-45CF-BFF0-71FCE57529FD}">
  <ds:schemaRefs/>
</ds:datastoreItem>
</file>

<file path=customXml/itemProps64.xml><?xml version="1.0" encoding="utf-8"?>
<ds:datastoreItem xmlns:ds="http://schemas.openxmlformats.org/officeDocument/2006/customXml" ds:itemID="{AA9B457B-49E2-4759-94AB-0AADE1EB090B}">
  <ds:schemaRefs/>
</ds:datastoreItem>
</file>

<file path=customXml/itemProps65.xml><?xml version="1.0" encoding="utf-8"?>
<ds:datastoreItem xmlns:ds="http://schemas.openxmlformats.org/officeDocument/2006/customXml" ds:itemID="{EF7250EB-DC93-4B32-BB9F-86567A3A8BC3}">
  <ds:schemaRefs/>
</ds:datastoreItem>
</file>

<file path=customXml/itemProps66.xml><?xml version="1.0" encoding="utf-8"?>
<ds:datastoreItem xmlns:ds="http://schemas.openxmlformats.org/officeDocument/2006/customXml" ds:itemID="{D1CC5D33-03E9-4FC0-9DFF-886F212B5231}">
  <ds:schemaRefs/>
</ds:datastoreItem>
</file>

<file path=customXml/itemProps67.xml><?xml version="1.0" encoding="utf-8"?>
<ds:datastoreItem xmlns:ds="http://schemas.openxmlformats.org/officeDocument/2006/customXml" ds:itemID="{59BF1915-34AA-43CC-8C72-42732912B117}">
  <ds:schemaRefs/>
</ds:datastoreItem>
</file>

<file path=customXml/itemProps68.xml><?xml version="1.0" encoding="utf-8"?>
<ds:datastoreItem xmlns:ds="http://schemas.openxmlformats.org/officeDocument/2006/customXml" ds:itemID="{3FAEBDDE-FAA7-49B0-902A-E5D213E7116B}">
  <ds:schemaRefs/>
</ds:datastoreItem>
</file>

<file path=customXml/itemProps69.xml><?xml version="1.0" encoding="utf-8"?>
<ds:datastoreItem xmlns:ds="http://schemas.openxmlformats.org/officeDocument/2006/customXml" ds:itemID="{C5E20ED7-4074-45AF-A3E8-C67BE7645169}">
  <ds:schemaRefs/>
</ds:datastoreItem>
</file>

<file path=customXml/itemProps7.xml><?xml version="1.0" encoding="utf-8"?>
<ds:datastoreItem xmlns:ds="http://schemas.openxmlformats.org/officeDocument/2006/customXml" ds:itemID="{1E492E89-6E0F-425B-BF3C-546268543E2A}">
  <ds:schemaRefs/>
</ds:datastoreItem>
</file>

<file path=customXml/itemProps70.xml><?xml version="1.0" encoding="utf-8"?>
<ds:datastoreItem xmlns:ds="http://schemas.openxmlformats.org/officeDocument/2006/customXml" ds:itemID="{1C86965A-22CA-4544-B086-BD4687090ED1}">
  <ds:schemaRefs/>
</ds:datastoreItem>
</file>

<file path=customXml/itemProps71.xml><?xml version="1.0" encoding="utf-8"?>
<ds:datastoreItem xmlns:ds="http://schemas.openxmlformats.org/officeDocument/2006/customXml" ds:itemID="{C0FE314E-41A3-40E7-A6A8-18D3129A6C18}">
  <ds:schemaRefs/>
</ds:datastoreItem>
</file>

<file path=customXml/itemProps72.xml><?xml version="1.0" encoding="utf-8"?>
<ds:datastoreItem xmlns:ds="http://schemas.openxmlformats.org/officeDocument/2006/customXml" ds:itemID="{266439ED-9D3F-46C9-A348-D8136ECDDD98}">
  <ds:schemaRefs/>
</ds:datastoreItem>
</file>

<file path=customXml/itemProps73.xml><?xml version="1.0" encoding="utf-8"?>
<ds:datastoreItem xmlns:ds="http://schemas.openxmlformats.org/officeDocument/2006/customXml" ds:itemID="{49D94326-891E-47D8-AB73-46923443F6B2}">
  <ds:schemaRefs/>
</ds:datastoreItem>
</file>

<file path=customXml/itemProps74.xml><?xml version="1.0" encoding="utf-8"?>
<ds:datastoreItem xmlns:ds="http://schemas.openxmlformats.org/officeDocument/2006/customXml" ds:itemID="{E3C393A3-449E-4B8F-9738-E0CC013D90B7}">
  <ds:schemaRefs/>
</ds:datastoreItem>
</file>

<file path=customXml/itemProps75.xml><?xml version="1.0" encoding="utf-8"?>
<ds:datastoreItem xmlns:ds="http://schemas.openxmlformats.org/officeDocument/2006/customXml" ds:itemID="{11998951-1E31-44F5-8957-7AB71F24AA1F}">
  <ds:schemaRefs/>
</ds:datastoreItem>
</file>

<file path=customXml/itemProps76.xml><?xml version="1.0" encoding="utf-8"?>
<ds:datastoreItem xmlns:ds="http://schemas.openxmlformats.org/officeDocument/2006/customXml" ds:itemID="{B31C6703-6671-468D-8580-A07A44EFA31D}">
  <ds:schemaRefs/>
</ds:datastoreItem>
</file>

<file path=customXml/itemProps77.xml><?xml version="1.0" encoding="utf-8"?>
<ds:datastoreItem xmlns:ds="http://schemas.openxmlformats.org/officeDocument/2006/customXml" ds:itemID="{5E9597D8-BE7C-4831-87F5-DE43A0FF285B}">
  <ds:schemaRefs/>
</ds:datastoreItem>
</file>

<file path=customXml/itemProps78.xml><?xml version="1.0" encoding="utf-8"?>
<ds:datastoreItem xmlns:ds="http://schemas.openxmlformats.org/officeDocument/2006/customXml" ds:itemID="{6AB35312-4266-428B-AF71-220218F38E08}">
  <ds:schemaRefs/>
</ds:datastoreItem>
</file>

<file path=customXml/itemProps79.xml><?xml version="1.0" encoding="utf-8"?>
<ds:datastoreItem xmlns:ds="http://schemas.openxmlformats.org/officeDocument/2006/customXml" ds:itemID="{6A2632FF-A1ED-48B8-91DB-CC158320A4E8}">
  <ds:schemaRefs/>
</ds:datastoreItem>
</file>

<file path=customXml/itemProps8.xml><?xml version="1.0" encoding="utf-8"?>
<ds:datastoreItem xmlns:ds="http://schemas.openxmlformats.org/officeDocument/2006/customXml" ds:itemID="{D071AAC6-E1AE-471C-98DF-20CA2AFDB406}">
  <ds:schemaRefs/>
</ds:datastoreItem>
</file>

<file path=customXml/itemProps80.xml><?xml version="1.0" encoding="utf-8"?>
<ds:datastoreItem xmlns:ds="http://schemas.openxmlformats.org/officeDocument/2006/customXml" ds:itemID="{A3A2E8C8-5E7C-4071-A0A1-F96C464763AC}">
  <ds:schemaRefs/>
</ds:datastoreItem>
</file>

<file path=customXml/itemProps81.xml><?xml version="1.0" encoding="utf-8"?>
<ds:datastoreItem xmlns:ds="http://schemas.openxmlformats.org/officeDocument/2006/customXml" ds:itemID="{A5F4786E-023E-4743-80B5-81F0B3B57C5B}">
  <ds:schemaRefs/>
</ds:datastoreItem>
</file>

<file path=customXml/itemProps82.xml><?xml version="1.0" encoding="utf-8"?>
<ds:datastoreItem xmlns:ds="http://schemas.openxmlformats.org/officeDocument/2006/customXml" ds:itemID="{5C9C5AE7-AA7D-444B-9AFE-21580AD46130}">
  <ds:schemaRefs/>
</ds:datastoreItem>
</file>

<file path=customXml/itemProps83.xml><?xml version="1.0" encoding="utf-8"?>
<ds:datastoreItem xmlns:ds="http://schemas.openxmlformats.org/officeDocument/2006/customXml" ds:itemID="{97276337-8CB3-414E-9BB4-57E50293DD37}">
  <ds:schemaRefs/>
</ds:datastoreItem>
</file>

<file path=customXml/itemProps84.xml><?xml version="1.0" encoding="utf-8"?>
<ds:datastoreItem xmlns:ds="http://schemas.openxmlformats.org/officeDocument/2006/customXml" ds:itemID="{330F43E7-3127-4834-8DF3-B7E7BDE17155}">
  <ds:schemaRefs/>
</ds:datastoreItem>
</file>

<file path=customXml/itemProps85.xml><?xml version="1.0" encoding="utf-8"?>
<ds:datastoreItem xmlns:ds="http://schemas.openxmlformats.org/officeDocument/2006/customXml" ds:itemID="{60E77593-E455-47D7-9626-AB5182C4C503}">
  <ds:schemaRefs/>
</ds:datastoreItem>
</file>

<file path=customXml/itemProps86.xml><?xml version="1.0" encoding="utf-8"?>
<ds:datastoreItem xmlns:ds="http://schemas.openxmlformats.org/officeDocument/2006/customXml" ds:itemID="{5759ED01-9FAD-435D-91ED-4DFD12212818}">
  <ds:schemaRefs/>
</ds:datastoreItem>
</file>

<file path=customXml/itemProps87.xml><?xml version="1.0" encoding="utf-8"?>
<ds:datastoreItem xmlns:ds="http://schemas.openxmlformats.org/officeDocument/2006/customXml" ds:itemID="{ECD99DD3-0E70-4EE4-9898-362812AA280D}">
  <ds:schemaRefs/>
</ds:datastoreItem>
</file>

<file path=customXml/itemProps88.xml><?xml version="1.0" encoding="utf-8"?>
<ds:datastoreItem xmlns:ds="http://schemas.openxmlformats.org/officeDocument/2006/customXml" ds:itemID="{44FDC77B-4AA6-47B1-9C99-7B4425F130A9}">
  <ds:schemaRefs/>
</ds:datastoreItem>
</file>

<file path=customXml/itemProps89.xml><?xml version="1.0" encoding="utf-8"?>
<ds:datastoreItem xmlns:ds="http://schemas.openxmlformats.org/officeDocument/2006/customXml" ds:itemID="{E79CD3D7-5037-4C72-BE64-89D14CE4F81C}">
  <ds:schemaRefs/>
</ds:datastoreItem>
</file>

<file path=customXml/itemProps9.xml><?xml version="1.0" encoding="utf-8"?>
<ds:datastoreItem xmlns:ds="http://schemas.openxmlformats.org/officeDocument/2006/customXml" ds:itemID="{08CD7719-61C9-4EC3-9C6C-1F76A81F3CC5}">
  <ds:schemaRefs/>
</ds:datastoreItem>
</file>

<file path=customXml/itemProps90.xml><?xml version="1.0" encoding="utf-8"?>
<ds:datastoreItem xmlns:ds="http://schemas.openxmlformats.org/officeDocument/2006/customXml" ds:itemID="{6C0BB9EB-EE6F-4451-9021-A1D9C813F0D1}">
  <ds:schemaRefs/>
</ds:datastoreItem>
</file>

<file path=customXml/itemProps91.xml><?xml version="1.0" encoding="utf-8"?>
<ds:datastoreItem xmlns:ds="http://schemas.openxmlformats.org/officeDocument/2006/customXml" ds:itemID="{B761C154-130A-43D4-AB27-374CC176A643}">
  <ds:schemaRefs/>
</ds:datastoreItem>
</file>

<file path=customXml/itemProps92.xml><?xml version="1.0" encoding="utf-8"?>
<ds:datastoreItem xmlns:ds="http://schemas.openxmlformats.org/officeDocument/2006/customXml" ds:itemID="{45C7A909-9410-4039-9805-83E88B425AB2}">
  <ds:schemaRefs/>
</ds:datastoreItem>
</file>

<file path=customXml/itemProps93.xml><?xml version="1.0" encoding="utf-8"?>
<ds:datastoreItem xmlns:ds="http://schemas.openxmlformats.org/officeDocument/2006/customXml" ds:itemID="{8E12443B-9967-472C-8D77-5FE95056056E}">
  <ds:schemaRefs/>
</ds:datastoreItem>
</file>

<file path=customXml/itemProps94.xml><?xml version="1.0" encoding="utf-8"?>
<ds:datastoreItem xmlns:ds="http://schemas.openxmlformats.org/officeDocument/2006/customXml" ds:itemID="{3B6D51A8-80C0-43DA-95AE-A5830731F851}">
  <ds:schemaRefs/>
</ds:datastoreItem>
</file>

<file path=customXml/itemProps95.xml><?xml version="1.0" encoding="utf-8"?>
<ds:datastoreItem xmlns:ds="http://schemas.openxmlformats.org/officeDocument/2006/customXml" ds:itemID="{58695B35-8F2C-4F05-81A5-EB23A0478341}">
  <ds:schemaRefs/>
</ds:datastoreItem>
</file>

<file path=customXml/itemProps96.xml><?xml version="1.0" encoding="utf-8"?>
<ds:datastoreItem xmlns:ds="http://schemas.openxmlformats.org/officeDocument/2006/customXml" ds:itemID="{F72F7BF1-7BA4-44D0-B3B2-1F535DA5B140}">
  <ds:schemaRefs/>
</ds:datastoreItem>
</file>

<file path=customXml/itemProps97.xml><?xml version="1.0" encoding="utf-8"?>
<ds:datastoreItem xmlns:ds="http://schemas.openxmlformats.org/officeDocument/2006/customXml" ds:itemID="{54876DF7-C7C2-4372-B2B4-BC9EE38A6B56}">
  <ds:schemaRefs/>
</ds:datastoreItem>
</file>

<file path=customXml/itemProps98.xml><?xml version="1.0" encoding="utf-8"?>
<ds:datastoreItem xmlns:ds="http://schemas.openxmlformats.org/officeDocument/2006/customXml" ds:itemID="{BA2DBB5E-04A4-436E-9622-6965828EC999}">
  <ds:schemaRefs/>
</ds:datastoreItem>
</file>

<file path=customXml/itemProps99.xml><?xml version="1.0" encoding="utf-8"?>
<ds:datastoreItem xmlns:ds="http://schemas.openxmlformats.org/officeDocument/2006/customXml" ds:itemID="{D2016BB5-C6AC-49A4-829A-26185F2C27C0}">
  <ds:schemaRefs/>
</ds:datastoreItem>
</file>

<file path=docProps/app.xml><?xml version="1.0" encoding="utf-8"?>
<Properties xmlns="http://schemas.openxmlformats.org/officeDocument/2006/extended-properties" xmlns:vt="http://schemas.openxmlformats.org/officeDocument/2006/docPropsVTypes">
  <Template>主题1</Template>
  <TotalTime>143</TotalTime>
  <Words>2473</Words>
  <Application>Microsoft Office PowerPoint</Application>
  <PresentationFormat>自定义</PresentationFormat>
  <Paragraphs>620</Paragraphs>
  <Slides>97</Slides>
  <Notes>97</Notes>
  <HiddenSlides>0</HiddenSlides>
  <MMClips>0</MMClips>
  <ScaleCrop>false</ScaleCrop>
  <HeadingPairs>
    <vt:vector size="4" baseType="variant">
      <vt:variant>
        <vt:lpstr>主题</vt:lpstr>
      </vt:variant>
      <vt:variant>
        <vt:i4>1</vt:i4>
      </vt:variant>
      <vt:variant>
        <vt:lpstr>幻灯片标题</vt:lpstr>
      </vt:variant>
      <vt:variant>
        <vt:i4>97</vt:i4>
      </vt:variant>
    </vt:vector>
  </HeadingPairs>
  <TitlesOfParts>
    <vt:vector size="98" baseType="lpstr">
      <vt:lpstr>主题1</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lpstr>幻灯片 57</vt:lpstr>
      <vt:lpstr>幻灯片 58</vt:lpstr>
      <vt:lpstr>幻灯片 59</vt:lpstr>
      <vt:lpstr>幻灯片 60</vt:lpstr>
      <vt:lpstr>幻灯片 61</vt:lpstr>
      <vt:lpstr>幻灯片 62</vt:lpstr>
      <vt:lpstr>幻灯片 63</vt:lpstr>
      <vt:lpstr>幻灯片 64</vt:lpstr>
      <vt:lpstr>幻灯片 65</vt:lpstr>
      <vt:lpstr>幻灯片 66</vt:lpstr>
      <vt:lpstr>幻灯片 67</vt:lpstr>
      <vt:lpstr>幻灯片 68</vt:lpstr>
      <vt:lpstr>幻灯片 69</vt:lpstr>
      <vt:lpstr>幻灯片 70</vt:lpstr>
      <vt:lpstr>幻灯片 71</vt:lpstr>
      <vt:lpstr>幻灯片 72</vt:lpstr>
      <vt:lpstr>幻灯片 73</vt:lpstr>
      <vt:lpstr>幻灯片 74</vt:lpstr>
      <vt:lpstr>幻灯片 75</vt:lpstr>
      <vt:lpstr>幻灯片 76</vt:lpstr>
      <vt:lpstr>幻灯片 77</vt:lpstr>
      <vt:lpstr>幻灯片 78</vt:lpstr>
      <vt:lpstr>幻灯片 79</vt:lpstr>
      <vt:lpstr>幻灯片 80</vt:lpstr>
      <vt:lpstr>幻灯片 81</vt:lpstr>
      <vt:lpstr>幻灯片 82</vt:lpstr>
      <vt:lpstr>幻灯片 83</vt:lpstr>
      <vt:lpstr>幻灯片 84</vt:lpstr>
      <vt:lpstr>幻灯片 85</vt:lpstr>
      <vt:lpstr>幻灯片 86</vt:lpstr>
      <vt:lpstr>幻灯片 87</vt:lpstr>
      <vt:lpstr>幻灯片 88</vt:lpstr>
      <vt:lpstr>幻灯片 89</vt:lpstr>
      <vt:lpstr>幻灯片 90</vt:lpstr>
      <vt:lpstr>幻灯片 91</vt:lpstr>
      <vt:lpstr>幻灯片 92</vt:lpstr>
      <vt:lpstr>幻灯片 93</vt:lpstr>
      <vt:lpstr>幻灯片 94</vt:lpstr>
      <vt:lpstr>幻灯片 95</vt:lpstr>
      <vt:lpstr>幻灯片 96</vt:lpstr>
      <vt:lpstr>幻灯片 97</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title>
  <dc:subject>  </dc:subject>
  <dc:creator> </dc:creator>
  <cp:keywords> </cp:keywords>
  <dc:description> </dc:description>
  <cp:lastModifiedBy>User</cp:lastModifiedBy>
  <cp:revision>202</cp:revision>
  <dcterms:modified xsi:type="dcterms:W3CDTF">2019-03-06T07:56:41Z</dcterms:modified>
  <cp:category> </cp:category>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 </vt:lpwstr>
  </property>
</Properties>
</file>