
<file path=[Content_Types].xml><?xml version="1.0" encoding="utf-8"?>
<Types xmlns="http://schemas.openxmlformats.org/package/2006/content-types">
  <Override PartName="/customXml/itemProps35.xml" ContentType="application/vnd.openxmlformats-officedocument.customXmlProperties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customXml/itemProps13.xml" ContentType="application/vnd.openxmlformats-officedocument.customXmlProperties+xml"/>
  <Override PartName="/customXml/itemProps24.xml" ContentType="application/vnd.openxmlformats-officedocument.customXmlProperties+xml"/>
  <Override PartName="/customXml/itemProps60.xml" ContentType="application/vnd.openxmlformats-officedocument.customXmlProperties+xml"/>
  <Override PartName="/customXml/itemProps71.xml" ContentType="application/vnd.openxmlformats-officedocument.customXmlProperties+xml"/>
  <Override PartName="/ppt/slides/slide36.xml" ContentType="application/vnd.openxmlformats-officedocument.presentationml.slide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63.xml" ContentType="application/vnd.openxmlformats-officedocument.presentationml.notesSlide+xml"/>
  <Override PartName="/ppt/tableStyles.xml" ContentType="application/vnd.openxmlformats-officedocument.presentationml.tableStyles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30.xml" ContentType="application/vnd.openxmlformats-officedocument.presentationml.notesSlide+xml"/>
  <Override PartName="/customXml/itemProps29.xml" ContentType="application/vnd.openxmlformats-officedocument.customXmlProperties+xml"/>
  <Override PartName="/ppt/notesSlides/notesSlide7.xml" ContentType="application/vnd.openxmlformats-officedocument.presentationml.notesSlide+xml"/>
  <Override PartName="/customXml/itemProps18.xml" ContentType="application/vnd.openxmlformats-officedocument.customXmlProperties+xml"/>
  <Override PartName="/customXml/itemProps65.xml" ContentType="application/vnd.openxmlformats-officedocument.customXmlProperties+xml"/>
  <Override PartName="/customXml/itemProps2.xml" ContentType="application/vnd.openxmlformats-officedocument.customXmlProperties+xml"/>
  <Override PartName="/customXml/itemProps25.xml" ContentType="application/vnd.openxmlformats-officedocument.customXmlProperties+xml"/>
  <Override PartName="/customXml/itemProps54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notesSlides/notesSlide68.xml" ContentType="application/vnd.openxmlformats-officedocument.presentationml.notesSlide+xml"/>
  <Override PartName="/customXml/itemProps14.xml" ContentType="application/vnd.openxmlformats-officedocument.customXmlProperties+xml"/>
  <Override PartName="/customXml/itemProps32.xml" ContentType="application/vnd.openxmlformats-officedocument.customXmlProperties+xml"/>
  <Override PartName="/customXml/itemProps43.xml" ContentType="application/vnd.openxmlformats-officedocument.customXmlProperties+xml"/>
  <Override PartName="/customXml/itemProps61.xml" ContentType="application/vnd.openxmlformats-officedocument.customXmlProperties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notesSlides/notesSlide57.xml" ContentType="application/vnd.openxmlformats-officedocument.presentationml.notesSlide+xml"/>
  <Override PartName="/customXml/itemProps21.xml" ContentType="application/vnd.openxmlformats-officedocument.customXmlProperties+xml"/>
  <Override PartName="/customXml/itemProps50.xml" ContentType="application/vnd.openxmlformats-officedocument.customXmlProperti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64.xml" ContentType="application/vnd.openxmlformats-officedocument.presentationml.notesSlide+xml"/>
  <Override PartName="/ppt/presentation.xml" ContentType="application/vnd.openxmlformats-officedocument.presentationml.presentation.main+xml"/>
  <Override PartName="/customXml/itemProps10.xml" ContentType="application/vnd.openxmlformats-officedocument.customXmlProperties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71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60.xml" ContentType="application/vnd.openxmlformats-officedocument.presentationml.notesSlide+xml"/>
  <Override PartName="/customXml/itemProps59.xml" ContentType="application/vnd.openxmlformats-officedocument.customXmlProperties+xml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Default Extension="vml" ContentType="application/vnd.openxmlformats-officedocument.vmlDrawing"/>
  <Override PartName="/ppt/notesSlides/notesSlide31.xml" ContentType="application/vnd.openxmlformats-officedocument.presentationml.notesSlide+xml"/>
  <Override PartName="/customXml/itemProps7.xml" ContentType="application/vnd.openxmlformats-officedocument.customXmlProperties+xml"/>
  <Override PartName="/customXml/itemProps48.xml" ContentType="application/vnd.openxmlformats-officedocument.customXmlProperties+xml"/>
  <Override PartName="/customXml/itemProps19.xml" ContentType="application/vnd.openxmlformats-officedocument.customXmlProperties+xml"/>
  <Override PartName="/customXml/itemProps37.xml" ContentType="application/vnd.openxmlformats-officedocument.customXmlProperties+xml"/>
  <Override PartName="/customXml/itemProps55.xml" ContentType="application/vnd.openxmlformats-officedocument.customXmlProperties+xml"/>
  <Override PartName="/customXml/itemProps66.xml" ContentType="application/vnd.openxmlformats-officedocument.customXmlProperties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15.xml" ContentType="application/vnd.openxmlformats-officedocument.customXmlProperties+xml"/>
  <Override PartName="/customXml/itemProps26.xml" ContentType="application/vnd.openxmlformats-officedocument.customXmlProperties+xml"/>
  <Override PartName="/customXml/itemProps44.xml" ContentType="application/vnd.openxmlformats-officedocument.customXmlProperties+xml"/>
  <Override PartName="/customXml/itemProps62.xml" ContentType="application/vnd.openxmlformats-officedocument.customXml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notesSlides/notesSlide69.xml" ContentType="application/vnd.openxmlformats-officedocument.presentationml.notesSlide+xml"/>
  <Override PartName="/customXml/itemProps33.xml" ContentType="application/vnd.openxmlformats-officedocument.customXmlProperties+xml"/>
  <Override PartName="/customXml/itemProps5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customXml/itemProps11.xml" ContentType="application/vnd.openxmlformats-officedocument.customXmlProperties+xml"/>
  <Override PartName="/customXml/itemProps22.xml" ContentType="application/vnd.openxmlformats-officedocument.customXmlProperties+xml"/>
  <Override PartName="/customXml/itemProps40.xml" ContentType="application/vnd.openxmlformats-officedocument.customXmlProperti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notesSlides/notesSlide18.xml" ContentType="application/vnd.openxmlformats-officedocument.presentationml.notesSlide+xml"/>
  <Default Extension="wmf" ContentType="image/x-wmf"/>
  <Override PartName="/ppt/notesSlides/notesSlide36.xml" ContentType="application/vnd.openxmlformats-officedocument.presentationml.notesSlide+xml"/>
  <Override PartName="/ppt/notesSlides/notesSlide65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61.xml" ContentType="application/vnd.openxmlformats-officedocument.presentationml.notesSlide+xml"/>
  <Override PartName="/customXml/itemProps8.xml" ContentType="application/vnd.openxmlformats-officedocument.customXmlProperties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customXml/itemProps38.xml" ContentType="application/vnd.openxmlformats-officedocument.customXmlProperties+xml"/>
  <Override PartName="/customXml/itemProps49.xml" ContentType="application/vnd.openxmlformats-officedocument.customXmlProperties+xml"/>
  <Override PartName="/customXml/itemProps67.xml" ContentType="application/vnd.openxmlformats-officedocument.customXmlProperties+xml"/>
  <Override PartName="/ppt/notesSlides/notesSlide10.xml" ContentType="application/vnd.openxmlformats-officedocument.presentationml.notesSlide+xml"/>
  <Override PartName="/customXml/itemProps4.xml" ContentType="application/vnd.openxmlformats-officedocument.customXmlProperties+xml"/>
  <Override PartName="/customXml/itemProps27.xml" ContentType="application/vnd.openxmlformats-officedocument.customXmlProperties+xml"/>
  <Override PartName="/customXml/itemProps56.xml" ContentType="application/vnd.openxmlformats-officedocument.customXmlProperties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notesSlides/notesSlide5.xml" ContentType="application/vnd.openxmlformats-officedocument.presentationml.notesSlide+xml"/>
  <Override PartName="/customXml/itemProps16.xml" ContentType="application/vnd.openxmlformats-officedocument.customXmlProperties+xml"/>
  <Override PartName="/customXml/itemProps34.xml" ContentType="application/vnd.openxmlformats-officedocument.customXmlProperties+xml"/>
  <Override PartName="/customXml/itemProps45.xml" ContentType="application/vnd.openxmlformats-officedocument.customXmlProperties+xml"/>
  <Override PartName="/customXml/itemProps63.xml" ContentType="application/vnd.openxmlformats-officedocument.customXmlProperties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customXml/itemProps23.xml" ContentType="application/vnd.openxmlformats-officedocument.customXmlProperties+xml"/>
  <Override PartName="/customXml/itemProps41.xml" ContentType="application/vnd.openxmlformats-officedocument.customXmlProperties+xml"/>
  <Override PartName="/customXml/itemProps52.xml" ContentType="application/vnd.openxmlformats-officedocument.customXmlProperties+xml"/>
  <Override PartName="/customXml/itemProps70.xml" ContentType="application/vnd.openxmlformats-officedocument.customXmlPropertie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66.xml" ContentType="application/vnd.openxmlformats-officedocument.presentationml.notesSlide+xml"/>
  <Override PartName="/customXml/itemProps12.xml" ContentType="application/vnd.openxmlformats-officedocument.customXmlProperties+xml"/>
  <Override PartName="/customXml/itemProps30.xml" ContentType="application/vnd.openxmlformats-officedocument.customXmlProperties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Default Extension="jpeg" ContentType="image/jpeg"/>
  <Override PartName="/ppt/notesSlides/notesSlide37.xml" ContentType="application/vnd.openxmlformats-officedocument.presentationml.notesSlide+xml"/>
  <Override PartName="/ppt/notesSlides/notesSlide55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62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  <Override PartName="/customXml/itemProps9.xml" ContentType="application/vnd.openxmlformats-officedocument.customXmlProperties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customXml/itemProps39.xml" ContentType="application/vnd.openxmlformats-officedocument.customXmlProperties+xml"/>
  <Override PartName="/customXml/itemProps57.xml" ContentType="application/vnd.openxmlformats-officedocument.customXmlProperties+xml"/>
  <Override PartName="/customXml/itemProps68.xml" ContentType="application/vnd.openxmlformats-officedocument.customXmlProperties+xml"/>
  <Override PartName="/ppt/notesSlides/notesSlide6.xml" ContentType="application/vnd.openxmlformats-officedocument.presentationml.notesSlide+xml"/>
  <Override PartName="/customXml/itemProps5.xml" ContentType="application/vnd.openxmlformats-officedocument.customXmlProperties+xml"/>
  <Override PartName="/customXml/itemProps17.xml" ContentType="application/vnd.openxmlformats-officedocument.customXmlProperties+xml"/>
  <Override PartName="/customXml/itemProps28.xml" ContentType="application/vnd.openxmlformats-officedocument.customXmlProperties+xml"/>
  <Override PartName="/customXml/itemProps46.xml" ContentType="application/vnd.openxmlformats-officedocument.customXmlProperties+xml"/>
  <Override PartName="/customXml/itemProps64.xml" ContentType="application/vnd.openxmlformats-officedocument.customXmlProperties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customXml/itemProps53.xml" ContentType="application/vnd.openxmlformats-officedocument.customXmlProperties+xml"/>
  <Override PartName="/ppt/slides/slide29.xml" ContentType="application/vnd.openxmlformats-officedocument.presentationml.slide+xml"/>
  <Override PartName="/customXml/itemProps1.xml" ContentType="application/vnd.openxmlformats-officedocument.customXmlProperties+xml"/>
  <Override PartName="/customXml/itemProps42.xml" ContentType="application/vnd.openxmlformats-officedocument.customXmlPropertie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notesSlides/notesSlide67.xml" ContentType="application/vnd.openxmlformats-officedocument.presentationml.notesSlide+xml"/>
  <Override PartName="/customXml/itemProps31.xml" ContentType="application/vnd.openxmlformats-officedocument.customXmlProperties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Override PartName="/customXml/itemProps20.xml" ContentType="application/vnd.openxmlformats-officedocument.customXmlProperties+xml"/>
  <Override PartName="/ppt/slides/slide32.xml" ContentType="application/vnd.openxmlformats-officedocument.presentationml.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notesSlides/notesSlide23.xml" ContentType="application/vnd.openxmlformats-officedocument.presentationml.notesSlide+xml"/>
  <Override PartName="/ppt/notesSlides/notesSlide70.xml" ContentType="application/vnd.openxmlformats-officedocument.presentationml.notesSlide+xml"/>
  <Override PartName="/docProps/custom.xml" ContentType="application/vnd.openxmlformats-officedocument.custom-properties+xml"/>
  <Override PartName="/customXml/itemProps69.xml" ContentType="application/vnd.openxmlformats-officedocument.customXmlProperties+xml"/>
  <Override PartName="/ppt/notesSlides/notesSlide12.xml" ContentType="application/vnd.openxmlformats-officedocument.presentationml.notesSlide+xml"/>
  <Override PartName="/customXml/itemProps6.xml" ContentType="application/vnd.openxmlformats-officedocument.customXmlProperties+xml"/>
  <Override PartName="/customXml/itemProps58.xml" ContentType="application/vnd.openxmlformats-officedocument.customXmlProperties+xml"/>
  <Override PartName="/customXml/itemProps36.xml" ContentType="application/vnd.openxmlformats-officedocument.customXmlProperties+xml"/>
  <Override PartName="/customXml/itemProps47.xml" ContentType="application/vnd.openxmlformats-officedocument.customXmlProperties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72"/>
  </p:sldMasterIdLst>
  <p:notesMasterIdLst>
    <p:notesMasterId r:id="rId145"/>
  </p:notesMasterIdLst>
  <p:sldIdLst>
    <p:sldId id="397" r:id="rId73"/>
    <p:sldId id="258" r:id="rId74"/>
    <p:sldId id="260" r:id="rId75"/>
    <p:sldId id="262" r:id="rId76"/>
    <p:sldId id="264" r:id="rId77"/>
    <p:sldId id="265" r:id="rId78"/>
    <p:sldId id="268" r:id="rId79"/>
    <p:sldId id="270" r:id="rId80"/>
    <p:sldId id="273" r:id="rId81"/>
    <p:sldId id="275" r:id="rId82"/>
    <p:sldId id="279" r:id="rId83"/>
    <p:sldId id="280" r:id="rId84"/>
    <p:sldId id="282" r:id="rId85"/>
    <p:sldId id="283" r:id="rId86"/>
    <p:sldId id="285" r:id="rId87"/>
    <p:sldId id="287" r:id="rId88"/>
    <p:sldId id="288" r:id="rId89"/>
    <p:sldId id="291" r:id="rId90"/>
    <p:sldId id="293" r:id="rId91"/>
    <p:sldId id="295" r:id="rId92"/>
    <p:sldId id="296" r:id="rId93"/>
    <p:sldId id="298" r:id="rId94"/>
    <p:sldId id="300" r:id="rId95"/>
    <p:sldId id="302" r:id="rId96"/>
    <p:sldId id="305" r:id="rId97"/>
    <p:sldId id="307" r:id="rId98"/>
    <p:sldId id="308" r:id="rId99"/>
    <p:sldId id="310" r:id="rId100"/>
    <p:sldId id="312" r:id="rId101"/>
    <p:sldId id="314" r:id="rId102"/>
    <p:sldId id="317" r:id="rId103"/>
    <p:sldId id="320" r:id="rId104"/>
    <p:sldId id="323" r:id="rId105"/>
    <p:sldId id="325" r:id="rId106"/>
    <p:sldId id="327" r:id="rId107"/>
    <p:sldId id="328" r:id="rId108"/>
    <p:sldId id="329" r:id="rId109"/>
    <p:sldId id="331" r:id="rId110"/>
    <p:sldId id="333" r:id="rId111"/>
    <p:sldId id="335" r:id="rId112"/>
    <p:sldId id="337" r:id="rId113"/>
    <p:sldId id="339" r:id="rId114"/>
    <p:sldId id="341" r:id="rId115"/>
    <p:sldId id="343" r:id="rId116"/>
    <p:sldId id="345" r:id="rId117"/>
    <p:sldId id="347" r:id="rId118"/>
    <p:sldId id="349" r:id="rId119"/>
    <p:sldId id="351" r:id="rId120"/>
    <p:sldId id="353" r:id="rId121"/>
    <p:sldId id="355" r:id="rId122"/>
    <p:sldId id="357" r:id="rId123"/>
    <p:sldId id="359" r:id="rId124"/>
    <p:sldId id="360" r:id="rId125"/>
    <p:sldId id="361" r:id="rId126"/>
    <p:sldId id="363" r:id="rId127"/>
    <p:sldId id="364" r:id="rId128"/>
    <p:sldId id="365" r:id="rId129"/>
    <p:sldId id="367" r:id="rId130"/>
    <p:sldId id="369" r:id="rId131"/>
    <p:sldId id="371" r:id="rId132"/>
    <p:sldId id="373" r:id="rId133"/>
    <p:sldId id="375" r:id="rId134"/>
    <p:sldId id="377" r:id="rId135"/>
    <p:sldId id="379" r:id="rId136"/>
    <p:sldId id="381" r:id="rId137"/>
    <p:sldId id="383" r:id="rId138"/>
    <p:sldId id="385" r:id="rId139"/>
    <p:sldId id="387" r:id="rId140"/>
    <p:sldId id="389" r:id="rId141"/>
    <p:sldId id="391" r:id="rId142"/>
    <p:sldId id="393" r:id="rId143"/>
    <p:sldId id="395" r:id="rId144"/>
  </p:sldIdLst>
  <p:sldSz cx="9144000" cy="6840538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86277" autoAdjust="0"/>
  </p:normalViewPr>
  <p:slideViewPr>
    <p:cSldViewPr>
      <p:cViewPr>
        <p:scale>
          <a:sx n="50" d="100"/>
          <a:sy n="50" d="100"/>
        </p:scale>
        <p:origin x="-2142" y="-960"/>
      </p:cViewPr>
      <p:guideLst>
        <p:guide orient="horz" pos="2160"/>
        <p:guide pos="3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customXml" Target="../customXml/item26.xml"/><Relationship Id="rId117" Type="http://schemas.openxmlformats.org/officeDocument/2006/relationships/slide" Target="slides/slide45.xml"/><Relationship Id="rId21" Type="http://schemas.openxmlformats.org/officeDocument/2006/relationships/customXml" Target="../customXml/item21.xml"/><Relationship Id="rId42" Type="http://schemas.openxmlformats.org/officeDocument/2006/relationships/customXml" Target="../customXml/item42.xml"/><Relationship Id="rId47" Type="http://schemas.openxmlformats.org/officeDocument/2006/relationships/customXml" Target="../customXml/item47.xml"/><Relationship Id="rId63" Type="http://schemas.openxmlformats.org/officeDocument/2006/relationships/customXml" Target="../customXml/item63.xml"/><Relationship Id="rId68" Type="http://schemas.openxmlformats.org/officeDocument/2006/relationships/customXml" Target="../customXml/item68.xml"/><Relationship Id="rId84" Type="http://schemas.openxmlformats.org/officeDocument/2006/relationships/slide" Target="slides/slide12.xml"/><Relationship Id="rId89" Type="http://schemas.openxmlformats.org/officeDocument/2006/relationships/slide" Target="slides/slide17.xml"/><Relationship Id="rId112" Type="http://schemas.openxmlformats.org/officeDocument/2006/relationships/slide" Target="slides/slide40.xml"/><Relationship Id="rId133" Type="http://schemas.openxmlformats.org/officeDocument/2006/relationships/slide" Target="slides/slide61.xml"/><Relationship Id="rId138" Type="http://schemas.openxmlformats.org/officeDocument/2006/relationships/slide" Target="slides/slide66.xml"/><Relationship Id="rId16" Type="http://schemas.openxmlformats.org/officeDocument/2006/relationships/customXml" Target="../customXml/item16.xml"/><Relationship Id="rId107" Type="http://schemas.openxmlformats.org/officeDocument/2006/relationships/slide" Target="slides/slide35.xml"/><Relationship Id="rId11" Type="http://schemas.openxmlformats.org/officeDocument/2006/relationships/customXml" Target="../customXml/item11.xml"/><Relationship Id="rId32" Type="http://schemas.openxmlformats.org/officeDocument/2006/relationships/customXml" Target="../customXml/item32.xml"/><Relationship Id="rId37" Type="http://schemas.openxmlformats.org/officeDocument/2006/relationships/customXml" Target="../customXml/item37.xml"/><Relationship Id="rId53" Type="http://schemas.openxmlformats.org/officeDocument/2006/relationships/customXml" Target="../customXml/item53.xml"/><Relationship Id="rId58" Type="http://schemas.openxmlformats.org/officeDocument/2006/relationships/customXml" Target="../customXml/item58.xml"/><Relationship Id="rId74" Type="http://schemas.openxmlformats.org/officeDocument/2006/relationships/slide" Target="slides/slide2.xml"/><Relationship Id="rId79" Type="http://schemas.openxmlformats.org/officeDocument/2006/relationships/slide" Target="slides/slide7.xml"/><Relationship Id="rId102" Type="http://schemas.openxmlformats.org/officeDocument/2006/relationships/slide" Target="slides/slide30.xml"/><Relationship Id="rId123" Type="http://schemas.openxmlformats.org/officeDocument/2006/relationships/slide" Target="slides/slide51.xml"/><Relationship Id="rId128" Type="http://schemas.openxmlformats.org/officeDocument/2006/relationships/slide" Target="slides/slide56.xml"/><Relationship Id="rId144" Type="http://schemas.openxmlformats.org/officeDocument/2006/relationships/slide" Target="slides/slide72.xml"/><Relationship Id="rId149" Type="http://schemas.openxmlformats.org/officeDocument/2006/relationships/tableStyles" Target="tableStyles.xml"/><Relationship Id="rId5" Type="http://schemas.openxmlformats.org/officeDocument/2006/relationships/customXml" Target="../customXml/item5.xml"/><Relationship Id="rId90" Type="http://schemas.openxmlformats.org/officeDocument/2006/relationships/slide" Target="slides/slide18.xml"/><Relationship Id="rId95" Type="http://schemas.openxmlformats.org/officeDocument/2006/relationships/slide" Target="slides/slide23.xml"/><Relationship Id="rId22" Type="http://schemas.openxmlformats.org/officeDocument/2006/relationships/customXml" Target="../customXml/item22.xml"/><Relationship Id="rId27" Type="http://schemas.openxmlformats.org/officeDocument/2006/relationships/customXml" Target="../customXml/item27.xml"/><Relationship Id="rId43" Type="http://schemas.openxmlformats.org/officeDocument/2006/relationships/customXml" Target="../customXml/item43.xml"/><Relationship Id="rId48" Type="http://schemas.openxmlformats.org/officeDocument/2006/relationships/customXml" Target="../customXml/item48.xml"/><Relationship Id="rId64" Type="http://schemas.openxmlformats.org/officeDocument/2006/relationships/customXml" Target="../customXml/item64.xml"/><Relationship Id="rId69" Type="http://schemas.openxmlformats.org/officeDocument/2006/relationships/customXml" Target="../customXml/item69.xml"/><Relationship Id="rId113" Type="http://schemas.openxmlformats.org/officeDocument/2006/relationships/slide" Target="slides/slide41.xml"/><Relationship Id="rId118" Type="http://schemas.openxmlformats.org/officeDocument/2006/relationships/slide" Target="slides/slide46.xml"/><Relationship Id="rId134" Type="http://schemas.openxmlformats.org/officeDocument/2006/relationships/slide" Target="slides/slide62.xml"/><Relationship Id="rId139" Type="http://schemas.openxmlformats.org/officeDocument/2006/relationships/slide" Target="slides/slide67.xml"/><Relationship Id="rId80" Type="http://schemas.openxmlformats.org/officeDocument/2006/relationships/slide" Target="slides/slide8.xml"/><Relationship Id="rId85" Type="http://schemas.openxmlformats.org/officeDocument/2006/relationships/slide" Target="slides/slide13.xml"/><Relationship Id="rId3" Type="http://schemas.openxmlformats.org/officeDocument/2006/relationships/customXml" Target="../customXml/item3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customXml" Target="../customXml/item25.xml"/><Relationship Id="rId33" Type="http://schemas.openxmlformats.org/officeDocument/2006/relationships/customXml" Target="../customXml/item33.xml"/><Relationship Id="rId38" Type="http://schemas.openxmlformats.org/officeDocument/2006/relationships/customXml" Target="../customXml/item38.xml"/><Relationship Id="rId46" Type="http://schemas.openxmlformats.org/officeDocument/2006/relationships/customXml" Target="../customXml/item46.xml"/><Relationship Id="rId59" Type="http://schemas.openxmlformats.org/officeDocument/2006/relationships/customXml" Target="../customXml/item59.xml"/><Relationship Id="rId67" Type="http://schemas.openxmlformats.org/officeDocument/2006/relationships/customXml" Target="../customXml/item67.xml"/><Relationship Id="rId103" Type="http://schemas.openxmlformats.org/officeDocument/2006/relationships/slide" Target="slides/slide31.xml"/><Relationship Id="rId108" Type="http://schemas.openxmlformats.org/officeDocument/2006/relationships/slide" Target="slides/slide36.xml"/><Relationship Id="rId116" Type="http://schemas.openxmlformats.org/officeDocument/2006/relationships/slide" Target="slides/slide44.xml"/><Relationship Id="rId124" Type="http://schemas.openxmlformats.org/officeDocument/2006/relationships/slide" Target="slides/slide52.xml"/><Relationship Id="rId129" Type="http://schemas.openxmlformats.org/officeDocument/2006/relationships/slide" Target="slides/slide57.xml"/><Relationship Id="rId137" Type="http://schemas.openxmlformats.org/officeDocument/2006/relationships/slide" Target="slides/slide65.xml"/><Relationship Id="rId20" Type="http://schemas.openxmlformats.org/officeDocument/2006/relationships/customXml" Target="../customXml/item20.xml"/><Relationship Id="rId41" Type="http://schemas.openxmlformats.org/officeDocument/2006/relationships/customXml" Target="../customXml/item41.xml"/><Relationship Id="rId54" Type="http://schemas.openxmlformats.org/officeDocument/2006/relationships/customXml" Target="../customXml/item54.xml"/><Relationship Id="rId62" Type="http://schemas.openxmlformats.org/officeDocument/2006/relationships/customXml" Target="../customXml/item62.xml"/><Relationship Id="rId70" Type="http://schemas.openxmlformats.org/officeDocument/2006/relationships/customXml" Target="../customXml/item70.xml"/><Relationship Id="rId75" Type="http://schemas.openxmlformats.org/officeDocument/2006/relationships/slide" Target="slides/slide3.xml"/><Relationship Id="rId83" Type="http://schemas.openxmlformats.org/officeDocument/2006/relationships/slide" Target="slides/slide11.xml"/><Relationship Id="rId88" Type="http://schemas.openxmlformats.org/officeDocument/2006/relationships/slide" Target="slides/slide16.xml"/><Relationship Id="rId91" Type="http://schemas.openxmlformats.org/officeDocument/2006/relationships/slide" Target="slides/slide19.xml"/><Relationship Id="rId96" Type="http://schemas.openxmlformats.org/officeDocument/2006/relationships/slide" Target="slides/slide24.xml"/><Relationship Id="rId111" Type="http://schemas.openxmlformats.org/officeDocument/2006/relationships/slide" Target="slides/slide39.xml"/><Relationship Id="rId132" Type="http://schemas.openxmlformats.org/officeDocument/2006/relationships/slide" Target="slides/slide60.xml"/><Relationship Id="rId140" Type="http://schemas.openxmlformats.org/officeDocument/2006/relationships/slide" Target="slides/slide68.xml"/><Relationship Id="rId145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5" Type="http://schemas.openxmlformats.org/officeDocument/2006/relationships/customXml" Target="../customXml/item15.xml"/><Relationship Id="rId23" Type="http://schemas.openxmlformats.org/officeDocument/2006/relationships/customXml" Target="../customXml/item23.xml"/><Relationship Id="rId28" Type="http://schemas.openxmlformats.org/officeDocument/2006/relationships/customXml" Target="../customXml/item28.xml"/><Relationship Id="rId36" Type="http://schemas.openxmlformats.org/officeDocument/2006/relationships/customXml" Target="../customXml/item36.xml"/><Relationship Id="rId49" Type="http://schemas.openxmlformats.org/officeDocument/2006/relationships/customXml" Target="../customXml/item49.xml"/><Relationship Id="rId57" Type="http://schemas.openxmlformats.org/officeDocument/2006/relationships/customXml" Target="../customXml/item57.xml"/><Relationship Id="rId106" Type="http://schemas.openxmlformats.org/officeDocument/2006/relationships/slide" Target="slides/slide34.xml"/><Relationship Id="rId114" Type="http://schemas.openxmlformats.org/officeDocument/2006/relationships/slide" Target="slides/slide42.xml"/><Relationship Id="rId119" Type="http://schemas.openxmlformats.org/officeDocument/2006/relationships/slide" Target="slides/slide47.xml"/><Relationship Id="rId127" Type="http://schemas.openxmlformats.org/officeDocument/2006/relationships/slide" Target="slides/slide55.xml"/><Relationship Id="rId10" Type="http://schemas.openxmlformats.org/officeDocument/2006/relationships/customXml" Target="../customXml/item10.xml"/><Relationship Id="rId31" Type="http://schemas.openxmlformats.org/officeDocument/2006/relationships/customXml" Target="../customXml/item31.xml"/><Relationship Id="rId44" Type="http://schemas.openxmlformats.org/officeDocument/2006/relationships/customXml" Target="../customXml/item44.xml"/><Relationship Id="rId52" Type="http://schemas.openxmlformats.org/officeDocument/2006/relationships/customXml" Target="../customXml/item52.xml"/><Relationship Id="rId60" Type="http://schemas.openxmlformats.org/officeDocument/2006/relationships/customXml" Target="../customXml/item60.xml"/><Relationship Id="rId65" Type="http://schemas.openxmlformats.org/officeDocument/2006/relationships/customXml" Target="../customXml/item65.xml"/><Relationship Id="rId73" Type="http://schemas.openxmlformats.org/officeDocument/2006/relationships/slide" Target="slides/slide1.xml"/><Relationship Id="rId78" Type="http://schemas.openxmlformats.org/officeDocument/2006/relationships/slide" Target="slides/slide6.xml"/><Relationship Id="rId81" Type="http://schemas.openxmlformats.org/officeDocument/2006/relationships/slide" Target="slides/slide9.xml"/><Relationship Id="rId86" Type="http://schemas.openxmlformats.org/officeDocument/2006/relationships/slide" Target="slides/slide14.xml"/><Relationship Id="rId94" Type="http://schemas.openxmlformats.org/officeDocument/2006/relationships/slide" Target="slides/slide22.xml"/><Relationship Id="rId99" Type="http://schemas.openxmlformats.org/officeDocument/2006/relationships/slide" Target="slides/slide27.xml"/><Relationship Id="rId101" Type="http://schemas.openxmlformats.org/officeDocument/2006/relationships/slide" Target="slides/slide29.xml"/><Relationship Id="rId122" Type="http://schemas.openxmlformats.org/officeDocument/2006/relationships/slide" Target="slides/slide50.xml"/><Relationship Id="rId130" Type="http://schemas.openxmlformats.org/officeDocument/2006/relationships/slide" Target="slides/slide58.xml"/><Relationship Id="rId135" Type="http://schemas.openxmlformats.org/officeDocument/2006/relationships/slide" Target="slides/slide63.xml"/><Relationship Id="rId143" Type="http://schemas.openxmlformats.org/officeDocument/2006/relationships/slide" Target="slides/slide71.xml"/><Relationship Id="rId148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39" Type="http://schemas.openxmlformats.org/officeDocument/2006/relationships/customXml" Target="../customXml/item39.xml"/><Relationship Id="rId109" Type="http://schemas.openxmlformats.org/officeDocument/2006/relationships/slide" Target="slides/slide37.xml"/><Relationship Id="rId34" Type="http://schemas.openxmlformats.org/officeDocument/2006/relationships/customXml" Target="../customXml/item34.xml"/><Relationship Id="rId50" Type="http://schemas.openxmlformats.org/officeDocument/2006/relationships/customXml" Target="../customXml/item50.xml"/><Relationship Id="rId55" Type="http://schemas.openxmlformats.org/officeDocument/2006/relationships/customXml" Target="../customXml/item55.xml"/><Relationship Id="rId76" Type="http://schemas.openxmlformats.org/officeDocument/2006/relationships/slide" Target="slides/slide4.xml"/><Relationship Id="rId97" Type="http://schemas.openxmlformats.org/officeDocument/2006/relationships/slide" Target="slides/slide25.xml"/><Relationship Id="rId104" Type="http://schemas.openxmlformats.org/officeDocument/2006/relationships/slide" Target="slides/slide32.xml"/><Relationship Id="rId120" Type="http://schemas.openxmlformats.org/officeDocument/2006/relationships/slide" Target="slides/slide48.xml"/><Relationship Id="rId125" Type="http://schemas.openxmlformats.org/officeDocument/2006/relationships/slide" Target="slides/slide53.xml"/><Relationship Id="rId141" Type="http://schemas.openxmlformats.org/officeDocument/2006/relationships/slide" Target="slides/slide69.xml"/><Relationship Id="rId146" Type="http://schemas.openxmlformats.org/officeDocument/2006/relationships/presProps" Target="presProps.xml"/><Relationship Id="rId7" Type="http://schemas.openxmlformats.org/officeDocument/2006/relationships/customXml" Target="../customXml/item7.xml"/><Relationship Id="rId71" Type="http://schemas.openxmlformats.org/officeDocument/2006/relationships/customXml" Target="../customXml/item71.xml"/><Relationship Id="rId92" Type="http://schemas.openxmlformats.org/officeDocument/2006/relationships/slide" Target="slides/slide20.xml"/><Relationship Id="rId2" Type="http://schemas.openxmlformats.org/officeDocument/2006/relationships/customXml" Target="../customXml/item2.xml"/><Relationship Id="rId29" Type="http://schemas.openxmlformats.org/officeDocument/2006/relationships/customXml" Target="../customXml/item29.xml"/><Relationship Id="rId24" Type="http://schemas.openxmlformats.org/officeDocument/2006/relationships/customXml" Target="../customXml/item24.xml"/><Relationship Id="rId40" Type="http://schemas.openxmlformats.org/officeDocument/2006/relationships/customXml" Target="../customXml/item40.xml"/><Relationship Id="rId45" Type="http://schemas.openxmlformats.org/officeDocument/2006/relationships/customXml" Target="../customXml/item45.xml"/><Relationship Id="rId66" Type="http://schemas.openxmlformats.org/officeDocument/2006/relationships/customXml" Target="../customXml/item66.xml"/><Relationship Id="rId87" Type="http://schemas.openxmlformats.org/officeDocument/2006/relationships/slide" Target="slides/slide15.xml"/><Relationship Id="rId110" Type="http://schemas.openxmlformats.org/officeDocument/2006/relationships/slide" Target="slides/slide38.xml"/><Relationship Id="rId115" Type="http://schemas.openxmlformats.org/officeDocument/2006/relationships/slide" Target="slides/slide43.xml"/><Relationship Id="rId131" Type="http://schemas.openxmlformats.org/officeDocument/2006/relationships/slide" Target="slides/slide59.xml"/><Relationship Id="rId136" Type="http://schemas.openxmlformats.org/officeDocument/2006/relationships/slide" Target="slides/slide64.xml"/><Relationship Id="rId61" Type="http://schemas.openxmlformats.org/officeDocument/2006/relationships/customXml" Target="../customXml/item61.xml"/><Relationship Id="rId82" Type="http://schemas.openxmlformats.org/officeDocument/2006/relationships/slide" Target="slides/slide10.xml"/><Relationship Id="rId19" Type="http://schemas.openxmlformats.org/officeDocument/2006/relationships/customXml" Target="../customXml/item19.xml"/><Relationship Id="rId14" Type="http://schemas.openxmlformats.org/officeDocument/2006/relationships/customXml" Target="../customXml/item14.xml"/><Relationship Id="rId30" Type="http://schemas.openxmlformats.org/officeDocument/2006/relationships/customXml" Target="../customXml/item30.xml"/><Relationship Id="rId35" Type="http://schemas.openxmlformats.org/officeDocument/2006/relationships/customXml" Target="../customXml/item35.xml"/><Relationship Id="rId56" Type="http://schemas.openxmlformats.org/officeDocument/2006/relationships/customXml" Target="../customXml/item56.xml"/><Relationship Id="rId77" Type="http://schemas.openxmlformats.org/officeDocument/2006/relationships/slide" Target="slides/slide5.xml"/><Relationship Id="rId100" Type="http://schemas.openxmlformats.org/officeDocument/2006/relationships/slide" Target="slides/slide28.xml"/><Relationship Id="rId105" Type="http://schemas.openxmlformats.org/officeDocument/2006/relationships/slide" Target="slides/slide33.xml"/><Relationship Id="rId126" Type="http://schemas.openxmlformats.org/officeDocument/2006/relationships/slide" Target="slides/slide54.xml"/><Relationship Id="rId147" Type="http://schemas.openxmlformats.org/officeDocument/2006/relationships/viewProps" Target="viewProps.xml"/><Relationship Id="rId8" Type="http://schemas.openxmlformats.org/officeDocument/2006/relationships/customXml" Target="../customXml/item8.xml"/><Relationship Id="rId51" Type="http://schemas.openxmlformats.org/officeDocument/2006/relationships/customXml" Target="../customXml/item51.xml"/><Relationship Id="rId72" Type="http://schemas.openxmlformats.org/officeDocument/2006/relationships/slideMaster" Target="slideMasters/slideMaster1.xml"/><Relationship Id="rId93" Type="http://schemas.openxmlformats.org/officeDocument/2006/relationships/slide" Target="slides/slide21.xml"/><Relationship Id="rId98" Type="http://schemas.openxmlformats.org/officeDocument/2006/relationships/slide" Target="slides/slide26.xml"/><Relationship Id="rId121" Type="http://schemas.openxmlformats.org/officeDocument/2006/relationships/slide" Target="slides/slide49.xml"/><Relationship Id="rId142" Type="http://schemas.openxmlformats.org/officeDocument/2006/relationships/slide" Target="slides/slide70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3" Type="http://schemas.openxmlformats.org/officeDocument/2006/relationships/image" Target="../media/image6.wmf"/><Relationship Id="rId7" Type="http://schemas.openxmlformats.org/officeDocument/2006/relationships/image" Target="../media/image10.wmf"/><Relationship Id="rId2" Type="http://schemas.openxmlformats.org/officeDocument/2006/relationships/image" Target="../media/image5.wmf"/><Relationship Id="rId1" Type="http://schemas.openxmlformats.org/officeDocument/2006/relationships/image" Target="../media/image4.wmf"/><Relationship Id="rId6" Type="http://schemas.openxmlformats.org/officeDocument/2006/relationships/image" Target="../media/image9.wmf"/><Relationship Id="rId5" Type="http://schemas.openxmlformats.org/officeDocument/2006/relationships/image" Target="../media/image8.wmf"/><Relationship Id="rId4" Type="http://schemas.openxmlformats.org/officeDocument/2006/relationships/image" Target="../media/image7.wmf"/><Relationship Id="rId9" Type="http://schemas.openxmlformats.org/officeDocument/2006/relationships/image" Target="../media/image1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Relationship Id="rId5" Type="http://schemas.openxmlformats.org/officeDocument/2006/relationships/image" Target="../media/image17.wmf"/><Relationship Id="rId4" Type="http://schemas.openxmlformats.org/officeDocument/2006/relationships/image" Target="../media/image1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  <a:pPr/>
              <a:t>2019-3-6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2019版53Bppt模板\2019版53Bppt模板-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48800" cy="68405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2019-3-6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" Target="../slides/slide35.xml"/><Relationship Id="rId3" Type="http://schemas.openxmlformats.org/officeDocument/2006/relationships/slideLayout" Target="../slideLayouts/slideLayout3.xml"/><Relationship Id="rId7" Type="http://schemas.openxmlformats.org/officeDocument/2006/relationships/slide" Target="../slides/slide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8"/>
          <p:cNvGrpSpPr/>
          <p:nvPr/>
        </p:nvGrpSpPr>
        <p:grpSpPr>
          <a:xfrm>
            <a:off x="7508240" y="-771460"/>
            <a:ext cx="1477010" cy="687221"/>
            <a:chOff x="7877866" y="892779"/>
            <a:chExt cx="928694" cy="761923"/>
          </a:xfrm>
        </p:grpSpPr>
        <p:sp>
          <p:nvSpPr>
            <p:cNvPr id="15" name="圆角矩形 14"/>
            <p:cNvSpPr/>
            <p:nvPr/>
          </p:nvSpPr>
          <p:spPr>
            <a:xfrm>
              <a:off x="7898656" y="892779"/>
              <a:ext cx="888995" cy="761923"/>
            </a:xfrm>
            <a:prstGeom prst="roundRect">
              <a:avLst/>
            </a:prstGeom>
            <a:solidFill>
              <a:srgbClr val="FFFFCC"/>
            </a:solidFill>
            <a:ln w="9525">
              <a:solidFill>
                <a:srgbClr val="CC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solidFill>
                    <a:srgbClr val="00B0F0"/>
                  </a:solidFill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7877866" y="1017955"/>
              <a:ext cx="928694" cy="51054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1" i="0" u="sng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hlinkClick r:id="rId7" action="ppaction://hlinksldjump"/>
                </a:rPr>
                <a:t>五年高考</a:t>
              </a:r>
              <a:endParaRPr kumimoji="0" lang="zh-CN" altLang="en-US" sz="1200" b="1" i="0" u="sng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1" i="0" u="sng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hlinkClick r:id="rId8" action="ppaction://hlinksldjump"/>
                </a:rPr>
                <a:t>三年</a:t>
              </a:r>
              <a:r>
                <a:rPr kumimoji="0" lang="zh-CN" altLang="en-US" sz="1200" b="1" i="0" u="sng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hlinkClick r:id="rId8" action="ppaction://hlinksldjump"/>
                </a:rPr>
                <a:t>模拟</a:t>
              </a:r>
              <a:endParaRPr kumimoji="0" lang="zh-CN" altLang="en-US" sz="1200" b="1" i="0" u="sng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hlinkClick r:id="rId9" action="ppaction://hlinksldjump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7454901" y="-633"/>
            <a:ext cx="1740535" cy="787295"/>
          </a:xfrm>
          <a:prstGeom prst="rect">
            <a:avLst/>
          </a:prstGeom>
          <a:solidFill>
            <a:srgbClr val="A022B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" name="组合 32"/>
          <p:cNvGrpSpPr/>
          <p:nvPr/>
        </p:nvGrpSpPr>
        <p:grpSpPr>
          <a:xfrm>
            <a:off x="7788275" y="253354"/>
            <a:ext cx="928688" cy="307191"/>
            <a:chOff x="6500826" y="236061"/>
            <a:chExt cx="1085882" cy="345632"/>
          </a:xfrm>
        </p:grpSpPr>
        <p:sp>
          <p:nvSpPr>
            <p:cNvPr id="12" name="流程图: 终止 11"/>
            <p:cNvSpPr/>
            <p:nvPr/>
          </p:nvSpPr>
          <p:spPr>
            <a:xfrm>
              <a:off x="6500826" y="282383"/>
              <a:ext cx="1071032" cy="285057"/>
            </a:xfrm>
            <a:prstGeom prst="flowChartTerminator">
              <a:avLst/>
            </a:prstGeom>
            <a:gradFill flip="none" rotWithShape="1">
              <a:gsLst>
                <a:gs pos="0">
                  <a:srgbClr val="7030A0"/>
                </a:gs>
                <a:gs pos="25000">
                  <a:srgbClr val="FF99FF"/>
                </a:gs>
                <a:gs pos="75000">
                  <a:srgbClr val="9900FF"/>
                </a:gs>
                <a:gs pos="100000">
                  <a:srgbClr val="7030A0"/>
                </a:gs>
              </a:gsLst>
              <a:lin ang="5400000" scaled="0"/>
              <a:tileRect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530525" y="236061"/>
              <a:ext cx="1056183" cy="3456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栏目索引</a:t>
              </a: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</p:sldLayoutIdLs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9.74478E-7 L -0.00052 0.21485 " pathEditMode="relative" rAng="0" ptsTypes="AA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426  E" pathEditMode="relative" ptsTypes="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5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6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5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5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64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4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6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5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5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6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4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4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oleObject" Target="../embeddings/oleObject9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3.bin"/><Relationship Id="rId12" Type="http://schemas.openxmlformats.org/officeDocument/2006/relationships/oleObject" Target="../embeddings/oleObject8.bin"/><Relationship Id="rId2" Type="http://schemas.openxmlformats.org/officeDocument/2006/relationships/customXml" Target="../../customXml/item1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oleObject" Target="../embeddings/oleObject7.bin"/><Relationship Id="rId5" Type="http://schemas.openxmlformats.org/officeDocument/2006/relationships/oleObject" Target="../embeddings/oleObject1.bin"/><Relationship Id="rId10" Type="http://schemas.openxmlformats.org/officeDocument/2006/relationships/oleObject" Target="../embeddings/oleObject6.bin"/><Relationship Id="rId4" Type="http://schemas.openxmlformats.org/officeDocument/2006/relationships/notesSlide" Target="../notesSlides/notesSlide29.xml"/><Relationship Id="rId9" Type="http://schemas.openxmlformats.org/officeDocument/2006/relationships/oleObject" Target="../embeddings/oleObject5.bin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11.bin"/><Relationship Id="rId2" Type="http://schemas.openxmlformats.org/officeDocument/2006/relationships/customXml" Target="../../customXml/item19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0.bin"/><Relationship Id="rId5" Type="http://schemas.openxmlformats.org/officeDocument/2006/relationships/image" Target="../media/image18.jpeg"/><Relationship Id="rId10" Type="http://schemas.openxmlformats.org/officeDocument/2006/relationships/oleObject" Target="../embeddings/oleObject14.bin"/><Relationship Id="rId4" Type="http://schemas.openxmlformats.org/officeDocument/2006/relationships/notesSlide" Target="../notesSlides/notesSlide30.xml"/><Relationship Id="rId9" Type="http://schemas.openxmlformats.org/officeDocument/2006/relationships/oleObject" Target="../embeddings/oleObject13.bin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4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65.xml"/><Relationship Id="rId4" Type="http://schemas.openxmlformats.org/officeDocument/2006/relationships/image" Target="../media/image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5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9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4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49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6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3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4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40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5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8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6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6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7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46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8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4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9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60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0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55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1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5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2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3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5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4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5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5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6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6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7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8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8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8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9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43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0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7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1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6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2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3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6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4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5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5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3.xml"/><Relationship Id="rId4" Type="http://schemas.openxmlformats.org/officeDocument/2006/relationships/image" Target="../media/image19.jpe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6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70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7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3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8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5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4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9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4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0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0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1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6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-6985" y="4717438"/>
            <a:ext cx="9144000" cy="1114754"/>
          </a:xfrm>
          <a:prstGeom prst="rect">
            <a:avLst/>
          </a:prstGeom>
        </p:spPr>
        <p:txBody>
          <a:bodyPr/>
          <a:lstStyle/>
          <a:p>
            <a:pPr marR="0" algn="ctr" defTabSz="914400">
              <a:lnSpc>
                <a:spcPts val="4000"/>
              </a:lnSpc>
              <a:buClrTx/>
              <a:buSzTx/>
              <a:buFontTx/>
              <a:buNone/>
              <a:defRPr/>
            </a:pPr>
            <a:r>
              <a:rPr kumimoji="0" lang="zh-CN" altLang="en-US" sz="3600" b="0" kern="0" cap="none" spc="0" normalizeH="0" baseline="0" noProof="0" dirty="0" smtClean="0"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专题五  语言表达简明、连贯、</a:t>
            </a:r>
            <a:endParaRPr kumimoji="0" lang="en-US" altLang="zh-CN" sz="3600" b="0" kern="0" cap="none" spc="0" normalizeH="0" baseline="0" noProof="0" dirty="0" smtClean="0"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  <a:p>
            <a:pPr marR="0" algn="ctr" defTabSz="914400">
              <a:lnSpc>
                <a:spcPts val="4000"/>
              </a:lnSpc>
              <a:buClrTx/>
              <a:buSzTx/>
              <a:buFontTx/>
              <a:buNone/>
              <a:defRPr/>
            </a:pPr>
            <a:r>
              <a:rPr lang="zh-CN" altLang="en-US" sz="3600" kern="0" dirty="0" smtClean="0"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得体，准确、鲜明、生动</a:t>
            </a:r>
            <a:r>
              <a:rPr kumimoji="0" lang="en-US" altLang="zh-CN" sz="2800" b="0" kern="0" cap="none" spc="0" normalizeH="0" baseline="0" noProof="0" dirty="0"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/>
            </a:r>
            <a:br>
              <a:rPr kumimoji="0" lang="en-US" altLang="zh-CN" sz="2800" b="0" kern="0" cap="none" spc="0" normalizeH="0" baseline="0" noProof="0" dirty="0"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</a:br>
            <a:endParaRPr kumimoji="0" lang="zh-CN" altLang="en-US" sz="2800" b="0" kern="0" cap="none" spc="0" normalizeH="0" baseline="0" noProof="0" dirty="0"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3075" name="Rectangle 2"/>
          <p:cNvSpPr>
            <a:spLocks noGrp="1"/>
          </p:cNvSpPr>
          <p:nvPr>
            <p:ph type="ctrTitle" idx="4294967295"/>
          </p:nvPr>
        </p:nvSpPr>
        <p:spPr>
          <a:xfrm>
            <a:off x="0" y="3926975"/>
            <a:ext cx="9144000" cy="684054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lvl="0">
              <a:defRPr/>
            </a:lvl1pPr>
          </a:lstStyle>
          <a:p>
            <a:pPr lvl="0" eaLnBrk="1" hangingPunct="1"/>
            <a:r>
              <a:rPr lang="zh-CN" altLang="en-US" sz="2400" b="1" dirty="0" smtClean="0">
                <a:solidFill>
                  <a:schemeClr val="tx1"/>
                </a:solidFill>
                <a:ea typeface="黑体" panose="02010609060101010101" pitchFamily="49" charset="-122"/>
              </a:rPr>
              <a:t>高考语文</a:t>
            </a:r>
            <a:r>
              <a:rPr lang="zh-CN" altLang="en-US" sz="4000" dirty="0" smtClean="0">
                <a:solidFill>
                  <a:schemeClr val="tx1"/>
                </a:solidFill>
                <a:ea typeface="黑体" panose="02010609060101010101" pitchFamily="49" charset="-122"/>
              </a:rPr>
              <a:t> </a:t>
            </a:r>
            <a:r>
              <a:rPr lang="zh-CN" altLang="en-US" sz="1800" dirty="0" smtClean="0">
                <a:solidFill>
                  <a:schemeClr val="tx1"/>
                </a:solidFill>
                <a:ea typeface="黑体" panose="02010609060101010101" pitchFamily="49" charset="-122"/>
              </a:rPr>
              <a:t>(江苏省专用</a:t>
            </a:r>
            <a:r>
              <a:rPr lang="zh-CN" altLang="en-US" sz="1800" dirty="0">
                <a:solidFill>
                  <a:schemeClr val="tx1"/>
                </a:solidFill>
                <a:ea typeface="黑体" panose="02010609060101010101" pitchFamily="49" charset="-122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566062"/>
            <a:ext cx="8127000" cy="17200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1.(2018课标全国Ⅰ,20)下面是某校一则启事初稿的片段,其中有五处不合书面语体的要求,请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找出并作修改。(5分)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我校学生宿舍下水道时常堵住。后勤处认真调查了原因,发现管子陈旧,需要换掉。学校打算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7月15日开始施工。施工期间正遇上暑假,为安全起见,请全体学生暑假期间不要在校住宿。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望大家配合。</a:t>
            </a:r>
            <a:endParaRPr lang="zh-CN" altLang="en-US" dirty="0"/>
          </a:p>
        </p:txBody>
      </p:sp>
      <p:sp>
        <p:nvSpPr>
          <p:cNvPr id="3" name="TextBox 11"/>
          <p:cNvSpPr txBox="1"/>
          <p:nvPr/>
        </p:nvSpPr>
        <p:spPr>
          <a:xfrm>
            <a:off x="2214546" y="946200"/>
            <a:ext cx="4188967" cy="55399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latinLnBrk="1" hangingPunct="0">
              <a:lnSpc>
                <a:spcPct val="150000"/>
              </a:lnSpc>
              <a:spcBef>
                <a:spcPts val="0"/>
              </a:spcBef>
            </a:pPr>
            <a:r>
              <a:rPr lang="zh-CN" altLang="en-US" sz="2000" dirty="0" smtClean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B组  统一命题、省(区、市)卷题组</a:t>
            </a:r>
          </a:p>
        </p:txBody>
      </p:sp>
      <p:sp>
        <p:nvSpPr>
          <p:cNvPr id="4" name="TextBox 2"/>
          <p:cNvSpPr txBox="1"/>
          <p:nvPr/>
        </p:nvSpPr>
        <p:spPr>
          <a:xfrm>
            <a:off x="540000" y="3357586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(示例)①“堵住”改为“堵塞”;②“管子”改为“管道”;③“换掉”改为“更换”;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④“打算”改为“计划”;⑤“正遇上”改为“正值”。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39750" y="4126219"/>
            <a:ext cx="8127000" cy="10148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本题考查语言表达得体的能力。审读题目可知,材料是一则启事。“其中有五处不合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书面语体的要求”,答题时找出这五处口语,并修改成书面语即可。本题中“堵住”“管子”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“换掉”“打算”“正遇上”都属于口语,需要更换。</a:t>
            </a:r>
            <a:endParaRPr lang="zh-CN" altLang="en-US" dirty="0"/>
          </a:p>
        </p:txBody>
      </p:sp>
      <p:sp>
        <p:nvSpPr>
          <p:cNvPr id="6" name="TextBox 2"/>
          <p:cNvSpPr txBox="1"/>
          <p:nvPr/>
        </p:nvSpPr>
        <p:spPr>
          <a:xfrm>
            <a:off x="539750" y="5196628"/>
            <a:ext cx="8127000" cy="1366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知识归纳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语言得体考查角度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“得体”指的是能够恰当地使用语言体现语境并符合语体的要求。语言得体主要有文体得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体和语体得体,文体得体要注意一般应用文格式的规定;语体得体要注意说话的对象与场合,分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清书面语和口语。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4126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2.(2018课标全国Ⅱ,20)下面是某报社一则启事初稿的片段,其中有五处词语使用不当,请找出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并作修改。要求修改后语意准确,语体风格一致。(5分)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如果您是重大事件的参加者,事故现场的目击者,业界内幕的打探者,社会热点的关爱者</a:t>
            </a:r>
            <a:r>
              <a:rPr lang="zh-CN" altLang="en-US" sz="1530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……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请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与我报“社会深度”栏目联系。本栏目长期公开征询有价值的新闻线索,等着您的支持。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0137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(示例)①“参加者”改为“亲历者”或者“参与者”;②“打探者”改为“知情者”;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③“关爱者”改为“关注者”;④“征询”改为“征集”;⑤“等着”改为“期待”或者“等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待”。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2212298"/>
            <a:ext cx="8127000" cy="27796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本题考查语言表达准确、得体的能力。①“参加”事件,搭配不当。“参加”一般涉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及的是某种组织或活动,“亲历”和“参与”强调的是经历某个过程,所以一般说“参与”事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件或“亲历”某事。②“打探”就是打听、探听,方式比较秘密且主动;“知情”是指知道事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件的情节,不强调主动探听,更符合语境。③“关爱”指关怀爱护,涉及的是人;“关注”指关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心重视。句中涉及的是社会热点,应该用“关注”。④“征询”指征求询问(意见),“征集”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指用公告或口头询问的方式收集。对“新闻线索”无法征询意见,应该用“征集”。⑤“等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着”属于口语,“期待”“等待”属于书面语。作为报社的启事,应该使用书面语。此处可视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为语体不当。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49444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3.(2018课标全国Ⅲ,17—19)阅读下面的文字,回答问题。(9分)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除了人会为了理想奔波迁徙以外,很多动物也有着自己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的迁徙盛举。冬季来临,天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气寒冷,食物短缺,很多动物选择集体逃离,待到春暖花开、万物复苏再一起回来。动物迁徙是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有确定路线的。它们对驻地有着自己的坚守和执着,而不是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。对于动物究竟如何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确定自己的迁徙路线,科学家一直都充满好奇。有科学家认为,迁徙动物都有独特的“助航设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施”,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它们通过海岸线等作为参照,利用特殊的嗅觉和听觉等获得方向。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也有科学家认为,迁徙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动物身体中存在磁受体,可以感应地球磁场,它们有自己的生物指南针。更有趣的是,又有科学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家发现即使是室内饲养的、从未接触过其他同伴的年轻乌鸦,也会沿着祖辈飞过的路线进行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迁徙,也就是说,(　　),它们天生就知道去哪里寻找温暖的地方过冬。到目前为止,关于动物迁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徙路线确定的问题,科学家仍在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地进行探究,我们期待着更加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的故事出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现。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(1)依次填入文中横线上的成语,全都恰当的一项是(3分)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A.波澜壮阔　　随波逐流　　宵衣旰食　　引人入胜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B.波澜壮阔　　随遇而安　　全力以赴　　引人入胜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42380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C.声势浩大　　随遇而安　　宵衣旰食　　娓娓动听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D.声势浩大　　随波逐流　　全力以赴　　娓娓动听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(2)文中画横线的句子有语病,下列修改最恰当的一项是(3分)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A.它们通过海岸线等作为参照,利用特殊的嗅觉和听觉等辨明方向。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B.它们以海岸线等作为参照,利用特殊的嗅觉和听觉等辨别方向。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C.它们以海岸线等作为参照,利用特殊的嗅觉和听觉等辨析方向。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D.它们通过海岸线等作为参照,利用特殊的嗅觉和听觉等辨识方向。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★(3)下列在文中括号内补写的语句,最恰当的一项是(3分)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A.迁徙的方向感已经被上一代遗传给它们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B.它们已经从上一代遗传了迁徙的方向感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C.迁徙的方向感已经由上一代遗传给它们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D.上一代已经遗传给了它们迁徙的方向感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9750" y="848501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(1)B　(2)B　(3)C</a:t>
            </a:r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539750" y="1222876"/>
            <a:ext cx="8127250" cy="5606086"/>
            <a:chOff x="539750" y="1222876"/>
            <a:chExt cx="8127250" cy="5606086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222876"/>
              <a:ext cx="8127000" cy="489973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b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解析　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(1)本题考查正确使用词语(包括熟语)的能力。波澜壮阔:形容声势雄壮浩大(多用于诗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文、群众运动等)。声势浩大:声威和气势盛大。此处写迁徙的场面,有“雄壮”之意,故选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“波澜壮阔”。随波逐流:随着波浪起伏,跟着流水飘荡,比喻自己没有主见,随着潮流走。随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遇而安:能适应各种环境,在任何环境中都能满足。语境中没有“跟着别人、随着潮流”的意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思,故选“随遇而安”。宵衣旰食:天不亮就穿衣起来,天黑了才吃饭,形容勤于政务。全力以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赴:把全部力量投入进去。“宵衣旰食”多用于勤于政务的人,有特定使用对象,所以此处应选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“全力以赴”。引人入胜:引人进入佳境(指风景或作品等)。娓娓动听:形容说话动听。后者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多用于形容“说”,此处修饰对象是“故事”,应选“引人入胜”。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(2)本题考查辨析并修改病句的能力。画线句子前后两个分句都存在搭配不当的毛病,前一分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句中能与后面的“作为参照”相搭配的介词只能是“以”,据此可排除A项和D项;后一分句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中与“方向”搭配的词语应该是“辨别”,因为“辨析”除了“辨别”还有“分析”的意思,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不能与“方向”搭配,据此可排除C项。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(3)本题考查语言表达连贯的能力。“也就是说”后面的内容应是对前文“也会沿着祖辈飞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过的路线进行迁徙”的解说,陈述主语应为“迁徙的方向感”,排除B、D两项。A项和C项的</a:t>
              </a:r>
              <a:endParaRPr lang="zh-CN" altLang="en-US" dirty="0"/>
            </a:p>
          </p:txBody>
        </p:sp>
        <p:sp>
          <p:nvSpPr>
            <p:cNvPr id="4" name="TextBox 2"/>
            <p:cNvSpPr txBox="1"/>
            <p:nvPr/>
          </p:nvSpPr>
          <p:spPr>
            <a:xfrm>
              <a:off x="539750" y="6122615"/>
              <a:ext cx="8127000" cy="70634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区别主要是句式,A项使用的是被动句,强调的是“方向感”被处置的结果,C项使用介词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“由”,强调的是“方向感”获得的途径,根据语境,应选C。</a:t>
              </a:r>
              <a:endParaRPr lang="zh-CN" altLang="en-US" dirty="0"/>
            </a:p>
          </p:txBody>
        </p:sp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3680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方法技巧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语句复位“五看”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一看话题,需紧紧围绕一个中心,集中表现一个事实或观点;二看情调氛围,所表达的情感是否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一致;三看内在逻辑,看是否符合事理、符合认知规律;四看句式结构,看形式是否整齐、音韵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是否和谐、气势是否贯通;五看语气语调,看句式选择和所要表达的语气语调是否一致。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4126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4.(2018课标全国Ⅲ,20)下面是一封信的主要内容,其中有五处不得体,请找出并作修改。(5分)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获悉文学院下周举办活动,隆重庆贺先生教书50周年,我因俗务缠身,不能光临,特惠赠鲜花一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束,以表敬意。随信寄去近期出版的拙著一册,还望先生先睹为快。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盛夏快来了,请先生保重身体。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2705889"/>
            <a:ext cx="8127000" cy="10137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(示例)①“教书”改为“从教”;②“光临”改为“前往”或“参加”;③“惠赠”改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为“奉上”“奉送”或“敬赠”;④“先睹为快”改为“指正”或“斧正”;⑤“快来了”改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为“将至”或“将临”。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39750" y="3831712"/>
            <a:ext cx="8127000" cy="13680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本题考查语言表达得体的能力。老师的身份除了“教书”,还有“育人”,使用“教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书”一词不准确,也显得对对方不尊重;“光临”和“惠赠”都是敬辞,都不能用于自己;“先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睹为快”的意思是以先看到为快事,用于老师看自己的作品,这种说法不容易被对方接受,也达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不到自己的表达目的;“快来了”是口语,和整个语段正式、庄重的语体风格很不协调。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39750" y="991376"/>
            <a:ext cx="8604250" cy="5597245"/>
            <a:chOff x="539750" y="991376"/>
            <a:chExt cx="8352730" cy="5546947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991376"/>
              <a:ext cx="8352480" cy="494443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5.(2018天津,21)中学生刘星写给天津滨海新区文化中心图书馆馆长的电子邮件,在语言、逻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辑等方面存在若干问题。请找出四个有问题的词或句子,写在横线上。(4分)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尊敬的馆长: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您好!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今天我到贵馆读书,被其别出心裁的外部设计和炫酷的内部场景震慑,“最美图书馆”果然名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不虚传。阳光透过玻璃洒满大厅,有人专注选书,有人静静阅读,这真是“书香天津”的最好写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照!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为了提升图书馆的品质,更好地服务读者,我提两点建议,请采纳。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首当其冲,希望开展更加丰富多彩的读书活动,读者只有参加图书馆的活动,才能真正实现个人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素质的提高。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其次,希望在买书上继续加大投入,增大藏书量就能实现图书馆的内涵发展。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      谢谢!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      此致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敬礼!</a:t>
              </a:r>
              <a:endParaRPr lang="zh-CN" altLang="en-US" dirty="0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539750" y="5831976"/>
              <a:ext cx="8127000" cy="70634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                                                                                                                                       刘星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                                                                                                                                        2018年3月3日</a:t>
              </a:r>
              <a:endParaRPr lang="zh-CN" altLang="en-US" dirty="0"/>
            </a:p>
          </p:txBody>
        </p:sp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6605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①震慑　②采纳　③首当其冲　④读者只有参加图书馆的活动,才能真正实现个人素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质的提高　⑤增大藏书量就能实现图书馆的内涵发展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1920071"/>
            <a:ext cx="8127000" cy="27796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本题考查辨析病句的能力。①“震慑”是震动使害怕的意思,“别出心裁的外部设计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和炫酷的内部场景”不可能让人害怕,此处应用“震撼”。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②“采纳”是接受的意思,用在此处不得体,可改为“考虑”。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③“首当其冲”指最先受到攻击或遭遇灾难,用在此处不合适,且与下面的“其次”不对应,应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改成“首先”。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④“只有</a:t>
            </a:r>
            <a:r>
              <a:rPr lang="zh-CN" altLang="en-US" sz="1530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……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才</a:t>
            </a:r>
            <a:r>
              <a:rPr lang="zh-CN" altLang="en-US" sz="1530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……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”不合逻辑,参加图书馆的活动,是个人素质提高的途径之一,但不是唯一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途径。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⑤强加因果。“增大藏书量”和“实现图书馆的内涵发展”之间并无必然联系。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7"/>
          <p:cNvGrpSpPr/>
          <p:nvPr/>
        </p:nvGrpSpPr>
        <p:grpSpPr>
          <a:xfrm>
            <a:off x="3298985" y="957916"/>
            <a:ext cx="2543175" cy="549275"/>
            <a:chOff x="3899266" y="4430468"/>
            <a:chExt cx="1716088" cy="371475"/>
          </a:xfrm>
        </p:grpSpPr>
        <p:pic>
          <p:nvPicPr>
            <p:cNvPr id="4" name="Picture 2" descr="E:\2016年\图书出版\2017版 53B教参\教参课件\栏目图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899266" y="4430468"/>
              <a:ext cx="1716088" cy="37147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矩形 6"/>
            <p:cNvSpPr/>
            <p:nvPr/>
          </p:nvSpPr>
          <p:spPr>
            <a:xfrm>
              <a:off x="4069440" y="4456352"/>
              <a:ext cx="946098" cy="3113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五年高考</a:t>
              </a:r>
            </a:p>
          </p:txBody>
        </p:sp>
      </p:grpSp>
      <p:sp>
        <p:nvSpPr>
          <p:cNvPr id="6" name="TextBox 11"/>
          <p:cNvSpPr txBox="1"/>
          <p:nvPr/>
        </p:nvSpPr>
        <p:spPr>
          <a:xfrm>
            <a:off x="2829753" y="1580387"/>
            <a:ext cx="3413114" cy="55399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latinLnBrk="1" hangingPunct="0">
              <a:lnSpc>
                <a:spcPct val="150000"/>
              </a:lnSpc>
              <a:spcBef>
                <a:spcPts val="0"/>
              </a:spcBef>
            </a:pPr>
            <a:r>
              <a:rPr lang="zh-CN" altLang="en-US" sz="20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A组  自主命题·江苏卷题组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539750" y="2035689"/>
            <a:ext cx="8127250" cy="4242100"/>
            <a:chOff x="539750" y="2035689"/>
            <a:chExt cx="8127250" cy="4242100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2035689"/>
              <a:ext cx="8127000" cy="38849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1.(2018江苏,2)在下面一段文字横线处填入语句,衔接最恰当的一项是(3分)</a:t>
              </a:r>
              <a:r>
                <a:rPr lang="zh-CN" altLang="en-US" sz="1197" kern="0" spc="333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　　)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“理性经济人”,把利己看作人的天性,只追求个人利益的最大化,这是西方经济学的基本假设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之一。</a:t>
              </a:r>
              <a:r>
                <a:rPr lang="zh-CN" altLang="en-US" sz="1530" u="sng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　　    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1530" u="sng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　　    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。</a:t>
              </a:r>
              <a:r>
                <a:rPr lang="zh-CN" altLang="en-US" sz="1530" u="sng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　　    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1530" u="sng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　　    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1530" u="sng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　　    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1530" u="sng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　　    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,更倾向于暂时获得产品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或服务,或与他人分享产品或服务。使用但不占有,是分享经济最简洁的表述。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①反而更多地采取一种合作分享的思维方式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②不再注重购买、拥有产品或服务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③但在分享经济这一催化剂的作用下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④人们不再把所有权看作获得产品的最佳方式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⑤在新兴的互联网平台上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⑥这个利己主义的假设发生了变化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A.③⑥⑤①④②　　B.③⑥⑤④②①</a:t>
              </a:r>
              <a:endParaRPr lang="zh-CN" altLang="en-US" dirty="0"/>
            </a:p>
          </p:txBody>
        </p:sp>
        <p:sp>
          <p:nvSpPr>
            <p:cNvPr id="7" name="TextBox 2"/>
            <p:cNvSpPr txBox="1"/>
            <p:nvPr/>
          </p:nvSpPr>
          <p:spPr>
            <a:xfrm>
              <a:off x="539750" y="5924615"/>
              <a:ext cx="8127000" cy="3531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C.⑤⑥③①④②　　D.⑤⑥③④②①</a:t>
              </a:r>
              <a:endParaRPr lang="zh-CN" altLang="en-US" dirty="0"/>
            </a:p>
          </p:txBody>
        </p:sp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94537"/>
            <a:ext cx="8127000" cy="28253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6.(2017课标全国Ⅰ,19)下列各句中,表达得体的一句是(3分)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A.真是事出意外!舍弟太过顽皮,碰碎了您家这么贵重的花瓶,敬请原谅,我们一定照价赔偿。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B.他的书法龙飞凤舞,引来一片赞叹,但落款却出了差错,一时又无法弥补,只好连声道歉:“献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丑,献丑!”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C.他是我最信任的朋友,头脑灵活,处事周到,每次我遇到难题写信垂询,都能得到很有启发的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回复。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D.我妻子和郭教授的内人是多年的闺密,她俩经常一起逛街、一起旅游,话多得似乎永远都说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不完。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40000" y="1705757"/>
            <a:ext cx="8127000" cy="10148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A　本题考查语言表达得体的能力。A项,舍弟:谦辞,称自己的弟弟。B项,献丑:谦辞,用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于表演技能或写作的时候,表示自己的能力很差。C项,垂询:敬辞,称别人(多指长辈或上级)对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自己询问。D项,内人:对人称自己的妻子。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39750" y="2903018"/>
            <a:ext cx="8127000" cy="20743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疑难突破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语言得体“五看五审”: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(1)看对象,审尊卑长幼是否得体,改换谦敬辞,做到谦敬辞使用不错位。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(2)看场合,审合不合氛围,到什么山唱什么歌,改逆情悖理的语句为顺情合理的语句。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(3)看感情,审褒贬误用词,改换褒贬词语,该褒不贬,该贬不褒。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(4)看语体,审不伦不类、文白不得体,该用口语就用口语,该用书面语就用书面语。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(5)看劝诫语,审有无人文关怀,改粗俗浅陋语为温情关怀语。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7658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7.(2017课标全国Ⅱ,19)下列各句中,表达得体的一句是(3分)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A.我刚在姑姑家坐下来,她就有事失陪了,我只好无聊地翻翻闲书,看看电视。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B.这么珍贵的书您都毫不犹豫地借给我,太感谢了,我会尽快璧还,请您放心。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C.这种壁纸是最近才研制出来的,环保又美观,贴在您家里会让寒舍增色不少。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D.我们夫妇好不容易才得了这个千金,的确放任了些,以后一定对她严格要求。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2921585"/>
            <a:ext cx="8127000" cy="10148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B　本题考查语言表达得体的能力。A.失陪:客套话,表示不能陪伴对方,该词仅能用在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自己身上,在本句中却用在“她”身上。C.寒舍:谦辞,只能形容自己的屋舍,在本句中却用来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修饰他人的屋舍。D.千金:敬辞,指别人的女儿,在本句中却用来指自己的女儿。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7658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8.(2017课标全国Ⅲ,19)下列各句中,表达得体的一句是(3分)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A.他是个可怜的孤儿,小时候承蒙我父母照顾,所以现在经常来看望他们。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B.杨老师年过七旬仍然笔耕不辍,作为他的高足,我们感到既自豪又惭愧。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C.这篇文章是我刚完成的,无论观点还是文字都不够成熟,请您不吝赐教。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D.由于路上堵车非常严重,我赶到约定地点的时候,对方早已恭候多时了。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2921585"/>
            <a:ext cx="8127000" cy="10148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C　A.承蒙,敬辞,表示心怀感激地接受。不能用于指别人受到自己父母的照顾。B.高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足,敬辞,称呼别人的学生。句中指“我们”,误用。D.恭候,谦辞,恭敬地等候。句中用于指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“对方”,误用。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91377"/>
            <a:ext cx="8127000" cy="17658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9.(2016课标全国Ⅰ,15)填入下面文段空白处的词语,最恰当的一组是(3分)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我们曾说,中学生初学文言文时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①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不要依赖译文。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②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并不是说在整个学习过程中绝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对不去参看译文。其实,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③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肯动脑筋,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④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不盲目机械地看待译文,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⑤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,只要译文不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是太差,看看译文也无妨。有时候把译文跟注释对照起来揣摩学习,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⑥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不失为一种可行的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方法。</a:t>
            </a:r>
            <a:endParaRPr lang="zh-CN" altLang="en-US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9750" y="2945896"/>
          <a:ext cx="7739998" cy="2171700"/>
        </p:xfrm>
        <a:graphic>
          <a:graphicData uri="http://schemas.openxmlformats.org/drawingml/2006/table">
            <a:tbl>
              <a:tblPr/>
              <a:tblGrid>
                <a:gridCol w="1105714"/>
                <a:gridCol w="1105714"/>
                <a:gridCol w="1105714"/>
                <a:gridCol w="1105714"/>
                <a:gridCol w="1105714"/>
                <a:gridCol w="1105714"/>
                <a:gridCol w="1105714"/>
              </a:tblGrid>
              <a:tr h="37332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①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②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③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④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⑤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⑥</a:t>
                      </a:r>
                    </a:p>
                  </a:txBody>
                  <a:tcPr marL="45720" marR="45720"/>
                </a:tc>
              </a:tr>
              <a:tr h="37332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/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这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如果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而且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那么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也</a:t>
                      </a:r>
                    </a:p>
                  </a:txBody>
                  <a:tcPr marL="45720" marR="45720"/>
                </a:tc>
              </a:tr>
              <a:tr h="37332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B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最好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当然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一旦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/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而且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就</a:t>
                      </a:r>
                    </a:p>
                  </a:txBody>
                  <a:tcPr marL="45720" marR="45720"/>
                </a:tc>
              </a:tr>
              <a:tr h="37332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C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一定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也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如果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并且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因此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/</a:t>
                      </a:r>
                    </a:p>
                  </a:txBody>
                  <a:tcPr marL="45720" marR="45720"/>
                </a:tc>
              </a:tr>
              <a:tr h="37332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D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尽量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/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因为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进而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所以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仍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  <p:sp>
        <p:nvSpPr>
          <p:cNvPr id="4" name="TextBox 2"/>
          <p:cNvSpPr txBox="1"/>
          <p:nvPr/>
        </p:nvSpPr>
        <p:spPr>
          <a:xfrm>
            <a:off x="539750" y="5260472"/>
            <a:ext cx="8127000" cy="13680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A　首先通读语段,理解段意。该语段阐述的是一个辩证的观点:中学生初学文言文时,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不要依赖译文,但可以参看译文。然后使用排除法确定答案。第③处使用“一旦”与语境不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符,因为“一旦”一般导致不好的结果;第③处后面的内容并不是原因,使用“因为”与语境不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符,排除B、D两项。第⑤处前后文不是因果关系,不能用“因此”,排除C项。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1190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10.(2016课标全国Ⅱ,15)填入下面文段空白处的词语,最恰当的一组是(3分)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比尔·布莱森在他的《万物简史》里介绍了超级火山的巨大破坏性。以美国为例,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①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境内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有一座超级火山喷发,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②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其产生的巨大能量将摧毁数千公里范围内的所有东西,无数人会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因此丧命,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③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会导致整个国家被深达6~20米的火山灰覆盖,随后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④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会出现其他许多可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怕后果。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⑤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目前人类还无法预测美国超级火山会在何时喷发,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⑥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了解了它的杀伤力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有利于我们制订各种减损预案。</a:t>
            </a:r>
            <a:endParaRPr lang="zh-CN" altLang="en-US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9750" y="3277393"/>
          <a:ext cx="7739998" cy="2171700"/>
        </p:xfrm>
        <a:graphic>
          <a:graphicData uri="http://schemas.openxmlformats.org/drawingml/2006/table">
            <a:tbl>
              <a:tblPr/>
              <a:tblGrid>
                <a:gridCol w="1105714"/>
                <a:gridCol w="1105714"/>
                <a:gridCol w="1105714"/>
                <a:gridCol w="1105714"/>
                <a:gridCol w="1105714"/>
                <a:gridCol w="1105714"/>
                <a:gridCol w="1105714"/>
              </a:tblGrid>
              <a:tr h="37332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①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②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③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④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⑤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⑥</a:t>
                      </a:r>
                    </a:p>
                  </a:txBody>
                  <a:tcPr marL="45720" marR="45720"/>
                </a:tc>
              </a:tr>
              <a:tr h="37332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一旦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则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/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也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即使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然而</a:t>
                      </a:r>
                    </a:p>
                  </a:txBody>
                  <a:tcPr marL="45720" marR="45720"/>
                </a:tc>
              </a:tr>
              <a:tr h="37332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B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倘若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那么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进而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/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由于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所以</a:t>
                      </a:r>
                    </a:p>
                  </a:txBody>
                  <a:tcPr marL="45720" marR="45720"/>
                </a:tc>
              </a:tr>
              <a:tr h="37332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C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假如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则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甚至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更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/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那么</a:t>
                      </a:r>
                    </a:p>
                  </a:txBody>
                  <a:tcPr marL="45720" marR="45720"/>
                </a:tc>
              </a:tr>
              <a:tr h="37332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D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只要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/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而且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还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虽然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但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3680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D　本题考查正确使用虚词的能力。要分析句间关系和前后关联词的搭配:第①处,引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出后面情况发生的充分条件,应填写“只要”;第②处所在分句阐述的是后果,不需要关联词;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第③处,引出更进一步的后果,应填写表示递进的关联词;第④处所在分句紧承上文,说还会出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现许多后果;第⑤处和第⑥处所在分句构成转折关系。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8253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11.(2015课标全国Ⅰ,15)填入下面一段文字横线处的语句,最恰当的一句是(3分)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随着雾霾频发,油品质量对环境的影响引起了人们越来越多的关注。有测试表明,一些城市空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气中PM2.5的20%左右来自机动车尾气,而只要使用符合新标准的汽油和柴油,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dirty="0"/>
              <a:t/>
            </a:r>
            <a:br>
              <a:rPr dirty="0"/>
            </a:b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。有鉴于此,我国将加快推进成品油质量升级国家专项行动。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A.即使现有汽车不作任何改造,其尾气中相关污染物的排放也能减少10%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B.汽车尾气中相关污染物的排放就可减少10%,现有汽车的改造并不是必须的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C.再加上对现有汽车进行改造,其尾气中相关污染物的排放就将减少10%以上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D.不管是否改造现有汽车,其尾气中的相关污染物排放都将减少10%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3991773"/>
            <a:ext cx="8127000" cy="17211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A　A.“只要使用符合新标准的汽油和柴油</a:t>
            </a:r>
            <a:r>
              <a:rPr lang="zh-CN" altLang="en-US" sz="1530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……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”用表示充分条件的复句,强调提高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成品油质量的重要作用,不必强调改造汽车。B.强调的重点是“现有汽车的改造并不是必须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的”,与语段重点表达“尾气中相关污染物的排放就可减少10%”的主题游离。C.“再加上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对现有汽车进行改造”与“只要使用符合新标准的汽油和柴油”相矛盾。D.不合事理,如果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改造汽车,污染物的排放将更少。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178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12.(2015课标全国Ⅱ,15)填入下面一段文字横线处的语句,最恰当的一句是(3分)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辣,我们都不陌生,很多人无辣不欢甚至吃辣上瘾。这是因为辣椒素等辣味物质刺激舌头、口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腔的神经末梢时,会在大脑中形成类似灼烧的感觉,机体就反射性地出现心跳加速、唾液及汗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液分泌增多等现象,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,内啡肽又促进多巴胺的分泌,多巴胺能在短时间内令人高度兴奋,带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来“辣椒素快感”,慢慢地我们吃辣就上瘾了。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A.大脑在这些兴奋性的刺激下把内啡肽释放出来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B.内啡肽因这些兴奋性的刺激而被大脑释放出来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C.这些兴奋性的刺激使大脑释放出内啡肽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D.这些兴奋性的刺激使大脑把内啡肽释放出来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4348963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C　“这些兴奋性的刺激”承接上文“类似灼烧的感觉”“心跳加速”“唾液及汗液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分泌增多”,“内啡肽”与下文“内啡肽</a:t>
            </a:r>
            <a:r>
              <a:rPr lang="zh-CN" altLang="en-US" sz="1530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……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的分泌”衔接。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8849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13.(2014广东,4)把下列句子组成语意连贯的语段,排序最恰当的一项是(3分)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①然而,我们的大脑对音乐的感知却不是这样。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②所以要有交响乐,也正是这样的“和声”才使得我们这个世界充满趣味。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③例如管弦乐的合奏,音波虽然混合,但是管乐声和弦乐声仍然保持各自的特点。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④物理学家们长期热衷于研究的现象都是整体等于所有部分的加合,声音就是这样的。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⑤整体可以大于部分之和,这一事实现在对大多数人来说已经是显而易见的了,但是曾经让物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理学家们感到非常窘困。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⑥虽然管乐声和弦乐声独立地进入我们的耳朵,但是这两种声音的“和声”对我们的情感所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产生的影响却远远大于这两种乐器的单独作用。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A.④①③⑥②⑤　　B.④③①⑤⑥②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C.⑤③④①②⑥　　D.⑤④③①⑥②</a:t>
            </a:r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539750" y="4991905"/>
            <a:ext cx="8127000" cy="10137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D　⑤“整体可以大于部分之和”是语段的中心,应该放在开头,排除A、B两项。④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“物理学家们”这个短语与⑤紧承,而③举例又紧承④“声音就是这样的”,所以应该选D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项。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0148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B　本题考查语言表达连贯的能力。先整体看,语段主要谈“分享经济”,故第一处应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填表示转折关系的句子;再结合选项,从③⑤句中确定应是③句,排除C、D两项。⑤句做状语,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后面不能接没有主语的①句,故排除A项。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2205823"/>
            <a:ext cx="8127000" cy="1366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方法技巧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语言表达连贯题解题“三意识”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①整体意识。先通读语段,从整体上把握语段主要内容。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②选项意识。结合选项的异同点来辅助判断。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③语法意识。可借助语法来判断所填句子与其前后句子是否连贯。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540000" y="1552194"/>
            <a:ext cx="8127000" cy="2439579"/>
            <a:chOff x="540000" y="1552194"/>
            <a:chExt cx="8127000" cy="2439579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552194"/>
              <a:ext cx="8127000" cy="243957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1.(2015山东,18)阅读下面一段文字,完成后面的题目。(4分)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中国的茶俗以大众化为主流,茶馆茶客盈门,就</a:t>
              </a:r>
              <a:r>
                <a:rPr lang="zh-CN" altLang="en-US" sz="1543" kern="0" spc="931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足以说明这一点;而文人雅士在饮茶上另有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讲究。历来的研究者在饮茶著述中,</a:t>
              </a:r>
              <a:r>
                <a:rPr lang="zh-CN" altLang="en-US" sz="1543" kern="0" spc="931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试图教给人们一种优雅的饮茶方</a:t>
              </a:r>
              <a:r>
                <a:rPr lang="zh-CN" altLang="en-US" sz="1493" kern="0" spc="81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即茶舍要雅致,茶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叶需上品,入茶</a:t>
              </a:r>
              <a:r>
                <a:rPr lang="zh-CN" altLang="en-US" sz="1493" kern="0" spc="81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水最好是甘洌的泉水</a:t>
              </a:r>
              <a:r>
                <a:rPr lang="zh-CN" altLang="en-US" sz="1543" kern="0" spc="31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主宾身份情趣要相宜,或有诗文唱和、书画助兴</a:t>
              </a:r>
              <a:r>
                <a:rPr lang="zh-CN" altLang="en-US" sz="1543" kern="0" spc="31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或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会心赏鉴;</a:t>
              </a:r>
              <a:r>
                <a:rPr lang="zh-CN" altLang="en-US" sz="1543" kern="0" spc="931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主宾不解茶道和饮茶时佐以荤食;茶舍布置混乱</a:t>
              </a:r>
              <a:r>
                <a:rPr lang="zh-CN" altLang="en-US" sz="1543" kern="0" spc="31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茶具粗劣,</a:t>
              </a:r>
              <a:r>
                <a:rPr lang="zh-CN" altLang="en-US" sz="1543" kern="0" spc="5281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★(1)为了表达简明,画线的词语有两处应该删除,序号分别是</a:t>
              </a:r>
              <a:r>
                <a:rPr lang="zh-CN" altLang="en-US" sz="1530" u="sng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　　    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和</a:t>
              </a:r>
              <a:r>
                <a:rPr lang="zh-CN" altLang="en-US" sz="1530" u="sng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　　    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(2)画线的标点有两处错误,序号分别是</a:t>
              </a:r>
              <a:r>
                <a:rPr lang="zh-CN" altLang="en-US" sz="1530" u="sng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　　    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和</a:t>
              </a:r>
              <a:r>
                <a:rPr lang="zh-CN" altLang="en-US" sz="1530" u="sng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　　    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。</a:t>
              </a:r>
              <a:endParaRPr lang="zh-CN" altLang="en-US" dirty="0"/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4330800" y="2049746"/>
            <a:ext cx="314325" cy="295275"/>
          </p:xfrm>
          <a:graphic>
            <a:graphicData uri="http://schemas.openxmlformats.org/presentationml/2006/ole">
              <p:oleObj spid="_x0000_s1026" name="Equation" r:id="rId5" imgW="316800" imgH="297600" progId="">
                <p:embed/>
              </p:oleObj>
            </a:graphicData>
          </a:graphic>
        </p:graphicFrame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3504600" y="2389980"/>
            <a:ext cx="314325" cy="295275"/>
          </p:xfrm>
          <a:graphic>
            <a:graphicData uri="http://schemas.openxmlformats.org/presentationml/2006/ole">
              <p:oleObj spid="_x0000_s1027" name="Equation" r:id="rId6" imgW="316800" imgH="297600" progId="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6540525" y="2389794"/>
            <a:ext cx="200025" cy="285750"/>
          </p:xfrm>
          <a:graphic>
            <a:graphicData uri="http://schemas.openxmlformats.org/presentationml/2006/ole">
              <p:oleObj spid="_x0000_s1028" name="Equation" r:id="rId7" imgW="201600" imgH="288000" progId="">
                <p:embed/>
              </p:oleObj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1755000" y="2730029"/>
            <a:ext cx="200024" cy="285750"/>
          </p:xfrm>
          <a:graphic>
            <a:graphicData uri="http://schemas.openxmlformats.org/presentationml/2006/ole">
              <p:oleObj spid="_x0000_s1029" name="Equation" r:id="rId8" imgW="201600" imgH="288000" progId="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3704625" y="2730215"/>
            <a:ext cx="200025" cy="295275"/>
          </p:xfrm>
          <a:graphic>
            <a:graphicData uri="http://schemas.openxmlformats.org/presentationml/2006/ole">
              <p:oleObj spid="_x0000_s1030" name="Equation" r:id="rId9" imgW="201600" imgH="297600" progId="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7841250" y="2730215"/>
            <a:ext cx="200025" cy="295275"/>
          </p:xfrm>
          <a:graphic>
            <a:graphicData uri="http://schemas.openxmlformats.org/presentationml/2006/ole">
              <p:oleObj spid="_x0000_s1031" name="Equation" r:id="rId10" imgW="201600" imgH="297600" progId="">
                <p:embed/>
              </p:oleObj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1371610" y="3070449"/>
            <a:ext cx="314325" cy="295275"/>
          </p:xfrm>
          <a:graphic>
            <a:graphicData uri="http://schemas.openxmlformats.org/presentationml/2006/ole">
              <p:oleObj spid="_x0000_s1032" name="Equation" r:id="rId11" imgW="316800" imgH="297600" progId="">
                <p:embed/>
              </p:oleObj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5627946" y="3070449"/>
            <a:ext cx="200025" cy="295275"/>
          </p:xfrm>
          <a:graphic>
            <a:graphicData uri="http://schemas.openxmlformats.org/presentationml/2006/ole">
              <p:oleObj spid="_x0000_s1033" name="Equation" r:id="rId12" imgW="201600" imgH="297600" progId="">
                <p:embed/>
              </p:oleObj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6654171" y="3070449"/>
            <a:ext cx="866774" cy="295275"/>
          </p:xfrm>
          <a:graphic>
            <a:graphicData uri="http://schemas.openxmlformats.org/presentationml/2006/ole">
              <p:oleObj spid="_x0000_s1034" name="Equation" r:id="rId13" imgW="873600" imgH="297600" progId="">
                <p:embed/>
              </p:oleObj>
            </a:graphicData>
          </a:graphic>
        </p:graphicFrame>
      </p:grpSp>
      <p:sp>
        <p:nvSpPr>
          <p:cNvPr id="13" name="TextBox 2"/>
          <p:cNvSpPr txBox="1"/>
          <p:nvPr/>
        </p:nvSpPr>
        <p:spPr>
          <a:xfrm>
            <a:off x="539750" y="991377"/>
            <a:ext cx="8127000" cy="3895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0" latinLnBrk="1" hangingPunct="0">
              <a:lnSpc>
                <a:spcPct val="150000"/>
              </a:lnSpc>
              <a:spcBef>
                <a:spcPts val="0"/>
              </a:spcBef>
            </a:pP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C组  教师专用题组</a:t>
            </a:r>
          </a:p>
        </p:txBody>
      </p:sp>
      <p:sp>
        <p:nvSpPr>
          <p:cNvPr id="15" name="TextBox 2"/>
          <p:cNvSpPr txBox="1"/>
          <p:nvPr/>
        </p:nvSpPr>
        <p:spPr>
          <a:xfrm>
            <a:off x="540000" y="4134649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(1)①　②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(2)③　⑥</a:t>
            </a:r>
            <a:endParaRPr lang="zh-CN" alt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39750" y="4903282"/>
            <a:ext cx="8127000" cy="13680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(1)①“完全”与“足以”重复,删去“完全”。②句子的主语是“研究者”,此处用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“他们”来指代显得累赘。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(2)“冒号”与“即”功能相同,应将冒号改为逗号。⑥所在句子是四个并列分句中的第二分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句,第二分句中又有小并列,分句内的并列用顿号,所以⑥处的分号应改为逗号。</a:t>
            </a:r>
            <a:endParaRPr lang="zh-CN" altLang="en-US" dirty="0"/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540000" y="1080000"/>
            <a:ext cx="8127000" cy="3942233"/>
            <a:chOff x="540000" y="1080000"/>
            <a:chExt cx="8127000" cy="3942233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394223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2.(2015重庆,20)阅读下边一段文字,按要求答题。(5分)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在</a:t>
              </a:r>
              <a:r>
                <a:rPr lang="zh-CN" altLang="en-US" sz="1493" kern="0" spc="2031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山谷里,有一处高数千尺的断崖,崖上有一株小小的百合,</a:t>
              </a:r>
              <a:r>
                <a:rPr lang="zh-CN" altLang="en-US" sz="1543" kern="0" spc="1981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长得和野草一模一样,但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它知道自己并不是野草。它心里有一个</a:t>
              </a:r>
              <a:r>
                <a:rPr lang="zh-CN" altLang="en-US" sz="1457" kern="0" spc="1992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念头:“我是百合,不是野草。</a:t>
              </a:r>
              <a:r>
                <a:rPr lang="zh-CN" altLang="en-US" sz="1739" kern="0" spc="1485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能证明这一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点的,就是开出美丽的花朵。”百合深深地扎根,努力地吸收水分和阳光,终于结出了第一个花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苞。百合很高兴,</a:t>
              </a:r>
              <a:r>
                <a:rPr lang="zh-CN" altLang="en-US" sz="1543" kern="0" spc="1981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杂草却很不屑,七嘴八舌地嘲讽道:“你别费力气了,即使你真的能开花,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在这</a:t>
              </a:r>
              <a:r>
                <a:rPr lang="zh-CN" altLang="en-US" sz="1543" kern="0" spc="1981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荒郊野外,不也是没人欣赏吗?”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百合说:“我会开花,</a:t>
              </a:r>
              <a:r>
                <a:rPr lang="zh-CN" altLang="en-US" sz="1530" u="sng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　　　　　　　　　    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。”有一天,百合终于开花了,那洁白成为断崖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上最美丽的颜色。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(1)请在横线处补写一句话。要求:①既能回应野草的嘲讽,又能表现百合坚定的信念;②不少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于20字,不多于25字。(2分)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(2)文中①②③④⑤⑥处,有三处多余,这三处是</a:t>
              </a:r>
              <a:r>
                <a:rPr lang="zh-CN" altLang="en-US" sz="1530" u="sng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　　    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。(3分)</a:t>
              </a:r>
              <a:endParaRPr lang="zh-CN" altLang="en-US" dirty="0"/>
            </a:p>
          </p:txBody>
        </p:sp>
        <p:pic>
          <p:nvPicPr>
            <p:cNvPr id="3" name="图片 3" descr="textimage0.jpe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718360" y="1809383"/>
              <a:ext cx="409574" cy="352425"/>
            </a:xfrm>
            <a:prstGeom prst="rect">
              <a:avLst/>
            </a:prstGeom>
          </p:spPr>
        </p:pic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734400" y="1552876"/>
            <a:ext cx="447675" cy="285750"/>
          </p:xfrm>
          <a:graphic>
            <a:graphicData uri="http://schemas.openxmlformats.org/presentationml/2006/ole">
              <p:oleObj spid="_x0000_s2050" name="Equation" r:id="rId6" imgW="451200" imgH="288000" progId="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5799075" y="1553062"/>
            <a:ext cx="447675" cy="295275"/>
          </p:xfrm>
          <a:graphic>
            <a:graphicData uri="http://schemas.openxmlformats.org/presentationml/2006/ole">
              <p:oleObj spid="_x0000_s2051" name="Equation" r:id="rId7" imgW="451200" imgH="297600" progId="">
                <p:embed/>
              </p:oleObj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3844800" y="1925853"/>
            <a:ext cx="438150" cy="295275"/>
          </p:xfrm>
          <a:graphic>
            <a:graphicData uri="http://schemas.openxmlformats.org/presentationml/2006/ole">
              <p:oleObj spid="_x0000_s2052" name="Equation" r:id="rId8" imgW="441600" imgH="297600" progId="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1949400" y="2642025"/>
            <a:ext cx="447675" cy="295275"/>
          </p:xfrm>
          <a:graphic>
            <a:graphicData uri="http://schemas.openxmlformats.org/presentationml/2006/ole">
              <p:oleObj spid="_x0000_s2053" name="Equation" r:id="rId9" imgW="451200" imgH="297600" progId="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928800" y="2982260"/>
            <a:ext cx="447674" cy="295275"/>
          </p:xfrm>
          <a:graphic>
            <a:graphicData uri="http://schemas.openxmlformats.org/presentationml/2006/ole">
              <p:oleObj spid="_x0000_s2054" name="Equation" r:id="rId10" imgW="451200" imgH="297600" progId="">
                <p:embed/>
              </p:oleObj>
            </a:graphicData>
          </a:graphic>
        </p:graphicFrame>
      </p:grpSp>
      <p:sp>
        <p:nvSpPr>
          <p:cNvPr id="11" name="TextBox 2"/>
          <p:cNvSpPr txBox="1"/>
          <p:nvPr/>
        </p:nvSpPr>
        <p:spPr>
          <a:xfrm>
            <a:off x="539750" y="5063343"/>
            <a:ext cx="8127000" cy="3531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(1)(示例)这正是体现我价值的地方,不管有没有人欣赏我都要开　(2)②③⑥</a:t>
            </a:r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539500" y="5546224"/>
            <a:ext cx="8127000" cy="10148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(1)回应“嘲讽”,可以用揭示自我价值、暗示自己有超出对方的优势的语言表达;表现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坚定的信念,则可以用执着的、不为外界所左右的语言表达。(2)②处可以承前省略,用上反倒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显得不简洁;③处“内在的”与“心里”重复;⑥“荒郊野外”本来就是“偏僻”的。</a:t>
            </a:r>
            <a:endParaRPr lang="zh-CN" altLang="en-US" dirty="0"/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8253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3.(2014大纲全国,19)下面这段文字有五处用词不当,请指出并改正,使文段语言得体,逻辑严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密。(5分)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他领导的机器人创新团队获得一等奖的事情传来,我顷刻止不住流下了眼泪。在完成这个项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目的过程中,他们遇到过许多技术难关,就在前天还出现了突发情况,预想当天要完成的综合性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运行检验无法进行。但整个团队通宵鏖战,用力攻坚,终于解决了问题。我为他们的成功而骄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傲,更为他们面对难点的坚韧不拔的精神而感动。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答: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　　　　　 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④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⑤　　　　　    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4063211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(示例)①“事情”改为“喜讯”;②“顷刻”改为“顿时”;③“预想”改为“原本”;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④“用力”改为“努力”;⑤“难点”改为“困难”。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39750" y="4888584"/>
            <a:ext cx="8127000" cy="10148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本题考查语言表达得体的能力。解题前要注意题干中的几个关键信息:“五处”,这是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数量;“用词不当”,这是判断的标准;“指出并改正”,这是答题的方法;“语言得体,逻辑严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密”,这是答题的方向和要求。答题时要注意语境、语体风格和语言习惯。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53190"/>
            <a:ext cx="8127000" cy="42380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4.(2014重庆,3)依次填入下边一段话中横线处的语句,与上下文衔接最恰当的一组是(3分)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乐观的人看见问题后面的机会,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。机会从来不会主动敲响你的门,无论你等待多少年,</a:t>
            </a:r>
            <a:r>
              <a:rPr dirty="0"/>
              <a:t/>
            </a:r>
            <a:br>
              <a:rPr dirty="0"/>
            </a:b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。朝着既定目标前进,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①悲观的人则看见机会后面的问题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②悲观的人只看见机会后面的问题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③它只如一阵风拂面而过,需要你有反应能力和追随速度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④需要你有反应能力和追随速度,它只如一阵风拂面而过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⑤你就会发现机会的存在,充分发挥你的潜能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⑥尽量发挥你的潜能,你就会发现机会的存在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A.①④⑥　　　　　　　　B.②④⑤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C.①③⑤　　　　　　　　D.②③⑥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5222285"/>
            <a:ext cx="8127000" cy="14126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D　首先要理解文段内容——如何发现机会;然后根据话题一致、感情基调统一等原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则,联系上下句,综合判断。①②句都与前句形成对比关系,但“只”比“则”表示的程度更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深,所以选②句;③句“它只如一阵风拂面而过”与前句保持了话题的一致,所以选③句;根据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文段的核心话题可知“尽量发挥你的潜能”是“你就会发现机会的存在”的条件,所以选⑥句。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91377"/>
            <a:ext cx="8127000" cy="45465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5.(2014课标全国Ⅰ,15)依次填入下面一段文字横线处的语句,衔接最恰当的一组是(3分)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    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中国珠算是以算盘为工具进行数字计算的一种方法,借助算盘和口诀,通过人手指拨动算珠,就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可以完成高难度计算。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 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 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 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。2013年12月4日,“中国珠算”被正式列入联合国教科文组织人类非物质文化遗产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名录。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①即便是不识字的人也能熟练掌握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②珠算算盘结构简单,操作方便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③包含了珠算的所有秘密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④蕴含了坐标几何的原理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⑤用珠算运算,无论速度还是准确率都可以跟电子计算器媲美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⑥珠算口诀则是一套完整的韵味诗歌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A.②③⑥④⑤①　　　　B.②④⑥③①⑤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C.⑤①②⑥③④　　　　D.⑤②③⑥④①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5546224"/>
            <a:ext cx="8127000" cy="10148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B　从前文的句子“借助算盘和口诀”可看出,下文应是对“算盘”和“口诀”的对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应解释,②④主要说明算盘的结构及原理,⑥③①是对“珠算口诀”的解释,⑤是算盘和口诀结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合运算的效果,放在最后。故选B项。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39750" y="2325458"/>
            <a:ext cx="8127000" cy="42380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1.(2018南京、南通、盐城等六市区三模,3)在下面一段文字的横线处填入语句,衔接最恰当的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一项是(3分)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他不答,我也停了说话,且看那瞬息万变的落照。迤逦行来,已到水边。水已成冰,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dirty="0"/>
              <a:t/>
            </a:r>
            <a:br>
              <a:rPr dirty="0"/>
            </a:b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。但也有浅淡的光,照在框外的冰上,使人想起月色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的清冷。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①冰中透出枝枝荷梗,枯梗上漾着绮辉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②岸边几株枯树,恰为夕阳做了画框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③框外娇红的西山,这时却全呈黛青色,鲜嫩润泽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④一派雨后初晴的模样,似与这黄昏全不相干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⑤远山凹处,红日正沉,只照得天边山顶一片通红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A.①④②⑤③　　B.①⑤②③④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C.②①⑤③④　　D.②①③④⑤</a:t>
            </a:r>
            <a:endParaRPr lang="zh-CN" altLang="en-US" dirty="0"/>
          </a:p>
        </p:txBody>
      </p:sp>
      <p:grpSp>
        <p:nvGrpSpPr>
          <p:cNvPr id="5" name="组合 7"/>
          <p:cNvGrpSpPr/>
          <p:nvPr/>
        </p:nvGrpSpPr>
        <p:grpSpPr>
          <a:xfrm>
            <a:off x="3060840" y="890104"/>
            <a:ext cx="2543175" cy="549275"/>
            <a:chOff x="3899266" y="4430468"/>
            <a:chExt cx="1716088" cy="371475"/>
          </a:xfrm>
        </p:grpSpPr>
        <p:pic>
          <p:nvPicPr>
            <p:cNvPr id="6" name="Picture 2" descr="E:\2016年\图书出版\2017版 53B教参\教参课件\栏目图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899266" y="4430468"/>
              <a:ext cx="1716088" cy="37147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" name="矩形 6"/>
            <p:cNvSpPr/>
            <p:nvPr/>
          </p:nvSpPr>
          <p:spPr>
            <a:xfrm>
              <a:off x="4069440" y="4456352"/>
              <a:ext cx="946098" cy="3113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三年模拟</a:t>
              </a:r>
            </a:p>
          </p:txBody>
        </p:sp>
      </p:grpSp>
      <p:sp>
        <p:nvSpPr>
          <p:cNvPr id="8" name="TextBox 11"/>
          <p:cNvSpPr txBox="1"/>
          <p:nvPr/>
        </p:nvSpPr>
        <p:spPr>
          <a:xfrm>
            <a:off x="2000232" y="1454619"/>
            <a:ext cx="4657090" cy="8940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140"/>
              </a:spcBef>
              <a:buNone/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A组  </a:t>
            </a: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201</a:t>
            </a:r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6</a:t>
            </a: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—201</a:t>
            </a:r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8</a:t>
            </a: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年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高考模拟·基础题组</a:t>
            </a:r>
            <a:endParaRPr lang="zh-CN" altLang="en-US" sz="20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marL="0" indent="0" algn="ctr" eaLnBrk="0" latinLnBrk="1" hangingPunct="0">
              <a:lnSpc>
                <a:spcPct val="150000"/>
              </a:lnSpc>
              <a:spcBef>
                <a:spcPts val="140"/>
              </a:spcBef>
              <a:buNone/>
            </a:pPr>
            <a:r>
              <a:rPr lang="en-US" altLang="zh-CN" sz="1400" b="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(时间：20分钟   分值：40分)</a:t>
            </a:r>
            <a:endParaRPr sz="1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0148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B　由“水已成冰”可知,下句应为①,排除C、D两项;由②中的“画框”、③中的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“框外”可知,③放②后,排除A项。由③中的“这时却全呈黛青色”,与④中的“似与这黄昏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全不相干”可知,两句相连符合情理,最后确定答案为B。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46262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2.(2018通、秦、淮、连、扬、徐、宿三模,4)在下面一段文字的横线处填入语句,衔接最恰当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的一项是(3分)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我们总是埋怨这世界太喧闹,让我们静不下心来专注一个目标、一项事业。怎样才能静下心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来?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。这世界的一切喧闹,原本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都是心闹。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①世界再喧闹我们也要听得见自己内心的声响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②知道自己要什么、不要什么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③静得听得见一根针掉落的声音时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④关键看我们的内心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⑤我们才能听得见内心的梦想和希望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⑥只有当我们的心静了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A.①②⑥③⑤④　　B.①⑥②③⑤④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C.④①②⑥③⑤　　D.④⑥③⑤②①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5706285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C　根据整体语境可知。④是对前面问句的整体回答,也是对后面内容的总领;根据语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境,②紧跟①的后面,③衔接在⑥的后面,由⑥中的“只有”和⑤中的“才”可知,⑤放最后。 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37124"/>
            <a:ext cx="8318280" cy="42380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3.(2018南京、盐城、连云港二模,3)下列语段空缺处应填入的语句,排列正确的一项是(3分)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《七月》是一份集体的、或曰“大我”的回忆。因为是回忆,所以思绪是流动的,叙述是跳荡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的。一根或起或伏、若明若暗的线,牵绾起活泼的思绪、跳荡的旋律。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。《七月》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追述春夏秋冬的故事,却不是记录春夏秋冬的《月令》;铺叙一岁耕桑的苦乐,却不是安排耕种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与收获的农书。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。因为是“大我”,所以它可以包容无数的“小我”。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它是阳刚的,却不妨阳刚中有阴柔。它尽可以在一个大结构中,细心经营一个一个的小结构。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《七月》为平平常常的劳作注入了鲜活且永久的生命,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①它是诗,而史寓其中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②它可以散漫开,又可以归拢来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③它是写实的,却不为“实”所缚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④它是粗放的,却不妨粗放中有细腻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A.①②③④　　B.①③④②　　C.②①④③　　D.②③④①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5222285"/>
            <a:ext cx="8127000" cy="14126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D　完成本题可以先从所给语句入手,①句和其他三句不同,明显是总结性句子。再看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每个空的逻辑关系,结合第一空前文的“一根或起或伏、若明若暗的线,牵绾起活泼的思绪、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跳荡的旋律”及所给句子分析,可知②中的“它可以散漫开,又可以归拢来”符合语境,应放第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一空。第二空前文的《七月》是农书,③中的“它是写实的”符合语境。运用排除法,确定答案。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8849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4.(2018江苏通、泰、扬、徐、淮、宿二模,4)在下面一段文字的横线处填入语句,衔接最恰当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的一项是(3分)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到了天池,有人脱口说了一句:“春水碧于蓝。”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。这样的风景就像在明信片上看到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过的一祥。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①它们长得非常整齐,一棵一棵挨着,依山而上。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②天池的水,碧蓝碧蓝的。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③池水极平静,塔松、雪山和天上的云影倒映在池水当中。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④上面,稍远处,是雪白的雪山。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⑤对面的山上密密匝匝地布满了塔松,塔松即云杉。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A.②①③⑤④　　B.②④⑤①③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C.③②④①⑤　　D.③④⑤①②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88404" y="4981224"/>
            <a:ext cx="8127000" cy="13680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B　语言连贯题首先要通读语段,了解句意,注意上下句的衔接、呼应,做到话题统一,句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序合理,衔接和呼应自然。第②句的内容与“春水碧于蓝”照应,所以第②句应放在最前面。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排除C、D两项。④⑤两句先介绍雪山,再介绍对面山上的云杉,①中的“它们”承接⑤中的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“云杉”,③句收尾。所以选B项。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43405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2.(2017江苏,4)在下面一段文字横线处填入语句,衔接最恰当的一项是(3分)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一个人在创作和欣赏时所表现的趣味,大半由资禀性情、身世经历和传统习尚三个因素决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定。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。这三层功夫就是通常所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谓的学问修养,而纯正的趣味必定是学问修养的结果。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①它们的影响有好有坏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②我们应该根据固有的资禀性情而加以磨砺陶冶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③接收多方的传统习尚而融会贯通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④这三者都是很自然地套在一个人的身上的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⑤不易也不必完全摆脱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⑥扩充身世经历而加以细心地体验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A.②③⑥④①⑤　　B.②⑥③④⑤①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C.④①⑤②⑥③　　D.④⑤①②③⑥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42380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5.(2018苏北四市一模,4)在下面一段文字的横线处填入语句,衔接最恰当的一项是(3分)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    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博览群书的文坛名宿冯亦代赞美说:“宗璞有丰厚的古典文学修养,自己又是个小说家、诗人,</a:t>
            </a:r>
            <a:r>
              <a:rPr dirty="0"/>
              <a:t/>
            </a:r>
            <a:br>
              <a:rPr dirty="0"/>
            </a:b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,这是我辈凡人所不能企及的。她的文章看来平平淡淡,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    </a:t>
            </a:r>
            <a:r>
              <a:rPr dirty="0"/>
              <a:t/>
            </a:r>
            <a:br>
              <a:rPr dirty="0"/>
            </a:b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①因此她能把中西古典文学的含意尽化为诗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②但其中跌宕迂回又不是粗心之人所能把握的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③从而以之入文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④只有在读者的细心体会中才会豁然开朗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⑤加之她的敏慧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⑥从而捕捉到她命意之所在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A.③⑥①④②⑤　　B.③⑤②⑥①④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C.①②⑥③⑤④　　D.①③⑤②④⑥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5420533"/>
            <a:ext cx="8127000" cy="10148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D　据上文“小说家”和“诗人”,首句只能选①,体现因果关系;③句中的“之”指代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①句中的内容,③紧接①后;⑤句应在“这是我辈凡人</a:t>
            </a:r>
            <a:r>
              <a:rPr lang="zh-CN" altLang="en-US" sz="1530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……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”之前,与前文构成并列关系;“她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的文章看来平平淡淡”,暗示后文有转折,故选②句;根据语境④句与⑥句相连。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7658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6.(2018南京、南通、盐城等六市区三模,2)下列交际用语使用不得体的一项是(3分)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A.我是职场新人,很多规矩都不懂,不当之处请大家见谅。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B.年前回乡,给您捎带了一点土仪,不成敬意,还望笑纳。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C.此行承蒙雅爱,全程叨陪,设宴款待,盛情厚意,不胜感激。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D.欣闻兄台喜得麟儿。衷心祝愿贵公子健康聪明,茁壮成长。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2906596"/>
            <a:ext cx="8127000" cy="10137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C　从“承蒙雅爱”“不胜感激”可看出,此句是感谢他人的招待,但“叨陪”一词是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指荣幸地陪侍,是谦辞,用在此处不合语境。可用“全程陪同”方符合语境,与全句表达的对他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人的感谢之意相符。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7658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7.(2018通、泰、扬、徐、淮、宿二模,3)下列交际用语使用不得体的一项是(3分)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A.为了方便请教,想惠存您的电话号码。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B.拍摄工作已经完成,感谢您的鼎力相助。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C.令郎天资聪颖,他日定成国家栋梁。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D.小店刚刚开业,欢迎各位大驾光临。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2909522"/>
            <a:ext cx="8127000" cy="13680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A　A.“惠存”,敬辞,请保存。多用于赠人照片、书籍等纪念品时所题的上款。不能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说惠存别人的电话号码。B.“鼎力相助”,大力相助。指别人对自己的大力帮助。敬辞,一般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用于请人帮忙时的客气话。使用得体。C.“令郎”,指称对方的儿子,敬辞。使用得体。D.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“大驾光临”,形容尊贵的客人到家或单位做客。现在一般当“来”的客气说法。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8.(2018南京、盐城一模,3)在下面一段文字的横线处填入语句,衔接最恰当的一项是(3分)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契诃夫要我们笑,要我们笑着走上生活的道路,但是他也似乎时刻在警告我们: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</a:t>
            </a:r>
            <a:r>
              <a:rPr dirty="0"/>
              <a:t/>
            </a:r>
            <a:br>
              <a:rPr dirty="0"/>
            </a:b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①我们便免不了要受到它的支配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②生活决不是开玩笑的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③如果像机械的话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④但也不是像机械那样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⑤便没有能力和勇气去支配生活了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⑥它是无比严肃的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A.②①④⑥③⑤　　B.②⑥④③①⑤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C.③①⑤②⑥④　　D.③②⑥④⑤①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5349095"/>
            <a:ext cx="8127000" cy="10148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B　根据第一空的前一句“他也似乎时刻在警告我们”可以推断,第一空的内容与前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文含意相反,因而第一空应该选择②,能够紧接在②之后的句子为⑥。④中的“但”表转折,应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紧承⑥句,所以第三空应该为④。根据前面三空的顺序②⑥④,可以推断出答案为B。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5317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9.(2018苏州期末,4)在下面一段文字横线处填入语句,衔接最恰当的一项是(3分)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幽默并不等于尖刻,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。幽默是一个心热手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冷的开刀医生,他要杀的是病,不是病人。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①不少人误认尖酸刻薄为幽默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②事实上,刀光剑影中只有恨,并无幽默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③高度的幽默往往源于高度的严肃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④不能和杀气、怨气混为一谈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⑤因为幽默针对的不是荒谬的人,而是荒谬本身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A.①②④③⑤　　B.⑤③④①②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C.④①⑤②③　　D.③④⑤②①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4706153"/>
            <a:ext cx="8127000" cy="10137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B　由“幽默并不等于尖刻”可知,后面一空应是对该句原因的阐述,由此确定⑤应放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到第一空。由“幽默是一个</a:t>
            </a:r>
            <a:r>
              <a:rPr lang="zh-CN" altLang="en-US" sz="1530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……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开刀医生”可判断其前面一空应为②,运用排除法,得出答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案。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7658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10.(2018无锡期末,3)填入下面唐诗画线处的句子,最恰当的一项是(3分)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寒窗灯尽月斜晖,佩马朝天独掩扉。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,白云空长越山薇。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病中送客难为别,梦里还家不当归。唯有寄书书未得,卧闻燕雁向南飞。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A.细水浮花归别涧　　B.淡烟浮照明星楼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C.清露已凋秦塞柳　　D.绣户夜攒红烛市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2920203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C　根据律诗的对仗和诗歌的意境,选C。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42380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11.(2017南京、盐城一模,3)在下面一段文字的横线处填入语句,衔接最恰当的一项是(3分)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任何一个时代,文化都会分出很多层次,比社会生活的其他方面复杂得多。你看,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dirty="0"/>
              <a:t/>
            </a:r>
            <a:br>
              <a:rPr dirty="0"/>
            </a:b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①他们两个人的共性反倒显现出来了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②因为两者的文化人格判然有别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③我们要衡量曹操和诸葛亮这两个人在文化上的高低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④如果与后来那批沉溺于清谈、喝酒、吃药、打铁的魏晋名士比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⑤就远不如对比他们在军事上的输赢方便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⑥很难找到统一的数字化标准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A.③⑤④②⑥①　　B.③⑤②⑥④①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C.②③⑥④①⑤　　D.②③⑥①④⑤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5349095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B　回答本题可用排除法。根据文意,第②句不能做开头,且②⑥连在一起较为连贯,可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以排除C项和D项,根据语境,①应排在④后,由此便可得出答案。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8849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12.(2017南通、扬州、泰州三模,3)在下面一段文字的横线处填入语句,衔接最恰当的一项是(3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中国艺术家欣赏自然,有非常明显的群体特点。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dirty="0"/>
              <a:t/>
            </a:r>
            <a:br>
              <a:rPr dirty="0"/>
            </a:b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,陶潜的“众鸟欣有托,吾亦爱吾庐”一句最能代表这种态度。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①觉得彼此尚能默契相安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②中国人对待自然是用乐天知足的态度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③但不甚浓厚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④所以引以为快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⑤中国人“自然”的观念中虽杂有道家的神秘主义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A.②③④⑤①　　B.②①⑤③④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C.⑤③②④①　　D.⑤③②①④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5063343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D　⑤③相连,前后构成转折关系,排除A项,根据②和③可知接下来应阐述中国人对待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自然的态度,所以②排③后,①是对②的解释,②①相连,排除B、C两项。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7658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13.(2017南通一模,4)下列交际用语使用不得体的一项是(3分)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A.您借走《古文观止》已有数月,望能璧还于我。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B.拙作奉上,深感不安,请不吝赐教。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C.获悉贵店开张,家父特备薄礼一份,敬请笑纳。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D.母校将迎来百年庆典,期待您拨冗光临。</a:t>
            </a:r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539750" y="2920203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　璧还:敬辞,用于归还原物或推辞谢绝赠品。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178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14.(2017苏锡常镇四市一模,2)在下列各句中,所引诗文名句不符合语境的一项是(3分)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千呼万唤始出来,犹抱琵琶半遮面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”,云雾缭绕的南迦巴瓦峰,神秘冷艳,不管游客如何翘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首以待,也不轻易示人以真容。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冯唐易老,李广难封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”,历史上这样的例子实在太多了,你应该抓住现在的青春年华,奋发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向上,否则终将一事无成。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C.可以看到,罔顾历史发展规律,维护极少数皇权阶层利益的人,终归被历史唾弃,正所谓“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尔</a:t>
            </a:r>
            <a:r>
              <a:rPr dirty="0"/>
              <a:t/>
            </a:r>
            <a:br>
              <a:rPr dirty="0"/>
            </a:b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曹身与名俱灭,不废江河万古流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千淘万漉虽辛苦,吹尽狂沙始到金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”,古今中外凡有建树的作家无不在炼字、炼句、炼意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上呕心沥血,惨淡经营,尔后修成正果。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4277525"/>
            <a:ext cx="8127000" cy="20743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B　A.“千呼万唤始出来,犹抱琵琶半遮面”与“神秘冷艳”“不轻易示人以真容”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的语境吻合。B.“冯唐易老,李广难封”,指时运不齐,命途多舛,用以宽慰包括自己在内的失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意之人,与“现在的青春年华”语境不合。C.“尔曹身与名俱灭,不废江河万古流”比喻那些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持无知见解的异议评论对主流价值观不会造成任何影响,与“罔顾历史发展规律”“终归被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历史唾弃”意思相符。D.“千淘万漉虽辛苦,吹尽狂沙始到金”比喻清白正直的人虽然一时被小人陷害,历尽辛苦后,他的价值还是会被发现的,与“呕心沥血,惨淡经营,尔后修成正果”相符。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39750" y="2745543"/>
            <a:ext cx="8127000" cy="1366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方法技巧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“衔接题”关键是弄清语段的核心意思。本语段选自朱光潜的《文学的趣味》,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主要讲文学趣味的形成与培养。具体解答时,要“瞻前顾后”,找到对应点。对供选用的句子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中的代词、关联词等要高度关注,如“它们”“这”,弄清其指代内容,再明确先后顺序,就可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得出正确答案。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1619621"/>
            <a:ext cx="8127000" cy="10148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C　对应横线前面的内容“资禀性情、身世经历和传统习尚”,可以知道②应在⑥前,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⑥应在③前,这样可以排除A、D两项。④句中“这三者”就是指横线前面的“资禀性情、身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世经历和传统习尚”,应放在第一位,这样可排除B项。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7658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15.(2016无锡期末,4)下面各句中的加点词语使用不得体的一项是(3分)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A.王主编说:“李先生,奉上刚出的一本拙著,请批评,请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惠存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!”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拜读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了您的大作,恕我直言,这篇论文的逻辑性有问题,说服力不强。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C.我公司新近推出一款多功能豆浆机,竭诚欢迎新老加盟商来人来电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垂询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D.对学生话剧团要上马排练经典话剧《雷雨》这事,学校一定会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鼎力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支持。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2921585"/>
            <a:ext cx="8127000" cy="10148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D　A.“惠存”属敬辞,意为请保存,多用于送人相片、书籍等纪念品时的客套语言。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B.“拜读”是读别人作品或书信的敬辞,或授某人指点。C.“垂询”意为屈尊询问,敬辞。旧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称上对下有所询问。D.属敬辞误用。“鼎力”,敬辞,多在表示请托或感谢时用。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5317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16.(2016泰州一模,4)张华说话喜欢引经据典,下列各句中,所引诗词最符合语境的一项是(3分)</a:t>
            </a:r>
            <a:r>
              <a:rPr dirty="0"/>
              <a:t/>
            </a:r>
            <a:br>
              <a:rPr dirty="0"/>
            </a:b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A.长江发生沉船事件,张华沉吟良久,感叹道:“真可谓‘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沉舟侧畔千帆过,病树前头万木春’</a:t>
            </a:r>
            <a:r>
              <a:rPr dirty="0"/>
              <a:t/>
            </a:r>
            <a:br>
              <a:rPr dirty="0"/>
            </a:b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呀!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B.爷爷生日寿筵上,张华激情洋溢地说:“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花甲喜循环,风霜变老颜。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感谢大家百忙之中来参加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我爷爷的古稀寿筵,让我们一起祝福我爷爷:生日快乐!”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C.儿子想踢足球,张华要他学钢琴,几番争执后,张华摇摇头说:“这真是‘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无可奈何花落去,似</a:t>
            </a:r>
            <a:r>
              <a:rPr dirty="0"/>
              <a:t/>
            </a:r>
            <a:br>
              <a:rPr dirty="0"/>
            </a:b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曾相识燕归来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’啊!”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D.朋友来访,张华走到小院门口迎接,说:“‘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花径不曾缘客扫,蓬门今始为君开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’,欢迎你到我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家来做客。”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4706153"/>
            <a:ext cx="8127000" cy="13680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D　A.“沉舟侧畔千帆过,病树前头万木春”指事物总是向前发展的,与语境不合。B.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“花甲喜循环,风霜变老颜”指人60岁,与语意“古稀”(70岁)矛盾。C.“无可奈何花落去,似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曾相识燕归来”指不要因为失去而伤心,要珍惜得到的东西,前后内容不对应。D.“花径不曾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缘客扫,蓬门今始为君开”指人热情地欢迎来访的朋友。符合语境。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968268"/>
            <a:ext cx="8127000" cy="42380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1.(2018南通一模,4)依次填入下面一段文字横线处的语句,衔接最恰当的一组是(3分)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美感作为感觉,是在对象化的过程中实现自己的。不能超脱的诗人,总是执着于某一些特殊的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对象。他们的心灵固结在美感上,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    </a:t>
            </a:r>
            <a:r>
              <a:rPr dirty="0"/>
              <a:t/>
            </a:r>
            <a:br>
              <a:rPr dirty="0"/>
            </a:b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。对于一个诗人来说,最大的祸害莫过于执着于某些特殊的对象了。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①他们不能成为美感的主人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②他们的美感又固结在这些特殊的对象上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③美感就失去寄托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④反而让美感受对象的役使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⑤心灵就会遭受致命的打击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⑥一旦丧失这些对象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A.②⑥③⑤①④　　B.②③⑥④①⑤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C.⑤②①④⑥③　　D.⑤①④②③⑥</a:t>
            </a:r>
            <a:endParaRPr lang="zh-CN" altLang="en-US" dirty="0"/>
          </a:p>
        </p:txBody>
      </p:sp>
      <p:sp>
        <p:nvSpPr>
          <p:cNvPr id="5" name="TextBox 11"/>
          <p:cNvSpPr txBox="1"/>
          <p:nvPr/>
        </p:nvSpPr>
        <p:spPr>
          <a:xfrm>
            <a:off x="2285984" y="1062815"/>
            <a:ext cx="4657090" cy="8940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140"/>
              </a:spcBef>
              <a:buNone/>
            </a:pP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B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组  </a:t>
            </a: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201</a:t>
            </a:r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6</a:t>
            </a: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—201</a:t>
            </a:r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8</a:t>
            </a: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年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高考模拟·综合题组</a:t>
            </a:r>
            <a:endParaRPr lang="zh-CN" altLang="en-US" sz="20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marL="0" indent="0" algn="ctr" eaLnBrk="0" latinLnBrk="1" hangingPunct="0">
              <a:lnSpc>
                <a:spcPct val="150000"/>
              </a:lnSpc>
              <a:spcBef>
                <a:spcPts val="140"/>
              </a:spcBef>
              <a:buNone/>
            </a:pPr>
            <a:r>
              <a:rPr lang="en-US" altLang="zh-CN" sz="1400" b="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(时间</a:t>
            </a:r>
            <a:r>
              <a:rPr lang="en-US" altLang="zh-CN" sz="1400" b="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：35分钟   </a:t>
            </a:r>
            <a:r>
              <a:rPr lang="en-US" altLang="zh-CN" sz="1400" b="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分值</a:t>
            </a:r>
            <a:r>
              <a:rPr lang="en-US" altLang="zh-CN" sz="1400" b="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：33分</a:t>
            </a:r>
            <a:r>
              <a:rPr lang="en-US" altLang="zh-CN" sz="1400" b="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)</a:t>
            </a:r>
            <a:endParaRPr sz="1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0148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A　②中“他们的美感”紧承上文“固结在美感上”,⑥“这些对象”紧承②“特殊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的对象上”,③“就失去”与⑥“一旦丧失”相接,⑤“心灵就会”与③“美感就失去”是递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进关系,①“主人”与④“役使”相对。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848501"/>
            <a:ext cx="8127000" cy="38849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2.(2018常州一模,4)在下面一段文字的横线处填入语句,衔接最恰当的一项是(3分)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因为,即便是许多人终身未出家门,或未远出家门,但在他们内心深处,仍然有无家可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归的感觉,他们也在漫无尽头的路上。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①是命运把人抛到了路上——形而上一点说。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②自古以来,人类就喜欢流浪。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③流浪不仅是出于天性,也出于命运。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④人们借着路,向前流浪。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⑤路连接着家与前方。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⑥当然也可以说,人类不得不流浪。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A.①⑤④③②⑥　　B.③①②④⑥⑤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C.④①⑤②③⑥　　D.⑤④②⑥③①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4688968"/>
            <a:ext cx="8127000" cy="20743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D　从题干来看,这是属于有语境的排序题。横线后面说“因为,即便是许多人终身未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出家门</a:t>
            </a:r>
            <a:r>
              <a:rPr lang="zh-CN" altLang="en-US" sz="1530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……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”,这是解释原因,故前面应是说结果。第⑤句中说“路连接着家与前方”,第④句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中“路”“向前”与第⑤句中的“路”“前方”相关,故二者应放在一起,排除B、C两项;第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②句中“人类就喜欢流浪”与第④句中的“流浪”相关,故应连在一处;第⑥句“不得不流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浪”紧承“喜欢流浪”而言,第③句解释原因,第①句紧承第③句,也是分析人类喜欢或不得不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流浪的原因,这就排除A项,由此选出答案。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41933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3.(2018苏北四市模拟,4)在下面一段文字的横线处填入语句,衔接最恰当的一项是(3分)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    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鲁迅对我们民族来说,不是一个一般的文人,一个简单的作家。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dirty="0"/>
              <a:t/>
            </a:r>
            <a:br>
              <a:rPr dirty="0"/>
            </a:b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,你看英国到现在有什么事,大家还是会读莎士比亚的著作,不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断吸取一些新的东西。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①放眼全世界来看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②他的思想不但具有原创性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③比如说英国的莎士比亚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④而且具有这个民族精神的源泉性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⑤任何一个民族都有这样极少数的作家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⑥莎士比亚是超越一般的戏剧家的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A.①⑤②④③⑥　　B.②④③⑥①⑤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C.①⑤③⑥②④　　D.②④①⑤③⑥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1338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A　从题干来看,这是属于有语境的排序题,且从所给语境来看,这段文字出自《钱理群: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鲁迅是具有民族精神源泉性的作家》,从所填句子的标点符号来看,六个分句分为两个部分,前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四个分句为一个整体,后两个分句为一个整体,全语段分为两层。先看横线前面的内容,“鲁迅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对我们民族来说,不是一个一般的文人,一个简单的作家”,这是说鲁迅“不一般”“不简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单”,从连贯的角度来看,后面也应是说“不一般”“不简单”;再看横线后面的内容,后面说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“你看英国到现在有什么事,大家还是会读莎士比亚的著作,不断吸取一些新的东西”,可见前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面的内容应是关于“莎士比亚和他的作品受到英国人的高度敬仰”的;分析所给的句子,①⑤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②④是第一层,是说鲁迅这样的作家不简单,故应放在前面,③⑥是第二层,说的是莎士比亚及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其作品至今仍受英国人的高度敬仰,应放在后面。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0595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4.(2018苏州期末,5)某同学家里添了个书房,他向朋友征集书房名,要求能体现其发愤读书的意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愿。下列书房名不符合要求的是(3分)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A.十驾斋　　B.知不足斋　　C.尔雅斋　　D.映雪斋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2205823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C　A.含“驽马十驾,功在不舍”的意思。B.取“学然后知不足”的意思。C.含“文章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尔雅,训辞深厚”的意思。D.源于孙康“映雪”苦读的事。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91377"/>
            <a:ext cx="8127000" cy="45912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5.(2017苏锡常镇四市调研,4)在下面一段文字的横线处填入语句,衔接最恰当的一项是(3分)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“二十四节气”是中国人通过观察太阳周年运动,认知一年中时令、气候、物候等方面变化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规律所形成的知识体系和社会实践。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dirty="0"/>
              <a:t/>
            </a:r>
            <a:br>
              <a:rPr dirty="0"/>
            </a:b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①作为中国人特有的时间知识体系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②是中华民族文化认同的重要载体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③以观察该区域的天象、气温、降水和物候的时序变化为基准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④作为农耕社会的生产生活的时间指南逐步为全国各地所采用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⑤“二十四节气”深刻影响着人们的思维方式和行为准则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⑥“二十四节气”形成于中国黄河流域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A.①⑤②⑥③④　　B.①⑥③④⑤②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C.⑥③④①⑤②　　D.⑥④②⑤③①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5617662"/>
            <a:ext cx="8127000" cy="10148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C　根据横线处的标点可确定将给出的六个句子分为两组,每组三个句子,前三句和后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三句并列。由③中的“时序变化”,④中的“时间指南”,可知③④挨着,按照先有“基准”后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被“采用”的逻辑,先③后④。①句时间体系紧承④句。根据语境分析,②是对⑤句的总说。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8253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6.(2017南京、盐城二模,5)下列句子排列顺序最恰当的一项是(3分)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①倒洗澡水连盆中的婴儿一起倒掉,显然不明智。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②在中国古代,教化的目的是传播礼乐文明,规范社会秩序。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③如果能抛弃成见,不因名累实,这一概念必将以新的面貌进入学术界,实现其当代意义。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④如果提倡教化,很有可能被视为封建思想的死灰复燃,从而遭到严厉批判。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⑤但在20世纪西学东渐的过程中,“教化”变成了等同于吃人礼教的一个贬义词。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A.②③⑤④①　　B.②⑤④①③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C.①②⑤④③　　D.①⑤④②③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4134649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B　⑤与②构成转折,⑤应放②后;④修饰⑤;①批判④的做法;③提出假设。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178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3.(2016江苏,3)下列各句中,所引诗词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不符合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语境的一项是(3分)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A.“闲云潭影日悠悠,物换星移几度秋”,往事历历,所有的记忆都在时光里发酵,散发出别样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的味道。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B.“拣尽寒枝不肯栖,寂寞沙洲冷”,正是这种难言的孤独,使他洗去人生的喧闹,去寻找无言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的山水、远逝的古人。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C.“长风破浪会有时,直挂云帆济沧海”,青葱少年总是信心满满,跃跃欲试,渴望在未来的岁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月中大显身手。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D.“帘外雨潺潺,春意阑珊”,初春的细雨淅淅沥沥,撩拨了无数文人墨客心中关于江南的绵绵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情思。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4335356"/>
            <a:ext cx="8127000" cy="10137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D　“阑珊”为“将尽、衰落”之意,与语境“初春”不符。另外选项中所引的词句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是南唐后主李煜所写的透露绵绵故土情思的宛转凄苦的哀歌,表达的是凄苦之情,并不是“无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数文人墨客心中关于江南的绵绵情思”。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539750" y="5473257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解题关键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这是江苏卷自主命题首次运用诗句考查语言表达准确的能力。解答本题有两个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关键点:一是储备相关诗句;二是在读写中体悟和运用。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1190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7.(2017南通、扬州、泰州三模,2)高中毕业之际,同学们书写赠言相互激励,下列各项中不得体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的一项是(3分)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A.天行健,君子以自强不息。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B.相濡以沫,不如相忘于江湖。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C.莫愁前路无知己,天下谁人不识君?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D.长风破浪会有时,直挂云帆济沧海。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3277393"/>
            <a:ext cx="8127000" cy="10137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B　相濡以沫,不如相忘于江湖,出自《庄子》。意为泉水干了,鱼吐沫互相润湿,但与其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如此友爱亲密,还不如在江湖水中各自游走,相互忘去。表现了淡泊、闲适和超然的心境,不适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合作为毕业之际同学间的赠言。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8253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8.(2017南京、盐城三模,5)下面几个等式是某班墙壁上励志宣传栏的材料,为它配置解说不准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确的一项是(3分)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①(1+0.01)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365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=37.8　　②(1+0.01+0.01)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365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=1377.4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③(1-0.01)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365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=0.03　　④(1-0.01-0.01)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365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=0.0006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A.等式①②告诉我们:每天只比你努力一点的人,其实已经超你很远。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B.等式③④告诉我们:每天你比别人怠惰一点,其实已远远落后别人。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C.等式①③告诉我们:每日比别人进步多一点或少一点,你的人生将不相同。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D.等式②④告诉我们:每日多进一步可致千里,每日多退一点可致深渊。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3991773"/>
            <a:ext cx="8127000" cy="6605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C　等式①指每日比别人进步多一点,③指比别人怠惰一点或多退一点,而不是指进步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少一点。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8849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9.(2016苏锡常镇四市一模,4)在下面一段文字横线处填入语句,衔接最恰当的一项是(3分)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幽默不是嘴巴上的那点本事,而是生活的态度,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①幽默不同于讽刺。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②幽默不是这样,至少是平等的。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③以幽默的态度对待生活、世界、人类,这种生活态度是最高的人生智能。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④幽默最根本的一点,是源于对人生的荒诞性采取乐观的态度。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⑤讽刺的人有一种优越感,把别人看得低,把自己看得高。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⑥如果它在讽刺一种现象,这种现象必然也包括他自己。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A.④①⑤②⑥③　　B.①④⑤⑥②③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C.③①⑤②⑥④　　D.⑤①②⑥④③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4991905"/>
            <a:ext cx="8127000" cy="10148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C　第③句中的“这种生活态度”与前面衔接非常紧凑。①句转而说“讽刺”,⑤句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解释①中的“讽刺”,②句中的代词“这样”指代⑤句中“讽刺的人”的特点,因此⑤与②衔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接紧凑。⑥紧接着说“幽默的人”的特点,④句总结。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1190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10.(2016苏锡常镇四市二模,3)某人在逛街时,发现很多有意思的店铺名称,下列短语不适合用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于括号中对应店铺的店名的一项是(3分)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A.“玉汝以成”(珠宝玉器店)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B.“食全食美”(快餐连锁店)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C.“灯火阑珊”(酒吧咖啡店)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D.“亦布亦趣”(手工布艺店)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3277393"/>
            <a:ext cx="8127000" cy="6605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C　“阑珊”,将尽、衰落。“灯火阑珊”,意为灯火稀疏,亦指人烟稀少、冷清之地,与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店家经营之意相悖。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178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11.(2016盐城阜宁中学学情调研,3)下列各句中,所引诗词名句最符合语境的一项是(3分)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    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明月别枝惊鹊,清风半夜鸣蝉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。”夏夜的西湖边,热闹的不仅是那些可爱的小生灵,更有璀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璨的华灯和络绎的游人。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疏影横斜水清浅,暗香浮动月黄昏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。”到现在我才知道,原来桂花的风骨,在于它的孤傲;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桂花的品格,在于它的清幽。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女娲炼石补天处,石破天惊逗秋雨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。”高亢的乐声响彻苍穹,回荡在黄沙漫漫的高原上,也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打动了他那颗布满伤痕的心。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云中谁寄锦书来?雁字回时,月满西楼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。”在异乡忙于追梦的游子,又怎能体会到母亲在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故乡的牵挂和守望呢?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4348963"/>
            <a:ext cx="8127000" cy="17211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　A.词句出自北宋词人辛弃疾的词《西江月·夜行黄沙道中》,用反衬手法表现了乡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村深夜的清幽宁静,故不适用于“热闹”的西湖夏夜。B.诗句出自宋朝诗人林逋的七律《山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园小梅》,该诗写的是梅花的疏朗与幽香,不能用来描写桂花。C.“女娲炼石补天处,石破天惊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逗秋雨”把音乐的强大魅力和瑰丽的景象联系起来,符合语境。D.词句出自宋朝词人李清照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的词《一剪梅》,适用于“爱情”而非“亲情”。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39750" y="1777195"/>
            <a:ext cx="8127000" cy="35317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1.(2018无锡期末,4)在下面一段文字横线处填入语句,衔接最恰当的一项是(3分)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世间事物有真、善、美三种不同的价值,人类心理有知、意、情三种不同的活动。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人生来就有真、善、美的需要,真、善、美具备,人生才完美。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①求知、想好、爱美,三者都是人类天性。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②人能发意志,就要想好,就要趋善避恶,造就人生幸福。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③这三种心理活动恰和三种事物价值相当。真关于知,善关于意,美关于情。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④人能动情感,就爱美,就欢喜创造艺术,欣赏人生自然中的美妙境界。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⑤人能知,就有好奇心,就要求知,就要辨别真伪,寻求真理。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A.③⑤②④①　　B.①⑤②④③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C.③⑤④②①　　D.①⑤④②③</a:t>
            </a:r>
            <a:endParaRPr lang="zh-CN" altLang="en-US" dirty="0"/>
          </a:p>
        </p:txBody>
      </p:sp>
      <p:sp>
        <p:nvSpPr>
          <p:cNvPr id="5" name="TextBox 11"/>
          <p:cNvSpPr txBox="1"/>
          <p:nvPr/>
        </p:nvSpPr>
        <p:spPr>
          <a:xfrm>
            <a:off x="3453202" y="919939"/>
            <a:ext cx="2608406" cy="8899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140"/>
              </a:spcBef>
              <a:buNone/>
            </a:pP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C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组  </a:t>
            </a: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教师专用题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组</a:t>
            </a:r>
            <a:endParaRPr lang="zh-CN" altLang="en-US" sz="20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marL="0" indent="0" algn="ctr" eaLnBrk="0" latinLnBrk="1" hangingPunct="0">
              <a:lnSpc>
                <a:spcPct val="150000"/>
              </a:lnSpc>
              <a:spcBef>
                <a:spcPts val="140"/>
              </a:spcBef>
              <a:buNone/>
            </a:pPr>
            <a:r>
              <a:rPr lang="en-US" altLang="zh-CN" sz="1400" b="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(时间</a:t>
            </a:r>
            <a:r>
              <a:rPr lang="en-US" altLang="zh-CN" sz="1400" b="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：25分钟   </a:t>
            </a:r>
            <a:r>
              <a:rPr lang="en-US" altLang="zh-CN" sz="1400" b="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分值</a:t>
            </a:r>
            <a:r>
              <a:rPr lang="en-US" altLang="zh-CN" sz="1400" b="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：24分</a:t>
            </a:r>
            <a:r>
              <a:rPr lang="en-US" altLang="zh-CN" sz="1400" b="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)</a:t>
            </a:r>
            <a:endParaRPr sz="1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2"/>
          <p:cNvSpPr txBox="1"/>
          <p:nvPr/>
        </p:nvSpPr>
        <p:spPr>
          <a:xfrm>
            <a:off x="539750" y="5330381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A　与开头一句相衔接的是③,排除B、D两项。根据③中关于知、关于意、关于情的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顺序可知,⑤②④排在一起放③后,①是总结。选A。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40000" y="1080000"/>
            <a:ext cx="8127000" cy="3531736"/>
            <a:chOff x="540000" y="1080000"/>
            <a:chExt cx="8127000" cy="3531736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35317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2.(2017苏州一模,5)在下面一段文字横线处填入语句,衔接最恰当的一项是(3分)</a:t>
              </a:r>
              <a:r>
                <a:rPr lang="zh-CN" altLang="en-US" sz="1197" kern="0" spc="333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　　)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诗歌被称为“语言的经济”,就更应该</a:t>
              </a:r>
              <a:r>
                <a:rPr lang="zh-CN" altLang="en-US" sz="1530" u="sng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　　    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1530" u="sng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　　    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1530" u="sng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　　    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1530" u="sng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　　    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1530" u="sng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　　    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955" kern="0" spc="-355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栝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最丰富的意义。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①使意到而言不到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②以少量的语言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③让微情妙旨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④言尽而意不尽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⑤寄之于笔墨蹊径之外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A.②③④①⑤　　B.②⑤①③④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C.③⑤①④②　　D.③④②⑤①</a:t>
              </a:r>
              <a:endParaRPr lang="zh-CN" altLang="en-US" dirty="0"/>
            </a:p>
          </p:txBody>
        </p:sp>
        <p:pic>
          <p:nvPicPr>
            <p:cNvPr id="3" name="图片 3" descr="textimage7.jpe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830000" y="1548799"/>
              <a:ext cx="76200" cy="123825"/>
            </a:xfrm>
            <a:prstGeom prst="rect">
              <a:avLst/>
            </a:prstGeom>
          </p:spPr>
        </p:pic>
      </p:grpSp>
      <p:sp>
        <p:nvSpPr>
          <p:cNvPr id="4" name="TextBox 2"/>
          <p:cNvSpPr txBox="1"/>
          <p:nvPr/>
        </p:nvSpPr>
        <p:spPr>
          <a:xfrm>
            <a:off x="539750" y="4706153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C　①“使意到而言不到”和④“言尽而意不尽”的句式、意义并列,①④相连,与末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尾“丰富”相对的是②中的“少量”,由此即可确定答案为C。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1190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3.(2017镇江一模,5)下面是四个日常生活交际情景,其中语言表达不得体的一项是(3分)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    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A.这次校庆承蒙贵集团慷慨解囊,鼎力相助,才取得圆满成功。他日有托,本人定当投桃报李,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全力相助。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B.这本古籍是我的恩师惠赠给我的,我现在把它敬赠给你,希望你能有所得。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C.小王同学站起来说:“陈教授刚才那番话是抛砖引玉,我下面将要讲的只能算是狗尾续貂。”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D.我们家家教很严,家父常常告诫我们,到社会上要清清白白做人。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3277393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C　抛砖引玉:比喻用粗浅的、不成熟的意见,引出别人高明的、成熟的意见,常用作谦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辞,只能对己,句中却把它用在“陈教授”身上,犯了“谦辞敬用”的错误。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8849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4.(2017苏锡常镇四市一模,5)在下面一段文字横线处填入语句,衔接最恰当的一项是(3分)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最后的建议,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,让它们在文学的领土上争得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各自的地盘。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①充满活力的批评必须富有攻击性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②适度的流派之争都应当被恢复起来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③批评应该有助于催生价值观与趣味的分化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④具备维护个人观点的强劲自卫能力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⑤为制订并部署建立这样的文学生态环境之计划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A.②①③⑤④　　B.②③①④⑤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C.③⑤①④②　　D.③②⑤④①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4991905"/>
            <a:ext cx="8127000" cy="10595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　本段文字围绕“批评”这一话题进行阐述,⑤“这样”紧承③,③⑤相连,排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除B、D,①“富有攻击性”和④“具备维护个人观点的强劲自卫能力”并列,①④相连,排除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A。末句“它们”指代②中的“流派”。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7658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5.(2017扬州一模,3)下列谦敬辞的使用,不正确的一项是(3分)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A.李老师送给小张一支钢笔,小张收下了钢笔,并感谢李老师的惠赠。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B.有幸跟随先生您学习书画近十年,但尚无成就,我真是忝列门墙了。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C.我们全家这次来扬州旅游,叨扰了你们这么多天,真是不好意思了!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D.分别这么多年了,你还好吗?还是原来的模样吗?我真的很垂念你!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2922130"/>
            <a:ext cx="8127000" cy="10137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D　A.“惠赠”是敬辞,指对方赠予财物。B.“忝列门墙”是谦辞,指愧在师门。C.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“叨扰”是对对方表示歉意的客套话。D.“垂念”是敬辞,指别人对自己挂念。用于自己不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恰当。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9833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4.(2015江苏,4)在下面一段文字横线处填入语句,衔接最恰当的一项是(3分)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自宋元至明清,清明节除了要祭扫家墓,还要在门楣、窗户上插上柳条。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dirty="0"/>
              <a:t/>
            </a:r>
            <a:br>
              <a:rPr dirty="0"/>
            </a:b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①达到人丁兴旺、身体健康的目的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②于是在郊游踏青时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③它便成了人类文化中生命力的象征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④人们企盼将这种生命力转移到自家门庭和家庭成员身上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⑤不会忘记顺便折一些柳条回来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⑥由于柳树最先送来春的消息并且具有旺盛的生殖力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A.⑥③④①②⑤　　　B.②⑤①④⑥③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C.②④⑥③①⑤　　D.⑥④②⑤③①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4991905"/>
            <a:ext cx="8127000" cy="13680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A　厘清材料思路,注意句子之间的关系。⑥句直接就柳来谈,与前文的插柳相照应,作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为第一句合适;⑥是因,③是果;③④是由柳报春生发出来的关于“柳”的象征意义,④中的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“这种生命力”指代的是③的内容;①句由柳及人,说明人们折柳的目的;②⑤是进一步讲人们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的做法,②是⑤的状语。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5317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6.(2016南京、盐城一模,4)文章语体是为适应不同交际需要形成的语文体式,下列句子不符合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语体风格的一项是(3分)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A.村子里很静,杜鹃鸟在果林的深处不住气地啼叫。果树的嫩叶,在四月的微风中絮语。蝙蝠,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扇动着它那半透明的黑纱似的翅膀,在树枝间飞翔。(文学语体)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B.细菌有三种形态:球形(球菌)、杆形(杆菌)和螺旋形(螺旋菌)。在这三类之间,还有许多不显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著的过渡形态。细菌形体虽小,体积差别也很大。(科技语体)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C.“同学们,励志小学校园广播开始了!金风送爽,丹桂飘香,我校四(1)班李想同学在省城折桂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了!她参加作文比赛,心骛八极,倚笔驰骋</a:t>
            </a:r>
            <a:r>
              <a:rPr lang="zh-CN" altLang="en-US" sz="1530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……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”(广播语体)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D.为保护、培育和合理利用森林资源,加快国土绿化,发挥森林蓄水保土、调节气候、改善环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境和提供林产品的作用,特制定本《森林法》。(公文语体)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4706153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　广播语体有大众化、口语化、简明易懂的特点,C项“金风送爽,丹桂飘香”,“折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桂”“心骛八极,倚笔驰骋”是描述性的文字,形象生动,属文学语体。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8849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7.(2016扬州质检,4)日前,《广州市拾遗物品管理规定(征求意见稿)》拟出新规,拾金不昧者可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获得相当于失物价值10%的金钱奖励。此消息一出,引发舆论热议,下面是四位网友的留言,表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意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最准确、鲜明、生动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的一项是(3分)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A.拾金不昧,虽是中华民族传统美德,但从失主的角度看,东西失而复得,对归还者给予一定钱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物表示感谢,似乎是人之常情。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B.拾金不昧有偿,是否与传统美德相悖?是否标志着道德的沦丧?是否会被不法分子利用,成为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一种获利手段?这些问题值得思考。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C.拾金不昧有奖与拾金不昧,二者之间不是你死我活的敌对关系,而是更加务实开放的伙伴关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系。拾金不昧有奖更接地气,贴人心,我支持!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D.对于拾金不昧,有奖才是王道,神马都是浮云。古人曾经说过:“重赏之下,必有勇夫。”因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此,对这一举措,我举双手赞成。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539750" y="5063343"/>
            <a:ext cx="8127000" cy="10148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C　A.“似乎是人之常情”表意不鲜明,态度不明朗,且语言不生动。B.观点不鲜明,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“值得思考”未明确态度。C.鲜明、生动地表达了自己的观点。D.“重赏之下,必有勇夫”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不合情理,另外网络用语、文白夹杂,表述不规范。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8253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8.(2016泰州姜堰联考,3)下列各句中用语不得体的一项是(3分)(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A.王老师,感谢您长期以来对我写作的指导,今奉上力作一本,由于鄙人才学尚浅,书中存在不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少谬误,特此敬请斧正。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B.日前本人不慎丢失支票一张,蒙您及时送回,感激不尽。明天我打算专程前来致谢,请在家稍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候。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C.我们学生会经过调查研究,写出了一份调查报告,提出了一些改进食堂服务质量的意见,期盼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学校领导能加以研究。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D.近来听说宝号在经营方面存在困难,你们如需帮助的话,我们将竭尽全力。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3991773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　A.“力作”意为精心完成的功力深厚的作品,是敬辞,应改为“拙作”(称自己作品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的谦辞)。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7658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5.(2014江苏,3)下列交际用语使用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不得体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的一项是(3分)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A.涂鸦之作,不足当先生一哂,如蒙赐正,小子不胜感激!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B.欣闻敝校百年校庆,本人忝为校友,因事不能躬临为歉!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C.吉日良辰,花好月圆,恭祝一对璧人并蒂同心、白首偕老!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D.家母古稀之庆,承蒙各位亲友光临,略备薄酒,敬答厚意!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2920203"/>
            <a:ext cx="8127000" cy="6605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B　“敝”是谦辞,用于称跟自己有关的事物。此处“敝校百年校庆”属于谦辞误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用。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539750" y="3623902"/>
            <a:ext cx="8127000" cy="13680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思路分析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语言得体是指语言运用要与语言环境保持和谐一致,恰如其分。本题考查“根据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交际场合、对象做到语言得体”中“正确使用谦辞和敬辞”的能力。这需要考生有一定的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知识储备。“涂鸦之作”“不足当一哂”“小子”“敝校”“忝为校友”“家母”都是谦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辞;“赐正”“璧人”“厚意”都是敬辞。B项中的“敝校”谦辞误用,应改为“母校”。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5317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6.(2014江苏,4)在下面一段文字横线处填入语句,衔接最恰当的一项是(3分)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遥远的箕山,渐渐化成了一幢巨影,遮断了我的视线。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我在那个遗址上发掘了很久,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但一无所获。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①如果是冬日晴空,从那里可以一直眺望到中岳嵩山齿形的轮廓。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②箕顶宽敞平坦,烟树素淡,悄寂无声。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③而遗址都在下面的河边,那低伏的王城岗上。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④山势平缓,从山脚慢慢上坡,一阵工夫就可以到达箕顶。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⑤如此空旷,让人略感凄凉。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A.①②④⑤③　　B.①④⑤③②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C.④①③②⑤　　D.④②⑤①③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4706153"/>
            <a:ext cx="8127000" cy="10137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D　观察句子之间的逻辑顺序,由“到达箕顶”“箕顶宽敞平坦”“如此空旷”可知,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④②⑤相连,③中“而遗址”正好与后文“我在那个遗址上发掘了很久”相照应,所以D项正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确。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heme/theme1.xml><?xml version="1.0" encoding="utf-8"?>
<a:theme xmlns:a="http://schemas.openxmlformats.org/drawingml/2006/main" name="主题1">
  <a:themeElements>
    <a:clrScheme name="自定义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381750"/>
      </a:hlink>
      <a:folHlink>
        <a:srgbClr val="7030A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6EED8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.xml"/></Relationships>
</file>

<file path=customXml/_rels/item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.xml"/></Relationships>
</file>

<file path=customXml/_rels/item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.xml"/></Relationships>
</file>

<file path=customXml/_rels/item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.xml"/></Relationships>
</file>

<file path=customXml/_rels/item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.xml"/></Relationships>
</file>

<file path=customXml/_rels/item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.xml"/></Relationships>
</file>

<file path=customXml/_rels/item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.xml"/></Relationships>
</file>

<file path=customXml/_rels/item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.xml"/></Relationships>
</file>

<file path=customXml/_rels/item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.xml"/></Relationships>
</file>

<file path=customXml/_rels/item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.xml"/></Relationships>
</file>

<file path=customXml/_rels/item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.xml"/></Relationships>
</file>

<file path=customXml/_rels/item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.xml"/></Relationships>
</file>

<file path=customXml/_rels/item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.xml"/></Relationships>
</file>

<file path=customXml/_rels/item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.xml"/></Relationships>
</file>

<file path=customXml/_rels/item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.xml"/></Relationships>
</file>

<file path=customXml/_rels/item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.xml"/></Relationships>
</file>

<file path=customXml/_rels/item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.xml"/></Relationships>
</file>

<file path=customXml/_rels/item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.xml"/></Relationships>
</file>

<file path=customXml/_rels/item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.xml"/></Relationships>
</file>

<file path=customXml/_rels/item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.xml"/></Relationships>
</file>

<file path=customXml/_rels/item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.xml"/></Relationships>
</file>

<file path=customXml/_rels/item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.xml"/></Relationships>
</file>

<file path=customXml/_rels/item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.xml"/></Relationships>
</file>

<file path=customXml/_rels/item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.xml"/></Relationships>
</file>

<file path=customXml/_rels/item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.xml"/></Relationships>
</file>

<file path=customXml/_rels/item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.xml"/></Relationships>
</file>

<file path=customXml/_rels/item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.xml"/></Relationships>
</file>

<file path=customXml/_rels/item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.xml"/></Relationships>
</file>

<file path=customXml/_rels/item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.xml"/></Relationships>
</file>

<file path=customXml/_rels/item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.xml"/></Relationships>
</file>

<file path=customXml/_rels/item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.xml"/></Relationships>
</file>

<file path=customXml/_rels/item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.xml"/></Relationships>
</file>

<file path=customXml/_rels/item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.xml"/></Relationships>
</file>

<file path=customXml/_rels/item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.xml"/></Relationships>
</file>

<file path=customXml/_rels/item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.xml"/></Relationships>
</file>

<file path=customXml/_rels/item6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7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.xml"/></Relationships>
</file>

<file path=customXml/_rels/item7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7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7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Props1.xml><?xml version="1.0" encoding="utf-8"?>
<ds:datastoreItem xmlns:ds="http://schemas.openxmlformats.org/officeDocument/2006/customXml" ds:itemID="{4838EB2D-9793-403A-8D3D-7EE9CD80FC2C}">
  <ds:schemaRefs/>
</ds:datastoreItem>
</file>

<file path=customXml/itemProps10.xml><?xml version="1.0" encoding="utf-8"?>
<ds:datastoreItem xmlns:ds="http://schemas.openxmlformats.org/officeDocument/2006/customXml" ds:itemID="{81258B2D-7874-486B-AD4B-6287D64994AD}">
  <ds:schemaRefs/>
</ds:datastoreItem>
</file>

<file path=customXml/itemProps11.xml><?xml version="1.0" encoding="utf-8"?>
<ds:datastoreItem xmlns:ds="http://schemas.openxmlformats.org/officeDocument/2006/customXml" ds:itemID="{3FBBC30D-5B3C-499B-8527-B7787E84276A}">
  <ds:schemaRefs/>
</ds:datastoreItem>
</file>

<file path=customXml/itemProps12.xml><?xml version="1.0" encoding="utf-8"?>
<ds:datastoreItem xmlns:ds="http://schemas.openxmlformats.org/officeDocument/2006/customXml" ds:itemID="{6AC011D5-2076-42DE-813A-833E179D11D0}">
  <ds:schemaRefs/>
</ds:datastoreItem>
</file>

<file path=customXml/itemProps13.xml><?xml version="1.0" encoding="utf-8"?>
<ds:datastoreItem xmlns:ds="http://schemas.openxmlformats.org/officeDocument/2006/customXml" ds:itemID="{D74B9799-A900-4F20-A1DF-8094261A4880}">
  <ds:schemaRefs/>
</ds:datastoreItem>
</file>

<file path=customXml/itemProps14.xml><?xml version="1.0" encoding="utf-8"?>
<ds:datastoreItem xmlns:ds="http://schemas.openxmlformats.org/officeDocument/2006/customXml" ds:itemID="{65BA2A52-6D5B-42D1-A432-3D4AD8C8668D}">
  <ds:schemaRefs/>
</ds:datastoreItem>
</file>

<file path=customXml/itemProps15.xml><?xml version="1.0" encoding="utf-8"?>
<ds:datastoreItem xmlns:ds="http://schemas.openxmlformats.org/officeDocument/2006/customXml" ds:itemID="{A386E0A7-803C-4581-AC27-21250BD010EF}">
  <ds:schemaRefs/>
</ds:datastoreItem>
</file>

<file path=customXml/itemProps16.xml><?xml version="1.0" encoding="utf-8"?>
<ds:datastoreItem xmlns:ds="http://schemas.openxmlformats.org/officeDocument/2006/customXml" ds:itemID="{81E976EE-D7C7-416C-8C83-937AC6F50690}">
  <ds:schemaRefs/>
</ds:datastoreItem>
</file>

<file path=customXml/itemProps17.xml><?xml version="1.0" encoding="utf-8"?>
<ds:datastoreItem xmlns:ds="http://schemas.openxmlformats.org/officeDocument/2006/customXml" ds:itemID="{964E2C78-A34A-4D60-8F3F-6B97F2F3DA8C}">
  <ds:schemaRefs/>
</ds:datastoreItem>
</file>

<file path=customXml/itemProps18.xml><?xml version="1.0" encoding="utf-8"?>
<ds:datastoreItem xmlns:ds="http://schemas.openxmlformats.org/officeDocument/2006/customXml" ds:itemID="{AD4C4504-D346-40F5-AF9C-4CACDE9A2AD6}">
  <ds:schemaRefs/>
</ds:datastoreItem>
</file>

<file path=customXml/itemProps19.xml><?xml version="1.0" encoding="utf-8"?>
<ds:datastoreItem xmlns:ds="http://schemas.openxmlformats.org/officeDocument/2006/customXml" ds:itemID="{52E19BFF-E881-449A-A5A3-A341EFF47A11}">
  <ds:schemaRefs/>
</ds:datastoreItem>
</file>

<file path=customXml/itemProps2.xml><?xml version="1.0" encoding="utf-8"?>
<ds:datastoreItem xmlns:ds="http://schemas.openxmlformats.org/officeDocument/2006/customXml" ds:itemID="{27C8EB6B-BD5C-4E4C-857F-EE0D1A8ECA0A}">
  <ds:schemaRefs/>
</ds:datastoreItem>
</file>

<file path=customXml/itemProps20.xml><?xml version="1.0" encoding="utf-8"?>
<ds:datastoreItem xmlns:ds="http://schemas.openxmlformats.org/officeDocument/2006/customXml" ds:itemID="{757312AF-E919-4EB0-B2A1-E11DE7A62BCB}">
  <ds:schemaRefs/>
</ds:datastoreItem>
</file>

<file path=customXml/itemProps21.xml><?xml version="1.0" encoding="utf-8"?>
<ds:datastoreItem xmlns:ds="http://schemas.openxmlformats.org/officeDocument/2006/customXml" ds:itemID="{F8289BB2-D8FB-44CB-8F07-B5EC64485716}">
  <ds:schemaRefs/>
</ds:datastoreItem>
</file>

<file path=customXml/itemProps22.xml><?xml version="1.0" encoding="utf-8"?>
<ds:datastoreItem xmlns:ds="http://schemas.openxmlformats.org/officeDocument/2006/customXml" ds:itemID="{596C719C-C739-46CC-97E0-861757081042}">
  <ds:schemaRefs/>
</ds:datastoreItem>
</file>

<file path=customXml/itemProps23.xml><?xml version="1.0" encoding="utf-8"?>
<ds:datastoreItem xmlns:ds="http://schemas.openxmlformats.org/officeDocument/2006/customXml" ds:itemID="{7BD2125B-2667-43A6-8C21-28732F9D6552}">
  <ds:schemaRefs/>
</ds:datastoreItem>
</file>

<file path=customXml/itemProps24.xml><?xml version="1.0" encoding="utf-8"?>
<ds:datastoreItem xmlns:ds="http://schemas.openxmlformats.org/officeDocument/2006/customXml" ds:itemID="{0150C3FF-E0A4-4CC9-834E-F7C2CF4EC43D}">
  <ds:schemaRefs/>
</ds:datastoreItem>
</file>

<file path=customXml/itemProps25.xml><?xml version="1.0" encoding="utf-8"?>
<ds:datastoreItem xmlns:ds="http://schemas.openxmlformats.org/officeDocument/2006/customXml" ds:itemID="{1376260B-7819-43C2-A236-FCB48B14D263}">
  <ds:schemaRefs/>
</ds:datastoreItem>
</file>

<file path=customXml/itemProps26.xml><?xml version="1.0" encoding="utf-8"?>
<ds:datastoreItem xmlns:ds="http://schemas.openxmlformats.org/officeDocument/2006/customXml" ds:itemID="{8EB4D1F2-652A-48BA-B73C-A8023046371C}">
  <ds:schemaRefs/>
</ds:datastoreItem>
</file>

<file path=customXml/itemProps27.xml><?xml version="1.0" encoding="utf-8"?>
<ds:datastoreItem xmlns:ds="http://schemas.openxmlformats.org/officeDocument/2006/customXml" ds:itemID="{9E10336C-4533-48FA-BE12-4E010B37AC41}">
  <ds:schemaRefs/>
</ds:datastoreItem>
</file>

<file path=customXml/itemProps28.xml><?xml version="1.0" encoding="utf-8"?>
<ds:datastoreItem xmlns:ds="http://schemas.openxmlformats.org/officeDocument/2006/customXml" ds:itemID="{5B8E895D-C5AD-4716-B90B-7DE057308846}">
  <ds:schemaRefs/>
</ds:datastoreItem>
</file>

<file path=customXml/itemProps29.xml><?xml version="1.0" encoding="utf-8"?>
<ds:datastoreItem xmlns:ds="http://schemas.openxmlformats.org/officeDocument/2006/customXml" ds:itemID="{931E0108-45A6-460C-B2C9-D3307C4A4192}">
  <ds:schemaRefs/>
</ds:datastoreItem>
</file>

<file path=customXml/itemProps3.xml><?xml version="1.0" encoding="utf-8"?>
<ds:datastoreItem xmlns:ds="http://schemas.openxmlformats.org/officeDocument/2006/customXml" ds:itemID="{6BBDFF17-C40A-42C6-BEB8-18295CAA00AF}">
  <ds:schemaRefs/>
</ds:datastoreItem>
</file>

<file path=customXml/itemProps30.xml><?xml version="1.0" encoding="utf-8"?>
<ds:datastoreItem xmlns:ds="http://schemas.openxmlformats.org/officeDocument/2006/customXml" ds:itemID="{CE5851AD-D8F3-46F0-A45B-63E98B36A283}">
  <ds:schemaRefs/>
</ds:datastoreItem>
</file>

<file path=customXml/itemProps31.xml><?xml version="1.0" encoding="utf-8"?>
<ds:datastoreItem xmlns:ds="http://schemas.openxmlformats.org/officeDocument/2006/customXml" ds:itemID="{64A553B0-6F4E-41CE-B79D-9E4DA7309C54}">
  <ds:schemaRefs/>
</ds:datastoreItem>
</file>

<file path=customXml/itemProps32.xml><?xml version="1.0" encoding="utf-8"?>
<ds:datastoreItem xmlns:ds="http://schemas.openxmlformats.org/officeDocument/2006/customXml" ds:itemID="{DE77B08D-B3C8-48E4-9694-563BEFDF9B32}">
  <ds:schemaRefs/>
</ds:datastoreItem>
</file>

<file path=customXml/itemProps33.xml><?xml version="1.0" encoding="utf-8"?>
<ds:datastoreItem xmlns:ds="http://schemas.openxmlformats.org/officeDocument/2006/customXml" ds:itemID="{0A852680-2FC2-40AE-9C9A-CB7EADAF8543}">
  <ds:schemaRefs/>
</ds:datastoreItem>
</file>

<file path=customXml/itemProps34.xml><?xml version="1.0" encoding="utf-8"?>
<ds:datastoreItem xmlns:ds="http://schemas.openxmlformats.org/officeDocument/2006/customXml" ds:itemID="{625EF308-BBAD-4843-8BE8-AA1F1D151D12}">
  <ds:schemaRefs/>
</ds:datastoreItem>
</file>

<file path=customXml/itemProps35.xml><?xml version="1.0" encoding="utf-8"?>
<ds:datastoreItem xmlns:ds="http://schemas.openxmlformats.org/officeDocument/2006/customXml" ds:itemID="{FB93C6CF-0ED3-4710-BF0D-2C4733F907D2}">
  <ds:schemaRefs/>
</ds:datastoreItem>
</file>

<file path=customXml/itemProps36.xml><?xml version="1.0" encoding="utf-8"?>
<ds:datastoreItem xmlns:ds="http://schemas.openxmlformats.org/officeDocument/2006/customXml" ds:itemID="{3F938A05-3D48-4301-8707-6BBF0E5C5E89}">
  <ds:schemaRefs/>
</ds:datastoreItem>
</file>

<file path=customXml/itemProps37.xml><?xml version="1.0" encoding="utf-8"?>
<ds:datastoreItem xmlns:ds="http://schemas.openxmlformats.org/officeDocument/2006/customXml" ds:itemID="{E182970D-BFBC-42BA-9117-024DC204F03C}">
  <ds:schemaRefs/>
</ds:datastoreItem>
</file>

<file path=customXml/itemProps38.xml><?xml version="1.0" encoding="utf-8"?>
<ds:datastoreItem xmlns:ds="http://schemas.openxmlformats.org/officeDocument/2006/customXml" ds:itemID="{7A9F2103-C91B-4BA0-A18D-8171CDA0D88F}">
  <ds:schemaRefs/>
</ds:datastoreItem>
</file>

<file path=customXml/itemProps39.xml><?xml version="1.0" encoding="utf-8"?>
<ds:datastoreItem xmlns:ds="http://schemas.openxmlformats.org/officeDocument/2006/customXml" ds:itemID="{89FE1D20-712D-4EEE-9F5E-6809CD475A97}">
  <ds:schemaRefs/>
</ds:datastoreItem>
</file>

<file path=customXml/itemProps4.xml><?xml version="1.0" encoding="utf-8"?>
<ds:datastoreItem xmlns:ds="http://schemas.openxmlformats.org/officeDocument/2006/customXml" ds:itemID="{F8776E1B-43B4-4CFC-9A47-709F777778D7}">
  <ds:schemaRefs/>
</ds:datastoreItem>
</file>

<file path=customXml/itemProps40.xml><?xml version="1.0" encoding="utf-8"?>
<ds:datastoreItem xmlns:ds="http://schemas.openxmlformats.org/officeDocument/2006/customXml" ds:itemID="{F5C1F310-C3BF-4E45-919C-2ED76A935EE8}">
  <ds:schemaRefs/>
</ds:datastoreItem>
</file>

<file path=customXml/itemProps41.xml><?xml version="1.0" encoding="utf-8"?>
<ds:datastoreItem xmlns:ds="http://schemas.openxmlformats.org/officeDocument/2006/customXml" ds:itemID="{ED89766E-3EE9-4557-98C5-905FCE30439C}">
  <ds:schemaRefs/>
</ds:datastoreItem>
</file>

<file path=customXml/itemProps42.xml><?xml version="1.0" encoding="utf-8"?>
<ds:datastoreItem xmlns:ds="http://schemas.openxmlformats.org/officeDocument/2006/customXml" ds:itemID="{7549FE5D-BD02-4045-B0D4-C6A90957B156}">
  <ds:schemaRefs/>
</ds:datastoreItem>
</file>

<file path=customXml/itemProps43.xml><?xml version="1.0" encoding="utf-8"?>
<ds:datastoreItem xmlns:ds="http://schemas.openxmlformats.org/officeDocument/2006/customXml" ds:itemID="{CD1962A2-D4DE-4080-AC46-468EF7B9C114}">
  <ds:schemaRefs/>
</ds:datastoreItem>
</file>

<file path=customXml/itemProps44.xml><?xml version="1.0" encoding="utf-8"?>
<ds:datastoreItem xmlns:ds="http://schemas.openxmlformats.org/officeDocument/2006/customXml" ds:itemID="{75CE6982-E1DF-4573-AF61-33A50A497C33}">
  <ds:schemaRefs/>
</ds:datastoreItem>
</file>

<file path=customXml/itemProps45.xml><?xml version="1.0" encoding="utf-8"?>
<ds:datastoreItem xmlns:ds="http://schemas.openxmlformats.org/officeDocument/2006/customXml" ds:itemID="{1ADA0AF8-EAF7-4809-AEE3-598CB084AB98}">
  <ds:schemaRefs/>
</ds:datastoreItem>
</file>

<file path=customXml/itemProps46.xml><?xml version="1.0" encoding="utf-8"?>
<ds:datastoreItem xmlns:ds="http://schemas.openxmlformats.org/officeDocument/2006/customXml" ds:itemID="{9F1D55BD-760B-4007-B859-38E379256A06}">
  <ds:schemaRefs/>
</ds:datastoreItem>
</file>

<file path=customXml/itemProps47.xml><?xml version="1.0" encoding="utf-8"?>
<ds:datastoreItem xmlns:ds="http://schemas.openxmlformats.org/officeDocument/2006/customXml" ds:itemID="{9398532E-49D1-4DEF-BDA1-79F8B4B0664F}">
  <ds:schemaRefs/>
</ds:datastoreItem>
</file>

<file path=customXml/itemProps48.xml><?xml version="1.0" encoding="utf-8"?>
<ds:datastoreItem xmlns:ds="http://schemas.openxmlformats.org/officeDocument/2006/customXml" ds:itemID="{7BB96C15-2300-4466-BC52-BAEF6FF51139}">
  <ds:schemaRefs/>
</ds:datastoreItem>
</file>

<file path=customXml/itemProps49.xml><?xml version="1.0" encoding="utf-8"?>
<ds:datastoreItem xmlns:ds="http://schemas.openxmlformats.org/officeDocument/2006/customXml" ds:itemID="{92B15376-34EF-4AE4-BA92-6AE29831646C}">
  <ds:schemaRefs/>
</ds:datastoreItem>
</file>

<file path=customXml/itemProps5.xml><?xml version="1.0" encoding="utf-8"?>
<ds:datastoreItem xmlns:ds="http://schemas.openxmlformats.org/officeDocument/2006/customXml" ds:itemID="{DD34523D-F4F8-401C-A966-DE06D8D9D84A}">
  <ds:schemaRefs/>
</ds:datastoreItem>
</file>

<file path=customXml/itemProps50.xml><?xml version="1.0" encoding="utf-8"?>
<ds:datastoreItem xmlns:ds="http://schemas.openxmlformats.org/officeDocument/2006/customXml" ds:itemID="{F0CEF61F-11D1-46AF-B33A-F67DA662F8CA}">
  <ds:schemaRefs/>
</ds:datastoreItem>
</file>

<file path=customXml/itemProps51.xml><?xml version="1.0" encoding="utf-8"?>
<ds:datastoreItem xmlns:ds="http://schemas.openxmlformats.org/officeDocument/2006/customXml" ds:itemID="{98598135-458E-45E0-89F7-6AB69FB11C65}">
  <ds:schemaRefs/>
</ds:datastoreItem>
</file>

<file path=customXml/itemProps52.xml><?xml version="1.0" encoding="utf-8"?>
<ds:datastoreItem xmlns:ds="http://schemas.openxmlformats.org/officeDocument/2006/customXml" ds:itemID="{8DF43A96-2092-4D69-AD09-9392C76BD041}">
  <ds:schemaRefs/>
</ds:datastoreItem>
</file>

<file path=customXml/itemProps53.xml><?xml version="1.0" encoding="utf-8"?>
<ds:datastoreItem xmlns:ds="http://schemas.openxmlformats.org/officeDocument/2006/customXml" ds:itemID="{08C8EDF6-68D3-400E-B78C-184A89D8DD51}">
  <ds:schemaRefs/>
</ds:datastoreItem>
</file>

<file path=customXml/itemProps54.xml><?xml version="1.0" encoding="utf-8"?>
<ds:datastoreItem xmlns:ds="http://schemas.openxmlformats.org/officeDocument/2006/customXml" ds:itemID="{34D876C4-DC68-4072-AF92-BEADFE9AC921}">
  <ds:schemaRefs/>
</ds:datastoreItem>
</file>

<file path=customXml/itemProps55.xml><?xml version="1.0" encoding="utf-8"?>
<ds:datastoreItem xmlns:ds="http://schemas.openxmlformats.org/officeDocument/2006/customXml" ds:itemID="{78F331B2-C765-4014-8455-385847D50ACA}">
  <ds:schemaRefs/>
</ds:datastoreItem>
</file>

<file path=customXml/itemProps56.xml><?xml version="1.0" encoding="utf-8"?>
<ds:datastoreItem xmlns:ds="http://schemas.openxmlformats.org/officeDocument/2006/customXml" ds:itemID="{44B6B472-0CFD-44F3-98B5-98BD1BE26074}">
  <ds:schemaRefs/>
</ds:datastoreItem>
</file>

<file path=customXml/itemProps57.xml><?xml version="1.0" encoding="utf-8"?>
<ds:datastoreItem xmlns:ds="http://schemas.openxmlformats.org/officeDocument/2006/customXml" ds:itemID="{BDA76111-1D5D-43D3-A23E-D0C70E48D8A8}">
  <ds:schemaRefs/>
</ds:datastoreItem>
</file>

<file path=customXml/itemProps58.xml><?xml version="1.0" encoding="utf-8"?>
<ds:datastoreItem xmlns:ds="http://schemas.openxmlformats.org/officeDocument/2006/customXml" ds:itemID="{A3C19D88-5A80-4F5B-A737-A5681137B654}">
  <ds:schemaRefs/>
</ds:datastoreItem>
</file>

<file path=customXml/itemProps59.xml><?xml version="1.0" encoding="utf-8"?>
<ds:datastoreItem xmlns:ds="http://schemas.openxmlformats.org/officeDocument/2006/customXml" ds:itemID="{FCF2A076-2717-4C55-8B2E-8F9295C7D463}">
  <ds:schemaRefs/>
</ds:datastoreItem>
</file>

<file path=customXml/itemProps6.xml><?xml version="1.0" encoding="utf-8"?>
<ds:datastoreItem xmlns:ds="http://schemas.openxmlformats.org/officeDocument/2006/customXml" ds:itemID="{10C9FFE6-6FEC-419E-892B-30429FC8ADE7}">
  <ds:schemaRefs/>
</ds:datastoreItem>
</file>

<file path=customXml/itemProps60.xml><?xml version="1.0" encoding="utf-8"?>
<ds:datastoreItem xmlns:ds="http://schemas.openxmlformats.org/officeDocument/2006/customXml" ds:itemID="{28344DB0-C21B-48A3-B730-CA172D4C3745}">
  <ds:schemaRefs/>
</ds:datastoreItem>
</file>

<file path=customXml/itemProps61.xml><?xml version="1.0" encoding="utf-8"?>
<ds:datastoreItem xmlns:ds="http://schemas.openxmlformats.org/officeDocument/2006/customXml" ds:itemID="{559631EA-A64F-4C03-A9E2-71D3EFFB9258}">
  <ds:schemaRefs/>
</ds:datastoreItem>
</file>

<file path=customXml/itemProps62.xml><?xml version="1.0" encoding="utf-8"?>
<ds:datastoreItem xmlns:ds="http://schemas.openxmlformats.org/officeDocument/2006/customXml" ds:itemID="{547ADA29-6C13-47D5-A73C-8A1BBF5F7477}">
  <ds:schemaRefs/>
</ds:datastoreItem>
</file>

<file path=customXml/itemProps63.xml><?xml version="1.0" encoding="utf-8"?>
<ds:datastoreItem xmlns:ds="http://schemas.openxmlformats.org/officeDocument/2006/customXml" ds:itemID="{E9C08332-710E-40A3-9407-F195F82EFA3A}">
  <ds:schemaRefs/>
</ds:datastoreItem>
</file>

<file path=customXml/itemProps64.xml><?xml version="1.0" encoding="utf-8"?>
<ds:datastoreItem xmlns:ds="http://schemas.openxmlformats.org/officeDocument/2006/customXml" ds:itemID="{0E89527A-25A2-4AE0-A303-689BD80C97D9}">
  <ds:schemaRefs/>
</ds:datastoreItem>
</file>

<file path=customXml/itemProps65.xml><?xml version="1.0" encoding="utf-8"?>
<ds:datastoreItem xmlns:ds="http://schemas.openxmlformats.org/officeDocument/2006/customXml" ds:itemID="{F086ACAD-4BE6-43AC-A21E-D6DBDF928FFF}">
  <ds:schemaRefs/>
</ds:datastoreItem>
</file>

<file path=customXml/itemProps66.xml><?xml version="1.0" encoding="utf-8"?>
<ds:datastoreItem xmlns:ds="http://schemas.openxmlformats.org/officeDocument/2006/customXml" ds:itemID="{8F3D7D59-2185-443E-B00C-4B93316CBF37}">
  <ds:schemaRefs/>
</ds:datastoreItem>
</file>

<file path=customXml/itemProps67.xml><?xml version="1.0" encoding="utf-8"?>
<ds:datastoreItem xmlns:ds="http://schemas.openxmlformats.org/officeDocument/2006/customXml" ds:itemID="{495499E7-2A03-4366-9510-7C3AACCF1EA4}">
  <ds:schemaRefs/>
</ds:datastoreItem>
</file>

<file path=customXml/itemProps68.xml><?xml version="1.0" encoding="utf-8"?>
<ds:datastoreItem xmlns:ds="http://schemas.openxmlformats.org/officeDocument/2006/customXml" ds:itemID="{C902BD4C-E892-4B8C-9780-170FAFB0EFC6}">
  <ds:schemaRefs/>
</ds:datastoreItem>
</file>

<file path=customXml/itemProps69.xml><?xml version="1.0" encoding="utf-8"?>
<ds:datastoreItem xmlns:ds="http://schemas.openxmlformats.org/officeDocument/2006/customXml" ds:itemID="{71D29144-8CAC-4646-99FA-6F88410D121D}">
  <ds:schemaRefs/>
</ds:datastoreItem>
</file>

<file path=customXml/itemProps7.xml><?xml version="1.0" encoding="utf-8"?>
<ds:datastoreItem xmlns:ds="http://schemas.openxmlformats.org/officeDocument/2006/customXml" ds:itemID="{56242369-32C2-41E4-B2AF-80AA182C196A}">
  <ds:schemaRefs/>
</ds:datastoreItem>
</file>

<file path=customXml/itemProps70.xml><?xml version="1.0" encoding="utf-8"?>
<ds:datastoreItem xmlns:ds="http://schemas.openxmlformats.org/officeDocument/2006/customXml" ds:itemID="{78D5FBA9-942A-46A9-9780-733B21471B5D}">
  <ds:schemaRefs/>
</ds:datastoreItem>
</file>

<file path=customXml/itemProps71.xml><?xml version="1.0" encoding="utf-8"?>
<ds:datastoreItem xmlns:ds="http://schemas.openxmlformats.org/officeDocument/2006/customXml" ds:itemID="{0D08446F-A0EB-4F89-BFE6-E0C2BA0DE534}">
  <ds:schemaRefs/>
</ds:datastoreItem>
</file>

<file path=customXml/itemProps8.xml><?xml version="1.0" encoding="utf-8"?>
<ds:datastoreItem xmlns:ds="http://schemas.openxmlformats.org/officeDocument/2006/customXml" ds:itemID="{06DAF4C5-2D69-4702-985A-525EF9F3F8C6}">
  <ds:schemaRefs/>
</ds:datastoreItem>
</file>

<file path=customXml/itemProps9.xml><?xml version="1.0" encoding="utf-8"?>
<ds:datastoreItem xmlns:ds="http://schemas.openxmlformats.org/officeDocument/2006/customXml" ds:itemID="{A755BA2C-C064-4E95-9B8B-C7EAD5EA81BC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52</TotalTime>
  <Words>2110</Words>
  <Application>Microsoft Office PowerPoint</Application>
  <PresentationFormat>自定义</PresentationFormat>
  <Paragraphs>601</Paragraphs>
  <Slides>72</Slides>
  <Notes>71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72</vt:i4>
      </vt:variant>
    </vt:vector>
  </HeadingPairs>
  <TitlesOfParts>
    <vt:vector size="74" baseType="lpstr">
      <vt:lpstr>主题1</vt:lpstr>
      <vt:lpstr>Equation</vt:lpstr>
      <vt:lpstr>高考语文 (江苏省专用)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subject>  </dc:subject>
  <dc:creator> </dc:creator>
  <cp:keywords> </cp:keywords>
  <dc:description> </dc:description>
  <cp:lastModifiedBy>User</cp:lastModifiedBy>
  <cp:revision>150</cp:revision>
  <dcterms:modified xsi:type="dcterms:W3CDTF">2019-03-06T07:45:31Z</dcterms:modified>
  <cp:category> 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 </vt:lpwstr>
  </property>
</Properties>
</file>