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06" r:id="rId2"/>
    <p:sldId id="264" r:id="rId3"/>
    <p:sldId id="308" r:id="rId4"/>
    <p:sldId id="313" r:id="rId5"/>
    <p:sldId id="309" r:id="rId6"/>
    <p:sldId id="314" r:id="rId7"/>
    <p:sldId id="315" r:id="rId8"/>
    <p:sldId id="316" r:id="rId9"/>
    <p:sldId id="317" r:id="rId10"/>
    <p:sldId id="318" r:id="rId11"/>
    <p:sldId id="310" r:id="rId12"/>
    <p:sldId id="265" r:id="rId13"/>
    <p:sldId id="319" r:id="rId14"/>
    <p:sldId id="311" r:id="rId15"/>
    <p:sldId id="320" r:id="rId16"/>
    <p:sldId id="312" r:id="rId17"/>
    <p:sldId id="32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原君</a:t>
            </a:r>
            <a:r>
              <a:rPr lang="en-US" altLang="zh-CN" sz="1600" dirty="0" smtClean="0"/>
              <a:t>(</a:t>
            </a:r>
            <a:r>
              <a:rPr lang="zh-CN" altLang="zh-CN" sz="1600" b="1" dirty="0" smtClean="0"/>
              <a:t>节选</a:t>
            </a:r>
            <a:r>
              <a:rPr lang="en-US" altLang="zh-CN" sz="1600" dirty="0" smtClean="0"/>
              <a:t>)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8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2710"/>
            <a:ext cx="6203032" cy="1020533"/>
          </a:xfrm>
        </p:spPr>
        <p:txBody>
          <a:bodyPr/>
          <a:lstStyle/>
          <a:p>
            <a:r>
              <a:rPr lang="zh-CN" altLang="zh-CN" dirty="0"/>
              <a:t>相关读物</a:t>
            </a:r>
            <a:br>
              <a:rPr lang="zh-CN" altLang="zh-CN" dirty="0"/>
            </a:br>
            <a:r>
              <a:rPr lang="zh-CN" altLang="zh-CN" b="1" dirty="0"/>
              <a:t>原君</a:t>
            </a:r>
            <a:r>
              <a:rPr lang="en-US" altLang="zh-CN" dirty="0"/>
              <a:t>(</a:t>
            </a:r>
            <a:r>
              <a:rPr lang="zh-CN" altLang="zh-CN" b="1" dirty="0"/>
              <a:t>节选</a:t>
            </a:r>
            <a:r>
              <a:rPr lang="en-US" altLang="zh-CN" dirty="0"/>
              <a:t>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有生之初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人各自私也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人各自利也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传之子孙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受享无穷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曾不异夫腐鼠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53697" y="323766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10068" y="358790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66425" y="399158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8714874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19986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君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8520514"/>
              </p:ext>
            </p:extLst>
          </p:nvPr>
        </p:nvGraphicFramePr>
        <p:xfrm>
          <a:off x="508000" y="2245699"/>
          <a:ext cx="8128000" cy="1775583"/>
        </p:xfrm>
        <a:graphic>
          <a:graphicData uri="http://schemas.openxmlformats.org/presentationml/2006/ole">
            <p:oleObj spid="_x0000_s6147" name="文档" r:id="rId7" imgW="3837032" imgH="838770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0493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本文对君主制度产生的历史做了追寻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指斥了君主专制制度的流弊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具有鲜明的民主色彩。文章大胆地把批判的矛头直指残暴的君主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将他们斥之为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寇雠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天下之大害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更难得的是把批判的锋芒直逼当时君主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使其批判更具现实性。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425011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4958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有生之初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人各自私也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人各自利也。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自有人类的那一天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人们就各人只管自己的私事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只谋自己的利益。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文章题目为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第一段则从本原上考察君主的产生。在此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作者首先确立了一个前提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有生之初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人各自私也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人各自利也。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人各自私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人各自利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就需要有人处理一些公共的事情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凝聚天下人心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执掌正义公正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君主正是在这种情形下应运而生的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那么这种顺应时势而生的君主的天然职责就在于为天下人兴利除害。也正是因为有这样的职责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所以做君主理应是很辛苦的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古人对于君主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有经过思量而不愿意就位的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有就了位而又放弃的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有起初不肯就位可到底推辞不掉而奋力承担的。这是古人对于君位的态度。作者在文章第一段谈论这些问题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是为下面叙述后世君主的做法做铺垫的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与后文形成了对比。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1586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然则为天下之大害者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君而已矣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向使无君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人各得自私也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人各得自利也。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然而成为天下大害的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不过是君主罢了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当初假使没有君主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人们还能各管各的私事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各得各的利益。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然则为天下之大害者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君而已矣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这是全文的中心论点。作者在前文阐明君主产生的原因和应有的作用后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后之为人君者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对待君位的观点态度与古人截然相反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他们以为天下的权和利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尽归于己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以我之大私为天下之大公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视天下为莫大之产业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传之子孙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受享无穷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。接着进一步指出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由这种价值观决定了他的行为必然是残暴的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屠毒天下之肝脑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离散天下之子女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一人之产业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视为当然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进而得出本文的中心论点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为天下之大害者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君而已矣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9936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7414"/>
            <a:ext cx="8128000" cy="12707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《原君》作为一篇声讨封建帝王专制独裁统治的檄文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它给人们哪些有益的启示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0864834"/>
              </p:ext>
            </p:extLst>
          </p:nvPr>
        </p:nvGraphicFramePr>
        <p:xfrm>
          <a:off x="508000" y="2833949"/>
          <a:ext cx="8128000" cy="2909698"/>
        </p:xfrm>
        <a:graphic>
          <a:graphicData uri="http://schemas.openxmlformats.org/presentationml/2006/ole">
            <p:oleObj spid="_x0000_s7171" name="文档" r:id="rId6" imgW="3907562" imgH="13992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4493183"/>
              </p:ext>
            </p:extLst>
          </p:nvPr>
        </p:nvGraphicFramePr>
        <p:xfrm>
          <a:off x="508000" y="1960833"/>
          <a:ext cx="8128000" cy="3268367"/>
        </p:xfrm>
        <a:graphic>
          <a:graphicData uri="http://schemas.openxmlformats.org/presentationml/2006/ole">
            <p:oleObj spid="_x0000_s8195" name="文档" r:id="rId6" imgW="3908281" imgH="15720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62940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层层对比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以史实立论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《原君》在阐明君主职分的基础上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着重抨击了后世君主的专制独裁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表现出可贵的民主主义思想。全文结构严谨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见解透辟。这除了由于作者的思想先进外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还得力于托古论今、层层对比的论证方法和充分而典型的史实论据。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作者颂扬三代以前的君主是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。托古不是目的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而是作为一种手段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一种参照物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为论今提供了立论的依据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意在用托古之箭来射论今之的。这样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古之人君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今之人君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的反复对照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就成为全文的基本论证方法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并具体体现在文章的各个层次、各个方面。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4552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通过古之人君为天下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与今之人君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更清晰地辨明了君主的真正职分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通过古之人君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以天下为主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君为客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与今之人君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以君为主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天下为客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更充分地揭露出后世君主专制独裁的本质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通过古人把君主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比之如父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拟之如天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与今人把君主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视如寇雠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名之为独夫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十分鲜明地显示出后世君主狰狞贪暴的面目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意理绾联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又汇集于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以天下为公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以天下为私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的根本对立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从而使君主必须以天下为公的中心思想得到了集中而充分的阐发。显然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托古论今、层层对比的论证方法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不仅通过对比双方的相互反衬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使文章的总论点和分论点都十分鲜明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而且通过对比双方的相反相成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将全文凝聚成一个内在逻辑十分严密、中心旨意十分突出的艺术整体。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选自《古文鉴赏大辞典》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3577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V19.eps" descr="id:2147487391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08606" y="1139333"/>
            <a:ext cx="2664296" cy="245912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3524847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黄宗羲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(1610—1695),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字太冲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号南雷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晚年自称梨洲老人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学者称梨洲先生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浙江余姚人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明末清初伟大的启蒙主义思想家、学问家。黄宗羲学问极博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思想深邃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著作宏富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与顾炎武、王夫之并称明末清初三大思想家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或清初三大儒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。黄宗羲亦有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中国思想启蒙之父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所持政治思想主张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具有鲜明的民主色彩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对清末改良主义维新派和资产阶级革命派有一定影响。在文学方面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面对当时激烈的民族矛盾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他极力主张反映历史现实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抒写真情实感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反对明代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的模拟之风。作品有《明夷待访录》《明儒学案》等。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30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唐朝是中国封建社会的鼎盛时期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封建社会逐渐走上了下坡路。明清之际是一个社会大震荡的时代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在封建经济自身的发展中出现了新的经济成分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阶级矛盾和民族矛盾空前激化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中国两千年来的封建君主专制制度已经面临着严峻的挑战。一些先进的思想家开始意识到即将发生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天崩地解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黄宗羲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的历史变化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认为古老的封建制度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已居不得不变之势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顾炎武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于是自明亡后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一批汉族地主阶级知识分子便怀着痛心疾首的悲愤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对封建政治思想掀起了一个反思和批判的高潮。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这一思潮有两个指向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一是指向宋明理学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尤其是对王阳明一派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批判他们的空谈误国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一是对宋以来的政治体制进行思考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尤其是对皇帝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的专制体制进行猛烈的批判。在这方面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黄宗羲是一个典型代表。实际上在明朝时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东林党人就提出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以众论定国是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的政治主张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天下之公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对抗专制统治者的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一己之私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要求言论自由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这可以说是明亡之后批判和反思思潮的一个先声。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作为明亡的亲身经历者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黄宗羲在一系列抗清活动失败后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从总结明亡教训的角度写成《明夷待访录》一书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对专制政体做了初步的反思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对封建帝王的专制独裁进行了激烈的批判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从民族兴衰存亡的角度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对未来社会所应具有的政治体制也做出了有益的思考。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《原君》是《明夷待访录》的第一篇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也是全书主旨所在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推原其本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意思就是推论为君之道。文章的主题是阐述君主的职责在于为天下人兴利、释害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批判君主以天下为私的种种罪恶。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194378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2120322"/>
              </p:ext>
            </p:extLst>
          </p:nvPr>
        </p:nvGraphicFramePr>
        <p:xfrm>
          <a:off x="508000" y="2420888"/>
          <a:ext cx="8128000" cy="2105142"/>
        </p:xfrm>
        <a:graphic>
          <a:graphicData uri="http://schemas.openxmlformats.org/presentationml/2006/ole">
            <p:oleObj spid="_x0000_s1027" name="文档" r:id="rId7" imgW="3837032" imgH="994285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293700" y="2852936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78960" y="2839438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96883" y="3284984"/>
            <a:ext cx="1448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01392" y="3283724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03969" y="4066681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00738" y="4067550"/>
            <a:ext cx="141457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44374059"/>
              </p:ext>
            </p:extLst>
          </p:nvPr>
        </p:nvGraphicFramePr>
        <p:xfrm>
          <a:off x="508000" y="1430201"/>
          <a:ext cx="8128000" cy="4375063"/>
        </p:xfrm>
        <a:graphic>
          <a:graphicData uri="http://schemas.openxmlformats.org/presentationml/2006/ole">
            <p:oleObj spid="_x0000_s2051" name="文档" r:id="rId7" imgW="3837032" imgH="2065967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38127" y="1850729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11058" y="2297654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48625" y="2780928"/>
            <a:ext cx="121855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94359" y="326507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65876" y="3646582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63178" y="4109803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54893" y="4562268"/>
            <a:ext cx="60488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08104" y="5020111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11196" y="5476537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763044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8801616"/>
              </p:ext>
            </p:extLst>
          </p:nvPr>
        </p:nvGraphicFramePr>
        <p:xfrm>
          <a:off x="508000" y="1241314"/>
          <a:ext cx="8128000" cy="4872764"/>
        </p:xfrm>
        <a:graphic>
          <a:graphicData uri="http://schemas.openxmlformats.org/presentationml/2006/ole">
            <p:oleObj spid="_x0000_s3075" name="文档" r:id="rId7" imgW="3837032" imgH="230103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388699" y="133037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4359" y="177281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71998" y="223943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98349" y="267146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29632" y="310400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42457" y="353931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13901" y="4003019"/>
            <a:ext cx="1152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20627" y="4385487"/>
            <a:ext cx="1152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72000" y="4870955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34356" y="5289379"/>
            <a:ext cx="142587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164004" y="576367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34300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28817777"/>
              </p:ext>
            </p:extLst>
          </p:nvPr>
        </p:nvGraphicFramePr>
        <p:xfrm>
          <a:off x="508000" y="2210861"/>
          <a:ext cx="8128000" cy="2690278"/>
        </p:xfrm>
        <a:graphic>
          <a:graphicData uri="http://schemas.openxmlformats.org/presentationml/2006/ole">
            <p:oleObj spid="_x0000_s4099" name="文档" r:id="rId7" imgW="3837032" imgH="126967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267744" y="2729702"/>
            <a:ext cx="28803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77606" y="3197518"/>
            <a:ext cx="175848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969059" y="3647311"/>
            <a:ext cx="14532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93715" y="4092618"/>
            <a:ext cx="121855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3715" y="4563066"/>
            <a:ext cx="176967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46138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聆听作家故事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514972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4357043"/>
              </p:ext>
            </p:extLst>
          </p:nvPr>
        </p:nvGraphicFramePr>
        <p:xfrm>
          <a:off x="508000" y="1556792"/>
          <a:ext cx="8128000" cy="2014346"/>
        </p:xfrm>
        <a:graphic>
          <a:graphicData uri="http://schemas.openxmlformats.org/presentationml/2006/ole">
            <p:oleObj spid="_x0000_s5124" name="文档" r:id="rId7" imgW="3837032" imgH="951086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9372225"/>
              </p:ext>
            </p:extLst>
          </p:nvPr>
        </p:nvGraphicFramePr>
        <p:xfrm>
          <a:off x="508000" y="3634625"/>
          <a:ext cx="8128000" cy="1738591"/>
        </p:xfrm>
        <a:graphic>
          <a:graphicData uri="http://schemas.openxmlformats.org/presentationml/2006/ole">
            <p:oleObj spid="_x0000_s5125" name="文档" r:id="rId8" imgW="3837032" imgH="821491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729061" y="2380053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91880" y="2380053"/>
            <a:ext cx="22322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728439" y="320331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94224" y="3203454"/>
            <a:ext cx="42853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491880" y="4011978"/>
            <a:ext cx="25922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915816" y="4495908"/>
            <a:ext cx="201622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759130" y="4924171"/>
            <a:ext cx="232503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5626120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216</TotalTime>
  <Words>1671</Words>
  <Application>Microsoft Office PowerPoint</Application>
  <PresentationFormat>全屏显示(4:3)</PresentationFormat>
  <Paragraphs>86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测控设计模板14新</vt:lpstr>
      <vt:lpstr>文档</vt:lpstr>
      <vt:lpstr>相关读物 原君(节选)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2017-11-07T09:57:31Z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