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3" r:id="rId2"/>
    <p:sldId id="274" r:id="rId3"/>
    <p:sldId id="263" r:id="rId4"/>
    <p:sldId id="264" r:id="rId5"/>
    <p:sldId id="275" r:id="rId6"/>
    <p:sldId id="267" r:id="rId7"/>
    <p:sldId id="276" r:id="rId8"/>
    <p:sldId id="277" r:id="rId9"/>
    <p:sldId id="278" r:id="rId10"/>
    <p:sldId id="279" r:id="rId11"/>
    <p:sldId id="280" r:id="rId12"/>
    <p:sldId id="281" r:id="rId13"/>
    <p:sldId id="282" r:id="rId14"/>
    <p:sldId id="265" r:id="rId15"/>
    <p:sldId id="283" r:id="rId16"/>
    <p:sldId id="284" r:id="rId17"/>
    <p:sldId id="266" r:id="rId18"/>
    <p:sldId id="285" r:id="rId19"/>
    <p:sldId id="269" r:id="rId20"/>
    <p:sldId id="286" r:id="rId21"/>
    <p:sldId id="287" r:id="rId22"/>
    <p:sldId id="288" r:id="rId23"/>
    <p:sldId id="289" r:id="rId24"/>
    <p:sldId id="290" r:id="rId25"/>
    <p:sldId id="291" r:id="rId26"/>
    <p:sldId id="292" r:id="rId27"/>
    <p:sldId id="293" r:id="rId28"/>
    <p:sldId id="294"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0" d="100"/>
          <a:sy n="80" d="100"/>
        </p:scale>
        <p:origin x="58"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1.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4.xml"/><Relationship Id="rId5" Type="http://schemas.openxmlformats.org/officeDocument/2006/relationships/slide" Target="../slides/slide4.x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1.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14.xml"/><Relationship Id="rId5" Type="http://schemas.openxmlformats.org/officeDocument/2006/relationships/slide" Target="../slides/slide4.xml"/><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1.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14.xml"/><Relationship Id="rId5" Type="http://schemas.openxmlformats.org/officeDocument/2006/relationships/image" Target="../media/image1.png"/><Relationship Id="rId4" Type="http://schemas.openxmlformats.org/officeDocument/2006/relationships/slide" Target="../slides/slide4.xml"/></Relationships>
</file>

<file path=ppt/slideLayouts/_rels/slideLayout16.xml.rels><?xml version="1.0" encoding="UTF-8" standalone="yes"?>
<Relationships xmlns="http://schemas.openxmlformats.org/package/2006/relationships"><Relationship Id="rId8" Type="http://schemas.openxmlformats.org/officeDocument/2006/relationships/slide" Target="../slides/slide22.xml"/><Relationship Id="rId3" Type="http://schemas.openxmlformats.org/officeDocument/2006/relationships/image" Target="../media/image3.png"/><Relationship Id="rId7" Type="http://schemas.openxmlformats.org/officeDocument/2006/relationships/image" Target="../media/image1.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14.xml"/><Relationship Id="rId4" Type="http://schemas.openxmlformats.org/officeDocument/2006/relationships/slide" Target="../slides/slide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E02BA7-B8F1-43FE-8D34-A095D1CCD2E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C5A2F70A-E6DE-4232-AD3D-725BF9F527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4D8C45E9-7CD0-4FFE-8F8D-78F2041A2E52}"/>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6408CB82-E2BE-4A07-9A22-8261131D37C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5511F8B-2BFD-4377-BB75-52BF252DF716}"/>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20148075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9F51E2F-661F-4D3D-8E6C-84A1664A9F9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4A44DDF4-BAB4-47B1-92F2-AFE7458EDC86}"/>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18DEE4C-CFB3-4491-80CA-77C32E661961}"/>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CA43D6E6-3423-4DCA-957B-3F7CA3F4B11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7763C9B-0350-4658-A7D2-E95715F8617E}"/>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22502957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C1D81FA1-67BF-4D6F-9232-289E1B7594A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1EAF4A1C-D9FE-4669-A397-634AEE0683E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3E6645D-1DCF-494D-8977-7C1E42F80072}"/>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BBB319C7-569A-4D70-828F-BB99739B565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4150868-C603-4514-AB9E-3334DFE8799A}"/>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42215824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11446931" y="6453338"/>
            <a:ext cx="672075"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a:solidFill>
                  <a:srgbClr val="5F5F5F"/>
                </a:solidFill>
              </a:rPr>
              <a:t>-</a:t>
            </a:r>
            <a:endParaRPr lang="zh-CN" altLang="en-US" sz="1400" b="0" dirty="0">
              <a:solidFill>
                <a:srgbClr val="5F5F5F"/>
              </a:solidFill>
            </a:endParaRPr>
          </a:p>
        </p:txBody>
      </p:sp>
      <p:sp>
        <p:nvSpPr>
          <p:cNvPr id="2" name="矩形 1"/>
          <p:cNvSpPr/>
          <p:nvPr userDrawn="1"/>
        </p:nvSpPr>
        <p:spPr>
          <a:xfrm>
            <a:off x="0" y="2420888"/>
            <a:ext cx="12192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 name="标题 1"/>
          <p:cNvSpPr>
            <a:spLocks noGrp="1"/>
          </p:cNvSpPr>
          <p:nvPr>
            <p:ph type="title"/>
          </p:nvPr>
        </p:nvSpPr>
        <p:spPr>
          <a:xfrm>
            <a:off x="1960646" y="2924944"/>
            <a:ext cx="8270709" cy="576064"/>
          </a:xfrm>
          <a:prstGeom prst="rect">
            <a:avLst/>
          </a:prstGeom>
        </p:spPr>
        <p:txBody>
          <a:bodyPr/>
          <a:lstStyle>
            <a:lvl1pPr>
              <a:defRPr sz="2800">
                <a:solidFill>
                  <a:schemeClr val="bg1"/>
                </a:solidFill>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val="377088772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4655842" y="-27384"/>
            <a:ext cx="1924049"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首 页</a:t>
              </a: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6716455" y="213253"/>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预习导引</a:t>
            </a:r>
          </a:p>
        </p:txBody>
      </p:sp>
      <p:sp>
        <p:nvSpPr>
          <p:cNvPr id="13" name="TextBox 34">
            <a:hlinkClick r:id="rId6" action="ppaction://hlinksldjump"/>
          </p:cNvPr>
          <p:cNvSpPr txBox="1"/>
          <p:nvPr userDrawn="1"/>
        </p:nvSpPr>
        <p:spPr>
          <a:xfrm>
            <a:off x="8540658"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核心归纳</a:t>
            </a:r>
          </a:p>
        </p:txBody>
      </p:sp>
      <p:sp>
        <p:nvSpPr>
          <p:cNvPr id="11" name="TextBox 34">
            <a:hlinkClick r:id="rId7"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spTree>
    <p:extLst>
      <p:ext uri="{BB962C8B-B14F-4D97-AF65-F5344CB8AC3E}">
        <p14:creationId xmlns:p14="http://schemas.microsoft.com/office/powerpoint/2010/main" val="3793512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ppt_y</p:attrName>
                                        </p:attrNameLst>
                                      </p:cBhvr>
                                      <p:tavLst>
                                        <p:tav tm="0">
                                          <p:val>
                                            <p:strVal val="#ppt_y+#ppt_h*1.125000"/>
                                          </p:val>
                                        </p:tav>
                                        <p:tav tm="100000">
                                          <p:val>
                                            <p:strVal val="#ppt_y"/>
                                          </p:val>
                                        </p:tav>
                                      </p:tavLst>
                                    </p:anim>
                                    <p:animEffect transition="in" filter="wipe(up)">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1"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5135895" y="112562"/>
            <a:ext cx="633507" cy="480597"/>
            <a:chOff x="366968" y="1037555"/>
            <a:chExt cx="475130" cy="400497"/>
          </a:xfrm>
        </p:grpSpPr>
        <p:sp>
          <p:nvSpPr>
            <p:cNvPr id="23" name="TextBox 22">
              <a:hlinkClick r:id="rId2"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首 页</a:t>
              </a: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6469553" y="-27379"/>
            <a:ext cx="1924049" cy="880111"/>
            <a:chOff x="4852164" y="-27379"/>
            <a:chExt cx="1443037" cy="880111"/>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677108" cy="307777"/>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预习导引</a:t>
              </a:r>
            </a:p>
          </p:txBody>
        </p:sp>
      </p:grpSp>
      <p:sp>
        <p:nvSpPr>
          <p:cNvPr id="31" name="TextBox 34">
            <a:hlinkClick r:id="rId6" action="ppaction://hlinksldjump"/>
          </p:cNvPr>
          <p:cNvSpPr txBox="1"/>
          <p:nvPr userDrawn="1"/>
        </p:nvSpPr>
        <p:spPr>
          <a:xfrm>
            <a:off x="8540658"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核心归纳</a:t>
            </a:r>
          </a:p>
        </p:txBody>
      </p:sp>
      <p:sp>
        <p:nvSpPr>
          <p:cNvPr id="9" name="TextBox 34">
            <a:hlinkClick r:id="rId7"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spTree>
    <p:extLst>
      <p:ext uri="{BB962C8B-B14F-4D97-AF65-F5344CB8AC3E}">
        <p14:creationId xmlns:p14="http://schemas.microsoft.com/office/powerpoint/2010/main" val="611136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9"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5135895" y="98611"/>
            <a:ext cx="633507" cy="480597"/>
            <a:chOff x="366968" y="1037555"/>
            <a:chExt cx="475130" cy="400497"/>
          </a:xfrm>
        </p:grpSpPr>
        <p:sp>
          <p:nvSpPr>
            <p:cNvPr id="22" name="TextBox 21">
              <a:hlinkClick r:id="rId2"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首 页</a:t>
              </a: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6716455" y="213253"/>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预习导引</a:t>
            </a:r>
          </a:p>
        </p:txBody>
      </p:sp>
      <p:grpSp>
        <p:nvGrpSpPr>
          <p:cNvPr id="29" name="组合 28"/>
          <p:cNvGrpSpPr/>
          <p:nvPr userDrawn="1"/>
        </p:nvGrpSpPr>
        <p:grpSpPr>
          <a:xfrm>
            <a:off x="8263869" y="-27384"/>
            <a:ext cx="1924049" cy="880109"/>
            <a:chOff x="6197901" y="-27384"/>
            <a:chExt cx="1443037" cy="880109"/>
          </a:xfrm>
        </p:grpSpPr>
        <p:pic>
          <p:nvPicPr>
            <p:cNvPr id="30" name="图片 2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677108" cy="307777"/>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核心归纳</a:t>
              </a:r>
            </a:p>
          </p:txBody>
        </p:sp>
      </p:grpSp>
      <p:sp>
        <p:nvSpPr>
          <p:cNvPr id="9" name="TextBox 34">
            <a:hlinkClick r:id="rId7"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spTree>
    <p:extLst>
      <p:ext uri="{BB962C8B-B14F-4D97-AF65-F5344CB8AC3E}">
        <p14:creationId xmlns:p14="http://schemas.microsoft.com/office/powerpoint/2010/main" val="653881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9"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5135895" y="102211"/>
            <a:ext cx="633507" cy="480597"/>
            <a:chOff x="366968" y="1037555"/>
            <a:chExt cx="475130" cy="400497"/>
          </a:xfrm>
        </p:grpSpPr>
        <p:sp>
          <p:nvSpPr>
            <p:cNvPr id="17" name="TextBox 16">
              <a:hlinkClick r:id="rId2"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首 页</a:t>
              </a: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6716455" y="213253"/>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预习导引</a:t>
            </a:r>
          </a:p>
        </p:txBody>
      </p:sp>
      <p:sp>
        <p:nvSpPr>
          <p:cNvPr id="27" name="TextBox 34">
            <a:hlinkClick r:id="rId5" action="ppaction://hlinksldjump"/>
          </p:cNvPr>
          <p:cNvSpPr txBox="1"/>
          <p:nvPr userDrawn="1"/>
        </p:nvSpPr>
        <p:spPr>
          <a:xfrm>
            <a:off x="8540658"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核心归纳</a:t>
            </a:r>
          </a:p>
        </p:txBody>
      </p:sp>
      <p:sp>
        <p:nvSpPr>
          <p:cNvPr id="8" name="TextBox 34">
            <a:hlinkClick r:id="rId6"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grpSp>
        <p:nvGrpSpPr>
          <p:cNvPr id="9" name="组合 8"/>
          <p:cNvGrpSpPr/>
          <p:nvPr userDrawn="1"/>
        </p:nvGrpSpPr>
        <p:grpSpPr>
          <a:xfrm>
            <a:off x="10104749" y="-27384"/>
            <a:ext cx="1924049" cy="880109"/>
            <a:chOff x="6197901" y="-27384"/>
            <a:chExt cx="1443037" cy="880109"/>
          </a:xfrm>
        </p:grpSpPr>
        <p:pic>
          <p:nvPicPr>
            <p:cNvPr id="10" name="图片 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11" name="TextBox 34">
              <a:hlinkClick r:id="rId8" action="ppaction://hlinksldjump"/>
            </p:cNvPr>
            <p:cNvSpPr txBox="1"/>
            <p:nvPr userDrawn="1"/>
          </p:nvSpPr>
          <p:spPr>
            <a:xfrm>
              <a:off x="6405493" y="210299"/>
              <a:ext cx="677108" cy="307777"/>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佳作赏析</a:t>
              </a:r>
            </a:p>
          </p:txBody>
        </p:sp>
      </p:grpSp>
    </p:spTree>
    <p:extLst>
      <p:ext uri="{BB962C8B-B14F-4D97-AF65-F5344CB8AC3E}">
        <p14:creationId xmlns:p14="http://schemas.microsoft.com/office/powerpoint/2010/main" val="2725702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ppt_y</p:attrName>
                                        </p:attrNameLst>
                                      </p:cBhvr>
                                      <p:tavLst>
                                        <p:tav tm="0">
                                          <p:val>
                                            <p:strVal val="#ppt_y+#ppt_h*1.125000"/>
                                          </p:val>
                                        </p:tav>
                                        <p:tav tm="100000">
                                          <p:val>
                                            <p:strVal val="#ppt_y"/>
                                          </p:val>
                                        </p:tav>
                                      </p:tavLst>
                                    </p:anim>
                                    <p:animEffect transition="in" filter="wipe(up)">
                                      <p:cBhvr>
                                        <p:cTn id="20" dur="500"/>
                                        <p:tgtEl>
                                          <p:spTgt spid="8"/>
                                        </p:tgtEl>
                                      </p:cBhvr>
                                    </p:animEffect>
                                  </p:childTnLst>
                                </p:cTn>
                              </p:par>
                              <p:par>
                                <p:cTn id="21" presetID="12" presetClass="entr" presetSubtype="4"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p:tgtEl>
                                          <p:spTgt spid="9"/>
                                        </p:tgtEl>
                                        <p:attrNameLst>
                                          <p:attrName>ppt_y</p:attrName>
                                        </p:attrNameLst>
                                      </p:cBhvr>
                                      <p:tavLst>
                                        <p:tav tm="0">
                                          <p:val>
                                            <p:strVal val="#ppt_y+#ppt_h*1.125000"/>
                                          </p:val>
                                        </p:tav>
                                        <p:tav tm="100000">
                                          <p:val>
                                            <p:strVal val="#ppt_y"/>
                                          </p:val>
                                        </p:tav>
                                      </p:tavLst>
                                    </p:anim>
                                    <p:animEffect transition="in" filter="wipe(up)">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P spid="8"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28D260-2C98-460D-A135-0BB10FA29EA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13FF2B8-45C2-466B-B425-231500FBBB9C}"/>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F33DFED-F91B-42B3-83AF-745C6A16ECEF}"/>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A4D89223-2A60-4A5E-9E34-39125DC9FF9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AB63EE3-4A2C-498C-BFF4-ED430A508D4A}"/>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395313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A7271A5-2F1E-48B8-BE1E-293B26D899F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76978365-D82C-424A-BBEB-352D76934BC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2F12889B-C365-4A3A-9004-05B6EDD73A23}"/>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8E71CF44-66AB-4D08-BEB0-295F8C61193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DB20639-F9FB-49F7-B07C-645235CC7DB5}"/>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6115355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3D19BBB-7F63-4A68-AB68-CF941FB24E9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DBD0B52-F01E-464B-8548-F1334886D4B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44E845D6-0841-4D55-A7DC-4EE66FE5D6A9}"/>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71E17FE7-F55B-4F1F-8E9F-DB2C10C3A9F6}"/>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6" name="页脚占位符 5">
            <a:extLst>
              <a:ext uri="{FF2B5EF4-FFF2-40B4-BE49-F238E27FC236}">
                <a16:creationId xmlns:a16="http://schemas.microsoft.com/office/drawing/2014/main" id="{E11FFC4B-2CF5-407F-AAFD-FC0A4E71D97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7C3A076-29B3-49ED-9377-0BE4EB5E0411}"/>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727266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4FB45F-1A23-4E6A-A31E-84C1C6E67F4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9ABE313F-E874-448A-98EE-8E5B1B16E3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C73EC04B-F867-4F9E-9D30-8D7A6D3C94D6}"/>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B572EE0B-E3DC-43A0-8938-3EB06314E0B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2FD60B7C-4E34-4469-AF8F-8E72BA5F2BD9}"/>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59B03FF6-76CD-4F7A-A905-B252446E1999}"/>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8" name="页脚占位符 7">
            <a:extLst>
              <a:ext uri="{FF2B5EF4-FFF2-40B4-BE49-F238E27FC236}">
                <a16:creationId xmlns:a16="http://schemas.microsoft.com/office/drawing/2014/main" id="{517D137B-C391-4D14-A847-89B0FC1CEFE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D202B546-EC9E-4CB3-B1C2-5FA4E76539E2}"/>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8971185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5B6D4BC-F3AC-4D95-9A59-C35EFE80607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2BDD810E-A959-495A-A84E-5B9D99AB8F05}"/>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4" name="页脚占位符 3">
            <a:extLst>
              <a:ext uri="{FF2B5EF4-FFF2-40B4-BE49-F238E27FC236}">
                <a16:creationId xmlns:a16="http://schemas.microsoft.com/office/drawing/2014/main" id="{675DE6D4-93E2-4442-9240-BE9BEEC03B5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728761C7-8E64-4FF2-B719-BA3C5A9F8F4C}"/>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24860745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18E5B87-7045-4A92-8DFF-729F7BBCEEC7}"/>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3" name="页脚占位符 2">
            <a:extLst>
              <a:ext uri="{FF2B5EF4-FFF2-40B4-BE49-F238E27FC236}">
                <a16:creationId xmlns:a16="http://schemas.microsoft.com/office/drawing/2014/main" id="{1D5EA3FD-E01F-4C50-A1CC-FF8D0A2220D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6C2ACCE-D742-4A39-8891-BEA96E047AD7}"/>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9441768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28A6D7-1C15-4A4A-BFBE-95BB88BB9B0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2D47130-E699-4591-89BB-05D5A06BE7C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77A2362A-3FB8-4190-98C9-8013CBA0F7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6B41B7C-F975-43D6-AFA7-FFFE1F4EF251}"/>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6" name="页脚占位符 5">
            <a:extLst>
              <a:ext uri="{FF2B5EF4-FFF2-40B4-BE49-F238E27FC236}">
                <a16:creationId xmlns:a16="http://schemas.microsoft.com/office/drawing/2014/main" id="{CEE9707B-8227-4A7A-9985-A1CE5D3C0D6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FB5D189-02AC-44CD-BFCD-94CA29EF5DA5}"/>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399505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F0044B1-C6AA-461C-851A-B193F537A21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9F08D20C-175E-4596-960F-4504DA05BF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4987543-4FF9-4F8E-A976-25DF50CD8C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44990D6-2F93-4FA6-A6CF-D6023613BE7D}"/>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6" name="页脚占位符 5">
            <a:extLst>
              <a:ext uri="{FF2B5EF4-FFF2-40B4-BE49-F238E27FC236}">
                <a16:creationId xmlns:a16="http://schemas.microsoft.com/office/drawing/2014/main" id="{4AB6B2AA-2C30-4D29-B366-4CE01A1CFEB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279DD12-F4F0-466E-84C8-BFB1DBC5A142}"/>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5024066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72FE055F-41C3-494A-B818-DAED1C515FA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6C4DFB76-597D-47A8-BBA0-66193DB589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54A6859-F888-4DFF-B7C7-44AEE0E79A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EA66E2A1-5B65-4BC3-8638-316BE8A35A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4C9A858-1C82-4166-BEC3-5DA0DB39387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9138576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4.xml"/><Relationship Id="rId1" Type="http://schemas.openxmlformats.org/officeDocument/2006/relationships/slideLayout" Target="../slideLayouts/slideLayout15.xml"/><Relationship Id="rId4" Type="http://schemas.openxmlformats.org/officeDocument/2006/relationships/slide" Target="slide19.xml"/></Relationships>
</file>

<file path=ppt/slides/_rels/slide1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4.xml"/><Relationship Id="rId1" Type="http://schemas.openxmlformats.org/officeDocument/2006/relationships/slideLayout" Target="../slideLayouts/slideLayout15.xml"/><Relationship Id="rId4" Type="http://schemas.openxmlformats.org/officeDocument/2006/relationships/slide" Target="slide19.xml"/></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4.xml"/><Relationship Id="rId1" Type="http://schemas.openxmlformats.org/officeDocument/2006/relationships/slideLayout" Target="../slideLayouts/slideLayout15.xml"/><Relationship Id="rId4" Type="http://schemas.openxmlformats.org/officeDocument/2006/relationships/slide" Target="slide19.xml"/></Relationships>
</file>

<file path=ppt/slides/_rels/slide17.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4.xml"/><Relationship Id="rId1" Type="http://schemas.openxmlformats.org/officeDocument/2006/relationships/slideLayout" Target="../slideLayouts/slideLayout15.xml"/><Relationship Id="rId4" Type="http://schemas.openxmlformats.org/officeDocument/2006/relationships/slide" Target="slide19.xml"/></Relationships>
</file>

<file path=ppt/slides/_rels/slide1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4.xml"/><Relationship Id="rId1" Type="http://schemas.openxmlformats.org/officeDocument/2006/relationships/slideLayout" Target="../slideLayouts/slideLayout15.xml"/><Relationship Id="rId4" Type="http://schemas.openxmlformats.org/officeDocument/2006/relationships/slide" Target="slide19.xml"/></Relationships>
</file>

<file path=ppt/slides/_rels/slide19.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4.xml"/><Relationship Id="rId1" Type="http://schemas.openxmlformats.org/officeDocument/2006/relationships/slideLayout" Target="../slideLayouts/slideLayout15.xml"/><Relationship Id="rId4" Type="http://schemas.openxmlformats.org/officeDocument/2006/relationships/slide" Target="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4.xml"/><Relationship Id="rId1" Type="http://schemas.openxmlformats.org/officeDocument/2006/relationships/slideLayout" Target="../slideLayouts/slideLayout15.xml"/><Relationship Id="rId4" Type="http://schemas.openxmlformats.org/officeDocument/2006/relationships/slide" Target="slide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14.xml"/><Relationship Id="rId1" Type="http://schemas.openxmlformats.org/officeDocument/2006/relationships/vmlDrawing" Target="../drawings/vmlDrawing1.vml"/><Relationship Id="rId6" Type="http://schemas.openxmlformats.org/officeDocument/2006/relationships/image" Target="../media/image4.emf"/><Relationship Id="rId5" Type="http://schemas.openxmlformats.org/officeDocument/2006/relationships/package" Target="../embeddings/Microsoft_Word_Document.docx"/><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14.xml"/><Relationship Id="rId1" Type="http://schemas.openxmlformats.org/officeDocument/2006/relationships/vmlDrawing" Target="../drawings/vmlDrawing2.vml"/><Relationship Id="rId6" Type="http://schemas.openxmlformats.org/officeDocument/2006/relationships/image" Target="../media/image5.emf"/><Relationship Id="rId5" Type="http://schemas.openxmlformats.org/officeDocument/2006/relationships/package" Target="../embeddings/Microsoft_Word_Document1.docx"/><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14.xml"/><Relationship Id="rId1" Type="http://schemas.openxmlformats.org/officeDocument/2006/relationships/vmlDrawing" Target="../drawings/vmlDrawing3.vml"/><Relationship Id="rId6" Type="http://schemas.openxmlformats.org/officeDocument/2006/relationships/image" Target="../media/image6.emf"/><Relationship Id="rId5" Type="http://schemas.openxmlformats.org/officeDocument/2006/relationships/package" Target="../embeddings/Microsoft_Word_Document2.docx"/><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14.xml"/><Relationship Id="rId1" Type="http://schemas.openxmlformats.org/officeDocument/2006/relationships/vmlDrawing" Target="../drawings/vmlDrawing4.vml"/><Relationship Id="rId6" Type="http://schemas.openxmlformats.org/officeDocument/2006/relationships/image" Target="../media/image7.emf"/><Relationship Id="rId5" Type="http://schemas.openxmlformats.org/officeDocument/2006/relationships/package" Target="../embeddings/Microsoft_Word_Document3.docx"/><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标题 3"/>
              <p:cNvSpPr>
                <a:spLocks noGrp="1"/>
              </p:cNvSpPr>
              <p:nvPr>
                <p:ph type="title"/>
              </p:nvPr>
            </p:nvSpPr>
            <p:spPr/>
            <p:txBody>
              <a:bodyPr/>
              <a:lstStyle/>
              <a:p>
                <a:pPr/>
                <a14:m>
                  <m:oMathPara xmlns:m="http://schemas.openxmlformats.org/officeDocument/2006/math">
                    <m:oMathParaPr>
                      <m:jc m:val="centerGroup"/>
                    </m:oMathParaPr>
                    <m:oMath xmlns:m="http://schemas.openxmlformats.org/officeDocument/2006/math">
                      <m:r>
                        <m:rPr>
                          <m:nor/>
                        </m:rPr>
                        <a:rPr lang="zh-CN" altLang="zh-CN"/>
                        <m:t>第五单元</m:t>
                      </m:r>
                    </m:oMath>
                  </m:oMathPara>
                </a14:m>
                <a:endParaRPr lang="zh-CN" altLang="zh-CN" dirty="0"/>
              </a:p>
            </p:txBody>
          </p:sp>
        </mc:Choice>
        <mc:Fallback xmlns="">
          <p:sp>
            <p:nvSpPr>
              <p:cNvPr id="4" name="标题 3"/>
              <p:cNvSpPr>
                <a:spLocks noGrp="1" noRot="1" noChangeAspect="1" noMove="1" noResize="1" noEditPoints="1" noAdjustHandles="1" noChangeArrowheads="1" noChangeShapeType="1" noTextEdit="1"/>
              </p:cNvSpPr>
              <p:nvPr>
                <p:ph type="title"/>
              </p:nvPr>
            </p:nvSpPr>
            <p:spPr>
              <a:blipFill rotWithShape="0">
                <a:blip r:embed="rId2"/>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615868811"/>
      </p:ext>
    </p:extLst>
  </p:cSld>
  <p:clrMapOvr>
    <a:masterClrMapping/>
  </p:clrMapOvr>
  <p:transition spd="slow">
    <p:checker dir="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00" y="2309891"/>
            <a:ext cx="8128000" cy="2492221"/>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郑重</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庄重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他永远不倦地看着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看过之后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郑重</a:t>
            </a:r>
            <a:r>
              <a:rPr lang="zh-CN" altLang="zh-CN" sz="2200" dirty="0">
                <a:solidFill>
                  <a:srgbClr val="000000"/>
                </a:solidFill>
                <a:latin typeface="Times New Roman" panose="02020603050405020304" pitchFamily="18" charset="0"/>
                <a:cs typeface="Times New Roman" panose="02020603050405020304" pitchFamily="18" charset="0"/>
              </a:rPr>
              <a:t>地系好络绳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挂在朝阳的檐廊下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然后上学校去。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诞生于</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cs typeface="Times New Roman" panose="02020603050405020304" pitchFamily="18" charset="0"/>
              </a:rPr>
              <a:t>年代的</a:t>
            </a:r>
            <a:r>
              <a:rPr lang="en-US" altLang="zh-CN" sz="2200" dirty="0">
                <a:solidFill>
                  <a:srgbClr val="000000"/>
                </a:solidFill>
                <a:latin typeface="Times New Roman" panose="02020603050405020304" pitchFamily="18" charset="0"/>
                <a:cs typeface="Times New Roman" panose="02020603050405020304" pitchFamily="18" charset="0"/>
              </a:rPr>
              <a:t>COASTER(</a:t>
            </a:r>
            <a:r>
              <a:rPr lang="zh-CN" altLang="zh-CN" sz="2200" dirty="0">
                <a:solidFill>
                  <a:srgbClr val="000000"/>
                </a:solidFill>
                <a:latin typeface="Times New Roman" panose="02020603050405020304" pitchFamily="18" charset="0"/>
                <a:cs typeface="Times New Roman" panose="02020603050405020304" pitchFamily="18" charset="0"/>
              </a:rPr>
              <a:t>柯斯达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造型饱满、圆润、</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庄重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切合中国人的审美理念。</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6456041" y="3156762"/>
            <a:ext cx="549853" cy="3158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889097" y="4284481"/>
            <a:ext cx="769187" cy="3898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58112154"/>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00" y="3122420"/>
            <a:ext cx="8128000" cy="867160"/>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言语、举止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端庄稳重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不随便、不轻浮。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即严肃认真。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24939235"/>
      </p:ext>
    </p:extLst>
  </p:cSld>
  <p:clrMapOvr>
    <a:masterClrMapping/>
  </p:clrMapOvr>
  <p:transition spd="slow">
    <p:strips dir="r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00" y="2716155"/>
            <a:ext cx="8128000" cy="1679691"/>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常常</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往往</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如果轻视思想教育和人格培养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就会产生很大的片面性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因为这种片面性</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往往</a:t>
            </a:r>
            <a:r>
              <a:rPr lang="zh-CN" altLang="zh-CN" sz="2200" dirty="0">
                <a:solidFill>
                  <a:srgbClr val="000000"/>
                </a:solidFill>
                <a:latin typeface="Times New Roman" panose="02020603050405020304" pitchFamily="18" charset="0"/>
                <a:cs typeface="Times New Roman" panose="02020603050405020304" pitchFamily="18" charset="0"/>
              </a:rPr>
              <a:t>会影响人们一生的轨迹。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这几天我</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常常</a:t>
            </a:r>
            <a:r>
              <a:rPr lang="zh-CN" altLang="zh-CN" sz="2200" dirty="0">
                <a:solidFill>
                  <a:srgbClr val="000000"/>
                </a:solidFill>
                <a:latin typeface="Times New Roman" panose="02020603050405020304" pitchFamily="18" charset="0"/>
                <a:cs typeface="Times New Roman" panose="02020603050405020304" pitchFamily="18" charset="0"/>
              </a:rPr>
              <a:t>接到一些莫名其妙的电子邮件。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3529924" y="3528668"/>
            <a:ext cx="549853" cy="34890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791745" y="3950297"/>
            <a:ext cx="549853" cy="3366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07383209"/>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00" y="2513022"/>
            <a:ext cx="8128000" cy="2085956"/>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表示根据以往的经验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某种情况在一定条件下时常存在或经常发生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不表示主观愿望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仅表示客观的规律性。如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轻敌往往失败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表示事情的发生不止一次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而且时间相隔不久。可以指将来发生的事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可以表示主观愿望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不一定表示客观规律性。如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他常常学习到深夜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781576343"/>
      </p:ext>
    </p:extLst>
  </p:cSld>
  <p:clrMapOvr>
    <a:masterClrMapping/>
  </p:clrMapOvr>
  <p:transition spd="slow">
    <p:strips dir="rd"/>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991544" y="90872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4" name="矩形 3">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2032000" y="1641758"/>
            <a:ext cx="8128000" cy="4523546"/>
          </a:xfrm>
          <a:prstGeom prst="rect">
            <a:avLst/>
          </a:prstGeom>
        </p:spPr>
        <p:txBody>
          <a:bodyPr>
            <a:spAutoFit/>
          </a:bodyPr>
          <a:lstStyle/>
          <a:p>
            <a:pPr indent="334645">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他在海边的街上走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心里依然在想着葫芦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忽然眼前看见一件东西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使他吓了一跳。原来路边背海一带都是摊户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这时候忽然从一个摊户伸出一个老头子的秃脑袋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清兵卫把它错看做葫芦了。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这葫芦真好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心里这么想着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有好一会没有看清楚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再仔细一看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连自己也吃惊了。那老头子昂着光彩熠熠的秃脑袋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走进巷子里去了。清兵卫觉得好笑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就大声地笑了起来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一边不住地笑着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一边跑过了半条街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还是忍不住地笑。</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这是一处典型的细节描写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充分刻画了清兵卫对葫芦的喜爱、痴迷。读到这一细节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我们每个人都会忍俊不禁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却又感觉到这样很真实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因为虽然带有一定的夸张成分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却又完全合乎生活的真实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形象地展示了清兵卫对葫芦的痴迷。</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2053740" y="4509120"/>
            <a:ext cx="8002700" cy="1656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49725635"/>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991544" y="90872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4" name="矩形 3">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2032000" y="2212482"/>
            <a:ext cx="8128000" cy="3304751"/>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因为他热衷得这么厉害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所以他每次上街的时候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走过古董店、水果铺、旧货店、粮食店以及专门卖葫芦的铺子或仅仅门口挂着葫芦的店铺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总是呆呆地站在门前望。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总是呆呆地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热衷得这么厉害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呆呆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哪怕是这个店铺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门口挂着葫芦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表现了清兵卫对葫芦的痴迷。这里极力描写清兵卫对葫芦的痴迷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更加深了读者的疑问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既然这么喜欢葫芦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为什么又放弃了这个爱好呢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情节由此推展开来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也为波澜的生成蓄势。</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1991544" y="3484694"/>
            <a:ext cx="8352928" cy="2176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86444737"/>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991544" y="90872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4" name="矩形 3">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2032000" y="1261276"/>
            <a:ext cx="8128000" cy="5336076"/>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你别卖给别人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我回家去马上拿钱来。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急匆匆地说完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就跑回家去。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不多一会儿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他红着脸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呼呼地喘着气跑回来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买了葫芦就跑着回去了。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他片刻也不离这个葫芦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还带到学校里去。终于因为在上课的时候也偷偷地藏在桌子底下摩擦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给级任教员看见了。恰巧上的是修身课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所以教员更加生气。</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急匆匆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不多一会儿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他红着脸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呼呼地喘着气跑回来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表明清兵卫对这个葫芦的喜爱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生怕这个葫芦被别人买走。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跑着回去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则表明清兵卫急于对这个葫芦进行一番加工。</a:t>
            </a: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一个天天到街上看葫芦的孩子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能够对某个葫芦发生如此浓厚的兴趣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就使得这个葫芦显得与众不同了。而清兵卫把葫芦带到学校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并在修身课上摩擦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被教员发现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下文水到渠成而出。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2145051" y="4149081"/>
            <a:ext cx="7901901" cy="25415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44572120"/>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1700492"/>
            <a:ext cx="8128000" cy="3711016"/>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清兵卫对葫芦喜爱有加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他也曾对别人的葫芦不以为然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为什么他后来又改变了他的爱好呢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说明清兵卫对葫芦并不盲目痴爱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而是对葫芦确实有一定的研究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他对葫芦的鉴赏是有一定的眼光的。例如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父亲呵斥他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你懂得什么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也来多嘴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他买那个葫芦只花了一毛钱。</a:t>
            </a:r>
            <a:r>
              <a:rPr lang="zh-CN" altLang="zh-CN" sz="2200" dirty="0">
                <a:solidFill>
                  <a:srgbClr val="000000"/>
                </a:solidFill>
                <a:latin typeface="NEU-BZ-S92" panose="02020503000000020003" pitchFamily="18"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教员把葫芦当做脏东西似的让老年校役扔掉。校役把葫芦卖了五十块钱。这样写与后文写商人卖了六百块形成强烈对比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说明清兵卫对葫芦研究很深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确实有不同于一般人的独特眼光。可惜他的父亲、老师却不准他有这种兴趣。</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1847528" y="2564904"/>
            <a:ext cx="8312472" cy="28466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27775313"/>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2664972"/>
            <a:ext cx="8128000" cy="2492221"/>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文章结尾写道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清兵卫现在正热衷于绘画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你认为清兵卫热衷绘画的结局是什么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依据是什么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清兵卫热衷绘画的结局是在家长粗暴的干涉下又一次放弃。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清兵卫热衷葫芦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就是在家长粗暴的干涉、武力的胁迫下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不敢再坚持而放弃的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对于他的喜欢绘画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又在开始嘀咕了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表明清兵卫热衷绘画的前景堪忧。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2032000" y="3563638"/>
            <a:ext cx="8312472" cy="17375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67062099"/>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1950232"/>
            <a:ext cx="8128000" cy="3711016"/>
          </a:xfrm>
          <a:prstGeom prst="rect">
            <a:avLst/>
          </a:prstGeom>
        </p:spPr>
        <p:txBody>
          <a:bodyPr>
            <a:spAutoFit/>
          </a:bodyPr>
          <a:lstStyle/>
          <a:p>
            <a:pPr algn="ctr">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《清兵卫与葫芦》中的细节描写</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小说为了充分地刻画清兵卫对葫芦的喜爱、痴迷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充分地运用了细节描写。课文第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段至第</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段集中写了清兵卫对葫芦的痴迷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尤其是写清兵卫竟然把老头子的秃脑袋看成葫芦的细节尤为生动传神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这时候忽然从一个摊户伸出一个老头子的秃脑袋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清兵卫把它错看做葫芦了。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并且他还赞叹道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这葫芦真好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如果不是痴迷到一定程度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绝不会产生这样的错觉。读到这样一个典型的细节描写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我们每一个人都会忍俊不禁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但是又感觉到这样很真实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形象地展示了清兵卫对葫芦的痴迷。</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65984574"/>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清兵卫与葫芦</a:t>
            </a:r>
          </a:p>
        </p:txBody>
      </p:sp>
    </p:spTree>
    <p:extLst>
      <p:ext uri="{BB962C8B-B14F-4D97-AF65-F5344CB8AC3E}">
        <p14:creationId xmlns:p14="http://schemas.microsoft.com/office/powerpoint/2010/main" val="963774807"/>
      </p:ext>
    </p:extLst>
  </p:cSld>
  <p:clrMapOvr>
    <a:masterClrMapping/>
  </p:clrMapOvr>
  <p:transition spd="slow">
    <p:pull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1950232"/>
            <a:ext cx="8128000" cy="3711016"/>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典型的细节描写不仅表现了人物的爱好和追求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还生动地刻画了人物复杂的心理变化。譬如写教员当场没收了清兵卫的葫芦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清兵卫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连哭也没有哭一声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就写出了清兵卫面对这突如其来的打击所表现出的惊愕、害怕和手足无措的表情以及他那种绝望的惨淡心情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以致他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脸无人色地回到家里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靠在火炉边发呆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因为这突如其来的噩运对他的打击太大了。而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清兵卫只是脸色发青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不敢做声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则写出了清兵卫在经历了震惊、恐惧、痛苦和绝望之后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已经认命了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不敢、也不想再坚持自己的爱好了。这样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更加让人感叹并深思粗暴的专制的严重恶果了。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854883857"/>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2032000" y="1024634"/>
            <a:ext cx="8128000" cy="5334922"/>
          </a:xfrm>
          <a:prstGeom prst="rect">
            <a:avLst/>
          </a:prstGeom>
        </p:spPr>
        <p:txBody>
          <a:bodyPr>
            <a:spAutoFit/>
          </a:bodyPr>
          <a:lstStyle/>
          <a:p>
            <a:pPr indent="4572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美文品读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开阔你的视野</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《清兵卫与葫芦》续写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父亲还是不喜欢清兵卫去绘画。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父亲把清兵卫叫到自己房间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生气地对儿子说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干绘画这行的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一点出息也没有。如果画的画有人赏识还好说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还可以卖几个钱。万一没人赏识呢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连成本都收不回。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他叹了叹气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你只要专心学好文化课就行了。如果你以后瞒着我去绘画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我对你不客气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清兵卫沉默着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脸上什么表情也没有。他轻轻地点了点头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离开了父亲的房间。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他瞒着父亲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每天放学后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都会拿着画图工具跑到清水河边。所谓的画图工具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就是一支铅笔和几张白纸而已。他坐在清水河边的草地上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画着那火红的夕阳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还有那五彩的晚霞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有时也会画在河边玩耍的小孩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画地</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5734583"/>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024634"/>
            <a:ext cx="8128000" cy="5334922"/>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他画的画十分难看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因为他根本没学过画画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慢慢地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他有一些进步了。他把自己画的画装在一个长木盒里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然后把木盒藏在了床底下。他担心被父亲找到。因为他清楚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这些画一旦被父亲发现了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下场肯定和他所收集的葫芦一样。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教室里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上着那无聊的文化课。清兵卫没有心情听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便在文化书上画起了画。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正当他全心全意地投入到绘画中时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老师已经站在了他的旁边。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他旁边的同学没有提醒他。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老师在清兵卫的左耳前怒吼了一声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他吓得大叫了一声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全班</a:t>
            </a:r>
            <a:r>
              <a:rPr lang="zh-CN" altLang="en-US"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都笑开了花。接着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老师把清兵卫的文化课本撕了。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你以后不用听课了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老师很生气地说。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班上的同学笑得更欢了。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放学后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老师去了清兵卫家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跟他的父亲说了这件事。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735693"/>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035520"/>
            <a:ext cx="8128000" cy="5334922"/>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您的儿子竟然在我的课上画画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而且把画画在了书本上。如果您是为了您的儿子好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就不要再让他画画了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画画这东西一点用处都没有的。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老师走后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清兵卫心里一阵悲凉。他全身都不停地哆嗦着。站在一旁的母亲也很担心地望着自己的儿子和丈夫。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我知道你一直都瞒着我画画。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既然你喜欢的话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那就画吧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我不想干涉你了。这是你的自由。但是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我希望你不要因为画画而耽误了学习。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清兵卫呆住了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母亲也呆住了。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清兵卫心里有千万个疑问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但是他不敢问。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每天放学后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清兵卫依旧去清水河边画画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这已成了习惯。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清兵卫心血来潮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拿出了藏在床底下的长木盒。木盒上积了很多灰了。自从父亲支持他绘画后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这木盒已派不上用场了。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25854121"/>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904202"/>
            <a:ext cx="8128000" cy="3342453"/>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他看了几眼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便又把木盒放进了床底下。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清兵卫不知道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盒子里少了张画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那张画画的是他和父亲的脸紧紧贴在一起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他们的笑容是那么的灿烂。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这篇文章续写得很成功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作者赋予故事极强的现实意义。文章既描写出了现在家长与老师的心理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也赋予了文章一定的积极意义。家长与老师应该怎样教育孩子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的确是我们应该思考的问题。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罗丹说过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生活中不是缺少美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而是缺少发现美的眼睛。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我们也应该在生活中发现美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尊重美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en-US"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塑造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46517723"/>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497937"/>
            <a:ext cx="8128000" cy="4116127"/>
          </a:xfrm>
          <a:prstGeom prst="rect">
            <a:avLst/>
          </a:prstGeom>
        </p:spPr>
        <p:txBody>
          <a:bodyPr>
            <a:spAutoFit/>
          </a:bodyPr>
          <a:lstStyle/>
          <a:p>
            <a:pPr indent="4572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素材积累</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贮满你的背囊</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小说以现实主义的笔法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批判了那种扼杀少年个性的做法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呼吁尊重个性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让个性自由发展。你是如何看待个性的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请你以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个性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为话题或中心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储备写作素材。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我们不必羡慕他人的才能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也不必悲叹自己的平庸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各人都有他的个性魅力。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松下幸之助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人们生而平等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但又生来个性各有千秋。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弗罗姆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良好的个性胜于卓越的才智。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爱迪生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个性是一个人的最大的需要和最大的保障。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斯宾塞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人的性格是扎根在骨头里和血液里的。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高尔基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21191454"/>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2032000" y="1099207"/>
            <a:ext cx="8128000" cy="4913589"/>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IBM(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国际商业机器公司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的总经理沃森信奉一段名言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野鸭或许能被人驯服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但是一旦被驯服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野鸭就失去了它的野性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再也无法海阔天空地去自由飞翔了。他说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对于重用那些我并不喜欢却有真才实学的人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我从来不犹豫。然而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重用那些围在你身边尽说恭维话、喜欢与你一起去垂钓的人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是一种莫大的错误。与此相比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我寻找的却是那些个性强烈、不拘小节、直言不讳甚至令人不快的人。如果你能在你的周围发掘许多这样的人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并能耐心地听取他们的意见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那你的工作就会处处顺利。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新浪网前总裁王志东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也曾对他的外籍财务总监说道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吵架是你的价值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如果你不跟我吵架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就证明你已经没有用了。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王志东对财务总监的看法和</a:t>
            </a:r>
            <a:r>
              <a:rPr lang="en-US" altLang="zh-CN" sz="2200" dirty="0">
                <a:solidFill>
                  <a:srgbClr val="000000"/>
                </a:solidFill>
                <a:latin typeface="Times New Roman" panose="02020603050405020304" pitchFamily="18" charset="0"/>
                <a:cs typeface="Times New Roman" panose="02020603050405020304" pitchFamily="18" charset="0"/>
              </a:rPr>
              <a:t>IBM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的总经理沃森对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野鸭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的认识可谓异曲同工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让人充分认识到个性的生命和力量。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4369188"/>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2032000" y="1701069"/>
            <a:ext cx="8128000" cy="3709862"/>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陈寅恪个性治学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梁启超说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陈先生的学问远胜于我。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陈寅恪治学面广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宗教、历史、语言、人类学、校勘学等均有独到的研究和著述。他在清华大学授课曾言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前人讲过的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近人讲过的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外国人讲过的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我自己过去讲过的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也不讲。现在只讲未曾有人讲过的。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傅斯年对他进行这样的评价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陈先生的学问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近三百年来一人而已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陈寅恪在</a:t>
            </a:r>
            <a:r>
              <a:rPr lang="en-US" altLang="zh-CN" sz="2200" dirty="0">
                <a:solidFill>
                  <a:srgbClr val="000000"/>
                </a:solidFill>
                <a:latin typeface="Times New Roman" panose="02020603050405020304" pitchFamily="18" charset="0"/>
                <a:cs typeface="Times New Roman" panose="02020603050405020304" pitchFamily="18" charset="0"/>
              </a:rPr>
              <a:t>1920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年倡导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为人治学当有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自由之思想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独立之精神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。陈寅恪在王国维碑上写道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思想而不自由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毋宁死耳</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先生以一死见其独立自由之意志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非所论于一人之恩怨、一姓之兴亡。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20106037"/>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497937"/>
            <a:ext cx="8128000" cy="4116127"/>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只做黑白广告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法国的波莫瑞香槟酒公司刊登在杂志上的广告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全是黑白的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他们绝不做彩色广告。这到底是为什么呢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他们发现现在的杂志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从头到尾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全是彩色照片。如果他们也把广告做成彩色的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夹在中间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很难被发现。于是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他们便拒绝做彩色广告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而是做黑白广告。这招果然见奇效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读者在拿起一本杂志的时候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在一片五颜六色缭乱的彩照中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突然发现一页素静大气的黑白照片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那种感觉就像在繁华的城市里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突然发现了一块幽静的地方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十分喜欢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自然也会对此分外留意。久而久之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这种长期做黑白广告的形式竟然形成了公司文化的一部分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深受消费者的喜爱。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75175818"/>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2106757"/>
            <a:ext cx="8128000" cy="2898486"/>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我国伟大的教育家孔子说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知之者不如好之者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好之者不如乐之者。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著名的物理学家爱因斯坦说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兴趣是最好的老师。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兴趣是求知的原动力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是智慧的触发器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是才能的增长点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是成功的奠基石。古今中外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很多人在兴趣的指引下走向了成功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也有很多人的兴趣被家长、老师或者社会扼杀了。学习日本作家志贺直哉的小说《清兵卫与葫芦》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领会作品的思想主旨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鉴赏作品的细节描写。</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300213599"/>
      </p:ext>
    </p:extLst>
  </p:cSld>
  <p:clrMapOvr>
    <a:masterClrMapping/>
  </p:clrMapOvr>
  <mc:AlternateContent xmlns:mc="http://schemas.openxmlformats.org/markup-compatibility/2006" xmlns:p14="http://schemas.microsoft.com/office/powerpoint/2010/main">
    <mc:Choice Requires="p14">
      <p:transition spd="slow" p14:dur="1600">
        <p:cover/>
      </p:transition>
    </mc:Choice>
    <mc:Fallback xmlns="">
      <p:transition spd="slow">
        <p:cover/>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2000230"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3052927"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3443251657"/>
              </p:ext>
            </p:extLst>
          </p:nvPr>
        </p:nvGraphicFramePr>
        <p:xfrm>
          <a:off x="4592736" y="2708921"/>
          <a:ext cx="8128000" cy="2314107"/>
        </p:xfrm>
        <a:graphic>
          <a:graphicData uri="http://schemas.openxmlformats.org/presentationml/2006/ole">
            <mc:AlternateContent xmlns:mc="http://schemas.openxmlformats.org/markup-compatibility/2006">
              <mc:Choice xmlns:v="urn:schemas-microsoft-com:vml" Requires="v">
                <p:oleObj spid="_x0000_s1026" name="文档" r:id="rId5" imgW="3829999" imgH="1090406" progId="Word.Document.12">
                  <p:embed/>
                </p:oleObj>
              </mc:Choice>
              <mc:Fallback>
                <p:oleObj name="文档" r:id="rId5" imgW="3829999" imgH="1090406" progId="Word.Document.12">
                  <p:embed/>
                  <p:pic>
                    <p:nvPicPr>
                      <p:cNvPr id="2" name="对象 1"/>
                      <p:cNvPicPr/>
                      <p:nvPr/>
                    </p:nvPicPr>
                    <p:blipFill>
                      <a:blip r:embed="rId6"/>
                      <a:stretch>
                        <a:fillRect/>
                      </a:stretch>
                    </p:blipFill>
                    <p:spPr>
                      <a:xfrm>
                        <a:off x="4592736" y="2708921"/>
                        <a:ext cx="8128000" cy="2314107"/>
                      </a:xfrm>
                      <a:prstGeom prst="rect">
                        <a:avLst/>
                      </a:prstGeom>
                    </p:spPr>
                  </p:pic>
                </p:oleObj>
              </mc:Fallback>
            </mc:AlternateContent>
          </a:graphicData>
        </a:graphic>
      </p:graphicFrame>
      <p:sp>
        <p:nvSpPr>
          <p:cNvPr id="3" name="矩形 2"/>
          <p:cNvSpPr>
            <a:spLocks noChangeAspect="1"/>
          </p:cNvSpPr>
          <p:nvPr/>
        </p:nvSpPr>
        <p:spPr>
          <a:xfrm>
            <a:off x="2032000" y="1916832"/>
            <a:ext cx="5432152" cy="4154984"/>
          </a:xfrm>
          <a:prstGeom prst="rect">
            <a:avLst/>
          </a:prstGeom>
        </p:spPr>
        <p:txBody>
          <a:bodyPr wrap="square">
            <a:spAutoFit/>
          </a:bodyPr>
          <a:lstStyle/>
          <a:p>
            <a:pP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志贺直哉</a:t>
            </a:r>
            <a:r>
              <a:rPr lang="en-US" altLang="zh-CN" sz="2200" dirty="0">
                <a:solidFill>
                  <a:srgbClr val="000000"/>
                </a:solidFill>
                <a:latin typeface="Times New Roman" panose="02020603050405020304" pitchFamily="18" charset="0"/>
                <a:cs typeface="Times New Roman" panose="02020603050405020304" pitchFamily="18" charset="0"/>
              </a:rPr>
              <a:t>(1883—1971),</a:t>
            </a:r>
            <a:r>
              <a:rPr lang="zh-CN" altLang="zh-CN" sz="2200" dirty="0">
                <a:solidFill>
                  <a:srgbClr val="000000"/>
                </a:solidFill>
                <a:latin typeface="Times New Roman" panose="02020603050405020304" pitchFamily="18" charset="0"/>
                <a:cs typeface="Times New Roman" panose="02020603050405020304" pitchFamily="18" charset="0"/>
              </a:rPr>
              <a:t>日本作家。</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岁开始接受贵族子弟式的教育。</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cs typeface="Times New Roman" panose="02020603050405020304" pitchFamily="18" charset="0"/>
              </a:rPr>
              <a:t>岁入学习院高等科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有志于文学创作。</a:t>
            </a:r>
            <a:r>
              <a:rPr lang="en-US" altLang="zh-CN" sz="2200" dirty="0">
                <a:solidFill>
                  <a:srgbClr val="000000"/>
                </a:solidFill>
                <a:latin typeface="Times New Roman" panose="02020603050405020304" pitchFamily="18" charset="0"/>
                <a:cs typeface="Times New Roman" panose="02020603050405020304" pitchFamily="18" charset="0"/>
              </a:rPr>
              <a:t>1904</a:t>
            </a:r>
            <a:r>
              <a:rPr lang="zh-CN" altLang="zh-CN" sz="2200" dirty="0">
                <a:solidFill>
                  <a:srgbClr val="000000"/>
                </a:solidFill>
                <a:latin typeface="Times New Roman" panose="02020603050405020304" pitchFamily="18" charset="0"/>
                <a:cs typeface="Times New Roman" panose="02020603050405020304" pitchFamily="18" charset="0"/>
              </a:rPr>
              <a:t>年发表处女作《菜花与少女》。</a:t>
            </a:r>
            <a:r>
              <a:rPr lang="en-US" altLang="zh-CN" sz="2200" dirty="0">
                <a:solidFill>
                  <a:srgbClr val="000000"/>
                </a:solidFill>
                <a:latin typeface="Times New Roman" panose="02020603050405020304" pitchFamily="18" charset="0"/>
                <a:cs typeface="Times New Roman" panose="02020603050405020304" pitchFamily="18" charset="0"/>
              </a:rPr>
              <a:t>1910</a:t>
            </a:r>
            <a:r>
              <a:rPr lang="zh-CN" altLang="zh-CN" sz="2200" dirty="0">
                <a:solidFill>
                  <a:srgbClr val="000000"/>
                </a:solidFill>
                <a:latin typeface="Times New Roman" panose="02020603050405020304" pitchFamily="18" charset="0"/>
                <a:cs typeface="Times New Roman" panose="02020603050405020304" pitchFamily="18" charset="0"/>
              </a:rPr>
              <a:t>年与有岛武郎、武者小路实笃等人共同创办《白桦》杂志。围绕这个刊物的一些年轻作家与美术家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对当时主张纯客观主义的自然主义文艺思潮不满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要求肯定积极的人性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主张尊重个性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发挥人的意志的作用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提倡人道主义与理想主义的文学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白桦派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46607641"/>
      </p:ext>
    </p:extLst>
  </p:cSld>
  <p:clrMapOvr>
    <a:masterClrMapping/>
  </p:clrMapOvr>
  <p:transition spd="slow">
    <p:cover dir="l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2000230"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3052927"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00" y="2162794"/>
            <a:ext cx="8128000" cy="3714478"/>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志贺直哉为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白桦派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代表作家之一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代表作有长篇小说《暗夜行路》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中篇小说《和解》《好人物夫妇》以及历史小说《赤西蛎太》。</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日本与中国同属东方国家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其文化受中国影响较深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封建的家长专制思想在人们头脑中根深蒂固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文化传统上强调统一的意志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缺少个性和自由空气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因而扼杀个性的现象比较普遍。志贺直哉一向关心社会事务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他的小说《清兵卫与葫芦》批判了那种粗暴扼杀少年个性的做法。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58329645"/>
      </p:ext>
    </p:extLst>
  </p:cSld>
  <p:clrMapOvr>
    <a:masterClrMapping/>
  </p:clrMapOvr>
  <p:transition spd="slow">
    <p:cover dir="l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4"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389533793"/>
              </p:ext>
            </p:extLst>
          </p:nvPr>
        </p:nvGraphicFramePr>
        <p:xfrm>
          <a:off x="2032000" y="2570758"/>
          <a:ext cx="8128000" cy="2658443"/>
        </p:xfrm>
        <a:graphic>
          <a:graphicData uri="http://schemas.openxmlformats.org/presentationml/2006/ole">
            <mc:AlternateContent xmlns:mc="http://schemas.openxmlformats.org/markup-compatibility/2006">
              <mc:Choice xmlns:v="urn:schemas-microsoft-com:vml" Requires="v">
                <p:oleObj spid="_x0000_s2050" name="文档" r:id="rId5" imgW="3887469" imgH="1272020" progId="Word.Document.12">
                  <p:embed/>
                </p:oleObj>
              </mc:Choice>
              <mc:Fallback>
                <p:oleObj name="文档" r:id="rId5" imgW="3887469" imgH="1272020" progId="Word.Document.12">
                  <p:embed/>
                  <p:pic>
                    <p:nvPicPr>
                      <p:cNvPr id="2" name="对象 1"/>
                      <p:cNvPicPr/>
                      <p:nvPr/>
                    </p:nvPicPr>
                    <p:blipFill>
                      <a:blip r:embed="rId6"/>
                      <a:stretch>
                        <a:fillRect/>
                      </a:stretch>
                    </p:blipFill>
                    <p:spPr>
                      <a:xfrm>
                        <a:off x="2032000" y="2570758"/>
                        <a:ext cx="8128000" cy="2658443"/>
                      </a:xfrm>
                      <a:prstGeom prst="rect">
                        <a:avLst/>
                      </a:prstGeom>
                    </p:spPr>
                  </p:pic>
                </p:oleObj>
              </mc:Fallback>
            </mc:AlternateContent>
          </a:graphicData>
        </a:graphic>
      </p:graphicFrame>
    </p:spTree>
    <p:extLst>
      <p:ext uri="{BB962C8B-B14F-4D97-AF65-F5344CB8AC3E}">
        <p14:creationId xmlns:p14="http://schemas.microsoft.com/office/powerpoint/2010/main" val="4168528789"/>
      </p:ext>
    </p:extLst>
  </p:cSld>
  <p:clrMapOvr>
    <a:masterClrMapping/>
  </p:clrMapOvr>
  <p:transition spd="slow">
    <p:strips dir="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4"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1241775580"/>
              </p:ext>
            </p:extLst>
          </p:nvPr>
        </p:nvGraphicFramePr>
        <p:xfrm>
          <a:off x="2032000" y="2450268"/>
          <a:ext cx="8128000" cy="2850941"/>
        </p:xfrm>
        <a:graphic>
          <a:graphicData uri="http://schemas.openxmlformats.org/presentationml/2006/ole">
            <mc:AlternateContent xmlns:mc="http://schemas.openxmlformats.org/markup-compatibility/2006">
              <mc:Choice xmlns:v="urn:schemas-microsoft-com:vml" Requires="v">
                <p:oleObj spid="_x0000_s3074" name="文档" r:id="rId5" imgW="3887469" imgH="1363367" progId="Word.Document.12">
                  <p:embed/>
                </p:oleObj>
              </mc:Choice>
              <mc:Fallback>
                <p:oleObj name="文档" r:id="rId5" imgW="3887469" imgH="1363367" progId="Word.Document.12">
                  <p:embed/>
                  <p:pic>
                    <p:nvPicPr>
                      <p:cNvPr id="2" name="对象 1"/>
                      <p:cNvPicPr/>
                      <p:nvPr/>
                    </p:nvPicPr>
                    <p:blipFill>
                      <a:blip r:embed="rId6"/>
                      <a:stretch>
                        <a:fillRect/>
                      </a:stretch>
                    </p:blipFill>
                    <p:spPr>
                      <a:xfrm>
                        <a:off x="2032000" y="2450268"/>
                        <a:ext cx="8128000" cy="2850941"/>
                      </a:xfrm>
                      <a:prstGeom prst="rect">
                        <a:avLst/>
                      </a:prstGeom>
                    </p:spPr>
                  </p:pic>
                </p:oleObj>
              </mc:Fallback>
            </mc:AlternateContent>
          </a:graphicData>
        </a:graphic>
      </p:graphicFrame>
    </p:spTree>
    <p:extLst>
      <p:ext uri="{BB962C8B-B14F-4D97-AF65-F5344CB8AC3E}">
        <p14:creationId xmlns:p14="http://schemas.microsoft.com/office/powerpoint/2010/main" val="429340615"/>
      </p:ext>
    </p:extLst>
  </p:cSld>
  <p:clrMapOvr>
    <a:masterClrMapping/>
  </p:clrMapOvr>
  <p:transition spd="slow">
    <p:strips dir="r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4"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28421111"/>
              </p:ext>
            </p:extLst>
          </p:nvPr>
        </p:nvGraphicFramePr>
        <p:xfrm>
          <a:off x="2032000" y="2794846"/>
          <a:ext cx="8128000" cy="2074315"/>
        </p:xfrm>
        <a:graphic>
          <a:graphicData uri="http://schemas.openxmlformats.org/presentationml/2006/ole">
            <mc:AlternateContent xmlns:mc="http://schemas.openxmlformats.org/markup-compatibility/2006">
              <mc:Choice xmlns:v="urn:schemas-microsoft-com:vml" Requires="v">
                <p:oleObj spid="_x0000_s4098" name="文档" r:id="rId5" imgW="3887469" imgH="991507" progId="Word.Document.12">
                  <p:embed/>
                </p:oleObj>
              </mc:Choice>
              <mc:Fallback>
                <p:oleObj name="文档" r:id="rId5" imgW="3887469" imgH="991507" progId="Word.Document.12">
                  <p:embed/>
                  <p:pic>
                    <p:nvPicPr>
                      <p:cNvPr id="2" name="对象 1"/>
                      <p:cNvPicPr/>
                      <p:nvPr/>
                    </p:nvPicPr>
                    <p:blipFill>
                      <a:blip r:embed="rId6"/>
                      <a:stretch>
                        <a:fillRect/>
                      </a:stretch>
                    </p:blipFill>
                    <p:spPr>
                      <a:xfrm>
                        <a:off x="2032000" y="2794846"/>
                        <a:ext cx="8128000" cy="2074315"/>
                      </a:xfrm>
                      <a:prstGeom prst="rect">
                        <a:avLst/>
                      </a:prstGeom>
                    </p:spPr>
                  </p:pic>
                </p:oleObj>
              </mc:Fallback>
            </mc:AlternateContent>
          </a:graphicData>
        </a:graphic>
      </p:graphicFrame>
    </p:spTree>
    <p:extLst>
      <p:ext uri="{BB962C8B-B14F-4D97-AF65-F5344CB8AC3E}">
        <p14:creationId xmlns:p14="http://schemas.microsoft.com/office/powerpoint/2010/main" val="1471654457"/>
      </p:ext>
    </p:extLst>
  </p:cSld>
  <p:clrMapOvr>
    <a:masterClrMapping/>
  </p:clrMapOvr>
  <p:transition spd="slow">
    <p:strips dir="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00" y="2102078"/>
            <a:ext cx="8128000" cy="2907847"/>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呵斥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大声斥责。</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名伶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旧时称著名的戏曲演员。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把玩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拿着赏玩。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战战兢兢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形容因害怕而微微发抖的样子。</a:t>
            </a: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形容小心谨慎的样子。本文取第一个义项。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光彩熠熠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形容闪亮发光。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962638293"/>
      </p:ext>
    </p:extLst>
  </p:cSld>
  <p:clrMapOvr>
    <a:masterClrMapping/>
  </p:clrMapOvr>
  <p:transition spd="slow">
    <p:strips dir="rd"/>
  </p:transition>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2901</Words>
  <Application>Microsoft Office PowerPoint</Application>
  <PresentationFormat>宽屏</PresentationFormat>
  <Paragraphs>116</Paragraphs>
  <Slides>28</Slides>
  <Notes>0</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28</vt:i4>
      </vt:variant>
    </vt:vector>
  </HeadingPairs>
  <TitlesOfParts>
    <vt:vector size="37" baseType="lpstr">
      <vt:lpstr>NEU-BZ-S92</vt:lpstr>
      <vt:lpstr>等线</vt:lpstr>
      <vt:lpstr>等线 Light</vt:lpstr>
      <vt:lpstr>黑体</vt:lpstr>
      <vt:lpstr>微软雅黑</vt:lpstr>
      <vt:lpstr>Arial</vt:lpstr>
      <vt:lpstr>Times New Roman</vt:lpstr>
      <vt:lpstr>Office 主题​​</vt:lpstr>
      <vt:lpstr>文档</vt:lpstr>
      <vt:lpstr>"第五单元"</vt:lpstr>
      <vt:lpstr>清兵卫与葫芦</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dc:creator>
  <cp:lastModifiedBy> </cp:lastModifiedBy>
  <cp:revision>2</cp:revision>
  <dcterms:created xsi:type="dcterms:W3CDTF">2018-12-18T11:00:13Z</dcterms:created>
  <dcterms:modified xsi:type="dcterms:W3CDTF">2019-05-23T02:27:19Z</dcterms:modified>
</cp:coreProperties>
</file>