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customXml/itemProps21.xml" ContentType="application/vnd.openxmlformats-officedocument.customXmlProperties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customXml/itemProps48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customXml/itemProps46.xml" ContentType="application/vnd.openxmlformats-officedocument.customXmlProperti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1"/>
  </p:sldMasterIdLst>
  <p:notesMasterIdLst>
    <p:notesMasterId r:id="rId103"/>
  </p:notesMasterIdLst>
  <p:sldIdLst>
    <p:sldId id="369" r:id="rId52"/>
    <p:sldId id="258" r:id="rId53"/>
    <p:sldId id="260" r:id="rId54"/>
    <p:sldId id="263" r:id="rId55"/>
    <p:sldId id="266" r:id="rId56"/>
    <p:sldId id="268" r:id="rId57"/>
    <p:sldId id="269" r:id="rId58"/>
    <p:sldId id="272" r:id="rId59"/>
    <p:sldId id="275" r:id="rId60"/>
    <p:sldId id="278" r:id="rId61"/>
    <p:sldId id="281" r:id="rId62"/>
    <p:sldId id="284" r:id="rId63"/>
    <p:sldId id="287" r:id="rId64"/>
    <p:sldId id="289" r:id="rId65"/>
    <p:sldId id="292" r:id="rId66"/>
    <p:sldId id="295" r:id="rId67"/>
    <p:sldId id="298" r:id="rId68"/>
    <p:sldId id="301" r:id="rId69"/>
    <p:sldId id="303" r:id="rId70"/>
    <p:sldId id="305" r:id="rId71"/>
    <p:sldId id="307" r:id="rId72"/>
    <p:sldId id="309" r:id="rId73"/>
    <p:sldId id="311" r:id="rId74"/>
    <p:sldId id="313" r:id="rId75"/>
    <p:sldId id="315" r:id="rId76"/>
    <p:sldId id="317" r:id="rId77"/>
    <p:sldId id="319" r:id="rId78"/>
    <p:sldId id="321" r:id="rId79"/>
    <p:sldId id="323" r:id="rId80"/>
    <p:sldId id="325" r:id="rId81"/>
    <p:sldId id="327" r:id="rId82"/>
    <p:sldId id="329" r:id="rId83"/>
    <p:sldId id="331" r:id="rId84"/>
    <p:sldId id="333" r:id="rId85"/>
    <p:sldId id="335" r:id="rId86"/>
    <p:sldId id="337" r:id="rId87"/>
    <p:sldId id="339" r:id="rId88"/>
    <p:sldId id="341" r:id="rId89"/>
    <p:sldId id="343" r:id="rId90"/>
    <p:sldId id="345" r:id="rId91"/>
    <p:sldId id="347" r:id="rId92"/>
    <p:sldId id="349" r:id="rId93"/>
    <p:sldId id="351" r:id="rId94"/>
    <p:sldId id="353" r:id="rId95"/>
    <p:sldId id="355" r:id="rId96"/>
    <p:sldId id="357" r:id="rId97"/>
    <p:sldId id="359" r:id="rId98"/>
    <p:sldId id="361" r:id="rId99"/>
    <p:sldId id="363" r:id="rId100"/>
    <p:sldId id="365" r:id="rId101"/>
    <p:sldId id="367" r:id="rId102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6800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54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12.xml"/><Relationship Id="rId68" Type="http://schemas.openxmlformats.org/officeDocument/2006/relationships/slide" Target="slides/slide17.xml"/><Relationship Id="rId84" Type="http://schemas.openxmlformats.org/officeDocument/2006/relationships/slide" Target="slides/slide33.xml"/><Relationship Id="rId89" Type="http://schemas.openxmlformats.org/officeDocument/2006/relationships/slide" Target="slides/slide38.xml"/><Relationship Id="rId7" Type="http://schemas.openxmlformats.org/officeDocument/2006/relationships/customXml" Target="../customXml/item7.xml"/><Relationship Id="rId71" Type="http://schemas.openxmlformats.org/officeDocument/2006/relationships/slide" Target="slides/slide20.xml"/><Relationship Id="rId92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07" Type="http://schemas.openxmlformats.org/officeDocument/2006/relationships/tableStyles" Target="tableStyles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slide" Target="slides/slide2.xml"/><Relationship Id="rId58" Type="http://schemas.openxmlformats.org/officeDocument/2006/relationships/slide" Target="slides/slide7.xml"/><Relationship Id="rId66" Type="http://schemas.openxmlformats.org/officeDocument/2006/relationships/slide" Target="slides/slide15.xml"/><Relationship Id="rId74" Type="http://schemas.openxmlformats.org/officeDocument/2006/relationships/slide" Target="slides/slide23.xml"/><Relationship Id="rId79" Type="http://schemas.openxmlformats.org/officeDocument/2006/relationships/slide" Target="slides/slide28.xml"/><Relationship Id="rId87" Type="http://schemas.openxmlformats.org/officeDocument/2006/relationships/slide" Target="slides/slide36.xml"/><Relationship Id="rId102" Type="http://schemas.openxmlformats.org/officeDocument/2006/relationships/slide" Target="slides/slide51.xml"/><Relationship Id="rId5" Type="http://schemas.openxmlformats.org/officeDocument/2006/relationships/customXml" Target="../customXml/item5.xml"/><Relationship Id="rId61" Type="http://schemas.openxmlformats.org/officeDocument/2006/relationships/slide" Target="slides/slide10.xml"/><Relationship Id="rId82" Type="http://schemas.openxmlformats.org/officeDocument/2006/relationships/slide" Target="slides/slide31.xml"/><Relationship Id="rId90" Type="http://schemas.openxmlformats.org/officeDocument/2006/relationships/slide" Target="slides/slide39.xml"/><Relationship Id="rId95" Type="http://schemas.openxmlformats.org/officeDocument/2006/relationships/slide" Target="slides/slide44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slide" Target="slides/slide5.xml"/><Relationship Id="rId64" Type="http://schemas.openxmlformats.org/officeDocument/2006/relationships/slide" Target="slides/slide13.xml"/><Relationship Id="rId69" Type="http://schemas.openxmlformats.org/officeDocument/2006/relationships/slide" Target="slides/slide18.xml"/><Relationship Id="rId77" Type="http://schemas.openxmlformats.org/officeDocument/2006/relationships/slide" Target="slides/slide26.xml"/><Relationship Id="rId100" Type="http://schemas.openxmlformats.org/officeDocument/2006/relationships/slide" Target="slides/slide49.xml"/><Relationship Id="rId105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slideMaster" Target="slideMasters/slideMaster1.xml"/><Relationship Id="rId72" Type="http://schemas.openxmlformats.org/officeDocument/2006/relationships/slide" Target="slides/slide21.xml"/><Relationship Id="rId80" Type="http://schemas.openxmlformats.org/officeDocument/2006/relationships/slide" Target="slides/slide29.xml"/><Relationship Id="rId85" Type="http://schemas.openxmlformats.org/officeDocument/2006/relationships/slide" Target="slides/slide34.xml"/><Relationship Id="rId93" Type="http://schemas.openxmlformats.org/officeDocument/2006/relationships/slide" Target="slides/slide42.xml"/><Relationship Id="rId98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" Target="slides/slide8.xml"/><Relationship Id="rId67" Type="http://schemas.openxmlformats.org/officeDocument/2006/relationships/slide" Target="slides/slide16.xml"/><Relationship Id="rId103" Type="http://schemas.openxmlformats.org/officeDocument/2006/relationships/notesMaster" Target="notesMasters/notesMaster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slide" Target="slides/slide3.xml"/><Relationship Id="rId62" Type="http://schemas.openxmlformats.org/officeDocument/2006/relationships/slide" Target="slides/slide11.xml"/><Relationship Id="rId70" Type="http://schemas.openxmlformats.org/officeDocument/2006/relationships/slide" Target="slides/slide19.xml"/><Relationship Id="rId75" Type="http://schemas.openxmlformats.org/officeDocument/2006/relationships/slide" Target="slides/slide24.xml"/><Relationship Id="rId83" Type="http://schemas.openxmlformats.org/officeDocument/2006/relationships/slide" Target="slides/slide32.xml"/><Relationship Id="rId88" Type="http://schemas.openxmlformats.org/officeDocument/2006/relationships/slide" Target="slides/slide37.xml"/><Relationship Id="rId91" Type="http://schemas.openxmlformats.org/officeDocument/2006/relationships/slide" Target="slides/slide40.xml"/><Relationship Id="rId96" Type="http://schemas.openxmlformats.org/officeDocument/2006/relationships/slide" Target="slides/slide45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slide" Target="slides/slide6.xml"/><Relationship Id="rId106" Type="http://schemas.openxmlformats.org/officeDocument/2006/relationships/theme" Target="theme/theme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slide" Target="slides/slide1.xml"/><Relationship Id="rId60" Type="http://schemas.openxmlformats.org/officeDocument/2006/relationships/slide" Target="slides/slide9.xml"/><Relationship Id="rId65" Type="http://schemas.openxmlformats.org/officeDocument/2006/relationships/slide" Target="slides/slide14.xml"/><Relationship Id="rId73" Type="http://schemas.openxmlformats.org/officeDocument/2006/relationships/slide" Target="slides/slide22.xml"/><Relationship Id="rId78" Type="http://schemas.openxmlformats.org/officeDocument/2006/relationships/slide" Target="slides/slide27.xml"/><Relationship Id="rId81" Type="http://schemas.openxmlformats.org/officeDocument/2006/relationships/slide" Target="slides/slide30.xml"/><Relationship Id="rId86" Type="http://schemas.openxmlformats.org/officeDocument/2006/relationships/slide" Target="slides/slide35.xml"/><Relationship Id="rId94" Type="http://schemas.openxmlformats.org/officeDocument/2006/relationships/slide" Target="slides/slide43.xml"/><Relationship Id="rId99" Type="http://schemas.openxmlformats.org/officeDocument/2006/relationships/slide" Target="slides/slide48.xml"/><Relationship Id="rId101" Type="http://schemas.openxmlformats.org/officeDocument/2006/relationships/slide" Target="slides/slide50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slide" Target="slides/slide4.xml"/><Relationship Id="rId76" Type="http://schemas.openxmlformats.org/officeDocument/2006/relationships/slide" Target="slides/slide25.xml"/><Relationship Id="rId97" Type="http://schemas.openxmlformats.org/officeDocument/2006/relationships/slide" Target="slides/slide46.xml"/><Relationship Id="rId10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8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>
              <a:hlinkClick r:id="rId7" action="ppaction://hlinksldjump"/>
            </p:cNvPr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8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专题四 正确运用常见的修辞手法和选用、</a:t>
            </a:r>
            <a:endParaRPr kumimoji="0" lang="en-US" altLang="zh-CN" sz="3600" b="0" kern="0" cap="none" spc="0" normalizeH="0" baseline="0" noProof="0" dirty="0" smtClean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lang="zh-CN" altLang="en-US" sz="3600" kern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仿用、变换句式</a:t>
            </a:r>
            <a:r>
              <a:rPr kumimoji="0" lang="en-US" altLang="zh-CN" sz="2800" b="0" kern="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(江苏省专用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4.(2015山东,17)用排比的修辞方式,改写下面画线部分。要求:①句式一致;②字数相等;③与上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文语意连贯;④不改变原意。(4分)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长途跋涉后,我终于在林中寻到这幽深澄碧的水潭。这潭水,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可以将我的容颜映照在它明镜一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般的水面上;我把这潭水当作激发我诗兴的佳酿;这潭水还可以成为我的墨池,供我笔走龙蛇。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6301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(示例)如明镜,让我映照容颜;似佳酿,助我激发诗兴;若墨池,供我笔走龙蛇。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3045894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画线部分的三个句子都运用了比喻的修辞手法,语言生动、形象,但陈述主语不同。改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写时,可以考虑统一陈述对象,选用相同句式,保留原有的比喻的修辞手法。注意不要改变原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意,并且要符合题中要求。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00034" y="1080000"/>
            <a:ext cx="8166966" cy="1984667"/>
            <a:chOff x="500034" y="1080000"/>
            <a:chExt cx="8166966" cy="198466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0148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5.(2015安徽,20)某校拟开展以“自然·青春·团队”为主题的郊游活动,全校同学将以班级为单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位参与。请撰写本班活动标语。要求:紧扣主题,语言鲜明、生动,至少使用一种修辞手法,不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超过16字。 (5分)</a:t>
              </a:r>
              <a:endParaRPr lang="zh-CN" altLang="en-US" dirty="0"/>
            </a:p>
          </p:txBody>
        </p:sp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34" y="2205823"/>
              <a:ext cx="5800132" cy="858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1" name="TextBox 2"/>
          <p:cNvSpPr txBox="1"/>
          <p:nvPr/>
        </p:nvSpPr>
        <p:spPr>
          <a:xfrm>
            <a:off x="540000" y="320595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(示例1)郊游放飞青春梦,合作凝聚团队魂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(示例2)让我们在自然中放飞青春的梦想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39750" y="3974588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注意题中要求,紧扣活动主题“自然·青春·团队”,在撰写的标语里要有能体现这三个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关键词的因素。一般使用或比喻或拟人或排比的修辞手法,即可达到语言鲜明、生动的目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的。注意字数限制。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6.(2015福建,18)阅读下面的文字,请将画线的句子改写成排比句。(要求:不得改变原意。)(3分)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焦裕禄是闻名全国、感动全国的“县委书记的好榜样”。他在兰考县忘我奋斗一年零五个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月,积劳成疾,英年早逝。焦裕禄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是为人民拼死拼活谋福祉的领导干部的优秀代表;为信仰无怨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无悔做奉献,成为共产党人的光辉典范;在为祖国艰苦奋斗创新功的时代里,他是那一代人的精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神符号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。人民是不会忘记焦裕禄的。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(示例)是为人民拼死拼活谋福祉的领导干部的优秀代表,是为信仰无怨无悔做奉献的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共产党人的光辉典范,是为祖国艰苦奋斗创新功的那一代人的精神符号。(符合试题要求,其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他答案亦可)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032419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画线的句子共包含三个分句,将后两个分句改为第一个分句的结构形式即可。注意:后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两个分句改为第一个分句的结构形式后,去掉了句内的逗号,所以三个分句之间的分号要改为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逗号。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39750" y="1078479"/>
            <a:ext cx="8175654" cy="5342186"/>
            <a:chOff x="539750" y="1078479"/>
            <a:chExt cx="8175654" cy="5342186"/>
          </a:xfrm>
        </p:grpSpPr>
        <p:grpSp>
          <p:nvGrpSpPr>
            <p:cNvPr id="7" name="组合 6"/>
            <p:cNvGrpSpPr/>
            <p:nvPr/>
          </p:nvGrpSpPr>
          <p:grpSpPr>
            <a:xfrm>
              <a:off x="539750" y="1078479"/>
              <a:ext cx="8127250" cy="3199046"/>
              <a:chOff x="539750" y="1080000"/>
              <a:chExt cx="8127250" cy="3199046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10595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7.(2014湖北,20)下面四个字是由象形字“人”(</a:t>
                </a:r>
                <a:r>
                  <a:rPr lang="zh-CN" altLang="en-US" sz="1020" kern="0" spc="-57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)变化组合而成的会意字。请根据给出的古文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字义,仿照“比”“化”两例,用七字句描述“从”“北”的形体结构与字义。要求:①形义描</a:t>
                </a:r>
                <a:r>
                  <a:rPr dirty="0"/>
                  <a:t/>
                </a:r>
                <a:br>
                  <a:rPr dirty="0"/>
                </a:b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述合理;②押韵。(4分)</a:t>
                </a:r>
                <a:endParaRPr lang="zh-CN" altLang="en-US" dirty="0"/>
              </a:p>
            </p:txBody>
          </p:sp>
          <p:pic>
            <p:nvPicPr>
              <p:cNvPr id="3" name="图片 3" descr="textimage0.jpe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427810" y="1185466"/>
                <a:ext cx="57150" cy="142875"/>
              </a:xfrm>
              <a:prstGeom prst="rect">
                <a:avLst/>
              </a:prstGeom>
            </p:spPr>
          </p:pic>
          <p:grpSp>
            <p:nvGrpSpPr>
              <p:cNvPr id="4" name="组合 3"/>
              <p:cNvGrpSpPr/>
              <p:nvPr/>
            </p:nvGrpSpPr>
            <p:grpSpPr>
              <a:xfrm>
                <a:off x="539750" y="2348699"/>
                <a:ext cx="8127000" cy="1930347"/>
                <a:chOff x="540000" y="1080000"/>
                <a:chExt cx="8127000" cy="1930347"/>
              </a:xfrm>
            </p:grpSpPr>
            <p:sp>
              <p:nvSpPr>
                <p:cNvPr id="5" name="TextBox 2"/>
                <p:cNvSpPr txBox="1"/>
                <p:nvPr/>
              </p:nvSpPr>
              <p:spPr>
                <a:xfrm>
                  <a:off x="540000" y="2304000"/>
                  <a:ext cx="8127000" cy="7063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indent="0" eaLnBrk="0" latinLnBrk="1" hangingPunct="0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zh-CN" altLang="en-US" sz="1530" u="sng" kern="0" dirty="0" smtClean="0">
                      <a:solidFill>
                        <a:srgbClr val="000000"/>
                      </a:solidFill>
                      <a:latin typeface="Times New Roman" pitchFamily="65" charset="-122"/>
                      <a:ea typeface="宋体" pitchFamily="65" charset="-122"/>
                    </a:rPr>
                    <a:t>　　　　　　　    </a:t>
                  </a:r>
                  <a:r>
                    <a:rPr lang="zh-CN" altLang="en-US" sz="1530" kern="0" dirty="0" smtClean="0">
                      <a:solidFill>
                        <a:srgbClr val="000000"/>
                      </a:solidFill>
                      <a:latin typeface="Times New Roman" pitchFamily="65" charset="-122"/>
                      <a:ea typeface="宋体" pitchFamily="65" charset="-122"/>
                    </a:rPr>
                    <a:t>　　　　二人排齐向右站</a:t>
                  </a:r>
                  <a:endParaRPr lang="zh-CN" altLang="en-US" dirty="0"/>
                </a:p>
                <a:p>
                  <a:pPr marL="0" indent="0" eaLnBrk="0" latinLnBrk="1" hangingPunct="0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zh-CN" altLang="en-US" sz="1530" u="sng" kern="0" dirty="0" smtClean="0">
                      <a:solidFill>
                        <a:srgbClr val="000000"/>
                      </a:solidFill>
                      <a:latin typeface="Times New Roman" pitchFamily="65" charset="-122"/>
                      <a:ea typeface="宋体" pitchFamily="65" charset="-122"/>
                    </a:rPr>
                    <a:t>　　　　　　　    </a:t>
                  </a:r>
                  <a:r>
                    <a:rPr lang="zh-CN" altLang="en-US" sz="1530" kern="0" dirty="0" smtClean="0">
                      <a:solidFill>
                        <a:srgbClr val="000000"/>
                      </a:solidFill>
                      <a:latin typeface="Times New Roman" pitchFamily="65" charset="-122"/>
                      <a:ea typeface="宋体" pitchFamily="65" charset="-122"/>
                    </a:rPr>
                    <a:t>　　　　亲密并列肩比肩</a:t>
                  </a:r>
                  <a:endParaRPr lang="zh-CN" altLang="en-US" dirty="0"/>
                </a:p>
              </p:txBody>
            </p:sp>
            <p:pic>
              <p:nvPicPr>
                <p:cNvPr id="6" name="图片 3" descr="textimage1.jpeg"/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1494000" y="1080000"/>
                  <a:ext cx="5832000" cy="1224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8" name="组合 7"/>
            <p:cNvGrpSpPr/>
            <p:nvPr/>
          </p:nvGrpSpPr>
          <p:grpSpPr>
            <a:xfrm>
              <a:off x="588404" y="4490318"/>
              <a:ext cx="8127000" cy="1930347"/>
              <a:chOff x="540000" y="1080000"/>
              <a:chExt cx="8127000" cy="1930347"/>
            </a:xfrm>
          </p:grpSpPr>
          <p:sp>
            <p:nvSpPr>
              <p:cNvPr id="9" name="TextBox 2"/>
              <p:cNvSpPr txBox="1"/>
              <p:nvPr/>
            </p:nvSpPr>
            <p:spPr>
              <a:xfrm>
                <a:off x="540000" y="2304000"/>
                <a:ext cx="8127000" cy="7063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u="sng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　　　　　　    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　　　左人正立右倒画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u="sng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　　　　　　    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　　　人形颠倒表变化</a:t>
                </a:r>
                <a:endParaRPr lang="zh-CN" altLang="en-US" dirty="0"/>
              </a:p>
            </p:txBody>
          </p:sp>
          <p:pic>
            <p:nvPicPr>
              <p:cNvPr id="10" name="图片 3" descr="textimage2.jpe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818000" y="1080000"/>
                <a:ext cx="5184000" cy="1224000"/>
              </a:xfrm>
              <a:prstGeom prst="rect">
                <a:avLst/>
              </a:prstGeom>
            </p:spPr>
          </p:pic>
        </p:grp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540000" y="163431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(示例)从:一人前行一人后　后人跟随前人走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北:二人站立背靠背　字义相背可意会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750" y="2402952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本题具有开放性特点,便于考生展开联想与想象。注意题目要求,从会意字的角度分析,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形义要描述合理,特别要注意押韵。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8.(2014重庆,20)仿照示例,自选话题,另写一个句子。要求:与示例结构基本相同,修辞手法一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致;个别词语可与示例重复,字数也可略有增减。(4分)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示例:就像穿衣服扣扣子一样,如果第一粒扣子扣错了,剩余的扣子都会扣错;人生的扣子从一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开始就要扣好。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仿句: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352409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就像下棋一样　如果一个棋子走错了　整盘棋都可能会输掉　人生这盘棋每一步都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要走好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19248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仿写时,需要注意形式和内容两个方面。形式上要认真分析例句,把握结构特征,例句的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基本句式为“就像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一样,如果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”;内容上,需要运用比喻修辞,从生活常见现象入手,反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映人生道理。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9.(2014浙江,7)依据下面的示例仿写,要求句式、结构与示例相似,不得选择“月”“湖”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“鱼”作为描述对象。(4分)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[示例]    弯月落在湖水中;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鱼儿游去了,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碎得月影半池——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听见了嫦娥幽怨的歌声么?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7739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(示例)残花缀在繁枝上;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鸟儿飞去了,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撒得落红满地——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听见了花儿落地的叹息么?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70615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答题时应明确题目要求“句式、结构与示例相似”。先从内容上看,要分析示例中的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事物,弄清它们之间的关系,“月”与“鱼”同在“湖”中,有动有静,第三句紧承前两句营造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的意境,第四句有着丰富的想象力和意趣。再从结构、手法上看,第四句运用联想、同时还是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一个问句的形式。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10.(2014四川,20)请紧扣下面画线句的观点,结合《论语》或《三国演义》的有关内容,运用排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比修辞手法,续写一段意思完整的话,不少于60字。(6分)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“和”是中华文化的精髓之一,不少名著都蕴含尚和精神。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205823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示例一:《论语》中既有“礼之用,和为贵”的行事准则,也有“君子和而不同,小人同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而不和”的谆谆告诫,还有“和无寡,安无倾”的社会理想,这部儒家经典蕴含了仁爱和谐的尚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和精神。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示例二:诸侯割据,群雄逐鹿,三国鼎立。生灵涂炭渴盼休养生息,社会动荡期望和平安宁,战乱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频仍祈求国家大治,宏伟的三国长卷蕴含了人们对天下归一的追求。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	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046026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本题具体考查文段续写兼修辞、连贯及经典阅读,综合性强,有一定难度。题干给出的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这句话是文段的观点句,故接下来需引用《论语》中有关“和”的观点、《三国演义》中有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关“和”的故事或观点来论证。本文段类似一个议论文段,观点句已经给出,续写的应是材料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句和结论句。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8404" y="2384847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1.(2018南京三模,4)下列句子中没有使用比喻修辞的一项是(3分)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A.做客山中的妙处,尤在你永不须踌躇你的服色与体态;你不妨摇曳着一头的蓬草,不妨纵容你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满腮的苔藓。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B.屋顶花园有孩子们在溜冰,咕滋咕滋挫过来又挫过去,听得我们一粒粒牙齿在牙龈里发酸,仿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佛剔一剔便会掉下来。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C.我们又叫又笑,互相捶打,又在田埂上坐了很久。满天清明,飞舞的蚊蚋在我们头上罩了一层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银亮的雾。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D.我知道父亲要等天黑才回来,等田野消停下来,细细密密的虫声水一样从地里渗出来,越漫越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厚,越漫越深。</a:t>
            </a:r>
            <a:endParaRPr lang="zh-CN" altLang="en-US" dirty="0"/>
          </a:p>
        </p:txBody>
      </p:sp>
      <p:grpSp>
        <p:nvGrpSpPr>
          <p:cNvPr id="5" name="组合 7"/>
          <p:cNvGrpSpPr/>
          <p:nvPr/>
        </p:nvGrpSpPr>
        <p:grpSpPr>
          <a:xfrm>
            <a:off x="3344054" y="848501"/>
            <a:ext cx="2543175" cy="549275"/>
            <a:chOff x="3899266" y="4430468"/>
            <a:chExt cx="1716088" cy="371475"/>
          </a:xfrm>
        </p:grpSpPr>
        <p:pic>
          <p:nvPicPr>
            <p:cNvPr id="6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8" name="TextBox 11"/>
          <p:cNvSpPr txBox="1"/>
          <p:nvPr/>
        </p:nvSpPr>
        <p:spPr>
          <a:xfrm>
            <a:off x="2143108" y="1413016"/>
            <a:ext cx="4657090" cy="89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高考模拟·基础题组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：40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：39分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539750" y="563484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A.将头发比喻为蓬草,将胡子比喻为苔藓。C.将蚊蚋飞舞的样子比喻为银亮的雾。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D.将虫声比喻为渗出的水。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2.(2018苏州二模,3)下列诗句中,与“江涵秋影雁初飞,与客携壶上翠微”使用的修辞手法相同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A.那堪更被明月,隔墙送过秋千影。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B.战士军前半死生,美人帐下犹歌舞!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C.高堂明镜悲白发,朝如青丝暮成雪。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D.宛转蛾眉能几时?须臾鹤发乱如丝。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65234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　A项,拟人。B项,对比。C项,夸张。D项与例句都用了借代的修辞手法。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44876"/>
            <a:ext cx="8127000" cy="3132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1.(2017江苏,2)下列句子中,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使用比喻手法的一项是(3分)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A.“一带一路”是我国为推动经济全球化而提出的一项互利共赢的倡议,它已成为推动全球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经济转型升级、走出衰退困境的新引擎。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B.气象部门预计,随着暖湿气流增强,我省明天会迎来一场及时雨,空气中污染物浓度将快速下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降,人们的舒适度会大幅度提升。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C.一种突如其来的网络病毒洪水猛兽般地袭击全球,导致150多个国家受灾,我国也有近3万家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机构的计算机受到影响。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D.我国企业在参与发展中国家的基础设施建设过程中,主动强化环保意识,积极承担社会责任,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带动了东道国在观念上弯道超车。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8985" y="991377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613848"/>
            <a:ext cx="3413114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A组  自主命题·江苏卷题组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539750" y="534909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本题考查对常见修辞手法的辨析能力。A.将“一带一路”比喻成“引擎”。B.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“及时雨”实指一场来得及时的雨,没有任何比喻的意味。C.将“网络病毒”比喻成“洪水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猛兽”。D.将“主动强化环保意识”比喻成“观念上弯道超车”。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3.(2018苏锡常镇四市一模,2)下列诗句中,没有使用夸张手法的一项是(3分)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A.五岭逶迤腾细浪,乌蒙磅礴走泥丸。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B.力拔山兮气盖世,时不利兮骓不逝。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C.欲把西湖比西子,淡妆浓抹总相宜。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D.金樽清酒斗十千,玉盘珍羞直万钱。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没有使用“夸张”手法,为比喻手法。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4.(2018南通、徐州、淮安、扬州、宿迁、泰州六市二模,2)下列各句中,没有使用比喻手法的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A.人生的开始总是在摇篮中,摇篮就是一条船,它首次航行的目标必定是那座神秘的桥,慈祥的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外婆就住在桥边。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B.天蓝得可爱,仿佛一汪水似的,月儿便更出落得精神了,岸上有三株两株的垂杨树,淡淡的影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子在水里摇曳着。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C.雅舍地势较高,得月较先,看山头吐月,红盘乍涌,一霎间,清光四射,天空皎洁,四野无声,微闻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犬吠,坐客无不悄然!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D.江南小镇有过升沉荣辱,但实在也未曾摆出过太堂皇的场面,因此也不容易产生类似于朱雀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桥、乌衣巷的沧桑之慨。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“类似于朱雀桥、乌衣巷的沧桑之慨”不是比喻。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5.(2018常州一模,3)下列语句中,没有使用借代手法的一项是(3分)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A.每天他们至少有一次机会与庄严、纯洁的瓦尔登湖相遇。对它,就算只有一瞥,也已经可以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洗净现代繁华大街上的污浊和引擎上的油腻了。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B.我在这里能干什么?守仓库或做家具?当文化盲流变着法子讨饭?即使能活得好,我就那么在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乎法国的面包和雷诺牌汽车?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C.读点鲁迅,我们可以少些肤浅和小家子气,少些庸俗和丑陋;读点鲁迅,我们才能逐步正视人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生,直面社会,热爱自己的国家和人民。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D.两个失去亲人的人,两颗被空前强烈的战争风暴抛到异乡的沙子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什么东西在前面等着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他们呢?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2073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本题考查对“借代”这一修辞手法的辨析能力。借代,顾名思义便是借一物来代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替另一物出现,因此多数借代词为名词。A项,“引擎上的油腻”中的“引擎”代指工业文明,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“引擎上的油腻”指工业文明带来的污染。B项,“法国的面包和雷诺牌汽车”代指法国的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物质生活。C项,“读点鲁迅”中的“鲁迅”代指“鲁迅的作品”。D项,“两个失去亲人的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人,两颗被空前强烈的战争风暴抛到异乡的沙子”,这里使用了比喻的修辞,把这“两个失去亲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人的人”比喻成“沙子”。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6.(2018海安中学期初考试,3)下列诗句中所用修辞手法与其他三项不同的一项是(3分)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A.男儿何不带吴钩　　B.千树万树梨花开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C.长江万里白如练　　D.疑是银河落九天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A项,“带吴钩”指从军的行动,以身佩军刀代从军行动,运用了借代的修辞手法。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其他三项为比喻。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7.(2018扬州一模,2)下列各句中,没有使用比喻手法的一项是(3分)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A.伏击某一运动中之敌,打早了,暴露了自己,也让敌人有了防备;打迟了,敌人已集中驻止,伏击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变为啃硬骨头。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B.马云说,让阿里巴巴坚持18年的是阿里的理想主义,一个公司如果失去了理想,天天思考的就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是赚钱,那就变成了一部赚钱的机器。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C.每到寒暑假,学生们都离开校园,这条街上的很多商铺就像冬眠了;等学生返校时,这条街又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渐渐热闹起来。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D.人民币对美元汇率暴涨致使美国基金经理马克·哈特亏损约2.5亿美元。之后,他茶饭不思,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健康状况亮起了红灯。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A.将艰巨的伏击任务比作硬骨头。B.将公司比作机器。C.将商铺当动物来写,属比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拟中的拟物。D.将健康状况不佳比作亮红灯。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8.(2018苏北四市一模,2)下列歌词中,没有使用比喻手法的一项是(3分)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A.山是山,水是水,往事恍然如云烟,流浪心已憔悴,谁在乎?英雄泪。(《英雄泪》)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B.过去的誓言,就像那课本里缤纷的书签,刻画着多少美丽的诗,可是终究是一阵烟。(《光阴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的故事》)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C.冷冷的冰雨在脸上胡乱地拍,暖暖的眼泪跟寒雨混成一块,眼前的色彩忽然被掩盖,你的影子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无情在身边徘徊。(《冰雨》)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D.爱是漫长的旅途,梦有快乐,梦有痛苦,悲欢离合人间路,我可以缝缝补补。(《风雨无阻》)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3458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“你的影子无情在身边徘徊”是拟人。A项“往事恍然如云烟”是比喻。B项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“就像那课本里缤纷的书签”“可是终究是一阵烟”两句都是比喻。D项“爱是漫长的旅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途”是比喻。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9.(2017南通一模,3)宋代诗人曾巩有诗《正月六日雪霁》:“雪消山水见精神,满眼东风送早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春。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,便须期约看花人。”下面句子填在横线处最恰当的一项是(3分)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A.明日杏园应烂熳　　B.家家买酒清明到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C.送春无限情惆怅　　D.莺飞草长树树红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627786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解答此题,可根据七言绝句的特点,从“形似”和“神似”两个方面进行相似联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想。绝句的第三句末字必为仄声,所以排除D项。根据诗题信息“正月六日”,刚入春,离清明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还颇早,所以B项不合适。C项,从格律上看没问题,单看内容也可,但与第四句不吻合。该诗前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几句意为“春天来了,阵阵东风吹拂,春天的风物应该绽现”。于是自然而然引出第四句:应该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约上看花人一起去欣赏。所以选A。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10.(2017中华中学、溧水高中、句容高中、镇江中学等六校联考,3)下列各句修辞手法与其他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三句不相同的一项是(3分)(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A.素胚勾勒出青花笔锋浓转淡,瓶身描绘的牡丹一如你初妆。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(《青花瓷》)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B.夕阳是晚开的花,夕阳是陈年的酒,夕阳是迟到的爱,夕阳是未了的情。(《夕阳红》)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C.家里盘着两条龙是长江与黄河。(《大中国》)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D.红岩上红梅开,千里冰霜脚下踩。三九严寒何所惧,一片丹心向阳开。(《红梅赞》)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D项“何所惧”“一片丹心”为拟人。其余为比喻,B项还同时运用了排比。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11.(2017苏锡常镇四市二模,3)下列诗句中,没有使用比拟手法的一项是(3分)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A.千载琵琶作胡语,分明怨恨曲中论。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B.紫艳半开篱菊静,红衣落尽渚莲愁。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C.清江一曲抱村流,长夏江村事事幽。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D.人面不知何处去,桃花依旧笑春风。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A.“分明怨恨曲中论”是指琵琶曲抒发的昭君的怨恨之情,不是拟人。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12.(2016常州期末,3)下列诗句中,没有使用借代手法的一项是(3分)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A.忽如一夜春风来,千树万树梨花开。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B.田园寥落干戈后,骨肉流离道路中。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C.两岸青山相对出,孤帆一片日边来。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D.六军不发无奈何,宛转蛾眉马前死。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A.为比喻,以“梨花”喻“雪花”。其他三项均使用了借代手法。B.“干戈”代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指“战争”。C.“孤帆”代指“帆船”。D.“娥眉”代指“杨贵妃”。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2.(2016江苏,2)下列熟语中,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使用借代手法的一项是(3分)    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A.人为刀俎,我为鱼肉　　　B.人皆可以为尧舜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C.化干戈为玉帛　　D.情人眼里出西施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A.“刀俎”“鱼肉”分别比喻“宰割者”与“被宰割者”,是借喻。B.“尧舜”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是传说中上古的贤明君主,代指“圣人”。C.“干戈”指盾牌和戈两种武器,代指“战争”;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“玉帛”为国与国之间交际时用作礼物的两种贵重礼品,即玉器和丝织品,代指“和平”。D.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“西施”是中国古代四大美女之一,代指“美女”,也指“心爱的女子”。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706021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《现代汉语词典》(第7版)中“借代”的解释是“修辞方式,不直接把所要说的事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物的名称说出来,而用跟它有关系的另一种事物的名称代替它”。借代又分为部分代整体、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特征代本体、具体代抽象、工具代本体、专名代泛称、结果代原因、形象代本体等。如B项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中的“尧舜”是专名代泛称类,用此词指代人群中的优秀人物;C项中的“干戈”和“玉帛”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则属于工具代本体,分别用表示武器和友好的物体指代战争与和平;D项中的“西施”以美女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名指代心爱之女子,这也属于专名代泛称类。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13.(2016扬州一模,3)下列诗句中,对仗最为工整的一项是(3分)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A.山中习静观朝槿,松下清斋折露葵。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B.弹棋击筑白日晚,纵酒高歌杨柳春。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C.秋草独寻人去后,寒林空见日斜时。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D.田家望望惜雨干,布谷处处催春种。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7292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C　A.“习静”与“清斋”不对仗。B.“击筑”与“高歌”不对仗,“白日”与“杨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柳”不对仗。D.“雨干”与“春种”不对仗。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071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1.(2018苏北四市期初,2)下列各句中,没有使用比喻手法的一项是(3分)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A.苍蝇跟蚊子算是小饭店里的岁寒之友,现在刚深秋,还显不出它们“后凋”的劲儿。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B.她手上生的五根香肠,灵敏得很,在头发里抓一下就捉到个虱,掐死了。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C.他有一个大鼻子,但眉眼并未让鼻子挤去,鼻尖上生几个酒刺,像未熟的草莓。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D.那记录的女生涨红了脸停笔不写,仿佛听了他最后的一句,自己就当众受到了侮辱。</a:t>
            </a:r>
            <a:endParaRPr lang="zh-CN" altLang="en-US" dirty="0"/>
          </a:p>
        </p:txBody>
      </p:sp>
      <p:sp>
        <p:nvSpPr>
          <p:cNvPr id="6" name="TextBox 11"/>
          <p:cNvSpPr txBox="1"/>
          <p:nvPr/>
        </p:nvSpPr>
        <p:spPr>
          <a:xfrm>
            <a:off x="2143108" y="1025991"/>
            <a:ext cx="4657090" cy="89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高考模拟·综合题组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：36分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39750" y="3777459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D项,没有使用修辞手法,句中的“仿佛”表示猜测。A项,将“苍蝇”“蚊子”比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作“岁寒之友”。B项,将“手指”比作“香肠”。C项,将“长酒刺的鼻子”比作“未熟的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草莓”。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2.(2018泰州中学3月检测,3)下列句子所用修辞手法不同于其他三句的一句是(3分)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A.寄言纨绔与膏粱:莫效此儿形状!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B.山舞银蛇,原驰蜡象。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C.雪地里踏着碎琼乱玉,迤逦背着北风而行。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D.远处的山巅,近处的断崖,都笼罩在一片雪帘雾障里。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A项是借代,“纨绔”本指“细绢做的裤子”,借指富家子弟。其他三项都是比喻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中的借喻。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3.(2018年江苏冲刺预测卷一,2)下列句子中,没有使用拟人手法的一项是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A.党的十九大以来,党中央深入推进供给侧结构性改革,中国经济正朝着质量更好、效率更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高、动力更强的发展方向阔步挺进。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B.“钢铁企业职工的精气神又回来了!”随着供求关系的改善,今年钢铁行业价格恢复上涨,吃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了多年苦头的钢铁企业终于尝到了甜头。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C.曾经,一个电饭煲居然成了“中国制造”的软肋。而今,通过创新补齐质量短板,国货当自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强,正努力成为世界精品的代名词。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D.从“扫一扫”支付到“刷刷脸”买单,从共享单车到共享汽车,让外国人羡慕的新业态在大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城小镇风起云涌,延展着人们的想象空间。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“风起云涌”用的是比喻的手法。 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4.(2018扬州中学月考,4)下列选项中运用比喻修辞手法的一项是(3分)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A.去年今日此门中,人面桃花相映红。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B.那是淡绿色的,和树枝发出的芽一样的颜色。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C.你不妨摇曳着一头的蓬草,不妨纵容你满腮的苔藓。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D.三十岁的我,似乎对这个冬天的来临漠不关心,却又好像一直在倾听落雪的声音。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91641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A项无修辞。B项是指两者颜色相似。D项是对心理状态的形象化描述。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5.(2018苏州期初调研,2)对下列各句所用修辞解释不正确的一项是(3分)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A.征蓬出汉塞,归雁人胡天。(王维《使至塞上》)——比喻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B.舞幽壑之潜蛟,泣孤舟之嫠妇。(苏轼《赤壁赋》)——夸张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C.势家多所宜,咳唾自成珠。(赵壹《刺世疾邪赋》)——比喻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D.裁为合欢扇,团团似明月。(班婕妤《怨歌行》)——比喻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应是运用了夸张的修辞。C项是说有势力的人,他们的唾沫都成了珍珠或像珍珠一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样宝贵。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6.(2018启东中学期初调研,3)下列对修辞手法的判断,有误的一项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A.登高远望,泰山的松树像是和狂风乌云争夺天日,又像是和清风游戏。(比喻)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B.模范不模范,从西往东看,西头吃烙饼,东头和稀饭。(借代)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C.朔风悲边草,胡沙暗虏营。(拟人)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D.大虫见掀他不着,吼一声,却似半天里起个霹雳,振得那山冈也动。(夸张)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“松树像是和狂风乌云争夺天日,又像是和清风游戏”运用了拟人的修辞手法。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7.(2018淮海中学、盐城中学、淳辉中学联考,3)下列各句中没有使用借代修辞手法的一项是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A.白雪却嫌春色晚,故穿庭院作飞花。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B.落红不是无情物,化作春泥更护花。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C.男儿何不带吴钩,收取关山五十州?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D.滕王高阁临江渚,佩玉鸣鸾罢歌舞。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没有使用借代的修辞手法,而是用了拟人。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8.(2017南京、盐城一模,2)下列诗句中,与例句使用相同修辞手法的一项是(3分)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例句:砌下梨花一堆雪,明年谁此凭栏杆?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A.夜半醒来红蜡短,一枝寒泪作珊瑚。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B.瀚海阑干百丈冰,愁云惨淡万里凝。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C.独怜京国人南窜,不似湘江水北流。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D.鸟去鸟来山色里,人歌人哭水声中。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例句意为“凭栏而立,但见眼前脚下堆起的积雪像是堆簇着的洁白梨花,不仅想到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明年此时(我)又将身在何处,又是谁将站在这里看这景色”,使用了比喻的修辞手法。A项意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为蜡脂融化,点点滴滴,像凄凉的眼泪,凝聚起来,竟化作了美丽的珊瑚模样。把“蜡脂融化”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比喻为“眼泪”,把“寒泪”比喻为“珊瑚”。B项使用了夸张、拟人、对偶的修辞。C项使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用了对比的手法。D项使用了对偶的手法。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9.(2017无锡一模,2)从修辞的角度分析,下列诗句不同类的一项是(3分)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A.羌笛何须怨杨柳,春风不度玉门关。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B.人生若只如初见,何事秋风悲画扇。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C.杨花榆荚无才思,惟解漫天作雪飞。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D.一水护田将绿绕,两山排闼送青来。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13538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A.拟人。“怨”和“度”分别赋予“羌笛”和“春风”人的感情与动作,将之拟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人化。B.比喻。以秋扇见捐喻女子被弃,这里是说本应当相亲相爱,但却成了相离相弃。C.意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为那本来乏色少香的杨花、榆荚也不甘示弱,而化作雪花随风飞舞,加入了留春的行列,属拟人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的修辞。D.意为山水本是无情之物,可诗人说水“护田”,山“送青”,水对田有一种护惜之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情,山对人有一种友爱之情,这就使本来没有生命的山水具有了人的情思,属于拟人的修辞。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3.(2015江苏,3)下列诗句中,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使用比拟手法的一项是(3分)    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A.东风便试新刀尺,万叶千花一手裁。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B.浮萍破处见山影,小艇归时闻草声。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C.有情芍药含春泪,无力蔷薇卧晓枝。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D.唯有南风旧相识,偷开门户又翻书。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    A.以“试”“裁”赋予“东风”人的动作,使用了拟人的修辞手法。B.使用了对偶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的修辞手法。C.“有情”“含春泪”“无力”“卧”,以人的情态、动作写“芍药”“蔷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薇”,使用了拟人的修辞手法。D.以“开门”“翻书”赋予“南风”人的动作,使用了拟人的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修辞手法。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4420401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解“没有使用比拟手法”这类选择题,需要知道“比拟”是怎么回事。比拟在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《现代汉语词典》(第7版)中的解释是“修辞方式,把物当作人,把人当作物,或把甲物当作乙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物”。比拟分拟人和拟物两类。拟人就是把物当作人来写,赋予物以人的动作行为或思想感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情。拟物又包括两类:一是把人当作物来写,使人具有物的动作或情态;二是把甲事物当作乙事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物来写。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10.(2017苏锡常镇四市一模,4)下列诗句中,没有使用比喻修辞手法的一项是(3分)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A.一树寒梅白玉条,迥临村路傍溪桥。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B.碧玉妆成一树高,万条垂下绿丝绦。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C.恸哭六军俱缟素,冲冠一怒为红颜。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D.湖光秋月两相和,潭面无风镜未磨。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C.“缟素”指细白的生绢,代指“丧服”。“六军俱缟素”指吴三桂全军都穿上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丧服。“红颜”是“美女”的代称。使用了借代的修辞手法。A、B、D三项均运用了比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喻。A.把“梅花”比作“白玉条”。B.把“翠绿的柳叶”比作“碧玉”,把“柳树枝”比作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“丝绦”。D.把“无风的潭面”比作“未磨的镜子”,说明了洞庭湖湖面的平静。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11.(2017常州武进调研,3)下列诗句中,没有使用借代手法的一项是(3分)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A.欲寄彩笺兼尺素,山长水阔知何处!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B.回眸一笑百媚生,六宫粉黛无颜色。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C.不恨此花飞尽,恨西园、落红难缀。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D.此地一为别,孤蓬万里征。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A.“彩笺”代指诗笺,“尺素”代指书信。B.“粉黛”代指妃嫔。C.“落红”代指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落花。D.比喻,诗人用“孤蓬”喻指远行的朋友。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12.(2016无锡期末,3)下列诗歌中的桃花,与例句中的桃花所使用的手法相同的一项是(3分)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例句:一夜清风动扇愁,背时容色入新秋。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桃花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脸里汪汪泪,忍到更深枕上流。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A.去年今日此门中,人面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桃花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相映红。人面不知何处去,桃花依旧笑春风。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B.暮春三月日重三,春水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桃花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满禊潭。广乐逶迤天上下,仙舟摇衍镜中酣。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C.浅色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桃花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亚短墙,不因风送也闻香。凝情尽日君知否,还似红儿淡薄妆。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D.李白乘舟将欲行,忽闻岸上踏歌声。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桃花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潭水深千尺,不及汪伦送我情!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706021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此项与例句中的“桃花”都运用了比喻手法,以桃花比喻美丽的女子。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62947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1.(2018前黄中学、姜堰中学、溧阳中学三校联考,2)下列诗句中没有使用比喻手法的一项是</a:t>
            </a:r>
            <a:r>
              <a:rPr dirty="0"/>
              <a:t/>
            </a:r>
            <a:br>
              <a:rPr dirty="0"/>
            </a:b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A.翠袖低垂笼玉笋,红裙斜曳露金莲。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B.离愁渐远渐无穷,迢迢不断如春水。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C.书成医国千秋药,道是匡时一座山。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D.含风鸭绿粼粼起,弄日鹅黄袅袅垂。</a:t>
            </a:r>
            <a:endParaRPr lang="zh-CN" altLang="en-US" dirty="0"/>
          </a:p>
        </p:txBody>
      </p:sp>
      <p:sp>
        <p:nvSpPr>
          <p:cNvPr id="5" name="TextBox 11"/>
          <p:cNvSpPr txBox="1"/>
          <p:nvPr/>
        </p:nvSpPr>
        <p:spPr>
          <a:xfrm>
            <a:off x="3238888" y="1134253"/>
            <a:ext cx="2608406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教师专用题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：30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：27分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39750" y="422668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　D项使用了借代手法,以“鸭绿”借指水,以“鹅黄”借指杨柳。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2.(2018丹阳三校联考,3)下列熟语中,没有使用比喻手法的一项是(3分)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A.远水救不了近火　　B.燕雀安知鸿鹄之志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C.不为五斗米折腰　　D.初生牛犊不怕虎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13438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五斗米,具体代抽象,代微薄的俸禄。A.比喻缓慢的解决办法不能满足急迫的需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要。B.“燕雀”“鸿鹄”是暗喻,分别比喻目光短浅的人和志向高远的人。D.比喻涉世不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深、思想单纯的年轻人大胆勇敢。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3.(2018高邮期初调研,2)下列语句中,没有使用比喻修辞手法的一项是(3分)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A.一种突如其来的网络病毒洪水猛兽般地袭击全球,导致150多个国家受灾,我国也有近3万家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机构的计算机受到影响。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B.庄严的教堂里,一束不很明亮的光线从彩色玻璃窗透了进来,沉重的钟声好像震慑了我的心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灵,我感到了自己的渺小。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C.青春,是一本自传体的大书,书的作者是自己。我们要用智慧的头脑构思,用良好的道德立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意,用崇高的理想布局,用坚定的信念写作,用奋斗的精神修改,用执着的追求出版!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D.人生的刺,就在这里,留恋着不肯走的,偏是你所不留恋的东西。矛盾是智慧的代价,这是人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生对于人生观开的玩笑。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31340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A项,“网络病毒洪水猛兽般”是比喻。C项,“青春是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的大书”是比喻。D项,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“人生的刺”是借喻。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4.(2017南京、盐城三模,2)下列诗句填入所给《早春南征寄洛中诸友》一诗横线处,恰当的一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楚色穷千里,行人何苦赊。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芳林逢旅雁,候馆噪山鸦。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春入河边草,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东风一樽酒,新岁独思家。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A.疏柳映新塘　　B.潮平路带沙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C.花开水上槎　　D.胡霜拂剑花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根据律诗颔联和颈联必须对仗和每一联的末字必须押韵的要求,可排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除A、B、D。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5.(2017常州期末,4)下面的歌词所运用的修辞手法与其他三项不同的一项是(3分)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A.我祈祷拥有一颗透明的心灵/和会流泪的眼睛/给我再去相信的勇气(《夜空中最亮的星》)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B.我要一步一步往上爬/只待阳光静静看着它的脸/小小的天有大大的梦想/重重的壳裹着轻轻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地仰望(《蜗牛》)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C.如果你愿意一层一层一层地剥开我的心/你会鼻酸你会流泪/只要你能听到我看到我的全心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全意(《洋葱》)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D.想逃离你布下的陷阱/却陷入了另一个困境/我没有决定输赢的勇气/也没有逃脱的幸运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(《棋子》)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　A项没有使用修辞手法,B、C、D三项用了拟人手法。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6.(2017徐州一模,2)下列诗句中,全都使用比喻修辞的一组是(3分)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①玉容寂寞泪阑干,梨花一枝春带雨。(白居易《长恨歌》)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②忽如一夜春风来,千树万树梨花开。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(岑参《白雪歌送武判官归京》)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③无边落木萧萧下,不尽长江滚滚来。(杜甫《登高》)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④三十功名尘与土,八千里路云和月。(岳飞《满江红　写怀》)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⑤无可奈何花落去,似曾相识燕归来。(晏殊《浣溪沙》)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⑥我自横刀向天笑,去留肝胆两昆仑。(谭嗣同《狱中题壁》)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　　B.②⑥　　C.③⑤　　D.④⑤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7305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①把寂寞落泪的脸庞比作“一枝带着春雨的梨花”;②把满树的雪花比作“盛开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的梨花”;⑥把肝胆相照、光明磊落的“去留之心”,比作雄伟的昆仑山。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7.(2016镇江期末,4)关于下列诗句中修辞手法的使用,判断不正确的一项是(3分)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A.夸张:天台四万八千丈,对此欲倒东南倾。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(李白《梦游天姥吟留别》)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B.借代:画图省识春风面,环珮空归月夜魂。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(杜甫《咏怀古迹五首》其三)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C.对偶:落花人独立,微雨燕双飞。(晏几道《临江仙》)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D.比喻:零落成泥碾作尘,只有香如故。(陆游《卜算子　咏梅》)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02580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“只有香如故”,意为梅花别有韵致的香味像原来一样,其中的“如”,不是比喻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4.(2014江苏,2)下列诗句与“墙头雨细垂纤草”对仗工整的一项是(3分)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A.水面风回聚落花　　B.数峰无语立斜阳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C.楼上春容带雨来　　D.蝉曳残声过别枝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20582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“墙头雨细垂纤草”出自唐代诗人张蠙的七律《夏日题老将林亭》,可先分析能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与“墙头”相对的词,从“词性一致”的角度分析,只有“水面”“楼上”可与之相对,故排除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B、D两项;再从“平仄相对”的角度分析,“墙头”音为“平平”,应对“仄仄”,只有“水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面”符合,故排除C项。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8.(2016苏州期末,3)下列诗句与“落木云连秋水渡”对仗工整的一项是(3分)    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A.青眼聊因美酒横　　　　B.晚花幽艳敌春阳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C.乱山烟入夕阳桥　　D.闲花落地听无声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根据词性相同的原则,选C。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9.(2016苏北四市调研,3)下列诗句中,没有使用借代手法的一项是(3分)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A.东船西舫悄无言,唯见江心秋月白。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B.两岸青山相对出,孤帆一片日边来。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C.总为浮云能蔽日,长安不见使人愁。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D.恸哭六军倶缟素,冲冠一怒为红颜。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A　B.“孤帆”代指船。C.“长安”代指朝廷。D.“红颜”代指美女。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90996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1.(2018课标全国Ⅱ,21)仿照下面的示例,利用所给材料续写三句话,要求内容贴切,句式与所给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示例相同。(6分)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诸子争鸣、造纸印刷、筑长城开运河,中国人民具有伟大的创造精神。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材料: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奋斗　团结　梦想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建强国谋复兴　御外侮卫家国　脱贫困奔小康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垦田拓海　开天辟地　守望相助　抗灾治水　逐日奔月　同舟共济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357422" y="991377"/>
            <a:ext cx="418896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B组  统一命题、省(区、市)卷题组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(示例)垦田拓海、抗灾治水、脱贫困奔小康,中国人民具有伟大的奋斗精神。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同舟共济、守望相助、御外侮卫家国,中国人民具有伟大的团结精神。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开天辟地、逐日奔月、建强国谋复兴,中国人民具有伟大的梦想精神。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本题考查仿写句子的能力。解答此题的关键在于认真审读材料,找到材料之间的内在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关系。材料第一行提供了三个词语,可归为三类精神:奋斗精神、团结精神和梦想精神。二、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三两行提供的短语都是具体的做法,需要做好分类,确保做法和精神的对应。表达时,要注意形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式和例句相同,先用四字短语,后用六字短语,最后用句子概括精神。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635951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解题步骤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仿写句子三步骤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第一步,审题。审主旨:内容、感情、风格。审题干:显性(具体)等要求。审例句:隐性(内部结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构、修辞)等要求。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第二步,组句。一定:确定仿写的对象及框架。二仿:领会大意、遣词仿写。三连:把以上内容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连贯成与原文主旨一致的句子。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第三步,验证。一看是否有语病(成分残缺、搭配不当、不合逻辑等);二看是否和原文内容、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句式、修辞相一致;三看能否与原文语意相连、文脉相通。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2.(2017山东,18)某校举办青少年心理健康讲座,下面是主持人的一段开场白。请在横线处填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写句子,使上下文语意连贯。要求使用比喻和排比的修辞手法,不超过60个字。(4分)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人生难免会有不如意,心理健康的青少年面对坎坷时,往往乐观坚强,积极向上。健康的心理对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我们有重要的意义,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。那么,如何拥有健康的心理呢?我们邀请了著名心理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学家王教授给大家谈谈这个问题,请鼓掌欢迎。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(示例1)它如春风,吹走我们脸上的愁云;如阳光,驱散我们心头的阴霾;如暖流,融化我们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心里的坚冰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(示例2)它如明亮的灯火,温暖寒冷的暗夜,驱散心头的迷雾,照亮回家的路途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4046026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这是一段开场白,主题鲜明,突出心理健康对青少年的重要意义,心理健康的青少年“乐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观坚强,积极向上”。补写时,需要选用如“阳光”“春风”“灯光”等能够给人带来温暖、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力量的意象。注意运用比喻和排比两种修辞手法,并注意字数的限制。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3.(2016山东,17)拖延症的表现是,在能够预料后果不良的情况下,仍然把计划要做的事情一再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推迟。请运用比喻、比拟的修辞手法写出拖延症的危害。不超过40个字。(4分)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(示例)拖延症是生命的窃贼,它会在不知不觉中,盗取你的热情,偷走你的机会。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2331514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这道题的题型比较新颖。做题时,我们要通过题干明确拖延症的定义,并利用比喻、比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拟的修辞手法,把这种行为习惯生动地描绘出来,给人以警醒。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75E4A38F-1F8C-4DE8-ACB2-5B13D56842D3}">
  <ds:schemaRefs/>
</ds:datastoreItem>
</file>

<file path=customXml/itemProps10.xml><?xml version="1.0" encoding="utf-8"?>
<ds:datastoreItem xmlns:ds="http://schemas.openxmlformats.org/officeDocument/2006/customXml" ds:itemID="{137C4B4C-E155-4C77-9D24-1562EE0166E7}">
  <ds:schemaRefs/>
</ds:datastoreItem>
</file>

<file path=customXml/itemProps11.xml><?xml version="1.0" encoding="utf-8"?>
<ds:datastoreItem xmlns:ds="http://schemas.openxmlformats.org/officeDocument/2006/customXml" ds:itemID="{A57574A8-1677-421C-A268-D31790E7A6C6}">
  <ds:schemaRefs/>
</ds:datastoreItem>
</file>

<file path=customXml/itemProps12.xml><?xml version="1.0" encoding="utf-8"?>
<ds:datastoreItem xmlns:ds="http://schemas.openxmlformats.org/officeDocument/2006/customXml" ds:itemID="{2523A2FD-DD2A-49C6-984D-91F294B8EBE8}">
  <ds:schemaRefs/>
</ds:datastoreItem>
</file>

<file path=customXml/itemProps13.xml><?xml version="1.0" encoding="utf-8"?>
<ds:datastoreItem xmlns:ds="http://schemas.openxmlformats.org/officeDocument/2006/customXml" ds:itemID="{25D9E059-4B36-4E6A-B230-D2E0AB695487}">
  <ds:schemaRefs/>
</ds:datastoreItem>
</file>

<file path=customXml/itemProps14.xml><?xml version="1.0" encoding="utf-8"?>
<ds:datastoreItem xmlns:ds="http://schemas.openxmlformats.org/officeDocument/2006/customXml" ds:itemID="{CBBB1311-EED2-4571-9DA5-C3AE70D17687}">
  <ds:schemaRefs/>
</ds:datastoreItem>
</file>

<file path=customXml/itemProps15.xml><?xml version="1.0" encoding="utf-8"?>
<ds:datastoreItem xmlns:ds="http://schemas.openxmlformats.org/officeDocument/2006/customXml" ds:itemID="{97BF2590-2BC4-4CD7-840F-9047463EC2FD}">
  <ds:schemaRefs/>
</ds:datastoreItem>
</file>

<file path=customXml/itemProps16.xml><?xml version="1.0" encoding="utf-8"?>
<ds:datastoreItem xmlns:ds="http://schemas.openxmlformats.org/officeDocument/2006/customXml" ds:itemID="{61FB3B67-6595-4F49-8830-6D4421F794C2}">
  <ds:schemaRefs/>
</ds:datastoreItem>
</file>

<file path=customXml/itemProps17.xml><?xml version="1.0" encoding="utf-8"?>
<ds:datastoreItem xmlns:ds="http://schemas.openxmlformats.org/officeDocument/2006/customXml" ds:itemID="{B46CD7C0-8F21-4A44-B157-20512AFB9597}">
  <ds:schemaRefs/>
</ds:datastoreItem>
</file>

<file path=customXml/itemProps18.xml><?xml version="1.0" encoding="utf-8"?>
<ds:datastoreItem xmlns:ds="http://schemas.openxmlformats.org/officeDocument/2006/customXml" ds:itemID="{0F7EB8D8-3CE0-41EB-BCD9-1CF05EA07F62}">
  <ds:schemaRefs/>
</ds:datastoreItem>
</file>

<file path=customXml/itemProps19.xml><?xml version="1.0" encoding="utf-8"?>
<ds:datastoreItem xmlns:ds="http://schemas.openxmlformats.org/officeDocument/2006/customXml" ds:itemID="{9D67F969-F4C4-4FD7-950F-AFB01D3D76C1}">
  <ds:schemaRefs/>
</ds:datastoreItem>
</file>

<file path=customXml/itemProps2.xml><?xml version="1.0" encoding="utf-8"?>
<ds:datastoreItem xmlns:ds="http://schemas.openxmlformats.org/officeDocument/2006/customXml" ds:itemID="{A27F541F-D39F-4E5E-97E5-EAA89F7C6678}">
  <ds:schemaRefs/>
</ds:datastoreItem>
</file>

<file path=customXml/itemProps20.xml><?xml version="1.0" encoding="utf-8"?>
<ds:datastoreItem xmlns:ds="http://schemas.openxmlformats.org/officeDocument/2006/customXml" ds:itemID="{DAD6C9A7-30EB-4DFB-BE4B-D7015F0E9319}">
  <ds:schemaRefs/>
</ds:datastoreItem>
</file>

<file path=customXml/itemProps21.xml><?xml version="1.0" encoding="utf-8"?>
<ds:datastoreItem xmlns:ds="http://schemas.openxmlformats.org/officeDocument/2006/customXml" ds:itemID="{22F05B84-5477-40BC-8FAF-CE5806C0C3E2}">
  <ds:schemaRefs/>
</ds:datastoreItem>
</file>

<file path=customXml/itemProps22.xml><?xml version="1.0" encoding="utf-8"?>
<ds:datastoreItem xmlns:ds="http://schemas.openxmlformats.org/officeDocument/2006/customXml" ds:itemID="{98A8981E-7571-465B-BB2D-1358F2B9580B}">
  <ds:schemaRefs/>
</ds:datastoreItem>
</file>

<file path=customXml/itemProps23.xml><?xml version="1.0" encoding="utf-8"?>
<ds:datastoreItem xmlns:ds="http://schemas.openxmlformats.org/officeDocument/2006/customXml" ds:itemID="{914FBB1F-8C56-4E59-9C16-51CB7E6D40DB}">
  <ds:schemaRefs/>
</ds:datastoreItem>
</file>

<file path=customXml/itemProps24.xml><?xml version="1.0" encoding="utf-8"?>
<ds:datastoreItem xmlns:ds="http://schemas.openxmlformats.org/officeDocument/2006/customXml" ds:itemID="{7730E4B6-05FA-403D-A24D-BFD18E06846F}">
  <ds:schemaRefs/>
</ds:datastoreItem>
</file>

<file path=customXml/itemProps25.xml><?xml version="1.0" encoding="utf-8"?>
<ds:datastoreItem xmlns:ds="http://schemas.openxmlformats.org/officeDocument/2006/customXml" ds:itemID="{5D8CDC2F-26B1-4076-BB30-A261A8A4ABC5}">
  <ds:schemaRefs/>
</ds:datastoreItem>
</file>

<file path=customXml/itemProps26.xml><?xml version="1.0" encoding="utf-8"?>
<ds:datastoreItem xmlns:ds="http://schemas.openxmlformats.org/officeDocument/2006/customXml" ds:itemID="{BB4FB7C4-1274-4FF3-A520-D78490423055}">
  <ds:schemaRefs/>
</ds:datastoreItem>
</file>

<file path=customXml/itemProps27.xml><?xml version="1.0" encoding="utf-8"?>
<ds:datastoreItem xmlns:ds="http://schemas.openxmlformats.org/officeDocument/2006/customXml" ds:itemID="{75241D58-FD96-498E-B023-2CB80CBCEF09}">
  <ds:schemaRefs/>
</ds:datastoreItem>
</file>

<file path=customXml/itemProps28.xml><?xml version="1.0" encoding="utf-8"?>
<ds:datastoreItem xmlns:ds="http://schemas.openxmlformats.org/officeDocument/2006/customXml" ds:itemID="{154BD871-C76B-4089-9911-7C3F249C6D8F}">
  <ds:schemaRefs/>
</ds:datastoreItem>
</file>

<file path=customXml/itemProps29.xml><?xml version="1.0" encoding="utf-8"?>
<ds:datastoreItem xmlns:ds="http://schemas.openxmlformats.org/officeDocument/2006/customXml" ds:itemID="{71620697-FCCA-49B1-A937-E00297E64C15}">
  <ds:schemaRefs/>
</ds:datastoreItem>
</file>

<file path=customXml/itemProps3.xml><?xml version="1.0" encoding="utf-8"?>
<ds:datastoreItem xmlns:ds="http://schemas.openxmlformats.org/officeDocument/2006/customXml" ds:itemID="{247914FB-2C2D-4779-9777-FAAF425EB19C}">
  <ds:schemaRefs/>
</ds:datastoreItem>
</file>

<file path=customXml/itemProps30.xml><?xml version="1.0" encoding="utf-8"?>
<ds:datastoreItem xmlns:ds="http://schemas.openxmlformats.org/officeDocument/2006/customXml" ds:itemID="{DF8557E9-C1A5-479D-9CA0-9BEBAE814A3E}">
  <ds:schemaRefs/>
</ds:datastoreItem>
</file>

<file path=customXml/itemProps31.xml><?xml version="1.0" encoding="utf-8"?>
<ds:datastoreItem xmlns:ds="http://schemas.openxmlformats.org/officeDocument/2006/customXml" ds:itemID="{7CDE7B4A-B64D-4B91-88A4-E598CDB2DF4A}">
  <ds:schemaRefs/>
</ds:datastoreItem>
</file>

<file path=customXml/itemProps32.xml><?xml version="1.0" encoding="utf-8"?>
<ds:datastoreItem xmlns:ds="http://schemas.openxmlformats.org/officeDocument/2006/customXml" ds:itemID="{9FE8541F-9C12-4BB0-BBB0-8867B2DB18E5}">
  <ds:schemaRefs/>
</ds:datastoreItem>
</file>

<file path=customXml/itemProps33.xml><?xml version="1.0" encoding="utf-8"?>
<ds:datastoreItem xmlns:ds="http://schemas.openxmlformats.org/officeDocument/2006/customXml" ds:itemID="{9F59E0F3-8642-42F5-A064-5483C17F598C}">
  <ds:schemaRefs/>
</ds:datastoreItem>
</file>

<file path=customXml/itemProps34.xml><?xml version="1.0" encoding="utf-8"?>
<ds:datastoreItem xmlns:ds="http://schemas.openxmlformats.org/officeDocument/2006/customXml" ds:itemID="{52C061CF-16CF-4C8C-A5F8-A8CD984F2665}">
  <ds:schemaRefs/>
</ds:datastoreItem>
</file>

<file path=customXml/itemProps35.xml><?xml version="1.0" encoding="utf-8"?>
<ds:datastoreItem xmlns:ds="http://schemas.openxmlformats.org/officeDocument/2006/customXml" ds:itemID="{284643F6-3C6F-4240-B21C-0FA8B873B51C}">
  <ds:schemaRefs/>
</ds:datastoreItem>
</file>

<file path=customXml/itemProps36.xml><?xml version="1.0" encoding="utf-8"?>
<ds:datastoreItem xmlns:ds="http://schemas.openxmlformats.org/officeDocument/2006/customXml" ds:itemID="{2C2F130A-3B45-408E-8AFB-11837CA7E137}">
  <ds:schemaRefs/>
</ds:datastoreItem>
</file>

<file path=customXml/itemProps37.xml><?xml version="1.0" encoding="utf-8"?>
<ds:datastoreItem xmlns:ds="http://schemas.openxmlformats.org/officeDocument/2006/customXml" ds:itemID="{B317FE4F-19A0-4C94-A5A5-C9441FA9069E}">
  <ds:schemaRefs/>
</ds:datastoreItem>
</file>

<file path=customXml/itemProps38.xml><?xml version="1.0" encoding="utf-8"?>
<ds:datastoreItem xmlns:ds="http://schemas.openxmlformats.org/officeDocument/2006/customXml" ds:itemID="{301EB4D8-7A96-4D13-893B-72017C6409B6}">
  <ds:schemaRefs/>
</ds:datastoreItem>
</file>

<file path=customXml/itemProps39.xml><?xml version="1.0" encoding="utf-8"?>
<ds:datastoreItem xmlns:ds="http://schemas.openxmlformats.org/officeDocument/2006/customXml" ds:itemID="{25BBAC7A-7D1F-48BB-9164-FDAEB831FA54}">
  <ds:schemaRefs/>
</ds:datastoreItem>
</file>

<file path=customXml/itemProps4.xml><?xml version="1.0" encoding="utf-8"?>
<ds:datastoreItem xmlns:ds="http://schemas.openxmlformats.org/officeDocument/2006/customXml" ds:itemID="{DB3DE21F-8BE6-476E-97D5-9A7D0147452A}">
  <ds:schemaRefs/>
</ds:datastoreItem>
</file>

<file path=customXml/itemProps40.xml><?xml version="1.0" encoding="utf-8"?>
<ds:datastoreItem xmlns:ds="http://schemas.openxmlformats.org/officeDocument/2006/customXml" ds:itemID="{94EDB1F4-C309-4853-984F-92AA422CD780}">
  <ds:schemaRefs/>
</ds:datastoreItem>
</file>

<file path=customXml/itemProps41.xml><?xml version="1.0" encoding="utf-8"?>
<ds:datastoreItem xmlns:ds="http://schemas.openxmlformats.org/officeDocument/2006/customXml" ds:itemID="{0963378A-D58C-481C-A830-6D03EDF435AF}">
  <ds:schemaRefs/>
</ds:datastoreItem>
</file>

<file path=customXml/itemProps42.xml><?xml version="1.0" encoding="utf-8"?>
<ds:datastoreItem xmlns:ds="http://schemas.openxmlformats.org/officeDocument/2006/customXml" ds:itemID="{03DD92A3-0DFD-4C1E-9BE4-9253EAB4111D}">
  <ds:schemaRefs/>
</ds:datastoreItem>
</file>

<file path=customXml/itemProps43.xml><?xml version="1.0" encoding="utf-8"?>
<ds:datastoreItem xmlns:ds="http://schemas.openxmlformats.org/officeDocument/2006/customXml" ds:itemID="{F9EBC322-C799-4F0C-BC0B-ED2F5BBB1881}">
  <ds:schemaRefs/>
</ds:datastoreItem>
</file>

<file path=customXml/itemProps44.xml><?xml version="1.0" encoding="utf-8"?>
<ds:datastoreItem xmlns:ds="http://schemas.openxmlformats.org/officeDocument/2006/customXml" ds:itemID="{DD5790E1-BDF9-489A-B253-771DACFFED8B}">
  <ds:schemaRefs/>
</ds:datastoreItem>
</file>

<file path=customXml/itemProps45.xml><?xml version="1.0" encoding="utf-8"?>
<ds:datastoreItem xmlns:ds="http://schemas.openxmlformats.org/officeDocument/2006/customXml" ds:itemID="{EC9512E2-7B3C-4237-92E9-1E6E7F6CFF36}">
  <ds:schemaRefs/>
</ds:datastoreItem>
</file>

<file path=customXml/itemProps46.xml><?xml version="1.0" encoding="utf-8"?>
<ds:datastoreItem xmlns:ds="http://schemas.openxmlformats.org/officeDocument/2006/customXml" ds:itemID="{650C1C5D-4801-4A3A-A9F8-D5D168A283AA}">
  <ds:schemaRefs/>
</ds:datastoreItem>
</file>

<file path=customXml/itemProps47.xml><?xml version="1.0" encoding="utf-8"?>
<ds:datastoreItem xmlns:ds="http://schemas.openxmlformats.org/officeDocument/2006/customXml" ds:itemID="{A3567301-3CC3-4414-8B9F-CDF407489067}">
  <ds:schemaRefs/>
</ds:datastoreItem>
</file>

<file path=customXml/itemProps48.xml><?xml version="1.0" encoding="utf-8"?>
<ds:datastoreItem xmlns:ds="http://schemas.openxmlformats.org/officeDocument/2006/customXml" ds:itemID="{D2A7BBFA-836A-4A7D-9012-1CBAEF7AE613}">
  <ds:schemaRefs/>
</ds:datastoreItem>
</file>

<file path=customXml/itemProps49.xml><?xml version="1.0" encoding="utf-8"?>
<ds:datastoreItem xmlns:ds="http://schemas.openxmlformats.org/officeDocument/2006/customXml" ds:itemID="{9559FFF4-A6F5-4D66-84F4-8CC69F441401}">
  <ds:schemaRefs/>
</ds:datastoreItem>
</file>

<file path=customXml/itemProps5.xml><?xml version="1.0" encoding="utf-8"?>
<ds:datastoreItem xmlns:ds="http://schemas.openxmlformats.org/officeDocument/2006/customXml" ds:itemID="{793BB9C4-31C0-42C7-BD05-338C5639DA28}">
  <ds:schemaRefs/>
</ds:datastoreItem>
</file>

<file path=customXml/itemProps50.xml><?xml version="1.0" encoding="utf-8"?>
<ds:datastoreItem xmlns:ds="http://schemas.openxmlformats.org/officeDocument/2006/customXml" ds:itemID="{E3AB46F4-A486-412C-8A0E-A198C42D3861}">
  <ds:schemaRefs/>
</ds:datastoreItem>
</file>

<file path=customXml/itemProps6.xml><?xml version="1.0" encoding="utf-8"?>
<ds:datastoreItem xmlns:ds="http://schemas.openxmlformats.org/officeDocument/2006/customXml" ds:itemID="{2DF5A9A1-B5B7-4039-ACE4-48EFFE6EC0B2}">
  <ds:schemaRefs/>
</ds:datastoreItem>
</file>

<file path=customXml/itemProps7.xml><?xml version="1.0" encoding="utf-8"?>
<ds:datastoreItem xmlns:ds="http://schemas.openxmlformats.org/officeDocument/2006/customXml" ds:itemID="{4FF0A417-33C5-43A3-8290-15C5E40EE2EA}">
  <ds:schemaRefs/>
</ds:datastoreItem>
</file>

<file path=customXml/itemProps8.xml><?xml version="1.0" encoding="utf-8"?>
<ds:datastoreItem xmlns:ds="http://schemas.openxmlformats.org/officeDocument/2006/customXml" ds:itemID="{2E4B8CB2-71C4-4C26-8555-717822F0E257}">
  <ds:schemaRefs/>
</ds:datastoreItem>
</file>

<file path=customXml/itemProps9.xml><?xml version="1.0" encoding="utf-8"?>
<ds:datastoreItem xmlns:ds="http://schemas.openxmlformats.org/officeDocument/2006/customXml" ds:itemID="{DBC739F2-698E-48EE-80AA-7A6EBAC57FB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30</TotalTime>
  <Words>1557</Words>
  <Application>Microsoft Office PowerPoint</Application>
  <PresentationFormat>自定义</PresentationFormat>
  <Paragraphs>302</Paragraphs>
  <Slides>51</Slides>
  <Notes>50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主题1</vt:lpstr>
      <vt:lpstr>高考语文 (江苏省专用)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120</cp:revision>
  <dcterms:modified xsi:type="dcterms:W3CDTF">2019-03-06T07:46:08Z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