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60.xml" ContentType="application/vnd.openxmlformats-officedocument.customXmlProperties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customXml/itemProps58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customXml/itemProps5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customXml/itemProps61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customXml/itemProps21.xml" ContentType="application/vnd.openxmlformats-officedocument.customXmlProperties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customXml/itemProps59.xml" ContentType="application/vnd.openxmlformats-officedocument.customXmlPropertie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customXml/itemProps48.xml" ContentType="application/vnd.openxmlformats-officedocument.customXmlProperties+xml"/>
  <Override PartName="/customXml/itemProps19.xml" ContentType="application/vnd.openxmlformats-officedocument.customXmlProperties+xml"/>
  <Override PartName="/customXml/itemProps37.xml" ContentType="application/vnd.openxmlformats-officedocument.customXmlProperties+xml"/>
  <Override PartName="/customXml/itemProps55.xml" ContentType="application/vnd.openxmlformats-officedocument.customXmlProperties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customXml/itemProps62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customXml/itemProps33.xml" ContentType="application/vnd.openxmlformats-officedocument.customXmlProperties+xml"/>
  <Override PartName="/customXml/itemProps5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customXml/itemProps56.xml" ContentType="application/vnd.openxmlformats-officedocument.customXmlPropertie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customXml/itemProps63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customXml/itemProps5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39.xml" ContentType="application/vnd.openxmlformats-officedocument.customXmlProperties+xml"/>
  <Override PartName="/customXml/itemProps5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customXml/itemProps46.xml" ContentType="application/vnd.openxmlformats-officedocument.customXmlProperties+xml"/>
  <Override PartName="/customXml/itemProps64.xml" ContentType="application/vnd.openxmlformats-officedocument.customXmlProperties+xml"/>
  <Override PartName="/ppt/slides/slide8.xml" ContentType="application/vnd.openxmlformats-officedocument.presentationml.slide+xml"/>
  <Override PartName="/customXml/itemProps53.xml" ContentType="application/vnd.openxmlformats-officedocument.customXmlProperties+xml"/>
  <Override PartName="/ppt/slides/slide29.xml" ContentType="application/vnd.openxmlformats-officedocument.presentationml.slide+xml"/>
  <Override PartName="/customXml/itemProps1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customXml/itemProps31.xml" ContentType="application/vnd.openxmlformats-officedocument.customXmlPropertie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customXml/itemProps20.xml" ContentType="application/vnd.openxmlformats-officedocument.customXmlProperties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65"/>
  </p:sldMasterIdLst>
  <p:notesMasterIdLst>
    <p:notesMasterId r:id="rId131"/>
  </p:notesMasterIdLst>
  <p:sldIdLst>
    <p:sldId id="396" r:id="rId66"/>
    <p:sldId id="258" r:id="rId67"/>
    <p:sldId id="259" r:id="rId68"/>
    <p:sldId id="262" r:id="rId69"/>
    <p:sldId id="264" r:id="rId70"/>
    <p:sldId id="266" r:id="rId71"/>
    <p:sldId id="268" r:id="rId72"/>
    <p:sldId id="270" r:id="rId73"/>
    <p:sldId id="273" r:id="rId74"/>
    <p:sldId id="275" r:id="rId75"/>
    <p:sldId id="278" r:id="rId76"/>
    <p:sldId id="279" r:id="rId77"/>
    <p:sldId id="282" r:id="rId78"/>
    <p:sldId id="283" r:id="rId79"/>
    <p:sldId id="284" r:id="rId80"/>
    <p:sldId id="286" r:id="rId81"/>
    <p:sldId id="287" r:id="rId82"/>
    <p:sldId id="289" r:id="rId83"/>
    <p:sldId id="290" r:id="rId84"/>
    <p:sldId id="292" r:id="rId85"/>
    <p:sldId id="295" r:id="rId86"/>
    <p:sldId id="296" r:id="rId87"/>
    <p:sldId id="298" r:id="rId88"/>
    <p:sldId id="302" r:id="rId89"/>
    <p:sldId id="303" r:id="rId90"/>
    <p:sldId id="305" r:id="rId91"/>
    <p:sldId id="308" r:id="rId92"/>
    <p:sldId id="311" r:id="rId93"/>
    <p:sldId id="313" r:id="rId94"/>
    <p:sldId id="316" r:id="rId95"/>
    <p:sldId id="319" r:id="rId96"/>
    <p:sldId id="322" r:id="rId97"/>
    <p:sldId id="324" r:id="rId98"/>
    <p:sldId id="326" r:id="rId99"/>
    <p:sldId id="328" r:id="rId100"/>
    <p:sldId id="330" r:id="rId101"/>
    <p:sldId id="332" r:id="rId102"/>
    <p:sldId id="335" r:id="rId103"/>
    <p:sldId id="338" r:id="rId104"/>
    <p:sldId id="341" r:id="rId105"/>
    <p:sldId id="343" r:id="rId106"/>
    <p:sldId id="346" r:id="rId107"/>
    <p:sldId id="349" r:id="rId108"/>
    <p:sldId id="351" r:id="rId109"/>
    <p:sldId id="352" r:id="rId110"/>
    <p:sldId id="355" r:id="rId111"/>
    <p:sldId id="356" r:id="rId112"/>
    <p:sldId id="357" r:id="rId113"/>
    <p:sldId id="360" r:id="rId114"/>
    <p:sldId id="363" r:id="rId115"/>
    <p:sldId id="365" r:id="rId116"/>
    <p:sldId id="369" r:id="rId117"/>
    <p:sldId id="371" r:id="rId118"/>
    <p:sldId id="372" r:id="rId119"/>
    <p:sldId id="373" r:id="rId120"/>
    <p:sldId id="374" r:id="rId121"/>
    <p:sldId id="376" r:id="rId122"/>
    <p:sldId id="378" r:id="rId123"/>
    <p:sldId id="380" r:id="rId124"/>
    <p:sldId id="382" r:id="rId125"/>
    <p:sldId id="383" r:id="rId126"/>
    <p:sldId id="386" r:id="rId127"/>
    <p:sldId id="389" r:id="rId128"/>
    <p:sldId id="392" r:id="rId129"/>
    <p:sldId id="394" r:id="rId130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2142" y="-1284"/>
      </p:cViewPr>
      <p:guideLst>
        <p:guide orient="horz" pos="2154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52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3.xml"/><Relationship Id="rId84" Type="http://schemas.openxmlformats.org/officeDocument/2006/relationships/slide" Target="slides/slide19.xml"/><Relationship Id="rId89" Type="http://schemas.openxmlformats.org/officeDocument/2006/relationships/slide" Target="slides/slide24.xml"/><Relationship Id="rId112" Type="http://schemas.openxmlformats.org/officeDocument/2006/relationships/slide" Target="slides/slide47.xml"/><Relationship Id="rId133" Type="http://schemas.openxmlformats.org/officeDocument/2006/relationships/viewProps" Target="viewProps.xml"/><Relationship Id="rId16" Type="http://schemas.openxmlformats.org/officeDocument/2006/relationships/customXml" Target="../customXml/item16.xml"/><Relationship Id="rId107" Type="http://schemas.openxmlformats.org/officeDocument/2006/relationships/slide" Target="slides/slide42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9.xml"/><Relationship Id="rId79" Type="http://schemas.openxmlformats.org/officeDocument/2006/relationships/slide" Target="slides/slide14.xml"/><Relationship Id="rId102" Type="http://schemas.openxmlformats.org/officeDocument/2006/relationships/slide" Target="slides/slide37.xml"/><Relationship Id="rId123" Type="http://schemas.openxmlformats.org/officeDocument/2006/relationships/slide" Target="slides/slide58.xml"/><Relationship Id="rId128" Type="http://schemas.openxmlformats.org/officeDocument/2006/relationships/slide" Target="slides/slide63.xml"/><Relationship Id="rId5" Type="http://schemas.openxmlformats.org/officeDocument/2006/relationships/customXml" Target="../customXml/item5.xml"/><Relationship Id="rId90" Type="http://schemas.openxmlformats.org/officeDocument/2006/relationships/slide" Target="slides/slide25.xml"/><Relationship Id="rId95" Type="http://schemas.openxmlformats.org/officeDocument/2006/relationships/slide" Target="slides/slide30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" Target="slides/slide4.xml"/><Relationship Id="rId77" Type="http://schemas.openxmlformats.org/officeDocument/2006/relationships/slide" Target="slides/slide12.xml"/><Relationship Id="rId100" Type="http://schemas.openxmlformats.org/officeDocument/2006/relationships/slide" Target="slides/slide35.xml"/><Relationship Id="rId105" Type="http://schemas.openxmlformats.org/officeDocument/2006/relationships/slide" Target="slides/slide40.xml"/><Relationship Id="rId113" Type="http://schemas.openxmlformats.org/officeDocument/2006/relationships/slide" Target="slides/slide48.xml"/><Relationship Id="rId118" Type="http://schemas.openxmlformats.org/officeDocument/2006/relationships/slide" Target="slides/slide53.xml"/><Relationship Id="rId126" Type="http://schemas.openxmlformats.org/officeDocument/2006/relationships/slide" Target="slides/slide61.xml"/><Relationship Id="rId134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7.xml"/><Relationship Id="rId80" Type="http://schemas.openxmlformats.org/officeDocument/2006/relationships/slide" Target="slides/slide15.xml"/><Relationship Id="rId85" Type="http://schemas.openxmlformats.org/officeDocument/2006/relationships/slide" Target="slides/slide20.xml"/><Relationship Id="rId93" Type="http://schemas.openxmlformats.org/officeDocument/2006/relationships/slide" Target="slides/slide28.xml"/><Relationship Id="rId98" Type="http://schemas.openxmlformats.org/officeDocument/2006/relationships/slide" Target="slides/slide33.xml"/><Relationship Id="rId121" Type="http://schemas.openxmlformats.org/officeDocument/2006/relationships/slide" Target="slides/slide56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2.xml"/><Relationship Id="rId103" Type="http://schemas.openxmlformats.org/officeDocument/2006/relationships/slide" Target="slides/slide38.xml"/><Relationship Id="rId108" Type="http://schemas.openxmlformats.org/officeDocument/2006/relationships/slide" Target="slides/slide43.xml"/><Relationship Id="rId116" Type="http://schemas.openxmlformats.org/officeDocument/2006/relationships/slide" Target="slides/slide51.xml"/><Relationship Id="rId124" Type="http://schemas.openxmlformats.org/officeDocument/2006/relationships/slide" Target="slides/slide59.xml"/><Relationship Id="rId129" Type="http://schemas.openxmlformats.org/officeDocument/2006/relationships/slide" Target="slides/slide64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5.xml"/><Relationship Id="rId75" Type="http://schemas.openxmlformats.org/officeDocument/2006/relationships/slide" Target="slides/slide10.xml"/><Relationship Id="rId83" Type="http://schemas.openxmlformats.org/officeDocument/2006/relationships/slide" Target="slides/slide18.xml"/><Relationship Id="rId88" Type="http://schemas.openxmlformats.org/officeDocument/2006/relationships/slide" Target="slides/slide23.xml"/><Relationship Id="rId91" Type="http://schemas.openxmlformats.org/officeDocument/2006/relationships/slide" Target="slides/slide26.xml"/><Relationship Id="rId96" Type="http://schemas.openxmlformats.org/officeDocument/2006/relationships/slide" Target="slides/slide31.xml"/><Relationship Id="rId111" Type="http://schemas.openxmlformats.org/officeDocument/2006/relationships/slide" Target="slides/slide46.xml"/><Relationship Id="rId13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41.xml"/><Relationship Id="rId114" Type="http://schemas.openxmlformats.org/officeDocument/2006/relationships/slide" Target="slides/slide49.xml"/><Relationship Id="rId119" Type="http://schemas.openxmlformats.org/officeDocument/2006/relationships/slide" Target="slides/slide54.xml"/><Relationship Id="rId127" Type="http://schemas.openxmlformats.org/officeDocument/2006/relationships/slide" Target="slides/slide62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slideMaster" Target="slideMasters/slideMaster1.xml"/><Relationship Id="rId73" Type="http://schemas.openxmlformats.org/officeDocument/2006/relationships/slide" Target="slides/slide8.xml"/><Relationship Id="rId78" Type="http://schemas.openxmlformats.org/officeDocument/2006/relationships/slide" Target="slides/slide13.xml"/><Relationship Id="rId81" Type="http://schemas.openxmlformats.org/officeDocument/2006/relationships/slide" Target="slides/slide16.xml"/><Relationship Id="rId86" Type="http://schemas.openxmlformats.org/officeDocument/2006/relationships/slide" Target="slides/slide21.xml"/><Relationship Id="rId94" Type="http://schemas.openxmlformats.org/officeDocument/2006/relationships/slide" Target="slides/slide29.xml"/><Relationship Id="rId99" Type="http://schemas.openxmlformats.org/officeDocument/2006/relationships/slide" Target="slides/slide34.xml"/><Relationship Id="rId101" Type="http://schemas.openxmlformats.org/officeDocument/2006/relationships/slide" Target="slides/slide36.xml"/><Relationship Id="rId122" Type="http://schemas.openxmlformats.org/officeDocument/2006/relationships/slide" Target="slides/slide57.xml"/><Relationship Id="rId130" Type="http://schemas.openxmlformats.org/officeDocument/2006/relationships/slide" Target="slides/slide65.xml"/><Relationship Id="rId135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4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1.xml"/><Relationship Id="rId97" Type="http://schemas.openxmlformats.org/officeDocument/2006/relationships/slide" Target="slides/slide32.xml"/><Relationship Id="rId104" Type="http://schemas.openxmlformats.org/officeDocument/2006/relationships/slide" Target="slides/slide39.xml"/><Relationship Id="rId120" Type="http://schemas.openxmlformats.org/officeDocument/2006/relationships/slide" Target="slides/slide55.xml"/><Relationship Id="rId125" Type="http://schemas.openxmlformats.org/officeDocument/2006/relationships/slide" Target="slides/slide60.xml"/><Relationship Id="rId7" Type="http://schemas.openxmlformats.org/officeDocument/2006/relationships/customXml" Target="../customXml/item7.xml"/><Relationship Id="rId71" Type="http://schemas.openxmlformats.org/officeDocument/2006/relationships/slide" Target="slides/slide6.xml"/><Relationship Id="rId92" Type="http://schemas.openxmlformats.org/officeDocument/2006/relationships/slide" Target="slides/slide27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" Target="slides/slide1.xml"/><Relationship Id="rId87" Type="http://schemas.openxmlformats.org/officeDocument/2006/relationships/slide" Target="slides/slide22.xml"/><Relationship Id="rId110" Type="http://schemas.openxmlformats.org/officeDocument/2006/relationships/slide" Target="slides/slide45.xml"/><Relationship Id="rId115" Type="http://schemas.openxmlformats.org/officeDocument/2006/relationships/slide" Target="slides/slide50.xml"/><Relationship Id="rId131" Type="http://schemas.openxmlformats.org/officeDocument/2006/relationships/notesMaster" Target="notesMasters/notesMaster1.xml"/><Relationship Id="rId61" Type="http://schemas.openxmlformats.org/officeDocument/2006/relationships/customXml" Target="../customXml/item61.xml"/><Relationship Id="rId82" Type="http://schemas.openxmlformats.org/officeDocument/2006/relationships/slide" Target="slides/slide17.xml"/><Relationship Id="rId19" Type="http://schemas.openxmlformats.org/officeDocument/2006/relationships/customXml" Target="../customXml/item1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6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>
              <a:hlinkClick r:id="rId7" action="ppaction://hlinksldjump"/>
            </p:cNvPr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9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9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8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6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3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8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4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3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Relationship Id="rId5" Type="http://schemas.openxmlformats.org/officeDocument/2006/relationships/image" Target="../media/image18.jpe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Relationship Id="rId4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5.xml"/><Relationship Id="rId4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0.xml"/><Relationship Id="rId4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Relationship Id="rId4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Relationship Id="rId4" Type="http://schemas.openxmlformats.org/officeDocument/2006/relationships/image" Target="../media/image2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Relationship Id="rId4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2.xml"/><Relationship Id="rId4" Type="http://schemas.openxmlformats.org/officeDocument/2006/relationships/image" Target="../media/image2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Relationship Id="rId4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0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9.xml"/><Relationship Id="rId4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Relationship Id="rId4" Type="http://schemas.openxmlformats.org/officeDocument/2006/relationships/image" Target="../media/image3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4.xml"/><Relationship Id="rId4" Type="http://schemas.openxmlformats.org/officeDocument/2006/relationships/image" Target="../media/image3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2.xml"/><Relationship Id="rId4" Type="http://schemas.openxmlformats.org/officeDocument/2006/relationships/image" Target="../media/image3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0.xml"/><Relationship Id="rId4" Type="http://schemas.openxmlformats.org/officeDocument/2006/relationships/image" Target="../media/image3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Relationship Id="rId4" Type="http://schemas.openxmlformats.org/officeDocument/2006/relationships/image" Target="../media/image3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6.xml"/><Relationship Id="rId4" Type="http://schemas.openxmlformats.org/officeDocument/2006/relationships/image" Target="../media/image3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1.xml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7.xml"/><Relationship Id="rId4" Type="http://schemas.openxmlformats.org/officeDocument/2006/relationships/image" Target="../media/image4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7.xml"/><Relationship Id="rId4" Type="http://schemas.openxmlformats.org/officeDocument/2006/relationships/image" Target="../media/image4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Relationship Id="rId4" Type="http://schemas.openxmlformats.org/officeDocument/2006/relationships/image" Target="../media/image4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4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Relationship Id="rId4" Type="http://schemas.openxmlformats.org/officeDocument/2006/relationships/image" Target="../media/image4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8.xml"/><Relationship Id="rId4" Type="http://schemas.openxmlformats.org/officeDocument/2006/relationships/image" Target="../media/image4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Relationship Id="rId4" Type="http://schemas.openxmlformats.org/officeDocument/2006/relationships/image" Target="../media/image4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Relationship Id="rId4" Type="http://schemas.openxmlformats.org/officeDocument/2006/relationships/image" Target="../media/image4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1.xml"/><Relationship Id="rId4" Type="http://schemas.openxmlformats.org/officeDocument/2006/relationships/image" Target="../media/image4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Relationship Id="rId4" Type="http://schemas.openxmlformats.org/officeDocument/2006/relationships/image" Target="../media/image49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4.xml"/><Relationship Id="rId4" Type="http://schemas.openxmlformats.org/officeDocument/2006/relationships/image" Target="../media/image50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Relationship Id="rId4" Type="http://schemas.openxmlformats.org/officeDocument/2006/relationships/image" Target="../media/image5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5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6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专题六 </a:t>
            </a:r>
            <a:r>
              <a:rPr kumimoji="0" lang="zh-CN" altLang="en-US" sz="3600" b="0" kern="0" cap="none" spc="0" normalizeH="0" baseline="0" noProof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  <a:r>
              <a:rPr lang="zh-CN" altLang="en-US" sz="3600" kern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图文转换</a:t>
            </a:r>
            <a:r>
              <a:rPr kumimoji="0" lang="en-US" altLang="zh-CN" sz="2800" b="0" kern="0" cap="none" spc="0" normalizeH="0" baseline="0" noProof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kumimoji="0" lang="en-US" altLang="zh-CN" sz="2800" b="0" kern="0" cap="none" spc="0" normalizeH="0" baseline="0" noProof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endParaRPr kumimoji="0" lang="zh-CN" altLang="en-US" sz="2800" b="0" kern="0" cap="none" spc="0" normalizeH="0" baseline="0" noProof="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bg1"/>
                </a:solidFill>
                <a:ea typeface="黑体" panose="02010609060101010101" pitchFamily="49" charset="-122"/>
              </a:rPr>
              <a:t>(江苏省专用</a:t>
            </a:r>
            <a:r>
              <a:rPr lang="zh-CN" altLang="en-US" sz="1800" dirty="0">
                <a:solidFill>
                  <a:schemeClr val="bg1"/>
                </a:solidFill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(示例)编写教师个人专业发展规划首先要进行环境分析和自我分析,在此基础上进行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个人定位并设置发展目标,然后制订达成目标的操作策略,最后展开评估与信息反馈,再据此作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进一步修订。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本题考查图文转换的能力。题目中已经明示该图是“某校为教师编写个人专业发展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规划而提供的流程图”,箭头已标示清楚流程的先后,答题时按照从上到下的顺序逐层介绍即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3348831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解题步骤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三步骤解答流程图类试题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①看清题目要求,明确陈述对象是什么。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②分析各流程环节的关系,把握好箭头所表示的事件的发展走向。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③根据逻辑思维,选定关键词语进行连缀。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2.(2018天津,20)阅读下面的漫画,按要求作答。(6分)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40000" y="4849029"/>
              <a:ext cx="8127000" cy="1086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鲁迅提过,“要极省俭的画出一个人的特点,最好是画他的眼睛”,丰子恺的漫画《村学校的音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乐课》却没有画人的眼睛。你觉得二者矛盾吗?请结合画面说明理由。</a:t>
              </a:r>
              <a:endParaRPr lang="zh-CN" altLang="en-US" dirty="0"/>
            </a:p>
          </p:txBody>
        </p:sp>
        <p:pic>
          <p:nvPicPr>
            <p:cNvPr id="4" name="图片 4" descr="textimage5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43108" y="1562881"/>
              <a:ext cx="2610016" cy="2946792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(示例)不矛盾。虽然画面上的人物没有眼睛,但读者可以从他们扬着头、张着嘴的神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态中体会到这群活泼可爱的孩子正沉浸于唱歌而带来的欢乐之中。鲁迅先生用“极省俭”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的语言画人物的眼睛,丰子恺先生讲究“意到而笔不到”,二者都是通过寥寥数笔刻画出人物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的个性,所以不矛盾。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6301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本题考查图文转换的能力。解答此题,首先要抓住漫画上人物的特征,结合标题“村学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校的音乐课”来分析丰子恺不画人物眼睛的原因;其次要理解鲁迅先生“画眼睛”所反映的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创作主张;最后分析二人创作理念的异同。组织答案时,要先做出判断,再阐述理由,表达要力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求简洁、准确、通顺。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3991773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漫画解读“四看”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一看标题。标题是漫画的眼睛,通过看标题,可以洞察其内涵。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二看画面。景物画,要抓住背景、物象之间的关系,深入分析;人物画,要弄清人物的活动场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所、背景、动作、表情、语言等。只有把整个画面的多个要素综合在一起,仔细观察画面,才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能读懂漫画。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三看漫画中的文字。这些文字画龙点睛,对领会漫画的寓意大有帮助。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四看夸张之处。它往往是漫画的弦外之音,是寓意所在。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4519186"/>
            <a:chOff x="540000" y="1080000"/>
            <a:chExt cx="8127000" cy="451918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5191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3.(2017天津,20)下面是2006年度和2016年度有关“天津旅游”的词云图,是根据国内十大旅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游网站筛选出的高频词汇生成的,字号越大,表示该词出现的频率越高,关注度就越高。(9分)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710" kern="0" spc="323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089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                                   2006年度“天津旅游”词云图</a:t>
              </a:r>
              <a:endParaRPr lang="zh-CN" altLang="en-US" dirty="0"/>
            </a:p>
          </p:txBody>
        </p:sp>
        <p:pic>
          <p:nvPicPr>
            <p:cNvPr id="3" name="图片 3" descr="textimage6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57290" y="2126645"/>
              <a:ext cx="4196864" cy="2604710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4519186"/>
            <a:chOff x="540000" y="1080000"/>
            <a:chExt cx="8127000" cy="451918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5191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710" kern="0" spc="323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089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                                 2016年度“天津旅游”词云图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(1)请对比两幅词云图,简要概括天津旅游十年间发生的变化。(3分) 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(2)结合2016年度词云图反映的情况,为天津旅游写一段80字左右的宣传推介短文。(6分) </a:t>
              </a:r>
              <a:endParaRPr lang="zh-CN" altLang="en-US" dirty="0"/>
            </a:p>
          </p:txBody>
        </p:sp>
        <p:pic>
          <p:nvPicPr>
            <p:cNvPr id="3" name="图片 3" descr="textimage7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32392" y="1768001"/>
              <a:ext cx="4339740" cy="2693384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(1)(示例)2006年游人对自然景观和人文景观的关注度较高,侧重景观欣赏;2016年游人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对城市文化和民俗特色的关注度较高,侧重文化体验。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(2)(示例)天津旅游资源丰富,景色优美,既有“津门十景”,也有天津“三绝”。在这里可以品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尝到正宗的煎饼馃子和狗不理包子等风味名吃,欣赏天津快板、京韵大鼓、传统相声等特色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曲艺。天津是一座有“颜值”、有“内涵”的城市,天津欢迎您!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(1)2006年高频词为“海河”“蓟县”“风景”“景区”“门票”等,可知2006年游人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对自然景观和人文景观的关注度较高。2016年高频词为“文化”“休闲”“民俗”“特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色”“相声”等,可知2016年游人对文化民俗的关注度较高。依据高频词的变化,可知这十年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天津旅游的变化特点。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(2)本题考查学生的语言表达能力。为了实现特定目标,达到宣传鼓动的目的,宣传推介短文往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往用通俗的话语诠释重要的观念,传递最新的信息,因而要求语言简洁凝练,显明易记,易于传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播,具有感染力和鼓动性。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948164"/>
            <a:chOff x="540000" y="1080000"/>
            <a:chExt cx="8127000" cy="394816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2183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4.(2016课标全国Ⅰ,17)下面是某校“中华文化体验”计划的初步构思框架,请把这个构思写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成一段话,要求内容完整,表述准确,语言连贯,不超过85个字。(6分)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0882" kern="0" spc="201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8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0000" y="2008739"/>
              <a:ext cx="3943350" cy="3019425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(示例)本次“中华文化体验”计划开设旗袍、围棋、国画三个讲座,并开展三项活动: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利用体育课体验太极拳,利用手工课体验中国结和剪纸艺术,年终举行太极拳表演和作品展示。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这是一个“中华文化体验”计划的初步构思框架。“中华文化体验”分活动与讲座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两部分。活动包括体育课上的太极拳体验,手工课上的中国结与剪纸体验,还有年终的表演、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展示。讲座包括旗袍、围棋、国画等内容。把所给信息用连贯的话语连缀起来表达即可。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5.(2016课标全国Ⅱ,17)下面是某校团委“中国梦演讲赛”工作的初步构思框架,请把这个构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思写成一段话,要求内容得当,表述准确,语言连贯,不超过85个字。(6分)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188" kern="0" spc="307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9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85852" y="1988528"/>
              <a:ext cx="4615964" cy="2880944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(示例)“中国梦演讲赛”拟于5月4日举行,赛事需要组织和宣传。组织工作需要联系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报告厅,选拔20名参赛者,最后评出6个奖项;宣传工作包括出海报、组稿,并在学校网站和校报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报道。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本题考查图文转换的能力。首先要读图,读图时要全面理解图中各个组成部分的含义,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包括图形的名称、标注等;具体到此图,则要重点分析组织工作与宣传工作之间的交叉关系,然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后用准确、简明、连贯的语言表达出来。叙述时要把握框架的结构,按照自上而下的顺序逐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层介绍。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3298985" y="1095050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829753" y="1717521"/>
            <a:ext cx="3413114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A组  自主命题·江苏卷题组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39750" y="2348699"/>
            <a:ext cx="8127000" cy="3128066"/>
            <a:chOff x="539750" y="2348699"/>
            <a:chExt cx="8127000" cy="3128066"/>
          </a:xfrm>
        </p:grpSpPr>
        <p:sp>
          <p:nvSpPr>
            <p:cNvPr id="2" name="TextBox 2"/>
            <p:cNvSpPr txBox="1"/>
            <p:nvPr/>
          </p:nvSpPr>
          <p:spPr>
            <a:xfrm>
              <a:off x="539750" y="2348699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1.(2018江苏,5)下列选项中,对下图漫画寓意的理解最贴切的一项是(3分)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pic>
          <p:nvPicPr>
            <p:cNvPr id="7" name="图片 3" descr="textimage0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28926" y="2848765"/>
              <a:ext cx="2124000" cy="2628000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79999"/>
            <a:ext cx="8389718" cy="5269227"/>
            <a:chOff x="540000" y="1080000"/>
            <a:chExt cx="8389718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6.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802718" y="1096153"/>
              <a:ext cx="8127000" cy="2634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(2015课标全国Ⅰ,17)右面是中国邮政为保护地球水环境发行的邮票中的主体图形,请写出构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图要素,并说明图形寓意,要求语意简明,句子通顺,不超过80字。(6分) </a:t>
              </a:r>
              <a:endParaRPr lang="zh-CN" altLang="en-US" dirty="0"/>
            </a:p>
          </p:txBody>
        </p:sp>
        <p:pic>
          <p:nvPicPr>
            <p:cNvPr id="4" name="图片 4" descr="textimage10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28860" y="1991509"/>
              <a:ext cx="2637576" cy="1758384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40000" y="392033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(示例)该图由地球、清流、鱼、手和浊流构成。地球上各种鱼在清澈的水流里游动,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人类之手正在阻挡排向清流中的污水,整个图形表达了人类保护水环境、拒绝水污染的决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心。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9750" y="5046158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可采取从背景到主体、从左到右的空间顺序来描述构图要素。说明寓意时,要抓住图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形的特点,展开想象,并联系“保护地球水环境”的主题,用准确、规范的语言表达出来。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4519186"/>
            <a:chOff x="540000" y="1080000"/>
            <a:chExt cx="8127000" cy="451918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5191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7.(2015浙江,7)阅读下面的图表,根据要求完成题目。(5分)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710" kern="0" spc="3738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 smtClean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089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(1)给图表拟一个标题。(不超过25字)(2分)</a:t>
              </a:r>
              <a:endParaRPr lang="zh-CN" altLang="en-US" dirty="0" smtClean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(2)根据图表数据,得出相关结论。(不超过40字)(3分)</a:t>
              </a:r>
              <a:endParaRPr lang="zh-CN" altLang="en-US" dirty="0"/>
            </a:p>
          </p:txBody>
        </p:sp>
        <p:pic>
          <p:nvPicPr>
            <p:cNvPr id="3" name="图片 3" descr="textimage11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71538" y="1634319"/>
              <a:ext cx="4273070" cy="2386012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(1)(示例)2013—2014年浙江省与全国图书报刊及综合阅读率比较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(2)①浙江报刊及综合阅读率高于全国水平;②图书阅读率低于全国水平;③浙江人要重视图书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阅读。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观察图表,不放过任何一个信息,这是一个2013—2014年浙江阅读情况与全国阅读情况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的对比表。标题应是这幅图表的核心内容,而结论则是几组数据所反映的现实。注意结论中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应有相关建议,这才是本调查与图表的意义价值所在。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00" y="1080000"/>
            <a:ext cx="8127000" cy="3277081"/>
            <a:chOff x="540000" y="1080000"/>
            <a:chExt cx="8127000" cy="327708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8.(2015广东,23)下图是北京市控烟协会遴选的两个劝阻吸烟的手势,分别是“我介意”和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“不可以”。请写一段话分析这两个手势的劝阻效果。要求语意完整,前后连贯,不少于50字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(含标点符号)。(6分)</a:t>
              </a:r>
              <a:endParaRPr lang="zh-CN" altLang="en-US" dirty="0"/>
            </a:p>
          </p:txBody>
        </p:sp>
        <p:pic>
          <p:nvPicPr>
            <p:cNvPr id="3" name="图片 2" descr="textimage12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00232" y="2500919"/>
              <a:ext cx="3895900" cy="1856162"/>
            </a:xfrm>
            <a:prstGeom prst="rect">
              <a:avLst/>
            </a:prstGeom>
          </p:spPr>
        </p:pic>
      </p:grpSp>
      <p:sp>
        <p:nvSpPr>
          <p:cNvPr id="4" name="TextBox 2"/>
          <p:cNvSpPr txBox="1"/>
          <p:nvPr/>
        </p:nvSpPr>
        <p:spPr>
          <a:xfrm>
            <a:off x="539750" y="456327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第一幅图“我介意”以吸烟者给自己带来的不适去劝阻吸烟者,表达委婉,易被接受。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第二幅图“不可以”对吸烟者的行为明确禁止,态度鲜明,警示效果明显。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500" y="5403348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认真读图,可知两个手势动作指向不同:一个对自己,一个对别人。在此基础上,将答题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的重点放在两个手势的劝阻效果上,并注意语意的完整和连贯。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9750" y="1420005"/>
            <a:ext cx="8127000" cy="3663570"/>
            <a:chOff x="539750" y="1420005"/>
            <a:chExt cx="8127000" cy="3663570"/>
          </a:xfrm>
        </p:grpSpPr>
        <p:sp>
          <p:nvSpPr>
            <p:cNvPr id="3" name="TextBox 3"/>
            <p:cNvSpPr txBox="1"/>
            <p:nvPr/>
          </p:nvSpPr>
          <p:spPr>
            <a:xfrm>
              <a:off x="539750" y="1420005"/>
              <a:ext cx="8127000" cy="10148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9.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(2014山东,17)下图是俄罗斯女摄影师艾琳娜·舒米洛娃拍摄的儿子与小兔子在一起的画面。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请仔细观察,对画面进行准确、生动的描写。要求:使用比喻或比拟的修辞手法,不超过80字。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(4分) </a:t>
              </a:r>
              <a:endParaRPr lang="zh-CN" altLang="en-US" dirty="0"/>
            </a:p>
          </p:txBody>
        </p:sp>
        <p:pic>
          <p:nvPicPr>
            <p:cNvPr id="4" name="图片 4" descr="textimage13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14546" y="2491575"/>
              <a:ext cx="3924000" cy="2592000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(示例)天真烂漫、面带笑容的孩子双手捧着恬静、乖巧的小兔子。孩子双目微闭,仿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佛在喃喃低语,小兔子似在注视着孩子凝神倾听。此情此景,像冬日里煦暖的阳光,温暖着人们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的心田。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220582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做这道图文转换题时,要看清题目的要求,紧扣题干要求具体作答。注意以下几点:①描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写画面,注意细节;②组织语言,注意表达的准确、生动;③抒发己见,切中肯綮;④运用修辞,合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乎要求。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7"/>
          <p:cNvGrpSpPr/>
          <p:nvPr/>
        </p:nvGrpSpPr>
        <p:grpSpPr>
          <a:xfrm>
            <a:off x="3295650" y="919939"/>
            <a:ext cx="2543175" cy="549275"/>
            <a:chOff x="3899266" y="4430468"/>
            <a:chExt cx="1716088" cy="371475"/>
          </a:xfrm>
        </p:grpSpPr>
        <p:pic>
          <p:nvPicPr>
            <p:cNvPr id="6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8" name="TextBox 11"/>
          <p:cNvSpPr txBox="1"/>
          <p:nvPr/>
        </p:nvSpPr>
        <p:spPr>
          <a:xfrm>
            <a:off x="2235042" y="1484454"/>
            <a:ext cx="4657090" cy="894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高考模拟·基础题组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：35分钟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：33分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39750" y="2365884"/>
            <a:ext cx="8127250" cy="3582546"/>
            <a:chOff x="539750" y="2415111"/>
            <a:chExt cx="8127250" cy="358254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2415111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1.(2018南京、盐城、连云港二模,5)为下面的公益广告图拟个标题,恰当的一项是(3分)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    　)</a:t>
              </a:r>
              <a:endParaRPr lang="zh-CN" altLang="en-US" dirty="0"/>
            </a:p>
          </p:txBody>
        </p:sp>
        <p:sp>
          <p:nvSpPr>
            <p:cNvPr id="9" name="TextBox 2"/>
            <p:cNvSpPr txBox="1"/>
            <p:nvPr/>
          </p:nvSpPr>
          <p:spPr>
            <a:xfrm>
              <a:off x="539750" y="5277657"/>
              <a:ext cx="8127000" cy="7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A.美德点亮生活　　B.携手创造光明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C.节能人人有责　　D.科技驱散黑暗</a:t>
              </a:r>
              <a:endParaRPr lang="zh-CN" altLang="en-US" dirty="0"/>
            </a:p>
          </p:txBody>
        </p:sp>
        <p:pic>
          <p:nvPicPr>
            <p:cNvPr id="10" name="图片 3" descr="textimage16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43240" y="2920203"/>
              <a:ext cx="1676264" cy="2253042"/>
            </a:xfrm>
            <a:prstGeom prst="rect">
              <a:avLst/>
            </a:prstGeom>
          </p:spPr>
        </p:pic>
      </p:grpSp>
      <p:sp>
        <p:nvSpPr>
          <p:cNvPr id="12" name="TextBox 2"/>
          <p:cNvSpPr txBox="1"/>
          <p:nvPr/>
        </p:nvSpPr>
        <p:spPr>
          <a:xfrm>
            <a:off x="539750" y="6014248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　图中的背景是黑色,中间有一个点亮的灯泡,灯泡中有两个人物,一个拄着拐杖,一个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在身旁搀扶。中间二人的行为体现了中华民族的传统美德。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88154" y="848501"/>
            <a:ext cx="8127250" cy="5220000"/>
            <a:chOff x="539750" y="1080000"/>
            <a:chExt cx="812725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2.(2018扬州一模,5)下列诗句中,与漫画的情境最吻合的一项是(3分)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4491839"/>
              <a:ext cx="8127000" cy="1158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A.今夜故人来不来,教人立尽梧桐影。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B.今年八月十五夜,湓浦沙头水馆前。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C.今夜月明人尽望,不知秋思落谁家?</a:t>
              </a:r>
              <a:endParaRPr lang="zh-CN" altLang="en-US" dirty="0"/>
            </a:p>
          </p:txBody>
        </p:sp>
        <p:pic>
          <p:nvPicPr>
            <p:cNvPr id="4" name="图片 4" descr="textimage17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57488" y="1562881"/>
              <a:ext cx="2512896" cy="2783100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5567425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D.可怜九月初三夜,露似真珠月似弓。</a:t>
              </a:r>
              <a:endParaRPr lang="zh-CN" altLang="en-US" dirty="0"/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588154" y="567549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根据画面中的弯月、人及人站立的姿态、树及影子等分析。B项,“八月十五夜”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的月与画面中的弯月不符。C项,“月明”与画面中“落日斜”的意境不符。D项,诗句的意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境与画面意境不符。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1080000"/>
            <a:ext cx="8127250" cy="5220000"/>
            <a:chOff x="539750" y="1080000"/>
            <a:chExt cx="812725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3.(2018镇江一中检测,5)阅读漫画,下列最能体现此漫画寓意的一项是(3分)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4134649"/>
              <a:ext cx="8127000" cy="1914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A.问渠那得清如水?为有源头活水来。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B.纸上得来终觉浅,绝知此事要躬行。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C.秀才不出门,全知天下事。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D.一湾死水全无浪,也有春风摆动时。</a:t>
              </a:r>
              <a:endParaRPr lang="zh-CN" altLang="en-US" dirty="0"/>
            </a:p>
          </p:txBody>
        </p:sp>
        <p:pic>
          <p:nvPicPr>
            <p:cNvPr id="4" name="图片 4" descr="textimage18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86050" y="1562881"/>
              <a:ext cx="2616256" cy="2306806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539750" y="5634847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从漫画中的“书上说,鱼儿离不开水”可知,这里讽刺的是死读书的现象。只有B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符合要求。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9750" y="1080000"/>
            <a:ext cx="8127250" cy="2332690"/>
            <a:chOff x="539750" y="1080000"/>
            <a:chExt cx="8127250" cy="233269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4.(2018通、扬、泰、徐、淮、宿、连三模,5)下列对“中国老龄产业协会”会徽理解不恰当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pic>
          <p:nvPicPr>
            <p:cNvPr id="4" name="图片 4" descr="textimage19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15140" y="1417425"/>
              <a:ext cx="1478436" cy="185996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539750" y="1991509"/>
              <a:ext cx="8127250" cy="1421181"/>
              <a:chOff x="539750" y="5999616"/>
              <a:chExt cx="8127250" cy="1421181"/>
            </a:xfrm>
          </p:grpSpPr>
          <p:sp>
            <p:nvSpPr>
              <p:cNvPr id="3" name="TextBox 3"/>
              <p:cNvSpPr txBox="1"/>
              <p:nvPr/>
            </p:nvSpPr>
            <p:spPr>
              <a:xfrm>
                <a:off x="540000" y="5999616"/>
                <a:ext cx="8127000" cy="3003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A.会徽将篆体“老”字置于中心位置,点明协会工作与老年人有关。</a:t>
                </a:r>
                <a:endParaRPr lang="zh-CN" altLang="en-US" dirty="0"/>
              </a:p>
            </p:txBody>
          </p:sp>
          <p:sp>
            <p:nvSpPr>
              <p:cNvPr id="5" name="TextBox 2"/>
              <p:cNvSpPr txBox="1"/>
              <p:nvPr/>
            </p:nvSpPr>
            <p:spPr>
              <a:xfrm>
                <a:off x="539750" y="6361276"/>
                <a:ext cx="8127000" cy="10595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B.会徽中的麦穗蕴涵丰收之意,预示中国老龄产业的光明前景。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C.会徽的外沿呈圆形,寓有中国老龄产业协会工作和谐、圆满之意。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D.会徽的文字与图案浑然一体,表现了对老年人青春永驻的美好祝愿。</a:t>
                </a:r>
                <a:endParaRPr lang="zh-CN" altLang="en-US" dirty="0"/>
              </a:p>
            </p:txBody>
          </p:sp>
        </p:grpSp>
      </p:grpSp>
      <p:sp>
        <p:nvSpPr>
          <p:cNvPr id="8" name="TextBox 2"/>
          <p:cNvSpPr txBox="1"/>
          <p:nvPr/>
        </p:nvSpPr>
        <p:spPr>
          <a:xfrm>
            <a:off x="539750" y="356314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D项过度解读。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1277129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A.过程特别艰难,可能预示着这一次收获很大。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B.在我们不注意的地方往往隐藏着巨大的困难。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C.对努力挣得的东西,人们会牢牢地抱住不放。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D.懂得知足常乐,会使生活中的困难更少一些。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2705889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    本题考查图文转换的能力。注意将文字与画面一一对应。B.“在我们不注意的地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方”与漫画不能对应,因为图中的兔子已经在拔萝卜了,不能说“不注意”。C.“努力挣得的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东西”与漫画不能对应,因为图中的兔子还没有拔出萝卜,不能说“挣得”。D.“知足常乐”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与漫画不能对应,如果是“知足常乐”,漫画中兔子的背篓里已经装满了萝卜,就应该放弃拔那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个大萝卜。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4535411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图文转换题“三入手”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一是从题干入手,明要求;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二是从图画入手,明内容;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三是从选项入手,明答案。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00" y="991377"/>
            <a:ext cx="8156354" cy="2214578"/>
            <a:chOff x="540000" y="991377"/>
            <a:chExt cx="8156354" cy="221457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91377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5.(2018苏锡常镇四市一模,5)下列对北京2022年冬奥会会徽“冬梦”的理解不正确的一项是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69354" y="1777195"/>
              <a:ext cx="8127000" cy="5163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A.以汉字“冬”为灵感来源,借用书法元素,彰显了中国传统文化底蕴。</a:t>
              </a:r>
              <a:endParaRPr lang="zh-CN" altLang="en-US" dirty="0"/>
            </a:p>
          </p:txBody>
        </p:sp>
        <p:pic>
          <p:nvPicPr>
            <p:cNvPr id="4" name="图片 4" descr="textimage20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10514" y="1375705"/>
              <a:ext cx="1533452" cy="1830250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69354" y="2134385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B.用汉字笔画的变形展现冰雪运动员的英姿,体现了冬奥会运动项目的特征。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C.其中充满韵律感的线条,寓意要顽强拼搏、历经坎坷才能获得成功。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D.赋予汉字“冬”以动感和力度,代表了奥林匹克运动的激情、青春与活力。</a:t>
              </a:r>
              <a:endParaRPr lang="zh-CN" altLang="en-US" dirty="0"/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539750" y="327739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　C项寓意牵强附会,没有“历经坎坷”之意。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874441"/>
            <a:ext cx="8127250" cy="5220000"/>
            <a:chOff x="539750" y="1080000"/>
            <a:chExt cx="812725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6.(2017南通、扬州、泰州三模,5)阅读下面的图表,分析不正确的一项是(3分)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2017年中国网民春节网络红包问题调查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4777591"/>
              <a:ext cx="8127000" cy="10651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A.收发网络红包,已成为中国绝大多数网民认可的一种春节娱乐方式。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B.如果网民一味沉迷于收发网络红包,那么传统的年味就变淡了。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C.热衷收发网络红包,对身体健康、家庭成员之间的情感交流会有一定的影响。</a:t>
              </a:r>
              <a:endParaRPr lang="zh-CN" altLang="en-US" dirty="0"/>
            </a:p>
          </p:txBody>
        </p:sp>
        <p:pic>
          <p:nvPicPr>
            <p:cNvPr id="4" name="图片 4" descr="textimage21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0100" y="2179623"/>
              <a:ext cx="5610412" cy="2498754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5853177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D.支付平台在依靠网络红包拓展用户市场的同时,也应该履行其社会责任。</a:t>
              </a:r>
              <a:endParaRPr lang="zh-CN" altLang="en-US" dirty="0"/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539750" y="5974414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由图表数据可知,只有近三成的网民认为网络红包基本没有问题,所以A项中的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“绝大多数”不正确。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27000" cy="4574502"/>
            <a:chOff x="540000" y="1080000"/>
            <a:chExt cx="8127000" cy="457450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7.(2017江苏联盟大联考,4)下列对漫画的解说,不正确的一项是(3分)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40000" y="4241808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A.台灯下,一位舆论监督工作者坐在椅子上正在伏案创作。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B.舆论监督工作者隐隐感觉到有人在自己后面,转过头去。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C.一道人形阴影正双手叉在腰间,阴沉着脸盯着舆论监督工作者笔下的作品。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D.阴影头戴帽子,与舆论监督工作者的谢顶形成鲜明对比,讽刺了监督舆论者的狡诈。</a:t>
              </a:r>
              <a:endParaRPr lang="zh-CN" altLang="en-US" dirty="0"/>
            </a:p>
          </p:txBody>
        </p:sp>
        <p:pic>
          <p:nvPicPr>
            <p:cNvPr id="4" name="图片 4" descr="textimage22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14480" y="1705757"/>
              <a:ext cx="3757784" cy="2307930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39750" y="5634847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属于过度解读,这里没有对比,戴帽子也不是讽刺他的狡诈。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1080000"/>
            <a:ext cx="8127250" cy="2206124"/>
            <a:chOff x="539750" y="1080000"/>
            <a:chExt cx="8127250" cy="220612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8.(2017江苏百校联考,5)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1491443"/>
              <a:ext cx="8127000" cy="1794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对丰子恺漫画蕴含的道理,解说正确的一项是(3分)(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A.教育不能模式化,否则会抹杀学生个性,阻碍其发展特长。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B.教育只有遵循一定的套路,才能保证多出人才,快出人才。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C.只有教育能够改变人,把人培养成符合社会规范的人才。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D.教师不能只盯着结果,还要关注教育的过程。</a:t>
              </a:r>
              <a:endParaRPr lang="zh-CN" altLang="en-US" dirty="0"/>
            </a:p>
          </p:txBody>
        </p:sp>
        <p:pic>
          <p:nvPicPr>
            <p:cNvPr id="4" name="图片 4" descr="textimage23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72198" y="1357563"/>
              <a:ext cx="2297288" cy="1848392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39750" y="3429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首先要观察画面内容,全面考虑画面中的要素,不能偏颇或漏掉,包括人物的神情。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然后分析画面寓意,要联系现实,分析画面背后的内涵。这幅漫画中“教育”是表述的主题,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“泥团”“泥人”是对象,“模子”是形式,说明模式化教育会抹杀学生个性。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991377"/>
            <a:ext cx="8127250" cy="4429156"/>
            <a:chOff x="539750" y="991377"/>
            <a:chExt cx="8127250" cy="442915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91377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9.(2017镇江扬中、镇江丹阳、常州奔牛联考,5)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3578341"/>
              <a:ext cx="8127000" cy="1842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对右面漫画的寓意的理解正确的一项是(3分)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A.行动起来才能采摘果实,遇难而退只会空手而归。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B.抬头才能看见丰硕的果实,低头只能看见自己的脚印。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C.成功时千万不要得意扬扬,失败时也不要垂头丧气。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D.同一块石头,在弱者面前是绊脚石,在强者面前是垫脚石。</a:t>
              </a:r>
              <a:endParaRPr lang="zh-CN" altLang="en-US" dirty="0"/>
            </a:p>
          </p:txBody>
        </p:sp>
        <p:pic>
          <p:nvPicPr>
            <p:cNvPr id="4" name="图片 4" descr="textimage24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28860" y="1430313"/>
              <a:ext cx="2895768" cy="2061394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39750" y="534909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仔细观察漫画,画面中一人利用石头(垫脚石)可以采摘到果实;一人则在石头前徘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徊而垂头丧气,石头成为行动的阻碍(绊脚石)。分析选项,D项理解正确。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00" y="1062815"/>
            <a:ext cx="8372786" cy="2305782"/>
            <a:chOff x="540000" y="1062815"/>
            <a:chExt cx="8372786" cy="230578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10.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785786" y="1062815"/>
              <a:ext cx="8127000" cy="1914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(2016苏锡常镇四市一模,5)对右边这幅漫画的寓意,理解最贴切的一项是(3分)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A.无论何时,都要关爱弱小的生命。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B.环境再差,心中也要有花朵。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C.环境变了,有些行为也需要改变。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D.我为你撑起一片天,你还我以芳香。</a:t>
              </a:r>
              <a:endParaRPr lang="zh-CN" altLang="en-US" dirty="0"/>
            </a:p>
          </p:txBody>
        </p:sp>
        <p:pic>
          <p:nvPicPr>
            <p:cNvPr id="4" name="图片 4" descr="textimage25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5008" y="1491443"/>
              <a:ext cx="2495240" cy="1877154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539750" y="3429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仔细观察画面,下雨天,一个人撑着伞用水壶给花浇水。此行为的荒谬在于环境变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了,行为却没有改变,C项理解准确。其他几项的理解脱离了漫画内容。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4078361"/>
            <a:chOff x="540000" y="1080000"/>
            <a:chExt cx="8127000" cy="407836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078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11.(2016南京三模,5)根据漫画内容,对其寓意理解最贴切的一项是(3分)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8629" kern="0" spc="1439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547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A.借用安徒生的《卖火柴的小女孩》,表达了对失学儿童的深切同情。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B.通过围观者的不同言论,肯定了群众普遍增强的法制和新闻意识。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C.通过一群不同表现的围观者,揭示了社会上普遍存在的看客心理。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D.通过不同人对困境中的小女孩表示关注的画面,传递了社会正能量。</a:t>
              </a:r>
              <a:endParaRPr lang="zh-CN" altLang="en-US" dirty="0"/>
            </a:p>
          </p:txBody>
        </p:sp>
        <p:pic>
          <p:nvPicPr>
            <p:cNvPr id="3" name="图片 3" descr="textimage26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5918" y="1562881"/>
              <a:ext cx="2578120" cy="2082651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539750" y="520621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C　从漫画中的不同人物的不同表现,特别是他们的相关语言中可以看出,作者对这些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人的态度应是否定和贬斥的,故选C。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2343802" y="919939"/>
            <a:ext cx="4657090" cy="894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高考模拟·综合题组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：35分钟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：36分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9750" y="1785228"/>
            <a:ext cx="8198002" cy="2436033"/>
            <a:chOff x="539750" y="1785228"/>
            <a:chExt cx="8198002" cy="243603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785228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1.(2018南通一中期中,5)下列建议不符合漫画寓意的一项是(3分)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sp>
          <p:nvSpPr>
            <p:cNvPr id="6" name="TextBox 2"/>
            <p:cNvSpPr txBox="1"/>
            <p:nvPr/>
          </p:nvSpPr>
          <p:spPr>
            <a:xfrm>
              <a:off x="539750" y="2277261"/>
              <a:ext cx="8127000" cy="1944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A.健全监督机制,防止“权力寻租”。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B.提升监督地位,实现跨越发展。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C.透明监督过程,规避暗箱操作。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D.加强权力监督,促进廉政建设。</a:t>
              </a:r>
              <a:endParaRPr lang="zh-CN" altLang="en-US" dirty="0"/>
            </a:p>
          </p:txBody>
        </p:sp>
        <p:pic>
          <p:nvPicPr>
            <p:cNvPr id="7" name="图片 3" descr="textimage29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72264" y="1991509"/>
              <a:ext cx="2165488" cy="2118918"/>
            </a:xfrm>
            <a:prstGeom prst="rect">
              <a:avLst/>
            </a:prstGeom>
          </p:spPr>
        </p:pic>
      </p:grpSp>
      <p:sp>
        <p:nvSpPr>
          <p:cNvPr id="9" name="TextBox 2"/>
          <p:cNvSpPr txBox="1"/>
          <p:nvPr/>
        </p:nvSpPr>
        <p:spPr>
          <a:xfrm>
            <a:off x="539750" y="4134649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该漫画画了一个有缺陷的水桶,水桶上其中有一块木板比其他的木板短了一截,短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的那块木板上写着“监督”二字,可见,此幅漫画的寓意是说监督机制做得不够,告诫社会各机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构要加强或是健全监督机制,由此来看,B项的内容与此不符,故选B。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75404" cy="2718557"/>
            <a:chOff x="540000" y="1080000"/>
            <a:chExt cx="8175404" cy="271855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2.(2018宿迁中学调研,5)对丰子恺的漫画“你给我削瓜,我给你打扇”内涵诠释不贴切的一句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pic>
          <p:nvPicPr>
            <p:cNvPr id="3" name="图片 3" descr="textimage30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72132" y="1491443"/>
              <a:ext cx="1676262" cy="2307114"/>
            </a:xfrm>
            <a:prstGeom prst="rect">
              <a:avLst/>
            </a:prstGeom>
          </p:spPr>
        </p:pic>
        <p:sp>
          <p:nvSpPr>
            <p:cNvPr id="4" name="TextBox 2"/>
            <p:cNvSpPr txBox="1"/>
            <p:nvPr/>
          </p:nvSpPr>
          <p:spPr>
            <a:xfrm>
              <a:off x="588404" y="1920071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A.爱人者,人恒爱之。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B.投我以桃,报之以李。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C.临渊羡鱼,不如退而结网。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D.来而不往,非礼也。</a:t>
              </a:r>
              <a:endParaRPr lang="zh-CN" altLang="en-US" dirty="0"/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39750" y="384889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C　这幅“你给我削瓜,我给你打扇”的漫画的主题是关于感恩、回报及互爱的。C.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强调“行动”的重要性,一味空想是没有任何效果的。故选C。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991377"/>
            <a:ext cx="8127250" cy="5220000"/>
            <a:chOff x="539750" y="1080000"/>
            <a:chExt cx="812725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3.(2018镇江一中调研,5)根据写意画的内容选出对应的唐诗,正确的一项是(3分)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pic>
          <p:nvPicPr>
            <p:cNvPr id="3" name="图片 3" descr="textimage31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14612" y="3063079"/>
              <a:ext cx="2038514" cy="3002972"/>
            </a:xfrm>
            <a:prstGeom prst="rect">
              <a:avLst/>
            </a:prstGeom>
          </p:spPr>
        </p:pic>
        <p:sp>
          <p:nvSpPr>
            <p:cNvPr id="4" name="TextBox 2"/>
            <p:cNvSpPr txBox="1"/>
            <p:nvPr/>
          </p:nvSpPr>
          <p:spPr>
            <a:xfrm>
              <a:off x="539750" y="1578947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A.箨落长竿削玉开,君看母笋是龙材。更容一夜抽千尺,别却池园数寸泥。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B.露涤铅粉节,风摇青玉枝。依依似君子,无地不相宜。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C.独坐幽篁里,弹琴复长啸。深林人不知,明月来相照。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D.竹里梅花相并枝,梅花正发竹枝垂。风吹总向竹枝上,直似王家雪下时。</a:t>
              </a:r>
              <a:endParaRPr lang="zh-CN" altLang="en-US" dirty="0"/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39750" y="604629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　根据画面内容推断,B项,画中未突出竹挺立,犹君子之风。C项,画中无人物弹琴。D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项,画中无梅花。故选A。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1080000"/>
            <a:ext cx="8127250" cy="5253161"/>
            <a:chOff x="539750" y="1080000"/>
            <a:chExt cx="8127250" cy="525316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2.(2017江苏,5)下列诗句中,与下图漫画的情境最吻合的一项是(3分)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/>
            </a:p>
          </p:txBody>
        </p:sp>
        <p:pic>
          <p:nvPicPr>
            <p:cNvPr id="3" name="图片 3" descr="textimage1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14612" y="1578221"/>
              <a:ext cx="2181388" cy="3199370"/>
            </a:xfrm>
            <a:prstGeom prst="rect">
              <a:avLst/>
            </a:prstGeom>
          </p:spPr>
        </p:pic>
        <p:sp>
          <p:nvSpPr>
            <p:cNvPr id="4" name="TextBox 2"/>
            <p:cNvSpPr txBox="1"/>
            <p:nvPr/>
          </p:nvSpPr>
          <p:spPr>
            <a:xfrm>
              <a:off x="539750" y="4920467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A.小梅香里黄莺啭,垂柳阴中白马嘶。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B.门外平桥连柳堤,归来晚树黄莺啼。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C.学语莺儿飞未稳,放身斜坠绿杨枝。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D.黄莺久住浑相识,欲别频啼四五声。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1080000"/>
            <a:ext cx="8127250" cy="2125955"/>
            <a:chOff x="539750" y="1080000"/>
            <a:chExt cx="8127250" cy="212595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4.(2018扬大附中检测,5)对下面这幅漫画的寓意,理解最贴切的一项是(3分)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1634319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A.人生总是充满无奈,常常看着一个个机会从眼前溜走。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B.贪婪者常常因为大欲念而白白错过许多眼前的小机会。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C.人们往往不知足,贪婪者常吃着碗里的,想着锅里的。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D.成功取决于能力,强者总能抓住每个经过眼前的机会。</a:t>
              </a:r>
              <a:endParaRPr lang="zh-CN" altLang="en-US" dirty="0"/>
            </a:p>
          </p:txBody>
        </p:sp>
        <p:pic>
          <p:nvPicPr>
            <p:cNvPr id="4" name="图片 4" descr="textimage32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29322" y="1531895"/>
              <a:ext cx="1804506" cy="1674060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39750" y="3429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漫画由三部分组成:中间一个人手拿渔网站在水中,正跃跃欲试;下方三条小鱼正从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他眼前游走;上方他的脑海中浮现出的是一条大鱼。此人眼看着小鱼从眼前游走而无动于衷,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却想着网到一条大鱼。故选B。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0000" y="1080000"/>
            <a:ext cx="8318280" cy="4535563"/>
            <a:chOff x="540000" y="1080000"/>
            <a:chExt cx="8318280" cy="453556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5.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731280" y="1091766"/>
              <a:ext cx="8127000" cy="6901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(2018徐州七中调研,5)下面各项中,哪一项给这幅漫画拟的题最恰当(3分)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A.言行不一　　B.心存侥幸</a:t>
              </a:r>
              <a:endParaRPr lang="zh-CN" altLang="en-US" dirty="0"/>
            </a:p>
          </p:txBody>
        </p:sp>
        <p:pic>
          <p:nvPicPr>
            <p:cNvPr id="4" name="图片 4" descr="textimage33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86050" y="2277261"/>
              <a:ext cx="2676396" cy="3338302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731280" y="1777195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C.口是心非　　D.得过且过</a:t>
              </a:r>
              <a:endParaRPr lang="zh-CN" altLang="en-US" dirty="0"/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539750" y="570628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这幅漫画上,一个人站在坏了一条腿,用一块砖头跟木条垫着的桌子上写“安全第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一”的标语,讽刺了社会上有些人说一套做一套的行为。因此正确答案为A。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1080000"/>
            <a:ext cx="8127250" cy="2768897"/>
            <a:chOff x="539750" y="1080000"/>
            <a:chExt cx="8127250" cy="276889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6.(2018小海中学调研,5)以“弘扬竹文化,低碳先行”为主题的中国第六届竹文化节在江西宜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春举办,下面是这次文化节节徽的主体部分,整个构图的色彩全为绿色。对其构图特征及文化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内涵说明不正确的一项是(3分)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39750" y="2205823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A.图案由两片饱满的竹叶构成汉字“竹”,点明了文化节的特色内涵。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B.“竹”像两个“个”字,寓意为创办文化节“个个动手,人人有责”。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C.图案外形由变形的数字“6”构成,代表了今年的竹文化节是第六届。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D.图案色彩为绿色,彰显了“弘扬竹文化,低碳先行”的主题和文化精髓。</a:t>
              </a:r>
              <a:endParaRPr lang="zh-CN" altLang="en-US" dirty="0"/>
            </a:p>
          </p:txBody>
        </p:sp>
        <p:pic>
          <p:nvPicPr>
            <p:cNvPr id="4" name="图片 3" descr="textimage34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58016" y="1823721"/>
              <a:ext cx="1768464" cy="2025176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39750" y="3848897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B.寓意错。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1080000"/>
            <a:ext cx="8127250" cy="5324599"/>
            <a:chOff x="539750" y="1080000"/>
            <a:chExt cx="8127250" cy="532459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7.(2017南京、盐城一模,5)“网约专车”基于互联网约车平台,乘客主要通过手机等移动设备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完成订单预约及支付。阅读下图,其中分析不恰当的一项是(3分)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pic>
          <p:nvPicPr>
            <p:cNvPr id="3" name="图片 3" descr="textimage35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85852" y="1995889"/>
              <a:ext cx="4962412" cy="2866222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4991905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A.从年龄上看,80后到00后成为专车乘客的主力,占比超过90%。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B.25~34岁的专车司机占近六成,专车驾驶员总体上是个较年轻的从业群体。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C.统计表明,80后到00后乘客对“互联网+”的新鲜事物更容易认同和接受。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D.专车司、乘人员都集中在一个狭窄年龄段中,表明其行业发展空间有限。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分析图表数据可知,80后到00后专车乘客的占比超过90%,专车驾驶员总体上是个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较年轻的从业群体,说明年轻人对“网约专车”这类新鲜事物更容易接受,说明行业发展的空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间无限。A、B、C三项正确,可用排除法判断。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0000" y="1062815"/>
            <a:ext cx="8389718" cy="2143140"/>
            <a:chOff x="540000" y="1062815"/>
            <a:chExt cx="8389718" cy="214314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8.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785786" y="1062815"/>
              <a:ext cx="8127000" cy="2022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(2017扬中、六合、句容、江浦、华罗庚等七校联考,5)阅读右边漫画,对其寓意理解最贴切的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A.城管下跪是人性化执法,摊贩下跪是对城管的理解和尊重。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B.对跪双方实现了平等,权利和权力都保持了对等的姿态。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C.双方应该“站着对话”,从而实现“站着平等”。</a:t>
              </a:r>
              <a:endParaRPr lang="zh-CN" altLang="en-US" dirty="0"/>
            </a:p>
          </p:txBody>
        </p:sp>
        <p:pic>
          <p:nvPicPr>
            <p:cNvPr id="4" name="图片 4" descr="textimage36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43636" y="1535029"/>
              <a:ext cx="2432360" cy="1670926"/>
            </a:xfrm>
            <a:prstGeom prst="rect">
              <a:avLst/>
            </a:prstGeom>
          </p:spPr>
        </p:pic>
        <p:sp>
          <p:nvSpPr>
            <p:cNvPr id="6" name="TextBox 2"/>
            <p:cNvSpPr txBox="1"/>
            <p:nvPr/>
          </p:nvSpPr>
          <p:spPr>
            <a:xfrm>
              <a:off x="802718" y="2777327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D.双方被动无奈地对跪,避免冲突升级,化解了矛盾。</a:t>
              </a:r>
              <a:endParaRPr lang="zh-CN" altLang="en-US" dirty="0"/>
            </a:p>
          </p:txBody>
        </p:sp>
      </p:grpSp>
      <p:sp>
        <p:nvSpPr>
          <p:cNvPr id="9" name="TextBox 2"/>
          <p:cNvSpPr txBox="1"/>
          <p:nvPr/>
        </p:nvSpPr>
        <p:spPr>
          <a:xfrm>
            <a:off x="588404" y="334883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画面中的两个人一个是城管,一个是小贩,他们相对而跪,表情忧郁痛苦,都在请求对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方的理解。A、B两项理解为对城管、小贩的肯定和赞美有误。D项指出了画面表现的内容,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并非其寓意。C项指出了画面的寓意和实质。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1080000"/>
            <a:ext cx="8127250" cy="5220000"/>
            <a:chOff x="539750" y="1080000"/>
            <a:chExt cx="812725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9.(2017泰兴、黄桥联考,5)下列看法最切合所给漫画和新闻背景的一项是(3分)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1440087"/>
              <a:ext cx="8127000" cy="17658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新闻背景:少儿图书市场繁荣,但少儿读物涉黄涉暴的占了40%,读物成了“毒”物。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A.图书市场,涉黄涉暴的少儿读物有泛滥成灾之势,亟待政府加强监管。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B.出版业不能只重利益,罔顾行业操守,放弃社会责任及健康文化理念。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C.不能任由低俗,且充满色情、暴力的少儿“毒”物,侵害纯真的心灵。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D.社会不应无视读物成为“毒物”,而要共同努力,为少儿读物“消毒”。</a:t>
              </a:r>
              <a:endParaRPr lang="zh-CN" altLang="en-US" dirty="0"/>
            </a:p>
          </p:txBody>
        </p:sp>
        <p:pic>
          <p:nvPicPr>
            <p:cNvPr id="4" name="图片 4" descr="textimage37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28860" y="3348831"/>
              <a:ext cx="3038644" cy="1784158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要深入理解漫画,不妨将图片所反映的内容与现实生活、社会实际联系起来,想一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想自己的周围有没有画中歌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颂(或讽刺)的对象,从而准确把握漫画的要义。B项没有紧扣少儿“毒”物这个主题,A、C、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D三项都与漫画和新闻背景有关,但C项围绕低俗,且充满色情、暴力的少儿“毒”物来阐述,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最切合题意。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1080000"/>
            <a:ext cx="8461406" cy="2125955"/>
            <a:chOff x="539750" y="1080000"/>
            <a:chExt cx="8461406" cy="212595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10.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874156" y="1100915"/>
              <a:ext cx="8127000" cy="5821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(2016南京、盐城一模,5)阅读漫画,对它的寓意理解最贴切的一项是(3分)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pic>
          <p:nvPicPr>
            <p:cNvPr id="4" name="图片 4" descr="textimage38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86512" y="1609519"/>
              <a:ext cx="1247636" cy="1596436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1578947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A.要做成一件事,不能光靠蛮力气,还必须掌握科学规律。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B.要做成一件事,仅靠自身努力是不够的,还要借助外在条件。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C.做任何事情不能自不量力,超出自己能力极限的事无法做成。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D.自己和自己闹别扭是最愚蠢的行为,人应该追求内心的和谐。</a:t>
              </a:r>
              <a:endParaRPr lang="zh-CN" altLang="en-US" dirty="0"/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539750" y="327739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A.从“怎么搬不动呢”以及漫画中人物的表现,可得出“不能光靠蛮力气,还必须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掌握科学规律”的道理。B.“借助外在条件”漫画中没有体现。C.由画面人物站在重物上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搬重物推知,这显然不是人的能力问题,而是方法问题,“超出自己能力极限”与漫画主题不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符。D.“追求内心的和谐”脱离漫画主旨。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9750" y="1062815"/>
            <a:ext cx="8175654" cy="1857388"/>
            <a:chOff x="539750" y="1062815"/>
            <a:chExt cx="8175654" cy="1857388"/>
          </a:xfrm>
        </p:grpSpPr>
        <p:grpSp>
          <p:nvGrpSpPr>
            <p:cNvPr id="5" name="组合 4"/>
            <p:cNvGrpSpPr/>
            <p:nvPr/>
          </p:nvGrpSpPr>
          <p:grpSpPr>
            <a:xfrm>
              <a:off x="540000" y="1062815"/>
              <a:ext cx="8175404" cy="1716100"/>
              <a:chOff x="540000" y="1062815"/>
              <a:chExt cx="8175404" cy="1716100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35317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11.(2016南通二模,5)阅读漫画,对它的寓意理解不恰当的一项是(3分)</a:t>
                </a:r>
                <a:r>
                  <a:rPr lang="zh-CN" altLang="en-US" sz="1197" kern="0" spc="333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　　)</a:t>
                </a:r>
                <a:endParaRPr lang="zh-CN" altLang="en-US" dirty="0"/>
              </a:p>
            </p:txBody>
          </p:sp>
          <p:sp>
            <p:nvSpPr>
              <p:cNvPr id="3" name="TextBox 3"/>
              <p:cNvSpPr txBox="1"/>
              <p:nvPr/>
            </p:nvSpPr>
            <p:spPr>
              <a:xfrm>
                <a:off x="588404" y="1491443"/>
                <a:ext cx="8127000" cy="12301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A.风险越大意味着收获越多。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B.要警惕诱惑背后的陷阱。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C.想要获得成功往往需要借助外物。</a:t>
                </a:r>
                <a:endParaRPr lang="zh-CN" altLang="en-US" dirty="0"/>
              </a:p>
            </p:txBody>
          </p:sp>
          <p:pic>
            <p:nvPicPr>
              <p:cNvPr id="4" name="图片 4" descr="textimage39.jpe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786578" y="1062815"/>
                <a:ext cx="1580172" cy="1716100"/>
              </a:xfrm>
              <a:prstGeom prst="rect">
                <a:avLst/>
              </a:prstGeom>
            </p:spPr>
          </p:pic>
        </p:grpSp>
        <p:sp>
          <p:nvSpPr>
            <p:cNvPr id="6" name="TextBox 2"/>
            <p:cNvSpPr txBox="1"/>
            <p:nvPr/>
          </p:nvSpPr>
          <p:spPr>
            <a:xfrm>
              <a:off x="539750" y="2567029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D.距离成功只差一步时不要轻言放弃。</a:t>
              </a:r>
              <a:endParaRPr lang="zh-CN" altLang="en-US" dirty="0"/>
            </a:p>
          </p:txBody>
        </p:sp>
      </p:grpSp>
      <p:sp>
        <p:nvSpPr>
          <p:cNvPr id="8" name="TextBox 2"/>
          <p:cNvSpPr txBox="1"/>
          <p:nvPr/>
        </p:nvSpPr>
        <p:spPr>
          <a:xfrm>
            <a:off x="539750" y="3063079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错在“多”,图中只有一朵花,因此不能说收获多。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A.“黄莺”并没有在“小梅香里啭”,图中也不见“白马嘶”。B.不见“门外平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桥连柳堤”,也不是“归来”。C.完全背离了画面的意义。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如果不仔细观察画面,考生很容易答错。观察时应该注意画面的每一个组成部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分。黄莺停歇在柳树枝头,而不是梅树上,也谈不上“飞未稳”;另外,画面上的两个人走向等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待他们的船,船工正撑着船篙等候,黄莺朝着他们的背影啼叫。所以,解答此类题,首先应仔细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观察画面,其次要准确理解诗句意思。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1080000"/>
            <a:ext cx="8351720" cy="2145635"/>
            <a:chOff x="539750" y="1080000"/>
            <a:chExt cx="8351720" cy="214563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12.(2016徐州三模,5)对漫画寓意的解说最恰当的一项是(3分)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1491443"/>
              <a:ext cx="8127000" cy="1734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A.城外的人想进来,城里的人想出去。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B.拥有物质再丰富,精神追求也不停步。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C.拥有资源的多少并不重要,要懂得利用。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D.生活工具的利用方式是多样的,不要僵化。</a:t>
              </a:r>
              <a:endParaRPr lang="zh-CN" altLang="en-US" dirty="0"/>
            </a:p>
          </p:txBody>
        </p:sp>
        <p:pic>
          <p:nvPicPr>
            <p:cNvPr id="4" name="图片 4" descr="textimage40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57950" y="1371187"/>
              <a:ext cx="2533520" cy="1763330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539750" y="3419475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画中人只要将梯子竖起即可,但画中人空有这么多的梯子却不懂得利用。因此选C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3524640" y="1205691"/>
            <a:ext cx="2608406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教师专用题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：35分钟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：36分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9750" y="1848633"/>
            <a:ext cx="8175654" cy="2364450"/>
            <a:chOff x="539750" y="1848633"/>
            <a:chExt cx="8175654" cy="2364450"/>
          </a:xfrm>
        </p:grpSpPr>
        <p:sp>
          <p:nvSpPr>
            <p:cNvPr id="2" name="TextBox 2"/>
            <p:cNvSpPr txBox="1"/>
            <p:nvPr/>
          </p:nvSpPr>
          <p:spPr>
            <a:xfrm>
              <a:off x="539750" y="2062947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1.(2018如皋调研,5)下列诗句中,与下面漫画的情境最吻合的一项是(3分)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sp>
          <p:nvSpPr>
            <p:cNvPr id="6" name="TextBox 2"/>
            <p:cNvSpPr txBox="1"/>
            <p:nvPr/>
          </p:nvSpPr>
          <p:spPr>
            <a:xfrm>
              <a:off x="588404" y="2483785"/>
              <a:ext cx="8127000" cy="1044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A.借问酒家何处有,牧童遥指杏花村。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B.老牛亦是知音者,横笛声中缓步行。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C.骑牛远远过前村,短笛横吹隔陇闻。</a:t>
              </a:r>
              <a:endParaRPr lang="zh-CN" altLang="en-US" dirty="0"/>
            </a:p>
          </p:txBody>
        </p:sp>
        <p:pic>
          <p:nvPicPr>
            <p:cNvPr id="7" name="图片 3" descr="textimage43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43702" y="1848633"/>
              <a:ext cx="1895636" cy="2364450"/>
            </a:xfrm>
            <a:prstGeom prst="rect">
              <a:avLst/>
            </a:prstGeom>
          </p:spPr>
        </p:pic>
        <p:sp>
          <p:nvSpPr>
            <p:cNvPr id="8" name="TextBox 2"/>
            <p:cNvSpPr txBox="1"/>
            <p:nvPr/>
          </p:nvSpPr>
          <p:spPr>
            <a:xfrm>
              <a:off x="539750" y="3495723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D.草铺横野六七里,笛弄晚风三四声。</a:t>
              </a:r>
              <a:endParaRPr lang="zh-CN" altLang="en-US" dirty="0"/>
            </a:p>
          </p:txBody>
        </p:sp>
      </p:grpSp>
      <p:sp>
        <p:nvSpPr>
          <p:cNvPr id="10" name="TextBox 2"/>
          <p:cNvSpPr txBox="1"/>
          <p:nvPr/>
        </p:nvSpPr>
        <p:spPr>
          <a:xfrm>
            <a:off x="539750" y="427752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这幅漫画有这样一些细节:孩童吹笛、老牛回头且表情和悦且步履悠闲。A项,没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有“笛”。C项,画面不能体现“隔陇”。D项,画面不能体现“草铺横野”。只有B项符合画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面内容。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1080000"/>
            <a:ext cx="8247092" cy="4867477"/>
            <a:chOff x="539750" y="1080000"/>
            <a:chExt cx="8247092" cy="486747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2.(2018南京、南通、盐城等六市区三模,5)下列对南京书展徽标理解不恰当的是(3分)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    　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1491443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A.标志左上方图形由“南”字拼音首字母化入,似打开的城门,展现南京书展欢迎包容的姿态。</a:t>
              </a:r>
              <a:endParaRPr lang="zh-CN" altLang="en-US" dirty="0"/>
            </a:p>
          </p:txBody>
        </p:sp>
        <p:pic>
          <p:nvPicPr>
            <p:cNvPr id="4" name="图片 4" descr="textimage44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14612" y="2991641"/>
              <a:ext cx="2721710" cy="2955836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1848633"/>
              <a:ext cx="8247092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B.标志右上方文字是繁体“書”字的艺术变体,说明此次展览主体是书籍,同时表示书籍很多。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C.标志下方有“南京书展”四个汉字,汉字下面又有对应的英文翻译,表明此次书展中外书籍齐全。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D.该标志图文结合,疏密有致,寓意丰富,在和谐统一中传达出南京的历史特色和文化气息。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　南京书展标志由南京首字母N和繁体的“书”字组成,字母N象征开放的城门,也是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南京历史文化的代表符号,表示南京书展欢迎与包容的态度。另外,标志虚实相间,既代表了引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领和搭建书籍交流平台的实力,也象征了不断增长和繁荣的图书交易。A、B、D正确,C项过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度解读。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3.(2018南京、盐城一模,5)春华中学举行“全校师生读书月”徽标征集活动,下列是各徽标及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推荐理由,其中最切合活动主题的一项是(3分)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4212194"/>
            <a:ext cx="8127000" cy="20878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A.①以学生作为画面主体,展现当代青年意气风发的精神风貌,定能引起学生的共鸣。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B.②画面洗练风趣,猫头鹰专心读书的神态启迪学生读书要专注,给学生方法的指导。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C.③众人开卷阅读的画面,既突出了读书的主题,又强调了此次活动“全体性”特点。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D.④人形的树表达了读书助人成长的寓意,地球图案传达了读书人要行万里路的理念。</a:t>
            </a:r>
            <a:endParaRPr lang="zh-CN" altLang="en-US"/>
          </a:p>
        </p:txBody>
      </p:sp>
      <p:pic>
        <p:nvPicPr>
          <p:cNvPr id="4" name="图片 4" descr="textimage4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750" y="1991509"/>
            <a:ext cx="6467668" cy="2026016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本题综合考查学生对徽标的分析把握以及征集语内容的理解能力。答题时,考生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要注意题干要点,全面把握徽标和征集语内容。根据题目,可知活动以“全校师生读书月”为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主题,所以徽标和征集语中应以“师生”为主体,以“读书”为主要活动。不能只强调一方,因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此排除A项和B项,“地球与行万里路”与主题无关,因此排除D选项。故选C。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4.(2018仪征二中模拟,5)阅读下面这幅漫画,对它的寓意理解最恰当的一项是(3分)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40000" y="4063211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A.天下熙熙为利来,天下攘攘为利往。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B.世事洞明皆学问,人情练达即文章。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C.与世无争伪君子,“洛阳纸贵”真市侩。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D.斤斤计较少年志,循循善诱老人心。</a:t>
              </a:r>
              <a:endParaRPr lang="zh-CN" altLang="en-US" dirty="0"/>
            </a:p>
          </p:txBody>
        </p:sp>
        <p:pic>
          <p:nvPicPr>
            <p:cNvPr id="4" name="图片 4" descr="textimage46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57488" y="1562881"/>
              <a:ext cx="2616256" cy="2306806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39750" y="556340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根据漫画中的信息“淡泊明志”“见利忘”,以及两个人的对话“您忘写一个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字?”“你忘付一个字的钱!”可知C项最符合画面寓意。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258114" cy="3418313"/>
            <a:chOff x="540000" y="1080000"/>
            <a:chExt cx="8258114" cy="341831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7658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5.(2018华士高中模拟,5)阅读丰子恺的漫画,寓意理解最贴切的一项是(3分)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A.要做生活中的强者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B.要学会以欣赏的态度对待生活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C.生活中难免有挫折,要及时改变方向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D.生活中遇到挫折后,应该从容淡定</a:t>
              </a:r>
              <a:endParaRPr lang="zh-CN" altLang="en-US" dirty="0"/>
            </a:p>
          </p:txBody>
        </p:sp>
        <p:pic>
          <p:nvPicPr>
            <p:cNvPr id="3" name="图片 3" descr="textimage47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43702" y="1848633"/>
              <a:ext cx="2154412" cy="2649680"/>
            </a:xfrm>
            <a:prstGeom prst="rect">
              <a:avLst/>
            </a:prstGeom>
          </p:spPr>
        </p:pic>
      </p:grpSp>
      <p:sp>
        <p:nvSpPr>
          <p:cNvPr id="4" name="TextBox 2"/>
          <p:cNvSpPr txBox="1"/>
          <p:nvPr/>
        </p:nvSpPr>
        <p:spPr>
          <a:xfrm>
            <a:off x="539750" y="5206219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D　从画面中,一个人跌倒了,就安闲地坐在地上,旁边还有一行字,写着“跌一跤且坐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坐”,跌跤可以喻指人生中遇到的挫折,从漫画内容看,揭示的寓意就是:遇到了挫折不妨从容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一点,淡定一点。由此可确定答案为D。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62815"/>
            <a:ext cx="8372786" cy="4377950"/>
            <a:chOff x="540000" y="1062815"/>
            <a:chExt cx="8372786" cy="437795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6.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785786" y="1062815"/>
              <a:ext cx="8127000" cy="17658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(2018徐州七中模拟,5)下列对下图理解不正确的一项是(3分)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A.拥有多了反而使得自己无所适从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B.焦虑是欲望的副作用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C.外交家的时间表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D.生命——时间的重负</a:t>
              </a:r>
              <a:endParaRPr lang="zh-CN" altLang="en-US" dirty="0"/>
            </a:p>
          </p:txBody>
        </p:sp>
        <p:pic>
          <p:nvPicPr>
            <p:cNvPr id="4" name="图片 4" descr="textimage48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14546" y="2848765"/>
              <a:ext cx="3348000" cy="2592000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39750" y="562124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漫画中,一个人手上戴了五块手表,此时正痛苦地不知道看哪块手表上的时间,一脸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纠结。因此A、B、D三个选项的理解都符合漫画的主旨,C项根本看不出“外交家”来,歪曲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了漫画的主旨。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1062815"/>
            <a:ext cx="8372786" cy="5500726"/>
            <a:chOff x="540000" y="1062815"/>
            <a:chExt cx="8372786" cy="550072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7.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785786" y="1062815"/>
              <a:ext cx="8127000" cy="17658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(2017高邮、宝应联考,5)与下面的这幅摄影作品所表现的意蕴最匹配的一句是(3分)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A.许多真相被道出,但更多的真相被隐瞒。(达林法官)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B.成功的花,人们只惊羡她现时的明艳!然而当初她的芽儿,浸透了奋斗的泪泉,洒遍了牺牲的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血雨。(冰心)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C.你决说不出什么事情本身是快乐的——它之所以算是快乐,无非是与不快活的事情相对而</a:t>
              </a:r>
              <a:endParaRPr lang="zh-CN" altLang="en-US" dirty="0"/>
            </a:p>
          </p:txBody>
        </p:sp>
        <p:pic>
          <p:nvPicPr>
            <p:cNvPr id="4" name="图片 4" descr="textimage49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1802" y="3647541"/>
              <a:ext cx="2808000" cy="2916000"/>
            </a:xfrm>
            <a:prstGeom prst="rect">
              <a:avLst/>
            </a:prstGeom>
          </p:spPr>
        </p:pic>
        <p:sp>
          <p:nvSpPr>
            <p:cNvPr id="6" name="TextBox 2"/>
            <p:cNvSpPr txBox="1"/>
            <p:nvPr/>
          </p:nvSpPr>
          <p:spPr>
            <a:xfrm>
              <a:off x="731280" y="2848765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论罢了。(马克·吐温)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D.金无足赤,人无完人。(成语)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1080000"/>
            <a:ext cx="8127250" cy="5220000"/>
            <a:chOff x="539750" y="1080000"/>
            <a:chExt cx="812725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3.(2015江苏,5)下列对“中国文化遗产”标志理解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不恰当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4081217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A.标志整体呈圆形,既体现民族团结、和谐包容的文化内涵,也体现文化遗产保护的理念。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B.标志中的太阳神鸟图案动感很强,既体现中国文化强大的向心力,也体现自强不息的民族精神。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C.标志中的神鸟与太阳光芒的数目,暗合中国文化中四季、四方、十二生肖、十二时辰等元</a:t>
              </a:r>
              <a:endParaRPr lang="zh-CN" altLang="en-US" dirty="0"/>
            </a:p>
          </p:txBody>
        </p:sp>
        <p:pic>
          <p:nvPicPr>
            <p:cNvPr id="4" name="图片 4" descr="textimage2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57422" y="1562881"/>
              <a:ext cx="2324264" cy="2349256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5134781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素。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D.标志中光芒四射的太阳,既象征着光明、生命和永恒,也象征着我国飞速发展的文化产业。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摄影作品中的左脚摩登亮丽,右脚则伤痕累累,令人目不忍视。画面表达的内容是: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右脚是你的人生,左脚是别人眼中的你的人生。确定寓意包含两个方面,即别人眼中的人生和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真正的人生,比较四个选项,B项最符合作品表现的意蕴。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91377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14348" y="1007048"/>
            <a:ext cx="8179388" cy="4743699"/>
            <a:chOff x="714348" y="1007048"/>
            <a:chExt cx="8179388" cy="4743699"/>
          </a:xfrm>
        </p:grpSpPr>
        <p:sp>
          <p:nvSpPr>
            <p:cNvPr id="3" name="TextBox 3"/>
            <p:cNvSpPr txBox="1"/>
            <p:nvPr/>
          </p:nvSpPr>
          <p:spPr>
            <a:xfrm>
              <a:off x="766736" y="1007048"/>
              <a:ext cx="8127000" cy="141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(2017江阴中学、海门等七校联考,5)阅读这幅漫画,对它的寓意理解不正确的一项是(3分)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A.有时,眼见的未必就是真实的。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B.媒体要对大众负责,不能截取事件的局部误导读者。</a:t>
              </a:r>
              <a:endParaRPr lang="zh-CN" altLang="en-US" dirty="0"/>
            </a:p>
          </p:txBody>
        </p:sp>
        <p:pic>
          <p:nvPicPr>
            <p:cNvPr id="4" name="图片 4" descr="textimage50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43306" y="3205955"/>
              <a:ext cx="2120660" cy="2544792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714348" y="2410985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C.换个角度看问题,才能得到真相。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D.看事情不能只看局部,更要看到整体。</a:t>
              </a:r>
              <a:endParaRPr lang="zh-CN" altLang="en-US" dirty="0"/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39750" y="5920599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理解漫画的关键在于:画面中的圆圈,即摄像机捕捉的画面内容与实际的内容不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同。漫画内容与“换角度”看问题无关。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1044101"/>
            <a:ext cx="8175654" cy="5220000"/>
            <a:chOff x="491346" y="1080000"/>
            <a:chExt cx="8175654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9.(2017扬州一模,5)下面的图表是交通运输部2015年发布的乘客使用专车上班或出行与距离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远近关系的比例图,相关表述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错误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pic>
          <p:nvPicPr>
            <p:cNvPr id="3" name="图片 3" descr="textimage51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37514" y="1937256"/>
              <a:ext cx="3975566" cy="2464850"/>
            </a:xfrm>
            <a:prstGeom prst="rect">
              <a:avLst/>
            </a:prstGeom>
          </p:spPr>
        </p:pic>
        <p:sp>
          <p:nvSpPr>
            <p:cNvPr id="4" name="TextBox 2"/>
            <p:cNvSpPr txBox="1"/>
            <p:nvPr/>
          </p:nvSpPr>
          <p:spPr>
            <a:xfrm>
              <a:off x="491346" y="4509024"/>
              <a:ext cx="8127000" cy="141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A.10公里的路程内,乘客使用专车的订单占比明显较高。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B.10公里的路程内,出行使用专车的订单占比高于上班选择专车的订单占比。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C.随着出行距离的增加,乘客使用专车的订单占比在不断地减少。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D.就出行而言,距离的远近是决定乘客是否使用专车的重要因素。</a:t>
              </a:r>
              <a:endParaRPr lang="zh-CN" altLang="en-US" dirty="0"/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39750" y="597332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分析图表数据可知,虽然随着出行距离的增加,乘客使用专车的订单占比在不断减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少,但从5公里内和5~10公里的路程中,上班乘客使用专车的订单占比在增加。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991377"/>
            <a:ext cx="8425424" cy="5412103"/>
            <a:chOff x="539750" y="1080000"/>
            <a:chExt cx="8425424" cy="541210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10.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838174" y="1081865"/>
              <a:ext cx="8127000" cy="4381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(2016淮安调研,5)下列对纪念抗战胜利70周年全国集邮巡展活动的纪念戳图案理解不恰当的</a:t>
              </a:r>
              <a:endParaRPr lang="zh-CN" altLang="en-US" dirty="0"/>
            </a:p>
          </p:txBody>
        </p:sp>
        <p:pic>
          <p:nvPicPr>
            <p:cNvPr id="4" name="图片 4" descr="textimage52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54531" y="4473173"/>
              <a:ext cx="2051758" cy="2018930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1420005"/>
              <a:ext cx="8127000" cy="3178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A.纪念戳中 “纪念中国人民抗日战争暨世界反法西斯战争胜利70周年全国集邮巡回展览”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的文字与“2015.6~2015.9”的数字点明活动的主题及举办时间。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B.纪念戳整体呈圆形,既体现了中国人民的团结,也体现了世界人民的团结,正因为团结才获得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了抗日战争和世界反法西斯战争的胜利。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C.纪念戳中战士吹起冲锋号,旗帜迎风飘扬,邮票上印有“70”字样,暗含方寸之间再现波澜壮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阔的抗日历史,有以邮票为载体弘扬爱国主义精神之意。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D.纪念戳中的锯齿形暗指长城,既象征了中国像气势磅礴的万里长城屹立在世界民族之林,又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体现了中华民族自强不息的民族精神。</a:t>
              </a:r>
              <a:endParaRPr lang="zh-CN" altLang="en-US" dirty="0"/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642910" y="640348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D.“纪念戳中的锯齿形暗指长城”错误,因为图案并未突出“长城”这个主题。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00" y="1078362"/>
            <a:ext cx="8513544" cy="4434403"/>
            <a:chOff x="540000" y="1078362"/>
            <a:chExt cx="8513544" cy="443440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11.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926544" y="1078362"/>
              <a:ext cx="8127000" cy="18227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(2016苏北四市摸底,5)下列对江苏省徐州市地铁的标志理解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不恰当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A.“M”既是地铁英文首字母,又形似地铁隧道口;交集部分形似“X”,表明徐州地区。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B.两个白色三角组成“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”符号,象征地铁隧道向远处延伸,地铁建设蓬勃发展。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C.黑色三角及下方的空白形似山峦、湖水,象征徐州山清水秀、山水相依,人民安居乐业。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D.设计立意鲜明,简洁明快,图文结合,便于不同文化水平的人群识别。</a:t>
              </a:r>
              <a:endParaRPr lang="zh-CN" altLang="en-US" dirty="0"/>
            </a:p>
          </p:txBody>
        </p:sp>
        <p:pic>
          <p:nvPicPr>
            <p:cNvPr id="4" name="图片 4" descr="textimage53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00298" y="2848765"/>
              <a:ext cx="3132000" cy="2664000"/>
            </a:xfrm>
            <a:prstGeom prst="rect">
              <a:avLst/>
            </a:prstGeom>
          </p:spPr>
        </p:pic>
      </p:grpSp>
      <p:sp>
        <p:nvSpPr>
          <p:cNvPr id="7" name="TextBox 2"/>
          <p:cNvSpPr txBox="1"/>
          <p:nvPr/>
        </p:nvSpPr>
        <p:spPr>
          <a:xfrm>
            <a:off x="588404" y="554469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要宏观把握徐州地铁标志的构成特点,要能看出图形的寓意,用创新思维去审视图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标,要围绕地铁而谈。C项“人民安居乐业”有误,属无中生有。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75404" cy="4256156"/>
            <a:chOff x="540000" y="1080000"/>
            <a:chExt cx="8175404" cy="425615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12.(2016江苏百校联考,5)对“大连国际女子网球公开赛”徽标理解不恰当的一项是(3分)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88404" y="3991773"/>
              <a:ext cx="8127000" cy="13443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A.图形简洁大气,富有动感,具有强烈的视觉冲击力和浓郁的艺术气息。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B.图形融合了女子网球顽强拼搏的运动精神和中国书法的刚健沉实,一丝不苟。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C.图形由一只凌空飞跃的网球、激情挥拍的运动员组成。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D.图形体现出大连现代城市的时尚与奔放,同时也展现了大连深厚的文化底蕴。</a:t>
              </a:r>
              <a:endParaRPr lang="zh-CN" altLang="en-US" dirty="0"/>
            </a:p>
          </p:txBody>
        </p:sp>
        <p:pic>
          <p:nvPicPr>
            <p:cNvPr id="4" name="图片 4" descr="textimage54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43174" y="1562881"/>
              <a:ext cx="2540764" cy="2404164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88404" y="5474348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从徽标的图形和“女子网球公开赛”这一主题看,“刚健沉实,一丝不苟”错,应是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“舒展洒脱”。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首先,要明确该图案是“中国文化遗产”的标志,对标志的解说必须体现中国文化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遗产的特点。其次,要审读四个选项,看哪个选项符合或不符合“中国文化遗产”的内涵。D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项所言“太阳”的第一个“象征”不是“中国文化遗产”独有,第二个“象征”不属于“遗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产”,故应选D项。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63013"/>
            <a:ext cx="8127000" cy="2073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图标题得分关键是读懂图标,图标的组成部分和整体感是帮助答题的要素。同时,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图标又暗含一定的内容、象征意义和目的。该题中的图标由内中外三部分组成:标志的中心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位置是光芒四射的太阳,象征着光明、生命和永恒;围绕着太阳的是太阳神鸟,其图案动感很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强,既体现了中国文化强大的向心力,也体现了自强不息的民族精神;外圈是“中国文化遗产”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的中英文。标志整体呈圆形,既体现了民族团结、和谐包容的文化内涵,也体现了文化遗产保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护的理念。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1080000"/>
            <a:ext cx="8127250" cy="5220000"/>
            <a:chOff x="539750" y="1080000"/>
            <a:chExt cx="812725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4.(2014江苏,5)阅读下边这幅漫画,对它的寓意理解最贴切的一项是(3分)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4277525"/>
              <a:ext cx="8127000" cy="5101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A.人如果不用眼睛看,而只用耳朵听,肯定会受骗上当。</a:t>
              </a:r>
              <a:endParaRPr lang="zh-CN" altLang="en-US" dirty="0"/>
            </a:p>
          </p:txBody>
        </p:sp>
        <p:pic>
          <p:nvPicPr>
            <p:cNvPr id="4" name="图片 4" descr="textimage3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57488" y="1848633"/>
              <a:ext cx="1609884" cy="2239034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4718202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B.人生一般总是在两种互相矛盾的真理之间寻找中庸。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C.我们很少想到我们有什么,可是总想到我们缺什么。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D.我们不仅希望我们自己幸福,而且也希望他人幸福。</a:t>
              </a:r>
              <a:endParaRPr lang="zh-CN" altLang="en-US" dirty="0"/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539750" y="583044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漫画的寓意要依据漫画所呈现出的特征来挖掘,漫画中的人物只看到一条鱼,可是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心里想的却是要有四条鱼该多好啊,外与内形成鲜明对比,由此判断C项正确。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/>
          <p:nvPr/>
        </p:nvSpPr>
        <p:spPr>
          <a:xfrm>
            <a:off x="2285984" y="1008883"/>
            <a:ext cx="418896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B组  统一命题、省(区、市)卷题组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40000" y="1615605"/>
            <a:ext cx="8127000" cy="3947804"/>
            <a:chOff x="540000" y="1615605"/>
            <a:chExt cx="8127000" cy="394780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615605"/>
              <a:ext cx="8127000" cy="6616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1.(2018课标全国Ⅰ,21)下面是某校为教师编写个人专业发展规划而提供的流程图,请把这个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图转写成一段文字介绍,要求内容完整,表述准确,语言连贯,不超过90个字。(6分)</a:t>
              </a:r>
              <a:endParaRPr lang="zh-CN" altLang="en-US" dirty="0"/>
            </a:p>
          </p:txBody>
        </p:sp>
        <p:pic>
          <p:nvPicPr>
            <p:cNvPr id="4" name="图片 2" descr="textimage4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20172" y="2493817"/>
              <a:ext cx="2608150" cy="3069592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C4B36E68-71B4-4E10-98BC-D186D45B1BA8}">
  <ds:schemaRefs/>
</ds:datastoreItem>
</file>

<file path=customXml/itemProps10.xml><?xml version="1.0" encoding="utf-8"?>
<ds:datastoreItem xmlns:ds="http://schemas.openxmlformats.org/officeDocument/2006/customXml" ds:itemID="{A72D3C56-E7D5-4B0B-8E6F-9100A9D82AC8}">
  <ds:schemaRefs/>
</ds:datastoreItem>
</file>

<file path=customXml/itemProps11.xml><?xml version="1.0" encoding="utf-8"?>
<ds:datastoreItem xmlns:ds="http://schemas.openxmlformats.org/officeDocument/2006/customXml" ds:itemID="{A1EF6E4E-E3A8-4AC8-A764-F85D12DC84CB}">
  <ds:schemaRefs/>
</ds:datastoreItem>
</file>

<file path=customXml/itemProps12.xml><?xml version="1.0" encoding="utf-8"?>
<ds:datastoreItem xmlns:ds="http://schemas.openxmlformats.org/officeDocument/2006/customXml" ds:itemID="{A9CBC5A6-E1C2-439D-9222-73EEB90BB4E2}">
  <ds:schemaRefs/>
</ds:datastoreItem>
</file>

<file path=customXml/itemProps13.xml><?xml version="1.0" encoding="utf-8"?>
<ds:datastoreItem xmlns:ds="http://schemas.openxmlformats.org/officeDocument/2006/customXml" ds:itemID="{C0DFFCE5-E7A4-458C-B9F4-8D0E70980691}">
  <ds:schemaRefs/>
</ds:datastoreItem>
</file>

<file path=customXml/itemProps14.xml><?xml version="1.0" encoding="utf-8"?>
<ds:datastoreItem xmlns:ds="http://schemas.openxmlformats.org/officeDocument/2006/customXml" ds:itemID="{34F14662-4320-466E-AC4F-D9743AB93E43}">
  <ds:schemaRefs/>
</ds:datastoreItem>
</file>

<file path=customXml/itemProps15.xml><?xml version="1.0" encoding="utf-8"?>
<ds:datastoreItem xmlns:ds="http://schemas.openxmlformats.org/officeDocument/2006/customXml" ds:itemID="{1B6BD6E0-D3A2-4CDF-98E6-5FBF9CCA4C53}">
  <ds:schemaRefs/>
</ds:datastoreItem>
</file>

<file path=customXml/itemProps16.xml><?xml version="1.0" encoding="utf-8"?>
<ds:datastoreItem xmlns:ds="http://schemas.openxmlformats.org/officeDocument/2006/customXml" ds:itemID="{0D98E0CD-907E-41BF-A358-AC5EEA836F52}">
  <ds:schemaRefs/>
</ds:datastoreItem>
</file>

<file path=customXml/itemProps17.xml><?xml version="1.0" encoding="utf-8"?>
<ds:datastoreItem xmlns:ds="http://schemas.openxmlformats.org/officeDocument/2006/customXml" ds:itemID="{4A131DCA-0BA5-4633-9BD6-93E4C629B402}">
  <ds:schemaRefs/>
</ds:datastoreItem>
</file>

<file path=customXml/itemProps18.xml><?xml version="1.0" encoding="utf-8"?>
<ds:datastoreItem xmlns:ds="http://schemas.openxmlformats.org/officeDocument/2006/customXml" ds:itemID="{1DF24744-C18B-4F0B-B36A-B37D1D7FEF8D}">
  <ds:schemaRefs/>
</ds:datastoreItem>
</file>

<file path=customXml/itemProps19.xml><?xml version="1.0" encoding="utf-8"?>
<ds:datastoreItem xmlns:ds="http://schemas.openxmlformats.org/officeDocument/2006/customXml" ds:itemID="{0D6EBDEF-8793-4662-9C3E-23ADB60767C9}">
  <ds:schemaRefs/>
</ds:datastoreItem>
</file>

<file path=customXml/itemProps2.xml><?xml version="1.0" encoding="utf-8"?>
<ds:datastoreItem xmlns:ds="http://schemas.openxmlformats.org/officeDocument/2006/customXml" ds:itemID="{14285D46-3C2D-4435-901D-508145BC3523}">
  <ds:schemaRefs/>
</ds:datastoreItem>
</file>

<file path=customXml/itemProps20.xml><?xml version="1.0" encoding="utf-8"?>
<ds:datastoreItem xmlns:ds="http://schemas.openxmlformats.org/officeDocument/2006/customXml" ds:itemID="{9F580604-263B-4B71-B059-238899BBE4FF}">
  <ds:schemaRefs/>
</ds:datastoreItem>
</file>

<file path=customXml/itemProps21.xml><?xml version="1.0" encoding="utf-8"?>
<ds:datastoreItem xmlns:ds="http://schemas.openxmlformats.org/officeDocument/2006/customXml" ds:itemID="{50956F25-41BB-4C9A-BDD5-7A242165C499}">
  <ds:schemaRefs/>
</ds:datastoreItem>
</file>

<file path=customXml/itemProps22.xml><?xml version="1.0" encoding="utf-8"?>
<ds:datastoreItem xmlns:ds="http://schemas.openxmlformats.org/officeDocument/2006/customXml" ds:itemID="{6600D263-78F6-46A2-9174-C35A04742761}">
  <ds:schemaRefs/>
</ds:datastoreItem>
</file>

<file path=customXml/itemProps23.xml><?xml version="1.0" encoding="utf-8"?>
<ds:datastoreItem xmlns:ds="http://schemas.openxmlformats.org/officeDocument/2006/customXml" ds:itemID="{C287CDD3-E40A-44AC-AAC1-BA0E3D353AE5}">
  <ds:schemaRefs/>
</ds:datastoreItem>
</file>

<file path=customXml/itemProps24.xml><?xml version="1.0" encoding="utf-8"?>
<ds:datastoreItem xmlns:ds="http://schemas.openxmlformats.org/officeDocument/2006/customXml" ds:itemID="{009968C4-33B1-4D9E-B62E-B919989C022C}">
  <ds:schemaRefs/>
</ds:datastoreItem>
</file>

<file path=customXml/itemProps25.xml><?xml version="1.0" encoding="utf-8"?>
<ds:datastoreItem xmlns:ds="http://schemas.openxmlformats.org/officeDocument/2006/customXml" ds:itemID="{145CF016-7549-4082-A264-C854A2945D4E}">
  <ds:schemaRefs/>
</ds:datastoreItem>
</file>

<file path=customXml/itemProps26.xml><?xml version="1.0" encoding="utf-8"?>
<ds:datastoreItem xmlns:ds="http://schemas.openxmlformats.org/officeDocument/2006/customXml" ds:itemID="{A58F074A-A023-43B3-AE39-6309BC12E5FB}">
  <ds:schemaRefs/>
</ds:datastoreItem>
</file>

<file path=customXml/itemProps27.xml><?xml version="1.0" encoding="utf-8"?>
<ds:datastoreItem xmlns:ds="http://schemas.openxmlformats.org/officeDocument/2006/customXml" ds:itemID="{7AC3A3A1-8E36-44CB-AD51-98AD2E04FBEB}">
  <ds:schemaRefs/>
</ds:datastoreItem>
</file>

<file path=customXml/itemProps28.xml><?xml version="1.0" encoding="utf-8"?>
<ds:datastoreItem xmlns:ds="http://schemas.openxmlformats.org/officeDocument/2006/customXml" ds:itemID="{BAF10528-6223-4CC3-AF83-90E631CBD307}">
  <ds:schemaRefs/>
</ds:datastoreItem>
</file>

<file path=customXml/itemProps29.xml><?xml version="1.0" encoding="utf-8"?>
<ds:datastoreItem xmlns:ds="http://schemas.openxmlformats.org/officeDocument/2006/customXml" ds:itemID="{90C110F4-FA94-4A13-BA7C-B6DF4F0C95D4}">
  <ds:schemaRefs/>
</ds:datastoreItem>
</file>

<file path=customXml/itemProps3.xml><?xml version="1.0" encoding="utf-8"?>
<ds:datastoreItem xmlns:ds="http://schemas.openxmlformats.org/officeDocument/2006/customXml" ds:itemID="{389D7ECF-9EF3-47DE-933D-18CE6F6A7E87}">
  <ds:schemaRefs/>
</ds:datastoreItem>
</file>

<file path=customXml/itemProps30.xml><?xml version="1.0" encoding="utf-8"?>
<ds:datastoreItem xmlns:ds="http://schemas.openxmlformats.org/officeDocument/2006/customXml" ds:itemID="{3E871FA6-57C0-4DAD-A7CA-3463EFD1AA72}">
  <ds:schemaRefs/>
</ds:datastoreItem>
</file>

<file path=customXml/itemProps31.xml><?xml version="1.0" encoding="utf-8"?>
<ds:datastoreItem xmlns:ds="http://schemas.openxmlformats.org/officeDocument/2006/customXml" ds:itemID="{F7131B30-ECF9-4BEC-9A84-B4DD95F53C69}">
  <ds:schemaRefs/>
</ds:datastoreItem>
</file>

<file path=customXml/itemProps32.xml><?xml version="1.0" encoding="utf-8"?>
<ds:datastoreItem xmlns:ds="http://schemas.openxmlformats.org/officeDocument/2006/customXml" ds:itemID="{7647175A-86CE-4155-9A19-3D93DFEC0C79}">
  <ds:schemaRefs/>
</ds:datastoreItem>
</file>

<file path=customXml/itemProps33.xml><?xml version="1.0" encoding="utf-8"?>
<ds:datastoreItem xmlns:ds="http://schemas.openxmlformats.org/officeDocument/2006/customXml" ds:itemID="{B4BBFADB-9289-4015-B45A-EDA970E3C527}">
  <ds:schemaRefs/>
</ds:datastoreItem>
</file>

<file path=customXml/itemProps34.xml><?xml version="1.0" encoding="utf-8"?>
<ds:datastoreItem xmlns:ds="http://schemas.openxmlformats.org/officeDocument/2006/customXml" ds:itemID="{2A943BCF-C2FA-4A7F-932F-226E082195CE}">
  <ds:schemaRefs/>
</ds:datastoreItem>
</file>

<file path=customXml/itemProps35.xml><?xml version="1.0" encoding="utf-8"?>
<ds:datastoreItem xmlns:ds="http://schemas.openxmlformats.org/officeDocument/2006/customXml" ds:itemID="{52214829-0512-4879-9700-BF2E0E752780}">
  <ds:schemaRefs/>
</ds:datastoreItem>
</file>

<file path=customXml/itemProps36.xml><?xml version="1.0" encoding="utf-8"?>
<ds:datastoreItem xmlns:ds="http://schemas.openxmlformats.org/officeDocument/2006/customXml" ds:itemID="{68F65646-8710-44BB-821B-259CC1258DC8}">
  <ds:schemaRefs/>
</ds:datastoreItem>
</file>

<file path=customXml/itemProps37.xml><?xml version="1.0" encoding="utf-8"?>
<ds:datastoreItem xmlns:ds="http://schemas.openxmlformats.org/officeDocument/2006/customXml" ds:itemID="{51AF0D60-FE42-45BE-96D3-8B1B95784CDB}">
  <ds:schemaRefs/>
</ds:datastoreItem>
</file>

<file path=customXml/itemProps38.xml><?xml version="1.0" encoding="utf-8"?>
<ds:datastoreItem xmlns:ds="http://schemas.openxmlformats.org/officeDocument/2006/customXml" ds:itemID="{CF183902-F28C-4BAA-B7AE-B058EF0AE1B7}">
  <ds:schemaRefs/>
</ds:datastoreItem>
</file>

<file path=customXml/itemProps39.xml><?xml version="1.0" encoding="utf-8"?>
<ds:datastoreItem xmlns:ds="http://schemas.openxmlformats.org/officeDocument/2006/customXml" ds:itemID="{0EA0BF76-4981-4795-8C5F-27A745A3B10B}">
  <ds:schemaRefs/>
</ds:datastoreItem>
</file>

<file path=customXml/itemProps4.xml><?xml version="1.0" encoding="utf-8"?>
<ds:datastoreItem xmlns:ds="http://schemas.openxmlformats.org/officeDocument/2006/customXml" ds:itemID="{D2D6605B-A1EC-4370-9A63-9CE1D14B23C5}">
  <ds:schemaRefs/>
</ds:datastoreItem>
</file>

<file path=customXml/itemProps40.xml><?xml version="1.0" encoding="utf-8"?>
<ds:datastoreItem xmlns:ds="http://schemas.openxmlformats.org/officeDocument/2006/customXml" ds:itemID="{E9929283-9D61-4364-ACA5-D979E38625E1}">
  <ds:schemaRefs/>
</ds:datastoreItem>
</file>

<file path=customXml/itemProps41.xml><?xml version="1.0" encoding="utf-8"?>
<ds:datastoreItem xmlns:ds="http://schemas.openxmlformats.org/officeDocument/2006/customXml" ds:itemID="{9FA9B8A9-C635-4731-9317-DC34BAB79D00}">
  <ds:schemaRefs/>
</ds:datastoreItem>
</file>

<file path=customXml/itemProps42.xml><?xml version="1.0" encoding="utf-8"?>
<ds:datastoreItem xmlns:ds="http://schemas.openxmlformats.org/officeDocument/2006/customXml" ds:itemID="{D63CF503-3AD8-49E8-B361-D825B0D87D76}">
  <ds:schemaRefs/>
</ds:datastoreItem>
</file>

<file path=customXml/itemProps43.xml><?xml version="1.0" encoding="utf-8"?>
<ds:datastoreItem xmlns:ds="http://schemas.openxmlformats.org/officeDocument/2006/customXml" ds:itemID="{20003E5F-B0A1-4F7F-9CF3-6FB6515BF3A9}">
  <ds:schemaRefs/>
</ds:datastoreItem>
</file>

<file path=customXml/itemProps44.xml><?xml version="1.0" encoding="utf-8"?>
<ds:datastoreItem xmlns:ds="http://schemas.openxmlformats.org/officeDocument/2006/customXml" ds:itemID="{B657B3FB-5E32-49A4-B137-B51B3A76D2E4}">
  <ds:schemaRefs/>
</ds:datastoreItem>
</file>

<file path=customXml/itemProps45.xml><?xml version="1.0" encoding="utf-8"?>
<ds:datastoreItem xmlns:ds="http://schemas.openxmlformats.org/officeDocument/2006/customXml" ds:itemID="{C44B765C-45E9-45BC-9394-8A05AFB7A657}">
  <ds:schemaRefs/>
</ds:datastoreItem>
</file>

<file path=customXml/itemProps46.xml><?xml version="1.0" encoding="utf-8"?>
<ds:datastoreItem xmlns:ds="http://schemas.openxmlformats.org/officeDocument/2006/customXml" ds:itemID="{F090208A-E379-49FF-AD01-B2532DEF7693}">
  <ds:schemaRefs/>
</ds:datastoreItem>
</file>

<file path=customXml/itemProps47.xml><?xml version="1.0" encoding="utf-8"?>
<ds:datastoreItem xmlns:ds="http://schemas.openxmlformats.org/officeDocument/2006/customXml" ds:itemID="{860C4D63-157B-4292-B764-FC81276C37D0}">
  <ds:schemaRefs/>
</ds:datastoreItem>
</file>

<file path=customXml/itemProps48.xml><?xml version="1.0" encoding="utf-8"?>
<ds:datastoreItem xmlns:ds="http://schemas.openxmlformats.org/officeDocument/2006/customXml" ds:itemID="{04DD2BF9-11DD-4F53-B1DA-FA2ED9CF41B5}">
  <ds:schemaRefs/>
</ds:datastoreItem>
</file>

<file path=customXml/itemProps49.xml><?xml version="1.0" encoding="utf-8"?>
<ds:datastoreItem xmlns:ds="http://schemas.openxmlformats.org/officeDocument/2006/customXml" ds:itemID="{F592ACDC-F81C-4CF2-BEA1-4B802CDB2518}">
  <ds:schemaRefs/>
</ds:datastoreItem>
</file>

<file path=customXml/itemProps5.xml><?xml version="1.0" encoding="utf-8"?>
<ds:datastoreItem xmlns:ds="http://schemas.openxmlformats.org/officeDocument/2006/customXml" ds:itemID="{2EBB03F5-96DA-43D7-B7B0-D230B09DA88B}">
  <ds:schemaRefs/>
</ds:datastoreItem>
</file>

<file path=customXml/itemProps50.xml><?xml version="1.0" encoding="utf-8"?>
<ds:datastoreItem xmlns:ds="http://schemas.openxmlformats.org/officeDocument/2006/customXml" ds:itemID="{58C45EF7-4EB7-4BBD-92C0-99C2A84D5905}">
  <ds:schemaRefs/>
</ds:datastoreItem>
</file>

<file path=customXml/itemProps51.xml><?xml version="1.0" encoding="utf-8"?>
<ds:datastoreItem xmlns:ds="http://schemas.openxmlformats.org/officeDocument/2006/customXml" ds:itemID="{E65B2A66-0239-46A8-ABC4-F9D2FC4150CC}">
  <ds:schemaRefs/>
</ds:datastoreItem>
</file>

<file path=customXml/itemProps52.xml><?xml version="1.0" encoding="utf-8"?>
<ds:datastoreItem xmlns:ds="http://schemas.openxmlformats.org/officeDocument/2006/customXml" ds:itemID="{E9AACE8F-0DCD-4A03-9E25-6BA52136BD82}">
  <ds:schemaRefs/>
</ds:datastoreItem>
</file>

<file path=customXml/itemProps53.xml><?xml version="1.0" encoding="utf-8"?>
<ds:datastoreItem xmlns:ds="http://schemas.openxmlformats.org/officeDocument/2006/customXml" ds:itemID="{87209501-B1EA-4D09-A896-B75D3159E58B}">
  <ds:schemaRefs/>
</ds:datastoreItem>
</file>

<file path=customXml/itemProps54.xml><?xml version="1.0" encoding="utf-8"?>
<ds:datastoreItem xmlns:ds="http://schemas.openxmlformats.org/officeDocument/2006/customXml" ds:itemID="{9EC61190-E38B-4681-8D9E-0F2623DDD9C5}">
  <ds:schemaRefs/>
</ds:datastoreItem>
</file>

<file path=customXml/itemProps55.xml><?xml version="1.0" encoding="utf-8"?>
<ds:datastoreItem xmlns:ds="http://schemas.openxmlformats.org/officeDocument/2006/customXml" ds:itemID="{2F4D671B-E863-4AB8-950D-6FFE52132ABC}">
  <ds:schemaRefs/>
</ds:datastoreItem>
</file>

<file path=customXml/itemProps56.xml><?xml version="1.0" encoding="utf-8"?>
<ds:datastoreItem xmlns:ds="http://schemas.openxmlformats.org/officeDocument/2006/customXml" ds:itemID="{6120D2D5-2AFD-47E1-8790-204984178F07}">
  <ds:schemaRefs/>
</ds:datastoreItem>
</file>

<file path=customXml/itemProps57.xml><?xml version="1.0" encoding="utf-8"?>
<ds:datastoreItem xmlns:ds="http://schemas.openxmlformats.org/officeDocument/2006/customXml" ds:itemID="{6B32F2F2-2C6B-49A6-889B-DF0E4D030B4F}">
  <ds:schemaRefs/>
</ds:datastoreItem>
</file>

<file path=customXml/itemProps58.xml><?xml version="1.0" encoding="utf-8"?>
<ds:datastoreItem xmlns:ds="http://schemas.openxmlformats.org/officeDocument/2006/customXml" ds:itemID="{212E7245-A555-424F-B12B-BF2377293338}">
  <ds:schemaRefs/>
</ds:datastoreItem>
</file>

<file path=customXml/itemProps59.xml><?xml version="1.0" encoding="utf-8"?>
<ds:datastoreItem xmlns:ds="http://schemas.openxmlformats.org/officeDocument/2006/customXml" ds:itemID="{54878A1B-F4AF-4851-A3BD-6D5099DB22F8}">
  <ds:schemaRefs/>
</ds:datastoreItem>
</file>

<file path=customXml/itemProps6.xml><?xml version="1.0" encoding="utf-8"?>
<ds:datastoreItem xmlns:ds="http://schemas.openxmlformats.org/officeDocument/2006/customXml" ds:itemID="{881D34EE-F074-47CB-9E5C-DAB3A782F932}">
  <ds:schemaRefs/>
</ds:datastoreItem>
</file>

<file path=customXml/itemProps60.xml><?xml version="1.0" encoding="utf-8"?>
<ds:datastoreItem xmlns:ds="http://schemas.openxmlformats.org/officeDocument/2006/customXml" ds:itemID="{21D46860-DEB8-41AC-92E4-F5BDD147EFC1}">
  <ds:schemaRefs/>
</ds:datastoreItem>
</file>

<file path=customXml/itemProps61.xml><?xml version="1.0" encoding="utf-8"?>
<ds:datastoreItem xmlns:ds="http://schemas.openxmlformats.org/officeDocument/2006/customXml" ds:itemID="{E85DB411-55B2-4933-9725-E554E54C6022}">
  <ds:schemaRefs/>
</ds:datastoreItem>
</file>

<file path=customXml/itemProps62.xml><?xml version="1.0" encoding="utf-8"?>
<ds:datastoreItem xmlns:ds="http://schemas.openxmlformats.org/officeDocument/2006/customXml" ds:itemID="{665FC91D-CAA2-422B-81E5-1E5283912E68}">
  <ds:schemaRefs/>
</ds:datastoreItem>
</file>

<file path=customXml/itemProps63.xml><?xml version="1.0" encoding="utf-8"?>
<ds:datastoreItem xmlns:ds="http://schemas.openxmlformats.org/officeDocument/2006/customXml" ds:itemID="{F2196854-24DE-4873-A0F5-141A0E94F915}">
  <ds:schemaRefs/>
</ds:datastoreItem>
</file>

<file path=customXml/itemProps64.xml><?xml version="1.0" encoding="utf-8"?>
<ds:datastoreItem xmlns:ds="http://schemas.openxmlformats.org/officeDocument/2006/customXml" ds:itemID="{105E6055-3613-4D54-83D0-D00B70A736CC}">
  <ds:schemaRefs/>
</ds:datastoreItem>
</file>

<file path=customXml/itemProps7.xml><?xml version="1.0" encoding="utf-8"?>
<ds:datastoreItem xmlns:ds="http://schemas.openxmlformats.org/officeDocument/2006/customXml" ds:itemID="{0C0726D9-7631-4BED-9905-0A145C0E4AA6}">
  <ds:schemaRefs/>
</ds:datastoreItem>
</file>

<file path=customXml/itemProps8.xml><?xml version="1.0" encoding="utf-8"?>
<ds:datastoreItem xmlns:ds="http://schemas.openxmlformats.org/officeDocument/2006/customXml" ds:itemID="{8CFFF6B0-7230-4FF0-9A42-77936637EB1A}">
  <ds:schemaRefs/>
</ds:datastoreItem>
</file>

<file path=customXml/itemProps9.xml><?xml version="1.0" encoding="utf-8"?>
<ds:datastoreItem xmlns:ds="http://schemas.openxmlformats.org/officeDocument/2006/customXml" ds:itemID="{15B176B1-F216-48AE-AB42-5D846F908A2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72</TotalTime>
  <Words>3561</Words>
  <Application>Microsoft Office PowerPoint</Application>
  <PresentationFormat>自定义</PresentationFormat>
  <Paragraphs>319</Paragraphs>
  <Slides>65</Slides>
  <Notes>64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6" baseType="lpstr">
      <vt:lpstr>主题1</vt:lpstr>
      <vt:lpstr>高考语文 (江苏省专用)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157</cp:revision>
  <dcterms:modified xsi:type="dcterms:W3CDTF">2019-03-06T07:54:19Z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