
<file path=[Content_Types].xml><?xml version="1.0" encoding="utf-8"?>
<Types xmlns="http://schemas.openxmlformats.org/package/2006/content-types">
  <Override PartName="/customXml/itemProps35.xml" ContentType="application/vnd.openxmlformats-officedocument.customXmlProperties+xml"/>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customXml/itemProps31.xml" ContentType="application/vnd.openxmlformats-officedocument.customXmlPropertie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customXml/itemProps21.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customXml/itemProps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customXml/itemProps7.xml" ContentType="application/vnd.openxmlformats-officedocument.customXmlProperties+xml"/>
  <Override PartName="/customXml/itemProps39.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customXml/itemProps46.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customXml/itemProps3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38.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notesSlides/notesSlide37.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8"/>
  </p:sldMasterIdLst>
  <p:notesMasterIdLst>
    <p:notesMasterId r:id="rId96"/>
  </p:notesMasterIdLst>
  <p:sldIdLst>
    <p:sldId id="325" r:id="rId49"/>
    <p:sldId id="326" r:id="rId50"/>
    <p:sldId id="258" r:id="rId51"/>
    <p:sldId id="259" r:id="rId52"/>
    <p:sldId id="260" r:id="rId53"/>
    <p:sldId id="262" r:id="rId54"/>
    <p:sldId id="263" r:id="rId55"/>
    <p:sldId id="264" r:id="rId56"/>
    <p:sldId id="266" r:id="rId57"/>
    <p:sldId id="267" r:id="rId58"/>
    <p:sldId id="268" r:id="rId59"/>
    <p:sldId id="270" r:id="rId60"/>
    <p:sldId id="271" r:id="rId61"/>
    <p:sldId id="272" r:id="rId62"/>
    <p:sldId id="274" r:id="rId63"/>
    <p:sldId id="275" r:id="rId64"/>
    <p:sldId id="277" r:id="rId65"/>
    <p:sldId id="278" r:id="rId66"/>
    <p:sldId id="280" r:id="rId67"/>
    <p:sldId id="281" r:id="rId68"/>
    <p:sldId id="282" r:id="rId69"/>
    <p:sldId id="284" r:id="rId70"/>
    <p:sldId id="287" r:id="rId71"/>
    <p:sldId id="288" r:id="rId72"/>
    <p:sldId id="290" r:id="rId73"/>
    <p:sldId id="292" r:id="rId74"/>
    <p:sldId id="293" r:id="rId75"/>
    <p:sldId id="294" r:id="rId76"/>
    <p:sldId id="296" r:id="rId77"/>
    <p:sldId id="297" r:id="rId78"/>
    <p:sldId id="298" r:id="rId79"/>
    <p:sldId id="300" r:id="rId80"/>
    <p:sldId id="301" r:id="rId81"/>
    <p:sldId id="302" r:id="rId82"/>
    <p:sldId id="303" r:id="rId83"/>
    <p:sldId id="306" r:id="rId84"/>
    <p:sldId id="308" r:id="rId85"/>
    <p:sldId id="309" r:id="rId86"/>
    <p:sldId id="310" r:id="rId87"/>
    <p:sldId id="311" r:id="rId88"/>
    <p:sldId id="312" r:id="rId89"/>
    <p:sldId id="314" r:id="rId90"/>
    <p:sldId id="318" r:id="rId91"/>
    <p:sldId id="319" r:id="rId92"/>
    <p:sldId id="320" r:id="rId93"/>
    <p:sldId id="322" r:id="rId94"/>
    <p:sldId id="323" r:id="rId95"/>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606" autoAdjust="0"/>
  </p:normalViewPr>
  <p:slideViewPr>
    <p:cSldViewPr>
      <p:cViewPr>
        <p:scale>
          <a:sx n="100" d="100"/>
          <a:sy n="100" d="100"/>
        </p:scale>
        <p:origin x="-336" y="-3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slide" Target="slides/slide2.xml"/><Relationship Id="rId55" Type="http://schemas.openxmlformats.org/officeDocument/2006/relationships/slide" Target="slides/slide7.xml"/><Relationship Id="rId63" Type="http://schemas.openxmlformats.org/officeDocument/2006/relationships/slide" Target="slides/slide15.xml"/><Relationship Id="rId68" Type="http://schemas.openxmlformats.org/officeDocument/2006/relationships/slide" Target="slides/slide20.xml"/><Relationship Id="rId76" Type="http://schemas.openxmlformats.org/officeDocument/2006/relationships/slide" Target="slides/slide28.xml"/><Relationship Id="rId84" Type="http://schemas.openxmlformats.org/officeDocument/2006/relationships/slide" Target="slides/slide36.xml"/><Relationship Id="rId89" Type="http://schemas.openxmlformats.org/officeDocument/2006/relationships/slide" Target="slides/slide41.xml"/><Relationship Id="rId97" Type="http://schemas.openxmlformats.org/officeDocument/2006/relationships/presProps" Target="presProps.xml"/><Relationship Id="rId7" Type="http://schemas.openxmlformats.org/officeDocument/2006/relationships/customXml" Target="../customXml/item7.xml"/><Relationship Id="rId71" Type="http://schemas.openxmlformats.org/officeDocument/2006/relationships/slide" Target="slides/slide23.xml"/><Relationship Id="rId92" Type="http://schemas.openxmlformats.org/officeDocument/2006/relationships/slide" Target="slides/slide44.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slide" Target="slides/slide5.xml"/><Relationship Id="rId58" Type="http://schemas.openxmlformats.org/officeDocument/2006/relationships/slide" Target="slides/slide10.xml"/><Relationship Id="rId66" Type="http://schemas.openxmlformats.org/officeDocument/2006/relationships/slide" Target="slides/slide18.xml"/><Relationship Id="rId74" Type="http://schemas.openxmlformats.org/officeDocument/2006/relationships/slide" Target="slides/slide26.xml"/><Relationship Id="rId79" Type="http://schemas.openxmlformats.org/officeDocument/2006/relationships/slide" Target="slides/slide31.xml"/><Relationship Id="rId87" Type="http://schemas.openxmlformats.org/officeDocument/2006/relationships/slide" Target="slides/slide39.xml"/><Relationship Id="rId5" Type="http://schemas.openxmlformats.org/officeDocument/2006/relationships/customXml" Target="../customXml/item5.xml"/><Relationship Id="rId61" Type="http://schemas.openxmlformats.org/officeDocument/2006/relationships/slide" Target="slides/slide13.xml"/><Relationship Id="rId82" Type="http://schemas.openxmlformats.org/officeDocument/2006/relationships/slide" Target="slides/slide34.xml"/><Relationship Id="rId90" Type="http://schemas.openxmlformats.org/officeDocument/2006/relationships/slide" Target="slides/slide42.xml"/><Relationship Id="rId95" Type="http://schemas.openxmlformats.org/officeDocument/2006/relationships/slide" Target="slides/slide47.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slideMaster" Target="slideMasters/slideMaster1.xml"/><Relationship Id="rId56" Type="http://schemas.openxmlformats.org/officeDocument/2006/relationships/slide" Target="slides/slide8.xml"/><Relationship Id="rId64" Type="http://schemas.openxmlformats.org/officeDocument/2006/relationships/slide" Target="slides/slide16.xml"/><Relationship Id="rId69" Type="http://schemas.openxmlformats.org/officeDocument/2006/relationships/slide" Target="slides/slide21.xml"/><Relationship Id="rId77" Type="http://schemas.openxmlformats.org/officeDocument/2006/relationships/slide" Target="slides/slide29.xml"/><Relationship Id="rId100"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3.xml"/><Relationship Id="rId72" Type="http://schemas.openxmlformats.org/officeDocument/2006/relationships/slide" Target="slides/slide24.xml"/><Relationship Id="rId80" Type="http://schemas.openxmlformats.org/officeDocument/2006/relationships/slide" Target="slides/slide32.xml"/><Relationship Id="rId85" Type="http://schemas.openxmlformats.org/officeDocument/2006/relationships/slide" Target="slides/slide37.xml"/><Relationship Id="rId93" Type="http://schemas.openxmlformats.org/officeDocument/2006/relationships/slide" Target="slides/slide45.xml"/><Relationship Id="rId98"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1.xml"/><Relationship Id="rId67" Type="http://schemas.openxmlformats.org/officeDocument/2006/relationships/slide" Target="slides/slide1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6.xml"/><Relationship Id="rId62" Type="http://schemas.openxmlformats.org/officeDocument/2006/relationships/slide" Target="slides/slide14.xml"/><Relationship Id="rId70" Type="http://schemas.openxmlformats.org/officeDocument/2006/relationships/slide" Target="slides/slide22.xml"/><Relationship Id="rId75" Type="http://schemas.openxmlformats.org/officeDocument/2006/relationships/slide" Target="slides/slide27.xml"/><Relationship Id="rId83" Type="http://schemas.openxmlformats.org/officeDocument/2006/relationships/slide" Target="slides/slide35.xml"/><Relationship Id="rId88" Type="http://schemas.openxmlformats.org/officeDocument/2006/relationships/slide" Target="slides/slide40.xml"/><Relationship Id="rId91" Type="http://schemas.openxmlformats.org/officeDocument/2006/relationships/slide" Target="slides/slide43.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1.xml"/><Relationship Id="rId57" Type="http://schemas.openxmlformats.org/officeDocument/2006/relationships/slide" Target="slides/slide9.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slide" Target="slides/slide4.xml"/><Relationship Id="rId60" Type="http://schemas.openxmlformats.org/officeDocument/2006/relationships/slide" Target="slides/slide12.xml"/><Relationship Id="rId65" Type="http://schemas.openxmlformats.org/officeDocument/2006/relationships/slide" Target="slides/slide17.xml"/><Relationship Id="rId73" Type="http://schemas.openxmlformats.org/officeDocument/2006/relationships/slide" Target="slides/slide25.xml"/><Relationship Id="rId78" Type="http://schemas.openxmlformats.org/officeDocument/2006/relationships/slide" Target="slides/slide30.xml"/><Relationship Id="rId81" Type="http://schemas.openxmlformats.org/officeDocument/2006/relationships/slide" Target="slides/slide33.xml"/><Relationship Id="rId86" Type="http://schemas.openxmlformats.org/officeDocument/2006/relationships/slide" Target="slides/slide38.xml"/><Relationship Id="rId94" Type="http://schemas.openxmlformats.org/officeDocument/2006/relationships/slide" Target="slides/slide46.xml"/><Relationship Id="rId9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45.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31.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19.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3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20.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3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3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46.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6.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3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14.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18.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27.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21.xml"/><Relationship Id="rId4" Type="http://schemas.openxmlformats.org/officeDocument/2006/relationships/image" Target="../media/image1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2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44.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23.xml"/><Relationship Id="rId4" Type="http://schemas.openxmlformats.org/officeDocument/2006/relationships/image" Target="../media/image15.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13.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2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0.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4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30.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专题十二  </a:t>
            </a:r>
            <a:r>
              <a:rPr lang="zh-CN" altLang="en-US" sz="4000" b="1" dirty="0" smtClean="0">
                <a:solidFill>
                  <a:schemeClr val="bg1"/>
                </a:solidFill>
                <a:latin typeface="黑体" pitchFamily="49" charset="-122"/>
                <a:ea typeface="黑体" pitchFamily="49" charset="-122"/>
              </a:rPr>
              <a:t>扩展</a:t>
            </a:r>
            <a:r>
              <a:rPr lang="zh-CN" altLang="en-US" sz="4000" b="1" dirty="0" smtClean="0">
                <a:solidFill>
                  <a:schemeClr val="bg1"/>
                </a:solidFill>
                <a:latin typeface="黑体" pitchFamily="49" charset="-122"/>
                <a:ea typeface="黑体" pitchFamily="49" charset="-122"/>
              </a:rPr>
              <a:t>语句,压缩语</a:t>
            </a:r>
            <a:r>
              <a:rPr lang="zh-CN" altLang="en-US" sz="4000" b="1" dirty="0" smtClean="0">
                <a:solidFill>
                  <a:schemeClr val="bg1"/>
                </a:solidFill>
                <a:latin typeface="黑体" pitchFamily="49" charset="-122"/>
                <a:ea typeface="黑体" pitchFamily="49" charset="-122"/>
              </a:rPr>
              <a:t>段</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3.以“爱心”为陈述对象(话题),写几句话,组成衔接紧密的句子</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(示例)爱心是人的本能,(遗传基础)《三字经》里说“人之初,性本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善”,人有善心,就能产生爱心。(心理机制)爱心是文明的血液,爱心是人类社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会必须具备的甘露和阳光。(价值)有了爱心,人间才充满了温暖,世界才变得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更加美好。(意义和作用)人类如果失去了爱心,人与人之间将形同陌路,人间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将是一个充满阴冷和黑暗的地狱。(反面影响)</a:t>
            </a:r>
            <a:endParaRPr lang="zh-CN" altLang="en-US" dirty="0">
              <a:solidFill>
                <a:srgbClr val="FF0000"/>
              </a:solidFill>
            </a:endParaRPr>
          </a:p>
        </p:txBody>
      </p:sp>
      <p:sp>
        <p:nvSpPr>
          <p:cNvPr id="3" name="TextBox 2"/>
          <p:cNvSpPr txBox="1"/>
          <p:nvPr/>
        </p:nvSpPr>
        <p:spPr>
          <a:xfrm>
            <a:off x="540000" y="392432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以“爱心”为中心,围绕“爱心”从各个角度进行发散性联想。可以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选取一个角度进行深度挖掘,也可以同时选择几个角度进行多方面拓展。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“突出中心”,就是以某事物为陈述对象加以扩展或以某一中心句为开头加</a:t>
            </a:r>
            <a:r>
              <a:rPr dirty="0" smtClean="0"/>
              <a:t/>
            </a:r>
            <a:br>
              <a:rPr dirty="0" smtClean="0"/>
            </a:br>
            <a:r>
              <a:rPr lang="zh-CN" altLang="en-US" sz="2607" kern="0" dirty="0" smtClean="0">
                <a:solidFill>
                  <a:srgbClr val="000000"/>
                </a:solidFill>
                <a:latin typeface="Times New Roman" pitchFamily="65" charset="-122"/>
                <a:ea typeface="宋体" pitchFamily="65" charset="-122"/>
              </a:rPr>
              <a:t>以扩展。要注意所扩展的内容必须紧紧围绕陈述对象或中心句,且要与陈述</a:t>
            </a:r>
            <a:r>
              <a:rPr dirty="0" smtClean="0"/>
              <a:t/>
            </a:r>
            <a:br>
              <a:rPr dirty="0" smtClean="0"/>
            </a:br>
            <a:r>
              <a:rPr lang="zh-CN" altLang="en-US" sz="2607" kern="0" dirty="0" smtClean="0">
                <a:solidFill>
                  <a:srgbClr val="000000"/>
                </a:solidFill>
                <a:latin typeface="Times New Roman" pitchFamily="65" charset="-122"/>
                <a:ea typeface="宋体" pitchFamily="65" charset="-122"/>
              </a:rPr>
              <a:t>对象、中心句有某种逻辑关系,注意前后分句陈述对象的一致性,并满足其他</a:t>
            </a:r>
            <a:r>
              <a:rPr dirty="0" smtClean="0"/>
              <a:t/>
            </a:r>
            <a:br>
              <a:rPr dirty="0" smtClean="0"/>
            </a:br>
            <a:r>
              <a:rPr lang="zh-CN" altLang="en-US" sz="2607" kern="0" dirty="0" smtClean="0">
                <a:solidFill>
                  <a:srgbClr val="000000"/>
                </a:solidFill>
                <a:latin typeface="Times New Roman" pitchFamily="65" charset="-122"/>
                <a:ea typeface="宋体" pitchFamily="65" charset="-122"/>
              </a:rPr>
              <a:t>附加条件。这种方法与“添枝加叶法”的区别在于不要求每一个地方都要</a:t>
            </a:r>
            <a:r>
              <a:rPr dirty="0" smtClean="0"/>
              <a:t/>
            </a:r>
            <a:br>
              <a:rPr dirty="0" smtClean="0"/>
            </a:br>
            <a:r>
              <a:rPr lang="zh-CN" altLang="en-US" sz="2607" kern="0" dirty="0" smtClean="0">
                <a:solidFill>
                  <a:srgbClr val="000000"/>
                </a:solidFill>
                <a:latin typeface="Times New Roman" pitchFamily="65" charset="-122"/>
                <a:ea typeface="宋体" pitchFamily="65" charset="-122"/>
              </a:rPr>
              <a:t>添加枝叶,而是选择重点进行扩展。</a:t>
            </a:r>
            <a:endParaRPr lang="zh-CN" altLang="en-US" dirty="0" smtClean="0"/>
          </a:p>
        </p:txBody>
      </p:sp>
      <p:pic>
        <p:nvPicPr>
          <p:cNvPr id="4098" name="Picture 2"/>
          <p:cNvPicPr>
            <a:picLocks noChangeAspect="1" noChangeArrowheads="1"/>
          </p:cNvPicPr>
          <p:nvPr/>
        </p:nvPicPr>
        <p:blipFill>
          <a:blip r:embed="rId4" cstate="print"/>
          <a:srcRect/>
          <a:stretch>
            <a:fillRect/>
          </a:stretch>
        </p:blipFill>
        <p:spPr bwMode="auto">
          <a:xfrm>
            <a:off x="593229" y="1044005"/>
            <a:ext cx="7199312"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62006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4.将“他这个人真是热情”接着写下去,要求具体表现“热情”</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(示例)他这个人真是热情。我一进他家的门,他就拉着我的手,把我领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到沙发前,拍着我的肩膀让我坐下,拿出糖果,接着又沏上茶,倒到茶碗里,之后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又双手递给我。</a:t>
            </a:r>
            <a:endParaRPr lang="zh-CN" altLang="en-US" dirty="0">
              <a:solidFill>
                <a:srgbClr val="FF0000"/>
              </a:solidFill>
            </a:endParaRPr>
          </a:p>
        </p:txBody>
      </p:sp>
      <p:sp>
        <p:nvSpPr>
          <p:cNvPr id="3" name="TextBox 2"/>
          <p:cNvSpPr txBox="1"/>
          <p:nvPr/>
        </p:nvSpPr>
        <p:spPr>
          <a:xfrm>
            <a:off x="540000" y="2700189"/>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题目要求重点突出扩展主体“热情”,可联想生活中热情的表现,进行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举例式扩展,以突出中心词“热情”。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“修辞渲染”</a:t>
            </a:r>
            <a:r>
              <a:rPr lang="zh-CN" altLang="en-US" sz="2607" kern="0" dirty="0" smtClean="0">
                <a:solidFill>
                  <a:srgbClr val="000000"/>
                </a:solidFill>
                <a:latin typeface="Times New Roman" pitchFamily="65" charset="-122"/>
                <a:ea typeface="宋体" pitchFamily="65" charset="-122"/>
              </a:rPr>
              <a:t>,就是对有些句子进行适当的描写和渲染,充分使用多种表达方</a:t>
            </a:r>
            <a:r>
              <a:rPr dirty="0"/>
              <a:t/>
            </a:r>
            <a:br>
              <a:rPr dirty="0"/>
            </a:br>
            <a:r>
              <a:rPr lang="zh-CN" altLang="en-US" sz="2607" kern="0" dirty="0" smtClean="0">
                <a:solidFill>
                  <a:srgbClr val="000000"/>
                </a:solidFill>
                <a:latin typeface="Times New Roman" pitchFamily="65" charset="-122"/>
                <a:ea typeface="宋体" pitchFamily="65" charset="-122"/>
              </a:rPr>
              <a:t>式和多种修辞手法,以起到加强表达效果的作用</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5122" name="Picture 2"/>
          <p:cNvPicPr>
            <a:picLocks noChangeAspect="1" noChangeArrowheads="1"/>
          </p:cNvPicPr>
          <p:nvPr/>
        </p:nvPicPr>
        <p:blipFill>
          <a:blip r:embed="rId4" cstate="print"/>
          <a:srcRect/>
          <a:stretch>
            <a:fillRect/>
          </a:stretch>
        </p:blipFill>
        <p:spPr bwMode="auto">
          <a:xfrm>
            <a:off x="521221" y="1044005"/>
            <a:ext cx="7237412" cy="5715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5.(2018宁夏银川4月质检)根据下面的文字,完成后面的问题。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古人的清明节是这样过的。①感受春季“万物生长此时,皆清洁而明净”的</a:t>
            </a:r>
            <a:r>
              <a:rPr dirty="0"/>
              <a:t/>
            </a:r>
            <a:br>
              <a:rPr dirty="0"/>
            </a:br>
            <a:r>
              <a:rPr lang="zh-CN" altLang="en-US" sz="2607" kern="0" dirty="0" smtClean="0">
                <a:solidFill>
                  <a:srgbClr val="000000"/>
                </a:solidFill>
                <a:latin typeface="Times New Roman" pitchFamily="65" charset="-122"/>
                <a:ea typeface="宋体" pitchFamily="65" charset="-122"/>
              </a:rPr>
              <a:t>美好。②祭拜先祖:男女扫墓,拜者、酹者、哭者、为墓除草添土者,以纸钱</a:t>
            </a:r>
            <a:r>
              <a:rPr dirty="0"/>
              <a:t/>
            </a:r>
            <a:br>
              <a:rPr dirty="0"/>
            </a:br>
            <a:r>
              <a:rPr lang="zh-CN" altLang="en-US" sz="2607" kern="0" dirty="0" smtClean="0">
                <a:solidFill>
                  <a:srgbClr val="000000"/>
                </a:solidFill>
                <a:latin typeface="Times New Roman" pitchFamily="65" charset="-122"/>
                <a:ea typeface="宋体" pitchFamily="65" charset="-122"/>
              </a:rPr>
              <a:t>置坟头。③趋芳树,择园圃,列坐尽醉,尽享生活的乐趣。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根据上面的文字,发挥你的想象,描写一段古人过清明节的场景。要求:以上</a:t>
            </a:r>
            <a:r>
              <a:rPr dirty="0"/>
              <a:t/>
            </a:r>
            <a:br>
              <a:rPr dirty="0"/>
            </a:br>
            <a:r>
              <a:rPr lang="zh-CN" altLang="en-US" sz="2607" kern="0" dirty="0" smtClean="0">
                <a:solidFill>
                  <a:srgbClr val="000000"/>
                </a:solidFill>
                <a:latin typeface="Times New Roman" pitchFamily="65" charset="-122"/>
                <a:ea typeface="宋体" pitchFamily="65" charset="-122"/>
              </a:rPr>
              <a:t>三个场景任选其一,语言形象生动,至少使用一种修辞手法,100个字左右</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5148461"/>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(示例1)清明时节,草木萌发,如牛毛、如花针、如细丝的好雨悄然而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至。在蒙蒙细雨中,小草精神抖擞地绿着,鹅黄色的柳枝也更加妩媚,青黑色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的粗糙的老树皮,在细雨的滋润下,似乎也平添了几分青春的活力。春日里,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孩子们欢快的笑声在秋千上荡得很高很高。</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(示例2)小草抽芽了,嫩绿;杨柳爆青了,翠绿;林间新发树叶了,碧绿。梨树也在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这个时节白了头,点缀了大地,渲染了白色的哀愁。踏着飘落的白色花瓣,带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着悲痛、相思,远方的子孙归来。他们点起火来,将一张张纸钱恭敬地放上,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熊熊的火燃烧起来。一杯白酒带着悲痛的泪花洒下,冲天的哀愁骤然涌起。</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(示例3)在湛蓝的天空下,在绿色的田野上,故乡的春天如同一个天然的大花</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篮,里面盛满了五彩缤纷的春色:粉红的桃花、雪白的梨花、火红的杨树花</a:t>
            </a:r>
            <a:r>
              <a:rPr lang="zh-CN" altLang="en-US" sz="2607" kern="0" dirty="0" smtClean="0">
                <a:solidFill>
                  <a:srgbClr val="FF0000"/>
                </a:solidFill>
                <a:latin typeface="Times New Roman" pitchFamily="65" charset="-122"/>
                <a:ea typeface="宋体" pitchFamily="65" charset="-122"/>
              </a:rPr>
              <a:t>、碧绿</a:t>
            </a:r>
            <a:r>
              <a:rPr lang="zh-CN" altLang="en-US" sz="2607" kern="0" dirty="0" smtClean="0">
                <a:solidFill>
                  <a:srgbClr val="FF0000"/>
                </a:solidFill>
                <a:latin typeface="Times New Roman" pitchFamily="65" charset="-122"/>
                <a:ea typeface="宋体" pitchFamily="65" charset="-122"/>
              </a:rPr>
              <a:t>的榆钱</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三五成群的人儿,或低吟,或私语,漫步于春光中,享受春日</a:t>
            </a:r>
            <a:r>
              <a:rPr lang="zh-CN" altLang="en-US" sz="2607" kern="0" dirty="0" smtClean="0">
                <a:solidFill>
                  <a:srgbClr val="FF0000"/>
                </a:solidFill>
                <a:latin typeface="Times New Roman" pitchFamily="65" charset="-122"/>
                <a:ea typeface="宋体" pitchFamily="65" charset="-122"/>
              </a:rPr>
              <a:t>的诗意</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
        <p:nvSpPr>
          <p:cNvPr id="3" name="TextBox 2"/>
          <p:cNvSpPr txBox="1"/>
          <p:nvPr/>
        </p:nvSpPr>
        <p:spPr>
          <a:xfrm>
            <a:off x="540000" y="2052117"/>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该题给出了古人过清明节时的三个场景,要求考生任选其一进行描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写。第一个场景依据①,侧重写清明节的自然景色,抓住“生长”“清洁”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“明净”等特点。第二个场景依据②,侧重写人们清明节祭拜先祖时的哀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伤。第三个场景依据③,侧重写春天到来,人们闲适、欢愉的状态。在描写的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过程中,考生无论选取哪一个场景,都应考虑所表达的主题与场景相符,不可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混淆三个场景的主题。同时考生还要注意,语言要有文采,符合题干中要求的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“至少使用一种修辞手法”。在拟写答案时注意字数的要求。</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“联想想象法”</a:t>
            </a:r>
            <a:r>
              <a:rPr lang="zh-CN" altLang="en-US" sz="2607" kern="0" dirty="0" smtClean="0">
                <a:solidFill>
                  <a:srgbClr val="000000"/>
                </a:solidFill>
                <a:latin typeface="Times New Roman" pitchFamily="65" charset="-122"/>
                <a:ea typeface="宋体" pitchFamily="65" charset="-122"/>
              </a:rPr>
              <a:t>,是指根据题干的需要,紧紧围绕某词语、某句子或某情境的</a:t>
            </a:r>
            <a:r>
              <a:rPr dirty="0"/>
              <a:t/>
            </a:r>
            <a:br>
              <a:rPr dirty="0"/>
            </a:br>
            <a:r>
              <a:rPr lang="zh-CN" altLang="en-US" sz="2607" kern="0" dirty="0" smtClean="0">
                <a:solidFill>
                  <a:srgbClr val="000000"/>
                </a:solidFill>
                <a:latin typeface="Times New Roman" pitchFamily="65" charset="-122"/>
                <a:ea typeface="宋体" pitchFamily="65" charset="-122"/>
              </a:rPr>
              <a:t>特定内涵,展开丰富的联想和想象,进行合理创造的一种方法。扩展时,要注</a:t>
            </a:r>
            <a:r>
              <a:rPr dirty="0"/>
              <a:t/>
            </a:r>
            <a:br>
              <a:rPr dirty="0"/>
            </a:br>
            <a:r>
              <a:rPr lang="zh-CN" altLang="en-US" sz="2607" kern="0" dirty="0" smtClean="0">
                <a:solidFill>
                  <a:srgbClr val="000000"/>
                </a:solidFill>
                <a:latin typeface="Times New Roman" pitchFamily="65" charset="-122"/>
                <a:ea typeface="宋体" pitchFamily="65" charset="-122"/>
              </a:rPr>
              <a:t>意不得偏离原句的陈述对象或题目要求的中心,要紧紧围绕原句或语段的情</a:t>
            </a:r>
            <a:r>
              <a:rPr dirty="0"/>
              <a:t/>
            </a:r>
            <a:br>
              <a:rPr dirty="0"/>
            </a:br>
            <a:r>
              <a:rPr lang="zh-CN" altLang="en-US" sz="2607" kern="0" dirty="0" smtClean="0">
                <a:solidFill>
                  <a:srgbClr val="000000"/>
                </a:solidFill>
                <a:latin typeface="Times New Roman" pitchFamily="65" charset="-122"/>
                <a:ea typeface="宋体" pitchFamily="65" charset="-122"/>
              </a:rPr>
              <a:t>境。这种方法适用于诗词扩展、续写扩展等多种题型</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6146" name="Picture 2"/>
          <p:cNvPicPr>
            <a:picLocks noChangeAspect="1" noChangeArrowheads="1"/>
          </p:cNvPicPr>
          <p:nvPr/>
        </p:nvPicPr>
        <p:blipFill>
          <a:blip r:embed="rId4" cstate="print"/>
          <a:srcRect/>
          <a:stretch>
            <a:fillRect/>
          </a:stretch>
        </p:blipFill>
        <p:spPr bwMode="auto">
          <a:xfrm>
            <a:off x="521221" y="971997"/>
            <a:ext cx="7246938"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a:t>
              </a:r>
              <a:r>
                <a:rPr lang="zh-CN" altLang="en-US" sz="3724" dirty="0" smtClean="0">
                  <a:latin typeface="黑体" panose="02010609060101010101" pitchFamily="49" charset="-122"/>
                  <a:ea typeface="黑体" panose="02010609060101010101" pitchFamily="49" charset="-122"/>
                  <a:hlinkClick r:id="rId4" action="ppaction://hlinksldjump"/>
                </a:rPr>
                <a:t>一  扩展</a:t>
              </a:r>
              <a:r>
                <a:rPr lang="zh-CN" altLang="en-US" sz="3724" dirty="0" smtClean="0">
                  <a:latin typeface="黑体" panose="02010609060101010101" pitchFamily="49" charset="-122"/>
                  <a:ea typeface="黑体" panose="02010609060101010101" pitchFamily="49" charset="-122"/>
                  <a:hlinkClick r:id="rId4" action="ppaction://hlinksldjump"/>
                </a:rPr>
                <a:t>语句</a:t>
              </a:r>
              <a:r>
                <a:rPr lang="zh-CN" altLang="en-US" sz="3724" dirty="0" smtClean="0">
                  <a:latin typeface="黑体" panose="02010609060101010101" pitchFamily="49" charset="-122"/>
                  <a:ea typeface="黑体" panose="02010609060101010101" pitchFamily="49" charset="-122"/>
                  <a:hlinkClick r:id="rId4" action="ppaction://hlinksldjump"/>
                </a:rPr>
                <a:t>“六技法”</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a:t>
              </a:r>
              <a:r>
                <a:rPr lang="zh-CN" altLang="en-US" sz="3724" dirty="0" smtClean="0">
                  <a:latin typeface="黑体" panose="02010609060101010101" pitchFamily="49" charset="-122"/>
                  <a:ea typeface="黑体" panose="02010609060101010101" pitchFamily="49" charset="-122"/>
                  <a:hlinkClick r:id="rId5" action="ppaction://hlinksldjump"/>
                </a:rPr>
                <a:t>二  压缩</a:t>
              </a:r>
              <a:r>
                <a:rPr lang="zh-CN" altLang="en-US" sz="3724" dirty="0" smtClean="0">
                  <a:latin typeface="黑体" panose="02010609060101010101" pitchFamily="49" charset="-122"/>
                  <a:ea typeface="黑体" panose="02010609060101010101" pitchFamily="49" charset="-122"/>
                  <a:hlinkClick r:id="rId5" action="ppaction://hlinksldjump"/>
                </a:rPr>
                <a:t>语段常见</a:t>
              </a:r>
              <a:r>
                <a:rPr lang="zh-CN" altLang="en-US" sz="3724" dirty="0" smtClean="0">
                  <a:latin typeface="黑体" panose="02010609060101010101" pitchFamily="49" charset="-122"/>
                  <a:ea typeface="黑体" panose="02010609060101010101" pitchFamily="49" charset="-122"/>
                  <a:hlinkClick r:id="rId5" action="ppaction://hlinksldjump"/>
                </a:rPr>
                <a:t>“四题型”</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6.将杜甫《登高》中的“风急天高猿啸哀,渚清沙白鸟飞回”两句诗扩展成</a:t>
            </a:r>
            <a:r>
              <a:rPr dirty="0"/>
              <a:t/>
            </a:r>
            <a:br>
              <a:rPr dirty="0"/>
            </a:br>
            <a:r>
              <a:rPr lang="zh-CN" altLang="en-US" sz="2607" kern="0" dirty="0" smtClean="0">
                <a:solidFill>
                  <a:srgbClr val="000000"/>
                </a:solidFill>
                <a:latin typeface="Times New Roman" pitchFamily="65" charset="-122"/>
                <a:ea typeface="宋体" pitchFamily="65" charset="-122"/>
              </a:rPr>
              <a:t>一段话,字数在80左右</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77219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(示例)秋日天高气清,金风猎猎,万木凋零,漫山遍野都是衰败枯黄的树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叶;江水湍急,浪花翻卷,滚滚东逝,沙洲空旷岑寂,孤鸟在空中迎风飞翔,不住回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旋,而远处不时传来几声猿的哀啼。</a:t>
            </a:r>
            <a:endParaRPr lang="zh-CN" altLang="en-US" dirty="0">
              <a:solidFill>
                <a:srgbClr val="FF0000"/>
              </a:solidFill>
            </a:endParaRPr>
          </a:p>
        </p:txBody>
      </p:sp>
      <p:sp>
        <p:nvSpPr>
          <p:cNvPr id="3" name="TextBox 2"/>
          <p:cNvSpPr txBox="1"/>
          <p:nvPr/>
        </p:nvSpPr>
        <p:spPr>
          <a:xfrm>
            <a:off x="593229" y="2844205"/>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本题要扩展得具体、生动,就不能只翻译诗句的意思,而要先确定中心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再扩展。扩展时需要展开合理的联想和想象,对诗歌意象做出传神的描绘和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渲染。</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压缩语段常见</a:t>
            </a:r>
            <a:r>
              <a:rPr lang="zh-CN" altLang="en-US" sz="3700" kern="0" dirty="0" smtClean="0">
                <a:solidFill>
                  <a:srgbClr val="000000"/>
                </a:solidFill>
                <a:latin typeface="黑体" pitchFamily="2" charset="-122"/>
                <a:ea typeface="黑体" pitchFamily="2" charset="-122"/>
              </a:rPr>
              <a:t>“四题型”</a:t>
            </a:r>
            <a:endParaRPr lang="zh-CN" altLang="en-US" sz="3700" dirty="0">
              <a:latin typeface="黑体" pitchFamily="2" charset="-122"/>
              <a:ea typeface="黑体" pitchFamily="2" charset="-122"/>
            </a:endParaRPr>
          </a:p>
        </p:txBody>
      </p:sp>
      <p:pic>
        <p:nvPicPr>
          <p:cNvPr id="7170" name="Picture 2"/>
          <p:cNvPicPr>
            <a:picLocks noChangeAspect="1" noChangeArrowheads="1"/>
          </p:cNvPicPr>
          <p:nvPr/>
        </p:nvPicPr>
        <p:blipFill>
          <a:blip r:embed="rId4" cstate="print"/>
          <a:srcRect/>
          <a:stretch>
            <a:fillRect/>
          </a:stretch>
        </p:blipFill>
        <p:spPr bwMode="auto">
          <a:xfrm>
            <a:off x="593229" y="1764085"/>
            <a:ext cx="7246938" cy="647700"/>
          </a:xfrm>
          <a:prstGeom prst="rect">
            <a:avLst/>
          </a:prstGeom>
          <a:noFill/>
          <a:ln w="9525">
            <a:noFill/>
            <a:miter lim="800000"/>
            <a:headEnd/>
            <a:tailEnd/>
          </a:ln>
        </p:spPr>
      </p:pic>
      <p:sp>
        <p:nvSpPr>
          <p:cNvPr id="4" name="TextBox 2"/>
          <p:cNvSpPr txBox="1"/>
          <p:nvPr/>
        </p:nvSpPr>
        <p:spPr>
          <a:xfrm>
            <a:off x="540000" y="2628181"/>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1.概括议论类语段的内容,主要采用“关键语句突破法”。如果有中心句,中</a:t>
            </a:r>
            <a:r>
              <a:rPr dirty="0"/>
              <a:t/>
            </a:r>
            <a:br>
              <a:rPr dirty="0"/>
            </a:br>
            <a:r>
              <a:rPr lang="zh-CN" altLang="en-US" sz="2607" kern="0" dirty="0" smtClean="0">
                <a:solidFill>
                  <a:srgbClr val="000000"/>
                </a:solidFill>
                <a:latin typeface="Times New Roman" pitchFamily="65" charset="-122"/>
                <a:ea typeface="宋体" pitchFamily="65" charset="-122"/>
              </a:rPr>
              <a:t>心句便是语段的主要内容;如果没有中心句,就必须找出对语段内容起概括作</a:t>
            </a:r>
            <a:r>
              <a:rPr dirty="0"/>
              <a:t/>
            </a:r>
            <a:br>
              <a:rPr dirty="0"/>
            </a:br>
            <a:r>
              <a:rPr lang="zh-CN" altLang="en-US" sz="2607" kern="0" dirty="0" smtClean="0">
                <a:solidFill>
                  <a:srgbClr val="000000"/>
                </a:solidFill>
                <a:latin typeface="Times New Roman" pitchFamily="65" charset="-122"/>
                <a:ea typeface="宋体" pitchFamily="65" charset="-122"/>
              </a:rPr>
              <a:t>用的关键句,进行“翻新改造”。</a:t>
            </a:r>
            <a:endParaRPr lang="zh-CN" altLang="en-US" dirty="0"/>
          </a:p>
        </p:txBody>
      </p:sp>
      <p:sp>
        <p:nvSpPr>
          <p:cNvPr id="5" name="TextBox 2"/>
          <p:cNvSpPr txBox="1"/>
          <p:nvPr/>
        </p:nvSpPr>
        <p:spPr>
          <a:xfrm>
            <a:off x="540000" y="4356373"/>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2.概括说明类语段的内容,主要采用“层次切分法”。先把语段的层次划清</a:t>
            </a:r>
            <a:r>
              <a:rPr dirty="0"/>
              <a:t/>
            </a:r>
            <a:br>
              <a:rPr dirty="0"/>
            </a:br>
            <a:r>
              <a:rPr lang="zh-CN" altLang="en-US" sz="2607" kern="0" dirty="0" smtClean="0">
                <a:solidFill>
                  <a:srgbClr val="000000"/>
                </a:solidFill>
                <a:latin typeface="Times New Roman" pitchFamily="65" charset="-122"/>
                <a:ea typeface="宋体" pitchFamily="65" charset="-122"/>
              </a:rPr>
              <a:t>后,再提炼各层次的要点,最后进行综合整理,使之符合题目要求即可。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3.概括叙述类语段的内容,主要采用“对象行为法”。即找出语段中陈述的</a:t>
            </a:r>
            <a:r>
              <a:rPr dirty="0"/>
              <a:t/>
            </a:r>
            <a:br>
              <a:rPr dirty="0"/>
            </a:br>
            <a:r>
              <a:rPr lang="zh-CN" altLang="en-US" sz="2607" kern="0" dirty="0" smtClean="0">
                <a:solidFill>
                  <a:srgbClr val="000000"/>
                </a:solidFill>
                <a:latin typeface="Times New Roman" pitchFamily="65" charset="-122"/>
                <a:ea typeface="宋体" pitchFamily="65" charset="-122"/>
              </a:rPr>
              <a:t>各个对象及其行为,串联成句。对同类信息要进行合并</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1.(议论类语段)简要概括下面这段话表达的主要意思,不超过25字。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当纳粹来抓共产党人时,我保持沉默,因为我不是共产党人;当他们来抓犹太</a:t>
            </a:r>
            <a:r>
              <a:rPr dirty="0"/>
              <a:t/>
            </a:r>
            <a:br>
              <a:rPr dirty="0"/>
            </a:br>
            <a:r>
              <a:rPr lang="zh-CN" altLang="en-US" sz="2607" kern="0" dirty="0" smtClean="0">
                <a:solidFill>
                  <a:srgbClr val="000000"/>
                </a:solidFill>
                <a:latin typeface="Times New Roman" pitchFamily="65" charset="-122"/>
                <a:ea typeface="宋体" pitchFamily="65" charset="-122"/>
              </a:rPr>
              <a:t>人时,我保持沉默,因为我不是犹太人;当他们来抓贸易工会主义者时,我保持</a:t>
            </a:r>
            <a:r>
              <a:rPr dirty="0"/>
              <a:t/>
            </a:r>
            <a:br>
              <a:rPr dirty="0"/>
            </a:br>
            <a:r>
              <a:rPr lang="zh-CN" altLang="en-US" sz="2607" kern="0" dirty="0" smtClean="0">
                <a:solidFill>
                  <a:srgbClr val="000000"/>
                </a:solidFill>
                <a:latin typeface="Times New Roman" pitchFamily="65" charset="-122"/>
                <a:ea typeface="宋体" pitchFamily="65" charset="-122"/>
              </a:rPr>
              <a:t>沉默,因为我不是贸易工会主义者;当他们来抓天主教徒时,我保持沉默,因为</a:t>
            </a:r>
            <a:r>
              <a:rPr dirty="0"/>
              <a:t/>
            </a:r>
            <a:br>
              <a:rPr dirty="0"/>
            </a:br>
            <a:r>
              <a:rPr lang="zh-CN" altLang="en-US" sz="2607" kern="0" dirty="0" smtClean="0">
                <a:solidFill>
                  <a:srgbClr val="000000"/>
                </a:solidFill>
                <a:latin typeface="Times New Roman" pitchFamily="65" charset="-122"/>
                <a:ea typeface="宋体" pitchFamily="65" charset="-122"/>
              </a:rPr>
              <a:t>我是新教徒;当他们来抓我时,已无人替我说话了</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4572397"/>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(示例1)你(或“我”)不为别人的自由(或“正义”)说话,将会伤及自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己。</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(示例2)面对暴力(或“黑暗”)时,你选择置身事外,终将祸及自身。</a:t>
            </a:r>
            <a:endParaRPr lang="zh-CN" altLang="en-US" dirty="0">
              <a:solidFill>
                <a:srgbClr val="FF0000"/>
              </a:solidFill>
            </a:endParaRPr>
          </a:p>
        </p:txBody>
      </p:sp>
      <p:sp>
        <p:nvSpPr>
          <p:cNvPr id="3" name="TextBox 2"/>
          <p:cNvSpPr txBox="1"/>
          <p:nvPr/>
        </p:nvSpPr>
        <p:spPr>
          <a:xfrm>
            <a:off x="540000" y="2772197"/>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语段内容是:在别人被抓时,“我”沉默;在“我”被抓时,无人替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“我”说话。概括时需要提升到一定的高度。</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2.(说明类语段)阅读下面的一段文字,以“第一次物种大灭绝的原因”开头,</a:t>
            </a:r>
            <a:r>
              <a:t/>
            </a:r>
            <a:br/>
            <a:r>
              <a:rPr lang="zh-CN" altLang="en-US" sz="2607" kern="0" dirty="0" smtClean="0">
                <a:solidFill>
                  <a:srgbClr val="000000"/>
                </a:solidFill>
                <a:latin typeface="Times New Roman" pitchFamily="65" charset="-122"/>
                <a:ea typeface="宋体" pitchFamily="65" charset="-122"/>
              </a:rPr>
              <a:t>概括物种大灭绝原因。不超过40字。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自地球诞生以来,出现过5次物种大灭绝事件,最早的一次是距今4亿多年前的</a:t>
            </a:r>
            <a:r>
              <a:t/>
            </a:r>
            <a:br/>
            <a:r>
              <a:rPr lang="zh-CN" altLang="en-US" sz="2607" kern="0" dirty="0" smtClean="0">
                <a:solidFill>
                  <a:srgbClr val="000000"/>
                </a:solidFill>
                <a:latin typeface="Times New Roman" pitchFamily="65" charset="-122"/>
                <a:ea typeface="宋体" pitchFamily="65" charset="-122"/>
              </a:rPr>
              <a:t>奥陶纪大灭绝,当时绝大多数生命都生活在海洋中。此前有研究认为,气候变</a:t>
            </a:r>
            <a:r>
              <a:t/>
            </a:r>
            <a:br/>
            <a:r>
              <a:rPr lang="zh-CN" altLang="en-US" sz="2607" kern="0" dirty="0" smtClean="0">
                <a:solidFill>
                  <a:srgbClr val="000000"/>
                </a:solidFill>
                <a:latin typeface="Times New Roman" pitchFamily="65" charset="-122"/>
                <a:ea typeface="宋体" pitchFamily="65" charset="-122"/>
              </a:rPr>
              <a:t>冷和栖息地急剧减少是引起此次灭绝的主要原因。而研究人员通过研究化</a:t>
            </a:r>
            <a:r>
              <a:t/>
            </a:r>
            <a:br/>
            <a:r>
              <a:rPr lang="zh-CN" altLang="en-US" sz="2607" kern="0" dirty="0" smtClean="0">
                <a:solidFill>
                  <a:srgbClr val="000000"/>
                </a:solidFill>
                <a:latin typeface="Times New Roman" pitchFamily="65" charset="-122"/>
                <a:ea typeface="宋体" pitchFamily="65" charset="-122"/>
              </a:rPr>
              <a:t>石有了新的发现,在这一灭绝事件开始时期,一些海洋浮游生物变得畸形,这</a:t>
            </a:r>
            <a:r>
              <a:t/>
            </a:r>
            <a:br/>
            <a:r>
              <a:rPr lang="zh-CN" altLang="en-US" sz="2607" kern="0" dirty="0" smtClean="0">
                <a:solidFill>
                  <a:srgbClr val="000000"/>
                </a:solidFill>
                <a:latin typeface="Times New Roman" pitchFamily="65" charset="-122"/>
                <a:ea typeface="宋体" pitchFamily="65" charset="-122"/>
              </a:rPr>
              <a:t>与现代生物金属中毒后的反应非常相似。他们认为,引起海水中金属元素富</a:t>
            </a:r>
            <a:r>
              <a:t/>
            </a:r>
            <a:br/>
            <a:r>
              <a:rPr lang="zh-CN" altLang="en-US" sz="2607" kern="0" dirty="0" smtClean="0">
                <a:solidFill>
                  <a:srgbClr val="000000"/>
                </a:solidFill>
                <a:latin typeface="Times New Roman" pitchFamily="65" charset="-122"/>
                <a:ea typeface="宋体" pitchFamily="65" charset="-122"/>
              </a:rPr>
              <a:t>集的原因可能是海洋中出现大范围缺氧现象,导致剧烈的金属还原反应。但</a:t>
            </a:r>
            <a:r>
              <a:t/>
            </a:r>
            <a:br/>
            <a:r>
              <a:rPr lang="zh-CN" altLang="en-US" sz="2607" kern="0" dirty="0" smtClean="0">
                <a:solidFill>
                  <a:srgbClr val="000000"/>
                </a:solidFill>
                <a:latin typeface="Times New Roman" pitchFamily="65" charset="-122"/>
                <a:ea typeface="宋体" pitchFamily="65" charset="-122"/>
              </a:rPr>
              <a:t>当时地球海洋中为何会发生大范围缺氧,还有待更多考古发现加以解释。</a:t>
            </a:r>
            <a:endParaRPr lang="zh-CN" altLang="en-US"/>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89998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(示例)第一次物种大灭绝的原因是海水中金属元素富集使海洋浮游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生物金属中毒。</a:t>
            </a:r>
            <a:endParaRPr lang="zh-CN" altLang="en-US" dirty="0">
              <a:solidFill>
                <a:srgbClr val="FF0000"/>
              </a:solidFill>
            </a:endParaRPr>
          </a:p>
        </p:txBody>
      </p:sp>
      <p:sp>
        <p:nvSpPr>
          <p:cNvPr id="3" name="TextBox 2"/>
          <p:cNvSpPr txBox="1"/>
          <p:nvPr/>
        </p:nvSpPr>
        <p:spPr>
          <a:xfrm>
            <a:off x="540000" y="219613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本题考查考生压缩语段的能力。首先是审清“概括物种大灭绝原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因”这一要求,然后从文段中找准对应信息,最后以“第一次物种大灭绝的原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因”开头概括上述信息要点。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3.(叙述类语段)概括下面语段的主要信息,不超过50个字。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近日,一些网友发布信息,号召节约粮食。随后,“新浪网”发起“光盘行</a:t>
            </a:r>
            <a:r>
              <a:rPr dirty="0"/>
              <a:t/>
            </a:r>
            <a:br>
              <a:rPr dirty="0"/>
            </a:br>
            <a:r>
              <a:rPr lang="zh-CN" altLang="en-US" sz="2607" kern="0" dirty="0" smtClean="0">
                <a:solidFill>
                  <a:srgbClr val="000000"/>
                </a:solidFill>
                <a:latin typeface="Times New Roman" pitchFamily="65" charset="-122"/>
                <a:ea typeface="宋体" pitchFamily="65" charset="-122"/>
              </a:rPr>
              <a:t>动”:拒绝浪费,从我做起,晒出自己吃光的盘子,一起向舌尖上的浪费说</a:t>
            </a:r>
            <a:r>
              <a:rPr dirty="0"/>
              <a:t/>
            </a:r>
            <a:br>
              <a:rPr dirty="0"/>
            </a:br>
            <a:r>
              <a:rPr lang="zh-CN" altLang="en-US" sz="2607" kern="0" dirty="0" smtClean="0">
                <a:solidFill>
                  <a:srgbClr val="000000"/>
                </a:solidFill>
                <a:latin typeface="Times New Roman" pitchFamily="65" charset="-122"/>
                <a:ea typeface="宋体" pitchFamily="65" charset="-122"/>
              </a:rPr>
              <a:t>“不”,争做节约达人。该信息被转发约5000万次。紧接着,“人民网”也表</a:t>
            </a:r>
            <a:r>
              <a:rPr dirty="0"/>
              <a:t/>
            </a:r>
            <a:br>
              <a:rPr dirty="0"/>
            </a:br>
            <a:r>
              <a:rPr lang="zh-CN" altLang="en-US" sz="2607" kern="0" dirty="0" smtClean="0">
                <a:solidFill>
                  <a:srgbClr val="000000"/>
                </a:solidFill>
                <a:latin typeface="Times New Roman" pitchFamily="65" charset="-122"/>
                <a:ea typeface="宋体" pitchFamily="65" charset="-122"/>
              </a:rPr>
              <a:t>示支持“光盘行动”,倡议网民“拒绝浪费,珍惜粮食。今天不剩饭,打包离</a:t>
            </a:r>
            <a:r>
              <a:rPr dirty="0"/>
              <a:t/>
            </a:r>
            <a:br>
              <a:rPr dirty="0"/>
            </a:br>
            <a:r>
              <a:rPr lang="zh-CN" altLang="en-US" sz="2607" kern="0" dirty="0" smtClean="0">
                <a:solidFill>
                  <a:srgbClr val="000000"/>
                </a:solidFill>
                <a:latin typeface="Times New Roman" pitchFamily="65" charset="-122"/>
                <a:ea typeface="宋体" pitchFamily="65" charset="-122"/>
              </a:rPr>
              <a:t>开,从我做起”。“新华网”“光明网”及其他各大网站也纷纷关注和转</a:t>
            </a:r>
            <a:r>
              <a:rPr dirty="0"/>
              <a:t/>
            </a:r>
            <a:br>
              <a:rPr dirty="0"/>
            </a:br>
            <a:r>
              <a:rPr lang="zh-CN" altLang="en-US" sz="2607" kern="0" dirty="0" smtClean="0">
                <a:solidFill>
                  <a:srgbClr val="000000"/>
                </a:solidFill>
                <a:latin typeface="Times New Roman" pitchFamily="65" charset="-122"/>
                <a:ea typeface="宋体" pitchFamily="65" charset="-122"/>
              </a:rPr>
              <a:t>载。很快,活动参与者在北京实地发放宣传单6万多份,在餐饮企业张贴海报5</a:t>
            </a:r>
            <a:r>
              <a:rPr dirty="0"/>
              <a:t/>
            </a:r>
            <a:br>
              <a:rPr dirty="0"/>
            </a:br>
            <a:r>
              <a:rPr lang="zh-CN" altLang="en-US" sz="2607" kern="0" dirty="0" smtClean="0">
                <a:solidFill>
                  <a:srgbClr val="000000"/>
                </a:solidFill>
                <a:latin typeface="Times New Roman" pitchFamily="65" charset="-122"/>
                <a:ea typeface="宋体" pitchFamily="65" charset="-122"/>
              </a:rPr>
              <a:t>000余张,天津、石家庄、呼和浩特等城市的志愿者也纷纷发放宣传资料</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0669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a:t>
            </a:r>
            <a:r>
              <a:rPr lang="zh-CN" altLang="en-US" sz="3700" kern="0" dirty="0" smtClean="0">
                <a:solidFill>
                  <a:srgbClr val="000000"/>
                </a:solidFill>
                <a:latin typeface="黑体" pitchFamily="2" charset="-122"/>
                <a:ea typeface="黑体" pitchFamily="2" charset="-122"/>
              </a:rPr>
              <a:t>分攻略一　扩展语句“六技法”</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找</a:t>
            </a:r>
            <a:r>
              <a:rPr lang="zh-CN" altLang="en-US" sz="2607" kern="0" dirty="0" smtClean="0">
                <a:solidFill>
                  <a:srgbClr val="000000"/>
                </a:solidFill>
                <a:latin typeface="Times New Roman" pitchFamily="65" charset="-122"/>
                <a:ea typeface="宋体" pitchFamily="65" charset="-122"/>
              </a:rPr>
              <a:t>准主干,添加枝叶,是给句子主干添加限制性或修饰性词语,使之内容丰富</a:t>
            </a:r>
            <a:r>
              <a:rPr dirty="0"/>
              <a:t/>
            </a:r>
            <a:br>
              <a:rPr dirty="0"/>
            </a:br>
            <a:r>
              <a:rPr lang="zh-CN" altLang="en-US" sz="2607" kern="0" dirty="0" smtClean="0">
                <a:solidFill>
                  <a:srgbClr val="000000"/>
                </a:solidFill>
                <a:latin typeface="Times New Roman" pitchFamily="65" charset="-122"/>
                <a:ea typeface="宋体" pitchFamily="65" charset="-122"/>
              </a:rPr>
              <a:t>的一种方法。运用此法,关键是确定句子的主干,在句子的主语前加定语,在</a:t>
            </a:r>
            <a:r>
              <a:rPr dirty="0"/>
              <a:t/>
            </a:r>
            <a:br>
              <a:rPr dirty="0"/>
            </a:br>
            <a:r>
              <a:rPr lang="zh-CN" altLang="en-US" sz="2607" kern="0" dirty="0" smtClean="0">
                <a:solidFill>
                  <a:srgbClr val="000000"/>
                </a:solidFill>
                <a:latin typeface="Times New Roman" pitchFamily="65" charset="-122"/>
                <a:ea typeface="宋体" pitchFamily="65" charset="-122"/>
              </a:rPr>
              <a:t>谓语前加状语,在宾语前加定语,便可使语句丰满起来。在运用添加枝叶法</a:t>
            </a:r>
            <a:r>
              <a:rPr dirty="0"/>
              <a:t/>
            </a:r>
            <a:br>
              <a:rPr dirty="0"/>
            </a:br>
            <a:r>
              <a:rPr lang="zh-CN" altLang="en-US" sz="2607" kern="0" dirty="0" smtClean="0">
                <a:solidFill>
                  <a:srgbClr val="000000"/>
                </a:solidFill>
                <a:latin typeface="Times New Roman" pitchFamily="65" charset="-122"/>
                <a:ea typeface="宋体" pitchFamily="65" charset="-122"/>
              </a:rPr>
              <a:t>时,只有结合修辞手法,才能使扩展的句子变得文采飞扬。这种方法较适用于</a:t>
            </a:r>
            <a:r>
              <a:rPr dirty="0"/>
              <a:t/>
            </a:r>
            <a:br>
              <a:rPr dirty="0"/>
            </a:br>
            <a:r>
              <a:rPr lang="zh-CN" altLang="en-US" sz="2607" kern="0" dirty="0" smtClean="0">
                <a:solidFill>
                  <a:srgbClr val="000000"/>
                </a:solidFill>
                <a:latin typeface="Times New Roman" pitchFamily="65" charset="-122"/>
                <a:ea typeface="宋体" pitchFamily="65" charset="-122"/>
              </a:rPr>
              <a:t>句子扩展型题目。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21221" y="1764085"/>
            <a:ext cx="7342188"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97199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(示例)网上发起拒绝浪费的“光盘行动”,网友及媒体纷纷响应,众多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志愿者进行实地宣传。</a:t>
            </a:r>
            <a:endParaRPr lang="zh-CN" altLang="en-US" dirty="0">
              <a:solidFill>
                <a:srgbClr val="FF0000"/>
              </a:solidFill>
            </a:endParaRPr>
          </a:p>
        </p:txBody>
      </p:sp>
      <p:sp>
        <p:nvSpPr>
          <p:cNvPr id="3" name="TextBox 2"/>
          <p:cNvSpPr txBox="1"/>
          <p:nvPr/>
        </p:nvSpPr>
        <p:spPr>
          <a:xfrm>
            <a:off x="540000" y="2052117"/>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语段可分为三层:一、二两句是第一层,是说“光盘行动”的由来,其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关键文字是“网友发布”“拒绝浪费”“争做节约达人”“光盘行动”等;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三至五句是第二层,介绍网络反响,其关键文字是“转发”“支持”“各大网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站”“关注和转载”;最后一句是第三层,内容是各地志愿者的行动,其关键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文字是“活动参与者”“志愿者”“发放宣传单”“张贴海报”等。综上,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根据对材料的理解和提炼出的关键文字,叙述组织三个层次的文字即可。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a:t>
            </a:r>
            <a:r>
              <a:rPr lang="zh-CN" altLang="en-US" sz="2607" kern="0" dirty="0" smtClean="0">
                <a:solidFill>
                  <a:srgbClr val="000000"/>
                </a:solidFill>
                <a:latin typeface="Times New Roman" pitchFamily="65" charset="-122"/>
                <a:ea typeface="宋体" pitchFamily="65" charset="-122"/>
              </a:rPr>
              <a:t>定义要记住一个公式:被定义概念=种差+邻近属概念。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第一步:提取邻近属概念。首先在提供的材料中找一个比被定义概念大一级</a:t>
            </a:r>
            <a:r>
              <a:rPr dirty="0"/>
              <a:t/>
            </a:r>
            <a:br>
              <a:rPr dirty="0"/>
            </a:br>
            <a:r>
              <a:rPr lang="zh-CN" altLang="en-US" sz="2607" kern="0" dirty="0" smtClean="0">
                <a:solidFill>
                  <a:srgbClr val="000000"/>
                </a:solidFill>
                <a:latin typeface="Times New Roman" pitchFamily="65" charset="-122"/>
                <a:ea typeface="宋体" pitchFamily="65" charset="-122"/>
              </a:rPr>
              <a:t>的概念,即邻近属概念。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第二步:寻找种差。就是寻找那些属于邻近属概念的信息点。要注意有些种</a:t>
            </a:r>
            <a:r>
              <a:rPr dirty="0"/>
              <a:t/>
            </a:r>
            <a:br>
              <a:rPr dirty="0"/>
            </a:br>
            <a:r>
              <a:rPr lang="zh-CN" altLang="en-US" sz="2607" kern="0" dirty="0" smtClean="0">
                <a:solidFill>
                  <a:srgbClr val="000000"/>
                </a:solidFill>
                <a:latin typeface="Times New Roman" pitchFamily="65" charset="-122"/>
                <a:ea typeface="宋体" pitchFamily="65" charset="-122"/>
              </a:rPr>
              <a:t>差是由多个属性组成的。这些属性提取时一个也不能少,否则会造成定义不</a:t>
            </a:r>
            <a:r>
              <a:rPr dirty="0"/>
              <a:t/>
            </a:r>
            <a:br>
              <a:rPr dirty="0"/>
            </a:br>
            <a:r>
              <a:rPr lang="zh-CN" altLang="en-US" sz="2607" kern="0" dirty="0" smtClean="0">
                <a:solidFill>
                  <a:srgbClr val="000000"/>
                </a:solidFill>
                <a:latin typeface="Times New Roman" pitchFamily="65" charset="-122"/>
                <a:ea typeface="宋体" pitchFamily="65" charset="-122"/>
              </a:rPr>
              <a:t>严密。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第三步:整合成单句。整合成单句就是将被定义概念、种差、邻近属概念,用</a:t>
            </a:r>
            <a:r>
              <a:rPr dirty="0"/>
              <a:t/>
            </a:r>
            <a:br>
              <a:rPr dirty="0"/>
            </a:br>
            <a:r>
              <a:rPr lang="zh-CN" altLang="en-US" sz="2607" kern="0" dirty="0" smtClean="0">
                <a:solidFill>
                  <a:srgbClr val="000000"/>
                </a:solidFill>
                <a:latin typeface="Times New Roman" pitchFamily="65" charset="-122"/>
                <a:ea typeface="宋体" pitchFamily="65" charset="-122"/>
              </a:rPr>
              <a:t>“是”“叫”等一类连接词连起来,使之符合“被定义概念=种差+邻近属概</a:t>
            </a:r>
            <a:endParaRPr lang="zh-CN" altLang="en-US" dirty="0"/>
          </a:p>
        </p:txBody>
      </p:sp>
      <p:pic>
        <p:nvPicPr>
          <p:cNvPr id="8194" name="Picture 2"/>
          <p:cNvPicPr>
            <a:picLocks noChangeAspect="1" noChangeArrowheads="1"/>
          </p:cNvPicPr>
          <p:nvPr/>
        </p:nvPicPr>
        <p:blipFill>
          <a:blip r:embed="rId4" cstate="print"/>
          <a:srcRect/>
          <a:stretch>
            <a:fillRect/>
          </a:stretch>
        </p:blipFill>
        <p:spPr bwMode="auto">
          <a:xfrm>
            <a:off x="593229" y="971997"/>
            <a:ext cx="7265988" cy="6762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念”的公式。另外,要注意多项定语的排列规律,确定陈述语序。确定陈述语</a:t>
            </a:r>
            <a:r>
              <a:rPr dirty="0"/>
              <a:t/>
            </a:r>
            <a:br>
              <a:rPr dirty="0"/>
            </a:br>
            <a:r>
              <a:rPr lang="zh-CN" altLang="en-US" sz="2607" kern="0" dirty="0" smtClean="0">
                <a:solidFill>
                  <a:srgbClr val="000000"/>
                </a:solidFill>
                <a:latin typeface="Times New Roman" pitchFamily="65" charset="-122"/>
                <a:ea typeface="宋体" pitchFamily="65" charset="-122"/>
              </a:rPr>
              <a:t>序时,一定要仔细分析所给种差的材料,寻找其中的陈述线索,是时间顺序、</a:t>
            </a:r>
            <a:r>
              <a:rPr dirty="0"/>
              <a:t/>
            </a:r>
            <a:br>
              <a:rPr dirty="0"/>
            </a:br>
            <a:r>
              <a:rPr lang="zh-CN" altLang="en-US" sz="2607" kern="0" dirty="0" smtClean="0">
                <a:solidFill>
                  <a:srgbClr val="000000"/>
                </a:solidFill>
                <a:latin typeface="Times New Roman" pitchFamily="65" charset="-122"/>
                <a:ea typeface="宋体" pitchFamily="65" charset="-122"/>
              </a:rPr>
              <a:t>空间顺序,还是逻辑顺序</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4.(2018湖南三湘名校教育联盟三联)请对下面这段文字提供的信息进行筛</a:t>
            </a:r>
            <a:r>
              <a:rPr dirty="0"/>
              <a:t/>
            </a:r>
            <a:br>
              <a:rPr dirty="0"/>
            </a:br>
            <a:r>
              <a:rPr lang="zh-CN" altLang="en-US" sz="2607" kern="0" dirty="0" smtClean="0">
                <a:solidFill>
                  <a:srgbClr val="000000"/>
                </a:solidFill>
                <a:latin typeface="Times New Roman" pitchFamily="65" charset="-122"/>
                <a:ea typeface="宋体" pitchFamily="65" charset="-122"/>
              </a:rPr>
              <a:t>选、整合,给“人工智能”下定义。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人工智能是计算机科学的一个分支。它企图了解智能的实质,并生产出一种</a:t>
            </a:r>
            <a:r>
              <a:rPr dirty="0"/>
              <a:t/>
            </a:r>
            <a:br>
              <a:rPr dirty="0"/>
            </a:br>
            <a:r>
              <a:rPr lang="zh-CN" altLang="en-US" sz="2607" kern="0" dirty="0" smtClean="0">
                <a:solidFill>
                  <a:srgbClr val="000000"/>
                </a:solidFill>
                <a:latin typeface="Times New Roman" pitchFamily="65" charset="-122"/>
                <a:ea typeface="宋体" pitchFamily="65" charset="-122"/>
              </a:rPr>
              <a:t>新的能以与人类智能相似的方式做出反应的智能机器。该领域的研究包括</a:t>
            </a:r>
            <a:r>
              <a:rPr dirty="0"/>
              <a:t/>
            </a:r>
            <a:br>
              <a:rPr dirty="0"/>
            </a:br>
            <a:r>
              <a:rPr lang="zh-CN" altLang="en-US" sz="2607" kern="0" dirty="0" smtClean="0">
                <a:solidFill>
                  <a:srgbClr val="000000"/>
                </a:solidFill>
                <a:latin typeface="Times New Roman" pitchFamily="65" charset="-122"/>
                <a:ea typeface="宋体" pitchFamily="65" charset="-122"/>
              </a:rPr>
              <a:t>机器人、语言识别、图像识别、自然语言处理等</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4356373"/>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(示例)人工智能是以了解智能的实质,并生产出一种新的能以与人类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智能相似的方式做出反应的智能机器为目的,包括机器人、语言识别、图像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识别、自然语言处理等研究领域的计算机科学的一个分支。</a:t>
            </a:r>
            <a:endParaRPr lang="zh-CN" altLang="en-US" dirty="0">
              <a:solidFill>
                <a:srgbClr val="FF0000"/>
              </a:solidFill>
            </a:endParaRPr>
          </a:p>
        </p:txBody>
      </p:sp>
      <p:sp>
        <p:nvSpPr>
          <p:cNvPr id="3" name="TextBox 2"/>
          <p:cNvSpPr txBox="1"/>
          <p:nvPr/>
        </p:nvSpPr>
        <p:spPr>
          <a:xfrm>
            <a:off x="593229" y="2772197"/>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这是一道下定义的题目,要首先明确格式是“被定义概念=种差+邻近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属概念”。答题时根据材料找到这几个要素,然后把种差按一定的顺序排列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36093"/>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1.拟写一句话新闻。考生要把握材料的意思,先筛选出关键信息,然后用简明</a:t>
            </a:r>
            <a:r>
              <a:rPr dirty="0"/>
              <a:t/>
            </a:r>
            <a:br>
              <a:rPr dirty="0"/>
            </a:br>
            <a:r>
              <a:rPr lang="zh-CN" altLang="en-US" sz="2607" kern="0" dirty="0" smtClean="0">
                <a:solidFill>
                  <a:srgbClr val="000000"/>
                </a:solidFill>
                <a:latin typeface="Times New Roman" pitchFamily="65" charset="-122"/>
                <a:ea typeface="宋体" pitchFamily="65" charset="-122"/>
              </a:rPr>
              <a:t>的语言表达出来,格式:①主体事件名称+②(必要的)时间、地点+③主体事件</a:t>
            </a:r>
            <a:r>
              <a:rPr dirty="0"/>
              <a:t/>
            </a:r>
            <a:br>
              <a:rPr dirty="0"/>
            </a:br>
            <a:r>
              <a:rPr lang="zh-CN" altLang="en-US" sz="2607" kern="0" dirty="0" smtClean="0">
                <a:solidFill>
                  <a:srgbClr val="000000"/>
                </a:solidFill>
                <a:latin typeface="Times New Roman" pitchFamily="65" charset="-122"/>
                <a:ea typeface="宋体" pitchFamily="65" charset="-122"/>
              </a:rPr>
              <a:t>的状态、结果、趋势等</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拟写新闻标题。新闻标题要提挈全篇、浓缩文意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必须简洁、确切、醒目</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即要用简明的语言概括出新闻报道的主要内容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点明其意义并要求富有吸引</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力。好的新闻标题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往往用词别具一格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结构工整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且善于使用修辞手法</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p>
        </p:txBody>
      </p:sp>
      <p:pic>
        <p:nvPicPr>
          <p:cNvPr id="9218" name="Picture 2"/>
          <p:cNvPicPr>
            <a:picLocks noChangeAspect="1" noChangeArrowheads="1"/>
          </p:cNvPicPr>
          <p:nvPr/>
        </p:nvPicPr>
        <p:blipFill>
          <a:blip r:embed="rId4" cstate="print"/>
          <a:srcRect/>
          <a:stretch>
            <a:fillRect/>
          </a:stretch>
        </p:blipFill>
        <p:spPr bwMode="auto">
          <a:xfrm>
            <a:off x="449213" y="1044005"/>
            <a:ext cx="7304088" cy="6286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3.拟写新闻导语。考生要把消息中最基本、最核心的内容用最简明的话在</a:t>
            </a:r>
            <a:r>
              <a:t/>
            </a:r>
            <a:br/>
            <a:r>
              <a:rPr lang="zh-CN" altLang="en-US" sz="2607" kern="0" dirty="0" smtClean="0">
                <a:solidFill>
                  <a:srgbClr val="000000"/>
                </a:solidFill>
                <a:latin typeface="Times New Roman" pitchFamily="65" charset="-122"/>
                <a:ea typeface="宋体" pitchFamily="65" charset="-122"/>
              </a:rPr>
              <a:t>开头一段中加以表述,这是为了让读者能够一目了然地了解整个消息的情</a:t>
            </a:r>
            <a:r>
              <a:t/>
            </a:r>
            <a:br/>
            <a:r>
              <a:rPr lang="zh-CN" altLang="en-US" sz="2607" kern="0" dirty="0" smtClean="0">
                <a:solidFill>
                  <a:srgbClr val="000000"/>
                </a:solidFill>
                <a:latin typeface="Times New Roman" pitchFamily="65" charset="-122"/>
                <a:ea typeface="宋体" pitchFamily="65" charset="-122"/>
              </a:rPr>
              <a:t>况。新闻导语一般包括:①新闻单位名称+②消息发出地名称+③消息发出时</a:t>
            </a:r>
            <a:r>
              <a:t/>
            </a:r>
            <a:br/>
            <a:r>
              <a:rPr lang="zh-CN" altLang="en-US" sz="2607" kern="0" dirty="0" smtClean="0">
                <a:solidFill>
                  <a:srgbClr val="000000"/>
                </a:solidFill>
                <a:latin typeface="Times New Roman" pitchFamily="65" charset="-122"/>
                <a:ea typeface="宋体" pitchFamily="65" charset="-122"/>
              </a:rPr>
              <a:t>间+④主体事件+⑤(主体事件发生的必要的)条件或原因+⑥主体事件的简单</a:t>
            </a:r>
            <a:r>
              <a:t/>
            </a:r>
            <a:br/>
            <a:r>
              <a:rPr lang="zh-CN" altLang="en-US" sz="2607" kern="0" dirty="0" smtClean="0">
                <a:solidFill>
                  <a:srgbClr val="000000"/>
                </a:solidFill>
                <a:latin typeface="Times New Roman" pitchFamily="65" charset="-122"/>
                <a:ea typeface="宋体" pitchFamily="65" charset="-122"/>
              </a:rPr>
              <a:t>发展过程+⑦主体事件的状态、结果、影响或发展趋势的说明。如果试题材</a:t>
            </a:r>
            <a:r>
              <a:t/>
            </a:r>
            <a:br/>
            <a:r>
              <a:rPr lang="zh-CN" altLang="en-US" sz="2607" kern="0" dirty="0" smtClean="0">
                <a:solidFill>
                  <a:srgbClr val="000000"/>
                </a:solidFill>
                <a:latin typeface="Times New Roman" pitchFamily="65" charset="-122"/>
                <a:ea typeface="宋体" pitchFamily="65" charset="-122"/>
              </a:rPr>
              <a:t>料不包括①②③的相关内容,①②③可舍弃;④⑤可互换位置;⑥中的过程要</a:t>
            </a:r>
            <a:r>
              <a:t/>
            </a:r>
            <a:br/>
            <a:r>
              <a:rPr lang="zh-CN" altLang="en-US" sz="2607" kern="0" dirty="0" smtClean="0">
                <a:solidFill>
                  <a:srgbClr val="000000"/>
                </a:solidFill>
                <a:latin typeface="Times New Roman" pitchFamily="65" charset="-122"/>
                <a:ea typeface="宋体" pitchFamily="65" charset="-122"/>
              </a:rPr>
              <a:t>完整,如果字数要求很严格,可以用主体事件名称带出过程。</a:t>
            </a:r>
            <a:endParaRPr lang="zh-CN" altLang="en-US"/>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4.一般新闻材料的压缩。对于一般新闻材料的压缩,其答案应包括:①(必要</a:t>
            </a:r>
            <a:r>
              <a:rPr dirty="0"/>
              <a:t/>
            </a:r>
            <a:br>
              <a:rPr dirty="0"/>
            </a:br>
            <a:r>
              <a:rPr lang="zh-CN" altLang="en-US" sz="2607" kern="0" dirty="0" smtClean="0">
                <a:solidFill>
                  <a:srgbClr val="000000"/>
                </a:solidFill>
                <a:latin typeface="Times New Roman" pitchFamily="65" charset="-122"/>
                <a:ea typeface="宋体" pitchFamily="65" charset="-122"/>
              </a:rPr>
              <a:t>的)时间、地点+②事件发生的原因、背景或其他条件+③事件发生的过程+</a:t>
            </a:r>
            <a:r>
              <a:rPr dirty="0"/>
              <a:t/>
            </a:r>
            <a:br>
              <a:rPr dirty="0"/>
            </a:br>
            <a:r>
              <a:rPr lang="zh-CN" altLang="en-US" sz="2607" kern="0" dirty="0" smtClean="0">
                <a:solidFill>
                  <a:srgbClr val="000000"/>
                </a:solidFill>
                <a:latin typeface="Times New Roman" pitchFamily="65" charset="-122"/>
                <a:ea typeface="宋体" pitchFamily="65" charset="-122"/>
              </a:rPr>
              <a:t>④事件的结果、影响或发展趋势等</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5.请为以下这则新闻拟写一个标题。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新华社上海11月2日电    为解决租房市场房源信息虚假、价格不透明等问</a:t>
            </a:r>
            <a:r>
              <a:rPr dirty="0"/>
              <a:t/>
            </a:r>
            <a:br>
              <a:rPr dirty="0"/>
            </a:br>
            <a:r>
              <a:rPr lang="zh-CN" altLang="en-US" sz="2607" kern="0" dirty="0" smtClean="0">
                <a:solidFill>
                  <a:srgbClr val="000000"/>
                </a:solidFill>
                <a:latin typeface="Times New Roman" pitchFamily="65" charset="-122"/>
                <a:ea typeface="宋体" pitchFamily="65" charset="-122"/>
              </a:rPr>
              <a:t>题,10月31日,北京租房新政策正式实施,住房租赁监管平台上线。此前不久,</a:t>
            </a:r>
            <a:r>
              <a:rPr dirty="0"/>
              <a:t/>
            </a:r>
            <a:br>
              <a:rPr dirty="0"/>
            </a:br>
            <a:r>
              <a:rPr lang="zh-CN" altLang="en-US" sz="2607" kern="0" dirty="0" smtClean="0">
                <a:solidFill>
                  <a:srgbClr val="000000"/>
                </a:solidFill>
                <a:latin typeface="Times New Roman" pitchFamily="65" charset="-122"/>
                <a:ea typeface="宋体" pitchFamily="65" charset="-122"/>
              </a:rPr>
              <a:t>广州推出政府住房租赁平台——阳光租房。9月底,杭州市联合阿里巴巴、</a:t>
            </a:r>
            <a:r>
              <a:rPr dirty="0"/>
              <a:t/>
            </a:r>
            <a:br>
              <a:rPr dirty="0"/>
            </a:br>
            <a:r>
              <a:rPr lang="zh-CN" altLang="en-US" sz="2607" kern="0" dirty="0" smtClean="0">
                <a:solidFill>
                  <a:srgbClr val="000000"/>
                </a:solidFill>
                <a:latin typeface="Times New Roman" pitchFamily="65" charset="-122"/>
                <a:ea typeface="宋体" pitchFamily="65" charset="-122"/>
              </a:rPr>
              <a:t>蚂蚁金服打造的政府住房租赁监管服务平台也已正式启用。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“新华视点”记者发现,目前,全国十余个城市已出台加快发展住房租赁市场</a:t>
            </a:r>
            <a:r>
              <a:rPr dirty="0"/>
              <a:t/>
            </a:r>
            <a:br>
              <a:rPr dirty="0"/>
            </a:br>
            <a:r>
              <a:rPr lang="zh-CN" altLang="en-US" sz="2607" kern="0" dirty="0" smtClean="0">
                <a:solidFill>
                  <a:srgbClr val="000000"/>
                </a:solidFill>
                <a:latin typeface="Times New Roman" pitchFamily="65" charset="-122"/>
                <a:ea typeface="宋体" pitchFamily="65" charset="-122"/>
              </a:rPr>
              <a:t>的实施方案,均提及搭建政府住房租赁交易服务平台,并明确了建设时间表。</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1.把下面的语句扩展成复句,要求至少运用一种修辞手法。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原句:细雨悄悄进入了校园</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284420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专家称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这是各地落实租购并举住房制度的“关键一招”。当前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百姓租房存</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在几大“痛点”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虚假房源多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合同不报备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发生纠纷时租客维权困难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房东涨</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租</a:t>
            </a:r>
            <a:r>
              <a:rPr lang="zh-CN" altLang="en-US" sz="2607" kern="0" dirty="0" smtClean="0">
                <a:solidFill>
                  <a:srgbClr val="000000"/>
                </a:solidFill>
                <a:latin typeface="Times New Roman" pitchFamily="65" charset="-122"/>
                <a:ea typeface="宋体" pitchFamily="65" charset="-122"/>
              </a:rPr>
              <a:t>、租期随意、二房东现象屡禁不绝;等等。各地推出的官方住房租赁平台,</a:t>
            </a:r>
            <a:r>
              <a:rPr dirty="0"/>
              <a:t/>
            </a:r>
            <a:br>
              <a:rPr dirty="0"/>
            </a:br>
            <a:r>
              <a:rPr lang="zh-CN" altLang="en-US" sz="2607" kern="0" dirty="0" smtClean="0">
                <a:solidFill>
                  <a:srgbClr val="000000"/>
                </a:solidFill>
                <a:latin typeface="Times New Roman" pitchFamily="65" charset="-122"/>
                <a:ea typeface="宋体" pitchFamily="65" charset="-122"/>
              </a:rPr>
              <a:t>将通过收集和发布租赁信息、动态监测租赁信息、指导住房租赁价格等,有</a:t>
            </a:r>
            <a:r>
              <a:rPr dirty="0"/>
              <a:t/>
            </a:r>
            <a:br>
              <a:rPr dirty="0"/>
            </a:br>
            <a:r>
              <a:rPr lang="zh-CN" altLang="en-US" sz="2607" kern="0" dirty="0" smtClean="0">
                <a:solidFill>
                  <a:srgbClr val="000000"/>
                </a:solidFill>
                <a:latin typeface="Times New Roman" pitchFamily="65" charset="-122"/>
                <a:ea typeface="宋体" pitchFamily="65" charset="-122"/>
              </a:rPr>
              <a:t>效遏制租房乱象。</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标题:</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(示例)标题:十余城将建官方租赁平台</a:t>
            </a:r>
            <a:endParaRPr lang="zh-CN" altLang="en-US" dirty="0">
              <a:solidFill>
                <a:srgbClr val="FF0000"/>
              </a:solidFill>
            </a:endParaRPr>
          </a:p>
        </p:txBody>
      </p:sp>
      <p:sp>
        <p:nvSpPr>
          <p:cNvPr id="3" name="TextBox 2"/>
          <p:cNvSpPr txBox="1"/>
          <p:nvPr/>
        </p:nvSpPr>
        <p:spPr>
          <a:xfrm>
            <a:off x="540000" y="1548061"/>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本则新闻主要讲的是住房租赁,结合“全国十余个城市已出台加快发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展住房租赁市场的实施方案,均提及搭建政府住房租赁交易服务平台,并明确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了建设时间表”等分析,标题可以为“十余城将建官方租赁平台”。</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0029"/>
            <a:ext cx="11340000" cy="541648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提取</a:t>
            </a:r>
            <a:r>
              <a:rPr lang="zh-CN" altLang="en-US" sz="2607" kern="0" dirty="0" smtClean="0">
                <a:solidFill>
                  <a:srgbClr val="000000"/>
                </a:solidFill>
                <a:latin typeface="Times New Roman" pitchFamily="65" charset="-122"/>
                <a:ea typeface="宋体" pitchFamily="65" charset="-122"/>
              </a:rPr>
              <a:t>关键词语4</a:t>
            </a:r>
            <a:r>
              <a:rPr lang="zh-CN" altLang="en-US" sz="2607" kern="0" dirty="0" smtClean="0">
                <a:solidFill>
                  <a:srgbClr val="000000"/>
                </a:solidFill>
                <a:latin typeface="Times New Roman" pitchFamily="65" charset="-122"/>
                <a:ea typeface="宋体" pitchFamily="65" charset="-122"/>
              </a:rPr>
              <a:t>步骤</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仔细研读原文提供的信息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弄清其内在关系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明确材料所陈述的对象或议论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的中心观点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然后尽可能简练地概括文段的主要内容</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对原文内容有了初步认识后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将相同或相近的信息进行归类总结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提取概括</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原文最主要的信息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可用一句话将材料的内容概括出来</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3.</a:t>
            </a:r>
            <a:r>
              <a:rPr lang="zh-CN" altLang="en-US" sz="2607" kern="0" dirty="0" smtClean="0">
                <a:solidFill>
                  <a:srgbClr val="000000"/>
                </a:solidFill>
                <a:latin typeface="Times New Roman" pitchFamily="65" charset="-122"/>
                <a:ea typeface="宋体" pitchFamily="65" charset="-122"/>
              </a:rPr>
              <a:t>在概括出来的主要信息中做进一步筛选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从中提炼出最能反映材料内容的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关键词语。一般情况下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关键词语就“镶嵌”在主要信息之中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考生只需要以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“压缩语段”的能力为“滤网”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将关键词语按题目要求的顺序、数量逐一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提取出来即可</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10242" name="Picture 2"/>
          <p:cNvPicPr>
            <a:picLocks noChangeAspect="1" noChangeArrowheads="1"/>
          </p:cNvPicPr>
          <p:nvPr/>
        </p:nvPicPr>
        <p:blipFill>
          <a:blip r:embed="rId4" cstate="print"/>
          <a:srcRect/>
          <a:stretch>
            <a:fillRect/>
          </a:stretch>
        </p:blipFill>
        <p:spPr bwMode="auto">
          <a:xfrm>
            <a:off x="377205" y="683965"/>
            <a:ext cx="7370762"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4.对所选关键词语来一个“回头看”。先看一下关键词语中内容有无重复</a:t>
            </a:r>
            <a:r>
              <a:rPr dirty="0"/>
              <a:t/>
            </a:r>
            <a:br>
              <a:rPr dirty="0"/>
            </a:br>
            <a:r>
              <a:rPr lang="zh-CN" altLang="en-US" sz="2607" kern="0" dirty="0" smtClean="0">
                <a:solidFill>
                  <a:srgbClr val="000000"/>
                </a:solidFill>
                <a:latin typeface="Times New Roman" pitchFamily="65" charset="-122"/>
                <a:ea typeface="宋体" pitchFamily="65" charset="-122"/>
              </a:rPr>
              <a:t>之处,再看一下信息要点全不全(高考评分标准往往按信息要点给分),最后将</a:t>
            </a:r>
            <a:r>
              <a:rPr dirty="0"/>
              <a:t/>
            </a:r>
            <a:br>
              <a:rPr dirty="0"/>
            </a:br>
            <a:r>
              <a:rPr lang="zh-CN" altLang="en-US" sz="2607" kern="0" dirty="0" smtClean="0">
                <a:solidFill>
                  <a:srgbClr val="000000"/>
                </a:solidFill>
                <a:latin typeface="Times New Roman" pitchFamily="65" charset="-122"/>
                <a:ea typeface="宋体" pitchFamily="65" charset="-122"/>
              </a:rPr>
              <a:t>关键词语连缀起来看意思是否连贯,是否准确地反映了原语段的中心内容</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6.(2018河南开封一模)阅读下面的材料,请围绕“共享经济”提取五个关键</a:t>
            </a:r>
            <a:r>
              <a:rPr dirty="0"/>
              <a:t/>
            </a:r>
            <a:br>
              <a:rPr dirty="0"/>
            </a:br>
            <a:r>
              <a:rPr lang="zh-CN" altLang="en-US" sz="2607" kern="0" dirty="0" smtClean="0">
                <a:solidFill>
                  <a:srgbClr val="000000"/>
                </a:solidFill>
                <a:latin typeface="Times New Roman" pitchFamily="65" charset="-122"/>
                <a:ea typeface="宋体" pitchFamily="65" charset="-122"/>
              </a:rPr>
              <a:t>词语。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滴滴打车和快的打车的先后出现,开启了我国共享经济模式。共享经济是社</a:t>
            </a:r>
            <a:r>
              <a:rPr dirty="0"/>
              <a:t/>
            </a:r>
            <a:br>
              <a:rPr dirty="0"/>
            </a:br>
            <a:r>
              <a:rPr lang="zh-CN" altLang="en-US" sz="2607" kern="0" dirty="0" smtClean="0">
                <a:solidFill>
                  <a:srgbClr val="000000"/>
                </a:solidFill>
                <a:latin typeface="Times New Roman" pitchFamily="65" charset="-122"/>
                <a:ea typeface="宋体" pitchFamily="65" charset="-122"/>
              </a:rPr>
              <a:t>会上闲散资源的整合,与消费者的信息连接后,提供给消费者有偿使用,此种</a:t>
            </a:r>
            <a:r>
              <a:rPr dirty="0"/>
              <a:t/>
            </a:r>
            <a:br>
              <a:rPr dirty="0"/>
            </a:br>
            <a:r>
              <a:rPr lang="zh-CN" altLang="en-US" sz="2607" kern="0" dirty="0" smtClean="0">
                <a:solidFill>
                  <a:srgbClr val="000000"/>
                </a:solidFill>
                <a:latin typeface="Times New Roman" pitchFamily="65" charset="-122"/>
                <a:ea typeface="宋体" pitchFamily="65" charset="-122"/>
              </a:rPr>
              <a:t>“共享”更多是通过互联网来实现的。目前,共享经济已渗透到交通、住</a:t>
            </a:r>
            <a:r>
              <a:rPr dirty="0"/>
              <a:t/>
            </a:r>
            <a:br>
              <a:rPr dirty="0"/>
            </a:br>
            <a:r>
              <a:rPr lang="zh-CN" altLang="en-US" sz="2607" kern="0" dirty="0" smtClean="0">
                <a:solidFill>
                  <a:srgbClr val="000000"/>
                </a:solidFill>
                <a:latin typeface="Times New Roman" pitchFamily="65" charset="-122"/>
                <a:ea typeface="宋体" pitchFamily="65" charset="-122"/>
              </a:rPr>
              <a:t>宿、餐饮等多个领域,日益广泛地影响着人们的生活和消费方式。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整合资源　信息连接　有偿使用　互联网　多个领域</a:t>
            </a:r>
            <a:endParaRPr lang="zh-CN" altLang="en-US" dirty="0">
              <a:solidFill>
                <a:srgbClr val="FF0000"/>
              </a:solidFill>
            </a:endParaRPr>
          </a:p>
        </p:txBody>
      </p:sp>
      <p:sp>
        <p:nvSpPr>
          <p:cNvPr id="3" name="TextBox 2"/>
          <p:cNvSpPr txBox="1"/>
          <p:nvPr/>
        </p:nvSpPr>
        <p:spPr>
          <a:xfrm>
            <a:off x="540000" y="147605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本段材料以滴滴打车和快的打车为例谈论共享经济,题目要求围绕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“共享经济”提取五个关键词语。“共享经济是社会上闲散资源的整合”,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关键词语是“资源的整合”,调整为“整合资源”;“与消费者的信息连接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后,提供给消费者有偿使用”是谈论共享经济的主要内容,关键词语是“信息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连接”和“有偿使用”;“此种‘共享’更多是通过互联网来实现的”,这处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说的是共享经济的途径,关键词语是“互联网”;“目前,共享经济已渗透到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交通、住宿、餐饮等多个领域”说的是共享经济的影响,关键词语是“多个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领域”。</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7.(2018广东湛江调研)提取下面一段文字的主要信息,在横线上依次写出四</a:t>
            </a:r>
            <a:r>
              <a:t/>
            </a:r>
            <a:br/>
            <a:r>
              <a:rPr lang="zh-CN" altLang="en-US" sz="2607" kern="0" dirty="0" smtClean="0">
                <a:solidFill>
                  <a:srgbClr val="000000"/>
                </a:solidFill>
                <a:latin typeface="Times New Roman" pitchFamily="65" charset="-122"/>
                <a:ea typeface="宋体" pitchFamily="65" charset="-122"/>
              </a:rPr>
              <a:t>个关键词语。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小麦是世界上最重要的粮食作物之一,提高其产量有助于满足当前全球粮食</a:t>
            </a:r>
            <a:r>
              <a:t/>
            </a:r>
            <a:br/>
            <a:r>
              <a:rPr lang="zh-CN" altLang="en-US" sz="2607" kern="0" dirty="0" smtClean="0">
                <a:solidFill>
                  <a:srgbClr val="000000"/>
                </a:solidFill>
                <a:latin typeface="Times New Roman" pitchFamily="65" charset="-122"/>
                <a:ea typeface="宋体" pitchFamily="65" charset="-122"/>
              </a:rPr>
              <a:t>安全需求。研究人员近日发现,有效利用小麦杂种优势能提高小麦产量。杂</a:t>
            </a:r>
            <a:r>
              <a:t/>
            </a:r>
            <a:br/>
            <a:r>
              <a:rPr lang="zh-CN" altLang="en-US" sz="2607" kern="0" dirty="0" smtClean="0">
                <a:solidFill>
                  <a:srgbClr val="000000"/>
                </a:solidFill>
                <a:latin typeface="Times New Roman" pitchFamily="65" charset="-122"/>
                <a:ea typeface="宋体" pitchFamily="65" charset="-122"/>
              </a:rPr>
              <a:t>种优势是一种杂交子代在很多方面都优于双亲均值的复杂生物学现象,而这</a:t>
            </a:r>
            <a:r>
              <a:t/>
            </a:r>
            <a:br/>
            <a:r>
              <a:rPr lang="zh-CN" altLang="en-US" sz="2607" kern="0" dirty="0" smtClean="0">
                <a:solidFill>
                  <a:srgbClr val="000000"/>
                </a:solidFill>
                <a:latin typeface="Times New Roman" pitchFamily="65" charset="-122"/>
                <a:ea typeface="宋体" pitchFamily="65" charset="-122"/>
              </a:rPr>
              <a:t>种优势取决于基因互作,即不同基因间的相互作用,可以影响性状的表现。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小麦产量　粮食安全　杂种优势　基因互作</a:t>
            </a:r>
            <a:endParaRPr lang="zh-CN" altLang="en-US" dirty="0">
              <a:solidFill>
                <a:srgbClr val="FF0000"/>
              </a:solidFill>
            </a:endParaRPr>
          </a:p>
        </p:txBody>
      </p:sp>
      <p:sp>
        <p:nvSpPr>
          <p:cNvPr id="3" name="TextBox 2"/>
          <p:cNvSpPr txBox="1"/>
          <p:nvPr/>
        </p:nvSpPr>
        <p:spPr>
          <a:xfrm>
            <a:off x="540000" y="154806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材料共三句话,陈述的对象是“提高小麦产量”,故“小麦产量”可以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作为一个关键词语。第一句话指出“提高其产量有助于满足当前全球粮食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安全需求”,由此可提炼出“粮食安全”;第二句介绍了提高产量的方法,可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提炼出“杂种优势”;第三句指出“这种优势取决于基因互作”,由此可提炼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出“基因互作”。</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(示例)如丝的细雨携带着一身的轻盈,千里迢迢地从天际起身,悄悄地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走进了美丽的校园。</a:t>
            </a:r>
            <a:endParaRPr lang="zh-CN" altLang="en-US" dirty="0">
              <a:solidFill>
                <a:srgbClr val="FF0000"/>
              </a:solidFill>
            </a:endParaRPr>
          </a:p>
        </p:txBody>
      </p:sp>
      <p:sp>
        <p:nvSpPr>
          <p:cNvPr id="3" name="TextBox 2"/>
          <p:cNvSpPr txBox="1"/>
          <p:nvPr/>
        </p:nvSpPr>
        <p:spPr>
          <a:xfrm>
            <a:off x="540000" y="2124125"/>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该题的突破口在于分析原句的描写重点,该句中的“细雨”是描写的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对象,而“悄悄”描写的是情态氛围,这些词语限定了扩展语句的基调和内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容,扩展的语句应带有一种诗意的美。同时,考生还要注意题干要求“至少运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用一种修辞手法”。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“瞻前顾后”</a:t>
            </a:r>
            <a:r>
              <a:rPr lang="zh-CN" altLang="en-US" sz="2607" kern="0" dirty="0" smtClean="0">
                <a:solidFill>
                  <a:srgbClr val="000000"/>
                </a:solidFill>
                <a:latin typeface="Times New Roman" pitchFamily="65" charset="-122"/>
                <a:ea typeface="宋体" pitchFamily="65" charset="-122"/>
              </a:rPr>
              <a:t>,就是从前后语句中找出对形式和内容方面有约束作用的暗含</a:t>
            </a:r>
            <a:r>
              <a:rPr dirty="0"/>
              <a:t/>
            </a:r>
            <a:br>
              <a:rPr dirty="0"/>
            </a:br>
            <a:r>
              <a:rPr lang="zh-CN" altLang="en-US" sz="2607" kern="0" dirty="0" smtClean="0">
                <a:solidFill>
                  <a:srgbClr val="000000"/>
                </a:solidFill>
                <a:latin typeface="Times New Roman" pitchFamily="65" charset="-122"/>
                <a:ea typeface="宋体" pitchFamily="65" charset="-122"/>
              </a:rPr>
              <a:t>信息,根据这些约束来进行扩展,填补空白</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2050" name="Picture 2"/>
          <p:cNvPicPr>
            <a:picLocks noChangeAspect="1" noChangeArrowheads="1"/>
          </p:cNvPicPr>
          <p:nvPr/>
        </p:nvPicPr>
        <p:blipFill>
          <a:blip r:embed="rId4" cstate="print"/>
          <a:srcRect/>
          <a:stretch>
            <a:fillRect/>
          </a:stretch>
        </p:blipFill>
        <p:spPr bwMode="auto">
          <a:xfrm>
            <a:off x="521221" y="971997"/>
            <a:ext cx="7256462" cy="6000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2.根据下面的情境,补写流水与树根的对话。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一天,流水遇到了树根。</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流水讽刺树根说:“</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树根谦和地回答:“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到了春天,流水穿过山涧,走过草地,惊讶地看到树根滋养出的鲜花装点了大</a:t>
            </a:r>
            <a:r>
              <a:rPr dirty="0"/>
              <a:t/>
            </a:r>
            <a:br>
              <a:rPr dirty="0"/>
            </a:br>
            <a:r>
              <a:rPr lang="zh-CN" altLang="en-US" sz="2607" kern="0" dirty="0" smtClean="0">
                <a:solidFill>
                  <a:srgbClr val="000000"/>
                </a:solidFill>
                <a:latin typeface="Times New Roman" pitchFamily="65" charset="-122"/>
                <a:ea typeface="宋体" pitchFamily="65" charset="-122"/>
              </a:rPr>
              <a:t>地。</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(示例)(流水)你永远处在黑暗中,瞧你丑陋的样子,只知道喝我的汁液,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你一无是处。(树根)是啊,我匍匐地下,默默地汲取,是为了春天变得更加美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丽。</a:t>
            </a:r>
            <a:endParaRPr lang="zh-CN" altLang="en-US" dirty="0">
              <a:solidFill>
                <a:srgbClr val="FF0000"/>
              </a:solidFill>
            </a:endParaRPr>
          </a:p>
        </p:txBody>
      </p:sp>
      <p:sp>
        <p:nvSpPr>
          <p:cNvPr id="3" name="TextBox 2"/>
          <p:cNvSpPr txBox="1"/>
          <p:nvPr/>
        </p:nvSpPr>
        <p:spPr>
          <a:xfrm>
            <a:off x="540000" y="277219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作答此题时,首先,要分析横线前面的内容,流水的话是“讽刺”的,树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根的话是“谦和”的;同时,还要兼顾最后一段话的内容,流水的话要与最后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一段话的内容相对应(反),最后一段话的内容则又应该是对树根的话的最好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诠释。</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所谓</a:t>
            </a:r>
            <a:r>
              <a:rPr lang="zh-CN" altLang="en-US" sz="2607" kern="0" dirty="0" smtClean="0">
                <a:solidFill>
                  <a:srgbClr val="000000"/>
                </a:solidFill>
                <a:latin typeface="Times New Roman" pitchFamily="65" charset="-122"/>
                <a:ea typeface="宋体" pitchFamily="65" charset="-122"/>
              </a:rPr>
              <a:t>“四面辐射法”,就是以话题或陈述对象为中心,对话题或陈述对象的各</a:t>
            </a:r>
            <a:r>
              <a:rPr dirty="0"/>
              <a:t/>
            </a:r>
            <a:br>
              <a:rPr dirty="0"/>
            </a:br>
            <a:r>
              <a:rPr lang="zh-CN" altLang="en-US" sz="2607" kern="0" dirty="0" smtClean="0">
                <a:solidFill>
                  <a:srgbClr val="000000"/>
                </a:solidFill>
                <a:latin typeface="Times New Roman" pitchFamily="65" charset="-122"/>
                <a:ea typeface="宋体" pitchFamily="65" charset="-122"/>
              </a:rPr>
              <a:t>种属性展开多角度的联想,进行深度挖掘和拓展,然后连缀组合成段的一种扩</a:t>
            </a:r>
            <a:r>
              <a:rPr dirty="0"/>
              <a:t/>
            </a:r>
            <a:br>
              <a:rPr dirty="0"/>
            </a:br>
            <a:r>
              <a:rPr lang="zh-CN" altLang="en-US" sz="2607" kern="0" dirty="0" smtClean="0">
                <a:solidFill>
                  <a:srgbClr val="000000"/>
                </a:solidFill>
                <a:latin typeface="Times New Roman" pitchFamily="65" charset="-122"/>
                <a:ea typeface="宋体" pitchFamily="65" charset="-122"/>
              </a:rPr>
              <a:t>展方法</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074" name="Picture 2"/>
          <p:cNvPicPr>
            <a:picLocks noChangeAspect="1" noChangeArrowheads="1"/>
          </p:cNvPicPr>
          <p:nvPr/>
        </p:nvPicPr>
        <p:blipFill>
          <a:blip r:embed="rId4" cstate="print"/>
          <a:srcRect/>
          <a:stretch>
            <a:fillRect/>
          </a:stretch>
        </p:blipFill>
        <p:spPr bwMode="auto">
          <a:xfrm>
            <a:off x="593229" y="971997"/>
            <a:ext cx="7265988" cy="6477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6A393C5C-9DF5-488D-9E11-8B5DB9EEC769}">
  <ds:schemaRefs/>
</ds:datastoreItem>
</file>

<file path=customXml/itemProps10.xml><?xml version="1.0" encoding="utf-8"?>
<ds:datastoreItem xmlns:ds="http://schemas.openxmlformats.org/officeDocument/2006/customXml" ds:itemID="{A90B9012-C458-4192-A744-844586B02564}">
  <ds:schemaRefs/>
</ds:datastoreItem>
</file>

<file path=customXml/itemProps11.xml><?xml version="1.0" encoding="utf-8"?>
<ds:datastoreItem xmlns:ds="http://schemas.openxmlformats.org/officeDocument/2006/customXml" ds:itemID="{88168CFF-773F-425C-A3A1-BB92A6B8806D}">
  <ds:schemaRefs/>
</ds:datastoreItem>
</file>

<file path=customXml/itemProps12.xml><?xml version="1.0" encoding="utf-8"?>
<ds:datastoreItem xmlns:ds="http://schemas.openxmlformats.org/officeDocument/2006/customXml" ds:itemID="{2237D1D9-3CD1-492E-B164-590DA2E601E3}">
  <ds:schemaRefs/>
</ds:datastoreItem>
</file>

<file path=customXml/itemProps13.xml><?xml version="1.0" encoding="utf-8"?>
<ds:datastoreItem xmlns:ds="http://schemas.openxmlformats.org/officeDocument/2006/customXml" ds:itemID="{B0F5A119-E90A-42F3-9BBF-50F555FC9EA0}">
  <ds:schemaRefs/>
</ds:datastoreItem>
</file>

<file path=customXml/itemProps14.xml><?xml version="1.0" encoding="utf-8"?>
<ds:datastoreItem xmlns:ds="http://schemas.openxmlformats.org/officeDocument/2006/customXml" ds:itemID="{C88EF746-BDBE-4AB0-824A-0FF87499BF5D}">
  <ds:schemaRefs/>
</ds:datastoreItem>
</file>

<file path=customXml/itemProps15.xml><?xml version="1.0" encoding="utf-8"?>
<ds:datastoreItem xmlns:ds="http://schemas.openxmlformats.org/officeDocument/2006/customXml" ds:itemID="{DB46DC03-88E1-4F8B-A876-883837551E24}">
  <ds:schemaRefs/>
</ds:datastoreItem>
</file>

<file path=customXml/itemProps16.xml><?xml version="1.0" encoding="utf-8"?>
<ds:datastoreItem xmlns:ds="http://schemas.openxmlformats.org/officeDocument/2006/customXml" ds:itemID="{0491DEA4-CF6F-43DA-B265-EC8EA40AE99C}">
  <ds:schemaRefs/>
</ds:datastoreItem>
</file>

<file path=customXml/itemProps17.xml><?xml version="1.0" encoding="utf-8"?>
<ds:datastoreItem xmlns:ds="http://schemas.openxmlformats.org/officeDocument/2006/customXml" ds:itemID="{E10EB2B6-9B8C-4004-A975-7FA28758CE2E}">
  <ds:schemaRefs/>
</ds:datastoreItem>
</file>

<file path=customXml/itemProps18.xml><?xml version="1.0" encoding="utf-8"?>
<ds:datastoreItem xmlns:ds="http://schemas.openxmlformats.org/officeDocument/2006/customXml" ds:itemID="{5B853D74-8221-43F9-A72A-D30EDA5F0D83}">
  <ds:schemaRefs/>
</ds:datastoreItem>
</file>

<file path=customXml/itemProps19.xml><?xml version="1.0" encoding="utf-8"?>
<ds:datastoreItem xmlns:ds="http://schemas.openxmlformats.org/officeDocument/2006/customXml" ds:itemID="{A6563CD2-C1A5-4553-9315-A430A7182D51}">
  <ds:schemaRefs/>
</ds:datastoreItem>
</file>

<file path=customXml/itemProps2.xml><?xml version="1.0" encoding="utf-8"?>
<ds:datastoreItem xmlns:ds="http://schemas.openxmlformats.org/officeDocument/2006/customXml" ds:itemID="{4D1B4E09-680E-4201-81EC-1C2420A5AA8F}">
  <ds:schemaRefs/>
</ds:datastoreItem>
</file>

<file path=customXml/itemProps20.xml><?xml version="1.0" encoding="utf-8"?>
<ds:datastoreItem xmlns:ds="http://schemas.openxmlformats.org/officeDocument/2006/customXml" ds:itemID="{EC7FCD14-2C83-4A3D-8BB1-666ED903CA2D}">
  <ds:schemaRefs/>
</ds:datastoreItem>
</file>

<file path=customXml/itemProps21.xml><?xml version="1.0" encoding="utf-8"?>
<ds:datastoreItem xmlns:ds="http://schemas.openxmlformats.org/officeDocument/2006/customXml" ds:itemID="{CCD7FC33-57BA-4A12-8327-81DA8E1041E3}">
  <ds:schemaRefs/>
</ds:datastoreItem>
</file>

<file path=customXml/itemProps22.xml><?xml version="1.0" encoding="utf-8"?>
<ds:datastoreItem xmlns:ds="http://schemas.openxmlformats.org/officeDocument/2006/customXml" ds:itemID="{70B58E3A-380A-438F-A385-E38DDEA7A6A6}">
  <ds:schemaRefs/>
</ds:datastoreItem>
</file>

<file path=customXml/itemProps23.xml><?xml version="1.0" encoding="utf-8"?>
<ds:datastoreItem xmlns:ds="http://schemas.openxmlformats.org/officeDocument/2006/customXml" ds:itemID="{B4F4EC90-0104-44E4-8CFE-FBEB744C52EE}">
  <ds:schemaRefs/>
</ds:datastoreItem>
</file>

<file path=customXml/itemProps24.xml><?xml version="1.0" encoding="utf-8"?>
<ds:datastoreItem xmlns:ds="http://schemas.openxmlformats.org/officeDocument/2006/customXml" ds:itemID="{EACA24F6-3DF7-4834-9ED8-976199E7E12C}">
  <ds:schemaRefs/>
</ds:datastoreItem>
</file>

<file path=customXml/itemProps25.xml><?xml version="1.0" encoding="utf-8"?>
<ds:datastoreItem xmlns:ds="http://schemas.openxmlformats.org/officeDocument/2006/customXml" ds:itemID="{CC861133-78C0-4CFE-985C-36245D4C07A6}">
  <ds:schemaRefs/>
</ds:datastoreItem>
</file>

<file path=customXml/itemProps26.xml><?xml version="1.0" encoding="utf-8"?>
<ds:datastoreItem xmlns:ds="http://schemas.openxmlformats.org/officeDocument/2006/customXml" ds:itemID="{4A4FE4CB-91FE-4010-A1AB-1BAB809FCD1C}">
  <ds:schemaRefs/>
</ds:datastoreItem>
</file>

<file path=customXml/itemProps27.xml><?xml version="1.0" encoding="utf-8"?>
<ds:datastoreItem xmlns:ds="http://schemas.openxmlformats.org/officeDocument/2006/customXml" ds:itemID="{38FB85AE-A65D-4327-896D-44ADBA35A8CB}">
  <ds:schemaRefs/>
</ds:datastoreItem>
</file>

<file path=customXml/itemProps28.xml><?xml version="1.0" encoding="utf-8"?>
<ds:datastoreItem xmlns:ds="http://schemas.openxmlformats.org/officeDocument/2006/customXml" ds:itemID="{B568ED5F-B329-4AAD-8263-08C087C93A9D}">
  <ds:schemaRefs/>
</ds:datastoreItem>
</file>

<file path=customXml/itemProps29.xml><?xml version="1.0" encoding="utf-8"?>
<ds:datastoreItem xmlns:ds="http://schemas.openxmlformats.org/officeDocument/2006/customXml" ds:itemID="{0B6F089B-7A8F-4E34-B32A-1A1A7483C146}">
  <ds:schemaRefs/>
</ds:datastoreItem>
</file>

<file path=customXml/itemProps3.xml><?xml version="1.0" encoding="utf-8"?>
<ds:datastoreItem xmlns:ds="http://schemas.openxmlformats.org/officeDocument/2006/customXml" ds:itemID="{874F2D13-1424-43B6-819B-E67C2C7B1BA8}">
  <ds:schemaRefs/>
</ds:datastoreItem>
</file>

<file path=customXml/itemProps30.xml><?xml version="1.0" encoding="utf-8"?>
<ds:datastoreItem xmlns:ds="http://schemas.openxmlformats.org/officeDocument/2006/customXml" ds:itemID="{8791F4C0-F402-4083-BC15-DC69B39E6D9E}">
  <ds:schemaRefs/>
</ds:datastoreItem>
</file>

<file path=customXml/itemProps31.xml><?xml version="1.0" encoding="utf-8"?>
<ds:datastoreItem xmlns:ds="http://schemas.openxmlformats.org/officeDocument/2006/customXml" ds:itemID="{9D51FD8D-8C7E-413F-A7D3-14A00DA79AF1}">
  <ds:schemaRefs/>
</ds:datastoreItem>
</file>

<file path=customXml/itemProps32.xml><?xml version="1.0" encoding="utf-8"?>
<ds:datastoreItem xmlns:ds="http://schemas.openxmlformats.org/officeDocument/2006/customXml" ds:itemID="{BF7D1D6F-68CC-45D7-98C3-9F94664CE146}">
  <ds:schemaRefs/>
</ds:datastoreItem>
</file>

<file path=customXml/itemProps33.xml><?xml version="1.0" encoding="utf-8"?>
<ds:datastoreItem xmlns:ds="http://schemas.openxmlformats.org/officeDocument/2006/customXml" ds:itemID="{E1FAD292-9BEC-48DC-99FA-1414F1347079}">
  <ds:schemaRefs/>
</ds:datastoreItem>
</file>

<file path=customXml/itemProps34.xml><?xml version="1.0" encoding="utf-8"?>
<ds:datastoreItem xmlns:ds="http://schemas.openxmlformats.org/officeDocument/2006/customXml" ds:itemID="{71BBAB28-546C-427D-9CD4-62A92679B3AB}">
  <ds:schemaRefs/>
</ds:datastoreItem>
</file>

<file path=customXml/itemProps35.xml><?xml version="1.0" encoding="utf-8"?>
<ds:datastoreItem xmlns:ds="http://schemas.openxmlformats.org/officeDocument/2006/customXml" ds:itemID="{F1BC316C-2554-4E06-973C-7F076627C44B}">
  <ds:schemaRefs/>
</ds:datastoreItem>
</file>

<file path=customXml/itemProps36.xml><?xml version="1.0" encoding="utf-8"?>
<ds:datastoreItem xmlns:ds="http://schemas.openxmlformats.org/officeDocument/2006/customXml" ds:itemID="{BDE09835-8B29-4DC5-8B62-E583F7A26994}">
  <ds:schemaRefs/>
</ds:datastoreItem>
</file>

<file path=customXml/itemProps37.xml><?xml version="1.0" encoding="utf-8"?>
<ds:datastoreItem xmlns:ds="http://schemas.openxmlformats.org/officeDocument/2006/customXml" ds:itemID="{CBA6E394-E2F5-4EAF-8DA9-F48D081B6F41}">
  <ds:schemaRefs/>
</ds:datastoreItem>
</file>

<file path=customXml/itemProps38.xml><?xml version="1.0" encoding="utf-8"?>
<ds:datastoreItem xmlns:ds="http://schemas.openxmlformats.org/officeDocument/2006/customXml" ds:itemID="{8EC44DA2-3BB4-4B98-9050-C8A7003F7324}">
  <ds:schemaRefs/>
</ds:datastoreItem>
</file>

<file path=customXml/itemProps39.xml><?xml version="1.0" encoding="utf-8"?>
<ds:datastoreItem xmlns:ds="http://schemas.openxmlformats.org/officeDocument/2006/customXml" ds:itemID="{F3DCC8E1-9660-4D73-8A15-B053A835ACF6}">
  <ds:schemaRefs/>
</ds:datastoreItem>
</file>

<file path=customXml/itemProps4.xml><?xml version="1.0" encoding="utf-8"?>
<ds:datastoreItem xmlns:ds="http://schemas.openxmlformats.org/officeDocument/2006/customXml" ds:itemID="{371AE9A5-DAEE-42E8-8363-7CF2DFB829A9}">
  <ds:schemaRefs/>
</ds:datastoreItem>
</file>

<file path=customXml/itemProps40.xml><?xml version="1.0" encoding="utf-8"?>
<ds:datastoreItem xmlns:ds="http://schemas.openxmlformats.org/officeDocument/2006/customXml" ds:itemID="{6BD153D0-26AD-4F67-8625-F1ECE2CB9596}">
  <ds:schemaRefs/>
</ds:datastoreItem>
</file>

<file path=customXml/itemProps41.xml><?xml version="1.0" encoding="utf-8"?>
<ds:datastoreItem xmlns:ds="http://schemas.openxmlformats.org/officeDocument/2006/customXml" ds:itemID="{34D1805E-E2CB-472E-AEDD-E3273311FB71}">
  <ds:schemaRefs/>
</ds:datastoreItem>
</file>

<file path=customXml/itemProps42.xml><?xml version="1.0" encoding="utf-8"?>
<ds:datastoreItem xmlns:ds="http://schemas.openxmlformats.org/officeDocument/2006/customXml" ds:itemID="{2F9AAFED-CE3F-47DE-A79F-D38A78944459}">
  <ds:schemaRefs/>
</ds:datastoreItem>
</file>

<file path=customXml/itemProps43.xml><?xml version="1.0" encoding="utf-8"?>
<ds:datastoreItem xmlns:ds="http://schemas.openxmlformats.org/officeDocument/2006/customXml" ds:itemID="{85F29CA9-DE14-4959-81F3-D33EFF2A5635}">
  <ds:schemaRefs/>
</ds:datastoreItem>
</file>

<file path=customXml/itemProps44.xml><?xml version="1.0" encoding="utf-8"?>
<ds:datastoreItem xmlns:ds="http://schemas.openxmlformats.org/officeDocument/2006/customXml" ds:itemID="{259421F9-CAE7-4BEE-AA2E-A4FE951478E8}">
  <ds:schemaRefs/>
</ds:datastoreItem>
</file>

<file path=customXml/itemProps45.xml><?xml version="1.0" encoding="utf-8"?>
<ds:datastoreItem xmlns:ds="http://schemas.openxmlformats.org/officeDocument/2006/customXml" ds:itemID="{7DEF6D57-7FAE-422D-A4BF-906477D349AE}">
  <ds:schemaRefs/>
</ds:datastoreItem>
</file>

<file path=customXml/itemProps46.xml><?xml version="1.0" encoding="utf-8"?>
<ds:datastoreItem xmlns:ds="http://schemas.openxmlformats.org/officeDocument/2006/customXml" ds:itemID="{D6297A73-D071-45EF-B682-5DA5E05210B1}">
  <ds:schemaRefs/>
</ds:datastoreItem>
</file>

<file path=customXml/itemProps47.xml><?xml version="1.0" encoding="utf-8"?>
<ds:datastoreItem xmlns:ds="http://schemas.openxmlformats.org/officeDocument/2006/customXml" ds:itemID="{34764468-8C3F-4764-8A03-4B1280722380}">
  <ds:schemaRefs/>
</ds:datastoreItem>
</file>

<file path=customXml/itemProps5.xml><?xml version="1.0" encoding="utf-8"?>
<ds:datastoreItem xmlns:ds="http://schemas.openxmlformats.org/officeDocument/2006/customXml" ds:itemID="{80BB3310-8451-467B-AA6F-7A312038F735}">
  <ds:schemaRefs/>
</ds:datastoreItem>
</file>

<file path=customXml/itemProps6.xml><?xml version="1.0" encoding="utf-8"?>
<ds:datastoreItem xmlns:ds="http://schemas.openxmlformats.org/officeDocument/2006/customXml" ds:itemID="{CA34CE05-3176-4903-8B0D-CD5B2FE79999}">
  <ds:schemaRefs/>
</ds:datastoreItem>
</file>

<file path=customXml/itemProps7.xml><?xml version="1.0" encoding="utf-8"?>
<ds:datastoreItem xmlns:ds="http://schemas.openxmlformats.org/officeDocument/2006/customXml" ds:itemID="{D24EC6E6-ABEF-455B-A3A1-418C97800868}">
  <ds:schemaRefs/>
</ds:datastoreItem>
</file>

<file path=customXml/itemProps8.xml><?xml version="1.0" encoding="utf-8"?>
<ds:datastoreItem xmlns:ds="http://schemas.openxmlformats.org/officeDocument/2006/customXml" ds:itemID="{3C9E70F8-1332-47CC-926B-ECFF5CF55394}">
  <ds:schemaRefs/>
</ds:datastoreItem>
</file>

<file path=customXml/itemProps9.xml><?xml version="1.0" encoding="utf-8"?>
<ds:datastoreItem xmlns:ds="http://schemas.openxmlformats.org/officeDocument/2006/customXml" ds:itemID="{D834DC3C-EF16-4FC4-B932-413E6637B00F}">
  <ds:schemaRefs/>
</ds:datastoreItem>
</file>

<file path=docProps/app.xml><?xml version="1.0" encoding="utf-8"?>
<Properties xmlns="http://schemas.openxmlformats.org/officeDocument/2006/extended-properties" xmlns:vt="http://schemas.openxmlformats.org/officeDocument/2006/docPropsVTypes">
  <Template>模板（可编辑PPT）</Template>
  <TotalTime>16</TotalTime>
  <Words>849</Words>
  <Application>Microsoft Office PowerPoint</Application>
  <PresentationFormat>自定义</PresentationFormat>
  <Paragraphs>133</Paragraphs>
  <Slides>47</Slides>
  <Notes>46</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微软中国</cp:lastModifiedBy>
  <cp:revision>88</cp:revision>
  <dcterms:modified xsi:type="dcterms:W3CDTF">2018-11-06T09:01:40Z</dcterms:modified>
</cp:coreProperties>
</file>