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63" r:id="rId3"/>
    <p:sldId id="264" r:id="rId4"/>
    <p:sldId id="274" r:id="rId5"/>
    <p:sldId id="267" r:id="rId6"/>
    <p:sldId id="275" r:id="rId7"/>
    <p:sldId id="276" r:id="rId8"/>
    <p:sldId id="277" r:id="rId9"/>
    <p:sldId id="278" r:id="rId10"/>
    <p:sldId id="279" r:id="rId11"/>
    <p:sldId id="280" r:id="rId12"/>
    <p:sldId id="265" r:id="rId13"/>
    <p:sldId id="281" r:id="rId14"/>
    <p:sldId id="282" r:id="rId15"/>
    <p:sldId id="266" r:id="rId16"/>
    <p:sldId id="283" r:id="rId17"/>
    <p:sldId id="269"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9.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46067693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197429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2877055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284383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2"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13" name="组合 12"/>
          <p:cNvGrpSpPr/>
          <p:nvPr userDrawn="1"/>
        </p:nvGrpSpPr>
        <p:grpSpPr>
          <a:xfrm>
            <a:off x="10104749" y="-27384"/>
            <a:ext cx="1924049" cy="880109"/>
            <a:chOff x="6197901" y="-27384"/>
            <a:chExt cx="1443037" cy="880109"/>
          </a:xfrm>
        </p:grpSpPr>
        <p:pic>
          <p:nvPicPr>
            <p:cNvPr id="14" name="图片 1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9"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127399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par>
                                <p:cTn id="21" presetID="1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1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a:t>
            </a:r>
            <a:r>
              <a:rPr lang="zh-CN" altLang="zh-CN" dirty="0"/>
              <a:t>在桥边</a:t>
            </a:r>
          </a:p>
        </p:txBody>
      </p:sp>
    </p:spTree>
    <p:extLst>
      <p:ext uri="{BB962C8B-B14F-4D97-AF65-F5344CB8AC3E}">
        <p14:creationId xmlns:p14="http://schemas.microsoft.com/office/powerpoint/2010/main" val="3739533947"/>
      </p:ext>
    </p:extLst>
  </p:cSld>
  <p:clrMapOvr>
    <a:masterClrMapping/>
  </p:clrMapOvr>
  <p:transition spd="slow">
    <p:checke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513022"/>
            <a:ext cx="8128000" cy="208595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郑重其事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煞有介事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每次他们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郑重其事</a:t>
            </a:r>
            <a:r>
              <a:rPr lang="zh-CN" altLang="zh-CN" sz="2200" dirty="0">
                <a:solidFill>
                  <a:srgbClr val="000000"/>
                </a:solidFill>
                <a:latin typeface="Times New Roman" panose="02020603050405020304" pitchFamily="18" charset="0"/>
                <a:cs typeface="Times New Roman" panose="02020603050405020304" pitchFamily="18" charset="0"/>
              </a:rPr>
              <a:t>地在我手中把结果拿过去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眼睛闪闪发光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还拍拍我的肩膀。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那时他连坐都坐不稳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要四周堆满枕头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煞有介事</a:t>
            </a:r>
            <a:r>
              <a:rPr lang="zh-CN" altLang="zh-CN" sz="2200" dirty="0">
                <a:solidFill>
                  <a:srgbClr val="000000"/>
                </a:solidFill>
                <a:latin typeface="Times New Roman" panose="02020603050405020304" pitchFamily="18" charset="0"/>
                <a:cs typeface="Times New Roman" panose="02020603050405020304" pitchFamily="18" charset="0"/>
              </a:rPr>
              <a:t>地环顾左右。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764142" y="2924944"/>
            <a:ext cx="1137426" cy="34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25741" y="3706301"/>
            <a:ext cx="1115014" cy="3703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9820135"/>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919287"/>
            <a:ext cx="8128000" cy="127342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认真去做某事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的意思。前者形容对待事情非常严肃认真。后者指好像真有这么回事似的。多指大模大样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好像有什么了不起。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14737812"/>
      </p:ext>
    </p:extLst>
  </p:cSld>
  <p:clrMapOvr>
    <a:masterClrMapping/>
  </p:clrMapOvr>
  <p:transition spd="slow">
    <p:strips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759992"/>
            <a:ext cx="8128000" cy="411728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他们替我缝补了腿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给我一个可以坐着的差使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要我数在一座新桥上走过的人。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这句话点明了故事发生的时代背景。以写德国战后创伤著称的伯尔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此篇虽无一字正面提到那场战争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但开篇就点出了它的存在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战争所带来的创伤并不因为战争的结束而立刻消散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而是长久地驻留在经历者的生活里。但背景仅仅是背景而已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此篇的重心不在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的德国社会生活。作品对此颇有讽刺。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是德国战后重建的代表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所通过的人员、车辆的种种统计、计算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则代表了一种十分不可靠、近乎痴妄和盲目的乐观。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991544" y="2636912"/>
            <a:ext cx="8168456" cy="3456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8155927"/>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716155"/>
            <a:ext cx="8128000" cy="167969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我这个心爱的小姑娘不应该被乘、被除、变成空洞的百分比。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这是很精深的心理描写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写出了对纯真爱情的解读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说明了姑娘在自己心中的位置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绝对不是数字可以代替的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是任何其他人不能代替的。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135561" y="3207097"/>
            <a:ext cx="7776863" cy="11887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0590585"/>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094248"/>
            <a:ext cx="8128000" cy="371101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数马车当然是美差。数马车是我从来没有碰到过的运气。马车一天最多只有二十五辆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每半小时在脑中记一次数字。这简直是交了鸿运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数马车该多美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本是与数桥上通过的人数是一样的单调工作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却把它看成是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而且把能得到这样的工作看作交了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鸿运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数马车该多美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。我们通过这些看出的是被战争迫害致残的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需求的低下和精神的空虚。像这种细节的处理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使得小说的结局显得更为丰满。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847528" y="3775305"/>
            <a:ext cx="8312472" cy="20299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5156614"/>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333284"/>
            <a:ext cx="8128000" cy="533607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的生活经历了哪些起伏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作者这样安排情节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每天等同于一台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计时器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工作无聊、空洞、单调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心情空虚、灰暗。</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对一位过桥姑娘的暗恋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对毫无意义的工作的不满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原本灰暗的生活。</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主任统计员要来检查了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的内心由之前的愉悦和欢快重又跌回了谷底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的内心充满了紧张和矛盾。</a:t>
            </a:r>
            <a:r>
              <a:rPr lang="zh-CN" altLang="zh-CN" sz="2200" dirty="0">
                <a:solidFill>
                  <a:srgbClr val="000000"/>
                </a:solidFill>
                <a:latin typeface="NEU-BZ-S92" panose="02020503000000020003" pitchFamily="18" charset="-12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居然被主任统计员认为是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很忠实、很可靠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幸运地逃过了检查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将被调去数马车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反而获得了与姑娘进一步接触的机会。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倘若只按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这篇小说的情节是很简单的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甚至不会引发多少同情与思考。但正是因为有了情节的一次次摇摆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有了主人公内心情绪的起起落落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小说才会简单又丰厚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摇曳而生姿。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991544" y="2204864"/>
            <a:ext cx="8064896" cy="43924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3447933"/>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140474"/>
            <a:ext cx="8128000" cy="330475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小说中有很多段落写得像散文诗一样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请结合具体语句分析。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在写主人公暗恋过桥姑娘的两段中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作者一改前面的反讽语调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写得如散文诗一般。在这两段中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大量使用短句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甚至不惜有所重复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这种重复更增强了感染力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。但有时又故意保留一个较长的语言成分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故意设置文气上的阻碍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然后再奔泻而下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使语言摇曳生姿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所有一切有幸在这几分钟内在我蒙眬的眼睛前面一列列走过的人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是一个复杂的短语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若要拆开也无不可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此处语言上的阻塞和通畅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正是与主人公情绪的起伏塞畅息息相关的。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991545" y="2636912"/>
            <a:ext cx="8168456" cy="2808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0793461"/>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212482"/>
            <a:ext cx="8128000" cy="3304751"/>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情感制造生活之美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在平时的工作与生活中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我们往往被设定为某一机器的部件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因而感觉到烦躁无聊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就如作品中所说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他们以用数字来表明他们的精明能干为乐事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一些毫无意义的空洞的数目字使他们陶醉。整天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我的不出声音的嘴像一台计时器那样动着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一个数字接着一个数字积起来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为了在晚上好送给他们一个数字的捷报。当我把我上班的结果报告他们时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他们的脸上放出光彩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数字愈大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他们愈加容光焕发。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5046758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641758"/>
            <a:ext cx="8128000" cy="452354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但人们的情感可以起调节作用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使得无意义的事情变得有了些情趣。所以作者在下文这样写道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我以此暗自高兴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有时故意少数一个人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当我发起怜悯来时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就送给他们几个。他们的幸福掌握在我的手中。当我恼火时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当我没有烟抽时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我只给一个平均数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当我心情舒畅、精神愉快时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我就用五位数字来表示我的慷慨。他们多么高兴啊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每次他们郑重其事地在我手中把结果拿过去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眼睛闪闪发光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还拍拍我的肩膀。他们什么也没有料想到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他们就开始乘呀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算百分比呀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以及其他我所不知道的事情。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情感的波动使得生活和工作有了这样那样的色彩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或明或暗。由此可见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在生活和工作中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一定要调节好个人的心态和情感状态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做情感的主人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同时就成了工作和生活的主人。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9551292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99207"/>
            <a:ext cx="8128000" cy="4913589"/>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梦想永远是最宝贵的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在英国一个小镇有一个女孩子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她与别的女孩子相比没有什么不同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没有出色的外表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没有显赫的家庭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平常的父母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就连后来上的大学也是一所普普通通的大学。但是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她有着一个说不上优点的优点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她的想象力非常丰富。在上了大学后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她经常去图书馆看一些童话书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每天晚上也都是在图书馆快闭馆的时候才回宿舍。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大学宽松的环境和广泛的阅读让她有了更多的时间和空间去想象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在她的脑海中常会出现童话中的情景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蔚蓝的天空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绿绿的草地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穿着漂亮裙子的公主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还有骑着扫把的巫婆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在她的想象中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漂亮的公主和怪诞的巫婆都有着许许多多的故事。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23193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716155"/>
            <a:ext cx="8128000" cy="1679691"/>
          </a:xfrm>
          <a:prstGeom prst="rect">
            <a:avLst/>
          </a:prstGeom>
        </p:spPr>
        <p:txBody>
          <a:bodyPr>
            <a:spAutoFit/>
          </a:bodyPr>
          <a:lstStyle/>
          <a:p>
            <a:pPr indent="200025">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我们不是单靠吃米而活着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巴金此话的含义在于一个人不能仅仅活在物质层面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还要注意精神层面的丰富性。人追求理想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追求自我价值的实现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在精神上获得的愉悦远超过物质上的短暂满足。学习《在桥边》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领会作品的内容和主旨。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2303041"/>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302338"/>
            <a:ext cx="8128000" cy="450732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在她快乐读书和想象的日子里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她也碰上了自己的白马王子杰克。刚开始的时候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杰克很爱她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杰克渐渐受不了她天天缠着他给他讲那些不切实际的童话故事。她会在约会的时候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突然给他讲述一个刚刚想到的童话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他烦透了这样远离人间烟火的故事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杰克对她说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你已经</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但你看起来似乎永远都长不大。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他的白马王子杰克离她远去了。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失恋的打击并没有让她的想象停止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她继续想象着那些在她看来无比美好的童话故事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她甚至把它们一个一个地写了下来。</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她毕业了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去了她向往的具有童话色彩的葡萄牙。在那里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她很快找到了一份英语教师的工作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业余时间她继续想象着她的童话世界。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904778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904202"/>
            <a:ext cx="8128000" cy="330359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在当教师的日子里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一位青年记者很快走进了她的生活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青年记者幽默、风趣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两个人相见恨晚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很快就走进了婚姻的殿堂。但是她的奇思异想还是让他苦不堪言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他开始和其他姑娘来往。不久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他们的婚姻生活走到了尽头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他留给她的只有一个女儿。她经受了生命中最沉重的一击。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祸不单行的是离婚不久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她又被学校解聘了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无法在葡萄牙生活的她只能回到故乡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靠领政府的救济金生活。但是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她并没有放弃她的梦想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她依然很喜欢童话。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92375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99710"/>
            <a:ext cx="8128000" cy="574118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一次去领取救济金的时候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她坐在冰冷的椅子上等着地铁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突然一个童话人物的造型涌上了她的心头。回到家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她铺开了随身带的稿纸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多年的积累让她的灵感和创作热情一发而不可收。一个星期后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她的第一部长篇童话《哈利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波特》问世了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在找了好多家出版社后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终于在一家小出版社出版了。没有想到的是书一上市就畅销全国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销量达到了几百万册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出版商不得不多次再版。再版后的《哈利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波特》更是赢得了世界读者的好评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而这位热爱想象、拥有梦想的女人就是乔安妮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凯瑟琳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她被评为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英国在职妇女收入榜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被美国著名的《褔布斯》杂志列为</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名全球最有权力名人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的第</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每一个人都是有梦想的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可不同的是当人们遭遇挫折时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有好多人就把梦想放弃了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而乔安妮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凯瑟琳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罗琳却能在挫折中一直坚持着自己的梦想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即使在遭受人生的重大挫折时也没有放弃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梦想永远是最宝贵的。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668275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13600"/>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乔安妮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凯瑟琳</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罗琳先是恋爱失败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接着婚姻败得更惨。可因为自己始终没有放弃梦想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结果一部赢得世界读者好评的名著就此诞生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创造了一个时代的神话。先抑后扬的写法值得我们借鉴。乔安妮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凯瑟琳</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罗琳的成功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为读者树立了一个榜样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再困难的处境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再不幸的遭遇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梦想终会成真的。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167098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20078"/>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小说表面上看是表现爱情对于一个处境堪忧的小人物具有如何强大的精神力量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而实质上表现的是人们对精神的追求。是的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人不能只靠物质生存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人还必须有一种精神追求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内心要时刻充满希望。请你以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希望是生命的源泉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失去它生命就会枯萎。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富兰克林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有希望就会年轻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绝望就会年老。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卡耐基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假如生活欺骗了你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不要心急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忧郁的日子里需要镇静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快乐的日子将会来临。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普希金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黑夜无论怎样悠长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白昼总会到来。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如果你想要成功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当以恒心为良友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以经验为参谋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以当心为兄弟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以希望为哨兵。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爱默生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把希望建筑在意欲和心愿上面的人们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二十次中有十九次都会失望。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大仲马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07652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97937"/>
            <a:ext cx="8128000" cy="411612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希望是坚韧的拐杖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忍耐是旅行袋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携带它们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人可以登上永恒之旅。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我的希望是想确定因为我生活在这个世界上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才使这个世界变得好了一些。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只有信仰才让思想迸发出火花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只有希望才让未来发出光芒。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幸运的不是始终去做你所希望做的事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而是始终希望达到你所做的事情的目的。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幸运并非没有许多的恐惧与烦恼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厄运也并非没有许多的安慰与希望。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66976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97937"/>
            <a:ext cx="8128000" cy="411612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我活在阴暗的角落里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盼望着阳光穿透石壁。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匆匆走过的人哪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求你把我的希望带去。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我希望善良的人能平安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我希望受挫的人能鼓起勇气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我希望有情人能永远在一起。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抱紧双膝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盼望着阳光穿透石壁。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675506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748818"/>
            <a:ext cx="8128000" cy="614745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因病而盲聋的海伦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凯勒顽强地生活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凭的是信念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凭的是毅力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凭的更是希望的力量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当代保尔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的张海迪身残志坚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扼紧命运的咽喉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靠的是恒心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靠的是自信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靠的更是希望的力量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小时候被老师无情地骂作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蠢材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的爱因斯坦成为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世纪大名鼎鼎的科学家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借的是勤奋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借的是认真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借的更是希望的力量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林德曼博士的挑战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一位叫林德曼的精神病学专家独自一人驾着一叶小舟驶进了波涛汹涌的大西洋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他在进行一项历史上从未有过的心理学实验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准备付出的代价是自己的生命。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林德曼博士认为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一个人只要对自己抱有信心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就能保持精神和机体的健康。当时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德国举国上下都在关注独舟横渡大西洋的悲壮的冒险。在此之前已有</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多位勇士相继驾舟横渡大西洋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结果均遭失败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无人生还。林德曼博士认为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这些死难者首先不是从肉体上败下阵来的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主要是死于精神上的崩溃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死于恐怖和绝望。为了验证自己的观点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他不顾亲友的反对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亲自进行了实验。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475668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904202"/>
            <a:ext cx="8128000" cy="3342453"/>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在航行中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林德曼博士遇到了难以想象的困难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多次濒临死亡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他甚至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出现了幻觉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运动感觉也处于麻木状态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有时真有绝望之感。但只要这个念头一升起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他马上就大声自责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懦夫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你想重蹈覆辙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葬身此地吗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我一定能够成功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生的希望支持着林德曼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最后他终于成功了。他在回顾成功的体会时说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我从内心深处相信一定会成功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这个信念在艰难中与我自身融为一体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它充满了周围的每一个细胞。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他的实验表明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人只要对自己不失望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对自己充满希望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精神就不会崩溃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就能战胜困难而存活下来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并取得成功。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277561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美国百货大王的故事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有一年的圣诞节前夕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一个美国青年想去纽约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妻子便去车站给他买票。车票已售完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妻子无奈地回家对他说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很抱歉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没能买到票。售票员说有人退票的希望只有万分之一。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青年人听到妻子的话后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马上开始收拾行装准备出发。面对妻子不解的目光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我去碰碰运气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如果没有人退票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我就当是提着行李去散步了。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在车站里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他开始等待。开车前三分钟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终于有一位女士因为孩子生病而不能成行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他由此得到了退票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踏上了开往纽约的火车。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这个美国青年就是甘布士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他凭着抓住生命中每一个看似渺茫的希望这个信念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最终成为美国百货业巨子。在谈起自己成功的感悟时他说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我之所以成功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就是因为我抓住了万分之一的希望。别人以为我是傻瓜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其实这正是我与众不同的地方。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858831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40384090"/>
              </p:ext>
            </p:extLst>
          </p:nvPr>
        </p:nvGraphicFramePr>
        <p:xfrm>
          <a:off x="4943872" y="2852937"/>
          <a:ext cx="8128000" cy="2314107"/>
        </p:xfrm>
        <a:graphic>
          <a:graphicData uri="http://schemas.openxmlformats.org/presentationml/2006/ole">
            <mc:AlternateContent xmlns:mc="http://schemas.openxmlformats.org/markup-compatibility/2006">
              <mc:Choice xmlns:v="urn:schemas-microsoft-com:vml" Requires="v">
                <p:oleObj spid="_x0000_s1026" name="文档" r:id="rId5" imgW="3829999" imgH="1090406" progId="Word.Document.12">
                  <p:embed/>
                </p:oleObj>
              </mc:Choice>
              <mc:Fallback>
                <p:oleObj name="文档" r:id="rId5" imgW="3829999" imgH="1090406" progId="Word.Document.12">
                  <p:embed/>
                  <p:pic>
                    <p:nvPicPr>
                      <p:cNvPr id="2" name="对象 1"/>
                      <p:cNvPicPr/>
                      <p:nvPr/>
                    </p:nvPicPr>
                    <p:blipFill>
                      <a:blip r:embed="rId6"/>
                      <a:stretch>
                        <a:fillRect/>
                      </a:stretch>
                    </p:blipFill>
                    <p:spPr>
                      <a:xfrm>
                        <a:off x="4943872" y="2852937"/>
                        <a:ext cx="8128000" cy="2314107"/>
                      </a:xfrm>
                      <a:prstGeom prst="rect">
                        <a:avLst/>
                      </a:prstGeom>
                    </p:spPr>
                  </p:pic>
                </p:oleObj>
              </mc:Fallback>
            </mc:AlternateContent>
          </a:graphicData>
        </a:graphic>
      </p:graphicFrame>
      <p:sp>
        <p:nvSpPr>
          <p:cNvPr id="3" name="矩形 2"/>
          <p:cNvSpPr>
            <a:spLocks noChangeAspect="1"/>
          </p:cNvSpPr>
          <p:nvPr/>
        </p:nvSpPr>
        <p:spPr>
          <a:xfrm>
            <a:off x="2032000" y="2106757"/>
            <a:ext cx="5936208" cy="4154984"/>
          </a:xfrm>
          <a:prstGeom prst="rect">
            <a:avLst/>
          </a:prstGeom>
        </p:spPr>
        <p:txBody>
          <a:bodyPr wrap="square">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海因里希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伯尔</a:t>
            </a:r>
            <a:r>
              <a:rPr lang="en-US" altLang="zh-CN" sz="2200" dirty="0">
                <a:solidFill>
                  <a:srgbClr val="000000"/>
                </a:solidFill>
                <a:latin typeface="Times New Roman" panose="02020603050405020304" pitchFamily="18" charset="0"/>
                <a:cs typeface="Times New Roman" panose="02020603050405020304" pitchFamily="18" charset="0"/>
              </a:rPr>
              <a:t>(1917—1985),</a:t>
            </a:r>
            <a:r>
              <a:rPr lang="zh-CN" altLang="zh-CN" sz="2200" dirty="0">
                <a:solidFill>
                  <a:srgbClr val="000000"/>
                </a:solidFill>
                <a:latin typeface="Times New Roman" panose="02020603050405020304" pitchFamily="18" charset="0"/>
                <a:cs typeface="Times New Roman" panose="02020603050405020304" pitchFamily="18" charset="0"/>
              </a:rPr>
              <a:t>德国小说家。伯尔出生于科隆一个雕刻匠的家庭中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上大学不久即应召入伍。第二次世界大战结束后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曾在战俘集中营待了几个月。六年的战争生活经历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成为伯尔早期创作的主要题材。战后初期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他的创作主要取材于第二次世界大战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反映战争带给人类的灾难。伯尔后期的创作主要描写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在经济复苏过程中的痛苦挣扎和悲惨遭遇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表现他们的痛苦彷徨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揭露和批判战后德国社会的种种不公正现象。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14095783"/>
      </p:ext>
    </p:extLst>
  </p:cSld>
  <p:clrMapOvr>
    <a:masterClrMapping/>
  </p:clrMapOvr>
  <p:transition spd="slow">
    <p:cover dir="l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06402"/>
            <a:ext cx="8128000" cy="574118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我们缺少的往往就是这种等待、这份耐心和勇气。即使希望之后的结果常常是失望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也应该重新鼓起勇气。就像甘布士把失败说成提着行李去散步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那是一种怎样积极的心态啊。如果他在失败之后就去抱怨命运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便不再去争取生命中许许多多的万分之一的希望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也就不能获得事业的成功了。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我们缺少的恰恰是为了万分之一的希望去拼搏、去追求的信心。我们也会常常嘲笑身边那些为了不可能实现的梦想而痴心奋斗的人们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笑他们的愚蠢和不明智。可是想想因为目标遥远抑或困难重重而放弃希望的我们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到了最后一无所获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不是更应该被嘲笑吗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成功绝非偶然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虽然有时看似简单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但我们不曾注意的地方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却很少想别人曾怎样为了这万分之一的希望而付出辛苦的汗水和智慧。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希望就是力量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有了希望便会有成功的可能。成功和失败之间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其实只隔着一颗充满希望的心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833405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6" name="矩形 5"/>
          <p:cNvSpPr>
            <a:spLocks noChangeAspect="1"/>
          </p:cNvSpPr>
          <p:nvPr/>
        </p:nvSpPr>
        <p:spPr>
          <a:xfrm>
            <a:off x="2032000" y="2022240"/>
            <a:ext cx="8128000" cy="371101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伯尔的主要作品有中篇小说《火车正点》、长篇小说《亚当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你到过哪里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》和短篇小说集《流浪人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你若来斯巴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1972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因他对时代的开阔视野、结合典型的灵敏技巧和对复兴德国文学做出的贡献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获得诺贝尔文学奖。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年代初至</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德国经济正处于复苏时期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表面上十分繁荣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但小职员、小商贩、手工业者、民间艺人和孤儿寡妇等一些小人物的命运依旧十分悲惨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他们终日苦闷彷徨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有的甚至挣扎在饥饿线上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苟延残喘。伯尔作品中着力描写的就是这些小人物的遭遇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《在桥边》就是其中的代表作。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8434397"/>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487584866"/>
              </p:ext>
            </p:extLst>
          </p:nvPr>
        </p:nvGraphicFramePr>
        <p:xfrm>
          <a:off x="2032000" y="2641264"/>
          <a:ext cx="8128000" cy="2227896"/>
        </p:xfrm>
        <a:graphic>
          <a:graphicData uri="http://schemas.openxmlformats.org/presentationml/2006/ole">
            <mc:AlternateContent xmlns:mc="http://schemas.openxmlformats.org/markup-compatibility/2006">
              <mc:Choice xmlns:v="urn:schemas-microsoft-com:vml" Requires="v">
                <p:oleObj spid="_x0000_s2050" name="文档" r:id="rId5" imgW="3886750" imgH="1064872" progId="Word.Document.12">
                  <p:embed/>
                </p:oleObj>
              </mc:Choice>
              <mc:Fallback>
                <p:oleObj name="文档" r:id="rId5" imgW="3886750" imgH="1064872" progId="Word.Document.12">
                  <p:embed/>
                  <p:pic>
                    <p:nvPicPr>
                      <p:cNvPr id="2" name="对象 1"/>
                      <p:cNvPicPr/>
                      <p:nvPr/>
                    </p:nvPicPr>
                    <p:blipFill>
                      <a:blip r:embed="rId6"/>
                      <a:stretch>
                        <a:fillRect/>
                      </a:stretch>
                    </p:blipFill>
                    <p:spPr>
                      <a:xfrm>
                        <a:off x="2032000" y="2641264"/>
                        <a:ext cx="8128000" cy="2227896"/>
                      </a:xfrm>
                      <a:prstGeom prst="rect">
                        <a:avLst/>
                      </a:prstGeom>
                    </p:spPr>
                  </p:pic>
                </p:oleObj>
              </mc:Fallback>
            </mc:AlternateContent>
          </a:graphicData>
        </a:graphic>
      </p:graphicFrame>
    </p:spTree>
    <p:extLst>
      <p:ext uri="{BB962C8B-B14F-4D97-AF65-F5344CB8AC3E}">
        <p14:creationId xmlns:p14="http://schemas.microsoft.com/office/powerpoint/2010/main" val="447579561"/>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4049708044"/>
              </p:ext>
            </p:extLst>
          </p:nvPr>
        </p:nvGraphicFramePr>
        <p:xfrm>
          <a:off x="2032000" y="1845810"/>
          <a:ext cx="8128000" cy="3959454"/>
        </p:xfrm>
        <a:graphic>
          <a:graphicData uri="http://schemas.openxmlformats.org/presentationml/2006/ole">
            <mc:AlternateContent xmlns:mc="http://schemas.openxmlformats.org/markup-compatibility/2006">
              <mc:Choice xmlns:v="urn:schemas-microsoft-com:vml" Requires="v">
                <p:oleObj spid="_x0000_s3074" name="文档" r:id="rId5" imgW="3887469" imgH="1893106" progId="Word.Document.12">
                  <p:embed/>
                </p:oleObj>
              </mc:Choice>
              <mc:Fallback>
                <p:oleObj name="文档" r:id="rId5" imgW="3887469" imgH="1893106" progId="Word.Document.12">
                  <p:embed/>
                  <p:pic>
                    <p:nvPicPr>
                      <p:cNvPr id="2" name="对象 1"/>
                      <p:cNvPicPr/>
                      <p:nvPr/>
                    </p:nvPicPr>
                    <p:blipFill>
                      <a:blip r:embed="rId6"/>
                      <a:stretch>
                        <a:fillRect/>
                      </a:stretch>
                    </p:blipFill>
                    <p:spPr>
                      <a:xfrm>
                        <a:off x="2032000" y="1845810"/>
                        <a:ext cx="8128000" cy="3959454"/>
                      </a:xfrm>
                      <a:prstGeom prst="rect">
                        <a:avLst/>
                      </a:prstGeom>
                    </p:spPr>
                  </p:pic>
                </p:oleObj>
              </mc:Fallback>
            </mc:AlternateContent>
          </a:graphicData>
        </a:graphic>
      </p:graphicFrame>
    </p:spTree>
    <p:extLst>
      <p:ext uri="{BB962C8B-B14F-4D97-AF65-F5344CB8AC3E}">
        <p14:creationId xmlns:p14="http://schemas.microsoft.com/office/powerpoint/2010/main" val="3119219260"/>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508342"/>
            <a:ext cx="8128000" cy="209531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郑重其事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形容对待事情非常严肃认真。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快要睡着或刚醒时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两眼半开半闭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看东西模糊的样子。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将信将疑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又有些怀疑。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容光焕发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脸上放出光彩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形容精神饱满或身体健康。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56785661"/>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716155"/>
            <a:ext cx="8128000" cy="167969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陶醉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沉醉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一味地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沉醉</a:t>
            </a:r>
            <a:r>
              <a:rPr lang="zh-CN" altLang="zh-CN" sz="2200" dirty="0">
                <a:solidFill>
                  <a:srgbClr val="000000"/>
                </a:solidFill>
                <a:latin typeface="Times New Roman" panose="02020603050405020304" pitchFamily="18" charset="0"/>
                <a:cs typeface="Times New Roman" panose="02020603050405020304" pitchFamily="18" charset="0"/>
              </a:rPr>
              <a:t>于过去的辉煌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就创造不出更大的辉煌。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沿途的美景美不胜收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令人赏心悦目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陶醉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让我留恋。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529924" y="3528668"/>
            <a:ext cx="549853" cy="34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62372" y="3927770"/>
            <a:ext cx="549853" cy="3594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8153170"/>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919287"/>
            <a:ext cx="8128000" cy="127342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很满意地沉浸在某种境界或思想活动中。所陶醉的一般是美好的。沉醉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比喻深深地沉浸在某种气氛或思想活动中。多用比喻义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所沉醉的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除了美好的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还常是中性的。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69801540"/>
      </p:ext>
    </p:extLst>
  </p:cSld>
  <p:clrMapOvr>
    <a:masterClrMapping/>
  </p:clrMapOvr>
  <p:transition spd="slow">
    <p:strips dir="rd"/>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3603</Words>
  <Application>Microsoft Office PowerPoint</Application>
  <PresentationFormat>宽屏</PresentationFormat>
  <Paragraphs>117</Paragraphs>
  <Slides>30</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0" baseType="lpstr">
      <vt:lpstr>NEU-BZ-S92</vt:lpstr>
      <vt:lpstr>等线</vt:lpstr>
      <vt:lpstr>等线 Light</vt:lpstr>
      <vt:lpstr>黑体</vt:lpstr>
      <vt:lpstr>宋体</vt:lpstr>
      <vt:lpstr>微软雅黑</vt:lpstr>
      <vt:lpstr>Arial</vt:lpstr>
      <vt:lpstr>Times New Roman</vt:lpstr>
      <vt:lpstr>Office 主题​​</vt:lpstr>
      <vt:lpstr>文档</vt:lpstr>
      <vt:lpstr>*在桥边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2019-05-23T02:27:23Z</dcterms:modified>
</cp:coreProperties>
</file>