
<file path=[Content_Types].xml><?xml version="1.0" encoding="utf-8"?>
<Types xmlns="http://schemas.openxmlformats.org/package/2006/content-types">
  <Override PartName="/ppt/slides/slide6.xml" ContentType="application/vnd.openxmlformats-officedocument.presentationml.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367" r:id="rId2"/>
    <p:sldId id="368" r:id="rId3"/>
    <p:sldId id="369" r:id="rId4"/>
    <p:sldId id="370" r:id="rId5"/>
    <p:sldId id="371" r:id="rId6"/>
    <p:sldId id="274" r:id="rId7"/>
    <p:sldId id="263" r:id="rId8"/>
    <p:sldId id="264" r:id="rId9"/>
    <p:sldId id="353" r:id="rId10"/>
    <p:sldId id="267" r:id="rId11"/>
    <p:sldId id="354" r:id="rId12"/>
    <p:sldId id="355" r:id="rId13"/>
    <p:sldId id="356" r:id="rId14"/>
    <p:sldId id="357" r:id="rId15"/>
    <p:sldId id="358" r:id="rId16"/>
    <p:sldId id="352" r:id="rId17"/>
    <p:sldId id="359" r:id="rId18"/>
    <p:sldId id="360" r:id="rId19"/>
    <p:sldId id="265" r:id="rId20"/>
    <p:sldId id="361" r:id="rId21"/>
    <p:sldId id="362" r:id="rId22"/>
    <p:sldId id="363" r:id="rId23"/>
    <p:sldId id="266" r:id="rId24"/>
    <p:sldId id="364" r:id="rId25"/>
    <p:sldId id="365" r:id="rId26"/>
    <p:sldId id="366" r:id="rId2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51" d="100"/>
          <a:sy n="51" d="100"/>
        </p:scale>
        <p:origin x="-108" y="-558"/>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3.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2017-2-21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xmlns=""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7.xml"/><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slide" Target="../slides/slide19.xml"/><Relationship Id="rId5" Type="http://schemas.openxmlformats.org/officeDocument/2006/relationships/slide" Target="../slides/slide8.xml"/><Relationship Id="rId4"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 Target="../slides/slide7.xml"/><Relationship Id="rId1" Type="http://schemas.openxmlformats.org/officeDocument/2006/relationships/slideMaster" Target="../slideMasters/slideMaster1.xml"/><Relationship Id="rId6" Type="http://schemas.openxmlformats.org/officeDocument/2006/relationships/slide" Target="../slides/slide19.xml"/><Relationship Id="rId5" Type="http://schemas.openxmlformats.org/officeDocument/2006/relationships/slide" Target="../slides/slide8.xml"/><Relationship Id="rId4"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 Target="../slides/slide7.xml"/><Relationship Id="rId1" Type="http://schemas.openxmlformats.org/officeDocument/2006/relationships/slideMaster" Target="../slideMasters/slideMaster1.xml"/><Relationship Id="rId6" Type="http://schemas.openxmlformats.org/officeDocument/2006/relationships/slide" Target="../slides/slide19.xml"/><Relationship Id="rId5" Type="http://schemas.openxmlformats.org/officeDocument/2006/relationships/image" Target="../media/image1.png"/><Relationship Id="rId4" Type="http://schemas.openxmlformats.org/officeDocument/2006/relationships/slide" Target="../slides/slide8.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 Target="../slides/slide7.xml"/><Relationship Id="rId1" Type="http://schemas.openxmlformats.org/officeDocument/2006/relationships/slideMaster" Target="../slideMasters/slideMaster1.xml"/><Relationship Id="rId6" Type="http://schemas.openxmlformats.org/officeDocument/2006/relationships/image" Target="../media/image1.png"/><Relationship Id="rId5" Type="http://schemas.openxmlformats.org/officeDocument/2006/relationships/slide" Target="../slides/slide19.xml"/><Relationship Id="rId4" Type="http://schemas.openxmlformats.org/officeDocument/2006/relationships/slide" Target="../slides/slide8.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grpSp>
        <p:nvGrpSpPr>
          <p:cNvPr id="2" name="组合 1"/>
          <p:cNvGrpSpPr/>
          <p:nvPr userDrawn="1"/>
        </p:nvGrpSpPr>
        <p:grpSpPr>
          <a:xfrm>
            <a:off x="3491881" y="-27384"/>
            <a:ext cx="1443037" cy="880109"/>
            <a:chOff x="11613" y="920823"/>
            <a:chExt cx="1443037" cy="733424"/>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1613" y="920823"/>
              <a:ext cx="1443037" cy="733424"/>
            </a:xfrm>
            <a:prstGeom prst="rect">
              <a:avLst/>
            </a:prstGeom>
          </p:spPr>
        </p:pic>
        <p:sp>
          <p:nvSpPr>
            <p:cNvPr id="8" name="TextBox 7">
              <a:hlinkClick r:id="rId3"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 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9" name="图片 8"/>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612213" y="1037555"/>
              <a:ext cx="142874" cy="133350"/>
            </a:xfrm>
            <a:prstGeom prst="rect">
              <a:avLst/>
            </a:prstGeom>
          </p:spPr>
        </p:pic>
      </p:grpSp>
      <p:sp>
        <p:nvSpPr>
          <p:cNvPr id="10" name="TextBox 16">
            <a:hlinkClick r:id="rId5" action="ppaction://hlinksldjump"/>
          </p:cNvPr>
          <p:cNvSpPr txBox="1"/>
          <p:nvPr userDrawn="1"/>
        </p:nvSpPr>
        <p:spPr>
          <a:xfrm>
            <a:off x="4991546" y="213252"/>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学习与借鉴</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3" name="TextBox 34">
            <a:hlinkClick r:id="rId6" action="ppaction://hlinksldjump"/>
          </p:cNvPr>
          <p:cNvSpPr txBox="1"/>
          <p:nvPr userDrawn="1"/>
        </p:nvSpPr>
        <p:spPr>
          <a:xfrm>
            <a:off x="6339150" y="210299"/>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拓展与运用</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2936419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p:tgtEl>
                                          <p:spTgt spid="10"/>
                                        </p:tgtEl>
                                        <p:attrNameLst>
                                          <p:attrName>ppt_y</p:attrName>
                                        </p:attrNameLst>
                                      </p:cBhvr>
                                      <p:tavLst>
                                        <p:tav tm="0">
                                          <p:val>
                                            <p:strVal val="#ppt_y+#ppt_h*1.125000"/>
                                          </p:val>
                                        </p:tav>
                                        <p:tav tm="100000">
                                          <p:val>
                                            <p:strVal val="#ppt_y"/>
                                          </p:val>
                                        </p:tav>
                                      </p:tavLst>
                                    </p:anim>
                                    <p:animEffect transition="in" filter="wipe(up)">
                                      <p:cBhvr>
                                        <p:cTn id="12" dur="500"/>
                                        <p:tgtEl>
                                          <p:spTgt spid="10"/>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p:tgtEl>
                                          <p:spTgt spid="13"/>
                                        </p:tgtEl>
                                        <p:attrNameLst>
                                          <p:attrName>ppt_y</p:attrName>
                                        </p:attrNameLst>
                                      </p:cBhvr>
                                      <p:tavLst>
                                        <p:tav tm="0">
                                          <p:val>
                                            <p:strVal val="#ppt_y+#ppt_h*1.125000"/>
                                          </p:val>
                                        </p:tav>
                                        <p:tav tm="100000">
                                          <p:val>
                                            <p:strVal val="#ppt_y"/>
                                          </p:val>
                                        </p:tav>
                                      </p:tavLst>
                                    </p:anim>
                                    <p:animEffect transition="in" filter="wipe(up)">
                                      <p:cBhvr>
                                        <p:cTn id="1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2" name="组合 21"/>
          <p:cNvGrpSpPr/>
          <p:nvPr userDrawn="1"/>
        </p:nvGrpSpPr>
        <p:grpSpPr>
          <a:xfrm>
            <a:off x="3851921" y="112561"/>
            <a:ext cx="633507" cy="480597"/>
            <a:chOff x="366968" y="1037555"/>
            <a:chExt cx="633507" cy="400497"/>
          </a:xfrm>
        </p:grpSpPr>
        <p:sp>
          <p:nvSpPr>
            <p:cNvPr id="23" name="TextBox 22">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4" name="图片 23"/>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grpSp>
        <p:nvGrpSpPr>
          <p:cNvPr id="21" name="组合 20"/>
          <p:cNvGrpSpPr/>
          <p:nvPr userDrawn="1"/>
        </p:nvGrpSpPr>
        <p:grpSpPr>
          <a:xfrm>
            <a:off x="4852164" y="-27379"/>
            <a:ext cx="1443037" cy="880111"/>
            <a:chOff x="4852164" y="-27379"/>
            <a:chExt cx="1443037" cy="880111"/>
          </a:xfrm>
        </p:grpSpPr>
        <p:pic>
          <p:nvPicPr>
            <p:cNvPr id="25" name="图片 24"/>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4852164" y="-27379"/>
              <a:ext cx="1443037" cy="880111"/>
            </a:xfrm>
            <a:prstGeom prst="rect">
              <a:avLst/>
            </a:prstGeom>
          </p:spPr>
        </p:pic>
        <p:sp>
          <p:nvSpPr>
            <p:cNvPr id="26" name="TextBox 16">
              <a:hlinkClick r:id="rId5" action="ppaction://hlinksldjump"/>
            </p:cNvPr>
            <p:cNvSpPr txBox="1"/>
            <p:nvPr userDrawn="1"/>
          </p:nvSpPr>
          <p:spPr>
            <a:xfrm>
              <a:off x="4993774" y="213252"/>
              <a:ext cx="1082348"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学习与借鉴</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31" name="TextBox 34">
            <a:hlinkClick r:id="rId6" action="ppaction://hlinksldjump"/>
          </p:cNvPr>
          <p:cNvSpPr txBox="1"/>
          <p:nvPr userDrawn="1"/>
        </p:nvSpPr>
        <p:spPr>
          <a:xfrm>
            <a:off x="6320740" y="210299"/>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拓展与运用</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637326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p:tgtEl>
                                          <p:spTgt spid="22"/>
                                        </p:tgtEl>
                                        <p:attrNameLst>
                                          <p:attrName>ppt_y</p:attrName>
                                        </p:attrNameLst>
                                      </p:cBhvr>
                                      <p:tavLst>
                                        <p:tav tm="0">
                                          <p:val>
                                            <p:strVal val="#ppt_y+#ppt_h*1.125000"/>
                                          </p:val>
                                        </p:tav>
                                        <p:tav tm="100000">
                                          <p:val>
                                            <p:strVal val="#ppt_y"/>
                                          </p:val>
                                        </p:tav>
                                      </p:tavLst>
                                    </p:anim>
                                    <p:animEffect transition="in" filter="wipe(up)">
                                      <p:cBhvr>
                                        <p:cTn id="8" dur="500"/>
                                        <p:tgtEl>
                                          <p:spTgt spid="22"/>
                                        </p:tgtEl>
                                      </p:cBhvr>
                                    </p:animEffect>
                                  </p:childTnLst>
                                </p:cTn>
                              </p:par>
                              <p:par>
                                <p:cTn id="9" presetID="12" presetClass="entr" presetSubtype="4"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p:tgtEl>
                                          <p:spTgt spid="21"/>
                                        </p:tgtEl>
                                        <p:attrNameLst>
                                          <p:attrName>ppt_y</p:attrName>
                                        </p:attrNameLst>
                                      </p:cBhvr>
                                      <p:tavLst>
                                        <p:tav tm="0">
                                          <p:val>
                                            <p:strVal val="#ppt_y+#ppt_h*1.125000"/>
                                          </p:val>
                                        </p:tav>
                                        <p:tav tm="100000">
                                          <p:val>
                                            <p:strVal val="#ppt_y"/>
                                          </p:val>
                                        </p:tav>
                                      </p:tavLst>
                                    </p:anim>
                                    <p:animEffect transition="in" filter="wipe(up)">
                                      <p:cBhvr>
                                        <p:cTn id="12" dur="500"/>
                                        <p:tgtEl>
                                          <p:spTgt spid="21"/>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cBhvr additive="base">
                                        <p:cTn id="15" dur="500"/>
                                        <p:tgtEl>
                                          <p:spTgt spid="31"/>
                                        </p:tgtEl>
                                        <p:attrNameLst>
                                          <p:attrName>ppt_y</p:attrName>
                                        </p:attrNameLst>
                                      </p:cBhvr>
                                      <p:tavLst>
                                        <p:tav tm="0">
                                          <p:val>
                                            <p:strVal val="#ppt_y+#ppt_h*1.125000"/>
                                          </p:val>
                                        </p:tav>
                                        <p:tav tm="100000">
                                          <p:val>
                                            <p:strVal val="#ppt_y"/>
                                          </p:val>
                                        </p:tav>
                                      </p:tavLst>
                                    </p:anim>
                                    <p:animEffect transition="in" filter="wipe(up)">
                                      <p:cBhvr>
                                        <p:cTn id="16"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grpSp>
        <p:nvGrpSpPr>
          <p:cNvPr id="15" name="组合 14"/>
          <p:cNvGrpSpPr/>
          <p:nvPr userDrawn="1"/>
        </p:nvGrpSpPr>
        <p:grpSpPr>
          <a:xfrm>
            <a:off x="3851921" y="98610"/>
            <a:ext cx="633507" cy="480597"/>
            <a:chOff x="366968" y="1037555"/>
            <a:chExt cx="633507" cy="400497"/>
          </a:xfrm>
        </p:grpSpPr>
        <p:sp>
          <p:nvSpPr>
            <p:cNvPr id="22" name="TextBox 21">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3" name="图片 22"/>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sp>
        <p:nvSpPr>
          <p:cNvPr id="18" name="TextBox 16">
            <a:hlinkClick r:id="rId4" action="ppaction://hlinksldjump"/>
          </p:cNvPr>
          <p:cNvSpPr txBox="1"/>
          <p:nvPr userDrawn="1"/>
        </p:nvSpPr>
        <p:spPr>
          <a:xfrm>
            <a:off x="4993774" y="213252"/>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学习与借鉴</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9" name="组合 28"/>
          <p:cNvGrpSpPr/>
          <p:nvPr userDrawn="1"/>
        </p:nvGrpSpPr>
        <p:grpSpPr>
          <a:xfrm>
            <a:off x="6197901" y="-27384"/>
            <a:ext cx="1443037" cy="880109"/>
            <a:chOff x="6197901" y="-27384"/>
            <a:chExt cx="1443037" cy="880109"/>
          </a:xfrm>
        </p:grpSpPr>
        <p:pic>
          <p:nvPicPr>
            <p:cNvPr id="30" name="图片 29"/>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6197901" y="-27384"/>
              <a:ext cx="1443037" cy="880109"/>
            </a:xfrm>
            <a:prstGeom prst="rect">
              <a:avLst/>
            </a:prstGeom>
          </p:spPr>
        </p:pic>
        <p:sp>
          <p:nvSpPr>
            <p:cNvPr id="31" name="TextBox 34">
              <a:hlinkClick r:id="rId6" action="ppaction://hlinksldjump"/>
            </p:cNvPr>
            <p:cNvSpPr txBox="1"/>
            <p:nvPr userDrawn="1"/>
          </p:nvSpPr>
          <p:spPr>
            <a:xfrm>
              <a:off x="6351652" y="210299"/>
              <a:ext cx="1082348"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拓展与运用</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616403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p:tgtEl>
                                          <p:spTgt spid="15"/>
                                        </p:tgtEl>
                                        <p:attrNameLst>
                                          <p:attrName>ppt_y</p:attrName>
                                        </p:attrNameLst>
                                      </p:cBhvr>
                                      <p:tavLst>
                                        <p:tav tm="0">
                                          <p:val>
                                            <p:strVal val="#ppt_y+#ppt_h*1.125000"/>
                                          </p:val>
                                        </p:tav>
                                        <p:tav tm="100000">
                                          <p:val>
                                            <p:strVal val="#ppt_y"/>
                                          </p:val>
                                        </p:tav>
                                      </p:tavLst>
                                    </p:anim>
                                    <p:animEffect transition="in" filter="wipe(up)">
                                      <p:cBhvr>
                                        <p:cTn id="8" dur="500"/>
                                        <p:tgtEl>
                                          <p:spTgt spid="15"/>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p:tgtEl>
                                          <p:spTgt spid="18"/>
                                        </p:tgtEl>
                                        <p:attrNameLst>
                                          <p:attrName>ppt_y</p:attrName>
                                        </p:attrNameLst>
                                      </p:cBhvr>
                                      <p:tavLst>
                                        <p:tav tm="0">
                                          <p:val>
                                            <p:strVal val="#ppt_y+#ppt_h*1.125000"/>
                                          </p:val>
                                        </p:tav>
                                        <p:tav tm="100000">
                                          <p:val>
                                            <p:strVal val="#ppt_y"/>
                                          </p:val>
                                        </p:tav>
                                      </p:tavLst>
                                    </p:anim>
                                    <p:animEffect transition="in" filter="wipe(up)">
                                      <p:cBhvr>
                                        <p:cTn id="12" dur="500"/>
                                        <p:tgtEl>
                                          <p:spTgt spid="18"/>
                                        </p:tgtEl>
                                      </p:cBhvr>
                                    </p:animEffect>
                                  </p:childTnLst>
                                </p:cTn>
                              </p:par>
                              <p:par>
                                <p:cTn id="13" presetID="12" presetClass="entr" presetSubtype="4"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ppt_y</p:attrName>
                                        </p:attrNameLst>
                                      </p:cBhvr>
                                      <p:tavLst>
                                        <p:tav tm="0">
                                          <p:val>
                                            <p:strVal val="#ppt_y+#ppt_h*1.125000"/>
                                          </p:val>
                                        </p:tav>
                                        <p:tav tm="100000">
                                          <p:val>
                                            <p:strVal val="#ppt_y"/>
                                          </p:val>
                                        </p:tav>
                                      </p:tavLst>
                                    </p:anim>
                                    <p:animEffect transition="in" filter="wipe(up)">
                                      <p:cBhvr>
                                        <p:cTn id="16"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grpSp>
        <p:nvGrpSpPr>
          <p:cNvPr id="16" name="组合 15"/>
          <p:cNvGrpSpPr/>
          <p:nvPr userDrawn="1"/>
        </p:nvGrpSpPr>
        <p:grpSpPr>
          <a:xfrm>
            <a:off x="3851921" y="102210"/>
            <a:ext cx="633507" cy="480597"/>
            <a:chOff x="366968" y="1037555"/>
            <a:chExt cx="633507" cy="400497"/>
          </a:xfrm>
        </p:grpSpPr>
        <p:sp>
          <p:nvSpPr>
            <p:cNvPr id="17" name="TextBox 16">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18" name="图片 17"/>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sp>
        <p:nvSpPr>
          <p:cNvPr id="15" name="TextBox 16">
            <a:hlinkClick r:id="rId4"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7" name="TextBox 34">
            <a:hlinkClick r:id="rId5"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8" name="组合 27"/>
          <p:cNvGrpSpPr/>
          <p:nvPr userDrawn="1"/>
        </p:nvGrpSpPr>
        <p:grpSpPr>
          <a:xfrm>
            <a:off x="7543337" y="-27384"/>
            <a:ext cx="1443037" cy="880109"/>
            <a:chOff x="7543337" y="-27384"/>
            <a:chExt cx="1443037" cy="880109"/>
          </a:xfrm>
        </p:grpSpPr>
        <p:pic>
          <p:nvPicPr>
            <p:cNvPr id="29" name="图片 28"/>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7543337" y="-27384"/>
              <a:ext cx="1443037" cy="880109"/>
            </a:xfrm>
            <a:prstGeom prst="rect">
              <a:avLst/>
            </a:prstGeom>
          </p:spPr>
        </p:pic>
        <p:sp>
          <p:nvSpPr>
            <p:cNvPr id="30" name="TextBox 40">
              <a:hlinkClick r:id="" action="ppaction://noaction"/>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佳作赏析</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795969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p:tgtEl>
                                          <p:spTgt spid="16"/>
                                        </p:tgtEl>
                                        <p:attrNameLst>
                                          <p:attrName>ppt_y</p:attrName>
                                        </p:attrNameLst>
                                      </p:cBhvr>
                                      <p:tavLst>
                                        <p:tav tm="0">
                                          <p:val>
                                            <p:strVal val="#ppt_y+#ppt_h*1.125000"/>
                                          </p:val>
                                        </p:tav>
                                        <p:tav tm="100000">
                                          <p:val>
                                            <p:strVal val="#ppt_y"/>
                                          </p:val>
                                        </p:tav>
                                      </p:tavLst>
                                    </p:anim>
                                    <p:animEffect transition="in" filter="wipe(up)">
                                      <p:cBhvr>
                                        <p:cTn id="8" dur="500"/>
                                        <p:tgtEl>
                                          <p:spTgt spid="16"/>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p:tgtEl>
                                          <p:spTgt spid="15"/>
                                        </p:tgtEl>
                                        <p:attrNameLst>
                                          <p:attrName>ppt_y</p:attrName>
                                        </p:attrNameLst>
                                      </p:cBhvr>
                                      <p:tavLst>
                                        <p:tav tm="0">
                                          <p:val>
                                            <p:strVal val="#ppt_y+#ppt_h*1.125000"/>
                                          </p:val>
                                        </p:tav>
                                        <p:tav tm="100000">
                                          <p:val>
                                            <p:strVal val="#ppt_y"/>
                                          </p:val>
                                        </p:tav>
                                      </p:tavLst>
                                    </p:anim>
                                    <p:animEffect transition="in" filter="wipe(up)">
                                      <p:cBhvr>
                                        <p:cTn id="12" dur="500"/>
                                        <p:tgtEl>
                                          <p:spTgt spid="15"/>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500"/>
                                        <p:tgtEl>
                                          <p:spTgt spid="27"/>
                                        </p:tgtEl>
                                        <p:attrNameLst>
                                          <p:attrName>ppt_y</p:attrName>
                                        </p:attrNameLst>
                                      </p:cBhvr>
                                      <p:tavLst>
                                        <p:tav tm="0">
                                          <p:val>
                                            <p:strVal val="#ppt_y+#ppt_h*1.125000"/>
                                          </p:val>
                                        </p:tav>
                                        <p:tav tm="100000">
                                          <p:val>
                                            <p:strVal val="#ppt_y"/>
                                          </p:val>
                                        </p:tav>
                                      </p:tavLst>
                                    </p:anim>
                                    <p:animEffect transition="in" filter="wipe(up)">
                                      <p:cBhvr>
                                        <p:cTn id="16" dur="500"/>
                                        <p:tgtEl>
                                          <p:spTgt spid="27"/>
                                        </p:tgtEl>
                                      </p:cBhvr>
                                    </p:animEffect>
                                  </p:childTnLst>
                                </p:cTn>
                              </p:par>
                              <p:par>
                                <p:cTn id="17" presetID="12" presetClass="entr" presetSubtype="4" fill="hold"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p:tgtEl>
                                          <p:spTgt spid="28"/>
                                        </p:tgtEl>
                                        <p:attrNameLst>
                                          <p:attrName>ppt_y</p:attrName>
                                        </p:attrNameLst>
                                      </p:cBhvr>
                                      <p:tavLst>
                                        <p:tav tm="0">
                                          <p:val>
                                            <p:strVal val="#ppt_y+#ppt_h*1.125000"/>
                                          </p:val>
                                        </p:tav>
                                        <p:tav tm="100000">
                                          <p:val>
                                            <p:strVal val="#ppt_y"/>
                                          </p:val>
                                        </p:tav>
                                      </p:tavLst>
                                    </p:anim>
                                    <p:animEffect transition="in" filter="wipe(up)">
                                      <p:cBhvr>
                                        <p:cTn id="2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7"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3167880" y="321052"/>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xmlns="" val="3429163372"/>
      </p:ext>
    </p:extLst>
  </p:cSld>
  <p:clrMap bg1="lt1" tx1="dk1" bg2="lt2" tx2="dk2" accent1="accent1" accent2="accent2" accent3="accent3" accent4="accent4" accent5="accent5" accent6="accent6" hlink="hlink" folHlink="folHlink"/>
  <p:sldLayoutIdLst>
    <p:sldLayoutId id="2147483661" r:id="rId1"/>
    <p:sldLayoutId id="2147483650" r:id="rId2"/>
    <p:sldLayoutId id="2147483651" r:id="rId3"/>
    <p:sldLayoutId id="2147483652" r:id="rId4"/>
    <p:sldLayoutId id="2147483653" r:id="rId5"/>
    <p:sldLayoutId id="2147483654" r:id="rId6"/>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Layout" Target="../slideLayouts/slideLayout3.xml"/><Relationship Id="rId1" Type="http://schemas.openxmlformats.org/officeDocument/2006/relationships/vmlDrawing" Target="../drawings/vmlDrawing2.vml"/><Relationship Id="rId6" Type="http://schemas.openxmlformats.org/officeDocument/2006/relationships/package" Target="../embeddings/Microsoft_Office_Word___2.docx"/><Relationship Id="rId5" Type="http://schemas.openxmlformats.org/officeDocument/2006/relationships/slide" Target="slide16.xml"/><Relationship Id="rId4" Type="http://schemas.openxmlformats.org/officeDocument/2006/relationships/slide" Target="slide10.xml"/></Relationships>
</file>

<file path=ppt/slides/_rels/slide11.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Layout" Target="../slideLayouts/slideLayout3.xml"/><Relationship Id="rId1" Type="http://schemas.openxmlformats.org/officeDocument/2006/relationships/vmlDrawing" Target="../drawings/vmlDrawing3.vml"/><Relationship Id="rId6" Type="http://schemas.openxmlformats.org/officeDocument/2006/relationships/package" Target="../embeddings/Microsoft_Office_Word___3.docx"/><Relationship Id="rId5" Type="http://schemas.openxmlformats.org/officeDocument/2006/relationships/slide" Target="slide16.xml"/><Relationship Id="rId4" Type="http://schemas.openxmlformats.org/officeDocument/2006/relationships/slide" Target="slide10.xml"/></Relationships>
</file>

<file path=ppt/slides/_rels/slide12.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Layout" Target="../slideLayouts/slideLayout3.xml"/><Relationship Id="rId1" Type="http://schemas.openxmlformats.org/officeDocument/2006/relationships/vmlDrawing" Target="../drawings/vmlDrawing4.vml"/><Relationship Id="rId6" Type="http://schemas.openxmlformats.org/officeDocument/2006/relationships/package" Target="../embeddings/Microsoft_Office_Word___4.docx"/><Relationship Id="rId5" Type="http://schemas.openxmlformats.org/officeDocument/2006/relationships/slide" Target="slide16.xml"/><Relationship Id="rId4" Type="http://schemas.openxmlformats.org/officeDocument/2006/relationships/slide" Target="slide10.xml"/></Relationships>
</file>

<file path=ppt/slides/_rels/slide13.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Layout" Target="../slideLayouts/slideLayout3.xml"/><Relationship Id="rId1" Type="http://schemas.openxmlformats.org/officeDocument/2006/relationships/vmlDrawing" Target="../drawings/vmlDrawing5.vml"/><Relationship Id="rId6" Type="http://schemas.openxmlformats.org/officeDocument/2006/relationships/package" Target="../embeddings/Microsoft_Office_Word___5.docx"/><Relationship Id="rId5" Type="http://schemas.openxmlformats.org/officeDocument/2006/relationships/slide" Target="slide16.xml"/><Relationship Id="rId4" Type="http://schemas.openxmlformats.org/officeDocument/2006/relationships/slide" Target="slide10.xml"/></Relationships>
</file>

<file path=ppt/slides/_rels/slide14.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Layout" Target="../slideLayouts/slideLayout3.xml"/><Relationship Id="rId1" Type="http://schemas.openxmlformats.org/officeDocument/2006/relationships/vmlDrawing" Target="../drawings/vmlDrawing6.vml"/><Relationship Id="rId6" Type="http://schemas.openxmlformats.org/officeDocument/2006/relationships/package" Target="../embeddings/Microsoft_Office_Word___6.docx"/><Relationship Id="rId5" Type="http://schemas.openxmlformats.org/officeDocument/2006/relationships/slide" Target="slide16.xml"/><Relationship Id="rId4" Type="http://schemas.openxmlformats.org/officeDocument/2006/relationships/slide" Target="slide10.xml"/></Relationships>
</file>

<file path=ppt/slides/_rels/slide15.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Layout" Target="../slideLayouts/slideLayout3.xml"/><Relationship Id="rId1" Type="http://schemas.openxmlformats.org/officeDocument/2006/relationships/vmlDrawing" Target="../drawings/vmlDrawing7.vml"/><Relationship Id="rId6" Type="http://schemas.openxmlformats.org/officeDocument/2006/relationships/package" Target="../embeddings/Microsoft_Office_Word___7.docx"/><Relationship Id="rId5" Type="http://schemas.openxmlformats.org/officeDocument/2006/relationships/slide" Target="slide16.xml"/><Relationship Id="rId4" Type="http://schemas.openxmlformats.org/officeDocument/2006/relationships/slide" Target="slide10.xml"/></Relationships>
</file>

<file path=ppt/slides/_rels/slide16.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8.xml"/><Relationship Id="rId1" Type="http://schemas.openxmlformats.org/officeDocument/2006/relationships/slideLayout" Target="../slideLayouts/slideLayout3.xml"/><Relationship Id="rId4" Type="http://schemas.openxmlformats.org/officeDocument/2006/relationships/slide" Target="slide16.xml"/></Relationships>
</file>

<file path=ppt/slides/_rels/slide17.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8.xml"/><Relationship Id="rId1" Type="http://schemas.openxmlformats.org/officeDocument/2006/relationships/slideLayout" Target="../slideLayouts/slideLayout3.xml"/><Relationship Id="rId4" Type="http://schemas.openxmlformats.org/officeDocument/2006/relationships/slide" Target="slide16.xml"/></Relationships>
</file>

<file path=ppt/slides/_rels/slide18.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8.xml"/><Relationship Id="rId1" Type="http://schemas.openxmlformats.org/officeDocument/2006/relationships/slideLayout" Target="../slideLayouts/slideLayout3.xml"/><Relationship Id="rId4" Type="http://schemas.openxmlformats.org/officeDocument/2006/relationships/slide" Target="slide16.xml"/></Relationships>
</file>

<file path=ppt/slides/_rels/slide19.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Layout" Target="../slideLayouts/slideLayout4.xml"/><Relationship Id="rId1" Type="http://schemas.openxmlformats.org/officeDocument/2006/relationships/vmlDrawing" Target="../drawings/vmlDrawing8.vml"/><Relationship Id="rId5" Type="http://schemas.openxmlformats.org/officeDocument/2006/relationships/package" Target="../embeddings/Microsoft_Office_Word___8.docx"/><Relationship Id="rId4" Type="http://schemas.openxmlformats.org/officeDocument/2006/relationships/slide" Target="slide23.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Layout" Target="../slideLayouts/slideLayout4.xml"/><Relationship Id="rId1" Type="http://schemas.openxmlformats.org/officeDocument/2006/relationships/vmlDrawing" Target="../drawings/vmlDrawing9.vml"/><Relationship Id="rId5" Type="http://schemas.openxmlformats.org/officeDocument/2006/relationships/package" Target="../embeddings/Microsoft_Office_Word___9.docx"/><Relationship Id="rId4" Type="http://schemas.openxmlformats.org/officeDocument/2006/relationships/slide" Target="slide23.xml"/></Relationships>
</file>

<file path=ppt/slides/_rels/slide21.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Layout" Target="../slideLayouts/slideLayout4.xml"/><Relationship Id="rId1" Type="http://schemas.openxmlformats.org/officeDocument/2006/relationships/vmlDrawing" Target="../drawings/vmlDrawing10.vml"/><Relationship Id="rId5" Type="http://schemas.openxmlformats.org/officeDocument/2006/relationships/package" Target="../embeddings/Microsoft_Office_Word___10.docx"/><Relationship Id="rId4" Type="http://schemas.openxmlformats.org/officeDocument/2006/relationships/slide" Target="slide23.xml"/></Relationships>
</file>

<file path=ppt/slides/_rels/slide22.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Layout" Target="../slideLayouts/slideLayout4.xml"/><Relationship Id="rId1" Type="http://schemas.openxmlformats.org/officeDocument/2006/relationships/vmlDrawing" Target="../drawings/vmlDrawing11.vml"/><Relationship Id="rId5" Type="http://schemas.openxmlformats.org/officeDocument/2006/relationships/package" Target="../embeddings/Microsoft_Office_Word___11.docx"/><Relationship Id="rId4" Type="http://schemas.openxmlformats.org/officeDocument/2006/relationships/slide" Target="slide23.xml"/></Relationships>
</file>

<file path=ppt/slides/_rels/slide23.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9.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9.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9.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Layout" Target="../slideLayouts/slideLayout3.xml"/><Relationship Id="rId1" Type="http://schemas.openxmlformats.org/officeDocument/2006/relationships/vmlDrawing" Target="../drawings/vmlDrawing1.vml"/><Relationship Id="rId6" Type="http://schemas.openxmlformats.org/officeDocument/2006/relationships/package" Target="../embeddings/Microsoft_Office_Word___1.docx"/><Relationship Id="rId5" Type="http://schemas.openxmlformats.org/officeDocument/2006/relationships/slide" Target="slide16.xml"/><Relationship Id="rId4" Type="http://schemas.openxmlformats.org/officeDocument/2006/relationships/slide" Target="slide10.xml"/></Relationships>
</file>

<file path=ppt/slides/_rels/slide9.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8.xml"/><Relationship Id="rId1" Type="http://schemas.openxmlformats.org/officeDocument/2006/relationships/slideLayout" Target="../slideLayouts/slideLayout3.xml"/><Relationship Id="rId4" Type="http://schemas.openxmlformats.org/officeDocument/2006/relationships/slide" Target="slide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b="1" dirty="0" smtClean="0"/>
              <a:t>第</a:t>
            </a:r>
            <a:r>
              <a:rPr lang="zh-CN" altLang="en-US" b="1" dirty="0"/>
              <a:t>二</a:t>
            </a:r>
            <a:r>
              <a:rPr lang="zh-CN" altLang="en-US" b="1" dirty="0" smtClean="0"/>
              <a:t>单元</a:t>
            </a:r>
            <a:endParaRPr lang="zh-CN" altLang="zh-CN" dirty="0"/>
          </a:p>
        </p:txBody>
      </p:sp>
    </p:spTree>
    <p:extLst>
      <p:ext uri="{BB962C8B-B14F-4D97-AF65-F5344CB8AC3E}">
        <p14:creationId xmlns:p14="http://schemas.microsoft.com/office/powerpoint/2010/main" xmlns="" val="1959626888"/>
      </p:ext>
    </p:extLst>
  </p:cSld>
  <p:clrMapOvr>
    <a:masterClrMapping/>
  </p:clrMapOvr>
  <p:transition spd="slow">
    <p:strips dir="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范例研探</a:t>
            </a:r>
          </a:p>
        </p:txBody>
      </p:sp>
      <p:sp>
        <p:nvSpPr>
          <p:cNvPr id="9" name="矩形 8">
            <a:hlinkClick r:id="rId5" action="ppaction://hlinksldjump"/>
          </p:cNvPr>
          <p:cNvSpPr/>
          <p:nvPr/>
        </p:nvSpPr>
        <p:spPr>
          <a:xfrm>
            <a:off x="2581624"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技法借鉴</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4021335929"/>
              </p:ext>
            </p:extLst>
          </p:nvPr>
        </p:nvGraphicFramePr>
        <p:xfrm>
          <a:off x="476230" y="1412776"/>
          <a:ext cx="8299450" cy="5721350"/>
        </p:xfrm>
        <a:graphic>
          <a:graphicData uri="http://schemas.openxmlformats.org/presentationml/2006/ole">
            <p:oleObj spid="_x0000_s2083" name="文档" r:id="rId6" imgW="6540690" imgH="4518709" progId="Word.Document.12">
              <p:embed/>
            </p:oleObj>
          </a:graphicData>
        </a:graphic>
      </p:graphicFrame>
    </p:spTree>
    <p:extLst>
      <p:ext uri="{BB962C8B-B14F-4D97-AF65-F5344CB8AC3E}">
        <p14:creationId xmlns:p14="http://schemas.microsoft.com/office/powerpoint/2010/main" xmlns="" val="938876198"/>
      </p:ext>
    </p:extLst>
  </p:cSld>
  <p:clrMapOvr>
    <a:masterClrMapping/>
  </p:clrMapOvr>
  <p:transition spd="slow">
    <p:strips dir="r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范例研探</a:t>
            </a:r>
          </a:p>
        </p:txBody>
      </p:sp>
      <p:sp>
        <p:nvSpPr>
          <p:cNvPr id="9" name="矩形 8">
            <a:hlinkClick r:id="rId5" action="ppaction://hlinksldjump"/>
          </p:cNvPr>
          <p:cNvSpPr/>
          <p:nvPr/>
        </p:nvSpPr>
        <p:spPr>
          <a:xfrm>
            <a:off x="2581624"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技法借鉴</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860018037"/>
              </p:ext>
            </p:extLst>
          </p:nvPr>
        </p:nvGraphicFramePr>
        <p:xfrm>
          <a:off x="395536" y="1340768"/>
          <a:ext cx="8194675" cy="5721350"/>
        </p:xfrm>
        <a:graphic>
          <a:graphicData uri="http://schemas.openxmlformats.org/presentationml/2006/ole">
            <p:oleObj spid="_x0000_s3107" name="文档" r:id="rId6" imgW="4773549" imgH="3812432" progId="Word.Document.12">
              <p:embed/>
            </p:oleObj>
          </a:graphicData>
        </a:graphic>
      </p:graphicFrame>
    </p:spTree>
    <p:extLst>
      <p:ext uri="{BB962C8B-B14F-4D97-AF65-F5344CB8AC3E}">
        <p14:creationId xmlns:p14="http://schemas.microsoft.com/office/powerpoint/2010/main" xmlns="" val="1288741365"/>
      </p:ext>
    </p:extLst>
  </p:cSld>
  <p:clrMapOvr>
    <a:masterClrMapping/>
  </p:clrMapOvr>
  <p:transition spd="slow">
    <p:strips dir="r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范例研探</a:t>
            </a:r>
          </a:p>
        </p:txBody>
      </p:sp>
      <p:sp>
        <p:nvSpPr>
          <p:cNvPr id="9" name="矩形 8">
            <a:hlinkClick r:id="rId5" action="ppaction://hlinksldjump"/>
          </p:cNvPr>
          <p:cNvSpPr/>
          <p:nvPr/>
        </p:nvSpPr>
        <p:spPr>
          <a:xfrm>
            <a:off x="2581624"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技法借鉴</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1101854755"/>
              </p:ext>
            </p:extLst>
          </p:nvPr>
        </p:nvGraphicFramePr>
        <p:xfrm>
          <a:off x="476230" y="1700808"/>
          <a:ext cx="8128000" cy="4322238"/>
        </p:xfrm>
        <a:graphic>
          <a:graphicData uri="http://schemas.openxmlformats.org/presentationml/2006/ole">
            <p:oleObj spid="_x0000_s4131" name="文档" r:id="rId6" imgW="3998108" imgH="2126288" progId="Word.Document.12">
              <p:embed/>
            </p:oleObj>
          </a:graphicData>
        </a:graphic>
      </p:graphicFrame>
    </p:spTree>
    <p:extLst>
      <p:ext uri="{BB962C8B-B14F-4D97-AF65-F5344CB8AC3E}">
        <p14:creationId xmlns:p14="http://schemas.microsoft.com/office/powerpoint/2010/main" xmlns="" val="1913390273"/>
      </p:ext>
    </p:extLst>
  </p:cSld>
  <p:clrMapOvr>
    <a:masterClrMapping/>
  </p:clrMapOvr>
  <p:transition spd="slow">
    <p:strips dir="r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范例研探</a:t>
            </a:r>
          </a:p>
        </p:txBody>
      </p:sp>
      <p:sp>
        <p:nvSpPr>
          <p:cNvPr id="9" name="矩形 8">
            <a:hlinkClick r:id="rId5" action="ppaction://hlinksldjump"/>
          </p:cNvPr>
          <p:cNvSpPr/>
          <p:nvPr/>
        </p:nvSpPr>
        <p:spPr>
          <a:xfrm>
            <a:off x="2581624"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技法借鉴</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63201270"/>
              </p:ext>
            </p:extLst>
          </p:nvPr>
        </p:nvGraphicFramePr>
        <p:xfrm>
          <a:off x="480355" y="2852936"/>
          <a:ext cx="8128000" cy="2217609"/>
        </p:xfrm>
        <a:graphic>
          <a:graphicData uri="http://schemas.openxmlformats.org/presentationml/2006/ole">
            <p:oleObj spid="_x0000_s5155" name="文档" r:id="rId6" imgW="3998108" imgH="1394152" progId="Word.Document.12">
              <p:embed/>
            </p:oleObj>
          </a:graphicData>
        </a:graphic>
      </p:graphicFrame>
    </p:spTree>
    <p:extLst>
      <p:ext uri="{BB962C8B-B14F-4D97-AF65-F5344CB8AC3E}">
        <p14:creationId xmlns:p14="http://schemas.microsoft.com/office/powerpoint/2010/main" xmlns="" val="372478315"/>
      </p:ext>
    </p:extLst>
  </p:cSld>
  <p:clrMapOvr>
    <a:masterClrMapping/>
  </p:clrMapOvr>
  <p:transition spd="slow">
    <p:strips dir="r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范例研探</a:t>
            </a:r>
          </a:p>
        </p:txBody>
      </p:sp>
      <p:sp>
        <p:nvSpPr>
          <p:cNvPr id="9" name="矩形 8">
            <a:hlinkClick r:id="rId5" action="ppaction://hlinksldjump"/>
          </p:cNvPr>
          <p:cNvSpPr/>
          <p:nvPr/>
        </p:nvSpPr>
        <p:spPr>
          <a:xfrm>
            <a:off x="2581624"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技法借鉴</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2311077387"/>
              </p:ext>
            </p:extLst>
          </p:nvPr>
        </p:nvGraphicFramePr>
        <p:xfrm>
          <a:off x="398463" y="1406525"/>
          <a:ext cx="7761287" cy="6237288"/>
        </p:xfrm>
        <a:graphic>
          <a:graphicData uri="http://schemas.openxmlformats.org/presentationml/2006/ole">
            <p:oleObj spid="_x0000_s6180" name="文档" r:id="rId6" imgW="6709452" imgH="5401253" progId="Word.Document.12">
              <p:embed/>
            </p:oleObj>
          </a:graphicData>
        </a:graphic>
      </p:graphicFrame>
    </p:spTree>
    <p:extLst>
      <p:ext uri="{BB962C8B-B14F-4D97-AF65-F5344CB8AC3E}">
        <p14:creationId xmlns:p14="http://schemas.microsoft.com/office/powerpoint/2010/main" xmlns="" val="3608800469"/>
      </p:ext>
    </p:extLst>
  </p:cSld>
  <p:clrMapOvr>
    <a:masterClrMapping/>
  </p:clrMapOvr>
  <p:transition spd="slow">
    <p:strips dir="r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范例研探</a:t>
            </a:r>
          </a:p>
        </p:txBody>
      </p:sp>
      <p:sp>
        <p:nvSpPr>
          <p:cNvPr id="9" name="矩形 8">
            <a:hlinkClick r:id="rId5" action="ppaction://hlinksldjump"/>
          </p:cNvPr>
          <p:cNvSpPr/>
          <p:nvPr/>
        </p:nvSpPr>
        <p:spPr>
          <a:xfrm>
            <a:off x="2581624"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技法借鉴</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175855433"/>
              </p:ext>
            </p:extLst>
          </p:nvPr>
        </p:nvGraphicFramePr>
        <p:xfrm>
          <a:off x="323528" y="1484784"/>
          <a:ext cx="8266112" cy="5697538"/>
        </p:xfrm>
        <a:graphic>
          <a:graphicData uri="http://schemas.openxmlformats.org/presentationml/2006/ole">
            <p:oleObj spid="_x0000_s7203" name="文档" r:id="rId6" imgW="6334866" imgH="4382074" progId="Word.Document.12">
              <p:embed/>
            </p:oleObj>
          </a:graphicData>
        </a:graphic>
      </p:graphicFrame>
    </p:spTree>
    <p:extLst>
      <p:ext uri="{BB962C8B-B14F-4D97-AF65-F5344CB8AC3E}">
        <p14:creationId xmlns:p14="http://schemas.microsoft.com/office/powerpoint/2010/main" xmlns="" val="3412831656"/>
      </p:ext>
    </p:extLst>
  </p:cSld>
  <p:clrMapOvr>
    <a:masterClrMapping/>
  </p:clrMapOvr>
  <p:transition spd="slow">
    <p:strips dir="r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范例研探</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2581624"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技法借鉴</a:t>
            </a:r>
          </a:p>
        </p:txBody>
      </p:sp>
      <p:sp>
        <p:nvSpPr>
          <p:cNvPr id="2" name="矩形 1"/>
          <p:cNvSpPr>
            <a:spLocks noChangeAspect="1"/>
          </p:cNvSpPr>
          <p:nvPr/>
        </p:nvSpPr>
        <p:spPr>
          <a:xfrm>
            <a:off x="508000" y="1689137"/>
            <a:ext cx="8128000" cy="4116127"/>
          </a:xfrm>
          <a:prstGeom prst="rect">
            <a:avLst/>
          </a:prstGeom>
        </p:spPr>
        <p:txBody>
          <a:bodyPr>
            <a:spAutoFit/>
          </a:bodyPr>
          <a:lstStyle/>
          <a:p>
            <a:pPr algn="ctr">
              <a:lnSpc>
                <a:spcPct val="120000"/>
              </a:lnSpc>
              <a:spcAft>
                <a:spcPts val="0"/>
              </a:spcAf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结构谨严</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思想深刻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pPr>
            <a:r>
              <a:rPr lang="zh-CN" altLang="zh-CN" sz="2200" dirty="0">
                <a:solidFill>
                  <a:srgbClr val="000000"/>
                </a:solidFill>
                <a:latin typeface="Times New Roman" panose="02020603050405020304" pitchFamily="18" charset="0"/>
                <a:cs typeface="Times New Roman" panose="02020603050405020304" pitchFamily="18" charset="0"/>
              </a:rPr>
              <a:t>蔡元培是我国民主革命家、教育家。这篇演讲词就是他的教育理想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特别是人格理想的具体展现。这篇演讲词条理清晰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结构严密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思想深刻。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pPr>
            <a:r>
              <a:rPr lang="zh-CN" altLang="zh-CN" sz="2200" dirty="0">
                <a:solidFill>
                  <a:srgbClr val="000000"/>
                </a:solidFill>
                <a:latin typeface="Times New Roman" panose="02020603050405020304" pitchFamily="18" charset="0"/>
                <a:cs typeface="Times New Roman" panose="02020603050405020304" pitchFamily="18" charset="0"/>
              </a:rPr>
              <a:t>演讲的开始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蔡元培先生就用简洁凝练的语言追根溯源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谈爱国女校创办的目的和做出的贡献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随着辛亥革命的成功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爱国的含义也应该随形势的发展产生变化。于是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演讲者高屋建瓴地提出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现在的爱国就意味着要培养完全的人格的观点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这是国家兴隆昌盛的根本。这就亮明了本次演讲的中心论点。这一观点既富有针对性又具有现实意义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思想深刻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振聋发聩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激发了听众倾听演讲的兴趣。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16645780"/>
      </p:ext>
    </p:extLst>
  </p:cSld>
  <p:clrMapOvr>
    <a:masterClrMapping/>
  </p:clrMapOvr>
  <p:transition spd="slow">
    <p:randomBar dir="vert"/>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范例研探</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2581624"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技法借鉴</a:t>
            </a:r>
          </a:p>
        </p:txBody>
      </p:sp>
      <p:sp>
        <p:nvSpPr>
          <p:cNvPr id="3" name="矩形 2"/>
          <p:cNvSpPr>
            <a:spLocks noChangeAspect="1"/>
          </p:cNvSpPr>
          <p:nvPr/>
        </p:nvSpPr>
        <p:spPr>
          <a:xfrm>
            <a:off x="508000" y="1617129"/>
            <a:ext cx="8128000" cy="4116127"/>
          </a:xfrm>
          <a:prstGeom prst="rect">
            <a:avLst/>
          </a:prstGeom>
        </p:spPr>
        <p:txBody>
          <a:bodyPr>
            <a:spAutoFit/>
          </a:bodyPr>
          <a:lstStyle/>
          <a:p>
            <a:pPr indent="266700">
              <a:lnSpc>
                <a:spcPct val="120000"/>
              </a:lnSpc>
              <a:spcAft>
                <a:spcPts val="0"/>
              </a:spcAft>
            </a:pPr>
            <a:r>
              <a:rPr lang="zh-CN" altLang="zh-CN" sz="2200" dirty="0">
                <a:solidFill>
                  <a:srgbClr val="000000"/>
                </a:solidFill>
                <a:latin typeface="Times New Roman" panose="02020603050405020304" pitchFamily="18" charset="0"/>
                <a:cs typeface="Times New Roman" panose="02020603050405020304" pitchFamily="18" charset="0"/>
              </a:rPr>
              <a:t>在演讲的主体部分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蔡元培分别从体育、智育、德育三方面进行论证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层次井然。每段开头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分别用一个句子概括整段观点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作为全篇的分论点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既增强说服力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又使演讲眉目清楚。蔡元培以体育为完全人格之首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这在当时颇有振聋发聩之感。如此鲜明、如此有力地强调体育的重要性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显示了蔡元培的远见卓识。接着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蔡元培指出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完全人格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次在智育。智育则属精神方面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蔡元培并不偏重于讲知识的积累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而是重点阐述思维能力的培养。在半个多世纪前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能有如此教育观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实属不易。在分析了体育、智育的作用之后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蔡元培集中谈了德育。他把德育提到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完全人格之本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的高度来认识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非常精辟。这一见解说到了妇女解放的一个根本问题。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85851133"/>
      </p:ext>
    </p:extLst>
  </p:cSld>
  <p:clrMapOvr>
    <a:masterClrMapping/>
  </p:clrMapOvr>
  <p:transition spd="slow">
    <p:randomBar dir="vert"/>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范例研探</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2581624"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技法借鉴</a:t>
            </a:r>
          </a:p>
        </p:txBody>
      </p:sp>
      <p:sp>
        <p:nvSpPr>
          <p:cNvPr id="2" name="矩形 1"/>
          <p:cNvSpPr>
            <a:spLocks noChangeAspect="1"/>
          </p:cNvSpPr>
          <p:nvPr/>
        </p:nvSpPr>
        <p:spPr>
          <a:xfrm>
            <a:off x="508000" y="2318000"/>
            <a:ext cx="8128000" cy="2475999"/>
          </a:xfrm>
          <a:prstGeom prst="rect">
            <a:avLst/>
          </a:prstGeom>
        </p:spPr>
        <p:txBody>
          <a:bodyPr>
            <a:spAutoFit/>
          </a:bodyPr>
          <a:lstStyle/>
          <a:p>
            <a:pPr indent="266700">
              <a:lnSpc>
                <a:spcPct val="120000"/>
              </a:lnSpc>
              <a:spcAft>
                <a:spcPts val="0"/>
              </a:spcAft>
            </a:pPr>
            <a:r>
              <a:rPr lang="zh-CN" altLang="zh-CN" sz="2200" dirty="0">
                <a:solidFill>
                  <a:srgbClr val="000000"/>
                </a:solidFill>
                <a:latin typeface="Times New Roman" panose="02020603050405020304" pitchFamily="18" charset="0"/>
                <a:cs typeface="Times New Roman" panose="02020603050405020304" pitchFamily="18" charset="0"/>
              </a:rPr>
              <a:t>演讲的结尾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则在上文的基础上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对女子人格独立与家政的关系问题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提出自己的见解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认为二者不应该对立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而是要兼修并顾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在女子固有的责任与入学后的生活之间保持平衡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在学校学得的新知识可以使家务劳动更加科学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日常的家务劳动中也同样可以学习新知识。因此这篇演讲词不仅观点鲜明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层次清楚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其深刻的思想性更为当时所少见。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90141621"/>
      </p:ext>
    </p:extLst>
  </p:cSld>
  <p:clrMapOvr>
    <a:masterClrMapping/>
  </p:clrMapOvr>
  <p:transition spd="slow">
    <p:randomBar dir="vert"/>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小试身手</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2635140030"/>
              </p:ext>
            </p:extLst>
          </p:nvPr>
        </p:nvGraphicFramePr>
        <p:xfrm>
          <a:off x="395536" y="1340768"/>
          <a:ext cx="8128000" cy="5271256"/>
        </p:xfrm>
        <a:graphic>
          <a:graphicData uri="http://schemas.openxmlformats.org/presentationml/2006/ole">
            <p:oleObj spid="_x0000_s8227" name="文档" r:id="rId5" imgW="3998108" imgH="2591605" progId="Word.Document.12">
              <p:embed/>
            </p:oleObj>
          </a:graphicData>
        </a:graphic>
      </p:graphicFrame>
    </p:spTree>
    <p:extLst>
      <p:ext uri="{BB962C8B-B14F-4D97-AF65-F5344CB8AC3E}">
        <p14:creationId xmlns:p14="http://schemas.microsoft.com/office/powerpoint/2010/main" xmlns="" val="3689121501"/>
      </p:ext>
    </p:extLst>
  </p:cSld>
  <p:clrMapOvr>
    <a:masterClrMapping/>
  </p:clrMapOvr>
  <mc:AlternateContent xmlns:mc="http://schemas.openxmlformats.org/markup-compatibility/2006">
    <mc:Choice xmlns:p14="http://schemas.microsoft.com/office/powerpoint/2010/main" xmlns="" Requires="p14">
      <p:transition spd="slow" p14:dur="2000">
        <p:wipe/>
      </p:transition>
    </mc:Choice>
    <mc:Fallback>
      <p:transition spd="slow">
        <p:wip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单元风向标h.eps" descr="id:2147494009;FounderCES"/>
          <p:cNvPicPr/>
          <p:nvPr/>
        </p:nvPicPr>
        <p:blipFill>
          <a:blip r:embed="rId2" cstate="print"/>
          <a:stretch>
            <a:fillRect/>
          </a:stretch>
        </p:blipFill>
        <p:spPr>
          <a:xfrm>
            <a:off x="2699792" y="908720"/>
            <a:ext cx="2592288" cy="538701"/>
          </a:xfrm>
          <a:prstGeom prst="rect">
            <a:avLst/>
          </a:prstGeom>
        </p:spPr>
      </p:pic>
      <p:sp>
        <p:nvSpPr>
          <p:cNvPr id="2" name="矩形 1"/>
          <p:cNvSpPr>
            <a:spLocks noChangeAspect="1"/>
          </p:cNvSpPr>
          <p:nvPr/>
        </p:nvSpPr>
        <p:spPr>
          <a:xfrm>
            <a:off x="508000" y="2694739"/>
            <a:ext cx="8128000" cy="1722523"/>
          </a:xfrm>
          <a:prstGeom prst="rect">
            <a:avLst/>
          </a:prstGeom>
        </p:spPr>
        <p:txBody>
          <a:bodyPr>
            <a:spAutoFit/>
          </a:bodyPr>
          <a:lstStyle/>
          <a:p>
            <a:pPr indent="4572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目标预览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了解演讲的思想性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学习写有思想深度的演讲稿。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体会本单元演讲词的特点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把握其内容核心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学习其演讲技巧。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学习在演讲中有逻辑地展开论证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达到以理服人的演讲效果。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77036809"/>
      </p:ext>
    </p:extLst>
  </p:cSld>
  <p:clrMapOvr>
    <a:masterClrMapping/>
  </p:clrMapOvr>
  <mc:AlternateContent xmlns:mc="http://schemas.openxmlformats.org/markup-compatibility/2006">
    <mc:Choice xmlns:p14="http://schemas.microsoft.com/office/powerpoint/2010/main" xmlns="" Requires="p14">
      <p:transition spd="slow" p14:dur="2000">
        <p:split orient="vert"/>
      </p:transition>
    </mc:Choice>
    <mc:Fallback>
      <p:transition spd="slow">
        <p:split orient="vert"/>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小试身手</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4062858020"/>
              </p:ext>
            </p:extLst>
          </p:nvPr>
        </p:nvGraphicFramePr>
        <p:xfrm>
          <a:off x="683568" y="1412776"/>
          <a:ext cx="7609897" cy="5575012"/>
        </p:xfrm>
        <a:graphic>
          <a:graphicData uri="http://schemas.openxmlformats.org/presentationml/2006/ole">
            <p:oleObj spid="_x0000_s9251" name="文档" r:id="rId5" imgW="4138803" imgH="3015568" progId="Word.Document.12">
              <p:embed/>
            </p:oleObj>
          </a:graphicData>
        </a:graphic>
      </p:graphicFrame>
    </p:spTree>
    <p:extLst>
      <p:ext uri="{BB962C8B-B14F-4D97-AF65-F5344CB8AC3E}">
        <p14:creationId xmlns:p14="http://schemas.microsoft.com/office/powerpoint/2010/main" xmlns="" val="874872921"/>
      </p:ext>
    </p:extLst>
  </p:cSld>
  <p:clrMapOvr>
    <a:masterClrMapping/>
  </p:clrMapOvr>
  <mc:AlternateContent xmlns:mc="http://schemas.openxmlformats.org/markup-compatibility/2006">
    <mc:Choice xmlns:p14="http://schemas.microsoft.com/office/powerpoint/2010/main" xmlns="" Requires="p14">
      <p:transition spd="slow" p14:dur="2000">
        <p:wipe/>
      </p:transition>
    </mc:Choice>
    <mc:Fallback>
      <p:transition spd="slow">
        <p:wip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小试身手</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2281291544"/>
              </p:ext>
            </p:extLst>
          </p:nvPr>
        </p:nvGraphicFramePr>
        <p:xfrm>
          <a:off x="323528" y="1268760"/>
          <a:ext cx="8128000" cy="5829693"/>
        </p:xfrm>
        <a:graphic>
          <a:graphicData uri="http://schemas.openxmlformats.org/presentationml/2006/ole">
            <p:oleObj spid="_x0000_s10274" name="文档" r:id="rId5" imgW="3998108" imgH="2866695" progId="Word.Document.12">
              <p:embed/>
            </p:oleObj>
          </a:graphicData>
        </a:graphic>
      </p:graphicFrame>
    </p:spTree>
    <p:extLst>
      <p:ext uri="{BB962C8B-B14F-4D97-AF65-F5344CB8AC3E}">
        <p14:creationId xmlns:p14="http://schemas.microsoft.com/office/powerpoint/2010/main" xmlns="" val="1073043388"/>
      </p:ext>
    </p:extLst>
  </p:cSld>
  <p:clrMapOvr>
    <a:masterClrMapping/>
  </p:clrMapOvr>
  <mc:AlternateContent xmlns:mc="http://schemas.openxmlformats.org/markup-compatibility/2006">
    <mc:Choice xmlns:p14="http://schemas.microsoft.com/office/powerpoint/2010/main" xmlns="" Requires="p14">
      <p:transition spd="slow" p14:dur="2000">
        <p:wipe/>
      </p:transition>
    </mc:Choice>
    <mc:Fallback>
      <p:transition spd="slow">
        <p:wip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小试身手</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2341714422"/>
              </p:ext>
            </p:extLst>
          </p:nvPr>
        </p:nvGraphicFramePr>
        <p:xfrm>
          <a:off x="461729" y="1631934"/>
          <a:ext cx="8128000" cy="5226066"/>
        </p:xfrm>
        <a:graphic>
          <a:graphicData uri="http://schemas.openxmlformats.org/presentationml/2006/ole">
            <p:oleObj spid="_x0000_s11298" name="文档" r:id="rId5" imgW="3998108" imgH="2570748" progId="Word.Document.12">
              <p:embed/>
            </p:oleObj>
          </a:graphicData>
        </a:graphic>
      </p:graphicFrame>
    </p:spTree>
    <p:extLst>
      <p:ext uri="{BB962C8B-B14F-4D97-AF65-F5344CB8AC3E}">
        <p14:creationId xmlns:p14="http://schemas.microsoft.com/office/powerpoint/2010/main" xmlns="" val="2269267965"/>
      </p:ext>
    </p:extLst>
  </p:cSld>
  <p:clrMapOvr>
    <a:masterClrMapping/>
  </p:clrMapOvr>
  <mc:AlternateContent xmlns:mc="http://schemas.openxmlformats.org/markup-compatibility/2006">
    <mc:Choice xmlns:p14="http://schemas.microsoft.com/office/powerpoint/2010/main" xmlns="" Requires="p14">
      <p:transition spd="slow" p14:dur="2000">
        <p:wipe/>
      </p:transition>
    </mc:Choice>
    <mc:Fallback>
      <p:transition spd="slow">
        <p:wip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类文品读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小试身手</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90422"/>
            <a:ext cx="8128000" cy="5334922"/>
          </a:xfrm>
          <a:prstGeom prst="rect">
            <a:avLst/>
          </a:prstGeom>
        </p:spPr>
        <p:txBody>
          <a:bodyPr>
            <a:spAutoFit/>
          </a:bodyPr>
          <a:lstStyle/>
          <a:p>
            <a:pPr>
              <a:lnSpc>
                <a:spcPct val="120000"/>
              </a:lnSpc>
              <a:spcAft>
                <a:spcPts val="0"/>
              </a:spcAft>
            </a:pPr>
            <a:r>
              <a:rPr lang="zh-CN" altLang="zh-CN" sz="2200"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【语言训练】</a:t>
            </a:r>
            <a:r>
              <a:rPr lang="zh-CN" altLang="zh-CN" sz="2200" dirty="0">
                <a:solidFill>
                  <a:srgbClr val="000000"/>
                </a:solidFill>
                <a:latin typeface="NEU-BZ-S92"/>
                <a:ea typeface="Arial" panose="020B0604020202020204" pitchFamily="34"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仿照下面画线的句子另写一个句子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要求与上下文衔接连贯。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字最难写。</a:t>
            </a:r>
            <a:r>
              <a:rPr lang="zh-CN" altLang="zh-CN" sz="2200" u="sng" dirty="0">
                <a:uFill>
                  <a:solidFill>
                    <a:srgbClr val="000000"/>
                  </a:solidFill>
                </a:uFill>
                <a:latin typeface="Times New Roman" panose="02020603050405020304" pitchFamily="18" charset="0"/>
                <a:cs typeface="Times New Roman" panose="02020603050405020304" pitchFamily="18" charset="0"/>
              </a:rPr>
              <a:t>一笔写出生的哭声</a:t>
            </a:r>
            <a:r>
              <a:rPr lang="en-US" altLang="zh-CN" sz="2200" u="sng" dirty="0">
                <a:uFill>
                  <a:solidFill>
                    <a:srgbClr val="000000"/>
                  </a:solidFill>
                </a:uFill>
                <a:latin typeface="Times New Roman" panose="02020603050405020304" pitchFamily="18" charset="0"/>
                <a:cs typeface="Times New Roman" panose="02020603050405020304" pitchFamily="18" charset="0"/>
              </a:rPr>
              <a:t>,</a:t>
            </a:r>
            <a:r>
              <a:rPr lang="zh-CN" altLang="zh-CN" sz="2200" u="sng" dirty="0">
                <a:uFill>
                  <a:solidFill>
                    <a:srgbClr val="000000"/>
                  </a:solidFill>
                </a:uFill>
                <a:latin typeface="Times New Roman" panose="02020603050405020304" pitchFamily="18" charset="0"/>
                <a:cs typeface="Times New Roman" panose="02020603050405020304" pitchFamily="18" charset="0"/>
              </a:rPr>
              <a:t>一笔写临终的笑容</a:t>
            </a:r>
            <a:r>
              <a:rPr lang="en-US" altLang="zh-CN" sz="2200" u="sng" dirty="0">
                <a:uFill>
                  <a:solidFill>
                    <a:srgbClr val="000000"/>
                  </a:solidFill>
                </a:uFill>
                <a:latin typeface="Times New Roman" panose="02020603050405020304" pitchFamily="18" charset="0"/>
                <a:cs typeface="Times New Roman" panose="02020603050405020304" pitchFamily="18" charset="0"/>
              </a:rPr>
              <a:t>:</a:t>
            </a:r>
            <a:r>
              <a:rPr lang="zh-CN" altLang="zh-CN" sz="2200" u="sng" dirty="0">
                <a:uFill>
                  <a:solidFill>
                    <a:srgbClr val="000000"/>
                  </a:solidFill>
                </a:uFill>
                <a:latin typeface="Times New Roman" panose="02020603050405020304" pitchFamily="18" charset="0"/>
                <a:cs typeface="Times New Roman" panose="02020603050405020304" pitchFamily="18" charset="0"/>
              </a:rPr>
              <a:t>前者表明面对生的艰辛</a:t>
            </a:r>
            <a:r>
              <a:rPr lang="en-US" altLang="zh-CN" sz="2200" u="sng" dirty="0">
                <a:uFill>
                  <a:solidFill>
                    <a:srgbClr val="000000"/>
                  </a:solidFill>
                </a:uFill>
                <a:latin typeface="Times New Roman" panose="02020603050405020304" pitchFamily="18" charset="0"/>
                <a:cs typeface="Times New Roman" panose="02020603050405020304" pitchFamily="18" charset="0"/>
              </a:rPr>
              <a:t>,</a:t>
            </a:r>
            <a:r>
              <a:rPr lang="zh-CN" altLang="zh-CN" sz="2200" u="sng" dirty="0">
                <a:uFill>
                  <a:solidFill>
                    <a:srgbClr val="000000"/>
                  </a:solidFill>
                </a:uFill>
                <a:latin typeface="Times New Roman" panose="02020603050405020304" pitchFamily="18" charset="0"/>
                <a:cs typeface="Times New Roman" panose="02020603050405020304" pitchFamily="18" charset="0"/>
              </a:rPr>
              <a:t>后者表明平生了无憾事</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。一笔写道德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一笔写才能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这一撇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不成其人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这一捺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难以自立。</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题目要求参照画线句子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发挥想象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另外写一个句子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做到上下文衔接连贯。仿写时要放宽思路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事业与家庭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个人与集体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等都可纳入仿写的范围。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答案示例</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一笔写朋友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一笔写对手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从朋友那儿得到帮助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从对手那儿得到砥砺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一笔写权利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一笔写责任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没有没权利的责任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也没有没责任的权利</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46659966"/>
      </p:ext>
    </p:extLst>
  </p:cSld>
  <p:clrMapOvr>
    <a:masterClrMapping/>
  </p:clrMapOvr>
  <mc:AlternateContent xmlns:mc="http://schemas.openxmlformats.org/markup-compatibility/2006">
    <mc:Choice xmlns:p14="http://schemas.microsoft.com/office/powerpoint/2010/main" xmlns="" Requires="p14">
      <p:transition spd="slow" p14:dur="1600">
        <p:cover/>
      </p:transition>
    </mc:Choice>
    <mc:Fallback>
      <p:transition spd="slow">
        <p:cov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randombar(horizontal)">
                                      <p:cBhvr>
                                        <p:cTn id="7" dur="500"/>
                                        <p:tgtEl>
                                          <p:spTgt spid="2">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Effect transition="in" filter="randombar(horizontal)">
                                      <p:cBhvr>
                                        <p:cTn id="1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类文品读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小试身手</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585972"/>
            <a:ext cx="8128000" cy="4507324"/>
          </a:xfrm>
          <a:prstGeom prst="rect">
            <a:avLst/>
          </a:prstGeom>
        </p:spPr>
        <p:txBody>
          <a:bodyPr>
            <a:spAutoFit/>
          </a:bodyPr>
          <a:lstStyle/>
          <a:p>
            <a:pPr indent="267970">
              <a:lnSpc>
                <a:spcPct val="120000"/>
              </a:lnSpc>
              <a:spcAft>
                <a:spcPts val="0"/>
              </a:spcAf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福建高考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阅读下面的材料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渔民在夜间先用灯光诱集趋光性鱼类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然后围捕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光诱围网捕捞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。这种科学的捕鱼方法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渔获量高。有些渔民运用这种方法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拿网眼极小的密网围捕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连筷子粗细的、硬币大小的幼鱼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都统统捞了上来。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pPr>
            <a:r>
              <a:rPr lang="zh-CN" altLang="zh-CN" sz="2200" dirty="0">
                <a:solidFill>
                  <a:srgbClr val="000000"/>
                </a:solidFill>
                <a:latin typeface="Times New Roman" panose="02020603050405020304" pitchFamily="18" charset="0"/>
                <a:cs typeface="Times New Roman" panose="02020603050405020304" pitchFamily="18" charset="0"/>
              </a:rPr>
              <a:t>用密网进行光诱围捕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你对此有什么看法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请简要阐述。要求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表达简明连贯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言之成理</a:t>
            </a:r>
            <a:r>
              <a:rPr lang="en-US" altLang="zh-CN" sz="2200" dirty="0">
                <a:solidFill>
                  <a:srgbClr val="000000"/>
                </a:solidFill>
                <a:latin typeface="Times New Roman" panose="02020603050405020304" pitchFamily="18" charset="0"/>
                <a:cs typeface="Times New Roman" panose="02020603050405020304" pitchFamily="18" charset="0"/>
              </a:rPr>
              <a:t>;150</a:t>
            </a:r>
            <a:r>
              <a:rPr lang="zh-CN" altLang="zh-CN" sz="2200" dirty="0">
                <a:solidFill>
                  <a:srgbClr val="000000"/>
                </a:solidFill>
                <a:latin typeface="Times New Roman" panose="02020603050405020304" pitchFamily="18" charset="0"/>
                <a:cs typeface="Times New Roman" panose="02020603050405020304" pitchFamily="18" charset="0"/>
              </a:rPr>
              <a:t>字左右。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本题考查语言简明连贯得体的综合能力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并能对相关现象提出自己的看法。试题要求就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用密网进行光诱围捕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的做法进行评说。对此可根据材料提示和自己的看法发表自己的意见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但必须做到观点鲜明、言之成理、语言简明连贯。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33876868"/>
      </p:ext>
    </p:extLst>
  </p:cSld>
  <p:clrMapOvr>
    <a:masterClrMapping/>
  </p:clrMapOvr>
  <mc:AlternateContent xmlns:mc="http://schemas.openxmlformats.org/markup-compatibility/2006">
    <mc:Choice xmlns:p14="http://schemas.microsoft.com/office/powerpoint/2010/main" xmlns="" Requires="p14">
      <p:transition spd="slow" p14:dur="1600">
        <p:cover/>
      </p:transition>
    </mc:Choice>
    <mc:Fallback>
      <p:transition spd="slow">
        <p:cov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randombar(horizontal)">
                                      <p:cBhvr>
                                        <p:cTn id="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类文品读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小试身手</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95731"/>
            <a:ext cx="8128000" cy="4967514"/>
          </a:xfrm>
          <a:prstGeom prst="rect">
            <a:avLst/>
          </a:prstGeom>
        </p:spPr>
        <p:txBody>
          <a:bodyPr>
            <a:spAutoFit/>
          </a:bodyPr>
          <a:lstStyle/>
          <a:p>
            <a:pPr indent="266700">
              <a:lnSpc>
                <a:spcPct val="120000"/>
              </a:lnSpc>
              <a:spcAft>
                <a:spcPts val="0"/>
              </a:spcAf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答案示例</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这种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密网光诱围捕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的做法是违背科学精神的。科学技术是一柄双刃剑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不同的目的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不同的价值取向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其结果大相径庭。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光诱围捕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原本是提高渔获量的科学方法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但由于利益的驱动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向钱看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密网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围捕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将会使我们的渔业资源受到毁灭性的破坏。我们要加强正确价值观的引导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遵循科学精神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合理地利用科学技术。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这种唯利是图的做法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是对渔业资源的毁灭性破坏。为了眼前的利益用密网进行光诱围捕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致使鱼子鱼孙都被赶尽杀绝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中国近海无鱼可捕已不是耸人听闻的事。我们的古人尚且知道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数罟不入洿池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鱼鳖不可胜食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的道理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作为现代文明人的我们更应该具备长远眼光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为自己、为子孙后代着想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制止这种杀鸡取卵的做法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保护自然资源。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7920847"/>
      </p:ext>
    </p:extLst>
  </p:cSld>
  <p:clrMapOvr>
    <a:masterClrMapping/>
  </p:clrMapOvr>
  <mc:AlternateContent xmlns:mc="http://schemas.openxmlformats.org/markup-compatibility/2006">
    <mc:Choice xmlns:p14="http://schemas.microsoft.com/office/powerpoint/2010/main" xmlns="" Requires="p14">
      <p:transition spd="slow" p14:dur="1600">
        <p:cover/>
      </p:transition>
    </mc:Choice>
    <mc:Fallback>
      <p:transition spd="slow">
        <p:cover/>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类文品读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小试身手</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951386"/>
            <a:ext cx="8128000" cy="3709862"/>
          </a:xfrm>
          <a:prstGeom prst="rect">
            <a:avLst/>
          </a:prstGeom>
        </p:spPr>
        <p:txBody>
          <a:bodyPr>
            <a:spAutoFit/>
          </a:bodyPr>
          <a:lstStyle/>
          <a:p>
            <a:pPr indent="304800">
              <a:lnSpc>
                <a:spcPct val="120000"/>
              </a:lnSpc>
              <a:spcAft>
                <a:spcPts val="0"/>
              </a:spcAft>
            </a:pPr>
            <a:r>
              <a:rPr lang="zh-CN" altLang="zh-CN" sz="2200"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【演讲尝试】</a:t>
            </a:r>
            <a:r>
              <a:rPr lang="zh-CN" altLang="zh-CN" sz="2200" dirty="0">
                <a:solidFill>
                  <a:srgbClr val="000000"/>
                </a:solidFill>
                <a:latin typeface="NEU-BZ-S92"/>
                <a:ea typeface="Arial" panose="020B0604020202020204" pitchFamily="34"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pPr>
            <a:r>
              <a:rPr lang="zh-CN" altLang="zh-CN" sz="2200" dirty="0">
                <a:solidFill>
                  <a:srgbClr val="000000"/>
                </a:solidFill>
                <a:latin typeface="Times New Roman" panose="02020603050405020304" pitchFamily="18" charset="0"/>
                <a:cs typeface="Times New Roman" panose="02020603050405020304" pitchFamily="18" charset="0"/>
              </a:rPr>
              <a:t>敏锐的思想性来源于演讲者自身的思想境界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来源于对演讲问题的透彻把握。从蔡元培在上海爱国女校的演讲中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我们不难看出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作为思想家的蔡元培对两千余年来封建道德思想对中国女性毒害有着十分清醒的认识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作为教育家的蔡元培对中国女性教育又有着十分成熟的思考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这正是这篇演讲具有深刻思想的原因。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pPr>
            <a:r>
              <a:rPr lang="zh-CN" altLang="zh-CN" sz="2200" dirty="0">
                <a:solidFill>
                  <a:srgbClr val="000000"/>
                </a:solidFill>
                <a:latin typeface="Times New Roman" panose="02020603050405020304" pitchFamily="18" charset="0"/>
                <a:cs typeface="Times New Roman" panose="02020603050405020304" pitchFamily="18" charset="0"/>
              </a:rPr>
              <a:t>请仿照文本的特点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选取你有深刻认识的问题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比如对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网瘾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对校园中的手机现象的看法等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。发表你的看法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注意力求观点深刻、新颖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有自己独到的见解。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04767786"/>
      </p:ext>
    </p:extLst>
  </p:cSld>
  <p:clrMapOvr>
    <a:masterClrMapping/>
  </p:clrMapOvr>
  <mc:AlternateContent xmlns:mc="http://schemas.openxmlformats.org/markup-compatibility/2006">
    <mc:Choice xmlns:p14="http://schemas.microsoft.com/office/powerpoint/2010/main" xmlns="" Requires="p14">
      <p:transition spd="slow" p14:dur="1600">
        <p:cover/>
      </p:transition>
    </mc:Choice>
    <mc:Fallback>
      <p:transition spd="slow">
        <p:cover/>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196752"/>
            <a:ext cx="8128000" cy="4935005"/>
          </a:xfrm>
          <a:prstGeom prst="rect">
            <a:avLst/>
          </a:prstGeom>
        </p:spPr>
        <p:txBody>
          <a:bodyPr>
            <a:spAutoFit/>
          </a:bodyPr>
          <a:lstStyle/>
          <a:p>
            <a:pPr indent="4572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单元综述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zh-CN" altLang="zh-CN" sz="2200" dirty="0">
                <a:solidFill>
                  <a:srgbClr val="000000"/>
                </a:solidFill>
                <a:latin typeface="Times New Roman" panose="02020603050405020304" pitchFamily="18" charset="0"/>
                <a:cs typeface="Times New Roman" panose="02020603050405020304" pitchFamily="18" charset="0"/>
              </a:rPr>
              <a:t>本单元的学习重点是演讲的思想性。思想是演讲的灵魂</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没有独到见解与新颖深刻的思想的演讲是很难吸引听众注意力的</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更难引起他们的共鸣。演讲对思想性的要求比一般文章更高</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尤其对影响面比较大的演讲来说</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除了要紧扣命题、立论正确、论据真实而充分、论证严密外</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还应做到思想深刻、新颖</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演讲者要具有正确的世界观和对时代特征的准确把握</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有对问题进行高屋建瓴的分析的能力</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还要注意针对性</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要讲听众普遍关心和反映群众迫切需要的热点问题。要</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言前人所未言</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发古人所未发</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不能因袭别人的观点</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也不能生搬硬套别人的见解</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生吞活剥他人的说法。当然</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独立的思想与新颖的见解要靠丰富的内容与严密的逻辑来表现</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否则也是难以服人的。这就要求我们在组织演讲内容时要讲究逻辑和技巧。</a:t>
            </a:r>
            <a:endParaRPr lang="zh-CN" altLang="en-US" sz="2200" dirty="0"/>
          </a:p>
        </p:txBody>
      </p:sp>
    </p:spTree>
    <p:extLst>
      <p:ext uri="{BB962C8B-B14F-4D97-AF65-F5344CB8AC3E}">
        <p14:creationId xmlns:p14="http://schemas.microsoft.com/office/powerpoint/2010/main" xmlns="" val="121464413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989466"/>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在提出观点时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要旗帜鲜明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以便迅速抓住听众的注意力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引起他们的兴趣。本单元的三篇演讲词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可以说都体现了作者崇高的境界、敏锐的思想、独立的见解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都能给人以思想的震撼、灵魂的启迪。</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《爱国要培养完全的人格》是蔡元培在上海爱国女校所做的一次演讲。这篇演讲结构层次清晰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观点鲜明。演讲者用简练又富有激情的语言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从体育、智育、德育等方面要求爱国女校的学生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要培养完全的人格。本文新颖的见解在今天看来仍然具有指导意义。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《未有天才之前》是一篇短小精悍、哲理性很强的演讲稿。鲁迅在文章中运用了立论和驳论相结合的手法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以正面阐述为主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反面驳斥为辅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阐明了天才与群众、天才与实践的关系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批驳了扼杀天才的几种论调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明确地解答了为什么当时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未有天才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在未有天才之前应该做些什么、怎样做等这样一系列渴望解决的问题。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9992311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《诺贝尔和平奖颁奖演说》一文是当时的挪威诺贝尔委员会主席约翰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桑内斯在授奖仪式上发表的演说。他代表诺贝尔委员会向全世界宣布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特里萨修女为</a:t>
            </a:r>
            <a:r>
              <a:rPr lang="en-US" altLang="zh-CN" sz="2200" dirty="0">
                <a:solidFill>
                  <a:srgbClr val="000000"/>
                </a:solidFill>
                <a:latin typeface="Times New Roman" panose="02020603050405020304" pitchFamily="18" charset="0"/>
                <a:cs typeface="Times New Roman" panose="02020603050405020304" pitchFamily="18" charset="0"/>
              </a:rPr>
              <a:t>1979</a:t>
            </a:r>
            <a:r>
              <a:rPr lang="zh-CN" altLang="zh-CN" sz="2200" dirty="0">
                <a:solidFill>
                  <a:srgbClr val="000000"/>
                </a:solidFill>
                <a:latin typeface="Times New Roman" panose="02020603050405020304" pitchFamily="18" charset="0"/>
                <a:cs typeface="Times New Roman" panose="02020603050405020304" pitchFamily="18" charset="0"/>
              </a:rPr>
              <a:t>年诺贝尔和平奖获得者。这篇演讲稿回忆了特里萨修女为慈善事业做出的卓越贡献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赞美了高尚的人格和奉献精神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阐明了诺贝尔和平奖的宗旨。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4487445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dirty="0"/>
              <a:t>爱国要培养完全的人格</a:t>
            </a:r>
          </a:p>
        </p:txBody>
      </p:sp>
    </p:spTree>
    <p:extLst>
      <p:ext uri="{BB962C8B-B14F-4D97-AF65-F5344CB8AC3E}">
        <p14:creationId xmlns:p14="http://schemas.microsoft.com/office/powerpoint/2010/main" xmlns="" val="591445002"/>
      </p:ext>
    </p:extLst>
  </p:cSld>
  <p:clrMapOvr>
    <a:masterClrMapping/>
  </p:clrMapOvr>
  <p:transition spd="slow">
    <p:blinds dir="vert"/>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919864"/>
            <a:ext cx="8128000" cy="1200329"/>
          </a:xfrm>
          <a:prstGeom prst="rect">
            <a:avLst/>
          </a:prstGeom>
        </p:spPr>
        <p:txBody>
          <a:bodyPr>
            <a:spAutoFit/>
          </a:bodyPr>
          <a:lstStyle/>
          <a:p>
            <a:r>
              <a:rPr lang="zh-CN" altLang="zh-CN" sz="2400" b="1" dirty="0"/>
              <a:t>课前</a:t>
            </a:r>
            <a:r>
              <a:rPr lang="en-US" altLang="zh-CN" sz="2400" dirty="0"/>
              <a:t>3</a:t>
            </a:r>
            <a:r>
              <a:rPr lang="zh-CN" altLang="zh-CN" sz="2400" b="1" dirty="0"/>
              <a:t>分钟演讲小题目</a:t>
            </a:r>
            <a:r>
              <a:rPr lang="en-US" altLang="zh-CN" sz="2400" dirty="0"/>
              <a:t>:</a:t>
            </a:r>
            <a:endParaRPr lang="zh-CN" altLang="zh-CN" sz="2400" dirty="0"/>
          </a:p>
          <a:p>
            <a:r>
              <a:rPr lang="zh-CN" altLang="zh-CN" sz="2400" dirty="0"/>
              <a:t>请以</a:t>
            </a:r>
            <a:r>
              <a:rPr lang="en-US" altLang="zh-CN" sz="2400" dirty="0"/>
              <a:t>“</a:t>
            </a:r>
            <a:r>
              <a:rPr lang="zh-CN" altLang="zh-CN" sz="2400" dirty="0"/>
              <a:t>天下兴亡</a:t>
            </a:r>
            <a:r>
              <a:rPr lang="en-US" altLang="zh-CN" sz="2400" dirty="0"/>
              <a:t>,</a:t>
            </a:r>
            <a:r>
              <a:rPr lang="zh-CN" altLang="zh-CN" sz="2400" dirty="0"/>
              <a:t>匹夫有责</a:t>
            </a:r>
            <a:r>
              <a:rPr lang="en-US" altLang="zh-CN" sz="2400" dirty="0"/>
              <a:t>”</a:t>
            </a:r>
            <a:r>
              <a:rPr lang="zh-CN" altLang="zh-CN" sz="2400" dirty="0"/>
              <a:t>为题</a:t>
            </a:r>
            <a:r>
              <a:rPr lang="en-US" altLang="zh-CN" sz="2400" dirty="0"/>
              <a:t>,</a:t>
            </a:r>
            <a:r>
              <a:rPr lang="zh-CN" altLang="zh-CN" sz="2400" dirty="0"/>
              <a:t>准备演讲稿</a:t>
            </a:r>
            <a:r>
              <a:rPr lang="en-US" altLang="zh-CN" sz="2400" dirty="0"/>
              <a:t>,</a:t>
            </a:r>
            <a:r>
              <a:rPr lang="zh-CN" altLang="zh-CN" sz="2400" dirty="0"/>
              <a:t>并在学习本课前向全班同学做</a:t>
            </a:r>
            <a:r>
              <a:rPr lang="en-US" altLang="zh-CN" sz="2400" dirty="0"/>
              <a:t>3</a:t>
            </a:r>
            <a:r>
              <a:rPr lang="zh-CN" altLang="zh-CN" sz="2400" dirty="0"/>
              <a:t>分钟左右的演讲。</a:t>
            </a:r>
          </a:p>
        </p:txBody>
      </p:sp>
    </p:spTree>
    <p:extLst>
      <p:ext uri="{BB962C8B-B14F-4D97-AF65-F5344CB8AC3E}">
        <p14:creationId xmlns:p14="http://schemas.microsoft.com/office/powerpoint/2010/main" xmlns="" val="3788969902"/>
      </p:ext>
    </p:extLst>
  </p:cSld>
  <p:clrMapOvr>
    <a:masterClrMapping/>
  </p:clrMapOvr>
  <mc:AlternateContent xmlns:mc="http://schemas.openxmlformats.org/markup-compatibility/2006">
    <mc:Choice xmlns:p14="http://schemas.microsoft.com/office/powerpoint/2010/main" xmlns="" Requires="p14">
      <p:transition spd="slow" p14:dur="1600">
        <p:zoom/>
      </p:transition>
    </mc:Choice>
    <mc:Fallback>
      <p:transition spd="slow">
        <p:zoom/>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4"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范例研探</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2581624"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技法借鉴</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2016686100"/>
              </p:ext>
            </p:extLst>
          </p:nvPr>
        </p:nvGraphicFramePr>
        <p:xfrm>
          <a:off x="1213323" y="1719887"/>
          <a:ext cx="6717355" cy="2213169"/>
        </p:xfrm>
        <a:graphic>
          <a:graphicData uri="http://schemas.openxmlformats.org/presentationml/2006/ole">
            <p:oleObj spid="_x0000_s1059" name="文档" r:id="rId6" imgW="3836183" imgH="1263259" progId="Word.Document.12">
              <p:embed/>
            </p:oleObj>
          </a:graphicData>
        </a:graphic>
      </p:graphicFrame>
      <p:sp>
        <p:nvSpPr>
          <p:cNvPr id="3" name="矩形 2"/>
          <p:cNvSpPr>
            <a:spLocks noChangeAspect="1"/>
          </p:cNvSpPr>
          <p:nvPr/>
        </p:nvSpPr>
        <p:spPr>
          <a:xfrm>
            <a:off x="467544" y="3969638"/>
            <a:ext cx="8128000" cy="2123658"/>
          </a:xfrm>
          <a:prstGeom prst="rect">
            <a:avLst/>
          </a:prstGeom>
        </p:spPr>
        <p:txBody>
          <a:bodyPr>
            <a:spAutoFit/>
          </a:bodyPr>
          <a:lstStyle/>
          <a:p>
            <a:pPr indent="266700">
              <a:lnSpc>
                <a:spcPct val="120000"/>
              </a:lnSpc>
              <a:spcAft>
                <a:spcPts val="0"/>
              </a:spcAft>
            </a:pPr>
            <a:r>
              <a:rPr lang="zh-CN" altLang="zh-CN" sz="2200" dirty="0">
                <a:solidFill>
                  <a:srgbClr val="000000"/>
                </a:solidFill>
                <a:latin typeface="Times New Roman" panose="02020603050405020304" pitchFamily="18" charset="0"/>
                <a:cs typeface="Times New Roman" panose="02020603050405020304" pitchFamily="18" charset="0"/>
              </a:rPr>
              <a:t>蔡元培</a:t>
            </a:r>
            <a:r>
              <a:rPr lang="en-US" altLang="zh-CN" sz="2200" dirty="0">
                <a:solidFill>
                  <a:srgbClr val="000000"/>
                </a:solidFill>
                <a:latin typeface="Times New Roman" panose="02020603050405020304" pitchFamily="18" charset="0"/>
                <a:cs typeface="Times New Roman" panose="02020603050405020304" pitchFamily="18" charset="0"/>
              </a:rPr>
              <a:t>(1868—1940),</a:t>
            </a:r>
            <a:r>
              <a:rPr lang="zh-CN" altLang="zh-CN" sz="2200" dirty="0">
                <a:solidFill>
                  <a:srgbClr val="000000"/>
                </a:solidFill>
                <a:latin typeface="Times New Roman" panose="02020603050405020304" pitchFamily="18" charset="0"/>
                <a:cs typeface="Times New Roman" panose="02020603050405020304" pitchFamily="18" charset="0"/>
              </a:rPr>
              <a:t>是我国近代民主革命家、学者、教育家。字鹤卿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号孑民。是</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世纪初中国资本主义教育制度的创立者。他提出了以道德教育为中心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以世界观教育为终极目的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以美育为桥梁的资产阶级民主主义的教育方针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初步建立了资产阶级的新教育体制。他任北京大学校长时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cs typeface="Times New Roman" panose="02020603050405020304" pitchFamily="18" charset="0"/>
              </a:rPr>
              <a:t>提出大学</a:t>
            </a:r>
            <a:r>
              <a:rPr lang="zh-CN" altLang="zh-CN" sz="2200" dirty="0">
                <a:solidFill>
                  <a:srgbClr val="000000"/>
                </a:solidFill>
                <a:latin typeface="Times New Roman" panose="02020603050405020304" pitchFamily="18" charset="0"/>
                <a:cs typeface="Times New Roman" panose="02020603050405020304" pitchFamily="18" charset="0"/>
              </a:rPr>
              <a:t>的性质在于研究高深学问。</a:t>
            </a:r>
            <a:endParaRPr lang="zh-CN" altLang="en-US" sz="2200" dirty="0"/>
          </a:p>
        </p:txBody>
      </p:sp>
    </p:spTree>
    <p:extLst>
      <p:ext uri="{BB962C8B-B14F-4D97-AF65-F5344CB8AC3E}">
        <p14:creationId xmlns:p14="http://schemas.microsoft.com/office/powerpoint/2010/main" xmlns="" val="2602319192"/>
      </p:ext>
    </p:extLst>
  </p:cSld>
  <p:clrMapOvr>
    <a:masterClrMapping/>
  </p:clrMapOvr>
  <p:transition spd="slow">
    <p:cover dir="l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范例研探</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2581624"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技法借鉴</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467544" y="2228703"/>
            <a:ext cx="8128000" cy="3288529"/>
          </a:xfrm>
          <a:prstGeom prst="rect">
            <a:avLst/>
          </a:prstGeom>
        </p:spPr>
        <p:txBody>
          <a:bodyPr>
            <a:spAutoFit/>
          </a:bodyPr>
          <a:lstStyle/>
          <a:p>
            <a:pPr indent="266700">
              <a:lnSpc>
                <a:spcPct val="120000"/>
              </a:lnSpc>
              <a:spcAft>
                <a:spcPts val="0"/>
              </a:spcAft>
            </a:pPr>
            <a:r>
              <a:rPr lang="zh-CN" altLang="zh-CN" sz="2200" dirty="0">
                <a:solidFill>
                  <a:srgbClr val="000000"/>
                </a:solidFill>
                <a:latin typeface="Times New Roman" panose="02020603050405020304" pitchFamily="18" charset="0"/>
                <a:cs typeface="Times New Roman" panose="02020603050405020304" pitchFamily="18" charset="0"/>
              </a:rPr>
              <a:t>他提倡学术自由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科学民主。他的主张和措施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在北京大学推行之后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影响全国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以至有人称他为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自由主义教育家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。蔡元培也很重视劳动教育、平民教育和女子教育</a:t>
            </a:r>
            <a:r>
              <a:rPr lang="en-US" altLang="zh-CN" sz="2200" dirty="0">
                <a:solidFill>
                  <a:srgbClr val="000000"/>
                </a:solidFill>
                <a:latin typeface="Times New Roman" panose="02020603050405020304" pitchFamily="18" charset="0"/>
                <a:cs typeface="Times New Roman" panose="02020603050405020304" pitchFamily="18" charset="0"/>
              </a:rPr>
              <a:t>,1902</a:t>
            </a:r>
            <a:r>
              <a:rPr lang="zh-CN" altLang="zh-CN" sz="2200" dirty="0">
                <a:solidFill>
                  <a:srgbClr val="000000"/>
                </a:solidFill>
                <a:latin typeface="Times New Roman" panose="02020603050405020304" pitchFamily="18" charset="0"/>
                <a:cs typeface="Times New Roman" panose="02020603050405020304" pitchFamily="18" charset="0"/>
              </a:rPr>
              <a:t>年他与章炳麟在上海创办了爱国女校。爱国女校是他参与倡导与创办的一所新式学校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最初目的是以教育为良方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为反清革命培养后继人才。可以说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对这个学校他是寄予了深切厚望的。本文是蔡元培</a:t>
            </a:r>
            <a:r>
              <a:rPr lang="en-US" altLang="zh-CN" sz="2200" dirty="0">
                <a:solidFill>
                  <a:srgbClr val="000000"/>
                </a:solidFill>
                <a:latin typeface="Times New Roman" panose="02020603050405020304" pitchFamily="18" charset="0"/>
                <a:cs typeface="Times New Roman" panose="02020603050405020304" pitchFamily="18" charset="0"/>
              </a:rPr>
              <a:t>1917</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15</a:t>
            </a:r>
            <a:r>
              <a:rPr lang="zh-CN" altLang="zh-CN" sz="2200" dirty="0">
                <a:solidFill>
                  <a:srgbClr val="000000"/>
                </a:solidFill>
                <a:latin typeface="Times New Roman" panose="02020603050405020304" pitchFamily="18" charset="0"/>
                <a:cs typeface="Times New Roman" panose="02020603050405020304" pitchFamily="18" charset="0"/>
              </a:rPr>
              <a:t>日在上海爱国女校所做的演讲。这篇演讲词就是他的教育理想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特别是人格理想的一个具体展现。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05688039"/>
      </p:ext>
    </p:extLst>
  </p:cSld>
  <p:clrMapOvr>
    <a:masterClrMapping/>
  </p:clrMapOvr>
  <p:transition spd="slow">
    <p:cover dir="ld"/>
  </p:transition>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274</TotalTime>
  <Words>1805</Words>
  <Application>Microsoft Office PowerPoint</Application>
  <PresentationFormat>全屏显示(4:3)</PresentationFormat>
  <Paragraphs>84</Paragraphs>
  <Slides>26</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26</vt:i4>
      </vt:variant>
    </vt:vector>
  </HeadingPairs>
  <TitlesOfParts>
    <vt:vector size="28" baseType="lpstr">
      <vt:lpstr>测控设计模板14新</vt:lpstr>
      <vt:lpstr>文档</vt:lpstr>
      <vt:lpstr>第二单元</vt:lpstr>
      <vt:lpstr>幻灯片 2</vt:lpstr>
      <vt:lpstr>幻灯片 3</vt:lpstr>
      <vt:lpstr>幻灯片 4</vt:lpstr>
      <vt:lpstr>幻灯片 5</vt:lpstr>
      <vt:lpstr>爱国要培养完全的人格</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vector>
  </TitlesOfParts>
  <Company>CHINA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语文备课大师【全免费】</dc:creator>
  <dc:description>语文备课大师【全免费】</dc:description>
  <cp:lastModifiedBy>Administrator</cp:lastModifiedBy>
  <dcterms:created xsi:type="dcterms:W3CDTF">2015-04-23T00:36:31Z</dcterms:created>
  <dcterms:modified xsi:type="dcterms:W3CDTF">2017-02-21T07:01:34Z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