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customXml/itemProps24.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customXml/itemProps160.xml" ContentType="application/vnd.openxmlformats-officedocument.customXmlProperties+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41.xml" ContentType="application/vnd.openxmlformats-officedocument.presentationml.notesSlide+xml"/>
  <Override PartName="/customXml/itemProps87.xml" ContentType="application/vnd.openxmlformats-officedocument.customXmlProperties+xml"/>
  <Override PartName="/ppt/slides/slide158.xml" ContentType="application/vnd.openxmlformats-officedocument.presentationml.slide+xml"/>
  <Override PartName="/customXml/itemProps129.xml" ContentType="application/vnd.openxmlformats-officedocument.customXmlProperties+xml"/>
  <Override PartName="/ppt/slides/slide136.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customXml/itemProps154.xml" ContentType="application/vnd.openxmlformats-officedocument.customXmlProperties+xml"/>
  <Override PartName="/ppt/slides/slide88.xml" ContentType="application/vnd.openxmlformats-officedocument.presentationml.slide+xml"/>
  <Override PartName="/ppt/notesSlides/notesSlide135.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customXml/itemProps43.xml" ContentType="application/vnd.openxmlformats-officedocument.customXmlProperties+xml"/>
  <Override PartName="/customXml/itemProps90.xml" ContentType="application/vnd.openxmlformats-officedocument.customXmlProperties+xml"/>
  <Override PartName="/customXml/itemProps132.xml" ContentType="application/vnd.openxmlformats-officedocument.customXmlProperties+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ppt/slides/slide44.xml" ContentType="application/vnd.openxmlformats-officedocument.presentationml.slide+xml"/>
  <Override PartName="/ppt/slides/slide91.xml" ContentType="application/vnd.openxmlformats-officedocument.presentationml.slide+xml"/>
  <Override PartName="/ppt/slides/slide22.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notesSlides/notesSlide129.xml" ContentType="application/vnd.openxmlformats-officedocument.presentationml.notesSlide+xml"/>
  <Override PartName="/customXml/itemProps7.xml" ContentType="application/vnd.openxmlformats-officedocument.customXmlProperties+xml"/>
  <Override PartName="/customXml/itemProps148.xml" ContentType="application/vnd.openxmlformats-officedocument.customXmlProperties+xml"/>
  <Override PartName="/ppt/slides/slide108.xml" ContentType="application/vnd.openxmlformats-officedocument.presentationml.slide+xml"/>
  <Override PartName="/ppt/slides/slide155.xml" ContentType="application/vnd.openxmlformats-officedocument.presentationml.slide+xml"/>
  <Override PartName="/customXml/itemProps37.xml" ContentType="application/vnd.openxmlformats-officedocument.customXmlProperties+xml"/>
  <Override PartName="/customXml/itemProps84.xml" ContentType="application/vnd.openxmlformats-officedocument.customXmlProperties+xml"/>
  <Override PartName="/customXml/itemProps126.xml" ContentType="application/vnd.openxmlformats-officedocument.customXmlProperties+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customXml/itemProps15.xml" ContentType="application/vnd.openxmlformats-officedocument.customXmlProperties+xml"/>
  <Override PartName="/customXml/itemProps62.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customXml/itemProps104.xml" ContentType="application/vnd.openxmlformats-officedocument.customXmlProperties+xml"/>
  <Override PartName="/customXml/itemProps151.xml" ContentType="application/vnd.openxmlformats-officedocument.customXmlProperties+xml"/>
  <Override PartName="/ppt/slides/slide111.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16.xml" ContentType="application/vnd.openxmlformats-officedocument.presentationml.slide+xml"/>
  <Override PartName="/ppt/slides/slide63.xml" ContentType="application/vnd.openxmlformats-officedocument.presentationml.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ppt/slides/slide149.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167.xml" ContentType="application/vnd.openxmlformats-officedocument.customXmlProperties+xml"/>
  <Override PartName="/ppt/notesSlides/notesSlide148.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customXml/itemProps145.xml" ContentType="application/vnd.openxmlformats-officedocument.customXmlProperties+xml"/>
  <Override PartName="/ppt/slides/slide7.xml" ContentType="application/vnd.openxmlformats-officedocument.presentationml.slide+xml"/>
  <Override PartName="/ppt/notesSlides/notesSlide126.xml" ContentType="application/vnd.openxmlformats-officedocument.presentationml.notesSlide+xml"/>
  <Override PartName="/customXml/itemProps34.xml" ContentType="application/vnd.openxmlformats-officedocument.customXmlProperties+xml"/>
  <Override PartName="/customXml/itemProps81.xml" ContentType="application/vnd.openxmlformats-officedocument.customXmlProperties+xml"/>
  <Override PartName="/customXml/itemProps123.xml" ContentType="application/vnd.openxmlformats-officedocument.customXmlProperties+xml"/>
  <Override PartName="/customXml/itemProps170.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notesSlides/notesSlide140.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notesSlides/notesSlide51.xml" ContentType="application/vnd.openxmlformats-officedocument.presentationml.notesSlide+xml"/>
  <Override PartName="/customXml/itemProps9.xml" ContentType="application/vnd.openxmlformats-officedocument.customXmlProperties+xml"/>
  <Override PartName="/customXml/itemProps97.xml" ContentType="application/vnd.openxmlformats-officedocument.customXmlProperties+xml"/>
  <Override PartName="/customXml/itemProps139.xml" ContentType="application/vnd.openxmlformats-officedocument.customXmlProperties+xml"/>
  <Override PartName="/ppt/slides/slide157.xml" ContentType="application/vnd.openxmlformats-officedocument.presentationml.slide+xml"/>
  <Override PartName="/ppt/notesSlides/notesSlide40.xml" ContentType="application/vnd.openxmlformats-officedocument.presentationml.notesSlide+xml"/>
  <Override PartName="/ppt/notesSlides/notesSlide167.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customXml/itemProps128.xml" ContentType="application/vnd.openxmlformats-officedocument.customXmlProperties+xml"/>
  <Override PartName="/ppt/slides/slide9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customXml/itemProps17.xml" ContentType="application/vnd.openxmlformats-officedocument.customXmlProperties+xml"/>
  <Override PartName="/customXml/itemProps28.xml" ContentType="application/vnd.openxmlformats-officedocument.customXmlProperties+xml"/>
  <Override PartName="/customXml/itemProps64.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customXml/itemProps164.xml" ContentType="application/vnd.openxmlformats-officedocument.customXmlProperties+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customXml/itemProps53.xml" ContentType="application/vnd.openxmlformats-officedocument.customXmlProperties+xml"/>
  <Override PartName="/customXml/itemProps106.xml" ContentType="application/vnd.openxmlformats-officedocument.customXmlProperties+xml"/>
  <Override PartName="/customXml/itemProps142.xml" ContentType="application/vnd.openxmlformats-officedocument.customXmlProperties+xml"/>
  <Override PartName="/customXml/itemProps153.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notesSlides/notesSlide170.xml" ContentType="application/vnd.openxmlformats-officedocument.presentationml.notesSlide+xml"/>
  <Override PartName="/customXml/itemProps1.xml" ContentType="application/vnd.openxmlformats-officedocument.customXmlProperties+xml"/>
  <Override PartName="/customXml/itemProps42.xml" ContentType="application/vnd.openxmlformats-officedocument.customXmlProperties+xml"/>
  <Override PartName="/customXml/itemProps13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customXml/itemProps169.xml" ContentType="application/vnd.openxmlformats-officedocument.customXmlProperties+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customXml/itemProps69.xml" ContentType="application/vnd.openxmlformats-officedocument.customXmlProperties+xml"/>
  <Override PartName="/customXml/itemProps158.xml" ContentType="application/vnd.openxmlformats-officedocument.customXmlProperties+xml"/>
  <Override PartName="/ppt/slides/slide129.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147.xml" ContentType="application/vnd.openxmlformats-officedocument.customXmlProperties+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customXml/itemProps36.xml" ContentType="application/vnd.openxmlformats-officedocument.customXmlProperties+xml"/>
  <Override PartName="/customXml/itemProps47.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customXml/itemProps136.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customXml/itemProps125.xml" ContentType="application/vnd.openxmlformats-officedocument.customXmlProperties+xml"/>
  <Override PartName="/customXml/itemProps161.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customXml/itemProps150.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customXml/itemProps99.xml" ContentType="application/vnd.openxmlformats-officedocument.customXmlProperties+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customXml/itemProps88.xml" ContentType="application/vnd.openxmlformats-officedocument.customXmlProperties+xml"/>
  <Override PartName="/ppt/slides/slide148.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customXml/itemProps166.xml" ContentType="application/vnd.openxmlformats-officedocument.customXmlProperties+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notesSlides/notesSlide147.xml" ContentType="application/vnd.openxmlformats-officedocument.presentationml.notes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customXml/itemProps144.xml" ContentType="application/vnd.openxmlformats-officedocument.customXmlProperties+xml"/>
  <Override PartName="/customXml/itemProps155.xml" ContentType="application/vnd.openxmlformats-officedocument.customXmlProperties+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handoutMasters/handoutMaster1.xml" ContentType="application/vnd.openxmlformats-officedocument.presentationml.handoutMaster+xml"/>
  <Override PartName="/ppt/notesSlides/notesSlide125.xml" ContentType="application/vnd.openxmlformats-officedocument.presentationml.notesSlide+xml"/>
  <Override PartName="/ppt/notesSlides/notesSlide136.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customXml/itemProps133.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theme/theme3.xml" ContentType="application/vnd.openxmlformats-officedocument.them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customXml/itemProps111.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customXml/itemProps149.xml" ContentType="application/vnd.openxmlformats-officedocument.customXmlProperties+xml"/>
  <Override PartName="/ppt/slides/slide167.xml" ContentType="application/vnd.openxmlformats-officedocument.presentationml.slide+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customXml/itemProps138.xml" ContentType="application/vnd.openxmlformats-officedocument.customXmlProperties+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customXml/itemProps127.xml" ContentType="application/vnd.openxmlformats-officedocument.customXmlProperties+xml"/>
  <Override PartName="/customXml/itemProps163.xml" ContentType="application/vnd.openxmlformats-officedocument.customXmlProperties+xml"/>
  <Override PartName="/ppt/slides/slide97.xml" ContentType="application/vnd.openxmlformats-officedocument.presentationml.slide+xml"/>
  <Override PartName="/ppt/slides/slide134.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customXml/itemProps152.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customXml/itemProps41.xml" ContentType="application/vnd.openxmlformats-officedocument.customXmlProperties+xml"/>
  <Override PartName="/customXml/itemProps52.xml" ContentType="application/vnd.openxmlformats-officedocument.customXmlProperties+xml"/>
  <Override PartName="/customXml/itemProps141.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customXml/itemProps30.xml" ContentType="application/vnd.openxmlformats-officedocument.customXmlProperties+xml"/>
  <Override PartName="/customXml/itemProps130.xml" ContentType="application/vnd.openxmlformats-officedocument.customXmlProperties+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customXml/itemProps79.xml" ContentType="application/vnd.openxmlformats-officedocument.customXmlProperties+xml"/>
  <Override PartName="/customXml/itemProps168.xml" ContentType="application/vnd.openxmlformats-officedocument.customXmlProperties+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customXml/itemProps57.xml" ContentType="application/vnd.openxmlformats-officedocument.customXmlProperties+xml"/>
  <Override PartName="/customXml/itemProps68.xml" ContentType="application/vnd.openxmlformats-officedocument.customXmlProperties+xml"/>
  <Override PartName="/customXml/itemProps146.xml" ContentType="application/vnd.openxmlformats-officedocument.customXmlProperties+xml"/>
  <Override PartName="/customXml/itemProps157.xml" ContentType="application/vnd.openxmlformats-officedocument.customXmlProperties+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customXml/itemProps5.xml" ContentType="application/vnd.openxmlformats-officedocument.customXmlProperties+xml"/>
  <Override PartName="/customXml/itemProps46.xml" ContentType="application/vnd.openxmlformats-officedocument.customXmlProperties+xml"/>
  <Override PartName="/customXml/itemProps93.xml" ContentType="application/vnd.openxmlformats-officedocument.customXmlProperties+xml"/>
  <Override PartName="/customXml/itemProps135.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customXml/itemProps35.xml" ContentType="application/vnd.openxmlformats-officedocument.customXmlProperties+xml"/>
  <Override PartName="/customXml/itemProps82.xml" ContentType="application/vnd.openxmlformats-officedocument.customXmlProperties+xml"/>
  <Override PartName="/customXml/itemProps124.xml" ContentType="application/vnd.openxmlformats-officedocument.customXmlProperties+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customXml/itemProps102.xml" ContentType="application/vnd.openxmlformats-officedocument.customXmlProperties+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customXml/itemProps98.xml" ContentType="application/vnd.openxmlformats-officedocument.customXmlProperties+xml"/>
  <Override PartName="/ppt/slides/slide147.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customXml/itemProps165.xml" ContentType="application/vnd.openxmlformats-officedocument.customXmlProperties+xml"/>
  <Override PartName="/ppt/slides/slide99.xml" ContentType="application/vnd.openxmlformats-officedocument.presentationml.slide+xml"/>
  <Override PartName="/ppt/notesSlides/notesSlide146.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customXml/itemProps143.xml" ContentType="application/vnd.openxmlformats-officedocument.customXmlPropertie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customXml/itemProps32.xml" ContentType="application/vnd.openxmlformats-officedocument.customXmlProperties+xml"/>
  <Override PartName="/customXml/itemProps121.xml" ContentType="application/vnd.openxmlformats-officedocument.customXmlProperties+xml"/>
  <Override PartName="/ppt/slides/slide55.xml" ContentType="application/vnd.openxmlformats-officedocument.presentationml.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customXml/itemProps159.xml" ContentType="application/vnd.openxmlformats-officedocument.customXmlProperties+xml"/>
  <Override PartName="/ppt/slides/slide119.xml" ContentType="application/vnd.openxmlformats-officedocument.presentationml.slide+xml"/>
  <Override PartName="/ppt/slides/slide166.xml" ContentType="application/vnd.openxmlformats-officedocument.presentationml.slide+xml"/>
  <Override PartName="/customXml/itemProps48.xml" ContentType="application/vnd.openxmlformats-officedocument.customXmlProperties+xml"/>
  <Override PartName="/customXml/itemProps95.xml" ContentType="application/vnd.openxmlformats-officedocument.customXmlProperties+xml"/>
  <Override PartName="/customXml/itemProps137.xml" ContentType="application/vnd.openxmlformats-officedocument.customXmlProperties+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customXml/itemProps26.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customXml/itemProps162.xml" ContentType="application/vnd.openxmlformats-officedocument.customXmlProperties+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customXml/itemProps51.xml" ContentType="application/vnd.openxmlformats-officedocument.customXmlProperties+xml"/>
  <Override PartName="/customXml/itemProps140.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customXml/itemProps89.xml" ContentType="application/vnd.openxmlformats-officedocument.customXmlProperties+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customXml/itemProps156.xml" ContentType="application/vnd.openxmlformats-officedocument.customXmlProperties+xml"/>
  <Override PartName="/ppt/notesSlides/notesSlide137.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customXml/itemProps45.xml" ContentType="application/vnd.openxmlformats-officedocument.customXmlProperties+xml"/>
  <Override PartName="/customXml/itemProps92.xml" ContentType="application/vnd.openxmlformats-officedocument.customXmlProperties+xml"/>
  <Override PartName="/customXml/itemProps134.xml" ContentType="application/vnd.openxmlformats-officedocument.customXmlProperties+xml"/>
  <Override PartName="/ppt/slides/slide141.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71"/>
  </p:sldMasterIdLst>
  <p:notesMasterIdLst>
    <p:notesMasterId r:id="rId343"/>
  </p:notesMasterIdLst>
  <p:handoutMasterIdLst>
    <p:handoutMasterId r:id="rId344"/>
  </p:handoutMasterIdLst>
  <p:sldIdLst>
    <p:sldId id="441" r:id="rId172"/>
    <p:sldId id="258" r:id="rId173"/>
    <p:sldId id="259" r:id="rId174"/>
    <p:sldId id="260" r:id="rId175"/>
    <p:sldId id="261" r:id="rId176"/>
    <p:sldId id="262" r:id="rId177"/>
    <p:sldId id="264" r:id="rId178"/>
    <p:sldId id="265" r:id="rId179"/>
    <p:sldId id="266" r:id="rId180"/>
    <p:sldId id="267" r:id="rId181"/>
    <p:sldId id="268" r:id="rId182"/>
    <p:sldId id="269" r:id="rId183"/>
    <p:sldId id="270" r:id="rId184"/>
    <p:sldId id="272" r:id="rId185"/>
    <p:sldId id="273" r:id="rId186"/>
    <p:sldId id="274" r:id="rId187"/>
    <p:sldId id="275" r:id="rId188"/>
    <p:sldId id="276" r:id="rId189"/>
    <p:sldId id="277" r:id="rId190"/>
    <p:sldId id="278" r:id="rId191"/>
    <p:sldId id="279" r:id="rId192"/>
    <p:sldId id="280" r:id="rId193"/>
    <p:sldId id="281" r:id="rId194"/>
    <p:sldId id="282" r:id="rId195"/>
    <p:sldId id="283" r:id="rId196"/>
    <p:sldId id="284" r:id="rId197"/>
    <p:sldId id="285" r:id="rId198"/>
    <p:sldId id="286" r:id="rId199"/>
    <p:sldId id="287" r:id="rId200"/>
    <p:sldId id="288" r:id="rId201"/>
    <p:sldId id="289" r:id="rId202"/>
    <p:sldId id="291" r:id="rId203"/>
    <p:sldId id="292" r:id="rId204"/>
    <p:sldId id="293" r:id="rId205"/>
    <p:sldId id="294" r:id="rId206"/>
    <p:sldId id="295" r:id="rId207"/>
    <p:sldId id="296" r:id="rId208"/>
    <p:sldId id="297" r:id="rId209"/>
    <p:sldId id="299" r:id="rId210"/>
    <p:sldId id="300" r:id="rId211"/>
    <p:sldId id="301" r:id="rId212"/>
    <p:sldId id="302" r:id="rId213"/>
    <p:sldId id="303" r:id="rId214"/>
    <p:sldId id="305" r:id="rId215"/>
    <p:sldId id="306" r:id="rId216"/>
    <p:sldId id="307" r:id="rId217"/>
    <p:sldId id="308" r:id="rId218"/>
    <p:sldId id="309" r:id="rId219"/>
    <p:sldId id="310" r:id="rId220"/>
    <p:sldId id="311" r:id="rId221"/>
    <p:sldId id="312" r:id="rId222"/>
    <p:sldId id="313" r:id="rId223"/>
    <p:sldId id="314" r:id="rId224"/>
    <p:sldId id="315" r:id="rId225"/>
    <p:sldId id="316" r:id="rId226"/>
    <p:sldId id="317" r:id="rId227"/>
    <p:sldId id="318" r:id="rId228"/>
    <p:sldId id="319" r:id="rId229"/>
    <p:sldId id="320" r:id="rId230"/>
    <p:sldId id="321" r:id="rId231"/>
    <p:sldId id="322" r:id="rId232"/>
    <p:sldId id="324" r:id="rId233"/>
    <p:sldId id="325" r:id="rId234"/>
    <p:sldId id="326" r:id="rId235"/>
    <p:sldId id="328" r:id="rId236"/>
    <p:sldId id="329" r:id="rId237"/>
    <p:sldId id="330" r:id="rId238"/>
    <p:sldId id="331" r:id="rId239"/>
    <p:sldId id="332" r:id="rId240"/>
    <p:sldId id="333" r:id="rId241"/>
    <p:sldId id="334" r:id="rId242"/>
    <p:sldId id="335" r:id="rId243"/>
    <p:sldId id="336" r:id="rId244"/>
    <p:sldId id="337" r:id="rId245"/>
    <p:sldId id="338" r:id="rId246"/>
    <p:sldId id="339" r:id="rId247"/>
    <p:sldId id="340" r:id="rId248"/>
    <p:sldId id="341" r:id="rId249"/>
    <p:sldId id="342" r:id="rId250"/>
    <p:sldId id="344" r:id="rId251"/>
    <p:sldId id="345" r:id="rId252"/>
    <p:sldId id="346" r:id="rId253"/>
    <p:sldId id="347" r:id="rId254"/>
    <p:sldId id="348" r:id="rId255"/>
    <p:sldId id="349" r:id="rId256"/>
    <p:sldId id="350" r:id="rId257"/>
    <p:sldId id="351" r:id="rId258"/>
    <p:sldId id="352" r:id="rId259"/>
    <p:sldId id="353" r:id="rId260"/>
    <p:sldId id="354" r:id="rId261"/>
    <p:sldId id="355" r:id="rId262"/>
    <p:sldId id="356" r:id="rId263"/>
    <p:sldId id="357" r:id="rId264"/>
    <p:sldId id="358" r:id="rId265"/>
    <p:sldId id="359" r:id="rId266"/>
    <p:sldId id="360" r:id="rId267"/>
    <p:sldId id="361" r:id="rId268"/>
    <p:sldId id="362" r:id="rId269"/>
    <p:sldId id="363" r:id="rId270"/>
    <p:sldId id="364" r:id="rId271"/>
    <p:sldId id="365" r:id="rId272"/>
    <p:sldId id="366" r:id="rId273"/>
    <p:sldId id="367" r:id="rId274"/>
    <p:sldId id="369" r:id="rId275"/>
    <p:sldId id="370" r:id="rId276"/>
    <p:sldId id="371" r:id="rId277"/>
    <p:sldId id="372" r:id="rId278"/>
    <p:sldId id="373" r:id="rId279"/>
    <p:sldId id="374" r:id="rId280"/>
    <p:sldId id="375" r:id="rId281"/>
    <p:sldId id="376" r:id="rId282"/>
    <p:sldId id="377" r:id="rId283"/>
    <p:sldId id="378" r:id="rId284"/>
    <p:sldId id="379" r:id="rId285"/>
    <p:sldId id="380" r:id="rId286"/>
    <p:sldId id="381" r:id="rId287"/>
    <p:sldId id="382" r:id="rId288"/>
    <p:sldId id="383" r:id="rId289"/>
    <p:sldId id="385" r:id="rId290"/>
    <p:sldId id="386" r:id="rId291"/>
    <p:sldId id="387" r:id="rId292"/>
    <p:sldId id="388" r:id="rId293"/>
    <p:sldId id="390" r:id="rId294"/>
    <p:sldId id="391" r:id="rId295"/>
    <p:sldId id="392" r:id="rId296"/>
    <p:sldId id="393" r:id="rId297"/>
    <p:sldId id="394" r:id="rId298"/>
    <p:sldId id="395" r:id="rId299"/>
    <p:sldId id="396" r:id="rId300"/>
    <p:sldId id="397" r:id="rId301"/>
    <p:sldId id="398" r:id="rId302"/>
    <p:sldId id="399" r:id="rId303"/>
    <p:sldId id="400" r:id="rId304"/>
    <p:sldId id="401" r:id="rId305"/>
    <p:sldId id="402" r:id="rId306"/>
    <p:sldId id="403" r:id="rId307"/>
    <p:sldId id="404" r:id="rId308"/>
    <p:sldId id="405" r:id="rId309"/>
    <p:sldId id="406" r:id="rId310"/>
    <p:sldId id="407" r:id="rId311"/>
    <p:sldId id="408" r:id="rId312"/>
    <p:sldId id="410" r:id="rId313"/>
    <p:sldId id="411" r:id="rId314"/>
    <p:sldId id="412" r:id="rId315"/>
    <p:sldId id="413" r:id="rId316"/>
    <p:sldId id="414" r:id="rId317"/>
    <p:sldId id="415" r:id="rId318"/>
    <p:sldId id="416" r:id="rId319"/>
    <p:sldId id="417" r:id="rId320"/>
    <p:sldId id="418" r:id="rId321"/>
    <p:sldId id="419" r:id="rId322"/>
    <p:sldId id="420" r:id="rId323"/>
    <p:sldId id="421" r:id="rId324"/>
    <p:sldId id="422" r:id="rId325"/>
    <p:sldId id="423" r:id="rId326"/>
    <p:sldId id="424" r:id="rId327"/>
    <p:sldId id="426" r:id="rId328"/>
    <p:sldId id="427" r:id="rId329"/>
    <p:sldId id="428" r:id="rId330"/>
    <p:sldId id="429" r:id="rId331"/>
    <p:sldId id="430" r:id="rId332"/>
    <p:sldId id="431" r:id="rId333"/>
    <p:sldId id="432" r:id="rId334"/>
    <p:sldId id="433" r:id="rId335"/>
    <p:sldId id="434" r:id="rId336"/>
    <p:sldId id="435" r:id="rId337"/>
    <p:sldId id="436" r:id="rId338"/>
    <p:sldId id="437" r:id="rId339"/>
    <p:sldId id="438" r:id="rId340"/>
    <p:sldId id="439" r:id="rId341"/>
    <p:sldId id="440" r:id="rId342"/>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60"/>
        <p:guide pos="340"/>
      </p:guideLst>
    </p:cSldViewPr>
  </p:slideViewPr>
  <p:notesTextViewPr>
    <p:cViewPr>
      <p:scale>
        <a:sx n="100" d="100"/>
        <a:sy n="100" d="100"/>
      </p:scale>
      <p:origin x="0" y="0"/>
    </p:cViewPr>
  </p:notesTextViewPr>
  <p:notesViewPr>
    <p:cSldViewPr showGuides="1">
      <p:cViewPr varScale="1">
        <p:scale>
          <a:sx n="49" d="100"/>
          <a:sy n="49" d="100"/>
        </p:scale>
        <p:origin x="-2784" y="-10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128.xml"/><Relationship Id="rId303" Type="http://schemas.openxmlformats.org/officeDocument/2006/relationships/slide" Target="slides/slide132.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customXml" Target="../customXml/item138.xml"/><Relationship Id="rId159" Type="http://schemas.openxmlformats.org/officeDocument/2006/relationships/customXml" Target="../customXml/item159.xml"/><Relationship Id="rId324" Type="http://schemas.openxmlformats.org/officeDocument/2006/relationships/slide" Target="slides/slide153.xml"/><Relationship Id="rId345" Type="http://schemas.openxmlformats.org/officeDocument/2006/relationships/presProps" Target="presProps.xml"/><Relationship Id="rId170" Type="http://schemas.openxmlformats.org/officeDocument/2006/relationships/customXml" Target="../customXml/item170.xml"/><Relationship Id="rId191" Type="http://schemas.openxmlformats.org/officeDocument/2006/relationships/slide" Target="slides/slide20.xml"/><Relationship Id="rId205" Type="http://schemas.openxmlformats.org/officeDocument/2006/relationships/slide" Target="slides/slide34.xml"/><Relationship Id="rId226" Type="http://schemas.openxmlformats.org/officeDocument/2006/relationships/slide" Target="slides/slide55.xml"/><Relationship Id="rId247" Type="http://schemas.openxmlformats.org/officeDocument/2006/relationships/slide" Target="slides/slide76.xml"/><Relationship Id="rId107" Type="http://schemas.openxmlformats.org/officeDocument/2006/relationships/customXml" Target="../customXml/item107.xml"/><Relationship Id="rId268" Type="http://schemas.openxmlformats.org/officeDocument/2006/relationships/slide" Target="slides/slide97.xml"/><Relationship Id="rId289" Type="http://schemas.openxmlformats.org/officeDocument/2006/relationships/slide" Target="slides/slide118.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customXml" Target="../customXml/item128.xml"/><Relationship Id="rId149" Type="http://schemas.openxmlformats.org/officeDocument/2006/relationships/customXml" Target="../customXml/item149.xml"/><Relationship Id="rId314" Type="http://schemas.openxmlformats.org/officeDocument/2006/relationships/slide" Target="slides/slide143.xml"/><Relationship Id="rId335" Type="http://schemas.openxmlformats.org/officeDocument/2006/relationships/slide" Target="slides/slide164.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customXml" Target="../customXml/item160.xml"/><Relationship Id="rId181" Type="http://schemas.openxmlformats.org/officeDocument/2006/relationships/slide" Target="slides/slide10.xml"/><Relationship Id="rId216" Type="http://schemas.openxmlformats.org/officeDocument/2006/relationships/slide" Target="slides/slide45.xml"/><Relationship Id="rId237" Type="http://schemas.openxmlformats.org/officeDocument/2006/relationships/slide" Target="slides/slide66.xml"/><Relationship Id="rId258" Type="http://schemas.openxmlformats.org/officeDocument/2006/relationships/slide" Target="slides/slide87.xml"/><Relationship Id="rId279" Type="http://schemas.openxmlformats.org/officeDocument/2006/relationships/slide" Target="slides/slide108.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customXml" Target="../customXml/item139.xml"/><Relationship Id="rId290" Type="http://schemas.openxmlformats.org/officeDocument/2006/relationships/slide" Target="slides/slide119.xml"/><Relationship Id="rId304" Type="http://schemas.openxmlformats.org/officeDocument/2006/relationships/slide" Target="slides/slide133.xml"/><Relationship Id="rId325" Type="http://schemas.openxmlformats.org/officeDocument/2006/relationships/slide" Target="slides/slide154.xml"/><Relationship Id="rId346" Type="http://schemas.openxmlformats.org/officeDocument/2006/relationships/viewProps" Target="viewProps.xml"/><Relationship Id="rId85" Type="http://schemas.openxmlformats.org/officeDocument/2006/relationships/customXml" Target="../customXml/item85.xml"/><Relationship Id="rId150" Type="http://schemas.openxmlformats.org/officeDocument/2006/relationships/customXml" Target="../customXml/item150.xml"/><Relationship Id="rId171" Type="http://schemas.openxmlformats.org/officeDocument/2006/relationships/slideMaster" Target="slideMasters/slideMaster1.xml"/><Relationship Id="rId192" Type="http://schemas.openxmlformats.org/officeDocument/2006/relationships/slide" Target="slides/slide21.xml"/><Relationship Id="rId206" Type="http://schemas.openxmlformats.org/officeDocument/2006/relationships/slide" Target="slides/slide35.xml"/><Relationship Id="rId227" Type="http://schemas.openxmlformats.org/officeDocument/2006/relationships/slide" Target="slides/slide56.xml"/><Relationship Id="rId248" Type="http://schemas.openxmlformats.org/officeDocument/2006/relationships/slide" Target="slides/slide77.xml"/><Relationship Id="rId269" Type="http://schemas.openxmlformats.org/officeDocument/2006/relationships/slide" Target="slides/slide98.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slide" Target="slides/slide109.xml"/><Relationship Id="rId315" Type="http://schemas.openxmlformats.org/officeDocument/2006/relationships/slide" Target="slides/slide144.xml"/><Relationship Id="rId336" Type="http://schemas.openxmlformats.org/officeDocument/2006/relationships/slide" Target="slides/slide165.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slide" Target="slides/slide11.xml"/><Relationship Id="rId217" Type="http://schemas.openxmlformats.org/officeDocument/2006/relationships/slide" Target="slides/slide46.xml"/><Relationship Id="rId6" Type="http://schemas.openxmlformats.org/officeDocument/2006/relationships/customXml" Target="../customXml/item6.xml"/><Relationship Id="rId238" Type="http://schemas.openxmlformats.org/officeDocument/2006/relationships/slide" Target="slides/slide67.xml"/><Relationship Id="rId259" Type="http://schemas.openxmlformats.org/officeDocument/2006/relationships/slide" Target="slides/slide88.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99.xml"/><Relationship Id="rId291" Type="http://schemas.openxmlformats.org/officeDocument/2006/relationships/slide" Target="slides/slide120.xml"/><Relationship Id="rId305" Type="http://schemas.openxmlformats.org/officeDocument/2006/relationships/slide" Target="slides/slide134.xml"/><Relationship Id="rId326" Type="http://schemas.openxmlformats.org/officeDocument/2006/relationships/slide" Target="slides/slide155.xml"/><Relationship Id="rId347" Type="http://schemas.openxmlformats.org/officeDocument/2006/relationships/theme" Target="theme/theme1.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172" Type="http://schemas.openxmlformats.org/officeDocument/2006/relationships/slide" Target="slides/slide1.xml"/><Relationship Id="rId193" Type="http://schemas.openxmlformats.org/officeDocument/2006/relationships/slide" Target="slides/slide22.xml"/><Relationship Id="rId207" Type="http://schemas.openxmlformats.org/officeDocument/2006/relationships/slide" Target="slides/slide36.xml"/><Relationship Id="rId228" Type="http://schemas.openxmlformats.org/officeDocument/2006/relationships/slide" Target="slides/slide57.xml"/><Relationship Id="rId249" Type="http://schemas.openxmlformats.org/officeDocument/2006/relationships/slide" Target="slides/slide78.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89.xml"/><Relationship Id="rId281" Type="http://schemas.openxmlformats.org/officeDocument/2006/relationships/slide" Target="slides/slide110.xml"/><Relationship Id="rId316" Type="http://schemas.openxmlformats.org/officeDocument/2006/relationships/slide" Target="slides/slide145.xml"/><Relationship Id="rId337" Type="http://schemas.openxmlformats.org/officeDocument/2006/relationships/slide" Target="slides/slide166.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slide" Target="slides/slide12.xml"/><Relationship Id="rId218" Type="http://schemas.openxmlformats.org/officeDocument/2006/relationships/slide" Target="slides/slide47.xml"/><Relationship Id="rId239" Type="http://schemas.openxmlformats.org/officeDocument/2006/relationships/slide" Target="slides/slide68.xml"/><Relationship Id="rId250" Type="http://schemas.openxmlformats.org/officeDocument/2006/relationships/slide" Target="slides/slide79.xml"/><Relationship Id="rId271" Type="http://schemas.openxmlformats.org/officeDocument/2006/relationships/slide" Target="slides/slide100.xml"/><Relationship Id="rId292" Type="http://schemas.openxmlformats.org/officeDocument/2006/relationships/slide" Target="slides/slide121.xml"/><Relationship Id="rId306" Type="http://schemas.openxmlformats.org/officeDocument/2006/relationships/slide" Target="slides/slide135.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156.xml"/><Relationship Id="rId348" Type="http://schemas.openxmlformats.org/officeDocument/2006/relationships/tableStyles" Target="tableStyles.xml"/><Relationship Id="rId152" Type="http://schemas.openxmlformats.org/officeDocument/2006/relationships/customXml" Target="../customXml/item152.xml"/><Relationship Id="rId173" Type="http://schemas.openxmlformats.org/officeDocument/2006/relationships/slide" Target="slides/slide2.xml"/><Relationship Id="rId194" Type="http://schemas.openxmlformats.org/officeDocument/2006/relationships/slide" Target="slides/slide23.xml"/><Relationship Id="rId208" Type="http://schemas.openxmlformats.org/officeDocument/2006/relationships/slide" Target="slides/slide37.xml"/><Relationship Id="rId229" Type="http://schemas.openxmlformats.org/officeDocument/2006/relationships/slide" Target="slides/slide58.xml"/><Relationship Id="rId240" Type="http://schemas.openxmlformats.org/officeDocument/2006/relationships/slide" Target="slides/slide69.xml"/><Relationship Id="rId261" Type="http://schemas.openxmlformats.org/officeDocument/2006/relationships/slide" Target="slides/slide90.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111.xml"/><Relationship Id="rId317" Type="http://schemas.openxmlformats.org/officeDocument/2006/relationships/slide" Target="slides/slide146.xml"/><Relationship Id="rId338" Type="http://schemas.openxmlformats.org/officeDocument/2006/relationships/slide" Target="slides/slide167.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slide" Target="slides/slide13.xml"/><Relationship Id="rId219" Type="http://schemas.openxmlformats.org/officeDocument/2006/relationships/slide" Target="slides/slide48.xml"/><Relationship Id="rId230" Type="http://schemas.openxmlformats.org/officeDocument/2006/relationships/slide" Target="slides/slide59.xml"/><Relationship Id="rId251" Type="http://schemas.openxmlformats.org/officeDocument/2006/relationships/slide" Target="slides/slide80.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272" Type="http://schemas.openxmlformats.org/officeDocument/2006/relationships/slide" Target="slides/slide101.xml"/><Relationship Id="rId293" Type="http://schemas.openxmlformats.org/officeDocument/2006/relationships/slide" Target="slides/slide122.xml"/><Relationship Id="rId302" Type="http://schemas.openxmlformats.org/officeDocument/2006/relationships/slide" Target="slides/slide131.xml"/><Relationship Id="rId307" Type="http://schemas.openxmlformats.org/officeDocument/2006/relationships/slide" Target="slides/slide136.xml"/><Relationship Id="rId323" Type="http://schemas.openxmlformats.org/officeDocument/2006/relationships/slide" Target="slides/slide152.xml"/><Relationship Id="rId328" Type="http://schemas.openxmlformats.org/officeDocument/2006/relationships/slide" Target="slides/slide157.xml"/><Relationship Id="rId344" Type="http://schemas.openxmlformats.org/officeDocument/2006/relationships/handoutMaster" Target="handoutMasters/handoutMaster1.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slide" Target="slides/slide3.xml"/><Relationship Id="rId179" Type="http://schemas.openxmlformats.org/officeDocument/2006/relationships/slide" Target="slides/slide8.xml"/><Relationship Id="rId195" Type="http://schemas.openxmlformats.org/officeDocument/2006/relationships/slide" Target="slides/slide24.xml"/><Relationship Id="rId209" Type="http://schemas.openxmlformats.org/officeDocument/2006/relationships/slide" Target="slides/slide38.xml"/><Relationship Id="rId190" Type="http://schemas.openxmlformats.org/officeDocument/2006/relationships/slide" Target="slides/slide19.xml"/><Relationship Id="rId204" Type="http://schemas.openxmlformats.org/officeDocument/2006/relationships/slide" Target="slides/slide33.xml"/><Relationship Id="rId220" Type="http://schemas.openxmlformats.org/officeDocument/2006/relationships/slide" Target="slides/slide49.xml"/><Relationship Id="rId225" Type="http://schemas.openxmlformats.org/officeDocument/2006/relationships/slide" Target="slides/slide54.xml"/><Relationship Id="rId241" Type="http://schemas.openxmlformats.org/officeDocument/2006/relationships/slide" Target="slides/slide70.xml"/><Relationship Id="rId246" Type="http://schemas.openxmlformats.org/officeDocument/2006/relationships/slide" Target="slides/slide75.xml"/><Relationship Id="rId267" Type="http://schemas.openxmlformats.org/officeDocument/2006/relationships/slide" Target="slides/slide96.xml"/><Relationship Id="rId288" Type="http://schemas.openxmlformats.org/officeDocument/2006/relationships/slide" Target="slides/slide117.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customXml" Target="../customXml/item106.xml"/><Relationship Id="rId127" Type="http://schemas.openxmlformats.org/officeDocument/2006/relationships/customXml" Target="../customXml/item127.xml"/><Relationship Id="rId262" Type="http://schemas.openxmlformats.org/officeDocument/2006/relationships/slide" Target="slides/slide91.xml"/><Relationship Id="rId283" Type="http://schemas.openxmlformats.org/officeDocument/2006/relationships/slide" Target="slides/slide112.xml"/><Relationship Id="rId313" Type="http://schemas.openxmlformats.org/officeDocument/2006/relationships/slide" Target="slides/slide142.xml"/><Relationship Id="rId318" Type="http://schemas.openxmlformats.org/officeDocument/2006/relationships/slide" Target="slides/slide147.xml"/><Relationship Id="rId339" Type="http://schemas.openxmlformats.org/officeDocument/2006/relationships/slide" Target="slides/slide168.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48" Type="http://schemas.openxmlformats.org/officeDocument/2006/relationships/customXml" Target="../customXml/item148.xml"/><Relationship Id="rId164" Type="http://schemas.openxmlformats.org/officeDocument/2006/relationships/customXml" Target="../customXml/item164.xml"/><Relationship Id="rId169" Type="http://schemas.openxmlformats.org/officeDocument/2006/relationships/customXml" Target="../customXml/item169.xml"/><Relationship Id="rId185" Type="http://schemas.openxmlformats.org/officeDocument/2006/relationships/slide" Target="slides/slide14.xml"/><Relationship Id="rId334" Type="http://schemas.openxmlformats.org/officeDocument/2006/relationships/slide" Target="slides/slide163.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9.xml"/><Relationship Id="rId210" Type="http://schemas.openxmlformats.org/officeDocument/2006/relationships/slide" Target="slides/slide39.xml"/><Relationship Id="rId215" Type="http://schemas.openxmlformats.org/officeDocument/2006/relationships/slide" Target="slides/slide44.xml"/><Relationship Id="rId236" Type="http://schemas.openxmlformats.org/officeDocument/2006/relationships/slide" Target="slides/slide65.xml"/><Relationship Id="rId257" Type="http://schemas.openxmlformats.org/officeDocument/2006/relationships/slide" Target="slides/slide86.xml"/><Relationship Id="rId278" Type="http://schemas.openxmlformats.org/officeDocument/2006/relationships/slide" Target="slides/slide107.xml"/><Relationship Id="rId26" Type="http://schemas.openxmlformats.org/officeDocument/2006/relationships/customXml" Target="../customXml/item26.xml"/><Relationship Id="rId231" Type="http://schemas.openxmlformats.org/officeDocument/2006/relationships/slide" Target="slides/slide60.xml"/><Relationship Id="rId252" Type="http://schemas.openxmlformats.org/officeDocument/2006/relationships/slide" Target="slides/slide81.xml"/><Relationship Id="rId273" Type="http://schemas.openxmlformats.org/officeDocument/2006/relationships/slide" Target="slides/slide102.xml"/><Relationship Id="rId294" Type="http://schemas.openxmlformats.org/officeDocument/2006/relationships/slide" Target="slides/slide123.xml"/><Relationship Id="rId308" Type="http://schemas.openxmlformats.org/officeDocument/2006/relationships/slide" Target="slides/slide137.xml"/><Relationship Id="rId329" Type="http://schemas.openxmlformats.org/officeDocument/2006/relationships/slide" Target="slides/slide158.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slide" Target="slides/slide4.xml"/><Relationship Id="rId340" Type="http://schemas.openxmlformats.org/officeDocument/2006/relationships/slide" Target="slides/slide169.xml"/><Relationship Id="rId196" Type="http://schemas.openxmlformats.org/officeDocument/2006/relationships/slide" Target="slides/slide25.xml"/><Relationship Id="rId200" Type="http://schemas.openxmlformats.org/officeDocument/2006/relationships/slide" Target="slides/slide29.xml"/><Relationship Id="rId16" Type="http://schemas.openxmlformats.org/officeDocument/2006/relationships/customXml" Target="../customXml/item16.xml"/><Relationship Id="rId221" Type="http://schemas.openxmlformats.org/officeDocument/2006/relationships/slide" Target="slides/slide50.xml"/><Relationship Id="rId242" Type="http://schemas.openxmlformats.org/officeDocument/2006/relationships/slide" Target="slides/slide71.xml"/><Relationship Id="rId263" Type="http://schemas.openxmlformats.org/officeDocument/2006/relationships/slide" Target="slides/slide92.xml"/><Relationship Id="rId284" Type="http://schemas.openxmlformats.org/officeDocument/2006/relationships/slide" Target="slides/slide113.xml"/><Relationship Id="rId319" Type="http://schemas.openxmlformats.org/officeDocument/2006/relationships/slide" Target="slides/slide148.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159.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slide" Target="slides/slide15.xml"/><Relationship Id="rId211" Type="http://schemas.openxmlformats.org/officeDocument/2006/relationships/slide" Target="slides/slide40.xml"/><Relationship Id="rId232" Type="http://schemas.openxmlformats.org/officeDocument/2006/relationships/slide" Target="slides/slide61.xml"/><Relationship Id="rId253" Type="http://schemas.openxmlformats.org/officeDocument/2006/relationships/slide" Target="slides/slide82.xml"/><Relationship Id="rId274" Type="http://schemas.openxmlformats.org/officeDocument/2006/relationships/slide" Target="slides/slide103.xml"/><Relationship Id="rId295" Type="http://schemas.openxmlformats.org/officeDocument/2006/relationships/slide" Target="slides/slide124.xml"/><Relationship Id="rId309" Type="http://schemas.openxmlformats.org/officeDocument/2006/relationships/slide" Target="slides/slide138.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149.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slide" Target="slides/slide5.xml"/><Relationship Id="rId197" Type="http://schemas.openxmlformats.org/officeDocument/2006/relationships/slide" Target="slides/slide26.xml"/><Relationship Id="rId341" Type="http://schemas.openxmlformats.org/officeDocument/2006/relationships/slide" Target="slides/slide170.xml"/><Relationship Id="rId201" Type="http://schemas.openxmlformats.org/officeDocument/2006/relationships/slide" Target="slides/slide30.xml"/><Relationship Id="rId222" Type="http://schemas.openxmlformats.org/officeDocument/2006/relationships/slide" Target="slides/slide51.xml"/><Relationship Id="rId243" Type="http://schemas.openxmlformats.org/officeDocument/2006/relationships/slide" Target="slides/slide72.xml"/><Relationship Id="rId264" Type="http://schemas.openxmlformats.org/officeDocument/2006/relationships/slide" Target="slides/slide93.xml"/><Relationship Id="rId285" Type="http://schemas.openxmlformats.org/officeDocument/2006/relationships/slide" Target="slides/slide114.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139.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slide" Target="slides/slide16.xml"/><Relationship Id="rId331" Type="http://schemas.openxmlformats.org/officeDocument/2006/relationships/slide" Target="slides/slide160.xml"/><Relationship Id="rId1" Type="http://schemas.openxmlformats.org/officeDocument/2006/relationships/customXml" Target="../customXml/item1.xml"/><Relationship Id="rId212" Type="http://schemas.openxmlformats.org/officeDocument/2006/relationships/slide" Target="slides/slide41.xml"/><Relationship Id="rId233" Type="http://schemas.openxmlformats.org/officeDocument/2006/relationships/slide" Target="slides/slide62.xml"/><Relationship Id="rId254" Type="http://schemas.openxmlformats.org/officeDocument/2006/relationships/slide" Target="slides/slide8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104.xml"/><Relationship Id="rId296" Type="http://schemas.openxmlformats.org/officeDocument/2006/relationships/slide" Target="slides/slide125.xml"/><Relationship Id="rId300" Type="http://schemas.openxmlformats.org/officeDocument/2006/relationships/slide" Target="slides/slide129.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slide" Target="slides/slide6.xml"/><Relationship Id="rId198" Type="http://schemas.openxmlformats.org/officeDocument/2006/relationships/slide" Target="slides/slide27.xml"/><Relationship Id="rId321" Type="http://schemas.openxmlformats.org/officeDocument/2006/relationships/slide" Target="slides/slide150.xml"/><Relationship Id="rId342" Type="http://schemas.openxmlformats.org/officeDocument/2006/relationships/slide" Target="slides/slide171.xml"/><Relationship Id="rId202" Type="http://schemas.openxmlformats.org/officeDocument/2006/relationships/slide" Target="slides/slide31.xml"/><Relationship Id="rId223" Type="http://schemas.openxmlformats.org/officeDocument/2006/relationships/slide" Target="slides/slide52.xml"/><Relationship Id="rId244" Type="http://schemas.openxmlformats.org/officeDocument/2006/relationships/slide" Target="slides/slide73.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94.xml"/><Relationship Id="rId286" Type="http://schemas.openxmlformats.org/officeDocument/2006/relationships/slide" Target="slides/slide115.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slide" Target="slides/slide17.xml"/><Relationship Id="rId311" Type="http://schemas.openxmlformats.org/officeDocument/2006/relationships/slide" Target="slides/slide140.xml"/><Relationship Id="rId332" Type="http://schemas.openxmlformats.org/officeDocument/2006/relationships/slide" Target="slides/slide161.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slide" Target="slides/slide42.xml"/><Relationship Id="rId234" Type="http://schemas.openxmlformats.org/officeDocument/2006/relationships/slide" Target="slides/slide63.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84.xml"/><Relationship Id="rId276" Type="http://schemas.openxmlformats.org/officeDocument/2006/relationships/slide" Target="slides/slide105.xml"/><Relationship Id="rId297" Type="http://schemas.openxmlformats.org/officeDocument/2006/relationships/slide" Target="slides/slide126.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slide" Target="slides/slide7.xml"/><Relationship Id="rId301" Type="http://schemas.openxmlformats.org/officeDocument/2006/relationships/slide" Target="slides/slide130.xml"/><Relationship Id="rId322" Type="http://schemas.openxmlformats.org/officeDocument/2006/relationships/slide" Target="slides/slide151.xml"/><Relationship Id="rId343" Type="http://schemas.openxmlformats.org/officeDocument/2006/relationships/notesMaster" Target="notesMasters/notesMaster1.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slide" Target="slides/slide28.xml"/><Relationship Id="rId203" Type="http://schemas.openxmlformats.org/officeDocument/2006/relationships/slide" Target="slides/slide32.xml"/><Relationship Id="rId19" Type="http://schemas.openxmlformats.org/officeDocument/2006/relationships/customXml" Target="../customXml/item19.xml"/><Relationship Id="rId224" Type="http://schemas.openxmlformats.org/officeDocument/2006/relationships/slide" Target="slides/slide53.xml"/><Relationship Id="rId245" Type="http://schemas.openxmlformats.org/officeDocument/2006/relationships/slide" Target="slides/slide74.xml"/><Relationship Id="rId266" Type="http://schemas.openxmlformats.org/officeDocument/2006/relationships/slide" Target="slides/slide95.xml"/><Relationship Id="rId287" Type="http://schemas.openxmlformats.org/officeDocument/2006/relationships/slide" Target="slides/slide116.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slide" Target="slides/slide141.xml"/><Relationship Id="rId333" Type="http://schemas.openxmlformats.org/officeDocument/2006/relationships/slide" Target="slides/slide162.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slide" Target="slides/slide18.xml"/><Relationship Id="rId3" Type="http://schemas.openxmlformats.org/officeDocument/2006/relationships/customXml" Target="../customXml/item3.xml"/><Relationship Id="rId214" Type="http://schemas.openxmlformats.org/officeDocument/2006/relationships/slide" Target="slides/slide43.xml"/><Relationship Id="rId235" Type="http://schemas.openxmlformats.org/officeDocument/2006/relationships/slide" Target="slides/slide64.xml"/><Relationship Id="rId256" Type="http://schemas.openxmlformats.org/officeDocument/2006/relationships/slide" Target="slides/slide85.xml"/><Relationship Id="rId277" Type="http://schemas.openxmlformats.org/officeDocument/2006/relationships/slide" Target="slides/slide106.xml"/><Relationship Id="rId298" Type="http://schemas.openxmlformats.org/officeDocument/2006/relationships/slide" Target="slides/slide12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97CAEF8-83DF-498B-B4BE-7270757FF6C7}" type="datetimeFigureOut">
              <a:rPr lang="zh-CN" altLang="en-US" smtClean="0"/>
              <a:pPr/>
              <a:t>2019-3-6</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283CB096-DF49-41DF-8D0F-2E2597E4F860}"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75.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customXml" Target="../../customXml/item167.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145.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4.xml"/><Relationship Id="rId1" Type="http://schemas.openxmlformats.org/officeDocument/2006/relationships/customXml" Target="../../customXml/item158.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4.xml"/><Relationship Id="rId1" Type="http://schemas.openxmlformats.org/officeDocument/2006/relationships/customXml" Target="../../customXml/item114.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130.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122.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161.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customXml" Target="../../customXml/item151.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customXml" Target="../../customXml/item155.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4.xml"/><Relationship Id="rId1" Type="http://schemas.openxmlformats.org/officeDocument/2006/relationships/customXml" Target="../../customXml/item79.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4.xml"/><Relationship Id="rId1" Type="http://schemas.openxmlformats.org/officeDocument/2006/relationships/customXml" Target="../../customXml/item134.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4.xml"/><Relationship Id="rId1" Type="http://schemas.openxmlformats.org/officeDocument/2006/relationships/customXml" Target="../../customXml/item90.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4.xml"/><Relationship Id="rId1" Type="http://schemas.openxmlformats.org/officeDocument/2006/relationships/customXml" Target="../../customXml/item124.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4.xml"/><Relationship Id="rId1" Type="http://schemas.openxmlformats.org/officeDocument/2006/relationships/customXml" Target="../../customXml/item118.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4.xml"/><Relationship Id="rId1" Type="http://schemas.openxmlformats.org/officeDocument/2006/relationships/customXml" Target="../../customXml/item168.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4.xml"/><Relationship Id="rId1" Type="http://schemas.openxmlformats.org/officeDocument/2006/relationships/customXml" Target="../../customXml/item132.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4.xml"/><Relationship Id="rId1" Type="http://schemas.openxmlformats.org/officeDocument/2006/relationships/customXml" Target="../../customXml/item121.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4.xml"/><Relationship Id="rId1" Type="http://schemas.openxmlformats.org/officeDocument/2006/relationships/customXml" Target="../../customXml/item117.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4.xml"/><Relationship Id="rId1" Type="http://schemas.openxmlformats.org/officeDocument/2006/relationships/customXml" Target="../../customXml/item163.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4.xml"/><Relationship Id="rId1" Type="http://schemas.openxmlformats.org/officeDocument/2006/relationships/customXml" Target="../../customXml/item75.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4.xml"/><Relationship Id="rId1" Type="http://schemas.openxmlformats.org/officeDocument/2006/relationships/customXml" Target="../../customXml/item125.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4.xml"/><Relationship Id="rId1" Type="http://schemas.openxmlformats.org/officeDocument/2006/relationships/customXml" Target="../../customXml/item116.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4.xml"/><Relationship Id="rId1" Type="http://schemas.openxmlformats.org/officeDocument/2006/relationships/customXml" Target="../../customXml/item84.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4.xml"/><Relationship Id="rId1" Type="http://schemas.openxmlformats.org/officeDocument/2006/relationships/customXml" Target="../../customXml/item126.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4.xml"/><Relationship Id="rId1" Type="http://schemas.openxmlformats.org/officeDocument/2006/relationships/customXml" Target="../../customXml/item105.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4.xml"/><Relationship Id="rId1" Type="http://schemas.openxmlformats.org/officeDocument/2006/relationships/customXml" Target="../../customXml/item103.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4.xml"/><Relationship Id="rId1" Type="http://schemas.openxmlformats.org/officeDocument/2006/relationships/customXml" Target="../../customXml/item146.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4.xml"/><Relationship Id="rId1" Type="http://schemas.openxmlformats.org/officeDocument/2006/relationships/customXml" Target="../../customXml/item115.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4.xml"/><Relationship Id="rId1" Type="http://schemas.openxmlformats.org/officeDocument/2006/relationships/customXml" Target="../../customXml/item87.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157.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4.xml"/><Relationship Id="rId1" Type="http://schemas.openxmlformats.org/officeDocument/2006/relationships/customXml" Target="../../customXml/item131.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4.xml"/><Relationship Id="rId1" Type="http://schemas.openxmlformats.org/officeDocument/2006/relationships/customXml" Target="../../customXml/item96.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4.xml"/><Relationship Id="rId1" Type="http://schemas.openxmlformats.org/officeDocument/2006/relationships/customXml" Target="../../customXml/item147.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4.xml"/><Relationship Id="rId1" Type="http://schemas.openxmlformats.org/officeDocument/2006/relationships/customXml" Target="../../customXml/item100.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4.xml"/><Relationship Id="rId1" Type="http://schemas.openxmlformats.org/officeDocument/2006/relationships/customXml" Target="../../customXml/item133.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4.xml"/><Relationship Id="rId1" Type="http://schemas.openxmlformats.org/officeDocument/2006/relationships/customXml" Target="../../customXml/item148.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120.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4.xml"/><Relationship Id="rId1" Type="http://schemas.openxmlformats.org/officeDocument/2006/relationships/customXml" Target="../../customXml/item104.xml"/></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61.xml"/><Relationship Id="rId2" Type="http://schemas.openxmlformats.org/officeDocument/2006/relationships/slideLayout" Target="../slideLayouts/slideLayout4.xml"/><Relationship Id="rId1" Type="http://schemas.openxmlformats.org/officeDocument/2006/relationships/customXml" Target="../../customXml/item76.xml"/></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4.xml"/><Relationship Id="rId1" Type="http://schemas.openxmlformats.org/officeDocument/2006/relationships/customXml" Target="../../customXml/item166.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4.xml"/><Relationship Id="rId1" Type="http://schemas.openxmlformats.org/officeDocument/2006/relationships/customXml" Target="../../customXml/item86.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4.xml"/><Relationship Id="rId1" Type="http://schemas.openxmlformats.org/officeDocument/2006/relationships/customXml" Target="../../customXml/item106.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4.xml"/><Relationship Id="rId1" Type="http://schemas.openxmlformats.org/officeDocument/2006/relationships/customXml" Target="../../customXml/item111.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4.xml"/><Relationship Id="rId1" Type="http://schemas.openxmlformats.org/officeDocument/2006/relationships/customXml" Target="../../customXml/item16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1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85.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14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123.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14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81.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14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10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13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97.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15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12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74.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150.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138.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16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154.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88.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17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169.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119.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89.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159.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82.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110.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160.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135.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109.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98.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128.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139.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143.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95.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108.xml"/><Relationship Id="rId4" Type="http://schemas.openxmlformats.org/officeDocument/2006/relationships/image" Target="../media/image3.png"/></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102.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16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101.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99.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94.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80.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112.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91.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153.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71.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136.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129.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140.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152.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customXml" Target="../../customXml/item14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专题十二  论述类文本阅读</a:t>
            </a:r>
            <a:r>
              <a:rPr kumimoji="0" lang="en-US" altLang="zh-CN" sz="2800" b="0" kern="0" cap="none" spc="0" normalizeH="0" baseline="0" noProof="0" dirty="0">
                <a:latin typeface="黑体" panose="02010609060101010101" pitchFamily="49" charset="-122"/>
                <a:ea typeface="黑体" panose="02010609060101010101" pitchFamily="49" charset="-122"/>
                <a:cs typeface="+mj-cs"/>
              </a:rPr>
              <a:t/>
            </a:r>
            <a:br>
              <a:rPr kumimoji="0" lang="en-US" altLang="zh-CN" sz="2800" b="0" kern="0" cap="none" spc="0" normalizeH="0" baseline="0" noProof="0" dirty="0">
                <a:latin typeface="黑体" panose="02010609060101010101" pitchFamily="49" charset="-122"/>
                <a:ea typeface="黑体" panose="02010609060101010101" pitchFamily="49" charset="-122"/>
                <a:cs typeface="+mj-cs"/>
              </a:rPr>
            </a:b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(江苏省专用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标准、规则;谱系;有待实践的“本”。</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本题考查理解重点词语含义的能力。首先可以从文中筛选相关信息进行概括,“谱”</a:t>
            </a:r>
            <a:r>
              <a:rPr dirty="0"/>
              <a:t/>
            </a:r>
            <a:br>
              <a:rPr dirty="0"/>
            </a:br>
            <a:r>
              <a:rPr lang="zh-CN" altLang="en-US" sz="1530" kern="0" dirty="0" smtClean="0">
                <a:solidFill>
                  <a:srgbClr val="000000"/>
                </a:solidFill>
                <a:latin typeface="Times New Roman" pitchFamily="65" charset="-122"/>
                <a:ea typeface="宋体" pitchFamily="65" charset="-122"/>
              </a:rPr>
              <a:t>的含义主要集中在文本第三段,“‘谱’有标准、准则的意思”“‘谱’还有谱系的意思”</a:t>
            </a:r>
            <a:r>
              <a:rPr dirty="0"/>
              <a:t/>
            </a:r>
            <a:br>
              <a:rPr dirty="0"/>
            </a:br>
            <a:r>
              <a:rPr lang="zh-CN" altLang="en-US" sz="1530" kern="0" dirty="0" smtClean="0">
                <a:solidFill>
                  <a:srgbClr val="000000"/>
                </a:solidFill>
                <a:latin typeface="Times New Roman" pitchFamily="65" charset="-122"/>
                <a:ea typeface="宋体" pitchFamily="65" charset="-122"/>
              </a:rPr>
              <a:t>“此外,凡称‘谱’的,都是有待去实现的。‘谱’自身是实践的‘本’”;然后将这些含义分</a:t>
            </a:r>
            <a:r>
              <a:rPr dirty="0"/>
              <a:t/>
            </a:r>
            <a:br>
              <a:rPr dirty="0"/>
            </a:br>
            <a:r>
              <a:rPr lang="zh-CN" altLang="en-US" sz="1530" kern="0" dirty="0" smtClean="0">
                <a:solidFill>
                  <a:srgbClr val="000000"/>
                </a:solidFill>
                <a:latin typeface="Times New Roman" pitchFamily="65" charset="-122"/>
                <a:ea typeface="宋体" pitchFamily="65" charset="-122"/>
              </a:rPr>
              <a:t>点概括即可。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对文中重要词语的理解,一是明确答题区间,本题答案点全部集中在文章的第三</a:t>
            </a:r>
            <a:r>
              <a:rPr dirty="0"/>
              <a:t/>
            </a:r>
            <a:br>
              <a:rPr dirty="0"/>
            </a:br>
            <a:r>
              <a:rPr lang="zh-CN" altLang="en-US" sz="1530" kern="0" dirty="0" smtClean="0">
                <a:solidFill>
                  <a:srgbClr val="000000"/>
                </a:solidFill>
                <a:latin typeface="Times New Roman" pitchFamily="65" charset="-122"/>
                <a:ea typeface="宋体" pitchFamily="65" charset="-122"/>
              </a:rPr>
              <a:t>段。二是明确重要词语的类型(指代型、概念型),显然“谱”是概念型的。三是筛选和概括</a:t>
            </a:r>
            <a:r>
              <a:rPr dirty="0"/>
              <a:t/>
            </a:r>
            <a:br>
              <a:rPr dirty="0"/>
            </a:br>
            <a:r>
              <a:rPr lang="zh-CN" altLang="en-US" sz="1530" kern="0" dirty="0" smtClean="0">
                <a:solidFill>
                  <a:srgbClr val="000000"/>
                </a:solidFill>
                <a:latin typeface="Times New Roman" pitchFamily="65" charset="-122"/>
                <a:ea typeface="宋体" pitchFamily="65" charset="-122"/>
              </a:rPr>
              <a:t>信息,要顺利作答此题,首先需要对第三段做一个层次分析。仔细阅读文段我们不难发现,文段</a:t>
            </a:r>
            <a:r>
              <a:rPr dirty="0"/>
              <a:t/>
            </a:r>
            <a:br>
              <a:rPr dirty="0"/>
            </a:br>
            <a:r>
              <a:rPr lang="zh-CN" altLang="en-US" sz="1530" kern="0" dirty="0" smtClean="0">
                <a:solidFill>
                  <a:srgbClr val="000000"/>
                </a:solidFill>
                <a:latin typeface="Times New Roman" pitchFamily="65" charset="-122"/>
                <a:ea typeface="宋体" pitchFamily="65" charset="-122"/>
              </a:rPr>
              <a:t>中有非常明确的标志性句子“‘谱’有标准、准则的意思”“‘谱’还有谱系的意思”</a:t>
            </a:r>
            <a:r>
              <a:rPr dirty="0"/>
              <a:t/>
            </a:r>
            <a:br>
              <a:rPr dirty="0"/>
            </a:br>
            <a:r>
              <a:rPr lang="zh-CN" altLang="en-US" sz="1530" kern="0" dirty="0" smtClean="0">
                <a:solidFill>
                  <a:srgbClr val="000000"/>
                </a:solidFill>
                <a:latin typeface="Times New Roman" pitchFamily="65" charset="-122"/>
                <a:ea typeface="宋体" pitchFamily="65" charset="-122"/>
              </a:rPr>
              <a:t>“此外,凡称‘谱’的,都是有待去实现的。‘谱’自身是实践的‘本’”,据此可以把该段分</a:t>
            </a:r>
            <a:r>
              <a:rPr dirty="0"/>
              <a:t/>
            </a:r>
            <a:br>
              <a:rPr dirty="0"/>
            </a:br>
            <a:r>
              <a:rPr lang="zh-CN" altLang="en-US" sz="1530" kern="0" dirty="0" smtClean="0">
                <a:solidFill>
                  <a:srgbClr val="000000"/>
                </a:solidFill>
                <a:latin typeface="Times New Roman" pitchFamily="65" charset="-122"/>
                <a:ea typeface="宋体" pitchFamily="65" charset="-122"/>
              </a:rPr>
              <a:t>为三层;然后加以适当概括,即可得出答案。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首先,指出菜谱对做菜的规范意义;其次,阐述厨艺上乘须把握火候;最后,指出舞台艺</a:t>
            </a:r>
            <a:r>
              <a:rPr dirty="0"/>
              <a:t/>
            </a:r>
            <a:br>
              <a:rPr dirty="0"/>
            </a:br>
            <a:r>
              <a:rPr lang="zh-CN" altLang="en-US" sz="1530" kern="0" dirty="0" smtClean="0">
                <a:solidFill>
                  <a:srgbClr val="000000"/>
                </a:solidFill>
                <a:latin typeface="Times New Roman" pitchFamily="65" charset="-122"/>
                <a:ea typeface="宋体" pitchFamily="65" charset="-122"/>
              </a:rPr>
              <a:t>术的火候在于把“谱”用活。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六、(2016盐城三模,16—18)阅读下面的文章,完成1—3题。(18分)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读书杂谈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鲁 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①说到读书,至少就有两种:一是职业的读书,一是嗜好的读书。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②所谓职业的读书,譬如学生因为升学,教员因为要讲功课,不翻翻书,就有些危险的。</a:t>
            </a:r>
            <a:r>
              <a:rPr lang="zh-CN" altLang="en-US" sz="1530" u="sng" kern="0" dirty="0" smtClean="0">
                <a:solidFill>
                  <a:srgbClr val="000000"/>
                </a:solidFill>
                <a:latin typeface="Times New Roman" pitchFamily="65" charset="-122"/>
                <a:ea typeface="宋体" pitchFamily="65" charset="-122"/>
              </a:rPr>
              <a:t>这样的</a:t>
            </a:r>
            <a:r>
              <a:t/>
            </a:r>
            <a:br/>
            <a:r>
              <a:rPr lang="zh-CN" altLang="en-US" sz="1530" u="sng" kern="0" dirty="0" smtClean="0">
                <a:solidFill>
                  <a:srgbClr val="000000"/>
                </a:solidFill>
                <a:latin typeface="Times New Roman" pitchFamily="65" charset="-122"/>
                <a:ea typeface="宋体" pitchFamily="65" charset="-122"/>
              </a:rPr>
              <a:t>读书,和木匠的磨斧头、裁缝的理针线并没有什么分别</a:t>
            </a:r>
            <a:r>
              <a:rPr lang="zh-CN" altLang="en-US" sz="1530" kern="0" dirty="0" smtClean="0">
                <a:solidFill>
                  <a:srgbClr val="000000"/>
                </a:solidFill>
                <a:latin typeface="Times New Roman" pitchFamily="65" charset="-122"/>
                <a:ea typeface="宋体" pitchFamily="65" charset="-122"/>
              </a:rPr>
              <a:t>,并不见得高尚,有时还很苦痛、很可</a:t>
            </a:r>
            <a:r>
              <a:t/>
            </a:r>
            <a:br/>
            <a:r>
              <a:rPr lang="zh-CN" altLang="en-US" sz="1530" kern="0" dirty="0" smtClean="0">
                <a:solidFill>
                  <a:srgbClr val="000000"/>
                </a:solidFill>
                <a:latin typeface="Times New Roman" pitchFamily="65" charset="-122"/>
                <a:ea typeface="宋体" pitchFamily="65" charset="-122"/>
              </a:rPr>
              <a:t>怜。读书的人们的最大部分,大概是勉勉强强的,带着苦痛的为职业的读书。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③嗜好的读书,那是出于自愿,全不勉强,离开了利害关系的。我想,凡嗜好的读书,能够手不释</a:t>
            </a:r>
            <a:r>
              <a:t/>
            </a:r>
            <a:br/>
            <a:r>
              <a:rPr lang="zh-CN" altLang="en-US" sz="1530" kern="0" dirty="0" smtClean="0">
                <a:solidFill>
                  <a:srgbClr val="000000"/>
                </a:solidFill>
                <a:latin typeface="Times New Roman" pitchFamily="65" charset="-122"/>
                <a:ea typeface="宋体" pitchFamily="65" charset="-122"/>
              </a:rPr>
              <a:t>卷的原因也就是这样。他在每一页每一页里,都得着深厚的趣味。自然,也可以扩大精神,增加</a:t>
            </a:r>
            <a:r>
              <a:t/>
            </a:r>
            <a:br/>
            <a:r>
              <a:rPr lang="zh-CN" altLang="en-US" sz="1530" kern="0" dirty="0" smtClean="0">
                <a:solidFill>
                  <a:srgbClr val="000000"/>
                </a:solidFill>
                <a:latin typeface="Times New Roman" pitchFamily="65" charset="-122"/>
                <a:ea typeface="宋体" pitchFamily="65" charset="-122"/>
              </a:rPr>
              <a:t>知识。嗜好的读书,就如游公园似的,随随便便去,所以不吃力,因为不吃力,所以会觉得有趣。</a:t>
            </a:r>
            <a:r>
              <a:t/>
            </a:r>
            <a:br/>
            <a:r>
              <a:rPr lang="zh-CN" altLang="en-US" sz="1530" kern="0" dirty="0" smtClean="0">
                <a:solidFill>
                  <a:srgbClr val="000000"/>
                </a:solidFill>
                <a:latin typeface="Times New Roman" pitchFamily="65" charset="-122"/>
                <a:ea typeface="宋体" pitchFamily="65" charset="-122"/>
              </a:rPr>
              <a:t>如果一本书拿到手,就满心想道:“我在读书了!”“我在用功了!”那就容易疲劳,因而减掉兴</a:t>
            </a:r>
            <a:r>
              <a:t/>
            </a:r>
            <a:br/>
            <a:r>
              <a:rPr lang="zh-CN" altLang="en-US" sz="1530" kern="0" dirty="0" smtClean="0">
                <a:solidFill>
                  <a:srgbClr val="000000"/>
                </a:solidFill>
                <a:latin typeface="Times New Roman" pitchFamily="65" charset="-122"/>
                <a:ea typeface="宋体" pitchFamily="65" charset="-122"/>
              </a:rPr>
              <a:t>味,或者变成苦差事了。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④因为出版物太多,读者不胜其纷纭,便渴望批评,批评家也便应运而生。批评这东西,对于和</a:t>
            </a:r>
            <a:r>
              <a:t/>
            </a:r>
            <a:br/>
            <a:r>
              <a:rPr lang="zh-CN" altLang="en-US" sz="1530" kern="0" dirty="0" smtClean="0">
                <a:solidFill>
                  <a:srgbClr val="000000"/>
                </a:solidFill>
                <a:latin typeface="Times New Roman" pitchFamily="65" charset="-122"/>
                <a:ea typeface="宋体" pitchFamily="65" charset="-122"/>
              </a:rPr>
              <a:t>这批评家趣旨相近的读者,是有用的,但中国似乎应该暂作别论。往往有人误以为批评家对于</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创作操生杀之权,占文坛的最高位,就忽而变成批评家。但是怕自己的立论不周密,便主张主</a:t>
            </a:r>
            <a:r>
              <a:t/>
            </a:r>
            <a:br/>
            <a:r>
              <a:rPr lang="zh-CN" altLang="en-US" sz="1530" kern="0" dirty="0" smtClean="0">
                <a:solidFill>
                  <a:srgbClr val="000000"/>
                </a:solidFill>
                <a:latin typeface="Times New Roman" pitchFamily="65" charset="-122"/>
                <a:ea typeface="宋体" pitchFamily="65" charset="-122"/>
              </a:rPr>
              <a:t>观,有时怕自己的观察别人不看重,又主张客观;有时说自己的文章中全是同情,有时将校对者</a:t>
            </a:r>
            <a:r>
              <a:t/>
            </a:r>
            <a:br/>
            <a:r>
              <a:rPr lang="zh-CN" altLang="en-US" sz="1530" kern="0" dirty="0" smtClean="0">
                <a:solidFill>
                  <a:srgbClr val="000000"/>
                </a:solidFill>
                <a:latin typeface="Times New Roman" pitchFamily="65" charset="-122"/>
                <a:ea typeface="宋体" pitchFamily="65" charset="-122"/>
              </a:rPr>
              <a:t>骂得一文不值。凡中国的批评文字,我总是越看越糊涂,如果当真,就要无路可走。印度有一个</a:t>
            </a:r>
            <a:r>
              <a:t/>
            </a:r>
            <a:br/>
            <a:r>
              <a:rPr lang="zh-CN" altLang="en-US" sz="1530" kern="0" dirty="0" smtClean="0">
                <a:solidFill>
                  <a:srgbClr val="000000"/>
                </a:solidFill>
                <a:latin typeface="Times New Roman" pitchFamily="65" charset="-122"/>
                <a:ea typeface="宋体" pitchFamily="65" charset="-122"/>
              </a:rPr>
              <a:t>比喻:一个老翁和一个孩子用一匹驴子驮着货物去卖,货卖了,孩子骑驴回来,老翁跟着走。但</a:t>
            </a:r>
            <a:r>
              <a:t/>
            </a:r>
            <a:br/>
            <a:r>
              <a:rPr lang="zh-CN" altLang="en-US" sz="1530" kern="0" dirty="0" smtClean="0">
                <a:solidFill>
                  <a:srgbClr val="000000"/>
                </a:solidFill>
                <a:latin typeface="Times New Roman" pitchFamily="65" charset="-122"/>
                <a:ea typeface="宋体" pitchFamily="65" charset="-122"/>
              </a:rPr>
              <a:t>路人责备他不晓事,叫老年人徒步;他们便换了一个地位,而旁人又说老人狠心;老人忙将孩子</a:t>
            </a:r>
            <a:r>
              <a:t/>
            </a:r>
            <a:br/>
            <a:r>
              <a:rPr lang="zh-CN" altLang="en-US" sz="1530" kern="0" dirty="0" smtClean="0">
                <a:solidFill>
                  <a:srgbClr val="000000"/>
                </a:solidFill>
                <a:latin typeface="Times New Roman" pitchFamily="65" charset="-122"/>
                <a:ea typeface="宋体" pitchFamily="65" charset="-122"/>
              </a:rPr>
              <a:t>抱到鞍上,看见的人却说他们残酷;于是都下来走,不久,又有人笑他们是呆子,空着现成的驴子</a:t>
            </a:r>
            <a:r>
              <a:t/>
            </a:r>
            <a:br/>
            <a:r>
              <a:rPr lang="zh-CN" altLang="en-US" sz="1530" kern="0" dirty="0" smtClean="0">
                <a:solidFill>
                  <a:srgbClr val="000000"/>
                </a:solidFill>
                <a:latin typeface="Times New Roman" pitchFamily="65" charset="-122"/>
                <a:ea typeface="宋体" pitchFamily="65" charset="-122"/>
              </a:rPr>
              <a:t>却不骑。于是老人对孩子叹息道:“我们只剩了一个办法,就是两人抬着驴子走。”无论读,无</a:t>
            </a:r>
            <a:r>
              <a:t/>
            </a:r>
            <a:br/>
            <a:r>
              <a:rPr lang="zh-CN" altLang="en-US" sz="1530" kern="0" dirty="0" smtClean="0">
                <a:solidFill>
                  <a:srgbClr val="000000"/>
                </a:solidFill>
                <a:latin typeface="Times New Roman" pitchFamily="65" charset="-122"/>
                <a:ea typeface="宋体" pitchFamily="65" charset="-122"/>
              </a:rPr>
              <a:t>论做,倘若旁征博访,结果是往往会弄到抬驴子走的。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⑤我并非要大家不看批评,不过,看了之后,仍要看看本书,自己思索,自己做主。看别的书也一</a:t>
            </a:r>
            <a:r>
              <a:t/>
            </a:r>
            <a:br/>
            <a:r>
              <a:rPr lang="zh-CN" altLang="en-US" sz="1530" kern="0" dirty="0" smtClean="0">
                <a:solidFill>
                  <a:srgbClr val="000000"/>
                </a:solidFill>
                <a:latin typeface="Times New Roman" pitchFamily="65" charset="-122"/>
                <a:ea typeface="宋体" pitchFamily="65" charset="-122"/>
              </a:rPr>
              <a:t>样,仍要自己思索,自己观察。倘只看书,便变成了书橱,即使自己觉得有趣,而那趣味其实已在</a:t>
            </a:r>
            <a:r>
              <a:t/>
            </a:r>
            <a:br/>
            <a:r>
              <a:rPr lang="zh-CN" altLang="en-US" sz="1530" kern="0" dirty="0" smtClean="0">
                <a:solidFill>
                  <a:srgbClr val="000000"/>
                </a:solidFill>
                <a:latin typeface="Times New Roman" pitchFamily="65" charset="-122"/>
                <a:ea typeface="宋体" pitchFamily="65" charset="-122"/>
              </a:rPr>
              <a:t>逐渐硬化,逐渐死去了。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⑥萧伯纳有这样的话:世间最不行的是读书者,因为他只能看别人的思想艺术,不用自己。这也</a:t>
            </a:r>
            <a:r>
              <a:t/>
            </a:r>
            <a:br/>
            <a:r>
              <a:rPr lang="zh-CN" altLang="en-US" sz="1530" kern="0" dirty="0" smtClean="0">
                <a:solidFill>
                  <a:srgbClr val="000000"/>
                </a:solidFill>
                <a:latin typeface="Times New Roman" pitchFamily="65" charset="-122"/>
                <a:ea typeface="宋体" pitchFamily="65" charset="-122"/>
              </a:rPr>
              <a:t>是叔本华之所谓“脑子里给别人跑马”。较好的是思索者,因为能用自己的生活力了,但还不</a:t>
            </a:r>
            <a:r>
              <a:t/>
            </a:r>
            <a:br/>
            <a:r>
              <a:rPr lang="zh-CN" altLang="en-US" sz="1530" kern="0" dirty="0" smtClean="0">
                <a:solidFill>
                  <a:srgbClr val="000000"/>
                </a:solidFill>
                <a:latin typeface="Times New Roman" pitchFamily="65" charset="-122"/>
                <a:ea typeface="宋体" pitchFamily="65" charset="-122"/>
              </a:rPr>
              <a:t>免空想。所以更好的是观察者,他用自己的眼睛去读世间这一部活书。的确,实地经验总比</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看、听、空想确凿。我先前吃过干荔枝、罐头荔枝、陈年荔枝,并且由这些推想过新鲜的好</a:t>
            </a:r>
            <a:r>
              <a:rPr dirty="0"/>
              <a:t/>
            </a:r>
            <a:br>
              <a:rPr dirty="0"/>
            </a:br>
            <a:r>
              <a:rPr lang="zh-CN" altLang="en-US" sz="1530" kern="0" dirty="0" smtClean="0">
                <a:solidFill>
                  <a:srgbClr val="000000"/>
                </a:solidFill>
                <a:latin typeface="Times New Roman" pitchFamily="65" charset="-122"/>
                <a:ea typeface="宋体" pitchFamily="65" charset="-122"/>
              </a:rPr>
              <a:t>荔枝。这回吃过了,和我所猜想的不同,非到广东来吃就永不会知道。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⑦但萧的立论也不免有些偏激,我对于萧的所说,还要加一点骑墙的议论。我以为假如从广东</a:t>
            </a:r>
            <a:r>
              <a:rPr dirty="0"/>
              <a:t/>
            </a:r>
            <a:br>
              <a:rPr dirty="0"/>
            </a:br>
            <a:r>
              <a:rPr lang="zh-CN" altLang="en-US" sz="1530" kern="0" dirty="0" smtClean="0">
                <a:solidFill>
                  <a:srgbClr val="000000"/>
                </a:solidFill>
                <a:latin typeface="Times New Roman" pitchFamily="65" charset="-122"/>
                <a:ea typeface="宋体" pitchFamily="65" charset="-122"/>
              </a:rPr>
              <a:t>乡下找一个没有历练的人,叫他到上海、北京或者什么地方,然后问他观察所得,恐怕是很有限</a:t>
            </a:r>
            <a:r>
              <a:rPr dirty="0"/>
              <a:t/>
            </a:r>
            <a:br>
              <a:rPr dirty="0"/>
            </a:br>
            <a:r>
              <a:rPr lang="zh-CN" altLang="en-US" sz="1530" kern="0" dirty="0" smtClean="0">
                <a:solidFill>
                  <a:srgbClr val="000000"/>
                </a:solidFill>
                <a:latin typeface="Times New Roman" pitchFamily="65" charset="-122"/>
                <a:ea typeface="宋体" pitchFamily="65" charset="-122"/>
              </a:rPr>
              <a:t>的,因为他没有练习过观察力。所以要观察,还是要先经过思索和读书。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(选自《而已集》,有删改)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1.(分析句子含意)简要分析第②段中画线句的内涵。(6分)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2.(分析论述层次)简述第④段的论述层次。(6分)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3.(概括作者观点)文章题为“读书杂谈”,请根据全文概括作者关于读书的主张。(6分)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职业的读书和工匠准备工具一样都是为了谋生,这种勉强的甚至痛苦的读书不值得</a:t>
              </a:r>
              <a:r>
                <a:rPr dirty="0"/>
                <a:t/>
              </a:r>
              <a:br>
                <a:rPr dirty="0"/>
              </a:br>
              <a:r>
                <a:rPr lang="zh-CN" altLang="en-US" sz="1530" kern="0" dirty="0" smtClean="0">
                  <a:solidFill>
                    <a:srgbClr val="000000"/>
                  </a:solidFill>
                  <a:latin typeface="Times New Roman" pitchFamily="65" charset="-122"/>
                  <a:ea typeface="宋体" pitchFamily="65" charset="-122"/>
                </a:rPr>
                <a:t>特别赞扬,间接肯定了超越功利的轻松的读书。</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结合语境可知,“这样的读书”指“职业的读书”;“木匠的磨斧头、裁缝的理针线”</a:t>
              </a:r>
              <a:r>
                <a:rPr dirty="0"/>
                <a:t/>
              </a:r>
              <a:br>
                <a:rPr dirty="0"/>
              </a:br>
              <a:r>
                <a:rPr lang="zh-CN" altLang="en-US" sz="1530" kern="0" dirty="0" smtClean="0">
                  <a:solidFill>
                    <a:srgbClr val="000000"/>
                  </a:solidFill>
                  <a:latin typeface="Times New Roman" pitchFamily="65" charset="-122"/>
                  <a:ea typeface="宋体" pitchFamily="65" charset="-122"/>
                </a:rPr>
                <a:t>都是出于谋生的需要,这和“职业的读书”并无区别。从下文的“很可怜”可以看出,作者是</a:t>
              </a:r>
              <a:r>
                <a:rPr dirty="0"/>
                <a:t/>
              </a:r>
              <a:br>
                <a:rPr dirty="0"/>
              </a:br>
              <a:r>
                <a:rPr lang="zh-CN" altLang="en-US" sz="1530" kern="0" dirty="0" smtClean="0">
                  <a:solidFill>
                    <a:srgbClr val="000000"/>
                  </a:solidFill>
                  <a:latin typeface="Times New Roman" pitchFamily="65" charset="-122"/>
                  <a:ea typeface="宋体" pitchFamily="65" charset="-122"/>
                </a:rPr>
                <a:t>反对这种勉强而又带着苦痛的读书方式的。由此可知,这句话的潜台词是肯定“嗜好的读</a:t>
              </a:r>
              <a:r>
                <a:rPr dirty="0"/>
                <a:t/>
              </a:r>
              <a:br>
                <a:rPr dirty="0"/>
              </a:br>
              <a:r>
                <a:rPr lang="zh-CN" altLang="en-US" sz="1530" kern="0" dirty="0" smtClean="0">
                  <a:solidFill>
                    <a:srgbClr val="000000"/>
                  </a:solidFill>
                  <a:latin typeface="Times New Roman" pitchFamily="65" charset="-122"/>
                  <a:ea typeface="宋体" pitchFamily="65" charset="-122"/>
                </a:rPr>
                <a:t>书”这种非功利性的读书方式。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首先说明批评家产生的缘由;其次概述中国批评家的种种表现;最后以印度故事为喻</a:t>
              </a:r>
              <a:r>
                <a:rPr dirty="0"/>
                <a:t/>
              </a:r>
              <a:br>
                <a:rPr dirty="0"/>
              </a:br>
              <a:r>
                <a:rPr lang="zh-CN" altLang="en-US" sz="1530" kern="0" dirty="0" smtClean="0">
                  <a:solidFill>
                    <a:srgbClr val="000000"/>
                  </a:solidFill>
                  <a:latin typeface="Times New Roman" pitchFamily="65" charset="-122"/>
                  <a:ea typeface="宋体" pitchFamily="65" charset="-122"/>
                </a:rPr>
                <a:t>剖析中国批评产生的恶果。</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分析段落的层次,可以先借助标点符号和关联词,筛选出语句的重要信息;然后分析句群</a:t>
              </a:r>
              <a:r>
                <a:rPr dirty="0"/>
                <a:t/>
              </a:r>
              <a:br>
                <a:rPr dirty="0"/>
              </a:br>
              <a:r>
                <a:rPr lang="zh-CN" altLang="en-US" sz="1530" kern="0" dirty="0" smtClean="0">
                  <a:solidFill>
                    <a:srgbClr val="000000"/>
                  </a:solidFill>
                  <a:latin typeface="Times New Roman" pitchFamily="65" charset="-122"/>
                  <a:ea typeface="宋体" pitchFamily="65" charset="-122"/>
                </a:rPr>
                <a:t>之间的关系,梳理出作者的论证思路。尤其要注意分析首尾句在论述中的特点。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读书应该出于爱好而非功利目的;读书可以看批评文章,但更要看本书,自己做主;读书</a:t>
              </a:r>
              <a:r>
                <a:rPr dirty="0"/>
                <a:t/>
              </a:r>
              <a:br>
                <a:rPr dirty="0"/>
              </a:br>
              <a:r>
                <a:rPr lang="zh-CN" altLang="en-US" sz="1530" kern="0" dirty="0" smtClean="0">
                  <a:solidFill>
                    <a:srgbClr val="000000"/>
                  </a:solidFill>
                  <a:latin typeface="Times New Roman" pitchFamily="65" charset="-122"/>
                  <a:ea typeface="宋体" pitchFamily="65" charset="-122"/>
                </a:rPr>
                <a:t>要和思索、观察结合起来。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本题侧重考查筛选信息并归纳概括作者观点的能力。根据题干要求,先圈定文中的相</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关文字,然后提炼整合要点。</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995452"/>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一、(2018南京、南通、盐城三模,18—20)阅读下面的文章,完成1—3题。(18分)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医学的“混账”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王一方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在我们的日常交往中,有些词语是需要进行一番甄别的,譬如“混账”,本来意义是商务交往中</a:t>
            </a:r>
            <a:r>
              <a:rPr dirty="0"/>
              <a:t/>
            </a:r>
            <a:br>
              <a:rPr dirty="0"/>
            </a:br>
            <a:r>
              <a:rPr lang="zh-CN" altLang="en-US" sz="1530" kern="0" dirty="0" smtClean="0">
                <a:solidFill>
                  <a:srgbClr val="000000"/>
                </a:solidFill>
                <a:latin typeface="Times New Roman" pitchFamily="65" charset="-122"/>
                <a:ea typeface="宋体" pitchFamily="65" charset="-122"/>
              </a:rPr>
              <a:t>的“账目混杂”,不知什么时候开始,“混账”也变调了,逐渐演化成一个道德感、情绪感都很</a:t>
            </a:r>
            <a:r>
              <a:rPr dirty="0"/>
              <a:t/>
            </a:r>
            <a:br>
              <a:rPr dirty="0"/>
            </a:br>
            <a:r>
              <a:rPr lang="zh-CN" altLang="en-US" sz="1530" kern="0" dirty="0" smtClean="0">
                <a:solidFill>
                  <a:srgbClr val="000000"/>
                </a:solidFill>
                <a:latin typeface="Times New Roman" pitchFamily="65" charset="-122"/>
                <a:ea typeface="宋体" pitchFamily="65" charset="-122"/>
              </a:rPr>
              <a:t>强的训斥语。其实,这世界是复杂的,许多事、许多学问都遵循“混沌”的原则与规律行事,不</a:t>
            </a:r>
            <a:r>
              <a:rPr dirty="0"/>
              <a:t/>
            </a:r>
            <a:br>
              <a:rPr dirty="0"/>
            </a:br>
            <a:r>
              <a:rPr lang="zh-CN" altLang="en-US" sz="1530" kern="0" dirty="0" smtClean="0">
                <a:solidFill>
                  <a:srgbClr val="000000"/>
                </a:solidFill>
                <a:latin typeface="Times New Roman" pitchFamily="65" charset="-122"/>
                <a:ea typeface="宋体" pitchFamily="65" charset="-122"/>
              </a:rPr>
              <a:t>会全是“小葱拌豆腐”,需要“顾左右而言他”。因此,我们不能完全以会计或审计的头脑处</a:t>
            </a:r>
            <a:r>
              <a:rPr dirty="0"/>
              <a:t/>
            </a:r>
            <a:br>
              <a:rPr dirty="0"/>
            </a:br>
            <a:r>
              <a:rPr lang="zh-CN" altLang="en-US" sz="1530" kern="0" dirty="0" smtClean="0">
                <a:solidFill>
                  <a:srgbClr val="000000"/>
                </a:solidFill>
                <a:latin typeface="Times New Roman" pitchFamily="65" charset="-122"/>
                <a:ea typeface="宋体" pitchFamily="65" charset="-122"/>
              </a:rPr>
              <a:t>事,把“混账”的眼光与多元的思维统统打倒。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无疑,人类认识自身的医学是复杂的,它的身份就有些“混沌”,医学是什么?一直是一个问题,</a:t>
            </a:r>
            <a:r>
              <a:rPr dirty="0"/>
              <a:t/>
            </a:r>
            <a:br>
              <a:rPr dirty="0"/>
            </a:br>
            <a:r>
              <a:rPr lang="zh-CN" altLang="en-US" sz="1530" kern="0" dirty="0" smtClean="0">
                <a:solidFill>
                  <a:srgbClr val="000000"/>
                </a:solidFill>
                <a:latin typeface="Times New Roman" pitchFamily="65" charset="-122"/>
                <a:ea typeface="宋体" pitchFamily="65" charset="-122"/>
              </a:rPr>
              <a:t>是科学?是人学?在国人这里,无论是知识分子,还是普罗大众,都坚信医学是科学,只有“一小</a:t>
            </a:r>
            <a:r>
              <a:rPr dirty="0"/>
              <a:t/>
            </a:r>
            <a:br>
              <a:rPr dirty="0"/>
            </a:br>
            <a:r>
              <a:rPr lang="zh-CN" altLang="en-US" sz="1530" kern="0" dirty="0" smtClean="0">
                <a:solidFill>
                  <a:srgbClr val="000000"/>
                </a:solidFill>
                <a:latin typeface="Times New Roman" pitchFamily="65" charset="-122"/>
                <a:ea typeface="宋体" pitchFamily="65" charset="-122"/>
              </a:rPr>
              <a:t>撮”人文学者认为医学也是人学,但在西方,“医学不是科学”的认知却是十分普遍的。或者</a:t>
            </a:r>
            <a:r>
              <a:rPr dirty="0"/>
              <a:t/>
            </a:r>
            <a:br>
              <a:rPr dirty="0"/>
            </a:br>
            <a:r>
              <a:rPr lang="zh-CN" altLang="en-US" sz="1530" kern="0" dirty="0" smtClean="0">
                <a:solidFill>
                  <a:srgbClr val="000000"/>
                </a:solidFill>
                <a:latin typeface="Times New Roman" pitchFamily="65" charset="-122"/>
                <a:ea typeface="宋体" pitchFamily="65" charset="-122"/>
              </a:rPr>
              <a:t>可以折中一下,既是科学,又不是科学,基础医学是科学,临床医学更多的是技术与艺术,因此,诺</a:t>
            </a:r>
            <a:endParaRPr lang="zh-CN" altLang="en-US" dirty="0"/>
          </a:p>
        </p:txBody>
      </p:sp>
      <p:sp>
        <p:nvSpPr>
          <p:cNvPr id="3" name="TextBox 11"/>
          <p:cNvSpPr txBox="1"/>
          <p:nvPr/>
        </p:nvSpPr>
        <p:spPr>
          <a:xfrm>
            <a:off x="2243297" y="1134253"/>
            <a:ext cx="4687502" cy="907171"/>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B</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高考模拟·综合题组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每题建议用时20分钟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贝尔奖的医科分项叫“生理学及医学奖”。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如果遵从严格意义上的“科学”传统与立场,医疗活动中的许多程序与内容是必须入“另</a:t>
            </a:r>
            <a:r>
              <a:t/>
            </a:r>
            <a:br/>
            <a:r>
              <a:rPr lang="zh-CN" altLang="en-US" sz="1530" kern="0" dirty="0" smtClean="0">
                <a:solidFill>
                  <a:srgbClr val="000000"/>
                </a:solidFill>
                <a:latin typeface="Times New Roman" pitchFamily="65" charset="-122"/>
                <a:ea typeface="宋体" pitchFamily="65" charset="-122"/>
              </a:rPr>
              <a:t>册”的。譬如“病因”,科学的病因学必须是客观的,因果链条的演进关系是循证的、确凿的,</a:t>
            </a:r>
            <a:r>
              <a:t/>
            </a:r>
            <a:br/>
            <a:r>
              <a:rPr lang="zh-CN" altLang="en-US" sz="1530" kern="0" dirty="0" smtClean="0">
                <a:solidFill>
                  <a:srgbClr val="000000"/>
                </a:solidFill>
                <a:latin typeface="Times New Roman" pitchFamily="65" charset="-122"/>
                <a:ea typeface="宋体" pitchFamily="65" charset="-122"/>
              </a:rPr>
              <a:t>统计数学的导入提升了医学群体研究以及疾病一般规律的认知水平,但是无法突破“个体”</a:t>
            </a:r>
            <a:r>
              <a:t/>
            </a:r>
            <a:br/>
            <a:r>
              <a:rPr lang="zh-CN" altLang="en-US" sz="1530" kern="0" dirty="0" smtClean="0">
                <a:solidFill>
                  <a:srgbClr val="000000"/>
                </a:solidFill>
                <a:latin typeface="Times New Roman" pitchFamily="65" charset="-122"/>
                <a:ea typeface="宋体" pitchFamily="65" charset="-122"/>
              </a:rPr>
              <a:t>医学研究的复杂性“高墙”,抵达“个体”人类的多样性、复杂性包裹的“真理内核”。因</a:t>
            </a:r>
            <a:r>
              <a:t/>
            </a:r>
            <a:br/>
            <a:r>
              <a:rPr lang="zh-CN" altLang="en-US" sz="1530" kern="0" dirty="0" smtClean="0">
                <a:solidFill>
                  <a:srgbClr val="000000"/>
                </a:solidFill>
                <a:latin typeface="Times New Roman" pitchFamily="65" charset="-122"/>
                <a:ea typeface="宋体" pitchFamily="65" charset="-122"/>
              </a:rPr>
              <a:t>此,许多情况下,尤其是个体疾病的因果分析都是推测性的、或然的、片面的。现实的研究瓶</a:t>
            </a:r>
            <a:r>
              <a:t/>
            </a:r>
            <a:br/>
            <a:r>
              <a:rPr lang="zh-CN" altLang="en-US" sz="1530" kern="0" dirty="0" smtClean="0">
                <a:solidFill>
                  <a:srgbClr val="000000"/>
                </a:solidFill>
                <a:latin typeface="Times New Roman" pitchFamily="65" charset="-122"/>
                <a:ea typeface="宋体" pitchFamily="65" charset="-122"/>
              </a:rPr>
              <a:t>颈是“脑科学”的精微奥秘至今迷雾重重,人类的躯体性,即生物学属性与灵魂性,即心理学、</a:t>
            </a:r>
            <a:r>
              <a:t/>
            </a:r>
            <a:br/>
            <a:r>
              <a:rPr lang="zh-CN" altLang="en-US" sz="1530" kern="0" dirty="0" smtClean="0">
                <a:solidFill>
                  <a:srgbClr val="000000"/>
                </a:solidFill>
                <a:latin typeface="Times New Roman" pitchFamily="65" charset="-122"/>
                <a:ea typeface="宋体" pitchFamily="65" charset="-122"/>
              </a:rPr>
              <a:t>社会、人文属性无法在这里融会“并账”,只能简单“混账”。</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病因学的“混账”</a:t>
            </a:r>
            <a:r>
              <a:rPr lang="zh-CN" altLang="en-US" sz="1530" kern="0" dirty="0" smtClean="0">
                <a:solidFill>
                  <a:srgbClr val="000000"/>
                </a:solidFill>
                <a:latin typeface="Times New Roman" pitchFamily="65" charset="-122"/>
                <a:ea typeface="宋体" pitchFamily="65" charset="-122"/>
              </a:rPr>
              <a:t>必然波及治疗学,科学的治疗应该是针对真实病因的“靶心”处置,但无奈</a:t>
            </a:r>
            <a:r>
              <a:t/>
            </a:r>
            <a:br/>
            <a:r>
              <a:rPr lang="zh-CN" altLang="en-US" sz="1530" kern="0" dirty="0" smtClean="0">
                <a:solidFill>
                  <a:srgbClr val="000000"/>
                </a:solidFill>
                <a:latin typeface="Times New Roman" pitchFamily="65" charset="-122"/>
                <a:ea typeface="宋体" pitchFamily="65" charset="-122"/>
              </a:rPr>
              <a:t>我们很多情况下,无法寻找到真实的、彻底的、完整的“靶心”,也就无法给出病因学治疗,而</a:t>
            </a:r>
            <a:r>
              <a:t/>
            </a:r>
            <a:br/>
            <a:r>
              <a:rPr lang="zh-CN" altLang="en-US" sz="1530" kern="0" dirty="0" smtClean="0">
                <a:solidFill>
                  <a:srgbClr val="000000"/>
                </a:solidFill>
                <a:latin typeface="Times New Roman" pitchFamily="65" charset="-122"/>
                <a:ea typeface="宋体" pitchFamily="65" charset="-122"/>
              </a:rPr>
              <a:t>只能做发病学、症状学处理,甚至只能做泛化的准心理学治疗。心术不纯者更是为了提取药</a:t>
            </a:r>
            <a:r>
              <a:t/>
            </a:r>
            <a:br/>
            <a:r>
              <a:rPr lang="zh-CN" altLang="en-US" sz="1530" kern="0" dirty="0" smtClean="0">
                <a:solidFill>
                  <a:srgbClr val="000000"/>
                </a:solidFill>
                <a:latin typeface="Times New Roman" pitchFamily="65" charset="-122"/>
                <a:ea typeface="宋体" pitchFamily="65" charset="-122"/>
              </a:rPr>
              <a:t>品奖励,把有用的,没用的,甚至有害的药品统统堆上去,开的不仅仅是学理上,更是</a:t>
            </a:r>
            <a:r>
              <a:rPr lang="zh-CN" altLang="en-US" sz="1530" u="sng" kern="0" dirty="0" smtClean="0">
                <a:solidFill>
                  <a:srgbClr val="000000"/>
                </a:solidFill>
                <a:latin typeface="Times New Roman" pitchFamily="65" charset="-122"/>
                <a:ea typeface="宋体" pitchFamily="65" charset="-122"/>
              </a:rPr>
              <a:t>良知上“混</a:t>
            </a:r>
            <a:r>
              <a:t/>
            </a:r>
            <a:br/>
            <a:r>
              <a:rPr lang="zh-CN" altLang="en-US" sz="1530" u="sng" kern="0" dirty="0" smtClean="0">
                <a:solidFill>
                  <a:srgbClr val="000000"/>
                </a:solidFill>
                <a:latin typeface="Times New Roman" pitchFamily="65" charset="-122"/>
                <a:ea typeface="宋体" pitchFamily="65" charset="-122"/>
              </a:rPr>
              <a:t>账”的处方</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回顾一下近代医学的历史,检点一下自己的医疗行为:医学都干了些什么?都能干些什么?在美</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国有一个不知名的萨拉纳克湖,湖畔有一座医生的墓庐,墓碑上这样写道:“有时,去治愈;常常,</a:t>
            </a:r>
            <a:r>
              <a:rPr sz="1500" dirty="0"/>
              <a:t/>
            </a:r>
            <a:br>
              <a:rPr sz="1500" dirty="0"/>
            </a:br>
            <a:r>
              <a:rPr lang="zh-CN" altLang="en-US" sz="1500" kern="0" dirty="0" smtClean="0">
                <a:solidFill>
                  <a:srgbClr val="000000"/>
                </a:solidFill>
                <a:latin typeface="Times New Roman" pitchFamily="65" charset="-122"/>
                <a:ea typeface="宋体" pitchFamily="65" charset="-122"/>
              </a:rPr>
              <a:t>去帮助;总是,去安慰。”这个墓志铭真实地表达了近二百年来人类医学与医疗的心态与姿态。</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也许,仅仅从理论医学与伦理的层面来讨论有些“干涩”,我们可以回到鲜活的医疗生活中来</a:t>
            </a:r>
            <a:r>
              <a:rPr sz="1500" dirty="0"/>
              <a:t/>
            </a:r>
            <a:br>
              <a:rPr sz="1500" dirty="0"/>
            </a:br>
            <a:r>
              <a:rPr lang="zh-CN" altLang="en-US" sz="1500" kern="0" dirty="0" smtClean="0">
                <a:solidFill>
                  <a:srgbClr val="000000"/>
                </a:solidFill>
                <a:latin typeface="Times New Roman" pitchFamily="65" charset="-122"/>
                <a:ea typeface="宋体" pitchFamily="65" charset="-122"/>
              </a:rPr>
              <a:t>“拉家常”。一个医师与病人共同的日常经验就是——疼痛。在临床上,疼痛是最普遍的主</a:t>
            </a:r>
            <a:r>
              <a:rPr sz="1500" dirty="0"/>
              <a:t/>
            </a:r>
            <a:br>
              <a:rPr sz="1500" dirty="0"/>
            </a:br>
            <a:r>
              <a:rPr lang="zh-CN" altLang="en-US" sz="1500" kern="0" dirty="0" smtClean="0">
                <a:solidFill>
                  <a:srgbClr val="000000"/>
                </a:solidFill>
                <a:latin typeface="Times New Roman" pitchFamily="65" charset="-122"/>
                <a:ea typeface="宋体" pitchFamily="65" charset="-122"/>
              </a:rPr>
              <a:t>诉,最直接的求医动因,是底座最庞大的“冰山之尖”,因此疼痛治疗遭受的社会批评也最多,</a:t>
            </a:r>
            <a:r>
              <a:rPr sz="1500" dirty="0"/>
              <a:t/>
            </a:r>
            <a:br>
              <a:rPr sz="1500" dirty="0"/>
            </a:br>
            <a:r>
              <a:rPr lang="zh-CN" altLang="en-US" sz="1500" kern="0" dirty="0" smtClean="0">
                <a:solidFill>
                  <a:srgbClr val="000000"/>
                </a:solidFill>
                <a:latin typeface="Times New Roman" pitchFamily="65" charset="-122"/>
                <a:ea typeface="宋体" pitchFamily="65" charset="-122"/>
              </a:rPr>
              <a:t>如“治标不治本”的症状学处置,“头痛医头,脚痛医脚”的局部治疗,其实,根子都在疼痛形</a:t>
            </a:r>
            <a:r>
              <a:rPr sz="1500" dirty="0"/>
              <a:t/>
            </a:r>
            <a:br>
              <a:rPr sz="1500" dirty="0"/>
            </a:br>
            <a:r>
              <a:rPr lang="zh-CN" altLang="en-US" sz="1500" kern="0" dirty="0" smtClean="0">
                <a:solidFill>
                  <a:srgbClr val="000000"/>
                </a:solidFill>
                <a:latin typeface="Times New Roman" pitchFamily="65" charset="-122"/>
                <a:ea typeface="宋体" pitchFamily="65" charset="-122"/>
              </a:rPr>
              <a:t>成、表现的多元性、多样性、复杂性上。每一次疼痛的发生与演进都有一个精彩的人生故</a:t>
            </a:r>
            <a:r>
              <a:rPr sz="1500" dirty="0"/>
              <a:t/>
            </a:r>
            <a:br>
              <a:rPr sz="1500" dirty="0"/>
            </a:br>
            <a:r>
              <a:rPr lang="zh-CN" altLang="en-US" sz="1500" kern="0" dirty="0" smtClean="0">
                <a:solidFill>
                  <a:srgbClr val="000000"/>
                </a:solidFill>
                <a:latin typeface="Times New Roman" pitchFamily="65" charset="-122"/>
                <a:ea typeface="宋体" pitchFamily="65" charset="-122"/>
              </a:rPr>
              <a:t>事,都是一个心理、社会事件,甚至是一个精神事件,仅仅从生物学角度去解读是分内的,省事</a:t>
            </a:r>
            <a:r>
              <a:rPr sz="1500" dirty="0"/>
              <a:t/>
            </a:r>
            <a:br>
              <a:rPr sz="1500" dirty="0"/>
            </a:br>
            <a:r>
              <a:rPr lang="zh-CN" altLang="en-US" sz="1500" kern="0" dirty="0" smtClean="0">
                <a:solidFill>
                  <a:srgbClr val="000000"/>
                </a:solidFill>
                <a:latin typeface="Times New Roman" pitchFamily="65" charset="-122"/>
                <a:ea typeface="宋体" pitchFamily="65" charset="-122"/>
              </a:rPr>
              <a:t>的,但是苍白的,也是片面的。许多临床大夫不愿意接受“混账”的多元探究思维,而惯性地循</a:t>
            </a:r>
            <a:r>
              <a:rPr sz="1500" dirty="0"/>
              <a:t/>
            </a:r>
            <a:br>
              <a:rPr sz="1500" dirty="0"/>
            </a:br>
            <a:r>
              <a:rPr lang="zh-CN" altLang="en-US" sz="1500" kern="0" dirty="0" smtClean="0">
                <a:solidFill>
                  <a:srgbClr val="000000"/>
                </a:solidFill>
                <a:latin typeface="Times New Roman" pitchFamily="65" charset="-122"/>
                <a:ea typeface="宋体" pitchFamily="65" charset="-122"/>
              </a:rPr>
              <a:t>着生物学还原论的思路继续“分账”下去,一时恐怕也难以指责他们。不过,一旦脑壳里的秘</a:t>
            </a:r>
            <a:r>
              <a:rPr sz="1500" dirty="0"/>
              <a:t/>
            </a:r>
            <a:br>
              <a:rPr sz="1500" dirty="0"/>
            </a:br>
            <a:r>
              <a:rPr lang="zh-CN" altLang="en-US" sz="1500" kern="0" dirty="0" smtClean="0">
                <a:solidFill>
                  <a:srgbClr val="000000"/>
                </a:solidFill>
                <a:latin typeface="Times New Roman" pitchFamily="65" charset="-122"/>
                <a:ea typeface="宋体" pitchFamily="65" charset="-122"/>
              </a:rPr>
              <a:t>密被破译,生物—心理—社会—人文的交换密码与机制找到,局面就会发生巨变,到那时,人类</a:t>
            </a:r>
            <a:r>
              <a:rPr sz="1500" dirty="0"/>
              <a:t/>
            </a:r>
            <a:br>
              <a:rPr sz="1500" dirty="0"/>
            </a:br>
            <a:r>
              <a:rPr lang="zh-CN" altLang="en-US" sz="1500" kern="0" dirty="0" smtClean="0">
                <a:solidFill>
                  <a:srgbClr val="000000"/>
                </a:solidFill>
                <a:latin typeface="Times New Roman" pitchFamily="65" charset="-122"/>
                <a:ea typeface="宋体" pitchFamily="65" charset="-122"/>
              </a:rPr>
              <a:t>不仅可以轻松地疗治疼痛,还将在更广阔的天地里认识生命、疾病、死亡,驾驭自身的命运。</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风物长宜放眼量,如果着眼于未来医学的远景,着眼于医学的“必然王国”境界,当下还应该有</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那么一些“混账”的宽容和进取。</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(选自《读书》2006年第2期,有删改)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1.请概括全文的论述思路。(6分)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2.结合语境,分别解释两处画线短语的含义。(6分)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3.文章第五段引述医生的墓志铭有何作用?(6分)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首先,由“混账”的本义引出观点,即我们不能把“混账”的眼光一概否定;然后,具体</a:t>
            </a:r>
            <a:r>
              <a:rPr dirty="0"/>
              <a:t/>
            </a:r>
            <a:br>
              <a:rPr dirty="0"/>
            </a:br>
            <a:r>
              <a:rPr lang="zh-CN" altLang="en-US" sz="1530" kern="0" dirty="0" smtClean="0">
                <a:solidFill>
                  <a:srgbClr val="000000"/>
                </a:solidFill>
                <a:latin typeface="Times New Roman" pitchFamily="65" charset="-122"/>
                <a:ea typeface="宋体" pitchFamily="65" charset="-122"/>
              </a:rPr>
              <a:t>分析医学上存在的种种“混账”;最后,呼吁对医学上的一些“混账”应持宽容态度。</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本题考查学生把握文章论述思路的能力。答题时,需要学生们先明确文本的大意,然后</a:t>
            </a:r>
            <a:r>
              <a:rPr dirty="0"/>
              <a:t/>
            </a:r>
            <a:br>
              <a:rPr dirty="0"/>
            </a:br>
            <a:r>
              <a:rPr lang="zh-CN" altLang="en-US" sz="1530" kern="0" dirty="0" smtClean="0">
                <a:solidFill>
                  <a:srgbClr val="000000"/>
                </a:solidFill>
                <a:latin typeface="Times New Roman" pitchFamily="65" charset="-122"/>
                <a:ea typeface="宋体" pitchFamily="65" charset="-122"/>
              </a:rPr>
              <a:t>对文本进行分层,随后概括每层的内容,最后用关联词将各层层意连接起来。通读文章,本文可</a:t>
            </a:r>
            <a:r>
              <a:rPr dirty="0"/>
              <a:t/>
            </a:r>
            <a:br>
              <a:rPr dirty="0"/>
            </a:br>
            <a:r>
              <a:rPr lang="zh-CN" altLang="en-US" sz="1530" kern="0" dirty="0" smtClean="0">
                <a:solidFill>
                  <a:srgbClr val="000000"/>
                </a:solidFill>
                <a:latin typeface="Times New Roman" pitchFamily="65" charset="-122"/>
                <a:ea typeface="宋体" pitchFamily="65" charset="-122"/>
              </a:rPr>
              <a:t>以划分为四层。第一层,第一段,提出“混账”的概念,并指出我们不能完全以会计或审计的头</a:t>
            </a:r>
            <a:r>
              <a:rPr dirty="0"/>
              <a:t/>
            </a:r>
            <a:br>
              <a:rPr dirty="0"/>
            </a:br>
            <a:r>
              <a:rPr lang="zh-CN" altLang="en-US" sz="1530" kern="0" dirty="0" smtClean="0">
                <a:solidFill>
                  <a:srgbClr val="000000"/>
                </a:solidFill>
                <a:latin typeface="Times New Roman" pitchFamily="65" charset="-122"/>
                <a:ea typeface="宋体" pitchFamily="65" charset="-122"/>
              </a:rPr>
              <a:t>脑处事,把“混账”的眼光与多元的思维统统打倒;第二层,第二段,论述人类认识自身的医学</a:t>
            </a:r>
            <a:r>
              <a:rPr dirty="0"/>
              <a:t/>
            </a:r>
            <a:br>
              <a:rPr dirty="0"/>
            </a:br>
            <a:r>
              <a:rPr lang="zh-CN" altLang="en-US" sz="1530" kern="0" dirty="0" smtClean="0">
                <a:solidFill>
                  <a:srgbClr val="000000"/>
                </a:solidFill>
                <a:latin typeface="Times New Roman" pitchFamily="65" charset="-122"/>
                <a:ea typeface="宋体" pitchFamily="65" charset="-122"/>
              </a:rPr>
              <a:t>是复杂的,它的身份就有些“混沌”,从而探讨医学是什么;第三层,第三段到第六段,运用举例</a:t>
            </a:r>
            <a:r>
              <a:rPr dirty="0"/>
              <a:t/>
            </a:r>
            <a:br>
              <a:rPr dirty="0"/>
            </a:br>
            <a:r>
              <a:rPr lang="zh-CN" altLang="en-US" sz="1530" kern="0" dirty="0" smtClean="0">
                <a:solidFill>
                  <a:srgbClr val="000000"/>
                </a:solidFill>
                <a:latin typeface="Times New Roman" pitchFamily="65" charset="-122"/>
                <a:ea typeface="宋体" pitchFamily="65" charset="-122"/>
              </a:rPr>
              <a:t>论证、引用论证,从理论医学、伦理、鲜活的医疗生活层面论述医学“混账”的表现,并指出</a:t>
            </a:r>
            <a:r>
              <a:rPr dirty="0"/>
              <a:t/>
            </a:r>
            <a:br>
              <a:rPr dirty="0"/>
            </a:br>
            <a:r>
              <a:rPr lang="zh-CN" altLang="en-US" sz="1530" kern="0" dirty="0" smtClean="0">
                <a:solidFill>
                  <a:srgbClr val="000000"/>
                </a:solidFill>
                <a:latin typeface="Times New Roman" pitchFamily="65" charset="-122"/>
                <a:ea typeface="宋体" pitchFamily="65" charset="-122"/>
              </a:rPr>
              <a:t>一旦脑壳里的秘密被破译,生物—心理—社会—人文的交换密码与机制找到,局面就会发生巨</a:t>
            </a:r>
            <a:r>
              <a:rPr dirty="0"/>
              <a:t/>
            </a:r>
            <a:br>
              <a:rPr dirty="0"/>
            </a:br>
            <a:r>
              <a:rPr lang="zh-CN" altLang="en-US" sz="1530" kern="0" dirty="0" smtClean="0">
                <a:solidFill>
                  <a:srgbClr val="000000"/>
                </a:solidFill>
                <a:latin typeface="Times New Roman" pitchFamily="65" charset="-122"/>
                <a:ea typeface="宋体" pitchFamily="65" charset="-122"/>
              </a:rPr>
              <a:t>变,人类不仅可以轻松地疗治疼痛,还将在更广阔的天地里认识生命、疾病、死亡,驾驭自身的</a:t>
            </a:r>
            <a:r>
              <a:rPr dirty="0"/>
              <a:t/>
            </a:r>
            <a:br>
              <a:rPr dirty="0"/>
            </a:br>
            <a:r>
              <a:rPr lang="zh-CN" altLang="en-US" sz="1530" kern="0" dirty="0" smtClean="0">
                <a:solidFill>
                  <a:srgbClr val="000000"/>
                </a:solidFill>
                <a:latin typeface="Times New Roman" pitchFamily="65" charset="-122"/>
                <a:ea typeface="宋体" pitchFamily="65" charset="-122"/>
              </a:rPr>
              <a:t>命运;第四层,第七段,我们应着眼未来,当下还应该有那么一些“混账”的宽容和进取。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病因学的“混账”:对于个体疾病的因果分析都是推测性的、或然的、片面的。良</a:t>
            </a:r>
            <a:r>
              <a:rPr dirty="0"/>
              <a:t/>
            </a:r>
            <a:br>
              <a:rPr dirty="0"/>
            </a:br>
            <a:r>
              <a:rPr lang="zh-CN" altLang="en-US" sz="1530" kern="0" dirty="0" smtClean="0">
                <a:solidFill>
                  <a:srgbClr val="000000"/>
                </a:solidFill>
                <a:latin typeface="Times New Roman" pitchFamily="65" charset="-122"/>
                <a:ea typeface="宋体" pitchFamily="65" charset="-122"/>
              </a:rPr>
              <a:t>知上“混账”的处方:医生为追求个人利益违背良知滥开药品。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本题考查短语的含义,需要从上下文寻找答案,首先定位答题区间,再找出相关语句,概</a:t>
            </a:r>
            <a:r>
              <a:rPr dirty="0"/>
              <a:t/>
            </a:r>
            <a:br>
              <a:rPr dirty="0"/>
            </a:br>
            <a:r>
              <a:rPr lang="zh-CN" altLang="en-US" sz="1530" kern="0" dirty="0" smtClean="0">
                <a:solidFill>
                  <a:srgbClr val="000000"/>
                </a:solidFill>
                <a:latin typeface="Times New Roman" pitchFamily="65" charset="-122"/>
                <a:ea typeface="宋体" pitchFamily="65" charset="-122"/>
              </a:rPr>
              <a:t>括回答即可。①病因学的“混账”,答题区间定位在第三段,即“许多情况下,尤其是个体疾病</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无法在这里融会‘并账’”。②良知上“混账”的处方,答题区间定位在第四段,即“科</a:t>
            </a:r>
            <a:r>
              <a:rPr dirty="0"/>
              <a:t/>
            </a:r>
            <a:br>
              <a:rPr dirty="0"/>
            </a:br>
            <a:r>
              <a:rPr lang="zh-CN" altLang="en-US" sz="1530" kern="0" dirty="0" smtClean="0">
                <a:solidFill>
                  <a:srgbClr val="000000"/>
                </a:solidFill>
                <a:latin typeface="Times New Roman" pitchFamily="65" charset="-122"/>
                <a:ea typeface="宋体" pitchFamily="65" charset="-122"/>
              </a:rPr>
              <a:t>学的治疗应该是针对真实病因的‘靶心’处置</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没用的,甚至有害的药品统统堆上去”。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墓志铭表达了人类医学的真实处境,含蓄回答了前文的问题,从而启发读者思考人类</a:t>
            </a:r>
            <a:r>
              <a:rPr dirty="0"/>
              <a:t/>
            </a:r>
            <a:br>
              <a:rPr dirty="0"/>
            </a:br>
            <a:r>
              <a:rPr lang="zh-CN" altLang="en-US" sz="1530" kern="0" dirty="0" smtClean="0">
                <a:solidFill>
                  <a:srgbClr val="000000"/>
                </a:solidFill>
                <a:latin typeface="Times New Roman" pitchFamily="65" charset="-122"/>
                <a:ea typeface="宋体" pitchFamily="65" charset="-122"/>
              </a:rPr>
              <a:t>医学的局限性。</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解答本题,首先明确是使用了引用论证。用一个医生的墓志铭来论述“检点一下自己</a:t>
            </a:r>
            <a:r>
              <a:rPr dirty="0"/>
              <a:t/>
            </a:r>
            <a:br>
              <a:rPr dirty="0"/>
            </a:br>
            <a:r>
              <a:rPr lang="zh-CN" altLang="en-US" sz="1530" kern="0" dirty="0" smtClean="0">
                <a:solidFill>
                  <a:srgbClr val="000000"/>
                </a:solidFill>
                <a:latin typeface="Times New Roman" pitchFamily="65" charset="-122"/>
                <a:ea typeface="宋体" pitchFamily="65" charset="-122"/>
              </a:rPr>
              <a:t>的医疗行为:医学都干了些什么?都能干些什么?”,承接上文提到的心术不纯者开的良知上</a:t>
            </a:r>
            <a:r>
              <a:rPr dirty="0"/>
              <a:t/>
            </a:r>
            <a:br>
              <a:rPr dirty="0"/>
            </a:br>
            <a:r>
              <a:rPr lang="zh-CN" altLang="en-US" sz="1530" kern="0" dirty="0" smtClean="0">
                <a:solidFill>
                  <a:srgbClr val="000000"/>
                </a:solidFill>
                <a:latin typeface="Times New Roman" pitchFamily="65" charset="-122"/>
                <a:ea typeface="宋体" pitchFamily="65" charset="-122"/>
              </a:rPr>
              <a:t>“混账”的处方“这个墓志铭真实地表达了近二百年来人类医学与医疗的心态与姿态”,从</a:t>
            </a:r>
            <a:r>
              <a:rPr dirty="0"/>
              <a:t/>
            </a:r>
            <a:br>
              <a:rPr dirty="0"/>
            </a:br>
            <a:r>
              <a:rPr lang="zh-CN" altLang="en-US" sz="1530" kern="0" dirty="0" smtClean="0">
                <a:solidFill>
                  <a:srgbClr val="000000"/>
                </a:solidFill>
                <a:latin typeface="Times New Roman" pitchFamily="65" charset="-122"/>
                <a:ea typeface="宋体" pitchFamily="65" charset="-122"/>
              </a:rPr>
              <a:t>伦理的层面来讨论医学,引出下文“回到鲜活的医疗生活中来‘拉家常’”。另外,考生也不</a:t>
            </a:r>
            <a:r>
              <a:rPr dirty="0"/>
              <a:t/>
            </a:r>
            <a:br>
              <a:rPr dirty="0"/>
            </a:br>
            <a:r>
              <a:rPr lang="zh-CN" altLang="en-US" sz="1530" kern="0" dirty="0" smtClean="0">
                <a:solidFill>
                  <a:srgbClr val="000000"/>
                </a:solidFill>
                <a:latin typeface="Times New Roman" pitchFamily="65" charset="-122"/>
                <a:ea typeface="宋体" pitchFamily="65" charset="-122"/>
              </a:rPr>
              <a:t>能忘记引用论证的作用:增强文章的说服力、感染力。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本题考查学生分析文章结构,把握文章思路的能力。通过阅读我们发现,第四段中反复</a:t>
            </a:r>
            <a:r>
              <a:rPr dirty="0"/>
              <a:t/>
            </a:r>
            <a:br>
              <a:rPr dirty="0"/>
            </a:br>
            <a:r>
              <a:rPr lang="zh-CN" altLang="en-US" sz="1530" kern="0" dirty="0" smtClean="0">
                <a:solidFill>
                  <a:srgbClr val="000000"/>
                </a:solidFill>
                <a:latin typeface="Times New Roman" pitchFamily="65" charset="-122"/>
                <a:ea typeface="宋体" pitchFamily="65" charset="-122"/>
              </a:rPr>
              <a:t>出现的关键词是“火候”,而全文的核心话题是“谱”,所以第四段的内容就是将两个概念建</a:t>
            </a:r>
            <a:r>
              <a:rPr dirty="0"/>
              <a:t/>
            </a:r>
            <a:br>
              <a:rPr dirty="0"/>
            </a:br>
            <a:r>
              <a:rPr lang="zh-CN" altLang="en-US" sz="1530" kern="0" dirty="0" smtClean="0">
                <a:solidFill>
                  <a:srgbClr val="000000"/>
                </a:solidFill>
                <a:latin typeface="Times New Roman" pitchFamily="65" charset="-122"/>
                <a:ea typeface="宋体" pitchFamily="65" charset="-122"/>
              </a:rPr>
              <a:t>立起联系,如果我们能够理清作者是怎样建立这种联系的,自然也就将段落的论述层次理清</a:t>
            </a:r>
            <a:r>
              <a:rPr dirty="0"/>
              <a:t/>
            </a:r>
            <a:br>
              <a:rPr dirty="0"/>
            </a:br>
            <a:r>
              <a:rPr lang="zh-CN" altLang="en-US" sz="1530" kern="0" dirty="0" smtClean="0">
                <a:solidFill>
                  <a:srgbClr val="000000"/>
                </a:solidFill>
                <a:latin typeface="Times New Roman" pitchFamily="65" charset="-122"/>
                <a:ea typeface="宋体" pitchFamily="65" charset="-122"/>
              </a:rPr>
              <a:t>了。本段开头承接上文,先以生活中的菜谱为例指出其对家庭主妇的作用;再以转折句“但厨</a:t>
            </a:r>
            <a:r>
              <a:rPr dirty="0"/>
              <a:t/>
            </a:r>
            <a:br>
              <a:rPr dirty="0"/>
            </a:br>
            <a:r>
              <a:rPr lang="zh-CN" altLang="en-US" sz="1530" kern="0" dirty="0" smtClean="0">
                <a:solidFill>
                  <a:srgbClr val="000000"/>
                </a:solidFill>
                <a:latin typeface="Times New Roman" pitchFamily="65" charset="-122"/>
                <a:ea typeface="宋体" pitchFamily="65" charset="-122"/>
              </a:rPr>
              <a:t>艺上乘,在于把握火候”引出“火候”;接着给“火候”这一概念下定义,即“是一个综合性的</a:t>
            </a:r>
            <a:r>
              <a:rPr dirty="0"/>
              <a:t/>
            </a:r>
            <a:br>
              <a:rPr dirty="0"/>
            </a:br>
            <a:r>
              <a:rPr lang="zh-CN" altLang="en-US" sz="1530" kern="0" dirty="0" smtClean="0">
                <a:solidFill>
                  <a:srgbClr val="000000"/>
                </a:solidFill>
                <a:latin typeface="Times New Roman" pitchFamily="65" charset="-122"/>
                <a:ea typeface="宋体" pitchFamily="65" charset="-122"/>
              </a:rPr>
              <a:t>分寸”;接着谈如何把握火候,即“是实践性的”“不仅仅是实用性的,而且是艺术性的”;最</a:t>
            </a:r>
            <a:r>
              <a:rPr dirty="0"/>
              <a:t/>
            </a:r>
            <a:br>
              <a:rPr dirty="0"/>
            </a:br>
            <a:r>
              <a:rPr lang="zh-CN" altLang="en-US" sz="1530" kern="0" dirty="0" smtClean="0">
                <a:solidFill>
                  <a:srgbClr val="000000"/>
                </a:solidFill>
                <a:latin typeface="Times New Roman" pitchFamily="65" charset="-122"/>
                <a:ea typeface="宋体" pitchFamily="65" charset="-122"/>
              </a:rPr>
              <a:t>后谈“舞台艺术中也有火候”,成功建立起“谱”与“火候”的关系。在理清文段内容的基</a:t>
            </a:r>
            <a:r>
              <a:rPr dirty="0"/>
              <a:t/>
            </a:r>
            <a:br>
              <a:rPr dirty="0"/>
            </a:br>
            <a:r>
              <a:rPr lang="zh-CN" altLang="en-US" sz="1530" kern="0" dirty="0" smtClean="0">
                <a:solidFill>
                  <a:srgbClr val="000000"/>
                </a:solidFill>
                <a:latin typeface="Times New Roman" pitchFamily="65" charset="-122"/>
                <a:ea typeface="宋体" pitchFamily="65" charset="-122"/>
              </a:rPr>
              <a:t>础上适当加以概括,即可得出答案。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知识归纳　论述类文本贵在把所论问题一步一步说清楚,所以要重视对文章思路的把握。高</a:t>
            </a:r>
            <a:r>
              <a:rPr dirty="0"/>
              <a:t/>
            </a:r>
            <a:br>
              <a:rPr dirty="0"/>
            </a:br>
            <a:r>
              <a:rPr lang="zh-CN" altLang="en-US" sz="1530" kern="0" dirty="0" smtClean="0">
                <a:solidFill>
                  <a:srgbClr val="000000"/>
                </a:solidFill>
                <a:latin typeface="Times New Roman" pitchFamily="65" charset="-122"/>
                <a:ea typeface="宋体" pitchFamily="65" charset="-122"/>
              </a:rPr>
              <a:t>考也特别重视对思路的考查,江苏卷此类题命题角度有二:整体概括全文论述思路和局部分析</a:t>
            </a:r>
            <a:r>
              <a:rPr dirty="0"/>
              <a:t/>
            </a:r>
            <a:br>
              <a:rPr dirty="0"/>
            </a:br>
            <a:r>
              <a:rPr lang="zh-CN" altLang="en-US" sz="1530" kern="0" dirty="0" smtClean="0">
                <a:solidFill>
                  <a:srgbClr val="000000"/>
                </a:solidFill>
                <a:latin typeface="Times New Roman" pitchFamily="65" charset="-122"/>
                <a:ea typeface="宋体" pitchFamily="65" charset="-122"/>
              </a:rPr>
              <a:t>某段的论述层次。无论是哪种角度,要想准确分析论述类文本的论述思路,我们首先需要了解</a:t>
            </a:r>
            <a:r>
              <a:rPr dirty="0"/>
              <a:t/>
            </a:r>
            <a:br>
              <a:rPr dirty="0"/>
            </a:br>
            <a:r>
              <a:rPr lang="zh-CN" altLang="en-US" sz="1530" kern="0" dirty="0" smtClean="0">
                <a:solidFill>
                  <a:srgbClr val="000000"/>
                </a:solidFill>
                <a:latin typeface="Times New Roman" pitchFamily="65" charset="-122"/>
                <a:ea typeface="宋体" pitchFamily="65" charset="-122"/>
              </a:rPr>
              <a:t>论述类文本的基本结构。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一般论述类文本的基本结构为:引论(提出问题)、本论(分析问题)、结论(解决问题)三部分。</a:t>
            </a:r>
            <a:r>
              <a:rPr dirty="0"/>
              <a:t/>
            </a:r>
            <a:br>
              <a:rPr dirty="0"/>
            </a:br>
            <a:r>
              <a:rPr lang="zh-CN" altLang="en-US" sz="1530" kern="0" dirty="0" smtClean="0">
                <a:solidFill>
                  <a:srgbClr val="000000"/>
                </a:solidFill>
                <a:latin typeface="Times New Roman" pitchFamily="65" charset="-122"/>
                <a:ea typeface="宋体" pitchFamily="65" charset="-122"/>
              </a:rPr>
              <a:t>但它富有变化:有的只有引论、本论,无结论;有的开头只是提出论题,在结尾点明论点;有的文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二、(2018通、扬、泰、徐、淮、宿、连三模,17—19)阅读下面的文章,完成1—3题。(18分)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中国书法与建筑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林语堂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①我们每天要目睹自己建造的房屋,在里面消磨掉大部分时光,糟糕的房屋会限制我们的生活</a:t>
            </a:r>
            <a:r>
              <a:t/>
            </a:r>
            <a:br/>
            <a:r>
              <a:rPr lang="zh-CN" altLang="en-US" sz="1530" kern="0" dirty="0" smtClean="0">
                <a:solidFill>
                  <a:srgbClr val="000000"/>
                </a:solidFill>
                <a:latin typeface="Times New Roman" pitchFamily="65" charset="-122"/>
                <a:ea typeface="宋体" pitchFamily="65" charset="-122"/>
              </a:rPr>
              <a:t>方式,于是,人们自然就有美化这些房屋的要求。问题是怎样让砖块灰浆有一定的寓意,表达一</a:t>
            </a:r>
            <a:r>
              <a:t/>
            </a:r>
            <a:br/>
            <a:r>
              <a:rPr lang="zh-CN" altLang="en-US" sz="1530" kern="0" dirty="0" smtClean="0">
                <a:solidFill>
                  <a:srgbClr val="000000"/>
                </a:solidFill>
                <a:latin typeface="Times New Roman" pitchFamily="65" charset="-122"/>
                <a:ea typeface="宋体" pitchFamily="65" charset="-122"/>
              </a:rPr>
              <a:t>定的美,赋予它一种精神。就像欧洲大教堂那样,用无声的语言向我们表达着一种巨大的美和</a:t>
            </a:r>
            <a:r>
              <a:t/>
            </a:r>
            <a:br/>
            <a:r>
              <a:rPr lang="zh-CN" altLang="en-US" sz="1530" kern="0" dirty="0" smtClean="0">
                <a:solidFill>
                  <a:srgbClr val="000000"/>
                </a:solidFill>
                <a:latin typeface="Times New Roman" pitchFamily="65" charset="-122"/>
                <a:ea typeface="宋体" pitchFamily="65" charset="-122"/>
              </a:rPr>
              <a:t>崇高的精神。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②中国建筑的主要倾向是寻求与自然的和谐。中国建筑从梅花枝头获得了灵感——首先变</a:t>
            </a:r>
            <a:r>
              <a:t/>
            </a:r>
            <a:br/>
            <a:r>
              <a:rPr lang="zh-CN" altLang="en-US" sz="1530" kern="0" dirty="0" smtClean="0">
                <a:solidFill>
                  <a:srgbClr val="000000"/>
                </a:solidFill>
                <a:latin typeface="Times New Roman" pitchFamily="65" charset="-122"/>
                <a:ea typeface="宋体" pitchFamily="65" charset="-122"/>
              </a:rPr>
              <a:t>换到书法上的生动线条,而后变换到建筑的线条和形态之中。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③中国建筑甚至都受到中国书法的影响,这一点听起来似乎很难置信。这种影响可见于构架</a:t>
            </a:r>
            <a:r>
              <a:t/>
            </a:r>
            <a:br/>
            <a:r>
              <a:rPr lang="zh-CN" altLang="en-US" sz="1530" kern="0" dirty="0" smtClean="0">
                <a:solidFill>
                  <a:srgbClr val="000000"/>
                </a:solidFill>
                <a:latin typeface="Times New Roman" pitchFamily="65" charset="-122"/>
                <a:ea typeface="宋体" pitchFamily="65" charset="-122"/>
              </a:rPr>
              <a:t>的大胆应用,比如柱子和屋顶,厌恶直线、死线。而这一点在倾斜屋顶的演变中显得更为明</a:t>
            </a:r>
            <a:r>
              <a:t/>
            </a:r>
            <a:br/>
            <a:r>
              <a:rPr lang="zh-CN" altLang="en-US" sz="1530" kern="0" dirty="0" smtClean="0">
                <a:solidFill>
                  <a:srgbClr val="000000"/>
                </a:solidFill>
                <a:latin typeface="Times New Roman" pitchFamily="65" charset="-122"/>
                <a:ea typeface="宋体" pitchFamily="65" charset="-122"/>
              </a:rPr>
              <a:t>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④间架结构或露或藏,与绘画中的“笔触”问题极为相似。在绘画中,轮廓线并不仅仅是用来</a:t>
            </a:r>
            <a:r>
              <a:t/>
            </a:r>
            <a:br/>
            <a:r>
              <a:rPr lang="zh-CN" altLang="en-US" sz="1530" kern="0" dirty="0" smtClean="0">
                <a:solidFill>
                  <a:srgbClr val="000000"/>
                </a:solidFill>
                <a:latin typeface="Times New Roman" pitchFamily="65" charset="-122"/>
                <a:ea typeface="宋体" pitchFamily="65" charset="-122"/>
              </a:rPr>
              <a:t>标志事物的模样和外形,而且表达了本身的大胆与自由。而在中国建筑中,木质框架总是显露</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在房屋的墙壁后面,而且大梁和小椽在屋内屋外总可以看到。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⑤这都起因于一条著名的书法原则,即“间架”。一个字的诸多笔画之中,我们总是选择一个</a:t>
            </a:r>
            <a:r>
              <a:t/>
            </a:r>
            <a:br/>
            <a:r>
              <a:rPr lang="zh-CN" altLang="en-US" sz="1530" kern="0" dirty="0" smtClean="0">
                <a:solidFill>
                  <a:srgbClr val="000000"/>
                </a:solidFill>
                <a:latin typeface="Times New Roman" pitchFamily="65" charset="-122"/>
                <a:ea typeface="宋体" pitchFamily="65" charset="-122"/>
              </a:rPr>
              <a:t>主要的横笔或竖笔,或一个封口的方框,为其余笔画提供一个依靠。有了这个主要笔画作为依</a:t>
            </a:r>
            <a:r>
              <a:t/>
            </a:r>
            <a:br/>
            <a:r>
              <a:rPr lang="zh-CN" altLang="en-US" sz="1530" kern="0" dirty="0" smtClean="0">
                <a:solidFill>
                  <a:srgbClr val="000000"/>
                </a:solidFill>
                <a:latin typeface="Times New Roman" pitchFamily="65" charset="-122"/>
                <a:ea typeface="宋体" pitchFamily="65" charset="-122"/>
              </a:rPr>
              <a:t>托,其余笔画就可以围绕在它周围,或由此发散开去。即使在群体建筑的设计中,也有一个“轴</a:t>
            </a:r>
            <a:r>
              <a:t/>
            </a:r>
            <a:br/>
            <a:r>
              <a:rPr lang="zh-CN" altLang="en-US" sz="1530" kern="0" dirty="0" smtClean="0">
                <a:solidFill>
                  <a:srgbClr val="000000"/>
                </a:solidFill>
                <a:latin typeface="Times New Roman" pitchFamily="65" charset="-122"/>
                <a:ea typeface="宋体" pitchFamily="65" charset="-122"/>
              </a:rPr>
              <a:t>线”原则,就像大部分中国字里有轴线一样。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⑥比笔直的中轴线原则或许更为重要的,是弧形、波浪形或不规则的线条与直线相对应。这</a:t>
            </a:r>
            <a:r>
              <a:t/>
            </a:r>
            <a:br/>
            <a:r>
              <a:rPr lang="zh-CN" altLang="en-US" sz="1530" kern="0" dirty="0" smtClean="0">
                <a:solidFill>
                  <a:srgbClr val="000000"/>
                </a:solidFill>
                <a:latin typeface="Times New Roman" pitchFamily="65" charset="-122"/>
                <a:ea typeface="宋体" pitchFamily="65" charset="-122"/>
              </a:rPr>
              <a:t>在中国式屋顶的构造上看得最为清楚。中国的每一座庙宇、宫殿或宅第,在本质上总是由柱</a:t>
            </a:r>
            <a:r>
              <a:t/>
            </a:r>
            <a:br/>
            <a:r>
              <a:rPr lang="zh-CN" altLang="en-US" sz="1530" kern="0" dirty="0" smtClean="0">
                <a:solidFill>
                  <a:srgbClr val="000000"/>
                </a:solidFill>
                <a:latin typeface="Times New Roman" pitchFamily="65" charset="-122"/>
                <a:ea typeface="宋体" pitchFamily="65" charset="-122"/>
              </a:rPr>
              <a:t>子的直线和屋顶的曲线组合对比而成。屋顶本身也是由屋脊的直线和往下的斜线组合对比</a:t>
            </a:r>
            <a:r>
              <a:t/>
            </a:r>
            <a:br/>
            <a:r>
              <a:rPr lang="zh-CN" altLang="en-US" sz="1530" kern="0" dirty="0" smtClean="0">
                <a:solidFill>
                  <a:srgbClr val="000000"/>
                </a:solidFill>
                <a:latin typeface="Times New Roman" pitchFamily="65" charset="-122"/>
                <a:ea typeface="宋体" pitchFamily="65" charset="-122"/>
              </a:rPr>
              <a:t>而成的。这要归功于我们的书法。书法先生教导我们说,要有一条主线,不管是横是直是斜,我</a:t>
            </a:r>
            <a:r>
              <a:t/>
            </a:r>
            <a:br/>
            <a:r>
              <a:rPr lang="zh-CN" altLang="en-US" sz="1530" kern="0" dirty="0" smtClean="0">
                <a:solidFill>
                  <a:srgbClr val="000000"/>
                </a:solidFill>
                <a:latin typeface="Times New Roman" pitchFamily="65" charset="-122"/>
                <a:ea typeface="宋体" pitchFamily="65" charset="-122"/>
              </a:rPr>
              <a:t>们一定要使这条主线与它周围的曲线相对比。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⑦倾斜的屋顶也许是中国建筑最为明显最无与伦比的特征。它与书法的关系是显而易见</a:t>
            </a:r>
            <a:r>
              <a:t/>
            </a:r>
            <a:br/>
            <a:r>
              <a:rPr lang="zh-CN" altLang="en-US" sz="1530" kern="0" dirty="0" smtClean="0">
                <a:solidFill>
                  <a:srgbClr val="000000"/>
                </a:solidFill>
                <a:latin typeface="Times New Roman" pitchFamily="65" charset="-122"/>
                <a:ea typeface="宋体" pitchFamily="65" charset="-122"/>
              </a:rPr>
              <a:t>的。没有一个懂得中国书法要旨的人会看不出美妙的曲线原则。中国书法中,最大的困难是</a:t>
            </a:r>
            <a:r>
              <a:t/>
            </a:r>
            <a:br/>
            <a:r>
              <a:rPr lang="zh-CN" altLang="en-US" sz="1530" kern="0" dirty="0" smtClean="0">
                <a:solidFill>
                  <a:srgbClr val="000000"/>
                </a:solidFill>
                <a:latin typeface="Times New Roman" pitchFamily="65" charset="-122"/>
                <a:ea typeface="宋体" pitchFamily="65" charset="-122"/>
              </a:rPr>
              <a:t>笔力,比如给一条完完全全笔直的线条注入力量就十分困难。另一方面,稍稍向任何一方倾斜</a:t>
            </a:r>
            <a:r>
              <a:t/>
            </a:r>
            <a:br/>
            <a:r>
              <a:rPr lang="zh-CN" altLang="en-US" sz="1530" kern="0" dirty="0" smtClean="0">
                <a:solidFill>
                  <a:srgbClr val="000000"/>
                </a:solidFill>
                <a:latin typeface="Times New Roman" pitchFamily="65" charset="-122"/>
                <a:ea typeface="宋体" pitchFamily="65" charset="-122"/>
              </a:rPr>
              <a:t>一点,即刻就会有一种紧张感。只要看一看汉字中象征屋顶的部首,看看它优美的曲线,就知道</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这并非空想。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a:t>
            </a:r>
            <a:r>
              <a:rPr lang="zh-CN" altLang="en-US" sz="1530" u="sng" kern="0" dirty="0" smtClean="0">
                <a:solidFill>
                  <a:srgbClr val="000000"/>
                </a:solidFill>
                <a:latin typeface="Times New Roman" pitchFamily="65" charset="-122"/>
                <a:ea typeface="宋体" pitchFamily="65" charset="-122"/>
              </a:rPr>
              <a:t>最好的建筑是这样的:我们居住其中,却感觉不到自然在哪里终了,艺术在哪里开始。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1.请简要概述文章第⑥段的论述层次。(6分)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2.从文中看,中国书法中的线条对建筑的线条和形态产生了怎样的影响?(6分)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3.文末画线句子表达了作者怎样的看法?(6分)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首先,提出中国建筑更加注重曲线与直线相对应的观点;其次,举例分析这种对应是如</a:t>
            </a:r>
            <a:r>
              <a:rPr dirty="0"/>
              <a:t/>
            </a:r>
            <a:br>
              <a:rPr dirty="0"/>
            </a:br>
            <a:r>
              <a:rPr lang="zh-CN" altLang="en-US" sz="1530" kern="0" dirty="0" smtClean="0">
                <a:solidFill>
                  <a:srgbClr val="000000"/>
                </a:solidFill>
                <a:latin typeface="Times New Roman" pitchFamily="65" charset="-122"/>
                <a:ea typeface="宋体" pitchFamily="65" charset="-122"/>
              </a:rPr>
              <a:t>何运用的;最后,强调中国书法对中国建筑的影响。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本段以句号为单位,共六句话。首句是观点句,提出中国建筑更加注重曲线与直线相对</a:t>
            </a:r>
            <a:r>
              <a:rPr dirty="0"/>
              <a:t/>
            </a:r>
            <a:br>
              <a:rPr dirty="0"/>
            </a:br>
            <a:r>
              <a:rPr lang="zh-CN" altLang="en-US" sz="1530" kern="0" dirty="0" smtClean="0">
                <a:solidFill>
                  <a:srgbClr val="000000"/>
                </a:solidFill>
                <a:latin typeface="Times New Roman" pitchFamily="65" charset="-122"/>
                <a:ea typeface="宋体" pitchFamily="65" charset="-122"/>
              </a:rPr>
              <a:t>应的观点;第二至四句是举例论证,分析了这种对应是如何运用的;最后两句,强调中国书法对</a:t>
            </a:r>
            <a:r>
              <a:rPr dirty="0"/>
              <a:t/>
            </a:r>
            <a:br>
              <a:rPr dirty="0"/>
            </a:br>
            <a:r>
              <a:rPr lang="zh-CN" altLang="en-US" sz="1530" kern="0" dirty="0" smtClean="0">
                <a:solidFill>
                  <a:srgbClr val="000000"/>
                </a:solidFill>
                <a:latin typeface="Times New Roman" pitchFamily="65" charset="-122"/>
                <a:ea typeface="宋体" pitchFamily="65" charset="-122"/>
              </a:rPr>
              <a:t>中国建筑的影响。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①中国书法中的主笔特征促成了中国建筑中“轴线”原则的产生;②中国书法中直</a:t>
            </a:r>
            <a:r>
              <a:rPr dirty="0"/>
              <a:t/>
            </a:r>
            <a:br>
              <a:rPr dirty="0"/>
            </a:br>
            <a:r>
              <a:rPr lang="zh-CN" altLang="en-US" sz="1530" kern="0" dirty="0" smtClean="0">
                <a:solidFill>
                  <a:srgbClr val="000000"/>
                </a:solidFill>
                <a:latin typeface="Times New Roman" pitchFamily="65" charset="-122"/>
                <a:ea typeface="宋体" pitchFamily="65" charset="-122"/>
              </a:rPr>
              <a:t>线与曲线对比的特征影响了中国建筑中曲线与直线相对应的特征的形成;③中国书法中的曲</a:t>
            </a:r>
            <a:r>
              <a:rPr dirty="0"/>
              <a:t/>
            </a:r>
            <a:br>
              <a:rPr dirty="0"/>
            </a:br>
            <a:r>
              <a:rPr lang="zh-CN" altLang="en-US" sz="1530" kern="0" dirty="0" smtClean="0">
                <a:solidFill>
                  <a:srgbClr val="000000"/>
                </a:solidFill>
                <a:latin typeface="Times New Roman" pitchFamily="65" charset="-122"/>
                <a:ea typeface="宋体" pitchFamily="65" charset="-122"/>
              </a:rPr>
              <a:t>线原则影响了中国建筑中倾斜的屋顶特征的形成。</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首先圈定答题区间,然后筛选关键信息加以整合。根据第⑤段可以概括出中国书法中</a:t>
            </a:r>
            <a:r>
              <a:rPr dirty="0"/>
              <a:t/>
            </a:r>
            <a:br>
              <a:rPr dirty="0"/>
            </a:br>
            <a:r>
              <a:rPr lang="zh-CN" altLang="en-US" sz="1530" kern="0" dirty="0" smtClean="0">
                <a:solidFill>
                  <a:srgbClr val="000000"/>
                </a:solidFill>
                <a:latin typeface="Times New Roman" pitchFamily="65" charset="-122"/>
                <a:ea typeface="宋体" pitchFamily="65" charset="-122"/>
              </a:rPr>
              <a:t>的主笔特征促成了中国建筑中“轴线”原则的产生;根据第⑥段可以概括出中国书法中直线</a:t>
            </a:r>
            <a:r>
              <a:rPr dirty="0"/>
              <a:t/>
            </a:r>
            <a:br>
              <a:rPr dirty="0"/>
            </a:br>
            <a:r>
              <a:rPr lang="zh-CN" altLang="en-US" sz="1530" kern="0" dirty="0" smtClean="0">
                <a:solidFill>
                  <a:srgbClr val="000000"/>
                </a:solidFill>
                <a:latin typeface="Times New Roman" pitchFamily="65" charset="-122"/>
                <a:ea typeface="宋体" pitchFamily="65" charset="-122"/>
              </a:rPr>
              <a:t>与曲线对比的特征影响了中国建筑中曲线与直线相对应的特征的形成;根据第⑦段可以概括</a:t>
            </a:r>
            <a:r>
              <a:rPr dirty="0"/>
              <a:t/>
            </a:r>
            <a:br>
              <a:rPr dirty="0"/>
            </a:br>
            <a:r>
              <a:rPr lang="zh-CN" altLang="en-US" sz="1530" kern="0" dirty="0" smtClean="0">
                <a:solidFill>
                  <a:srgbClr val="000000"/>
                </a:solidFill>
                <a:latin typeface="Times New Roman" pitchFamily="65" charset="-122"/>
                <a:ea typeface="宋体" pitchFamily="65" charset="-122"/>
              </a:rPr>
              <a:t>出中国书法中的曲线原则影响了中国建筑中倾斜的屋顶特征的形成。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①建筑应崇尚自然,与自然和谐;②建筑应没有雕琢的痕迹;③建筑的最高境界是建</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筑、自然、艺术三者高度融合。</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根据第②段的首句“中国建筑的主要倾向是寻求与自然的和谐”可概括出建筑应崇</a:t>
            </a:r>
            <a:r>
              <a:rPr dirty="0"/>
              <a:t/>
            </a:r>
            <a:br>
              <a:rPr dirty="0"/>
            </a:br>
            <a:r>
              <a:rPr lang="zh-CN" altLang="en-US" sz="1530" kern="0" dirty="0" smtClean="0">
                <a:solidFill>
                  <a:srgbClr val="000000"/>
                </a:solidFill>
                <a:latin typeface="Times New Roman" pitchFamily="65" charset="-122"/>
                <a:ea typeface="宋体" pitchFamily="65" charset="-122"/>
              </a:rPr>
              <a:t>尚自然,与自然和谐;根据第③段“这种影响可见于构架的大胆应用,比如柱子和屋顶,厌恶直</a:t>
            </a:r>
            <a:r>
              <a:rPr dirty="0"/>
              <a:t/>
            </a:r>
            <a:br>
              <a:rPr dirty="0"/>
            </a:br>
            <a:r>
              <a:rPr lang="zh-CN" altLang="en-US" sz="1530" kern="0" dirty="0" smtClean="0">
                <a:solidFill>
                  <a:srgbClr val="000000"/>
                </a:solidFill>
                <a:latin typeface="Times New Roman" pitchFamily="65" charset="-122"/>
                <a:ea typeface="宋体" pitchFamily="65" charset="-122"/>
              </a:rPr>
              <a:t>线、死线。而这一点在倾斜屋顶的演变中显得更为明显”、第④段“而在中国建筑中,木质</a:t>
            </a:r>
            <a:r>
              <a:rPr dirty="0"/>
              <a:t/>
            </a:r>
            <a:br>
              <a:rPr dirty="0"/>
            </a:br>
            <a:r>
              <a:rPr lang="zh-CN" altLang="en-US" sz="1530" kern="0" dirty="0" smtClean="0">
                <a:solidFill>
                  <a:srgbClr val="000000"/>
                </a:solidFill>
                <a:latin typeface="Times New Roman" pitchFamily="65" charset="-122"/>
                <a:ea typeface="宋体" pitchFamily="65" charset="-122"/>
              </a:rPr>
              <a:t>框架总是显露在房屋的墙壁后面,而且大梁和小椽在屋内屋外总可以看到”可概括出建筑应</a:t>
            </a:r>
            <a:r>
              <a:rPr dirty="0"/>
              <a:t/>
            </a:r>
            <a:br>
              <a:rPr dirty="0"/>
            </a:br>
            <a:r>
              <a:rPr lang="zh-CN" altLang="en-US" sz="1530" kern="0" dirty="0" smtClean="0">
                <a:solidFill>
                  <a:srgbClr val="000000"/>
                </a:solidFill>
                <a:latin typeface="Times New Roman" pitchFamily="65" charset="-122"/>
                <a:ea typeface="宋体" pitchFamily="65" charset="-122"/>
              </a:rPr>
              <a:t>没有雕琢的痕迹;根据第⑧段可以概括出建筑的最高境界是建筑、自然、艺术三者高度融</a:t>
            </a:r>
            <a:r>
              <a:rPr dirty="0"/>
              <a:t/>
            </a:r>
            <a:br>
              <a:rPr dirty="0"/>
            </a:br>
            <a:r>
              <a:rPr lang="zh-CN" altLang="en-US" sz="1530" kern="0" dirty="0" smtClean="0">
                <a:solidFill>
                  <a:srgbClr val="000000"/>
                </a:solidFill>
                <a:latin typeface="Times New Roman" pitchFamily="65" charset="-122"/>
                <a:ea typeface="宋体" pitchFamily="65" charset="-122"/>
              </a:rPr>
              <a:t>合。概括作者观点,要用陈述句式,注意正面肯定作答,力求语言简洁。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三、(2018南京、盐城、连云港二模,18—20)阅读下面的文章,完成1—3题。(18分)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瞎子摸象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陈乐民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据说欧洲的启蒙时期受到了中国的“启发”。这则“佳话”的来源是法国的传教士。这些</a:t>
            </a:r>
            <a:r>
              <a:t/>
            </a:r>
            <a:br/>
            <a:r>
              <a:rPr lang="zh-CN" altLang="en-US" sz="1530" kern="0" dirty="0" smtClean="0">
                <a:solidFill>
                  <a:srgbClr val="000000"/>
                </a:solidFill>
                <a:latin typeface="Times New Roman" pitchFamily="65" charset="-122"/>
                <a:ea typeface="宋体" pitchFamily="65" charset="-122"/>
              </a:rPr>
              <a:t>传教士受命于法王路易十四,意在到东方去用基督教感化那里的异类。他们钻到了康熙皇帝</a:t>
            </a:r>
            <a:r>
              <a:t/>
            </a:r>
            <a:br/>
            <a:r>
              <a:rPr lang="zh-CN" altLang="en-US" sz="1530" kern="0" dirty="0" smtClean="0">
                <a:solidFill>
                  <a:srgbClr val="000000"/>
                </a:solidFill>
                <a:latin typeface="Times New Roman" pitchFamily="65" charset="-122"/>
                <a:ea typeface="宋体" pitchFamily="65" charset="-122"/>
              </a:rPr>
              <a:t>的左右,从这位有道明君身上看到路易十四所缺少的雍容大度和好学不倦的风范和品性。结</a:t>
            </a:r>
            <a:r>
              <a:t/>
            </a:r>
            <a:br/>
            <a:r>
              <a:rPr lang="zh-CN" altLang="en-US" sz="1530" kern="0" dirty="0" smtClean="0">
                <a:solidFill>
                  <a:srgbClr val="000000"/>
                </a:solidFill>
                <a:latin typeface="Times New Roman" pitchFamily="65" charset="-122"/>
                <a:ea typeface="宋体" pitchFamily="65" charset="-122"/>
              </a:rPr>
              <a:t>果是,康熙和他的左右不曾被基督教化,传教士们却被“儒化”了。传教士之一李明居然认为</a:t>
            </a:r>
            <a:r>
              <a:t/>
            </a:r>
            <a:br/>
            <a:r>
              <a:rPr lang="zh-CN" altLang="en-US" sz="1530" kern="0" dirty="0" smtClean="0">
                <a:solidFill>
                  <a:srgbClr val="000000"/>
                </a:solidFill>
                <a:latin typeface="Times New Roman" pitchFamily="65" charset="-122"/>
                <a:ea typeface="宋体" pitchFamily="65" charset="-122"/>
              </a:rPr>
              <a:t>基督教义几乎都能在中国古书里找到。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传教士们关于中国的见闻和良好印象通过两条渠道扩散开来了。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十八世纪初,教廷组织批判了那些维护中国传统礼法的传教士,“亲华派”被推上了批判席。</a:t>
            </a:r>
            <a:r>
              <a:t/>
            </a:r>
            <a:br/>
            <a:r>
              <a:rPr lang="zh-CN" altLang="en-US" sz="1530" kern="0" dirty="0" smtClean="0">
                <a:solidFill>
                  <a:srgbClr val="000000"/>
                </a:solidFill>
                <a:latin typeface="Times New Roman" pitchFamily="65" charset="-122"/>
                <a:ea typeface="宋体" pitchFamily="65" charset="-122"/>
              </a:rPr>
              <a:t>批判的结果自然是李明等“败诉”。然而李明等的主张却不胫而走。李明的厚厚一本《中</a:t>
            </a:r>
            <a:r>
              <a:t/>
            </a:r>
            <a:br/>
            <a:r>
              <a:rPr lang="zh-CN" altLang="en-US" sz="1530" kern="0" dirty="0" smtClean="0">
                <a:solidFill>
                  <a:srgbClr val="000000"/>
                </a:solidFill>
                <a:latin typeface="Times New Roman" pitchFamily="65" charset="-122"/>
                <a:ea typeface="宋体" pitchFamily="65" charset="-122"/>
              </a:rPr>
              <a:t>国现状回忆录》虽因而遭禁,后来却实实地成了畅销书。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到了欧洲启蒙前期,那些渴求新知的哲人们,发现“中国哲学”对于他们匡正时弊有用,康熙皇</a:t>
            </a:r>
            <a:r>
              <a:t/>
            </a:r>
            <a:br/>
            <a:r>
              <a:rPr lang="zh-CN" altLang="en-US" sz="1530" kern="0" dirty="0" smtClean="0">
                <a:solidFill>
                  <a:srgbClr val="000000"/>
                </a:solidFill>
                <a:latin typeface="Times New Roman" pitchFamily="65" charset="-122"/>
                <a:ea typeface="宋体" pitchFamily="65" charset="-122"/>
              </a:rPr>
              <a:t>帝又如此英明,他明明不相信基督教,却能容忍它在古老的中国传播。身处逆境的伏尔泰因而</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把中国和康熙皇帝一起理想化了。这可以叫作“托华改制”吧。伏尔泰曾嘲笑莱布尼兹犬</a:t>
            </a:r>
            <a:r>
              <a:t/>
            </a:r>
            <a:br/>
            <a:r>
              <a:rPr lang="zh-CN" altLang="en-US" sz="1530" kern="0" dirty="0" smtClean="0">
                <a:solidFill>
                  <a:srgbClr val="000000"/>
                </a:solidFill>
                <a:latin typeface="Times New Roman" pitchFamily="65" charset="-122"/>
                <a:ea typeface="宋体" pitchFamily="65" charset="-122"/>
              </a:rPr>
              <a:t>儒主义式的乐观主义。然而,在对待中国问题上,他和莱布尼兹却是一致的。只是莱布尼兹比</a:t>
            </a:r>
            <a:r>
              <a:t/>
            </a:r>
            <a:br/>
            <a:r>
              <a:rPr lang="zh-CN" altLang="en-US" sz="1530" kern="0" dirty="0" smtClean="0">
                <a:solidFill>
                  <a:srgbClr val="000000"/>
                </a:solidFill>
                <a:latin typeface="Times New Roman" pitchFamily="65" charset="-122"/>
                <a:ea typeface="宋体" pitchFamily="65" charset="-122"/>
              </a:rPr>
              <a:t>伏尔泰更深一层。伏尔泰是从为什么法国不能出个康熙皇帝的角度来对待中国的。莱布尼</a:t>
            </a:r>
            <a:r>
              <a:t/>
            </a:r>
            <a:br/>
            <a:r>
              <a:rPr lang="zh-CN" altLang="en-US" sz="1530" kern="0" dirty="0" smtClean="0">
                <a:solidFill>
                  <a:srgbClr val="000000"/>
                </a:solidFill>
                <a:latin typeface="Times New Roman" pitchFamily="65" charset="-122"/>
                <a:ea typeface="宋体" pitchFamily="65" charset="-122"/>
              </a:rPr>
              <a:t>兹是用自己的哲学“格义”消化中国哲学。莱布尼兹似乎有一种通汇天下学问的本领,一个</a:t>
            </a:r>
            <a:r>
              <a:t/>
            </a:r>
            <a:br/>
            <a:r>
              <a:rPr lang="zh-CN" altLang="en-US" sz="1530" kern="0" dirty="0" smtClean="0">
                <a:solidFill>
                  <a:srgbClr val="000000"/>
                </a:solidFill>
                <a:latin typeface="Times New Roman" pitchFamily="65" charset="-122"/>
                <a:ea typeface="宋体" pitchFamily="65" charset="-122"/>
              </a:rPr>
              <a:t>“先定和谐”、一个“异教相通”,就把天下一切格格不入乃至对立的东西都消化掉了。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就这样,传教士了解的那点中国学问就被放大了,似乎在遥远的东方真的有那么一个理想的</a:t>
            </a:r>
            <a:r>
              <a:t/>
            </a:r>
            <a:br/>
            <a:r>
              <a:rPr lang="zh-CN" altLang="en-US" sz="1530" kern="0" dirty="0" smtClean="0">
                <a:solidFill>
                  <a:srgbClr val="000000"/>
                </a:solidFill>
                <a:latin typeface="Times New Roman" pitchFamily="65" charset="-122"/>
                <a:ea typeface="宋体" pitchFamily="65" charset="-122"/>
              </a:rPr>
              <a:t>“天国”,那里的一切都值得刚刚走出中世纪的欧洲社会仿效。久而久之,有的人便得出一个</a:t>
            </a:r>
            <a:r>
              <a:t/>
            </a:r>
            <a:br/>
            <a:r>
              <a:rPr lang="zh-CN" altLang="en-US" sz="1530" kern="0" dirty="0" smtClean="0">
                <a:solidFill>
                  <a:srgbClr val="000000"/>
                </a:solidFill>
                <a:latin typeface="Times New Roman" pitchFamily="65" charset="-122"/>
                <a:ea typeface="宋体" pitchFamily="65" charset="-122"/>
              </a:rPr>
              <a:t>说法,似乎欧洲的启蒙运动是受到了中国哲学的启示。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其实这两点都有错觉和幻觉。前者,罗马教廷的霸道作风反提高了中国在欧洲社会的声望。</a:t>
            </a:r>
            <a:r>
              <a:t/>
            </a:r>
            <a:br/>
            <a:r>
              <a:rPr lang="zh-CN" altLang="en-US" sz="1530" kern="0" dirty="0" smtClean="0">
                <a:solidFill>
                  <a:srgbClr val="000000"/>
                </a:solidFill>
                <a:latin typeface="Times New Roman" pitchFamily="65" charset="-122"/>
                <a:ea typeface="宋体" pitchFamily="65" charset="-122"/>
              </a:rPr>
              <a:t>后者,则是欧洲的哲学家们“为我所用”地从传教士们那里摸到大象的一条腿或一只耳朵或</a:t>
            </a:r>
            <a:r>
              <a:t/>
            </a:r>
            <a:br/>
            <a:r>
              <a:rPr lang="zh-CN" altLang="en-US" sz="1530" kern="0" dirty="0" smtClean="0">
                <a:solidFill>
                  <a:srgbClr val="000000"/>
                </a:solidFill>
                <a:latin typeface="Times New Roman" pitchFamily="65" charset="-122"/>
                <a:ea typeface="宋体" pitchFamily="65" charset="-122"/>
              </a:rPr>
              <a:t>一根尾巴</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然后加以“格义”。延伸开来,便成了欧洲的启蒙受到了中国的“启发”。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我们大可不必为此而陶醉。中国文化自有其博大精深之处,它不必因其“启发”了欧洲的启</a:t>
            </a:r>
            <a:r>
              <a:t/>
            </a:r>
            <a:br/>
            <a:r>
              <a:rPr lang="zh-CN" altLang="en-US" sz="1530" kern="0" dirty="0" smtClean="0">
                <a:solidFill>
                  <a:srgbClr val="000000"/>
                </a:solidFill>
                <a:latin typeface="Times New Roman" pitchFamily="65" charset="-122"/>
                <a:ea typeface="宋体" pitchFamily="65" charset="-122"/>
              </a:rPr>
              <a:t>蒙运动才显现其伟大。启蒙早期的欧洲人文主义者为了自己的理想而实用主义地“引进”</a:t>
            </a:r>
            <a:r>
              <a:t/>
            </a:r>
            <a:br/>
            <a:r>
              <a:rPr lang="zh-CN" altLang="en-US" sz="1530" kern="0" dirty="0" smtClean="0">
                <a:solidFill>
                  <a:srgbClr val="000000"/>
                </a:solidFill>
                <a:latin typeface="Times New Roman" pitchFamily="65" charset="-122"/>
                <a:ea typeface="宋体" pitchFamily="65" charset="-122"/>
              </a:rPr>
              <a:t>中国哲学,绝不意味着中国哲学真的被理解了,也不意味着中国哲学真的起了那种作用。那时</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欧洲对中国的了解只能是微乎其微的。到黑格尔时期,对中国的盲目歌颂来了一个反动,那是</a:t>
            </a:r>
            <a:r>
              <a:rPr dirty="0"/>
              <a:t/>
            </a:r>
            <a:br>
              <a:rPr dirty="0"/>
            </a:br>
            <a:r>
              <a:rPr lang="zh-CN" altLang="en-US" sz="1530" kern="0" dirty="0" smtClean="0">
                <a:solidFill>
                  <a:srgbClr val="000000"/>
                </a:solidFill>
                <a:latin typeface="Times New Roman" pitchFamily="65" charset="-122"/>
                <a:ea typeface="宋体" pitchFamily="65" charset="-122"/>
              </a:rPr>
              <a:t>另一个极端,摸到了大象的另一个部位。然而,中国启示的神话并没有被黑格尔破除干净,因为</a:t>
            </a:r>
            <a:r>
              <a:rPr dirty="0"/>
              <a:t/>
            </a:r>
            <a:br>
              <a:rPr dirty="0"/>
            </a:br>
            <a:r>
              <a:rPr lang="zh-CN" altLang="en-US" sz="1530" kern="0" dirty="0" smtClean="0">
                <a:solidFill>
                  <a:srgbClr val="000000"/>
                </a:solidFill>
                <a:latin typeface="Times New Roman" pitchFamily="65" charset="-122"/>
                <a:ea typeface="宋体" pitchFamily="65" charset="-122"/>
              </a:rPr>
              <a:t>印象已经造成了。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当然,让这种“佳话”式的自我陶醉留下来也无伤大雅,虽然它不符合历史的真实。欧洲人、</a:t>
            </a:r>
            <a:r>
              <a:rPr dirty="0"/>
              <a:t/>
            </a:r>
            <a:br>
              <a:rPr dirty="0"/>
            </a:br>
            <a:r>
              <a:rPr lang="zh-CN" altLang="en-US" sz="1530" kern="0" dirty="0" smtClean="0">
                <a:solidFill>
                  <a:srgbClr val="000000"/>
                </a:solidFill>
                <a:latin typeface="Times New Roman" pitchFamily="65" charset="-122"/>
                <a:ea typeface="宋体" pitchFamily="65" charset="-122"/>
              </a:rPr>
              <a:t>中国人都想找些维系感情的话题,那就摆摆龙门阵、过过瘾吧。反正科学的态度是另一回</a:t>
            </a:r>
            <a:r>
              <a:rPr dirty="0"/>
              <a:t/>
            </a:r>
            <a:br>
              <a:rPr dirty="0"/>
            </a:br>
            <a:r>
              <a:rPr lang="zh-CN" altLang="en-US" sz="1530" kern="0" dirty="0" smtClean="0">
                <a:solidFill>
                  <a:srgbClr val="000000"/>
                </a:solidFill>
                <a:latin typeface="Times New Roman" pitchFamily="65" charset="-122"/>
                <a:ea typeface="宋体" pitchFamily="65" charset="-122"/>
              </a:rPr>
              <a:t>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1.第二段中“两条渠道”指什么?请依据文本加以概括。(6分)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2.“瞎子摸象”在文中指什么?有什么作用?(6分)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3.对于“中国启示的神话”,科学的态度是什么?(6分)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19939"/>
            <a:ext cx="8127250" cy="5573693"/>
            <a:chOff x="539750" y="1080000"/>
            <a:chExt cx="8127250" cy="5573693"/>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教廷对亲华派的批判反而使亲华派的主张扩大影响;欧洲启蒙哲学家“托华改制”,</a:t>
              </a:r>
              <a:r>
                <a:rPr dirty="0"/>
                <a:t/>
              </a:r>
              <a:br>
                <a:rPr dirty="0"/>
              </a:br>
              <a:r>
                <a:rPr lang="zh-CN" altLang="en-US" sz="1530" kern="0" dirty="0" smtClean="0">
                  <a:solidFill>
                    <a:srgbClr val="000000"/>
                  </a:solidFill>
                  <a:latin typeface="Times New Roman" pitchFamily="65" charset="-122"/>
                  <a:ea typeface="宋体" pitchFamily="65" charset="-122"/>
                </a:rPr>
                <a:t>促进了中国文化在欧洲的传播。</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根据文意,找到答题区间,第三至五段,首先圈画出核心语句,第三段“教延组织批判了</a:t>
              </a:r>
              <a:r>
                <a:rPr dirty="0"/>
                <a:t/>
              </a:r>
              <a:br>
                <a:rPr dirty="0"/>
              </a:br>
              <a:r>
                <a:rPr lang="zh-CN" altLang="en-US" sz="1530" kern="0" dirty="0" smtClean="0">
                  <a:solidFill>
                    <a:srgbClr val="000000"/>
                  </a:solidFill>
                  <a:latin typeface="Times New Roman" pitchFamily="65" charset="-122"/>
                  <a:ea typeface="宋体" pitchFamily="65" charset="-122"/>
                </a:rPr>
                <a:t>那些维护中国传统礼法的传教士,‘亲华派’被推上了批判席</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然而李明等的主张却不胫</a:t>
              </a:r>
              <a:r>
                <a:rPr dirty="0"/>
                <a:t/>
              </a:r>
              <a:br>
                <a:rPr dirty="0"/>
              </a:br>
              <a:r>
                <a:rPr lang="zh-CN" altLang="en-US" sz="1530" kern="0" dirty="0" smtClean="0">
                  <a:solidFill>
                    <a:srgbClr val="000000"/>
                  </a:solidFill>
                  <a:latin typeface="Times New Roman" pitchFamily="65" charset="-122"/>
                  <a:ea typeface="宋体" pitchFamily="65" charset="-122"/>
                </a:rPr>
                <a:t>而走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后来却实实地成了畅销书”,第四段“到了欧洲启蒙前期,那些渴求新知的哲人们,发</a:t>
              </a:r>
              <a:r>
                <a:rPr dirty="0"/>
                <a:t/>
              </a:r>
              <a:br>
                <a:rPr dirty="0"/>
              </a:br>
              <a:r>
                <a:rPr lang="zh-CN" altLang="en-US" sz="1530" kern="0" dirty="0" smtClean="0">
                  <a:solidFill>
                    <a:srgbClr val="000000"/>
                  </a:solidFill>
                  <a:latin typeface="Times New Roman" pitchFamily="65" charset="-122"/>
                  <a:ea typeface="宋体" pitchFamily="65" charset="-122"/>
                </a:rPr>
                <a:t>现‘中国哲学’对于他们匡正时弊有用</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这可以叫作‘托华改制’吧”。然后再加以整</a:t>
              </a:r>
              <a:r>
                <a:rPr dirty="0"/>
                <a:t/>
              </a:r>
              <a:br>
                <a:rPr dirty="0"/>
              </a:br>
              <a:r>
                <a:rPr lang="zh-CN" altLang="en-US" sz="1530" kern="0" dirty="0" smtClean="0">
                  <a:solidFill>
                    <a:srgbClr val="000000"/>
                  </a:solidFill>
                  <a:latin typeface="Times New Roman" pitchFamily="65" charset="-122"/>
                  <a:ea typeface="宋体" pitchFamily="65" charset="-122"/>
                </a:rPr>
                <a:t>合,就可概括出本题的答案。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指一些欧洲哲学家只接触到局部的中国文化,得出以偏概全的结论。作用:比喻论证,</a:t>
              </a:r>
              <a:r>
                <a:rPr dirty="0"/>
                <a:t/>
              </a:r>
              <a:br>
                <a:rPr dirty="0"/>
              </a:br>
              <a:r>
                <a:rPr lang="zh-CN" altLang="en-US" sz="1530" kern="0" dirty="0" smtClean="0">
                  <a:solidFill>
                    <a:srgbClr val="000000"/>
                  </a:solidFill>
                  <a:latin typeface="Times New Roman" pitchFamily="65" charset="-122"/>
                  <a:ea typeface="宋体" pitchFamily="65" charset="-122"/>
                </a:rPr>
                <a:t>说理形象生动;讽刺了那些对中国文化一知半解的欧洲哲学家。</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本题题干关键词是“作用”,答题时应结合该内容所在的位置及上下文内容,从内容、</a:t>
              </a:r>
              <a:r>
                <a:rPr dirty="0"/>
                <a:t/>
              </a:r>
              <a:br>
                <a:rPr dirty="0"/>
              </a:br>
              <a:r>
                <a:rPr lang="zh-CN" altLang="en-US" sz="1530" kern="0" dirty="0" smtClean="0">
                  <a:solidFill>
                    <a:srgbClr val="000000"/>
                  </a:solidFill>
                  <a:latin typeface="Times New Roman" pitchFamily="65" charset="-122"/>
                  <a:ea typeface="宋体" pitchFamily="65" charset="-122"/>
                </a:rPr>
                <a:t>结构、手法效果、情感主旨等角度加以概括,并辅助以论述类的专业术语。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追本溯源,辨明真相;不迷信盲从;不妄自尊大。</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根据第七段的首句“我们大可不必为此而陶醉”,可概括出要理性对待;“绝不意味着</a:t>
              </a:r>
              <a:endParaRPr lang="zh-CN" altLang="en-US" dirty="0"/>
            </a:p>
          </p:txBody>
        </p:sp>
        <p:sp>
          <p:nvSpPr>
            <p:cNvPr id="3" name="TextBox 2"/>
            <p:cNvSpPr txBox="1"/>
            <p:nvPr/>
          </p:nvSpPr>
          <p:spPr>
            <a:xfrm>
              <a:off x="539750" y="5992037"/>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中国哲学真的被理解了”,可概括出要深刻理解;“对中国的盲目歌颂来了一个反动,那是另一</a:t>
              </a:r>
              <a:r>
                <a:rPr dirty="0"/>
                <a:t/>
              </a:r>
              <a:br>
                <a:rPr dirty="0"/>
              </a:br>
              <a:r>
                <a:rPr lang="zh-CN" altLang="en-US" sz="1530" kern="0" dirty="0" smtClean="0">
                  <a:solidFill>
                    <a:srgbClr val="000000"/>
                  </a:solidFill>
                  <a:latin typeface="Times New Roman" pitchFamily="65" charset="-122"/>
                  <a:ea typeface="宋体" pitchFamily="65" charset="-122"/>
                </a:rPr>
                <a:t>个极端”可概括出要客观理解。概括作者观点,要用陈述句式,注意正面肯定作答,力求语言简洁。</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四、(2017南通一模,17—19)阅读下面的作品,完成1—3题。(18分)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观　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陈四益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①中国人对景物的观赏,先秦时期多任其自然。造园之兴,可上溯至秦代,但那时帝业初兴,开</a:t>
            </a:r>
            <a:r>
              <a:rPr dirty="0"/>
              <a:t/>
            </a:r>
            <a:br>
              <a:rPr dirty="0"/>
            </a:br>
            <a:r>
              <a:rPr lang="zh-CN" altLang="en-US" sz="1530" kern="0" dirty="0" smtClean="0">
                <a:solidFill>
                  <a:srgbClr val="000000"/>
                </a:solidFill>
                <a:latin typeface="Times New Roman" pitchFamily="65" charset="-122"/>
                <a:ea typeface="宋体" pitchFamily="65" charset="-122"/>
              </a:rPr>
              <a:t>疆拓土,君临天下,所以想的不过是壮其宫室,广其园囿。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②私家造园起源甚早,蔚为风气,则在宋以后。尤其是山水画兴,咫尺之图,写千里之景;昆阆之</a:t>
            </a:r>
            <a:r>
              <a:rPr dirty="0"/>
              <a:t/>
            </a:r>
            <a:br>
              <a:rPr dirty="0"/>
            </a:br>
            <a:r>
              <a:rPr lang="zh-CN" altLang="en-US" sz="1530" kern="0" dirty="0" smtClean="0">
                <a:solidFill>
                  <a:srgbClr val="000000"/>
                </a:solidFill>
                <a:latin typeface="Times New Roman" pitchFamily="65" charset="-122"/>
                <a:ea typeface="宋体" pitchFamily="65" charset="-122"/>
              </a:rPr>
              <a:t>形,围方寺之内,激发起造园家无限奇思妙想,为后人留下了许多精美园林。由于园主的衰败,</a:t>
            </a:r>
            <a:r>
              <a:rPr dirty="0"/>
              <a:t/>
            </a:r>
            <a:br>
              <a:rPr dirty="0"/>
            </a:br>
            <a:r>
              <a:rPr lang="zh-CN" altLang="en-US" sz="1530" kern="0" dirty="0" smtClean="0">
                <a:solidFill>
                  <a:srgbClr val="000000"/>
                </a:solidFill>
                <a:latin typeface="Times New Roman" pitchFamily="65" charset="-122"/>
                <a:ea typeface="宋体" pitchFamily="65" charset="-122"/>
              </a:rPr>
              <a:t>时局的动荡,战乱的破坏,愚昧的毁弃,到今天,经典园林,所余无多。因其无多,更需珍惜。人海</a:t>
            </a:r>
            <a:r>
              <a:rPr dirty="0"/>
              <a:t/>
            </a:r>
            <a:br>
              <a:rPr dirty="0"/>
            </a:br>
            <a:r>
              <a:rPr lang="zh-CN" altLang="en-US" sz="1530" kern="0" dirty="0" smtClean="0">
                <a:solidFill>
                  <a:srgbClr val="000000"/>
                </a:solidFill>
                <a:latin typeface="Times New Roman" pitchFamily="65" charset="-122"/>
                <a:ea typeface="宋体" pitchFamily="65" charset="-122"/>
              </a:rPr>
              <a:t>人山的践踏是对名园的破坏,闭门谢客的封闭也会断送了名园的生命。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③懂得园林之美妙,要有一双审美的慧眼,否则,美景当前,只留得几张时装照和一句:“啊呀,好</a:t>
            </a:r>
            <a:r>
              <a:rPr dirty="0"/>
              <a:t/>
            </a:r>
            <a:br>
              <a:rPr dirty="0"/>
            </a:br>
            <a:r>
              <a:rPr lang="zh-CN" altLang="en-US" sz="1530" kern="0" dirty="0" smtClean="0">
                <a:solidFill>
                  <a:srgbClr val="000000"/>
                </a:solidFill>
                <a:latin typeface="Times New Roman" pitchFamily="65" charset="-122"/>
                <a:ea typeface="宋体" pitchFamily="65" charset="-122"/>
              </a:rPr>
              <a:t>看来西呀!”——岂不可惜?苏州久被上海人称为“后花园”。春日晴好,各家园林人满为</a:t>
            </a:r>
            <a:r>
              <a:rPr dirty="0"/>
              <a:t/>
            </a:r>
            <a:br>
              <a:rPr dirty="0"/>
            </a:br>
            <a:r>
              <a:rPr lang="zh-CN" altLang="en-US" sz="1530" kern="0" dirty="0" smtClean="0">
                <a:solidFill>
                  <a:srgbClr val="000000"/>
                </a:solidFill>
                <a:latin typeface="Times New Roman" pitchFamily="65" charset="-122"/>
                <a:ea typeface="宋体" pitchFamily="65" charset="-122"/>
              </a:rPr>
              <a:t>患。不过,多数游客只是轮番在各处摆姿拍照;然后又急忙奔向其他园林,略无驻足流连、细细</a:t>
            </a:r>
            <a:r>
              <a:rPr dirty="0"/>
              <a:t/>
            </a:r>
            <a:br>
              <a:rPr dirty="0"/>
            </a:br>
            <a:r>
              <a:rPr lang="zh-CN" altLang="en-US" sz="1530" kern="0" dirty="0" smtClean="0">
                <a:solidFill>
                  <a:srgbClr val="000000"/>
                </a:solidFill>
                <a:latin typeface="Times New Roman" pitchFamily="65" charset="-122"/>
                <a:ea typeface="宋体" pitchFamily="65" charset="-122"/>
              </a:rPr>
              <a:t>品味的余闲。每见此景,总不免为之扼腕叹息。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④美,要有懂得欣赏的人,才能展现它的奥秘。园林之美,要有懂得园林的观赏者,才能展其妙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章是驳论文(先列出错误论点并否定,后立论),采用破立结合的结构方法。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本论内部结构方式: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①总分结构:先总说(提出中心论点),再分说(列出几个分论点,或从几个方面进行论证),最后总</a:t>
            </a:r>
            <a:r>
              <a:rPr dirty="0"/>
              <a:t/>
            </a:r>
            <a:br>
              <a:rPr dirty="0"/>
            </a:br>
            <a:r>
              <a:rPr lang="zh-CN" altLang="en-US" sz="1530" kern="0" dirty="0" smtClean="0">
                <a:solidFill>
                  <a:srgbClr val="000000"/>
                </a:solidFill>
                <a:latin typeface="Times New Roman" pitchFamily="65" charset="-122"/>
                <a:ea typeface="宋体" pitchFamily="65" charset="-122"/>
              </a:rPr>
              <a:t>说(总结论点)。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②层进结构:论证上由浅入深,层层深入。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③并列结构:几个分论点并列,或几个方面的论证并列。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④对照结构:一正一反,正反对比。此外,还要注意先驳论(列出错误论点并否定)后立论的结构。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在梳理结构层次时,要善于利用标题,捕捉关键句,特别是捕捉那些能标明层次、思路的关键</a:t>
            </a:r>
            <a:r>
              <a:rPr dirty="0"/>
              <a:t/>
            </a:r>
            <a:br>
              <a:rPr dirty="0"/>
            </a:br>
            <a:r>
              <a:rPr lang="zh-CN" altLang="en-US" sz="1530" kern="0" dirty="0" smtClean="0">
                <a:solidFill>
                  <a:srgbClr val="000000"/>
                </a:solidFill>
                <a:latin typeface="Times New Roman" pitchFamily="65" charset="-122"/>
                <a:ea typeface="宋体" pitchFamily="65" charset="-122"/>
              </a:rPr>
              <a:t>词。然后用精练的语言概括各部分的内容,表达的时候注意用“首先”“然后”“最后”这</a:t>
            </a:r>
            <a:r>
              <a:rPr dirty="0"/>
              <a:t/>
            </a:r>
            <a:br>
              <a:rPr dirty="0"/>
            </a:br>
            <a:r>
              <a:rPr lang="zh-CN" altLang="en-US" sz="1530" kern="0" dirty="0" smtClean="0">
                <a:solidFill>
                  <a:srgbClr val="000000"/>
                </a:solidFill>
                <a:latin typeface="Times New Roman" pitchFamily="65" charset="-122"/>
                <a:ea typeface="宋体" pitchFamily="65" charset="-122"/>
              </a:rPr>
              <a:t>样的连接词。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舞台艺术既要尊重历史传统,遵循规则,继承家法,依据曲谱、身段、脸谱来表演;还要</a:t>
            </a:r>
            <a:r>
              <a:rPr dirty="0"/>
              <a:t/>
            </a:r>
            <a:br>
              <a:rPr dirty="0"/>
            </a:br>
            <a:r>
              <a:rPr lang="zh-CN" altLang="en-US" sz="1530" kern="0" dirty="0" smtClean="0">
                <a:solidFill>
                  <a:srgbClr val="000000"/>
                </a:solidFill>
                <a:latin typeface="Times New Roman" pitchFamily="65" charset="-122"/>
                <a:ea typeface="宋体" pitchFamily="65" charset="-122"/>
              </a:rPr>
              <a:t>积累经验,把握火候,挥洒灵气,创造出活生生的人物形象。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本题考查对重要短语内涵的理解能力。阐释“有规律的自由”的内涵,首先要明确中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趣。我认识一位苏州资深导游,她能把造园的奇思、观园的妙谛讲解得细致入微、俱在眼</a:t>
            </a:r>
            <a:r>
              <a:rPr sz="1500" dirty="0"/>
              <a:t/>
            </a:r>
            <a:br>
              <a:rPr sz="1500" dirty="0"/>
            </a:br>
            <a:r>
              <a:rPr lang="zh-CN" altLang="en-US" sz="1500" kern="0" dirty="0" smtClean="0">
                <a:solidFill>
                  <a:srgbClr val="000000"/>
                </a:solidFill>
                <a:latin typeface="Times New Roman" pitchFamily="65" charset="-122"/>
                <a:ea typeface="宋体" pitchFamily="65" charset="-122"/>
              </a:rPr>
              <a:t>前。她告诉我,导游要能引人入胜,先得长期积累,深入研习,自己成为行家;当然,单有知味的导</a:t>
            </a:r>
            <a:r>
              <a:rPr sz="1500" dirty="0"/>
              <a:t/>
            </a:r>
            <a:br>
              <a:rPr sz="1500" dirty="0"/>
            </a:br>
            <a:r>
              <a:rPr lang="zh-CN" altLang="en-US" sz="1500" kern="0" dirty="0" smtClean="0">
                <a:solidFill>
                  <a:srgbClr val="000000"/>
                </a:solidFill>
                <a:latin typeface="Times New Roman" pitchFamily="65" charset="-122"/>
                <a:ea typeface="宋体" pitchFamily="65" charset="-122"/>
              </a:rPr>
              <a:t>游还不够,还必须有求知的游客。有修养的游客遇到无修养的导游,或有修养的导游遇到无修</a:t>
            </a:r>
            <a:r>
              <a:rPr sz="1500" dirty="0"/>
              <a:t/>
            </a:r>
            <a:br>
              <a:rPr sz="1500" dirty="0"/>
            </a:br>
            <a:r>
              <a:rPr lang="zh-CN" altLang="en-US" sz="1500" kern="0" dirty="0" smtClean="0">
                <a:solidFill>
                  <a:srgbClr val="000000"/>
                </a:solidFill>
                <a:latin typeface="Times New Roman" pitchFamily="65" charset="-122"/>
                <a:ea typeface="宋体" pitchFamily="65" charset="-122"/>
              </a:rPr>
              <a:t>养的游客——不是游客无味,便是导游无趣。赶路式的旅游,难免只能观其大焉者也。精细的</a:t>
            </a:r>
            <a:r>
              <a:rPr sz="1500" dirty="0"/>
              <a:t/>
            </a:r>
            <a:br>
              <a:rPr sz="1500" dirty="0"/>
            </a:br>
            <a:r>
              <a:rPr lang="zh-CN" altLang="en-US" sz="1500" kern="0" dirty="0" smtClean="0">
                <a:solidFill>
                  <a:srgbClr val="000000"/>
                </a:solidFill>
                <a:latin typeface="Times New Roman" pitchFamily="65" charset="-122"/>
                <a:ea typeface="宋体" pitchFamily="65" charset="-122"/>
              </a:rPr>
              <a:t>园林,如不能深入领会,就必将“如入宝山空手回”了。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⑤游览园林,也如学习。要把事前预习的功夫做够,游览时,好景当前,一经点拨,便豁然贯通。</a:t>
            </a:r>
            <a:r>
              <a:rPr sz="1500" dirty="0"/>
              <a:t/>
            </a:r>
            <a:br>
              <a:rPr sz="1500" dirty="0"/>
            </a:br>
            <a:r>
              <a:rPr lang="zh-CN" altLang="en-US" sz="1500" kern="0" dirty="0" smtClean="0">
                <a:solidFill>
                  <a:srgbClr val="000000"/>
                </a:solidFill>
                <a:latin typeface="Times New Roman" pitchFamily="65" charset="-122"/>
                <a:ea typeface="宋体" pitchFamily="65" charset="-122"/>
              </a:rPr>
              <a:t>自从《带一本书到巴黎》一类书籍出版,不少游客真是带着这类书去,大约一是因为花费浩繁,</a:t>
            </a:r>
            <a:r>
              <a:rPr sz="1500" dirty="0"/>
              <a:t/>
            </a:r>
            <a:br>
              <a:rPr sz="1500" dirty="0"/>
            </a:br>
            <a:r>
              <a:rPr lang="zh-CN" altLang="en-US" sz="1500" kern="0" dirty="0" smtClean="0">
                <a:solidFill>
                  <a:srgbClr val="000000"/>
                </a:solidFill>
                <a:latin typeface="Times New Roman" pitchFamily="65" charset="-122"/>
                <a:ea typeface="宋体" pitchFamily="65" charset="-122"/>
              </a:rPr>
              <a:t>一生或只这一回,不甘空跑一趟;二是语言文字的障碍,不得不做些功课。</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⑥多年前,应邀到过如皋水绘园。水绘园是如皋冒家建于明代晚期的园林,在当时颇负盛名,但</a:t>
            </a:r>
            <a:r>
              <a:rPr sz="1500" dirty="0"/>
              <a:t/>
            </a:r>
            <a:br>
              <a:rPr sz="1500" dirty="0"/>
            </a:br>
            <a:r>
              <a:rPr lang="zh-CN" altLang="en-US" sz="1500" kern="0" dirty="0" smtClean="0">
                <a:solidFill>
                  <a:srgbClr val="000000"/>
                </a:solidFill>
                <a:latin typeface="Times New Roman" pitchFamily="65" charset="-122"/>
                <a:ea typeface="宋体" pitchFamily="65" charset="-122"/>
              </a:rPr>
              <a:t>到明清易代之际已渐趋零落衰败。清初,经冒辟疆再度经营,才重新显现出活跃的生命。“冒</a:t>
            </a:r>
            <a:r>
              <a:rPr sz="1500" dirty="0"/>
              <a:t/>
            </a:r>
            <a:br>
              <a:rPr sz="1500" dirty="0"/>
            </a:br>
            <a:r>
              <a:rPr lang="zh-CN" altLang="en-US" sz="1500" kern="0" dirty="0" smtClean="0">
                <a:solidFill>
                  <a:srgbClr val="000000"/>
                </a:solidFill>
                <a:latin typeface="Times New Roman" pitchFamily="65" charset="-122"/>
                <a:ea typeface="宋体" pitchFamily="65" charset="-122"/>
              </a:rPr>
              <a:t>董因缘”是水绘园传说的魂。水绘园得此一魂,平添了无数思绪与谈助。可惜那回行程仓促,</a:t>
            </a:r>
            <a:r>
              <a:rPr sz="1500" dirty="0"/>
              <a:t/>
            </a:r>
            <a:br>
              <a:rPr sz="1500" dirty="0"/>
            </a:br>
            <a:r>
              <a:rPr lang="zh-CN" altLang="en-US" sz="1500" kern="0" dirty="0" smtClean="0">
                <a:solidFill>
                  <a:srgbClr val="000000"/>
                </a:solidFill>
                <a:latin typeface="Times New Roman" pitchFamily="65" charset="-122"/>
                <a:ea typeface="宋体" pitchFamily="65" charset="-122"/>
              </a:rPr>
              <a:t>事前又没找到足够的资料做番“功课”,闲逛一晌,不曾留下多少印象。近来得到一册关于水</a:t>
            </a:r>
            <a:r>
              <a:rPr sz="1500" dirty="0"/>
              <a:t/>
            </a:r>
            <a:br>
              <a:rPr sz="1500" dirty="0"/>
            </a:br>
            <a:r>
              <a:rPr lang="zh-CN" altLang="en-US" sz="1500" kern="0" dirty="0" smtClean="0">
                <a:solidFill>
                  <a:srgbClr val="000000"/>
                </a:solidFill>
                <a:latin typeface="Times New Roman" pitchFamily="65" charset="-122"/>
                <a:ea typeface="宋体" pitchFamily="65" charset="-122"/>
              </a:rPr>
              <a:t>绘园的资料,在补上了有关水绘园艺术、历史、人物故事的一课之后,才惋惜那次竟是虚行,内</a:t>
            </a:r>
            <a:r>
              <a:rPr sz="1500" dirty="0"/>
              <a:t/>
            </a:r>
            <a:br>
              <a:rPr sz="1500" dirty="0"/>
            </a:br>
            <a:r>
              <a:rPr lang="zh-CN" altLang="en-US" sz="1500" kern="0" dirty="0" smtClean="0">
                <a:solidFill>
                  <a:srgbClr val="000000"/>
                </a:solidFill>
                <a:latin typeface="Times New Roman" pitchFamily="65" charset="-122"/>
                <a:ea typeface="宋体" pitchFamily="65" charset="-122"/>
              </a:rPr>
              <a:t>心很是懊恼。遗憾的是,近几年我未能有机会再临水绘园。</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⑦今日的水绘园,已非当日风貌,而是今人追慕、想象中的水绘园了。</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(有删改)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1.请简要概述文章第④段的论述层次。(6分)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2.在作者看来,一座名园怎样才有“生命”?请结合文意简要概括。(6分)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3.第⑦段说今日的水绘园是“今人追慕、想象中的水绘园了”,你怎样理解?(6分)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首先指出园林的妙趣需要懂得园林的欣赏者去发现,接着论述导游和游客都要有文</a:t>
              </a:r>
              <a:r>
                <a:rPr dirty="0"/>
                <a:t/>
              </a:r>
              <a:br>
                <a:rPr dirty="0"/>
              </a:br>
              <a:r>
                <a:rPr lang="zh-CN" altLang="en-US" sz="1530" kern="0" dirty="0" smtClean="0">
                  <a:solidFill>
                    <a:srgbClr val="000000"/>
                  </a:solidFill>
                  <a:latin typeface="Times New Roman" pitchFamily="65" charset="-122"/>
                  <a:ea typeface="宋体" pitchFamily="65" charset="-122"/>
                </a:rPr>
                <a:t>化修养,最后从反面阐明只有懂得欣赏才能有所收获(或最后阐述若不品味、领悟就会无所收</a:t>
              </a:r>
              <a:r>
                <a:rPr dirty="0"/>
                <a:t/>
              </a:r>
              <a:br>
                <a:rPr dirty="0"/>
              </a:br>
              <a:r>
                <a:rPr lang="zh-CN" altLang="en-US" sz="1530" kern="0" dirty="0" smtClean="0">
                  <a:solidFill>
                    <a:srgbClr val="000000"/>
                  </a:solidFill>
                  <a:latin typeface="Times New Roman" pitchFamily="65" charset="-122"/>
                  <a:ea typeface="宋体" pitchFamily="65" charset="-122"/>
                </a:rPr>
                <a:t>获)。</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开头两句为观点;中间以“苏州资深导游”说事,阐明既要有知味的好导游,还要有求知</a:t>
              </a:r>
              <a:r>
                <a:rPr dirty="0"/>
                <a:t/>
              </a:r>
              <a:br>
                <a:rPr dirty="0"/>
              </a:br>
              <a:r>
                <a:rPr lang="zh-CN" altLang="en-US" sz="1530" kern="0" dirty="0" smtClean="0">
                  <a:solidFill>
                    <a:srgbClr val="000000"/>
                  </a:solidFill>
                  <a:latin typeface="Times New Roman" pitchFamily="65" charset="-122"/>
                  <a:ea typeface="宋体" pitchFamily="65" charset="-122"/>
                </a:rPr>
                <a:t>的好游客;最后一句强调精细的园林需要深入领会。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①从园林的角度看,要有精彩的造园艺术,要有深厚的历史积淀,要有引人入胜的人物</a:t>
              </a:r>
              <a:r>
                <a:rPr dirty="0"/>
                <a:t/>
              </a:r>
              <a:br>
                <a:rPr dirty="0"/>
              </a:br>
              <a:r>
                <a:rPr lang="zh-CN" altLang="en-US" sz="1530" kern="0" dirty="0" smtClean="0">
                  <a:solidFill>
                    <a:srgbClr val="000000"/>
                  </a:solidFill>
                  <a:latin typeface="Times New Roman" pitchFamily="65" charset="-122"/>
                  <a:ea typeface="宋体" pitchFamily="65" charset="-122"/>
                </a:rPr>
                <a:t>与故事;②从欣赏者的角度看,要学会珍惜,要拥有慧眼(或驻足欣赏),要懂得观赏。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名园有生命,一在于名园自身,二在于要有懂得欣赏园林的观赏者。但人海人山的践踏</a:t>
              </a:r>
              <a:r>
                <a:rPr dirty="0"/>
                <a:t/>
              </a:r>
              <a:br>
                <a:rPr dirty="0"/>
              </a:br>
              <a:r>
                <a:rPr lang="zh-CN" altLang="en-US" sz="1530" kern="0" dirty="0" smtClean="0">
                  <a:solidFill>
                    <a:srgbClr val="000000"/>
                  </a:solidFill>
                  <a:latin typeface="Times New Roman" pitchFamily="65" charset="-122"/>
                  <a:ea typeface="宋体" pitchFamily="65" charset="-122"/>
                </a:rPr>
                <a:t>是对名园的破坏,闭门谢客的封闭也会断送了名园的生命。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①今日的水绘园已失去昔日风貌;②作者因未能再临水绘园而只能追忆当年的模糊</a:t>
              </a:r>
              <a:r>
                <a:rPr dirty="0"/>
                <a:t/>
              </a:r>
              <a:br>
                <a:rPr dirty="0"/>
              </a:br>
              <a:r>
                <a:rPr lang="zh-CN" altLang="en-US" sz="1530" kern="0" dirty="0" smtClean="0">
                  <a:solidFill>
                    <a:srgbClr val="000000"/>
                  </a:solidFill>
                  <a:latin typeface="Times New Roman" pitchFamily="65" charset="-122"/>
                  <a:ea typeface="宋体" pitchFamily="65" charset="-122"/>
                </a:rPr>
                <a:t>印象;③观赏者可以通过了解水绘园的艺术、历史、人物故事来描摹、想象水绘园当年的盛</a:t>
              </a:r>
              <a:r>
                <a:rPr dirty="0"/>
                <a:t/>
              </a:r>
              <a:br>
                <a:rPr dirty="0"/>
              </a:br>
              <a:r>
                <a:rPr lang="zh-CN" altLang="en-US" sz="1530" kern="0" dirty="0" smtClean="0">
                  <a:solidFill>
                    <a:srgbClr val="000000"/>
                  </a:solidFill>
                  <a:latin typeface="Times New Roman" pitchFamily="65" charset="-122"/>
                  <a:ea typeface="宋体" pitchFamily="65" charset="-122"/>
                </a:rPr>
                <a:t>景和风情;④流露出作者的遗憾和惋惜之情。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题中“怎样理解”,其实问的是句子的含意,因此可抓住关键词来思考。“追慕”,说明</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其繁华风采不再;“想象”,说明眼前已无可睹之景。作者的遗憾惋惜之情已隐含其中了。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五、(2017苏锡常镇四市三模,16—18)阅读下面的文章,回答问题。(18分)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《美的历程》结语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李泽厚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①对中国古典文艺的匆匆巡礼,到这里就告一段落。不知鸟瞰式的观花,能够获得一个虽笼统</a:t>
            </a:r>
            <a:r>
              <a:rPr dirty="0"/>
              <a:t/>
            </a:r>
            <a:br>
              <a:rPr dirty="0"/>
            </a:br>
            <a:r>
              <a:rPr lang="zh-CN" altLang="en-US" sz="1530" kern="0" dirty="0" smtClean="0">
                <a:solidFill>
                  <a:srgbClr val="000000"/>
                </a:solidFill>
                <a:latin typeface="Times New Roman" pitchFamily="65" charset="-122"/>
                <a:ea typeface="宋体" pitchFamily="65" charset="-122"/>
              </a:rPr>
              <a:t>却并不模糊的印象否?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②艺术的各种突出的不平衡性,经常使人怀疑究竟能否或应否做这种美的巡礼。艺术与经</a:t>
            </a:r>
            <a:r>
              <a:rPr dirty="0"/>
              <a:t/>
            </a:r>
            <a:br>
              <a:rPr dirty="0"/>
            </a:br>
            <a:r>
              <a:rPr lang="zh-CN" altLang="en-US" sz="1530" kern="0" dirty="0" smtClean="0">
                <a:solidFill>
                  <a:srgbClr val="000000"/>
                </a:solidFill>
                <a:latin typeface="Times New Roman" pitchFamily="65" charset="-122"/>
                <a:ea typeface="宋体" pitchFamily="65" charset="-122"/>
              </a:rPr>
              <a:t>济、政治发展的不平衡,艺术各部类之间的不平衡,使人猜疑艺术与社会条件究竟有无联系。</a:t>
            </a:r>
            <a:r>
              <a:rPr dirty="0"/>
              <a:t/>
            </a:r>
            <a:br>
              <a:rPr dirty="0"/>
            </a:br>
            <a:r>
              <a:rPr lang="zh-CN" altLang="en-US" sz="1530" kern="0" dirty="0" smtClean="0">
                <a:solidFill>
                  <a:srgbClr val="000000"/>
                </a:solidFill>
                <a:latin typeface="Times New Roman" pitchFamily="65" charset="-122"/>
                <a:ea typeface="宋体" pitchFamily="65" charset="-122"/>
              </a:rPr>
              <a:t>能否或应否去寻找一种共同性或普遍性的文艺发展的总体描述?民生凋敝、社会苦难之际,可</a:t>
            </a:r>
            <a:r>
              <a:rPr dirty="0"/>
              <a:t/>
            </a:r>
            <a:br>
              <a:rPr dirty="0"/>
            </a:br>
            <a:r>
              <a:rPr lang="zh-CN" altLang="en-US" sz="1530" kern="0" dirty="0" smtClean="0">
                <a:solidFill>
                  <a:srgbClr val="000000"/>
                </a:solidFill>
                <a:latin typeface="Times New Roman" pitchFamily="65" charset="-122"/>
                <a:ea typeface="宋体" pitchFamily="65" charset="-122"/>
              </a:rPr>
              <a:t>以出现文艺高峰;政治强盛、经济繁荣之日,文艺却反而萎缩。同一社会、时代、阶级也可以</a:t>
            </a:r>
            <a:r>
              <a:rPr dirty="0"/>
              <a:t/>
            </a:r>
            <a:br>
              <a:rPr dirty="0"/>
            </a:br>
            <a:r>
              <a:rPr lang="zh-CN" altLang="en-US" sz="1530" kern="0" dirty="0" smtClean="0">
                <a:solidFill>
                  <a:srgbClr val="000000"/>
                </a:solidFill>
                <a:latin typeface="Times New Roman" pitchFamily="65" charset="-122"/>
                <a:ea typeface="宋体" pitchFamily="65" charset="-122"/>
              </a:rPr>
              <a:t>有截然不同、彼此对立的艺术风格和美学流派。</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这都是常见的现象。客观规律在哪里</a:t>
            </a:r>
            <a:r>
              <a:rPr dirty="0"/>
              <a:t/>
            </a:r>
            <a:br>
              <a:rPr dirty="0"/>
            </a:br>
            <a:r>
              <a:rPr lang="zh-CN" altLang="en-US" sz="1530" kern="0" dirty="0" smtClean="0">
                <a:solidFill>
                  <a:srgbClr val="000000"/>
                </a:solidFill>
                <a:latin typeface="Times New Roman" pitchFamily="65" charset="-122"/>
                <a:ea typeface="宋体" pitchFamily="65" charset="-122"/>
              </a:rPr>
              <a:t>呢?韦列克就反对做这种探究。但我不能同意这种看法,因为所有这些,提示人们的只是不应</a:t>
            </a:r>
            <a:r>
              <a:rPr dirty="0"/>
              <a:t/>
            </a:r>
            <a:br>
              <a:rPr dirty="0"/>
            </a:br>
            <a:r>
              <a:rPr lang="zh-CN" altLang="en-US" sz="1530" kern="0" dirty="0" smtClean="0">
                <a:solidFill>
                  <a:srgbClr val="000000"/>
                </a:solidFill>
                <a:latin typeface="Times New Roman" pitchFamily="65" charset="-122"/>
                <a:ea typeface="宋体" pitchFamily="65" charset="-122"/>
              </a:rPr>
              <a:t>做任何简单化的处理,需要的是对历史的具体细致研究;只要相信人类是发展的,物质文明是发</a:t>
            </a:r>
            <a:r>
              <a:rPr dirty="0"/>
              <a:t/>
            </a:r>
            <a:br>
              <a:rPr dirty="0"/>
            </a:br>
            <a:r>
              <a:rPr lang="zh-CN" altLang="en-US" sz="1530" kern="0" dirty="0" smtClean="0">
                <a:solidFill>
                  <a:srgbClr val="000000"/>
                </a:solidFill>
                <a:latin typeface="Times New Roman" pitchFamily="65" charset="-122"/>
                <a:ea typeface="宋体" pitchFamily="65" charset="-122"/>
              </a:rPr>
              <a:t>展的,意识形态和精神文化最终(而不是直接)决定于经济生活的前进,那么这其中就总有一种</a:t>
            </a:r>
            <a:r>
              <a:rPr dirty="0"/>
              <a:t/>
            </a:r>
            <a:br>
              <a:rPr dirty="0"/>
            </a:br>
            <a:r>
              <a:rPr lang="zh-CN" altLang="en-US" sz="1530" kern="0" dirty="0" smtClean="0">
                <a:solidFill>
                  <a:srgbClr val="000000"/>
                </a:solidFill>
                <a:latin typeface="Times New Roman" pitchFamily="65" charset="-122"/>
                <a:ea typeface="宋体" pitchFamily="65" charset="-122"/>
              </a:rPr>
              <a:t>不以人们主观意志为转移的规律,在通过层层曲折渠道起作用。例如,由于与物质生产直接相</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连,在政治稳定经济繁荣的年代,某些艺术部类如建筑、工艺等,就要昌盛发达一些。相反,在</a:t>
            </a:r>
            <a:r>
              <a:t/>
            </a:r>
            <a:br/>
            <a:r>
              <a:rPr lang="zh-CN" altLang="en-US" sz="1530" kern="0" dirty="0" smtClean="0">
                <a:solidFill>
                  <a:srgbClr val="000000"/>
                </a:solidFill>
                <a:latin typeface="Times New Roman" pitchFamily="65" charset="-122"/>
                <a:ea typeface="宋体" pitchFamily="65" charset="-122"/>
              </a:rPr>
              <a:t>社会动乱生活艰难的时期,某些艺术部类如文学、绘画(中国画),却可以相对繁荣发展,因为它</a:t>
            </a:r>
            <a:r>
              <a:t/>
            </a:r>
            <a:br/>
            <a:r>
              <a:rPr lang="zh-CN" altLang="en-US" sz="1530" kern="0" dirty="0" smtClean="0">
                <a:solidFill>
                  <a:srgbClr val="000000"/>
                </a:solidFill>
                <a:latin typeface="Times New Roman" pitchFamily="65" charset="-122"/>
                <a:ea typeface="宋体" pitchFamily="65" charset="-122"/>
              </a:rPr>
              <a:t>们较少依赖于物质条件,正好作为黑暗现实的对抗心意而出现。只要相信事情是有因果的,历</a:t>
            </a:r>
            <a:r>
              <a:t/>
            </a:r>
            <a:br/>
            <a:r>
              <a:rPr lang="zh-CN" altLang="en-US" sz="1530" kern="0" dirty="0" smtClean="0">
                <a:solidFill>
                  <a:srgbClr val="000000"/>
                </a:solidFill>
                <a:latin typeface="Times New Roman" pitchFamily="65" charset="-122"/>
                <a:ea typeface="宋体" pitchFamily="65" charset="-122"/>
              </a:rPr>
              <a:t>史地具体地去研究探索便可以发现,文艺的存在及发展仍有其内在逻辑。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③一个更大的问题是,如此久远的古典文艺,为什么仍能感染着、激动着今天和后世呢?解决</a:t>
            </a:r>
            <a:r>
              <a:t/>
            </a:r>
            <a:br/>
            <a:r>
              <a:rPr lang="zh-CN" altLang="en-US" sz="1530" kern="0" dirty="0" smtClean="0">
                <a:solidFill>
                  <a:srgbClr val="000000"/>
                </a:solidFill>
                <a:latin typeface="Times New Roman" pitchFamily="65" charset="-122"/>
                <a:ea typeface="宋体" pitchFamily="65" charset="-122"/>
              </a:rPr>
              <a:t>艺术的永恒性秘密的钥匙究竟在哪里呢?一方面,每个时代都应该有自己时代的新作,诚如车</a:t>
            </a:r>
            <a:r>
              <a:t/>
            </a:r>
            <a:br/>
            <a:r>
              <a:rPr lang="zh-CN" altLang="en-US" sz="1530" kern="0" dirty="0" smtClean="0">
                <a:solidFill>
                  <a:srgbClr val="000000"/>
                </a:solidFill>
                <a:latin typeface="Times New Roman" pitchFamily="65" charset="-122"/>
                <a:ea typeface="宋体" pitchFamily="65" charset="-122"/>
              </a:rPr>
              <a:t>尔尼雪夫斯基所说,尽管是莎士比亚,也不能代替今天的作品;艺术只有这样才流成变异而多彩</a:t>
            </a:r>
            <a:r>
              <a:t/>
            </a:r>
            <a:br/>
            <a:r>
              <a:rPr lang="zh-CN" altLang="en-US" sz="1530" kern="0" dirty="0" smtClean="0">
                <a:solidFill>
                  <a:srgbClr val="000000"/>
                </a:solidFill>
                <a:latin typeface="Times New Roman" pitchFamily="65" charset="-122"/>
                <a:ea typeface="宋体" pitchFamily="65" charset="-122"/>
              </a:rPr>
              <a:t>的巨川;而从另一方面,这里反而产生继承性、统一性的问题。譬如说,凝冻在上述种种古典作</a:t>
            </a:r>
            <a:r>
              <a:t/>
            </a:r>
            <a:br/>
            <a:r>
              <a:rPr lang="zh-CN" altLang="en-US" sz="1530" kern="0" dirty="0" smtClean="0">
                <a:solidFill>
                  <a:srgbClr val="000000"/>
                </a:solidFill>
                <a:latin typeface="Times New Roman" pitchFamily="65" charset="-122"/>
                <a:ea typeface="宋体" pitchFamily="65" charset="-122"/>
              </a:rPr>
              <a:t>品中的中国民族的审美趣味、艺术风格,为什么仍然与今天人们的感受爱好相吻合呢?为什么</a:t>
            </a:r>
            <a:r>
              <a:t/>
            </a:r>
            <a:br/>
            <a:r>
              <a:rPr lang="zh-CN" altLang="en-US" sz="1530" kern="0" dirty="0" smtClean="0">
                <a:solidFill>
                  <a:srgbClr val="000000"/>
                </a:solidFill>
                <a:latin typeface="Times New Roman" pitchFamily="65" charset="-122"/>
                <a:ea typeface="宋体" pitchFamily="65" charset="-122"/>
              </a:rPr>
              <a:t>会使我们有那么多的亲切感呢?是不是体现在这些作品中的情理结构,与今天中国人的心理结</a:t>
            </a:r>
            <a:r>
              <a:t/>
            </a:r>
            <a:br/>
            <a:r>
              <a:rPr lang="zh-CN" altLang="en-US" sz="1530" kern="0" dirty="0" smtClean="0">
                <a:solidFill>
                  <a:srgbClr val="000000"/>
                </a:solidFill>
                <a:latin typeface="Times New Roman" pitchFamily="65" charset="-122"/>
                <a:ea typeface="宋体" pitchFamily="65" charset="-122"/>
              </a:rPr>
              <a:t>构有相呼应的同构关系?人类的心理结构是否正是一种历史积淀的产物呢?也许正是它蕴藏</a:t>
            </a:r>
            <a:r>
              <a:t/>
            </a:r>
            <a:br/>
            <a:r>
              <a:rPr lang="zh-CN" altLang="en-US" sz="1530" kern="0" dirty="0" smtClean="0">
                <a:solidFill>
                  <a:srgbClr val="000000"/>
                </a:solidFill>
                <a:latin typeface="Times New Roman" pitchFamily="65" charset="-122"/>
                <a:ea typeface="宋体" pitchFamily="65" charset="-122"/>
              </a:rPr>
              <a:t>了艺术作品的永恒性的秘密?也许,应该倒过来,艺术作品的永恒性蕴藏了也提供着人类心理</a:t>
            </a:r>
            <a:r>
              <a:t/>
            </a:r>
            <a:br/>
            <a:r>
              <a:rPr lang="zh-CN" altLang="en-US" sz="1530" kern="0" dirty="0" smtClean="0">
                <a:solidFill>
                  <a:srgbClr val="000000"/>
                </a:solidFill>
                <a:latin typeface="Times New Roman" pitchFamily="65" charset="-122"/>
                <a:ea typeface="宋体" pitchFamily="65" charset="-122"/>
              </a:rPr>
              <a:t>共同结构的秘密?生产创造消费,消费也创造生产。心理结构创造艺术的永恒,永恒的艺术也</a:t>
            </a:r>
            <a:r>
              <a:t/>
            </a:r>
            <a:br/>
            <a:r>
              <a:rPr lang="zh-CN" altLang="en-US" sz="1530" kern="0" dirty="0" smtClean="0">
                <a:solidFill>
                  <a:srgbClr val="000000"/>
                </a:solidFill>
                <a:latin typeface="Times New Roman" pitchFamily="65" charset="-122"/>
                <a:ea typeface="宋体" pitchFamily="65" charset="-122"/>
              </a:rPr>
              <a:t>创造、体现人类流传下来的社会性的共同心理结构。然而,它们既不是永恒不变,也不是倏忽</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即逝、不可捉摸。它不会是神秘的集体原型,也不应是“超我”。心理结构是浓缩了的人类</a:t>
            </a:r>
            <a:r>
              <a:t/>
            </a:r>
            <a:br/>
            <a:r>
              <a:rPr lang="zh-CN" altLang="en-US" sz="1530" kern="0" dirty="0" smtClean="0">
                <a:solidFill>
                  <a:srgbClr val="000000"/>
                </a:solidFill>
                <a:latin typeface="Times New Roman" pitchFamily="65" charset="-122"/>
                <a:ea typeface="宋体" pitchFamily="65" charset="-122"/>
              </a:rPr>
              <a:t>历史文明,艺术作品则是打开了的时代魂灵的心理学。而这,也就是所谓“人性”吧?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④重复一遍,人性不应是先验主宰的神性,它是感性中有理性,个体中有社会,知觉情感中有想</a:t>
            </a:r>
            <a:r>
              <a:t/>
            </a:r>
            <a:br/>
            <a:r>
              <a:rPr lang="zh-CN" altLang="en-US" sz="1530" kern="0" dirty="0" smtClean="0">
                <a:solidFill>
                  <a:srgbClr val="000000"/>
                </a:solidFill>
                <a:latin typeface="Times New Roman" pitchFamily="65" charset="-122"/>
                <a:ea typeface="宋体" pitchFamily="65" charset="-122"/>
              </a:rPr>
              <a:t>象和理解,也可以说,它是积淀了理性的感性,积淀了想象、理解的感情和知觉,也就是积淀了</a:t>
            </a:r>
            <a:r>
              <a:t/>
            </a:r>
            <a:br/>
            <a:r>
              <a:rPr lang="zh-CN" altLang="en-US" sz="1530" kern="0" dirty="0" smtClean="0">
                <a:solidFill>
                  <a:srgbClr val="000000"/>
                </a:solidFill>
                <a:latin typeface="Times New Roman" pitchFamily="65" charset="-122"/>
                <a:ea typeface="宋体" pitchFamily="65" charset="-122"/>
              </a:rPr>
              <a:t>内容的形式。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⑤美与“人性”一样,是人类历史的伟大成果,那么尽管如此匆忙的历史巡礼,对于领会和把握</a:t>
            </a:r>
            <a:r>
              <a:t/>
            </a:r>
            <a:br/>
            <a:r>
              <a:rPr lang="zh-CN" altLang="en-US" sz="1530" kern="0" dirty="0" smtClean="0">
                <a:solidFill>
                  <a:srgbClr val="000000"/>
                </a:solidFill>
                <a:latin typeface="Times New Roman" pitchFamily="65" charset="-122"/>
                <a:ea typeface="宋体" pitchFamily="65" charset="-122"/>
              </a:rPr>
              <a:t>这个巨大而重要的成果,该不只是一件闲情逸致或毫无意义的事情吧?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1.请根据这篇文章,推断《美的历程》一书的主要内容。(6分)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2.请简要概述第②段的论述层次。(6分)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3.古典文艺为何仍能感染激动着今天和后世?作者对此提出了怎样的解释?(6分) </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①回顾中国古典文艺的发展历程;②研究中国古典文艺存在及发展的内在逻辑;③探</a:t>
            </a:r>
            <a:r>
              <a:rPr dirty="0"/>
              <a:t/>
            </a:r>
            <a:br>
              <a:rPr dirty="0"/>
            </a:br>
            <a:r>
              <a:rPr lang="zh-CN" altLang="en-US" sz="1530" kern="0" dirty="0" smtClean="0">
                <a:solidFill>
                  <a:srgbClr val="000000"/>
                </a:solidFill>
                <a:latin typeface="Times New Roman" pitchFamily="65" charset="-122"/>
                <a:ea typeface="宋体" pitchFamily="65" charset="-122"/>
              </a:rPr>
              <a:t>寻艺术作品永恒性的秘密。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解答本题,首先需要看清标题,结合第①段内容,可知“美”指的是中国古典文艺,将其</a:t>
            </a:r>
            <a:r>
              <a:rPr dirty="0"/>
              <a:t/>
            </a:r>
            <a:br>
              <a:rPr dirty="0"/>
            </a:br>
            <a:r>
              <a:rPr lang="zh-CN" altLang="en-US" sz="1530" kern="0" dirty="0" smtClean="0">
                <a:solidFill>
                  <a:srgbClr val="000000"/>
                </a:solidFill>
                <a:latin typeface="Times New Roman" pitchFamily="65" charset="-122"/>
                <a:ea typeface="宋体" pitchFamily="65" charset="-122"/>
              </a:rPr>
              <a:t>替换进标题即可得出第一个答案点。第②段第一句话“艺术的各种突出的不平衡性,经常使</a:t>
            </a:r>
            <a:r>
              <a:rPr dirty="0"/>
              <a:t/>
            </a:r>
            <a:br>
              <a:rPr dirty="0"/>
            </a:br>
            <a:r>
              <a:rPr lang="zh-CN" altLang="en-US" sz="1530" kern="0" dirty="0" smtClean="0">
                <a:solidFill>
                  <a:srgbClr val="000000"/>
                </a:solidFill>
                <a:latin typeface="Times New Roman" pitchFamily="65" charset="-122"/>
                <a:ea typeface="宋体" pitchFamily="65" charset="-122"/>
              </a:rPr>
              <a:t>人怀疑究竟能否或应否做这种美的巡礼”可知第②段紧承第①段继续论述,其核心内容集中</a:t>
            </a:r>
            <a:r>
              <a:rPr dirty="0"/>
              <a:t/>
            </a:r>
            <a:br>
              <a:rPr dirty="0"/>
            </a:br>
            <a:r>
              <a:rPr lang="zh-CN" altLang="en-US" sz="1530" kern="0" dirty="0" smtClean="0">
                <a:solidFill>
                  <a:srgbClr val="000000"/>
                </a:solidFill>
                <a:latin typeface="Times New Roman" pitchFamily="65" charset="-122"/>
                <a:ea typeface="宋体" pitchFamily="65" charset="-122"/>
              </a:rPr>
              <a:t>在第②段的最后一句话“只要相信事情是有因果的,历史地具体地去研究探索便可以发现,文</a:t>
            </a:r>
            <a:r>
              <a:rPr dirty="0"/>
              <a:t/>
            </a:r>
            <a:br>
              <a:rPr dirty="0"/>
            </a:br>
            <a:r>
              <a:rPr lang="zh-CN" altLang="en-US" sz="1530" kern="0" dirty="0" smtClean="0">
                <a:solidFill>
                  <a:srgbClr val="000000"/>
                </a:solidFill>
                <a:latin typeface="Times New Roman" pitchFamily="65" charset="-122"/>
                <a:ea typeface="宋体" pitchFamily="65" charset="-122"/>
              </a:rPr>
              <a:t>艺的存在及发展仍有其内在逻辑”,由此得出第二个得分点。第③段第一句“一个更大的问</a:t>
            </a:r>
            <a:r>
              <a:rPr dirty="0"/>
              <a:t/>
            </a:r>
            <a:br>
              <a:rPr dirty="0"/>
            </a:br>
            <a:r>
              <a:rPr lang="zh-CN" altLang="en-US" sz="1530" kern="0" dirty="0" smtClean="0">
                <a:solidFill>
                  <a:srgbClr val="000000"/>
                </a:solidFill>
                <a:latin typeface="Times New Roman" pitchFamily="65" charset="-122"/>
                <a:ea typeface="宋体" pitchFamily="65" charset="-122"/>
              </a:rPr>
              <a:t>题是,如此久远的古典文艺,为什么仍能感染着、激动着今天和后世呢?解决艺术的永恒性秘</a:t>
            </a:r>
            <a:r>
              <a:rPr dirty="0"/>
              <a:t/>
            </a:r>
            <a:br>
              <a:rPr dirty="0"/>
            </a:br>
            <a:r>
              <a:rPr lang="zh-CN" altLang="en-US" sz="1530" kern="0" dirty="0" smtClean="0">
                <a:solidFill>
                  <a:srgbClr val="000000"/>
                </a:solidFill>
                <a:latin typeface="Times New Roman" pitchFamily="65" charset="-122"/>
                <a:ea typeface="宋体" pitchFamily="65" charset="-122"/>
              </a:rPr>
              <a:t>密的钥匙究竟在哪里呢?”可知它是在第二段的基础上进一步阐述“解决艺术的永恒性秘</a:t>
            </a:r>
            <a:r>
              <a:rPr dirty="0"/>
              <a:t/>
            </a:r>
            <a:br>
              <a:rPr dirty="0"/>
            </a:br>
            <a:r>
              <a:rPr lang="zh-CN" altLang="en-US" sz="1530" kern="0" dirty="0" smtClean="0">
                <a:solidFill>
                  <a:srgbClr val="000000"/>
                </a:solidFill>
                <a:latin typeface="Times New Roman" pitchFamily="65" charset="-122"/>
                <a:ea typeface="宋体" pitchFamily="65" charset="-122"/>
              </a:rPr>
              <a:t>密”的问题,从而得出第三个答案点。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首先指出艺术发展存在的各种突出的不平衡性,使人怀疑甚至否定艺术发展规律的</a:t>
            </a:r>
            <a:r>
              <a:rPr dirty="0"/>
              <a:t/>
            </a:r>
            <a:br>
              <a:rPr dirty="0"/>
            </a:br>
            <a:r>
              <a:rPr lang="zh-CN" altLang="en-US" sz="1530" kern="0" dirty="0" smtClean="0">
                <a:solidFill>
                  <a:srgbClr val="000000"/>
                </a:solidFill>
                <a:latin typeface="Times New Roman" pitchFamily="65" charset="-122"/>
                <a:ea typeface="宋体" pitchFamily="65" charset="-122"/>
              </a:rPr>
              <a:t>存在;然后表明自己的看法,并陈述理由;最后得出结论,只要相信事情是有因果的,文艺的存在</a:t>
            </a:r>
            <a:r>
              <a:rPr dirty="0"/>
              <a:t/>
            </a:r>
            <a:br>
              <a:rPr dirty="0"/>
            </a:br>
            <a:r>
              <a:rPr lang="zh-CN" altLang="en-US" sz="1530" kern="0" dirty="0" smtClean="0">
                <a:solidFill>
                  <a:srgbClr val="000000"/>
                </a:solidFill>
                <a:latin typeface="Times New Roman" pitchFamily="65" charset="-122"/>
                <a:ea typeface="宋体" pitchFamily="65" charset="-122"/>
              </a:rPr>
              <a:t>及发展仍有内在逻辑。</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一般说来,文章段落或者层次之间往往有标志词语或句子,具有提示、总括、承上启下</a:t>
            </a:r>
            <a:r>
              <a:rPr dirty="0"/>
              <a:t/>
            </a:r>
            <a:br>
              <a:rPr dirty="0"/>
            </a:br>
            <a:r>
              <a:rPr lang="zh-CN" altLang="en-US" sz="1530" kern="0" dirty="0" smtClean="0">
                <a:solidFill>
                  <a:srgbClr val="000000"/>
                </a:solidFill>
                <a:latin typeface="Times New Roman" pitchFamily="65" charset="-122"/>
                <a:ea typeface="宋体" pitchFamily="65" charset="-122"/>
              </a:rPr>
              <a:t>等作用,比如标志先后顺序的词语,表示递进或转折的句子,或者提示性、小结性的词语,等</a:t>
            </a:r>
            <a:r>
              <a:rPr dirty="0"/>
              <a:t/>
            </a:r>
            <a:br>
              <a:rPr dirty="0"/>
            </a:br>
            <a:r>
              <a:rPr lang="zh-CN" altLang="en-US" sz="1530" kern="0" dirty="0" smtClean="0">
                <a:solidFill>
                  <a:srgbClr val="000000"/>
                </a:solidFill>
                <a:latin typeface="Times New Roman" pitchFamily="65" charset="-122"/>
                <a:ea typeface="宋体" pitchFamily="65" charset="-122"/>
              </a:rPr>
              <a:t>等。筛选出的这些标志性语句,有助于准确划分段落、概括层意。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人类的心理结构是历史文化积淀的产物,因而不同时代的人的心理结构有共通之处,</a:t>
            </a:r>
            <a:r>
              <a:rPr dirty="0"/>
              <a:t/>
            </a:r>
            <a:br>
              <a:rPr dirty="0"/>
            </a:br>
            <a:r>
              <a:rPr lang="zh-CN" altLang="en-US" sz="1530" kern="0" dirty="0" smtClean="0">
                <a:solidFill>
                  <a:srgbClr val="000000"/>
                </a:solidFill>
                <a:latin typeface="Times New Roman" pitchFamily="65" charset="-122"/>
                <a:ea typeface="宋体" pitchFamily="65" charset="-122"/>
              </a:rPr>
              <a:t>经典艺术作品创造、体现了人类流传下来的社会性的共同心理结构。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先找到答题区间,③—⑤段,主要集中在第③段,找到文段中这几句话:“人类的心理结</a:t>
            </a:r>
            <a:r>
              <a:rPr dirty="0"/>
              <a:t/>
            </a:r>
            <a:br>
              <a:rPr dirty="0"/>
            </a:br>
            <a:r>
              <a:rPr lang="zh-CN" altLang="en-US" sz="1530" kern="0" dirty="0" smtClean="0">
                <a:solidFill>
                  <a:srgbClr val="000000"/>
                </a:solidFill>
                <a:latin typeface="Times New Roman" pitchFamily="65" charset="-122"/>
                <a:ea typeface="宋体" pitchFamily="65" charset="-122"/>
              </a:rPr>
              <a:t>构是否正是一种历史积淀的产物”“正是它蕴藏了艺术作品的永恒性的秘密”“艺术作品</a:t>
            </a:r>
            <a:r>
              <a:rPr dirty="0"/>
              <a:t/>
            </a:r>
            <a:br>
              <a:rPr dirty="0"/>
            </a:br>
            <a:r>
              <a:rPr lang="zh-CN" altLang="en-US" sz="1530" kern="0" dirty="0" smtClean="0">
                <a:solidFill>
                  <a:srgbClr val="000000"/>
                </a:solidFill>
                <a:latin typeface="Times New Roman" pitchFamily="65" charset="-122"/>
                <a:ea typeface="宋体" pitchFamily="65" charset="-122"/>
              </a:rPr>
              <a:t>的永恒性蕴藏了也提供着人类心理共同结构的秘密”“心理结构创造艺术的永恒,永恒的艺</a:t>
            </a:r>
            <a:r>
              <a:rPr dirty="0"/>
              <a:t/>
            </a:r>
            <a:br>
              <a:rPr dirty="0"/>
            </a:br>
            <a:r>
              <a:rPr lang="zh-CN" altLang="en-US" sz="1530" kern="0" dirty="0" smtClean="0">
                <a:solidFill>
                  <a:srgbClr val="000000"/>
                </a:solidFill>
                <a:latin typeface="Times New Roman" pitchFamily="65" charset="-122"/>
                <a:ea typeface="宋体" pitchFamily="65" charset="-122"/>
              </a:rPr>
              <a:t>术也创造、体现人类传流下来的社会性的共同心理结构”。对这些语句进行归纳总结即可</a:t>
            </a:r>
            <a:r>
              <a:rPr dirty="0"/>
              <a:t/>
            </a:r>
            <a:br>
              <a:rPr dirty="0"/>
            </a:br>
            <a:r>
              <a:rPr lang="zh-CN" altLang="en-US" sz="1530" kern="0" dirty="0" smtClean="0">
                <a:solidFill>
                  <a:srgbClr val="000000"/>
                </a:solidFill>
                <a:latin typeface="Times New Roman" pitchFamily="65" charset="-122"/>
                <a:ea typeface="宋体" pitchFamily="65" charset="-122"/>
              </a:rPr>
              <a:t>得出答案。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六、(2016南通二模,16—18)阅读下面的文字,完成1—3题。(18分)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中国山水画的意境美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颜景龙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①中国山水画可谓是中国人情思中最为厚重的沉淀。历代山水画家在画面中充分表现笔墨</a:t>
            </a:r>
            <a:r>
              <a:t/>
            </a:r>
            <a:br/>
            <a:r>
              <a:rPr lang="zh-CN" altLang="en-US" sz="1530" kern="0" dirty="0" smtClean="0">
                <a:solidFill>
                  <a:srgbClr val="000000"/>
                </a:solidFill>
                <a:latin typeface="Times New Roman" pitchFamily="65" charset="-122"/>
                <a:ea typeface="宋体" pitchFamily="65" charset="-122"/>
              </a:rPr>
              <a:t>气韵的同时,更注重意境美。意境是艺术的灵魂。我们欣赏画时,时常为其内含的艺术魅力所</a:t>
            </a:r>
            <a:r>
              <a:t/>
            </a:r>
            <a:br/>
            <a:r>
              <a:rPr lang="zh-CN" altLang="en-US" sz="1530" kern="0" dirty="0" smtClean="0">
                <a:solidFill>
                  <a:srgbClr val="000000"/>
                </a:solidFill>
                <a:latin typeface="Times New Roman" pitchFamily="65" charset="-122"/>
                <a:ea typeface="宋体" pitchFamily="65" charset="-122"/>
              </a:rPr>
              <a:t>吸引,为画外之意、弦外之情所陶冶、所感染,这就是意境美的作用。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②中国山水画的空灵之美,是山水画艺术的主要审美趣味形式。空灵之空为静,为虚,为无;空</a:t>
            </a:r>
            <a:r>
              <a:t/>
            </a:r>
            <a:br/>
            <a:r>
              <a:rPr lang="zh-CN" altLang="en-US" sz="1530" kern="0" dirty="0" smtClean="0">
                <a:solidFill>
                  <a:srgbClr val="000000"/>
                </a:solidFill>
                <a:latin typeface="Times New Roman" pitchFamily="65" charset="-122"/>
                <a:ea typeface="宋体" pitchFamily="65" charset="-122"/>
              </a:rPr>
              <a:t>灵之灵为灵气,为实,为有。空和灵是对立统一的。宋代马远的《寒江独钓图》中,茫茫寒江,</a:t>
            </a:r>
            <a:r>
              <a:t/>
            </a:r>
            <a:br/>
            <a:r>
              <a:rPr lang="zh-CN" altLang="en-US" sz="1530" kern="0" dirty="0" smtClean="0">
                <a:solidFill>
                  <a:srgbClr val="000000"/>
                </a:solidFill>
                <a:latin typeface="Times New Roman" pitchFamily="65" charset="-122"/>
                <a:ea typeface="宋体" pitchFamily="65" charset="-122"/>
              </a:rPr>
              <a:t>一叶孤舟,渔翁独坐,钓丝飘浮,微波之外,皆是空白,营造出一种空灵、深远、简淡的意境。空</a:t>
            </a:r>
            <a:r>
              <a:t/>
            </a:r>
            <a:br/>
            <a:r>
              <a:rPr lang="zh-CN" altLang="en-US" sz="1530" kern="0" dirty="0" smtClean="0">
                <a:solidFill>
                  <a:srgbClr val="000000"/>
                </a:solidFill>
                <a:latin typeface="Times New Roman" pitchFamily="65" charset="-122"/>
                <a:ea typeface="宋体" pitchFamily="65" charset="-122"/>
              </a:rPr>
              <a:t>灵之美一方面使画家在意境构成上获得了充分的主动权,打破了特定时空中客观物象的局限,</a:t>
            </a:r>
            <a:r>
              <a:t/>
            </a:r>
            <a:br/>
            <a:r>
              <a:rPr lang="zh-CN" altLang="en-US" sz="1530" kern="0" dirty="0" smtClean="0">
                <a:solidFill>
                  <a:srgbClr val="000000"/>
                </a:solidFill>
                <a:latin typeface="Times New Roman" pitchFamily="65" charset="-122"/>
                <a:ea typeface="宋体" pitchFamily="65" charset="-122"/>
              </a:rPr>
              <a:t>另一方面也给欣赏者提供了广阔的艺术想象的天地,使作品中的有限的空间和形象蕴含着无</a:t>
            </a:r>
            <a:r>
              <a:t/>
            </a:r>
            <a:br/>
            <a:r>
              <a:rPr lang="zh-CN" altLang="en-US" sz="1530" kern="0" dirty="0" smtClean="0">
                <a:solidFill>
                  <a:srgbClr val="000000"/>
                </a:solidFill>
                <a:latin typeface="Times New Roman" pitchFamily="65" charset="-122"/>
                <a:ea typeface="宋体" pitchFamily="65" charset="-122"/>
              </a:rPr>
              <a:t>限的大千世界和丰富的思想内容。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③中国山水画的外象之美不仅表现在画作本身,也包括画作以外的无限性,即“画外有画”。</a:t>
            </a:r>
            <a:r>
              <a:t/>
            </a:r>
            <a:br/>
            <a:r>
              <a:rPr lang="zh-CN" altLang="en-US" sz="1530" kern="0" dirty="0" smtClean="0">
                <a:solidFill>
                  <a:srgbClr val="000000"/>
                </a:solidFill>
                <a:latin typeface="Times New Roman" pitchFamily="65" charset="-122"/>
                <a:ea typeface="宋体" pitchFamily="65" charset="-122"/>
              </a:rPr>
              <a:t>正如美学大师宗白华所说:“中国绘画所表现的精神是深沉静默地与这无限的自然、无限的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太空浑然融化,体合为一。”山水画是一种哲理的最高境界,它不追求繁芜的世界,而是自然与</a:t>
            </a:r>
            <a:r>
              <a:rPr sz="1500" dirty="0"/>
              <a:t/>
            </a:r>
            <a:br>
              <a:rPr sz="1500" dirty="0"/>
            </a:br>
            <a:r>
              <a:rPr lang="zh-CN" altLang="en-US" sz="1500" kern="0" dirty="0" smtClean="0">
                <a:solidFill>
                  <a:srgbClr val="000000"/>
                </a:solidFill>
                <a:latin typeface="Times New Roman" pitchFamily="65" charset="-122"/>
                <a:ea typeface="宋体" pitchFamily="65" charset="-122"/>
              </a:rPr>
              <a:t>人文的完美统一,是一种摆脱世俗的精神追求。从元朝的倪瓒,明清时期的董其昌、石涛等人</a:t>
            </a:r>
            <a:r>
              <a:rPr sz="1500" dirty="0"/>
              <a:t/>
            </a:r>
            <a:br>
              <a:rPr sz="1500" dirty="0"/>
            </a:br>
            <a:r>
              <a:rPr lang="zh-CN" altLang="en-US" sz="1500" kern="0" dirty="0" smtClean="0">
                <a:solidFill>
                  <a:srgbClr val="000000"/>
                </a:solidFill>
                <a:latin typeface="Times New Roman" pitchFamily="65" charset="-122"/>
                <a:ea typeface="宋体" pitchFamily="65" charset="-122"/>
              </a:rPr>
              <a:t>的山水画中我们所看到的不只是绘画的语言符号,更重要的是画家们内在的精神追求。</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④中国山水画的诗意之美,是中国绘画历来所提倡的。不论《春山烟雨》还是《春浦帆归》,</a:t>
            </a:r>
            <a:r>
              <a:rPr sz="1500" dirty="0"/>
              <a:t/>
            </a:r>
            <a:br>
              <a:rPr sz="1500" dirty="0"/>
            </a:br>
            <a:r>
              <a:rPr lang="zh-CN" altLang="en-US" sz="1500" kern="0" dirty="0" smtClean="0">
                <a:solidFill>
                  <a:srgbClr val="000000"/>
                </a:solidFill>
                <a:latin typeface="Times New Roman" pitchFamily="65" charset="-122"/>
                <a:ea typeface="宋体" pitchFamily="65" charset="-122"/>
              </a:rPr>
              <a:t>只看画题,就会觉得诗意盎然。诗意之美丰富了中国山水画的美学意境。真正山水画中的诗</a:t>
            </a:r>
            <a:r>
              <a:rPr sz="1500" dirty="0"/>
              <a:t/>
            </a:r>
            <a:br>
              <a:rPr sz="1500" dirty="0"/>
            </a:br>
            <a:r>
              <a:rPr lang="zh-CN" altLang="en-US" sz="1500" kern="0" dirty="0" smtClean="0">
                <a:solidFill>
                  <a:srgbClr val="000000"/>
                </a:solidFill>
                <a:latin typeface="Times New Roman" pitchFamily="65" charset="-122"/>
                <a:ea typeface="宋体" pitchFamily="65" charset="-122"/>
              </a:rPr>
              <a:t>境,体现在画的构思、章法、形象、色彩的诗化上,诗情与画意交融。宋代郭熙在《林泉高</a:t>
            </a:r>
            <a:r>
              <a:rPr sz="1500" dirty="0"/>
              <a:t/>
            </a:r>
            <a:br>
              <a:rPr sz="1500" dirty="0"/>
            </a:br>
            <a:r>
              <a:rPr lang="zh-CN" altLang="en-US" sz="1500" kern="0" dirty="0" smtClean="0">
                <a:solidFill>
                  <a:srgbClr val="000000"/>
                </a:solidFill>
                <a:latin typeface="Times New Roman" pitchFamily="65" charset="-122"/>
                <a:ea typeface="宋体" pitchFamily="65" charset="-122"/>
              </a:rPr>
              <a:t>致》中说:“诗是无形画,画是有形诗。”诗画的一致,是中国山水画家追求的最高理想,也是</a:t>
            </a:r>
            <a:r>
              <a:rPr sz="1500" dirty="0"/>
              <a:t/>
            </a:r>
            <a:br>
              <a:rPr sz="1500" dirty="0"/>
            </a:br>
            <a:r>
              <a:rPr lang="zh-CN" altLang="en-US" sz="1500" kern="0" dirty="0" smtClean="0">
                <a:solidFill>
                  <a:srgbClr val="000000"/>
                </a:solidFill>
                <a:latin typeface="Times New Roman" pitchFamily="65" charset="-122"/>
                <a:ea typeface="宋体" pitchFamily="65" charset="-122"/>
              </a:rPr>
              <a:t>中国山水画的最高境界。唐朝的王维以诗人的学养彰显画家的气质,在文学和绘画领域揭示</a:t>
            </a:r>
            <a:r>
              <a:rPr sz="1500" dirty="0"/>
              <a:t/>
            </a:r>
            <a:br>
              <a:rPr sz="1500" dirty="0"/>
            </a:br>
            <a:r>
              <a:rPr lang="zh-CN" altLang="en-US" sz="1500" kern="0" dirty="0" smtClean="0">
                <a:solidFill>
                  <a:srgbClr val="000000"/>
                </a:solidFill>
                <a:latin typeface="Times New Roman" pitchFamily="65" charset="-122"/>
                <a:ea typeface="宋体" pitchFamily="65" charset="-122"/>
              </a:rPr>
              <a:t>了诗与画的关系,从而提出了山水画意境表现中的一个准则——画中有诗。比如他的作品</a:t>
            </a:r>
            <a:r>
              <a:rPr sz="1500" dirty="0"/>
              <a:t/>
            </a:r>
            <a:br>
              <a:rPr sz="1500" dirty="0"/>
            </a:br>
            <a:r>
              <a:rPr lang="zh-CN" altLang="en-US" sz="1500" kern="0" dirty="0" smtClean="0">
                <a:solidFill>
                  <a:srgbClr val="000000"/>
                </a:solidFill>
                <a:latin typeface="Times New Roman" pitchFamily="65" charset="-122"/>
                <a:ea typeface="宋体" pitchFamily="65" charset="-122"/>
              </a:rPr>
              <a:t>《江山雪霁图卷》,画面上虽然没有像许多画家那样题上或多或少的诗词字句,却富有诗的意境。</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⑤中国山水画中所具有的那种空灵美、外象美、诗意美的意境既是画家创造的终点,又是观</a:t>
            </a:r>
            <a:r>
              <a:rPr sz="1500" dirty="0"/>
              <a:t/>
            </a:r>
            <a:br>
              <a:rPr sz="1500" dirty="0"/>
            </a:br>
            <a:r>
              <a:rPr lang="zh-CN" altLang="en-US" sz="1500" kern="0" dirty="0" smtClean="0">
                <a:solidFill>
                  <a:srgbClr val="000000"/>
                </a:solidFill>
                <a:latin typeface="Times New Roman" pitchFamily="65" charset="-122"/>
                <a:ea typeface="宋体" pitchFamily="65" charset="-122"/>
              </a:rPr>
              <a:t>者再创造的起点,是画家与观者之间沟通的桥梁。当代中国山水画创作者,只有放开眼界,敞开</a:t>
            </a:r>
            <a:r>
              <a:rPr sz="1500" dirty="0"/>
              <a:t/>
            </a:r>
            <a:br>
              <a:rPr sz="1500" dirty="0"/>
            </a:br>
            <a:r>
              <a:rPr lang="zh-CN" altLang="en-US" sz="1500" kern="0" dirty="0" smtClean="0">
                <a:solidFill>
                  <a:srgbClr val="000000"/>
                </a:solidFill>
                <a:latin typeface="Times New Roman" pitchFamily="65" charset="-122"/>
                <a:ea typeface="宋体" pitchFamily="65" charset="-122"/>
              </a:rPr>
              <a:t>胸怀,徜徉于大自然之中领受山川、风云、水石、林木际会之妙,铸就独特的艺术灵魂,方能构</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筑胸中意象,孕育笔墨语言,创作出有意境的作品,真正做到“代山川而言”。</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(有删改)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21307"/>
            <a:ext cx="8127250" cy="5900120"/>
            <a:chOff x="539750" y="821307"/>
            <a:chExt cx="8127250" cy="5900120"/>
          </a:xfrm>
        </p:grpSpPr>
        <p:sp>
          <p:nvSpPr>
            <p:cNvPr id="2" name="TextBox 2"/>
            <p:cNvSpPr txBox="1"/>
            <p:nvPr/>
          </p:nvSpPr>
          <p:spPr>
            <a:xfrm>
              <a:off x="540000" y="821307"/>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心词是“自由”,明确“自由”是什么,是艺术家在演艺过程中的一种状态和追求;然后分析</a:t>
              </a:r>
              <a:r>
                <a:rPr dirty="0"/>
                <a:t/>
              </a:r>
              <a:br>
                <a:rPr dirty="0"/>
              </a:br>
              <a:r>
                <a:rPr lang="zh-CN" altLang="en-US" sz="1530" kern="0" dirty="0" smtClean="0">
                  <a:solidFill>
                    <a:srgbClr val="000000"/>
                  </a:solidFill>
                  <a:latin typeface="Times New Roman" pitchFamily="65" charset="-122"/>
                  <a:ea typeface="宋体" pitchFamily="65" charset="-122"/>
                </a:rPr>
                <a:t>“自由”的修饰语“有规律的”,何为“有规律”,为何要“有规律”,结合文本主旨及“谱”</a:t>
              </a:r>
              <a:r>
                <a:rPr dirty="0"/>
                <a:t/>
              </a:r>
              <a:br>
                <a:rPr dirty="0"/>
              </a:br>
              <a:r>
                <a:rPr lang="zh-CN" altLang="en-US" sz="1530" kern="0" dirty="0" smtClean="0">
                  <a:solidFill>
                    <a:srgbClr val="000000"/>
                  </a:solidFill>
                  <a:latin typeface="Times New Roman" pitchFamily="65" charset="-122"/>
                  <a:ea typeface="宋体" pitchFamily="65" charset="-122"/>
                </a:rPr>
                <a:t>的含义去分析即可。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疑难突破</a:t>
              </a:r>
              <a:r>
                <a:rPr lang="zh-CN" altLang="en-US" sz="1530" kern="0" dirty="0" smtClean="0">
                  <a:solidFill>
                    <a:srgbClr val="000000"/>
                  </a:solidFill>
                  <a:latin typeface="Times New Roman" pitchFamily="65" charset="-122"/>
                  <a:ea typeface="宋体" pitchFamily="65" charset="-122"/>
                </a:rPr>
                <a:t>　很多同学在面对这类阐释内涵的题目时会无从下手,搞不清楚命题者什么时候只</a:t>
              </a:r>
              <a:r>
                <a:rPr dirty="0"/>
                <a:t/>
              </a:r>
              <a:br>
                <a:rPr dirty="0"/>
              </a:br>
              <a:r>
                <a:rPr lang="zh-CN" altLang="en-US" sz="1530" kern="0" dirty="0" smtClean="0">
                  <a:solidFill>
                    <a:srgbClr val="000000"/>
                  </a:solidFill>
                  <a:latin typeface="Times New Roman" pitchFamily="65" charset="-122"/>
                  <a:ea typeface="宋体" pitchFamily="65" charset="-122"/>
                </a:rPr>
                <a:t>需要自己单纯解释某一个关键词或短语,什么时候需要从全文入手,深入分析其内涵。其实经</a:t>
              </a:r>
              <a:r>
                <a:rPr dirty="0"/>
                <a:t/>
              </a:r>
              <a:br>
                <a:rPr dirty="0"/>
              </a:br>
              <a:r>
                <a:rPr lang="zh-CN" altLang="en-US" sz="1530" kern="0" dirty="0" smtClean="0">
                  <a:solidFill>
                    <a:srgbClr val="000000"/>
                  </a:solidFill>
                  <a:latin typeface="Times New Roman" pitchFamily="65" charset="-122"/>
                  <a:ea typeface="宋体" pitchFamily="65" charset="-122"/>
                </a:rPr>
                <a:t>过冷静分析、归纳总结我们发现,可以从三个方面来判断命题者的用意。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(1)从题目所处的位置判断。无论是从人的基本认知规律还是从试卷命题难度设置的基本规</a:t>
              </a:r>
              <a:r>
                <a:rPr dirty="0"/>
                <a:t/>
              </a:r>
              <a:br>
                <a:rPr dirty="0"/>
              </a:br>
              <a:r>
                <a:rPr lang="zh-CN" altLang="en-US" sz="1530" kern="0" dirty="0" smtClean="0">
                  <a:solidFill>
                    <a:srgbClr val="000000"/>
                  </a:solidFill>
                  <a:latin typeface="Times New Roman" pitchFamily="65" charset="-122"/>
                  <a:ea typeface="宋体" pitchFamily="65" charset="-122"/>
                </a:rPr>
                <a:t>律来讲,都是先易后难。江苏语文高考卷中论述类文本的考查固定为三道简答题,如果对概念</a:t>
              </a:r>
              <a:r>
                <a:rPr dirty="0"/>
                <a:t/>
              </a:r>
              <a:br>
                <a:rPr dirty="0"/>
              </a:br>
              <a:r>
                <a:rPr lang="zh-CN" altLang="en-US" sz="1530" kern="0" dirty="0" smtClean="0">
                  <a:solidFill>
                    <a:srgbClr val="000000"/>
                  </a:solidFill>
                  <a:latin typeface="Times New Roman" pitchFamily="65" charset="-122"/>
                  <a:ea typeface="宋体" pitchFamily="65" charset="-122"/>
                </a:rPr>
                <a:t>或词语、短语的理解位于三题中的第一题或第二题,基本可以判断只需要解释即可,不需要深</a:t>
              </a:r>
              <a:r>
                <a:rPr dirty="0"/>
                <a:t/>
              </a:r>
              <a:br>
                <a:rPr dirty="0"/>
              </a:br>
              <a:r>
                <a:rPr lang="zh-CN" altLang="en-US" sz="1530" kern="0" dirty="0" smtClean="0">
                  <a:solidFill>
                    <a:srgbClr val="000000"/>
                  </a:solidFill>
                  <a:latin typeface="Times New Roman" pitchFamily="65" charset="-122"/>
                  <a:ea typeface="宋体" pitchFamily="65" charset="-122"/>
                </a:rPr>
                <a:t>入挖掘。如果在第三题的位置,则需要深入解读,不能停留于表面。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(2)看该关键词、短语、句子在文章中的位置。分析近几年的江苏语文高考卷我们不难发现,</a:t>
              </a:r>
              <a:r>
                <a:rPr dirty="0"/>
                <a:t/>
              </a:r>
              <a:br>
                <a:rPr dirty="0"/>
              </a:br>
              <a:r>
                <a:rPr lang="zh-CN" altLang="en-US" sz="1530" kern="0" dirty="0" smtClean="0">
                  <a:solidFill>
                    <a:srgbClr val="000000"/>
                  </a:solidFill>
                  <a:latin typeface="Times New Roman" pitchFamily="65" charset="-122"/>
                  <a:ea typeface="宋体" pitchFamily="65" charset="-122"/>
                </a:rPr>
                <a:t>论述类文本阅读要求分析内涵的关键词语、关键句等,基本都位于文章的最后一小段。而一</a:t>
              </a:r>
              <a:r>
                <a:rPr dirty="0"/>
                <a:t/>
              </a:r>
              <a:br>
                <a:rPr dirty="0"/>
              </a:br>
              <a:r>
                <a:rPr lang="zh-CN" altLang="en-US" sz="1530" kern="0" dirty="0" smtClean="0">
                  <a:solidFill>
                    <a:srgbClr val="000000"/>
                  </a:solidFill>
                  <a:latin typeface="Times New Roman" pitchFamily="65" charset="-122"/>
                  <a:ea typeface="宋体" pitchFamily="65" charset="-122"/>
                </a:rPr>
                <a:t>般的文章最后一段总是起卒章显志的作用,这就意味着这些词语、短语或句子一定是作者观</a:t>
              </a:r>
              <a:r>
                <a:rPr dirty="0"/>
                <a:t/>
              </a:r>
              <a:br>
                <a:rPr dirty="0"/>
              </a:br>
              <a:r>
                <a:rPr lang="zh-CN" altLang="en-US" sz="1530" kern="0" dirty="0" smtClean="0">
                  <a:solidFill>
                    <a:srgbClr val="000000"/>
                  </a:solidFill>
                  <a:latin typeface="Times New Roman" pitchFamily="65" charset="-122"/>
                  <a:ea typeface="宋体" pitchFamily="65" charset="-122"/>
                </a:rPr>
                <a:t>点态度的集中体现,必然是需要我们深入解读的。</a:t>
              </a:r>
              <a:endParaRPr lang="zh-CN" altLang="en-US" dirty="0"/>
            </a:p>
          </p:txBody>
        </p:sp>
        <p:sp>
          <p:nvSpPr>
            <p:cNvPr id="3" name="TextBox 2"/>
            <p:cNvSpPr txBox="1"/>
            <p:nvPr/>
          </p:nvSpPr>
          <p:spPr>
            <a:xfrm>
              <a:off x="539750" y="5661906"/>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(3)从题干的设置来看,如果题干中明确出现“请结合文章”“请结合全文”“请结合文章内</a:t>
              </a:r>
              <a:r>
                <a:rPr dirty="0"/>
                <a:t/>
              </a:r>
              <a:br>
                <a:rPr dirty="0"/>
              </a:br>
              <a:r>
                <a:rPr lang="zh-CN" altLang="en-US" sz="1530" kern="0" dirty="0" smtClean="0">
                  <a:solidFill>
                    <a:srgbClr val="000000"/>
                  </a:solidFill>
                  <a:latin typeface="Times New Roman" pitchFamily="65" charset="-122"/>
                  <a:ea typeface="宋体" pitchFamily="65" charset="-122"/>
                </a:rPr>
                <a:t>容”等字样,意味着我们解析这个关键词语、短语或关键句时需要建立在通读和理解全文的</a:t>
              </a:r>
              <a:r>
                <a:rPr dirty="0"/>
                <a:t/>
              </a:r>
              <a:br>
                <a:rPr dirty="0"/>
              </a:br>
              <a:r>
                <a:rPr lang="zh-CN" altLang="en-US" sz="1530" kern="0" dirty="0" smtClean="0">
                  <a:solidFill>
                    <a:srgbClr val="000000"/>
                  </a:solidFill>
                  <a:latin typeface="Times New Roman" pitchFamily="65" charset="-122"/>
                  <a:ea typeface="宋体" pitchFamily="65" charset="-122"/>
                </a:rPr>
                <a:t>基础上,那就肯定不能简单停留在对字面意思的解释上了。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1.请简要概述第②段的论述层次。(6分)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2.中国山水画的诗意之美表现在哪些方面?请根据文章第④段简要概括。(6分)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3.从全文看,当代创作者怎样才能创造出具有意境之美的中国山水画?(6分)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首先,提出空灵之美是中国山水画艺术的主要审美趣味形式的观点;接着,阐述空与灵</a:t>
            </a:r>
            <a:r>
              <a:rPr dirty="0"/>
              <a:t/>
            </a:r>
            <a:br>
              <a:rPr dirty="0"/>
            </a:br>
            <a:r>
              <a:rPr lang="zh-CN" altLang="en-US" sz="1530" kern="0" dirty="0" smtClean="0">
                <a:solidFill>
                  <a:srgbClr val="000000"/>
                </a:solidFill>
                <a:latin typeface="Times New Roman" pitchFamily="65" charset="-122"/>
                <a:ea typeface="宋体" pitchFamily="65" charset="-122"/>
              </a:rPr>
              <a:t>的内涵及其关系,并举例论证;最后,揭示了中国山水画空灵之美的意义。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   本题题干关键词是“第②段”和“论述层次”,紧扣第②段作答,逐句概括分析,该段共</a:t>
            </a:r>
            <a:r>
              <a:rPr dirty="0"/>
              <a:t/>
            </a:r>
            <a:br>
              <a:rPr dirty="0"/>
            </a:br>
            <a:r>
              <a:rPr lang="zh-CN" altLang="en-US" sz="1530" kern="0" dirty="0" smtClean="0">
                <a:solidFill>
                  <a:srgbClr val="000000"/>
                </a:solidFill>
                <a:latin typeface="Times New Roman" pitchFamily="65" charset="-122"/>
                <a:ea typeface="宋体" pitchFamily="65" charset="-122"/>
              </a:rPr>
              <a:t>分三个层次:(1)第一句提出观点,空灵之美,是山水画艺术的主要审美趣味形式(直接引用原</a:t>
            </a:r>
            <a:r>
              <a:rPr dirty="0"/>
              <a:t/>
            </a:r>
            <a:br>
              <a:rPr dirty="0"/>
            </a:br>
            <a:r>
              <a:rPr lang="zh-CN" altLang="en-US" sz="1530" kern="0" dirty="0" smtClean="0">
                <a:solidFill>
                  <a:srgbClr val="000000"/>
                </a:solidFill>
                <a:latin typeface="Times New Roman" pitchFamily="65" charset="-122"/>
                <a:ea typeface="宋体" pitchFamily="65" charset="-122"/>
              </a:rPr>
              <a:t>文);(2)第二句阐述了“空”和“灵”的内涵;第三句指出“空与灵”是“对立统一”的关系;</a:t>
            </a:r>
            <a:r>
              <a:rPr dirty="0"/>
              <a:t/>
            </a:r>
            <a:br>
              <a:rPr dirty="0"/>
            </a:br>
            <a:r>
              <a:rPr lang="zh-CN" altLang="en-US" sz="1530" kern="0" dirty="0" smtClean="0">
                <a:solidFill>
                  <a:srgbClr val="000000"/>
                </a:solidFill>
                <a:latin typeface="Times New Roman" pitchFamily="65" charset="-122"/>
                <a:ea typeface="宋体" pitchFamily="65" charset="-122"/>
              </a:rPr>
              <a:t>第四句举例论证(概述原文);(3)第五句揭示中国山水画空灵之美的意义(文中关键信息:“有限</a:t>
            </a:r>
            <a:r>
              <a:rPr dirty="0"/>
              <a:t/>
            </a:r>
            <a:br>
              <a:rPr dirty="0"/>
            </a:br>
            <a:r>
              <a:rPr lang="zh-CN" altLang="en-US" sz="1530" kern="0" dirty="0" smtClean="0">
                <a:solidFill>
                  <a:srgbClr val="000000"/>
                </a:solidFill>
                <a:latin typeface="Times New Roman" pitchFamily="65" charset="-122"/>
                <a:ea typeface="宋体" pitchFamily="65" charset="-122"/>
              </a:rPr>
              <a:t>的空间和形象”“无限的大千世界”“丰富的思想内容”)。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①画题富有诗意;②画的构思、章法、形象和色彩具有诗意;③适当的诗词字句增添</a:t>
            </a:r>
            <a:r>
              <a:rPr dirty="0"/>
              <a:t/>
            </a:r>
            <a:br>
              <a:rPr dirty="0"/>
            </a:br>
            <a:r>
              <a:rPr lang="zh-CN" altLang="en-US" sz="1530" kern="0" dirty="0" smtClean="0">
                <a:solidFill>
                  <a:srgbClr val="000000"/>
                </a:solidFill>
                <a:latin typeface="Times New Roman" pitchFamily="65" charset="-122"/>
                <a:ea typeface="宋体" pitchFamily="65" charset="-122"/>
              </a:rPr>
              <a:t>了画的诗意。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本题题干中的关键词是“表现”和“第④段”,紧扣第④段,逐句概括分析,抓关键词作</a:t>
            </a:r>
            <a:r>
              <a:rPr dirty="0"/>
              <a:t/>
            </a:r>
            <a:br>
              <a:rPr dirty="0"/>
            </a:br>
            <a:r>
              <a:rPr lang="zh-CN" altLang="en-US" sz="1530" kern="0" dirty="0" smtClean="0">
                <a:solidFill>
                  <a:srgbClr val="000000"/>
                </a:solidFill>
                <a:latin typeface="Times New Roman" pitchFamily="65" charset="-122"/>
                <a:ea typeface="宋体" pitchFamily="65" charset="-122"/>
              </a:rPr>
              <a:t>答。本题答案关键词都出现在原文中,有“画题”“画的构思、章法、形象、色彩”“诗词</a:t>
            </a:r>
            <a:r>
              <a:rPr dirty="0"/>
              <a:t/>
            </a:r>
            <a:br>
              <a:rPr dirty="0"/>
            </a:br>
            <a:r>
              <a:rPr lang="zh-CN" altLang="en-US" sz="1530" kern="0" dirty="0" smtClean="0">
                <a:solidFill>
                  <a:srgbClr val="000000"/>
                </a:solidFill>
                <a:latin typeface="Times New Roman" pitchFamily="65" charset="-122"/>
                <a:ea typeface="宋体" pitchFamily="65" charset="-122"/>
              </a:rPr>
              <a:t>字句”,层次清晰,一目了然,答题者只需准确找到关键词,分点作答即可(可直接使用原文字</a:t>
            </a:r>
            <a:r>
              <a:rPr dirty="0"/>
              <a:t/>
            </a:r>
            <a:br>
              <a:rPr dirty="0"/>
            </a:br>
            <a:r>
              <a:rPr lang="zh-CN" altLang="en-US" sz="1530" kern="0" dirty="0" smtClean="0">
                <a:solidFill>
                  <a:srgbClr val="000000"/>
                </a:solidFill>
                <a:latin typeface="Times New Roman" pitchFamily="65" charset="-122"/>
                <a:ea typeface="宋体" pitchFamily="65" charset="-122"/>
              </a:rPr>
              <a:t>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①创作的山水画应具有空灵、外象和诗意之美;打破时空局限,为欣赏者提供欣赏天</a:t>
            </a:r>
            <a:r>
              <a:rPr dirty="0"/>
              <a:t/>
            </a:r>
            <a:br>
              <a:rPr dirty="0"/>
            </a:br>
            <a:r>
              <a:rPr lang="zh-CN" altLang="en-US" sz="1530" kern="0" dirty="0" smtClean="0">
                <a:solidFill>
                  <a:srgbClr val="000000"/>
                </a:solidFill>
                <a:latin typeface="Times New Roman" pitchFamily="65" charset="-122"/>
                <a:ea typeface="宋体" pitchFamily="65" charset="-122"/>
              </a:rPr>
              <a:t>地,做到人文与自然统一、诗情与画意交融。②山水画的创作者要敞开胸怀,融于自然,感悟造</a:t>
            </a:r>
            <a:r>
              <a:rPr dirty="0"/>
              <a:t/>
            </a:r>
            <a:br>
              <a:rPr dirty="0"/>
            </a:br>
            <a:r>
              <a:rPr lang="zh-CN" altLang="en-US" sz="1530" kern="0" dirty="0" smtClean="0">
                <a:solidFill>
                  <a:srgbClr val="000000"/>
                </a:solidFill>
                <a:latin typeface="Times New Roman" pitchFamily="65" charset="-122"/>
                <a:ea typeface="宋体" pitchFamily="65" charset="-122"/>
              </a:rPr>
              <a:t>化。</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根据题干中的关键词“怎样”,梳理各段内容,将答案点锁定在第②③④⑤段。本题的</a:t>
            </a:r>
            <a:r>
              <a:rPr dirty="0"/>
              <a:t/>
            </a:r>
            <a:br>
              <a:rPr dirty="0"/>
            </a:br>
            <a:r>
              <a:rPr lang="zh-CN" altLang="en-US" sz="1530" kern="0" dirty="0" smtClean="0">
                <a:solidFill>
                  <a:srgbClr val="000000"/>
                </a:solidFill>
                <a:latin typeface="Times New Roman" pitchFamily="65" charset="-122"/>
                <a:ea typeface="宋体" pitchFamily="65" charset="-122"/>
              </a:rPr>
              <a:t>答案点较为分散,需答题者根据各段关键词和句子(第②段,“打破了特定时空中客观物象的</a:t>
            </a:r>
            <a:r>
              <a:rPr dirty="0"/>
              <a:t/>
            </a:r>
            <a:br>
              <a:rPr dirty="0"/>
            </a:br>
            <a:r>
              <a:rPr lang="zh-CN" altLang="en-US" sz="1530" kern="0" dirty="0" smtClean="0">
                <a:solidFill>
                  <a:srgbClr val="000000"/>
                </a:solidFill>
                <a:latin typeface="Times New Roman" pitchFamily="65" charset="-122"/>
                <a:ea typeface="宋体" pitchFamily="65" charset="-122"/>
              </a:rPr>
              <a:t>局限</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广阔的艺术想象的天地”;第③段,“自然与人文的完美统一”;第④段,“诗情与画</a:t>
            </a:r>
            <a:r>
              <a:rPr dirty="0"/>
              <a:t/>
            </a:r>
            <a:br>
              <a:rPr dirty="0"/>
            </a:br>
            <a:r>
              <a:rPr lang="zh-CN" altLang="en-US" sz="1530" kern="0" dirty="0" smtClean="0">
                <a:solidFill>
                  <a:srgbClr val="000000"/>
                </a:solidFill>
                <a:latin typeface="Times New Roman" pitchFamily="65" charset="-122"/>
                <a:ea typeface="宋体" pitchFamily="65" charset="-122"/>
              </a:rPr>
              <a:t>意交融”;第⑤段,“空灵美、外象美、诗意美”“放开眼界,敞开胸怀”“徜徉于大自然之中</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林木际会之妙”)进行概括。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900846"/>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一、(2018苏北四市一模,17—19)阅读下面的文章,完成1—3题。(18分)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忧乐圆融——中国的人文精神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庞 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千百年来,人们一直在试图寻找一个简明的概念,来概括具有自己鲜明特色的中国文化。有一</a:t>
            </a:r>
            <a:r>
              <a:rPr dirty="0"/>
              <a:t/>
            </a:r>
            <a:br>
              <a:rPr dirty="0"/>
            </a:br>
            <a:r>
              <a:rPr lang="zh-CN" altLang="en-US" sz="1530" kern="0" dirty="0" smtClean="0">
                <a:solidFill>
                  <a:srgbClr val="000000"/>
                </a:solidFill>
                <a:latin typeface="Times New Roman" pitchFamily="65" charset="-122"/>
                <a:ea typeface="宋体" pitchFamily="65" charset="-122"/>
              </a:rPr>
              <a:t>位学者指出,中国文化的深层特质在于“忧患意识”;另一位学者声言,中国文化是“乐感文</a:t>
            </a:r>
            <a:r>
              <a:rPr dirty="0"/>
              <a:t/>
            </a:r>
            <a:br>
              <a:rPr dirty="0"/>
            </a:br>
            <a:r>
              <a:rPr lang="zh-CN" altLang="en-US" sz="1530" kern="0" dirty="0" smtClean="0">
                <a:solidFill>
                  <a:srgbClr val="000000"/>
                </a:solidFill>
                <a:latin typeface="Times New Roman" pitchFamily="65" charset="-122"/>
                <a:ea typeface="宋体" pitchFamily="65" charset="-122"/>
              </a:rPr>
              <a:t>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“忧”“乐”这两种精神,有时分别统领了两个不同时代的文化风貌,如西汉的雄浑与魏晋的</a:t>
            </a:r>
            <a:r>
              <a:rPr dirty="0"/>
              <a:t/>
            </a:r>
            <a:br>
              <a:rPr dirty="0"/>
            </a:br>
            <a:r>
              <a:rPr lang="zh-CN" altLang="en-US" sz="1530" kern="0" dirty="0" smtClean="0">
                <a:solidFill>
                  <a:srgbClr val="000000"/>
                </a:solidFill>
                <a:latin typeface="Times New Roman" pitchFamily="65" charset="-122"/>
                <a:ea typeface="宋体" pitchFamily="65" charset="-122"/>
              </a:rPr>
              <a:t>清远。有时又常常分别代表着不同人士的神韵情采,如杜甫的沉郁与李白的飘逸。甚至同一</a:t>
            </a:r>
            <a:r>
              <a:rPr dirty="0"/>
              <a:t/>
            </a:r>
            <a:br>
              <a:rPr dirty="0"/>
            </a:br>
            <a:r>
              <a:rPr lang="zh-CN" altLang="en-US" sz="1530" kern="0" dirty="0" smtClean="0">
                <a:solidFill>
                  <a:srgbClr val="000000"/>
                </a:solidFill>
                <a:latin typeface="Times New Roman" pitchFamily="65" charset="-122"/>
                <a:ea typeface="宋体" pitchFamily="65" charset="-122"/>
              </a:rPr>
              <a:t>个人,在一个时期里会意气风发,受“忧”的精神鼓舞,“猛志固常在”;到另一个时期里又超</a:t>
            </a:r>
            <a:r>
              <a:rPr dirty="0"/>
              <a:t/>
            </a:r>
            <a:br>
              <a:rPr dirty="0"/>
            </a:br>
            <a:r>
              <a:rPr lang="zh-CN" altLang="en-US" sz="1530" kern="0" dirty="0" smtClean="0">
                <a:solidFill>
                  <a:srgbClr val="000000"/>
                </a:solidFill>
                <a:latin typeface="Times New Roman" pitchFamily="65" charset="-122"/>
                <a:ea typeface="宋体" pitchFamily="65" charset="-122"/>
              </a:rPr>
              <a:t>然物外,本“乐”的精神为怀,“悠然见南山”。以上种种忧乐杂陈的状况,不能归结为我们的</a:t>
            </a:r>
            <a:r>
              <a:rPr dirty="0"/>
              <a:t/>
            </a:r>
            <a:br>
              <a:rPr dirty="0"/>
            </a:br>
            <a:r>
              <a:rPr lang="zh-CN" altLang="en-US" sz="1530" kern="0" dirty="0" smtClean="0">
                <a:solidFill>
                  <a:srgbClr val="000000"/>
                </a:solidFill>
                <a:latin typeface="Times New Roman" pitchFamily="65" charset="-122"/>
                <a:ea typeface="宋体" pitchFamily="65" charset="-122"/>
              </a:rPr>
              <a:t>文化传统不具完整的性格,相反它们恰好表明了中国文化同时兼备这两种精神。这两种精神</a:t>
            </a:r>
            <a:r>
              <a:rPr dirty="0"/>
              <a:t/>
            </a:r>
            <a:br>
              <a:rPr dirty="0"/>
            </a:br>
            <a:r>
              <a:rPr lang="zh-CN" altLang="en-US" sz="1530" kern="0" dirty="0" smtClean="0">
                <a:solidFill>
                  <a:srgbClr val="000000"/>
                </a:solidFill>
                <a:latin typeface="Times New Roman" pitchFamily="65" charset="-122"/>
                <a:ea typeface="宋体" pitchFamily="65" charset="-122"/>
              </a:rPr>
              <a:t>的理想结合,便构成了忧乐圆融的中国人文精神。</a:t>
            </a:r>
            <a:endParaRPr lang="zh-CN" altLang="en-US" dirty="0"/>
          </a:p>
        </p:txBody>
      </p:sp>
      <p:sp>
        <p:nvSpPr>
          <p:cNvPr id="3" name="TextBox 11"/>
          <p:cNvSpPr txBox="1"/>
          <p:nvPr/>
        </p:nvSpPr>
        <p:spPr>
          <a:xfrm>
            <a:off x="3404672" y="1062815"/>
            <a:ext cx="2364751" cy="877163"/>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C</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教师专用题</a:t>
            </a:r>
            <a:r>
              <a:rPr lang="zh-CN" altLang="en-US" sz="2000" dirty="0">
                <a:latin typeface="黑体" panose="02010609060101010101" pitchFamily="49" charset="-122"/>
                <a:ea typeface="黑体" panose="02010609060101010101" pitchFamily="49" charset="-122"/>
                <a:sym typeface="+mn-ea"/>
              </a:rPr>
              <a:t>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每题建议用时20分钟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在这方面说得最为深入浅出的,大概要推孔子的“发愤忘食,乐以忘忧,不知老之将至”了。第</a:t>
            </a:r>
            <a:r>
              <a:t/>
            </a:r>
            <a:br/>
            <a:r>
              <a:rPr lang="zh-CN" altLang="en-US" sz="1530" kern="0" dirty="0" smtClean="0">
                <a:solidFill>
                  <a:srgbClr val="000000"/>
                </a:solidFill>
                <a:latin typeface="Times New Roman" pitchFamily="65" charset="-122"/>
                <a:ea typeface="宋体" pitchFamily="65" charset="-122"/>
              </a:rPr>
              <a:t>一句“发愤忘食”是忧,第二句“乐以忘忧”是乐,第三句有从忘食忘忧而到达忘我的意思,便</a:t>
            </a:r>
            <a:r>
              <a:t/>
            </a:r>
            <a:br/>
            <a:r>
              <a:rPr lang="zh-CN" altLang="en-US" sz="1530" kern="0" dirty="0" smtClean="0">
                <a:solidFill>
                  <a:srgbClr val="000000"/>
                </a:solidFill>
                <a:latin typeface="Times New Roman" pitchFamily="65" charset="-122"/>
                <a:ea typeface="宋体" pitchFamily="65" charset="-122"/>
              </a:rPr>
              <a:t>又无忧无乐可言,世界同一而无特定情感了。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孟子称伊尹为“圣之任者”,因为他能以天下为己任;称伯夷为“圣之清者”,因为他洁身自</a:t>
            </a:r>
            <a:r>
              <a:t/>
            </a:r>
            <a:br/>
            <a:r>
              <a:rPr lang="zh-CN" altLang="en-US" sz="1530" kern="0" dirty="0" smtClean="0">
                <a:solidFill>
                  <a:srgbClr val="000000"/>
                </a:solidFill>
                <a:latin typeface="Times New Roman" pitchFamily="65" charset="-122"/>
                <a:ea typeface="宋体" pitchFamily="65" charset="-122"/>
              </a:rPr>
              <a:t>好;称柳下惠为“圣之和者”,因为他“不羞污君,不辞小官”。但三人都不及孔子集三人之大</a:t>
            </a:r>
            <a:r>
              <a:t/>
            </a:r>
            <a:br/>
            <a:r>
              <a:rPr lang="zh-CN" altLang="en-US" sz="1530" kern="0" dirty="0" smtClean="0">
                <a:solidFill>
                  <a:srgbClr val="000000"/>
                </a:solidFill>
                <a:latin typeface="Times New Roman" pitchFamily="65" charset="-122"/>
                <a:ea typeface="宋体" pitchFamily="65" charset="-122"/>
              </a:rPr>
              <a:t>成,成为“圣之时者”。所谓“时”,是进退、出处、远近、迟速,都能因其所宜而为之,这是</a:t>
            </a:r>
            <a:r>
              <a:t/>
            </a:r>
            <a:br/>
            <a:r>
              <a:rPr lang="zh-CN" altLang="en-US" sz="1530" kern="0" dirty="0" smtClean="0">
                <a:solidFill>
                  <a:srgbClr val="000000"/>
                </a:solidFill>
                <a:latin typeface="Times New Roman" pitchFamily="65" charset="-122"/>
                <a:ea typeface="宋体" pitchFamily="65" charset="-122"/>
              </a:rPr>
              <a:t>统摄忧乐而又超越忧乐的境界。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在庄子谈到人格类型时,我们也看到了任、清、和、时的影子。在《应帝王》篇中,有一位壶</a:t>
            </a:r>
            <a:r>
              <a:t/>
            </a:r>
            <a:br/>
            <a:r>
              <a:rPr lang="zh-CN" altLang="en-US" sz="1530" kern="0" dirty="0" smtClean="0">
                <a:solidFill>
                  <a:srgbClr val="000000"/>
                </a:solidFill>
                <a:latin typeface="Times New Roman" pitchFamily="65" charset="-122"/>
                <a:ea typeface="宋体" pitchFamily="65" charset="-122"/>
              </a:rPr>
              <a:t>子,能显四种相,其一是“地文”,相当于孟子的“圣之清”;其次是“天壤”,相当于“圣之</a:t>
            </a:r>
            <a:r>
              <a:t/>
            </a:r>
            <a:br/>
            <a:r>
              <a:rPr lang="zh-CN" altLang="en-US" sz="1530" kern="0" dirty="0" smtClean="0">
                <a:solidFill>
                  <a:srgbClr val="000000"/>
                </a:solidFill>
                <a:latin typeface="Times New Roman" pitchFamily="65" charset="-122"/>
                <a:ea typeface="宋体" pitchFamily="65" charset="-122"/>
              </a:rPr>
              <a:t>任”;再次是“太冲莫胜”,相当于“圣之和”;最后也是最高的相叫“未始出吾宗”,相当于</a:t>
            </a:r>
            <a:r>
              <a:t/>
            </a:r>
            <a:br/>
            <a:r>
              <a:rPr lang="zh-CN" altLang="en-US" sz="1530" kern="0" dirty="0" smtClean="0">
                <a:solidFill>
                  <a:srgbClr val="000000"/>
                </a:solidFill>
                <a:latin typeface="Times New Roman" pitchFamily="65" charset="-122"/>
                <a:ea typeface="宋体" pitchFamily="65" charset="-122"/>
              </a:rPr>
              <a:t>“圣之时”。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佛学有所谓四门诀——无门、有门、亦有亦无门、非有非无门,与孟子的四圣、庄子的四相,</a:t>
            </a:r>
            <a:r>
              <a:t/>
            </a:r>
            <a:br/>
            <a:r>
              <a:rPr lang="zh-CN" altLang="en-US" sz="1530" kern="0" dirty="0" smtClean="0">
                <a:solidFill>
                  <a:srgbClr val="000000"/>
                </a:solidFill>
                <a:latin typeface="Times New Roman" pitchFamily="65" charset="-122"/>
                <a:ea typeface="宋体" pitchFamily="65" charset="-122"/>
              </a:rPr>
              <a:t>完全是一个套路。这一切又都可以化约为忧和乐,归之于忧乐的圆融。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圆融既被推为儒道各自学说的最后一言和人格的最高境界,恰好成了检验他们的学说能否贯</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彻到底和考验他们的人格能否臻于至上的试金之石。所以,他们走了“仇必和而解”的光明</a:t>
            </a:r>
            <a:r>
              <a:t/>
            </a:r>
            <a:br/>
            <a:r>
              <a:rPr lang="zh-CN" altLang="en-US" sz="1530" kern="0" dirty="0" smtClean="0">
                <a:solidFill>
                  <a:srgbClr val="000000"/>
                </a:solidFill>
                <a:latin typeface="Times New Roman" pitchFamily="65" charset="-122"/>
                <a:ea typeface="宋体" pitchFamily="65" charset="-122"/>
              </a:rPr>
              <a:t>大道,互相圆融起来建成中国文化的独特传统。圆融也成为一种优势,使得中国文化能顺利迎</a:t>
            </a:r>
            <a:r>
              <a:t/>
            </a:r>
            <a:br/>
            <a:r>
              <a:rPr lang="zh-CN" altLang="en-US" sz="1530" kern="0" dirty="0" smtClean="0">
                <a:solidFill>
                  <a:srgbClr val="000000"/>
                </a:solidFill>
                <a:latin typeface="Times New Roman" pitchFamily="65" charset="-122"/>
                <a:ea typeface="宋体" pitchFamily="65" charset="-122"/>
              </a:rPr>
              <a:t>接外来的佛学,不盲从和自馁,相反却以圆融去容纳和包涵,并终于汇成了源远流长的忧乐圆融</a:t>
            </a:r>
            <a:r>
              <a:t/>
            </a:r>
            <a:br/>
            <a:r>
              <a:rPr lang="zh-CN" altLang="en-US" sz="1530" kern="0" dirty="0" smtClean="0">
                <a:solidFill>
                  <a:srgbClr val="000000"/>
                </a:solidFill>
                <a:latin typeface="Times New Roman" pitchFamily="65" charset="-122"/>
                <a:ea typeface="宋体" pitchFamily="65" charset="-122"/>
              </a:rPr>
              <a:t>的中国人文精神。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这个人文精神作为文化传统,铸就了我们民族的基本性格;它在不同时代有不同的变异,呈现为</a:t>
            </a:r>
            <a:r>
              <a:t/>
            </a:r>
            <a:br/>
            <a:r>
              <a:rPr lang="zh-CN" altLang="en-US" sz="1530" kern="0" dirty="0" smtClean="0">
                <a:solidFill>
                  <a:srgbClr val="000000"/>
                </a:solidFill>
                <a:latin typeface="Times New Roman" pitchFamily="65" charset="-122"/>
                <a:ea typeface="宋体" pitchFamily="65" charset="-122"/>
              </a:rPr>
              <a:t>不同的时代精神。但在近代以前,变化是不大的。时至今日,它正迎接着新的挑战。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我们久已有了这种精神,</a:t>
            </a:r>
            <a:r>
              <a:rPr lang="zh-CN" altLang="en-US" sz="1530" u="sng" kern="0" dirty="0" smtClean="0">
                <a:solidFill>
                  <a:srgbClr val="000000"/>
                </a:solidFill>
                <a:latin typeface="Times New Roman" pitchFamily="65" charset="-122"/>
                <a:ea typeface="宋体" pitchFamily="65" charset="-122"/>
              </a:rPr>
              <a:t>我们应该敬重这种精神,发扬这种精神</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(选自《中国知识分子的人文精神》,有删改)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1.请简要分析本文的论述思路。(6分)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2.根据第二段,概括“忧乐杂陈的状况”表现在哪些方面。(6分)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3.为什么“我们应该敬重这种精神,发扬这种精神”?(6分)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首先,提出本文观点:忧乐精神构成了忧乐圆融的中国人文精神。其次,从儒、道、佛</a:t>
            </a:r>
            <a:r>
              <a:rPr dirty="0"/>
              <a:t/>
            </a:r>
            <a:br>
              <a:rPr dirty="0"/>
            </a:br>
            <a:r>
              <a:rPr lang="zh-CN" altLang="en-US" sz="1530" kern="0" dirty="0" smtClean="0">
                <a:solidFill>
                  <a:srgbClr val="000000"/>
                </a:solidFill>
                <a:latin typeface="Times New Roman" pitchFamily="65" charset="-122"/>
                <a:ea typeface="宋体" pitchFamily="65" charset="-122"/>
              </a:rPr>
              <a:t>三个角度,阐述中国文化具有忧乐圆融的特点。最后,阐述圆融的作用,并号召人们要敬重和发</a:t>
            </a:r>
            <a:r>
              <a:rPr dirty="0"/>
              <a:t/>
            </a:r>
            <a:br>
              <a:rPr dirty="0"/>
            </a:br>
            <a:r>
              <a:rPr lang="zh-CN" altLang="en-US" sz="1530" kern="0" dirty="0" smtClean="0">
                <a:solidFill>
                  <a:srgbClr val="000000"/>
                </a:solidFill>
                <a:latin typeface="Times New Roman" pitchFamily="65" charset="-122"/>
                <a:ea typeface="宋体" pitchFamily="65" charset="-122"/>
              </a:rPr>
              <a:t>扬圆融精神。</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概括全文论述思路,首先,明确论述文的基本构架,即提出问题、分析问题、解决问题。</a:t>
            </a:r>
            <a:r>
              <a:rPr dirty="0"/>
              <a:t/>
            </a:r>
            <a:br>
              <a:rPr dirty="0"/>
            </a:br>
            <a:r>
              <a:rPr lang="zh-CN" altLang="en-US" sz="1530" kern="0" dirty="0" smtClean="0">
                <a:solidFill>
                  <a:srgbClr val="000000"/>
                </a:solidFill>
                <a:latin typeface="Times New Roman" pitchFamily="65" charset="-122"/>
                <a:ea typeface="宋体" pitchFamily="65" charset="-122"/>
              </a:rPr>
              <a:t>其次,通读全文,整体感知,给文章划分层次并概括每层的意思。本文的前两段,提出本文观点:</a:t>
            </a:r>
            <a:r>
              <a:rPr dirty="0"/>
              <a:t/>
            </a:r>
            <a:br>
              <a:rPr dirty="0"/>
            </a:br>
            <a:r>
              <a:rPr lang="zh-CN" altLang="en-US" sz="1530" kern="0" dirty="0" smtClean="0">
                <a:solidFill>
                  <a:srgbClr val="000000"/>
                </a:solidFill>
                <a:latin typeface="Times New Roman" pitchFamily="65" charset="-122"/>
                <a:ea typeface="宋体" pitchFamily="65" charset="-122"/>
              </a:rPr>
              <a:t>忧乐精神构成了忧乐圆融的中国人文精神。第三至六段,从儒、道、佛三个角度,阐述中国文</a:t>
            </a:r>
            <a:r>
              <a:rPr dirty="0"/>
              <a:t/>
            </a:r>
            <a:br>
              <a:rPr dirty="0"/>
            </a:br>
            <a:r>
              <a:rPr lang="zh-CN" altLang="en-US" sz="1530" kern="0" dirty="0" smtClean="0">
                <a:solidFill>
                  <a:srgbClr val="000000"/>
                </a:solidFill>
                <a:latin typeface="Times New Roman" pitchFamily="65" charset="-122"/>
                <a:ea typeface="宋体" pitchFamily="65" charset="-122"/>
              </a:rPr>
              <a:t>化具有忧乐圆融的特点。最后三段,阐述圆融的作用,并号召人们要敬重和发扬圆融精神。最</a:t>
            </a:r>
            <a:r>
              <a:rPr dirty="0"/>
              <a:t/>
            </a:r>
            <a:br>
              <a:rPr dirty="0"/>
            </a:br>
            <a:r>
              <a:rPr lang="zh-CN" altLang="en-US" sz="1530" kern="0" dirty="0" smtClean="0">
                <a:solidFill>
                  <a:srgbClr val="000000"/>
                </a:solidFill>
                <a:latin typeface="Times New Roman" pitchFamily="65" charset="-122"/>
                <a:ea typeface="宋体" pitchFamily="65" charset="-122"/>
              </a:rPr>
              <a:t>后,采用“首先”“其次”“接着”“最后”等表示层次性的连接词语把归纳的层意连接起</a:t>
            </a:r>
            <a:r>
              <a:rPr dirty="0"/>
              <a:t/>
            </a:r>
            <a:br>
              <a:rPr dirty="0"/>
            </a:br>
            <a:r>
              <a:rPr lang="zh-CN" altLang="en-US" sz="1530" kern="0" dirty="0" smtClean="0">
                <a:solidFill>
                  <a:srgbClr val="000000"/>
                </a:solidFill>
                <a:latin typeface="Times New Roman" pitchFamily="65" charset="-122"/>
                <a:ea typeface="宋体" pitchFamily="65" charset="-122"/>
              </a:rPr>
              <a:t>来即可。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①不同时代有不同的文化风貌;②不同人士有不同的神韵情采;③同一个人在不同时</a:t>
            </a:r>
            <a:r>
              <a:rPr dirty="0"/>
              <a:t/>
            </a:r>
            <a:br>
              <a:rPr dirty="0"/>
            </a:br>
            <a:r>
              <a:rPr lang="zh-CN" altLang="en-US" sz="1530" kern="0" dirty="0" smtClean="0">
                <a:solidFill>
                  <a:srgbClr val="000000"/>
                </a:solidFill>
                <a:latin typeface="Times New Roman" pitchFamily="65" charset="-122"/>
                <a:ea typeface="宋体" pitchFamily="65" charset="-122"/>
              </a:rPr>
              <a:t>期有不同的人生态度。</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本题考查的是归纳内容要点。根据题干可知,答题区间是第二段,且有明确的提示语</a:t>
            </a:r>
            <a:r>
              <a:rPr dirty="0"/>
              <a:t/>
            </a:r>
            <a:br>
              <a:rPr dirty="0"/>
            </a:br>
            <a:r>
              <a:rPr lang="zh-CN" altLang="en-US" sz="1530" kern="0" dirty="0" smtClean="0">
                <a:solidFill>
                  <a:srgbClr val="000000"/>
                </a:solidFill>
                <a:latin typeface="Times New Roman" pitchFamily="65" charset="-122"/>
                <a:ea typeface="宋体" pitchFamily="65" charset="-122"/>
              </a:rPr>
              <a:t>“以上种种忧乐杂陈的状况”。首先圈画出核心语句,“有时分别统领了两个不同时代的文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化风貌”“有时又常常分别代表着不同人士的神韵情采”“甚至同一个人,在一个时期里会</a:t>
            </a:r>
            <a:r>
              <a:rPr dirty="0"/>
              <a:t/>
            </a:r>
            <a:br>
              <a:rPr dirty="0"/>
            </a:br>
            <a:r>
              <a:rPr lang="zh-CN" altLang="en-US" sz="1530" kern="0" dirty="0" smtClean="0">
                <a:solidFill>
                  <a:srgbClr val="000000"/>
                </a:solidFill>
                <a:latin typeface="Times New Roman" pitchFamily="65" charset="-122"/>
                <a:ea typeface="宋体" pitchFamily="65" charset="-122"/>
              </a:rPr>
              <a:t>意气风发</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到另一个时期里又超然物外”。然后再加以整合,就可概括出本题的答案。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①检验各派学说能否一以贯之;②考验人格能否臻于至上;③建成了中华民族独特的</a:t>
            </a:r>
            <a:r>
              <a:rPr dirty="0"/>
              <a:t/>
            </a:r>
            <a:br>
              <a:rPr dirty="0"/>
            </a:br>
            <a:r>
              <a:rPr lang="zh-CN" altLang="en-US" sz="1530" kern="0" dirty="0" smtClean="0">
                <a:solidFill>
                  <a:srgbClr val="000000"/>
                </a:solidFill>
                <a:latin typeface="Times New Roman" pitchFamily="65" charset="-122"/>
                <a:ea typeface="宋体" pitchFamily="65" charset="-122"/>
              </a:rPr>
              <a:t>文化传统;④能容纳和包涵外来文化;⑤铸就了我们民族的基本性格。</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本题考查的是归纳内容要点。作答本题可以立足于文本,抓住关键词,从中筛选相关信</a:t>
            </a:r>
            <a:r>
              <a:rPr dirty="0"/>
              <a:t/>
            </a:r>
            <a:br>
              <a:rPr dirty="0"/>
            </a:br>
            <a:r>
              <a:rPr lang="zh-CN" altLang="en-US" sz="1530" kern="0" dirty="0" smtClean="0">
                <a:solidFill>
                  <a:srgbClr val="000000"/>
                </a:solidFill>
                <a:latin typeface="Times New Roman" pitchFamily="65" charset="-122"/>
                <a:ea typeface="宋体" pitchFamily="65" charset="-122"/>
              </a:rPr>
              <a:t>息。从原文看,第七段“恰好成了检验他们的学说能否贯彻到底和考验他们的人格能否臻于</a:t>
            </a:r>
            <a:r>
              <a:rPr dirty="0"/>
              <a:t/>
            </a:r>
            <a:br>
              <a:rPr dirty="0"/>
            </a:br>
            <a:r>
              <a:rPr lang="zh-CN" altLang="en-US" sz="1530" kern="0" dirty="0" smtClean="0">
                <a:solidFill>
                  <a:srgbClr val="000000"/>
                </a:solidFill>
                <a:latin typeface="Times New Roman" pitchFamily="65" charset="-122"/>
                <a:ea typeface="宋体" pitchFamily="65" charset="-122"/>
              </a:rPr>
              <a:t>至上的试金之石”“互相圆融起来建成中国文化的独特传统”“不盲从和自馁,相反却以圆</a:t>
            </a:r>
            <a:r>
              <a:rPr dirty="0"/>
              <a:t/>
            </a:r>
            <a:br>
              <a:rPr dirty="0"/>
            </a:br>
            <a:r>
              <a:rPr lang="zh-CN" altLang="en-US" sz="1530" kern="0" dirty="0" smtClean="0">
                <a:solidFill>
                  <a:srgbClr val="000000"/>
                </a:solidFill>
                <a:latin typeface="Times New Roman" pitchFamily="65" charset="-122"/>
                <a:ea typeface="宋体" pitchFamily="65" charset="-122"/>
              </a:rPr>
              <a:t>融去容纳和包涵”,第八段“这个人文精神作为文化传统,铸就了我们民族的基本性格”。组</a:t>
            </a:r>
            <a:r>
              <a:rPr dirty="0"/>
              <a:t/>
            </a:r>
            <a:br>
              <a:rPr dirty="0"/>
            </a:br>
            <a:r>
              <a:rPr lang="zh-CN" altLang="en-US" sz="1530" kern="0" dirty="0" smtClean="0">
                <a:solidFill>
                  <a:srgbClr val="000000"/>
                </a:solidFill>
                <a:latin typeface="Times New Roman" pitchFamily="65" charset="-122"/>
                <a:ea typeface="宋体" pitchFamily="65" charset="-122"/>
              </a:rPr>
              <a:t>织答案时注意使用概括性的语言,要用陈述句式,注意正面肯定作答,力求简洁。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二、(2018南京、盐城一模,17—19)阅读下面的文章,完成1—3题。(18分)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教育的新生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陶行知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世界是在动,人生是在动,教育怎能不动?并且是要动得不歇,一歇就灭!怎样动?向着哪儿动?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我们要想寻得教育之动向,首先就要认识传统教育与生活教育之对立。一方面是生活教育向</a:t>
            </a:r>
            <a:r>
              <a:rPr dirty="0"/>
              <a:t/>
            </a:r>
            <a:br>
              <a:rPr dirty="0"/>
            </a:br>
            <a:r>
              <a:rPr lang="zh-CN" altLang="en-US" sz="1530" kern="0" dirty="0" smtClean="0">
                <a:solidFill>
                  <a:srgbClr val="000000"/>
                </a:solidFill>
                <a:latin typeface="Times New Roman" pitchFamily="65" charset="-122"/>
                <a:ea typeface="宋体" pitchFamily="65" charset="-122"/>
              </a:rPr>
              <a:t>传统教育进攻;又一方面是传统教育向生活教育应战。在这空前的战场上徘徊、缓冲、时左</a:t>
            </a:r>
            <a:r>
              <a:rPr dirty="0"/>
              <a:t/>
            </a:r>
            <a:br>
              <a:rPr dirty="0"/>
            </a:br>
            <a:r>
              <a:rPr lang="zh-CN" altLang="en-US" sz="1530" kern="0" dirty="0" smtClean="0">
                <a:solidFill>
                  <a:srgbClr val="000000"/>
                </a:solidFill>
                <a:latin typeface="Times New Roman" pitchFamily="65" charset="-122"/>
                <a:ea typeface="宋体" pitchFamily="65" charset="-122"/>
              </a:rPr>
              <a:t>时右的是改良教育。教育的动向就在这战场的前线上去找。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传统教育者是为办教育而办教育,教育与生活分离。改良教育提出“教育生活化”和“教育</a:t>
            </a:r>
            <a:r>
              <a:rPr dirty="0"/>
              <a:t/>
            </a:r>
            <a:br>
              <a:rPr dirty="0"/>
            </a:br>
            <a:r>
              <a:rPr lang="zh-CN" altLang="en-US" sz="1530" kern="0" dirty="0" smtClean="0">
                <a:solidFill>
                  <a:srgbClr val="000000"/>
                </a:solidFill>
                <a:latin typeface="Times New Roman" pitchFamily="65" charset="-122"/>
                <a:ea typeface="宋体" pitchFamily="65" charset="-122"/>
              </a:rPr>
              <a:t>即生活”的口号。生活教育者承认“生活即教育”。好生活就是好教育,坏生活就是坏教育,</a:t>
            </a:r>
            <a:r>
              <a:rPr dirty="0"/>
              <a:t/>
            </a:r>
            <a:br>
              <a:rPr dirty="0"/>
            </a:br>
            <a:r>
              <a:rPr lang="zh-CN" altLang="en-US" sz="1530" kern="0" dirty="0" smtClean="0">
                <a:solidFill>
                  <a:srgbClr val="000000"/>
                </a:solidFill>
                <a:latin typeface="Times New Roman" pitchFamily="65" charset="-122"/>
                <a:ea typeface="宋体" pitchFamily="65" charset="-122"/>
              </a:rPr>
              <a:t>前进的生活就是前进的教育,倒退的生活就是倒退的教育。生活里起了变化,才算是起了教育</a:t>
            </a:r>
            <a:r>
              <a:rPr dirty="0"/>
              <a:t/>
            </a:r>
            <a:br>
              <a:rPr dirty="0"/>
            </a:br>
            <a:r>
              <a:rPr lang="zh-CN" altLang="en-US" sz="1530" kern="0" dirty="0" smtClean="0">
                <a:solidFill>
                  <a:srgbClr val="000000"/>
                </a:solidFill>
                <a:latin typeface="Times New Roman" pitchFamily="65" charset="-122"/>
                <a:ea typeface="宋体" pitchFamily="65" charset="-122"/>
              </a:rPr>
              <a:t>的变化。我们主张以生活改造生活,真正的教育作用是使生活与生活摩擦。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为教育而办教育,在组织方面便是为学校而办学校,学校与社会中间是造了一道高墙。改良者</a:t>
            </a:r>
            <a:r>
              <a:rPr dirty="0"/>
              <a:t/>
            </a:r>
            <a:br>
              <a:rPr dirty="0"/>
            </a:br>
            <a:r>
              <a:rPr lang="zh-CN" altLang="en-US" sz="1530" kern="0" dirty="0" smtClean="0">
                <a:solidFill>
                  <a:srgbClr val="000000"/>
                </a:solidFill>
                <a:latin typeface="Times New Roman" pitchFamily="65" charset="-122"/>
                <a:ea typeface="宋体" pitchFamily="65" charset="-122"/>
              </a:rPr>
              <a:t>主张半开门,使“学校社会化”。他们把社会里的东西拣选几样,缩小一下搬进学校里去,“学</a:t>
            </a:r>
            <a:r>
              <a:rPr dirty="0"/>
              <a:t/>
            </a:r>
            <a:br>
              <a:rPr dirty="0"/>
            </a:br>
            <a:r>
              <a:rPr lang="zh-CN" altLang="en-US" sz="1530" kern="0" dirty="0" smtClean="0">
                <a:solidFill>
                  <a:srgbClr val="000000"/>
                </a:solidFill>
                <a:latin typeface="Times New Roman" pitchFamily="65" charset="-122"/>
                <a:ea typeface="宋体" pitchFamily="65" charset="-122"/>
              </a:rPr>
              <a:t>校即社会”就成了一句时髦的格言。这样,一只小鸟笼是扩大而成为兆丰花园</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里的大鸟</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笼。但它总归是一只鸟笼,不是鸟世界。生活教育者主张把墙拆去,承认“社会即学校”。这</a:t>
            </a:r>
            <a:r>
              <a:t/>
            </a:r>
            <a:br/>
            <a:r>
              <a:rPr lang="zh-CN" altLang="en-US" sz="1530" kern="0" dirty="0" smtClean="0">
                <a:solidFill>
                  <a:srgbClr val="000000"/>
                </a:solidFill>
                <a:latin typeface="Times New Roman" pitchFamily="65" charset="-122"/>
                <a:ea typeface="宋体" pitchFamily="65" charset="-122"/>
              </a:rPr>
              <a:t>种学校是以青天为顶,大地为底,二十八宿为围墙,人人都是先生都是学生都是同学。不运用社</a:t>
            </a:r>
            <a:r>
              <a:t/>
            </a:r>
            <a:br/>
            <a:r>
              <a:rPr lang="zh-CN" altLang="en-US" sz="1530" kern="0" dirty="0" smtClean="0">
                <a:solidFill>
                  <a:srgbClr val="000000"/>
                </a:solidFill>
                <a:latin typeface="Times New Roman" pitchFamily="65" charset="-122"/>
                <a:ea typeface="宋体" pitchFamily="65" charset="-122"/>
              </a:rPr>
              <a:t>会的力量,便是无能的教育;不了解社会的需求,便是盲目的教育。倘使我们认定社会就是一个</a:t>
            </a:r>
            <a:r>
              <a:t/>
            </a:r>
            <a:br/>
            <a:r>
              <a:rPr lang="zh-CN" altLang="en-US" sz="1530" kern="0" dirty="0" smtClean="0">
                <a:solidFill>
                  <a:srgbClr val="000000"/>
                </a:solidFill>
                <a:latin typeface="Times New Roman" pitchFamily="65" charset="-122"/>
                <a:ea typeface="宋体" pitchFamily="65" charset="-122"/>
              </a:rPr>
              <a:t>伟大无比的学校;就会自然而然去运用社会的力量,以应济社会的需求。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为学校而办学校,它的方法必是注重在教训。给教训的是先生,受教训的是学生。改良一下,便</a:t>
            </a:r>
            <a:r>
              <a:t/>
            </a:r>
            <a:br/>
            <a:r>
              <a:rPr lang="zh-CN" altLang="en-US" sz="1530" kern="0" dirty="0" smtClean="0">
                <a:solidFill>
                  <a:srgbClr val="000000"/>
                </a:solidFill>
                <a:latin typeface="Times New Roman" pitchFamily="65" charset="-122"/>
                <a:ea typeface="宋体" pitchFamily="65" charset="-122"/>
              </a:rPr>
              <a:t>成为教学——教学生学。先生教而不做,学生学而不做,有何用处?于是“教学做合一”之理</a:t>
            </a:r>
            <a:r>
              <a:t/>
            </a:r>
            <a:br/>
            <a:r>
              <a:rPr lang="zh-CN" altLang="en-US" sz="1530" kern="0" dirty="0" smtClean="0">
                <a:solidFill>
                  <a:srgbClr val="000000"/>
                </a:solidFill>
                <a:latin typeface="Times New Roman" pitchFamily="65" charset="-122"/>
                <a:ea typeface="宋体" pitchFamily="65" charset="-122"/>
              </a:rPr>
              <a:t>论乃应运而起。事该怎样做便该怎样学,该怎样学便该怎样教。教而不做,不能算是教;学而不</a:t>
            </a:r>
            <a:r>
              <a:t/>
            </a:r>
            <a:br/>
            <a:r>
              <a:rPr lang="zh-CN" altLang="en-US" sz="1530" kern="0" dirty="0" smtClean="0">
                <a:solidFill>
                  <a:srgbClr val="000000"/>
                </a:solidFill>
                <a:latin typeface="Times New Roman" pitchFamily="65" charset="-122"/>
                <a:ea typeface="宋体" pitchFamily="65" charset="-122"/>
              </a:rPr>
              <a:t>做,不能算是学。教与学都以做为中心,在做上教的是先生,在做上学的是学生。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教训藏在书里,先生是教死书,学生是读死书。教死书、读书死便不许发问,这时期是没有问</a:t>
            </a:r>
            <a:r>
              <a:t/>
            </a:r>
            <a:br/>
            <a:r>
              <a:rPr lang="zh-CN" altLang="en-US" sz="1530" kern="0" dirty="0" smtClean="0">
                <a:solidFill>
                  <a:srgbClr val="000000"/>
                </a:solidFill>
                <a:latin typeface="Times New Roman" pitchFamily="65" charset="-122"/>
                <a:ea typeface="宋体" pitchFamily="65" charset="-122"/>
              </a:rPr>
              <a:t>题。改良派嫌它呆板,便有讨论问题之提议。课堂里因为有了高谈阔论,觉得有些生气。但是</a:t>
            </a:r>
            <a:r>
              <a:t/>
            </a:r>
            <a:br/>
            <a:r>
              <a:rPr lang="zh-CN" altLang="en-US" sz="1530" kern="0" dirty="0" smtClean="0">
                <a:solidFill>
                  <a:srgbClr val="000000"/>
                </a:solidFill>
                <a:latin typeface="Times New Roman" pitchFamily="65" charset="-122"/>
                <a:ea typeface="宋体" pitchFamily="65" charset="-122"/>
              </a:rPr>
              <a:t>坐而言不能起而行,有何益处?问题到了生活教育者的手里是必须解决了才放手。问题是在生</a:t>
            </a:r>
            <a:r>
              <a:t/>
            </a:r>
            <a:br/>
            <a:r>
              <a:rPr lang="zh-CN" altLang="en-US" sz="1530" kern="0" dirty="0" smtClean="0">
                <a:solidFill>
                  <a:srgbClr val="000000"/>
                </a:solidFill>
                <a:latin typeface="Times New Roman" pitchFamily="65" charset="-122"/>
                <a:ea typeface="宋体" pitchFamily="65" charset="-122"/>
              </a:rPr>
              <a:t>活里发现,问题是在生活里研究,问题是在生活里解决。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没有问题是心力都不劳。心力都不劳,是必须接受现成知识方可。先在学校里把现成的知识</a:t>
            </a:r>
            <a:r>
              <a:t/>
            </a:r>
            <a:br/>
            <a:r>
              <a:rPr lang="zh-CN" altLang="en-US" sz="1530" kern="0" dirty="0" smtClean="0">
                <a:solidFill>
                  <a:srgbClr val="000000"/>
                </a:solidFill>
                <a:latin typeface="Times New Roman" pitchFamily="65" charset="-122"/>
                <a:ea typeface="宋体" pitchFamily="65" charset="-122"/>
              </a:rPr>
              <a:t>装满了,才进到社会里去行动。王阳明先生所说的“知是行之始,行是知之成”便是这种教育</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三、(2016江苏,17—19)阅读下面的作品,完成1—3题。(18分)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成人不自在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郭英德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《西游记》记录了孙悟空从出生、成长、奋斗,直到成为“斗战胜佛”的曲折过程,揭示了一</a:t>
            </a:r>
            <a:r>
              <a:t/>
            </a:r>
            <a:br/>
            <a:r>
              <a:rPr lang="zh-CN" altLang="en-US" sz="1530" kern="0" dirty="0" smtClean="0">
                <a:solidFill>
                  <a:srgbClr val="000000"/>
                </a:solidFill>
                <a:latin typeface="Times New Roman" pitchFamily="65" charset="-122"/>
                <a:ea typeface="宋体" pitchFamily="65" charset="-122"/>
              </a:rPr>
              <a:t>个深刻的人生哲理:成人不自在。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孙悟空的出生,和普通人大不一样,他是从石头缝里蹦出来的,摆脱了人与生俱有的社会关系。</a:t>
            </a:r>
            <a:r>
              <a:t/>
            </a:r>
            <a:br/>
            <a:r>
              <a:rPr lang="zh-CN" altLang="en-US" sz="1530" kern="0" dirty="0" smtClean="0">
                <a:solidFill>
                  <a:srgbClr val="000000"/>
                </a:solidFill>
                <a:latin typeface="Times New Roman" pitchFamily="65" charset="-122"/>
                <a:ea typeface="宋体" pitchFamily="65" charset="-122"/>
              </a:rPr>
              <a:t>用小说的话,就是“不服麒麟辖,不服凤凰管,又不服人间王位拘束”。那么,作为一个原生态</a:t>
            </a:r>
            <a:r>
              <a:t/>
            </a:r>
            <a:br/>
            <a:r>
              <a:rPr lang="zh-CN" altLang="en-US" sz="1530" kern="0" dirty="0" smtClean="0">
                <a:solidFill>
                  <a:srgbClr val="000000"/>
                </a:solidFill>
                <a:latin typeface="Times New Roman" pitchFamily="65" charset="-122"/>
                <a:ea typeface="宋体" pitchFamily="65" charset="-122"/>
              </a:rPr>
              <a:t>的人,他是不是就获得了真正的“自在”呢?这还不行。他发现自己生活的环境太狭隘了,来</a:t>
            </a:r>
            <a:r>
              <a:t/>
            </a:r>
            <a:br/>
            <a:r>
              <a:rPr lang="zh-CN" altLang="en-US" sz="1530" kern="0" dirty="0" smtClean="0">
                <a:solidFill>
                  <a:srgbClr val="000000"/>
                </a:solidFill>
                <a:latin typeface="Times New Roman" pitchFamily="65" charset="-122"/>
                <a:ea typeface="宋体" pitchFamily="65" charset="-122"/>
              </a:rPr>
              <a:t>来回回就在花果山上,交往的就是些个猴兄猴弟。他想要拥有更大的空间和世界,所以去寻仙</a:t>
            </a:r>
            <a:r>
              <a:t/>
            </a:r>
            <a:br/>
            <a:r>
              <a:rPr lang="zh-CN" altLang="en-US" sz="1530" kern="0" dirty="0" smtClean="0">
                <a:solidFill>
                  <a:srgbClr val="000000"/>
                </a:solidFill>
                <a:latin typeface="Times New Roman" pitchFamily="65" charset="-122"/>
                <a:ea typeface="宋体" pitchFamily="65" charset="-122"/>
              </a:rPr>
              <a:t>问道,有了种种法力。一个筋斗云翻出十万八千里,生活空间如此之大,可以为所欲为,来去自</a:t>
            </a:r>
            <a:r>
              <a:t/>
            </a:r>
            <a:br/>
            <a:r>
              <a:rPr lang="zh-CN" altLang="en-US" sz="1530" kern="0" dirty="0" smtClean="0">
                <a:solidFill>
                  <a:srgbClr val="000000"/>
                </a:solidFill>
                <a:latin typeface="Times New Roman" pitchFamily="65" charset="-122"/>
                <a:ea typeface="宋体" pitchFamily="65" charset="-122"/>
              </a:rPr>
              <a:t>如。有了这么广阔的生存空间,就获得真正的“自在”了吗?还是不行。孙悟空有一天突然悲</a:t>
            </a:r>
            <a:r>
              <a:t/>
            </a:r>
            <a:br/>
            <a:r>
              <a:rPr lang="zh-CN" altLang="en-US" sz="1530" kern="0" dirty="0" smtClean="0">
                <a:solidFill>
                  <a:srgbClr val="000000"/>
                </a:solidFill>
                <a:latin typeface="Times New Roman" pitchFamily="65" charset="-122"/>
                <a:ea typeface="宋体" pitchFamily="65" charset="-122"/>
              </a:rPr>
              <a:t>叹起来,他看到老猴死去,想到自己迟早也要死去,于是到阎罗殿去把自己的名字从生死簿中勾</a:t>
            </a:r>
            <a:r>
              <a:t/>
            </a:r>
            <a:br/>
            <a:r>
              <a:rPr lang="zh-CN" altLang="en-US" sz="1530" kern="0" dirty="0" smtClean="0">
                <a:solidFill>
                  <a:srgbClr val="000000"/>
                </a:solidFill>
                <a:latin typeface="Times New Roman" pitchFamily="65" charset="-122"/>
                <a:ea typeface="宋体" pitchFamily="65" charset="-122"/>
              </a:rPr>
              <a:t>掉,从而拥有了绝对意义上的“自在”。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但是对社会人来说,这却触犯了规范,社会不允许没有经过任何修炼就得到这种绝对自由。孙</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的写照。他说的“即知即行”和“知行合一”是代表进一步的思想。生活教育者根本推翻</a:t>
            </a:r>
            <a:r>
              <a:t/>
            </a:r>
            <a:br/>
            <a:r>
              <a:rPr lang="zh-CN" altLang="en-US" sz="1530" kern="0" dirty="0" smtClean="0">
                <a:solidFill>
                  <a:srgbClr val="000000"/>
                </a:solidFill>
                <a:latin typeface="Times New Roman" pitchFamily="65" charset="-122"/>
                <a:ea typeface="宋体" pitchFamily="65" charset="-122"/>
              </a:rPr>
              <a:t>这个理论。我们所提出的是:“行是知之始,知是行之成。”</a:t>
            </a:r>
            <a:r>
              <a:rPr lang="zh-CN" altLang="en-US" sz="1530" u="sng" kern="0" dirty="0" smtClean="0">
                <a:solidFill>
                  <a:srgbClr val="000000"/>
                </a:solidFill>
                <a:latin typeface="Times New Roman" pitchFamily="65" charset="-122"/>
                <a:ea typeface="宋体" pitchFamily="65" charset="-122"/>
              </a:rPr>
              <a:t>行动是老子,知识是儿子,创造是</a:t>
            </a:r>
            <a:r>
              <a:t/>
            </a:r>
            <a:br/>
            <a:r>
              <a:rPr lang="zh-CN" altLang="en-US" sz="1530" u="sng" kern="0" dirty="0" smtClean="0">
                <a:solidFill>
                  <a:srgbClr val="000000"/>
                </a:solidFill>
                <a:latin typeface="Times New Roman" pitchFamily="65" charset="-122"/>
                <a:ea typeface="宋体" pitchFamily="65" charset="-122"/>
              </a:rPr>
              <a:t>孙子。</a:t>
            </a:r>
            <a:r>
              <a:rPr lang="zh-CN" altLang="en-US" sz="1530" kern="0" dirty="0" smtClean="0">
                <a:solidFill>
                  <a:srgbClr val="000000"/>
                </a:solidFill>
                <a:latin typeface="Times New Roman" pitchFamily="65" charset="-122"/>
                <a:ea typeface="宋体" pitchFamily="65" charset="-122"/>
              </a:rPr>
              <a:t>有行动之勇敢,才有真知的收获。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传授现成知识的结果是法古,黄金时代在已往。进一步是复兴的信念,可是要“复”则不能</a:t>
            </a:r>
            <a:r>
              <a:t/>
            </a:r>
            <a:br/>
            <a:r>
              <a:rPr lang="zh-CN" altLang="en-US" sz="1530" kern="0" dirty="0" smtClean="0">
                <a:solidFill>
                  <a:srgbClr val="000000"/>
                </a:solidFill>
                <a:latin typeface="Times New Roman" pitchFamily="65" charset="-122"/>
                <a:ea typeface="宋体" pitchFamily="65" charset="-122"/>
              </a:rPr>
              <a:t>“兴”,要“兴”则不可“复”。比如地球运行是永远的前进,没有回头的可能。人只见春夏</a:t>
            </a:r>
            <a:r>
              <a:t/>
            </a:r>
            <a:br/>
            <a:r>
              <a:rPr lang="zh-CN" altLang="en-US" sz="1530" kern="0" dirty="0" smtClean="0">
                <a:solidFill>
                  <a:srgbClr val="000000"/>
                </a:solidFill>
                <a:latin typeface="Times New Roman" pitchFamily="65" charset="-122"/>
                <a:ea typeface="宋体" pitchFamily="65" charset="-122"/>
              </a:rPr>
              <a:t>秋冬,周而复始,不知道它是跟着太阳以很大的速率向织女星飞跑,今年地球所走的路绝不是它</a:t>
            </a:r>
            <a:r>
              <a:t/>
            </a:r>
            <a:br/>
            <a:r>
              <a:rPr lang="zh-CN" altLang="en-US" sz="1530" kern="0" dirty="0" smtClean="0">
                <a:solidFill>
                  <a:srgbClr val="000000"/>
                </a:solidFill>
                <a:latin typeface="Times New Roman" pitchFamily="65" charset="-122"/>
                <a:ea typeface="宋体" pitchFamily="65" charset="-122"/>
              </a:rPr>
              <a:t>去年所走的路。我们只能向前开辟创造,没有什么可复。时代的车轮是在我们手里,黄金时代</a:t>
            </a:r>
            <a:r>
              <a:t/>
            </a:r>
            <a:br/>
            <a:r>
              <a:rPr lang="zh-CN" altLang="en-US" sz="1530" kern="0" dirty="0" smtClean="0">
                <a:solidFill>
                  <a:srgbClr val="000000"/>
                </a:solidFill>
                <a:latin typeface="Times New Roman" pitchFamily="65" charset="-122"/>
                <a:ea typeface="宋体" pitchFamily="65" charset="-122"/>
              </a:rPr>
              <a:t>是在前面,是在未来。努力创造啊!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兆丰花园:近代上海著名的租界公园,现称中山公园。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1.简要分析“学校即社会”和“社会即学校”两个主张的区别。(6分)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2.结合全段,谈谈文中画线句的作用。(6分)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3.请简要分析本文的论述层次。(6分)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840731"/>
            <a:chOff x="539750" y="848501"/>
            <a:chExt cx="8127250" cy="5840731"/>
          </a:xfrm>
        </p:grpSpPr>
        <p:sp>
          <p:nvSpPr>
            <p:cNvPr id="2" name="TextBox 2"/>
            <p:cNvSpPr txBox="1"/>
            <p:nvPr/>
          </p:nvSpPr>
          <p:spPr>
            <a:xfrm>
              <a:off x="540000" y="848501"/>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①前者是改良教育的主张,后者是生活教育的主张。②前者学校与社会依然隔绝,后</a:t>
              </a:r>
              <a:r>
                <a:rPr dirty="0"/>
                <a:t/>
              </a:r>
              <a:br>
                <a:rPr dirty="0"/>
              </a:br>
              <a:r>
                <a:rPr lang="zh-CN" altLang="en-US" sz="1530" kern="0" dirty="0" smtClean="0">
                  <a:solidFill>
                    <a:srgbClr val="000000"/>
                  </a:solidFill>
                  <a:latin typeface="Times New Roman" pitchFamily="65" charset="-122"/>
                  <a:ea typeface="宋体" pitchFamily="65" charset="-122"/>
                </a:rPr>
                <a:t>者破除了学校与社会的隔阂。③前者选几样社会的东西搬进学校,后者运用社会的力量来适</a:t>
              </a:r>
              <a:r>
                <a:rPr dirty="0"/>
                <a:t/>
              </a:r>
              <a:br>
                <a:rPr dirty="0"/>
              </a:br>
              <a:r>
                <a:rPr lang="zh-CN" altLang="en-US" sz="1530" kern="0" dirty="0" smtClean="0">
                  <a:solidFill>
                    <a:srgbClr val="000000"/>
                  </a:solidFill>
                  <a:latin typeface="Times New Roman" pitchFamily="65" charset="-122"/>
                  <a:ea typeface="宋体" pitchFamily="65" charset="-122"/>
                </a:rPr>
                <a:t>应社会的需求。</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本题为概括题,根据题目中的“学校即社会”“社会即学校”找到答题区间,即第四段,</a:t>
              </a:r>
              <a:r>
                <a:rPr dirty="0"/>
                <a:t/>
              </a:r>
              <a:br>
                <a:rPr dirty="0"/>
              </a:br>
              <a:r>
                <a:rPr lang="zh-CN" altLang="en-US" sz="1530" kern="0" dirty="0" smtClean="0">
                  <a:solidFill>
                    <a:srgbClr val="000000"/>
                  </a:solidFill>
                  <a:latin typeface="Times New Roman" pitchFamily="65" charset="-122"/>
                  <a:ea typeface="宋体" pitchFamily="65" charset="-122"/>
                </a:rPr>
                <a:t>但是也不要忽略上下文。分点进行概括,注意抓关键词。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这句话运用比喻论证,准确说了行动、知识、创造三者的关系,形象阐明了生活教育</a:t>
              </a:r>
              <a:r>
                <a:rPr dirty="0"/>
                <a:t/>
              </a:r>
              <a:br>
                <a:rPr dirty="0"/>
              </a:br>
              <a:r>
                <a:rPr lang="zh-CN" altLang="en-US" sz="1530" kern="0" dirty="0" smtClean="0">
                  <a:solidFill>
                    <a:srgbClr val="000000"/>
                  </a:solidFill>
                  <a:latin typeface="Times New Roman" pitchFamily="65" charset="-122"/>
                  <a:ea typeface="宋体" pitchFamily="65" charset="-122"/>
                </a:rPr>
                <a:t>的根本理念:有行动,才有真知;有真知,才有创造。这一主张也是对王阳明思想的发展。</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解答画线句子的作用在本题当中属于论述性文本中的论证方法题,需要同学辨别该句</a:t>
              </a:r>
              <a:r>
                <a:rPr dirty="0"/>
                <a:t/>
              </a:r>
              <a:br>
                <a:rPr dirty="0"/>
              </a:br>
              <a:r>
                <a:rPr lang="zh-CN" altLang="en-US" sz="1530" kern="0" dirty="0" smtClean="0">
                  <a:solidFill>
                    <a:srgbClr val="000000"/>
                  </a:solidFill>
                  <a:latin typeface="Times New Roman" pitchFamily="65" charset="-122"/>
                  <a:ea typeface="宋体" pitchFamily="65" charset="-122"/>
                </a:rPr>
                <a:t>使用的是“举例论证”“对比论证”“道理论证”“比喻论证”等中的哪一个,并且依据文</a:t>
              </a:r>
              <a:r>
                <a:rPr dirty="0"/>
                <a:t/>
              </a:r>
              <a:br>
                <a:rPr dirty="0"/>
              </a:br>
              <a:r>
                <a:rPr lang="zh-CN" altLang="en-US" sz="1530" kern="0" dirty="0" smtClean="0">
                  <a:solidFill>
                    <a:srgbClr val="000000"/>
                  </a:solidFill>
                  <a:latin typeface="Times New Roman" pitchFamily="65" charset="-122"/>
                  <a:ea typeface="宋体" pitchFamily="65" charset="-122"/>
                </a:rPr>
                <a:t>本去分析该论证手法的表达效果。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首先,提出教育的动向问题;接着,从主张、组织、方法三方面比较传统教育、改良教</a:t>
              </a:r>
              <a:r>
                <a:rPr dirty="0"/>
                <a:t/>
              </a:r>
              <a:br>
                <a:rPr dirty="0"/>
              </a:br>
              <a:r>
                <a:rPr lang="zh-CN" altLang="en-US" sz="1530" kern="0" dirty="0" smtClean="0">
                  <a:solidFill>
                    <a:srgbClr val="000000"/>
                  </a:solidFill>
                  <a:latin typeface="Times New Roman" pitchFamily="65" charset="-122"/>
                  <a:ea typeface="宋体" pitchFamily="65" charset="-122"/>
                </a:rPr>
                <a:t>育、生活教育的异同;然后,阐明生活教育的根本理念;最后,号召读者既不要法古,也不要复兴,</a:t>
              </a:r>
              <a:r>
                <a:rPr dirty="0"/>
                <a:t/>
              </a:r>
              <a:br>
                <a:rPr dirty="0"/>
              </a:br>
              <a:r>
                <a:rPr lang="zh-CN" altLang="en-US" sz="1530" kern="0" dirty="0" smtClean="0">
                  <a:solidFill>
                    <a:srgbClr val="000000"/>
                  </a:solidFill>
                  <a:latin typeface="Times New Roman" pitchFamily="65" charset="-122"/>
                  <a:ea typeface="宋体" pitchFamily="65" charset="-122"/>
                </a:rPr>
                <a:t>而要开辟创造。</a:t>
              </a:r>
              <a:endParaRPr lang="zh-CN" altLang="en-US" dirty="0"/>
            </a:p>
          </p:txBody>
        </p:sp>
        <p:sp>
          <p:nvSpPr>
            <p:cNvPr id="3" name="TextBox 2"/>
            <p:cNvSpPr txBox="1"/>
            <p:nvPr/>
          </p:nvSpPr>
          <p:spPr>
            <a:xfrm>
              <a:off x="539750" y="567549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这是议论文中常见的论述层次题,需要学生们先明确文本每段的大意,再对文本进行分</a:t>
              </a:r>
              <a:r>
                <a:rPr dirty="0"/>
                <a:t/>
              </a:r>
              <a:br>
                <a:rPr dirty="0"/>
              </a:br>
              <a:r>
                <a:rPr lang="zh-CN" altLang="en-US" sz="1530" kern="0" dirty="0" smtClean="0">
                  <a:solidFill>
                    <a:srgbClr val="000000"/>
                  </a:solidFill>
                  <a:latin typeface="Times New Roman" pitchFamily="65" charset="-122"/>
                  <a:ea typeface="宋体" pitchFamily="65" charset="-122"/>
                </a:rPr>
                <a:t>层,分层之后再去概括每层的内容,可以用“提出了</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的观点”“解释了</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的内涵”“提</a:t>
              </a:r>
              <a:r>
                <a:rPr dirty="0"/>
                <a:t/>
              </a:r>
              <a:br>
                <a:rPr dirty="0"/>
              </a:br>
              <a:r>
                <a:rPr lang="zh-CN" altLang="en-US" sz="1530" kern="0" dirty="0" smtClean="0">
                  <a:solidFill>
                    <a:srgbClr val="000000"/>
                  </a:solidFill>
                  <a:latin typeface="Times New Roman" pitchFamily="65" charset="-122"/>
                  <a:ea typeface="宋体" pitchFamily="65" charset="-122"/>
                </a:rPr>
                <a:t>出了</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的解决方案”的格式回答。</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三、(2018苏州期末,16—18)阅读下面的文章,完成1—3题。(18分)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漫话高雅与通俗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金开诚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①不知从什么时候开始,京剧被归为“高雅艺术”;由此类推,越剧、沪剧、锡剧、黄梅戏等势</a:t>
            </a:r>
            <a:r>
              <a:rPr dirty="0"/>
              <a:t/>
            </a:r>
            <a:br>
              <a:rPr dirty="0"/>
            </a:br>
            <a:r>
              <a:rPr lang="zh-CN" altLang="en-US" sz="1530" kern="0" dirty="0" smtClean="0">
                <a:solidFill>
                  <a:srgbClr val="000000"/>
                </a:solidFill>
                <a:latin typeface="Times New Roman" pitchFamily="65" charset="-122"/>
                <a:ea typeface="宋体" pitchFamily="65" charset="-122"/>
              </a:rPr>
              <a:t>必亦将归于“高雅”。不久以前,还见到有的报道把苏州评弹归为“高雅艺术”;那么,如评</a:t>
            </a:r>
            <a:r>
              <a:rPr dirty="0"/>
              <a:t/>
            </a:r>
            <a:br>
              <a:rPr dirty="0"/>
            </a:br>
            <a:r>
              <a:rPr lang="zh-CN" altLang="en-US" sz="1530" kern="0" dirty="0" smtClean="0">
                <a:solidFill>
                  <a:srgbClr val="000000"/>
                </a:solidFill>
                <a:latin typeface="Times New Roman" pitchFamily="65" charset="-122"/>
                <a:ea typeface="宋体" pitchFamily="65" charset="-122"/>
              </a:rPr>
              <a:t>书、大鼓等各种地方曲艺也就都将归入“高雅”之列了。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②然而,从中国戏曲发展的实际来看,这些艺术之所以曾经大为兴盛,并非因为今人所谓的“高</a:t>
            </a:r>
            <a:r>
              <a:rPr dirty="0"/>
              <a:t/>
            </a:r>
            <a:br>
              <a:rPr dirty="0"/>
            </a:br>
            <a:r>
              <a:rPr lang="zh-CN" altLang="en-US" sz="1530" kern="0" dirty="0" smtClean="0">
                <a:solidFill>
                  <a:srgbClr val="000000"/>
                </a:solidFill>
                <a:latin typeface="Times New Roman" pitchFamily="65" charset="-122"/>
                <a:ea typeface="宋体" pitchFamily="65" charset="-122"/>
              </a:rPr>
              <a:t>雅”,而恰恰是因为它们通俗。唯通俗才能赢得广大观众,具有强大的生命力。杨小楼在天津</a:t>
            </a:r>
            <a:r>
              <a:rPr dirty="0"/>
              <a:t/>
            </a:r>
            <a:br>
              <a:rPr dirty="0"/>
            </a:br>
            <a:r>
              <a:rPr lang="zh-CN" altLang="en-US" sz="1530" kern="0" dirty="0" smtClean="0">
                <a:solidFill>
                  <a:srgbClr val="000000"/>
                </a:solidFill>
                <a:latin typeface="Times New Roman" pitchFamily="65" charset="-122"/>
                <a:ea typeface="宋体" pitchFamily="65" charset="-122"/>
              </a:rPr>
              <a:t>演了一出《金钱豹》,街头巷尾的顽童便纷纷学喊“闪开了”。戏曲艺术是通俗的,然而却雅</a:t>
            </a:r>
            <a:r>
              <a:rPr dirty="0"/>
              <a:t/>
            </a:r>
            <a:br>
              <a:rPr dirty="0"/>
            </a:br>
            <a:r>
              <a:rPr lang="zh-CN" altLang="en-US" sz="1530" kern="0" dirty="0" smtClean="0">
                <a:solidFill>
                  <a:srgbClr val="000000"/>
                </a:solidFill>
                <a:latin typeface="Times New Roman" pitchFamily="65" charset="-122"/>
                <a:ea typeface="宋体" pitchFamily="65" charset="-122"/>
              </a:rPr>
              <a:t>俗共赏。所以苏州评弹虽为地道的通俗艺术,但却不乏高人雅士成为“书迷”。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③“高雅——通俗”的分类之所以概括不确、不大说得通,主要因为在逻辑上这个分类并未</a:t>
            </a:r>
            <a:r>
              <a:rPr dirty="0"/>
              <a:t/>
            </a:r>
            <a:br>
              <a:rPr dirty="0"/>
            </a:br>
            <a:r>
              <a:rPr lang="zh-CN" altLang="en-US" sz="1530" kern="0" dirty="0" smtClean="0">
                <a:solidFill>
                  <a:srgbClr val="000000"/>
                </a:solidFill>
                <a:latin typeface="Times New Roman" pitchFamily="65" charset="-122"/>
                <a:ea typeface="宋体" pitchFamily="65" charset="-122"/>
              </a:rPr>
              <a:t>依据同一个标准,</a:t>
            </a:r>
            <a:r>
              <a:rPr lang="zh-CN" altLang="en-US" sz="1530" u="sng" kern="0" dirty="0" smtClean="0">
                <a:solidFill>
                  <a:srgbClr val="000000"/>
                </a:solidFill>
                <a:latin typeface="Times New Roman" pitchFamily="65" charset="-122"/>
                <a:ea typeface="宋体" pitchFamily="65" charset="-122"/>
              </a:rPr>
              <a:t>因而其外延有可能多所重合,并且使分类不周延。</a:t>
            </a:r>
            <a:r>
              <a:rPr lang="zh-CN" altLang="en-US" sz="1530" kern="0" dirty="0" smtClean="0">
                <a:solidFill>
                  <a:srgbClr val="000000"/>
                </a:solidFill>
                <a:latin typeface="Times New Roman" pitchFamily="65" charset="-122"/>
                <a:ea typeface="宋体" pitchFamily="65" charset="-122"/>
              </a:rPr>
              <a:t>比如说把一群马分为公马</a:t>
            </a:r>
            <a:r>
              <a:rPr dirty="0"/>
              <a:t/>
            </a:r>
            <a:br>
              <a:rPr dirty="0"/>
            </a:br>
            <a:r>
              <a:rPr lang="zh-CN" altLang="en-US" sz="1530" kern="0" dirty="0" smtClean="0">
                <a:solidFill>
                  <a:srgbClr val="000000"/>
                </a:solidFill>
                <a:latin typeface="Times New Roman" pitchFamily="65" charset="-122"/>
                <a:ea typeface="宋体" pitchFamily="65" charset="-122"/>
              </a:rPr>
              <a:t>与母马,这是可以的,因为这是根据同一个标准(性别)来分的;倘若分为公马与白马,这就不可</a:t>
            </a:r>
            <a:r>
              <a:rPr dirty="0"/>
              <a:t/>
            </a:r>
            <a:br>
              <a:rPr dirty="0"/>
            </a:br>
            <a:r>
              <a:rPr lang="zh-CN" altLang="en-US" sz="1530" kern="0" dirty="0" smtClean="0">
                <a:solidFill>
                  <a:srgbClr val="000000"/>
                </a:solidFill>
                <a:latin typeface="Times New Roman" pitchFamily="65" charset="-122"/>
                <a:ea typeface="宋体" pitchFamily="65" charset="-122"/>
              </a:rPr>
              <a:t>以,因为公马同时可以是白马,又无法包含母马中的非白马。就文学艺术的品种而言,高雅的创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作可以表现为通俗,通俗的创作可以包蕴着高雅,因而往往外延重合。再者,那些既不高雅、也</a:t>
            </a:r>
            <a:r>
              <a:t/>
            </a:r>
            <a:br/>
            <a:r>
              <a:rPr lang="zh-CN" altLang="en-US" sz="1530" kern="0" dirty="0" smtClean="0">
                <a:solidFill>
                  <a:srgbClr val="000000"/>
                </a:solidFill>
                <a:latin typeface="Times New Roman" pitchFamily="65" charset="-122"/>
                <a:ea typeface="宋体" pitchFamily="65" charset="-122"/>
              </a:rPr>
              <a:t>不通俗的作品在分类中却没有着落。与高雅对立的概念不是今人所谓的“通俗”,而是低</a:t>
            </a:r>
            <a:r>
              <a:t/>
            </a:r>
            <a:br/>
            <a:r>
              <a:rPr lang="zh-CN" altLang="en-US" sz="1530" kern="0" dirty="0" smtClean="0">
                <a:solidFill>
                  <a:srgbClr val="000000"/>
                </a:solidFill>
                <a:latin typeface="Times New Roman" pitchFamily="65" charset="-122"/>
                <a:ea typeface="宋体" pitchFamily="65" charset="-122"/>
              </a:rPr>
              <a:t>俗、庸俗与恶俗。不能因为“通俗”一词“不幸”带了一个“俗”字,便认为它就一定不高</a:t>
            </a:r>
            <a:r>
              <a:t/>
            </a:r>
            <a:br/>
            <a:r>
              <a:rPr lang="zh-CN" altLang="en-US" sz="1530" kern="0" dirty="0" smtClean="0">
                <a:solidFill>
                  <a:srgbClr val="000000"/>
                </a:solidFill>
                <a:latin typeface="Times New Roman" pitchFamily="65" charset="-122"/>
                <a:ea typeface="宋体" pitchFamily="65" charset="-122"/>
              </a:rPr>
              <a:t>雅了。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④看看许多文章所做的“高雅”与“通俗”之分,大致是出于直观,其间隐隐约约含有一种想</a:t>
            </a:r>
            <a:r>
              <a:t/>
            </a:r>
            <a:br/>
            <a:r>
              <a:rPr lang="zh-CN" altLang="en-US" sz="1530" kern="0" dirty="0" smtClean="0">
                <a:solidFill>
                  <a:srgbClr val="000000"/>
                </a:solidFill>
                <a:latin typeface="Times New Roman" pitchFamily="65" charset="-122"/>
                <a:ea typeface="宋体" pitchFamily="65" charset="-122"/>
              </a:rPr>
              <a:t>法,即凡是现在不大兴旺、欣赏者不多、反应冷落的便是“高雅艺术”;反之,欣赏者众多、反</a:t>
            </a:r>
            <a:r>
              <a:t/>
            </a:r>
            <a:br/>
            <a:r>
              <a:rPr lang="zh-CN" altLang="en-US" sz="1530" kern="0" dirty="0" smtClean="0">
                <a:solidFill>
                  <a:srgbClr val="000000"/>
                </a:solidFill>
                <a:latin typeface="Times New Roman" pitchFamily="65" charset="-122"/>
                <a:ea typeface="宋体" pitchFamily="65" charset="-122"/>
              </a:rPr>
              <a:t>响热烈的便是“通俗艺术”。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⑤文学艺术作品应该为大众喜闻乐见,为此力求雅俗共赏乃是创作的光明大道。当然,世界上</a:t>
            </a:r>
            <a:r>
              <a:t/>
            </a:r>
            <a:br/>
            <a:r>
              <a:rPr lang="zh-CN" altLang="en-US" sz="1530" kern="0" dirty="0" smtClean="0">
                <a:solidFill>
                  <a:srgbClr val="000000"/>
                </a:solidFill>
                <a:latin typeface="Times New Roman" pitchFamily="65" charset="-122"/>
                <a:ea typeface="宋体" pitchFamily="65" charset="-122"/>
              </a:rPr>
              <a:t>也确有真正高雅而不易为大众理解、接受的作品。我们应该认识到,“高雅”与“通俗”并</a:t>
            </a:r>
            <a:r>
              <a:t/>
            </a:r>
            <a:br/>
            <a:r>
              <a:rPr lang="zh-CN" altLang="en-US" sz="1530" kern="0" dirty="0" smtClean="0">
                <a:solidFill>
                  <a:srgbClr val="000000"/>
                </a:solidFill>
                <a:latin typeface="Times New Roman" pitchFamily="65" charset="-122"/>
                <a:ea typeface="宋体" pitchFamily="65" charset="-122"/>
              </a:rPr>
              <a:t>不是对立的两个概念,乃是从不同角度对作品的评估。而且,就实际情况来看,世界文学艺术史</a:t>
            </a:r>
            <a:r>
              <a:t/>
            </a:r>
            <a:br/>
            <a:r>
              <a:rPr lang="zh-CN" altLang="en-US" sz="1530" kern="0" dirty="0" smtClean="0">
                <a:solidFill>
                  <a:srgbClr val="000000"/>
                </a:solidFill>
                <a:latin typeface="Times New Roman" pitchFamily="65" charset="-122"/>
                <a:ea typeface="宋体" pitchFamily="65" charset="-122"/>
              </a:rPr>
              <a:t>上最有影响和生命力的作品往往兼有高雅与通俗两个特征,这可以从部分的唐诗、宋词、元</a:t>
            </a:r>
            <a:r>
              <a:t/>
            </a:r>
            <a:br/>
            <a:r>
              <a:rPr lang="zh-CN" altLang="en-US" sz="1530" kern="0" dirty="0" smtClean="0">
                <a:solidFill>
                  <a:srgbClr val="000000"/>
                </a:solidFill>
                <a:latin typeface="Times New Roman" pitchFamily="65" charset="-122"/>
                <a:ea typeface="宋体" pitchFamily="65" charset="-122"/>
              </a:rPr>
              <a:t>杂剧及《水浒传》《三国演义》《红楼梦》等优秀小说一直说到莎士比亚、巴尔扎克等等,</a:t>
            </a:r>
            <a:r>
              <a:t/>
            </a:r>
            <a:br/>
            <a:r>
              <a:rPr lang="zh-CN" altLang="en-US" sz="1530" kern="0" dirty="0" smtClean="0">
                <a:solidFill>
                  <a:srgbClr val="000000"/>
                </a:solidFill>
                <a:latin typeface="Times New Roman" pitchFamily="65" charset="-122"/>
                <a:ea typeface="宋体" pitchFamily="65" charset="-122"/>
              </a:rPr>
              <a:t>真可谓其例不胜枚举。现在如把“高雅”与“通俗”截然分为两类,恐怕过去和未来的文学</a:t>
            </a:r>
            <a:r>
              <a:t/>
            </a:r>
            <a:br/>
            <a:r>
              <a:rPr lang="zh-CN" altLang="en-US" sz="1530" kern="0" dirty="0" smtClean="0">
                <a:solidFill>
                  <a:srgbClr val="000000"/>
                </a:solidFill>
                <a:latin typeface="Times New Roman" pitchFamily="65" charset="-122"/>
                <a:ea typeface="宋体" pitchFamily="65" charset="-122"/>
              </a:rPr>
              <a:t>艺术史都该换一种写法了,然而事情是绝不会这样的。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⑥那么,文学艺术作品究竟可不可以分类呢?答曰:可以。例如分为高雅与低俗可以,分为精品</a:t>
            </a:r>
            <a:r>
              <a:rPr dirty="0"/>
              <a:t/>
            </a:r>
            <a:br>
              <a:rPr dirty="0"/>
            </a:br>
            <a:r>
              <a:rPr lang="zh-CN" altLang="en-US" sz="1530" kern="0" dirty="0" smtClean="0">
                <a:solidFill>
                  <a:srgbClr val="000000"/>
                </a:solidFill>
                <a:latin typeface="Times New Roman" pitchFamily="65" charset="-122"/>
                <a:ea typeface="宋体" pitchFamily="65" charset="-122"/>
              </a:rPr>
              <a:t>与次品也可以。但这种含有褒贬意义的分类只能在同一种文学或艺术中进行,而决不能在不</a:t>
            </a:r>
            <a:r>
              <a:rPr dirty="0"/>
              <a:t/>
            </a:r>
            <a:br>
              <a:rPr dirty="0"/>
            </a:br>
            <a:r>
              <a:rPr lang="zh-CN" altLang="en-US" sz="1530" kern="0" dirty="0" smtClean="0">
                <a:solidFill>
                  <a:srgbClr val="000000"/>
                </a:solidFill>
                <a:latin typeface="Times New Roman" pitchFamily="65" charset="-122"/>
                <a:ea typeface="宋体" pitchFamily="65" charset="-122"/>
              </a:rPr>
              <a:t>同种的文学或艺术中进行。例如同是电视剧,却有高低之别;同是相声,却有雅俗之分。然而决</a:t>
            </a:r>
            <a:r>
              <a:rPr dirty="0"/>
              <a:t/>
            </a:r>
            <a:br>
              <a:rPr dirty="0"/>
            </a:br>
            <a:r>
              <a:rPr lang="zh-CN" altLang="en-US" sz="1530" kern="0" dirty="0" smtClean="0">
                <a:solidFill>
                  <a:srgbClr val="000000"/>
                </a:solidFill>
                <a:latin typeface="Times New Roman" pitchFamily="65" charset="-122"/>
                <a:ea typeface="宋体" pitchFamily="65" charset="-122"/>
              </a:rPr>
              <a:t>不能认为电视剧比相声高雅,或小说比诗歌低俗。不同的文艺是不同的创造,有不同的特色,品</a:t>
            </a:r>
            <a:r>
              <a:rPr dirty="0"/>
              <a:t/>
            </a:r>
            <a:br>
              <a:rPr dirty="0"/>
            </a:br>
            <a:r>
              <a:rPr lang="zh-CN" altLang="en-US" sz="1530" kern="0" dirty="0" smtClean="0">
                <a:solidFill>
                  <a:srgbClr val="000000"/>
                </a:solidFill>
                <a:latin typeface="Times New Roman" pitchFamily="65" charset="-122"/>
                <a:ea typeface="宋体" pitchFamily="65" charset="-122"/>
              </a:rPr>
              <a:t>种之间是没有高低雅俗之分的。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(选自《群言》,有删改)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1.联系上下文,阐释第③段中画线句的含意。(6分)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2.请简要分析第⑤段的论述层次。(6分)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3.在作者看来,文学艺术作品分类应避免哪些误区?(6分)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“高雅——通俗”这一分类在逻辑上没有依据同一个标准,因此高雅的创作可能是</a:t>
            </a:r>
            <a:r>
              <a:rPr dirty="0"/>
              <a:t/>
            </a:r>
            <a:br>
              <a:rPr dirty="0"/>
            </a:br>
            <a:r>
              <a:rPr lang="zh-CN" altLang="en-US" sz="1530" kern="0" dirty="0" smtClean="0">
                <a:solidFill>
                  <a:srgbClr val="000000"/>
                </a:solidFill>
                <a:latin typeface="Times New Roman" pitchFamily="65" charset="-122"/>
                <a:ea typeface="宋体" pitchFamily="65" charset="-122"/>
              </a:rPr>
              <a:t>通俗的,通俗的创作也可能是高雅的,两者所指的作品会有重合;高雅的和通俗的作品之和不能</a:t>
            </a:r>
            <a:r>
              <a:rPr dirty="0"/>
              <a:t/>
            </a:r>
            <a:br>
              <a:rPr dirty="0"/>
            </a:br>
            <a:r>
              <a:rPr lang="zh-CN" altLang="en-US" sz="1530" kern="0" dirty="0" smtClean="0">
                <a:solidFill>
                  <a:srgbClr val="000000"/>
                </a:solidFill>
                <a:latin typeface="Times New Roman" pitchFamily="65" charset="-122"/>
                <a:ea typeface="宋体" pitchFamily="65" charset="-122"/>
              </a:rPr>
              <a:t>穷尽所有创作,即这一分类无法包含既不高雅、也不通俗的作品。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联系画线句前文可知,“高雅——通俗”这一分类在逻辑上没有依据同一个标准。由</a:t>
            </a:r>
            <a:r>
              <a:rPr dirty="0"/>
              <a:t/>
            </a:r>
            <a:br>
              <a:rPr dirty="0"/>
            </a:br>
            <a:r>
              <a:rPr lang="zh-CN" altLang="en-US" sz="1530" kern="0" dirty="0" smtClean="0">
                <a:solidFill>
                  <a:srgbClr val="000000"/>
                </a:solidFill>
                <a:latin typeface="Times New Roman" pitchFamily="65" charset="-122"/>
                <a:ea typeface="宋体" pitchFamily="65" charset="-122"/>
              </a:rPr>
              <a:t>“外延有可能多所重合”可知,高雅的创作可能是通俗的,通俗的创作也可能是高雅的,两者所</a:t>
            </a:r>
            <a:r>
              <a:rPr dirty="0"/>
              <a:t/>
            </a:r>
            <a:br>
              <a:rPr dirty="0"/>
            </a:br>
            <a:r>
              <a:rPr lang="zh-CN" altLang="en-US" sz="1530" kern="0" dirty="0" smtClean="0">
                <a:solidFill>
                  <a:srgbClr val="000000"/>
                </a:solidFill>
                <a:latin typeface="Times New Roman" pitchFamily="65" charset="-122"/>
                <a:ea typeface="宋体" pitchFamily="65" charset="-122"/>
              </a:rPr>
              <a:t>指的作品会有重合。根据分类不周延”,同时连系下文可知,高雅的和通俗的作品之和不能穷</a:t>
            </a:r>
            <a:r>
              <a:rPr dirty="0"/>
              <a:t/>
            </a:r>
            <a:br>
              <a:rPr dirty="0"/>
            </a:br>
            <a:r>
              <a:rPr lang="zh-CN" altLang="en-US" sz="1530" kern="0" dirty="0" smtClean="0">
                <a:solidFill>
                  <a:srgbClr val="000000"/>
                </a:solidFill>
                <a:latin typeface="Times New Roman" pitchFamily="65" charset="-122"/>
                <a:ea typeface="宋体" pitchFamily="65" charset="-122"/>
              </a:rPr>
              <a:t>尽所有创作,即这一分类无法包含既不高雅、也不通俗的作品。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首先,从文学创作角度提出应追求雅俗共赏的观点;接着,指出雅俗、不是对立的两个</a:t>
            </a:r>
            <a:r>
              <a:rPr dirty="0"/>
              <a:t/>
            </a:r>
            <a:br>
              <a:rPr dirty="0"/>
            </a:br>
            <a:r>
              <a:rPr lang="zh-CN" altLang="en-US" sz="1530" kern="0" dirty="0" smtClean="0">
                <a:solidFill>
                  <a:srgbClr val="000000"/>
                </a:solidFill>
                <a:latin typeface="Times New Roman" pitchFamily="65" charset="-122"/>
                <a:ea typeface="宋体" pitchFamily="65" charset="-122"/>
              </a:rPr>
              <a:t>概念(雅、俗是从不同角度对作品的评估),并以具体作品说明最有影响和生命力的文学艺术</a:t>
            </a:r>
            <a:r>
              <a:rPr dirty="0"/>
              <a:t/>
            </a:r>
            <a:br>
              <a:rPr dirty="0"/>
            </a:br>
            <a:r>
              <a:rPr lang="zh-CN" altLang="en-US" sz="1530" kern="0" dirty="0" smtClean="0">
                <a:solidFill>
                  <a:srgbClr val="000000"/>
                </a:solidFill>
                <a:latin typeface="Times New Roman" pitchFamily="65" charset="-122"/>
                <a:ea typeface="宋体" pitchFamily="65" charset="-122"/>
              </a:rPr>
              <a:t>作品往往兼有雅、俗两个特征;最后,否定了将“高雅、通俗”分为两类的错误做法(得出</a:t>
            </a:r>
            <a:r>
              <a:rPr dirty="0"/>
              <a:t/>
            </a:r>
            <a:br>
              <a:rPr dirty="0"/>
            </a:br>
            <a:r>
              <a:rPr lang="zh-CN" altLang="en-US" sz="1530" kern="0" dirty="0" smtClean="0">
                <a:solidFill>
                  <a:srgbClr val="000000"/>
                </a:solidFill>
                <a:latin typeface="Times New Roman" pitchFamily="65" charset="-122"/>
                <a:ea typeface="宋体" pitchFamily="65" charset="-122"/>
              </a:rPr>
              <a:t>雅、俗在文学作品中应该共存的结论)。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第1句提出论述观点“文学艺术作品应追求雅俗共赏”;2—4句阐述了雅俗不是对立</a:t>
            </a:r>
            <a:r>
              <a:rPr dirty="0"/>
              <a:t/>
            </a:r>
            <a:br>
              <a:rPr dirty="0"/>
            </a:br>
            <a:r>
              <a:rPr lang="zh-CN" altLang="en-US" sz="1530" kern="0" dirty="0" smtClean="0">
                <a:solidFill>
                  <a:srgbClr val="000000"/>
                </a:solidFill>
                <a:latin typeface="Times New Roman" pitchFamily="65" charset="-122"/>
                <a:ea typeface="宋体" pitchFamily="65" charset="-122"/>
              </a:rPr>
              <a:t>的,并且举例论述文学艺术作品雅俗兼有;第5句得出了雅俗共赏的结论。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①避免在逻辑上不按同一个标准的分类;②避免出于直观的分类;③避免在不同种的</a:t>
            </a:r>
            <a:r>
              <a:rPr dirty="0"/>
              <a:t/>
            </a:r>
            <a:br>
              <a:rPr dirty="0"/>
            </a:br>
            <a:r>
              <a:rPr lang="zh-CN" altLang="en-US" sz="1530" kern="0" dirty="0" smtClean="0">
                <a:solidFill>
                  <a:srgbClr val="000000"/>
                </a:solidFill>
                <a:latin typeface="Times New Roman" pitchFamily="65" charset="-122"/>
                <a:ea typeface="宋体" pitchFamily="65" charset="-122"/>
              </a:rPr>
              <a:t>文学或艺术中进行含有褒贬意义的分类。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首先确定表达作者观点的段落和语句,然后再筛选信息,提炼关键词。由第③段可知,避</a:t>
            </a:r>
            <a:r>
              <a:rPr dirty="0"/>
              <a:t/>
            </a:r>
            <a:br>
              <a:rPr dirty="0"/>
            </a:br>
            <a:r>
              <a:rPr lang="zh-CN" altLang="en-US" sz="1530" kern="0" dirty="0" smtClean="0">
                <a:solidFill>
                  <a:srgbClr val="000000"/>
                </a:solidFill>
                <a:latin typeface="Times New Roman" pitchFamily="65" charset="-122"/>
                <a:ea typeface="宋体" pitchFamily="65" charset="-122"/>
              </a:rPr>
              <a:t>免在逻辑上不按同一个标准的分类;由第④段可知,避免出于直观的分类;由第⑥段可知,避免</a:t>
            </a:r>
            <a:r>
              <a:rPr dirty="0"/>
              <a:t/>
            </a:r>
            <a:br>
              <a:rPr dirty="0"/>
            </a:br>
            <a:r>
              <a:rPr lang="zh-CN" altLang="en-US" sz="1530" kern="0" dirty="0" smtClean="0">
                <a:solidFill>
                  <a:srgbClr val="000000"/>
                </a:solidFill>
                <a:latin typeface="Times New Roman" pitchFamily="65" charset="-122"/>
                <a:ea typeface="宋体" pitchFamily="65" charset="-122"/>
              </a:rPr>
              <a:t>在不同种的文学或艺术中进行含有褒贬意义的分类。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四、(2018镇江一模,16—18)阅读下面的文章,完成1—3题。(18分)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当“春节时间”成为“世界时间”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佚 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“万水千山,哪怕在地球的顶端也要赶回来。”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这是英国广播公司拍摄的纪录片《中国春节》中的一句解说词。这部近期成功刷屏的纪录</a:t>
            </a:r>
            <a:r>
              <a:t/>
            </a:r>
            <a:br/>
            <a:r>
              <a:rPr lang="zh-CN" altLang="en-US" sz="1530" kern="0" dirty="0" smtClean="0">
                <a:solidFill>
                  <a:srgbClr val="000000"/>
                </a:solidFill>
                <a:latin typeface="Times New Roman" pitchFamily="65" charset="-122"/>
                <a:ea typeface="宋体" pitchFamily="65" charset="-122"/>
              </a:rPr>
              <a:t>片中,老外主持人走访中国各个角落,从哈尔滨到香港,从通都大邑到偏远小城,介绍各色春节</a:t>
            </a:r>
            <a:r>
              <a:t/>
            </a:r>
            <a:br/>
            <a:r>
              <a:rPr lang="zh-CN" altLang="en-US" sz="1530" kern="0" dirty="0" smtClean="0">
                <a:solidFill>
                  <a:srgbClr val="000000"/>
                </a:solidFill>
                <a:latin typeface="Times New Roman" pitchFamily="65" charset="-122"/>
                <a:ea typeface="宋体" pitchFamily="65" charset="-122"/>
              </a:rPr>
              <a:t>传统,体验不同年俗,只为让世界走近这场“全球最大的盛典”。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曾几何时,春节是华人专属的文化标识。今天,当中国与世界的“近身接触”越来越频繁,春节</a:t>
            </a:r>
            <a:r>
              <a:t/>
            </a:r>
            <a:br/>
            <a:r>
              <a:rPr lang="zh-CN" altLang="en-US" sz="1530" kern="0" dirty="0" smtClean="0">
                <a:solidFill>
                  <a:srgbClr val="000000"/>
                </a:solidFill>
                <a:latin typeface="Times New Roman" pitchFamily="65" charset="-122"/>
                <a:ea typeface="宋体" pitchFamily="65" charset="-122"/>
              </a:rPr>
              <a:t>在十几个国家成为法定节假日,各国商家竞相将春节促销作为“保留曲目”,出境游的中国人</a:t>
            </a:r>
            <a:r>
              <a:t/>
            </a:r>
            <a:br/>
            <a:r>
              <a:rPr lang="zh-CN" altLang="en-US" sz="1530" kern="0" dirty="0" smtClean="0">
                <a:solidFill>
                  <a:srgbClr val="000000"/>
                </a:solidFill>
                <a:latin typeface="Times New Roman" pitchFamily="65" charset="-122"/>
                <a:ea typeface="宋体" pitchFamily="65" charset="-122"/>
              </a:rPr>
              <a:t>也时不时听到各种外国口音的“新年快乐”。人们不禁要问,中国年为什么越来越有国际范</a:t>
            </a:r>
            <a:r>
              <a:t/>
            </a:r>
            <a:br/>
            <a:r>
              <a:rPr lang="zh-CN" altLang="en-US" sz="1530" kern="0" dirty="0" smtClean="0">
                <a:solidFill>
                  <a:srgbClr val="000000"/>
                </a:solidFill>
                <a:latin typeface="Times New Roman" pitchFamily="65" charset="-122"/>
                <a:ea typeface="宋体" pitchFamily="65" charset="-122"/>
              </a:rPr>
              <a:t>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人类的情感是相通的,今天的世界变小了,心灵的交汇就变多了。在世界的解读中,春节背后是</a:t>
            </a:r>
            <a:r>
              <a:t/>
            </a:r>
            <a:br/>
            <a:r>
              <a:rPr lang="zh-CN" altLang="en-US" sz="1530" kern="0" dirty="0" smtClean="0">
                <a:solidFill>
                  <a:srgbClr val="000000"/>
                </a:solidFill>
                <a:latin typeface="Times New Roman" pitchFamily="65" charset="-122"/>
                <a:ea typeface="宋体" pitchFamily="65" charset="-122"/>
              </a:rPr>
              <a:t>“和合为贵”“万象更新”“团圆和睦”等价值追求,这是中华民族的传统文化,也能温暖现</a:t>
            </a:r>
            <a:r>
              <a:t/>
            </a:r>
            <a:br/>
            <a:r>
              <a:rPr lang="zh-CN" altLang="en-US" sz="1530" kern="0" dirty="0" smtClean="0">
                <a:solidFill>
                  <a:srgbClr val="000000"/>
                </a:solidFill>
                <a:latin typeface="Times New Roman" pitchFamily="65" charset="-122"/>
                <a:ea typeface="宋体" pitchFamily="65" charset="-122"/>
              </a:rPr>
              <a:t>代社会每一个人的心。纪录片《中国春节》中,零下30摄氏度环境下用冰雪修建“长城”的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中国人,北京新发地菜市场售卖年货的中国人,香港黄大仙祠为新年祈福的中国人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每一个</a:t>
            </a:r>
            <a:r>
              <a:rPr dirty="0"/>
              <a:t/>
            </a:r>
            <a:br>
              <a:rPr dirty="0"/>
            </a:br>
            <a:r>
              <a:rPr lang="zh-CN" altLang="en-US" sz="1530" kern="0" dirty="0" smtClean="0">
                <a:solidFill>
                  <a:srgbClr val="000000"/>
                </a:solidFill>
                <a:latin typeface="Times New Roman" pitchFamily="65" charset="-122"/>
                <a:ea typeface="宋体" pitchFamily="65" charset="-122"/>
              </a:rPr>
              <a:t>人的故事背后都是中国特色的家庭观、人生观。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同强调个体的西方文化相比,中国文化显然更加注重家庭概念,春节永远和“回家”联系在一</a:t>
            </a:r>
            <a:r>
              <a:rPr dirty="0"/>
              <a:t/>
            </a:r>
            <a:br>
              <a:rPr dirty="0"/>
            </a:br>
            <a:r>
              <a:rPr lang="zh-CN" altLang="en-US" sz="1530" kern="0" dirty="0" smtClean="0">
                <a:solidFill>
                  <a:srgbClr val="000000"/>
                </a:solidFill>
                <a:latin typeface="Times New Roman" pitchFamily="65" charset="-122"/>
                <a:ea typeface="宋体" pitchFamily="65" charset="-122"/>
              </a:rPr>
              <a:t>起——即使身不能至,心也要和家人在一起。现代社会,全球范围,“疏离症”好似没有国界,</a:t>
            </a:r>
            <a:r>
              <a:rPr dirty="0"/>
              <a:t/>
            </a:r>
            <a:br>
              <a:rPr dirty="0"/>
            </a:br>
            <a:r>
              <a:rPr lang="zh-CN" altLang="en-US" sz="1530" kern="0" dirty="0" smtClean="0">
                <a:solidFill>
                  <a:srgbClr val="000000"/>
                </a:solidFill>
                <a:latin typeface="Times New Roman" pitchFamily="65" charset="-122"/>
                <a:ea typeface="宋体" pitchFamily="65" charset="-122"/>
              </a:rPr>
              <a:t>而春节蕴含的团聚和美主题,却能慰藉异国他乡的心灵,传递温暖亲切的情愫。现在,越来越多</a:t>
            </a:r>
            <a:r>
              <a:rPr dirty="0"/>
              <a:t/>
            </a:r>
            <a:br>
              <a:rPr dirty="0"/>
            </a:br>
            <a:r>
              <a:rPr lang="zh-CN" altLang="en-US" sz="1530" kern="0" dirty="0" smtClean="0">
                <a:solidFill>
                  <a:srgbClr val="000000"/>
                </a:solidFill>
                <a:latin typeface="Times New Roman" pitchFamily="65" charset="-122"/>
                <a:ea typeface="宋体" pitchFamily="65" charset="-122"/>
              </a:rPr>
              <a:t>的外国人开始明白中国人从各地跋山涉水、赴一场年度团聚的执着,理解春运回家路上“痛</a:t>
            </a:r>
            <a:r>
              <a:rPr dirty="0"/>
              <a:t/>
            </a:r>
            <a:br>
              <a:rPr dirty="0"/>
            </a:br>
            <a:r>
              <a:rPr lang="zh-CN" altLang="en-US" sz="1530" kern="0" dirty="0" smtClean="0">
                <a:solidFill>
                  <a:srgbClr val="000000"/>
                </a:solidFill>
                <a:latin typeface="Times New Roman" pitchFamily="65" charset="-122"/>
                <a:ea typeface="宋体" pitchFamily="65" charset="-122"/>
              </a:rPr>
              <a:t>并快乐着”的心情,羡慕一家人围炉夜话、共享天伦的圆满。如同加拿大一位国会议员所说,</a:t>
            </a:r>
            <a:r>
              <a:rPr dirty="0"/>
              <a:t/>
            </a:r>
            <a:br>
              <a:rPr dirty="0"/>
            </a:br>
            <a:r>
              <a:rPr lang="zh-CN" altLang="en-US" sz="1530" kern="0" dirty="0" smtClean="0">
                <a:solidFill>
                  <a:srgbClr val="000000"/>
                </a:solidFill>
                <a:latin typeface="Times New Roman" pitchFamily="65" charset="-122"/>
                <a:ea typeface="宋体" pitchFamily="65" charset="-122"/>
              </a:rPr>
              <a:t>“中国春节总是伴随着浓浓亲情,当然还有热闹的鞭炮声和绚丽的焰火”,春节的内涵,仿佛春</a:t>
            </a:r>
            <a:r>
              <a:rPr dirty="0"/>
              <a:t/>
            </a:r>
            <a:br>
              <a:rPr dirty="0"/>
            </a:br>
            <a:r>
              <a:rPr lang="zh-CN" altLang="en-US" sz="1530" kern="0" dirty="0" smtClean="0">
                <a:solidFill>
                  <a:srgbClr val="000000"/>
                </a:solidFill>
                <a:latin typeface="Times New Roman" pitchFamily="65" charset="-122"/>
                <a:ea typeface="宋体" pitchFamily="65" charset="-122"/>
              </a:rPr>
              <a:t>风化雨,进入更多人的认知。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春节在全球范围越来越热,也反映出中国日益向世界开放的胸怀。开着门,世界能够进入中国,</a:t>
            </a:r>
            <a:r>
              <a:rPr dirty="0"/>
              <a:t/>
            </a:r>
            <a:br>
              <a:rPr dirty="0"/>
            </a:br>
            <a:r>
              <a:rPr lang="zh-CN" altLang="en-US" sz="1530" kern="0" dirty="0" smtClean="0">
                <a:solidFill>
                  <a:srgbClr val="000000"/>
                </a:solidFill>
                <a:latin typeface="Times New Roman" pitchFamily="65" charset="-122"/>
                <a:ea typeface="宋体" pitchFamily="65" charset="-122"/>
              </a:rPr>
              <a:t>中国也才能走向世界。对世界而言,春节正从乐一乐的新鲜事儿,逐渐变成一种文化形态、一</a:t>
            </a:r>
            <a:r>
              <a:rPr dirty="0"/>
              <a:t/>
            </a:r>
            <a:br>
              <a:rPr dirty="0"/>
            </a:br>
            <a:r>
              <a:rPr lang="zh-CN" altLang="en-US" sz="1530" kern="0" dirty="0" smtClean="0">
                <a:solidFill>
                  <a:srgbClr val="000000"/>
                </a:solidFill>
                <a:latin typeface="Times New Roman" pitchFamily="65" charset="-122"/>
                <a:ea typeface="宋体" pitchFamily="65" charset="-122"/>
              </a:rPr>
              <a:t>种生活方式,激发了不同文化背景人士感知中国文化的愿望。不久前,中国冰糖葫芦首次登陆</a:t>
            </a:r>
            <a:r>
              <a:rPr dirty="0"/>
              <a:t/>
            </a:r>
            <a:br>
              <a:rPr dirty="0"/>
            </a:br>
            <a:r>
              <a:rPr lang="zh-CN" altLang="en-US" sz="1530" kern="0" dirty="0" smtClean="0">
                <a:solidFill>
                  <a:srgbClr val="000000"/>
                </a:solidFill>
                <a:latin typeface="Times New Roman" pitchFamily="65" charset="-122"/>
                <a:ea typeface="宋体" pitchFamily="65" charset="-122"/>
              </a:rPr>
              <a:t>俄罗斯圣彼得堡,意外走红,被最爱甜食的俄罗斯人评为“新年最受欢迎的外国零食”。有网</a:t>
            </a:r>
            <a:r>
              <a:rPr dirty="0"/>
              <a:t/>
            </a:r>
            <a:br>
              <a:rPr dirty="0"/>
            </a:br>
            <a:r>
              <a:rPr lang="zh-CN" altLang="en-US" sz="1530" kern="0" dirty="0" smtClean="0">
                <a:solidFill>
                  <a:srgbClr val="000000"/>
                </a:solidFill>
                <a:latin typeface="Times New Roman" pitchFamily="65" charset="-122"/>
                <a:ea typeface="宋体" pitchFamily="65" charset="-122"/>
              </a:rPr>
              <a:t>友开玩笑问:“俄罗斯居然没发明出糖葫芦,明明什么条件都具备啊?”答案当然不重要,重要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的是不同文化通过交流收获理解与欣赏。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中国传统文化在传播过程中,也和世界各地的文化擦出了新的火花。各国庆祝春节的方式不</a:t>
            </a:r>
            <a:r>
              <a:t/>
            </a:r>
            <a:br/>
            <a:r>
              <a:rPr lang="zh-CN" altLang="en-US" sz="1530" kern="0" dirty="0" smtClean="0">
                <a:solidFill>
                  <a:srgbClr val="000000"/>
                </a:solidFill>
                <a:latin typeface="Times New Roman" pitchFamily="65" charset="-122"/>
                <a:ea typeface="宋体" pitchFamily="65" charset="-122"/>
              </a:rPr>
              <a:t>尽相同,同一张鸡年海报在各地的呈现方式也有差异。全球各地的春节庆祝方式,从传统的舞</a:t>
            </a:r>
            <a:r>
              <a:t/>
            </a:r>
            <a:br/>
            <a:r>
              <a:rPr lang="zh-CN" altLang="en-US" sz="1530" kern="0" dirty="0" smtClean="0">
                <a:solidFill>
                  <a:srgbClr val="000000"/>
                </a:solidFill>
                <a:latin typeface="Times New Roman" pitchFamily="65" charset="-122"/>
                <a:ea typeface="宋体" pitchFamily="65" charset="-122"/>
              </a:rPr>
              <a:t>狮子、猜灯谜,衍生出新春音乐会、环球春晚等形式,为中国年的古老传统注入了新内涵。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当然,春节热也是中国热的一部分。今天,中国的一言一行备受外界关注,读懂中国言行背后的</a:t>
            </a:r>
            <a:r>
              <a:t/>
            </a:r>
            <a:br/>
            <a:r>
              <a:rPr lang="zh-CN" altLang="en-US" sz="1530" kern="0" dirty="0" smtClean="0">
                <a:solidFill>
                  <a:srgbClr val="000000"/>
                </a:solidFill>
                <a:latin typeface="Times New Roman" pitchFamily="65" charset="-122"/>
                <a:ea typeface="宋体" pitchFamily="65" charset="-122"/>
              </a:rPr>
              <a:t>文化心理,也成了一门受欢迎的学问。在《中国春节》这部纪录片中,春运是“地球上最大规</a:t>
            </a:r>
            <a:r>
              <a:t/>
            </a:r>
            <a:br/>
            <a:r>
              <a:rPr lang="zh-CN" altLang="en-US" sz="1530" kern="0" dirty="0" smtClean="0">
                <a:solidFill>
                  <a:srgbClr val="000000"/>
                </a:solidFill>
                <a:latin typeface="Times New Roman" pitchFamily="65" charset="-122"/>
                <a:ea typeface="宋体" pitchFamily="65" charset="-122"/>
              </a:rPr>
              <a:t>模的人口迁移”,春晚是“全球覆盖范围最广的电视节目”。由此看,读懂春节,读懂中国,也</a:t>
            </a:r>
            <a:r>
              <a:t/>
            </a:r>
            <a:br/>
            <a:r>
              <a:rPr lang="zh-CN" altLang="en-US" sz="1530" kern="0" dirty="0" smtClean="0">
                <a:solidFill>
                  <a:srgbClr val="000000"/>
                </a:solidFill>
                <a:latin typeface="Times New Roman" pitchFamily="65" charset="-122"/>
                <a:ea typeface="宋体" pitchFamily="65" charset="-122"/>
              </a:rPr>
              <a:t>是读懂当今时代许多“世界级”现象的关键所在。从某种意义上说,“春节时间”越来越成</a:t>
            </a:r>
            <a:r>
              <a:t/>
            </a:r>
            <a:br/>
            <a:r>
              <a:rPr lang="zh-CN" altLang="en-US" sz="1530" kern="0" dirty="0" smtClean="0">
                <a:solidFill>
                  <a:srgbClr val="000000"/>
                </a:solidFill>
                <a:latin typeface="Times New Roman" pitchFamily="65" charset="-122"/>
                <a:ea typeface="宋体" pitchFamily="65" charset="-122"/>
              </a:rPr>
              <a:t>为“世界时间”,也是中国融入经济全球化大潮的生动体现。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(选自《人民日报》,有删改)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1.请简要概括本文的论述思路。(6分)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2.文中提到中国冰糖葫芦被俄罗斯人评价为“新年最受欢迎的外国零食”,有何用意?(6分)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3.请结合文章内容,分析“春节时间”为什么会成为“世界时间”。(6分)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悟空扰乱了正常的秩序,这必定要受到惩罚。社会要么剿灭他,要么改造他。小说采取了寓意</a:t>
            </a:r>
            <a:r>
              <a:t/>
            </a:r>
            <a:br/>
            <a:r>
              <a:rPr lang="zh-CN" altLang="en-US" sz="1530" kern="0" dirty="0" smtClean="0">
                <a:solidFill>
                  <a:srgbClr val="000000"/>
                </a:solidFill>
                <a:latin typeface="Times New Roman" pitchFamily="65" charset="-122"/>
                <a:ea typeface="宋体" pitchFamily="65" charset="-122"/>
              </a:rPr>
              <a:t>性的写法,用“如来佛的掌心”代表一种无所不能的社会规范,个人有再大的能耐也逃不出如</a:t>
            </a:r>
            <a:r>
              <a:t/>
            </a:r>
            <a:br/>
            <a:r>
              <a:rPr lang="zh-CN" altLang="en-US" sz="1530" kern="0" dirty="0" smtClean="0">
                <a:solidFill>
                  <a:srgbClr val="000000"/>
                </a:solidFill>
                <a:latin typeface="Times New Roman" pitchFamily="65" charset="-122"/>
                <a:ea typeface="宋体" pitchFamily="65" charset="-122"/>
              </a:rPr>
              <a:t>来佛的手掌心。“个体人”一旦步入社会,就不可能再有绝对的自由自在了。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孙悟空遇到唐僧,投身西天取经的事业,这是偶然的事情吗?不完全是。小说有一个寓意性的</a:t>
            </a:r>
            <a:r>
              <a:t/>
            </a:r>
            <a:br/>
            <a:r>
              <a:rPr lang="zh-CN" altLang="en-US" sz="1530" kern="0" dirty="0" smtClean="0">
                <a:solidFill>
                  <a:srgbClr val="000000"/>
                </a:solidFill>
                <a:latin typeface="Times New Roman" pitchFamily="65" charset="-122"/>
                <a:ea typeface="宋体" pitchFamily="65" charset="-122"/>
              </a:rPr>
              <a:t>写法——“紧箍儿”。紧箍儿是有形的东西,但却有无形的含义。孙悟空头上的紧箍儿是怎</a:t>
            </a:r>
            <a:r>
              <a:t/>
            </a:r>
            <a:br/>
            <a:r>
              <a:rPr lang="zh-CN" altLang="en-US" sz="1530" kern="0" dirty="0" smtClean="0">
                <a:solidFill>
                  <a:srgbClr val="000000"/>
                </a:solidFill>
                <a:latin typeface="Times New Roman" pitchFamily="65" charset="-122"/>
                <a:ea typeface="宋体" pitchFamily="65" charset="-122"/>
              </a:rPr>
              <a:t>么戴上的?是他自己戴上的。他看到藏着紧箍儿的花帽子漂亮,就自己给自己戴上了。这说明</a:t>
            </a:r>
            <a:r>
              <a:t/>
            </a:r>
            <a:br/>
            <a:r>
              <a:rPr lang="zh-CN" altLang="en-US" sz="1530" kern="0" dirty="0" smtClean="0">
                <a:solidFill>
                  <a:srgbClr val="000000"/>
                </a:solidFill>
                <a:latin typeface="Times New Roman" pitchFamily="65" charset="-122"/>
                <a:ea typeface="宋体" pitchFamily="65" charset="-122"/>
              </a:rPr>
              <a:t>孙悟空是心甘情愿地接受社会规范,保护唐僧西天取经的。“紧箍咒”有一个很雅的名字,叫</a:t>
            </a:r>
            <a:r>
              <a:t/>
            </a:r>
            <a:br/>
            <a:r>
              <a:rPr lang="zh-CN" altLang="en-US" sz="1530" kern="0" dirty="0" smtClean="0">
                <a:solidFill>
                  <a:srgbClr val="000000"/>
                </a:solidFill>
                <a:latin typeface="Times New Roman" pitchFamily="65" charset="-122"/>
                <a:ea typeface="宋体" pitchFamily="65" charset="-122"/>
              </a:rPr>
              <a:t>“定心真言”。只有把孙悟空的心“定”住,他才能真正地长大成人。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于是,西天取经,是孙悟空充分发挥个人能力的过程,更是他收心敛性的过程。西天取经赋予孙</a:t>
            </a:r>
            <a:r>
              <a:t/>
            </a:r>
            <a:br/>
            <a:r>
              <a:rPr lang="zh-CN" altLang="en-US" sz="1530" kern="0" dirty="0" smtClean="0">
                <a:solidFill>
                  <a:srgbClr val="000000"/>
                </a:solidFill>
                <a:latin typeface="Times New Roman" pitchFamily="65" charset="-122"/>
                <a:ea typeface="宋体" pitchFamily="65" charset="-122"/>
              </a:rPr>
              <a:t>悟空的任务,就是保护唐僧一步一步走到西天去,跋山涉水,不能偷懒。这是一种人生的命题,</a:t>
            </a:r>
            <a:r>
              <a:t/>
            </a:r>
            <a:br/>
            <a:r>
              <a:rPr lang="zh-CN" altLang="en-US" sz="1530" kern="0" dirty="0" smtClean="0">
                <a:solidFill>
                  <a:srgbClr val="000000"/>
                </a:solidFill>
                <a:latin typeface="Times New Roman" pitchFamily="65" charset="-122"/>
                <a:ea typeface="宋体" pitchFamily="65" charset="-122"/>
              </a:rPr>
              <a:t>人生是一步一步走过来的,人生最大的价值不在于目的,而在于过程。西天取经的八十一难,并</a:t>
            </a:r>
            <a:r>
              <a:t/>
            </a:r>
            <a:br/>
            <a:r>
              <a:rPr lang="zh-CN" altLang="en-US" sz="1530" kern="0" dirty="0" smtClean="0">
                <a:solidFill>
                  <a:srgbClr val="000000"/>
                </a:solidFill>
                <a:latin typeface="Times New Roman" pitchFamily="65" charset="-122"/>
                <a:ea typeface="宋体" pitchFamily="65" charset="-122"/>
              </a:rPr>
              <a:t>没有内在的逻辑联系。那些周而复始、形形色色的险阻与妖魔,都不过是孙悟空修心过程中</a:t>
            </a:r>
            <a:r>
              <a:t/>
            </a:r>
            <a:br/>
            <a:r>
              <a:rPr lang="zh-CN" altLang="en-US" sz="1530" kern="0" dirty="0" smtClean="0">
                <a:solidFill>
                  <a:srgbClr val="000000"/>
                </a:solidFill>
                <a:latin typeface="Times New Roman" pitchFamily="65" charset="-122"/>
                <a:ea typeface="宋体" pitchFamily="65" charset="-122"/>
              </a:rPr>
              <a:t>所遇障碍的象征。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任何社会中的人都面临着“自在”和“成人”的两难处境。你生活在社会当中,一方面希望</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首先,由英国广播公司为中国春节拍摄纪录片及春节成为其他国家的法定节假日等</a:t>
            </a:r>
            <a:r>
              <a:rPr dirty="0"/>
              <a:t/>
            </a:r>
            <a:br>
              <a:rPr dirty="0"/>
            </a:br>
            <a:r>
              <a:rPr lang="zh-CN" altLang="en-US" sz="1530" kern="0" dirty="0" smtClean="0">
                <a:solidFill>
                  <a:srgbClr val="000000"/>
                </a:solidFill>
                <a:latin typeface="Times New Roman" pitchFamily="65" charset="-122"/>
                <a:ea typeface="宋体" pitchFamily="65" charset="-122"/>
              </a:rPr>
              <a:t>社会现象提出观点——中国年越来越有国际范儿;其次,阐释中国春节被世界认可的原因;最</a:t>
            </a:r>
            <a:r>
              <a:rPr dirty="0"/>
              <a:t/>
            </a:r>
            <a:br>
              <a:rPr dirty="0"/>
            </a:br>
            <a:r>
              <a:rPr lang="zh-CN" altLang="en-US" sz="1530" kern="0" dirty="0" smtClean="0">
                <a:solidFill>
                  <a:srgbClr val="000000"/>
                </a:solidFill>
                <a:latin typeface="Times New Roman" pitchFamily="65" charset="-122"/>
                <a:ea typeface="宋体" pitchFamily="65" charset="-122"/>
              </a:rPr>
              <a:t>后,强调“春节时间”成为“世界时间”的意义。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解答本题,首先要整体理解文章内容,然后弄清段落之间的内在联系,把文章切块。最后</a:t>
            </a:r>
            <a:r>
              <a:rPr dirty="0"/>
              <a:t/>
            </a:r>
            <a:br>
              <a:rPr dirty="0"/>
            </a:br>
            <a:r>
              <a:rPr lang="zh-CN" altLang="en-US" sz="1530" kern="0" dirty="0" smtClean="0">
                <a:solidFill>
                  <a:srgbClr val="000000"/>
                </a:solidFill>
                <a:latin typeface="Times New Roman" pitchFamily="65" charset="-122"/>
                <a:ea typeface="宋体" pitchFamily="65" charset="-122"/>
              </a:rPr>
              <a:t>用表示层次性的连接词语把归纳的层意连接起来即可。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①举例论证,反映中国正向世界开放;②说明春节逐渐成为一种文化形态、生活方式,</a:t>
            </a:r>
            <a:r>
              <a:rPr dirty="0"/>
              <a:t/>
            </a:r>
            <a:br>
              <a:rPr dirty="0"/>
            </a:br>
            <a:r>
              <a:rPr lang="zh-CN" altLang="en-US" sz="1530" kern="0" dirty="0" smtClean="0">
                <a:solidFill>
                  <a:srgbClr val="000000"/>
                </a:solidFill>
                <a:latin typeface="Times New Roman" pitchFamily="65" charset="-122"/>
                <a:ea typeface="宋体" pitchFamily="65" charset="-122"/>
              </a:rPr>
              <a:t>激发了不同文化背景人士感知中国文化的愿望;③证明不同文化可以通过交流收获理解与欣</a:t>
            </a:r>
            <a:r>
              <a:rPr dirty="0"/>
              <a:t/>
            </a:r>
            <a:br>
              <a:rPr dirty="0"/>
            </a:br>
            <a:r>
              <a:rPr lang="zh-CN" altLang="en-US" sz="1530" kern="0" dirty="0" smtClean="0">
                <a:solidFill>
                  <a:srgbClr val="000000"/>
                </a:solidFill>
                <a:latin typeface="Times New Roman" pitchFamily="65" charset="-122"/>
                <a:ea typeface="宋体" pitchFamily="65" charset="-122"/>
              </a:rPr>
              <a:t>赏,增强文章说服力,丰富文章内容。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回答本题,先找到语句所在位置,即第六段。然后结合该段内容进行分析,由第一句可知</a:t>
            </a:r>
            <a:r>
              <a:rPr dirty="0"/>
              <a:t/>
            </a:r>
            <a:br>
              <a:rPr dirty="0"/>
            </a:br>
            <a:r>
              <a:rPr lang="zh-CN" altLang="en-US" sz="1530" kern="0" dirty="0" smtClean="0">
                <a:solidFill>
                  <a:srgbClr val="000000"/>
                </a:solidFill>
                <a:latin typeface="Times New Roman" pitchFamily="65" charset="-122"/>
                <a:ea typeface="宋体" pitchFamily="65" charset="-122"/>
              </a:rPr>
              <a:t>中国日益向世界开放;由第三句可知春节逐渐变成一种文化形态。最后指出效果,此处属于举</a:t>
            </a:r>
            <a:r>
              <a:rPr dirty="0"/>
              <a:t/>
            </a:r>
            <a:br>
              <a:rPr dirty="0"/>
            </a:br>
            <a:r>
              <a:rPr lang="zh-CN" altLang="en-US" sz="1530" kern="0" dirty="0" smtClean="0">
                <a:solidFill>
                  <a:srgbClr val="000000"/>
                </a:solidFill>
                <a:latin typeface="Times New Roman" pitchFamily="65" charset="-122"/>
                <a:ea typeface="宋体" pitchFamily="65" charset="-122"/>
              </a:rPr>
              <a:t>例论证,增强了文章的说服力。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①春节背后体现的价值追求,是中华民族的传统文化,能温暖现代社会每一个人的心;</a:t>
            </a:r>
            <a:r>
              <a:rPr dirty="0"/>
              <a:t/>
            </a:r>
            <a:br>
              <a:rPr dirty="0"/>
            </a:br>
            <a:r>
              <a:rPr lang="zh-CN" altLang="en-US" sz="1530" kern="0" dirty="0" smtClean="0">
                <a:solidFill>
                  <a:srgbClr val="000000"/>
                </a:solidFill>
                <a:latin typeface="Times New Roman" pitchFamily="65" charset="-122"/>
                <a:ea typeface="宋体" pitchFamily="65" charset="-122"/>
              </a:rPr>
              <a:t>②春节蕴含的团聚和美主题,能慰藉异国他乡的心灵,传递温暖亲切的情愫;③对世界而言,春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节逐渐由乐一乐的事儿,变成文化形态、生活方式,激发了不同文化背景人士感知中国文化的</a:t>
            </a:r>
            <a:r>
              <a:rPr dirty="0"/>
              <a:t/>
            </a:r>
            <a:br>
              <a:rPr dirty="0"/>
            </a:br>
            <a:r>
              <a:rPr lang="zh-CN" altLang="en-US" sz="1530" kern="0" dirty="0" smtClean="0">
                <a:solidFill>
                  <a:srgbClr val="000000"/>
                </a:solidFill>
                <a:latin typeface="Times New Roman" pitchFamily="65" charset="-122"/>
                <a:ea typeface="宋体" pitchFamily="65" charset="-122"/>
              </a:rPr>
              <a:t>愿望。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作答本题可以立足于文本,抓住关键词,从中筛选相关信息。从原文看,第四段“春节背</a:t>
            </a:r>
            <a:r>
              <a:rPr dirty="0"/>
              <a:t/>
            </a:r>
            <a:br>
              <a:rPr dirty="0"/>
            </a:br>
            <a:r>
              <a:rPr lang="zh-CN" altLang="en-US" sz="1530" kern="0" dirty="0" smtClean="0">
                <a:solidFill>
                  <a:srgbClr val="000000"/>
                </a:solidFill>
                <a:latin typeface="Times New Roman" pitchFamily="65" charset="-122"/>
                <a:ea typeface="宋体" pitchFamily="65" charset="-122"/>
              </a:rPr>
              <a:t>后是‘和合为贵’‘万象更新’“团圆和睦”等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能温暖现代社会每一个人的心”,第五</a:t>
            </a:r>
            <a:r>
              <a:rPr dirty="0"/>
              <a:t/>
            </a:r>
            <a:br>
              <a:rPr dirty="0"/>
            </a:br>
            <a:r>
              <a:rPr lang="zh-CN" altLang="en-US" sz="1530" kern="0" dirty="0" smtClean="0">
                <a:solidFill>
                  <a:srgbClr val="000000"/>
                </a:solidFill>
                <a:latin typeface="Times New Roman" pitchFamily="65" charset="-122"/>
                <a:ea typeface="宋体" pitchFamily="65" charset="-122"/>
              </a:rPr>
              <a:t>段“而春节蕴含的团聚和美主题,却能慰藉异国他乡的心灵,传递温暖亲切的情愫”,第六段</a:t>
            </a:r>
            <a:r>
              <a:rPr dirty="0"/>
              <a:t/>
            </a:r>
            <a:br>
              <a:rPr dirty="0"/>
            </a:br>
            <a:r>
              <a:rPr lang="zh-CN" altLang="en-US" sz="1530" kern="0" dirty="0" smtClean="0">
                <a:solidFill>
                  <a:srgbClr val="000000"/>
                </a:solidFill>
                <a:latin typeface="Times New Roman" pitchFamily="65" charset="-122"/>
                <a:ea typeface="宋体" pitchFamily="65" charset="-122"/>
              </a:rPr>
              <a:t>“对世界而言,春节正从乐一乐的新鲜事儿</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感知中国文化的愿望”,这些语句都是对“春</a:t>
            </a:r>
            <a:r>
              <a:rPr dirty="0"/>
              <a:t/>
            </a:r>
            <a:br>
              <a:rPr dirty="0"/>
            </a:br>
            <a:r>
              <a:rPr lang="zh-CN" altLang="en-US" sz="1530" kern="0" dirty="0" smtClean="0">
                <a:solidFill>
                  <a:srgbClr val="000000"/>
                </a:solidFill>
                <a:latin typeface="Times New Roman" pitchFamily="65" charset="-122"/>
                <a:ea typeface="宋体" pitchFamily="65" charset="-122"/>
              </a:rPr>
              <a:t>节时间”成为“世界时间”的阐释。组织答案时注意使用概括性的语言,要用陈述句式,注意</a:t>
            </a:r>
            <a:r>
              <a:rPr dirty="0"/>
              <a:t/>
            </a:r>
            <a:br>
              <a:rPr dirty="0"/>
            </a:br>
            <a:r>
              <a:rPr lang="zh-CN" altLang="en-US" sz="1530" kern="0" dirty="0" smtClean="0">
                <a:solidFill>
                  <a:srgbClr val="000000"/>
                </a:solidFill>
                <a:latin typeface="Times New Roman" pitchFamily="65" charset="-122"/>
                <a:ea typeface="宋体" pitchFamily="65" charset="-122"/>
              </a:rPr>
              <a:t>正面肯定作答,力求语言简洁。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五、(2018常州一模,18—20)阅读下面的文章,完成1—3题。(18分)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旷代的忧伤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林贤治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①世界上没有哪一位画家,乍读之下,会使我立刻想起年迈的母亲,行将荒芜的田园,和久别的</a:t>
            </a:r>
            <a:r>
              <a:t/>
            </a:r>
            <a:br/>
            <a:r>
              <a:rPr lang="zh-CN" altLang="en-US" sz="1530" kern="0" dirty="0" smtClean="0">
                <a:solidFill>
                  <a:srgbClr val="000000"/>
                </a:solidFill>
                <a:latin typeface="Times New Roman" pitchFamily="65" charset="-122"/>
                <a:ea typeface="宋体" pitchFamily="65" charset="-122"/>
              </a:rPr>
              <a:t>胼手胝足的兄弟,除了珂勒惠支。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②珂勒惠支,以锋利无比的雕刀,侵入石板、铜、坚韧的木质,而直抵内心。雕刀之下没有风</a:t>
            </a:r>
            <a:r>
              <a:t/>
            </a:r>
            <a:br/>
            <a:r>
              <a:rPr lang="zh-CN" altLang="en-US" sz="1530" kern="0" dirty="0" smtClean="0">
                <a:solidFill>
                  <a:srgbClr val="000000"/>
                </a:solidFill>
                <a:latin typeface="Times New Roman" pitchFamily="65" charset="-122"/>
                <a:ea typeface="宋体" pitchFamily="65" charset="-122"/>
              </a:rPr>
              <a:t>景。蝴蝶、春天、蔷薇园,都斑斓在别一世界。这里则是黑暗的中午,是展开在哑默中的广大</a:t>
            </a:r>
            <a:r>
              <a:t/>
            </a:r>
            <a:br/>
            <a:r>
              <a:rPr lang="zh-CN" altLang="en-US" sz="1530" kern="0" dirty="0" smtClean="0">
                <a:solidFill>
                  <a:srgbClr val="000000"/>
                </a:solidFill>
                <a:latin typeface="Times New Roman" pitchFamily="65" charset="-122"/>
                <a:ea typeface="宋体" pitchFamily="65" charset="-122"/>
              </a:rPr>
              <a:t>的底层,人类弱小而纯良的部分,苦难覆盖他们一如绵亘的岁月;反抗的意志,乃在无从察觉的</a:t>
            </a:r>
            <a:r>
              <a:t/>
            </a:r>
            <a:br/>
            <a:r>
              <a:rPr lang="zh-CN" altLang="en-US" sz="1530" kern="0" dirty="0" smtClean="0">
                <a:solidFill>
                  <a:srgbClr val="000000"/>
                </a:solidFill>
                <a:latin typeface="Times New Roman" pitchFamily="65" charset="-122"/>
                <a:ea typeface="宋体" pitchFamily="65" charset="-122"/>
              </a:rPr>
              <a:t>最沉重因而最稳定的处所萌芽。乌黑而深垂的手,纷纷抓起武器,从铁镰木斧直到随处可见的</a:t>
            </a:r>
            <a:r>
              <a:t/>
            </a:r>
            <a:br/>
            <a:r>
              <a:rPr lang="zh-CN" altLang="en-US" sz="1530" kern="0" dirty="0" smtClean="0">
                <a:solidFill>
                  <a:srgbClr val="000000"/>
                </a:solidFill>
                <a:latin typeface="Times New Roman" pitchFamily="65" charset="-122"/>
                <a:ea typeface="宋体" pitchFamily="65" charset="-122"/>
              </a:rPr>
              <a:t>石头,重复着先人猎兽般充满激情的原始动作。在铁栅外面,奴隶们怒吼、欢呼,跳断头台之</a:t>
            </a:r>
            <a:r>
              <a:t/>
            </a:r>
            <a:br/>
            <a:r>
              <a:rPr lang="zh-CN" altLang="en-US" sz="1530" kern="0" dirty="0" smtClean="0">
                <a:solidFill>
                  <a:srgbClr val="000000"/>
                </a:solidFill>
                <a:latin typeface="Times New Roman" pitchFamily="65" charset="-122"/>
                <a:ea typeface="宋体" pitchFamily="65" charset="-122"/>
              </a:rPr>
              <a:t>舞;然而,节日尚未诞生,就已经被勒死在绳圈里了。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③珂勒惠支一生作了50多幅自画像。这些画像,无言地纠缠着所有受难的妇女的灵魂,正如画</a:t>
            </a:r>
            <a:r>
              <a:t/>
            </a:r>
            <a:br/>
            <a:r>
              <a:rPr lang="zh-CN" altLang="en-US" sz="1530" kern="0" dirty="0" smtClean="0">
                <a:solidFill>
                  <a:srgbClr val="000000"/>
                </a:solidFill>
                <a:latin typeface="Times New Roman" pitchFamily="65" charset="-122"/>
                <a:ea typeface="宋体" pitchFamily="65" charset="-122"/>
              </a:rPr>
              <a:t>家给妇女造像时,着意保留自己的影子一样。她们是如此相似。我看见她们常常交叠双手,抱</a:t>
            </a:r>
            <a:r>
              <a:t/>
            </a:r>
            <a:br/>
            <a:r>
              <a:rPr lang="zh-CN" altLang="en-US" sz="1530" kern="0" dirty="0" smtClean="0">
                <a:solidFill>
                  <a:srgbClr val="000000"/>
                </a:solidFill>
                <a:latin typeface="Times New Roman" pitchFamily="65" charset="-122"/>
                <a:ea typeface="宋体" pitchFamily="65" charset="-122"/>
              </a:rPr>
              <a:t>着前胸,仿佛永远在护卫着怀中的生命;一俟无力与死神争夺,遂以手加额,在极度的疲累和无</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望中做不屈的沉思。母性博大、慈爱、坚忍、庄严,渴待生命的热情,于她们是上天的赐予,徒</a:t>
            </a:r>
            <a:r>
              <a:t/>
            </a:r>
            <a:br/>
            <a:r>
              <a:rPr lang="zh-CN" altLang="en-US" sz="1530" kern="0" dirty="0" smtClean="0">
                <a:solidFill>
                  <a:srgbClr val="000000"/>
                </a:solidFill>
                <a:latin typeface="Times New Roman" pitchFamily="65" charset="-122"/>
                <a:ea typeface="宋体" pitchFamily="65" charset="-122"/>
              </a:rPr>
              <a:t>劳然而无尽;即使燃着逼人的愤怒,她们的目光,也一样流露着旷代的忧伤。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④版画原本是男性艺术。它所使用的工具和材料,明显地具有对抗性质:坚定、沉着、富于锋</a:t>
            </a:r>
            <a:r>
              <a:t/>
            </a:r>
            <a:br/>
            <a:r>
              <a:rPr lang="zh-CN" altLang="en-US" sz="1530" kern="0" dirty="0" smtClean="0">
                <a:solidFill>
                  <a:srgbClr val="000000"/>
                </a:solidFill>
                <a:latin typeface="Times New Roman" pitchFamily="65" charset="-122"/>
                <a:ea typeface="宋体" pitchFamily="65" charset="-122"/>
              </a:rPr>
              <a:t>芒。珂勒惠支以天生的大悲悯,包涵这一切,浸润这一切,于是,她的版画制作,通过粗犷而细腻</a:t>
            </a:r>
            <a:r>
              <a:t/>
            </a:r>
            <a:br/>
            <a:r>
              <a:rPr lang="zh-CN" altLang="en-US" sz="1530" kern="0" dirty="0" smtClean="0">
                <a:solidFill>
                  <a:srgbClr val="000000"/>
                </a:solidFill>
                <a:latin typeface="Times New Roman" pitchFamily="65" charset="-122"/>
                <a:ea typeface="宋体" pitchFamily="65" charset="-122"/>
              </a:rPr>
              <a:t>的描线,单纯而丰富的颜色,遂传递出了一种品格,一种气质,一种如暴风雪驰向大旷野般的强</a:t>
            </a:r>
            <a:r>
              <a:t/>
            </a:r>
            <a:br/>
            <a:r>
              <a:rPr lang="zh-CN" altLang="en-US" sz="1530" kern="0" dirty="0" smtClean="0">
                <a:solidFill>
                  <a:srgbClr val="000000"/>
                </a:solidFill>
                <a:latin typeface="Times New Roman" pitchFamily="65" charset="-122"/>
                <a:ea typeface="宋体" pitchFamily="65" charset="-122"/>
              </a:rPr>
              <a:t>烈的凄怆的诗意。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⑤女画家承认,自己的艺术是有目的的:她决心以此在人们普遍彷徨失措和急待援助的时代中</a:t>
            </a:r>
            <a:r>
              <a:t/>
            </a:r>
            <a:br/>
            <a:r>
              <a:rPr lang="zh-CN" altLang="en-US" sz="1530" kern="0" dirty="0" smtClean="0">
                <a:solidFill>
                  <a:srgbClr val="000000"/>
                </a:solidFill>
                <a:latin typeface="Times New Roman" pitchFamily="65" charset="-122"/>
                <a:ea typeface="宋体" pitchFamily="65" charset="-122"/>
              </a:rPr>
              <a:t>发挥作用。显然,艺术的作用被她过分夸大了,实际上,艺术很少有机会进入森严的社会。即如</a:t>
            </a:r>
            <a:r>
              <a:t/>
            </a:r>
            <a:br/>
            <a:r>
              <a:rPr lang="zh-CN" altLang="en-US" sz="1530" kern="0" dirty="0" smtClean="0">
                <a:solidFill>
                  <a:srgbClr val="000000"/>
                </a:solidFill>
                <a:latin typeface="Times New Roman" pitchFamily="65" charset="-122"/>
                <a:ea typeface="宋体" pitchFamily="65" charset="-122"/>
              </a:rPr>
              <a:t>珂勒惠支,虽则没有放弃当一名“律师”的责任,所有作品都服务于“控诉”“警告”和“呼</a:t>
            </a:r>
            <a:r>
              <a:t/>
            </a:r>
            <a:br/>
            <a:r>
              <a:rPr lang="zh-CN" altLang="en-US" sz="1530" kern="0" dirty="0" smtClean="0">
                <a:solidFill>
                  <a:srgbClr val="000000"/>
                </a:solidFill>
                <a:latin typeface="Times New Roman" pitchFamily="65" charset="-122"/>
                <a:ea typeface="宋体" pitchFamily="65" charset="-122"/>
              </a:rPr>
              <a:t>吁”,倘使法西斯政府如后来所做的那样,把强令退出艺术机构,禁止举办展览,等等措施提前</a:t>
            </a:r>
            <a:r>
              <a:t/>
            </a:r>
            <a:br/>
            <a:r>
              <a:rPr lang="zh-CN" altLang="en-US" sz="1530" kern="0" dirty="0" smtClean="0">
                <a:solidFill>
                  <a:srgbClr val="000000"/>
                </a:solidFill>
                <a:latin typeface="Times New Roman" pitchFamily="65" charset="-122"/>
                <a:ea typeface="宋体" pitchFamily="65" charset="-122"/>
              </a:rPr>
              <a:t>实行,那么,什么劳什子版画,都将完结得无声无息。然而,艺术的本体的意义也正在这里。对</a:t>
            </a:r>
            <a:r>
              <a:t/>
            </a:r>
            <a:br/>
            <a:r>
              <a:rPr lang="zh-CN" altLang="en-US" sz="1530" kern="0" dirty="0" smtClean="0">
                <a:solidFill>
                  <a:srgbClr val="000000"/>
                </a:solidFill>
                <a:latin typeface="Times New Roman" pitchFamily="65" charset="-122"/>
                <a:ea typeface="宋体" pitchFamily="65" charset="-122"/>
              </a:rPr>
              <a:t>于一个艺术家,即使剥夺了可供他利用的所有的传播媒介,也无法剥夺艺术本身。也就是说,一</a:t>
            </a:r>
            <a:r>
              <a:t/>
            </a:r>
            <a:br/>
            <a:r>
              <a:rPr lang="zh-CN" altLang="en-US" sz="1530" kern="0" dirty="0" smtClean="0">
                <a:solidFill>
                  <a:srgbClr val="000000"/>
                </a:solidFill>
                <a:latin typeface="Times New Roman" pitchFamily="65" charset="-122"/>
                <a:ea typeface="宋体" pitchFamily="65" charset="-122"/>
              </a:rPr>
              <a:t>个艺术家的出版自由可以被剥夺净尽,但是创作自由是永远存在的。因为在创作的任何一个</a:t>
            </a:r>
            <a:r>
              <a:t/>
            </a:r>
            <a:br/>
            <a:r>
              <a:rPr lang="zh-CN" altLang="en-US" sz="1530" kern="0" dirty="0" smtClean="0">
                <a:solidFill>
                  <a:srgbClr val="000000"/>
                </a:solidFill>
                <a:latin typeface="Times New Roman" pitchFamily="65" charset="-122"/>
                <a:ea typeface="宋体" pitchFamily="65" charset="-122"/>
              </a:rPr>
              <a:t>瞬间,作为艺术家,他已经表达过了。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⑥真正伟大的艺术,是以某种具体的艺术媒介,对人类苦难所做的最富于个人特质的强大的反</a:t>
            </a:r>
            <a:r>
              <a:t/>
            </a:r>
            <a:br/>
            <a:r>
              <a:rPr lang="zh-CN" altLang="en-US" sz="1530" kern="0" dirty="0" smtClean="0">
                <a:solidFill>
                  <a:srgbClr val="000000"/>
                </a:solidFill>
                <a:latin typeface="Times New Roman" pitchFamily="65" charset="-122"/>
                <a:ea typeface="宋体" pitchFamily="65" charset="-122"/>
              </a:rPr>
              <a:t>应与深刻的诠释;即使这苦难牵涉了生命的最神秘、最深隐、最恒久的部分,也仍然同人类当</a:t>
            </a:r>
            <a:r>
              <a:t/>
            </a:r>
            <a:br/>
            <a:r>
              <a:rPr lang="zh-CN" altLang="en-US" sz="1530" kern="0" dirty="0" smtClean="0">
                <a:solidFill>
                  <a:srgbClr val="000000"/>
                </a:solidFill>
                <a:latin typeface="Times New Roman" pitchFamily="65" charset="-122"/>
                <a:ea typeface="宋体" pitchFamily="65" charset="-122"/>
              </a:rPr>
              <a:t>下的存在密切相关。珂勒惠支的艺术,就是这样的艺术。她以一位母亲的无限阔大的襟怀,遮</a:t>
            </a:r>
            <a:r>
              <a:t/>
            </a:r>
            <a:br/>
            <a:r>
              <a:rPr lang="zh-CN" altLang="en-US" sz="1530" kern="0" dirty="0" smtClean="0">
                <a:solidFill>
                  <a:srgbClr val="000000"/>
                </a:solidFill>
                <a:latin typeface="Times New Roman" pitchFamily="65" charset="-122"/>
                <a:ea typeface="宋体" pitchFamily="65" charset="-122"/>
              </a:rPr>
              <a:t>没了美术史上所有的男性画家。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1.根据①—④段的内容,说说题目“旷代的忧伤”包含哪几层意思。(6分)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2.请简要概括第⑤段的主要观点。(6分)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3.根据第⑥段,阐释伟大艺术的标准。(6分)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珂勒惠支作品中经常出现的受难妇女的目光;珂勒惠支对底层民众的苦难、反抗和</a:t>
            </a:r>
            <a:r>
              <a:rPr dirty="0"/>
              <a:t/>
            </a:r>
            <a:br>
              <a:rPr dirty="0"/>
            </a:br>
            <a:r>
              <a:rPr lang="zh-CN" altLang="en-US" sz="1530" kern="0" dirty="0" smtClean="0">
                <a:solidFill>
                  <a:srgbClr val="000000"/>
                </a:solidFill>
                <a:latin typeface="Times New Roman" pitchFamily="65" charset="-122"/>
                <a:ea typeface="宋体" pitchFamily="65" charset="-122"/>
              </a:rPr>
              <a:t>牺牲的悲悯情怀;珂勒惠支作品凄怆而诗意的品格(气质)。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题干要求“根据①—④段的内容,说说题目‘旷代的忧伤’包含哪几层意思”,这是针</a:t>
            </a:r>
            <a:r>
              <a:rPr dirty="0"/>
              <a:t/>
            </a:r>
            <a:br>
              <a:rPr dirty="0"/>
            </a:br>
            <a:r>
              <a:rPr lang="zh-CN" altLang="en-US" sz="1530" kern="0" dirty="0" smtClean="0">
                <a:solidFill>
                  <a:srgbClr val="000000"/>
                </a:solidFill>
                <a:latin typeface="Times New Roman" pitchFamily="65" charset="-122"/>
                <a:ea typeface="宋体" pitchFamily="65" charset="-122"/>
              </a:rPr>
              <a:t>对标题设题,考查标题的内涵。题干已经给出了答题的区域,即“①—④段”,“几层”提示答</a:t>
            </a:r>
            <a:r>
              <a:rPr dirty="0"/>
              <a:t/>
            </a:r>
            <a:br>
              <a:rPr dirty="0"/>
            </a:br>
            <a:r>
              <a:rPr lang="zh-CN" altLang="en-US" sz="1530" kern="0" dirty="0" smtClean="0">
                <a:solidFill>
                  <a:srgbClr val="000000"/>
                </a:solidFill>
                <a:latin typeface="Times New Roman" pitchFamily="65" charset="-122"/>
                <a:ea typeface="宋体" pitchFamily="65" charset="-122"/>
              </a:rPr>
              <a:t>案不止一点。如第①段“世界上没有哪一位画家,乍读之下,会使我立刻想起年迈的母亲,行将</a:t>
            </a:r>
            <a:r>
              <a:rPr dirty="0"/>
              <a:t/>
            </a:r>
            <a:br>
              <a:rPr dirty="0"/>
            </a:br>
            <a:r>
              <a:rPr lang="zh-CN" altLang="en-US" sz="1530" kern="0" dirty="0" smtClean="0">
                <a:solidFill>
                  <a:srgbClr val="000000"/>
                </a:solidFill>
                <a:latin typeface="Times New Roman" pitchFamily="65" charset="-122"/>
                <a:ea typeface="宋体" pitchFamily="65" charset="-122"/>
              </a:rPr>
              <a:t>荒芜的田园,和久别的胼手胝足的兄弟,除了珂勒惠支”,第②段“这里则是黑暗的中午,是展</a:t>
            </a:r>
            <a:r>
              <a:rPr dirty="0"/>
              <a:t/>
            </a:r>
            <a:br>
              <a:rPr dirty="0"/>
            </a:br>
            <a:r>
              <a:rPr lang="zh-CN" altLang="en-US" sz="1530" kern="0" dirty="0" smtClean="0">
                <a:solidFill>
                  <a:srgbClr val="000000"/>
                </a:solidFill>
                <a:latin typeface="Times New Roman" pitchFamily="65" charset="-122"/>
                <a:ea typeface="宋体" pitchFamily="65" charset="-122"/>
              </a:rPr>
              <a:t>开在哑默中的广大的底层,人类弱小而纯良的部分,苦难覆盖他们一如绵亘的岁月;反抗的意</a:t>
            </a:r>
            <a:r>
              <a:rPr dirty="0"/>
              <a:t/>
            </a:r>
            <a:br>
              <a:rPr dirty="0"/>
            </a:br>
            <a:r>
              <a:rPr lang="zh-CN" altLang="en-US" sz="1530" kern="0" dirty="0" smtClean="0">
                <a:solidFill>
                  <a:srgbClr val="000000"/>
                </a:solidFill>
                <a:latin typeface="Times New Roman" pitchFamily="65" charset="-122"/>
                <a:ea typeface="宋体" pitchFamily="65" charset="-122"/>
              </a:rPr>
              <a:t>志,乃在无从察觉的最沉重因而最稳定的处所萌芽”,第③段“这些画像,无言地纠缠着所有受</a:t>
            </a:r>
            <a:r>
              <a:rPr dirty="0"/>
              <a:t/>
            </a:r>
            <a:br>
              <a:rPr dirty="0"/>
            </a:br>
            <a:r>
              <a:rPr lang="zh-CN" altLang="en-US" sz="1530" kern="0" dirty="0" smtClean="0">
                <a:solidFill>
                  <a:srgbClr val="000000"/>
                </a:solidFill>
                <a:latin typeface="Times New Roman" pitchFamily="65" charset="-122"/>
                <a:ea typeface="宋体" pitchFamily="65" charset="-122"/>
              </a:rPr>
              <a:t>难的妇女的灵魂,正如画家给妇女造像时,着意保留自己的影子一样”,第④段“珂勒惠支以天</a:t>
            </a:r>
            <a:r>
              <a:rPr dirty="0"/>
              <a:t/>
            </a:r>
            <a:br>
              <a:rPr dirty="0"/>
            </a:br>
            <a:r>
              <a:rPr lang="zh-CN" altLang="en-US" sz="1530" kern="0" dirty="0" smtClean="0">
                <a:solidFill>
                  <a:srgbClr val="000000"/>
                </a:solidFill>
                <a:latin typeface="Times New Roman" pitchFamily="65" charset="-122"/>
                <a:ea typeface="宋体" pitchFamily="65" charset="-122"/>
              </a:rPr>
              <a:t>生的大悲悯,包涵这一切,浸润这一切”。根据这些内容可以概括出“旷代的忧伤”的内涵。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不能夸大艺术的作用;创作自由是永远存在的。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本题考查学生理解文章主旨和概括文意的能力。首先浏览第⑤段,看这一段有几个句</a:t>
            </a:r>
            <a:r>
              <a:rPr dirty="0"/>
              <a:t/>
            </a:r>
            <a:br>
              <a:rPr dirty="0"/>
            </a:br>
            <a:r>
              <a:rPr lang="zh-CN" altLang="en-US" sz="1530" kern="0" dirty="0" smtClean="0">
                <a:solidFill>
                  <a:srgbClr val="000000"/>
                </a:solidFill>
                <a:latin typeface="Times New Roman" pitchFamily="65" charset="-122"/>
                <a:ea typeface="宋体" pitchFamily="65" charset="-122"/>
              </a:rPr>
              <a:t>子,句子与句子之间的关系是什么,是围绕一个什么话题进行的,明确这些内容再进行概括就容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193773"/>
            <a:chOff x="539750" y="1080000"/>
            <a:chExt cx="8127250" cy="5193773"/>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易了。第⑤段一共七句话,第一句是说“女画家承认,自己的艺术是有目的的”;第二句说“艺</a:t>
              </a:r>
              <a:r>
                <a:rPr dirty="0"/>
                <a:t/>
              </a:r>
              <a:br>
                <a:rPr dirty="0"/>
              </a:br>
              <a:r>
                <a:rPr lang="zh-CN" altLang="en-US" sz="1530" kern="0" dirty="0" smtClean="0">
                  <a:solidFill>
                    <a:srgbClr val="000000"/>
                  </a:solidFill>
                  <a:latin typeface="Times New Roman" pitchFamily="65" charset="-122"/>
                  <a:ea typeface="宋体" pitchFamily="65" charset="-122"/>
                </a:rPr>
                <a:t>术的作用被她过分夸大了</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”,显而易见这两句是说不能夸大艺术的作用;第三句说“即如</a:t>
              </a:r>
              <a:r>
                <a:rPr dirty="0"/>
                <a:t/>
              </a:r>
              <a:br>
                <a:rPr dirty="0"/>
              </a:br>
              <a:r>
                <a:rPr lang="zh-CN" altLang="en-US" sz="1530" kern="0" dirty="0" smtClean="0">
                  <a:solidFill>
                    <a:srgbClr val="000000"/>
                  </a:solidFill>
                  <a:latin typeface="Times New Roman" pitchFamily="65" charset="-122"/>
                  <a:ea typeface="宋体" pitchFamily="65" charset="-122"/>
                </a:rPr>
                <a:t>珂勒惠支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”,这是以珂勒惠支为例来证明前面这一观点;第四句说“然而,艺术的本体的意</a:t>
              </a:r>
              <a:r>
                <a:rPr dirty="0"/>
                <a:t/>
              </a:r>
              <a:br>
                <a:rPr dirty="0"/>
              </a:br>
              <a:r>
                <a:rPr lang="zh-CN" altLang="en-US" sz="1530" kern="0" dirty="0" smtClean="0">
                  <a:solidFill>
                    <a:srgbClr val="000000"/>
                  </a:solidFill>
                  <a:latin typeface="Times New Roman" pitchFamily="65" charset="-122"/>
                  <a:ea typeface="宋体" pitchFamily="65" charset="-122"/>
                </a:rPr>
                <a:t>义也正在这里”,“这里”指的是前面的内容,可见这四句应为一个整体;第五句说“对于一个</a:t>
              </a:r>
              <a:r>
                <a:rPr dirty="0"/>
                <a:t/>
              </a:r>
              <a:br>
                <a:rPr dirty="0"/>
              </a:br>
              <a:r>
                <a:rPr lang="zh-CN" altLang="en-US" sz="1530" kern="0" dirty="0" smtClean="0">
                  <a:solidFill>
                    <a:srgbClr val="000000"/>
                  </a:solidFill>
                  <a:latin typeface="Times New Roman" pitchFamily="65" charset="-122"/>
                  <a:ea typeface="宋体" pitchFamily="65" charset="-122"/>
                </a:rPr>
                <a:t>艺术家,即使剥夺了可供他利用的所有的传播媒介,也无法剥夺艺术本身”,第六句说“也就是</a:t>
              </a:r>
              <a:r>
                <a:rPr dirty="0"/>
                <a:t/>
              </a:r>
              <a:br>
                <a:rPr dirty="0"/>
              </a:br>
              <a:r>
                <a:rPr lang="zh-CN" altLang="en-US" sz="1530" kern="0" dirty="0" smtClean="0">
                  <a:solidFill>
                    <a:srgbClr val="000000"/>
                  </a:solidFill>
                  <a:latin typeface="Times New Roman" pitchFamily="65" charset="-122"/>
                  <a:ea typeface="宋体" pitchFamily="65" charset="-122"/>
                </a:rPr>
                <a:t>说</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”,这说明第六句是对第五句的阐释,这两句主要是说创作自由是永远存在的。第七句</a:t>
              </a:r>
              <a:r>
                <a:rPr dirty="0"/>
                <a:t/>
              </a:r>
              <a:br>
                <a:rPr dirty="0"/>
              </a:br>
              <a:r>
                <a:rPr lang="zh-CN" altLang="en-US" sz="1530" kern="0" dirty="0" smtClean="0">
                  <a:solidFill>
                    <a:srgbClr val="000000"/>
                  </a:solidFill>
                  <a:latin typeface="Times New Roman" pitchFamily="65" charset="-122"/>
                  <a:ea typeface="宋体" pitchFamily="65" charset="-122"/>
                </a:rPr>
                <a:t>“因为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”是对前面原因的阐释。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反映和诠释人类苦难;是艺术家个性特质的表达;具有恒久的艺术生命力。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本题考查学生概括文本信息的能力。首先浏览第⑥段,找到写伟大艺术的句子,如“真</a:t>
              </a:r>
              <a:r>
                <a:rPr dirty="0"/>
                <a:t/>
              </a:r>
              <a:br>
                <a:rPr dirty="0"/>
              </a:br>
              <a:r>
                <a:rPr lang="zh-CN" altLang="en-US" sz="1530" kern="0" dirty="0" smtClean="0">
                  <a:solidFill>
                    <a:srgbClr val="000000"/>
                  </a:solidFill>
                  <a:latin typeface="Times New Roman" pitchFamily="65" charset="-122"/>
                  <a:ea typeface="宋体" pitchFamily="65" charset="-122"/>
                </a:rPr>
                <a:t>正伟大的艺术,是以某种具体的艺术媒介,对人类苦难所做的最富于个人特质的强大的反应与</a:t>
              </a:r>
              <a:r>
                <a:rPr dirty="0"/>
                <a:t/>
              </a:r>
              <a:br>
                <a:rPr dirty="0"/>
              </a:br>
              <a:r>
                <a:rPr lang="zh-CN" altLang="en-US" sz="1530" kern="0" dirty="0" smtClean="0">
                  <a:solidFill>
                    <a:srgbClr val="000000"/>
                  </a:solidFill>
                  <a:latin typeface="Times New Roman" pitchFamily="65" charset="-122"/>
                  <a:ea typeface="宋体" pitchFamily="65" charset="-122"/>
                </a:rPr>
                <a:t>深刻的诠释;即使这苦难牵涉了生命的最神秘、最深隐、最恒久的部分,也仍然同人类当下的</a:t>
              </a:r>
              <a:r>
                <a:rPr dirty="0"/>
                <a:t/>
              </a:r>
              <a:br>
                <a:rPr dirty="0"/>
              </a:br>
              <a:r>
                <a:rPr lang="zh-CN" altLang="en-US" sz="1530" kern="0" dirty="0" smtClean="0">
                  <a:solidFill>
                    <a:srgbClr val="000000"/>
                  </a:solidFill>
                  <a:latin typeface="Times New Roman" pitchFamily="65" charset="-122"/>
                  <a:ea typeface="宋体" pitchFamily="65" charset="-122"/>
                </a:rPr>
                <a:t>存在密切相关”,由“对人类苦难所做的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反应与</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诠释”可以概括出第一个特点,即反</a:t>
              </a:r>
              <a:r>
                <a:rPr dirty="0"/>
                <a:t/>
              </a:r>
              <a:br>
                <a:rPr dirty="0"/>
              </a:br>
              <a:r>
                <a:rPr lang="zh-CN" altLang="en-US" sz="1530" kern="0" dirty="0" smtClean="0">
                  <a:solidFill>
                    <a:srgbClr val="000000"/>
                  </a:solidFill>
                  <a:latin typeface="Times New Roman" pitchFamily="65" charset="-122"/>
                  <a:ea typeface="宋体" pitchFamily="65" charset="-122"/>
                </a:rPr>
                <a:t>映和诠释人类的苦难;由“最富于个人特质”概括出第二个特点,即艺术家个性特质的表达;由</a:t>
              </a:r>
              <a:r>
                <a:rPr dirty="0"/>
                <a:t/>
              </a:r>
              <a:br>
                <a:rPr dirty="0"/>
              </a:br>
              <a:r>
                <a:rPr lang="zh-CN" altLang="en-US"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也仍然同人类当下的存在密切相关”可以概括出第三个特点,即具有恒久的艺术生命</a:t>
              </a:r>
              <a:endParaRPr lang="zh-CN" altLang="en-US" dirty="0"/>
            </a:p>
          </p:txBody>
        </p:sp>
        <p:sp>
          <p:nvSpPr>
            <p:cNvPr id="3" name="TextBox 2"/>
            <p:cNvSpPr txBox="1"/>
            <p:nvPr/>
          </p:nvSpPr>
          <p:spPr>
            <a:xfrm>
              <a:off x="539750" y="5920599"/>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力。</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六、(2018无锡期末,17—19)阅读下面的文章,完成1—3题。(18分)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网络使我们变笨了吗?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几年前,畅销书作家尼古拉斯·卡尔出版了《浅薄》,副标题是“互联网如何毒化了我们的大</a:t>
            </a:r>
            <a:r>
              <a:rPr dirty="0"/>
              <a:t/>
            </a:r>
            <a:br>
              <a:rPr dirty="0"/>
            </a:br>
            <a:r>
              <a:rPr lang="zh-CN" altLang="en-US" sz="1530" kern="0" dirty="0" smtClean="0">
                <a:solidFill>
                  <a:srgbClr val="000000"/>
                </a:solidFill>
                <a:latin typeface="Times New Roman" pitchFamily="65" charset="-122"/>
                <a:ea typeface="宋体" pitchFamily="65" charset="-122"/>
              </a:rPr>
              <a:t>脑”。显然,他认为网络使我们变笨了。因为我们在网络时代被信息包裹得喘不过气、选择</a:t>
            </a:r>
            <a:r>
              <a:rPr dirty="0"/>
              <a:t/>
            </a:r>
            <a:br>
              <a:rPr dirty="0"/>
            </a:br>
            <a:r>
              <a:rPr lang="zh-CN" altLang="en-US" sz="1530" kern="0" dirty="0" smtClean="0">
                <a:solidFill>
                  <a:srgbClr val="000000"/>
                </a:solidFill>
                <a:latin typeface="Times New Roman" pitchFamily="65" charset="-122"/>
                <a:ea typeface="宋体" pitchFamily="65" charset="-122"/>
              </a:rPr>
              <a:t>困难、注意力不集中、无法做深度思考?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那么,网络真的使我们变笨了吗?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我们先把这个问题放在一边,来聊一聊戴维·温伯格的《知识的边界》。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这本书的主题是关于网络时代知识的处境,但戴维·温伯格拒绝技术决定论,他在这本书里所做</a:t>
            </a:r>
            <a:r>
              <a:rPr dirty="0"/>
              <a:t/>
            </a:r>
            <a:br>
              <a:rPr dirty="0"/>
            </a:br>
            <a:r>
              <a:rPr lang="zh-CN" altLang="en-US" sz="1530" kern="0" dirty="0" smtClean="0">
                <a:solidFill>
                  <a:srgbClr val="000000"/>
                </a:solidFill>
                <a:latin typeface="Times New Roman" pitchFamily="65" charset="-122"/>
                <a:ea typeface="宋体" pitchFamily="65" charset="-122"/>
              </a:rPr>
              <a:t>的工作,更多的是在梳理知识网络化的过程和现状。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如果我们把网络时代和印刷术时代做一个区分,可以看到知识在这两个时代的创造、传播和</a:t>
            </a:r>
            <a:r>
              <a:rPr dirty="0"/>
              <a:t/>
            </a:r>
            <a:br>
              <a:rPr dirty="0"/>
            </a:br>
            <a:r>
              <a:rPr lang="zh-CN" altLang="en-US" sz="1530" kern="0" dirty="0" smtClean="0">
                <a:solidFill>
                  <a:srgbClr val="000000"/>
                </a:solidFill>
                <a:latin typeface="Times New Roman" pitchFamily="65" charset="-122"/>
                <a:ea typeface="宋体" pitchFamily="65" charset="-122"/>
              </a:rPr>
              <a:t>获取,都有很大不同。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纸是有限的,而网络是无限的;纸上的信息是固定的,而网络上的信息是流动的。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纸是有限的这一点很重要。首先,纸的固定形式,决定了思考的形式,它必须有开头,有论证,有</a:t>
            </a:r>
            <a:r>
              <a:rPr dirty="0"/>
              <a:t/>
            </a:r>
            <a:br>
              <a:rPr dirty="0"/>
            </a:br>
            <a:r>
              <a:rPr lang="zh-CN" altLang="en-US" sz="1530" kern="0" dirty="0" smtClean="0">
                <a:solidFill>
                  <a:srgbClr val="000000"/>
                </a:solidFill>
                <a:latin typeface="Times New Roman" pitchFamily="65" charset="-122"/>
                <a:ea typeface="宋体" pitchFamily="65" charset="-122"/>
              </a:rPr>
              <a:t>结尾,他是线性的。其次,也正是因为纸的容量是有限的,所以在印刷术时代,我们拥有一套严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格的信息过滤机制,只有真正重要的东西,才能够被出版。但在网络时代,过去的过滤机制失效</a:t>
            </a:r>
            <a:r>
              <a:rPr dirty="0"/>
              <a:t/>
            </a:r>
            <a:br>
              <a:rPr dirty="0"/>
            </a:br>
            <a:r>
              <a:rPr lang="zh-CN" altLang="en-US" sz="1530" kern="0" dirty="0" smtClean="0">
                <a:solidFill>
                  <a:srgbClr val="000000"/>
                </a:solidFill>
                <a:latin typeface="Times New Roman" pitchFamily="65" charset="-122"/>
                <a:ea typeface="宋体" pitchFamily="65" charset="-122"/>
              </a:rPr>
              <a:t>了,我们被淹没在信息海洋之中。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纸上的信息是固定的也很重要,正因为此,它获得了一种庄重感和权威感,当然还有确定感,它</a:t>
            </a:r>
            <a:r>
              <a:rPr dirty="0"/>
              <a:t/>
            </a:r>
            <a:br>
              <a:rPr dirty="0"/>
            </a:br>
            <a:r>
              <a:rPr lang="zh-CN" altLang="en-US" sz="1530" kern="0" dirty="0" smtClean="0">
                <a:solidFill>
                  <a:srgbClr val="000000"/>
                </a:solidFill>
                <a:latin typeface="Times New Roman" pitchFamily="65" charset="-122"/>
                <a:ea typeface="宋体" pitchFamily="65" charset="-122"/>
              </a:rPr>
              <a:t>的潜台词是,我们是可以理解这本书的。而网络是流动的,一切都在快速地更新和变化之中,它</a:t>
            </a:r>
            <a:r>
              <a:rPr dirty="0"/>
              <a:t/>
            </a:r>
            <a:br>
              <a:rPr dirty="0"/>
            </a:br>
            <a:r>
              <a:rPr lang="zh-CN" altLang="en-US" sz="1530" kern="0" dirty="0" smtClean="0">
                <a:solidFill>
                  <a:srgbClr val="000000"/>
                </a:solidFill>
                <a:latin typeface="Times New Roman" pitchFamily="65" charset="-122"/>
                <a:ea typeface="宋体" pitchFamily="65" charset="-122"/>
              </a:rPr>
              <a:t>解放了知识,但没有办法重新收纳它,或者说,它已经没法收纳了。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这背后,潜藏着两种看待世界的方式。印刷术时代,人们将知识分门别类,相信通过理性思考可</a:t>
            </a:r>
            <a:r>
              <a:rPr dirty="0"/>
              <a:t/>
            </a:r>
            <a:br>
              <a:rPr dirty="0"/>
            </a:br>
            <a:r>
              <a:rPr lang="zh-CN" altLang="en-US" sz="1530" kern="0" dirty="0" smtClean="0">
                <a:solidFill>
                  <a:srgbClr val="000000"/>
                </a:solidFill>
                <a:latin typeface="Times New Roman" pitchFamily="65" charset="-122"/>
                <a:ea typeface="宋体" pitchFamily="65" charset="-122"/>
              </a:rPr>
              <a:t>以认识整个世界。因为知识在印刷术时代是被控制的,一步一个脚印,我们总能走到最后。但</a:t>
            </a:r>
            <a:r>
              <a:rPr dirty="0"/>
              <a:t/>
            </a:r>
            <a:br>
              <a:rPr dirty="0"/>
            </a:br>
            <a:r>
              <a:rPr lang="zh-CN" altLang="en-US" sz="1530" kern="0" dirty="0" smtClean="0">
                <a:solidFill>
                  <a:srgbClr val="000000"/>
                </a:solidFill>
                <a:latin typeface="Times New Roman" pitchFamily="65" charset="-122"/>
                <a:ea typeface="宋体" pitchFamily="65" charset="-122"/>
              </a:rPr>
              <a:t>是网络时代显现了一个事实,世界太大了,大到我们根本不可能全部理解,这一点,无疑让印刷</a:t>
            </a:r>
            <a:r>
              <a:rPr dirty="0"/>
              <a:t/>
            </a:r>
            <a:br>
              <a:rPr dirty="0"/>
            </a:br>
            <a:r>
              <a:rPr lang="zh-CN" altLang="en-US" sz="1530" kern="0" dirty="0" smtClean="0">
                <a:solidFill>
                  <a:srgbClr val="000000"/>
                </a:solidFill>
                <a:latin typeface="Times New Roman" pitchFamily="65" charset="-122"/>
                <a:ea typeface="宋体" pitchFamily="65" charset="-122"/>
              </a:rPr>
              <a:t>术时代过来的人感到恐慌。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这种种不同,在戴维·温伯格看来各有利弊。比如说,网络时代很容易生成“回音室”,人们容</a:t>
            </a:r>
            <a:r>
              <a:rPr dirty="0"/>
              <a:t/>
            </a:r>
            <a:br>
              <a:rPr dirty="0"/>
            </a:br>
            <a:r>
              <a:rPr lang="zh-CN" altLang="en-US" sz="1530" kern="0" dirty="0" smtClean="0">
                <a:solidFill>
                  <a:srgbClr val="000000"/>
                </a:solidFill>
                <a:latin typeface="Times New Roman" pitchFamily="65" charset="-122"/>
                <a:ea typeface="宋体" pitchFamily="65" charset="-122"/>
              </a:rPr>
              <a:t>易只靠近和他一致的思想,对其他思想进行排斥,这无疑会加重思想的僵化和极端化。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另一方面,知识的网络化带来了很多不可预料的东西,比如说维基百科,它调动了许许多多个节</a:t>
            </a:r>
            <a:r>
              <a:rPr dirty="0"/>
              <a:t/>
            </a:r>
            <a:br>
              <a:rPr dirty="0"/>
            </a:br>
            <a:r>
              <a:rPr lang="zh-CN" altLang="en-US" sz="1530" kern="0" dirty="0" smtClean="0">
                <a:solidFill>
                  <a:srgbClr val="000000"/>
                </a:solidFill>
                <a:latin typeface="Times New Roman" pitchFamily="65" charset="-122"/>
                <a:ea typeface="宋体" pitchFamily="65" charset="-122"/>
              </a:rPr>
              <a:t>点,让知识的生产和传播的形式都发生了改变,用戴维·温伯格自己的话来说就是:当知识变得</a:t>
            </a:r>
            <a:r>
              <a:rPr dirty="0"/>
              <a:t/>
            </a:r>
            <a:br>
              <a:rPr dirty="0"/>
            </a:br>
            <a:r>
              <a:rPr lang="zh-CN" altLang="en-US" sz="1530" kern="0" dirty="0" smtClean="0">
                <a:solidFill>
                  <a:srgbClr val="000000"/>
                </a:solidFill>
                <a:latin typeface="Times New Roman" pitchFamily="65" charset="-122"/>
                <a:ea typeface="宋体" pitchFamily="65" charset="-122"/>
              </a:rPr>
              <a:t>网络化之后,房间里最聪明的人不是站在讲台前给我们讲课的人,也不是房间里所有人的集体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智慧,而是房间本身。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但是,戴维·温伯格始终没有回答另一个问题:个人,在网络中该怎么自处?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所以,那个问题又回来了,网络真的使我们变笨了吗?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我和戴维·温伯格一样不倾向于技术决定论,重要的永远是人,也就是你自己。网络有诸多好</a:t>
            </a:r>
            <a:r>
              <a:rPr dirty="0"/>
              <a:t/>
            </a:r>
            <a:br>
              <a:rPr dirty="0"/>
            </a:br>
            <a:r>
              <a:rPr lang="zh-CN" altLang="en-US" sz="1530" kern="0" dirty="0" smtClean="0">
                <a:solidFill>
                  <a:srgbClr val="000000"/>
                </a:solidFill>
                <a:latin typeface="Times New Roman" pitchFamily="65" charset="-122"/>
                <a:ea typeface="宋体" pitchFamily="65" charset="-122"/>
              </a:rPr>
              <a:t>处,也有诸多弊端,但这并不妨碍一个人自己的求知欲望和行动。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是的,这就是我们的时代。所以,木心的那句话在这里又可以用上了,我们只能“</a:t>
            </a:r>
            <a:r>
              <a:rPr lang="zh-CN" altLang="en-US" sz="1530" u="sng" kern="0" dirty="0" smtClean="0">
                <a:solidFill>
                  <a:srgbClr val="000000"/>
                </a:solidFill>
                <a:latin typeface="Times New Roman" pitchFamily="65" charset="-122"/>
                <a:ea typeface="宋体" pitchFamily="65" charset="-122"/>
              </a:rPr>
              <a:t>在自己身上克</a:t>
            </a:r>
            <a:r>
              <a:rPr dirty="0"/>
              <a:t/>
            </a:r>
            <a:br>
              <a:rPr dirty="0"/>
            </a:br>
            <a:r>
              <a:rPr lang="zh-CN" altLang="en-US" sz="1530" u="sng" kern="0" dirty="0" smtClean="0">
                <a:solidFill>
                  <a:srgbClr val="000000"/>
                </a:solidFill>
                <a:latin typeface="Times New Roman" pitchFamily="65" charset="-122"/>
                <a:ea typeface="宋体" pitchFamily="65" charset="-122"/>
              </a:rPr>
              <a:t>服这个时代</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(摘自《冒犯经典》魏小河著,有删改)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1.请简要概括本文的论述层次。(6分)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2.文中说知识在印刷术时代和网络时代的创造、传播和获取有很大不同,请简要概括。(6分)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3.请结合文章,阐释最后一段画线句中“在自己身上克服这个时代”的内涵。(6分)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有更多自由,另一方面又发现面临着种种约束。这是两难的,人的一生就是在这种两难处境当</a:t>
            </a:r>
            <a:r>
              <a:rPr dirty="0"/>
              <a:t/>
            </a:r>
            <a:br>
              <a:rPr dirty="0"/>
            </a:br>
            <a:r>
              <a:rPr lang="zh-CN" altLang="en-US" sz="1530" kern="0" dirty="0" smtClean="0">
                <a:solidFill>
                  <a:srgbClr val="000000"/>
                </a:solidFill>
                <a:latin typeface="Times New Roman" pitchFamily="65" charset="-122"/>
                <a:ea typeface="宋体" pitchFamily="65" charset="-122"/>
              </a:rPr>
              <a:t>中找到最佳位置。在这个意义上,孙悟空是成功的。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(节选自《中国四大名著的文化价值》,有删改)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1.请简要分析本文的论述层次。(6分)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2.文中“如来佛的掌心”“紧箍儿”“八十一难”分别意味着什么?(6分)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3.请结合文章内容,分析“西天取经”的寓意。(6分)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六、</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由《浅薄》引出“网络真的使我们变笨了吗”的论题;通过《知识的边界》,对比分</a:t>
            </a:r>
            <a:r>
              <a:rPr sz="1500" dirty="0"/>
              <a:t/>
            </a:r>
            <a:br>
              <a:rPr sz="1500" dirty="0"/>
            </a:br>
            <a:r>
              <a:rPr lang="zh-CN" altLang="en-US" sz="1500" kern="0" dirty="0" smtClean="0">
                <a:solidFill>
                  <a:srgbClr val="000000"/>
                </a:solidFill>
                <a:latin typeface="Times New Roman" pitchFamily="65" charset="-122"/>
                <a:ea typeface="宋体" pitchFamily="65" charset="-122"/>
              </a:rPr>
              <a:t>析了知识在网络时代和印刷术时代的不同及利弊;强调克服知识网络化的弊端还在于自己的</a:t>
            </a:r>
            <a:r>
              <a:rPr sz="1500" dirty="0"/>
              <a:t/>
            </a:r>
            <a:br>
              <a:rPr sz="1500" dirty="0"/>
            </a:br>
            <a:r>
              <a:rPr lang="zh-CN" altLang="en-US" sz="1500" kern="0" dirty="0" smtClean="0">
                <a:solidFill>
                  <a:srgbClr val="000000"/>
                </a:solidFill>
                <a:latin typeface="Times New Roman" pitchFamily="65" charset="-122"/>
                <a:ea typeface="宋体" pitchFamily="65" charset="-122"/>
              </a:rPr>
              <a:t>观点。</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根据文章的论述层次,首先,明确论述文的基本构架,即提出问题、分析问题、解决问</a:t>
            </a:r>
            <a:r>
              <a:rPr sz="1500" dirty="0"/>
              <a:t/>
            </a:r>
            <a:br>
              <a:rPr sz="1500" dirty="0"/>
            </a:br>
            <a:r>
              <a:rPr lang="zh-CN" altLang="en-US" sz="1500" kern="0" dirty="0" smtClean="0">
                <a:solidFill>
                  <a:srgbClr val="000000"/>
                </a:solidFill>
                <a:latin typeface="Times New Roman" pitchFamily="65" charset="-122"/>
                <a:ea typeface="宋体" pitchFamily="65" charset="-122"/>
              </a:rPr>
              <a:t>题;其次,通读全文,整体感知,给文章划分层次并概括每层的意思;最后,用表层次性的连接词语</a:t>
            </a:r>
            <a:r>
              <a:rPr sz="1500" dirty="0"/>
              <a:t/>
            </a:r>
            <a:br>
              <a:rPr sz="1500" dirty="0"/>
            </a:br>
            <a:r>
              <a:rPr lang="zh-CN" altLang="en-US" sz="1500" kern="0" dirty="0" smtClean="0">
                <a:solidFill>
                  <a:srgbClr val="000000"/>
                </a:solidFill>
                <a:latin typeface="Times New Roman" pitchFamily="65" charset="-122"/>
                <a:ea typeface="宋体" pitchFamily="65" charset="-122"/>
              </a:rPr>
              <a:t>把归纳的层意连接起来即可。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创造:印刷术时代创造的知识是有限的,是真正重要的东西;网络时代创造的知识是无</a:t>
            </a:r>
            <a:r>
              <a:rPr sz="1500" dirty="0"/>
              <a:t/>
            </a:r>
            <a:br>
              <a:rPr sz="1500" dirty="0"/>
            </a:br>
            <a:r>
              <a:rPr lang="zh-CN" altLang="en-US" sz="1500" kern="0" dirty="0" smtClean="0">
                <a:solidFill>
                  <a:srgbClr val="000000"/>
                </a:solidFill>
                <a:latin typeface="Times New Roman" pitchFamily="65" charset="-122"/>
                <a:ea typeface="宋体" pitchFamily="65" charset="-122"/>
              </a:rPr>
              <a:t>限的,没有经过过滤的。传播:印刷术时代知识的传播是固定的;网络时代的知识传播,是快速</a:t>
            </a:r>
            <a:r>
              <a:rPr sz="1500" dirty="0"/>
              <a:t/>
            </a:r>
            <a:br>
              <a:rPr sz="1500" dirty="0"/>
            </a:br>
            <a:r>
              <a:rPr lang="zh-CN" altLang="en-US" sz="1500" kern="0" dirty="0" smtClean="0">
                <a:solidFill>
                  <a:srgbClr val="000000"/>
                </a:solidFill>
                <a:latin typeface="Times New Roman" pitchFamily="65" charset="-122"/>
                <a:ea typeface="宋体" pitchFamily="65" charset="-122"/>
              </a:rPr>
              <a:t>更新、不断变化的。获取:印刷术时代,人们通过理性思考认识世界;网络时代根本不可能全部</a:t>
            </a:r>
            <a:r>
              <a:rPr sz="1500" dirty="0"/>
              <a:t/>
            </a:r>
            <a:br>
              <a:rPr sz="1500" dirty="0"/>
            </a:br>
            <a:r>
              <a:rPr lang="zh-CN" altLang="en-US" sz="1500" kern="0" dirty="0" smtClean="0">
                <a:solidFill>
                  <a:srgbClr val="000000"/>
                </a:solidFill>
                <a:latin typeface="Times New Roman" pitchFamily="65" charset="-122"/>
                <a:ea typeface="宋体" pitchFamily="65" charset="-122"/>
              </a:rPr>
              <a:t>理解,没法收纳。</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认真审题,按照题目所要求的角度答题,即创造、传播和获取三个角度;按照题目指定要</a:t>
            </a:r>
            <a:r>
              <a:rPr sz="1500" dirty="0"/>
              <a:t/>
            </a:r>
            <a:br>
              <a:rPr sz="1500" dirty="0"/>
            </a:br>
            <a:r>
              <a:rPr lang="zh-CN" altLang="en-US" sz="1500" kern="0" dirty="0" smtClean="0">
                <a:solidFill>
                  <a:srgbClr val="000000"/>
                </a:solidFill>
                <a:latin typeface="Times New Roman" pitchFamily="65" charset="-122"/>
                <a:ea typeface="宋体" pitchFamily="65" charset="-122"/>
              </a:rPr>
              <a:t>求,找准答题霰区间(6—9段)。第6段“纸是有限的,而网络是无限的;纸上的信息是固定的,而</a:t>
            </a:r>
            <a:r>
              <a:rPr sz="1500" dirty="0"/>
              <a:t/>
            </a:r>
            <a:br>
              <a:rPr sz="1500" dirty="0"/>
            </a:br>
            <a:r>
              <a:rPr lang="zh-CN" altLang="en-US" sz="1500" kern="0" dirty="0" smtClean="0">
                <a:solidFill>
                  <a:srgbClr val="000000"/>
                </a:solidFill>
                <a:latin typeface="Times New Roman" pitchFamily="65" charset="-122"/>
                <a:ea typeface="宋体" pitchFamily="65" charset="-122"/>
              </a:rPr>
              <a:t>网络上的信息是流动的”。第7、8段是对第6段的补充的。第9段可提炼“印刷术时代相信</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通过理性思考可以认识整个世界,而网络时代不可能全部理解”。</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学会选择所需的知识,集中注意力,做深度思考;学会过滤,筛选出真正重要的知识;克</a:t>
            </a:r>
            <a:r>
              <a:rPr dirty="0"/>
              <a:t/>
            </a:r>
            <a:br>
              <a:rPr dirty="0"/>
            </a:br>
            <a:r>
              <a:rPr lang="zh-CN" altLang="en-US" sz="1530" kern="0" dirty="0" smtClean="0">
                <a:solidFill>
                  <a:srgbClr val="000000"/>
                </a:solidFill>
                <a:latin typeface="Times New Roman" pitchFamily="65" charset="-122"/>
                <a:ea typeface="宋体" pitchFamily="65" charset="-122"/>
              </a:rPr>
              <a:t>服知识网络化的恐慌,努力认识世界;避免加重思想的僵化和极端化。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解析　答案基本分为三个方面——态度:克服恐慌(或用求知欲望和行动克服网络的弊端)。</a:t>
            </a:r>
            <a:r>
              <a:rPr dirty="0"/>
              <a:t/>
            </a:r>
            <a:br>
              <a:rPr dirty="0"/>
            </a:br>
            <a:r>
              <a:rPr lang="zh-CN" altLang="en-US" sz="1530" kern="0" dirty="0" smtClean="0">
                <a:solidFill>
                  <a:srgbClr val="000000"/>
                </a:solidFill>
                <a:latin typeface="Times New Roman" pitchFamily="65" charset="-122"/>
                <a:ea typeface="宋体" pitchFamily="65" charset="-122"/>
              </a:rPr>
              <a:t>方法:①深度思考,②选择、过滤、筛选知识。结果:避免思想僵化和极端化。</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七、(2016苏州一模,16—18)阅读下面的作品,完成1—3题。(18分)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演戏要带“三分生”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刘连群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在学生觉得荀慧生的戏总有生疏之处,“没准谱儿”而难学时,荀慧生指出:“这个熟字,摆在</a:t>
            </a:r>
            <a:r>
              <a:t/>
            </a:r>
            <a:br/>
            <a:r>
              <a:rPr lang="zh-CN" altLang="en-US" sz="1530" kern="0" dirty="0" smtClean="0">
                <a:solidFill>
                  <a:srgbClr val="000000"/>
                </a:solidFill>
                <a:latin typeface="Times New Roman" pitchFamily="65" charset="-122"/>
                <a:ea typeface="宋体" pitchFamily="65" charset="-122"/>
              </a:rPr>
              <a:t>哪儿都好,唯独摆在演戏上,要不得。”他说:“熟是应当熟的,但是熟了也容易出许许多多的</a:t>
            </a:r>
            <a:r>
              <a:t/>
            </a:r>
            <a:br/>
            <a:r>
              <a:rPr lang="zh-CN" altLang="en-US" sz="1530" kern="0" dirty="0" smtClean="0">
                <a:solidFill>
                  <a:srgbClr val="000000"/>
                </a:solidFill>
                <a:latin typeface="Times New Roman" pitchFamily="65" charset="-122"/>
                <a:ea typeface="宋体" pitchFamily="65" charset="-122"/>
              </a:rPr>
              <a:t>毛病。”以演《武家坡》的王宝钏这样的熟戏为例,如果坐下化妆就“没精打采”,上台只是</a:t>
            </a:r>
            <a:r>
              <a:t/>
            </a:r>
            <a:br/>
            <a:r>
              <a:rPr lang="zh-CN" altLang="en-US" sz="1530" kern="0" dirty="0" smtClean="0">
                <a:solidFill>
                  <a:srgbClr val="000000"/>
                </a:solidFill>
                <a:latin typeface="Times New Roman" pitchFamily="65" charset="-122"/>
                <a:ea typeface="宋体" pitchFamily="65" charset="-122"/>
              </a:rPr>
              <a:t>按熟的路数按部就班地唱,戏唱下来了,但“跟没唱一样”。“怎么说呢?自打你存了那个</a:t>
            </a:r>
            <a:r>
              <a:t/>
            </a:r>
            <a:br/>
            <a:r>
              <a:rPr lang="zh-CN" altLang="en-US" sz="1530" kern="0" dirty="0" smtClean="0">
                <a:solidFill>
                  <a:srgbClr val="000000"/>
                </a:solidFill>
                <a:latin typeface="Times New Roman" pitchFamily="65" charset="-122"/>
                <a:ea typeface="宋体" pitchFamily="65" charset="-122"/>
              </a:rPr>
              <a:t>‘又是王宝钏’的念头开始,这出戏已经注定了就是那么回事。”稀松平常,疲疲沓沓,这就属</a:t>
            </a:r>
            <a:r>
              <a:t/>
            </a:r>
            <a:br/>
            <a:r>
              <a:rPr lang="zh-CN" altLang="en-US" sz="1530" kern="0" dirty="0" smtClean="0">
                <a:solidFill>
                  <a:srgbClr val="000000"/>
                </a:solidFill>
                <a:latin typeface="Times New Roman" pitchFamily="65" charset="-122"/>
                <a:ea typeface="宋体" pitchFamily="65" charset="-122"/>
              </a:rPr>
              <a:t>于“熟能生流,也能生油”。“熟”还会使演员凭借嗓子好,武功、水袖功好,脱离剧情和人</a:t>
            </a:r>
            <a:r>
              <a:t/>
            </a:r>
            <a:br/>
            <a:r>
              <a:rPr lang="zh-CN" altLang="en-US" sz="1530" kern="0" dirty="0" smtClean="0">
                <a:solidFill>
                  <a:srgbClr val="000000"/>
                </a:solidFill>
                <a:latin typeface="Times New Roman" pitchFamily="65" charset="-122"/>
                <a:ea typeface="宋体" pitchFamily="65" charset="-122"/>
              </a:rPr>
              <a:t>物,不管是否合适,可着劲儿地唱,拼着力气地耍,“好”是要下来了,却只能落个卖弄。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针对这样的现象,荀慧生提出:生!不是全生,也不是半生,而是三分生!所谓“三分生”,其实是</a:t>
            </a:r>
            <a:r>
              <a:t/>
            </a:r>
            <a:br/>
            <a:r>
              <a:rPr lang="zh-CN" altLang="en-US" sz="1530" kern="0" dirty="0" smtClean="0">
                <a:solidFill>
                  <a:srgbClr val="000000"/>
                </a:solidFill>
                <a:latin typeface="Times New Roman" pitchFamily="65" charset="-122"/>
                <a:ea typeface="宋体" pitchFamily="65" charset="-122"/>
              </a:rPr>
              <a:t>在“熟”的前提下的“生”,演熟知熟会的戏要带有一定的陌生感。“哪儿生呢?要看到你和</a:t>
            </a:r>
            <a:r>
              <a:t/>
            </a:r>
            <a:br/>
            <a:r>
              <a:rPr lang="zh-CN" altLang="en-US" sz="1530" kern="0" dirty="0" smtClean="0">
                <a:solidFill>
                  <a:srgbClr val="000000"/>
                </a:solidFill>
                <a:latin typeface="Times New Roman" pitchFamily="65" charset="-122"/>
                <a:ea typeface="宋体" pitchFamily="65" charset="-122"/>
              </a:rPr>
              <a:t>角色就存在着个‘生’字,你是你,角色是角色,相差得很远,这就是生。”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演员和角色天然存在着距离,不可能完全合二为一。因此演戏是这一个体逐步走近、深入另</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一个体的过程,熟只是渐近的一个阶段。仍以王宝钏打比:她是谁呢?相府千金;干吗又挖野菜?</a:t>
            </a:r>
            <a:r>
              <a:rPr sz="1500" dirty="0"/>
              <a:t/>
            </a:r>
            <a:br>
              <a:rPr sz="1500" dirty="0"/>
            </a:br>
            <a:r>
              <a:rPr lang="zh-CN" altLang="en-US" sz="1500" kern="0" dirty="0" smtClean="0">
                <a:solidFill>
                  <a:srgbClr val="000000"/>
                </a:solidFill>
                <a:latin typeface="Times New Roman" pitchFamily="65" charset="-122"/>
                <a:ea typeface="宋体" pitchFamily="65" charset="-122"/>
              </a:rPr>
              <a:t>跟她爹较劲儿呢</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这点儿事谁都知道,用得着老去琢磨吗?用得着。荀慧生说:“只要你每</a:t>
            </a:r>
            <a:r>
              <a:rPr sz="1500" dirty="0"/>
              <a:t/>
            </a:r>
            <a:br>
              <a:rPr sz="1500" dirty="0"/>
            </a:br>
            <a:r>
              <a:rPr lang="zh-CN" altLang="en-US" sz="1500" kern="0" dirty="0" smtClean="0">
                <a:solidFill>
                  <a:srgbClr val="000000"/>
                </a:solidFill>
                <a:latin typeface="Times New Roman" pitchFamily="65" charset="-122"/>
                <a:ea typeface="宋体" pitchFamily="65" charset="-122"/>
              </a:rPr>
              <a:t>次都对角色有陌生的感觉,你就会发现原来还有许多细小的地方没注意,这些新发现就会引着</a:t>
            </a:r>
            <a:r>
              <a:rPr sz="1500" dirty="0"/>
              <a:t/>
            </a:r>
            <a:br>
              <a:rPr sz="1500" dirty="0"/>
            </a:br>
            <a:r>
              <a:rPr lang="zh-CN" altLang="en-US" sz="1500" kern="0" dirty="0" smtClean="0">
                <a:solidFill>
                  <a:srgbClr val="000000"/>
                </a:solidFill>
                <a:latin typeface="Times New Roman" pitchFamily="65" charset="-122"/>
                <a:ea typeface="宋体" pitchFamily="65" charset="-122"/>
              </a:rPr>
              <a:t>你往角色深里头去,哪怕是戏演完了,它还会扯着你:某处某处还有点儿事儿没琢磨到家呢,下</a:t>
            </a:r>
            <a:r>
              <a:rPr sz="1500" dirty="0"/>
              <a:t/>
            </a:r>
            <a:br>
              <a:rPr sz="1500" dirty="0"/>
            </a:br>
            <a:r>
              <a:rPr lang="zh-CN" altLang="en-US" sz="1500" kern="0" dirty="0" smtClean="0">
                <a:solidFill>
                  <a:srgbClr val="000000"/>
                </a:solidFill>
                <a:latin typeface="Times New Roman" pitchFamily="65" charset="-122"/>
                <a:ea typeface="宋体" pitchFamily="65" charset="-122"/>
              </a:rPr>
              <a:t>次再唱时,得把它弄明白了。于是乎无尽无休,越研究越透。所谓千锤百炼就是这个意思。”</a:t>
            </a:r>
            <a:r>
              <a:rPr sz="1500" dirty="0"/>
              <a:t/>
            </a:r>
            <a:br>
              <a:rPr sz="1500" dirty="0"/>
            </a:br>
            <a:r>
              <a:rPr lang="zh-CN" altLang="en-US" sz="1500" kern="0" dirty="0" smtClean="0">
                <a:solidFill>
                  <a:srgbClr val="000000"/>
                </a:solidFill>
                <a:latin typeface="Times New Roman" pitchFamily="65" charset="-122"/>
                <a:ea typeface="宋体" pitchFamily="65" charset="-122"/>
              </a:rPr>
              <a:t>就是说,“三分生”是要演员不断深入探索角色的性格感情,配以适宜的动作、唱腔、表情表</a:t>
            </a:r>
            <a:r>
              <a:rPr sz="1500" dirty="0"/>
              <a:t/>
            </a:r>
            <a:br>
              <a:rPr sz="1500" dirty="0"/>
            </a:br>
            <a:r>
              <a:rPr lang="zh-CN" altLang="en-US" sz="1500" kern="0" dirty="0" smtClean="0">
                <a:solidFill>
                  <a:srgbClr val="000000"/>
                </a:solidFill>
                <a:latin typeface="Times New Roman" pitchFamily="65" charset="-122"/>
                <a:ea typeface="宋体" pitchFamily="65" charset="-122"/>
              </a:rPr>
              <a:t>达出来,使所演角色不断深化、丰满、鲜活。</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实践“三分生”的主张,还能让观众看戏时产生持久的兴致。人们通常认为“生书熟戏”,意</a:t>
            </a:r>
            <a:r>
              <a:rPr sz="1500" dirty="0"/>
              <a:t/>
            </a:r>
            <a:br>
              <a:rPr sz="1500" dirty="0"/>
            </a:br>
            <a:r>
              <a:rPr lang="zh-CN" altLang="en-US" sz="1500" kern="0" dirty="0" smtClean="0">
                <a:solidFill>
                  <a:srgbClr val="000000"/>
                </a:solidFill>
                <a:latin typeface="Times New Roman" pitchFamily="65" charset="-122"/>
                <a:ea typeface="宋体" pitchFamily="65" charset="-122"/>
              </a:rPr>
              <a:t>思是看戏只要故事好,唱、念、做、打精彩,是可以反复欣赏的。其实不然,荀慧生说:“观众</a:t>
            </a:r>
            <a:r>
              <a:rPr sz="1500" dirty="0"/>
              <a:t/>
            </a:r>
            <a:br>
              <a:rPr sz="1500" dirty="0"/>
            </a:br>
            <a:r>
              <a:rPr lang="zh-CN" altLang="en-US" sz="1500" kern="0" dirty="0" smtClean="0">
                <a:solidFill>
                  <a:srgbClr val="000000"/>
                </a:solidFill>
                <a:latin typeface="Times New Roman" pitchFamily="65" charset="-122"/>
                <a:ea typeface="宋体" pitchFamily="65" charset="-122"/>
              </a:rPr>
              <a:t>眼睛可尖着哪,你挑帘一出来,一看你那份心里满没事儿的神气,观众就明白了:又是她,某某人;</a:t>
            </a:r>
            <a:r>
              <a:rPr sz="1500" dirty="0"/>
              <a:t/>
            </a:r>
            <a:br>
              <a:rPr sz="1500" dirty="0"/>
            </a:br>
            <a:r>
              <a:rPr lang="zh-CN" altLang="en-US" sz="1500" kern="0" dirty="0" smtClean="0">
                <a:solidFill>
                  <a:srgbClr val="000000"/>
                </a:solidFill>
                <a:latin typeface="Times New Roman" pitchFamily="65" charset="-122"/>
                <a:ea typeface="宋体" pitchFamily="65" charset="-122"/>
              </a:rPr>
              <a:t>又是那么一道汤,对付着听吧。”如此兴味索然,欣赏能持久吗?荀慧生说:“只有你唱戏的对</a:t>
            </a:r>
            <a:r>
              <a:rPr sz="1500" dirty="0"/>
              <a:t/>
            </a:r>
            <a:br>
              <a:rPr sz="1500" dirty="0"/>
            </a:br>
            <a:r>
              <a:rPr lang="zh-CN" altLang="en-US" sz="1500" kern="0" dirty="0" smtClean="0">
                <a:solidFill>
                  <a:srgbClr val="000000"/>
                </a:solidFill>
                <a:latin typeface="Times New Roman" pitchFamily="65" charset="-122"/>
                <a:ea typeface="宋体" pitchFamily="65" charset="-122"/>
              </a:rPr>
              <a:t>角色有新鲜的感觉,观众才会对你有新鲜的感觉,而且,越新鲜就更新鲜。”“生可以生兴致,</a:t>
            </a:r>
            <a:r>
              <a:rPr sz="1500" dirty="0"/>
              <a:t/>
            </a:r>
            <a:br>
              <a:rPr sz="1500" dirty="0"/>
            </a:br>
            <a:r>
              <a:rPr lang="zh-CN" altLang="en-US" sz="1500" kern="0" dirty="0" smtClean="0">
                <a:solidFill>
                  <a:srgbClr val="000000"/>
                </a:solidFill>
                <a:latin typeface="Times New Roman" pitchFamily="65" charset="-122"/>
                <a:ea typeface="宋体" pitchFamily="65" charset="-122"/>
              </a:rPr>
              <a:t>你越有兴致,观众也越觉得新鲜,台上就不可能老落死套。”</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“由生入熟易,由熟入生难。生到熟是个练的问题,熟到生却是个想的问题,得动脑筋、动</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心。”这,应是大师留给后学的打开成功之门的一把钥匙。</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(选自《文汇报》2015.11.27,有删改)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1.(分析全文思路)简要概述全文思路。(6分)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2.(归纳内容要点)请结合全文概括“熟”给演戏带来的弊病。(6分)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3.(概括作者观点)怎样才能真正贯彻“三分生”的艺术主张?请简述。(6分)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首先以学生学戏的困惑引出荀慧生对“熟”之弊病的认识,提出“三分生”的观点</a:t>
            </a:r>
            <a:r>
              <a:rPr dirty="0"/>
              <a:t/>
            </a:r>
            <a:br>
              <a:rPr dirty="0"/>
            </a:br>
            <a:r>
              <a:rPr lang="zh-CN" altLang="en-US" sz="1530" kern="0" dirty="0" smtClean="0">
                <a:solidFill>
                  <a:srgbClr val="000000"/>
                </a:solidFill>
                <a:latin typeface="Times New Roman" pitchFamily="65" charset="-122"/>
                <a:ea typeface="宋体" pitchFamily="65" charset="-122"/>
              </a:rPr>
              <a:t>并阐述其内涵(本质);接着从演员表演和观众欣赏两个角度明确“三分生”的重要性;最后指</a:t>
            </a:r>
            <a:r>
              <a:rPr dirty="0"/>
              <a:t/>
            </a:r>
            <a:br>
              <a:rPr dirty="0"/>
            </a:br>
            <a:r>
              <a:rPr lang="zh-CN" altLang="en-US" sz="1530" kern="0" dirty="0" smtClean="0">
                <a:solidFill>
                  <a:srgbClr val="000000"/>
                </a:solidFill>
                <a:latin typeface="Times New Roman" pitchFamily="65" charset="-122"/>
                <a:ea typeface="宋体" pitchFamily="65" charset="-122"/>
              </a:rPr>
              <a:t>出“三分生”对于后学的意义。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答题时应按照段落顺序加以梳理。(1)文章第一段借学生学戏时因“生疏感”而觉得</a:t>
            </a:r>
            <a:r>
              <a:rPr dirty="0"/>
              <a:t/>
            </a:r>
            <a:br>
              <a:rPr dirty="0"/>
            </a:br>
            <a:r>
              <a:rPr lang="zh-CN" altLang="en-US" sz="1530" kern="0" dirty="0" smtClean="0">
                <a:solidFill>
                  <a:srgbClr val="000000"/>
                </a:solidFill>
                <a:latin typeface="Times New Roman" pitchFamily="65" charset="-122"/>
                <a:ea typeface="宋体" pitchFamily="65" charset="-122"/>
              </a:rPr>
              <a:t>难学时的困惑,引出荀慧生对“熟”的弊病的认识;第二段引出荀慧生的“三分生”的观点,并</a:t>
            </a:r>
            <a:r>
              <a:rPr dirty="0"/>
              <a:t/>
            </a:r>
            <a:br>
              <a:rPr dirty="0"/>
            </a:br>
            <a:r>
              <a:rPr lang="zh-CN" altLang="en-US" sz="1530" kern="0" dirty="0" smtClean="0">
                <a:solidFill>
                  <a:srgbClr val="000000"/>
                </a:solidFill>
                <a:latin typeface="Times New Roman" pitchFamily="65" charset="-122"/>
                <a:ea typeface="宋体" pitchFamily="65" charset="-122"/>
              </a:rPr>
              <a:t>指出“三分生”的本质是“在‘熟’的前提下的‘生’”。(2)第三段从演员表演角度论述</a:t>
            </a:r>
            <a:r>
              <a:rPr dirty="0"/>
              <a:t/>
            </a:r>
            <a:br>
              <a:rPr dirty="0"/>
            </a:br>
            <a:r>
              <a:rPr lang="zh-CN" altLang="en-US" sz="1530" kern="0" dirty="0" smtClean="0">
                <a:solidFill>
                  <a:srgbClr val="000000"/>
                </a:solidFill>
                <a:latin typeface="Times New Roman" pitchFamily="65" charset="-122"/>
                <a:ea typeface="宋体" pitchFamily="65" charset="-122"/>
              </a:rPr>
              <a:t>“三分生”的重要性——“使所演角色不断深化、丰满、鲜活”;第四段从观众欣赏角度论</a:t>
            </a:r>
            <a:r>
              <a:rPr dirty="0"/>
              <a:t/>
            </a:r>
            <a:br>
              <a:rPr dirty="0"/>
            </a:br>
            <a:r>
              <a:rPr lang="zh-CN" altLang="en-US" sz="1530" kern="0" dirty="0" smtClean="0">
                <a:solidFill>
                  <a:srgbClr val="000000"/>
                </a:solidFill>
                <a:latin typeface="Times New Roman" pitchFamily="65" charset="-122"/>
                <a:ea typeface="宋体" pitchFamily="65" charset="-122"/>
              </a:rPr>
              <a:t>述“三分生”的重要性——“产生持久的兴致”。(3)第五段指出:“三分生”是荀慧生“留</a:t>
            </a:r>
            <a:r>
              <a:rPr dirty="0"/>
              <a:t/>
            </a:r>
            <a:br>
              <a:rPr dirty="0"/>
            </a:br>
            <a:r>
              <a:rPr lang="zh-CN" altLang="en-US" sz="1530" kern="0" dirty="0" smtClean="0">
                <a:solidFill>
                  <a:srgbClr val="000000"/>
                </a:solidFill>
                <a:latin typeface="Times New Roman" pitchFamily="65" charset="-122"/>
                <a:ea typeface="宋体" pitchFamily="65" charset="-122"/>
              </a:rPr>
              <a:t>给后学的打开成功之门的一把钥匙”(意义、作用)。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使演员演戏不认真,熟能生流,也能生油;脱离剧情和人物,卖弄功夫;落入死套,无法进</a:t>
            </a:r>
            <a:r>
              <a:rPr dirty="0"/>
              <a:t/>
            </a:r>
            <a:br>
              <a:rPr dirty="0"/>
            </a:br>
            <a:r>
              <a:rPr lang="zh-CN" altLang="en-US" sz="1530" kern="0" dirty="0" smtClean="0">
                <a:solidFill>
                  <a:srgbClr val="000000"/>
                </a:solidFill>
                <a:latin typeface="Times New Roman" pitchFamily="65" charset="-122"/>
                <a:ea typeface="宋体" pitchFamily="65" charset="-122"/>
              </a:rPr>
              <a:t>行艺术创新;让观众缺少新鲜感,欣赏不能持久。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答题时应结合全文加以概括,答案集中在第一、三、四段,根据各段落中的关键文字概</a:t>
            </a:r>
            <a:r>
              <a:rPr dirty="0"/>
              <a:t/>
            </a:r>
            <a:br>
              <a:rPr dirty="0"/>
            </a:br>
            <a:r>
              <a:rPr lang="zh-CN" altLang="en-US" sz="1530" kern="0" dirty="0" smtClean="0">
                <a:solidFill>
                  <a:srgbClr val="000000"/>
                </a:solidFill>
                <a:latin typeface="Times New Roman" pitchFamily="65" charset="-122"/>
                <a:ea typeface="宋体" pitchFamily="65" charset="-122"/>
              </a:rPr>
              <a:t>括作答。第一段关键文字:“稀松平常,疲疲沓沓”——熟能生流,也能生油;“脱离剧情和人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物”——卖弄。第三段关键文字:“深化、丰满、鲜活”(“生”的好处);落入死套,无法创新</a:t>
            </a:r>
            <a:r>
              <a:rPr dirty="0"/>
              <a:t/>
            </a:r>
            <a:br>
              <a:rPr dirty="0"/>
            </a:br>
            <a:r>
              <a:rPr lang="zh-CN" altLang="en-US" sz="1530" kern="0" dirty="0" smtClean="0">
                <a:solidFill>
                  <a:srgbClr val="000000"/>
                </a:solidFill>
                <a:latin typeface="Times New Roman" pitchFamily="65" charset="-122"/>
                <a:ea typeface="宋体" pitchFamily="65" charset="-122"/>
              </a:rPr>
              <a:t>(“熟”的弊病)。第四段关键文字:“兴味索然”——缺少新鲜感,欣赏不能持久。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正确认识演员与角色之间的距离;对“熟戏”要保持一定的陌生感,避免“流”和</a:t>
            </a:r>
            <a:r>
              <a:rPr dirty="0"/>
              <a:t/>
            </a:r>
            <a:br>
              <a:rPr dirty="0"/>
            </a:br>
            <a:r>
              <a:rPr lang="zh-CN" altLang="en-US" sz="1530" kern="0" dirty="0" smtClean="0">
                <a:solidFill>
                  <a:srgbClr val="000000"/>
                </a:solidFill>
                <a:latin typeface="Times New Roman" pitchFamily="65" charset="-122"/>
                <a:ea typeface="宋体" pitchFamily="65" charset="-122"/>
              </a:rPr>
              <a:t>“油”;不断研究角色,用适宜的动作、唱腔、表情来表达对角色的理解。</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本题答案点集中在第二、三段,根据两段中的关键文字概括作答(或概括引用原文)。</a:t>
            </a:r>
            <a:r>
              <a:rPr dirty="0"/>
              <a:t/>
            </a:r>
            <a:br>
              <a:rPr dirty="0"/>
            </a:br>
            <a:r>
              <a:rPr lang="zh-CN" altLang="en-US" sz="1530" kern="0" dirty="0" smtClean="0">
                <a:solidFill>
                  <a:srgbClr val="000000"/>
                </a:solidFill>
                <a:latin typeface="Times New Roman" pitchFamily="65" charset="-122"/>
                <a:ea typeface="宋体" pitchFamily="65" charset="-122"/>
              </a:rPr>
              <a:t>第二段:“演熟知熟会的戏要带有一定的陌生感”(引用原文)。第三段:“演员和角色天然存</a:t>
            </a:r>
            <a:r>
              <a:rPr dirty="0"/>
              <a:t/>
            </a:r>
            <a:br>
              <a:rPr dirty="0"/>
            </a:br>
            <a:r>
              <a:rPr lang="zh-CN" altLang="en-US" sz="1530" kern="0" dirty="0" smtClean="0">
                <a:solidFill>
                  <a:srgbClr val="000000"/>
                </a:solidFill>
                <a:latin typeface="Times New Roman" pitchFamily="65" charset="-122"/>
                <a:ea typeface="宋体" pitchFamily="65" charset="-122"/>
              </a:rPr>
              <a:t>在着距离,不可能完全合二为一”“每次都对角色有陌生的感觉”——正确认识演员与角色</a:t>
            </a:r>
            <a:r>
              <a:rPr dirty="0"/>
              <a:t/>
            </a:r>
            <a:br>
              <a:rPr dirty="0"/>
            </a:br>
            <a:r>
              <a:rPr lang="zh-CN" altLang="en-US" sz="1530" kern="0" dirty="0" smtClean="0">
                <a:solidFill>
                  <a:srgbClr val="000000"/>
                </a:solidFill>
                <a:latin typeface="Times New Roman" pitchFamily="65" charset="-122"/>
                <a:ea typeface="宋体" pitchFamily="65" charset="-122"/>
              </a:rPr>
              <a:t>之间的距离,逐步走近、深入(概括原文);“‘三分生’是要演员不断深入探索角色的性格感</a:t>
            </a:r>
            <a:r>
              <a:rPr dirty="0"/>
              <a:t/>
            </a:r>
            <a:br>
              <a:rPr dirty="0"/>
            </a:br>
            <a:r>
              <a:rPr lang="zh-CN" altLang="en-US" sz="1530" kern="0" dirty="0" smtClean="0">
                <a:solidFill>
                  <a:srgbClr val="000000"/>
                </a:solidFill>
                <a:latin typeface="Times New Roman" pitchFamily="65" charset="-122"/>
                <a:ea typeface="宋体" pitchFamily="65" charset="-122"/>
              </a:rPr>
              <a:t>情,配以适宜的动作、唱腔、表情表达出来”(引用原文)。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八、(2016南京一模,16—18)阅读下面的作品,完成1—3题。(18分)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延续诗词的文脉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胡妍妍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①中国传统文化特别强调“通”和“化”。中华民族文脉绵延,我们于其中可以感受到一种</a:t>
            </a:r>
            <a:r>
              <a:t/>
            </a:r>
            <a:br/>
            <a:r>
              <a:rPr lang="zh-CN" altLang="en-US" sz="1530" kern="0" dirty="0" smtClean="0">
                <a:solidFill>
                  <a:srgbClr val="000000"/>
                </a:solidFill>
                <a:latin typeface="Times New Roman" pitchFamily="65" charset="-122"/>
                <a:ea typeface="宋体" pitchFamily="65" charset="-122"/>
              </a:rPr>
              <a:t>历史的辩证。反叛的、变革的、创新的一派,实际上并未脱离传统的静水流深的给养,反过来,</a:t>
            </a:r>
            <a:r>
              <a:t/>
            </a:r>
            <a:br/>
            <a:r>
              <a:rPr lang="zh-CN" altLang="en-US" sz="1530" kern="0" dirty="0" smtClean="0">
                <a:solidFill>
                  <a:srgbClr val="000000"/>
                </a:solidFill>
                <a:latin typeface="Times New Roman" pitchFamily="65" charset="-122"/>
                <a:ea typeface="宋体" pitchFamily="65" charset="-122"/>
              </a:rPr>
              <a:t>它的反叛、变革与创新又被巨大的传统吸纳、包容,成为传统的新质。一部中华诗词史,几乎</a:t>
            </a:r>
            <a:r>
              <a:t/>
            </a:r>
            <a:br/>
            <a:r>
              <a:rPr lang="zh-CN" altLang="en-US" sz="1530" kern="0" dirty="0" smtClean="0">
                <a:solidFill>
                  <a:srgbClr val="000000"/>
                </a:solidFill>
                <a:latin typeface="Times New Roman" pitchFamily="65" charset="-122"/>
                <a:ea typeface="宋体" pitchFamily="65" charset="-122"/>
              </a:rPr>
              <a:t>就是这样不断裹挟着前进的历史,千江有水千江月,它不因变迁而耗损,却能从一切创造性的变</a:t>
            </a:r>
            <a:r>
              <a:t/>
            </a:r>
            <a:br/>
            <a:r>
              <a:rPr lang="zh-CN" altLang="en-US" sz="1530" kern="0" dirty="0" smtClean="0">
                <a:solidFill>
                  <a:srgbClr val="000000"/>
                </a:solidFill>
                <a:latin typeface="Times New Roman" pitchFamily="65" charset="-122"/>
                <a:ea typeface="宋体" pitchFamily="65" charset="-122"/>
              </a:rPr>
              <a:t>革中增益光辉。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②这样的一条诗词文脉,对用汉语写作的人来说,是迟早要回溯,迟早要用最大功力打进去再打</a:t>
            </a:r>
            <a:r>
              <a:t/>
            </a:r>
            <a:br/>
            <a:r>
              <a:rPr lang="zh-CN" altLang="en-US" sz="1530" kern="0" dirty="0" smtClean="0">
                <a:solidFill>
                  <a:srgbClr val="000000"/>
                </a:solidFill>
                <a:latin typeface="Times New Roman" pitchFamily="65" charset="-122"/>
                <a:ea typeface="宋体" pitchFamily="65" charset="-122"/>
              </a:rPr>
              <a:t>出来的历史存在;对普通人来说,却是悄然涵养一生,“日用而不自知”的文化场。文学艺术从</a:t>
            </a:r>
            <a:r>
              <a:t/>
            </a:r>
            <a:br/>
            <a:r>
              <a:rPr lang="zh-CN" altLang="en-US" sz="1530" kern="0" dirty="0" smtClean="0">
                <a:solidFill>
                  <a:srgbClr val="000000"/>
                </a:solidFill>
                <a:latin typeface="Times New Roman" pitchFamily="65" charset="-122"/>
                <a:ea typeface="宋体" pitchFamily="65" charset="-122"/>
              </a:rPr>
              <a:t>来不只是外在的技能训练和知识赋予,人们读诗、谈诗、教孩子背诗,并不只是为了寻章摘</a:t>
            </a:r>
            <a:r>
              <a:t/>
            </a:r>
            <a:br/>
            <a:r>
              <a:rPr lang="zh-CN" altLang="en-US" sz="1530" kern="0" dirty="0" smtClean="0">
                <a:solidFill>
                  <a:srgbClr val="000000"/>
                </a:solidFill>
                <a:latin typeface="Times New Roman" pitchFamily="65" charset="-122"/>
                <a:ea typeface="宋体" pitchFamily="65" charset="-122"/>
              </a:rPr>
              <a:t>句、舞文弄墨,很多时候是在借诗词出入经史、概括情事、教化人伦。从少年的“为赋新词</a:t>
            </a:r>
            <a:r>
              <a:t/>
            </a:r>
            <a:br/>
            <a:r>
              <a:rPr lang="zh-CN" altLang="en-US" sz="1530" kern="0" dirty="0" smtClean="0">
                <a:solidFill>
                  <a:srgbClr val="000000"/>
                </a:solidFill>
                <a:latin typeface="Times New Roman" pitchFamily="65" charset="-122"/>
                <a:ea typeface="宋体" pitchFamily="65" charset="-122"/>
              </a:rPr>
              <a:t>强说愁”到暮年的“却道天凉好个秋”,古典诗词曾经内化于中国人的生活方式和生命状态</a:t>
            </a:r>
            <a:r>
              <a:t/>
            </a:r>
            <a:br/>
            <a:r>
              <a:rPr lang="zh-CN" altLang="en-US" sz="1530" kern="0" dirty="0" smtClean="0">
                <a:solidFill>
                  <a:srgbClr val="000000"/>
                </a:solidFill>
                <a:latin typeface="Times New Roman" pitchFamily="65" charset="-122"/>
                <a:ea typeface="宋体" pitchFamily="65" charset="-122"/>
              </a:rPr>
              <a:t>之中,随人生境遇而远近隐显,有时像是亲切、顺手的</a:t>
            </a:r>
            <a:r>
              <a:rPr lang="zh-CN" altLang="en-US" sz="1530" u="sng" kern="0" dirty="0" smtClean="0">
                <a:solidFill>
                  <a:srgbClr val="000000"/>
                </a:solidFill>
                <a:latin typeface="Times New Roman" pitchFamily="65" charset="-122"/>
                <a:ea typeface="宋体" pitchFamily="65" charset="-122"/>
              </a:rPr>
              <a:t>乡物家什</a:t>
            </a:r>
            <a:r>
              <a:rPr lang="zh-CN" altLang="en-US" sz="1530" kern="0" dirty="0" smtClean="0">
                <a:solidFill>
                  <a:srgbClr val="000000"/>
                </a:solidFill>
                <a:latin typeface="Times New Roman" pitchFamily="65" charset="-122"/>
                <a:ea typeface="宋体" pitchFamily="65" charset="-122"/>
              </a:rPr>
              <a:t>,张口即来,有时又像是一个隐</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秘而顽固的</a:t>
            </a:r>
            <a:r>
              <a:rPr lang="zh-CN" altLang="en-US" sz="1530" u="sng" kern="0" dirty="0" smtClean="0">
                <a:solidFill>
                  <a:srgbClr val="000000"/>
                </a:solidFill>
                <a:latin typeface="Times New Roman" pitchFamily="65" charset="-122"/>
                <a:ea typeface="宋体" pitchFamily="65" charset="-122"/>
              </a:rPr>
              <a:t>文化磁场</a:t>
            </a:r>
            <a:r>
              <a:rPr lang="zh-CN" altLang="en-US" sz="1530" kern="0" dirty="0" smtClean="0">
                <a:solidFill>
                  <a:srgbClr val="000000"/>
                </a:solidFill>
                <a:latin typeface="Times New Roman" pitchFamily="65" charset="-122"/>
                <a:ea typeface="宋体" pitchFamily="65" charset="-122"/>
              </a:rPr>
              <a:t>——多少人在游山玩水的时候,被残破斑驳的碑刻中一句清雅隽蔚的诗</a:t>
            </a:r>
            <a:r>
              <a:t/>
            </a:r>
            <a:br/>
            <a:r>
              <a:rPr lang="zh-CN" altLang="en-US" sz="1530" kern="0" dirty="0" smtClean="0">
                <a:solidFill>
                  <a:srgbClr val="000000"/>
                </a:solidFill>
                <a:latin typeface="Times New Roman" pitchFamily="65" charset="-122"/>
                <a:ea typeface="宋体" pitchFamily="65" charset="-122"/>
              </a:rPr>
              <a:t>文击中,甚至唤起了对从未经历过的历史的回忆。这就是文化的认同,它清晰地让你看到自己</a:t>
            </a:r>
            <a:r>
              <a:t/>
            </a:r>
            <a:br/>
            <a:r>
              <a:rPr lang="zh-CN" altLang="en-US" sz="1530" kern="0" dirty="0" smtClean="0">
                <a:solidFill>
                  <a:srgbClr val="000000"/>
                </a:solidFill>
                <a:latin typeface="Times New Roman" pitchFamily="65" charset="-122"/>
                <a:ea typeface="宋体" pitchFamily="65" charset="-122"/>
              </a:rPr>
              <a:t>迢递以系的传统。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③延续诗词的文脉,除却孜孜不倦的训诂考据,靠的就是这样一种普遍的日常的亲切可感的阅</a:t>
            </a:r>
            <a:r>
              <a:t/>
            </a:r>
            <a:br/>
            <a:r>
              <a:rPr lang="zh-CN" altLang="en-US" sz="1530" kern="0" dirty="0" smtClean="0">
                <a:solidFill>
                  <a:srgbClr val="000000"/>
                </a:solidFill>
                <a:latin typeface="Times New Roman" pitchFamily="65" charset="-122"/>
                <a:ea typeface="宋体" pitchFamily="65" charset="-122"/>
              </a:rPr>
              <a:t>读。诗是“采风”的产物,口耳相传的诗词曾经让大地上歌声如风,温润徐徐。而今,这风却被</a:t>
            </a:r>
            <a:r>
              <a:t/>
            </a:r>
            <a:br/>
            <a:r>
              <a:rPr lang="zh-CN" altLang="en-US" sz="1530" kern="0" dirty="0" smtClean="0">
                <a:solidFill>
                  <a:srgbClr val="000000"/>
                </a:solidFill>
                <a:latin typeface="Times New Roman" pitchFamily="65" charset="-122"/>
                <a:ea typeface="宋体" pitchFamily="65" charset="-122"/>
              </a:rPr>
              <a:t>现实推到了远山青黛的那一侧,越来越远,我们正在失落那种生活在“无意的浸淫里”的日</a:t>
            </a:r>
            <a:r>
              <a:t/>
            </a:r>
            <a:br/>
            <a:r>
              <a:rPr lang="zh-CN" altLang="en-US" sz="1530" kern="0" dirty="0" smtClean="0">
                <a:solidFill>
                  <a:srgbClr val="000000"/>
                </a:solidFill>
                <a:latin typeface="Times New Roman" pitchFamily="65" charset="-122"/>
                <a:ea typeface="宋体" pitchFamily="65" charset="-122"/>
              </a:rPr>
              <a:t>子。朱自清说:“读诗的人直接吟味那无我的情感,欣赏它的发而中节,自己也得到平静,而且</a:t>
            </a:r>
            <a:r>
              <a:t/>
            </a:r>
            <a:br/>
            <a:r>
              <a:rPr lang="zh-CN" altLang="en-US" sz="1530" kern="0" dirty="0" smtClean="0">
                <a:solidFill>
                  <a:srgbClr val="000000"/>
                </a:solidFill>
                <a:latin typeface="Times New Roman" pitchFamily="65" charset="-122"/>
                <a:ea typeface="宋体" pitchFamily="65" charset="-122"/>
              </a:rPr>
              <a:t>也会渐渐知道节制自己的情感。一方面因为诗里的情感是无我的,欣赏起来得设身处地,替人</a:t>
            </a:r>
            <a:r>
              <a:t/>
            </a:r>
            <a:br/>
            <a:r>
              <a:rPr lang="zh-CN" altLang="en-US" sz="1530" kern="0" dirty="0" smtClean="0">
                <a:solidFill>
                  <a:srgbClr val="000000"/>
                </a:solidFill>
                <a:latin typeface="Times New Roman" pitchFamily="65" charset="-122"/>
                <a:ea typeface="宋体" pitchFamily="65" charset="-122"/>
              </a:rPr>
              <a:t>着想,这也可以影响到性情上去。节制自己和替人着想这两种影响都可以说是人在模仿诗,诗</a:t>
            </a:r>
            <a:r>
              <a:t/>
            </a:r>
            <a:br/>
            <a:r>
              <a:rPr lang="zh-CN" altLang="en-US" sz="1530" kern="0" dirty="0" smtClean="0">
                <a:solidFill>
                  <a:srgbClr val="000000"/>
                </a:solidFill>
                <a:latin typeface="Times New Roman" pitchFamily="65" charset="-122"/>
                <a:ea typeface="宋体" pitchFamily="65" charset="-122"/>
              </a:rPr>
              <a:t>可以陶冶性情,便是这个意思,所谓温柔敦厚的诗教,也只该是这个意思。”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④在诗教陶冶之中,是现实向诗意看齐,是人在模仿诗而不是相反。经由读古典诗词,人将自己</a:t>
            </a:r>
            <a:r>
              <a:t/>
            </a:r>
            <a:br/>
            <a:r>
              <a:rPr lang="zh-CN" altLang="en-US" sz="1530" kern="0" dirty="0" smtClean="0">
                <a:solidFill>
                  <a:srgbClr val="000000"/>
                </a:solidFill>
                <a:latin typeface="Times New Roman" pitchFamily="65" charset="-122"/>
                <a:ea typeface="宋体" pitchFamily="65" charset="-122"/>
              </a:rPr>
              <a:t>投射到一个更大的世界里,山水田园、边塞征战、思乡怀人、历史咏古,无关乎自己却又让自</a:t>
            </a:r>
            <a:r>
              <a:t/>
            </a:r>
            <a:br/>
            <a:r>
              <a:rPr lang="zh-CN" altLang="en-US" sz="1530" kern="0" dirty="0" smtClean="0">
                <a:solidFill>
                  <a:srgbClr val="000000"/>
                </a:solidFill>
                <a:latin typeface="Times New Roman" pitchFamily="65" charset="-122"/>
                <a:ea typeface="宋体" pitchFamily="65" charset="-122"/>
              </a:rPr>
              <a:t>己反复感念,同理心将我提升到一个超越了“我”的地方,从而能更开阔地看待历史,也能更历</a:t>
            </a:r>
            <a:r>
              <a:t/>
            </a:r>
            <a:br/>
            <a:r>
              <a:rPr lang="zh-CN" altLang="en-US" sz="1530" kern="0" dirty="0" smtClean="0">
                <a:solidFill>
                  <a:srgbClr val="000000"/>
                </a:solidFill>
                <a:latin typeface="Times New Roman" pitchFamily="65" charset="-122"/>
                <a:ea typeface="宋体" pitchFamily="65" charset="-122"/>
              </a:rPr>
              <a:t>史地看待此间的世界。这也是孔子说“告诸往而知来者”“始可与言《诗》已矣”的道理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所在。你得能举一反三,能同情同理,从已知理解未知,从过去读出未来,如此才能一起谈论</a:t>
            </a:r>
            <a:r>
              <a:t/>
            </a:r>
            <a:br/>
            <a:r>
              <a:rPr lang="zh-CN" altLang="en-US" sz="1530" kern="0" dirty="0" smtClean="0">
                <a:solidFill>
                  <a:srgbClr val="000000"/>
                </a:solidFill>
                <a:latin typeface="Times New Roman" pitchFamily="65" charset="-122"/>
                <a:ea typeface="宋体" pitchFamily="65" charset="-122"/>
              </a:rPr>
              <a:t>诗。这是诗的门槛,也是诗的情怀。</a:t>
            </a:r>
            <a:r>
              <a:rPr lang="zh-CN" altLang="en-US" sz="1530" u="sng" kern="0" dirty="0" smtClean="0">
                <a:solidFill>
                  <a:srgbClr val="000000"/>
                </a:solidFill>
                <a:latin typeface="Times New Roman" pitchFamily="65" charset="-122"/>
                <a:ea typeface="宋体" pitchFamily="65" charset="-122"/>
              </a:rPr>
              <a:t>对现代人心灵上的脂肪来说,是需要吹一吹这来自古典的</a:t>
            </a:r>
            <a:r>
              <a:t/>
            </a:r>
            <a:br/>
            <a:r>
              <a:rPr lang="zh-CN" altLang="en-US" sz="1530" u="sng" kern="0" dirty="0" smtClean="0">
                <a:solidFill>
                  <a:srgbClr val="000000"/>
                </a:solidFill>
                <a:latin typeface="Times New Roman" pitchFamily="65" charset="-122"/>
                <a:ea typeface="宋体" pitchFamily="65" charset="-122"/>
              </a:rPr>
              <a:t>清瘦的风了。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(选自《人民日报》,有删改)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1.第②段“乡物家什”“文化磁场”分别体现了古典诗词的什么特点?请简要概括。(6分)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2.请简要概括第③段的论述层次。(6分)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3.根据文意,简要分析文末画线句子的内涵。(6分) </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第一层(第①段):提出全文观点,成人不自在。第二层(第②、③段):揭示人一旦踏入</a:t>
            </a:r>
            <a:r>
              <a:rPr dirty="0"/>
              <a:t/>
            </a:r>
            <a:br>
              <a:rPr dirty="0"/>
            </a:br>
            <a:r>
              <a:rPr lang="zh-CN" altLang="en-US" sz="1530" kern="0" dirty="0" smtClean="0">
                <a:solidFill>
                  <a:srgbClr val="000000"/>
                </a:solidFill>
                <a:latin typeface="Times New Roman" pitchFamily="65" charset="-122"/>
                <a:ea typeface="宋体" pitchFamily="65" charset="-122"/>
              </a:rPr>
              <a:t>社会,就没有绝对自由。第三层(第④、⑤段):说明人的成长是一个接受各种规范、不断修行</a:t>
            </a:r>
            <a:r>
              <a:rPr dirty="0"/>
              <a:t/>
            </a:r>
            <a:br>
              <a:rPr dirty="0"/>
            </a:br>
            <a:r>
              <a:rPr lang="zh-CN" altLang="en-US" sz="1530" kern="0" dirty="0" smtClean="0">
                <a:solidFill>
                  <a:srgbClr val="000000"/>
                </a:solidFill>
                <a:latin typeface="Times New Roman" pitchFamily="65" charset="-122"/>
                <a:ea typeface="宋体" pitchFamily="65" charset="-122"/>
              </a:rPr>
              <a:t>的过程。第四层(第⑥段):收束全文,强调成功的人生就是在约束与自由的两难处境中找到最</a:t>
            </a:r>
            <a:r>
              <a:rPr dirty="0"/>
              <a:t/>
            </a:r>
            <a:br>
              <a:rPr dirty="0"/>
            </a:br>
            <a:r>
              <a:rPr lang="zh-CN" altLang="en-US" sz="1530" kern="0" dirty="0" smtClean="0">
                <a:solidFill>
                  <a:srgbClr val="000000"/>
                </a:solidFill>
                <a:latin typeface="Times New Roman" pitchFamily="65" charset="-122"/>
                <a:ea typeface="宋体" pitchFamily="65" charset="-122"/>
              </a:rPr>
              <a:t>佳位置。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本文的论述层次是很清楚的,按照四个层次来论述。第①段是第一层,以孙悟空的出</a:t>
            </a:r>
            <a:r>
              <a:rPr dirty="0"/>
              <a:t/>
            </a:r>
            <a:br>
              <a:rPr dirty="0"/>
            </a:br>
            <a:r>
              <a:rPr lang="zh-CN" altLang="en-US" sz="1530" kern="0" dirty="0" smtClean="0">
                <a:solidFill>
                  <a:srgbClr val="000000"/>
                </a:solidFill>
                <a:latin typeface="Times New Roman" pitchFamily="65" charset="-122"/>
                <a:ea typeface="宋体" pitchFamily="65" charset="-122"/>
              </a:rPr>
              <a:t>生、成长、奋斗直至成功开头,提出观点:成人不自在。第②、③段为第二层,写孙悟空成长,</a:t>
            </a:r>
            <a:r>
              <a:rPr dirty="0"/>
              <a:t/>
            </a:r>
            <a:br>
              <a:rPr dirty="0"/>
            </a:br>
            <a:r>
              <a:rPr lang="zh-CN" altLang="en-US" sz="1530" kern="0" dirty="0" smtClean="0">
                <a:solidFill>
                  <a:srgbClr val="000000"/>
                </a:solidFill>
                <a:latin typeface="Times New Roman" pitchFamily="65" charset="-122"/>
                <a:ea typeface="宋体" pitchFamily="65" charset="-122"/>
              </a:rPr>
              <a:t>发觉自己生活的环境狭隘、生命有限,从而反抗奋斗,最终拥有了绝对意义上的“自在”。但</a:t>
            </a:r>
            <a:r>
              <a:rPr dirty="0"/>
              <a:t/>
            </a:r>
            <a:br>
              <a:rPr dirty="0"/>
            </a:br>
            <a:r>
              <a:rPr lang="zh-CN" altLang="en-US" sz="1530" kern="0" dirty="0" smtClean="0">
                <a:solidFill>
                  <a:srgbClr val="000000"/>
                </a:solidFill>
                <a:latin typeface="Times New Roman" pitchFamily="65" charset="-122"/>
                <a:ea typeface="宋体" pitchFamily="65" charset="-122"/>
              </a:rPr>
              <a:t>这种“自在”触犯了规范,必定要受到惩罚,后孙悟空难逃“如来佛的掌心”,不再“自在”。</a:t>
            </a:r>
            <a:r>
              <a:rPr dirty="0"/>
              <a:t/>
            </a:r>
            <a:br>
              <a:rPr dirty="0"/>
            </a:br>
            <a:r>
              <a:rPr lang="zh-CN" altLang="en-US" sz="1530" kern="0" dirty="0" smtClean="0">
                <a:solidFill>
                  <a:srgbClr val="000000"/>
                </a:solidFill>
                <a:latin typeface="Times New Roman" pitchFamily="65" charset="-122"/>
                <a:ea typeface="宋体" pitchFamily="65" charset="-122"/>
              </a:rPr>
              <a:t>第④、⑤段为第三层,写孙悟空遇到唐僧及护送唐僧西天取经经历种种磨难,自我磨砺修心,从</a:t>
            </a:r>
            <a:r>
              <a:rPr dirty="0"/>
              <a:t/>
            </a:r>
            <a:br>
              <a:rPr dirty="0"/>
            </a:br>
            <a:r>
              <a:rPr lang="zh-CN" altLang="en-US" sz="1530" kern="0" dirty="0" smtClean="0">
                <a:solidFill>
                  <a:srgbClr val="000000"/>
                </a:solidFill>
                <a:latin typeface="Times New Roman" pitchFamily="65" charset="-122"/>
                <a:ea typeface="宋体" pitchFamily="65" charset="-122"/>
              </a:rPr>
              <a:t>而成为“斗战胜佛”,阐述“不自在”的意义。第⑥段为第四层,从孙悟空这一“个体”分析</a:t>
            </a:r>
            <a:r>
              <a:rPr dirty="0"/>
              <a:t/>
            </a:r>
            <a:br>
              <a:rPr dirty="0"/>
            </a:br>
            <a:r>
              <a:rPr lang="zh-CN" altLang="en-US" sz="1530" kern="0" dirty="0" smtClean="0">
                <a:solidFill>
                  <a:srgbClr val="000000"/>
                </a:solidFill>
                <a:latin typeface="Times New Roman" pitchFamily="65" charset="-122"/>
                <a:ea typeface="宋体" pitchFamily="65" charset="-122"/>
              </a:rPr>
              <a:t>总结出任何人都面临着“自在”与“成人”的两难处境,深化观点,照应题目与开头。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“如来佛的掌心”象征着孙悟空无法逃脱的社会规范;“紧箍儿”象征着孙悟空心</a:t>
            </a:r>
            <a:r>
              <a:rPr dirty="0"/>
              <a:t/>
            </a:r>
            <a:br>
              <a:rPr dirty="0"/>
            </a:br>
            <a:r>
              <a:rPr lang="zh-CN" altLang="en-US" sz="1530" kern="0" dirty="0" smtClean="0">
                <a:solidFill>
                  <a:srgbClr val="000000"/>
                </a:solidFill>
                <a:latin typeface="Times New Roman" pitchFamily="65" charset="-122"/>
                <a:ea typeface="宋体" pitchFamily="65" charset="-122"/>
              </a:rPr>
              <a:t>甘情愿接受的社会规范;“八十一难”象征着孙悟空修心过程中所遇的障碍。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“乡物家什”体现了古典诗词日常日用的特点。“文化磁场”体现了古典诗词具有</a:t>
            </a:r>
            <a:r>
              <a:rPr dirty="0"/>
              <a:t/>
            </a:r>
            <a:br>
              <a:rPr dirty="0"/>
            </a:br>
            <a:r>
              <a:rPr lang="zh-CN" altLang="en-US" sz="1530" kern="0" dirty="0" smtClean="0">
                <a:solidFill>
                  <a:srgbClr val="000000"/>
                </a:solidFill>
                <a:latin typeface="Times New Roman" pitchFamily="65" charset="-122"/>
                <a:ea typeface="宋体" pitchFamily="65" charset="-122"/>
              </a:rPr>
              <a:t>隐秘的文化感召力的特点。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本题题干关键词是“特点”,答题时应结合加点词语所在位置及上下文内容加以概</a:t>
            </a:r>
            <a:r>
              <a:rPr dirty="0"/>
              <a:t/>
            </a:r>
            <a:br>
              <a:rPr dirty="0"/>
            </a:br>
            <a:r>
              <a:rPr lang="zh-CN" altLang="en-US" sz="1530" kern="0" dirty="0" smtClean="0">
                <a:solidFill>
                  <a:srgbClr val="000000"/>
                </a:solidFill>
                <a:latin typeface="Times New Roman" pitchFamily="65" charset="-122"/>
                <a:ea typeface="宋体" pitchFamily="65" charset="-122"/>
              </a:rPr>
              <a:t>括。文章第②段将古典诗词比作“乡物家什”和“文化磁场”,分析时应特别注意联系两者</a:t>
            </a:r>
            <a:r>
              <a:rPr dirty="0"/>
              <a:t/>
            </a:r>
            <a:br>
              <a:rPr dirty="0"/>
            </a:br>
            <a:r>
              <a:rPr lang="zh-CN" altLang="en-US" sz="1530" kern="0" dirty="0" smtClean="0">
                <a:solidFill>
                  <a:srgbClr val="000000"/>
                </a:solidFill>
                <a:latin typeface="Times New Roman" pitchFamily="65" charset="-122"/>
                <a:ea typeface="宋体" pitchFamily="65" charset="-122"/>
              </a:rPr>
              <a:t>之间的相似点以及喻体的特征(尤其注意喻体前使用的修饰语)。“乡物家什”的特点是“亲</a:t>
            </a:r>
            <a:r>
              <a:rPr dirty="0"/>
              <a:t/>
            </a:r>
            <a:br>
              <a:rPr dirty="0"/>
            </a:br>
            <a:r>
              <a:rPr lang="zh-CN" altLang="en-US" sz="1530" kern="0" dirty="0" smtClean="0">
                <a:solidFill>
                  <a:srgbClr val="000000"/>
                </a:solidFill>
                <a:latin typeface="Times New Roman" pitchFamily="65" charset="-122"/>
                <a:ea typeface="宋体" pitchFamily="65" charset="-122"/>
              </a:rPr>
              <a:t>切”“顺手”,由此概括出古典诗词日常日用的特点;“文化磁场”的特点是“隐秘”“顽</a:t>
            </a:r>
            <a:r>
              <a:rPr dirty="0"/>
              <a:t/>
            </a:r>
            <a:br>
              <a:rPr dirty="0"/>
            </a:br>
            <a:r>
              <a:rPr lang="zh-CN" altLang="en-US" sz="1530" kern="0" dirty="0" smtClean="0">
                <a:solidFill>
                  <a:srgbClr val="000000"/>
                </a:solidFill>
                <a:latin typeface="Times New Roman" pitchFamily="65" charset="-122"/>
                <a:ea typeface="宋体" pitchFamily="65" charset="-122"/>
              </a:rPr>
              <a:t>固”,而“磁场”又具有吸引力,由此概括出古典诗词具有隐秘的吸引力(感召力)的特点。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首先,指出延续诗词的文脉靠的是日常亲切可感的阅读;接着,表达了对诗意离我们生</a:t>
            </a:r>
            <a:r>
              <a:rPr dirty="0"/>
              <a:t/>
            </a:r>
            <a:br>
              <a:rPr dirty="0"/>
            </a:br>
            <a:r>
              <a:rPr lang="zh-CN" altLang="en-US" sz="1530" kern="0" dirty="0" smtClean="0">
                <a:solidFill>
                  <a:srgbClr val="000000"/>
                </a:solidFill>
                <a:latin typeface="Times New Roman" pitchFamily="65" charset="-122"/>
                <a:ea typeface="宋体" pitchFamily="65" charset="-122"/>
              </a:rPr>
              <a:t>活渐远的忧思;最后,引述朱自清的话说明读诗对人情感的有益影响。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紧扣第③段作答,逐句概括分析。第一句指出:延续诗词的文脉,靠的是训诂考据和日常</a:t>
            </a:r>
            <a:r>
              <a:rPr dirty="0"/>
              <a:t/>
            </a:r>
            <a:br>
              <a:rPr dirty="0"/>
            </a:br>
            <a:r>
              <a:rPr lang="zh-CN" altLang="en-US" sz="1530" kern="0" dirty="0" smtClean="0">
                <a:solidFill>
                  <a:srgbClr val="000000"/>
                </a:solidFill>
                <a:latin typeface="Times New Roman" pitchFamily="65" charset="-122"/>
                <a:ea typeface="宋体" pitchFamily="65" charset="-122"/>
              </a:rPr>
              <a:t>阅读。第二、三句今昔对比,指出诗意离我们越来越远,并对此表示忧虑。最后引用朱自清的</a:t>
            </a:r>
            <a:r>
              <a:rPr dirty="0"/>
              <a:t/>
            </a:r>
            <a:br>
              <a:rPr dirty="0"/>
            </a:br>
            <a:r>
              <a:rPr lang="zh-CN" altLang="en-US" sz="1530" kern="0" dirty="0" smtClean="0">
                <a:solidFill>
                  <a:srgbClr val="000000"/>
                </a:solidFill>
                <a:latin typeface="Times New Roman" pitchFamily="65" charset="-122"/>
                <a:ea typeface="宋体" pitchFamily="65" charset="-122"/>
              </a:rPr>
              <a:t>原话结尾,说明阅读诗歌能对人的性情产生有益的影响。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“心灵上的脂肪”比喻现代人情感浮华,欲望过多。“古典的清瘦的风”比喻古典</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诗词。作者呼吁现代人借助古典诗词来节制情感,延续文脉。</a:t>
            </a:r>
            <a:endParaRPr lang="zh-CN" altLang="en-US" dirty="0" smtClean="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答题时,可从内容、手法、作用以及作者的表达意图等方面入手。首先,指出画线句子</a:t>
            </a:r>
            <a:r>
              <a:rPr dirty="0"/>
              <a:t/>
            </a:r>
            <a:br>
              <a:rPr dirty="0"/>
            </a:br>
            <a:r>
              <a:rPr lang="zh-CN" altLang="en-US" sz="1530" kern="0" dirty="0" smtClean="0">
                <a:solidFill>
                  <a:srgbClr val="000000"/>
                </a:solidFill>
                <a:latin typeface="Times New Roman" pitchFamily="65" charset="-122"/>
                <a:ea typeface="宋体" pitchFamily="65" charset="-122"/>
              </a:rPr>
              <a:t>运用了比喻的修辞手法。其次,解释本体和喻体所指,“心灵上的脂肪”指的是现代人的欲望</a:t>
            </a:r>
            <a:r>
              <a:rPr dirty="0"/>
              <a:t/>
            </a:r>
            <a:br>
              <a:rPr dirty="0"/>
            </a:br>
            <a:r>
              <a:rPr lang="zh-CN" altLang="en-US" sz="1530" kern="0" dirty="0" smtClean="0">
                <a:solidFill>
                  <a:srgbClr val="000000"/>
                </a:solidFill>
                <a:latin typeface="Times New Roman" pitchFamily="65" charset="-122"/>
                <a:ea typeface="宋体" pitchFamily="65" charset="-122"/>
              </a:rPr>
              <a:t>及浮华的情感,“古典的清瘦的风”指的是古典诗词。最后,根据喻体自身的特点及喻体前的</a:t>
            </a:r>
            <a:r>
              <a:rPr dirty="0"/>
              <a:t/>
            </a:r>
            <a:br>
              <a:rPr dirty="0"/>
            </a:br>
            <a:r>
              <a:rPr lang="zh-CN" altLang="en-US" sz="1530" kern="0" dirty="0" smtClean="0">
                <a:solidFill>
                  <a:srgbClr val="000000"/>
                </a:solidFill>
                <a:latin typeface="Times New Roman" pitchFamily="65" charset="-122"/>
                <a:ea typeface="宋体" pitchFamily="65" charset="-122"/>
              </a:rPr>
              <a:t>修饰语分析作者的表达意图:“脂肪”的特点是厚重、油腻,由此可见现代人情感浮华,欲望过</a:t>
            </a:r>
            <a:r>
              <a:rPr dirty="0"/>
              <a:t/>
            </a:r>
            <a:br>
              <a:rPr dirty="0"/>
            </a:br>
            <a:r>
              <a:rPr lang="zh-CN" altLang="en-US" sz="1530" kern="0" dirty="0" smtClean="0">
                <a:solidFill>
                  <a:srgbClr val="000000"/>
                </a:solidFill>
                <a:latin typeface="Times New Roman" pitchFamily="65" charset="-122"/>
                <a:ea typeface="宋体" pitchFamily="65" charset="-122"/>
              </a:rPr>
              <a:t>多;“风”前的修饰语是“清瘦”,可见古典诗词的清雅温润;作者希望并呼吁以清雅温润的古</a:t>
            </a:r>
            <a:r>
              <a:rPr dirty="0"/>
              <a:t/>
            </a:r>
            <a:br>
              <a:rPr dirty="0"/>
            </a:br>
            <a:r>
              <a:rPr lang="zh-CN" altLang="en-US" sz="1530" kern="0" dirty="0" smtClean="0">
                <a:solidFill>
                  <a:srgbClr val="000000"/>
                </a:solidFill>
                <a:latin typeface="Times New Roman" pitchFamily="65" charset="-122"/>
                <a:ea typeface="宋体" pitchFamily="65" charset="-122"/>
              </a:rPr>
              <a:t>典诗词之风涤荡欲望过盛的心灵,从而达到节制情感、延续文脉的目的。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分别从第③段第④句话、第④段第4—8句、第⑤段第4—5句,概括出“如来佛的掌</a:t>
            </a:r>
            <a:r>
              <a:rPr dirty="0"/>
              <a:t/>
            </a:r>
            <a:br>
              <a:rPr dirty="0"/>
            </a:br>
            <a:r>
              <a:rPr lang="zh-CN" altLang="en-US" sz="1530" kern="0" dirty="0" smtClean="0">
                <a:solidFill>
                  <a:srgbClr val="000000"/>
                </a:solidFill>
                <a:latin typeface="Times New Roman" pitchFamily="65" charset="-122"/>
                <a:ea typeface="宋体" pitchFamily="65" charset="-122"/>
              </a:rPr>
              <a:t>心”“紧箍儿”“八十一难”意味的内容。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人生的成长是发挥个人能力、收心敛性的过程;人生要承担责任,克服困难,完成使命;</a:t>
            </a:r>
            <a:r>
              <a:rPr dirty="0"/>
              <a:t/>
            </a:r>
            <a:br>
              <a:rPr dirty="0"/>
            </a:br>
            <a:r>
              <a:rPr lang="zh-CN" altLang="en-US" sz="1530" kern="0" dirty="0" smtClean="0">
                <a:solidFill>
                  <a:srgbClr val="000000"/>
                </a:solidFill>
                <a:latin typeface="Times New Roman" pitchFamily="65" charset="-122"/>
                <a:ea typeface="宋体" pitchFamily="65" charset="-122"/>
              </a:rPr>
              <a:t>人生最大的价值不在于目的,而在于过程。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由文章第⑤段中的“西天取经”是“孙悟空充分发挥个人能力的过程”“收心敛性</a:t>
            </a:r>
            <a:r>
              <a:rPr dirty="0"/>
              <a:t/>
            </a:r>
            <a:br>
              <a:rPr dirty="0"/>
            </a:br>
            <a:r>
              <a:rPr lang="zh-CN" altLang="en-US" sz="1530" kern="0" dirty="0" smtClean="0">
                <a:solidFill>
                  <a:srgbClr val="000000"/>
                </a:solidFill>
                <a:latin typeface="Times New Roman" pitchFamily="65" charset="-122"/>
                <a:ea typeface="宋体" pitchFamily="65" charset="-122"/>
              </a:rPr>
              <a:t>的过程”“人生是一步一步走过来的”“人生最大的价值不在于目的,而在于过程”,以及第</a:t>
            </a:r>
            <a:r>
              <a:rPr dirty="0"/>
              <a:t/>
            </a:r>
            <a:br>
              <a:rPr dirty="0"/>
            </a:br>
            <a:r>
              <a:rPr lang="zh-CN" altLang="en-US" sz="1530" kern="0" dirty="0" smtClean="0">
                <a:solidFill>
                  <a:srgbClr val="000000"/>
                </a:solidFill>
                <a:latin typeface="Times New Roman" pitchFamily="65" charset="-122"/>
                <a:ea typeface="宋体" pitchFamily="65" charset="-122"/>
              </a:rPr>
              <a:t>②段的追求、冲破束缚,第③段的接受约束,第④段的自找约束,第⑥段的人生两难,按照一定</a:t>
            </a:r>
            <a:r>
              <a:rPr dirty="0"/>
              <a:t/>
            </a:r>
            <a:br>
              <a:rPr dirty="0"/>
            </a:br>
            <a:r>
              <a:rPr lang="zh-CN" altLang="en-US" sz="1530" kern="0" dirty="0" smtClean="0">
                <a:solidFill>
                  <a:srgbClr val="000000"/>
                </a:solidFill>
                <a:latin typeface="Times New Roman" pitchFamily="65" charset="-122"/>
                <a:ea typeface="宋体" pitchFamily="65" charset="-122"/>
              </a:rPr>
              <a:t>顺序,组织答案。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四、(2015江苏,16—18)阅读下面的作品,回答问题。(18分)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罗丹的雕刻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熊秉明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雕刻的发生源自一种人类的崇拜心理,无论是对神秘力的崇拜,对神的崇拜,或者对英雄的崇</a:t>
            </a:r>
            <a:r>
              <a:t/>
            </a:r>
            <a:br/>
            <a:r>
              <a:rPr lang="zh-CN" altLang="en-US" sz="1530" kern="0" dirty="0" smtClean="0">
                <a:solidFill>
                  <a:srgbClr val="000000"/>
                </a:solidFill>
                <a:latin typeface="Times New Roman" pitchFamily="65" charset="-122"/>
                <a:ea typeface="宋体" pitchFamily="65" charset="-122"/>
              </a:rPr>
              <a:t>拜。把神像放在神龛里,把英雄像放在广场的高伟基座上,都表示这一种瞻仰或膜拜的情操。</a:t>
            </a:r>
            <a:r>
              <a:t/>
            </a:r>
            <a:br/>
            <a:r>
              <a:rPr lang="zh-CN" altLang="en-US" sz="1530" kern="0" dirty="0" smtClean="0">
                <a:solidFill>
                  <a:srgbClr val="000000"/>
                </a:solidFill>
                <a:latin typeface="Times New Roman" pitchFamily="65" charset="-122"/>
                <a:ea typeface="宋体" pitchFamily="65" charset="-122"/>
              </a:rPr>
              <a:t>雕刻家把神与英雄的形象具体化。他的创作是社会交给他的任务。所以雕刻家在工作中,虽</a:t>
            </a:r>
            <a:r>
              <a:t/>
            </a:r>
            <a:br/>
            <a:r>
              <a:rPr lang="zh-CN" altLang="en-US" sz="1530" kern="0" dirty="0" smtClean="0">
                <a:solidFill>
                  <a:srgbClr val="000000"/>
                </a:solidFill>
                <a:latin typeface="Times New Roman" pitchFamily="65" charset="-122"/>
                <a:ea typeface="宋体" pitchFamily="65" charset="-122"/>
              </a:rPr>
              <a:t>然有相当的自由,可以发挥个人才华,但是无论在内容上,在形式上,还要首先服从一个社会群</a:t>
            </a:r>
            <a:r>
              <a:t/>
            </a:r>
            <a:br/>
            <a:r>
              <a:rPr lang="zh-CN" altLang="en-US" sz="1530" kern="0" dirty="0" smtClean="0">
                <a:solidFill>
                  <a:srgbClr val="000000"/>
                </a:solidFill>
                <a:latin typeface="Times New Roman" pitchFamily="65" charset="-122"/>
                <a:ea typeface="宋体" pitchFamily="65" charset="-122"/>
              </a:rPr>
              <a:t>体意识长期约定俗成的要求。有时,我们在庙宇装饰、纪念碑细部也看到日常生活的描写,有</a:t>
            </a:r>
            <a:r>
              <a:t/>
            </a:r>
            <a:br/>
            <a:r>
              <a:rPr lang="zh-CN" altLang="en-US" sz="1530" kern="0" dirty="0" smtClean="0">
                <a:solidFill>
                  <a:srgbClr val="000000"/>
                </a:solidFill>
                <a:latin typeface="Times New Roman" pitchFamily="65" charset="-122"/>
                <a:ea typeface="宋体" pitchFamily="65" charset="-122"/>
              </a:rPr>
              <a:t>趣而抒情,然而那是附带的配曲。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罗丹的出现,把雕刻作了根本性的变革,把雕刻受到的外在约束打破。他不从传统的规格、观</a:t>
            </a:r>
            <a:r>
              <a:t/>
            </a:r>
            <a:br/>
            <a:r>
              <a:rPr lang="zh-CN" altLang="en-US" sz="1530" kern="0" dirty="0" smtClean="0">
                <a:solidFill>
                  <a:srgbClr val="000000"/>
                </a:solidFill>
                <a:latin typeface="Times New Roman" pitchFamily="65" charset="-122"/>
                <a:ea typeface="宋体" pitchFamily="65" charset="-122"/>
              </a:rPr>
              <a:t>众的期待去考虑构思,他以雕刻家个人的认识和深切感受作为创造的出发点。雕刻首先是一</a:t>
            </a:r>
            <a:r>
              <a:t/>
            </a:r>
            <a:br/>
            <a:r>
              <a:rPr lang="zh-CN" altLang="en-US" sz="1530" kern="0" dirty="0" smtClean="0">
                <a:solidFill>
                  <a:srgbClr val="000000"/>
                </a:solidFill>
                <a:latin typeface="Times New Roman" pitchFamily="65" charset="-122"/>
                <a:ea typeface="宋体" pitchFamily="65" charset="-122"/>
              </a:rPr>
              <a:t>座艺术品,有其丰富的内容,有它的自足性,然后取得它的社会意义。所以他的作品呈现的时</a:t>
            </a:r>
            <a:r>
              <a:t/>
            </a:r>
            <a:br/>
            <a:r>
              <a:rPr lang="zh-CN" altLang="en-US" sz="1530" kern="0" dirty="0" smtClean="0">
                <a:solidFill>
                  <a:srgbClr val="000000"/>
                </a:solidFill>
                <a:latin typeface="Times New Roman" pitchFamily="65" charset="-122"/>
                <a:ea typeface="宋体" pitchFamily="65" charset="-122"/>
              </a:rPr>
              <a:t>候,一般观众,乃至保守的雕刻家,都不免惊骇,继之以愤怒、嘲讽,而终于接受、欣赏。他一生</a:t>
            </a:r>
            <a:r>
              <a:t/>
            </a:r>
            <a:br/>
            <a:r>
              <a:rPr lang="zh-CN" altLang="en-US" sz="1530" kern="0" dirty="0" smtClean="0">
                <a:solidFill>
                  <a:srgbClr val="000000"/>
                </a:solidFill>
                <a:latin typeface="Times New Roman" pitchFamily="65" charset="-122"/>
                <a:ea typeface="宋体" pitchFamily="65" charset="-122"/>
              </a:rPr>
              <a:t>的作品,从最早期的《塌鼻的人》《青铜时代》,一直到他最晚年的《克列蒙梭》《教皇伯诺</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611188" y="2151819"/>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(2018江苏,17—19)阅读下面的作品,回答问题。(18分)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中国建筑的希望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梁思成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建筑之始,本无所谓一定形式,更无所谓派别。所谓某系或某派建筑,其先盖完全由于当时彼地</a:t>
            </a:r>
            <a:r>
              <a:rPr dirty="0"/>
              <a:t/>
            </a:r>
            <a:br>
              <a:rPr dirty="0"/>
            </a:br>
            <a:r>
              <a:rPr lang="zh-CN" altLang="en-US" sz="1530" kern="0" dirty="0" smtClean="0">
                <a:solidFill>
                  <a:srgbClr val="000000"/>
                </a:solidFill>
                <a:latin typeface="Times New Roman" pitchFamily="65" charset="-122"/>
                <a:ea typeface="宋体" pitchFamily="65" charset="-122"/>
              </a:rPr>
              <a:t>的人情风俗、政治情况之情形,气候及物产材料之供给,和匠人对于力学知识、技术巧拙之了</a:t>
            </a:r>
            <a:r>
              <a:rPr dirty="0"/>
              <a:t/>
            </a:r>
            <a:br>
              <a:rPr dirty="0"/>
            </a:br>
            <a:r>
              <a:rPr lang="zh-CN" altLang="en-US" sz="1530" kern="0" dirty="0" smtClean="0">
                <a:solidFill>
                  <a:srgbClr val="000000"/>
                </a:solidFill>
                <a:latin typeface="Times New Roman" pitchFamily="65" charset="-122"/>
                <a:ea typeface="宋体" pitchFamily="65" charset="-122"/>
              </a:rPr>
              <a:t>解等复杂情况总影响所产生。一系建筑之个性,犹如一个人格,莫不是同时受父母先天的遗传</a:t>
            </a:r>
            <a:r>
              <a:rPr dirty="0"/>
              <a:t/>
            </a:r>
            <a:br>
              <a:rPr dirty="0"/>
            </a:br>
            <a:r>
              <a:rPr lang="zh-CN" altLang="en-US" sz="1530" kern="0" dirty="0" smtClean="0">
                <a:solidFill>
                  <a:srgbClr val="000000"/>
                </a:solidFill>
                <a:latin typeface="Times New Roman" pitchFamily="65" charset="-122"/>
                <a:ea typeface="宋体" pitchFamily="65" charset="-122"/>
              </a:rPr>
              <a:t>和朋友师长的教益而形成的。中国的建筑,在中国整个环境总影响之下,虽各个时代各有其特</a:t>
            </a:r>
            <a:r>
              <a:rPr dirty="0"/>
              <a:t/>
            </a:r>
            <a:br>
              <a:rPr dirty="0"/>
            </a:br>
            <a:r>
              <a:rPr lang="zh-CN" altLang="en-US" sz="1530" kern="0" dirty="0" smtClean="0">
                <a:solidFill>
                  <a:srgbClr val="000000"/>
                </a:solidFill>
                <a:latin typeface="Times New Roman" pitchFamily="65" charset="-122"/>
                <a:ea typeface="宋体" pitchFamily="65" charset="-122"/>
              </a:rPr>
              <a:t>征,其基本的方法及原则,却始终一贯。数千年来的匠师们,在他们自己的潮流内顺流而下,如</a:t>
            </a:r>
            <a:r>
              <a:rPr dirty="0"/>
              <a:t/>
            </a:r>
            <a:br>
              <a:rPr dirty="0"/>
            </a:br>
            <a:r>
              <a:rPr lang="zh-CN" altLang="en-US" sz="1530" kern="0" dirty="0" smtClean="0">
                <a:solidFill>
                  <a:srgbClr val="000000"/>
                </a:solidFill>
                <a:latin typeface="Times New Roman" pitchFamily="65" charset="-122"/>
                <a:ea typeface="宋体" pitchFamily="65" charset="-122"/>
              </a:rPr>
              <a:t>同欧洲中世纪的匠师们一样,对于他们自己及他们的作品都没有一种自觉。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19世纪末叶及20 世纪初年,中国文化屡次屈辱于西方坚船利炮之下以后,中国却忽然到了“凡</a:t>
            </a:r>
            <a:r>
              <a:rPr dirty="0"/>
              <a:t/>
            </a:r>
            <a:br>
              <a:rPr dirty="0"/>
            </a:br>
            <a:r>
              <a:rPr lang="zh-CN" altLang="en-US" sz="1530" kern="0" dirty="0" smtClean="0">
                <a:solidFill>
                  <a:srgbClr val="000000"/>
                </a:solidFill>
                <a:latin typeface="Times New Roman" pitchFamily="65" charset="-122"/>
                <a:ea typeface="宋体" pitchFamily="65" charset="-122"/>
              </a:rPr>
              <a:t>是西方的都是好的”的段落,又因其先已有帝王骄奢好奇的游戏,如郎世宁辈在圆明园建造西</a:t>
            </a:r>
            <a:endParaRPr lang="zh-CN" altLang="en-US" dirty="0"/>
          </a:p>
        </p:txBody>
      </p:sp>
      <p:grpSp>
        <p:nvGrpSpPr>
          <p:cNvPr id="3" name="组合 7"/>
          <p:cNvGrpSpPr/>
          <p:nvPr/>
        </p:nvGrpSpPr>
        <p:grpSpPr>
          <a:xfrm>
            <a:off x="3298985" y="991377"/>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613848"/>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自主命题·江苏卷题组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亚第十五》都受到这样的遭遇,只不过引起的波澜大小不同而已。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欣赏罗丹毕生的作品,我们也就鸟瞰了人的生命的全景。从婴孩到青春,从成熟到衰老,人间的</a:t>
            </a:r>
            <a:r>
              <a:t/>
            </a:r>
            <a:br/>
            <a:r>
              <a:rPr lang="zh-CN" altLang="en-US" sz="1530" kern="0" dirty="0" smtClean="0">
                <a:solidFill>
                  <a:srgbClr val="000000"/>
                </a:solidFill>
                <a:latin typeface="Times New Roman" pitchFamily="65" charset="-122"/>
                <a:ea typeface="宋体" pitchFamily="65" charset="-122"/>
              </a:rPr>
              <a:t>悲欢离合,生老病死,爱和欲,哭和笑,奋起和疲惫,信念的苏醒,绝望的呼诉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都写在肉体上。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他说“忠于自然”,而在他的手中,人体已经开始扭曲,破裂;他说“尊重传统”,然而他已经把</a:t>
            </a:r>
            <a:r>
              <a:t/>
            </a:r>
            <a:br/>
            <a:r>
              <a:rPr lang="zh-CN" altLang="en-US" sz="1530" kern="0" dirty="0" smtClean="0">
                <a:solidFill>
                  <a:srgbClr val="000000"/>
                </a:solidFill>
                <a:latin typeface="Times New Roman" pitchFamily="65" charset="-122"/>
                <a:ea typeface="宋体" pitchFamily="65" charset="-122"/>
              </a:rPr>
              <a:t>雕刻从纪念碑功能中游离出来。他所做的不是凯旋门,而是“地狱之门”。这是一大转变。</a:t>
            </a:r>
            <a:r>
              <a:t/>
            </a:r>
            <a:br/>
            <a:r>
              <a:rPr lang="zh-CN" altLang="en-US" sz="1530" kern="0" dirty="0" smtClean="0">
                <a:solidFill>
                  <a:srgbClr val="000000"/>
                </a:solidFill>
                <a:latin typeface="Times New Roman" pitchFamily="65" charset="-122"/>
                <a:ea typeface="宋体" pitchFamily="65" charset="-122"/>
              </a:rPr>
              <a:t>凯旋门歌颂历史人物的丰功伟绩,而“地狱之门”上没有英雄。“地狱之门”其实也可以称</a:t>
            </a:r>
            <a:r>
              <a:t/>
            </a:r>
            <a:br/>
            <a:r>
              <a:rPr lang="zh-CN" altLang="en-US" sz="1530" kern="0" dirty="0" smtClean="0">
                <a:solidFill>
                  <a:srgbClr val="000000"/>
                </a:solidFill>
                <a:latin typeface="Times New Roman" pitchFamily="65" charset="-122"/>
                <a:ea typeface="宋体" pitchFamily="65" charset="-122"/>
              </a:rPr>
              <a:t>作“人间之门”,而罗丹所描述的人间固然有鲜美和酣醉,但也弥漫阴影和苦难,烦忧和悲痛,</a:t>
            </a:r>
            <a:r>
              <a:t/>
            </a:r>
            <a:br/>
            <a:r>
              <a:rPr lang="zh-CN" altLang="en-US" sz="1530" kern="0" dirty="0" smtClean="0">
                <a:solidFill>
                  <a:srgbClr val="000000"/>
                </a:solidFill>
                <a:latin typeface="Times New Roman" pitchFamily="65" charset="-122"/>
                <a:ea typeface="宋体" pitchFamily="65" charset="-122"/>
              </a:rPr>
              <a:t>奋起和陨落。罗丹用雕刻自由抒情,捕捉他想象世界中的诸影,诸相。雕刻是他恣意歌唱的语</a:t>
            </a:r>
            <a:r>
              <a:t/>
            </a:r>
            <a:br/>
            <a:r>
              <a:rPr lang="zh-CN" altLang="en-US" sz="1530" kern="0" dirty="0" smtClean="0">
                <a:solidFill>
                  <a:srgbClr val="000000"/>
                </a:solidFill>
                <a:latin typeface="Times New Roman" pitchFamily="65" charset="-122"/>
                <a:ea typeface="宋体" pitchFamily="65" charset="-122"/>
              </a:rPr>
              <a:t>言。在罗丹手中,塑泥变成听话的工具,从此,在他之后的雕刻家可以更大胆地改造人体,更自</a:t>
            </a:r>
            <a:r>
              <a:t/>
            </a:r>
            <a:br/>
            <a:r>
              <a:rPr lang="zh-CN" altLang="en-US" sz="1530" kern="0" dirty="0" smtClean="0">
                <a:solidFill>
                  <a:srgbClr val="000000"/>
                </a:solidFill>
                <a:latin typeface="Times New Roman" pitchFamily="65" charset="-122"/>
                <a:ea typeface="宋体" pitchFamily="65" charset="-122"/>
              </a:rPr>
              <a:t>由地探索尝试,更痛快地设计想象世界中诡奇的形象。现代雕刻从此可能。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说他的雕刻是最雕刻的雕刻是可以的,因为雕刻本身取得意义;说他的雕刻破坏雕刻的定义,已</a:t>
            </a:r>
            <a:r>
              <a:t/>
            </a:r>
            <a:br/>
            <a:r>
              <a:rPr lang="zh-CN" altLang="en-US" sz="1530" kern="0" dirty="0" smtClean="0">
                <a:solidFill>
                  <a:srgbClr val="000000"/>
                </a:solidFill>
                <a:latin typeface="Times New Roman" pitchFamily="65" charset="-122"/>
                <a:ea typeface="宋体" pitchFamily="65" charset="-122"/>
              </a:rPr>
              <a:t>经不是雕刻,也是可以的,因为雕刻不仅具有坚实的三度实体的造型美,而且侵入诗,侵入哲</a:t>
            </a:r>
            <a:r>
              <a:t/>
            </a:r>
            <a:br/>
            <a:r>
              <a:rPr lang="zh-CN" altLang="en-US" sz="1530" kern="0" dirty="0" smtClean="0">
                <a:solidFill>
                  <a:srgbClr val="000000"/>
                </a:solidFill>
                <a:latin typeface="Times New Roman" pitchFamily="65" charset="-122"/>
                <a:ea typeface="宋体" pitchFamily="65" charset="-122"/>
              </a:rPr>
              <a:t>学。说在他的作品里,我们看见雕刻的源起是可以的;说在他的作品里,我们看到雕刻的消亡也</a:t>
            </a:r>
            <a:r>
              <a:t/>
            </a:r>
            <a:br/>
            <a:r>
              <a:rPr lang="zh-CN" altLang="en-US" sz="1530" kern="0" dirty="0" smtClean="0">
                <a:solidFill>
                  <a:srgbClr val="000000"/>
                </a:solidFill>
                <a:latin typeface="Times New Roman" pitchFamily="65" charset="-122"/>
                <a:ea typeface="宋体" pitchFamily="65" charset="-122"/>
              </a:rPr>
              <a:t>是可以的。因为他的雕刻在生命的波澜中浮现凝定,生命啄破雕刻的外壳又一次诞生。</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他说:“在做艺术家之前,先要做一个人。”每天有那么多年轻人、中年人、老年人从世界的</a:t>
            </a:r>
            <a:r>
              <a:rPr dirty="0"/>
              <a:t/>
            </a:r>
            <a:br>
              <a:rPr dirty="0"/>
            </a:br>
            <a:r>
              <a:rPr lang="zh-CN" altLang="en-US" sz="1530" kern="0" dirty="0" smtClean="0">
                <a:solidFill>
                  <a:srgbClr val="000000"/>
                </a:solidFill>
                <a:latin typeface="Times New Roman" pitchFamily="65" charset="-122"/>
                <a:ea typeface="宋体" pitchFamily="65" charset="-122"/>
              </a:rPr>
              <a:t>各个角落来到巴黎罗丹美术馆,在他的雕像之间徘徊,沉思,因为那些青铜和大理石不只是雕</a:t>
            </a:r>
            <a:r>
              <a:rPr dirty="0"/>
              <a:t/>
            </a:r>
            <a:br>
              <a:rPr dirty="0"/>
            </a:br>
            <a:r>
              <a:rPr lang="zh-CN" altLang="en-US" sz="1530" kern="0" dirty="0" smtClean="0">
                <a:solidFill>
                  <a:srgbClr val="000000"/>
                </a:solidFill>
                <a:latin typeface="Times New Roman" pitchFamily="65" charset="-122"/>
                <a:ea typeface="宋体" pitchFamily="65" charset="-122"/>
              </a:rPr>
              <a:t>刻,那是,用他自己的话说,“开向生命的窗子”。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1.请简要概述第一段的论述层次。(6分)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2.罗丹给雕刻带来的“根本性的变革”体现在哪些方面?请简要概括。(6分)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3.请结合文章,阐释文末“开向生命的窗子”的内涵。(6分)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首先指出雕刻的发生源自人类的崇拜心理,接着论述雕刻家的创作要服从于约定俗</a:t>
            </a:r>
            <a:r>
              <a:rPr dirty="0"/>
              <a:t/>
            </a:r>
            <a:br>
              <a:rPr dirty="0"/>
            </a:br>
            <a:r>
              <a:rPr lang="zh-CN" altLang="en-US" sz="1530" kern="0" dirty="0" smtClean="0">
                <a:solidFill>
                  <a:srgbClr val="000000"/>
                </a:solidFill>
                <a:latin typeface="Times New Roman" pitchFamily="65" charset="-122"/>
                <a:ea typeface="宋体" pitchFamily="65" charset="-122"/>
              </a:rPr>
              <a:t>成的社会要求,最后补充说明雕刻对日常生活的描写只是配曲。</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梳理第一段层次,抓住概括性的语句,如“雕刻的发生源自一种人类的崇拜心理”“首</a:t>
            </a:r>
            <a:r>
              <a:rPr dirty="0"/>
              <a:t/>
            </a:r>
            <a:br>
              <a:rPr dirty="0"/>
            </a:br>
            <a:r>
              <a:rPr lang="zh-CN" altLang="en-US" sz="1530" kern="0" dirty="0" smtClean="0">
                <a:solidFill>
                  <a:srgbClr val="000000"/>
                </a:solidFill>
                <a:latin typeface="Times New Roman" pitchFamily="65" charset="-122"/>
                <a:ea typeface="宋体" pitchFamily="65" charset="-122"/>
              </a:rPr>
              <a:t>先服从一个社会群体意识长期约定俗成的要求”“看到日常生活的描写,有趣而抒情,然而那</a:t>
            </a:r>
            <a:r>
              <a:rPr dirty="0"/>
              <a:t/>
            </a:r>
            <a:br>
              <a:rPr dirty="0"/>
            </a:br>
            <a:r>
              <a:rPr lang="zh-CN" altLang="en-US" sz="1530" kern="0" dirty="0" smtClean="0">
                <a:solidFill>
                  <a:srgbClr val="000000"/>
                </a:solidFill>
                <a:latin typeface="Times New Roman" pitchFamily="65" charset="-122"/>
                <a:ea typeface="宋体" pitchFamily="65" charset="-122"/>
              </a:rPr>
              <a:t>是附带的配曲”,依据题意,整合成句即可。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答题步骤　解答这类题关键是按照原文层次依次分析。第一段可分为三层:先提出观点,即</a:t>
            </a:r>
            <a:r>
              <a:rPr dirty="0"/>
              <a:t/>
            </a:r>
            <a:br>
              <a:rPr dirty="0"/>
            </a:br>
            <a:r>
              <a:rPr lang="zh-CN" altLang="en-US" sz="1530" kern="0" dirty="0" smtClean="0">
                <a:solidFill>
                  <a:srgbClr val="000000"/>
                </a:solidFill>
                <a:latin typeface="Times New Roman" pitchFamily="65" charset="-122"/>
                <a:ea typeface="宋体" pitchFamily="65" charset="-122"/>
              </a:rPr>
              <a:t>“雕刻的发生源自一种人类的崇拜心理”,并对其进行了论证;接着又提出一个观点,即“他的</a:t>
            </a:r>
            <a:r>
              <a:rPr dirty="0"/>
              <a:t/>
            </a:r>
            <a:br>
              <a:rPr dirty="0"/>
            </a:br>
            <a:r>
              <a:rPr lang="zh-CN" altLang="en-US" sz="1530" kern="0" dirty="0" smtClean="0">
                <a:solidFill>
                  <a:srgbClr val="000000"/>
                </a:solidFill>
                <a:latin typeface="Times New Roman" pitchFamily="65" charset="-122"/>
                <a:ea typeface="宋体" pitchFamily="65" charset="-122"/>
              </a:rPr>
              <a:t>创作是社会交给他的任务”,并对其进行因果论证;最后对以上两个观点进行补充说明,使论证</a:t>
            </a:r>
            <a:r>
              <a:rPr dirty="0"/>
              <a:t/>
            </a:r>
            <a:br>
              <a:rPr dirty="0"/>
            </a:br>
            <a:r>
              <a:rPr lang="zh-CN" altLang="en-US" sz="1530" kern="0" dirty="0" smtClean="0">
                <a:solidFill>
                  <a:srgbClr val="000000"/>
                </a:solidFill>
                <a:latin typeface="Times New Roman" pitchFamily="65" charset="-122"/>
                <a:ea typeface="宋体" pitchFamily="65" charset="-122"/>
              </a:rPr>
              <a:t>更严密。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在雕刻观念上,罗丹是以雕刻家个人的认识和深切感受为出发点进行创作;在雕刻内</a:t>
            </a:r>
            <a:r>
              <a:rPr dirty="0"/>
              <a:t/>
            </a:r>
            <a:br>
              <a:rPr dirty="0"/>
            </a:br>
            <a:r>
              <a:rPr lang="zh-CN" altLang="en-US" sz="1530" kern="0" dirty="0" smtClean="0">
                <a:solidFill>
                  <a:srgbClr val="000000"/>
                </a:solidFill>
                <a:latin typeface="Times New Roman" pitchFamily="65" charset="-122"/>
                <a:ea typeface="宋体" pitchFamily="65" charset="-122"/>
              </a:rPr>
              <a:t>容上,罗丹的雕刻体现人的生命全景;在雕刻形式上,突破具体形象的表现手段,大胆改造人体,</a:t>
            </a:r>
            <a:r>
              <a:rPr dirty="0"/>
              <a:t/>
            </a:r>
            <a:br>
              <a:rPr dirty="0"/>
            </a:br>
            <a:r>
              <a:rPr lang="zh-CN" altLang="en-US" sz="1530" kern="0" dirty="0" smtClean="0">
                <a:solidFill>
                  <a:srgbClr val="000000"/>
                </a:solidFill>
                <a:latin typeface="Times New Roman" pitchFamily="65" charset="-122"/>
                <a:ea typeface="宋体" pitchFamily="65" charset="-122"/>
              </a:rPr>
              <a:t>恣意表现生命,自由表达想象中的诡奇形象。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依据题干可知,答案来自第二段至第四段。第二段“他不从传统的规格、观众的期待</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去考虑构思,他以雕刻家个人的认识和深切感受作为创造的出发点”,可概括为“在雕刻观念</a:t>
            </a:r>
            <a:r>
              <a:rPr dirty="0"/>
              <a:t/>
            </a:r>
            <a:br>
              <a:rPr dirty="0"/>
            </a:br>
            <a:r>
              <a:rPr lang="zh-CN" altLang="en-US" sz="1530" kern="0" dirty="0" smtClean="0">
                <a:solidFill>
                  <a:srgbClr val="000000"/>
                </a:solidFill>
                <a:latin typeface="Times New Roman" pitchFamily="65" charset="-122"/>
                <a:ea typeface="宋体" pitchFamily="65" charset="-122"/>
              </a:rPr>
              <a:t>上”;第三段“欣赏罗丹毕生的作品,我们也就鸟瞰了人的生命的全景”,可概括为“在雕刻内</a:t>
            </a:r>
            <a:r>
              <a:rPr dirty="0"/>
              <a:t/>
            </a:r>
            <a:br>
              <a:rPr dirty="0"/>
            </a:br>
            <a:r>
              <a:rPr lang="zh-CN" altLang="en-US" sz="1530" kern="0" dirty="0" smtClean="0">
                <a:solidFill>
                  <a:srgbClr val="000000"/>
                </a:solidFill>
                <a:latin typeface="Times New Roman" pitchFamily="65" charset="-122"/>
                <a:ea typeface="宋体" pitchFamily="65" charset="-122"/>
              </a:rPr>
              <a:t>容上”;第四段“用雕刻自由抒情”“雕刻是他恣意歌唱的语言”“更大胆地改造人体,更自</a:t>
            </a:r>
            <a:r>
              <a:rPr dirty="0"/>
              <a:t/>
            </a:r>
            <a:br>
              <a:rPr dirty="0"/>
            </a:br>
            <a:r>
              <a:rPr lang="zh-CN" altLang="en-US" sz="1530" kern="0" dirty="0" smtClean="0">
                <a:solidFill>
                  <a:srgbClr val="000000"/>
                </a:solidFill>
                <a:latin typeface="Times New Roman" pitchFamily="65" charset="-122"/>
                <a:ea typeface="宋体" pitchFamily="65" charset="-122"/>
              </a:rPr>
              <a:t>由地探索尝试,更痛快地设计想象世界中诡奇的形象”,可概括为“在雕刻形式上”。将以上</a:t>
            </a:r>
            <a:r>
              <a:rPr dirty="0"/>
              <a:t/>
            </a:r>
            <a:br>
              <a:rPr dirty="0"/>
            </a:br>
            <a:r>
              <a:rPr lang="zh-CN" altLang="en-US" sz="1530" kern="0" dirty="0" smtClean="0">
                <a:solidFill>
                  <a:srgbClr val="000000"/>
                </a:solidFill>
                <a:latin typeface="Times New Roman" pitchFamily="65" charset="-122"/>
                <a:ea typeface="宋体" pitchFamily="65" charset="-122"/>
              </a:rPr>
              <a:t>内容提炼整合成句即可。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解题关键</a:t>
            </a:r>
            <a:r>
              <a:rPr lang="zh-CN" altLang="en-US" sz="1530" kern="0" dirty="0" smtClean="0">
                <a:solidFill>
                  <a:srgbClr val="000000"/>
                </a:solidFill>
                <a:latin typeface="Times New Roman" pitchFamily="65" charset="-122"/>
                <a:ea typeface="宋体" pitchFamily="65" charset="-122"/>
              </a:rPr>
              <a:t>　回答这类题,先找到答题区间,“根本性的变革”主要集中在第二至第四段中。找</a:t>
            </a:r>
            <a:r>
              <a:rPr dirty="0"/>
              <a:t/>
            </a:r>
            <a:br>
              <a:rPr dirty="0"/>
            </a:br>
            <a:r>
              <a:rPr lang="zh-CN" altLang="en-US" sz="1530" kern="0" dirty="0" smtClean="0">
                <a:solidFill>
                  <a:srgbClr val="000000"/>
                </a:solidFill>
                <a:latin typeface="Times New Roman" pitchFamily="65" charset="-122"/>
                <a:ea typeface="宋体" pitchFamily="65" charset="-122"/>
              </a:rPr>
              <a:t>出关键性语句,再将其分门别类加以整合。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雕刻开启了以生命为表现内容的历史;雕刻成为人们思考生命的载体;雕刻呈现了罗</a:t>
            </a:r>
            <a:r>
              <a:rPr dirty="0"/>
              <a:t/>
            </a:r>
            <a:br>
              <a:rPr dirty="0"/>
            </a:br>
            <a:r>
              <a:rPr lang="zh-CN" altLang="en-US" sz="1530" kern="0" dirty="0" smtClean="0">
                <a:solidFill>
                  <a:srgbClr val="000000"/>
                </a:solidFill>
                <a:latin typeface="Times New Roman" pitchFamily="65" charset="-122"/>
                <a:ea typeface="宋体" pitchFamily="65" charset="-122"/>
              </a:rPr>
              <a:t>丹对生命的思考与想象;雕刻带给艺术家们以创作的启示。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从第二段首句及整个第三段来看,罗丹的雕刻是以生命为表现内容的,他在这方面实现</a:t>
            </a:r>
            <a:r>
              <a:rPr dirty="0"/>
              <a:t/>
            </a:r>
            <a:br>
              <a:rPr dirty="0"/>
            </a:br>
            <a:r>
              <a:rPr lang="zh-CN" altLang="en-US" sz="1530" kern="0" dirty="0" smtClean="0">
                <a:solidFill>
                  <a:srgbClr val="000000"/>
                </a:solidFill>
                <a:latin typeface="Times New Roman" pitchFamily="65" charset="-122"/>
                <a:ea typeface="宋体" pitchFamily="65" charset="-122"/>
              </a:rPr>
              <a:t>了“根本性的变革”。第四段以“凯旋门”为例,表现罗丹对生命的思考与想象。末段写每</a:t>
            </a:r>
            <a:r>
              <a:rPr dirty="0"/>
              <a:t/>
            </a:r>
            <a:br>
              <a:rPr dirty="0"/>
            </a:br>
            <a:r>
              <a:rPr lang="zh-CN" altLang="en-US" sz="1530" kern="0" dirty="0" smtClean="0">
                <a:solidFill>
                  <a:srgbClr val="000000"/>
                </a:solidFill>
                <a:latin typeface="Times New Roman" pitchFamily="65" charset="-122"/>
                <a:ea typeface="宋体" pitchFamily="65" charset="-122"/>
              </a:rPr>
              <a:t>天有那么多人“在他的雕像之间徘徊,沉思”,表现人们对生命的思考及罗丹的作品给艺术家</a:t>
            </a:r>
            <a:r>
              <a:rPr dirty="0"/>
              <a:t/>
            </a:r>
            <a:br>
              <a:rPr dirty="0"/>
            </a:br>
            <a:r>
              <a:rPr lang="zh-CN" altLang="en-US" sz="1530" kern="0" dirty="0" smtClean="0">
                <a:solidFill>
                  <a:srgbClr val="000000"/>
                </a:solidFill>
                <a:latin typeface="Times New Roman" pitchFamily="65" charset="-122"/>
                <a:ea typeface="宋体" pitchFamily="65" charset="-122"/>
              </a:rPr>
              <a:t>们带来启示。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五、(2014江苏,16—18)阅读下面的作品,回答问题。(18分)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乾坤草亭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朱良志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明代王世贞家有弇山园,园中有一小亭,小亭坐落在丛树之中,四面花草扑地,绿荫参差,匾额上</a:t>
            </a:r>
            <a:r>
              <a:t/>
            </a:r>
            <a:br/>
            <a:r>
              <a:rPr lang="zh-CN" altLang="en-US" sz="1530" kern="0" dirty="0" smtClean="0">
                <a:solidFill>
                  <a:srgbClr val="000000"/>
                </a:solidFill>
                <a:latin typeface="Times New Roman" pitchFamily="65" charset="-122"/>
                <a:ea typeface="宋体" pitchFamily="65" charset="-122"/>
              </a:rPr>
              <a:t>书“乾坤一草亭”。八大山人也曾画有《乾坤一草亭图》。一个小草亭,为何扯上广袤无</a:t>
            </a:r>
            <a:r>
              <a:t/>
            </a:r>
            <a:br/>
            <a:r>
              <a:rPr lang="zh-CN" altLang="en-US" sz="1530" kern="0" dirty="0" smtClean="0">
                <a:solidFill>
                  <a:srgbClr val="000000"/>
                </a:solidFill>
                <a:latin typeface="Times New Roman" pitchFamily="65" charset="-122"/>
                <a:ea typeface="宋体" pitchFamily="65" charset="-122"/>
              </a:rPr>
              <a:t>垠、神秘无比的乾坤?又如元代画家吴镇,喜欢独泛小舟于湖中,自称是“浩荡乾坤一浮</a:t>
            </a:r>
            <a:r>
              <a:t/>
            </a:r>
            <a:br/>
            <a:r>
              <a:rPr lang="zh-CN" altLang="en-US" sz="1530" kern="0" dirty="0" smtClean="0">
                <a:solidFill>
                  <a:srgbClr val="000000"/>
                </a:solidFill>
                <a:latin typeface="Times New Roman" pitchFamily="65" charset="-122"/>
                <a:ea typeface="宋体" pitchFamily="65" charset="-122"/>
              </a:rPr>
              <a:t>鸥”。一只小鸟,为什么说是浩荡乾坤中的一只小鸟?而唐代船子和尚诗云:“世知我懒一何</a:t>
            </a:r>
            <a:r>
              <a:t/>
            </a:r>
            <a:br/>
            <a:r>
              <a:rPr lang="zh-CN" altLang="en-US" sz="1530" kern="0" dirty="0" smtClean="0">
                <a:solidFill>
                  <a:srgbClr val="000000"/>
                </a:solidFill>
                <a:latin typeface="Times New Roman" pitchFamily="65" charset="-122"/>
                <a:ea typeface="宋体" pitchFamily="65" charset="-122"/>
              </a:rPr>
              <a:t>嗔,宇宙船中不管身。”小舟居然也成了宇宙中的一只船。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宇宙、乾坤,说其大;小亭、小舟,言其小。在小亭中有囊括乾坤的期望,在小舟中有包裹江海</a:t>
            </a:r>
            <a:r>
              <a:t/>
            </a:r>
            <a:br/>
            <a:r>
              <a:rPr lang="zh-CN" altLang="en-US" sz="1530" kern="0" dirty="0" smtClean="0">
                <a:solidFill>
                  <a:srgbClr val="000000"/>
                </a:solidFill>
                <a:latin typeface="Times New Roman" pitchFamily="65" charset="-122"/>
                <a:ea typeface="宋体" pitchFamily="65" charset="-122"/>
              </a:rPr>
              <a:t>的运思。小,是外在的物;大,是内在的心。从物上言之,何人不小!但从心上言之,心可超越,可</a:t>
            </a:r>
            <a:r>
              <a:t/>
            </a:r>
            <a:br/>
            <a:r>
              <a:rPr lang="zh-CN" altLang="en-US" sz="1530" kern="0" dirty="0" smtClean="0">
                <a:solidFill>
                  <a:srgbClr val="000000"/>
                </a:solidFill>
                <a:latin typeface="Times New Roman" pitchFamily="65" charset="-122"/>
                <a:ea typeface="宋体" pitchFamily="65" charset="-122"/>
              </a:rPr>
              <a:t>飞腾,可在小亭而妙观天下,可泛小舟而浮沉乾坤。王维不是有“行至水穷处,坐看云起时”的</a:t>
            </a:r>
            <a:r>
              <a:t/>
            </a:r>
            <a:br/>
            <a:r>
              <a:rPr lang="zh-CN" altLang="en-US" sz="1530" kern="0" dirty="0" smtClean="0">
                <a:solidFill>
                  <a:srgbClr val="000000"/>
                </a:solidFill>
                <a:latin typeface="Times New Roman" pitchFamily="65" charset="-122"/>
                <a:ea typeface="宋体" pitchFamily="65" charset="-122"/>
              </a:rPr>
              <a:t>诗句吗?水虽穷,路虽尽,但云起了,风来了,我是一片云,我是一缕风,在这样的心灵中,哪里还会</a:t>
            </a:r>
            <a:r>
              <a:t/>
            </a:r>
            <a:br/>
            <a:r>
              <a:rPr lang="zh-CN" altLang="en-US" sz="1530" kern="0" dirty="0" smtClean="0">
                <a:solidFill>
                  <a:srgbClr val="000000"/>
                </a:solidFill>
                <a:latin typeface="Times New Roman" pitchFamily="65" charset="-122"/>
                <a:ea typeface="宋体" pitchFamily="65" charset="-122"/>
              </a:rPr>
              <a:t>有穷尽时!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乾坤中的一草亭,江海中的一浮鸥,宇宙中的一只船,反映出人的生命困境以及从此困境中突围</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的可能路径。这是一种深层的生命自信。我们每个人都是渺渺宇宙的一个点,八大山人也有</a:t>
            </a:r>
            <a:r>
              <a:t/>
            </a:r>
            <a:br/>
            <a:r>
              <a:rPr lang="zh-CN" altLang="en-US" sz="1530" kern="0" dirty="0" smtClean="0">
                <a:solidFill>
                  <a:srgbClr val="000000"/>
                </a:solidFill>
                <a:latin typeface="Times New Roman" pitchFamily="65" charset="-122"/>
                <a:ea typeface="宋体" pitchFamily="65" charset="-122"/>
              </a:rPr>
              <a:t>此认知,他早年号雪个、个山,自称“个山人”,这个“个”就是乾坤中之一“个”,一点。个,</a:t>
            </a:r>
            <a:r>
              <a:t/>
            </a:r>
            <a:br/>
            <a:r>
              <a:rPr lang="zh-CN" altLang="en-US" sz="1530" kern="0" dirty="0" smtClean="0">
                <a:solidFill>
                  <a:srgbClr val="000000"/>
                </a:solidFill>
                <a:latin typeface="Times New Roman" pitchFamily="65" charset="-122"/>
                <a:ea typeface="宋体" pitchFamily="65" charset="-122"/>
              </a:rPr>
              <a:t>也可解释为竹,雪个,即皑皑白雪中的一枝竹,白色天地中的一点青绿。在《个山小像》中,八</a:t>
            </a:r>
            <a:r>
              <a:t/>
            </a:r>
            <a:br/>
            <a:r>
              <a:rPr lang="zh-CN" altLang="en-US" sz="1530" kern="0" dirty="0" smtClean="0">
                <a:solidFill>
                  <a:srgbClr val="000000"/>
                </a:solidFill>
                <a:latin typeface="Times New Roman" pitchFamily="65" charset="-122"/>
                <a:ea typeface="宋体" pitchFamily="65" charset="-122"/>
              </a:rPr>
              <a:t>大山人录其友人赞语:“个,个,无多,独大,美事抛,名理唾</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大莫载兮小莫破。”八大山人想</a:t>
            </a:r>
            <a:r>
              <a:t/>
            </a:r>
            <a:br/>
            <a:r>
              <a:rPr lang="zh-CN" altLang="en-US" sz="1530" kern="0" dirty="0" smtClean="0">
                <a:solidFill>
                  <a:srgbClr val="000000"/>
                </a:solidFill>
                <a:latin typeface="Times New Roman" pitchFamily="65" charset="-122"/>
                <a:ea typeface="宋体" pitchFamily="65" charset="-122"/>
              </a:rPr>
              <a:t>要告诉人们的是:我山人是天地之中的一个点,虽然只是一点,当我抛弃欲望的追求,唾弃名理</a:t>
            </a:r>
            <a:r>
              <a:t/>
            </a:r>
            <a:br/>
            <a:r>
              <a:rPr lang="zh-CN" altLang="en-US" sz="1530" kern="0" dirty="0" smtClean="0">
                <a:solidFill>
                  <a:srgbClr val="000000"/>
                </a:solidFill>
                <a:latin typeface="Times New Roman" pitchFamily="65" charset="-122"/>
                <a:ea typeface="宋体" pitchFamily="65" charset="-122"/>
              </a:rPr>
              <a:t>的缠绕,获得自身的独立的时候,我就可以齐同世界,拥有世界,我就是大全。八大山人笔下的</a:t>
            </a:r>
            <a:r>
              <a:t/>
            </a:r>
            <a:br/>
            <a:r>
              <a:rPr lang="zh-CN" altLang="en-US" sz="1530" kern="0" dirty="0" smtClean="0">
                <a:solidFill>
                  <a:srgbClr val="000000"/>
                </a:solidFill>
                <a:latin typeface="Times New Roman" pitchFamily="65" charset="-122"/>
                <a:ea typeface="宋体" pitchFamily="65" charset="-122"/>
              </a:rPr>
              <a:t>一朵小花,一枝菡萏,一羽孤鸟,都是一“个”,一点,一个充满圆足的生命。八大的自尊缘此而</a:t>
            </a:r>
            <a:r>
              <a:t/>
            </a:r>
            <a:br/>
            <a:r>
              <a:rPr lang="zh-CN" altLang="en-US" sz="1530" kern="0" dirty="0" smtClean="0">
                <a:solidFill>
                  <a:srgbClr val="000000"/>
                </a:solidFill>
                <a:latin typeface="Times New Roman" pitchFamily="65" charset="-122"/>
                <a:ea typeface="宋体" pitchFamily="65" charset="-122"/>
              </a:rPr>
              <a:t>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清初诗人张潮将人的境界分为三个层次:第一个层次是牖中窥月,这是一般的境界,没有改变山</a:t>
            </a:r>
            <a:r>
              <a:t/>
            </a:r>
            <a:br/>
            <a:r>
              <a:rPr lang="zh-CN" altLang="en-US" sz="1530" kern="0" dirty="0" smtClean="0">
                <a:solidFill>
                  <a:srgbClr val="000000"/>
                </a:solidFill>
                <a:latin typeface="Times New Roman" pitchFamily="65" charset="-122"/>
                <a:ea typeface="宋体" pitchFamily="65" charset="-122"/>
              </a:rPr>
              <a:t>里人只知道山里事的看世界的方式;第二个层次是庭中望月,看到的世界不再是洞中之天,而是</a:t>
            </a:r>
            <a:r>
              <a:t/>
            </a:r>
            <a:br/>
            <a:r>
              <a:rPr lang="zh-CN" altLang="en-US" sz="1530" kern="0" dirty="0" smtClean="0">
                <a:solidFill>
                  <a:srgbClr val="000000"/>
                </a:solidFill>
                <a:latin typeface="Times New Roman" pitchFamily="65" charset="-122"/>
                <a:ea typeface="宋体" pitchFamily="65" charset="-122"/>
              </a:rPr>
              <a:t>较为广阔的天地;第三个层次是台上玩月,则有“君问穷通理,渔歌入浦深”的悠然,有包裹八</a:t>
            </a:r>
            <a:r>
              <a:t/>
            </a:r>
            <a:br/>
            <a:r>
              <a:rPr lang="zh-CN" altLang="en-US" sz="1530" kern="0" dirty="0" smtClean="0">
                <a:solidFill>
                  <a:srgbClr val="000000"/>
                </a:solidFill>
                <a:latin typeface="Times New Roman" pitchFamily="65" charset="-122"/>
                <a:ea typeface="宋体" pitchFamily="65" charset="-122"/>
              </a:rPr>
              <a:t>极、囊括乾坤的境界,它站在世界的高台之上。这不是自高自大,而是心灵的悠游回环。中国</a:t>
            </a:r>
            <a:r>
              <a:t/>
            </a:r>
            <a:br/>
            <a:r>
              <a:rPr lang="zh-CN" altLang="en-US" sz="1530" kern="0" dirty="0" smtClean="0">
                <a:solidFill>
                  <a:srgbClr val="000000"/>
                </a:solidFill>
                <a:latin typeface="Times New Roman" pitchFamily="65" charset="-122"/>
                <a:ea typeface="宋体" pitchFamily="65" charset="-122"/>
              </a:rPr>
              <a:t>画中通透的小亭,八面无一物的小亭,就是这样的心灵高台,无边的世界就在高台玩月的灵境中</a:t>
            </a:r>
            <a:r>
              <a:t/>
            </a:r>
            <a:br/>
            <a:r>
              <a:rPr lang="zh-CN" altLang="en-US" sz="1530" kern="0" dirty="0" smtClean="0">
                <a:solidFill>
                  <a:srgbClr val="000000"/>
                </a:solidFill>
                <a:latin typeface="Times New Roman" pitchFamily="65" charset="-122"/>
                <a:ea typeface="宋体" pitchFamily="65" charset="-122"/>
              </a:rPr>
              <a:t>荡漾。那小舟也是如此,它在小河中荡漾,在开阔的湖面荡漾,在茫茫的大海中荡漾,在无形的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宇宙中荡漾,说它是“宇宙船”又有何不可?中国画家不是看一只鸟就画这只鸟、有一朵花就</a:t>
            </a:r>
            <a:r>
              <a:rPr dirty="0"/>
              <a:t/>
            </a:r>
            <a:br>
              <a:rPr dirty="0"/>
            </a:br>
            <a:r>
              <a:rPr lang="zh-CN" altLang="en-US" sz="1530" kern="0" dirty="0" smtClean="0">
                <a:solidFill>
                  <a:srgbClr val="000000"/>
                </a:solidFill>
                <a:latin typeface="Times New Roman" pitchFamily="65" charset="-122"/>
                <a:ea typeface="宋体" pitchFamily="65" charset="-122"/>
              </a:rPr>
              <a:t>画这朵花的人,中国画的主流不是将画作为写实的工具,而是当作表达内在生命体验的工具。</a:t>
            </a:r>
            <a:r>
              <a:rPr dirty="0"/>
              <a:t/>
            </a:r>
            <a:br>
              <a:rPr dirty="0"/>
            </a:br>
            <a:r>
              <a:rPr lang="zh-CN" altLang="en-US" sz="1530" kern="0" dirty="0" smtClean="0">
                <a:solidFill>
                  <a:srgbClr val="000000"/>
                </a:solidFill>
                <a:latin typeface="Times New Roman" pitchFamily="65" charset="-122"/>
                <a:ea typeface="宋体" pitchFamily="65" charset="-122"/>
              </a:rPr>
              <a:t>画的是这个亭子,但所要表达的生命体验却不在这亭子中,所谓</a:t>
            </a:r>
            <a:r>
              <a:rPr lang="zh-CN" altLang="en-US" sz="1530" u="sng" kern="0" dirty="0" smtClean="0">
                <a:solidFill>
                  <a:srgbClr val="000000"/>
                </a:solidFill>
                <a:latin typeface="Times New Roman" pitchFamily="65" charset="-122"/>
                <a:ea typeface="宋体" pitchFamily="65" charset="-122"/>
              </a:rPr>
              <a:t>不离亭子,不在亭子。</a:t>
            </a:r>
            <a:r>
              <a:rPr lang="zh-CN" altLang="en-US" sz="1530" kern="0" dirty="0" smtClean="0">
                <a:solidFill>
                  <a:srgbClr val="000000"/>
                </a:solidFill>
                <a:latin typeface="Times New Roman" pitchFamily="65" charset="-122"/>
                <a:ea typeface="宋体" pitchFamily="65" charset="-122"/>
              </a:rPr>
              <a:t>高明的画</a:t>
            </a:r>
            <a:r>
              <a:rPr dirty="0"/>
              <a:t/>
            </a:r>
            <a:br>
              <a:rPr dirty="0"/>
            </a:br>
            <a:r>
              <a:rPr lang="zh-CN" altLang="en-US" sz="1530" kern="0" dirty="0" smtClean="0">
                <a:solidFill>
                  <a:srgbClr val="000000"/>
                </a:solidFill>
                <a:latin typeface="Times New Roman" pitchFamily="65" charset="-122"/>
                <a:ea typeface="宋体" pitchFamily="65" charset="-122"/>
              </a:rPr>
              <a:t>家其实都想到那高台上去玩月。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1.请简要说明第三段中“个”的含义。(6分)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2.请简要分析文章第四段的论述层次。(6分)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3.请结合对文末“不离亭子,不在亭子”的理解,阐释“乾坤草亭”的内涵。(6分)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“个”从具体物象到抽象观念,形成了三个层面:竹,点,圆满具足的生命。</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要联系词语所在句子的内容及前后句来理解词语的含义,比如“个,也可解释为竹”</a:t>
            </a:r>
            <a:r>
              <a:rPr dirty="0"/>
              <a:t/>
            </a:r>
            <a:br>
              <a:rPr dirty="0"/>
            </a:br>
            <a:r>
              <a:rPr lang="zh-CN" altLang="en-US" sz="1530" kern="0" dirty="0" smtClean="0">
                <a:solidFill>
                  <a:srgbClr val="000000"/>
                </a:solidFill>
                <a:latin typeface="Times New Roman" pitchFamily="65" charset="-122"/>
                <a:ea typeface="宋体" pitchFamily="65" charset="-122"/>
              </a:rPr>
              <a:t>“这个‘个’就是乾坤中之一‘个’,一点”“都是一‘个’,一点,一个充满圆足的生命”</a:t>
            </a:r>
            <a:r>
              <a:rPr dirty="0"/>
              <a:t/>
            </a:r>
            <a:br>
              <a:rPr dirty="0"/>
            </a:br>
            <a:r>
              <a:rPr lang="zh-CN" altLang="en-US" sz="1530" kern="0" dirty="0" smtClean="0">
                <a:solidFill>
                  <a:srgbClr val="000000"/>
                </a:solidFill>
                <a:latin typeface="Times New Roman" pitchFamily="65" charset="-122"/>
                <a:ea typeface="宋体" pitchFamily="65" charset="-122"/>
              </a:rPr>
              <a:t>等,这样就不难得出答案。</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思路点拨</a:t>
            </a:r>
            <a:r>
              <a:rPr lang="zh-CN" altLang="en-US" sz="1530" kern="0" dirty="0" smtClean="0">
                <a:solidFill>
                  <a:srgbClr val="000000"/>
                </a:solidFill>
                <a:latin typeface="Times New Roman" pitchFamily="65" charset="-122"/>
                <a:ea typeface="宋体" pitchFamily="65" charset="-122"/>
              </a:rPr>
              <a:t>　按照第三段的论述脉络,先从对“个”的解释说起,“个,也可解释为竹</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”,先</a:t>
            </a:r>
            <a:r>
              <a:rPr dirty="0"/>
              <a:t/>
            </a:r>
            <a:br>
              <a:rPr dirty="0"/>
            </a:br>
            <a:r>
              <a:rPr lang="zh-CN" altLang="en-US" sz="1530" kern="0" dirty="0" smtClean="0">
                <a:solidFill>
                  <a:srgbClr val="000000"/>
                </a:solidFill>
                <a:latin typeface="Times New Roman" pitchFamily="65" charset="-122"/>
                <a:ea typeface="宋体" pitchFamily="65" charset="-122"/>
              </a:rPr>
              <a:t>解释“竹”;再到“我山人是天地之中的一个点”,释为“点”;最后到“充满圆足的生命”,</a:t>
            </a:r>
            <a:r>
              <a:rPr dirty="0"/>
              <a:t/>
            </a:r>
            <a:br>
              <a:rPr dirty="0"/>
            </a:br>
            <a:r>
              <a:rPr lang="zh-CN" altLang="en-US" sz="1530" kern="0" dirty="0" smtClean="0">
                <a:solidFill>
                  <a:srgbClr val="000000"/>
                </a:solidFill>
                <a:latin typeface="Times New Roman" pitchFamily="65" charset="-122"/>
                <a:ea typeface="宋体" pitchFamily="65" charset="-122"/>
              </a:rPr>
              <a:t>释为“圆足的生命”。这是从抽象到具体阐述的,其实从第三段最后两句也可找出答案。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首先,提出人的境界分三个层次;其次,阐述了中国画中的小亭或小舟所体现的“台上</a:t>
            </a:r>
            <a:r>
              <a:rPr dirty="0"/>
              <a:t/>
            </a:r>
            <a:br>
              <a:rPr dirty="0"/>
            </a:br>
            <a:r>
              <a:rPr lang="zh-CN" altLang="en-US" sz="1530" kern="0" dirty="0" smtClean="0">
                <a:solidFill>
                  <a:srgbClr val="000000"/>
                </a:solidFill>
                <a:latin typeface="Times New Roman" pitchFamily="65" charset="-122"/>
                <a:ea typeface="宋体" pitchFamily="65" charset="-122"/>
              </a:rPr>
              <a:t>玩月”这一境界的心灵特点;最后,指出中国画家都想达到“高台玩月”的境界。</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结合概括性的语句给文段划分层次,按其先后顺序作答即可。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解题思路</a:t>
            </a:r>
            <a:r>
              <a:rPr lang="zh-CN" altLang="en-US" sz="1530" kern="0" dirty="0" smtClean="0">
                <a:solidFill>
                  <a:srgbClr val="000000"/>
                </a:solidFill>
                <a:latin typeface="Times New Roman" pitchFamily="65" charset="-122"/>
                <a:ea typeface="宋体" pitchFamily="65" charset="-122"/>
              </a:rPr>
              <a:t>　此段的思路很清晰,先通过清人张潮提出的人的三个层次的境界引出最高境界—</a:t>
            </a:r>
            <a:r>
              <a:rPr dirty="0"/>
              <a:t/>
            </a:r>
            <a:br>
              <a:rPr dirty="0"/>
            </a:br>
            <a:r>
              <a:rPr lang="zh-CN" altLang="en-US" sz="1530" kern="0" dirty="0" smtClean="0">
                <a:solidFill>
                  <a:srgbClr val="000000"/>
                </a:solidFill>
                <a:latin typeface="Times New Roman" pitchFamily="65" charset="-122"/>
                <a:ea typeface="宋体" pitchFamily="65" charset="-122"/>
              </a:rPr>
              <a:t>台上玩月;然后再从“画小亭和小舟”来论述“台上玩月”的最高境界;最后得出高明的画家</a:t>
            </a:r>
            <a:r>
              <a:rPr dirty="0"/>
              <a:t/>
            </a:r>
            <a:br>
              <a:rPr dirty="0"/>
            </a:br>
            <a:r>
              <a:rPr lang="zh-CN" altLang="en-US" sz="1530" kern="0" dirty="0" smtClean="0">
                <a:solidFill>
                  <a:srgbClr val="000000"/>
                </a:solidFill>
                <a:latin typeface="Times New Roman" pitchFamily="65" charset="-122"/>
                <a:ea typeface="宋体" pitchFamily="65" charset="-122"/>
              </a:rPr>
              <a:t>都想达到这一境界。</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“不离亭子”,表达了一个小“点”的生命自信;“不在亭子”,表现了生命在无限宇</a:t>
            </a:r>
            <a:r>
              <a:rPr dirty="0"/>
              <a:t/>
            </a:r>
            <a:br>
              <a:rPr dirty="0"/>
            </a:br>
            <a:r>
              <a:rPr lang="zh-CN" altLang="en-US" sz="1530" kern="0" dirty="0" smtClean="0">
                <a:solidFill>
                  <a:srgbClr val="000000"/>
                </a:solidFill>
                <a:latin typeface="Times New Roman" pitchFamily="65" charset="-122"/>
                <a:ea typeface="宋体" pitchFamily="65" charset="-122"/>
              </a:rPr>
              <a:t>宙中的悠游。草亭与乾坤的关系,写出了“小”的个体面对无限“大”的宇宙可采取的态度,</a:t>
            </a:r>
            <a:r>
              <a:rPr dirty="0"/>
              <a:t/>
            </a:r>
            <a:br>
              <a:rPr dirty="0"/>
            </a:br>
            <a:r>
              <a:rPr lang="zh-CN" altLang="en-US" sz="1530" kern="0" dirty="0" smtClean="0">
                <a:solidFill>
                  <a:srgbClr val="000000"/>
                </a:solidFill>
                <a:latin typeface="Times New Roman" pitchFamily="65" charset="-122"/>
                <a:ea typeface="宋体" pitchFamily="65" charset="-122"/>
              </a:rPr>
              <a:t>反映了生命困境以及从此困境突围的可能路径。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答题时,需结合“中国画中通透的小亭,八面无一物的小亭”分析“不离亭子”的含意;</a:t>
            </a:r>
            <a:r>
              <a:rPr dirty="0"/>
              <a:t/>
            </a:r>
            <a:br>
              <a:rPr dirty="0"/>
            </a:br>
            <a:r>
              <a:rPr lang="zh-CN" altLang="en-US" sz="1530" kern="0" dirty="0" smtClean="0">
                <a:solidFill>
                  <a:srgbClr val="000000"/>
                </a:solidFill>
                <a:latin typeface="Times New Roman" pitchFamily="65" charset="-122"/>
                <a:ea typeface="宋体" pitchFamily="65" charset="-122"/>
              </a:rPr>
              <a:t>结合“画的是这个亭子,但所要表达的生命体验却不在这亭子中”分析“不在亭子”的含</a:t>
            </a:r>
            <a:r>
              <a:rPr dirty="0"/>
              <a:t/>
            </a:r>
            <a:br>
              <a:rPr dirty="0"/>
            </a:br>
            <a:r>
              <a:rPr lang="zh-CN" altLang="en-US" sz="1530" kern="0" dirty="0" smtClean="0">
                <a:solidFill>
                  <a:srgbClr val="000000"/>
                </a:solidFill>
                <a:latin typeface="Times New Roman" pitchFamily="65" charset="-122"/>
                <a:ea typeface="宋体" pitchFamily="65" charset="-122"/>
              </a:rPr>
              <a:t>意。分析物象的内涵一定要挖掘其内在品格,抓住物与志的契合点,结合主旨作答。</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方法点拨　</a:t>
            </a:r>
            <a:r>
              <a:rPr lang="zh-CN" altLang="en-US" sz="1530" kern="0" dirty="0" smtClean="0">
                <a:solidFill>
                  <a:srgbClr val="000000"/>
                </a:solidFill>
                <a:latin typeface="Times New Roman" pitchFamily="65" charset="-122"/>
                <a:ea typeface="宋体" pitchFamily="65" charset="-122"/>
              </a:rPr>
              <a:t>“不离亭子”在文章第二段中是“外在的物”,在第三段中是“个”是“点”;</a:t>
            </a:r>
            <a:r>
              <a:rPr dirty="0"/>
              <a:t/>
            </a:r>
            <a:br>
              <a:rPr dirty="0"/>
            </a:br>
            <a:r>
              <a:rPr lang="zh-CN" altLang="en-US" sz="1530" kern="0" dirty="0" smtClean="0">
                <a:solidFill>
                  <a:srgbClr val="000000"/>
                </a:solidFill>
                <a:latin typeface="Times New Roman" pitchFamily="65" charset="-122"/>
                <a:ea typeface="宋体" pitchFamily="65" charset="-122"/>
              </a:rPr>
              <a:t>“不在亭子”的踪影在第二段中是“内在的心”,在第三段中是“圆足的生命”,是“反映出</a:t>
            </a:r>
            <a:r>
              <a:rPr dirty="0"/>
              <a:t/>
            </a:r>
            <a:br>
              <a:rPr dirty="0"/>
            </a:br>
            <a:r>
              <a:rPr lang="zh-CN" altLang="en-US" sz="1530" kern="0" dirty="0" smtClean="0">
                <a:solidFill>
                  <a:srgbClr val="000000"/>
                </a:solidFill>
                <a:latin typeface="Times New Roman" pitchFamily="65" charset="-122"/>
                <a:ea typeface="宋体" pitchFamily="65" charset="-122"/>
              </a:rPr>
              <a:t>人的生命困境以及从此困境中突围的可能路径”。把这些点进行整合即可。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86532"/>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一、(2018课标全国1,1—3)阅读下面的文字,回答问题。(9分)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诸子之学,兴起于先秦,当时一大批富有创见的思想家喷涌而出,蔚为思想史之奇观。在狭义</a:t>
            </a:r>
            <a:r>
              <a:rPr dirty="0"/>
              <a:t/>
            </a:r>
            <a:br>
              <a:rPr dirty="0"/>
            </a:br>
            <a:r>
              <a:rPr lang="zh-CN" altLang="en-US" sz="1530" kern="0" dirty="0" smtClean="0">
                <a:solidFill>
                  <a:srgbClr val="000000"/>
                </a:solidFill>
                <a:latin typeface="Times New Roman" pitchFamily="65" charset="-122"/>
                <a:ea typeface="宋体" pitchFamily="65" charset="-122"/>
              </a:rPr>
              <a:t>上,诸子之学与先秦时代相联系;在广义上,诸子之学则不限于先秦而绵延于此后中国思想发展</a:t>
            </a:r>
            <a:r>
              <a:rPr dirty="0"/>
              <a:t/>
            </a:r>
            <a:br>
              <a:rPr dirty="0"/>
            </a:br>
            <a:r>
              <a:rPr lang="zh-CN" altLang="en-US" sz="1530" kern="0" dirty="0" smtClean="0">
                <a:solidFill>
                  <a:srgbClr val="000000"/>
                </a:solidFill>
                <a:latin typeface="Times New Roman" pitchFamily="65" charset="-122"/>
                <a:ea typeface="宋体" pitchFamily="65" charset="-122"/>
              </a:rPr>
              <a:t>的整个过程,这一过程至今仍没有终结。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诸子之学的内在品格是历史的承继性以及思想的创造性和突破性。“新子学”,即新时代的</a:t>
            </a:r>
            <a:r>
              <a:rPr dirty="0"/>
              <a:t/>
            </a:r>
            <a:br>
              <a:rPr dirty="0"/>
            </a:br>
            <a:r>
              <a:rPr lang="zh-CN" altLang="en-US" sz="1530" kern="0" dirty="0" smtClean="0">
                <a:solidFill>
                  <a:srgbClr val="000000"/>
                </a:solidFill>
                <a:latin typeface="Times New Roman" pitchFamily="65" charset="-122"/>
                <a:ea typeface="宋体" pitchFamily="65" charset="-122"/>
              </a:rPr>
              <a:t>诸子之学,也应有同样的品格。这可以从“照着讲”和“接着讲”两个方面来理解。一般而</a:t>
            </a:r>
            <a:r>
              <a:rPr dirty="0"/>
              <a:t/>
            </a:r>
            <a:br>
              <a:rPr dirty="0"/>
            </a:br>
            <a:r>
              <a:rPr lang="zh-CN" altLang="en-US" sz="1530" kern="0" dirty="0" smtClean="0">
                <a:solidFill>
                  <a:srgbClr val="000000"/>
                </a:solidFill>
                <a:latin typeface="Times New Roman" pitchFamily="65" charset="-122"/>
                <a:ea typeface="宋体" pitchFamily="65" charset="-122"/>
              </a:rPr>
              <a:t>言,“照着讲”主要是从历史角度对以往经典作具体的实证性研究,诸如训诂、校勘、文献编</a:t>
            </a:r>
            <a:r>
              <a:rPr dirty="0"/>
              <a:t/>
            </a:r>
            <a:br>
              <a:rPr dirty="0"/>
            </a:br>
            <a:r>
              <a:rPr lang="zh-CN" altLang="en-US" sz="1530" kern="0" dirty="0" smtClean="0">
                <a:solidFill>
                  <a:srgbClr val="000000"/>
                </a:solidFill>
                <a:latin typeface="Times New Roman" pitchFamily="65" charset="-122"/>
                <a:ea typeface="宋体" pitchFamily="65" charset="-122"/>
              </a:rPr>
              <a:t>纂等等。这方面的研究涉及对以往思想的回顾、反思,既应把握历史上的思想家实际说了些</a:t>
            </a:r>
            <a:r>
              <a:rPr dirty="0"/>
              <a:t/>
            </a:r>
            <a:br>
              <a:rPr dirty="0"/>
            </a:br>
            <a:r>
              <a:rPr lang="zh-CN" altLang="en-US" sz="1530" kern="0" dirty="0" smtClean="0">
                <a:solidFill>
                  <a:srgbClr val="000000"/>
                </a:solidFill>
                <a:latin typeface="Times New Roman" pitchFamily="65" charset="-122"/>
                <a:ea typeface="宋体" pitchFamily="65" charset="-122"/>
              </a:rPr>
              <a:t>什么,也应总结其中具有创造性和生命力的内容,从而为今天的思考提供重要的思想资源。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与“照着讲”相关的是“接着讲”。从思想的发展与诸子之学的关联看,“接着讲”接近诸</a:t>
            </a:r>
            <a:r>
              <a:rPr dirty="0"/>
              <a:t/>
            </a:r>
            <a:br>
              <a:rPr dirty="0"/>
            </a:br>
            <a:r>
              <a:rPr lang="zh-CN" altLang="en-US" sz="1530" kern="0" dirty="0" smtClean="0">
                <a:solidFill>
                  <a:srgbClr val="000000"/>
                </a:solidFill>
                <a:latin typeface="Times New Roman" pitchFamily="65" charset="-122"/>
                <a:ea typeface="宋体" pitchFamily="65" charset="-122"/>
              </a:rPr>
              <a:t>子之学所具有的思想突破性的内在品格,它意味着延续诸子注重思想创造的传统。以近代以</a:t>
            </a:r>
            <a:r>
              <a:rPr dirty="0"/>
              <a:t/>
            </a:r>
            <a:br>
              <a:rPr dirty="0"/>
            </a:br>
            <a:r>
              <a:rPr lang="zh-CN" altLang="en-US" sz="1530" kern="0" dirty="0" smtClean="0">
                <a:solidFill>
                  <a:srgbClr val="000000"/>
                </a:solidFill>
                <a:latin typeface="Times New Roman" pitchFamily="65" charset="-122"/>
                <a:ea typeface="宋体" pitchFamily="65" charset="-122"/>
              </a:rPr>
              <a:t>来中西思想的互动为背景,“接着讲”无法回避中西思想之间的关系。在中西之学已相遇的</a:t>
            </a:r>
            <a:r>
              <a:rPr dirty="0"/>
              <a:t/>
            </a:r>
            <a:br>
              <a:rPr dirty="0"/>
            </a:br>
            <a:r>
              <a:rPr lang="zh-CN" altLang="en-US" sz="1530" kern="0" dirty="0" smtClean="0">
                <a:solidFill>
                  <a:srgbClr val="000000"/>
                </a:solidFill>
                <a:latin typeface="Times New Roman" pitchFamily="65" charset="-122"/>
                <a:ea typeface="宋体" pitchFamily="65" charset="-122"/>
              </a:rPr>
              <a:t>背景下,“接着讲”同时展开为中西之学的交融,从更深的层次看,这种交融具体展开为世界文</a:t>
            </a:r>
            <a:endParaRPr lang="zh-CN" altLang="en-US" dirty="0"/>
          </a:p>
        </p:txBody>
      </p:sp>
      <p:sp>
        <p:nvSpPr>
          <p:cNvPr id="3" name="TextBox 11"/>
          <p:cNvSpPr txBox="1"/>
          <p:nvPr/>
        </p:nvSpPr>
        <p:spPr>
          <a:xfrm>
            <a:off x="2285984" y="1151759"/>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洋楼等事为先驱,于是“洋式楼房”“洋式门面”,如雨后春笋,酝酿出光宣以来建筑界的大混</a:t>
            </a:r>
            <a:r>
              <a:t/>
            </a:r>
            <a:br/>
            <a:r>
              <a:rPr lang="zh-CN" altLang="en-US" sz="1530" kern="0" dirty="0" smtClean="0">
                <a:solidFill>
                  <a:srgbClr val="000000"/>
                </a:solidFill>
                <a:latin typeface="Times New Roman" pitchFamily="65" charset="-122"/>
                <a:ea typeface="宋体" pitchFamily="65" charset="-122"/>
              </a:rPr>
              <a:t>乱。正在这个时期,有少数真正或略受过建筑训练的外国建筑家,在香港、上海、天津</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乃</a:t>
            </a:r>
            <a:r>
              <a:t/>
            </a:r>
            <a:br/>
            <a:r>
              <a:rPr lang="zh-CN" altLang="en-US" sz="1530" kern="0" dirty="0" smtClean="0">
                <a:solidFill>
                  <a:srgbClr val="000000"/>
                </a:solidFill>
                <a:latin typeface="Times New Roman" pitchFamily="65" charset="-122"/>
                <a:ea typeface="宋体" pitchFamily="65" charset="-122"/>
              </a:rPr>
              <a:t>至许多内地都邑里,将他们的希腊罗马哥特等式样,似是而非地移植过来,同时还有早期的留学</a:t>
            </a:r>
            <a:r>
              <a:t/>
            </a:r>
            <a:br/>
            <a:r>
              <a:rPr lang="zh-CN" altLang="en-US" sz="1530" kern="0" dirty="0" smtClean="0">
                <a:solidFill>
                  <a:srgbClr val="000000"/>
                </a:solidFill>
                <a:latin typeface="Times New Roman" pitchFamily="65" charset="-122"/>
                <a:ea typeface="宋体" pitchFamily="65" charset="-122"/>
              </a:rPr>
              <a:t>生,敬佩西洋城市间的高楼霄汉,帮助他们移植这种艺术。这可说是中国建筑术由匠人手中升</a:t>
            </a:r>
            <a:r>
              <a:t/>
            </a:r>
            <a:br/>
            <a:r>
              <a:rPr lang="zh-CN" altLang="en-US" sz="1530" kern="0" dirty="0" smtClean="0">
                <a:solidFill>
                  <a:srgbClr val="000000"/>
                </a:solidFill>
                <a:latin typeface="Times New Roman" pitchFamily="65" charset="-122"/>
                <a:ea typeface="宋体" pitchFamily="65" charset="-122"/>
              </a:rPr>
              <a:t>到“士大夫”手中之始;但是这几位先辈留学建筑师,多数却对于中国式建筑根本鄙视。近来</a:t>
            </a:r>
            <a:r>
              <a:t/>
            </a:r>
            <a:br/>
            <a:r>
              <a:rPr lang="zh-CN" altLang="en-US" sz="1530" kern="0" dirty="0" smtClean="0">
                <a:solidFill>
                  <a:srgbClr val="000000"/>
                </a:solidFill>
                <a:latin typeface="Times New Roman" pitchFamily="65" charset="-122"/>
                <a:ea typeface="宋体" pitchFamily="65" charset="-122"/>
              </a:rPr>
              <a:t>虽然有人对于中国建筑有相当兴趣,但也不过取一种神秘态度,或含糊地骄傲地用些抽象字句</a:t>
            </a:r>
            <a:r>
              <a:t/>
            </a:r>
            <a:br/>
            <a:r>
              <a:rPr lang="zh-CN" altLang="en-US" sz="1530" kern="0" dirty="0" smtClean="0">
                <a:solidFill>
                  <a:srgbClr val="000000"/>
                </a:solidFill>
                <a:latin typeface="Times New Roman" pitchFamily="65" charset="-122"/>
                <a:ea typeface="宋体" pitchFamily="65" charset="-122"/>
              </a:rPr>
              <a:t>来对外人颂扬它;至于其结构上的美德及真正的艺术上的成功,则仍非常缺乏了解。现在中国</a:t>
            </a:r>
            <a:r>
              <a:t/>
            </a:r>
            <a:br/>
            <a:r>
              <a:rPr lang="zh-CN" altLang="en-US" sz="1530" kern="0" dirty="0" smtClean="0">
                <a:solidFill>
                  <a:srgbClr val="000000"/>
                </a:solidFill>
                <a:latin typeface="Times New Roman" pitchFamily="65" charset="-122"/>
                <a:ea typeface="宋体" pitchFamily="65" charset="-122"/>
              </a:rPr>
              <a:t>各处“洋化”过的旧房子,竟有许多将洋式的短处,来替代中国式的长处,成了</a:t>
            </a:r>
            <a:r>
              <a:rPr lang="zh-CN" altLang="en-US" sz="1530" u="sng" kern="0" dirty="0" smtClean="0">
                <a:solidFill>
                  <a:srgbClr val="000000"/>
                </a:solidFill>
                <a:latin typeface="Times New Roman" pitchFamily="65" charset="-122"/>
                <a:ea typeface="宋体" pitchFamily="65" charset="-122"/>
              </a:rPr>
              <a:t>兼二者之短的</a:t>
            </a:r>
            <a:r>
              <a:t/>
            </a:r>
            <a:br/>
            <a:r>
              <a:rPr lang="zh-CN" altLang="en-US" sz="1530" u="sng" kern="0" dirty="0" smtClean="0">
                <a:solidFill>
                  <a:srgbClr val="000000"/>
                </a:solidFill>
                <a:latin typeface="Times New Roman" pitchFamily="65" charset="-122"/>
                <a:ea typeface="宋体" pitchFamily="65" charset="-122"/>
              </a:rPr>
              <a:t>“低能儿”</a:t>
            </a:r>
            <a:r>
              <a:rPr lang="zh-CN" altLang="en-US" sz="1530" kern="0" dirty="0" smtClean="0">
                <a:solidFill>
                  <a:srgbClr val="000000"/>
                </a:solidFill>
                <a:latin typeface="Times New Roman" pitchFamily="65" charset="-122"/>
                <a:ea typeface="宋体" pitchFamily="65" charset="-122"/>
              </a:rPr>
              <a:t>,这些亦正可表示出他们对于中国建筑的不了解态度了。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欧洲大战以后,艺潮汹涌,近来风行欧美的“国际式”新建筑,承认机械及新材料在我们生活中</a:t>
            </a:r>
            <a:r>
              <a:t/>
            </a:r>
            <a:br/>
            <a:r>
              <a:rPr lang="zh-CN" altLang="en-US" sz="1530" kern="0" dirty="0" smtClean="0">
                <a:solidFill>
                  <a:srgbClr val="000000"/>
                </a:solidFill>
                <a:latin typeface="Times New Roman" pitchFamily="65" charset="-122"/>
                <a:ea typeface="宋体" pitchFamily="65" charset="-122"/>
              </a:rPr>
              <a:t>已占据了主要地位。这些“国际式”建筑,名目虽然笼统,其精神观念,却是极诚实的。这种建</a:t>
            </a:r>
            <a:r>
              <a:t/>
            </a:r>
            <a:br/>
            <a:r>
              <a:rPr lang="zh-CN" altLang="en-US" sz="1530" kern="0" dirty="0" smtClean="0">
                <a:solidFill>
                  <a:srgbClr val="000000"/>
                </a:solidFill>
                <a:latin typeface="Times New Roman" pitchFamily="65" charset="-122"/>
                <a:ea typeface="宋体" pitchFamily="65" charset="-122"/>
              </a:rPr>
              <a:t>筑现在已传至中国各通商口岸,许多建筑师又全在抄袭或模仿那种形式。但是对于新建筑有</a:t>
            </a:r>
            <a:r>
              <a:t/>
            </a:r>
            <a:br/>
            <a:r>
              <a:rPr lang="zh-CN" altLang="en-US" sz="1530" kern="0" dirty="0" smtClean="0">
                <a:solidFill>
                  <a:srgbClr val="000000"/>
                </a:solidFill>
                <a:latin typeface="Times New Roman" pitchFamily="65" charset="-122"/>
                <a:ea typeface="宋体" pitchFamily="65" charset="-122"/>
              </a:rPr>
              <a:t>真正认识的人,都应知道现代最新的构架法,与中国固有建筑的构架法,所用材料不同,基本原</a:t>
            </a:r>
            <a:r>
              <a:t/>
            </a:r>
            <a:br/>
            <a:r>
              <a:rPr lang="zh-CN" altLang="en-US" sz="1530" kern="0" dirty="0" smtClean="0">
                <a:solidFill>
                  <a:srgbClr val="000000"/>
                </a:solidFill>
                <a:latin typeface="Times New Roman" pitchFamily="65" charset="-122"/>
                <a:ea typeface="宋体" pitchFamily="65" charset="-122"/>
              </a:rPr>
              <a:t>则却一样——都是先立骨架,次加墙壁的。这并不是他们故意抄袭我们的形式,乃因结构使</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化的建构与发展过程。中国思想传统与西方的思想传统都构成了世界文化的重要资源,而世</a:t>
            </a:r>
            <a:r>
              <a:rPr sz="1500" dirty="0"/>
              <a:t/>
            </a:r>
            <a:br>
              <a:rPr sz="1500" dirty="0"/>
            </a:br>
            <a:r>
              <a:rPr lang="zh-CN" altLang="en-US" sz="1500" kern="0" dirty="0" smtClean="0">
                <a:solidFill>
                  <a:srgbClr val="000000"/>
                </a:solidFill>
                <a:latin typeface="Times New Roman" pitchFamily="65" charset="-122"/>
                <a:ea typeface="宋体" pitchFamily="65" charset="-122"/>
              </a:rPr>
              <a:t>界文化的发展,则以二者的互动为其重要前提。这一意义上的“新子学”,同时表现为世界文</a:t>
            </a:r>
            <a:r>
              <a:rPr sz="1500" dirty="0"/>
              <a:t/>
            </a:r>
            <a:br>
              <a:rPr sz="1500" dirty="0"/>
            </a:br>
            <a:r>
              <a:rPr lang="zh-CN" altLang="en-US" sz="1500" kern="0" dirty="0" smtClean="0">
                <a:solidFill>
                  <a:srgbClr val="000000"/>
                </a:solidFill>
                <a:latin typeface="Times New Roman" pitchFamily="65" charset="-122"/>
                <a:ea typeface="宋体" pitchFamily="65" charset="-122"/>
              </a:rPr>
              <a:t>化发展过程中创造性的思想系统。相对于传统的诸子之学,“新子学”无疑获得了新的内涵</a:t>
            </a:r>
            <a:r>
              <a:rPr sz="1500" dirty="0"/>
              <a:t/>
            </a:r>
            <a:br>
              <a:rPr sz="1500" dirty="0"/>
            </a:br>
            <a:r>
              <a:rPr lang="zh-CN" altLang="en-US" sz="1500" kern="0" dirty="0" smtClean="0">
                <a:solidFill>
                  <a:srgbClr val="000000"/>
                </a:solidFill>
                <a:latin typeface="Times New Roman" pitchFamily="65" charset="-122"/>
                <a:ea typeface="宋体" pitchFamily="65" charset="-122"/>
              </a:rPr>
              <a:t>与新的形态。</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“照着讲”与“接着讲”二者无法分离。从逻辑上说,任何新思想的形成,都不能从“无”开</a:t>
            </a:r>
            <a:r>
              <a:rPr sz="1500" dirty="0"/>
              <a:t/>
            </a:r>
            <a:br>
              <a:rPr sz="1500" dirty="0"/>
            </a:br>
            <a:r>
              <a:rPr lang="zh-CN" altLang="en-US" sz="1500" kern="0" dirty="0" smtClean="0">
                <a:solidFill>
                  <a:srgbClr val="000000"/>
                </a:solidFill>
                <a:latin typeface="Times New Roman" pitchFamily="65" charset="-122"/>
                <a:ea typeface="宋体" pitchFamily="65" charset="-122"/>
              </a:rPr>
              <a:t>始,它总是基于既有的思想演进过程,并需要对既有思想范围进行反思批判。“照着讲”的意</a:t>
            </a:r>
            <a:r>
              <a:rPr sz="1500" dirty="0"/>
              <a:t/>
            </a:r>
            <a:br>
              <a:rPr sz="1500" dirty="0"/>
            </a:br>
            <a:r>
              <a:rPr lang="zh-CN" altLang="en-US" sz="1500" kern="0" dirty="0" smtClean="0">
                <a:solidFill>
                  <a:srgbClr val="000000"/>
                </a:solidFill>
                <a:latin typeface="Times New Roman" pitchFamily="65" charset="-122"/>
                <a:ea typeface="宋体" pitchFamily="65" charset="-122"/>
              </a:rPr>
              <a:t>义,在于梳理以往的思想发展过程,打开前人思想的丰富内容,由此为后继的思想提供理论之</a:t>
            </a:r>
            <a:r>
              <a:rPr sz="1500" dirty="0"/>
              <a:t/>
            </a:r>
            <a:br>
              <a:rPr sz="1500" dirty="0"/>
            </a:br>
            <a:r>
              <a:rPr lang="zh-CN" altLang="en-US" sz="1500" kern="0" dirty="0" smtClean="0">
                <a:solidFill>
                  <a:srgbClr val="000000"/>
                </a:solidFill>
                <a:latin typeface="Times New Roman" pitchFamily="65" charset="-122"/>
                <a:ea typeface="宋体" pitchFamily="65" charset="-122"/>
              </a:rPr>
              <a:t>源。在此意义上,“照着讲”是“接着讲”的出发点。然而,仅仅停留在“照着讲”,思想便容</a:t>
            </a:r>
            <a:r>
              <a:rPr sz="1500" dirty="0"/>
              <a:t/>
            </a:r>
            <a:br>
              <a:rPr sz="1500" dirty="0"/>
            </a:br>
            <a:r>
              <a:rPr lang="zh-CN" altLang="en-US" sz="1500" kern="0" dirty="0" smtClean="0">
                <a:solidFill>
                  <a:srgbClr val="000000"/>
                </a:solidFill>
                <a:latin typeface="Times New Roman" pitchFamily="65" charset="-122"/>
                <a:ea typeface="宋体" pitchFamily="65" charset="-122"/>
              </a:rPr>
              <a:t>易止于过去,难以继续前行,可能无助于思想的创新。就此而言,在“照着讲”之后,需要继之</a:t>
            </a:r>
            <a:r>
              <a:rPr sz="1500" dirty="0"/>
              <a:t/>
            </a:r>
            <a:br>
              <a:rPr sz="1500" dirty="0"/>
            </a:br>
            <a:r>
              <a:rPr lang="zh-CN" altLang="en-US" sz="1500" kern="0" dirty="0" smtClean="0">
                <a:solidFill>
                  <a:srgbClr val="000000"/>
                </a:solidFill>
                <a:latin typeface="Times New Roman" pitchFamily="65" charset="-122"/>
                <a:ea typeface="宋体" pitchFamily="65" charset="-122"/>
              </a:rPr>
              <a:t>以“接着讲”。“接着讲”的基本精神,是突破以往思想或推进以往思想,而新的思想系统的</a:t>
            </a:r>
            <a:r>
              <a:rPr sz="1500" dirty="0"/>
              <a:t/>
            </a:r>
            <a:br>
              <a:rPr sz="1500" dirty="0"/>
            </a:br>
            <a:r>
              <a:rPr lang="zh-CN" altLang="en-US" sz="1500" kern="0" dirty="0" smtClean="0">
                <a:solidFill>
                  <a:srgbClr val="000000"/>
                </a:solidFill>
                <a:latin typeface="Times New Roman" pitchFamily="65" charset="-122"/>
                <a:ea typeface="宋体" pitchFamily="65" charset="-122"/>
              </a:rPr>
              <a:t>形成,则是其逻辑结果。进而言之,从现实的过程看,“照着讲”与“接着讲”总是相互渗入:</a:t>
            </a:r>
            <a:r>
              <a:rPr sz="1500" dirty="0"/>
              <a:t/>
            </a:r>
            <a:br>
              <a:rPr sz="1500" dirty="0"/>
            </a:br>
            <a:r>
              <a:rPr lang="zh-CN" altLang="en-US" sz="1500" kern="0" dirty="0" smtClean="0">
                <a:solidFill>
                  <a:srgbClr val="000000"/>
                </a:solidFill>
                <a:latin typeface="Times New Roman" pitchFamily="65" charset="-122"/>
                <a:ea typeface="宋体" pitchFamily="65" charset="-122"/>
              </a:rPr>
              <a:t>“照着讲”包含对以往思想的逻辑重构与理论阐释,这种重构与阐释已内含“接着讲”;“接</a:t>
            </a:r>
            <a:r>
              <a:rPr sz="1500" dirty="0"/>
              <a:t/>
            </a:r>
            <a:br>
              <a:rPr sz="1500" dirty="0"/>
            </a:br>
            <a:r>
              <a:rPr lang="zh-CN" altLang="en-US" sz="1500" kern="0" dirty="0" smtClean="0">
                <a:solidFill>
                  <a:srgbClr val="000000"/>
                </a:solidFill>
                <a:latin typeface="Times New Roman" pitchFamily="65" charset="-122"/>
                <a:ea typeface="宋体" pitchFamily="65" charset="-122"/>
              </a:rPr>
              <a:t>着讲”基于已有的思想发展,也相应地内含“照着讲”。“新子学”应追求“照着讲”与</a:t>
            </a:r>
            <a:r>
              <a:rPr sz="1500" dirty="0"/>
              <a:t/>
            </a:r>
            <a:br>
              <a:rPr sz="1500" dirty="0"/>
            </a:br>
            <a:r>
              <a:rPr lang="zh-CN" altLang="en-US" sz="1500" kern="0" dirty="0" smtClean="0">
                <a:solidFill>
                  <a:srgbClr val="000000"/>
                </a:solidFill>
                <a:latin typeface="Times New Roman" pitchFamily="65" charset="-122"/>
                <a:ea typeface="宋体" pitchFamily="65" charset="-122"/>
              </a:rPr>
              <a:t>“接着讲”的统一。</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(摘编自杨国荣《历史视域中的诸子学》)</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1194"/>
            <a:chOff x="539750" y="1080000"/>
            <a:chExt cx="8127250" cy="5261194"/>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1.下列关于原文内容的理解和分析,不正确的一项是(3分)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A.广义上的诸子之学始于先秦,贯穿于此后中国思想史,也是当代思想的组成部分。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B.“照着讲”主要指对经典的整理和实证性研究,并发掘历史上思想家的思想内涵。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C.“接着讲”主要指接续诸子注重思想创造的传统,在新条件下形成创造性的思想。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D.不同于以往诸子之学,“新子学”受西方思想影响,脱离了既有思想演进的过程。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2.下列对原文论证的相关分析,不正确的一项是(3分)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A.文章采用了对比的论证手法,以突出“新子学”与历史上诸子之学的差异。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B.文章指出理解“新子学”的品格可从两方面入手,并就二者的关系进行论证。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C.文章以中西思想交融互动为前提,论证“新子学”“接着讲”的必要和可能。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D.文章论证“照着讲”“接着讲”无法分离,是按从逻辑到现实的顺序推进的。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3.根据原文内容,下列说法正确的一项是(3分)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A.对经典进行文本校勘和文献编纂与进一步阐发之间,在历史上是互相隔膜的。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B.面对中西思想的交融与互动,“新子学”应该同时致力于中国和世界文化的建构。</a:t>
              </a:r>
              <a:endParaRPr lang="zh-CN" altLang="en-US" dirty="0"/>
            </a:p>
          </p:txBody>
        </p:sp>
        <p:sp>
          <p:nvSpPr>
            <p:cNvPr id="3" name="TextBox 2"/>
            <p:cNvSpPr txBox="1"/>
            <p:nvPr/>
          </p:nvSpPr>
          <p:spPr>
            <a:xfrm>
              <a:off x="539750" y="563484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C.“照着讲”内含“接着讲”,虽然能发扬以往的思想,但无助于促进新思想生成。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D.“新子学”要参与世界文化的发展,就有必要从“照着讲”逐渐过渡到“接着讲”。</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本题考查筛选并整合文中信息的能力。A.对应信息在第一段,由“诸子之学,兴</a:t>
            </a:r>
            <a:r>
              <a:rPr dirty="0"/>
              <a:t/>
            </a:r>
            <a:br>
              <a:rPr dirty="0"/>
            </a:br>
            <a:r>
              <a:rPr lang="zh-CN" altLang="en-US" sz="1530" kern="0" dirty="0" smtClean="0">
                <a:solidFill>
                  <a:srgbClr val="000000"/>
                </a:solidFill>
                <a:latin typeface="Times New Roman" pitchFamily="65" charset="-122"/>
                <a:ea typeface="宋体" pitchFamily="65" charset="-122"/>
              </a:rPr>
              <a:t>起于先秦”“在广义上,诸子之学则不限于先秦而绵延于此后中国思想发展的整个过程,这一</a:t>
            </a:r>
            <a:r>
              <a:rPr dirty="0"/>
              <a:t/>
            </a:r>
            <a:br>
              <a:rPr dirty="0"/>
            </a:br>
            <a:r>
              <a:rPr lang="zh-CN" altLang="en-US" sz="1530" kern="0" dirty="0" smtClean="0">
                <a:solidFill>
                  <a:srgbClr val="000000"/>
                </a:solidFill>
                <a:latin typeface="Times New Roman" pitchFamily="65" charset="-122"/>
                <a:ea typeface="宋体" pitchFamily="65" charset="-122"/>
              </a:rPr>
              <a:t>过程至今仍没有终结”,可知此项表述正确。B.对应信息在第二段,由“‘照着讲’主要是从</a:t>
            </a:r>
            <a:r>
              <a:rPr dirty="0"/>
              <a:t/>
            </a:r>
            <a:br>
              <a:rPr dirty="0"/>
            </a:br>
            <a:r>
              <a:rPr lang="zh-CN" altLang="en-US" sz="1530" kern="0" dirty="0" smtClean="0">
                <a:solidFill>
                  <a:srgbClr val="000000"/>
                </a:solidFill>
                <a:latin typeface="Times New Roman" pitchFamily="65" charset="-122"/>
                <a:ea typeface="宋体" pitchFamily="65" charset="-122"/>
              </a:rPr>
              <a:t>历史角度对以往经典作具体的实证性研究”“这方面的研究涉及对以往思想的回顾、反思,</a:t>
            </a:r>
            <a:r>
              <a:rPr dirty="0"/>
              <a:t/>
            </a:r>
            <a:br>
              <a:rPr dirty="0"/>
            </a:br>
            <a:r>
              <a:rPr lang="zh-CN" altLang="en-US" sz="1530" kern="0" dirty="0" smtClean="0">
                <a:solidFill>
                  <a:srgbClr val="000000"/>
                </a:solidFill>
                <a:latin typeface="Times New Roman" pitchFamily="65" charset="-122"/>
                <a:ea typeface="宋体" pitchFamily="65" charset="-122"/>
              </a:rPr>
              <a:t>既应把握历史上的思想家实际说了些什么,也应总结其中具有创造性和生命力的内容,从而为</a:t>
            </a:r>
            <a:r>
              <a:rPr dirty="0"/>
              <a:t/>
            </a:r>
            <a:br>
              <a:rPr dirty="0"/>
            </a:br>
            <a:r>
              <a:rPr lang="zh-CN" altLang="en-US" sz="1530" kern="0" dirty="0" smtClean="0">
                <a:solidFill>
                  <a:srgbClr val="000000"/>
                </a:solidFill>
                <a:latin typeface="Times New Roman" pitchFamily="65" charset="-122"/>
                <a:ea typeface="宋体" pitchFamily="65" charset="-122"/>
              </a:rPr>
              <a:t>今天的思考提供重要的思想资源”,可知此项表述正确。C.对应信息在第三段,由“‘接着</a:t>
            </a:r>
            <a:r>
              <a:rPr dirty="0"/>
              <a:t/>
            </a:r>
            <a:br>
              <a:rPr dirty="0"/>
            </a:br>
            <a:r>
              <a:rPr lang="zh-CN" altLang="en-US" sz="1530" kern="0" dirty="0" smtClean="0">
                <a:solidFill>
                  <a:srgbClr val="000000"/>
                </a:solidFill>
                <a:latin typeface="Times New Roman" pitchFamily="65" charset="-122"/>
                <a:ea typeface="宋体" pitchFamily="65" charset="-122"/>
              </a:rPr>
              <a:t>讲’接近诸子之学所具有的思想突破性的内在品格,它意味着延续诸子注重思想创造的传</a:t>
            </a:r>
            <a:r>
              <a:rPr dirty="0"/>
              <a:t/>
            </a:r>
            <a:br>
              <a:rPr dirty="0"/>
            </a:br>
            <a:r>
              <a:rPr lang="zh-CN" altLang="en-US" sz="1530" kern="0" dirty="0" smtClean="0">
                <a:solidFill>
                  <a:srgbClr val="000000"/>
                </a:solidFill>
                <a:latin typeface="Times New Roman" pitchFamily="65" charset="-122"/>
                <a:ea typeface="宋体" pitchFamily="65" charset="-122"/>
              </a:rPr>
              <a:t>统”“这一意义上的‘新子学’,同时表现为世界文化发展过程中创造性的思想系统”,可知</a:t>
            </a:r>
            <a:r>
              <a:rPr dirty="0"/>
              <a:t/>
            </a:r>
            <a:br>
              <a:rPr dirty="0"/>
            </a:br>
            <a:r>
              <a:rPr lang="zh-CN" altLang="en-US" sz="1530" kern="0" dirty="0" smtClean="0">
                <a:solidFill>
                  <a:srgbClr val="000000"/>
                </a:solidFill>
                <a:latin typeface="Times New Roman" pitchFamily="65" charset="-122"/>
                <a:ea typeface="宋体" pitchFamily="65" charset="-122"/>
              </a:rPr>
              <a:t>此项表述正确。D.曲解文意。对应信息在第四段,由“从逻辑上说,任何新思想的形成,都不能</a:t>
            </a:r>
            <a:r>
              <a:rPr dirty="0"/>
              <a:t/>
            </a:r>
            <a:br>
              <a:rPr dirty="0"/>
            </a:br>
            <a:r>
              <a:rPr lang="zh-CN" altLang="en-US" sz="1530" kern="0" dirty="0" smtClean="0">
                <a:solidFill>
                  <a:srgbClr val="000000"/>
                </a:solidFill>
                <a:latin typeface="Times New Roman" pitchFamily="65" charset="-122"/>
                <a:ea typeface="宋体" pitchFamily="65" charset="-122"/>
              </a:rPr>
              <a:t>从‘无’开始,它总是基于既有的思想演进过程,并需要对既有思想范围进行反思批判”,可知</a:t>
            </a:r>
            <a:r>
              <a:rPr dirty="0"/>
              <a:t/>
            </a:r>
            <a:br>
              <a:rPr dirty="0"/>
            </a:br>
            <a:r>
              <a:rPr lang="zh-CN" altLang="en-US" sz="1530" kern="0" dirty="0" smtClean="0">
                <a:solidFill>
                  <a:srgbClr val="000000"/>
                </a:solidFill>
                <a:latin typeface="Times New Roman" pitchFamily="65" charset="-122"/>
                <a:ea typeface="宋体" pitchFamily="65" charset="-122"/>
              </a:rPr>
              <a:t>此项中“脱离了既有思想演进的过程”表述错误。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解题步骤</a:t>
            </a:r>
            <a:r>
              <a:rPr lang="zh-CN" altLang="en-US" sz="1530" kern="0" dirty="0" smtClean="0">
                <a:solidFill>
                  <a:srgbClr val="000000"/>
                </a:solidFill>
                <a:latin typeface="Times New Roman" pitchFamily="65" charset="-122"/>
                <a:ea typeface="宋体" pitchFamily="65" charset="-122"/>
              </a:rPr>
              <a:t>　信息筛选整合题解题四步骤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考查筛选并整合文中信息的能力的题目,题干的表述一般为“对文章有关内容的表述,不符合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原文意思(或正确)的一项是”,错误设置一般为混淆范围、强加因果、曲解文意、偷换概</a:t>
            </a:r>
            <a:r>
              <a:rPr dirty="0"/>
              <a:t/>
            </a:r>
            <a:br>
              <a:rPr dirty="0"/>
            </a:br>
            <a:r>
              <a:rPr lang="zh-CN" altLang="en-US" sz="1530" kern="0" dirty="0" smtClean="0">
                <a:solidFill>
                  <a:srgbClr val="000000"/>
                </a:solidFill>
                <a:latin typeface="Times New Roman" pitchFamily="65" charset="-122"/>
                <a:ea typeface="宋体" pitchFamily="65" charset="-122"/>
              </a:rPr>
              <a:t>念、无中生有等。答题时注意阅读题干,找准区位,然后将原文信息和选项进行对比,寻找细微</a:t>
            </a:r>
            <a:r>
              <a:rPr dirty="0"/>
              <a:t/>
            </a:r>
            <a:br>
              <a:rPr dirty="0"/>
            </a:br>
            <a:r>
              <a:rPr lang="zh-CN" altLang="en-US" sz="1530" kern="0" dirty="0" smtClean="0">
                <a:solidFill>
                  <a:srgbClr val="000000"/>
                </a:solidFill>
                <a:latin typeface="Times New Roman" pitchFamily="65" charset="-122"/>
                <a:ea typeface="宋体" pitchFamily="65" charset="-122"/>
              </a:rPr>
              <a:t>的差别。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步骤一:根据要求,确定目标。步骤二:通读全文,整体感知。步骤三:准确寻找,筛选提取。筛选</a:t>
            </a:r>
            <a:r>
              <a:rPr dirty="0"/>
              <a:t/>
            </a:r>
            <a:br>
              <a:rPr dirty="0"/>
            </a:br>
            <a:r>
              <a:rPr lang="zh-CN" altLang="en-US" sz="1530" kern="0" dirty="0" smtClean="0">
                <a:solidFill>
                  <a:srgbClr val="000000"/>
                </a:solidFill>
                <a:latin typeface="Times New Roman" pitchFamily="65" charset="-122"/>
                <a:ea typeface="宋体" pitchFamily="65" charset="-122"/>
              </a:rPr>
              <a:t>并整合信息类试题的答案均在文中,要准确找到选项相关内容在原文中的位置,从中筛选提取</a:t>
            </a:r>
            <a:r>
              <a:rPr dirty="0"/>
              <a:t/>
            </a:r>
            <a:br>
              <a:rPr dirty="0"/>
            </a:br>
            <a:r>
              <a:rPr lang="zh-CN" altLang="en-US" sz="1530" kern="0" dirty="0" smtClean="0">
                <a:solidFill>
                  <a:srgbClr val="000000"/>
                </a:solidFill>
                <a:latin typeface="Times New Roman" pitchFamily="65" charset="-122"/>
                <a:ea typeface="宋体" pitchFamily="65" charset="-122"/>
              </a:rPr>
              <a:t>信息。步骤四:仔细对照,正确判断。找准选项相关内容在原文中的位置后,要把原文与选项进</a:t>
            </a:r>
            <a:r>
              <a:rPr dirty="0"/>
              <a:t/>
            </a:r>
            <a:br>
              <a:rPr dirty="0"/>
            </a:br>
            <a:r>
              <a:rPr lang="zh-CN" altLang="en-US" sz="1530" kern="0" dirty="0" smtClean="0">
                <a:solidFill>
                  <a:srgbClr val="000000"/>
                </a:solidFill>
                <a:latin typeface="Times New Roman" pitchFamily="65" charset="-122"/>
                <a:ea typeface="宋体" pitchFamily="65" charset="-122"/>
              </a:rPr>
              <a:t>行对照,辨明正误。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本题考查分析论点、论据和论证方法的能力。A.论证与观点不照应,由原文第二</a:t>
            </a:r>
            <a:r>
              <a:rPr dirty="0"/>
              <a:t/>
            </a:r>
            <a:br>
              <a:rPr dirty="0"/>
            </a:br>
            <a:r>
              <a:rPr lang="zh-CN" altLang="en-US" sz="1530" kern="0" dirty="0" smtClean="0">
                <a:solidFill>
                  <a:srgbClr val="000000"/>
                </a:solidFill>
                <a:latin typeface="Times New Roman" pitchFamily="65" charset="-122"/>
                <a:ea typeface="宋体" pitchFamily="65" charset="-122"/>
              </a:rPr>
              <a:t>段前两句话“诸子之学的内在品格是历史的承继性以及思想的创造性和突破性。‘新子</a:t>
            </a:r>
            <a:r>
              <a:rPr dirty="0"/>
              <a:t/>
            </a:r>
            <a:br>
              <a:rPr dirty="0"/>
            </a:br>
            <a:r>
              <a:rPr lang="zh-CN" altLang="en-US" sz="1530" kern="0" dirty="0" smtClean="0">
                <a:solidFill>
                  <a:srgbClr val="000000"/>
                </a:solidFill>
                <a:latin typeface="Times New Roman" pitchFamily="65" charset="-122"/>
                <a:ea typeface="宋体" pitchFamily="65" charset="-122"/>
              </a:rPr>
              <a:t>学’,即新时代的诸子之学,也应有同样的品格”可知,“以突出‘新子学’与历史上诸子之学</a:t>
            </a:r>
            <a:r>
              <a:rPr dirty="0"/>
              <a:t/>
            </a:r>
            <a:br>
              <a:rPr dirty="0"/>
            </a:br>
            <a:r>
              <a:rPr lang="zh-CN" altLang="en-US" sz="1530" kern="0" dirty="0" smtClean="0">
                <a:solidFill>
                  <a:srgbClr val="000000"/>
                </a:solidFill>
                <a:latin typeface="Times New Roman" pitchFamily="65" charset="-122"/>
                <a:ea typeface="宋体" pitchFamily="65" charset="-122"/>
              </a:rPr>
              <a:t>的差异”的表述是错误的。B.此项是对文本主要内容的概括,表述正确。C.此项是对文本第</a:t>
            </a:r>
            <a:r>
              <a:rPr dirty="0"/>
              <a:t/>
            </a:r>
            <a:br>
              <a:rPr dirty="0"/>
            </a:br>
            <a:r>
              <a:rPr lang="zh-CN" altLang="en-US" sz="1530" kern="0" dirty="0" smtClean="0">
                <a:solidFill>
                  <a:srgbClr val="000000"/>
                </a:solidFill>
                <a:latin typeface="Times New Roman" pitchFamily="65" charset="-122"/>
                <a:ea typeface="宋体" pitchFamily="65" charset="-122"/>
              </a:rPr>
              <a:t>三段内容的概括,表述正确。D.此项是对文本第四段内容的概括,表述正确。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知识归纳</a:t>
            </a:r>
            <a:r>
              <a:rPr lang="zh-CN" altLang="en-US" sz="1530" kern="0" dirty="0" smtClean="0">
                <a:solidFill>
                  <a:srgbClr val="000000"/>
                </a:solidFill>
                <a:latin typeface="Times New Roman" pitchFamily="65" charset="-122"/>
                <a:ea typeface="宋体" pitchFamily="65" charset="-122"/>
              </a:rPr>
              <a:t>　分析论点、论据和论证方法的考查角度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论述类文本阅读的阅读材料是一篇小论文,所以要明确文章的三要素:论点、论据和论证方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法。答题时注意判断中心论点和分论点的关系、论点和论据之间的关系、论证方法的类型,</a:t>
            </a:r>
            <a:r>
              <a:rPr dirty="0"/>
              <a:t/>
            </a:r>
            <a:br>
              <a:rPr dirty="0"/>
            </a:br>
            <a:r>
              <a:rPr lang="zh-CN" altLang="en-US" sz="1530" kern="0" dirty="0" smtClean="0">
                <a:solidFill>
                  <a:srgbClr val="000000"/>
                </a:solidFill>
                <a:latin typeface="Times New Roman" pitchFamily="65" charset="-122"/>
                <a:ea typeface="宋体" pitchFamily="65" charset="-122"/>
              </a:rPr>
              <a:t>重点考查论点是否正确、论据证明的是什么观点和论证的方法。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本题考查分析概括作者在文中的观点态度的能力。A.“在历史上是互相隔膜</a:t>
            </a:r>
            <a:r>
              <a:rPr dirty="0"/>
              <a:t/>
            </a:r>
            <a:br>
              <a:rPr dirty="0"/>
            </a:br>
            <a:r>
              <a:rPr lang="zh-CN" altLang="en-US" sz="1530" kern="0" dirty="0" smtClean="0">
                <a:solidFill>
                  <a:srgbClr val="000000"/>
                </a:solidFill>
                <a:latin typeface="Times New Roman" pitchFamily="65" charset="-122"/>
                <a:ea typeface="宋体" pitchFamily="65" charset="-122"/>
              </a:rPr>
              <a:t>的”表述错误。“文本校勘和文献编纂”指“照着讲”,“进一步阐发”指“接着讲”。原</a:t>
            </a:r>
            <a:r>
              <a:rPr dirty="0"/>
              <a:t/>
            </a:r>
            <a:br>
              <a:rPr dirty="0"/>
            </a:br>
            <a:r>
              <a:rPr lang="zh-CN" altLang="en-US" sz="1530" kern="0" dirty="0" smtClean="0">
                <a:solidFill>
                  <a:srgbClr val="000000"/>
                </a:solidFill>
                <a:latin typeface="Times New Roman" pitchFamily="65" charset="-122"/>
                <a:ea typeface="宋体" pitchFamily="65" charset="-122"/>
              </a:rPr>
              <a:t>文观点是“‘照着讲’与‘接着讲’二者无法分离”“‘新子学’应追求‘照着讲’与</a:t>
            </a:r>
            <a:r>
              <a:rPr dirty="0"/>
              <a:t/>
            </a:r>
            <a:br>
              <a:rPr dirty="0"/>
            </a:br>
            <a:r>
              <a:rPr lang="zh-CN" altLang="en-US" sz="1530" kern="0" dirty="0" smtClean="0">
                <a:solidFill>
                  <a:srgbClr val="000000"/>
                </a:solidFill>
                <a:latin typeface="Times New Roman" pitchFamily="65" charset="-122"/>
                <a:ea typeface="宋体" pitchFamily="65" charset="-122"/>
              </a:rPr>
              <a:t>‘接着讲’的统一”。B.表述正确。原文第三段对此作了阐述,“在中西之学已相遇的背景</a:t>
            </a:r>
            <a:r>
              <a:rPr dirty="0"/>
              <a:t/>
            </a:r>
            <a:br>
              <a:rPr dirty="0"/>
            </a:br>
            <a:r>
              <a:rPr lang="zh-CN" altLang="en-US" sz="1530" kern="0" dirty="0" smtClean="0">
                <a:solidFill>
                  <a:srgbClr val="000000"/>
                </a:solidFill>
                <a:latin typeface="Times New Roman" pitchFamily="65" charset="-122"/>
                <a:ea typeface="宋体" pitchFamily="65" charset="-122"/>
              </a:rPr>
              <a:t>下,‘接着讲’同时展开为中西之学的交融,从更深的层次看,这种交融具体展开为世界文化的</a:t>
            </a:r>
            <a:r>
              <a:rPr dirty="0"/>
              <a:t/>
            </a:r>
            <a:br>
              <a:rPr dirty="0"/>
            </a:br>
            <a:r>
              <a:rPr lang="zh-CN" altLang="en-US" sz="1530" kern="0" dirty="0" smtClean="0">
                <a:solidFill>
                  <a:srgbClr val="000000"/>
                </a:solidFill>
                <a:latin typeface="Times New Roman" pitchFamily="65" charset="-122"/>
                <a:ea typeface="宋体" pitchFamily="65" charset="-122"/>
              </a:rPr>
              <a:t>建构与发展过程”。C.“无助于促进新思想生成”表述错误。原文观点是“‘照着讲’的</a:t>
            </a:r>
            <a:r>
              <a:rPr dirty="0"/>
              <a:t/>
            </a:r>
            <a:br>
              <a:rPr dirty="0"/>
            </a:br>
            <a:r>
              <a:rPr lang="zh-CN" altLang="en-US" sz="1530" kern="0" dirty="0" smtClean="0">
                <a:solidFill>
                  <a:srgbClr val="000000"/>
                </a:solidFill>
                <a:latin typeface="Times New Roman" pitchFamily="65" charset="-122"/>
                <a:ea typeface="宋体" pitchFamily="65" charset="-122"/>
              </a:rPr>
              <a:t>意义,在于梳理以往的思想发展过程,打开前人思想的丰富内容,由此为后继的思想提供理论之</a:t>
            </a:r>
            <a:r>
              <a:rPr dirty="0"/>
              <a:t/>
            </a:r>
            <a:br>
              <a:rPr dirty="0"/>
            </a:br>
            <a:r>
              <a:rPr lang="zh-CN" altLang="en-US" sz="1530" kern="0" dirty="0" smtClean="0">
                <a:solidFill>
                  <a:srgbClr val="000000"/>
                </a:solidFill>
                <a:latin typeface="Times New Roman" pitchFamily="65" charset="-122"/>
                <a:ea typeface="宋体" pitchFamily="65" charset="-122"/>
              </a:rPr>
              <a:t>源”。D.曲解观点,“有必要从‘照着讲’逐渐过渡到‘接着讲’”表述错误。原文观点是</a:t>
            </a:r>
            <a:r>
              <a:rPr dirty="0"/>
              <a:t/>
            </a:r>
            <a:br>
              <a:rPr dirty="0"/>
            </a:br>
            <a:r>
              <a:rPr lang="zh-CN" altLang="en-US" sz="1530" kern="0" dirty="0" smtClean="0">
                <a:solidFill>
                  <a:srgbClr val="000000"/>
                </a:solidFill>
                <a:latin typeface="Times New Roman" pitchFamily="65" charset="-122"/>
                <a:ea typeface="宋体" pitchFamily="65" charset="-122"/>
              </a:rPr>
              <a:t>“从现实的过程看,‘照着讲’与‘接着讲’总是相互渗入”“‘新子学’应追求‘照着</a:t>
            </a:r>
            <a:r>
              <a:rPr dirty="0"/>
              <a:t/>
            </a:r>
            <a:br>
              <a:rPr dirty="0"/>
            </a:br>
            <a:r>
              <a:rPr lang="zh-CN" altLang="en-US" sz="1530" kern="0" dirty="0" smtClean="0">
                <a:solidFill>
                  <a:srgbClr val="000000"/>
                </a:solidFill>
                <a:latin typeface="Times New Roman" pitchFamily="65" charset="-122"/>
                <a:ea typeface="宋体" pitchFamily="65" charset="-122"/>
              </a:rPr>
              <a:t>讲’与‘接着讲’的统一”。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比对法解答曲解观点题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“比对法”就是把选项内容与原文有关内容认真、仔细地比较、对照,不符合原文意思的,就</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是错误项,反之则为正确项。那么,要比对哪些内容呢?①比对词语。命题者在设置选项时对</a:t>
            </a:r>
            <a:r>
              <a:t/>
            </a:r>
            <a:br/>
            <a:r>
              <a:rPr lang="zh-CN" altLang="en-US" sz="1530" kern="0" dirty="0" smtClean="0">
                <a:solidFill>
                  <a:srgbClr val="000000"/>
                </a:solidFill>
                <a:latin typeface="Times New Roman" pitchFamily="65" charset="-122"/>
                <a:ea typeface="宋体" pitchFamily="65" charset="-122"/>
              </a:rPr>
              <a:t>原句作了改装、重组,即主要采取了“删”(删除原文的状语、定语、补语等,改变其原意)、</a:t>
            </a:r>
            <a:r>
              <a:t/>
            </a:r>
            <a:br/>
            <a:r>
              <a:rPr lang="zh-CN" altLang="en-US" sz="1530" kern="0" dirty="0" smtClean="0">
                <a:solidFill>
                  <a:srgbClr val="000000"/>
                </a:solidFill>
                <a:latin typeface="Times New Roman" pitchFamily="65" charset="-122"/>
                <a:ea typeface="宋体" pitchFamily="65" charset="-122"/>
              </a:rPr>
              <a:t>“漏”(只强调问题的一个方面,有意漏掉重要信息,断章取义)、“改”(改换词语,曲解文</a:t>
            </a:r>
            <a:r>
              <a:t/>
            </a:r>
            <a:br/>
            <a:r>
              <a:rPr lang="zh-CN" altLang="en-US" sz="1530" kern="0" dirty="0" smtClean="0">
                <a:solidFill>
                  <a:srgbClr val="000000"/>
                </a:solidFill>
                <a:latin typeface="Times New Roman" pitchFamily="65" charset="-122"/>
                <a:ea typeface="宋体" pitchFamily="65" charset="-122"/>
              </a:rPr>
              <a:t>意)、“凑”(随意组合信息)等方式设误。要看看选项在对原句改造的过程中,删了哪些词,改</a:t>
            </a:r>
            <a:r>
              <a:t/>
            </a:r>
            <a:br/>
            <a:r>
              <a:rPr lang="zh-CN" altLang="en-US" sz="1530" kern="0" dirty="0" smtClean="0">
                <a:solidFill>
                  <a:srgbClr val="000000"/>
                </a:solidFill>
                <a:latin typeface="Times New Roman" pitchFamily="65" charset="-122"/>
                <a:ea typeface="宋体" pitchFamily="65" charset="-122"/>
              </a:rPr>
              <a:t>了哪些词,添了哪些词,这些词语改变以后,选项是否与原文意思一致。一般来说,选项中如有</a:t>
            </a:r>
            <a:r>
              <a:t/>
            </a:r>
            <a:br/>
            <a:r>
              <a:rPr lang="zh-CN" altLang="en-US" sz="1530" kern="0" dirty="0" smtClean="0">
                <a:solidFill>
                  <a:srgbClr val="000000"/>
                </a:solidFill>
                <a:latin typeface="Times New Roman" pitchFamily="65" charset="-122"/>
                <a:ea typeface="宋体" pitchFamily="65" charset="-122"/>
              </a:rPr>
              <a:t>下面这些词语,我们要优先比对:指代词(如“它”“其”等),比对它是否有偷换概念之嫌;范围</a:t>
            </a:r>
            <a:r>
              <a:t/>
            </a:r>
            <a:br/>
            <a:r>
              <a:rPr lang="zh-CN" altLang="en-US" sz="1530" kern="0" dirty="0" smtClean="0">
                <a:solidFill>
                  <a:srgbClr val="000000"/>
                </a:solidFill>
                <a:latin typeface="Times New Roman" pitchFamily="65" charset="-122"/>
                <a:ea typeface="宋体" pitchFamily="65" charset="-122"/>
              </a:rPr>
              <a:t>词(如“都”“所有”等),看它是否有扩大或缩小外延的情况;推断词(如“或许”“大概”</a:t>
            </a:r>
            <a:r>
              <a:t/>
            </a:r>
            <a:br/>
            <a:r>
              <a:rPr lang="zh-CN" altLang="en-US" sz="1530" kern="0" dirty="0" smtClean="0">
                <a:solidFill>
                  <a:srgbClr val="000000"/>
                </a:solidFill>
                <a:latin typeface="Times New Roman" pitchFamily="65" charset="-122"/>
                <a:ea typeface="宋体" pitchFamily="65" charset="-122"/>
              </a:rPr>
              <a:t>“必定”“可能”“似乎”等),看它是否存在混淆偶然与必然、已然与未然、说法绝对等错</a:t>
            </a:r>
            <a:r>
              <a:t/>
            </a:r>
            <a:br/>
            <a:r>
              <a:rPr lang="zh-CN" altLang="en-US" sz="1530" kern="0" dirty="0" smtClean="0">
                <a:solidFill>
                  <a:srgbClr val="000000"/>
                </a:solidFill>
                <a:latin typeface="Times New Roman" pitchFamily="65" charset="-122"/>
                <a:ea typeface="宋体" pitchFamily="65" charset="-122"/>
              </a:rPr>
              <a:t>误。②比对关系。看分句间的逻辑关系是否符合原文意思,是否合理。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二、(2018课标全国Ⅱ,1—3)阅读下面的文字,回答问题。(9分)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所谓“被遗忘权”,即数据主体有权要求数据控制者永久删除有关数据主体的个人数据,有权</a:t>
            </a:r>
            <a:r>
              <a:rPr dirty="0"/>
              <a:t/>
            </a:r>
            <a:br>
              <a:rPr dirty="0"/>
            </a:br>
            <a:r>
              <a:rPr lang="zh-CN" altLang="en-US" sz="1530" kern="0" dirty="0" smtClean="0">
                <a:solidFill>
                  <a:srgbClr val="000000"/>
                </a:solidFill>
                <a:latin typeface="Times New Roman" pitchFamily="65" charset="-122"/>
                <a:ea typeface="宋体" pitchFamily="65" charset="-122"/>
              </a:rPr>
              <a:t>被互联网遗忘,除非数据的保留有合法的理由。在大数据时代,数字化、廉价的存储器、易于</a:t>
            </a:r>
            <a:r>
              <a:rPr dirty="0"/>
              <a:t/>
            </a:r>
            <a:br>
              <a:rPr dirty="0"/>
            </a:br>
            <a:r>
              <a:rPr lang="zh-CN" altLang="en-US" sz="1530" kern="0" dirty="0" smtClean="0">
                <a:solidFill>
                  <a:srgbClr val="000000"/>
                </a:solidFill>
                <a:latin typeface="Times New Roman" pitchFamily="65" charset="-122"/>
                <a:ea typeface="宋体" pitchFamily="65" charset="-122"/>
              </a:rPr>
              <a:t>提取、全球性覆盖作为数字化记忆发展的四大驱动力,改变了记忆的经济学,使得海量的数字</a:t>
            </a:r>
            <a:r>
              <a:rPr dirty="0"/>
              <a:t/>
            </a:r>
            <a:br>
              <a:rPr dirty="0"/>
            </a:br>
            <a:r>
              <a:rPr lang="zh-CN" altLang="en-US" sz="1530" kern="0" dirty="0" smtClean="0">
                <a:solidFill>
                  <a:srgbClr val="000000"/>
                </a:solidFill>
                <a:latin typeface="Times New Roman" pitchFamily="65" charset="-122"/>
                <a:ea typeface="宋体" pitchFamily="65" charset="-122"/>
              </a:rPr>
              <a:t>化记忆不仅唾手可得,甚至比选择性删除所耗费的成本更低。记忆和遗忘的平衡反转,往事正</a:t>
            </a:r>
            <a:r>
              <a:rPr dirty="0"/>
              <a:t/>
            </a:r>
            <a:br>
              <a:rPr dirty="0"/>
            </a:br>
            <a:r>
              <a:rPr lang="zh-CN" altLang="en-US" sz="1530" kern="0" dirty="0" smtClean="0">
                <a:solidFill>
                  <a:srgbClr val="000000"/>
                </a:solidFill>
                <a:latin typeface="Times New Roman" pitchFamily="65" charset="-122"/>
                <a:ea typeface="宋体" pitchFamily="65" charset="-122"/>
              </a:rPr>
              <a:t>像刺青一样刻在我们的数字肌肤上;遗忘变得困难,而记忆却成了常态。“被遗忘权”的出现,</a:t>
            </a:r>
            <a:r>
              <a:rPr dirty="0"/>
              <a:t/>
            </a:r>
            <a:br>
              <a:rPr dirty="0"/>
            </a:br>
            <a:r>
              <a:rPr lang="zh-CN" altLang="en-US" sz="1530" kern="0" dirty="0" smtClean="0">
                <a:solidFill>
                  <a:srgbClr val="000000"/>
                </a:solidFill>
                <a:latin typeface="Times New Roman" pitchFamily="65" charset="-122"/>
                <a:ea typeface="宋体" pitchFamily="65" charset="-122"/>
              </a:rPr>
              <a:t>意在改变数据主体难以“被遗忘”的格局,赋予数据主体对信息进行自决控制的权利,并且有</a:t>
            </a:r>
            <a:r>
              <a:rPr dirty="0"/>
              <a:t/>
            </a:r>
            <a:br>
              <a:rPr dirty="0"/>
            </a:br>
            <a:r>
              <a:rPr lang="zh-CN" altLang="en-US" sz="1530" kern="0" dirty="0" smtClean="0">
                <a:solidFill>
                  <a:srgbClr val="000000"/>
                </a:solidFill>
                <a:latin typeface="Times New Roman" pitchFamily="65" charset="-122"/>
                <a:ea typeface="宋体" pitchFamily="65" charset="-122"/>
              </a:rPr>
              <a:t>着更深的调节、修复大数据时代数字化记忆伦理的意义。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首先,“被遗忘权”不是消极地防御自己的隐私不受侵犯,而是主体能动地控制个人信息,并界</a:t>
            </a:r>
            <a:r>
              <a:rPr dirty="0"/>
              <a:t/>
            </a:r>
            <a:br>
              <a:rPr dirty="0"/>
            </a:br>
            <a:r>
              <a:rPr lang="zh-CN" altLang="en-US" sz="1530" kern="0" dirty="0" smtClean="0">
                <a:solidFill>
                  <a:srgbClr val="000000"/>
                </a:solidFill>
                <a:latin typeface="Times New Roman" pitchFamily="65" charset="-122"/>
                <a:ea typeface="宋体" pitchFamily="65" charset="-122"/>
              </a:rPr>
              <a:t>定个人隐私的边界,进一步说,是主体争取主动建构个人数字化记忆与遗忘的权利。与纯粹的</a:t>
            </a:r>
            <a:r>
              <a:rPr dirty="0"/>
              <a:t/>
            </a:r>
            <a:br>
              <a:rPr dirty="0"/>
            </a:br>
            <a:r>
              <a:rPr lang="zh-CN" altLang="en-US" sz="1530" kern="0" dirty="0" smtClean="0">
                <a:solidFill>
                  <a:srgbClr val="000000"/>
                </a:solidFill>
                <a:latin typeface="Times New Roman" pitchFamily="65" charset="-122"/>
                <a:ea typeface="宋体" pitchFamily="65" charset="-122"/>
              </a:rPr>
              <a:t>“隐私权”不同,“被遗忘权”更是一项主动性的权利,其权利主体可自主决定是否行使该项</a:t>
            </a:r>
            <a:r>
              <a:rPr dirty="0"/>
              <a:t/>
            </a:r>
            <a:br>
              <a:rPr dirty="0"/>
            </a:br>
            <a:r>
              <a:rPr lang="zh-CN" altLang="en-US" sz="1530" kern="0" dirty="0" smtClean="0">
                <a:solidFill>
                  <a:srgbClr val="000000"/>
                </a:solidFill>
                <a:latin typeface="Times New Roman" pitchFamily="65" charset="-122"/>
                <a:ea typeface="宋体" pitchFamily="65" charset="-122"/>
              </a:rPr>
              <a:t>权利对网络上已经被公开的有关个人信息进行删除,是数据主体对自己的个人信息所享有的</a:t>
            </a:r>
            <a:r>
              <a:rPr dirty="0"/>
              <a:t/>
            </a:r>
            <a:br>
              <a:rPr dirty="0"/>
            </a:br>
            <a:r>
              <a:rPr lang="zh-CN" altLang="en-US" sz="1530" kern="0" dirty="0" smtClean="0">
                <a:solidFill>
                  <a:srgbClr val="000000"/>
                </a:solidFill>
                <a:latin typeface="Times New Roman" pitchFamily="65" charset="-122"/>
                <a:ea typeface="宋体" pitchFamily="65" charset="-122"/>
              </a:rPr>
              <a:t>排除他人非法利用的权利。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其次,在数据快速流转且难以被遗忘的大数据时代,“被遗忘权”对调和人类记忆与遗忘的平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衡具有重要的意义。如果在大数据时代不能“被遗忘”,那意味着人们容易被囚禁在数字化</a:t>
            </a:r>
            <a:r>
              <a:t/>
            </a:r>
            <a:br/>
            <a:r>
              <a:rPr lang="zh-CN" altLang="en-US" sz="1530" kern="0" dirty="0" smtClean="0">
                <a:solidFill>
                  <a:srgbClr val="000000"/>
                </a:solidFill>
                <a:latin typeface="Times New Roman" pitchFamily="65" charset="-122"/>
                <a:ea typeface="宋体" pitchFamily="65" charset="-122"/>
              </a:rPr>
              <a:t>记忆的监狱之中。不论是个人的遗忘还是社会的遗忘,在某种程度上都是一种个人及社会修</a:t>
            </a:r>
            <a:r>
              <a:t/>
            </a:r>
            <a:br/>
            <a:r>
              <a:rPr lang="zh-CN" altLang="en-US" sz="1530" kern="0" dirty="0" smtClean="0">
                <a:solidFill>
                  <a:srgbClr val="000000"/>
                </a:solidFill>
                <a:latin typeface="Times New Roman" pitchFamily="65" charset="-122"/>
                <a:ea typeface="宋体" pitchFamily="65" charset="-122"/>
              </a:rPr>
              <a:t>复和更新的机制,让我们能够从过去经验中吸取教训,面对现实,想象未来,而不仅仅被过去的</a:t>
            </a:r>
            <a:r>
              <a:t/>
            </a:r>
            <a:br/>
            <a:r>
              <a:rPr lang="zh-CN" altLang="en-US" sz="1530" kern="0" dirty="0" smtClean="0">
                <a:solidFill>
                  <a:srgbClr val="000000"/>
                </a:solidFill>
                <a:latin typeface="Times New Roman" pitchFamily="65" charset="-122"/>
                <a:ea typeface="宋体" pitchFamily="65" charset="-122"/>
              </a:rPr>
              <a:t>记忆所束缚。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最后,大数据技术加速了人的主体身份的“被数据化”,人成为数据的表征,个人生活的方方面</a:t>
            </a:r>
            <a:r>
              <a:t/>
            </a:r>
            <a:br/>
            <a:r>
              <a:rPr lang="zh-CN" altLang="en-US" sz="1530" kern="0" dirty="0" smtClean="0">
                <a:solidFill>
                  <a:srgbClr val="000000"/>
                </a:solidFill>
                <a:latin typeface="Times New Roman" pitchFamily="65" charset="-122"/>
                <a:ea typeface="宋体" pitchFamily="65" charset="-122"/>
              </a:rPr>
              <a:t>面都在以数据的形式被记忆。大数据所建构的主体身份会导致一种危险,即“我是”与“我</a:t>
            </a:r>
            <a:r>
              <a:t/>
            </a:r>
            <a:br/>
            <a:r>
              <a:rPr lang="zh-CN" altLang="en-US" sz="1530" kern="0" dirty="0" smtClean="0">
                <a:solidFill>
                  <a:srgbClr val="000000"/>
                </a:solidFill>
                <a:latin typeface="Times New Roman" pitchFamily="65" charset="-122"/>
                <a:ea typeface="宋体" pitchFamily="65" charset="-122"/>
              </a:rPr>
              <a:t>喜欢”变成了“你是”与“你将会喜欢”;大数据的力量可以利用信息去推动、劝服、影响</a:t>
            </a:r>
            <a:r>
              <a:t/>
            </a:r>
            <a:br/>
            <a:r>
              <a:rPr lang="zh-CN" altLang="en-US" sz="1530" kern="0" dirty="0" smtClean="0">
                <a:solidFill>
                  <a:srgbClr val="000000"/>
                </a:solidFill>
                <a:latin typeface="Times New Roman" pitchFamily="65" charset="-122"/>
                <a:ea typeface="宋体" pitchFamily="65" charset="-122"/>
              </a:rPr>
              <a:t>甚至限制我们的认同。也就是说,不是主体想把自身塑造成什么样的人,而是客观的数据来显</a:t>
            </a:r>
            <a:r>
              <a:t/>
            </a:r>
            <a:br/>
            <a:r>
              <a:rPr lang="zh-CN" altLang="en-US" sz="1530" kern="0" dirty="0" smtClean="0">
                <a:solidFill>
                  <a:srgbClr val="000000"/>
                </a:solidFill>
                <a:latin typeface="Times New Roman" pitchFamily="65" charset="-122"/>
                <a:ea typeface="宋体" pitchFamily="65" charset="-122"/>
              </a:rPr>
              <a:t>示主体是什么样的人,技术过程和结果反而成为支配人、压抑人的力量。进一步说,数字化记</a:t>
            </a:r>
            <a:r>
              <a:t/>
            </a:r>
            <a:br/>
            <a:r>
              <a:rPr lang="zh-CN" altLang="en-US" sz="1530" kern="0" dirty="0" smtClean="0">
                <a:solidFill>
                  <a:srgbClr val="000000"/>
                </a:solidFill>
                <a:latin typeface="Times New Roman" pitchFamily="65" charset="-122"/>
                <a:ea typeface="宋体" pitchFamily="65" charset="-122"/>
              </a:rPr>
              <a:t>忆与认同背后的核心问题在于权力不由数据主体掌控,而是数据控制者选择和建构关于我们</a:t>
            </a:r>
            <a:r>
              <a:t/>
            </a:r>
            <a:br/>
            <a:r>
              <a:rPr lang="zh-CN" altLang="en-US" sz="1530" kern="0" dirty="0" smtClean="0">
                <a:solidFill>
                  <a:srgbClr val="000000"/>
                </a:solidFill>
                <a:latin typeface="Times New Roman" pitchFamily="65" charset="-122"/>
                <a:ea typeface="宋体" pitchFamily="65" charset="-122"/>
              </a:rPr>
              <a:t>的数字化记忆,并塑造我们的认同。这种大数据的分类系统并不是客观中立的,而是指向特定</a:t>
            </a:r>
            <a:r>
              <a:t/>
            </a:r>
            <a:br/>
            <a:r>
              <a:rPr lang="zh-CN" altLang="en-US" sz="1530" kern="0" dirty="0" smtClean="0">
                <a:solidFill>
                  <a:srgbClr val="000000"/>
                </a:solidFill>
                <a:latin typeface="Times New Roman" pitchFamily="65" charset="-122"/>
                <a:ea typeface="宋体" pitchFamily="65" charset="-122"/>
              </a:rPr>
              <a:t>的目的。因此,适度的、合理的遗忘,是对这种数字化记忆霸权的抵抗。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(摘编自袁梦倩《“被遗忘权”之争:大数据时代的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数字化记忆与隐私边界》)</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1.下列关于原文内容的理解和分析,正确的一项是(3分)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A.由于数字化记忆的发展,记忆与遗忘的平衡发生了反转,记忆变得更加容易。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B.人的主体身份所以被数据化,是因为个人信息选择性删除所耗费的成本太高。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C.“被遗忘权”和“隐私权”的提出都是为了对抗大数据,不过前者更积极一些。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D.我们要对抗数字化记忆霸权,就要成为数据控制者并建构他人的数字化记忆。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2.下列对原文论证的相关分析,不正确的一项是(3分)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A.文章以数字化记忆带来的威胁为立论的事实基础,论证了人被数据控制的危险。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B.通过讨论大数据对隐私、记忆及主体身份等的影响,文章把论证推向了深入。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C.与重视个人隐私的写作动机有关,文章着重论证了大数据对个人权利的影响。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D.文章通过分析数字化记忆可能带来的问题,对我们的认同问题作出了全新论证。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3.根据原文内容,下列说法不正确的一项是(3分)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A.大数据时代的个人留在网上的信息太多,如果没有主动权,就难以保护隐私。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B.遗忘是个人和社会的一种修复和更新机制,是我们面对现实和想象未来的基础。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C.技术有支配和压抑人的力量,这不仅影响个人隐私安全,而且影响整个社会。</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D.大数据的分类系统不是中立的,这将影响数据的客观呈现,使用时应有所辨析。</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本题考查筛选并整合文中信息的能力。A.对应原文第一段,“在大数据时代</a:t>
            </a:r>
            <a:r>
              <a:rPr lang="zh-CN" altLang="en-US" sz="1530" kern="0" dirty="0" smtClean="0">
                <a:solidFill>
                  <a:srgbClr val="000000"/>
                </a:solidFill>
                <a:latin typeface="黑体" pitchFamily="65" charset="-122"/>
                <a:ea typeface="宋体" pitchFamily="65" charset="-122"/>
              </a:rPr>
              <a:t>……</a:t>
            </a:r>
            <a:r>
              <a:rPr dirty="0"/>
              <a:t/>
            </a:r>
            <a:br>
              <a:rPr dirty="0"/>
            </a:br>
            <a:r>
              <a:rPr lang="zh-CN" altLang="en-US" sz="1530" kern="0" dirty="0" smtClean="0">
                <a:solidFill>
                  <a:srgbClr val="000000"/>
                </a:solidFill>
                <a:latin typeface="Times New Roman" pitchFamily="65" charset="-122"/>
                <a:ea typeface="宋体" pitchFamily="65" charset="-122"/>
              </a:rPr>
              <a:t>而记忆却成了常态”。B.“人的主体身份所以被数据化,是因为个人信息选择性删除所耗费</a:t>
            </a:r>
            <a:r>
              <a:rPr dirty="0"/>
              <a:t/>
            </a:r>
            <a:br>
              <a:rPr dirty="0"/>
            </a:br>
            <a:r>
              <a:rPr lang="zh-CN" altLang="en-US" sz="1530" kern="0" dirty="0" smtClean="0">
                <a:solidFill>
                  <a:srgbClr val="000000"/>
                </a:solidFill>
                <a:latin typeface="Times New Roman" pitchFamily="65" charset="-122"/>
                <a:ea typeface="宋体" pitchFamily="65" charset="-122"/>
              </a:rPr>
              <a:t>的成本太高”于文无据。C.“隐私权”在大数据时代之前就已经存在,“都是为了对抗大数</a:t>
            </a:r>
            <a:r>
              <a:rPr dirty="0"/>
              <a:t/>
            </a:r>
            <a:br>
              <a:rPr dirty="0"/>
            </a:br>
            <a:r>
              <a:rPr lang="zh-CN" altLang="en-US" sz="1530" kern="0" dirty="0" smtClean="0">
                <a:solidFill>
                  <a:srgbClr val="000000"/>
                </a:solidFill>
                <a:latin typeface="Times New Roman" pitchFamily="65" charset="-122"/>
                <a:ea typeface="宋体" pitchFamily="65" charset="-122"/>
              </a:rPr>
              <a:t>据”说法错误。D.结合末段内容可知,“成为数据控制者并建构他人的数字化记忆”是数字</a:t>
            </a:r>
            <a:r>
              <a:rPr dirty="0"/>
              <a:t/>
            </a:r>
            <a:br>
              <a:rPr dirty="0"/>
            </a:br>
            <a:r>
              <a:rPr lang="zh-CN" altLang="en-US" sz="1530" kern="0" dirty="0" smtClean="0">
                <a:solidFill>
                  <a:srgbClr val="000000"/>
                </a:solidFill>
                <a:latin typeface="Times New Roman" pitchFamily="65" charset="-122"/>
                <a:ea typeface="宋体" pitchFamily="65" charset="-122"/>
              </a:rPr>
              <a:t>化记忆霸权,而不是对数字化记忆霸权的对抗。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本题考查分析论点、论据和论证方法的能力。A.结合全文及末段的“个人生活</a:t>
            </a:r>
            <a:r>
              <a:rPr dirty="0"/>
              <a:t/>
            </a:r>
            <a:br>
              <a:rPr dirty="0"/>
            </a:br>
            <a:r>
              <a:rPr lang="zh-CN" altLang="en-US" sz="1530" kern="0" dirty="0" smtClean="0">
                <a:solidFill>
                  <a:srgbClr val="000000"/>
                </a:solidFill>
                <a:latin typeface="Times New Roman" pitchFamily="65" charset="-122"/>
                <a:ea typeface="宋体" pitchFamily="65" charset="-122"/>
              </a:rPr>
              <a:t>的方方面面都在以数据的形式被记忆。大数据所建构的主体身份会导致一种危险</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甚至</a:t>
            </a:r>
            <a:r>
              <a:rPr dirty="0"/>
              <a:t/>
            </a:r>
            <a:br>
              <a:rPr dirty="0"/>
            </a:br>
            <a:r>
              <a:rPr lang="zh-CN" altLang="en-US" sz="1530" kern="0" dirty="0" smtClean="0">
                <a:solidFill>
                  <a:srgbClr val="000000"/>
                </a:solidFill>
                <a:latin typeface="Times New Roman" pitchFamily="65" charset="-122"/>
                <a:ea typeface="宋体" pitchFamily="65" charset="-122"/>
              </a:rPr>
              <a:t>限制我们的认同”可知,此项正确。B.结合后三段找到对应的关键词,如第二段的“隐私”,第</a:t>
            </a:r>
            <a:r>
              <a:rPr dirty="0"/>
              <a:t/>
            </a:r>
            <a:br>
              <a:rPr dirty="0"/>
            </a:br>
            <a:r>
              <a:rPr lang="zh-CN" altLang="en-US" sz="1530" kern="0" dirty="0" smtClean="0">
                <a:solidFill>
                  <a:srgbClr val="000000"/>
                </a:solidFill>
                <a:latin typeface="Times New Roman" pitchFamily="65" charset="-122"/>
                <a:ea typeface="宋体" pitchFamily="65" charset="-122"/>
              </a:rPr>
              <a:t>三段的“记忆”,第四段的“主体身份”可知,此项正确。C.结合文末出处及文章内容来理解</a:t>
            </a:r>
            <a:r>
              <a:rPr dirty="0"/>
              <a:t/>
            </a:r>
            <a:br>
              <a:rPr dirty="0"/>
            </a:br>
            <a:r>
              <a:rPr lang="zh-CN" altLang="en-US" sz="1530" kern="0" dirty="0" smtClean="0">
                <a:solidFill>
                  <a:srgbClr val="000000"/>
                </a:solidFill>
                <a:latin typeface="Times New Roman" pitchFamily="65" charset="-122"/>
                <a:ea typeface="宋体" pitchFamily="65" charset="-122"/>
              </a:rPr>
              <a:t>写作动机,结合第二段的“被遗忘权”与第四段的“数字化记忆与认同背后的核心问题在于</a:t>
            </a:r>
            <a:r>
              <a:rPr dirty="0"/>
              <a:t/>
            </a:r>
            <a:br>
              <a:rPr dirty="0"/>
            </a:br>
            <a:r>
              <a:rPr lang="zh-CN" altLang="en-US" sz="1530" kern="0" dirty="0" smtClean="0">
                <a:solidFill>
                  <a:srgbClr val="000000"/>
                </a:solidFill>
                <a:latin typeface="Times New Roman" pitchFamily="65" charset="-122"/>
                <a:ea typeface="宋体" pitchFamily="65" charset="-122"/>
              </a:rPr>
              <a:t>权力不由数据主体掌控”可知,“着重论证了大数据对个人权利的影响”是正确的。D.“对</a:t>
            </a:r>
            <a:r>
              <a:rPr dirty="0"/>
              <a:t/>
            </a:r>
            <a:br>
              <a:rPr dirty="0"/>
            </a:br>
            <a:r>
              <a:rPr lang="zh-CN" altLang="en-US" sz="1530" kern="0" dirty="0" smtClean="0">
                <a:solidFill>
                  <a:srgbClr val="000000"/>
                </a:solidFill>
                <a:latin typeface="Times New Roman" pitchFamily="65" charset="-122"/>
                <a:ea typeface="宋体" pitchFamily="65" charset="-122"/>
              </a:rPr>
              <a:t>我们的认同问题作出了全新论证”理解错误。文章着重论证的是大数据对个人权利的影响,</a:t>
            </a:r>
            <a:r>
              <a:rPr dirty="0"/>
              <a:t/>
            </a:r>
            <a:br>
              <a:rPr dirty="0"/>
            </a:br>
            <a:r>
              <a:rPr lang="zh-CN" altLang="en-US" sz="1530" kern="0" dirty="0" smtClean="0">
                <a:solidFill>
                  <a:srgbClr val="000000"/>
                </a:solidFill>
                <a:latin typeface="Times New Roman" pitchFamily="65" charset="-122"/>
                <a:ea typeface="宋体" pitchFamily="65" charset="-122"/>
              </a:rPr>
              <a:t>文中虽然提及“我们的认同问题”,但并未“作出”“全新论证”。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然。我们若是回顾到我们古代遗物,它们的每个部分莫不是内部结构坦率的表现,正合乎今日</a:t>
            </a:r>
            <a:r>
              <a:rPr dirty="0"/>
              <a:t/>
            </a:r>
            <a:br>
              <a:rPr dirty="0"/>
            </a:br>
            <a:r>
              <a:rPr lang="zh-CN" altLang="en-US" sz="1530" kern="0" dirty="0" smtClean="0">
                <a:solidFill>
                  <a:srgbClr val="000000"/>
                </a:solidFill>
                <a:latin typeface="Times New Roman" pitchFamily="65" charset="-122"/>
                <a:ea typeface="宋体" pitchFamily="65" charset="-122"/>
              </a:rPr>
              <a:t>建筑设计人所崇尚的途径。这样两种不同时代不同文化的艺术,竟融洽相类似,在文化史中确</a:t>
            </a:r>
            <a:r>
              <a:rPr dirty="0"/>
              <a:t/>
            </a:r>
            <a:br>
              <a:rPr dirty="0"/>
            </a:br>
            <a:r>
              <a:rPr lang="zh-CN" altLang="en-US" sz="1530" kern="0" dirty="0" smtClean="0">
                <a:solidFill>
                  <a:srgbClr val="000000"/>
                </a:solidFill>
                <a:latin typeface="Times New Roman" pitchFamily="65" charset="-122"/>
                <a:ea typeface="宋体" pitchFamily="65" charset="-122"/>
              </a:rPr>
              <a:t>是有趣的现象。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我们这个时期,正该是中国建筑因新科学、材料、结构而又强旺更生的时期,也是中国新建筑</a:t>
            </a:r>
            <a:r>
              <a:rPr dirty="0"/>
              <a:t/>
            </a:r>
            <a:br>
              <a:rPr dirty="0"/>
            </a:br>
            <a:r>
              <a:rPr lang="zh-CN" altLang="en-US" sz="1530" kern="0" dirty="0" smtClean="0">
                <a:solidFill>
                  <a:srgbClr val="000000"/>
                </a:solidFill>
                <a:latin typeface="Times New Roman" pitchFamily="65" charset="-122"/>
                <a:ea typeface="宋体" pitchFamily="65" charset="-122"/>
              </a:rPr>
              <a:t>师产生的时期。他们自己在文化上的地位是他们自己所知道的;他们对于他们的工作是依其</a:t>
            </a:r>
            <a:r>
              <a:rPr dirty="0"/>
              <a:t/>
            </a:r>
            <a:br>
              <a:rPr dirty="0"/>
            </a:br>
            <a:r>
              <a:rPr lang="zh-CN" altLang="en-US" sz="1530" kern="0" dirty="0" smtClean="0">
                <a:solidFill>
                  <a:srgbClr val="000000"/>
                </a:solidFill>
                <a:latin typeface="Times New Roman" pitchFamily="65" charset="-122"/>
                <a:ea typeface="宋体" pitchFamily="65" charset="-122"/>
              </a:rPr>
              <a:t>意向而设计的;他们并不像古代的匠师,盲目地在海中漂泊,他们自己把定了舵,向着一定的目</a:t>
            </a:r>
            <a:r>
              <a:rPr dirty="0"/>
              <a:t/>
            </a:r>
            <a:br>
              <a:rPr dirty="0"/>
            </a:br>
            <a:r>
              <a:rPr lang="zh-CN" altLang="en-US" sz="1530" kern="0" dirty="0" smtClean="0">
                <a:solidFill>
                  <a:srgbClr val="000000"/>
                </a:solidFill>
                <a:latin typeface="Times New Roman" pitchFamily="65" charset="-122"/>
                <a:ea typeface="宋体" pitchFamily="65" charset="-122"/>
              </a:rPr>
              <a:t>标走。我认为,他们是最有希望的。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1.分析文中“兼二者之短的‘低能儿’”出现的原因。(6分)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2.文中“‘国际式’新建筑”的内涵是什么?(6分)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3.中国建筑的希望体现在哪些方面?请联系全文,简要概述。(6分)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本题考查分析概括作者在文中的观点态度的能力。A.结合文章第二段分析可知,</a:t>
            </a:r>
            <a:r>
              <a:rPr dirty="0"/>
              <a:t/>
            </a:r>
            <a:br>
              <a:rPr dirty="0"/>
            </a:br>
            <a:r>
              <a:rPr lang="zh-CN" altLang="en-US" sz="1530" kern="0" dirty="0" smtClean="0">
                <a:solidFill>
                  <a:srgbClr val="000000"/>
                </a:solidFill>
                <a:latin typeface="Times New Roman" pitchFamily="65" charset="-122"/>
                <a:ea typeface="宋体" pitchFamily="65" charset="-122"/>
              </a:rPr>
              <a:t>此项正确。B.原文第三段有“在某种程度上”的条件限制,而选项却抛弃了这一条件,说法过</a:t>
            </a:r>
            <a:r>
              <a:rPr dirty="0"/>
              <a:t/>
            </a:r>
            <a:br>
              <a:rPr dirty="0"/>
            </a:br>
            <a:r>
              <a:rPr lang="zh-CN" altLang="en-US" sz="1530" kern="0" dirty="0" smtClean="0">
                <a:solidFill>
                  <a:srgbClr val="000000"/>
                </a:solidFill>
                <a:latin typeface="Times New Roman" pitchFamily="65" charset="-122"/>
                <a:ea typeface="宋体" pitchFamily="65" charset="-122"/>
              </a:rPr>
              <a:t>于绝对。C.与“支配和压抑人的力量”相关的内容在第四段,结合第二、三、四段可知,选项</a:t>
            </a:r>
            <a:r>
              <a:rPr dirty="0"/>
              <a:t/>
            </a:r>
            <a:br>
              <a:rPr dirty="0"/>
            </a:br>
            <a:r>
              <a:rPr lang="zh-CN" altLang="en-US" sz="1530" kern="0" dirty="0" smtClean="0">
                <a:solidFill>
                  <a:srgbClr val="000000"/>
                </a:solidFill>
                <a:latin typeface="Times New Roman" pitchFamily="65" charset="-122"/>
                <a:ea typeface="宋体" pitchFamily="65" charset="-122"/>
              </a:rPr>
              <a:t>正确。D.“中立”一词在末段倒数第二句,结合文章来理解,此项正确。</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三、(2018课标全国Ⅲ,1—3)阅读下面的文字,回答问题。(9分)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对城市而言,文明弹性是一个城市体在生存、创新、适应、应变等方面的综合状态、综合能</a:t>
            </a:r>
            <a:r>
              <a:t/>
            </a:r>
            <a:br/>
            <a:r>
              <a:rPr lang="zh-CN" altLang="en-US" sz="1530" kern="0" dirty="0" smtClean="0">
                <a:solidFill>
                  <a:srgbClr val="000000"/>
                </a:solidFill>
                <a:latin typeface="Times New Roman" pitchFamily="65" charset="-122"/>
                <a:ea typeface="宋体" pitchFamily="65" charset="-122"/>
              </a:rPr>
              <a:t>力,是公共性与私人性之间、多样性与共同性之间、稳定性与变迁性之间、柔性与刚性之间</a:t>
            </a:r>
            <a:r>
              <a:t/>
            </a:r>
            <a:br/>
            <a:r>
              <a:rPr lang="zh-CN" altLang="en-US" sz="1530" kern="0" dirty="0" smtClean="0">
                <a:solidFill>
                  <a:srgbClr val="000000"/>
                </a:solidFill>
                <a:latin typeface="Times New Roman" pitchFamily="65" charset="-122"/>
                <a:ea typeface="宋体" pitchFamily="65" charset="-122"/>
              </a:rPr>
              <a:t>的动态和谐。过于绵柔、松散,或者过于刚硬、密集,都是弹性不足或丧失的表现,是城市体出</a:t>
            </a:r>
            <a:r>
              <a:t/>
            </a:r>
            <a:br/>
            <a:r>
              <a:rPr lang="zh-CN" altLang="en-US" sz="1530" kern="0" dirty="0" smtClean="0">
                <a:solidFill>
                  <a:srgbClr val="000000"/>
                </a:solidFill>
                <a:latin typeface="Times New Roman" pitchFamily="65" charset="-122"/>
                <a:ea typeface="宋体" pitchFamily="65" charset="-122"/>
              </a:rPr>
              <a:t>现危机的表征。当代城市社会,尤其需要关注以下文明弹性问题。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其一,空间弹性。城市具有良好空间弹性的一个重要表现,是空间的私人性与公共性关系能够</a:t>
            </a:r>
            <a:r>
              <a:t/>
            </a:r>
            <a:br/>
            <a:r>
              <a:rPr lang="zh-CN" altLang="en-US" sz="1530" kern="0" dirty="0" smtClean="0">
                <a:solidFill>
                  <a:srgbClr val="000000"/>
                </a:solidFill>
                <a:latin typeface="Times New Roman" pitchFamily="65" charset="-122"/>
                <a:ea typeface="宋体" pitchFamily="65" charset="-122"/>
              </a:rPr>
              <a:t>得到较为合理的处理。任何城市空间都是私人性与公共性的统一,空间弹性的核心问题,就是</a:t>
            </a:r>
            <a:r>
              <a:t/>
            </a:r>
            <a:br/>
            <a:r>
              <a:rPr lang="zh-CN" altLang="en-US" sz="1530" kern="0" dirty="0" smtClean="0">
                <a:solidFill>
                  <a:srgbClr val="000000"/>
                </a:solidFill>
                <a:latin typeface="Times New Roman" pitchFamily="65" charset="-122"/>
                <a:ea typeface="宋体" pitchFamily="65" charset="-122"/>
              </a:rPr>
              <a:t>如何实现空间的公共性与私人性的有机统一、具体转换。片面地强调空间的公共性或片面</a:t>
            </a:r>
            <a:r>
              <a:t/>
            </a:r>
            <a:br/>
            <a:r>
              <a:rPr lang="zh-CN" altLang="en-US" sz="1530" kern="0" dirty="0" smtClean="0">
                <a:solidFill>
                  <a:srgbClr val="000000"/>
                </a:solidFill>
                <a:latin typeface="Times New Roman" pitchFamily="65" charset="-122"/>
                <a:ea typeface="宋体" pitchFamily="65" charset="-122"/>
              </a:rPr>
              <a:t>地强调空间的私人性,都会使城市发展失去基础。目前,人们更多地要求空间的私人性,注重把</a:t>
            </a:r>
            <a:r>
              <a:t/>
            </a:r>
            <a:br/>
            <a:r>
              <a:rPr lang="zh-CN" altLang="en-US" sz="1530" kern="0" dirty="0" smtClean="0">
                <a:solidFill>
                  <a:srgbClr val="000000"/>
                </a:solidFill>
                <a:latin typeface="Times New Roman" pitchFamily="65" charset="-122"/>
                <a:ea typeface="宋体" pitchFamily="65" charset="-122"/>
              </a:rPr>
              <a:t>空间固化为永恒的私人所有物、占有物。这种以私人化为核心的空间固化倾向,造成城市空</a:t>
            </a:r>
            <a:r>
              <a:t/>
            </a:r>
            <a:br/>
            <a:r>
              <a:rPr lang="zh-CN" altLang="en-US" sz="1530" kern="0" dirty="0" smtClean="0">
                <a:solidFill>
                  <a:srgbClr val="000000"/>
                </a:solidFill>
                <a:latin typeface="Times New Roman" pitchFamily="65" charset="-122"/>
                <a:ea typeface="宋体" pitchFamily="65" charset="-122"/>
              </a:rPr>
              <a:t>间弹性不足,正在成为制约城市发展的一个重要原因。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其二,制度弹性。一种较为理想的、有弹性的城市制度,是能够在秩序与活力、生存与发展间</a:t>
            </a:r>
            <a:r>
              <a:t/>
            </a:r>
            <a:br/>
            <a:r>
              <a:rPr lang="zh-CN" altLang="en-US" sz="1530" kern="0" dirty="0" smtClean="0">
                <a:solidFill>
                  <a:srgbClr val="000000"/>
                </a:solidFill>
                <a:latin typeface="Times New Roman" pitchFamily="65" charset="-122"/>
                <a:ea typeface="宋体" pitchFamily="65" charset="-122"/>
              </a:rPr>
              <a:t>取得相对平衡的制度。城市有其发展周期、发展阶段,对一个正在兴起的城市而言,其主要任</a:t>
            </a:r>
            <a:r>
              <a:t/>
            </a:r>
            <a:br/>
            <a:r>
              <a:rPr lang="zh-CN" altLang="en-US" sz="1530" kern="0" dirty="0" smtClean="0">
                <a:solidFill>
                  <a:srgbClr val="000000"/>
                </a:solidFill>
                <a:latin typeface="Times New Roman" pitchFamily="65" charset="-122"/>
                <a:ea typeface="宋体" pitchFamily="65" charset="-122"/>
              </a:rPr>
              <a:t>务是聚集更多的发展资源、激活发展活力。而对一个已经发展起来的城市而言,人们会更为</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注重城市制度的稳定功能。但问题在于,即使是正在崛起的城市,也需要面对秩序与稳定的问</a:t>
            </a:r>
            <a:r>
              <a:t/>
            </a:r>
            <a:br/>
            <a:r>
              <a:rPr lang="zh-CN" altLang="en-US" sz="1530" kern="0" dirty="0" smtClean="0">
                <a:solidFill>
                  <a:srgbClr val="000000"/>
                </a:solidFill>
                <a:latin typeface="Times New Roman" pitchFamily="65" charset="-122"/>
                <a:ea typeface="宋体" pitchFamily="65" charset="-122"/>
              </a:rPr>
              <a:t>题;即使是一个已经发展起来的城市,也需要面对新活力的激活问题。过于注重某种形式的城</a:t>
            </a:r>
            <a:r>
              <a:t/>
            </a:r>
            <a:br/>
            <a:r>
              <a:rPr lang="zh-CN" altLang="en-US" sz="1530" kern="0" dirty="0" smtClean="0">
                <a:solidFill>
                  <a:srgbClr val="000000"/>
                </a:solidFill>
                <a:latin typeface="Times New Roman" pitchFamily="65" charset="-122"/>
                <a:ea typeface="宋体" pitchFamily="65" charset="-122"/>
              </a:rPr>
              <a:t>市制度,过于注重城市制度的某种目标,都是城市制度弹性不足、走向僵化的表现,都会妨害城</a:t>
            </a:r>
            <a:r>
              <a:t/>
            </a:r>
            <a:br/>
            <a:r>
              <a:rPr lang="zh-CN" altLang="en-US" sz="1530" kern="0" dirty="0" smtClean="0">
                <a:solidFill>
                  <a:srgbClr val="000000"/>
                </a:solidFill>
                <a:latin typeface="Times New Roman" pitchFamily="65" charset="-122"/>
                <a:ea typeface="宋体" pitchFamily="65" charset="-122"/>
              </a:rPr>
              <a:t>市发展。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其三,意义弹性。所谓城市的意义弹性,是指城市能够同时满足多样人群的不同层面的意义需</a:t>
            </a:r>
            <a:r>
              <a:t/>
            </a:r>
            <a:br/>
            <a:r>
              <a:rPr lang="zh-CN" altLang="en-US" sz="1530" kern="0" dirty="0" smtClean="0">
                <a:solidFill>
                  <a:srgbClr val="000000"/>
                </a:solidFill>
                <a:latin typeface="Times New Roman" pitchFamily="65" charset="-122"/>
                <a:ea typeface="宋体" pitchFamily="65" charset="-122"/>
              </a:rPr>
              <a:t>要,并能够使不同的意义与价值在总体上达到平衡与和谐,不断形成具体的意义共同性。当一</a:t>
            </a:r>
            <a:r>
              <a:t/>
            </a:r>
            <a:br/>
            <a:r>
              <a:rPr lang="zh-CN" altLang="en-US" sz="1530" kern="0" dirty="0" smtClean="0">
                <a:solidFill>
                  <a:srgbClr val="000000"/>
                </a:solidFill>
                <a:latin typeface="Times New Roman" pitchFamily="65" charset="-122"/>
                <a:ea typeface="宋体" pitchFamily="65" charset="-122"/>
              </a:rPr>
              <a:t>个城市体只允许一种、一个层面的意义存在时,这个城市体可能繁荣一时,但必然会走向衰</a:t>
            </a:r>
            <a:r>
              <a:t/>
            </a:r>
            <a:br/>
            <a:r>
              <a:rPr lang="zh-CN" altLang="en-US" sz="1530" kern="0" dirty="0" smtClean="0">
                <a:solidFill>
                  <a:srgbClr val="000000"/>
                </a:solidFill>
                <a:latin typeface="Times New Roman" pitchFamily="65" charset="-122"/>
                <a:ea typeface="宋体" pitchFamily="65" charset="-122"/>
              </a:rPr>
              <a:t>落。当一个城市体只能满足某一类人的意义追求、意义需要时,这个城市体也往往会丧失活</a:t>
            </a:r>
            <a:r>
              <a:t/>
            </a:r>
            <a:br/>
            <a:r>
              <a:rPr lang="zh-CN" altLang="en-US" sz="1530" kern="0" dirty="0" smtClean="0">
                <a:solidFill>
                  <a:srgbClr val="000000"/>
                </a:solidFill>
                <a:latin typeface="Times New Roman" pitchFamily="65" charset="-122"/>
                <a:ea typeface="宋体" pitchFamily="65" charset="-122"/>
              </a:rPr>
              <a:t>力。当一个城市体被某一类型的意义体系固化时,这个城市体往往不具有综合吸纳力、发展</a:t>
            </a:r>
            <a:r>
              <a:t/>
            </a:r>
            <a:br/>
            <a:r>
              <a:rPr lang="zh-CN" altLang="en-US" sz="1530" kern="0" dirty="0" smtClean="0">
                <a:solidFill>
                  <a:srgbClr val="000000"/>
                </a:solidFill>
                <a:latin typeface="Times New Roman" pitchFamily="65" charset="-122"/>
                <a:ea typeface="宋体" pitchFamily="65" charset="-122"/>
              </a:rPr>
              <a:t>潜力。启蒙主义的片面化,理性主义的片面化,世俗主义的片面化,神圣主义的片面化,都会导</a:t>
            </a:r>
            <a:r>
              <a:t/>
            </a:r>
            <a:br/>
            <a:r>
              <a:rPr lang="zh-CN" altLang="en-US" sz="1530" kern="0" dirty="0" smtClean="0">
                <a:solidFill>
                  <a:srgbClr val="000000"/>
                </a:solidFill>
                <a:latin typeface="Times New Roman" pitchFamily="65" charset="-122"/>
                <a:ea typeface="宋体" pitchFamily="65" charset="-122"/>
              </a:rPr>
              <a:t>致城市意义弹性的减弱,都会从根基处危害城市的健康可持续发展。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综上所述,保持城市的空间弹性、制度弹性、意义弹性,并以此为基础,把握城市的类型构成与</a:t>
            </a:r>
            <a:r>
              <a:t/>
            </a:r>
            <a:br/>
            <a:r>
              <a:rPr lang="zh-CN" altLang="en-US" sz="1530" kern="0" dirty="0" smtClean="0">
                <a:solidFill>
                  <a:srgbClr val="000000"/>
                </a:solidFill>
                <a:latin typeface="Times New Roman" pitchFamily="65" charset="-122"/>
                <a:ea typeface="宋体" pitchFamily="65" charset="-122"/>
              </a:rPr>
              <a:t>历史,建构城市命运共同体,对于城市社会的健康发展而言,是意义重大的。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(摘编自陈忠《城市社会:文明多样性与命运共同体》)</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20000"/>
            <a:chOff x="539750" y="1080000"/>
            <a:chExt cx="812725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1.下列关于原文内容的理解和分析,正确的一项是(3分)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A.当前城市空间弹性核心的问题是缺乏有机统一,这使得城市发展丧失了基础。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B.已发展的城市和崛起中的城市都面临着激活活力的问题,也都需要有制度弹性。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C.城市的意义对不同的人群来说是不一样的,城市体需要一种抽象的意义共同性。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D.在诸多原因中,空间、制度及意义三者的弹性不足是影响城市发展的根本原因。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2.下列对原文论证的相关分析,不正确的一项是(3分)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A.文章在理论论证的过程中提及空间被私人性固化的现状,有其现实的指向。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B.文章区分了文明弹性的层面,也区分了城市体发展的阶段,论证结构清晰。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C.文章注重分析具体概念的正反两面及相应的动态发展过程,具有辩证意味。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D.文章借助“文明弹性”的概念,论证了建构城市命运共同体的重要路径。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3.根据原文内容,下列说法不正确的一项是(3分)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A.当一个城市体有更好的空间弹性和制度弹性时,其意义弹性也会相应变好。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B.城市处在不同的发展阶段时会有不同危机,制度的主要功能也会因此不同。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C.要让一个城市体具有综合吸纳能力和发展潜力,就应平衡各种主义的关系。</a:t>
              </a:r>
              <a:endParaRPr lang="zh-CN" altLang="en-US"/>
            </a:p>
          </p:txBody>
        </p:sp>
        <p:sp>
          <p:nvSpPr>
            <p:cNvPr id="3" name="TextBox 2"/>
            <p:cNvSpPr txBox="1"/>
            <p:nvPr/>
          </p:nvSpPr>
          <p:spPr>
            <a:xfrm>
              <a:off x="539750" y="5920599"/>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D.城市盛衰自有其规律,与不同的意义和价值在总体上的和谐没有直接关系。</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本题考查筛选并整合文中信息的能力。A.或然当必然。原文第二段中“片面地</a:t>
            </a:r>
            <a:r>
              <a:rPr dirty="0"/>
              <a:t/>
            </a:r>
            <a:br>
              <a:rPr dirty="0"/>
            </a:br>
            <a:r>
              <a:rPr lang="zh-CN" altLang="en-US" sz="1530" kern="0" dirty="0" smtClean="0">
                <a:solidFill>
                  <a:srgbClr val="000000"/>
                </a:solidFill>
                <a:latin typeface="Times New Roman" pitchFamily="65" charset="-122"/>
                <a:ea typeface="宋体" pitchFamily="65" charset="-122"/>
              </a:rPr>
              <a:t>强调空间的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,都会使城市发展失去基础”,“会”字说明这是一种可能,但选项说成“使得</a:t>
            </a:r>
            <a:r>
              <a:rPr dirty="0"/>
              <a:t/>
            </a:r>
            <a:br>
              <a:rPr dirty="0"/>
            </a:br>
            <a:r>
              <a:rPr lang="zh-CN" altLang="en-US" sz="1530" kern="0" dirty="0" smtClean="0">
                <a:solidFill>
                  <a:srgbClr val="000000"/>
                </a:solidFill>
                <a:latin typeface="Times New Roman" pitchFamily="65" charset="-122"/>
                <a:ea typeface="宋体" pitchFamily="65" charset="-122"/>
              </a:rPr>
              <a:t>城市发展丧失了基础”,属必然。B.第三段中的两个“即使</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”说明无论是正在崛</a:t>
            </a:r>
            <a:r>
              <a:rPr dirty="0"/>
              <a:t/>
            </a:r>
            <a:br>
              <a:rPr dirty="0"/>
            </a:br>
            <a:r>
              <a:rPr lang="zh-CN" altLang="en-US" sz="1530" kern="0" dirty="0" smtClean="0">
                <a:solidFill>
                  <a:srgbClr val="000000"/>
                </a:solidFill>
                <a:latin typeface="Times New Roman" pitchFamily="65" charset="-122"/>
                <a:ea typeface="宋体" pitchFamily="65" charset="-122"/>
              </a:rPr>
              <a:t>起的城市还是已经发展起来的城市,都需面对秩序与稳定、活力激活的问题,都需要有制度弹</a:t>
            </a:r>
            <a:r>
              <a:rPr dirty="0"/>
              <a:t/>
            </a:r>
            <a:br>
              <a:rPr dirty="0"/>
            </a:br>
            <a:r>
              <a:rPr lang="zh-CN" altLang="en-US" sz="1530" kern="0" dirty="0" smtClean="0">
                <a:solidFill>
                  <a:srgbClr val="000000"/>
                </a:solidFill>
                <a:latin typeface="Times New Roman" pitchFamily="65" charset="-122"/>
                <a:ea typeface="宋体" pitchFamily="65" charset="-122"/>
              </a:rPr>
              <a:t>性,故正确。C.曲解文意。原文第四段的表述是“不断形成具体的意义共同性”。D.不合文</a:t>
            </a:r>
            <a:r>
              <a:rPr dirty="0"/>
              <a:t/>
            </a:r>
            <a:br>
              <a:rPr dirty="0"/>
            </a:br>
            <a:r>
              <a:rPr lang="zh-CN" altLang="en-US" sz="1530" kern="0" dirty="0" smtClean="0">
                <a:solidFill>
                  <a:srgbClr val="000000"/>
                </a:solidFill>
                <a:latin typeface="Times New Roman" pitchFamily="65" charset="-122"/>
                <a:ea typeface="宋体" pitchFamily="65" charset="-122"/>
              </a:rPr>
              <a:t>意。文末说文明弹性“对于城市社会的健康发展而言,是意义重大的”,但并没有说是“根本</a:t>
            </a:r>
            <a:r>
              <a:rPr dirty="0"/>
              <a:t/>
            </a:r>
            <a:br>
              <a:rPr dirty="0"/>
            </a:br>
            <a:r>
              <a:rPr lang="zh-CN" altLang="en-US" sz="1530" kern="0" dirty="0" smtClean="0">
                <a:solidFill>
                  <a:srgbClr val="000000"/>
                </a:solidFill>
                <a:latin typeface="Times New Roman" pitchFamily="65" charset="-122"/>
                <a:ea typeface="宋体" pitchFamily="65" charset="-122"/>
              </a:rPr>
              <a:t>原因”。</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答题步骤</a:t>
            </a:r>
            <a:r>
              <a:rPr lang="zh-CN" altLang="en-US" sz="1530" kern="0" dirty="0" smtClean="0">
                <a:solidFill>
                  <a:srgbClr val="000000"/>
                </a:solidFill>
                <a:latin typeface="Times New Roman" pitchFamily="65" charset="-122"/>
                <a:ea typeface="宋体" pitchFamily="65" charset="-122"/>
              </a:rPr>
              <a:t>　三步练就“火眼金睛”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第一步,还原,把原文中与选项表述对应或相关的句子找出来;第二步,比对,两个指头同时使用,</a:t>
            </a:r>
            <a:r>
              <a:rPr dirty="0"/>
              <a:t/>
            </a:r>
            <a:br>
              <a:rPr dirty="0"/>
            </a:br>
            <a:r>
              <a:rPr lang="zh-CN" altLang="en-US" sz="1530" kern="0" dirty="0" smtClean="0">
                <a:solidFill>
                  <a:srgbClr val="000000"/>
                </a:solidFill>
                <a:latin typeface="Times New Roman" pitchFamily="65" charset="-122"/>
                <a:ea typeface="宋体" pitchFamily="65" charset="-122"/>
              </a:rPr>
              <a:t>一个指头指向选项,一个指头指向原文,同步阅读、比对;第三步,辨析,对选项表述和原文表述</a:t>
            </a:r>
            <a:r>
              <a:rPr dirty="0"/>
              <a:t/>
            </a:r>
            <a:br>
              <a:rPr dirty="0"/>
            </a:br>
            <a:r>
              <a:rPr lang="zh-CN" altLang="en-US" sz="1530" kern="0" dirty="0" smtClean="0">
                <a:solidFill>
                  <a:srgbClr val="000000"/>
                </a:solidFill>
                <a:latin typeface="Times New Roman" pitchFamily="65" charset="-122"/>
                <a:ea typeface="宋体" pitchFamily="65" charset="-122"/>
              </a:rPr>
              <a:t>有出入的地方,从内容、逻辑两个方面细心辨析,发现错误。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本题考查分析文章论点、论据和论证方法的能力。A.第二段运用的论证方法是</a:t>
            </a:r>
            <a:r>
              <a:rPr dirty="0"/>
              <a:t/>
            </a:r>
            <a:br>
              <a:rPr dirty="0"/>
            </a:br>
            <a:r>
              <a:rPr lang="zh-CN" altLang="en-US" sz="1530" kern="0" dirty="0" smtClean="0">
                <a:solidFill>
                  <a:srgbClr val="000000"/>
                </a:solidFill>
                <a:latin typeface="Times New Roman" pitchFamily="65" charset="-122"/>
                <a:ea typeface="宋体" pitchFamily="65" charset="-122"/>
              </a:rPr>
              <a:t>理论(道理)论证,“目前,人们更多地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占有物”指出了空间被私人性固化的现状,表述正</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确。B.第二、三、四段分别论述“空间弹性”“制度弹性”“意义弹性”,这是区分了“文</a:t>
            </a:r>
            <a:r>
              <a:rPr dirty="0"/>
              <a:t/>
            </a:r>
            <a:br>
              <a:rPr dirty="0"/>
            </a:br>
            <a:r>
              <a:rPr lang="zh-CN" altLang="en-US" sz="1530" kern="0" dirty="0" smtClean="0">
                <a:solidFill>
                  <a:srgbClr val="000000"/>
                </a:solidFill>
                <a:latin typeface="Times New Roman" pitchFamily="65" charset="-122"/>
                <a:ea typeface="宋体" pitchFamily="65" charset="-122"/>
              </a:rPr>
              <a:t>明弹性”的层面;第三段围绕着正在崛起的城市和已发展起来的城市进行论述,这是区分了城</a:t>
            </a:r>
            <a:r>
              <a:rPr dirty="0"/>
              <a:t/>
            </a:r>
            <a:br>
              <a:rPr dirty="0"/>
            </a:br>
            <a:r>
              <a:rPr lang="zh-CN" altLang="en-US" sz="1530" kern="0" dirty="0" smtClean="0">
                <a:solidFill>
                  <a:srgbClr val="000000"/>
                </a:solidFill>
                <a:latin typeface="Times New Roman" pitchFamily="65" charset="-122"/>
                <a:ea typeface="宋体" pitchFamily="65" charset="-122"/>
              </a:rPr>
              <a:t>市体发展的阶段;全文采用“总—分—总”的结构,思路清晰。故表述正确。C.无中生有。</a:t>
            </a:r>
            <a:r>
              <a:rPr dirty="0"/>
              <a:t/>
            </a:r>
            <a:br>
              <a:rPr dirty="0"/>
            </a:br>
            <a:r>
              <a:rPr lang="zh-CN" altLang="en-US" sz="1530" kern="0" dirty="0" smtClean="0">
                <a:solidFill>
                  <a:srgbClr val="000000"/>
                </a:solidFill>
                <a:latin typeface="Times New Roman" pitchFamily="65" charset="-122"/>
                <a:ea typeface="宋体" pitchFamily="65" charset="-122"/>
              </a:rPr>
              <a:t>“及相应的动态发展过程”错误,从论证内容上看,文章对“空间弹性”“制度弹性”“意义</a:t>
            </a:r>
            <a:r>
              <a:rPr dirty="0"/>
              <a:t/>
            </a:r>
            <a:br>
              <a:rPr dirty="0"/>
            </a:br>
            <a:r>
              <a:rPr lang="zh-CN" altLang="en-US" sz="1530" kern="0" dirty="0" smtClean="0">
                <a:solidFill>
                  <a:srgbClr val="000000"/>
                </a:solidFill>
                <a:latin typeface="Times New Roman" pitchFamily="65" charset="-122"/>
                <a:ea typeface="宋体" pitchFamily="65" charset="-122"/>
              </a:rPr>
              <a:t>弹性”都从正反两个方面进行了分析,但并未涉及“相应的动态发展过程”。D.最后一段论</a:t>
            </a:r>
            <a:r>
              <a:rPr dirty="0"/>
              <a:t/>
            </a:r>
            <a:br>
              <a:rPr dirty="0"/>
            </a:br>
            <a:r>
              <a:rPr lang="zh-CN" altLang="en-US" sz="1530" kern="0" dirty="0" smtClean="0">
                <a:solidFill>
                  <a:srgbClr val="000000"/>
                </a:solidFill>
                <a:latin typeface="Times New Roman" pitchFamily="65" charset="-122"/>
                <a:ea typeface="宋体" pitchFamily="65" charset="-122"/>
              </a:rPr>
              <a:t>述表明,保持“文明弹性”是建构城市命运共同体的基础、途径,表述正确。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论述类文本“三位一体”阅读法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(1)勾画论点、论据。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(2)标出关键词。画出有助于理清内容、包含提示信息的词语,有助于理清文章思路、避免逻</a:t>
            </a:r>
            <a:r>
              <a:rPr dirty="0"/>
              <a:t/>
            </a:r>
            <a:br>
              <a:rPr dirty="0"/>
            </a:br>
            <a:r>
              <a:rPr lang="zh-CN" altLang="en-US" sz="1530" kern="0" dirty="0" smtClean="0">
                <a:solidFill>
                  <a:srgbClr val="000000"/>
                </a:solidFill>
                <a:latin typeface="Times New Roman" pitchFamily="65" charset="-122"/>
                <a:ea typeface="宋体" pitchFamily="65" charset="-122"/>
              </a:rPr>
              <a:t>辑错误的词语,文中反复强调的词语。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(3)思考三类关系。思考概念(对象)之间的逻辑关系、句与句之间的关系、段与段之间的关</a:t>
            </a:r>
            <a:r>
              <a:rPr dirty="0"/>
              <a:t/>
            </a:r>
            <a:br>
              <a:rPr dirty="0"/>
            </a:br>
            <a:r>
              <a:rPr lang="zh-CN" altLang="en-US" sz="1530" kern="0" dirty="0" smtClean="0">
                <a:solidFill>
                  <a:srgbClr val="000000"/>
                </a:solidFill>
                <a:latin typeface="Times New Roman" pitchFamily="65" charset="-122"/>
                <a:ea typeface="宋体" pitchFamily="65" charset="-122"/>
              </a:rPr>
              <a:t>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本题考查分析理解文章内容的能力。A.空间弹性、制度弹性、意义弹性是文明</a:t>
            </a:r>
            <a:r>
              <a:rPr dirty="0"/>
              <a:t/>
            </a:r>
            <a:br>
              <a:rPr dirty="0"/>
            </a:br>
            <a:r>
              <a:rPr lang="zh-CN" altLang="en-US" sz="1530" kern="0" dirty="0" smtClean="0">
                <a:solidFill>
                  <a:srgbClr val="000000"/>
                </a:solidFill>
                <a:latin typeface="Times New Roman" pitchFamily="65" charset="-122"/>
                <a:ea typeface="宋体" pitchFamily="65" charset="-122"/>
              </a:rPr>
              <a:t>弹性的三个方面,三者并无必然联系。B.根据第三段内容,崛起中的城市和已发展起来的城市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面临的问题不同,制度的主要功能也就因此不同,因此推断正确。C.根据第四段“当一个城市</a:t>
            </a:r>
            <a:r>
              <a:rPr dirty="0"/>
              <a:t/>
            </a:r>
            <a:br>
              <a:rPr dirty="0"/>
            </a:br>
            <a:r>
              <a:rPr lang="zh-CN" altLang="en-US" sz="1530" kern="0" dirty="0" smtClean="0">
                <a:solidFill>
                  <a:srgbClr val="000000"/>
                </a:solidFill>
                <a:latin typeface="Times New Roman" pitchFamily="65" charset="-122"/>
                <a:ea typeface="宋体" pitchFamily="65" charset="-122"/>
              </a:rPr>
              <a:t>体被某一类型</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发展潜力”,反推可得出选项结论。D.根据文章第四段,“意义弹性”一旦</a:t>
            </a:r>
            <a:r>
              <a:rPr dirty="0"/>
              <a:t/>
            </a:r>
            <a:br>
              <a:rPr dirty="0"/>
            </a:br>
            <a:r>
              <a:rPr lang="zh-CN" altLang="en-US" sz="1530" kern="0" dirty="0" smtClean="0">
                <a:solidFill>
                  <a:srgbClr val="000000"/>
                </a:solidFill>
                <a:latin typeface="Times New Roman" pitchFamily="65" charset="-122"/>
                <a:ea typeface="宋体" pitchFamily="65" charset="-122"/>
              </a:rPr>
              <a:t>减弱,肯定会影响城市的健康发展,但这种影响并不是直接的。所以D项正确。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易错警示</a:t>
            </a:r>
            <a:r>
              <a:rPr lang="zh-CN" altLang="en-US" sz="1530" kern="0" dirty="0" smtClean="0">
                <a:solidFill>
                  <a:srgbClr val="000000"/>
                </a:solidFill>
                <a:latin typeface="Times New Roman" pitchFamily="65" charset="-122"/>
                <a:ea typeface="宋体" pitchFamily="65" charset="-122"/>
              </a:rPr>
              <a:t>　对作品内容的理解,难在对原文的“推断”上,需在阅读文本的基础上向前再走一</a:t>
            </a:r>
            <a:r>
              <a:rPr dirty="0"/>
              <a:t/>
            </a:r>
            <a:br>
              <a:rPr dirty="0"/>
            </a:br>
            <a:r>
              <a:rPr lang="zh-CN" altLang="en-US" sz="1530" kern="0" dirty="0" smtClean="0">
                <a:solidFill>
                  <a:srgbClr val="000000"/>
                </a:solidFill>
                <a:latin typeface="Times New Roman" pitchFamily="65" charset="-122"/>
                <a:ea typeface="宋体" pitchFamily="65" charset="-122"/>
              </a:rPr>
              <a:t>步。“推断”出现失误的主要原因:一是对原文内容理解失当,特别是对材料和材料之间的相</a:t>
            </a:r>
            <a:r>
              <a:rPr dirty="0"/>
              <a:t/>
            </a:r>
            <a:br>
              <a:rPr dirty="0"/>
            </a:br>
            <a:r>
              <a:rPr lang="zh-CN" altLang="en-US" sz="1530" kern="0" dirty="0" smtClean="0">
                <a:solidFill>
                  <a:srgbClr val="000000"/>
                </a:solidFill>
                <a:latin typeface="Times New Roman" pitchFamily="65" charset="-122"/>
                <a:ea typeface="宋体" pitchFamily="65" charset="-122"/>
              </a:rPr>
              <a:t>关性缺少理解与把握;二是对表述推断关系的“敏感词”吃不准,如“相应”“因此”“直</a:t>
            </a:r>
            <a:r>
              <a:rPr dirty="0"/>
              <a:t/>
            </a:r>
            <a:br>
              <a:rPr dirty="0"/>
            </a:br>
            <a:r>
              <a:rPr lang="zh-CN" altLang="en-US" sz="1530" kern="0" dirty="0" smtClean="0">
                <a:solidFill>
                  <a:srgbClr val="000000"/>
                </a:solidFill>
                <a:latin typeface="Times New Roman" pitchFamily="65" charset="-122"/>
                <a:ea typeface="宋体" pitchFamily="65" charset="-122"/>
              </a:rPr>
              <a:t>接”“要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,应</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四、(2018北京,1—7)阅读下面的材料,回答问题。(23分)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当前,科学技术的巨大进步推动了人工智能的迅猛发展,人工智能成了全球产业界、学术界的</a:t>
            </a:r>
            <a:r>
              <a:t/>
            </a:r>
            <a:br/>
            <a:r>
              <a:rPr lang="zh-CN" altLang="en-US" sz="1530" kern="0" dirty="0" smtClean="0">
                <a:solidFill>
                  <a:srgbClr val="000000"/>
                </a:solidFill>
                <a:latin typeface="Times New Roman" pitchFamily="65" charset="-122"/>
                <a:ea typeface="宋体" pitchFamily="65" charset="-122"/>
              </a:rPr>
              <a:t>高频词。有研究者将人工智能定义为:</a:t>
            </a:r>
            <a:r>
              <a:rPr lang="zh-CN" altLang="en-US" sz="1530" u="sng" kern="0" dirty="0" smtClean="0">
                <a:solidFill>
                  <a:srgbClr val="000000"/>
                </a:solidFill>
                <a:latin typeface="Times New Roman" pitchFamily="65" charset="-122"/>
                <a:ea typeface="宋体" pitchFamily="65" charset="-122"/>
              </a:rPr>
              <a:t>对一种通过计算机实现人脑思维结果,能从环境中获取</a:t>
            </a:r>
            <a:r>
              <a:t/>
            </a:r>
            <a:br/>
            <a:r>
              <a:rPr lang="zh-CN" altLang="en-US" sz="1530" u="sng" kern="0" dirty="0" smtClean="0">
                <a:solidFill>
                  <a:srgbClr val="000000"/>
                </a:solidFill>
                <a:latin typeface="Times New Roman" pitchFamily="65" charset="-122"/>
                <a:ea typeface="宋体" pitchFamily="65" charset="-122"/>
              </a:rPr>
              <a:t>感知并执行行动的智能体的描述和构建</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人工智能并不是新鲜事物。20世纪中叶,“机器思维”就已出现在这个世界上。1936年,英国</a:t>
            </a:r>
            <a:r>
              <a:t/>
            </a:r>
            <a:br/>
            <a:r>
              <a:rPr lang="zh-CN" altLang="en-US" sz="1530" kern="0" dirty="0" smtClean="0">
                <a:solidFill>
                  <a:srgbClr val="000000"/>
                </a:solidFill>
                <a:latin typeface="Times New Roman" pitchFamily="65" charset="-122"/>
                <a:ea typeface="宋体" pitchFamily="65" charset="-122"/>
              </a:rPr>
              <a:t>数学家阿兰·麦席森·图灵从模拟人类思考和证明的过程入手,提出利用机器执行逻辑代码来模</a:t>
            </a:r>
            <a:r>
              <a:t/>
            </a:r>
            <a:br/>
            <a:r>
              <a:rPr lang="zh-CN" altLang="en-US" sz="1530" kern="0" dirty="0" smtClean="0">
                <a:solidFill>
                  <a:srgbClr val="000000"/>
                </a:solidFill>
                <a:latin typeface="Times New Roman" pitchFamily="65" charset="-122"/>
                <a:ea typeface="宋体" pitchFamily="65" charset="-122"/>
              </a:rPr>
              <a:t>拟人类的各种计算和逻辑思维过程的设想。1950年,他发表了《计算机器与智能》一文,提出</a:t>
            </a:r>
            <a:r>
              <a:t/>
            </a:r>
            <a:br/>
            <a:r>
              <a:rPr lang="zh-CN" altLang="en-US" sz="1530" kern="0" dirty="0" smtClean="0">
                <a:solidFill>
                  <a:srgbClr val="000000"/>
                </a:solidFill>
                <a:latin typeface="Times New Roman" pitchFamily="65" charset="-122"/>
                <a:ea typeface="宋体" pitchFamily="65" charset="-122"/>
              </a:rPr>
              <a:t>了判断机器是否具有智能的标准,即“图灵测试”。“图灵测试”是指一台机器如果能在5分</a:t>
            </a:r>
            <a:r>
              <a:t/>
            </a:r>
            <a:br/>
            <a:r>
              <a:rPr lang="zh-CN" altLang="en-US" sz="1530" kern="0" dirty="0" smtClean="0">
                <a:solidFill>
                  <a:srgbClr val="000000"/>
                </a:solidFill>
                <a:latin typeface="Times New Roman" pitchFamily="65" charset="-122"/>
                <a:ea typeface="宋体" pitchFamily="65" charset="-122"/>
              </a:rPr>
              <a:t>钟内回答由人类测试者提出的一系列问题,且超过30%的回答让测试者误认为是人类所答,那</a:t>
            </a:r>
            <a:r>
              <a:t/>
            </a:r>
            <a:br/>
            <a:r>
              <a:rPr lang="zh-CN" altLang="en-US" sz="1530" kern="0" dirty="0" smtClean="0">
                <a:solidFill>
                  <a:srgbClr val="000000"/>
                </a:solidFill>
                <a:latin typeface="Times New Roman" pitchFamily="65" charset="-122"/>
                <a:ea typeface="宋体" pitchFamily="65" charset="-122"/>
              </a:rPr>
              <a:t>么就可以认为这台机器具有智能。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20世纪80年代,美国哲学家约翰·希尔勒教授用“中文房间”的思维实验,表达了对“智能”的</a:t>
            </a:r>
            <a:r>
              <a:t/>
            </a:r>
            <a:br/>
            <a:r>
              <a:rPr lang="zh-CN" altLang="en-US" sz="1530" kern="0" dirty="0" smtClean="0">
                <a:solidFill>
                  <a:srgbClr val="000000"/>
                </a:solidFill>
                <a:latin typeface="Times New Roman" pitchFamily="65" charset="-122"/>
                <a:ea typeface="宋体" pitchFamily="65" charset="-122"/>
              </a:rPr>
              <a:t>不同思考。一个不懂中文只会说英语的人被关在一个封闭房间里,他只有铅笔、纸张和一大</a:t>
            </a:r>
            <a:r>
              <a:t/>
            </a:r>
            <a:br/>
            <a:r>
              <a:rPr lang="zh-CN" altLang="en-US" sz="1530" kern="0" dirty="0" smtClean="0">
                <a:solidFill>
                  <a:srgbClr val="000000"/>
                </a:solidFill>
                <a:latin typeface="Times New Roman" pitchFamily="65" charset="-122"/>
                <a:ea typeface="宋体" pitchFamily="65" charset="-122"/>
              </a:rPr>
              <a:t>本指导手册,不时会有画着陌生符号的纸张被递进来。被测试者只能通过阅读指导手册找寻</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对应指令来分析这些符号。之后,他向屋外的人交出一份同样写满符号的答卷。被测试者全</a:t>
            </a:r>
            <a:r>
              <a:rPr dirty="0"/>
              <a:t/>
            </a:r>
            <a:br>
              <a:rPr dirty="0"/>
            </a:br>
            <a:r>
              <a:rPr lang="zh-CN" altLang="en-US" sz="1530" kern="0" dirty="0" smtClean="0">
                <a:solidFill>
                  <a:srgbClr val="000000"/>
                </a:solidFill>
                <a:latin typeface="Times New Roman" pitchFamily="65" charset="-122"/>
                <a:ea typeface="宋体" pitchFamily="65" charset="-122"/>
              </a:rPr>
              <a:t>程都不知道,其实这些纸上用来记录问题和答案的符号是中文。他完全不懂中文,但他的回答</a:t>
            </a:r>
            <a:r>
              <a:rPr dirty="0"/>
              <a:t/>
            </a:r>
            <a:br>
              <a:rPr dirty="0"/>
            </a:br>
            <a:r>
              <a:rPr lang="zh-CN" altLang="en-US" sz="1530" kern="0" dirty="0" smtClean="0">
                <a:solidFill>
                  <a:srgbClr val="000000"/>
                </a:solidFill>
                <a:latin typeface="Times New Roman" pitchFamily="65" charset="-122"/>
                <a:ea typeface="宋体" pitchFamily="65" charset="-122"/>
              </a:rPr>
              <a:t>是完全正确的。上述过程中,被测试者代表计算机,他所经历的也正是计算机的工作内容,即遵</a:t>
            </a:r>
            <a:r>
              <a:rPr dirty="0"/>
              <a:t/>
            </a:r>
            <a:br>
              <a:rPr dirty="0"/>
            </a:br>
            <a:r>
              <a:rPr lang="zh-CN" altLang="en-US" sz="1530" kern="0" dirty="0" smtClean="0">
                <a:solidFill>
                  <a:srgbClr val="000000"/>
                </a:solidFill>
                <a:latin typeface="Times New Roman" pitchFamily="65" charset="-122"/>
                <a:ea typeface="宋体" pitchFamily="65" charset="-122"/>
              </a:rPr>
              <a:t>循规则,操控符号。“中文房间”实验说明看起来完全智能的计算机程序其实根本不理解自</a:t>
            </a:r>
            <a:r>
              <a:rPr dirty="0"/>
              <a:t/>
            </a:r>
            <a:br>
              <a:rPr dirty="0"/>
            </a:br>
            <a:r>
              <a:rPr lang="zh-CN" altLang="en-US" sz="1530" kern="0" dirty="0" smtClean="0">
                <a:solidFill>
                  <a:srgbClr val="000000"/>
                </a:solidFill>
                <a:latin typeface="Times New Roman" pitchFamily="65" charset="-122"/>
                <a:ea typeface="宋体" pitchFamily="65" charset="-122"/>
              </a:rPr>
              <a:t>身处理的各种信息。希尔勒认为,如果机器有“智能”,就意味着它具有理解能力。既然机器</a:t>
            </a:r>
            <a:r>
              <a:rPr dirty="0"/>
              <a:t/>
            </a:r>
            <a:br>
              <a:rPr dirty="0"/>
            </a:br>
            <a:r>
              <a:rPr lang="zh-CN" altLang="en-US" sz="1530" kern="0" dirty="0" smtClean="0">
                <a:solidFill>
                  <a:srgbClr val="000000"/>
                </a:solidFill>
                <a:latin typeface="Times New Roman" pitchFamily="65" charset="-122"/>
                <a:ea typeface="宋体" pitchFamily="65" charset="-122"/>
              </a:rPr>
              <a:t>没有理解能力,那么所谓的“让机器拥有人类智能”的说法就是</a:t>
            </a:r>
            <a:r>
              <a:rPr lang="zh-CN" altLang="en-US" sz="1530" u="sng" kern="0" dirty="0" smtClean="0">
                <a:solidFill>
                  <a:srgbClr val="000000"/>
                </a:solidFill>
                <a:latin typeface="Times New Roman" pitchFamily="65" charset="-122"/>
                <a:ea typeface="宋体" pitchFamily="65" charset="-122"/>
              </a:rPr>
              <a:t>无稽之谈</a:t>
            </a:r>
            <a:r>
              <a:rPr lang="zh-CN" altLang="en-US" sz="1530" kern="0" dirty="0" smtClean="0">
                <a:solidFill>
                  <a:srgbClr val="000000"/>
                </a:solidFill>
                <a:latin typeface="Times New Roman" pitchFamily="65" charset="-122"/>
                <a:ea typeface="宋体" pitchFamily="65" charset="-122"/>
              </a:rPr>
              <a:t>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在人工智能研究领域中,不同学派的科学家对“何为智能”的理解不尽相同。符号主义学派</a:t>
            </a:r>
            <a:r>
              <a:rPr dirty="0"/>
              <a:t/>
            </a:r>
            <a:br>
              <a:rPr dirty="0"/>
            </a:br>
            <a:r>
              <a:rPr lang="zh-CN" altLang="en-US" sz="1530" kern="0" dirty="0" smtClean="0">
                <a:solidFill>
                  <a:srgbClr val="000000"/>
                </a:solidFill>
                <a:latin typeface="Times New Roman" pitchFamily="65" charset="-122"/>
                <a:ea typeface="宋体" pitchFamily="65" charset="-122"/>
              </a:rPr>
              <a:t>认为“智能”的实质就是具体问题的求解能力,他们会为所设想的智能机器规划好不同的问</a:t>
            </a:r>
            <a:r>
              <a:rPr dirty="0"/>
              <a:t/>
            </a:r>
            <a:br>
              <a:rPr dirty="0"/>
            </a:br>
            <a:r>
              <a:rPr lang="zh-CN" altLang="en-US" sz="1530" kern="0" dirty="0" smtClean="0">
                <a:solidFill>
                  <a:srgbClr val="000000"/>
                </a:solidFill>
                <a:latin typeface="Times New Roman" pitchFamily="65" charset="-122"/>
                <a:ea typeface="宋体" pitchFamily="65" charset="-122"/>
              </a:rPr>
              <a:t>题求解路径,运用形式推理和数理逻辑的方法,让计算机模仿人类思维进行决策和推理。联结</a:t>
            </a:r>
            <a:r>
              <a:rPr dirty="0"/>
              <a:t/>
            </a:r>
            <a:br>
              <a:rPr dirty="0"/>
            </a:br>
            <a:r>
              <a:rPr lang="zh-CN" altLang="en-US" sz="1530" kern="0" dirty="0" smtClean="0">
                <a:solidFill>
                  <a:srgbClr val="000000"/>
                </a:solidFill>
                <a:latin typeface="Times New Roman" pitchFamily="65" charset="-122"/>
                <a:ea typeface="宋体" pitchFamily="65" charset="-122"/>
              </a:rPr>
              <a:t>主义学派认为“智能”的实质就是非智能部件相互作用的产物,在他们眼里人类也是一种机</a:t>
            </a:r>
            <a:r>
              <a:rPr dirty="0"/>
              <a:t/>
            </a:r>
            <a:br>
              <a:rPr dirty="0"/>
            </a:br>
            <a:r>
              <a:rPr lang="zh-CN" altLang="en-US" sz="1530" kern="0" dirty="0" smtClean="0">
                <a:solidFill>
                  <a:srgbClr val="000000"/>
                </a:solidFill>
                <a:latin typeface="Times New Roman" pitchFamily="65" charset="-122"/>
                <a:ea typeface="宋体" pitchFamily="65" charset="-122"/>
              </a:rPr>
              <a:t>器,其智能来源于许多非智能但半自主的组成大脑的物质间的相互作用。他们研究大脑的结</a:t>
            </a:r>
            <a:r>
              <a:rPr dirty="0"/>
              <a:t/>
            </a:r>
            <a:br>
              <a:rPr dirty="0"/>
            </a:br>
            <a:r>
              <a:rPr lang="zh-CN" altLang="en-US" sz="1530" kern="0" dirty="0" smtClean="0">
                <a:solidFill>
                  <a:srgbClr val="000000"/>
                </a:solidFill>
                <a:latin typeface="Times New Roman" pitchFamily="65" charset="-122"/>
                <a:ea typeface="宋体" pitchFamily="65" charset="-122"/>
              </a:rPr>
              <a:t>构,让计算机去模仿人类的大脑,并且用某种数学模型去重建一个简化的神经元网络。行为主</a:t>
            </a:r>
            <a:r>
              <a:rPr dirty="0"/>
              <a:t/>
            </a:r>
            <a:br>
              <a:rPr dirty="0"/>
            </a:br>
            <a:r>
              <a:rPr lang="zh-CN" altLang="en-US" sz="1530" kern="0" dirty="0" smtClean="0">
                <a:solidFill>
                  <a:srgbClr val="000000"/>
                </a:solidFill>
                <a:latin typeface="Times New Roman" pitchFamily="65" charset="-122"/>
                <a:ea typeface="宋体" pitchFamily="65" charset="-122"/>
              </a:rPr>
              <a:t>义学派认为“智能”的实质是机器和人类的行为相似,研究人工智能应该研究人类感知和行</a:t>
            </a:r>
            <a:r>
              <a:rPr dirty="0"/>
              <a:t/>
            </a:r>
            <a:br>
              <a:rPr dirty="0"/>
            </a:br>
            <a:r>
              <a:rPr lang="zh-CN" altLang="en-US" sz="1530" kern="0" dirty="0" smtClean="0">
                <a:solidFill>
                  <a:srgbClr val="000000"/>
                </a:solidFill>
                <a:latin typeface="Times New Roman" pitchFamily="65" charset="-122"/>
                <a:ea typeface="宋体" pitchFamily="65" charset="-122"/>
              </a:rPr>
              <a:t>动的本能,而不是高级的逻辑推理,不解决基本问题就无法实现复杂的思维模拟。因而他们让</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计算机模仿人的行为,建立人工智能系统。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时至今日,研究者们对“智能”的理解仍未形成共识。但是,正是对“何为智能”这个核心问</a:t>
            </a:r>
            <a:r>
              <a:t/>
            </a:r>
            <a:br/>
            <a:r>
              <a:rPr lang="zh-CN" altLang="en-US" sz="1530" kern="0" dirty="0" smtClean="0">
                <a:solidFill>
                  <a:srgbClr val="000000"/>
                </a:solidFill>
                <a:latin typeface="Times New Roman" pitchFamily="65" charset="-122"/>
                <a:ea typeface="宋体" pitchFamily="65" charset="-122"/>
              </a:rPr>
              <a:t>题的不断思考和解答,推动了人工智能技术在不同层面的发展。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(取材于谭营等人的文章)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1.下列对材料一第一段“人工智能”定义的理解,正确的一项是(3分)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A.人工智能是对一种智能体的描述和构建。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B.人工智能是能感知行动的智能体。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C.人工智能是计算机对环境的描述和构建。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D.人工智能是对计算机思维的实现。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2.根据材料一,下列说法正确的一项是(3分)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A.数学家图灵提出了用机器来模拟人类行为的设想。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B.“图灵测试”提出了机器是否具有智能的判断标准。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C.“中文房间”实验是为了证明计算机无法理解中文。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D.图灵和希尔勒全都认为计算机是可以拥有智能的。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08861"/>
            <a:ext cx="8127000" cy="595817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一、</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社会上有崇洋媚外的风气</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一部分建筑师对中国建筑存在鄙视</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一部分建筑师虽对中</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国建筑感兴趣</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但缺乏真正的了解。</a:t>
            </a:r>
            <a:endParaRPr lang="zh-CN" altLang="en-US" sz="1600" dirty="0" smtClean="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本题考查概括分析文本内容的能力。该句在文本第二段结尾,答题时可结合第二段的</a:t>
            </a:r>
            <a:r>
              <a:rPr dirty="0"/>
              <a:t/>
            </a:r>
            <a:br>
              <a:rPr dirty="0"/>
            </a:br>
            <a:r>
              <a:rPr lang="zh-CN" altLang="en-US" sz="1530" kern="0" dirty="0" smtClean="0">
                <a:solidFill>
                  <a:srgbClr val="000000"/>
                </a:solidFill>
                <a:latin typeface="Times New Roman" pitchFamily="65" charset="-122"/>
                <a:ea typeface="宋体" pitchFamily="65" charset="-122"/>
              </a:rPr>
              <a:t>内容分析。由“中国却忽然到了‘凡是西方的都是好的’的段落”,可概括出社会上有崇洋</a:t>
            </a:r>
            <a:r>
              <a:rPr dirty="0"/>
              <a:t/>
            </a:r>
            <a:br>
              <a:rPr dirty="0"/>
            </a:br>
            <a:r>
              <a:rPr lang="zh-CN" altLang="en-US" sz="1530" kern="0" dirty="0" smtClean="0">
                <a:solidFill>
                  <a:srgbClr val="000000"/>
                </a:solidFill>
                <a:latin typeface="Times New Roman" pitchFamily="65" charset="-122"/>
                <a:ea typeface="宋体" pitchFamily="65" charset="-122"/>
              </a:rPr>
              <a:t>媚外的风气;由“这几位先辈留学建筑师,多数却对于中国式建筑根本鄙视”,可概括出一部分</a:t>
            </a:r>
            <a:r>
              <a:rPr dirty="0"/>
              <a:t/>
            </a:r>
            <a:br>
              <a:rPr dirty="0"/>
            </a:br>
            <a:r>
              <a:rPr lang="zh-CN" altLang="en-US" sz="1530" kern="0" dirty="0" smtClean="0">
                <a:solidFill>
                  <a:srgbClr val="000000"/>
                </a:solidFill>
                <a:latin typeface="Times New Roman" pitchFamily="65" charset="-122"/>
                <a:ea typeface="宋体" pitchFamily="65" charset="-122"/>
              </a:rPr>
              <a:t>建筑师对中国建筑存在鄙视;由“近来虽然有人对于中国建筑有相当兴趣</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则仍非常缺乏</a:t>
            </a:r>
            <a:r>
              <a:rPr dirty="0"/>
              <a:t/>
            </a:r>
            <a:br>
              <a:rPr dirty="0"/>
            </a:br>
            <a:r>
              <a:rPr lang="zh-CN" altLang="en-US" sz="1530" kern="0" dirty="0" smtClean="0">
                <a:solidFill>
                  <a:srgbClr val="000000"/>
                </a:solidFill>
                <a:latin typeface="Times New Roman" pitchFamily="65" charset="-122"/>
                <a:ea typeface="宋体" pitchFamily="65" charset="-122"/>
              </a:rPr>
              <a:t>了解”,可概括出一部分建筑师虽对中国建筑感兴趣,但缺乏真正的了解。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方法技巧　概括分析文本内容两步骤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首先在文中找到这句话所在的段落,然后结合上下文语境进行分析。答题语言要简洁,不能照</a:t>
            </a:r>
            <a:r>
              <a:rPr dirty="0"/>
              <a:t/>
            </a:r>
            <a:br>
              <a:rPr dirty="0"/>
            </a:br>
            <a:r>
              <a:rPr lang="zh-CN" altLang="en-US" sz="1530" kern="0" dirty="0" smtClean="0">
                <a:solidFill>
                  <a:srgbClr val="000000"/>
                </a:solidFill>
                <a:latin typeface="Times New Roman" pitchFamily="65" charset="-122"/>
                <a:ea typeface="宋体" pitchFamily="65" charset="-122"/>
              </a:rPr>
              <a:t>抄原文。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承认机械及新材料的主要地位;有极诚实的精神观念;其构架法的基本原则是先立骨</a:t>
            </a:r>
            <a:r>
              <a:rPr dirty="0"/>
              <a:t/>
            </a:r>
            <a:br>
              <a:rPr dirty="0"/>
            </a:br>
            <a:r>
              <a:rPr lang="zh-CN" altLang="en-US" sz="1530" kern="0" dirty="0" smtClean="0">
                <a:solidFill>
                  <a:srgbClr val="000000"/>
                </a:solidFill>
                <a:latin typeface="Times New Roman" pitchFamily="65" charset="-122"/>
                <a:ea typeface="宋体" pitchFamily="65" charset="-122"/>
              </a:rPr>
              <a:t>架、次加墙壁。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本题考查筛选并整合文中信息的能力。本题相关信息集中在第三段。从第一句中可</a:t>
            </a:r>
            <a:r>
              <a:rPr dirty="0"/>
              <a:t/>
            </a:r>
            <a:br>
              <a:rPr dirty="0"/>
            </a:br>
            <a:r>
              <a:rPr lang="zh-CN" altLang="en-US" sz="1530" kern="0" dirty="0" smtClean="0">
                <a:solidFill>
                  <a:srgbClr val="000000"/>
                </a:solidFill>
                <a:latin typeface="Times New Roman" pitchFamily="65" charset="-122"/>
                <a:ea typeface="宋体" pitchFamily="65" charset="-122"/>
              </a:rPr>
              <a:t>筛选出“承认机械及新材料在我们生活中已占据了主要地位”;从第二句中可筛选出“其精</a:t>
            </a:r>
            <a:r>
              <a:rPr dirty="0"/>
              <a:t/>
            </a:r>
            <a:br>
              <a:rPr dirty="0"/>
            </a:br>
            <a:r>
              <a:rPr lang="zh-CN" altLang="en-US" sz="1530" kern="0" dirty="0" smtClean="0">
                <a:solidFill>
                  <a:srgbClr val="000000"/>
                </a:solidFill>
                <a:latin typeface="Times New Roman" pitchFamily="65" charset="-122"/>
                <a:ea typeface="宋体" pitchFamily="65" charset="-122"/>
              </a:rPr>
              <a:t>神观念,却是极诚实的”;从第四句中可筛选出“现代最新的构架法</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先立骨架,次加墙壁</a:t>
            </a:r>
            <a:r>
              <a:rPr dirty="0"/>
              <a:t/>
            </a:r>
            <a:br>
              <a:rPr dirty="0"/>
            </a:br>
            <a:r>
              <a:rPr lang="zh-CN" altLang="en-US" sz="1530" kern="0" dirty="0" smtClean="0">
                <a:solidFill>
                  <a:srgbClr val="000000"/>
                </a:solidFill>
                <a:latin typeface="Times New Roman" pitchFamily="65" charset="-122"/>
                <a:ea typeface="宋体" pitchFamily="65" charset="-122"/>
              </a:rPr>
              <a:t>的”。整合信息作答即可。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3.根据材料一,下列理解</a:t>
            </a:r>
            <a:r>
              <a:rPr lang="zh-CN" altLang="en-US" sz="1530" u="sng" kern="0" dirty="0" smtClean="0">
                <a:solidFill>
                  <a:srgbClr val="000000"/>
                </a:solidFill>
                <a:latin typeface="Times New Roman" pitchFamily="65" charset="-122"/>
                <a:ea typeface="宋体" pitchFamily="65" charset="-122"/>
              </a:rPr>
              <a:t>不符合</a:t>
            </a:r>
            <a:r>
              <a:rPr lang="zh-CN" altLang="en-US" sz="1530" kern="0" dirty="0" smtClean="0">
                <a:solidFill>
                  <a:srgbClr val="000000"/>
                </a:solidFill>
                <a:latin typeface="Times New Roman" pitchFamily="65" charset="-122"/>
                <a:ea typeface="宋体" pitchFamily="65" charset="-122"/>
              </a:rPr>
              <a:t>文意的一项是(3分)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A.符号主义学派认为“智能”表现为解决具体问题的思维能力。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B.联结主义学派和符号主义学派都认为应研究人类大脑的结构。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C.行为主义学派主张应把人类感知和行动的本能作为研究的内容。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D.三个学派对“智能”的理解不同,因而他们的研究思路也不同。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2018年5月,谷歌Duplex人工智能语音技术(部分)通过了“图灵测试”。这个消息进一步引发</a:t>
            </a:r>
            <a:r>
              <a:t/>
            </a:r>
            <a:br/>
            <a:r>
              <a:rPr lang="zh-CN" altLang="en-US" sz="1530" kern="0" dirty="0" smtClean="0">
                <a:solidFill>
                  <a:srgbClr val="000000"/>
                </a:solidFill>
                <a:latin typeface="Times New Roman" pitchFamily="65" charset="-122"/>
                <a:ea typeface="宋体" pitchFamily="65" charset="-122"/>
              </a:rPr>
              <a:t>了人们对于人工智能的思考:当机器越来越像人,我们应该怎样做?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在人工智能的开发过程中,设计者会遇到伦理问题的挑战。比如著名的“隧道问题”:一辆自</a:t>
            </a:r>
            <a:r>
              <a:t/>
            </a:r>
            <a:br/>
            <a:r>
              <a:rPr lang="zh-CN" altLang="en-US" sz="1530" kern="0" dirty="0" smtClean="0">
                <a:solidFill>
                  <a:srgbClr val="000000"/>
                </a:solidFill>
                <a:latin typeface="Times New Roman" pitchFamily="65" charset="-122"/>
                <a:ea typeface="宋体" pitchFamily="65" charset="-122"/>
              </a:rPr>
              <a:t>动驾驶的汽车在通过黑暗的隧道时前方突然出现一个小孩,面对撞向隧道还是撞向行人这种</a:t>
            </a:r>
            <a:r>
              <a:t/>
            </a:r>
            <a:br/>
            <a:r>
              <a:rPr lang="zh-CN" altLang="en-US" sz="1530" u="sng" kern="0" dirty="0" smtClean="0">
                <a:solidFill>
                  <a:srgbClr val="000000"/>
                </a:solidFill>
                <a:latin typeface="Times New Roman" pitchFamily="65" charset="-122"/>
                <a:ea typeface="宋体" pitchFamily="65" charset="-122"/>
              </a:rPr>
              <a:t>进退维谷</a:t>
            </a:r>
            <a:r>
              <a:rPr lang="zh-CN" altLang="en-US" sz="1530" kern="0" dirty="0" smtClean="0">
                <a:solidFill>
                  <a:srgbClr val="000000"/>
                </a:solidFill>
                <a:latin typeface="Times New Roman" pitchFamily="65" charset="-122"/>
                <a:ea typeface="宋体" pitchFamily="65" charset="-122"/>
              </a:rPr>
              <a:t>的突发情况,自动驾驶汽车会怎么做?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自动驾驶汽车依靠的是人工智能“大脑”,它会从以往案例数据库中选取一个与当前情景较</a:t>
            </a:r>
            <a:r>
              <a:t/>
            </a:r>
            <a:br/>
            <a:r>
              <a:rPr lang="zh-CN" altLang="en-US" sz="1530" kern="0" dirty="0" smtClean="0">
                <a:solidFill>
                  <a:srgbClr val="000000"/>
                </a:solidFill>
                <a:latin typeface="Times New Roman" pitchFamily="65" charset="-122"/>
                <a:ea typeface="宋体" pitchFamily="65" charset="-122"/>
              </a:rPr>
              <a:t>相似的案例,然后根据所选案例来实施本次决策。当遇到完全陌生的情景时,汽车仍然会进行</a:t>
            </a:r>
            <a:r>
              <a:t/>
            </a:r>
            <a:br/>
            <a:r>
              <a:rPr lang="zh-CN" altLang="en-US" sz="1530" kern="0" dirty="0" smtClean="0">
                <a:solidFill>
                  <a:srgbClr val="000000"/>
                </a:solidFill>
                <a:latin typeface="Times New Roman" pitchFamily="65" charset="-122"/>
                <a:ea typeface="宋体" pitchFamily="65" charset="-122"/>
              </a:rPr>
              <a:t>搜索,即在“大脑”中迅速搜索与当前场景相似度大于某个固定值的过往场景,形成与之对应</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的决断。如果计算机搜索出来的场景相似度小于那个值,自动驾驶汽车将随机选择一种方式</a:t>
            </a:r>
            <a:r>
              <a:t/>
            </a:r>
            <a:br/>
            <a:r>
              <a:rPr lang="zh-CN" altLang="en-US" sz="1530" kern="0" dirty="0" smtClean="0">
                <a:solidFill>
                  <a:srgbClr val="000000"/>
                </a:solidFill>
                <a:latin typeface="Times New Roman" pitchFamily="65" charset="-122"/>
                <a:ea typeface="宋体" pitchFamily="65" charset="-122"/>
              </a:rPr>
              <a:t>处理。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那么,如果自动驾驶汽车伤害了人类,谁来负责呢?有的学者认为不能将人工智能体作为行为</a:t>
            </a:r>
            <a:r>
              <a:t/>
            </a:r>
            <a:br/>
            <a:r>
              <a:rPr lang="zh-CN" altLang="en-US" sz="1530" kern="0" dirty="0" smtClean="0">
                <a:solidFill>
                  <a:srgbClr val="000000"/>
                </a:solidFill>
                <a:latin typeface="Times New Roman" pitchFamily="65" charset="-122"/>
                <a:ea typeface="宋体" pitchFamily="65" charset="-122"/>
              </a:rPr>
              <a:t>主体对待。因为“主体”概念有一系列限定,譬如具有反思能力、主观判断能力以及情感和</a:t>
            </a:r>
            <a:r>
              <a:t/>
            </a:r>
            <a:br/>
            <a:r>
              <a:rPr lang="zh-CN" altLang="en-US" sz="1530" kern="0" dirty="0" smtClean="0">
                <a:solidFill>
                  <a:srgbClr val="000000"/>
                </a:solidFill>
                <a:latin typeface="Times New Roman" pitchFamily="65" charset="-122"/>
                <a:ea typeface="宋体" pitchFamily="65" charset="-122"/>
              </a:rPr>
              <a:t>价值目标设定等。人工智能不是严格意义上的“智能”,它所表现出来的智能以及对人类社</a:t>
            </a:r>
            <a:r>
              <a:t/>
            </a:r>
            <a:br/>
            <a:r>
              <a:rPr lang="zh-CN" altLang="en-US" sz="1530" kern="0" dirty="0" smtClean="0">
                <a:solidFill>
                  <a:srgbClr val="000000"/>
                </a:solidFill>
                <a:latin typeface="Times New Roman" pitchFamily="65" charset="-122"/>
                <a:ea typeface="宋体" pitchFamily="65" charset="-122"/>
              </a:rPr>
              <a:t>会道德行为规范的掌握和遵循,是基于大数据学习的结果,和人类主观意识有本质的不同。因</a:t>
            </a:r>
            <a:r>
              <a:t/>
            </a:r>
            <a:br/>
            <a:r>
              <a:rPr lang="zh-CN" altLang="en-US" sz="1530" kern="0" dirty="0" smtClean="0">
                <a:solidFill>
                  <a:srgbClr val="000000"/>
                </a:solidFill>
                <a:latin typeface="Times New Roman" pitchFamily="65" charset="-122"/>
                <a:ea typeface="宋体" pitchFamily="65" charset="-122"/>
              </a:rPr>
              <a:t>此,人工智能体不可以作为社会责任的承担者。以上述自动驾驶汽车为例,究竟由人工智能开</a:t>
            </a:r>
            <a:r>
              <a:t/>
            </a:r>
            <a:br/>
            <a:r>
              <a:rPr lang="zh-CN" altLang="en-US" sz="1530" kern="0" dirty="0" smtClean="0">
                <a:solidFill>
                  <a:srgbClr val="000000"/>
                </a:solidFill>
                <a:latin typeface="Times New Roman" pitchFamily="65" charset="-122"/>
                <a:ea typeface="宋体" pitchFamily="65" charset="-122"/>
              </a:rPr>
              <a:t>发者负责,还是由汽车公司负责甚至任何的第三方负责,或者各方在何种情形下如何分担责任,</a:t>
            </a:r>
            <a:r>
              <a:t/>
            </a:r>
            <a:br/>
            <a:r>
              <a:rPr lang="zh-CN" altLang="en-US" sz="1530" kern="0" dirty="0" smtClean="0">
                <a:solidFill>
                  <a:srgbClr val="000000"/>
                </a:solidFill>
                <a:latin typeface="Times New Roman" pitchFamily="65" charset="-122"/>
                <a:ea typeface="宋体" pitchFamily="65" charset="-122"/>
              </a:rPr>
              <a:t>应当在相关人工智能的法律法规框架下通过制订商业合同进行约定。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人工智能在未来还可能产生的一个问题就是“奇点(singularity)”。所谓“奇点”就是指机</a:t>
            </a:r>
            <a:r>
              <a:t/>
            </a:r>
            <a:br/>
            <a:r>
              <a:rPr lang="zh-CN" altLang="en-US" sz="1530" kern="0" dirty="0" smtClean="0">
                <a:solidFill>
                  <a:srgbClr val="000000"/>
                </a:solidFill>
                <a:latin typeface="Times New Roman" pitchFamily="65" charset="-122"/>
                <a:ea typeface="宋体" pitchFamily="65" charset="-122"/>
              </a:rPr>
              <a:t>器智能有朝一日超越人类智能,那时机器将能够进行自我编程而变得更加智能,它们也将持续</a:t>
            </a:r>
            <a:r>
              <a:t/>
            </a:r>
            <a:br/>
            <a:r>
              <a:rPr lang="zh-CN" altLang="en-US" sz="1530" kern="0" dirty="0" smtClean="0">
                <a:solidFill>
                  <a:srgbClr val="000000"/>
                </a:solidFill>
                <a:latin typeface="Times New Roman" pitchFamily="65" charset="-122"/>
                <a:ea typeface="宋体" pitchFamily="65" charset="-122"/>
              </a:rPr>
              <a:t>设计更加先进的机器,直到将人类远远甩开。尽管研究者对“奇点”到来的时间和可能性还</a:t>
            </a:r>
            <a:r>
              <a:t/>
            </a:r>
            <a:br/>
            <a:r>
              <a:rPr lang="zh-CN" altLang="en-US" sz="1530" kern="0" dirty="0" smtClean="0">
                <a:solidFill>
                  <a:srgbClr val="000000"/>
                </a:solidFill>
                <a:latin typeface="Times New Roman" pitchFamily="65" charset="-122"/>
                <a:ea typeface="宋体" pitchFamily="65" charset="-122"/>
              </a:rPr>
              <a:t>有争议,但是不管“奇点”时刻能否真的到来,在技术不断完善的过程中,我们都要小心被人工</a:t>
            </a:r>
            <a:r>
              <a:t/>
            </a:r>
            <a:br/>
            <a:r>
              <a:rPr lang="zh-CN" altLang="en-US" sz="1530" kern="0" dirty="0" smtClean="0">
                <a:solidFill>
                  <a:srgbClr val="000000"/>
                </a:solidFill>
                <a:latin typeface="Times New Roman" pitchFamily="65" charset="-122"/>
                <a:ea typeface="宋体" pitchFamily="65" charset="-122"/>
              </a:rPr>
              <a:t>智能“异化”。在我们训练人工智能的同时,有可能也被人工智能“训练”了。我们的一举</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一动、生活爱好都将被人工智能塑造,人工智能在无形中暗暗决定了我们的思维方式,当我们</a:t>
            </a:r>
            <a:r>
              <a:t/>
            </a:r>
            <a:br/>
            <a:r>
              <a:rPr lang="zh-CN" altLang="en-US" sz="1530" kern="0" dirty="0" smtClean="0">
                <a:solidFill>
                  <a:srgbClr val="000000"/>
                </a:solidFill>
                <a:latin typeface="Times New Roman" pitchFamily="65" charset="-122"/>
                <a:ea typeface="宋体" pitchFamily="65" charset="-122"/>
              </a:rPr>
              <a:t>还在为自己的自由意志而骄傲的时候,也许已不知不觉地沦为了数据的囚徒。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面对人工智能可能带来的种种冲击,上世纪50年代美国科幻小说家阿西莫夫提出的机器人三</a:t>
            </a:r>
            <a:r>
              <a:t/>
            </a:r>
            <a:br/>
            <a:r>
              <a:rPr lang="zh-CN" altLang="en-US" sz="1530" kern="0" dirty="0" smtClean="0">
                <a:solidFill>
                  <a:srgbClr val="000000"/>
                </a:solidFill>
                <a:latin typeface="Times New Roman" pitchFamily="65" charset="-122"/>
                <a:ea typeface="宋体" pitchFamily="65" charset="-122"/>
              </a:rPr>
              <a:t>大定律,今天对我们依然有借鉴意义。这三大定律是:机器人不得伤害人,也不得见到人受伤害</a:t>
            </a:r>
            <a:r>
              <a:t/>
            </a:r>
            <a:br/>
            <a:r>
              <a:rPr lang="zh-CN" altLang="en-US" sz="1530" kern="0" dirty="0" smtClean="0">
                <a:solidFill>
                  <a:srgbClr val="000000"/>
                </a:solidFill>
                <a:latin typeface="Times New Roman" pitchFamily="65" charset="-122"/>
                <a:ea typeface="宋体" pitchFamily="65" charset="-122"/>
              </a:rPr>
              <a:t>而</a:t>
            </a:r>
            <a:r>
              <a:rPr lang="zh-CN" altLang="en-US" sz="1530" u="sng" kern="0" dirty="0" smtClean="0">
                <a:solidFill>
                  <a:srgbClr val="000000"/>
                </a:solidFill>
                <a:latin typeface="Times New Roman" pitchFamily="65" charset="-122"/>
                <a:ea typeface="宋体" pitchFamily="65" charset="-122"/>
              </a:rPr>
              <a:t>袖手旁观</a:t>
            </a:r>
            <a:r>
              <a:rPr lang="zh-CN" altLang="en-US" sz="1530" kern="0" dirty="0" smtClean="0">
                <a:solidFill>
                  <a:srgbClr val="000000"/>
                </a:solidFill>
                <a:latin typeface="Times New Roman" pitchFamily="65" charset="-122"/>
                <a:ea typeface="宋体" pitchFamily="65" charset="-122"/>
              </a:rPr>
              <a:t>;机器人应服从人的一切命令,但不得违反第一定律;机器人应保护自身的安全,但</a:t>
            </a:r>
            <a:r>
              <a:t/>
            </a:r>
            <a:br/>
            <a:r>
              <a:rPr lang="zh-CN" altLang="en-US" sz="1530" kern="0" dirty="0" smtClean="0">
                <a:solidFill>
                  <a:srgbClr val="000000"/>
                </a:solidFill>
                <a:latin typeface="Times New Roman" pitchFamily="65" charset="-122"/>
                <a:ea typeface="宋体" pitchFamily="65" charset="-122"/>
              </a:rPr>
              <a:t>不得违反第一、第二定律。归根结底,人是智能行为的总开关。人工智能的开发者应该始终</a:t>
            </a:r>
            <a:r>
              <a:t/>
            </a:r>
            <a:br/>
            <a:r>
              <a:rPr lang="zh-CN" altLang="en-US" sz="1530" kern="0" dirty="0" smtClean="0">
                <a:solidFill>
                  <a:srgbClr val="000000"/>
                </a:solidFill>
                <a:latin typeface="Times New Roman" pitchFamily="65" charset="-122"/>
                <a:ea typeface="宋体" pitchFamily="65" charset="-122"/>
              </a:rPr>
              <a:t>把对社会负责的原则,放在对技术进步的渴望之上。人类完全可以做到</a:t>
            </a:r>
            <a:r>
              <a:rPr lang="zh-CN" altLang="en-US" sz="1530" u="sng" kern="0" dirty="0" smtClean="0">
                <a:solidFill>
                  <a:srgbClr val="000000"/>
                </a:solidFill>
                <a:latin typeface="Times New Roman" pitchFamily="65" charset="-122"/>
                <a:ea typeface="宋体" pitchFamily="65" charset="-122"/>
              </a:rPr>
              <a:t>未雨绸缪</a:t>
            </a:r>
            <a:r>
              <a:rPr lang="zh-CN" altLang="en-US" sz="1530" kern="0" dirty="0" smtClean="0">
                <a:solidFill>
                  <a:srgbClr val="000000"/>
                </a:solidFill>
                <a:latin typeface="Times New Roman" pitchFamily="65" charset="-122"/>
                <a:ea typeface="宋体" pitchFamily="65" charset="-122"/>
              </a:rPr>
              <a:t>,应对人工智</a:t>
            </a:r>
            <a:r>
              <a:t/>
            </a:r>
            <a:br/>
            <a:r>
              <a:rPr lang="zh-CN" altLang="en-US" sz="1530" kern="0" dirty="0" smtClean="0">
                <a:solidFill>
                  <a:srgbClr val="000000"/>
                </a:solidFill>
                <a:latin typeface="Times New Roman" pitchFamily="65" charset="-122"/>
                <a:ea typeface="宋体" pitchFamily="65" charset="-122"/>
              </a:rPr>
              <a:t>能可能带来的威胁。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(取材于芮喆等人的文章)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4.下列对材料一、材料二中加点词语的解说,</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A.无稽之谈:没有根据的言论。稽,考证。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B.进退维谷:进退两难,很难做出选择。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C.袖手旁观:置身事外,不提供帮助。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D.未雨绸缪:比喻虽然事情不会发生也要做好准备。</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5.根据材料二,下列表述符合文意的一项是(3分)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A.自动驾驶汽车能够根据情景的相似度进行决策。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B.人工智能体的“智能”和人类的主观意识相同。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C.人们认为人工智能的“奇点”总有一天会到来。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D.在任何情况下,机器都应该服从人的一切命令。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6.根据材料二,下列现象属于被人工智能“异化”的是(3分)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A.经常使用“健康手环”来检测自己的运动健康状况。</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B.工作繁忙无暇做家务,购买智能产品帮助清扫房间。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C.出行全依赖手机导航,丧失了应有的路线识别能力。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D.从事某一职业过久,习惯了用行业思维来思考问题。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7.请根据材料一、材料二,简要说明人类对人工智能的认识是如何不断深化的。(5分)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本题考查对重要概念的理解能力。“能从环境中获取感知并执行行动”是“智</a:t>
            </a:r>
            <a:r>
              <a:rPr dirty="0"/>
              <a:t/>
            </a:r>
            <a:br>
              <a:rPr dirty="0"/>
            </a:br>
            <a:r>
              <a:rPr lang="zh-CN" altLang="en-US" sz="1530" kern="0" dirty="0" smtClean="0">
                <a:solidFill>
                  <a:srgbClr val="000000"/>
                </a:solidFill>
                <a:latin typeface="Times New Roman" pitchFamily="65" charset="-122"/>
                <a:ea typeface="宋体" pitchFamily="65" charset="-122"/>
              </a:rPr>
              <a:t>能体”的定语,因此B、C两项错误;人工智能是“通过计算机实现人脑思维结果”,而非“对</a:t>
            </a:r>
            <a:r>
              <a:rPr dirty="0"/>
              <a:t/>
            </a:r>
            <a:br>
              <a:rPr dirty="0"/>
            </a:br>
            <a:r>
              <a:rPr lang="zh-CN" altLang="en-US" sz="1530" kern="0" dirty="0" smtClean="0">
                <a:solidFill>
                  <a:srgbClr val="000000"/>
                </a:solidFill>
                <a:latin typeface="Times New Roman" pitchFamily="65" charset="-122"/>
                <a:ea typeface="宋体" pitchFamily="65" charset="-122"/>
              </a:rPr>
              <a:t>计算机思维的实现”,因此D项也错误。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下定义的方法:抓住事物的特征并正确表述概念的内涵和外延,多采用判断单句的</a:t>
            </a:r>
            <a:r>
              <a:rPr dirty="0"/>
              <a:t/>
            </a:r>
            <a:br>
              <a:rPr dirty="0"/>
            </a:br>
            <a:r>
              <a:rPr lang="zh-CN" altLang="en-US" sz="1530" kern="0" dirty="0" smtClean="0">
                <a:solidFill>
                  <a:srgbClr val="000000"/>
                </a:solidFill>
                <a:latin typeface="Times New Roman" pitchFamily="65" charset="-122"/>
                <a:ea typeface="宋体" pitchFamily="65" charset="-122"/>
              </a:rPr>
              <a:t>形式。格式为:被定义概念=种差+邻近属概念。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本题考查对文本信息的分析推理能力。A.偷换概念,图灵“提出利用机器执行逻</a:t>
            </a:r>
            <a:r>
              <a:rPr dirty="0"/>
              <a:t/>
            </a:r>
            <a:br>
              <a:rPr dirty="0"/>
            </a:br>
            <a:r>
              <a:rPr lang="zh-CN" altLang="en-US" sz="1530" kern="0" dirty="0" smtClean="0">
                <a:solidFill>
                  <a:srgbClr val="000000"/>
                </a:solidFill>
                <a:latin typeface="Times New Roman" pitchFamily="65" charset="-122"/>
                <a:ea typeface="宋体" pitchFamily="65" charset="-122"/>
              </a:rPr>
              <a:t>辑代码来模拟人类的各种计算和逻辑思维过程的设想”,而非“提出了用机器来模拟人类行</a:t>
            </a:r>
            <a:r>
              <a:rPr dirty="0"/>
              <a:t/>
            </a:r>
            <a:br>
              <a:rPr dirty="0"/>
            </a:br>
            <a:r>
              <a:rPr lang="zh-CN" altLang="en-US" sz="1530" kern="0" dirty="0" smtClean="0">
                <a:solidFill>
                  <a:srgbClr val="000000"/>
                </a:solidFill>
                <a:latin typeface="Times New Roman" pitchFamily="65" charset="-122"/>
                <a:ea typeface="宋体" pitchFamily="65" charset="-122"/>
              </a:rPr>
              <a:t>为的设想”。C.“中文”只是一种符号,实验是为了说明“看起来完全智能的计算机程序其</a:t>
            </a:r>
            <a:r>
              <a:rPr dirty="0"/>
              <a:t/>
            </a:r>
            <a:br>
              <a:rPr dirty="0"/>
            </a:br>
            <a:r>
              <a:rPr lang="zh-CN" altLang="en-US" sz="1530" kern="0" dirty="0" smtClean="0">
                <a:solidFill>
                  <a:srgbClr val="000000"/>
                </a:solidFill>
                <a:latin typeface="Times New Roman" pitchFamily="65" charset="-122"/>
                <a:ea typeface="宋体" pitchFamily="65" charset="-122"/>
              </a:rPr>
              <a:t>实根本不理解自身处理的各种信息”,从而提出“如果机器有‘智能’,就意味着它具有理解</a:t>
            </a:r>
            <a:r>
              <a:rPr dirty="0"/>
              <a:t/>
            </a:r>
            <a:br>
              <a:rPr dirty="0"/>
            </a:br>
            <a:r>
              <a:rPr lang="zh-CN" altLang="en-US" sz="1530" kern="0" dirty="0" smtClean="0">
                <a:solidFill>
                  <a:srgbClr val="000000"/>
                </a:solidFill>
                <a:latin typeface="Times New Roman" pitchFamily="65" charset="-122"/>
                <a:ea typeface="宋体" pitchFamily="65" charset="-122"/>
              </a:rPr>
              <a:t>能力”。D.希尔勒用“中文房间”的思维实验,表达了对“智能”的不同思考,文中“所谓的</a:t>
            </a:r>
            <a:r>
              <a:rPr dirty="0"/>
              <a:t/>
            </a:r>
            <a:br>
              <a:rPr dirty="0"/>
            </a:br>
            <a:r>
              <a:rPr lang="zh-CN" altLang="en-US" sz="1530" kern="0" dirty="0" smtClean="0">
                <a:solidFill>
                  <a:srgbClr val="000000"/>
                </a:solidFill>
                <a:latin typeface="Times New Roman" pitchFamily="65" charset="-122"/>
                <a:ea typeface="宋体" pitchFamily="65" charset="-122"/>
              </a:rPr>
              <a:t>‘让机器拥有人类智能’的说法就是无稽之谈了”,表明希尔勒并不认为计算机可以拥有智</a:t>
            </a:r>
            <a:r>
              <a:rPr dirty="0"/>
              <a:t/>
            </a:r>
            <a:br>
              <a:rPr dirty="0"/>
            </a:br>
            <a:r>
              <a:rPr lang="zh-CN" altLang="en-US" sz="1530" kern="0" dirty="0" smtClean="0">
                <a:solidFill>
                  <a:srgbClr val="000000"/>
                </a:solidFill>
                <a:latin typeface="Times New Roman" pitchFamily="65" charset="-122"/>
                <a:ea typeface="宋体" pitchFamily="65" charset="-122"/>
              </a:rPr>
              <a:t>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本题考查对文本信息的理解和分析能力。“都”以偏概全,联结主义学派研究人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类大脑结构,符号主义学派不研究人类大脑结构。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信息理解分析“三步走”:第一步,找出关键词语,如“都”“因而”等;第二步,与</a:t>
            </a:r>
            <a:r>
              <a:rPr dirty="0"/>
              <a:t/>
            </a:r>
            <a:br>
              <a:rPr dirty="0"/>
            </a:br>
            <a:r>
              <a:rPr lang="zh-CN" altLang="en-US" sz="1530" kern="0" dirty="0" smtClean="0">
                <a:solidFill>
                  <a:srgbClr val="000000"/>
                </a:solidFill>
                <a:latin typeface="Times New Roman" pitchFamily="65" charset="-122"/>
                <a:ea typeface="宋体" pitchFamily="65" charset="-122"/>
              </a:rPr>
              <a:t>原文进行比对;第三步,避免出现以偏概全、因果倒置、偷换概念、张冠李戴等问题。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本题考查对成语含义的理解能力。未雨绸缪:趁着天没下雨,先修缮房屋门窗,比</a:t>
            </a:r>
            <a:r>
              <a:rPr dirty="0"/>
              <a:t/>
            </a:r>
            <a:br>
              <a:rPr dirty="0"/>
            </a:br>
            <a:r>
              <a:rPr lang="zh-CN" altLang="en-US" sz="1530" kern="0" dirty="0" smtClean="0">
                <a:solidFill>
                  <a:srgbClr val="000000"/>
                </a:solidFill>
                <a:latin typeface="Times New Roman" pitchFamily="65" charset="-122"/>
                <a:ea typeface="宋体" pitchFamily="65" charset="-122"/>
              </a:rPr>
              <a:t>喻事先做好准备。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本题考查对文本信息的分析推断能力。B.“和人类的主观意识相同”错,原文为</a:t>
            </a:r>
            <a:r>
              <a:rPr dirty="0"/>
              <a:t/>
            </a:r>
            <a:br>
              <a:rPr dirty="0"/>
            </a:br>
            <a:r>
              <a:rPr lang="zh-CN" altLang="en-US" sz="1530" kern="0" dirty="0" smtClean="0">
                <a:solidFill>
                  <a:srgbClr val="000000"/>
                </a:solidFill>
                <a:latin typeface="Times New Roman" pitchFamily="65" charset="-122"/>
                <a:ea typeface="宋体" pitchFamily="65" charset="-122"/>
              </a:rPr>
              <a:t>“它所表现出来的智能以及对人类社会道德行为规范的掌握和遵循,是基于大数据学习的结</a:t>
            </a:r>
            <a:r>
              <a:rPr dirty="0"/>
              <a:t/>
            </a:r>
            <a:br>
              <a:rPr dirty="0"/>
            </a:br>
            <a:r>
              <a:rPr lang="zh-CN" altLang="en-US" sz="1530" kern="0" dirty="0" smtClean="0">
                <a:solidFill>
                  <a:srgbClr val="000000"/>
                </a:solidFill>
                <a:latin typeface="Times New Roman" pitchFamily="65" charset="-122"/>
                <a:ea typeface="宋体" pitchFamily="65" charset="-122"/>
              </a:rPr>
              <a:t>果,和人类主观意识有本质的不同”。C.“总有一天会到来”太绝对,与原文不符。原文为</a:t>
            </a:r>
            <a:r>
              <a:rPr dirty="0"/>
              <a:t/>
            </a:r>
            <a:br>
              <a:rPr dirty="0"/>
            </a:br>
            <a:r>
              <a:rPr lang="zh-CN" altLang="en-US" sz="1530" kern="0" dirty="0" smtClean="0">
                <a:solidFill>
                  <a:srgbClr val="000000"/>
                </a:solidFill>
                <a:latin typeface="Times New Roman" pitchFamily="65" charset="-122"/>
                <a:ea typeface="宋体" pitchFamily="65" charset="-122"/>
              </a:rPr>
              <a:t>“研究者对‘奇点’到来的时间和可能性还有争议”。D.“在任何情况下”错误,原文中有</a:t>
            </a:r>
            <a:r>
              <a:rPr dirty="0"/>
              <a:t/>
            </a:r>
            <a:br>
              <a:rPr dirty="0"/>
            </a:br>
            <a:r>
              <a:rPr lang="zh-CN" altLang="en-US" sz="1530" kern="0" dirty="0" smtClean="0">
                <a:solidFill>
                  <a:srgbClr val="000000"/>
                </a:solidFill>
                <a:latin typeface="Times New Roman" pitchFamily="65" charset="-122"/>
                <a:ea typeface="宋体" pitchFamily="65" charset="-122"/>
              </a:rPr>
              <a:t>“但不得违反第一定律”。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本题考查对文本内容的分析推理能力。“异化”指的是“我们的一举一动、生</a:t>
            </a:r>
            <a:r>
              <a:rPr dirty="0"/>
              <a:t/>
            </a:r>
            <a:br>
              <a:rPr dirty="0"/>
            </a:br>
            <a:r>
              <a:rPr lang="zh-CN" altLang="en-US" sz="1530" kern="0" dirty="0" smtClean="0">
                <a:solidFill>
                  <a:srgbClr val="000000"/>
                </a:solidFill>
                <a:latin typeface="Times New Roman" pitchFamily="65" charset="-122"/>
                <a:ea typeface="宋体" pitchFamily="65" charset="-122"/>
              </a:rPr>
              <a:t>活爱好都将被人工智能塑造,人工智能在无形中暗暗决定了我们的思维方式”,“我们”“沦</a:t>
            </a:r>
            <a:r>
              <a:rPr dirty="0"/>
              <a:t/>
            </a:r>
            <a:br>
              <a:rPr dirty="0"/>
            </a:br>
            <a:r>
              <a:rPr lang="zh-CN" altLang="en-US" sz="1530" kern="0" dirty="0" smtClean="0">
                <a:solidFill>
                  <a:srgbClr val="000000"/>
                </a:solidFill>
                <a:latin typeface="Times New Roman" pitchFamily="65" charset="-122"/>
                <a:ea typeface="宋体" pitchFamily="65" charset="-122"/>
              </a:rPr>
              <a:t>为了数据的囚徒”,据此可知C项中“丧失了应有的路线识别能力”属于“异化”。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7.</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(要点)①早期研究的关注点是在对机器有无智能、何为智能的认识上。</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②随着人工智能的发展,人类认识到必须应对由此带来的伦理、奇点、异化等问题的挑战。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③人类应始终把对社会负责作为发展人工智能技术的前提。</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本题考查对文本内容的概括能力。材料一围绕机器有无“智能”、“何为智能”进</a:t>
            </a:r>
            <a:r>
              <a:rPr dirty="0"/>
              <a:t/>
            </a:r>
            <a:br>
              <a:rPr dirty="0"/>
            </a:br>
            <a:r>
              <a:rPr lang="zh-CN" altLang="en-US" sz="1530" kern="0" dirty="0" smtClean="0">
                <a:solidFill>
                  <a:srgbClr val="000000"/>
                </a:solidFill>
                <a:latin typeface="Times New Roman" pitchFamily="65" charset="-122"/>
                <a:ea typeface="宋体" pitchFamily="65" charset="-122"/>
              </a:rPr>
              <a:t>行论述,图灵提出设想,希尔勒用“中文房间”的思维实验提出不同思考,不同学派对“智能”</a:t>
            </a:r>
            <a:r>
              <a:rPr dirty="0"/>
              <a:t/>
            </a:r>
            <a:br>
              <a:rPr dirty="0"/>
            </a:br>
            <a:r>
              <a:rPr lang="zh-CN" altLang="en-US" sz="1530" kern="0" dirty="0" smtClean="0">
                <a:solidFill>
                  <a:srgbClr val="000000"/>
                </a:solidFill>
                <a:latin typeface="Times New Roman" pitchFamily="65" charset="-122"/>
                <a:ea typeface="宋体" pitchFamily="65" charset="-122"/>
              </a:rPr>
              <a:t>的思考和解答都推动了对人工智能认识的深化。材料二围绕人类如何对待“人工智能”进</a:t>
            </a:r>
            <a:r>
              <a:rPr dirty="0"/>
              <a:t/>
            </a:r>
            <a:br>
              <a:rPr dirty="0"/>
            </a:br>
            <a:r>
              <a:rPr lang="zh-CN" altLang="en-US" sz="1530" kern="0" dirty="0" smtClean="0">
                <a:solidFill>
                  <a:srgbClr val="000000"/>
                </a:solidFill>
                <a:latin typeface="Times New Roman" pitchFamily="65" charset="-122"/>
                <a:ea typeface="宋体" pitchFamily="65" charset="-122"/>
              </a:rPr>
              <a:t>行思考,包括对伦理问题的思考、对“奇点”问题的思考、对“异化”的思考。阿西莫夫提</a:t>
            </a:r>
            <a:r>
              <a:rPr dirty="0"/>
              <a:t/>
            </a:r>
            <a:br>
              <a:rPr dirty="0"/>
            </a:br>
            <a:r>
              <a:rPr lang="zh-CN" altLang="en-US" sz="1530" kern="0" dirty="0" smtClean="0">
                <a:solidFill>
                  <a:srgbClr val="000000"/>
                </a:solidFill>
                <a:latin typeface="Times New Roman" pitchFamily="65" charset="-122"/>
                <a:ea typeface="宋体" pitchFamily="65" charset="-122"/>
              </a:rPr>
              <a:t>出的三大定律指出“人是智能行为的总开关”“人工智能的开发者应该始终把对社会负责</a:t>
            </a:r>
            <a:r>
              <a:rPr dirty="0"/>
              <a:t/>
            </a:r>
            <a:br>
              <a:rPr dirty="0"/>
            </a:br>
            <a:r>
              <a:rPr lang="zh-CN" altLang="en-US" sz="1530" kern="0" dirty="0" smtClean="0">
                <a:solidFill>
                  <a:srgbClr val="000000"/>
                </a:solidFill>
                <a:latin typeface="Times New Roman" pitchFamily="65" charset="-122"/>
                <a:ea typeface="宋体" pitchFamily="65" charset="-122"/>
              </a:rPr>
              <a:t>的原则,放在对技术进步的渴望之上”。</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审题方法</a:t>
            </a:r>
            <a:r>
              <a:rPr lang="zh-CN" altLang="en-US" sz="1530" kern="0" dirty="0" smtClean="0">
                <a:solidFill>
                  <a:srgbClr val="000000"/>
                </a:solidFill>
                <a:latin typeface="Times New Roman" pitchFamily="65" charset="-122"/>
                <a:ea typeface="宋体" pitchFamily="65" charset="-122"/>
              </a:rPr>
              <a:t>　题干关键词分析法:题干要求解答“人类对人工智能的认识是如何不断深化的”,</a:t>
            </a:r>
            <a:r>
              <a:rPr dirty="0"/>
              <a:t/>
            </a:r>
            <a:br>
              <a:rPr dirty="0"/>
            </a:br>
            <a:r>
              <a:rPr lang="zh-CN" altLang="en-US" sz="1530" kern="0" dirty="0" smtClean="0">
                <a:solidFill>
                  <a:srgbClr val="000000"/>
                </a:solidFill>
                <a:latin typeface="Times New Roman" pitchFamily="65" charset="-122"/>
                <a:ea typeface="宋体" pitchFamily="65" charset="-122"/>
              </a:rPr>
              <a:t>首先明确关键词有“认识”“如何”“深化”,然后围绕题干将文本进行准确分层,提炼每一</a:t>
            </a:r>
            <a:r>
              <a:rPr dirty="0"/>
              <a:t/>
            </a:r>
            <a:br>
              <a:rPr dirty="0"/>
            </a:br>
            <a:r>
              <a:rPr lang="zh-CN" altLang="en-US" sz="1530" kern="0" dirty="0" smtClean="0">
                <a:solidFill>
                  <a:srgbClr val="000000"/>
                </a:solidFill>
                <a:latin typeface="Times New Roman" pitchFamily="65" charset="-122"/>
                <a:ea typeface="宋体" pitchFamily="65" charset="-122"/>
              </a:rPr>
              <a:t>层的中心词语。进而归纳作答。</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五、(2018天津,5—7)阅读下面的文字,回答问题。(9分)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在信息化时代,体能与机械能不再成为生产的主要动力,智能成为发展的决定性因素和权威性</a:t>
            </a:r>
            <a:r>
              <a:rPr dirty="0"/>
              <a:t/>
            </a:r>
            <a:br>
              <a:rPr dirty="0"/>
            </a:br>
            <a:r>
              <a:rPr lang="zh-CN" altLang="en-US" sz="1530" kern="0" dirty="0" smtClean="0">
                <a:solidFill>
                  <a:srgbClr val="000000"/>
                </a:solidFill>
                <a:latin typeface="Times New Roman" pitchFamily="65" charset="-122"/>
                <a:ea typeface="宋体" pitchFamily="65" charset="-122"/>
              </a:rPr>
              <a:t>标准,而互联网的普及、人工智能的广泛运用则进一步将这种决定性与权威性推向顶峰。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信息是什么?通常的意思是音讯消息及其内容和意义。从本质上讲,信息是事物存在方式和运</a:t>
            </a:r>
            <a:r>
              <a:rPr dirty="0"/>
              <a:t/>
            </a:r>
            <a:br>
              <a:rPr dirty="0"/>
            </a:br>
            <a:r>
              <a:rPr lang="zh-CN" altLang="en-US" sz="1530" kern="0" dirty="0" smtClean="0">
                <a:solidFill>
                  <a:srgbClr val="000000"/>
                </a:solidFill>
                <a:latin typeface="Times New Roman" pitchFamily="65" charset="-122"/>
                <a:ea typeface="宋体" pitchFamily="65" charset="-122"/>
              </a:rPr>
              <a:t>动状态的属性,是客观存在的事物现象,但是它必须通过主体的主观认知才能被反映和揭示。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从历史唯物主义的立场来看,信息与人的关系实质上就是人的意识与客观世界之间的沟通。</a:t>
            </a:r>
            <a:r>
              <a:rPr dirty="0"/>
              <a:t/>
            </a:r>
            <a:br>
              <a:rPr dirty="0"/>
            </a:br>
            <a:r>
              <a:rPr lang="zh-CN" altLang="en-US" sz="1530" kern="0" dirty="0" smtClean="0">
                <a:solidFill>
                  <a:srgbClr val="000000"/>
                </a:solidFill>
                <a:latin typeface="Times New Roman" pitchFamily="65" charset="-122"/>
                <a:ea typeface="宋体" pitchFamily="65" charset="-122"/>
              </a:rPr>
              <a:t>客观世界所包含的各种信息通过与人的感官的相互作用进入人的意识,并在人的大脑中进行</a:t>
            </a:r>
            <a:r>
              <a:rPr dirty="0"/>
              <a:t/>
            </a:r>
            <a:br>
              <a:rPr dirty="0"/>
            </a:br>
            <a:r>
              <a:rPr lang="zh-CN" altLang="en-US" sz="1530" kern="0" dirty="0" smtClean="0">
                <a:solidFill>
                  <a:srgbClr val="000000"/>
                </a:solidFill>
                <a:latin typeface="Times New Roman" pitchFamily="65" charset="-122"/>
                <a:ea typeface="宋体" pitchFamily="65" charset="-122"/>
              </a:rPr>
              <a:t>加工和处理,被翻译成人与人之间可以交流的语言再现出来。人类语言成为这种被意识到的</a:t>
            </a:r>
            <a:r>
              <a:rPr dirty="0"/>
              <a:t/>
            </a:r>
            <a:br>
              <a:rPr dirty="0"/>
            </a:br>
            <a:r>
              <a:rPr lang="zh-CN" altLang="en-US" sz="1530" kern="0" dirty="0" smtClean="0">
                <a:solidFill>
                  <a:srgbClr val="000000"/>
                </a:solidFill>
                <a:latin typeface="Times New Roman" pitchFamily="65" charset="-122"/>
                <a:ea typeface="宋体" pitchFamily="65" charset="-122"/>
              </a:rPr>
              <a:t>信息存在的唯一载体。因此,信息与人的关系的本质可以表述为,人是信息的主宰者,信息为人</a:t>
            </a:r>
            <a:r>
              <a:rPr dirty="0"/>
              <a:t/>
            </a:r>
            <a:br>
              <a:rPr dirty="0"/>
            </a:br>
            <a:r>
              <a:rPr lang="zh-CN" altLang="en-US" sz="1530" kern="0" dirty="0" smtClean="0">
                <a:solidFill>
                  <a:srgbClr val="000000"/>
                </a:solidFill>
                <a:latin typeface="Times New Roman" pitchFamily="65" charset="-122"/>
                <a:ea typeface="宋体" pitchFamily="65" charset="-122"/>
              </a:rPr>
              <a:t>所控制,为人服务。然而,这种关系在信息化社会遭遇了或正在遭遇颠覆性的挑战。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从人的发展的角度来说,人们,包括大多数学者普遍认为信息化为实现人的自由全面发展奠定</a:t>
            </a:r>
            <a:r>
              <a:rPr dirty="0"/>
              <a:t/>
            </a:r>
            <a:br>
              <a:rPr dirty="0"/>
            </a:br>
            <a:r>
              <a:rPr lang="zh-CN" altLang="en-US" sz="1530" kern="0" dirty="0" smtClean="0">
                <a:solidFill>
                  <a:srgbClr val="000000"/>
                </a:solidFill>
                <a:latin typeface="Times New Roman" pitchFamily="65" charset="-122"/>
                <a:ea typeface="宋体" pitchFamily="65" charset="-122"/>
              </a:rPr>
              <a:t>了基础。有了这样的共识,人们放松而理所当然地沉醉于数字化信息带给我们的奇妙、自</a:t>
            </a:r>
            <a:r>
              <a:rPr dirty="0"/>
              <a:t/>
            </a:r>
            <a:br>
              <a:rPr dirty="0"/>
            </a:br>
            <a:r>
              <a:rPr lang="zh-CN" altLang="en-US" sz="1530" kern="0" dirty="0" smtClean="0">
                <a:solidFill>
                  <a:srgbClr val="000000"/>
                </a:solidFill>
                <a:latin typeface="Times New Roman" pitchFamily="65" charset="-122"/>
                <a:ea typeface="宋体" pitchFamily="65" charset="-122"/>
              </a:rPr>
              <a:t>由、淋漓的快感。而恰恰是这种人对信息逐渐形成并且巩固的心理依赖,将信息与人的本质</a:t>
            </a:r>
            <a:r>
              <a:rPr dirty="0"/>
              <a:t/>
            </a:r>
            <a:br>
              <a:rPr dirty="0"/>
            </a:br>
            <a:r>
              <a:rPr lang="zh-CN" altLang="en-US" sz="1530" kern="0" dirty="0" smtClean="0">
                <a:solidFill>
                  <a:srgbClr val="000000"/>
                </a:solidFill>
                <a:latin typeface="Times New Roman" pitchFamily="65" charset="-122"/>
                <a:ea typeface="宋体" pitchFamily="65" charset="-122"/>
              </a:rPr>
              <a:t>关系置于了深刻的矛盾之中。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如前所述,现实中的信息必须以人类语言作为自己的唯一载体。信息化时代诞生了一种特殊</a:t>
            </a:r>
            <a:r>
              <a:rPr sz="1500" dirty="0"/>
              <a:t/>
            </a:r>
            <a:br>
              <a:rPr sz="1500" dirty="0"/>
            </a:br>
            <a:r>
              <a:rPr lang="zh-CN" altLang="en-US" sz="1500" kern="0" dirty="0" smtClean="0">
                <a:solidFill>
                  <a:srgbClr val="000000"/>
                </a:solidFill>
                <a:latin typeface="Times New Roman" pitchFamily="65" charset="-122"/>
                <a:ea typeface="宋体" pitchFamily="65" charset="-122"/>
              </a:rPr>
              <a:t>的语言,这种语言就是用以再现被人脑加工处理后的信息,并使之能够被认识、被理解、被获</a:t>
            </a:r>
            <a:r>
              <a:rPr sz="1500" dirty="0"/>
              <a:t/>
            </a:r>
            <a:br>
              <a:rPr sz="1500" dirty="0"/>
            </a:br>
            <a:r>
              <a:rPr lang="zh-CN" altLang="en-US" sz="1500" kern="0" dirty="0" smtClean="0">
                <a:solidFill>
                  <a:srgbClr val="000000"/>
                </a:solidFill>
                <a:latin typeface="Times New Roman" pitchFamily="65" charset="-122"/>
                <a:ea typeface="宋体" pitchFamily="65" charset="-122"/>
              </a:rPr>
              <a:t>取、被保存、被利用以及被再造的计算机语言。计算机语言虽然也是人类创造,并且也逐渐</a:t>
            </a:r>
            <a:r>
              <a:rPr sz="1500" dirty="0"/>
              <a:t/>
            </a:r>
            <a:br>
              <a:rPr sz="1500" dirty="0"/>
            </a:br>
            <a:r>
              <a:rPr lang="zh-CN" altLang="en-US" sz="1500" kern="0" dirty="0" smtClean="0">
                <a:solidFill>
                  <a:srgbClr val="000000"/>
                </a:solidFill>
                <a:latin typeface="Times New Roman" pitchFamily="65" charset="-122"/>
                <a:ea typeface="宋体" pitchFamily="65" charset="-122"/>
              </a:rPr>
              <a:t>被广泛使用,但是其背后支撑它的强大的计算机技术却掌握在少部分专业人士手中,公众被远</a:t>
            </a:r>
            <a:r>
              <a:rPr sz="1500" dirty="0"/>
              <a:t/>
            </a:r>
            <a:br>
              <a:rPr sz="1500" dirty="0"/>
            </a:br>
            <a:r>
              <a:rPr lang="zh-CN" altLang="en-US" sz="1500" kern="0" dirty="0" smtClean="0">
                <a:solidFill>
                  <a:srgbClr val="000000"/>
                </a:solidFill>
                <a:latin typeface="Times New Roman" pitchFamily="65" charset="-122"/>
                <a:ea typeface="宋体" pitchFamily="65" charset="-122"/>
              </a:rPr>
              <a:t>远地甩到了高科技发展的边缘,他们只能按照少数人事先设定的程序和规则在仅有的范围内</a:t>
            </a:r>
            <a:r>
              <a:rPr sz="1500" dirty="0"/>
              <a:t/>
            </a:r>
            <a:br>
              <a:rPr sz="1500" dirty="0"/>
            </a:br>
            <a:r>
              <a:rPr lang="zh-CN" altLang="en-US" sz="1500" kern="0" dirty="0" smtClean="0">
                <a:solidFill>
                  <a:srgbClr val="000000"/>
                </a:solidFill>
                <a:latin typeface="Times New Roman" pitchFamily="65" charset="-122"/>
                <a:ea typeface="宋体" pitchFamily="65" charset="-122"/>
              </a:rPr>
              <a:t>去选择,成为数字化产品的被动接受者。数字化信息及其技术形态越多地深入到我们的生活,</a:t>
            </a:r>
            <a:r>
              <a:rPr sz="1500" dirty="0"/>
              <a:t/>
            </a:r>
            <a:br>
              <a:rPr sz="1500" dirty="0"/>
            </a:br>
            <a:r>
              <a:rPr lang="zh-CN" altLang="en-US" sz="1500" kern="0" dirty="0" smtClean="0">
                <a:solidFill>
                  <a:srgbClr val="000000"/>
                </a:solidFill>
                <a:latin typeface="Times New Roman" pitchFamily="65" charset="-122"/>
                <a:ea typeface="宋体" pitchFamily="65" charset="-122"/>
              </a:rPr>
              <a:t>我们就越严密地被少数人的思维所控制,且这种控制最终会表现为信息对人的控制。</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现代信息及其技术形态能够广泛参与人类的知觉活动、概念活动甚至情感性活动,形成对人</a:t>
            </a:r>
            <a:r>
              <a:rPr sz="1500" dirty="0"/>
              <a:t/>
            </a:r>
            <a:br>
              <a:rPr sz="1500" dirty="0"/>
            </a:br>
            <a:r>
              <a:rPr lang="zh-CN" altLang="en-US" sz="1500" kern="0" dirty="0" smtClean="0">
                <a:solidFill>
                  <a:srgbClr val="000000"/>
                </a:solidFill>
                <a:latin typeface="Times New Roman" pitchFamily="65" charset="-122"/>
                <a:ea typeface="宋体" pitchFamily="65" charset="-122"/>
              </a:rPr>
              <a:t>的智能的精确模拟,这使它得以摆脱对人的依赖性,成为与人对立的异己力量。这种科学技术</a:t>
            </a:r>
            <a:r>
              <a:rPr sz="1500" dirty="0"/>
              <a:t/>
            </a:r>
            <a:br>
              <a:rPr sz="1500" dirty="0"/>
            </a:br>
            <a:r>
              <a:rPr lang="zh-CN" altLang="en-US" sz="1500" kern="0" dirty="0" smtClean="0">
                <a:solidFill>
                  <a:srgbClr val="000000"/>
                </a:solidFill>
                <a:latin typeface="Times New Roman" pitchFamily="65" charset="-122"/>
                <a:ea typeface="宋体" pitchFamily="65" charset="-122"/>
              </a:rPr>
              <a:t>与人的矛盾关系,是否意味着,随着信息化社会的发展,人及其社会的深刻信息化与人工智能超</a:t>
            </a:r>
            <a:r>
              <a:rPr sz="1500" dirty="0"/>
              <a:t/>
            </a:r>
            <a:br>
              <a:rPr sz="1500" dirty="0"/>
            </a:br>
            <a:r>
              <a:rPr lang="zh-CN" altLang="en-US" sz="1500" kern="0" dirty="0" smtClean="0">
                <a:solidFill>
                  <a:srgbClr val="000000"/>
                </a:solidFill>
                <a:latin typeface="Times New Roman" pitchFamily="65" charset="-122"/>
                <a:ea typeface="宋体" pitchFamily="65" charset="-122"/>
              </a:rPr>
              <a:t>越人脑的对信息处理的强大功能,将把人类推向被奴役者的终极命运?</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面对网络普及和信息泛滥,我们要从华丽的科技陷阱和繁杂的信息现象当中超拔出来,确立起</a:t>
            </a:r>
            <a:r>
              <a:rPr sz="1500" dirty="0"/>
              <a:t/>
            </a:r>
            <a:br>
              <a:rPr sz="1500" dirty="0"/>
            </a:br>
            <a:r>
              <a:rPr lang="zh-CN" altLang="en-US" sz="1500" kern="0" dirty="0" smtClean="0">
                <a:solidFill>
                  <a:srgbClr val="000000"/>
                </a:solidFill>
                <a:latin typeface="Times New Roman" pitchFamily="65" charset="-122"/>
                <a:ea typeface="宋体" pitchFamily="65" charset="-122"/>
              </a:rPr>
              <a:t>人与科技和信息之间主体与对象、控制与被控制的合理关系。</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(节选自张志宏《信息化时代人的精神</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困境与文化救赎》,有删改)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1119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1.下列对“信息”相关内容的理解,与本文</a:t>
            </a:r>
            <a:r>
              <a:rPr lang="zh-CN" altLang="en-US" sz="1500" u="sng" kern="0" dirty="0" smtClean="0">
                <a:solidFill>
                  <a:srgbClr val="000000"/>
                </a:solidFill>
                <a:latin typeface="Times New Roman" pitchFamily="65" charset="-122"/>
                <a:ea typeface="宋体" pitchFamily="65" charset="-122"/>
              </a:rPr>
              <a:t>不相符</a:t>
            </a:r>
            <a:r>
              <a:rPr lang="zh-CN" altLang="en-US" sz="1500" kern="0" dirty="0" smtClean="0">
                <a:solidFill>
                  <a:srgbClr val="000000"/>
                </a:solidFill>
                <a:latin typeface="Times New Roman" pitchFamily="65" charset="-122"/>
                <a:ea typeface="宋体" pitchFamily="65" charset="-122"/>
              </a:rPr>
              <a:t>的一项是(3分)</a:t>
            </a:r>
            <a:r>
              <a:rPr lang="zh-CN" altLang="en-US" sz="1500" kern="0" spc="333"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A.信息通常的意思是音讯消息及其内容和意义,现实中的信息以人类语言作为自己的唯一载体。</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B.信息是由主体主观认知反映、揭示出的事物存在方式和运动状态的属性。</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C.信息与人的关系实质是客观世界与主观世界的沟通,人的主宰地位始终不会动摇。</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D.信息通过与人的感官的相互作用进入意识,并被大脑加工处理为可交流的语言再现出来。</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2.下列表述,符合本文文意的一项是(3分)</a:t>
            </a:r>
            <a:r>
              <a:rPr lang="zh-CN" altLang="en-US" sz="1500" kern="0" spc="333"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A.信息化实现了人的自由全面发展,正是因为有了这样的共识,所以人们开始沉醉于数字化信</a:t>
            </a:r>
            <a:r>
              <a:rPr sz="1500" dirty="0"/>
              <a:t/>
            </a:r>
            <a:br>
              <a:rPr sz="1500" dirty="0"/>
            </a:br>
            <a:r>
              <a:rPr lang="zh-CN" altLang="en-US" sz="1500" kern="0" dirty="0" smtClean="0">
                <a:solidFill>
                  <a:srgbClr val="000000"/>
                </a:solidFill>
                <a:latin typeface="Times New Roman" pitchFamily="65" charset="-122"/>
                <a:ea typeface="宋体" pitchFamily="65" charset="-122"/>
              </a:rPr>
              <a:t>息带来的快感。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B.计算机语言是一种特殊语言,用以再现由人脑加工处理后的信息,并使之能够被认识,被理</a:t>
            </a:r>
            <a:r>
              <a:rPr sz="1500" dirty="0"/>
              <a:t/>
            </a:r>
            <a:br>
              <a:rPr sz="1500" dirty="0"/>
            </a:br>
            <a:r>
              <a:rPr lang="zh-CN" altLang="en-US" sz="1500" kern="0" dirty="0" smtClean="0">
                <a:solidFill>
                  <a:srgbClr val="000000"/>
                </a:solidFill>
                <a:latin typeface="Times New Roman" pitchFamily="65" charset="-122"/>
                <a:ea typeface="宋体" pitchFamily="65" charset="-122"/>
              </a:rPr>
              <a:t>解,被保存,被利用,被再造。</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C.在信息化时代的今天,公众已经完全被掌握计算机技术和计算机语言的少数专业人士奴役。</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D.随着现代信息技术的纵深发展,科学技术与人类最终会形成不可调和的二元对立格局。</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90443"/>
            <a:ext cx="8127250" cy="5912169"/>
            <a:chOff x="539750" y="890443"/>
            <a:chExt cx="8127250" cy="5912169"/>
          </a:xfrm>
        </p:grpSpPr>
        <p:sp>
          <p:nvSpPr>
            <p:cNvPr id="2" name="TextBox 2"/>
            <p:cNvSpPr txBox="1"/>
            <p:nvPr/>
          </p:nvSpPr>
          <p:spPr>
            <a:xfrm>
              <a:off x="540000" y="890443"/>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筛选整合文本信息三步骤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第一步,找准答题区间。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第二步,筛选关键词句。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第三步,整合信息作答。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数千年来中国建筑取得了真正的艺术成就,有其一贯的基本方法及原则;中国建筑因</a:t>
              </a:r>
              <a:r>
                <a:rPr dirty="0"/>
                <a:t/>
              </a:r>
              <a:br>
                <a:rPr dirty="0"/>
              </a:br>
              <a:r>
                <a:rPr lang="zh-CN" altLang="en-US" sz="1530" kern="0" dirty="0" smtClean="0">
                  <a:solidFill>
                    <a:srgbClr val="000000"/>
                  </a:solidFill>
                  <a:latin typeface="Times New Roman" pitchFamily="65" charset="-122"/>
                  <a:ea typeface="宋体" pitchFamily="65" charset="-122"/>
                </a:rPr>
                <a:t>新科学、材料、结构正赶上强旺更生的时期;拥有文化自信和自觉艺术追求的新建筑师群体</a:t>
              </a:r>
              <a:r>
                <a:rPr dirty="0"/>
                <a:t/>
              </a:r>
              <a:br>
                <a:rPr dirty="0"/>
              </a:br>
              <a:r>
                <a:rPr lang="zh-CN" altLang="en-US" sz="1530" kern="0" dirty="0" smtClean="0">
                  <a:solidFill>
                    <a:srgbClr val="000000"/>
                  </a:solidFill>
                  <a:latin typeface="Times New Roman" pitchFamily="65" charset="-122"/>
                  <a:ea typeface="宋体" pitchFamily="65" charset="-122"/>
                </a:rPr>
                <a:t>正在产生。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本题考查筛选整合和概括分析的能力。本题相关信息集中在文本的首尾两段。由第</a:t>
              </a:r>
              <a:r>
                <a:rPr dirty="0"/>
                <a:t/>
              </a:r>
              <a:br>
                <a:rPr dirty="0"/>
              </a:br>
              <a:r>
                <a:rPr lang="zh-CN" altLang="en-US" sz="1530" kern="0" dirty="0" smtClean="0">
                  <a:solidFill>
                    <a:srgbClr val="000000"/>
                  </a:solidFill>
                  <a:latin typeface="Times New Roman" pitchFamily="65" charset="-122"/>
                  <a:ea typeface="宋体" pitchFamily="65" charset="-122"/>
                </a:rPr>
                <a:t>一段中“中国的建筑,在中国整个环境总影响之下,虽各个时代各有其特征,其基本的方法及原</a:t>
              </a:r>
              <a:r>
                <a:rPr dirty="0"/>
                <a:t/>
              </a:r>
              <a:br>
                <a:rPr dirty="0"/>
              </a:br>
              <a:r>
                <a:rPr lang="zh-CN" altLang="en-US" sz="1530" kern="0" dirty="0" smtClean="0">
                  <a:solidFill>
                    <a:srgbClr val="000000"/>
                  </a:solidFill>
                  <a:latin typeface="Times New Roman" pitchFamily="65" charset="-122"/>
                  <a:ea typeface="宋体" pitchFamily="65" charset="-122"/>
                </a:rPr>
                <a:t>则,却始终一贯”,可概括出第一点;由第四段第一句“我们这个时期,正该是中国建筑因新科</a:t>
              </a:r>
              <a:r>
                <a:rPr dirty="0"/>
                <a:t/>
              </a:r>
              <a:br>
                <a:rPr dirty="0"/>
              </a:br>
              <a:r>
                <a:rPr lang="zh-CN" altLang="en-US" sz="1530" kern="0" dirty="0" smtClean="0">
                  <a:solidFill>
                    <a:srgbClr val="000000"/>
                  </a:solidFill>
                  <a:latin typeface="Times New Roman" pitchFamily="65" charset="-122"/>
                  <a:ea typeface="宋体" pitchFamily="65" charset="-122"/>
                </a:rPr>
                <a:t>学、材料、结构而又强旺更生的时期,也是中国新建筑师产生的时期”,可概括出第二点;由第</a:t>
              </a:r>
              <a:r>
                <a:rPr dirty="0"/>
                <a:t/>
              </a:r>
              <a:br>
                <a:rPr dirty="0"/>
              </a:br>
              <a:r>
                <a:rPr lang="zh-CN" altLang="en-US" sz="1530" kern="0" dirty="0" smtClean="0">
                  <a:solidFill>
                    <a:srgbClr val="000000"/>
                  </a:solidFill>
                  <a:latin typeface="Times New Roman" pitchFamily="65" charset="-122"/>
                  <a:ea typeface="宋体" pitchFamily="65" charset="-122"/>
                </a:rPr>
                <a:t>四段第二句“他们自己在文化上的地位是他们自己所知道的;他们对于他们的工作是依其意</a:t>
              </a:r>
              <a:r>
                <a:rPr dirty="0"/>
                <a:t/>
              </a:r>
              <a:br>
                <a:rPr dirty="0"/>
              </a:br>
              <a:r>
                <a:rPr lang="zh-CN" altLang="en-US" sz="1530" kern="0" dirty="0" smtClean="0">
                  <a:solidFill>
                    <a:srgbClr val="000000"/>
                  </a:solidFill>
                  <a:latin typeface="Times New Roman" pitchFamily="65" charset="-122"/>
                  <a:ea typeface="宋体" pitchFamily="65" charset="-122"/>
                </a:rPr>
                <a:t>向而设计的;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他们自己把定了舵,向着一定的目标走”,可概括出第三点。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易错警示</a:t>
              </a:r>
              <a:r>
                <a:rPr lang="zh-CN" altLang="en-US" sz="1530" kern="0" dirty="0" smtClean="0">
                  <a:solidFill>
                    <a:srgbClr val="000000"/>
                  </a:solidFill>
                  <a:latin typeface="Times New Roman" pitchFamily="65" charset="-122"/>
                  <a:ea typeface="宋体" pitchFamily="65" charset="-122"/>
                </a:rPr>
                <a:t>　筛选整合和概括分析失分点</a:t>
              </a:r>
              <a:endParaRPr lang="zh-CN" altLang="en-US" dirty="0"/>
            </a:p>
          </p:txBody>
        </p:sp>
        <p:sp>
          <p:nvSpPr>
            <p:cNvPr id="3" name="TextBox 2"/>
            <p:cNvSpPr txBox="1"/>
            <p:nvPr/>
          </p:nvSpPr>
          <p:spPr>
            <a:xfrm>
              <a:off x="539750" y="5743091"/>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①走马观花,筛选遗漏要点。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②不会合并,信息缺少整合。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③照抄原文,答题不够简洁。</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3.下面所列当今现象,</a:t>
            </a:r>
            <a:r>
              <a:rPr lang="zh-CN" altLang="en-US" sz="1530" u="sng" kern="0" dirty="0" smtClean="0">
                <a:solidFill>
                  <a:srgbClr val="000000"/>
                </a:solidFill>
                <a:latin typeface="Times New Roman" pitchFamily="65" charset="-122"/>
                <a:ea typeface="宋体" pitchFamily="65" charset="-122"/>
              </a:rPr>
              <a:t>不能</a:t>
            </a:r>
            <a:r>
              <a:rPr lang="zh-CN" altLang="en-US" sz="1530" kern="0" dirty="0" smtClean="0">
                <a:solidFill>
                  <a:srgbClr val="000000"/>
                </a:solidFill>
                <a:latin typeface="Times New Roman" pitchFamily="65" charset="-122"/>
                <a:ea typeface="宋体" pitchFamily="65" charset="-122"/>
              </a:rPr>
              <a:t>体现倒数第二段所说“科学技术与人的矛盾关系”的一项是(3分)</a:t>
            </a:r>
            <a:r>
              <a:rPr dirty="0"/>
              <a:t/>
            </a:r>
            <a:br>
              <a:rPr dirty="0"/>
            </a:b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A.习惯使用电脑打字的人常常感慨,有些字不会写了,有些字写不好了。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B.家务机器人、自动驾驶汽车开始进入生活,使很多人逐渐由“不用干”变成了“不会</a:t>
            </a:r>
            <a:r>
              <a:rPr dirty="0"/>
              <a:t/>
            </a:r>
            <a:br>
              <a:rPr dirty="0"/>
            </a:br>
            <a:r>
              <a:rPr lang="zh-CN" altLang="en-US" sz="1530" kern="0" dirty="0" smtClean="0">
                <a:solidFill>
                  <a:srgbClr val="000000"/>
                </a:solidFill>
                <a:latin typeface="Times New Roman" pitchFamily="65" charset="-122"/>
                <a:ea typeface="宋体" pitchFamily="65" charset="-122"/>
              </a:rPr>
              <a:t>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C.智能手机功能越来越多,越来越强大,带给人们方便的同时,也使一些人患上严重的手机依赖症。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D.“阿尔法狗”程序战胜顶级围棋大师后,职业棋手们纷纷采用智能软件辅助训练,提高水平。</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886690"/>
            <a:chOff x="539750" y="848501"/>
            <a:chExt cx="8127250" cy="5886690"/>
          </a:xfrm>
        </p:grpSpPr>
        <p:sp>
          <p:nvSpPr>
            <p:cNvPr id="2" name="TextBox 2"/>
            <p:cNvSpPr txBox="1"/>
            <p:nvPr/>
          </p:nvSpPr>
          <p:spPr>
            <a:xfrm>
              <a:off x="540000" y="848501"/>
              <a:ext cx="8127000" cy="534607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本题考查对文中重要概念含义的理解能力。“人的主宰地位始终不会动摇”说</a:t>
              </a:r>
              <a:r>
                <a:rPr dirty="0"/>
                <a:t/>
              </a:r>
              <a:br>
                <a:rPr dirty="0"/>
              </a:br>
              <a:r>
                <a:rPr lang="zh-CN" altLang="en-US" sz="1530" kern="0" dirty="0" smtClean="0">
                  <a:solidFill>
                    <a:srgbClr val="000000"/>
                  </a:solidFill>
                  <a:latin typeface="Times New Roman" pitchFamily="65" charset="-122"/>
                  <a:ea typeface="宋体" pitchFamily="65" charset="-122"/>
                </a:rPr>
                <a:t>法错误。第三段末句说“这种关系在信息化社会遭遇了或正在遭遇颠覆性的挑战”,第五段</a:t>
              </a:r>
              <a:r>
                <a:rPr dirty="0"/>
                <a:t/>
              </a:r>
              <a:br>
                <a:rPr dirty="0"/>
              </a:br>
              <a:r>
                <a:rPr lang="zh-CN" altLang="en-US" sz="1530" kern="0" dirty="0" smtClean="0">
                  <a:solidFill>
                    <a:srgbClr val="000000"/>
                  </a:solidFill>
                  <a:latin typeface="Times New Roman" pitchFamily="65" charset="-122"/>
                  <a:ea typeface="宋体" pitchFamily="65" charset="-122"/>
                </a:rPr>
                <a:t>末句说“这种控制最终会表现为信息对人的控制”。</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理解文中重要概念含义“三方法”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方法一　置于完整语境中理解概念的含义。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方法二　贯彻句句落实的原则,要在原文找到依据。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方法三　实施仔细比对的方法,依据选项比对性质、特点、范畴等。</a:t>
              </a:r>
              <a:endParaRPr lang="zh-CN" altLang="en-US" dirty="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本题考查筛选并整合文中信息的能力。A.“信息化实现了人的自由全面发展”说法错误,原文第四段段首为“人们,包括大多数学者普遍认为信息化为实现人的自由全面发展奠定了基础”,选项将主观想法误认为客观现实。C.“公众已经完全被</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少数专业人士奴役”说法错误,结合第五段“公众被远远地甩到了高科技发展的边缘”“被动接受者”“严密地被少数人的</a:t>
              </a:r>
              <a:r>
                <a:rPr lang="zh-CN" altLang="en-US" sz="1500" kern="0" dirty="0" smtClean="0">
                  <a:solidFill>
                    <a:srgbClr val="000000"/>
                  </a:solidFill>
                  <a:latin typeface="Times New Roman" pitchFamily="65" charset="-122"/>
                  <a:ea typeface="宋体" pitchFamily="65" charset="-122"/>
                </a:rPr>
                <a:t>思维所控制”等关键信息可知,该项说法过于绝对。D.“不可调和的二元对立格局”理解错误,结合最后一段可知,人类是可以确立起人与科技和信息之间主体与对象、控制与被控制的合理关系的。</a:t>
              </a:r>
              <a:endParaRPr lang="zh-CN" altLang="en-US" sz="1500" dirty="0" smtClean="0"/>
            </a:p>
            <a:p>
              <a:pPr marL="0" indent="0" eaLnBrk="0" latinLnBrk="1" hangingPunct="0">
                <a:lnSpc>
                  <a:spcPct val="150000"/>
                </a:lnSpc>
                <a:spcBef>
                  <a:spcPts val="0"/>
                </a:spcBef>
                <a:buNone/>
              </a:pPr>
              <a:endParaRPr lang="zh-CN" altLang="en-US" dirty="0"/>
            </a:p>
          </p:txBody>
        </p:sp>
        <p:sp>
          <p:nvSpPr>
            <p:cNvPr id="3" name="TextBox 2"/>
            <p:cNvSpPr txBox="1"/>
            <p:nvPr/>
          </p:nvSpPr>
          <p:spPr>
            <a:xfrm>
              <a:off x="539750" y="5720361"/>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本题考查分析作者观点态度的能力。倒数第二段在谈到“科学技术与人的矛盾</a:t>
              </a:r>
              <a:r>
                <a:rPr dirty="0"/>
                <a:t/>
              </a:r>
              <a:br>
                <a:rPr dirty="0"/>
              </a:br>
              <a:r>
                <a:rPr lang="zh-CN" altLang="en-US" sz="1530" kern="0" dirty="0" smtClean="0">
                  <a:solidFill>
                    <a:srgbClr val="000000"/>
                  </a:solidFill>
                  <a:latin typeface="Times New Roman" pitchFamily="65" charset="-122"/>
                  <a:ea typeface="宋体" pitchFamily="65" charset="-122"/>
                </a:rPr>
                <a:t>关系”时,突出的是人的“被奴役性”,侧重的是消极方面。而D项中人更为主动,科学技术为</a:t>
              </a:r>
              <a:r>
                <a:rPr dirty="0"/>
                <a:t/>
              </a:r>
              <a:br>
                <a:rPr dirty="0"/>
              </a:br>
              <a:r>
                <a:rPr lang="zh-CN" altLang="en-US" sz="1530" kern="0" dirty="0" smtClean="0">
                  <a:solidFill>
                    <a:srgbClr val="000000"/>
                  </a:solidFill>
                  <a:latin typeface="Times New Roman" pitchFamily="65" charset="-122"/>
                  <a:ea typeface="宋体" pitchFamily="65" charset="-122"/>
                </a:rPr>
                <a:t>人所用,是积极方面,故合乎题干要求。</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六、(2017浙江,7—9)阅读下面的文字,回答问题。(10分)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社会传播过程要求至少有两个人。他们结成信息分享关系,共享一套信息符号。结成传播关</a:t>
            </a:r>
            <a:r>
              <a:rPr dirty="0"/>
              <a:t/>
            </a:r>
            <a:br>
              <a:rPr dirty="0"/>
            </a:br>
            <a:r>
              <a:rPr lang="zh-CN" altLang="en-US" sz="1530" kern="0" dirty="0" smtClean="0">
                <a:solidFill>
                  <a:srgbClr val="000000"/>
                </a:solidFill>
                <a:latin typeface="Times New Roman" pitchFamily="65" charset="-122"/>
                <a:ea typeface="宋体" pitchFamily="65" charset="-122"/>
              </a:rPr>
              <a:t>系的目的是寻求信息、劝说、传授、娱乐或其他。目的不同,参与者的角色也不同。比如,追</a:t>
            </a:r>
            <a:r>
              <a:rPr dirty="0"/>
              <a:t/>
            </a:r>
            <a:br>
              <a:rPr dirty="0"/>
            </a:br>
            <a:r>
              <a:rPr lang="zh-CN" altLang="en-US" sz="1530" kern="0" dirty="0" smtClean="0">
                <a:solidFill>
                  <a:srgbClr val="000000"/>
                </a:solidFill>
                <a:latin typeface="Times New Roman" pitchFamily="65" charset="-122"/>
                <a:ea typeface="宋体" pitchFamily="65" charset="-122"/>
              </a:rPr>
              <a:t>求娱乐的人愿意“悬置怀疑”;预料对方会劝说的人将加强防范。然而,无论扮演什么角色,参</a:t>
            </a:r>
            <a:r>
              <a:rPr dirty="0"/>
              <a:t/>
            </a:r>
            <a:br>
              <a:rPr dirty="0"/>
            </a:br>
            <a:r>
              <a:rPr lang="zh-CN" altLang="en-US" sz="1530" kern="0" dirty="0" smtClean="0">
                <a:solidFill>
                  <a:srgbClr val="000000"/>
                </a:solidFill>
                <a:latin typeface="Times New Roman" pitchFamily="65" charset="-122"/>
                <a:ea typeface="宋体" pitchFamily="65" charset="-122"/>
              </a:rPr>
              <a:t>与者总是要根据自己的认知需要,调动各种资源和传播技能,编制信息代码,将他编制的符号发</a:t>
            </a:r>
            <a:r>
              <a:rPr dirty="0"/>
              <a:t/>
            </a:r>
            <a:br>
              <a:rPr dirty="0"/>
            </a:br>
            <a:r>
              <a:rPr lang="zh-CN" altLang="en-US" sz="1530" kern="0" dirty="0" smtClean="0">
                <a:solidFill>
                  <a:srgbClr val="000000"/>
                </a:solidFill>
                <a:latin typeface="Times New Roman" pitchFamily="65" charset="-122"/>
                <a:ea typeface="宋体" pitchFamily="65" charset="-122"/>
              </a:rPr>
              <a:t>送给对方。我们将这样的传播行为称为A类传播行为。白纸黑字的符号可以长期保存,手势</a:t>
            </a:r>
            <a:r>
              <a:rPr dirty="0"/>
              <a:t/>
            </a:r>
            <a:br>
              <a:rPr dirty="0"/>
            </a:br>
            <a:r>
              <a:rPr lang="zh-CN" altLang="en-US" sz="1530" kern="0" dirty="0" smtClean="0">
                <a:solidFill>
                  <a:srgbClr val="000000"/>
                </a:solidFill>
                <a:latin typeface="Times New Roman" pitchFamily="65" charset="-122"/>
                <a:ea typeface="宋体" pitchFamily="65" charset="-122"/>
              </a:rPr>
              <a:t>或面部表情或讲出来的话则稍纵即逝。无论时间长短,在传播过程的某个时刻,这些符号都独</a:t>
            </a:r>
            <a:r>
              <a:rPr dirty="0"/>
              <a:t/>
            </a:r>
            <a:br>
              <a:rPr dirty="0"/>
            </a:br>
            <a:r>
              <a:rPr lang="zh-CN" altLang="en-US" sz="1530" kern="0" dirty="0" smtClean="0">
                <a:solidFill>
                  <a:srgbClr val="000000"/>
                </a:solidFill>
                <a:latin typeface="Times New Roman" pitchFamily="65" charset="-122"/>
                <a:ea typeface="宋体" pitchFamily="65" charset="-122"/>
              </a:rPr>
              <a:t>立存在,脱离了参与传播的双方。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接受讯息的参与者,将根据自己的认知需要,调动各种资源和传播技能,决定是否接受对方发出</a:t>
            </a:r>
            <a:r>
              <a:rPr dirty="0"/>
              <a:t/>
            </a:r>
            <a:br>
              <a:rPr dirty="0"/>
            </a:br>
            <a:r>
              <a:rPr lang="zh-CN" altLang="en-US" sz="1530" kern="0" dirty="0" smtClean="0">
                <a:solidFill>
                  <a:srgbClr val="000000"/>
                </a:solidFill>
                <a:latin typeface="Times New Roman" pitchFamily="65" charset="-122"/>
                <a:ea typeface="宋体" pitchFamily="65" charset="-122"/>
              </a:rPr>
              <a:t>的符号。如果接受,他就按照他自己的认知地图对这些符号进行加工。我们将这种行动称为</a:t>
            </a:r>
            <a:r>
              <a:rPr dirty="0"/>
              <a:t/>
            </a:r>
            <a:br>
              <a:rPr dirty="0"/>
            </a:br>
            <a:r>
              <a:rPr lang="zh-CN" altLang="en-US" sz="1530" kern="0" dirty="0" smtClean="0">
                <a:solidFill>
                  <a:srgbClr val="000000"/>
                </a:solidFill>
                <a:latin typeface="Times New Roman" pitchFamily="65" charset="-122"/>
                <a:ea typeface="宋体" pitchFamily="65" charset="-122"/>
              </a:rPr>
              <a:t>B类传播行为。第二个参与者也可能要进行编码,这些编码多半是非正式的、无意的,可能是</a:t>
            </a:r>
            <a:r>
              <a:rPr dirty="0"/>
              <a:t/>
            </a:r>
            <a:br>
              <a:rPr dirty="0"/>
            </a:br>
            <a:r>
              <a:rPr lang="zh-CN" altLang="en-US" sz="1530" kern="0" dirty="0" smtClean="0">
                <a:solidFill>
                  <a:srgbClr val="000000"/>
                </a:solidFill>
                <a:latin typeface="Times New Roman" pitchFamily="65" charset="-122"/>
                <a:ea typeface="宋体" pitchFamily="65" charset="-122"/>
              </a:rPr>
              <a:t>面部表情,也可能是其他信号,表示有没有兴趣、是否相信、是否理解等的信号;第一个参与者</a:t>
            </a:r>
            <a:r>
              <a:rPr dirty="0"/>
              <a:t/>
            </a:r>
            <a:br>
              <a:rPr dirty="0"/>
            </a:br>
            <a:r>
              <a:rPr lang="zh-CN" altLang="en-US" sz="1530" kern="0" dirty="0" smtClean="0">
                <a:solidFill>
                  <a:srgbClr val="000000"/>
                </a:solidFill>
                <a:latin typeface="Times New Roman" pitchFamily="65" charset="-122"/>
                <a:ea typeface="宋体" pitchFamily="65" charset="-122"/>
              </a:rPr>
              <a:t>对第二个参与者的信号进行解码,将其当作反馈。如果情况需要,第二个参与者还可能进行正</a:t>
            </a:r>
            <a:r>
              <a:rPr dirty="0"/>
              <a:t/>
            </a:r>
            <a:br>
              <a:rPr dirty="0"/>
            </a:br>
            <a:r>
              <a:rPr lang="zh-CN" altLang="en-US" sz="1530" kern="0" dirty="0" smtClean="0">
                <a:solidFill>
                  <a:srgbClr val="000000"/>
                </a:solidFill>
                <a:latin typeface="Times New Roman" pitchFamily="65" charset="-122"/>
                <a:ea typeface="宋体" pitchFamily="65" charset="-122"/>
              </a:rPr>
              <a:t>式的编码,发出这些符号,转而进行A类传播行为;反过来,第二个参与者的A类传播行为又可能</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引起第一个参与者的B类传播行为,如此等等,循环往复。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换言之,任何讯息都不能直接引起一望而知的外显行为。如上所述,讯息不像电流,电能沿电线</a:t>
            </a:r>
            <a:r>
              <a:t/>
            </a:r>
            <a:br/>
            <a:r>
              <a:rPr lang="zh-CN" altLang="en-US" sz="1530" kern="0" dirty="0" smtClean="0">
                <a:solidFill>
                  <a:srgbClr val="000000"/>
                </a:solidFill>
                <a:latin typeface="Times New Roman" pitchFamily="65" charset="-122"/>
                <a:ea typeface="宋体" pitchFamily="65" charset="-122"/>
              </a:rPr>
              <a:t>流动,抵达灯泡,灯泡随即发亮。诚然,有些反应嵌入本能,近乎自动;例如,一听见汽车喇叭声,一</a:t>
            </a:r>
            <a:r>
              <a:t/>
            </a:r>
            <a:br/>
            <a:r>
              <a:rPr lang="zh-CN" altLang="en-US" sz="1530" kern="0" dirty="0" smtClean="0">
                <a:solidFill>
                  <a:srgbClr val="000000"/>
                </a:solidFill>
                <a:latin typeface="Times New Roman" pitchFamily="65" charset="-122"/>
                <a:ea typeface="宋体" pitchFamily="65" charset="-122"/>
              </a:rPr>
              <a:t>听见“失火了”的呼喊,我们很快就做出反应。然而,即使这些快速反应也要经过一些中间步</a:t>
            </a:r>
            <a:r>
              <a:t/>
            </a:r>
            <a:br/>
            <a:r>
              <a:rPr lang="zh-CN" altLang="en-US" sz="1530" kern="0" dirty="0" smtClean="0">
                <a:solidFill>
                  <a:srgbClr val="000000"/>
                </a:solidFill>
                <a:latin typeface="Times New Roman" pitchFamily="65" charset="-122"/>
                <a:ea typeface="宋体" pitchFamily="65" charset="-122"/>
              </a:rPr>
              <a:t>骤。首先我们要听到那样的声音,然后我们要对它进行解释:“他是在对我鸣喇叭吗?”“哪</a:t>
            </a:r>
            <a:r>
              <a:t/>
            </a:r>
            <a:br/>
            <a:r>
              <a:rPr lang="zh-CN" altLang="en-US" sz="1530" kern="0" dirty="0" smtClean="0">
                <a:solidFill>
                  <a:srgbClr val="000000"/>
                </a:solidFill>
                <a:latin typeface="Times New Roman" pitchFamily="65" charset="-122"/>
                <a:ea typeface="宋体" pitchFamily="65" charset="-122"/>
              </a:rPr>
              <a:t>里着火啦?”外在符号影响行为只有一个途径,那就是改变形势在他心中的印象。外来符号到</a:t>
            </a:r>
            <a:r>
              <a:t/>
            </a:r>
            <a:br/>
            <a:r>
              <a:rPr lang="zh-CN" altLang="en-US" sz="1530" kern="0" dirty="0" smtClean="0">
                <a:solidFill>
                  <a:srgbClr val="000000"/>
                </a:solidFill>
                <a:latin typeface="Times New Roman" pitchFamily="65" charset="-122"/>
                <a:ea typeface="宋体" pitchFamily="65" charset="-122"/>
              </a:rPr>
              <a:t>达时,如果接受者决定利用其中的讯息,他首先要加工这一讯息,加工的根据是他储存的形象;</a:t>
            </a:r>
            <a:r>
              <a:t/>
            </a:r>
            <a:br/>
            <a:r>
              <a:rPr lang="zh-CN" altLang="en-US" sz="1530" kern="0" dirty="0" smtClean="0">
                <a:solidFill>
                  <a:srgbClr val="000000"/>
                </a:solidFill>
                <a:latin typeface="Times New Roman" pitchFamily="65" charset="-122"/>
                <a:ea typeface="宋体" pitchFamily="65" charset="-122"/>
              </a:rPr>
              <a:t>一般地说,产生的结果可能有几种:证实既存的构想,稍许修正原有的界定,或澄清原来不清楚</a:t>
            </a:r>
            <a:r>
              <a:t/>
            </a:r>
            <a:br/>
            <a:r>
              <a:rPr lang="zh-CN" altLang="en-US" sz="1530" kern="0" dirty="0" smtClean="0">
                <a:solidFill>
                  <a:srgbClr val="000000"/>
                </a:solidFill>
                <a:latin typeface="Times New Roman" pitchFamily="65" charset="-122"/>
                <a:ea typeface="宋体" pitchFamily="65" charset="-122"/>
              </a:rPr>
              <a:t>的地方。就像改变信仰一样,彻底改变原有观念的情况是极为罕见的。然而,改变信仰的现象</a:t>
            </a:r>
            <a:r>
              <a:t/>
            </a:r>
            <a:br/>
            <a:r>
              <a:rPr lang="zh-CN" altLang="en-US" sz="1530" kern="0" dirty="0" smtClean="0">
                <a:solidFill>
                  <a:srgbClr val="000000"/>
                </a:solidFill>
                <a:latin typeface="Times New Roman" pitchFamily="65" charset="-122"/>
                <a:ea typeface="宋体" pitchFamily="65" charset="-122"/>
              </a:rPr>
              <a:t>的确时有发生;同样,感觉突变的情况也时有发生。比如,听说自己的房子着火时,脑海里对情</a:t>
            </a:r>
            <a:r>
              <a:t/>
            </a:r>
            <a:br/>
            <a:r>
              <a:rPr lang="zh-CN" altLang="en-US" sz="1530" kern="0" dirty="0" smtClean="0">
                <a:solidFill>
                  <a:srgbClr val="000000"/>
                </a:solidFill>
                <a:latin typeface="Times New Roman" pitchFamily="65" charset="-122"/>
                <a:ea typeface="宋体" pitchFamily="65" charset="-122"/>
              </a:rPr>
              <a:t>况的感觉就会突变,迅速的反应就是必然的结果了。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1.下列对文中A类传播行为和B类传播行为的解释最恰当的一项是(3分)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A.A类传播行为指参与者编制信息代码并发送符号,B类传播行为指参与者决定是否接受并加</a:t>
            </a:r>
            <a:r>
              <a:t/>
            </a:r>
            <a:br/>
            <a:r>
              <a:rPr lang="zh-CN" altLang="en-US" sz="1530" kern="0" dirty="0" smtClean="0">
                <a:solidFill>
                  <a:srgbClr val="000000"/>
                </a:solidFill>
                <a:latin typeface="Times New Roman" pitchFamily="65" charset="-122"/>
                <a:ea typeface="宋体" pitchFamily="65" charset="-122"/>
              </a:rPr>
              <a:t>工对方发出的符号。</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19939"/>
            <a:ext cx="8127250" cy="5626417"/>
            <a:chOff x="539750" y="1080000"/>
            <a:chExt cx="8127250" cy="5626417"/>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B.A类传播行为指参与者调动各种资源和传播技能编制符号,B类传播行为指参与者根据自己</a:t>
              </a:r>
              <a:r>
                <a:t/>
              </a:r>
              <a:br/>
              <a:r>
                <a:rPr lang="zh-CN" altLang="en-US" sz="1530" kern="0" dirty="0" smtClean="0">
                  <a:solidFill>
                    <a:srgbClr val="000000"/>
                  </a:solidFill>
                  <a:latin typeface="Times New Roman" pitchFamily="65" charset="-122"/>
                  <a:ea typeface="宋体" pitchFamily="65" charset="-122"/>
                </a:rPr>
                <a:t>的认知、调动各种技能接受符号。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C.A类传播行为指参与者根据自己的认知需要和资源编制符号,B类传播行为指参与者决定是</a:t>
              </a:r>
              <a:r>
                <a:t/>
              </a:r>
              <a:br/>
              <a:r>
                <a:rPr lang="zh-CN" altLang="en-US" sz="1530" kern="0" dirty="0" smtClean="0">
                  <a:solidFill>
                    <a:srgbClr val="000000"/>
                  </a:solidFill>
                  <a:latin typeface="Times New Roman" pitchFamily="65" charset="-122"/>
                  <a:ea typeface="宋体" pitchFamily="65" charset="-122"/>
                </a:rPr>
                <a:t>否接受并加工对方发出的符号。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D.A类传播行为指参与者编制信息代码并发送符号,B类传播行为指参与者根据自己的认知、</a:t>
              </a:r>
              <a:r>
                <a:t/>
              </a:r>
              <a:br/>
              <a:r>
                <a:rPr lang="zh-CN" altLang="en-US" sz="1530" kern="0" dirty="0" smtClean="0">
                  <a:solidFill>
                    <a:srgbClr val="000000"/>
                  </a:solidFill>
                  <a:latin typeface="Times New Roman" pitchFamily="65" charset="-122"/>
                  <a:ea typeface="宋体" pitchFamily="65" charset="-122"/>
                </a:rPr>
                <a:t>调动各种资源接受符号。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2.下列说法</a:t>
              </a:r>
              <a:r>
                <a:rPr lang="zh-CN" altLang="en-US" sz="1530" u="sng" kern="0" dirty="0" smtClean="0">
                  <a:solidFill>
                    <a:srgbClr val="000000"/>
                  </a:solidFill>
                  <a:latin typeface="Times New Roman" pitchFamily="65" charset="-122"/>
                  <a:ea typeface="宋体" pitchFamily="65" charset="-122"/>
                </a:rPr>
                <a:t>不符合</a:t>
              </a:r>
              <a:r>
                <a:rPr lang="zh-CN" altLang="en-US" sz="1530" kern="0" dirty="0" smtClean="0">
                  <a:solidFill>
                    <a:srgbClr val="000000"/>
                  </a:solidFill>
                  <a:latin typeface="Times New Roman" pitchFamily="65" charset="-122"/>
                  <a:ea typeface="宋体" pitchFamily="65" charset="-122"/>
                </a:rPr>
                <a:t>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A.传播过程中的双方结成信息分享关系,第一个参与者是讯息的传播者,第二个参与者是讯息</a:t>
              </a:r>
              <a:r>
                <a:t/>
              </a:r>
              <a:br/>
              <a:r>
                <a:rPr lang="zh-CN" altLang="en-US" sz="1530" kern="0" dirty="0" smtClean="0">
                  <a:solidFill>
                    <a:srgbClr val="000000"/>
                  </a:solidFill>
                  <a:latin typeface="Times New Roman" pitchFamily="65" charset="-122"/>
                  <a:ea typeface="宋体" pitchFamily="65" charset="-122"/>
                </a:rPr>
                <a:t>的接受者;两者角色可以转换。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B.劝说参与者和娱乐参与者,由于传播行为目的不同,扮演的角色也不同,接受劝说者会加强防</a:t>
              </a:r>
              <a:r>
                <a:t/>
              </a:r>
              <a:br/>
              <a:r>
                <a:rPr lang="zh-CN" altLang="en-US" sz="1530" kern="0" dirty="0" smtClean="0">
                  <a:solidFill>
                    <a:srgbClr val="000000"/>
                  </a:solidFill>
                  <a:latin typeface="Times New Roman" pitchFamily="65" charset="-122"/>
                  <a:ea typeface="宋体" pitchFamily="65" charset="-122"/>
                </a:rPr>
                <a:t>范,追求娱乐者会“悬置怀疑”。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C.如果需要,传播过程可以循环往复,B类传播行为者可以转为A类传播行为者,A类传播行为者</a:t>
              </a:r>
              <a:r>
                <a:t/>
              </a:r>
              <a:br/>
              <a:r>
                <a:rPr lang="zh-CN" altLang="en-US" sz="1530" kern="0" dirty="0" smtClean="0">
                  <a:solidFill>
                    <a:srgbClr val="000000"/>
                  </a:solidFill>
                  <a:latin typeface="Times New Roman" pitchFamily="65" charset="-122"/>
                  <a:ea typeface="宋体" pitchFamily="65" charset="-122"/>
                </a:rPr>
                <a:t>可以成为B类传播行为者。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D.接受者接受一些讯息,如汽车喇叭声、“失火了”的呼喊声,感觉会发生突变,不需要加工讯</a:t>
              </a:r>
              <a:endParaRPr lang="zh-CN" altLang="en-US"/>
            </a:p>
          </p:txBody>
        </p:sp>
        <p:sp>
          <p:nvSpPr>
            <p:cNvPr id="3" name="TextBox 2"/>
            <p:cNvSpPr txBox="1"/>
            <p:nvPr/>
          </p:nvSpPr>
          <p:spPr>
            <a:xfrm>
              <a:off x="539750" y="600007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息,反应嵌入本能,近乎自动。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3.用自己的语言简要概括选文的主要内容。(4分) </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仔细阅读第一段,可发现A类传播行为的要素是“参与者”“编制信息代码”</a:t>
            </a:r>
            <a:r>
              <a:rPr dirty="0"/>
              <a:t/>
            </a:r>
            <a:br>
              <a:rPr dirty="0"/>
            </a:br>
            <a:r>
              <a:rPr lang="zh-CN" altLang="en-US" sz="1530" kern="0" dirty="0" smtClean="0">
                <a:solidFill>
                  <a:srgbClr val="000000"/>
                </a:solidFill>
                <a:latin typeface="Times New Roman" pitchFamily="65" charset="-122"/>
                <a:ea typeface="宋体" pitchFamily="65" charset="-122"/>
              </a:rPr>
              <a:t>“发送给对方”。这里,“根据自己的认知需要,调动各种资源和传播技能”是“编制信息代</a:t>
            </a:r>
            <a:r>
              <a:rPr dirty="0"/>
              <a:t/>
            </a:r>
            <a:br>
              <a:rPr dirty="0"/>
            </a:br>
            <a:r>
              <a:rPr lang="zh-CN" altLang="en-US" sz="1530" kern="0" dirty="0" smtClean="0">
                <a:solidFill>
                  <a:srgbClr val="000000"/>
                </a:solidFill>
                <a:latin typeface="Times New Roman" pitchFamily="65" charset="-122"/>
                <a:ea typeface="宋体" pitchFamily="65" charset="-122"/>
              </a:rPr>
              <a:t>码”所遵从的原则和使用的手段。这个主次要分清。根据第二段可知,B类传播行为的要素</a:t>
            </a:r>
            <a:r>
              <a:rPr dirty="0"/>
              <a:t/>
            </a:r>
            <a:br>
              <a:rPr dirty="0"/>
            </a:br>
            <a:r>
              <a:rPr lang="zh-CN" altLang="en-US" sz="1530" kern="0" dirty="0" smtClean="0">
                <a:solidFill>
                  <a:srgbClr val="000000"/>
                </a:solidFill>
                <a:latin typeface="Times New Roman" pitchFamily="65" charset="-122"/>
                <a:ea typeface="宋体" pitchFamily="65" charset="-122"/>
              </a:rPr>
              <a:t>是“接受讯息的参与者”“决定是否接受”“如果接受</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进行加工”,要注意“是否”二</a:t>
            </a:r>
            <a:r>
              <a:rPr dirty="0"/>
              <a:t/>
            </a:r>
            <a:br>
              <a:rPr dirty="0"/>
            </a:br>
            <a:r>
              <a:rPr lang="zh-CN" altLang="en-US" sz="1530" kern="0" dirty="0" smtClean="0">
                <a:solidFill>
                  <a:srgbClr val="000000"/>
                </a:solidFill>
                <a:latin typeface="Times New Roman" pitchFamily="65" charset="-122"/>
                <a:ea typeface="宋体" pitchFamily="65" charset="-122"/>
              </a:rPr>
              <a:t>字,说明接受者不是完全被动的,一是有决定“是否”接受的主动权,二是有“加工”权。据此</a:t>
            </a:r>
            <a:r>
              <a:rPr dirty="0"/>
              <a:t/>
            </a:r>
            <a:br>
              <a:rPr dirty="0"/>
            </a:br>
            <a:r>
              <a:rPr lang="zh-CN" altLang="en-US" sz="1530" kern="0" dirty="0" smtClean="0">
                <a:solidFill>
                  <a:srgbClr val="000000"/>
                </a:solidFill>
                <a:latin typeface="Times New Roman" pitchFamily="65" charset="-122"/>
                <a:ea typeface="宋体" pitchFamily="65" charset="-122"/>
              </a:rPr>
              <a:t>分析各选项,A项关注了全部主要因素;B项忽略了“发送”的要素,且没有“是否”这一信息;</a:t>
            </a:r>
            <a:r>
              <a:rPr dirty="0"/>
              <a:t/>
            </a:r>
            <a:br>
              <a:rPr dirty="0"/>
            </a:br>
            <a:r>
              <a:rPr lang="zh-CN" altLang="en-US" sz="1530" kern="0" dirty="0" smtClean="0">
                <a:solidFill>
                  <a:srgbClr val="000000"/>
                </a:solidFill>
                <a:latin typeface="Times New Roman" pitchFamily="65" charset="-122"/>
                <a:ea typeface="宋体" pitchFamily="65" charset="-122"/>
              </a:rPr>
              <a:t>C项漏掉了“发送”这个重要信息;D项漏掉了“是否”这一重要信息。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A.根据第一段1、2句可知“传播过程中的双方结成信息分享关系”正确,从第一</a:t>
            </a:r>
            <a:r>
              <a:rPr dirty="0"/>
              <a:t/>
            </a:r>
            <a:br>
              <a:rPr dirty="0"/>
            </a:br>
            <a:r>
              <a:rPr lang="zh-CN" altLang="en-US" sz="1530" kern="0" dirty="0" smtClean="0">
                <a:solidFill>
                  <a:srgbClr val="000000"/>
                </a:solidFill>
                <a:latin typeface="Times New Roman" pitchFamily="65" charset="-122"/>
                <a:ea typeface="宋体" pitchFamily="65" charset="-122"/>
              </a:rPr>
              <a:t>段5、6句和第二段第1句可知“第一个参与者是讯息的传播者,第二个参与者是讯息的接受</a:t>
            </a:r>
            <a:r>
              <a:rPr dirty="0"/>
              <a:t/>
            </a:r>
            <a:br>
              <a:rPr dirty="0"/>
            </a:br>
            <a:r>
              <a:rPr lang="zh-CN" altLang="en-US" sz="1530" kern="0" dirty="0" smtClean="0">
                <a:solidFill>
                  <a:srgbClr val="000000"/>
                </a:solidFill>
                <a:latin typeface="Times New Roman" pitchFamily="65" charset="-122"/>
                <a:ea typeface="宋体" pitchFamily="65" charset="-122"/>
              </a:rPr>
              <a:t>者”正确,从第二段4、5句可知“两者角色可以转换”正确。B项符合第一段3、4、5句的信</a:t>
            </a:r>
            <a:r>
              <a:rPr dirty="0"/>
              <a:t/>
            </a:r>
            <a:br>
              <a:rPr dirty="0"/>
            </a:br>
            <a:r>
              <a:rPr lang="zh-CN" altLang="en-US" sz="1530" kern="0" dirty="0" smtClean="0">
                <a:solidFill>
                  <a:srgbClr val="000000"/>
                </a:solidFill>
                <a:latin typeface="Times New Roman" pitchFamily="65" charset="-122"/>
                <a:ea typeface="宋体" pitchFamily="65" charset="-122"/>
              </a:rPr>
              <a:t>息。C项符合第二段4、5句信息。D项对第三段的相关信息有误解。第三段明确说“接受</a:t>
            </a:r>
            <a:r>
              <a:rPr dirty="0"/>
              <a:t/>
            </a:r>
            <a:br>
              <a:rPr dirty="0"/>
            </a:br>
            <a:r>
              <a:rPr lang="zh-CN" altLang="en-US" sz="1530" kern="0" dirty="0" smtClean="0">
                <a:solidFill>
                  <a:srgbClr val="000000"/>
                </a:solidFill>
                <a:latin typeface="Times New Roman" pitchFamily="65" charset="-122"/>
                <a:ea typeface="宋体" pitchFamily="65" charset="-122"/>
              </a:rPr>
              <a:t>者”“一听见汽车喇叭声”等,“很快就做出反应”,但“即使这些快速反应也要经过一些中</a:t>
            </a:r>
            <a:r>
              <a:rPr dirty="0"/>
              <a:t/>
            </a:r>
            <a:br>
              <a:rPr dirty="0"/>
            </a:br>
            <a:r>
              <a:rPr lang="zh-CN" altLang="en-US" sz="1530" kern="0" dirty="0" smtClean="0">
                <a:solidFill>
                  <a:srgbClr val="000000"/>
                </a:solidFill>
                <a:latin typeface="Times New Roman" pitchFamily="65" charset="-122"/>
                <a:ea typeface="宋体" pitchFamily="65" charset="-122"/>
              </a:rPr>
              <a:t>间步骤”,并非“不需要加工讯息”。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①社会传播行为类型(A类传播行为与B类传播行为)。②社会传播过程特点(传播至</a:t>
            </a:r>
            <a:r>
              <a:rPr dirty="0"/>
              <a:t/>
            </a:r>
            <a:br>
              <a:rPr dirty="0"/>
            </a:br>
            <a:r>
              <a:rPr lang="zh-CN" altLang="en-US" sz="1530" kern="0" dirty="0" smtClean="0">
                <a:solidFill>
                  <a:srgbClr val="000000"/>
                </a:solidFill>
                <a:latin typeface="Times New Roman" pitchFamily="65" charset="-122"/>
                <a:ea typeface="宋体" pitchFamily="65" charset="-122"/>
              </a:rPr>
              <a:t>少两人,角色可以转换,循环往复)。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对于社科类说明文,概括文章的主要内容,需要明确其所说明的对象和所说明的原理。</a:t>
            </a:r>
            <a:r>
              <a:rPr dirty="0"/>
              <a:t/>
            </a:r>
            <a:br>
              <a:rPr dirty="0"/>
            </a:br>
            <a:r>
              <a:rPr lang="zh-CN" altLang="en-US" sz="1530" kern="0" dirty="0" smtClean="0">
                <a:solidFill>
                  <a:srgbClr val="000000"/>
                </a:solidFill>
                <a:latin typeface="Times New Roman" pitchFamily="65" charset="-122"/>
                <a:ea typeface="宋体" pitchFamily="65" charset="-122"/>
              </a:rPr>
              <a:t>从选文的三段内容来看,第一段先总写社会传播行为,侧重解释A类传播行为;第二段侧重解释</a:t>
            </a:r>
            <a:r>
              <a:rPr dirty="0"/>
              <a:t/>
            </a:r>
            <a:br>
              <a:rPr dirty="0"/>
            </a:br>
            <a:r>
              <a:rPr lang="zh-CN" altLang="en-US" sz="1530" kern="0" dirty="0" smtClean="0">
                <a:solidFill>
                  <a:srgbClr val="000000"/>
                </a:solidFill>
                <a:latin typeface="Times New Roman" pitchFamily="65" charset="-122"/>
                <a:ea typeface="宋体" pitchFamily="65" charset="-122"/>
              </a:rPr>
              <a:t>B类传播行为,说明两类传播行为可以转化,循环往复;第三段讲社会传播行为的过程特点。对</a:t>
            </a:r>
            <a:r>
              <a:rPr dirty="0"/>
              <a:t/>
            </a:r>
            <a:br>
              <a:rPr dirty="0"/>
            </a:br>
            <a:r>
              <a:rPr lang="zh-CN" altLang="en-US" sz="1530" kern="0" dirty="0" smtClean="0">
                <a:solidFill>
                  <a:srgbClr val="000000"/>
                </a:solidFill>
                <a:latin typeface="Times New Roman" pitchFamily="65" charset="-122"/>
                <a:ea typeface="宋体" pitchFamily="65" charset="-122"/>
              </a:rPr>
              <a:t>这些内容进行概括,便可以得出结论:本文主要解说了社会传播行为的类型和传播过程特点。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七、(2016浙江,8—10)阅读下面的文字,回答问题。(9分)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同诗歌、散文、戏剧一样,对于中国现代小说形式发展的评价,离不开五四初期的语言变革对</a:t>
            </a:r>
            <a:r>
              <a:t/>
            </a:r>
            <a:br/>
            <a:r>
              <a:rPr lang="zh-CN" altLang="en-US" sz="1530" kern="0" dirty="0" smtClean="0">
                <a:solidFill>
                  <a:srgbClr val="000000"/>
                </a:solidFill>
                <a:latin typeface="Times New Roman" pitchFamily="65" charset="-122"/>
                <a:ea typeface="宋体" pitchFamily="65" charset="-122"/>
              </a:rPr>
              <a:t>于中国现代小说由传统向现代转换的决定性意义这个“基点”。每次语言变迁都带来中国</a:t>
            </a:r>
            <a:r>
              <a:t/>
            </a:r>
            <a:br/>
            <a:r>
              <a:rPr lang="zh-CN" altLang="en-US" sz="1530" kern="0" dirty="0" smtClean="0">
                <a:solidFill>
                  <a:srgbClr val="000000"/>
                </a:solidFill>
                <a:latin typeface="Times New Roman" pitchFamily="65" charset="-122"/>
                <a:ea typeface="宋体" pitchFamily="65" charset="-122"/>
              </a:rPr>
              <a:t>现代小说形式的发展和变化。初期现代小说对各种语言资源的综合,直接推动了中国现代小</a:t>
            </a:r>
            <a:r>
              <a:t/>
            </a:r>
            <a:br/>
            <a:r>
              <a:rPr lang="zh-CN" altLang="en-US" sz="1530" kern="0" dirty="0" smtClean="0">
                <a:solidFill>
                  <a:srgbClr val="000000"/>
                </a:solidFill>
                <a:latin typeface="Times New Roman" pitchFamily="65" charset="-122"/>
                <a:ea typeface="宋体" pitchFamily="65" charset="-122"/>
              </a:rPr>
              <a:t>说写实性、抒情性、象征性等原则的确立,孕育了中国现代小说的诗化、散文化等美学风格,</a:t>
            </a:r>
            <a:r>
              <a:t/>
            </a:r>
            <a:br/>
            <a:r>
              <a:rPr lang="zh-CN" altLang="en-US" sz="1530" kern="0" dirty="0" smtClean="0">
                <a:solidFill>
                  <a:srgbClr val="000000"/>
                </a:solidFill>
                <a:latin typeface="Times New Roman" pitchFamily="65" charset="-122"/>
                <a:ea typeface="宋体" pitchFamily="65" charset="-122"/>
              </a:rPr>
              <a:t>也使得现代小说的复调叙述成为可能;政治文化语境下语言方式的变动,推动了小说形式的进</a:t>
            </a:r>
            <a:r>
              <a:t/>
            </a:r>
            <a:br/>
            <a:r>
              <a:rPr lang="zh-CN" altLang="en-US" sz="1530" kern="0" dirty="0" smtClean="0">
                <a:solidFill>
                  <a:srgbClr val="000000"/>
                </a:solidFill>
                <a:latin typeface="Times New Roman" pitchFamily="65" charset="-122"/>
                <a:ea typeface="宋体" pitchFamily="65" charset="-122"/>
              </a:rPr>
              <a:t>一步发展,“小说语言的政治化”带来的“标语口号”“概述”“讽刺”“直语”等特点,也</a:t>
            </a:r>
            <a:r>
              <a:t/>
            </a:r>
            <a:br/>
            <a:r>
              <a:rPr lang="zh-CN" altLang="en-US" sz="1530" kern="0" dirty="0" smtClean="0">
                <a:solidFill>
                  <a:srgbClr val="000000"/>
                </a:solidFill>
                <a:latin typeface="Times New Roman" pitchFamily="65" charset="-122"/>
                <a:ea typeface="宋体" pitchFamily="65" charset="-122"/>
              </a:rPr>
              <a:t>在一定程度上给小说文体带来“审美危机”,而作为对政治语言的反拨,又使小说发展了限制</a:t>
            </a:r>
            <a:r>
              <a:t/>
            </a:r>
            <a:br/>
            <a:r>
              <a:rPr lang="zh-CN" altLang="en-US" sz="1530" kern="0" dirty="0" smtClean="0">
                <a:solidFill>
                  <a:srgbClr val="000000"/>
                </a:solidFill>
                <a:latin typeface="Times New Roman" pitchFamily="65" charset="-122"/>
                <a:ea typeface="宋体" pitchFamily="65" charset="-122"/>
              </a:rPr>
              <a:t>性语态、隐喻和幽默修辞风格等文体表现形式;30年代新媒体影响下的语言变迁,催生了新的</a:t>
            </a:r>
            <a:r>
              <a:t/>
            </a:r>
            <a:br/>
            <a:r>
              <a:rPr lang="zh-CN" altLang="en-US" sz="1530" kern="0" dirty="0" smtClean="0">
                <a:solidFill>
                  <a:srgbClr val="000000"/>
                </a:solidFill>
                <a:latin typeface="Times New Roman" pitchFamily="65" charset="-122"/>
                <a:ea typeface="宋体" pitchFamily="65" charset="-122"/>
              </a:rPr>
              <a:t>小说语言方式,带来了现代都市新小说的形式,如跳跃的小说节奏、画报体小说、电影化小说</a:t>
            </a:r>
            <a:r>
              <a:t/>
            </a:r>
            <a:br/>
            <a:r>
              <a:rPr lang="zh-CN" altLang="en-US" sz="1530" kern="0" dirty="0" smtClean="0">
                <a:solidFill>
                  <a:srgbClr val="000000"/>
                </a:solidFill>
                <a:latin typeface="Times New Roman" pitchFamily="65" charset="-122"/>
                <a:ea typeface="宋体" pitchFamily="65" charset="-122"/>
              </a:rPr>
              <a:t>等形式的发展;40年代小说语言的“口语化”,带来了小说形式的戏剧化追求,推动了章回体等</a:t>
            </a:r>
            <a:r>
              <a:t/>
            </a:r>
            <a:br/>
            <a:r>
              <a:rPr lang="zh-CN" altLang="en-US" sz="1530" kern="0" dirty="0" smtClean="0">
                <a:solidFill>
                  <a:srgbClr val="000000"/>
                </a:solidFill>
                <a:latin typeface="Times New Roman" pitchFamily="65" charset="-122"/>
                <a:ea typeface="宋体" pitchFamily="65" charset="-122"/>
              </a:rPr>
              <a:t>传统小说形式的再利用和再发展。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从语言变迁与中国现代文学形式演进的角度,不仅可以准确评价中国现代文学形式发展中的</a:t>
            </a:r>
            <a:r>
              <a:t/>
            </a:r>
            <a:br/>
            <a:r>
              <a:rPr lang="zh-CN" altLang="en-US" sz="1530" kern="0" dirty="0" smtClean="0">
                <a:solidFill>
                  <a:srgbClr val="000000"/>
                </a:solidFill>
                <a:latin typeface="Times New Roman" pitchFamily="65" charset="-122"/>
                <a:ea typeface="宋体" pitchFamily="65" charset="-122"/>
              </a:rPr>
              <a:t>得与失,也能更加客观准确地评价同样作为语言艺术的中国古典文学,重新来看待和审视文言</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之于文学形式的意义。新文化运动提倡者从当时的文化发展大目标出发,反对文言文,提倡白</a:t>
            </a:r>
            <a:r>
              <a:t/>
            </a:r>
            <a:br/>
            <a:r>
              <a:rPr lang="zh-CN" altLang="en-US" sz="1530" kern="0" dirty="0" smtClean="0">
                <a:solidFill>
                  <a:srgbClr val="000000"/>
                </a:solidFill>
                <a:latin typeface="Times New Roman" pitchFamily="65" charset="-122"/>
                <a:ea typeface="宋体" pitchFamily="65" charset="-122"/>
              </a:rPr>
              <a:t>话文,完成了白话语言方式的确立,这种历史功绩自然不能抹杀。但当年有许多学者对五四语</a:t>
            </a:r>
            <a:r>
              <a:t/>
            </a:r>
            <a:br/>
            <a:r>
              <a:rPr lang="zh-CN" altLang="en-US" sz="1530" kern="0" dirty="0" smtClean="0">
                <a:solidFill>
                  <a:srgbClr val="000000"/>
                </a:solidFill>
                <a:latin typeface="Times New Roman" pitchFamily="65" charset="-122"/>
                <a:ea typeface="宋体" pitchFamily="65" charset="-122"/>
              </a:rPr>
              <a:t>言革命中彻底丢弃文言文的观念和实践持保留态度,他们的言论、思考和忧虑中的合理成分,</a:t>
            </a:r>
            <a:r>
              <a:t/>
            </a:r>
            <a:br/>
            <a:r>
              <a:rPr lang="zh-CN" altLang="en-US" sz="1530" kern="0" dirty="0" smtClean="0">
                <a:solidFill>
                  <a:srgbClr val="000000"/>
                </a:solidFill>
                <a:latin typeface="Times New Roman" pitchFamily="65" charset="-122"/>
                <a:ea typeface="宋体" pitchFamily="65" charset="-122"/>
              </a:rPr>
              <a:t>随着时间的推移也在被人们重新认识。时过境迁,尤其是在冷静面对白话语言给文学带来的</a:t>
            </a:r>
            <a:r>
              <a:t/>
            </a:r>
            <a:br/>
            <a:r>
              <a:rPr lang="zh-CN" altLang="en-US" sz="1530" kern="0" dirty="0" smtClean="0">
                <a:solidFill>
                  <a:srgbClr val="000000"/>
                </a:solidFill>
                <a:latin typeface="Times New Roman" pitchFamily="65" charset="-122"/>
                <a:ea typeface="宋体" pitchFamily="65" charset="-122"/>
              </a:rPr>
              <a:t>一些困境时,在追寻白话语言的“艺术化”加工过程中,当年新文化运动提倡者事后的反思性</a:t>
            </a:r>
            <a:r>
              <a:t/>
            </a:r>
            <a:br/>
            <a:r>
              <a:rPr lang="zh-CN" altLang="en-US" sz="1530" kern="0" dirty="0" smtClean="0">
                <a:solidFill>
                  <a:srgbClr val="000000"/>
                </a:solidFill>
                <a:latin typeface="Times New Roman" pitchFamily="65" charset="-122"/>
                <a:ea typeface="宋体" pitchFamily="65" charset="-122"/>
              </a:rPr>
              <a:t>意见,与五四白话文运动中以“学衡”为代表的反对派意见,在语言与文学关系问题的许多认</a:t>
            </a:r>
            <a:r>
              <a:t/>
            </a:r>
            <a:br/>
            <a:r>
              <a:rPr lang="zh-CN" altLang="en-US" sz="1530" kern="0" dirty="0" smtClean="0">
                <a:solidFill>
                  <a:srgbClr val="000000"/>
                </a:solidFill>
                <a:latin typeface="Times New Roman" pitchFamily="65" charset="-122"/>
                <a:ea typeface="宋体" pitchFamily="65" charset="-122"/>
              </a:rPr>
              <a:t>识上有着惊人的一致。而且很多现代文学史上的代表性作家在创作实践中,在各类文学文本</a:t>
            </a:r>
            <a:r>
              <a:t/>
            </a:r>
            <a:br/>
            <a:r>
              <a:rPr lang="zh-CN" altLang="en-US" sz="1530" kern="0" dirty="0" smtClean="0">
                <a:solidFill>
                  <a:srgbClr val="000000"/>
                </a:solidFill>
                <a:latin typeface="Times New Roman" pitchFamily="65" charset="-122"/>
                <a:ea typeface="宋体" pitchFamily="65" charset="-122"/>
              </a:rPr>
              <a:t>的写作中,也吸收了大量文言的因素和成分,甚至创作了大量的文言诗词,其造诣也是很高的。</a:t>
            </a:r>
            <a:r>
              <a:t/>
            </a:r>
            <a:br/>
            <a:r>
              <a:rPr lang="zh-CN" altLang="en-US" sz="1530" kern="0" dirty="0" smtClean="0">
                <a:solidFill>
                  <a:srgbClr val="000000"/>
                </a:solidFill>
                <a:latin typeface="Times New Roman" pitchFamily="65" charset="-122"/>
                <a:ea typeface="宋体" pitchFamily="65" charset="-122"/>
              </a:rPr>
              <a:t>这不仅证明了文言作为文学语言的生命力,并未因白话文的兴起而消失,而且也表明:事实上,</a:t>
            </a:r>
            <a:r>
              <a:t/>
            </a:r>
            <a:br/>
            <a:r>
              <a:rPr lang="zh-CN" altLang="en-US" sz="1530" kern="0" dirty="0" smtClean="0">
                <a:solidFill>
                  <a:srgbClr val="000000"/>
                </a:solidFill>
                <a:latin typeface="Times New Roman" pitchFamily="65" charset="-122"/>
                <a:ea typeface="宋体" pitchFamily="65" charset="-122"/>
              </a:rPr>
              <a:t>文言也参与了语言变迁与中国现代文学形式演进的过程。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(所选文段有删改)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1.下列说法符合原文意思的一项是(3分)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A.对各种语言资源的综合运用孕育了中国现代小说诗化、散文化等美学风格,进而推动了写</a:t>
            </a:r>
            <a:r>
              <a:t/>
            </a:r>
            <a:br/>
            <a:r>
              <a:rPr lang="zh-CN" altLang="en-US" sz="1530" kern="0" dirty="0" smtClean="0">
                <a:solidFill>
                  <a:srgbClr val="000000"/>
                </a:solidFill>
                <a:latin typeface="Times New Roman" pitchFamily="65" charset="-122"/>
                <a:ea typeface="宋体" pitchFamily="65" charset="-122"/>
              </a:rPr>
              <a:t>实性、抒情性、象征性等原则的确立。</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B.“小说语言的政治化”虽然在一定程度上给中国现代小说文体带来“审美危机”,但客观</a:t>
            </a:r>
            <a:r>
              <a:t/>
            </a:r>
            <a:br/>
            <a:r>
              <a:rPr lang="zh-CN" altLang="en-US" sz="1530" kern="0" dirty="0" smtClean="0">
                <a:solidFill>
                  <a:srgbClr val="000000"/>
                </a:solidFill>
                <a:latin typeface="Times New Roman" pitchFamily="65" charset="-122"/>
                <a:ea typeface="宋体" pitchFamily="65" charset="-122"/>
              </a:rPr>
              <a:t>上仍然起到了推动小说形式发展的作用。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C.在五四白话文运动中,“学衡”一派对中国古典文学的语言艺术持否定态度,但并不是所有</a:t>
            </a:r>
            <a:r>
              <a:t/>
            </a:r>
            <a:br/>
            <a:r>
              <a:rPr lang="zh-CN" altLang="en-US" sz="1530" kern="0" dirty="0" smtClean="0">
                <a:solidFill>
                  <a:srgbClr val="000000"/>
                </a:solidFill>
                <a:latin typeface="Times New Roman" pitchFamily="65" charset="-122"/>
                <a:ea typeface="宋体" pitchFamily="65" charset="-122"/>
              </a:rPr>
              <a:t>学者都支持彻底抛弃文言文的极端做法。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D.从语言变革的角度研究中国现代文学形式的发展,其最重要的意义在于重新看待和审视文</a:t>
            </a:r>
            <a:r>
              <a:t/>
            </a:r>
            <a:br/>
            <a:r>
              <a:rPr lang="zh-CN" altLang="en-US" sz="1530" kern="0" dirty="0" smtClean="0">
                <a:solidFill>
                  <a:srgbClr val="000000"/>
                </a:solidFill>
                <a:latin typeface="Times New Roman" pitchFamily="65" charset="-122"/>
                <a:ea typeface="宋体" pitchFamily="65" charset="-122"/>
              </a:rPr>
              <a:t>言对文学形式的重大价值。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2.从内容出发,最适合做选文标题的一项是(3分)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A.中国现代小说形式的发展过程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B.中国现代文学形式发展的得与失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C.语言变革影响中国现代文学形式的发展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D.中国现代小说形式的发展深受语言变迁的影响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3.根据相关内容,用自己的语言指出文言在中国现代文学形式发展中的两点作用。(3分) </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二、(2017江苏,17—19)阅读下面的作品,回答问题。(18分)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从脸谱说起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叶秀山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脸谱在京剧艺术中不可或缺,实在是我国艺术家对世界艺术作出的特殊贡献。不过,以前也常</a:t>
            </a:r>
            <a:r>
              <a:rPr dirty="0"/>
              <a:t/>
            </a:r>
            <a:br>
              <a:rPr dirty="0"/>
            </a:br>
            <a:r>
              <a:rPr lang="zh-CN" altLang="en-US" sz="1530" kern="0" dirty="0" smtClean="0">
                <a:solidFill>
                  <a:srgbClr val="000000"/>
                </a:solidFill>
                <a:latin typeface="Times New Roman" pitchFamily="65" charset="-122"/>
                <a:ea typeface="宋体" pitchFamily="65" charset="-122"/>
              </a:rPr>
              <a:t>听批评家在贬义上使用这个词,说人物没有个性,有公式化、概念化的毛病,则斥之曰“脸谱</a:t>
            </a:r>
            <a:r>
              <a:rPr dirty="0"/>
              <a:t/>
            </a:r>
            <a:br>
              <a:rPr dirty="0"/>
            </a:br>
            <a:r>
              <a:rPr lang="zh-CN" altLang="en-US" sz="1530" kern="0" dirty="0" smtClean="0">
                <a:solidFill>
                  <a:srgbClr val="000000"/>
                </a:solidFill>
                <a:latin typeface="Times New Roman" pitchFamily="65" charset="-122"/>
                <a:ea typeface="宋体" pitchFamily="65" charset="-122"/>
              </a:rPr>
              <a:t>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其实,脸谱与概念、公式是完全不同的。概念、公式是抽象的,但脸谱却不能归结为抽象。我</a:t>
            </a:r>
            <a:r>
              <a:rPr dirty="0"/>
              <a:t/>
            </a:r>
            <a:br>
              <a:rPr dirty="0"/>
            </a:br>
            <a:r>
              <a:rPr lang="zh-CN" altLang="en-US" sz="1530" kern="0" dirty="0" smtClean="0">
                <a:solidFill>
                  <a:srgbClr val="000000"/>
                </a:solidFill>
                <a:latin typeface="Times New Roman" pitchFamily="65" charset="-122"/>
                <a:ea typeface="宋体" pitchFamily="65" charset="-122"/>
              </a:rPr>
              <a:t>想,批评脸谱公式化、概念化的,其中有一点未曾深察的是在那个“谱”字上。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“谱”有标准、准则的意思。我们常说某人说话、行事“没谱”,是言其做事说话不遵守一</a:t>
            </a:r>
            <a:r>
              <a:rPr dirty="0"/>
              <a:t/>
            </a:r>
            <a:br>
              <a:rPr dirty="0"/>
            </a:br>
            <a:r>
              <a:rPr lang="zh-CN" altLang="en-US" sz="1530" kern="0" dirty="0" smtClean="0">
                <a:solidFill>
                  <a:srgbClr val="000000"/>
                </a:solidFill>
                <a:latin typeface="Times New Roman" pitchFamily="65" charset="-122"/>
                <a:ea typeface="宋体" pitchFamily="65" charset="-122"/>
              </a:rPr>
              <a:t>定的规则,无法沟通、交流,也无法理解。“谱”是要大家都能遵守的,没有规矩,不成方圆。</a:t>
            </a:r>
            <a:r>
              <a:rPr dirty="0"/>
              <a:t/>
            </a:r>
            <a:br>
              <a:rPr dirty="0"/>
            </a:br>
            <a:r>
              <a:rPr lang="zh-CN" altLang="en-US" sz="1530" kern="0" dirty="0" smtClean="0">
                <a:solidFill>
                  <a:srgbClr val="000000"/>
                </a:solidFill>
                <a:latin typeface="Times New Roman" pitchFamily="65" charset="-122"/>
                <a:ea typeface="宋体" pitchFamily="65" charset="-122"/>
              </a:rPr>
              <a:t>“谱”还有谱系的意思。谱系是历史性的,是一种传统。历史不同,传统不同,谱系也就不同,</a:t>
            </a:r>
            <a:r>
              <a:rPr dirty="0"/>
              <a:t/>
            </a:r>
            <a:br>
              <a:rPr dirty="0"/>
            </a:br>
            <a:r>
              <a:rPr lang="zh-CN" altLang="en-US" sz="1530" kern="0" dirty="0" smtClean="0">
                <a:solidFill>
                  <a:srgbClr val="000000"/>
                </a:solidFill>
                <a:latin typeface="Times New Roman" pitchFamily="65" charset="-122"/>
                <a:ea typeface="宋体" pitchFamily="65" charset="-122"/>
              </a:rPr>
              <a:t>于是有各种不同的家法、流派。京剧的脸谱,也有不同的家法,同样是曹操的脸,勾画上也是大</a:t>
            </a:r>
            <a:r>
              <a:rPr dirty="0"/>
              <a:t/>
            </a:r>
            <a:br>
              <a:rPr dirty="0"/>
            </a:br>
            <a:r>
              <a:rPr lang="zh-CN" altLang="en-US" sz="1530" kern="0" dirty="0" smtClean="0">
                <a:solidFill>
                  <a:srgbClr val="000000"/>
                </a:solidFill>
                <a:latin typeface="Times New Roman" pitchFamily="65" charset="-122"/>
                <a:ea typeface="宋体" pitchFamily="65" charset="-122"/>
              </a:rPr>
              <a:t>同中有小异。此外,凡称“谱”的,都是有待去实现的。“谱”自身是实践的“本”,好像是个</a:t>
            </a:r>
            <a:r>
              <a:rPr dirty="0"/>
              <a:t/>
            </a:r>
            <a:br>
              <a:rPr dirty="0"/>
            </a:br>
            <a:r>
              <a:rPr lang="zh-CN" altLang="en-US" sz="1530" kern="0" dirty="0" smtClean="0">
                <a:solidFill>
                  <a:srgbClr val="000000"/>
                </a:solidFill>
                <a:latin typeface="Times New Roman" pitchFamily="65" charset="-122"/>
                <a:ea typeface="宋体" pitchFamily="65" charset="-122"/>
              </a:rPr>
              <a:t>具有普遍意义的设计方案。光有个脸谱不能成为“活曹操”“活包公”,要成“活某某”,还</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A.递进关系不当,由原文可知,应该是先“直接推动了中国现代小说写实性、抒</a:t>
            </a:r>
            <a:r>
              <a:rPr dirty="0"/>
              <a:t/>
            </a:r>
            <a:br>
              <a:rPr dirty="0"/>
            </a:br>
            <a:r>
              <a:rPr lang="zh-CN" altLang="en-US" sz="1530" kern="0" dirty="0" smtClean="0">
                <a:solidFill>
                  <a:srgbClr val="000000"/>
                </a:solidFill>
                <a:latin typeface="Times New Roman" pitchFamily="65" charset="-122"/>
                <a:ea typeface="宋体" pitchFamily="65" charset="-122"/>
              </a:rPr>
              <a:t>情性、象征性等原则的确立”,进而“孕育了中国现代小说的诗化、散文化等美学风格”。</a:t>
            </a:r>
            <a:r>
              <a:rPr dirty="0"/>
              <a:t/>
            </a:r>
            <a:br>
              <a:rPr dirty="0"/>
            </a:br>
            <a:r>
              <a:rPr lang="zh-CN" altLang="en-US" sz="1530" kern="0" dirty="0" smtClean="0">
                <a:solidFill>
                  <a:srgbClr val="000000"/>
                </a:solidFill>
                <a:latin typeface="Times New Roman" pitchFamily="65" charset="-122"/>
                <a:ea typeface="宋体" pitchFamily="65" charset="-122"/>
              </a:rPr>
              <a:t>C.张冠李戴,原文为“新文化运动提倡者”“反对文言文,提倡白话文”,并没有说“‘学衡’</a:t>
            </a:r>
            <a:r>
              <a:rPr dirty="0"/>
              <a:t/>
            </a:r>
            <a:br>
              <a:rPr dirty="0"/>
            </a:br>
            <a:r>
              <a:rPr lang="zh-CN" altLang="en-US" sz="1530" kern="0" dirty="0" smtClean="0">
                <a:solidFill>
                  <a:srgbClr val="000000"/>
                </a:solidFill>
                <a:latin typeface="Times New Roman" pitchFamily="65" charset="-122"/>
                <a:ea typeface="宋体" pitchFamily="65" charset="-122"/>
              </a:rPr>
              <a:t>一派对中国古典文学的语言艺术持否定态度”。D.“最重要的意义”于文无据。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本文主要论述的是语言变迁对中国现代文学形式的发展的影响,A、D两项只说</a:t>
            </a:r>
            <a:r>
              <a:rPr dirty="0"/>
              <a:t/>
            </a:r>
            <a:br>
              <a:rPr dirty="0"/>
            </a:br>
            <a:r>
              <a:rPr lang="zh-CN" altLang="en-US" sz="1530" kern="0" dirty="0" smtClean="0">
                <a:solidFill>
                  <a:srgbClr val="000000"/>
                </a:solidFill>
                <a:latin typeface="Times New Roman" pitchFamily="65" charset="-122"/>
                <a:ea typeface="宋体" pitchFamily="65" charset="-122"/>
              </a:rPr>
              <a:t>了“中国现代小说形式的发展”,缩小了范围。B项没有涉及“语言变迁”,概括不全面。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①有益于白话语言的“艺术化”。②丰富了现代文学创作的表现形式。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相关信息集中在文章第二段的结尾。由“在追寻白话语言的‘艺术化’加工过程</a:t>
            </a:r>
            <a:r>
              <a:rPr dirty="0"/>
              <a:t/>
            </a:r>
            <a:br>
              <a:rPr dirty="0"/>
            </a:br>
            <a:r>
              <a:rPr lang="zh-CN" altLang="en-US" sz="1530" kern="0" dirty="0" smtClean="0">
                <a:solidFill>
                  <a:srgbClr val="000000"/>
                </a:solidFill>
                <a:latin typeface="Times New Roman" pitchFamily="65" charset="-122"/>
                <a:ea typeface="宋体" pitchFamily="65" charset="-122"/>
              </a:rPr>
              <a:t>中”,以及“当年新文化运动提倡者事后”有“反思”,可概括出“有益于白话语言的‘艺术</a:t>
            </a:r>
            <a:r>
              <a:rPr dirty="0"/>
              <a:t/>
            </a:r>
            <a:br>
              <a:rPr dirty="0"/>
            </a:br>
            <a:r>
              <a:rPr lang="zh-CN" altLang="en-US" sz="1530" kern="0" dirty="0" smtClean="0">
                <a:solidFill>
                  <a:srgbClr val="000000"/>
                </a:solidFill>
                <a:latin typeface="Times New Roman" pitchFamily="65" charset="-122"/>
                <a:ea typeface="宋体" pitchFamily="65" charset="-122"/>
              </a:rPr>
              <a:t>化’”。由很多现代作家在创作实践中,“也吸收了大量文言的因素和成分,甚至创作了大量</a:t>
            </a:r>
            <a:r>
              <a:rPr dirty="0"/>
              <a:t/>
            </a:r>
            <a:br>
              <a:rPr dirty="0"/>
            </a:br>
            <a:r>
              <a:rPr lang="zh-CN" altLang="en-US" sz="1530" kern="0" dirty="0" smtClean="0">
                <a:solidFill>
                  <a:srgbClr val="000000"/>
                </a:solidFill>
                <a:latin typeface="Times New Roman" pitchFamily="65" charset="-122"/>
                <a:ea typeface="宋体" pitchFamily="65" charset="-122"/>
              </a:rPr>
              <a:t>的文言诗词”,可概括出“丰富了现代文学创作的表现形式”。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八、(2015福建,9—11)阅读下面的文字,回答问题。(9分)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阅读,是对精神的刷新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白 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真正热爱阅读的人是不需要理由的,从书本中获得的巨大愉悦,足以让人废寝忘食。一个角</a:t>
            </a:r>
            <a:r>
              <a:t/>
            </a:r>
            <a:br/>
            <a:r>
              <a:rPr lang="zh-CN" altLang="en-US" sz="1530" kern="0" dirty="0" smtClean="0">
                <a:solidFill>
                  <a:srgbClr val="000000"/>
                </a:solidFill>
                <a:latin typeface="Times New Roman" pitchFamily="65" charset="-122"/>
                <a:ea typeface="宋体" pitchFamily="65" charset="-122"/>
              </a:rPr>
              <a:t>落、一本书,就能筑起一个完整而缤纷的世界。这也是阅读有别于其他文娱活动的根本特征,</a:t>
            </a:r>
            <a:r>
              <a:t/>
            </a:r>
            <a:br/>
            <a:r>
              <a:rPr lang="zh-CN" altLang="en-US" sz="1530" kern="0" dirty="0" smtClean="0">
                <a:solidFill>
                  <a:srgbClr val="000000"/>
                </a:solidFill>
                <a:latin typeface="Times New Roman" pitchFamily="65" charset="-122"/>
                <a:ea typeface="宋体" pitchFamily="65" charset="-122"/>
              </a:rPr>
              <a:t>即它是不依赖其他感官的、高度个人化的精神活动。通过阅读,我们最终学会如何与自己相</a:t>
            </a:r>
            <a:r>
              <a:t/>
            </a:r>
            <a:br/>
            <a:r>
              <a:rPr lang="zh-CN" altLang="en-US" sz="1530" kern="0" dirty="0" smtClean="0">
                <a:solidFill>
                  <a:srgbClr val="000000"/>
                </a:solidFill>
                <a:latin typeface="Times New Roman" pitchFamily="65" charset="-122"/>
                <a:ea typeface="宋体" pitchFamily="65" charset="-122"/>
              </a:rPr>
              <a:t>处,并在这种周行而不殆的智识训练中使精神日益丰富。在这个意义上,</a:t>
            </a:r>
            <a:r>
              <a:rPr lang="zh-CN" altLang="en-US" sz="1530" u="sng" kern="0" dirty="0" smtClean="0">
                <a:solidFill>
                  <a:srgbClr val="000000"/>
                </a:solidFill>
                <a:latin typeface="Times New Roman" pitchFamily="65" charset="-122"/>
                <a:ea typeface="宋体" pitchFamily="65" charset="-122"/>
              </a:rPr>
              <a:t>阅读乃是每日必须进</a:t>
            </a:r>
            <a:r>
              <a:t/>
            </a:r>
            <a:br/>
            <a:r>
              <a:rPr lang="zh-CN" altLang="en-US" sz="1530" u="sng" kern="0" dirty="0" smtClean="0">
                <a:solidFill>
                  <a:srgbClr val="000000"/>
                </a:solidFill>
                <a:latin typeface="Times New Roman" pitchFamily="65" charset="-122"/>
                <a:ea typeface="宋体" pitchFamily="65" charset="-122"/>
              </a:rPr>
              <a:t>行的精神刷新。</a:t>
            </a:r>
            <a:r>
              <a:rPr lang="zh-CN" altLang="en-US" sz="1530" kern="0" dirty="0" smtClean="0">
                <a:solidFill>
                  <a:srgbClr val="000000"/>
                </a:solidFill>
                <a:latin typeface="Times New Roman" pitchFamily="65" charset="-122"/>
                <a:ea typeface="宋体" pitchFamily="65" charset="-122"/>
              </a:rPr>
              <a:t>在一次次的刷新中,勤于阅读的人将逐渐成长为一个有着丰富心灵层次、心</a:t>
            </a:r>
            <a:r>
              <a:t/>
            </a:r>
            <a:br/>
            <a:r>
              <a:rPr lang="zh-CN" altLang="en-US" sz="1530" kern="0" dirty="0" smtClean="0">
                <a:solidFill>
                  <a:srgbClr val="000000"/>
                </a:solidFill>
                <a:latin typeface="Times New Roman" pitchFamily="65" charset="-122"/>
                <a:ea typeface="宋体" pitchFamily="65" charset="-122"/>
              </a:rPr>
              <a:t>智成熟的现代人。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古人讲“三日不读书,便觉言语无味,面目可憎”。这是在提醒自己,不读书就会让灵性蒙尘。</a:t>
            </a:r>
            <a:r>
              <a:t/>
            </a:r>
            <a:br/>
            <a:r>
              <a:rPr lang="zh-CN" altLang="en-US" sz="1530" kern="0" dirty="0" smtClean="0">
                <a:solidFill>
                  <a:srgbClr val="000000"/>
                </a:solidFill>
                <a:latin typeface="Times New Roman" pitchFamily="65" charset="-122"/>
                <a:ea typeface="宋体" pitchFamily="65" charset="-122"/>
              </a:rPr>
              <a:t>那些带着墨香的书页在你指尖哗哗流淌,或记载着高深玄妙的思想,或传递着历史深处的信息,</a:t>
            </a:r>
            <a:r>
              <a:t/>
            </a:r>
            <a:br/>
            <a:r>
              <a:rPr lang="zh-CN" altLang="en-US" sz="1530" kern="0" dirty="0" smtClean="0">
                <a:solidFill>
                  <a:srgbClr val="000000"/>
                </a:solidFill>
                <a:latin typeface="Times New Roman" pitchFamily="65" charset="-122"/>
                <a:ea typeface="宋体" pitchFamily="65" charset="-122"/>
              </a:rPr>
              <a:t>在你的脑海中排列为奇妙而华美的文字城堡。我们手捧书本阅读的过程,也是一个自我教</a:t>
            </a:r>
            <a:r>
              <a:t/>
            </a:r>
            <a:br/>
            <a:r>
              <a:rPr lang="zh-CN" altLang="en-US" sz="1530" kern="0" dirty="0" smtClean="0">
                <a:solidFill>
                  <a:srgbClr val="000000"/>
                </a:solidFill>
                <a:latin typeface="Times New Roman" pitchFamily="65" charset="-122"/>
                <a:ea typeface="宋体" pitchFamily="65" charset="-122"/>
              </a:rPr>
              <a:t>育、自我升华的过程。我们在阅读中将重新发现自己,这也正是“人文日新”的真义。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如果说和他人相处是一项必备的社会能力,那么与自己相处则体现一种可贵的精神定力。太</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多人习惯了众声喧哗,却无法和自己平静地相处片刻。只有阅读才能给人这种能力。我们在</a:t>
            </a:r>
            <a:r>
              <a:rPr dirty="0"/>
              <a:t/>
            </a:r>
            <a:br>
              <a:rPr dirty="0"/>
            </a:br>
            <a:r>
              <a:rPr lang="zh-CN" altLang="en-US" sz="1530" kern="0" dirty="0" smtClean="0">
                <a:solidFill>
                  <a:srgbClr val="000000"/>
                </a:solidFill>
                <a:latin typeface="Times New Roman" pitchFamily="65" charset="-122"/>
                <a:ea typeface="宋体" pitchFamily="65" charset="-122"/>
              </a:rPr>
              <a:t>阅读中学着和自己对话,正如我们在终极的意义上独自面对人生一样。在某种意义上,阅读是</a:t>
            </a:r>
            <a:r>
              <a:rPr dirty="0"/>
              <a:t/>
            </a:r>
            <a:br>
              <a:rPr dirty="0"/>
            </a:br>
            <a:r>
              <a:rPr lang="zh-CN" altLang="en-US" sz="1530" kern="0" dirty="0" smtClean="0">
                <a:solidFill>
                  <a:srgbClr val="000000"/>
                </a:solidFill>
                <a:latin typeface="Times New Roman" pitchFamily="65" charset="-122"/>
                <a:ea typeface="宋体" pitchFamily="65" charset="-122"/>
              </a:rPr>
              <a:t>对庸常生活的解救,让我们得以暂时跳脱出琐碎的眼前之事,对永恒之物进行片刻的凝望。而</a:t>
            </a:r>
            <a:r>
              <a:rPr dirty="0"/>
              <a:t/>
            </a:r>
            <a:br>
              <a:rPr dirty="0"/>
            </a:br>
            <a:r>
              <a:rPr lang="zh-CN" altLang="en-US" sz="1530" kern="0" dirty="0" smtClean="0">
                <a:solidFill>
                  <a:srgbClr val="000000"/>
                </a:solidFill>
                <a:latin typeface="Times New Roman" pitchFamily="65" charset="-122"/>
                <a:ea typeface="宋体" pitchFamily="65" charset="-122"/>
              </a:rPr>
              <a:t>这,正是精神人格养成的过程。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阅读也是为了和这个世界更好相处。阅读不是为了逃避世界,而是为了更好地拥抱世界。从</a:t>
            </a:r>
            <a:r>
              <a:rPr dirty="0"/>
              <a:t/>
            </a:r>
            <a:br>
              <a:rPr dirty="0"/>
            </a:br>
            <a:r>
              <a:rPr lang="zh-CN" altLang="en-US" sz="1530" kern="0" dirty="0" smtClean="0">
                <a:solidFill>
                  <a:srgbClr val="000000"/>
                </a:solidFill>
                <a:latin typeface="Times New Roman" pitchFamily="65" charset="-122"/>
                <a:ea typeface="宋体" pitchFamily="65" charset="-122"/>
              </a:rPr>
              <a:t>阅读中,我们不仅在与高尚人物的灵魂对话,更能见识到比眼前的世界更深邃、更辽阔的另一</a:t>
            </a:r>
            <a:r>
              <a:rPr dirty="0"/>
              <a:t/>
            </a:r>
            <a:br>
              <a:rPr dirty="0"/>
            </a:br>
            <a:r>
              <a:rPr lang="zh-CN" altLang="en-US" sz="1530" kern="0" dirty="0" smtClean="0">
                <a:solidFill>
                  <a:srgbClr val="000000"/>
                </a:solidFill>
                <a:latin typeface="Times New Roman" pitchFamily="65" charset="-122"/>
                <a:ea typeface="宋体" pitchFamily="65" charset="-122"/>
              </a:rPr>
              <a:t>个世界。这个世界不仅包括人类已知的历史空间,也包括历代经典作品营造的精神空间。通</a:t>
            </a:r>
            <a:r>
              <a:rPr dirty="0"/>
              <a:t/>
            </a:r>
            <a:br>
              <a:rPr dirty="0"/>
            </a:br>
            <a:r>
              <a:rPr lang="zh-CN" altLang="en-US" sz="1530" kern="0" dirty="0" smtClean="0">
                <a:solidFill>
                  <a:srgbClr val="000000"/>
                </a:solidFill>
                <a:latin typeface="Times New Roman" pitchFamily="65" charset="-122"/>
                <a:ea typeface="宋体" pitchFamily="65" charset="-122"/>
              </a:rPr>
              <a:t>过这种思接千载、神游八荒的精神活动,我们将学会谦卑,也将变得柔和、平淡;学着更深地理</a:t>
            </a:r>
            <a:r>
              <a:rPr dirty="0"/>
              <a:t/>
            </a:r>
            <a:br>
              <a:rPr dirty="0"/>
            </a:br>
            <a:r>
              <a:rPr lang="zh-CN" altLang="en-US" sz="1530" kern="0" dirty="0" smtClean="0">
                <a:solidFill>
                  <a:srgbClr val="000000"/>
                </a:solidFill>
                <a:latin typeface="Times New Roman" pitchFamily="65" charset="-122"/>
                <a:ea typeface="宋体" pitchFamily="65" charset="-122"/>
              </a:rPr>
              <a:t>解他人与世界,更具包容心和同理心地看待这个世界上的诸种缺陷与不足。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阅读是一项几乎没有门槛的活动,人人都可领略文字之美;阅读又是一项由浅入深的精神历练,</a:t>
            </a:r>
            <a:r>
              <a:rPr dirty="0"/>
              <a:t/>
            </a:r>
            <a:br>
              <a:rPr dirty="0"/>
            </a:br>
            <a:r>
              <a:rPr lang="zh-CN" altLang="en-US" sz="1530" kern="0" dirty="0" smtClean="0">
                <a:solidFill>
                  <a:srgbClr val="000000"/>
                </a:solidFill>
                <a:latin typeface="Times New Roman" pitchFamily="65" charset="-122"/>
                <a:ea typeface="宋体" pitchFamily="65" charset="-122"/>
              </a:rPr>
              <a:t>需要持之以恒才能登堂入室、窥其堂奥。这个世界需要书籍的火种来点亮,而一个追求内心</a:t>
            </a:r>
            <a:r>
              <a:rPr dirty="0"/>
              <a:t/>
            </a:r>
            <a:br>
              <a:rPr dirty="0"/>
            </a:br>
            <a:r>
              <a:rPr lang="zh-CN" altLang="en-US" sz="1530" kern="0" dirty="0" smtClean="0">
                <a:solidFill>
                  <a:srgbClr val="000000"/>
                </a:solidFill>
                <a:latin typeface="Times New Roman" pitchFamily="65" charset="-122"/>
                <a:ea typeface="宋体" pitchFamily="65" charset="-122"/>
              </a:rPr>
              <a:t>丰富的人,也总有赖于阅读带来的精神刷新。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(摘编自《人民日报》2015年4月23日)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1.下列对文章中“刷新”一词的理解,</a:t>
            </a:r>
            <a:r>
              <a:rPr lang="zh-CN" altLang="en-US" sz="1530" u="sng" kern="0" dirty="0" smtClean="0">
                <a:solidFill>
                  <a:srgbClr val="000000"/>
                </a:solidFill>
                <a:latin typeface="Times New Roman" pitchFamily="65" charset="-122"/>
                <a:ea typeface="宋体" pitchFamily="65" charset="-122"/>
              </a:rPr>
              <a:t>不符合</a:t>
            </a:r>
            <a:r>
              <a:rPr lang="zh-CN" altLang="en-US" sz="1530" kern="0" dirty="0" smtClean="0">
                <a:solidFill>
                  <a:srgbClr val="000000"/>
                </a:solidFill>
                <a:latin typeface="Times New Roman" pitchFamily="65" charset="-122"/>
                <a:ea typeface="宋体" pitchFamily="65" charset="-122"/>
              </a:rPr>
              <a:t>原文意思的一项是(3分)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A.阐明了阅读的重要性和必要性,要求自我教育、自我升华,达到内心丰富。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B.是学会与自己相处,在智识训练中重新发现自己,使精神日益丰富的过程。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C.是对庸常生活的解救,对永恒之物的凝望和思索,能促进精神人格的养成。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D.能见识到另一个世界:包括人类已知的历史空间和经典所营造的精神空间。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2.文章说:“阅读乃是每日必须进行的精神刷新。”“每日”强调的是什么?请谈谈你的理</a:t>
            </a:r>
            <a:r>
              <a:rPr dirty="0"/>
              <a:t/>
            </a:r>
            <a:br>
              <a:rPr dirty="0"/>
            </a:br>
            <a:r>
              <a:rPr lang="zh-CN" altLang="en-US" sz="1530" kern="0" dirty="0" smtClean="0">
                <a:solidFill>
                  <a:srgbClr val="000000"/>
                </a:solidFill>
                <a:latin typeface="Times New Roman" pitchFamily="65" charset="-122"/>
                <a:ea typeface="宋体" pitchFamily="65" charset="-122"/>
              </a:rPr>
              <a:t>解。(2分)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3.请简述文章的论述思路。(4分)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　“阐明了阅读的重要性和必要性”与对“刷新”一词的理解无关。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“每日”强调的是阅读要勤,不要间断,要持之以恒,以达到“日新”。(意思对即可)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要结合原文,找到相关语句(如第一段“在一次次的刷新中,勤于阅读的人将逐渐成长</a:t>
            </a:r>
            <a:r>
              <a:rPr dirty="0"/>
              <a:t/>
            </a:r>
            <a:br>
              <a:rPr dirty="0"/>
            </a:br>
            <a:r>
              <a:rPr lang="zh-CN" altLang="en-US" sz="1530" kern="0" dirty="0" smtClean="0">
                <a:solidFill>
                  <a:srgbClr val="000000"/>
                </a:solidFill>
                <a:latin typeface="Times New Roman" pitchFamily="65" charset="-122"/>
                <a:ea typeface="宋体" pitchFamily="65" charset="-122"/>
              </a:rPr>
              <a:t>为一个有着丰富心灵层次、心智成熟的现代人”,第五段“需要持之以恒才能登堂入室、窥</a:t>
            </a:r>
            <a:r>
              <a:rPr dirty="0"/>
              <a:t/>
            </a:r>
            <a:br>
              <a:rPr dirty="0"/>
            </a:br>
            <a:r>
              <a:rPr lang="zh-CN" altLang="en-US" sz="1530" kern="0" dirty="0" smtClean="0">
                <a:solidFill>
                  <a:srgbClr val="000000"/>
                </a:solidFill>
                <a:latin typeface="Times New Roman" pitchFamily="65" charset="-122"/>
                <a:ea typeface="宋体" pitchFamily="65" charset="-122"/>
              </a:rPr>
              <a:t>其堂奥”),并对其进行分析和提炼。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文章开篇指出了阅读对于精神刷新的意义;接着从自己和世界两个角度,具体阐述阅</a:t>
            </a:r>
            <a:r>
              <a:rPr dirty="0"/>
              <a:t/>
            </a:r>
            <a:br>
              <a:rPr dirty="0"/>
            </a:br>
            <a:r>
              <a:rPr lang="zh-CN" altLang="en-US" sz="1530" kern="0" dirty="0" smtClean="0">
                <a:solidFill>
                  <a:srgbClr val="000000"/>
                </a:solidFill>
                <a:latin typeface="Times New Roman" pitchFamily="65" charset="-122"/>
                <a:ea typeface="宋体" pitchFamily="65" charset="-122"/>
              </a:rPr>
              <a:t>读对于养成良好人格、完善精神世界的积极作用;最后强调只有持之以恒地“刷新”,才能成</a:t>
            </a:r>
            <a:r>
              <a:rPr dirty="0"/>
              <a:t/>
            </a:r>
            <a:br>
              <a:rPr dirty="0"/>
            </a:br>
            <a:r>
              <a:rPr lang="zh-CN" altLang="en-US" sz="1530" kern="0" dirty="0" smtClean="0">
                <a:solidFill>
                  <a:srgbClr val="000000"/>
                </a:solidFill>
                <a:latin typeface="Times New Roman" pitchFamily="65" charset="-122"/>
                <a:ea typeface="宋体" pitchFamily="65" charset="-122"/>
              </a:rPr>
              <a:t>为心灵丰富、心智成熟的人。(意思对即可)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第一段指出阅读对于精神刷新的意义;第二、三段从自己的角度,第四段从世界的角度,</a:t>
            </a:r>
            <a:r>
              <a:rPr dirty="0"/>
              <a:t/>
            </a:r>
            <a:br>
              <a:rPr dirty="0"/>
            </a:br>
            <a:r>
              <a:rPr lang="zh-CN" altLang="en-US" sz="1530" kern="0" dirty="0" smtClean="0">
                <a:solidFill>
                  <a:srgbClr val="000000"/>
                </a:solidFill>
                <a:latin typeface="Times New Roman" pitchFamily="65" charset="-122"/>
                <a:ea typeface="宋体" pitchFamily="65" charset="-122"/>
              </a:rPr>
              <a:t>具体阐述阅读对我们的作用;最后一段强调了只有持之以恒才能“刷新”。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69702"/>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一、(2018苏锡常镇四市二模,17—19)阅读下面的文章,完成1—3题。(18分)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谈情与理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朱光潜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①迷信理智的人不特假定理智能支配生活,而且假定理智的生活是尽善尽美的。第一个假定,</a:t>
            </a:r>
            <a:r>
              <a:rPr dirty="0"/>
              <a:t/>
            </a:r>
            <a:br>
              <a:rPr dirty="0"/>
            </a:br>
            <a:r>
              <a:rPr lang="zh-CN" altLang="en-US" sz="1530" kern="0" dirty="0" smtClean="0">
                <a:solidFill>
                  <a:srgbClr val="000000"/>
                </a:solidFill>
                <a:latin typeface="Times New Roman" pitchFamily="65" charset="-122"/>
                <a:ea typeface="宋体" pitchFamily="65" charset="-122"/>
              </a:rPr>
              <a:t>是与现代哲学和心理学相矛盾的。现在我们来研究第二个假定。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②理智的生活是很狭隘的。如果纯任理智,则艺术对于生活无意义,因为离开情感,音乐只是空</a:t>
            </a:r>
            <a:r>
              <a:rPr dirty="0"/>
              <a:t/>
            </a:r>
            <a:br>
              <a:rPr dirty="0"/>
            </a:br>
            <a:r>
              <a:rPr lang="zh-CN" altLang="en-US" sz="1530" kern="0" dirty="0" smtClean="0">
                <a:solidFill>
                  <a:srgbClr val="000000"/>
                </a:solidFill>
                <a:latin typeface="Times New Roman" pitchFamily="65" charset="-122"/>
                <a:ea typeface="宋体" pitchFamily="65" charset="-122"/>
              </a:rPr>
              <a:t>气的震动,图画只是涂着颜色的纸,文学只是联串起来的字。如果纯任理智,则爱对于人生也无</a:t>
            </a:r>
            <a:r>
              <a:rPr dirty="0"/>
              <a:t/>
            </a:r>
            <a:br>
              <a:rPr dirty="0"/>
            </a:br>
            <a:r>
              <a:rPr lang="zh-CN" altLang="en-US" sz="1530" kern="0" dirty="0" smtClean="0">
                <a:solidFill>
                  <a:srgbClr val="000000"/>
                </a:solidFill>
                <a:latin typeface="Times New Roman" pitchFamily="65" charset="-122"/>
                <a:ea typeface="宋体" pitchFamily="65" charset="-122"/>
              </a:rPr>
              <a:t>意义,因为离开情感,男女的结合只是为着生殖。理智的生活是很冷酷的,很刻薄寡恩的。理智</a:t>
            </a:r>
            <a:r>
              <a:rPr dirty="0"/>
              <a:t/>
            </a:r>
            <a:br>
              <a:rPr dirty="0"/>
            </a:br>
            <a:r>
              <a:rPr lang="zh-CN" altLang="en-US" sz="1530" kern="0" dirty="0" smtClean="0">
                <a:solidFill>
                  <a:srgbClr val="000000"/>
                </a:solidFill>
                <a:latin typeface="Times New Roman" pitchFamily="65" charset="-122"/>
                <a:ea typeface="宋体" pitchFamily="65" charset="-122"/>
              </a:rPr>
              <a:t>指示我们应该做的事甚多,而我们实在做到的还不及百分之一。所做到的那百分之一大半全</a:t>
            </a:r>
            <a:r>
              <a:rPr dirty="0"/>
              <a:t/>
            </a:r>
            <a:br>
              <a:rPr dirty="0"/>
            </a:br>
            <a:r>
              <a:rPr lang="zh-CN" altLang="en-US" sz="1530" kern="0" dirty="0" smtClean="0">
                <a:solidFill>
                  <a:srgbClr val="000000"/>
                </a:solidFill>
                <a:latin typeface="Times New Roman" pitchFamily="65" charset="-122"/>
                <a:ea typeface="宋体" pitchFamily="65" charset="-122"/>
              </a:rPr>
              <a:t>是由于有情感在后面驱遣。纯信理智的人天天都打计算,有许多不利于己的事他决不肯去做</a:t>
            </a:r>
            <a:r>
              <a:rPr dirty="0"/>
              <a:t/>
            </a:r>
            <a:br>
              <a:rPr dirty="0"/>
            </a:br>
            <a:r>
              <a:rPr lang="zh-CN" altLang="en-US" sz="1530" kern="0" dirty="0" smtClean="0">
                <a:solidFill>
                  <a:srgbClr val="000000"/>
                </a:solidFill>
                <a:latin typeface="Times New Roman" pitchFamily="65" charset="-122"/>
                <a:ea typeface="宋体" pitchFamily="65" charset="-122"/>
              </a:rPr>
              <a:t>的。历史上许多侠烈的事迹都是情感的而不是理智的。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③人类如要完全信任理智,则不特人生趣味剥削无余,而道德亦必流为下品。纯任理智的世界</a:t>
            </a:r>
            <a:endParaRPr lang="zh-CN" altLang="en-US" dirty="0"/>
          </a:p>
        </p:txBody>
      </p:sp>
      <p:grpSp>
        <p:nvGrpSpPr>
          <p:cNvPr id="3" name="组合 7"/>
          <p:cNvGrpSpPr/>
          <p:nvPr/>
        </p:nvGrpSpPr>
        <p:grpSpPr>
          <a:xfrm>
            <a:off x="3295650" y="88872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42256" y="1453244"/>
            <a:ext cx="4673074" cy="877163"/>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9060101010101" pitchFamily="49" charset="-122"/>
                <a:ea typeface="黑体" panose="02010609060101010101" pitchFamily="49" charset="-122"/>
                <a:sym typeface="+mn-ea"/>
              </a:rPr>
              <a:t>A组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高考模拟·基础题组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每题建议用时20分钟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中只能有法律而不能有道德。纯任理智的人纵然也说道德,可是他们的道德是问理的道德,而</a:t>
            </a:r>
            <a:r>
              <a:t/>
            </a:r>
            <a:br/>
            <a:r>
              <a:rPr lang="zh-CN" altLang="en-US" sz="1530" kern="0" dirty="0" smtClean="0">
                <a:solidFill>
                  <a:srgbClr val="000000"/>
                </a:solidFill>
                <a:latin typeface="Times New Roman" pitchFamily="65" charset="-122"/>
                <a:ea typeface="宋体" pitchFamily="65" charset="-122"/>
              </a:rPr>
              <a:t>不是问心的道德。问理的道德迫于外力,问心的道德激于衷情。问理而不问心的道德,只能给</a:t>
            </a:r>
            <a:r>
              <a:t/>
            </a:r>
            <a:br/>
            <a:r>
              <a:rPr lang="zh-CN" altLang="en-US" sz="1530" kern="0" dirty="0" smtClean="0">
                <a:solidFill>
                  <a:srgbClr val="000000"/>
                </a:solidFill>
                <a:latin typeface="Times New Roman" pitchFamily="65" charset="-122"/>
                <a:ea typeface="宋体" pitchFamily="65" charset="-122"/>
              </a:rPr>
              <a:t>人类以束缚而不能给人类以幸福。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④比方中国人所认为百善之首的“孝”,就可以当作问理的道德,也可以当作问心的道德。如</a:t>
            </a:r>
            <a:r>
              <a:t/>
            </a:r>
            <a:br/>
            <a:r>
              <a:rPr lang="zh-CN" altLang="en-US" sz="1530" kern="0" dirty="0" smtClean="0">
                <a:solidFill>
                  <a:srgbClr val="000000"/>
                </a:solidFill>
                <a:latin typeface="Times New Roman" pitchFamily="65" charset="-122"/>
                <a:ea typeface="宋体" pitchFamily="65" charset="-122"/>
              </a:rPr>
              <a:t>果单讲理智,父母对于子女不能居功,而子女对于父母便不必言孝。但是我们要知道真孝并不</a:t>
            </a:r>
            <a:r>
              <a:t/>
            </a:r>
            <a:br/>
            <a:r>
              <a:rPr lang="zh-CN" altLang="en-US" sz="1530" kern="0" dirty="0" smtClean="0">
                <a:solidFill>
                  <a:srgbClr val="000000"/>
                </a:solidFill>
                <a:latin typeface="Times New Roman" pitchFamily="65" charset="-122"/>
                <a:ea typeface="宋体" pitchFamily="65" charset="-122"/>
              </a:rPr>
              <a:t>是一种报酬,并不是借债还息。孝只是一种爱,而凡爱都是以心感心,以情动情,决不像做生意</a:t>
            </a:r>
            <a:r>
              <a:t/>
            </a:r>
            <a:br/>
            <a:r>
              <a:rPr lang="zh-CN" altLang="en-US" sz="1530" kern="0" dirty="0" smtClean="0">
                <a:solidFill>
                  <a:srgbClr val="000000"/>
                </a:solidFill>
                <a:latin typeface="Times New Roman" pitchFamily="65" charset="-122"/>
                <a:ea typeface="宋体" pitchFamily="65" charset="-122"/>
              </a:rPr>
              <a:t>买卖,计算你给我二五,我应该报酬你一十。世间有许多慈母,不惜牺牲一切,以养护她的婴儿;</a:t>
            </a:r>
            <a:r>
              <a:t/>
            </a:r>
            <a:br/>
            <a:r>
              <a:rPr lang="zh-CN" altLang="en-US" sz="1530" kern="0" dirty="0" smtClean="0">
                <a:solidFill>
                  <a:srgbClr val="000000"/>
                </a:solidFill>
                <a:latin typeface="Times New Roman" pitchFamily="65" charset="-122"/>
                <a:ea typeface="宋体" pitchFamily="65" charset="-122"/>
              </a:rPr>
              <a:t>世间也有许多婴儿,无论到了怎样困穷忧戚的境遇,总可以把头埋在母亲的怀里,得那不能在别</a:t>
            </a:r>
            <a:r>
              <a:t/>
            </a:r>
            <a:br/>
            <a:r>
              <a:rPr lang="zh-CN" altLang="en-US" sz="1530" kern="0" dirty="0" smtClean="0">
                <a:solidFill>
                  <a:srgbClr val="000000"/>
                </a:solidFill>
                <a:latin typeface="Times New Roman" pitchFamily="65" charset="-122"/>
                <a:ea typeface="宋体" pitchFamily="65" charset="-122"/>
              </a:rPr>
              <a:t>处得到的保护与安慰。这就是孝的起源,这也就是一切爱的起源。这种孝全是激于至诚的,是</a:t>
            </a:r>
            <a:r>
              <a:t/>
            </a:r>
            <a:br/>
            <a:r>
              <a:rPr lang="zh-CN" altLang="en-US" sz="1530" kern="0" dirty="0" smtClean="0">
                <a:solidFill>
                  <a:srgbClr val="000000"/>
                </a:solidFill>
                <a:latin typeface="Times New Roman" pitchFamily="65" charset="-122"/>
                <a:ea typeface="宋体" pitchFamily="65" charset="-122"/>
              </a:rPr>
              <a:t>我所谓问心的道德。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⑤把孝看成一种义务,于是“孝”就由问心的道德降而为问理的道德了。许多人“孝顺”父</a:t>
            </a:r>
            <a:r>
              <a:t/>
            </a:r>
            <a:br/>
            <a:r>
              <a:rPr lang="zh-CN" altLang="en-US" sz="1530" kern="0" dirty="0" smtClean="0">
                <a:solidFill>
                  <a:srgbClr val="000000"/>
                </a:solidFill>
                <a:latin typeface="Times New Roman" pitchFamily="65" charset="-122"/>
                <a:ea typeface="宋体" pitchFamily="65" charset="-122"/>
              </a:rPr>
              <a:t>母,并不是因为激于情感,只因为他想凡是儿子都须得孝顺父母,才成体统。礼至而情不至,孝</a:t>
            </a:r>
            <a:r>
              <a:t/>
            </a:r>
            <a:br/>
            <a:r>
              <a:rPr lang="zh-CN" altLang="en-US" sz="1530" kern="0" dirty="0" smtClean="0">
                <a:solidFill>
                  <a:srgbClr val="000000"/>
                </a:solidFill>
                <a:latin typeface="Times New Roman" pitchFamily="65" charset="-122"/>
                <a:ea typeface="宋体" pitchFamily="65" charset="-122"/>
              </a:rPr>
              <a:t>的意义本已丧失。</a:t>
            </a:r>
            <a:r>
              <a:rPr lang="zh-CN" altLang="en-US" sz="1530" u="sng" kern="0" dirty="0" smtClean="0">
                <a:solidFill>
                  <a:srgbClr val="000000"/>
                </a:solidFill>
                <a:latin typeface="Times New Roman" pitchFamily="65" charset="-122"/>
                <a:ea typeface="宋体" pitchFamily="65" charset="-122"/>
              </a:rPr>
              <a:t>儒家想因存礼以存情,于是孝变成一种虚文。</a:t>
            </a:r>
            <a:r>
              <a:rPr lang="zh-CN" altLang="en-US" sz="1530" kern="0" dirty="0" smtClean="0">
                <a:solidFill>
                  <a:srgbClr val="000000"/>
                </a:solidFill>
                <a:latin typeface="Times New Roman" pitchFamily="65" charset="-122"/>
                <a:ea typeface="宋体" pitchFamily="65" charset="-122"/>
              </a:rPr>
              <a:t>像胡先生所说,“无论怎样不</a:t>
            </a:r>
            <a:r>
              <a:t/>
            </a:r>
            <a:br/>
            <a:r>
              <a:rPr lang="zh-CN" altLang="en-US" sz="1530" kern="0" dirty="0" smtClean="0">
                <a:solidFill>
                  <a:srgbClr val="000000"/>
                </a:solidFill>
                <a:latin typeface="Times New Roman" pitchFamily="65" charset="-122"/>
                <a:ea typeface="宋体" pitchFamily="65" charset="-122"/>
              </a:rPr>
              <a:t>孝的人,一穿上麻衣,带上高粱冠,拿着哭丧棒,人家就赞他做‘孝子’了”。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⑥孝不过是许多事例中之一种。其他一切道德也都可以有问心的和问理的分别。问理的道</a:t>
            </a:r>
            <a:r>
              <a:t/>
            </a:r>
            <a:br/>
            <a:r>
              <a:rPr lang="zh-CN" altLang="en-US" sz="1530" kern="0" dirty="0" smtClean="0">
                <a:solidFill>
                  <a:srgbClr val="000000"/>
                </a:solidFill>
                <a:latin typeface="Times New Roman" pitchFamily="65" charset="-122"/>
                <a:ea typeface="宋体" pitchFamily="65" charset="-122"/>
              </a:rPr>
              <a:t>德虽亦不可少,而衡其价值,则在问心的道德之下。孔子讲道德注重仁字,孟子讲道德注重义</a:t>
            </a:r>
            <a:r>
              <a:t/>
            </a:r>
            <a:br/>
            <a:r>
              <a:rPr lang="zh-CN" altLang="en-US" sz="1530" kern="0" dirty="0" smtClean="0">
                <a:solidFill>
                  <a:srgbClr val="000000"/>
                </a:solidFill>
                <a:latin typeface="Times New Roman" pitchFamily="65" charset="-122"/>
                <a:ea typeface="宋体" pitchFamily="65" charset="-122"/>
              </a:rPr>
              <a:t>字,仁比义更有价值,是孔门学者所公认的。宋儒注仁义两个字说:“仁者心之德,义者事之</a:t>
            </a:r>
            <a:r>
              <a:t/>
            </a:r>
            <a:br/>
            <a:r>
              <a:rPr lang="zh-CN" altLang="en-US" sz="1530" kern="0" dirty="0" smtClean="0">
                <a:solidFill>
                  <a:srgbClr val="000000"/>
                </a:solidFill>
                <a:latin typeface="Times New Roman" pitchFamily="65" charset="-122"/>
                <a:ea typeface="宋体" pitchFamily="65" charset="-122"/>
              </a:rPr>
              <a:t>宜。”这是很精确的。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⑦一言以蔽之,仁胜于义,问心的道德胜于问理的道德。生活是多方面的,我们不但要能够知,</a:t>
            </a:r>
            <a:r>
              <a:t/>
            </a:r>
            <a:br/>
            <a:r>
              <a:rPr lang="zh-CN" altLang="en-US" sz="1530" kern="0" dirty="0" smtClean="0">
                <a:solidFill>
                  <a:srgbClr val="000000"/>
                </a:solidFill>
                <a:latin typeface="Times New Roman" pitchFamily="65" charset="-122"/>
                <a:ea typeface="宋体" pitchFamily="65" charset="-122"/>
              </a:rPr>
              <a:t>我们更要能够感。情感的生活胜于理智的生活;理智的生活只是片面的生活,而理胜于情的生</a:t>
            </a:r>
            <a:r>
              <a:t/>
            </a:r>
            <a:br/>
            <a:r>
              <a:rPr lang="zh-CN" altLang="en-US" sz="1530" kern="0" dirty="0" smtClean="0">
                <a:solidFill>
                  <a:srgbClr val="000000"/>
                </a:solidFill>
                <a:latin typeface="Times New Roman" pitchFamily="65" charset="-122"/>
                <a:ea typeface="宋体" pitchFamily="65" charset="-122"/>
              </a:rPr>
              <a:t>活和文化都不是理想的。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1.(概括作者观点)文中画线的句子表达了作者怎样的看法?(6分)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2.(理解词语含义)文章提到“问理”和“问心”,其中“理”和“心”的含义有哪些?(6分)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3.(归纳论述层次)请简要归纳本文的论述层次。(6分)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儒家试图把发自内心的自觉的道德行为外化为仪式和礼节,这种做法在作者看来是</a:t>
            </a:r>
            <a:r>
              <a:rPr dirty="0"/>
              <a:t/>
            </a:r>
            <a:br>
              <a:rPr dirty="0"/>
            </a:br>
            <a:r>
              <a:rPr lang="zh-CN" altLang="en-US" sz="1530" kern="0" dirty="0" smtClean="0">
                <a:solidFill>
                  <a:srgbClr val="000000"/>
                </a:solidFill>
                <a:latin typeface="Times New Roman" pitchFamily="65" charset="-122"/>
                <a:ea typeface="宋体" pitchFamily="65" charset="-122"/>
              </a:rPr>
              <a:t>本末倒置的,导致两方面结果:一方面不能激发人的内心情感,另一方面把孝变成了礼节和体</a:t>
            </a:r>
            <a:r>
              <a:rPr dirty="0"/>
              <a:t/>
            </a:r>
            <a:br>
              <a:rPr dirty="0"/>
            </a:br>
            <a:r>
              <a:rPr lang="zh-CN" altLang="en-US" sz="1530" kern="0" dirty="0" smtClean="0">
                <a:solidFill>
                  <a:srgbClr val="000000"/>
                </a:solidFill>
                <a:latin typeface="Times New Roman" pitchFamily="65" charset="-122"/>
                <a:ea typeface="宋体" pitchFamily="65" charset="-122"/>
              </a:rPr>
              <a:t>统,不是基于至诚,而只是遵守礼节。</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解答本题,首先整体感知,纵观全文,宏观把握文本主要观点和作者的基本思想倾向。然</a:t>
            </a:r>
            <a:r>
              <a:rPr dirty="0"/>
              <a:t/>
            </a:r>
            <a:br>
              <a:rPr dirty="0"/>
            </a:br>
            <a:r>
              <a:rPr lang="zh-CN" altLang="en-US" sz="1530" kern="0" dirty="0" smtClean="0">
                <a:solidFill>
                  <a:srgbClr val="000000"/>
                </a:solidFill>
                <a:latin typeface="Times New Roman" pitchFamily="65" charset="-122"/>
                <a:ea typeface="宋体" pitchFamily="65" charset="-122"/>
              </a:rPr>
              <a:t>后再抓关键句,结合材料予以分析,“儒家想因存礼以存情”,结合第③段“问理的道德迫于外</a:t>
            </a:r>
            <a:r>
              <a:rPr dirty="0"/>
              <a:t/>
            </a:r>
            <a:br>
              <a:rPr dirty="0"/>
            </a:br>
            <a:r>
              <a:rPr lang="zh-CN" altLang="en-US" sz="1530" kern="0" dirty="0" smtClean="0">
                <a:solidFill>
                  <a:srgbClr val="000000"/>
                </a:solidFill>
                <a:latin typeface="Times New Roman" pitchFamily="65" charset="-122"/>
                <a:ea typeface="宋体" pitchFamily="65" charset="-122"/>
              </a:rPr>
              <a:t>力,问心的道德激于衷情。问理而不问心的道德,只能给人类以束缚而不能给人类以幸福”、</a:t>
            </a:r>
            <a:r>
              <a:rPr dirty="0"/>
              <a:t/>
            </a:r>
            <a:br>
              <a:rPr dirty="0"/>
            </a:br>
            <a:r>
              <a:rPr lang="zh-CN" altLang="en-US" sz="1530" kern="0" dirty="0" smtClean="0">
                <a:solidFill>
                  <a:srgbClr val="000000"/>
                </a:solidFill>
                <a:latin typeface="Times New Roman" pitchFamily="65" charset="-122"/>
                <a:ea typeface="宋体" pitchFamily="65" charset="-122"/>
              </a:rPr>
              <a:t>第⑤段“把孝看成一种义务,于是‘孝’就由问心的道德降而为问理的道德了”可知,作者是</a:t>
            </a:r>
            <a:r>
              <a:rPr dirty="0"/>
              <a:t/>
            </a:r>
            <a:br>
              <a:rPr dirty="0"/>
            </a:br>
            <a:r>
              <a:rPr lang="zh-CN" altLang="en-US" sz="1530" kern="0" dirty="0" smtClean="0">
                <a:solidFill>
                  <a:srgbClr val="000000"/>
                </a:solidFill>
                <a:latin typeface="Times New Roman" pitchFamily="65" charset="-122"/>
                <a:ea typeface="宋体" pitchFamily="65" charset="-122"/>
              </a:rPr>
              <a:t>否定儒家的这一做法的。“于是孝变成一种虚文”,结合第⑤段“许多人‘孝顺’父母,并不</a:t>
            </a:r>
            <a:r>
              <a:rPr dirty="0"/>
              <a:t/>
            </a:r>
            <a:br>
              <a:rPr dirty="0"/>
            </a:br>
            <a:r>
              <a:rPr lang="zh-CN" altLang="en-US" sz="1530" kern="0" dirty="0" smtClean="0">
                <a:solidFill>
                  <a:srgbClr val="000000"/>
                </a:solidFill>
                <a:latin typeface="Times New Roman" pitchFamily="65" charset="-122"/>
                <a:ea typeface="宋体" pitchFamily="65" charset="-122"/>
              </a:rPr>
              <a:t>是因为激于情感,只因为他想凡是儿子都须得孝顺父母,才成体统”可知,这种做法一方面不能</a:t>
            </a:r>
            <a:r>
              <a:rPr dirty="0"/>
              <a:t/>
            </a:r>
            <a:br>
              <a:rPr dirty="0"/>
            </a:br>
            <a:r>
              <a:rPr lang="zh-CN" altLang="en-US" sz="1530" kern="0" dirty="0" smtClean="0">
                <a:solidFill>
                  <a:srgbClr val="000000"/>
                </a:solidFill>
                <a:latin typeface="Times New Roman" pitchFamily="65" charset="-122"/>
                <a:ea typeface="宋体" pitchFamily="65" charset="-122"/>
              </a:rPr>
              <a:t>激发人的内心情感,另一方面把孝变成了礼节和体统,不是基于至诚,而只是遵守礼节。最后再</a:t>
            </a:r>
            <a:r>
              <a:rPr dirty="0"/>
              <a:t/>
            </a:r>
            <a:br>
              <a:rPr dirty="0"/>
            </a:br>
            <a:r>
              <a:rPr lang="zh-CN" altLang="en-US" sz="1530" kern="0" dirty="0" smtClean="0">
                <a:solidFill>
                  <a:srgbClr val="000000"/>
                </a:solidFill>
                <a:latin typeface="Times New Roman" pitchFamily="65" charset="-122"/>
                <a:ea typeface="宋体" pitchFamily="65" charset="-122"/>
              </a:rPr>
              <a:t>加以整合,就可概括出本题的答案。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心就是情感,是发自内心的至诚;理,一是理智,一是规训,要自觉遵守。</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本题考查重点词语的含义。首先明确答题区间,文章提到“问理”和“问心”的段落</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9227"/>
            <a:chOff x="539750" y="1080000"/>
            <a:chExt cx="8127250" cy="5269227"/>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是③—⑦段。根据第③段“问理的道德迫于外力,问心的道德激于衷情。问理而不问心的道</a:t>
              </a:r>
              <a:r>
                <a:rPr dirty="0"/>
                <a:t/>
              </a:r>
              <a:br>
                <a:rPr dirty="0"/>
              </a:br>
              <a:r>
                <a:rPr lang="zh-CN" altLang="en-US" sz="1530" kern="0" dirty="0" smtClean="0">
                  <a:solidFill>
                    <a:srgbClr val="000000"/>
                  </a:solidFill>
                  <a:latin typeface="Times New Roman" pitchFamily="65" charset="-122"/>
                  <a:ea typeface="宋体" pitchFamily="65" charset="-122"/>
                </a:rPr>
                <a:t>德,只能给人类以束缚而不能给人类以幸福”、第④段“这种孝全是激于至诚的,是我所谓问</a:t>
              </a:r>
              <a:r>
                <a:rPr dirty="0"/>
                <a:t/>
              </a:r>
              <a:br>
                <a:rPr dirty="0"/>
              </a:br>
              <a:r>
                <a:rPr lang="zh-CN" altLang="en-US" sz="1530" kern="0" dirty="0" smtClean="0">
                  <a:solidFill>
                    <a:srgbClr val="000000"/>
                  </a:solidFill>
                  <a:latin typeface="Times New Roman" pitchFamily="65" charset="-122"/>
                  <a:ea typeface="宋体" pitchFamily="65" charset="-122"/>
                </a:rPr>
                <a:t>心的道德”、第⑤段“把孝看成一种义务</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许多人‘孝顺’父母,并不是因为激于情感,只</a:t>
              </a:r>
              <a:r>
                <a:rPr dirty="0"/>
                <a:t/>
              </a:r>
              <a:br>
                <a:rPr dirty="0"/>
              </a:br>
              <a:r>
                <a:rPr lang="zh-CN" altLang="en-US" sz="1530" kern="0" dirty="0" smtClean="0">
                  <a:solidFill>
                    <a:srgbClr val="000000"/>
                  </a:solidFill>
                  <a:latin typeface="Times New Roman" pitchFamily="65" charset="-122"/>
                  <a:ea typeface="宋体" pitchFamily="65" charset="-122"/>
                </a:rPr>
                <a:t>因为他想凡是儿子都须得孝顺父母,才成体统。</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儒家想因存礼以存情,于是孝变成一种虚</a:t>
              </a:r>
              <a:r>
                <a:rPr dirty="0"/>
                <a:t/>
              </a:r>
              <a:br>
                <a:rPr dirty="0"/>
              </a:br>
              <a:r>
                <a:rPr lang="zh-CN" altLang="en-US" sz="1530" kern="0" dirty="0" smtClean="0">
                  <a:solidFill>
                    <a:srgbClr val="000000"/>
                  </a:solidFill>
                  <a:latin typeface="Times New Roman" pitchFamily="65" charset="-122"/>
                  <a:ea typeface="宋体" pitchFamily="65" charset="-122"/>
                </a:rPr>
                <a:t>文”、第⑦段“情感的生活胜于理智的生活;理智的生活只是片面的生活,而理胜于情的生活</a:t>
              </a:r>
              <a:r>
                <a:rPr dirty="0"/>
                <a:t/>
              </a:r>
              <a:br>
                <a:rPr dirty="0"/>
              </a:br>
              <a:r>
                <a:rPr lang="zh-CN" altLang="en-US" sz="1530" kern="0" dirty="0" smtClean="0">
                  <a:solidFill>
                    <a:srgbClr val="000000"/>
                  </a:solidFill>
                  <a:latin typeface="Times New Roman" pitchFamily="65" charset="-122"/>
                  <a:ea typeface="宋体" pitchFamily="65" charset="-122"/>
                </a:rPr>
                <a:t>和文化都不是理想的”,然后筛选要点,提炼概括,从中提取关键词即可得到本题答案。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第一层,提出论题,理智的生活是否尽善尽美。第二层,分析完全信任理智则人生趣味</a:t>
              </a:r>
              <a:r>
                <a:rPr dirty="0"/>
                <a:t/>
              </a:r>
              <a:br>
                <a:rPr dirty="0"/>
              </a:br>
              <a:r>
                <a:rPr lang="zh-CN" altLang="en-US" sz="1530" kern="0" dirty="0" smtClean="0">
                  <a:solidFill>
                    <a:srgbClr val="000000"/>
                  </a:solidFill>
                  <a:latin typeface="Times New Roman" pitchFamily="65" charset="-122"/>
                  <a:ea typeface="宋体" pitchFamily="65" charset="-122"/>
                </a:rPr>
                <a:t>全无。第三层,分析完全信任理智则道德亦必流为下品。最后得出结论,理智的生活不是尽善</a:t>
              </a:r>
              <a:r>
                <a:rPr dirty="0"/>
                <a:t/>
              </a:r>
              <a:br>
                <a:rPr dirty="0"/>
              </a:br>
              <a:r>
                <a:rPr lang="zh-CN" altLang="en-US" sz="1530" kern="0" dirty="0" smtClean="0">
                  <a:solidFill>
                    <a:srgbClr val="000000"/>
                  </a:solidFill>
                  <a:latin typeface="Times New Roman" pitchFamily="65" charset="-122"/>
                  <a:ea typeface="宋体" pitchFamily="65" charset="-122"/>
                </a:rPr>
                <a:t>尽美的,理智的生活只是片面的生活。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概括全文论述层次,首先,明确论述文的基本构架,即提出问题、分析问题、解决问题;</a:t>
              </a:r>
              <a:r>
                <a:rPr dirty="0"/>
                <a:t/>
              </a:r>
              <a:br>
                <a:rPr dirty="0"/>
              </a:br>
              <a:r>
                <a:rPr lang="zh-CN" altLang="en-US" sz="1530" kern="0" dirty="0" smtClean="0">
                  <a:solidFill>
                    <a:srgbClr val="000000"/>
                  </a:solidFill>
                  <a:latin typeface="Times New Roman" pitchFamily="65" charset="-122"/>
                  <a:ea typeface="宋体" pitchFamily="65" charset="-122"/>
                </a:rPr>
                <a:t>其次,通读全文,整体感知,给文章划分层次并概括每层的意思。本文的第①段提出论题,理智</a:t>
              </a:r>
              <a:r>
                <a:rPr dirty="0"/>
                <a:t/>
              </a:r>
              <a:br>
                <a:rPr dirty="0"/>
              </a:br>
              <a:r>
                <a:rPr lang="zh-CN" altLang="en-US" sz="1530" kern="0" dirty="0" smtClean="0">
                  <a:solidFill>
                    <a:srgbClr val="000000"/>
                  </a:solidFill>
                  <a:latin typeface="Times New Roman" pitchFamily="65" charset="-122"/>
                  <a:ea typeface="宋体" pitchFamily="65" charset="-122"/>
                </a:rPr>
                <a:t>的生活是否尽善尽美;中间几段,分析了完全信任理智则人生趣味全无,道德亦必流为下品,并</a:t>
              </a:r>
              <a:r>
                <a:rPr dirty="0"/>
                <a:t/>
              </a:r>
              <a:br>
                <a:rPr dirty="0"/>
              </a:br>
              <a:r>
                <a:rPr lang="zh-CN" altLang="en-US" sz="1530" kern="0" dirty="0" smtClean="0">
                  <a:solidFill>
                    <a:srgbClr val="000000"/>
                  </a:solidFill>
                  <a:latin typeface="Times New Roman" pitchFamily="65" charset="-122"/>
                  <a:ea typeface="宋体" pitchFamily="65" charset="-122"/>
                </a:rPr>
                <a:t>以“孝”为例予以论证;最后一段得出结论,理智的生活不是尽善尽美的,理智的生活只是片面</a:t>
              </a:r>
              <a:r>
                <a:rPr dirty="0"/>
                <a:t/>
              </a:r>
              <a:br>
                <a:rPr dirty="0"/>
              </a:br>
              <a:r>
                <a:rPr lang="zh-CN" altLang="en-US" sz="1530" kern="0" dirty="0" smtClean="0">
                  <a:solidFill>
                    <a:srgbClr val="000000"/>
                  </a:solidFill>
                  <a:latin typeface="Times New Roman" pitchFamily="65" charset="-122"/>
                  <a:ea typeface="宋体" pitchFamily="65" charset="-122"/>
                </a:rPr>
                <a:t>的生活。最后,采用“首先”“其次”“接着”“最后”等表示层次性的连接词语把归纳的</a:t>
              </a:r>
              <a:endParaRPr lang="zh-CN" altLang="en-US" dirty="0"/>
            </a:p>
          </p:txBody>
        </p:sp>
        <p:sp>
          <p:nvSpPr>
            <p:cNvPr id="3" name="TextBox 2"/>
            <p:cNvSpPr txBox="1"/>
            <p:nvPr/>
          </p:nvSpPr>
          <p:spPr>
            <a:xfrm>
              <a:off x="539750" y="5996053"/>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层意连接起来即可。</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看演员如何去演。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现在书店里有许许多多菜谱,分属各种不同的菜系:四川的,淮扬的,上海的,广州的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但菜谱</a:t>
            </a:r>
            <a:r>
              <a:t/>
            </a:r>
            <a:br/>
            <a:r>
              <a:rPr lang="zh-CN" altLang="en-US" sz="1530" kern="0" dirty="0" smtClean="0">
                <a:solidFill>
                  <a:srgbClr val="000000"/>
                </a:solidFill>
                <a:latin typeface="Times New Roman" pitchFamily="65" charset="-122"/>
                <a:ea typeface="宋体" pitchFamily="65" charset="-122"/>
              </a:rPr>
              <a:t>不是菜,不能吃。菜谱给人一个规范,有的很详细,看起来也很死板,如加盐多少、文火炖半个</a:t>
            </a:r>
            <a:r>
              <a:t/>
            </a:r>
            <a:br/>
            <a:r>
              <a:rPr lang="zh-CN" altLang="en-US" sz="1530" kern="0" dirty="0" smtClean="0">
                <a:solidFill>
                  <a:srgbClr val="000000"/>
                </a:solidFill>
                <a:latin typeface="Times New Roman" pitchFamily="65" charset="-122"/>
                <a:ea typeface="宋体" pitchFamily="65" charset="-122"/>
              </a:rPr>
              <a:t>小时等等。这个指标,对于普通家庭主妇而言,是帮助她做出中等水平的菜肴来,不至于不堪入</a:t>
            </a:r>
            <a:r>
              <a:t/>
            </a:r>
            <a:br/>
            <a:r>
              <a:rPr lang="zh-CN" altLang="en-US" sz="1530" kern="0" dirty="0" smtClean="0">
                <a:solidFill>
                  <a:srgbClr val="000000"/>
                </a:solidFill>
                <a:latin typeface="Times New Roman" pitchFamily="65" charset="-122"/>
                <a:ea typeface="宋体" pitchFamily="65" charset="-122"/>
              </a:rPr>
              <a:t>口。但厨艺上乘,在于把握火候。火候,是一个综合性的分寸,不是“30分钟”“35分零5秒”</a:t>
            </a:r>
            <a:r>
              <a:t/>
            </a:r>
            <a:br/>
            <a:r>
              <a:rPr lang="zh-CN" altLang="en-US" sz="1530" kern="0" dirty="0" smtClean="0">
                <a:solidFill>
                  <a:srgbClr val="000000"/>
                </a:solidFill>
                <a:latin typeface="Times New Roman" pitchFamily="65" charset="-122"/>
                <a:ea typeface="宋体" pitchFamily="65" charset="-122"/>
              </a:rPr>
              <a:t>那样死板的,到时一定起锅。“火”曰“候”,乃是一种征候,是靠操作者的经验体会感觉出来</a:t>
            </a:r>
            <a:r>
              <a:t/>
            </a:r>
            <a:br/>
            <a:r>
              <a:rPr lang="zh-CN" altLang="en-US" sz="1530" kern="0" dirty="0" smtClean="0">
                <a:solidFill>
                  <a:srgbClr val="000000"/>
                </a:solidFill>
                <a:latin typeface="Times New Roman" pitchFamily="65" charset="-122"/>
                <a:ea typeface="宋体" pitchFamily="65" charset="-122"/>
              </a:rPr>
              <a:t>的。把握火候不是理论性的,而是实践性的,因而不仅仅是实用性的,而且是艺术性的。就实用</a:t>
            </a:r>
            <a:r>
              <a:t/>
            </a:r>
            <a:br/>
            <a:r>
              <a:rPr lang="zh-CN" altLang="en-US" sz="1530" kern="0" dirty="0" smtClean="0">
                <a:solidFill>
                  <a:srgbClr val="000000"/>
                </a:solidFill>
                <a:latin typeface="Times New Roman" pitchFamily="65" charset="-122"/>
                <a:ea typeface="宋体" pitchFamily="65" charset="-122"/>
              </a:rPr>
              <a:t>性而言,做出来的菜,有个中等水平,能吃就行;但就艺术性而言,火候是必须掌握的。舞台艺术</a:t>
            </a:r>
            <a:r>
              <a:t/>
            </a:r>
            <a:br/>
            <a:r>
              <a:rPr lang="zh-CN" altLang="en-US" sz="1530" kern="0" dirty="0" smtClean="0">
                <a:solidFill>
                  <a:srgbClr val="000000"/>
                </a:solidFill>
                <a:latin typeface="Times New Roman" pitchFamily="65" charset="-122"/>
                <a:ea typeface="宋体" pitchFamily="65" charset="-122"/>
              </a:rPr>
              <a:t>中也有火候,是把各种“谱”——包括曲谱、身段、脸谱</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都艺术地“兑现”出来,是要艺</a:t>
            </a:r>
            <a:r>
              <a:t/>
            </a:r>
            <a:br/>
            <a:r>
              <a:rPr lang="zh-CN" altLang="en-US" sz="1530" kern="0" dirty="0" smtClean="0">
                <a:solidFill>
                  <a:srgbClr val="000000"/>
                </a:solidFill>
                <a:latin typeface="Times New Roman" pitchFamily="65" charset="-122"/>
                <a:ea typeface="宋体" pitchFamily="65" charset="-122"/>
              </a:rPr>
              <a:t>术家把这些“谱”用活了,塑造出活生生的人物形象来。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像厨艺一样,舞台上也有中等水平的演员,他们按部就班地把各种“谱”“做”出来,就算是完</a:t>
            </a:r>
            <a:r>
              <a:t/>
            </a:r>
            <a:br/>
            <a:r>
              <a:rPr lang="zh-CN" altLang="en-US" sz="1530" kern="0" dirty="0" smtClean="0">
                <a:solidFill>
                  <a:srgbClr val="000000"/>
                </a:solidFill>
                <a:latin typeface="Times New Roman" pitchFamily="65" charset="-122"/>
                <a:ea typeface="宋体" pitchFamily="65" charset="-122"/>
              </a:rPr>
              <a:t>成任务,刻苦的也会用相当的功夫,就是缺少一点灵气。像灵气、气韵等并不是能“谱”出来</a:t>
            </a:r>
            <a:r>
              <a:t/>
            </a:r>
            <a:br/>
            <a:r>
              <a:rPr lang="zh-CN" altLang="en-US" sz="1530" kern="0" dirty="0" smtClean="0">
                <a:solidFill>
                  <a:srgbClr val="000000"/>
                </a:solidFill>
                <a:latin typeface="Times New Roman" pitchFamily="65" charset="-122"/>
                <a:ea typeface="宋体" pitchFamily="65" charset="-122"/>
              </a:rPr>
              <a:t>的,而是艺术家的一种创造。然而,就道理上来说,各种“谱”,并不是要限制人的创造,而只是</a:t>
            </a:r>
            <a:r>
              <a:t/>
            </a:r>
            <a:br/>
            <a:r>
              <a:rPr lang="zh-CN" altLang="en-US" sz="1530" kern="0" dirty="0" smtClean="0">
                <a:solidFill>
                  <a:srgbClr val="000000"/>
                </a:solidFill>
                <a:latin typeface="Times New Roman" pitchFamily="65" charset="-122"/>
                <a:ea typeface="宋体" pitchFamily="65" charset="-122"/>
              </a:rPr>
              <a:t>要使人创造得更好。做不好菜不能怪菜谱,演不好戏不能怪各种程式,人物没有个性也不能怪</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二、(2018苏锡常镇四市一模,17—19)阅读下面的文章,完成1—3题。(18分)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中国文化如何走出去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楼宇烈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①中国与其他国家进行文化交流不一定只靠孔子学院,其实交流的途径还有很多,交流的内容</a:t>
            </a:r>
            <a:r>
              <a:rPr dirty="0"/>
              <a:t/>
            </a:r>
            <a:br>
              <a:rPr dirty="0"/>
            </a:br>
            <a:r>
              <a:rPr lang="zh-CN" altLang="en-US" sz="1530" kern="0" dirty="0" smtClean="0">
                <a:solidFill>
                  <a:srgbClr val="000000"/>
                </a:solidFill>
                <a:latin typeface="Times New Roman" pitchFamily="65" charset="-122"/>
                <a:ea typeface="宋体" pitchFamily="65" charset="-122"/>
              </a:rPr>
              <a:t>也很丰富。说到“软”实力,软在我们理不直气不壮,我们总是去迎合别国的口味。传播中国</a:t>
            </a:r>
            <a:r>
              <a:rPr dirty="0"/>
              <a:t/>
            </a:r>
            <a:br>
              <a:rPr dirty="0"/>
            </a:br>
            <a:r>
              <a:rPr lang="zh-CN" altLang="en-US" sz="1530" kern="0" dirty="0" smtClean="0">
                <a:solidFill>
                  <a:srgbClr val="000000"/>
                </a:solidFill>
                <a:latin typeface="Times New Roman" pitchFamily="65" charset="-122"/>
                <a:ea typeface="宋体" pitchFamily="65" charset="-122"/>
              </a:rPr>
              <a:t>的文化,就应该以我国文化为主。每年都有交流团出国,但许多人的指导思想是要迎合别国,而</a:t>
            </a:r>
            <a:r>
              <a:rPr dirty="0"/>
              <a:t/>
            </a:r>
            <a:br>
              <a:rPr dirty="0"/>
            </a:br>
            <a:r>
              <a:rPr lang="zh-CN" altLang="en-US" sz="1530" kern="0" dirty="0" smtClean="0">
                <a:solidFill>
                  <a:srgbClr val="000000"/>
                </a:solidFill>
                <a:latin typeface="Times New Roman" pitchFamily="65" charset="-122"/>
                <a:ea typeface="宋体" pitchFamily="65" charset="-122"/>
              </a:rPr>
              <a:t>别国却恰恰不需要迎合。来中国交流的外国人是来看我们有什么特别的东西,可以借鉴学</a:t>
            </a:r>
            <a:r>
              <a:rPr dirty="0"/>
              <a:t/>
            </a:r>
            <a:br>
              <a:rPr dirty="0"/>
            </a:br>
            <a:r>
              <a:rPr lang="zh-CN" altLang="en-US" sz="1530" kern="0" dirty="0" smtClean="0">
                <a:solidFill>
                  <a:srgbClr val="000000"/>
                </a:solidFill>
                <a:latin typeface="Times New Roman" pitchFamily="65" charset="-122"/>
                <a:ea typeface="宋体" pitchFamily="65" charset="-122"/>
              </a:rPr>
              <a:t>习。有一些外国人看不起中国人,认为中国许多东西都是模仿、抄袭,没有自己独创、独立性</a:t>
            </a:r>
            <a:r>
              <a:rPr dirty="0"/>
              <a:t/>
            </a:r>
            <a:br>
              <a:rPr dirty="0"/>
            </a:br>
            <a:r>
              <a:rPr lang="zh-CN" altLang="en-US" sz="1530" kern="0" dirty="0" smtClean="0">
                <a:solidFill>
                  <a:srgbClr val="000000"/>
                </a:solidFill>
                <a:latin typeface="Times New Roman" pitchFamily="65" charset="-122"/>
                <a:ea typeface="宋体" pitchFamily="65" charset="-122"/>
              </a:rPr>
              <a:t>的东西。也有一些外国人对我们的传统文化很感兴趣,但是,我们对自己的传统文化却存在模</a:t>
            </a:r>
            <a:r>
              <a:rPr dirty="0"/>
              <a:t/>
            </a:r>
            <a:br>
              <a:rPr dirty="0"/>
            </a:br>
            <a:r>
              <a:rPr lang="zh-CN" altLang="en-US" sz="1530" kern="0" dirty="0" smtClean="0">
                <a:solidFill>
                  <a:srgbClr val="000000"/>
                </a:solidFill>
                <a:latin typeface="Times New Roman" pitchFamily="65" charset="-122"/>
                <a:ea typeface="宋体" pitchFamily="65" charset="-122"/>
              </a:rPr>
              <a:t>糊、片面的理解,有的人甚至根本看不起自己的传统文化。一个研究科学史的学者就曾说过:</a:t>
            </a:r>
            <a:r>
              <a:rPr dirty="0"/>
              <a:t/>
            </a:r>
            <a:br>
              <a:rPr dirty="0"/>
            </a:br>
            <a:r>
              <a:rPr lang="zh-CN" altLang="en-US" sz="1530" kern="0" dirty="0" smtClean="0">
                <a:solidFill>
                  <a:srgbClr val="000000"/>
                </a:solidFill>
                <a:latin typeface="Times New Roman" pitchFamily="65" charset="-122"/>
                <a:ea typeface="宋体" pitchFamily="65" charset="-122"/>
              </a:rPr>
              <a:t>“中医阴阳五行的那套说法,打死我也不会认同的。”我们给外国人讲阴阳五行,有的一下子</a:t>
            </a:r>
            <a:r>
              <a:rPr dirty="0"/>
              <a:t/>
            </a:r>
            <a:br>
              <a:rPr dirty="0"/>
            </a:br>
            <a:r>
              <a:rPr lang="zh-CN" altLang="en-US" sz="1530" kern="0" dirty="0" smtClean="0">
                <a:solidFill>
                  <a:srgbClr val="000000"/>
                </a:solidFill>
                <a:latin typeface="Times New Roman" pitchFamily="65" charset="-122"/>
                <a:ea typeface="宋体" pitchFamily="65" charset="-122"/>
              </a:rPr>
              <a:t>就接受了;给中国人讲,国人反而听不懂。我们还有什么地道的中国文化走出去了呢?有人说</a:t>
            </a:r>
            <a:r>
              <a:rPr dirty="0"/>
              <a:t/>
            </a:r>
            <a:br>
              <a:rPr dirty="0"/>
            </a:br>
            <a:r>
              <a:rPr lang="zh-CN" altLang="en-US" sz="1530" kern="0" dirty="0" smtClean="0">
                <a:solidFill>
                  <a:srgbClr val="000000"/>
                </a:solidFill>
                <a:latin typeface="Times New Roman" pitchFamily="65" charset="-122"/>
                <a:ea typeface="宋体" pitchFamily="65" charset="-122"/>
              </a:rPr>
              <a:t>我们的国乐走出国门了,但现在中国的乐律其实绝大部分都变成了西洋的乐律了,我们其实没</a:t>
            </a:r>
            <a:r>
              <a:rPr dirty="0"/>
              <a:t/>
            </a:r>
            <a:br>
              <a:rPr dirty="0"/>
            </a:br>
            <a:r>
              <a:rPr lang="zh-CN" altLang="en-US" sz="1530" kern="0" dirty="0" smtClean="0">
                <a:solidFill>
                  <a:srgbClr val="000000"/>
                </a:solidFill>
                <a:latin typeface="Times New Roman" pitchFamily="65" charset="-122"/>
                <a:ea typeface="宋体" pitchFamily="65" charset="-122"/>
              </a:rPr>
              <a:t>有把真正体现中国文化精神的东西传到国外。</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②经济全球化后,信息交流更方便快捷了,古代流行的东西可能要过几十年、几百年才能传播</a:t>
            </a:r>
            <a:r>
              <a:t/>
            </a:r>
            <a:br/>
            <a:r>
              <a:rPr lang="zh-CN" altLang="en-US" sz="1530" kern="0" dirty="0" smtClean="0">
                <a:solidFill>
                  <a:srgbClr val="000000"/>
                </a:solidFill>
                <a:latin typeface="Times New Roman" pitchFamily="65" charset="-122"/>
                <a:ea typeface="宋体" pitchFamily="65" charset="-122"/>
              </a:rPr>
              <a:t>到另一个地方,现在只要几秒钟全世界就都传遍了。文化会不会趋同呢?现实生活中,的确有</a:t>
            </a:r>
            <a:r>
              <a:t/>
            </a:r>
            <a:br/>
            <a:r>
              <a:rPr lang="zh-CN" altLang="en-US" sz="1530" kern="0" dirty="0" smtClean="0">
                <a:solidFill>
                  <a:srgbClr val="000000"/>
                </a:solidFill>
                <a:latin typeface="Times New Roman" pitchFamily="65" charset="-122"/>
                <a:ea typeface="宋体" pitchFamily="65" charset="-122"/>
              </a:rPr>
              <a:t>很多人为追求时髦,把自己的传统文化都抛弃掉了。有些学者主张文化要寻根,不能把根丢掉</a:t>
            </a:r>
            <a:r>
              <a:t/>
            </a:r>
            <a:br/>
            <a:r>
              <a:rPr lang="zh-CN" altLang="en-US" sz="1530" kern="0" dirty="0" smtClean="0">
                <a:solidFill>
                  <a:srgbClr val="000000"/>
                </a:solidFill>
                <a:latin typeface="Times New Roman" pitchFamily="65" charset="-122"/>
                <a:ea typeface="宋体" pitchFamily="65" charset="-122"/>
              </a:rPr>
              <a:t>了。我很赞同这个观点。跟世界接轨不是消除自己的特点,而是要让现代人认识、接受我们</a:t>
            </a:r>
            <a:r>
              <a:t/>
            </a:r>
            <a:br/>
            <a:r>
              <a:rPr lang="zh-CN" altLang="en-US" sz="1530" kern="0" dirty="0" smtClean="0">
                <a:solidFill>
                  <a:srgbClr val="000000"/>
                </a:solidFill>
                <a:latin typeface="Times New Roman" pitchFamily="65" charset="-122"/>
                <a:ea typeface="宋体" pitchFamily="65" charset="-122"/>
              </a:rPr>
              <a:t>的传统文化,但是也不一定要普遍接受。我们存在很多思想误区,例如,有的东西一被评定为非</a:t>
            </a:r>
            <a:r>
              <a:t/>
            </a:r>
            <a:br/>
            <a:r>
              <a:rPr lang="zh-CN" altLang="en-US" sz="1530" kern="0" dirty="0" smtClean="0">
                <a:solidFill>
                  <a:srgbClr val="000000"/>
                </a:solidFill>
                <a:latin typeface="Times New Roman" pitchFamily="65" charset="-122"/>
                <a:ea typeface="宋体" pitchFamily="65" charset="-122"/>
              </a:rPr>
              <a:t>物质文化遗产,就想尽办法要把它变成全民文化。我觉得越是这种文化就越是小众的,把小众</a:t>
            </a:r>
            <a:r>
              <a:t/>
            </a:r>
            <a:br/>
            <a:r>
              <a:rPr lang="zh-CN" altLang="en-US" sz="1530" kern="0" dirty="0" smtClean="0">
                <a:solidFill>
                  <a:srgbClr val="000000"/>
                </a:solidFill>
                <a:latin typeface="Times New Roman" pitchFamily="65" charset="-122"/>
                <a:ea typeface="宋体" pitchFamily="65" charset="-122"/>
              </a:rPr>
              <a:t>的文化变成大众的,无形之中这种文化就被搞没了。我觉得非物质文化遗产不绝如缕就可以</a:t>
            </a:r>
            <a:r>
              <a:t/>
            </a:r>
            <a:br/>
            <a:r>
              <a:rPr lang="zh-CN" altLang="en-US" sz="1530" kern="0" dirty="0" smtClean="0">
                <a:solidFill>
                  <a:srgbClr val="000000"/>
                </a:solidFill>
                <a:latin typeface="Times New Roman" pitchFamily="65" charset="-122"/>
                <a:ea typeface="宋体" pitchFamily="65" charset="-122"/>
              </a:rPr>
              <a:t>了,把传统文化的种子一代一代传承下去,而不是一下子把它变成大众都热热闹闹搞的东西。</a:t>
            </a:r>
            <a:r>
              <a:t/>
            </a:r>
            <a:br/>
            <a:r>
              <a:rPr lang="zh-CN" altLang="en-US" sz="1530" kern="0" dirty="0" smtClean="0">
                <a:solidFill>
                  <a:srgbClr val="000000"/>
                </a:solidFill>
                <a:latin typeface="Times New Roman" pitchFamily="65" charset="-122"/>
                <a:ea typeface="宋体" pitchFamily="65" charset="-122"/>
              </a:rPr>
              <a:t>不求轰轰烈烈,但求不绝如缕,这是我对非物质文化遗产的基本看法,这样它才能保留今人要借</a:t>
            </a:r>
            <a:r>
              <a:t/>
            </a:r>
            <a:br/>
            <a:r>
              <a:rPr lang="zh-CN" altLang="en-US" sz="1530" kern="0" dirty="0" smtClean="0">
                <a:solidFill>
                  <a:srgbClr val="000000"/>
                </a:solidFill>
                <a:latin typeface="Times New Roman" pitchFamily="65" charset="-122"/>
                <a:ea typeface="宋体" pitchFamily="65" charset="-122"/>
              </a:rPr>
              <a:t>鉴的东西。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③在对外文化交流方面,除了艺术之外,还有中医。中医在世界上的影响力是很大的,国外从事</a:t>
            </a:r>
            <a:r>
              <a:t/>
            </a:r>
            <a:br/>
            <a:r>
              <a:rPr lang="zh-CN" altLang="en-US" sz="1530" kern="0" dirty="0" smtClean="0">
                <a:solidFill>
                  <a:srgbClr val="000000"/>
                </a:solidFill>
                <a:latin typeface="Times New Roman" pitchFamily="65" charset="-122"/>
                <a:ea typeface="宋体" pitchFamily="65" charset="-122"/>
              </a:rPr>
              <a:t>中医事业的人比国内的要多,其中很多人是从国内出去的,也有外国当地的。中医现在在世界</a:t>
            </a:r>
            <a:r>
              <a:t/>
            </a:r>
            <a:br/>
            <a:r>
              <a:rPr lang="zh-CN" altLang="en-US" sz="1530" kern="0" dirty="0" smtClean="0">
                <a:solidFill>
                  <a:srgbClr val="000000"/>
                </a:solidFill>
                <a:latin typeface="Times New Roman" pitchFamily="65" charset="-122"/>
                <a:ea typeface="宋体" pitchFamily="65" charset="-122"/>
              </a:rPr>
              <a:t>上除了中药没有被完全认同外,针灸、推拿、按摩、心理治疗都被普遍接受。有一个自然医</a:t>
            </a:r>
            <a:r>
              <a:t/>
            </a:r>
            <a:br/>
            <a:r>
              <a:rPr lang="zh-CN" altLang="en-US" sz="1530" kern="0" dirty="0" smtClean="0">
                <a:solidFill>
                  <a:srgbClr val="000000"/>
                </a:solidFill>
                <a:latin typeface="Times New Roman" pitchFamily="65" charset="-122"/>
                <a:ea typeface="宋体" pitchFamily="65" charset="-122"/>
              </a:rPr>
              <a:t>学派,其理论都出自中医,它七条总的原则跟中医是一样的,比如说在条件允许的情况下,能不</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用药尽量不用药;治病要找原因,不能只找它表现的症状;医生不应该只是开药的,而是指导人</a:t>
            </a:r>
            <a:r>
              <a:rPr dirty="0"/>
              <a:t/>
            </a:r>
            <a:br>
              <a:rPr dirty="0"/>
            </a:br>
            <a:r>
              <a:rPr lang="zh-CN" altLang="en-US" sz="1530" kern="0" dirty="0" smtClean="0">
                <a:solidFill>
                  <a:srgbClr val="000000"/>
                </a:solidFill>
                <a:latin typeface="Times New Roman" pitchFamily="65" charset="-122"/>
                <a:ea typeface="宋体" pitchFamily="65" charset="-122"/>
              </a:rPr>
              <a:t>们正确地生活的老师。有一次,我在中医会上提出,重要的不是强调中医的“技”,而是强调它</a:t>
            </a:r>
            <a:r>
              <a:rPr dirty="0"/>
              <a:t/>
            </a:r>
            <a:br>
              <a:rPr dirty="0"/>
            </a:br>
            <a:r>
              <a:rPr lang="zh-CN" altLang="en-US" sz="1530" kern="0" dirty="0" smtClean="0">
                <a:solidFill>
                  <a:srgbClr val="000000"/>
                </a:solidFill>
                <a:latin typeface="Times New Roman" pitchFamily="65" charset="-122"/>
                <a:ea typeface="宋体" pitchFamily="65" charset="-122"/>
              </a:rPr>
              <a:t>的“道”,要传播中医文化,而不是只偏重中医治疗。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④中国其实有很强的文化软实力,但在文化传播的时候只是从“艺”和“术”的层次出发,没</a:t>
            </a:r>
            <a:r>
              <a:rPr dirty="0"/>
              <a:t/>
            </a:r>
            <a:br>
              <a:rPr dirty="0"/>
            </a:br>
            <a:r>
              <a:rPr lang="zh-CN" altLang="en-US" sz="1530" kern="0" dirty="0" smtClean="0">
                <a:solidFill>
                  <a:srgbClr val="000000"/>
                </a:solidFill>
                <a:latin typeface="Times New Roman" pitchFamily="65" charset="-122"/>
                <a:ea typeface="宋体" pitchFamily="65" charset="-122"/>
              </a:rPr>
              <a:t>有从“道”的文化层次去全面考虑。中医文化里面也不要只是宣传怎样治病,而是要让人不</a:t>
            </a:r>
            <a:r>
              <a:rPr dirty="0"/>
              <a:t/>
            </a:r>
            <a:br>
              <a:rPr dirty="0"/>
            </a:br>
            <a:r>
              <a:rPr lang="zh-CN" altLang="en-US" sz="1530" kern="0" dirty="0" smtClean="0">
                <a:solidFill>
                  <a:srgbClr val="000000"/>
                </a:solidFill>
                <a:latin typeface="Times New Roman" pitchFamily="65" charset="-122"/>
                <a:ea typeface="宋体" pitchFamily="65" charset="-122"/>
              </a:rPr>
              <a:t>得病,中医文化的核心是养生文化。中国文化里的儒、佛、道,医、武都有养生文化,中医的养</a:t>
            </a:r>
            <a:r>
              <a:rPr dirty="0"/>
              <a:t/>
            </a:r>
            <a:br>
              <a:rPr dirty="0"/>
            </a:br>
            <a:r>
              <a:rPr lang="zh-CN" altLang="en-US" sz="1530" kern="0" dirty="0" smtClean="0">
                <a:solidFill>
                  <a:srgbClr val="000000"/>
                </a:solidFill>
                <a:latin typeface="Times New Roman" pitchFamily="65" charset="-122"/>
                <a:ea typeface="宋体" pitchFamily="65" charset="-122"/>
              </a:rPr>
              <a:t>生文化应该是融会贯通这五家文化的产物。得了病去治好,还是不得病好呢?当然是不得病</a:t>
            </a:r>
            <a:r>
              <a:rPr dirty="0"/>
              <a:t/>
            </a:r>
            <a:br>
              <a:rPr dirty="0"/>
            </a:br>
            <a:r>
              <a:rPr lang="zh-CN" altLang="en-US" sz="1530" kern="0" dirty="0" smtClean="0">
                <a:solidFill>
                  <a:srgbClr val="000000"/>
                </a:solidFill>
                <a:latin typeface="Times New Roman" pitchFamily="65" charset="-122"/>
                <a:ea typeface="宋体" pitchFamily="65" charset="-122"/>
              </a:rPr>
              <a:t>好,所以圣人不治已病治未病。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(选自《中国文化的根本精神》)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1.(归纳内容要点)结合第①段,简要概括中国文化“走出去”存在哪些问题。(6分)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2.(分析论述层次)简要归纳文章第②段的论述层次。(6分)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3.(概括作者观点)文章③④两段以中医文化传播为例,主要论述了什么观点?请简要概括。(6分)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交流途径或渠道单一,交流内容不丰富;缺少文化自信,迎合别国;对传统文化(软实力)</a:t>
            </a:r>
            <a:r>
              <a:rPr dirty="0"/>
              <a:t/>
            </a:r>
            <a:br>
              <a:rPr dirty="0"/>
            </a:br>
            <a:r>
              <a:rPr lang="zh-CN" altLang="en-US" sz="1530" kern="0" dirty="0" smtClean="0">
                <a:solidFill>
                  <a:srgbClr val="000000"/>
                </a:solidFill>
                <a:latin typeface="Times New Roman" pitchFamily="65" charset="-122"/>
                <a:ea typeface="宋体" pitchFamily="65" charset="-122"/>
              </a:rPr>
              <a:t>理解不清。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第①段文字,阐述的对象在不断变化,因而可以依据“对象”来划分层次。首先,论述</a:t>
            </a:r>
            <a:r>
              <a:rPr dirty="0"/>
              <a:t/>
            </a:r>
            <a:br>
              <a:rPr dirty="0"/>
            </a:br>
            <a:r>
              <a:rPr lang="zh-CN" altLang="en-US" sz="1530" kern="0" dirty="0" smtClean="0">
                <a:solidFill>
                  <a:srgbClr val="000000"/>
                </a:solidFill>
                <a:latin typeface="Times New Roman" pitchFamily="65" charset="-122"/>
                <a:ea typeface="宋体" pitchFamily="65" charset="-122"/>
              </a:rPr>
              <a:t>“中国与其他国家进行文化交流”,虽然没有明确提出“问题”,但“其实”后的内容就是</a:t>
            </a:r>
            <a:r>
              <a:rPr dirty="0"/>
              <a:t/>
            </a:r>
            <a:br>
              <a:rPr dirty="0"/>
            </a:br>
            <a:r>
              <a:rPr lang="zh-CN" altLang="en-US" sz="1530" kern="0" dirty="0" smtClean="0">
                <a:solidFill>
                  <a:srgbClr val="000000"/>
                </a:solidFill>
                <a:latin typeface="Times New Roman" pitchFamily="65" charset="-122"/>
                <a:ea typeface="宋体" pitchFamily="65" charset="-122"/>
              </a:rPr>
              <a:t>“问题”,很容易推断出途径单一,内容不丰富。其次,阐述“软实力”“理不直气不壮”,主</a:t>
            </a:r>
            <a:r>
              <a:rPr dirty="0"/>
              <a:t/>
            </a:r>
            <a:br>
              <a:rPr dirty="0"/>
            </a:br>
            <a:r>
              <a:rPr lang="zh-CN" altLang="en-US" sz="1530" kern="0" dirty="0" smtClean="0">
                <a:solidFill>
                  <a:srgbClr val="000000"/>
                </a:solidFill>
                <a:latin typeface="Times New Roman" pitchFamily="65" charset="-122"/>
                <a:ea typeface="宋体" pitchFamily="65" charset="-122"/>
              </a:rPr>
              <a:t>要指传播中国文化时常“迎合别国”,容易推断出缺乏文化自信。再次,阐述“外国人”对中</a:t>
            </a:r>
            <a:r>
              <a:rPr dirty="0"/>
              <a:t/>
            </a:r>
            <a:br>
              <a:rPr dirty="0"/>
            </a:br>
            <a:r>
              <a:rPr lang="zh-CN" altLang="en-US" sz="1530" kern="0" dirty="0" smtClean="0">
                <a:solidFill>
                  <a:srgbClr val="000000"/>
                </a:solidFill>
                <a:latin typeface="Times New Roman" pitchFamily="65" charset="-122"/>
                <a:ea typeface="宋体" pitchFamily="65" charset="-122"/>
              </a:rPr>
              <a:t>国传统文化的两种态度,根据“但是,我们对自己的传统文化却存在模糊、片面的理解,有的人</a:t>
            </a:r>
            <a:r>
              <a:rPr dirty="0"/>
              <a:t/>
            </a:r>
            <a:br>
              <a:rPr dirty="0"/>
            </a:br>
            <a:r>
              <a:rPr lang="zh-CN" altLang="en-US" sz="1530" kern="0" dirty="0" smtClean="0">
                <a:solidFill>
                  <a:srgbClr val="000000"/>
                </a:solidFill>
                <a:latin typeface="Times New Roman" pitchFamily="65" charset="-122"/>
                <a:ea typeface="宋体" pitchFamily="65" charset="-122"/>
              </a:rPr>
              <a:t>甚至根本看不起自己的传统文化”以及学者的话可以推断出对传统文化模糊、不理解。整</a:t>
            </a:r>
            <a:r>
              <a:rPr dirty="0"/>
              <a:t/>
            </a:r>
            <a:br>
              <a:rPr dirty="0"/>
            </a:br>
            <a:r>
              <a:rPr lang="zh-CN" altLang="en-US" sz="1530" kern="0" dirty="0" smtClean="0">
                <a:solidFill>
                  <a:srgbClr val="000000"/>
                </a:solidFill>
                <a:latin typeface="Times New Roman" pitchFamily="65" charset="-122"/>
                <a:ea typeface="宋体" pitchFamily="65" charset="-122"/>
              </a:rPr>
              <a:t>理以上内容,即可得出答案。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首先指出信息全球化后现实中存在的抛弃传统文化的现象(问题);然后表明自己的观</a:t>
            </a:r>
            <a:r>
              <a:rPr dirty="0"/>
              <a:t/>
            </a:r>
            <a:br>
              <a:rPr dirty="0"/>
            </a:br>
            <a:r>
              <a:rPr lang="zh-CN" altLang="en-US" sz="1530" kern="0" dirty="0" smtClean="0">
                <a:solidFill>
                  <a:srgbClr val="000000"/>
                </a:solidFill>
                <a:latin typeface="Times New Roman" pitchFamily="65" charset="-122"/>
                <a:ea typeface="宋体" pitchFamily="65" charset="-122"/>
              </a:rPr>
              <a:t>点,要寻根(认识、部分接受传统文化);最后以非物质文化遗产保护为例,论述对待传统文化的</a:t>
            </a:r>
            <a:r>
              <a:rPr dirty="0"/>
              <a:t/>
            </a:r>
            <a:br>
              <a:rPr dirty="0"/>
            </a:br>
            <a:r>
              <a:rPr lang="zh-CN" altLang="en-US" sz="1530" kern="0" dirty="0" smtClean="0">
                <a:solidFill>
                  <a:srgbClr val="000000"/>
                </a:solidFill>
                <a:latin typeface="Times New Roman" pitchFamily="65" charset="-122"/>
                <a:ea typeface="宋体" pitchFamily="65" charset="-122"/>
              </a:rPr>
              <a:t>基本看法。</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划分语段的论述层次主要依据有三:论述对象的变化,论述观点变化,观点与材料(论</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述)。阅读第②段,有明显表达作者观点的句子:“有些学者主张文化要寻根,不能把根丢掉</a:t>
            </a:r>
            <a:r>
              <a:rPr dirty="0"/>
              <a:t/>
            </a:r>
            <a:br>
              <a:rPr dirty="0"/>
            </a:br>
            <a:r>
              <a:rPr lang="zh-CN" altLang="en-US" sz="1530" kern="0" dirty="0" smtClean="0">
                <a:solidFill>
                  <a:srgbClr val="000000"/>
                </a:solidFill>
                <a:latin typeface="Times New Roman" pitchFamily="65" charset="-122"/>
                <a:ea typeface="宋体" pitchFamily="65" charset="-122"/>
              </a:rPr>
              <a:t>了。我很赞同这个观点。”这一观点针对的是上文很多人“把自己的传统文化都抛弃掉</a:t>
            </a:r>
            <a:r>
              <a:rPr dirty="0"/>
              <a:t/>
            </a:r>
            <a:br>
              <a:rPr dirty="0"/>
            </a:br>
            <a:r>
              <a:rPr lang="zh-CN" altLang="en-US" sz="1530" kern="0" dirty="0" smtClean="0">
                <a:solidFill>
                  <a:srgbClr val="000000"/>
                </a:solidFill>
                <a:latin typeface="Times New Roman" pitchFamily="65" charset="-122"/>
                <a:ea typeface="宋体" pitchFamily="65" charset="-122"/>
              </a:rPr>
              <a:t>了”而言的,而这句话又是对“文化会不会趋同呢”的解答。这样看来,第一层应当划到“都</a:t>
            </a:r>
            <a:r>
              <a:rPr dirty="0"/>
              <a:t/>
            </a:r>
            <a:br>
              <a:rPr dirty="0"/>
            </a:br>
            <a:r>
              <a:rPr lang="zh-CN" altLang="en-US" sz="1530" kern="0" dirty="0" smtClean="0">
                <a:solidFill>
                  <a:srgbClr val="000000"/>
                </a:solidFill>
                <a:latin typeface="Times New Roman" pitchFamily="65" charset="-122"/>
                <a:ea typeface="宋体" pitchFamily="65" charset="-122"/>
              </a:rPr>
              <a:t>抛弃掉了”,指出:信息全球化后现实中存在的抛弃传统文化的现象(问题)。接下来表明作者</a:t>
            </a:r>
            <a:r>
              <a:rPr dirty="0"/>
              <a:t/>
            </a:r>
            <a:br>
              <a:rPr dirty="0"/>
            </a:br>
            <a:r>
              <a:rPr lang="zh-CN" altLang="en-US" sz="1530" kern="0" dirty="0" smtClean="0">
                <a:solidFill>
                  <a:srgbClr val="000000"/>
                </a:solidFill>
                <a:latin typeface="Times New Roman" pitchFamily="65" charset="-122"/>
                <a:ea typeface="宋体" pitchFamily="65" charset="-122"/>
              </a:rPr>
              <a:t>对这一现象的看法(观点),赞叹“文化寻根”,那么什么是“文化寻根”?后面才具体阐述:</a:t>
            </a:r>
            <a:r>
              <a:rPr dirty="0"/>
              <a:t/>
            </a:r>
            <a:br>
              <a:rPr dirty="0"/>
            </a:br>
            <a:r>
              <a:rPr lang="zh-CN" altLang="en-US" sz="1530" kern="0" dirty="0" smtClean="0">
                <a:solidFill>
                  <a:srgbClr val="000000"/>
                </a:solidFill>
                <a:latin typeface="Times New Roman" pitchFamily="65" charset="-122"/>
                <a:ea typeface="宋体" pitchFamily="65" charset="-122"/>
              </a:rPr>
              <a:t>“要让现代人认识、接受我们的传统文化,但是也不一定要普遍接受。”如果都用肯定来表</a:t>
            </a:r>
            <a:r>
              <a:rPr dirty="0"/>
              <a:t/>
            </a:r>
            <a:br>
              <a:rPr dirty="0"/>
            </a:br>
            <a:r>
              <a:rPr lang="zh-CN" altLang="en-US" sz="1530" kern="0" dirty="0" smtClean="0">
                <a:solidFill>
                  <a:srgbClr val="000000"/>
                </a:solidFill>
                <a:latin typeface="Times New Roman" pitchFamily="65" charset="-122"/>
                <a:ea typeface="宋体" pitchFamily="65" charset="-122"/>
              </a:rPr>
              <a:t>达则为:认识、部分接受我们的传统文化。后面“我们存在很多思想误区”,显然有一个“观</a:t>
            </a:r>
            <a:r>
              <a:rPr dirty="0"/>
              <a:t/>
            </a:r>
            <a:br>
              <a:rPr dirty="0"/>
            </a:br>
            <a:r>
              <a:rPr lang="zh-CN" altLang="en-US" sz="1530" kern="0" dirty="0" smtClean="0">
                <a:solidFill>
                  <a:srgbClr val="000000"/>
                </a:solidFill>
                <a:latin typeface="Times New Roman" pitchFamily="65" charset="-122"/>
                <a:ea typeface="宋体" pitchFamily="65" charset="-122"/>
              </a:rPr>
              <a:t>点”,也就表明又是一个层次。具体哪些“思想误区”?后面举出“非物质文化遗产”上的误</a:t>
            </a:r>
            <a:r>
              <a:rPr dirty="0"/>
              <a:t/>
            </a:r>
            <a:br>
              <a:rPr dirty="0"/>
            </a:br>
            <a:r>
              <a:rPr lang="zh-CN" altLang="en-US" sz="1530" kern="0" dirty="0" smtClean="0">
                <a:solidFill>
                  <a:srgbClr val="000000"/>
                </a:solidFill>
                <a:latin typeface="Times New Roman" pitchFamily="65" charset="-122"/>
                <a:ea typeface="宋体" pitchFamily="65" charset="-122"/>
              </a:rPr>
              <a:t>区。举出“误区”后,作者表明了自己的看法,两个“我觉得</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”都表达了作者的看法,但后</a:t>
            </a:r>
            <a:r>
              <a:rPr dirty="0"/>
              <a:t/>
            </a:r>
            <a:br>
              <a:rPr dirty="0"/>
            </a:br>
            <a:r>
              <a:rPr lang="zh-CN" altLang="en-US" sz="1530" kern="0" dirty="0" smtClean="0">
                <a:solidFill>
                  <a:srgbClr val="000000"/>
                </a:solidFill>
                <a:latin typeface="Times New Roman" pitchFamily="65" charset="-122"/>
                <a:ea typeface="宋体" pitchFamily="65" charset="-122"/>
              </a:rPr>
              <a:t>面一句话“但求不绝如缕,这是我对非物质文化遗产的基本看法”,表明看法重点在第二个</a:t>
            </a:r>
            <a:r>
              <a:rPr dirty="0"/>
              <a:t/>
            </a:r>
            <a:br>
              <a:rPr dirty="0"/>
            </a:br>
            <a:r>
              <a:rPr lang="zh-CN" altLang="en-US" sz="1530" kern="0" dirty="0" smtClean="0">
                <a:solidFill>
                  <a:srgbClr val="000000"/>
                </a:solidFill>
                <a:latin typeface="Times New Roman" pitchFamily="65" charset="-122"/>
                <a:ea typeface="宋体" pitchFamily="65" charset="-122"/>
              </a:rPr>
              <a:t>“我觉得</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”。这样,语段的层次就比较清楚了,每一层的要点也基本明确。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以中医在世界的影响大,说明我国文化软实力强;以中医传播为例,说明我国在文化传</a:t>
            </a:r>
            <a:r>
              <a:rPr dirty="0"/>
              <a:t/>
            </a:r>
            <a:br>
              <a:rPr dirty="0"/>
            </a:br>
            <a:r>
              <a:rPr lang="zh-CN" altLang="en-US" sz="1530" kern="0" dirty="0" smtClean="0">
                <a:solidFill>
                  <a:srgbClr val="000000"/>
                </a:solidFill>
                <a:latin typeface="Times New Roman" pitchFamily="65" charset="-122"/>
                <a:ea typeface="宋体" pitchFamily="65" charset="-122"/>
              </a:rPr>
              <a:t>播时有偏差。(只重“艺”“术”不重“道”。)</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论据为“中医文化”,首先要弄清③④段讲了哪些“中医文化”。阅读第③段,很容易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明白,主要讲“中医在世界上的影响力是很大的”,是针对“对外文化交流”讲的,从第①②段</a:t>
            </a:r>
            <a:r>
              <a:t/>
            </a:r>
            <a:br/>
            <a:r>
              <a:rPr lang="zh-CN" altLang="en-US" sz="1530" kern="0" dirty="0" smtClean="0">
                <a:solidFill>
                  <a:srgbClr val="000000"/>
                </a:solidFill>
                <a:latin typeface="Times New Roman" pitchFamily="65" charset="-122"/>
                <a:ea typeface="宋体" pitchFamily="65" charset="-122"/>
              </a:rPr>
              <a:t>可以明白,中医文化,是“传统文化”“软实力”,那么,“影响大”,说明“实力强”,或者“传</a:t>
            </a:r>
            <a:r>
              <a:t/>
            </a:r>
            <a:br/>
            <a:r>
              <a:rPr lang="zh-CN" altLang="en-US" sz="1530" kern="0" dirty="0" smtClean="0">
                <a:solidFill>
                  <a:srgbClr val="000000"/>
                </a:solidFill>
                <a:latin typeface="Times New Roman" pitchFamily="65" charset="-122"/>
                <a:ea typeface="宋体" pitchFamily="65" charset="-122"/>
              </a:rPr>
              <a:t>统文化影响大”。阅读第④段开头,“中国其实有很强的文化软实力”,承上而来,下面用</a:t>
            </a:r>
            <a:r>
              <a:t/>
            </a:r>
            <a:br/>
            <a:r>
              <a:rPr lang="zh-CN" altLang="en-US" sz="1530" kern="0" dirty="0" smtClean="0">
                <a:solidFill>
                  <a:srgbClr val="000000"/>
                </a:solidFill>
                <a:latin typeface="Times New Roman" pitchFamily="65" charset="-122"/>
                <a:ea typeface="宋体" pitchFamily="65" charset="-122"/>
              </a:rPr>
              <a:t>“但”表转折,可见,第③段论述的观点就是“中国有很强的文化软实力”。第④段“但”转</a:t>
            </a:r>
            <a:r>
              <a:t/>
            </a:r>
            <a:br/>
            <a:r>
              <a:rPr lang="zh-CN" altLang="en-US" sz="1530" kern="0" dirty="0" smtClean="0">
                <a:solidFill>
                  <a:srgbClr val="000000"/>
                </a:solidFill>
                <a:latin typeface="Times New Roman" pitchFamily="65" charset="-122"/>
                <a:ea typeface="宋体" pitchFamily="65" charset="-122"/>
              </a:rPr>
              <a:t>折后表明“文化传播的时候只是从‘艺’和‘术’的层次出发,没有从‘道’的文化层次去</a:t>
            </a:r>
            <a:r>
              <a:t/>
            </a:r>
            <a:br/>
            <a:r>
              <a:rPr lang="zh-CN" altLang="en-US" sz="1530" kern="0" dirty="0" smtClean="0">
                <a:solidFill>
                  <a:srgbClr val="000000"/>
                </a:solidFill>
                <a:latin typeface="Times New Roman" pitchFamily="65" charset="-122"/>
                <a:ea typeface="宋体" pitchFamily="65" charset="-122"/>
              </a:rPr>
              <a:t>全面考虑”,说明我国文化传播中的问题:重“艺”“术”,不重“道”。这是文化传播中的一</a:t>
            </a:r>
            <a:r>
              <a:t/>
            </a:r>
            <a:br/>
            <a:r>
              <a:rPr lang="zh-CN" altLang="en-US" sz="1530" kern="0" dirty="0" smtClean="0">
                <a:solidFill>
                  <a:srgbClr val="000000"/>
                </a:solidFill>
                <a:latin typeface="Times New Roman" pitchFamily="65" charset="-122"/>
                <a:ea typeface="宋体" pitchFamily="65" charset="-122"/>
              </a:rPr>
              <a:t>种偏差。</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三、(2018江苏通、泰、扬、徐、淮、宿二模,17—19)阅读下面的文章,完成1—3题。(18分)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“说破”的艺术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 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①昆曲《烂柯山》,由朱买臣“马前泼水”的故事演绎而来。耐人寻味的是,一开场,一脸颓相</a:t>
            </a:r>
            <a:r>
              <a:t/>
            </a:r>
            <a:br/>
            <a:r>
              <a:rPr lang="zh-CN" altLang="en-US" sz="1530" kern="0" dirty="0" smtClean="0">
                <a:solidFill>
                  <a:srgbClr val="000000"/>
                </a:solidFill>
                <a:latin typeface="Times New Roman" pitchFamily="65" charset="-122"/>
                <a:ea typeface="宋体" pitchFamily="65" charset="-122"/>
              </a:rPr>
              <a:t>的朱买臣就来了个自嘲式自报家门:穷儒。至于其他剧目中公开称自己是贪官、庸医等,更比</a:t>
            </a:r>
            <a:r>
              <a:t/>
            </a:r>
            <a:br/>
            <a:r>
              <a:rPr lang="zh-CN" altLang="en-US" sz="1530" kern="0" dirty="0" smtClean="0">
                <a:solidFill>
                  <a:srgbClr val="000000"/>
                </a:solidFill>
                <a:latin typeface="Times New Roman" pitchFamily="65" charset="-122"/>
                <a:ea typeface="宋体" pitchFamily="65" charset="-122"/>
              </a:rPr>
              <a:t>比皆是。这,恰恰是昆曲的自报家门程式——“说破”。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②说破,在吴语中有两层含义,一是指把话讲透彻,一是指把人讲破(讲坏)。昆曲往往在演出前</a:t>
            </a:r>
            <a:r>
              <a:t/>
            </a:r>
            <a:br/>
            <a:r>
              <a:rPr lang="zh-CN" altLang="en-US" sz="1530" kern="0" dirty="0" smtClean="0">
                <a:solidFill>
                  <a:srgbClr val="000000"/>
                </a:solidFill>
                <a:latin typeface="Times New Roman" pitchFamily="65" charset="-122"/>
                <a:ea typeface="宋体" pitchFamily="65" charset="-122"/>
              </a:rPr>
              <a:t>就将剧情与角色兜底向观众做交代,与追求悬念,追求情节的层层环扣、步步推进的西方戏剧</a:t>
            </a:r>
            <a:r>
              <a:t/>
            </a:r>
            <a:br/>
            <a:r>
              <a:rPr lang="zh-CN" altLang="en-US" sz="1530" kern="0" dirty="0" smtClean="0">
                <a:solidFill>
                  <a:srgbClr val="000000"/>
                </a:solidFill>
                <a:latin typeface="Times New Roman" pitchFamily="65" charset="-122"/>
                <a:ea typeface="宋体" pitchFamily="65" charset="-122"/>
              </a:rPr>
              <a:t>体系截然不同。观众在欣赏西方戏剧时始终是被蒙在鼓里的,秘密究竟要保持多久,什么时候</a:t>
            </a:r>
            <a:r>
              <a:t/>
            </a:r>
            <a:br/>
            <a:r>
              <a:rPr lang="zh-CN" altLang="en-US" sz="1530" kern="0" dirty="0" smtClean="0">
                <a:solidFill>
                  <a:srgbClr val="000000"/>
                </a:solidFill>
                <a:latin typeface="Times New Roman" pitchFamily="65" charset="-122"/>
                <a:ea typeface="宋体" pitchFamily="65" charset="-122"/>
              </a:rPr>
              <a:t>才能揭开,秘钥全都掌握在编剧和导演手里。且不论近代流行的悬疑剧、推理剧,即便是莎士</a:t>
            </a:r>
            <a:r>
              <a:t/>
            </a:r>
            <a:br/>
            <a:r>
              <a:rPr lang="zh-CN" altLang="en-US" sz="1530" kern="0" dirty="0" smtClean="0">
                <a:solidFill>
                  <a:srgbClr val="000000"/>
                </a:solidFill>
                <a:latin typeface="Times New Roman" pitchFamily="65" charset="-122"/>
                <a:ea typeface="宋体" pitchFamily="65" charset="-122"/>
              </a:rPr>
              <a:t>比亚的《罗密欧和朱丽叶》《理查二世》和《仲夏夜之梦》,也竭力将隐喻和象征转化为剧</a:t>
            </a:r>
            <a:r>
              <a:t/>
            </a:r>
            <a:br/>
            <a:r>
              <a:rPr lang="zh-CN" altLang="en-US" sz="1530" kern="0" dirty="0" smtClean="0">
                <a:solidFill>
                  <a:srgbClr val="000000"/>
                </a:solidFill>
                <a:latin typeface="Times New Roman" pitchFamily="65" charset="-122"/>
                <a:ea typeface="宋体" pitchFamily="65" charset="-122"/>
              </a:rPr>
              <a:t>情发展的需要。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③昆曲演出最不容忽略的特征,是角色与观众近在咫尺,随时都可交流。何况很多戏文是根据</a:t>
            </a:r>
            <a:r>
              <a:t/>
            </a:r>
            <a:br/>
            <a:r>
              <a:rPr lang="zh-CN" altLang="en-US" sz="1530" kern="0" dirty="0" smtClean="0">
                <a:solidFill>
                  <a:srgbClr val="000000"/>
                </a:solidFill>
                <a:latin typeface="Times New Roman" pitchFamily="65" charset="-122"/>
                <a:ea typeface="宋体" pitchFamily="65" charset="-122"/>
              </a:rPr>
              <a:t>主人嗜好点的,点哪出演哪出。听戏者烂熟于心,边看边听,随听随哼。戏没秘密,干脆说破,反</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而能让观众接受。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④昆曲中也有自报家门却说而不破的剧目。例如《长生殿·春睡》,杨贵妃自报家门,称自己:</a:t>
            </a:r>
            <a:r>
              <a:t/>
            </a:r>
            <a:br/>
            <a:r>
              <a:rPr lang="zh-CN" altLang="en-US" sz="1530" kern="0" dirty="0" smtClean="0">
                <a:solidFill>
                  <a:srgbClr val="000000"/>
                </a:solidFill>
                <a:latin typeface="Times New Roman" pitchFamily="65" charset="-122"/>
                <a:ea typeface="宋体" pitchFamily="65" charset="-122"/>
              </a:rPr>
              <a:t>“生有玉环,在于左臂,上隐‘太真’二字。因名玉环,小字太真。”她说出自己的名和字因何</a:t>
            </a:r>
            <a:r>
              <a:t/>
            </a:r>
            <a:br/>
            <a:r>
              <a:rPr lang="zh-CN" altLang="en-US" sz="1530" kern="0" dirty="0" smtClean="0">
                <a:solidFill>
                  <a:srgbClr val="000000"/>
                </a:solidFill>
                <a:latin typeface="Times New Roman" pitchFamily="65" charset="-122"/>
                <a:ea typeface="宋体" pitchFamily="65" charset="-122"/>
              </a:rPr>
              <a:t>而来,却不去交代玉环与“太真”二字从何而来。人怎么可能一出娘胎臂上就有玉环和“太</a:t>
            </a:r>
            <a:r>
              <a:t/>
            </a:r>
            <a:br/>
            <a:r>
              <a:rPr lang="zh-CN" altLang="en-US" sz="1530" kern="0" dirty="0" smtClean="0">
                <a:solidFill>
                  <a:srgbClr val="000000"/>
                </a:solidFill>
                <a:latin typeface="Times New Roman" pitchFamily="65" charset="-122"/>
                <a:ea typeface="宋体" pitchFamily="65" charset="-122"/>
              </a:rPr>
              <a:t>真”二字呢?洪昇正是用这种说而不破、点到为止的台词,神化杨贵妃,凸显她出身的非同一</a:t>
            </a:r>
            <a:r>
              <a:t/>
            </a:r>
            <a:br/>
            <a:r>
              <a:rPr lang="zh-CN" altLang="en-US" sz="1530" kern="0" dirty="0" smtClean="0">
                <a:solidFill>
                  <a:srgbClr val="000000"/>
                </a:solidFill>
                <a:latin typeface="Times New Roman" pitchFamily="65" charset="-122"/>
                <a:ea typeface="宋体" pitchFamily="65" charset="-122"/>
              </a:rPr>
              <a:t>般与神秘,来迎合观众的口味。这种说而不破的自报家门,也从一个侧面昭示了传统戏曲由娱</a:t>
            </a:r>
            <a:r>
              <a:t/>
            </a:r>
            <a:br/>
            <a:r>
              <a:rPr lang="zh-CN" altLang="en-US" sz="1530" kern="0" dirty="0" smtClean="0">
                <a:solidFill>
                  <a:srgbClr val="000000"/>
                </a:solidFill>
                <a:latin typeface="Times New Roman" pitchFamily="65" charset="-122"/>
                <a:ea typeface="宋体" pitchFamily="65" charset="-122"/>
              </a:rPr>
              <a:t>神到娱人的特征。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⑤《西厢记·游殿》一则,讲张珙与崔莺莺在普救寺一见钟情的故事。开篇法聪出场,自报家门</a:t>
            </a:r>
            <a:r>
              <a:t/>
            </a:r>
            <a:br/>
            <a:r>
              <a:rPr lang="zh-CN" altLang="en-US" sz="1530" kern="0" dirty="0" smtClean="0">
                <a:solidFill>
                  <a:srgbClr val="000000"/>
                </a:solidFill>
                <a:latin typeface="Times New Roman" pitchFamily="65" charset="-122"/>
                <a:ea typeface="宋体" pitchFamily="65" charset="-122"/>
              </a:rPr>
              <a:t>道:“我做和尚不吃荤,大鱼大肉囫囵吞。”不仅让自己底朝天,连方丈法本也凡心尽显。再如</a:t>
            </a:r>
            <a:r>
              <a:t/>
            </a:r>
            <a:br/>
            <a:r>
              <a:rPr lang="zh-CN" altLang="en-US" sz="1530" kern="0" dirty="0" smtClean="0">
                <a:solidFill>
                  <a:srgbClr val="000000"/>
                </a:solidFill>
                <a:latin typeface="Times New Roman" pitchFamily="65" charset="-122"/>
                <a:ea typeface="宋体" pitchFamily="65" charset="-122"/>
              </a:rPr>
              <a:t>“老虎也怕和尚的化缘簿”“‘周夫子’是‘周仓的爷’”等等,出自和尚法聪之口,对于假</a:t>
            </a:r>
            <a:r>
              <a:t/>
            </a:r>
            <a:br/>
            <a:r>
              <a:rPr lang="zh-CN" altLang="en-US" sz="1530" kern="0" dirty="0" smtClean="0">
                <a:solidFill>
                  <a:srgbClr val="000000"/>
                </a:solidFill>
                <a:latin typeface="Times New Roman" pitchFamily="65" charset="-122"/>
                <a:ea typeface="宋体" pitchFamily="65" charset="-122"/>
              </a:rPr>
              <a:t>正经假道学的出丑、嘲弄,丝毫也不怜惜,尽情张扬了世俗的情趣。令观众畅怀大笑以后思索:</a:t>
            </a:r>
            <a:r>
              <a:t/>
            </a:r>
            <a:br/>
            <a:r>
              <a:rPr lang="zh-CN" altLang="en-US" sz="1530" kern="0" dirty="0" smtClean="0">
                <a:solidFill>
                  <a:srgbClr val="000000"/>
                </a:solidFill>
                <a:latin typeface="Times New Roman" pitchFamily="65" charset="-122"/>
                <a:ea typeface="宋体" pitchFamily="65" charset="-122"/>
              </a:rPr>
              <a:t>什么才是生活的至美?什么才是人性尊严?在戏中,丑角法聪以调侃、幽默的方式“说破”,为</a:t>
            </a:r>
            <a:r>
              <a:t/>
            </a:r>
            <a:br/>
            <a:r>
              <a:rPr lang="zh-CN" altLang="en-US" sz="1530" kern="0" dirty="0" smtClean="0">
                <a:solidFill>
                  <a:srgbClr val="000000"/>
                </a:solidFill>
                <a:latin typeface="Times New Roman" pitchFamily="65" charset="-122"/>
                <a:ea typeface="宋体" pitchFamily="65" charset="-122"/>
              </a:rPr>
              <a:t>小生张珙与崔莺莺约会这一情节做了铺垫,生动地塑造了一个被爱情冲昏头脑,既聪明又愚蠢,</a:t>
            </a:r>
            <a:r>
              <a:t/>
            </a:r>
            <a:br/>
            <a:r>
              <a:rPr lang="zh-CN" altLang="en-US" sz="1530" kern="0" dirty="0" smtClean="0">
                <a:solidFill>
                  <a:srgbClr val="000000"/>
                </a:solidFill>
                <a:latin typeface="Times New Roman" pitchFamily="65" charset="-122"/>
                <a:ea typeface="宋体" pitchFamily="65" charset="-122"/>
              </a:rPr>
              <a:t>既果敢又胆怯的书生形象。</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⑥明清传奇剧本的首出,往往是“家门大意”“副末开场”。如果说,开场是整出戏的说破,自</a:t>
            </a:r>
            <a:r>
              <a:t/>
            </a:r>
            <a:br/>
            <a:r>
              <a:rPr lang="zh-CN" altLang="en-US" sz="1530" kern="0" dirty="0" smtClean="0">
                <a:solidFill>
                  <a:srgbClr val="000000"/>
                </a:solidFill>
                <a:latin typeface="Times New Roman" pitchFamily="65" charset="-122"/>
                <a:ea typeface="宋体" pitchFamily="65" charset="-122"/>
              </a:rPr>
              <a:t>报家门则是某个角色的说破。以昆曲为标志的中国传统戏曲,原本是为士大夫和有钱有闲者</a:t>
            </a:r>
            <a:r>
              <a:t/>
            </a:r>
            <a:br/>
            <a:r>
              <a:rPr lang="zh-CN" altLang="en-US" sz="1530" kern="0" dirty="0" smtClean="0">
                <a:solidFill>
                  <a:srgbClr val="000000"/>
                </a:solidFill>
                <a:latin typeface="Times New Roman" pitchFamily="65" charset="-122"/>
                <a:ea typeface="宋体" pitchFamily="65" charset="-122"/>
              </a:rPr>
              <a:t>服务的,“观众至上”是根本的出发点。一个角色在大庭广众下毫不吝啬地解剖自己,甚至以</a:t>
            </a:r>
            <a:r>
              <a:t/>
            </a:r>
            <a:br/>
            <a:r>
              <a:rPr lang="zh-CN" altLang="en-US" sz="1530" kern="0" dirty="0" smtClean="0">
                <a:solidFill>
                  <a:srgbClr val="000000"/>
                </a:solidFill>
                <a:latin typeface="Times New Roman" pitchFamily="65" charset="-122"/>
                <a:ea typeface="宋体" pitchFamily="65" charset="-122"/>
              </a:rPr>
              <a:t>讽刺、调笑、挖苦的方法,将性格、品行、志向作一番自我暴露,显然是最直接地赢得观众的</a:t>
            </a:r>
            <a:r>
              <a:t/>
            </a:r>
            <a:br/>
            <a:r>
              <a:rPr lang="zh-CN" altLang="en-US" sz="1530" kern="0" dirty="0" smtClean="0">
                <a:solidFill>
                  <a:srgbClr val="000000"/>
                </a:solidFill>
                <a:latin typeface="Times New Roman" pitchFamily="65" charset="-122"/>
                <a:ea typeface="宋体" pitchFamily="65" charset="-122"/>
              </a:rPr>
              <a:t>方式。如今不少相声演员在表演时沿用了“说破”艺术,也颇见舞台效果。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1.(分析内容作用)文章第②段,作者用西方戏剧的例子对论述“说破的艺术”有什么作用?请</a:t>
            </a:r>
            <a:r>
              <a:t/>
            </a:r>
            <a:br/>
            <a:r>
              <a:rPr lang="zh-CN" altLang="en-US" sz="1530" kern="0" dirty="0" smtClean="0">
                <a:solidFill>
                  <a:srgbClr val="000000"/>
                </a:solidFill>
                <a:latin typeface="Times New Roman" pitchFamily="65" charset="-122"/>
                <a:ea typeface="宋体" pitchFamily="65" charset="-122"/>
              </a:rPr>
              <a:t>简要分析。(6分)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2.(分析论述层次)请简要概述第④段的论述层次。(6分)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3.(归纳内容要点)请结合文意,简要概括昆曲“说破”艺术的特征。(6分)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①指出西方戏剧追求悬念和追求情节的步步推进的特点;②与昆曲自报家门程式</a:t>
            </a:r>
            <a:r>
              <a:rPr dirty="0"/>
              <a:t/>
            </a:r>
            <a:br>
              <a:rPr dirty="0"/>
            </a:br>
            <a:r>
              <a:rPr lang="zh-CN" altLang="en-US" sz="1530" kern="0" dirty="0" smtClean="0">
                <a:solidFill>
                  <a:srgbClr val="000000"/>
                </a:solidFill>
                <a:latin typeface="Times New Roman" pitchFamily="65" charset="-122"/>
                <a:ea typeface="宋体" pitchFamily="65" charset="-122"/>
              </a:rPr>
              <a:t>“说破”形成对比,突出了昆曲开场把话讲透的特点;③增强了论证的说服力。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文章第②段说“昆曲往往在演出前就将剧情与角色兜底向观众做交代</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也竭力将</a:t>
            </a:r>
            <a:r>
              <a:rPr dirty="0"/>
              <a:t/>
            </a:r>
            <a:br>
              <a:rPr dirty="0"/>
            </a:br>
            <a:r>
              <a:rPr lang="zh-CN" altLang="en-US" sz="1530" kern="0" dirty="0" smtClean="0">
                <a:solidFill>
                  <a:srgbClr val="000000"/>
                </a:solidFill>
                <a:latin typeface="Times New Roman" pitchFamily="65" charset="-122"/>
                <a:ea typeface="宋体" pitchFamily="65" charset="-122"/>
              </a:rPr>
              <a:t>隐喻和象征转化为剧情发展的需要”,这是说西方戏剧喜欢设置悬念,追求情节的步步推进或</a:t>
            </a:r>
            <a:r>
              <a:rPr dirty="0"/>
              <a:t/>
            </a:r>
            <a:br>
              <a:rPr dirty="0"/>
            </a:br>
            <a:r>
              <a:rPr lang="zh-CN" altLang="en-US" sz="1530" kern="0" dirty="0" smtClean="0">
                <a:solidFill>
                  <a:srgbClr val="000000"/>
                </a:solidFill>
                <a:latin typeface="Times New Roman" pitchFamily="65" charset="-122"/>
                <a:ea typeface="宋体" pitchFamily="65" charset="-122"/>
              </a:rPr>
              <a:t>推理,这与“昆曲的自报家门程式——‘说破’”形成对比,突出了“昆曲往往在演出前就将</a:t>
            </a:r>
            <a:r>
              <a:rPr dirty="0"/>
              <a:t/>
            </a:r>
            <a:br>
              <a:rPr dirty="0"/>
            </a:br>
            <a:r>
              <a:rPr lang="zh-CN" altLang="en-US" sz="1530" kern="0" dirty="0" smtClean="0">
                <a:solidFill>
                  <a:srgbClr val="000000"/>
                </a:solidFill>
                <a:latin typeface="Times New Roman" pitchFamily="65" charset="-122"/>
                <a:ea typeface="宋体" pitchFamily="65" charset="-122"/>
              </a:rPr>
              <a:t>剧情与角色兜底向观众做交代”的特点,使得论证更具有说服力。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首先,指出昆曲也有一些剧目自报家门却说而不破;接着,举例分析说而不破的艺术效</a:t>
            </a:r>
            <a:r>
              <a:rPr dirty="0"/>
              <a:t/>
            </a:r>
            <a:br>
              <a:rPr dirty="0"/>
            </a:br>
            <a:r>
              <a:rPr lang="zh-CN" altLang="en-US" sz="1530" kern="0" dirty="0" smtClean="0">
                <a:solidFill>
                  <a:srgbClr val="000000"/>
                </a:solidFill>
                <a:latin typeface="Times New Roman" pitchFamily="65" charset="-122"/>
                <a:ea typeface="宋体" pitchFamily="65" charset="-122"/>
              </a:rPr>
              <a:t>果及目的;最后,揭示说而不破的艺术价值。</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回答本题,可先通读全段,划分层次,然后按照“先写了</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又写了</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最后写了</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r>
              <a:rPr dirty="0"/>
              <a:t/>
            </a:r>
            <a:br>
              <a:rPr dirty="0"/>
            </a:br>
            <a:r>
              <a:rPr lang="zh-CN" altLang="en-US" sz="1530" kern="0" dirty="0" smtClean="0">
                <a:solidFill>
                  <a:srgbClr val="000000"/>
                </a:solidFill>
                <a:latin typeface="Times New Roman" pitchFamily="65" charset="-122"/>
                <a:ea typeface="宋体" pitchFamily="65" charset="-122"/>
              </a:rPr>
              <a:t>的思路组织答案即可。本文第④段先总述“昆曲中也有自报家门却说而不破的剧目”,然后</a:t>
            </a:r>
            <a:r>
              <a:rPr dirty="0"/>
              <a:t/>
            </a:r>
            <a:br>
              <a:rPr dirty="0"/>
            </a:br>
            <a:r>
              <a:rPr lang="zh-CN" altLang="en-US" sz="1530" kern="0" dirty="0" smtClean="0">
                <a:solidFill>
                  <a:srgbClr val="000000"/>
                </a:solidFill>
                <a:latin typeface="Times New Roman" pitchFamily="65" charset="-122"/>
                <a:ea typeface="宋体" pitchFamily="65" charset="-122"/>
              </a:rPr>
              <a:t>举杨贵妃自报家门的事例分析说而不破的艺术效果及目的,最后指出“说而不破的艺术价值,</a:t>
            </a:r>
            <a:r>
              <a:rPr dirty="0"/>
              <a:t/>
            </a:r>
            <a:br>
              <a:rPr dirty="0"/>
            </a:br>
            <a:r>
              <a:rPr lang="zh-CN" altLang="en-US" sz="1530" kern="0" dirty="0" smtClean="0">
                <a:solidFill>
                  <a:srgbClr val="000000"/>
                </a:solidFill>
                <a:latin typeface="Times New Roman" pitchFamily="65" charset="-122"/>
                <a:ea typeface="宋体" pitchFamily="65" charset="-122"/>
              </a:rPr>
              <a:t>即“从一个侧面昭示了传统戏曲由娱神到娱人的特征”。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脸谱。再往深里说,各种“谱”不但不企图限制艺术家的天才,而且还可以防止天才的流产。</a:t>
            </a:r>
            <a:r>
              <a:rPr dirty="0"/>
              <a:t/>
            </a:r>
            <a:br>
              <a:rPr dirty="0"/>
            </a:br>
            <a:r>
              <a:rPr lang="zh-CN" altLang="en-US" sz="1530" kern="0" dirty="0" smtClean="0">
                <a:solidFill>
                  <a:srgbClr val="000000"/>
                </a:solidFill>
                <a:latin typeface="Times New Roman" pitchFamily="65" charset="-122"/>
                <a:ea typeface="宋体" pitchFamily="65" charset="-122"/>
              </a:rPr>
              <a:t>“谱”规范着那不易规范的天才,使其不仅有天才,而且有成就。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记得几十年前奚啸伯先生对我们说,舞台艺术要做到“有规律的自由”,他的体会是很深刻的。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(选自《叶秀山文集》,有删改)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1.文中“谱”的含义有哪些?(6分)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2.请简要归纳文章第四段的论述层次。(6分)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3.请结合文章,阐释最后一段中“有规律的自由”的内涵。(6分) </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①一般以丑角形象开场;②语言调侃、幽默;③内容多为交代人物身份、人物性格。</a:t>
            </a:r>
            <a:endParaRPr lang="zh-CN" altLang="en-US" sz="1600" dirty="0" smtClean="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作答本题可以立足于文本,抓住“艺术的特征”这一关键词,从中筛选相关信息。从原</a:t>
            </a:r>
            <a:r>
              <a:rPr dirty="0"/>
              <a:t/>
            </a:r>
            <a:br>
              <a:rPr dirty="0"/>
            </a:br>
            <a:r>
              <a:rPr lang="zh-CN" altLang="en-US" sz="1530" kern="0" dirty="0" smtClean="0">
                <a:solidFill>
                  <a:srgbClr val="000000"/>
                </a:solidFill>
                <a:latin typeface="Times New Roman" pitchFamily="65" charset="-122"/>
                <a:ea typeface="宋体" pitchFamily="65" charset="-122"/>
              </a:rPr>
              <a:t>文看,“说破,在吴语中有两层含义,一是指把话讲透彻,一是指把人讲破(讲坏)”“昆曲往往在</a:t>
            </a:r>
            <a:r>
              <a:rPr dirty="0"/>
              <a:t/>
            </a:r>
            <a:br>
              <a:rPr dirty="0"/>
            </a:br>
            <a:r>
              <a:rPr lang="zh-CN" altLang="en-US" sz="1530" kern="0" dirty="0" smtClean="0">
                <a:solidFill>
                  <a:srgbClr val="000000"/>
                </a:solidFill>
                <a:latin typeface="Times New Roman" pitchFamily="65" charset="-122"/>
                <a:ea typeface="宋体" pitchFamily="65" charset="-122"/>
              </a:rPr>
              <a:t>演出前就将剧情与角色兜底向观众做交代”“在戏中,丑角法聪以调侃、幽默的方式‘说</a:t>
            </a:r>
            <a:r>
              <a:rPr dirty="0"/>
              <a:t/>
            </a:r>
            <a:br>
              <a:rPr dirty="0"/>
            </a:br>
            <a:r>
              <a:rPr lang="zh-CN" altLang="en-US" sz="1530" kern="0" dirty="0" smtClean="0">
                <a:solidFill>
                  <a:srgbClr val="000000"/>
                </a:solidFill>
                <a:latin typeface="Times New Roman" pitchFamily="65" charset="-122"/>
                <a:ea typeface="宋体" pitchFamily="65" charset="-122"/>
              </a:rPr>
              <a:t>破’</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书生形象”。组织答案时注意使用概括性的语言,且语言要简洁。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四、(2017常州一模,18—20)阅读下面的文章,完成1—3题。(18分)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还我鲁迅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朱学东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今天许多人不喜欢鲁迅的原因,除了鲁迅似乎太过“刻薄尖酸”“不饶人”的传统说法之外,</a:t>
            </a:r>
            <a:r>
              <a:rPr dirty="0"/>
              <a:t/>
            </a:r>
            <a:br>
              <a:rPr dirty="0"/>
            </a:br>
            <a:r>
              <a:rPr lang="zh-CN" altLang="en-US" sz="1530" kern="0" dirty="0" smtClean="0">
                <a:solidFill>
                  <a:srgbClr val="000000"/>
                </a:solidFill>
                <a:latin typeface="Times New Roman" pitchFamily="65" charset="-122"/>
                <a:ea typeface="宋体" pitchFamily="65" charset="-122"/>
              </a:rPr>
              <a:t>还有就是鲁迅死后的神化,在新的时代新的人群中引发的逆反。但是,从来没有第二个人像鲁</a:t>
            </a:r>
            <a:r>
              <a:rPr dirty="0"/>
              <a:t/>
            </a:r>
            <a:br>
              <a:rPr dirty="0"/>
            </a:br>
            <a:r>
              <a:rPr lang="zh-CN" altLang="en-US" sz="1530" kern="0" dirty="0" smtClean="0">
                <a:solidFill>
                  <a:srgbClr val="000000"/>
                </a:solidFill>
                <a:latin typeface="Times New Roman" pitchFamily="65" charset="-122"/>
                <a:ea typeface="宋体" pitchFamily="65" charset="-122"/>
              </a:rPr>
              <a:t>迅一样赢得过我的心。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这位“辗转而生活于风沙中的痕迹”(废名语),“以非凡的志气,伟大的心地,贯穿了一代的人</a:t>
            </a:r>
            <a:r>
              <a:rPr dirty="0"/>
              <a:t/>
            </a:r>
            <a:br>
              <a:rPr dirty="0"/>
            </a:br>
            <a:r>
              <a:rPr lang="zh-CN" altLang="en-US" sz="1530" kern="0" dirty="0" smtClean="0">
                <a:solidFill>
                  <a:srgbClr val="000000"/>
                </a:solidFill>
                <a:latin typeface="Times New Roman" pitchFamily="65" charset="-122"/>
                <a:ea typeface="宋体" pitchFamily="65" charset="-122"/>
              </a:rPr>
              <a:t>物”,也是一位有血有肉的普通人,颓废苦闷,而又刚毅决绝;阴郁狐疑,而又温情慈悲。他对心</a:t>
            </a:r>
            <a:r>
              <a:rPr dirty="0"/>
              <a:t/>
            </a:r>
            <a:br>
              <a:rPr dirty="0"/>
            </a:br>
            <a:r>
              <a:rPr lang="zh-CN" altLang="en-US" sz="1530" kern="0" dirty="0" smtClean="0">
                <a:solidFill>
                  <a:srgbClr val="000000"/>
                </a:solidFill>
                <a:latin typeface="Times New Roman" pitchFamily="65" charset="-122"/>
                <a:ea typeface="宋体" pitchFamily="65" charset="-122"/>
              </a:rPr>
              <a:t>性自由的攀缘,不屈服于一切势力的选择,他混合着个人主义与虚无主义在黑暗里的挣扎,以自</a:t>
            </a:r>
            <a:r>
              <a:rPr dirty="0"/>
              <a:t/>
            </a:r>
            <a:br>
              <a:rPr dirty="0"/>
            </a:br>
            <a:r>
              <a:rPr lang="zh-CN" altLang="en-US" sz="1530" kern="0" dirty="0" smtClean="0">
                <a:solidFill>
                  <a:srgbClr val="000000"/>
                </a:solidFill>
                <a:latin typeface="Times New Roman" pitchFamily="65" charset="-122"/>
                <a:ea typeface="宋体" pitchFamily="65" charset="-122"/>
              </a:rPr>
              <a:t>己的真反抗一切奴役之路。他的努力,就像无声中国微茫的烛光,穿透着无边的寒夜,至今回荡</a:t>
            </a:r>
            <a:r>
              <a:rPr dirty="0"/>
              <a:t/>
            </a:r>
            <a:br>
              <a:rPr dirty="0"/>
            </a:br>
            <a:r>
              <a:rPr lang="zh-CN" altLang="en-US" sz="1530" kern="0" dirty="0" smtClean="0">
                <a:solidFill>
                  <a:srgbClr val="000000"/>
                </a:solidFill>
                <a:latin typeface="Times New Roman" pitchFamily="65" charset="-122"/>
                <a:ea typeface="宋体" pitchFamily="65" charset="-122"/>
              </a:rPr>
              <a:t>在这块土地的上空。</a:t>
            </a:r>
            <a:r>
              <a:rPr lang="zh-CN" altLang="en-US" sz="1530" u="sng" kern="0" dirty="0" smtClean="0">
                <a:solidFill>
                  <a:srgbClr val="000000"/>
                </a:solidFill>
                <a:latin typeface="Times New Roman" pitchFamily="65" charset="-122"/>
                <a:ea typeface="宋体" pitchFamily="65" charset="-122"/>
              </a:rPr>
              <a:t>他那些本该速朽的文字,依然鲜活,渗着斑斑血痕。假若他地下有知,更会</a:t>
            </a:r>
            <a:r>
              <a:rPr dirty="0"/>
              <a:t/>
            </a:r>
            <a:br>
              <a:rPr dirty="0"/>
            </a:br>
            <a:r>
              <a:rPr lang="zh-CN" altLang="en-US" sz="1530" u="sng" kern="0" dirty="0" smtClean="0">
                <a:solidFill>
                  <a:srgbClr val="000000"/>
                </a:solidFill>
                <a:latin typeface="Times New Roman" pitchFamily="65" charset="-122"/>
                <a:ea typeface="宋体" pitchFamily="65" charset="-122"/>
              </a:rPr>
              <a:t>有深深的绝望,一如他活着时。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他死后,在他的精神墓碑上,后人以他最不希望看到的方式给他加冕。但他已经无能为力,只能</a:t>
            </a:r>
            <a:r>
              <a:rPr dirty="0"/>
              <a:t/>
            </a:r>
            <a:br>
              <a:rPr dirty="0"/>
            </a:br>
            <a:r>
              <a:rPr lang="zh-CN" altLang="en-US" sz="1530" kern="0" dirty="0" smtClean="0">
                <a:solidFill>
                  <a:srgbClr val="000000"/>
                </a:solidFill>
                <a:latin typeface="Times New Roman" pitchFamily="65" charset="-122"/>
                <a:ea typeface="宋体" pitchFamily="65" charset="-122"/>
              </a:rPr>
              <a:t>在黑暗中,以他活着时穿透世相的目光,冷冷打量这喧闹的人世,以他希望速朽的文字,让偶尔</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瞅上一眼的人胆战心惊。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他曾经带动了许多青年人走向精神幽深之地,后来也带动了我。他是我远离奴隶之路最重要</a:t>
            </a:r>
            <a:r>
              <a:t/>
            </a:r>
            <a:br/>
            <a:r>
              <a:rPr lang="zh-CN" altLang="en-US" sz="1530" kern="0" dirty="0" smtClean="0">
                <a:solidFill>
                  <a:srgbClr val="000000"/>
                </a:solidFill>
                <a:latin typeface="Times New Roman" pitchFamily="65" charset="-122"/>
                <a:ea typeface="宋体" pitchFamily="65" charset="-122"/>
              </a:rPr>
              <a:t>的引路人、燃灯者。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但是,对于热爱鲁迅受教于鲁迅的普通人而言,我们更希望看到一个真实的鲁迅,而不是一个被</a:t>
            </a:r>
            <a:r>
              <a:t/>
            </a:r>
            <a:br/>
            <a:r>
              <a:rPr lang="zh-CN" altLang="en-US" sz="1530" kern="0" dirty="0" smtClean="0">
                <a:solidFill>
                  <a:srgbClr val="000000"/>
                </a:solidFill>
                <a:latin typeface="Times New Roman" pitchFamily="65" charset="-122"/>
                <a:ea typeface="宋体" pitchFamily="65" charset="-122"/>
              </a:rPr>
              <a:t>高度神化、脸谱化的鲁迅。一个真实的有血有肉的鲁迅,对于深谙鲁迅各种著述的研究者而</a:t>
            </a:r>
            <a:r>
              <a:t/>
            </a:r>
            <a:br/>
            <a:r>
              <a:rPr lang="zh-CN" altLang="en-US" sz="1530" kern="0" dirty="0" smtClean="0">
                <a:solidFill>
                  <a:srgbClr val="000000"/>
                </a:solidFill>
                <a:latin typeface="Times New Roman" pitchFamily="65" charset="-122"/>
                <a:ea typeface="宋体" pitchFamily="65" charset="-122"/>
              </a:rPr>
              <a:t>言,或许不是很难理解;但对于像我这样的普通读者而言,更需要扎实的史料辨析,来为鲁迅祛</a:t>
            </a:r>
            <a:r>
              <a:t/>
            </a:r>
            <a:br/>
            <a:r>
              <a:rPr lang="zh-CN" altLang="en-US" sz="1530" kern="0" dirty="0" smtClean="0">
                <a:solidFill>
                  <a:srgbClr val="000000"/>
                </a:solidFill>
                <a:latin typeface="Times New Roman" pitchFamily="65" charset="-122"/>
                <a:ea typeface="宋体" pitchFamily="65" charset="-122"/>
              </a:rPr>
              <a:t>圣祛魅,还给我们一个跟大家一样有人性弱点但更可爱可敬的鲁迅,而不是神坛上端坐的图</a:t>
            </a:r>
            <a:r>
              <a:t/>
            </a:r>
            <a:br/>
            <a:r>
              <a:rPr lang="zh-CN" altLang="en-US" sz="1530" kern="0" dirty="0" smtClean="0">
                <a:solidFill>
                  <a:srgbClr val="000000"/>
                </a:solidFill>
                <a:latin typeface="Times New Roman" pitchFamily="65" charset="-122"/>
                <a:ea typeface="宋体" pitchFamily="65" charset="-122"/>
              </a:rPr>
              <a:t>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孙郁的《鲁迅遗风录》,其实做的就是这样的工作。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在《鲁迅遗风录》这本书中,孙郁通过对鲁迅生前身后的主要关系图谱包括精神传承的关系</a:t>
            </a:r>
            <a:r>
              <a:t/>
            </a:r>
            <a:br/>
            <a:r>
              <a:rPr lang="zh-CN" altLang="en-US" sz="1530" kern="0" dirty="0" smtClean="0">
                <a:solidFill>
                  <a:srgbClr val="000000"/>
                </a:solidFill>
                <a:latin typeface="Times New Roman" pitchFamily="65" charset="-122"/>
                <a:ea typeface="宋体" pitchFamily="65" charset="-122"/>
              </a:rPr>
              <a:t>图谱的收集整理,为热爱鲁迅的普通读者,梳理出了与神化、脸谱化完全不同的鲁迅形象,那是</a:t>
            </a:r>
            <a:r>
              <a:t/>
            </a:r>
            <a:br/>
            <a:r>
              <a:rPr lang="zh-CN" altLang="en-US" sz="1530" kern="0" dirty="0" smtClean="0">
                <a:solidFill>
                  <a:srgbClr val="000000"/>
                </a:solidFill>
                <a:latin typeface="Times New Roman" pitchFamily="65" charset="-122"/>
                <a:ea typeface="宋体" pitchFamily="65" charset="-122"/>
              </a:rPr>
              <a:t>鲁迅的友人、弟子以及受其影响者包括与他关系并不融洽的人心中或笔下的鲁迅,尽管立场</a:t>
            </a:r>
            <a:r>
              <a:t/>
            </a:r>
            <a:br/>
            <a:r>
              <a:rPr lang="zh-CN" altLang="en-US" sz="1530" kern="0" dirty="0" smtClean="0">
                <a:solidFill>
                  <a:srgbClr val="000000"/>
                </a:solidFill>
                <a:latin typeface="Times New Roman" pitchFamily="65" charset="-122"/>
                <a:ea typeface="宋体" pitchFamily="65" charset="-122"/>
              </a:rPr>
              <a:t>态度各有不同,但所勾勒呈现的,都是活的鲁迅的不同侧影,它们汇聚成了一个有血有肉的鲁</a:t>
            </a:r>
            <a:r>
              <a:t/>
            </a:r>
            <a:br/>
            <a:r>
              <a:rPr lang="zh-CN" altLang="en-US" sz="1530" kern="0" dirty="0" smtClean="0">
                <a:solidFill>
                  <a:srgbClr val="000000"/>
                </a:solidFill>
                <a:latin typeface="Times New Roman" pitchFamily="65" charset="-122"/>
                <a:ea typeface="宋体" pitchFamily="65" charset="-122"/>
              </a:rPr>
              <a:t>迅。</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孙郁通过这些不同侧重的叙述,带领我们进入了一个话语全然不同的鲁迅的生活和精神世</a:t>
            </a:r>
            <a:r>
              <a:t/>
            </a:r>
            <a:br/>
            <a:r>
              <a:rPr lang="zh-CN" altLang="en-US" sz="1530" kern="0" dirty="0" smtClean="0">
                <a:solidFill>
                  <a:srgbClr val="000000"/>
                </a:solidFill>
                <a:latin typeface="Times New Roman" pitchFamily="65" charset="-122"/>
                <a:ea typeface="宋体" pitchFamily="65" charset="-122"/>
              </a:rPr>
              <a:t>界。而这些非官方的关系和话语,用孙郁老师的话来说,他要还原的是“私人语境里的鲁</a:t>
            </a:r>
            <a:r>
              <a:t/>
            </a:r>
            <a:br/>
            <a:r>
              <a:rPr lang="zh-CN" altLang="en-US" sz="1530" kern="0" dirty="0" smtClean="0">
                <a:solidFill>
                  <a:srgbClr val="000000"/>
                </a:solidFill>
                <a:latin typeface="Times New Roman" pitchFamily="65" charset="-122"/>
                <a:ea typeface="宋体" pitchFamily="65" charset="-122"/>
              </a:rPr>
              <a:t>迅”。这些“私人语境里的鲁迅”,实际上也是与主流的神化圣化鲁迅相对应的非主流的叙</a:t>
            </a:r>
            <a:r>
              <a:t/>
            </a:r>
            <a:br/>
            <a:r>
              <a:rPr lang="zh-CN" altLang="en-US" sz="1530" kern="0" dirty="0" smtClean="0">
                <a:solidFill>
                  <a:srgbClr val="000000"/>
                </a:solidFill>
                <a:latin typeface="Times New Roman" pitchFamily="65" charset="-122"/>
                <a:ea typeface="宋体" pitchFamily="65" charset="-122"/>
              </a:rPr>
              <a:t>述。它为我们保存了一个没有被功利化的私人眼中的鲁迅形象,这种形象,应该是更接近鲁迅</a:t>
            </a:r>
            <a:r>
              <a:t/>
            </a:r>
            <a:br/>
            <a:r>
              <a:rPr lang="zh-CN" altLang="en-US" sz="1530" kern="0" dirty="0" smtClean="0">
                <a:solidFill>
                  <a:srgbClr val="000000"/>
                </a:solidFill>
                <a:latin typeface="Times New Roman" pitchFamily="65" charset="-122"/>
                <a:ea typeface="宋体" pitchFamily="65" charset="-122"/>
              </a:rPr>
              <a:t>的本真。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孙郁所呈现的,不只是一个私人语境中的鲁迅,也是通过这些私人叙述,用北京大学高远东的话</a:t>
            </a:r>
            <a:r>
              <a:t/>
            </a:r>
            <a:br/>
            <a:r>
              <a:rPr lang="zh-CN" altLang="en-US" sz="1530" kern="0" dirty="0" smtClean="0">
                <a:solidFill>
                  <a:srgbClr val="000000"/>
                </a:solidFill>
                <a:latin typeface="Times New Roman" pitchFamily="65" charset="-122"/>
                <a:ea typeface="宋体" pitchFamily="65" charset="-122"/>
              </a:rPr>
              <a:t>来说,就是以鲁迅为线索,为我们勾勒了一部当代社会思想文化史。其实我觉得还可以进一步</a:t>
            </a:r>
            <a:r>
              <a:t/>
            </a:r>
            <a:br/>
            <a:r>
              <a:rPr lang="zh-CN" altLang="en-US" sz="1530" kern="0" dirty="0" smtClean="0">
                <a:solidFill>
                  <a:srgbClr val="000000"/>
                </a:solidFill>
                <a:latin typeface="Times New Roman" pitchFamily="65" charset="-122"/>
                <a:ea typeface="宋体" pitchFamily="65" charset="-122"/>
              </a:rPr>
              <a:t>说,孙郁是借这个话题,浇了当代社会思想文化的块垒。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《鲁迅遗风录》中,孙郁的思考,坚守了一个知识分子的独立立场,有着自己对于鲁迅精神的独</a:t>
            </a:r>
            <a:r>
              <a:t/>
            </a:r>
            <a:br/>
            <a:r>
              <a:rPr lang="zh-CN" altLang="en-US" sz="1530" kern="0" dirty="0" smtClean="0">
                <a:solidFill>
                  <a:srgbClr val="000000"/>
                </a:solidFill>
                <a:latin typeface="Times New Roman" pitchFamily="65" charset="-122"/>
                <a:ea typeface="宋体" pitchFamily="65" charset="-122"/>
              </a:rPr>
              <a:t>特体验,文字感性流畅,温润诗化,充溢了与岁月不太相合的激情。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我相信,所有热爱鲁迅的人,内心都会流淌着这种激情。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1.(归纳内容要点)作者为什么崇拜鲁迅?请分条概括。(6分)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2.(理解句子含意)如何理解第二段中画线句子的内涵?(6分)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3.(概括作者观点)作者认为孙郁《鲁迅遗风录》一书的主要价值有哪些?(6分) </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鲁迅是一个有血有肉的普通人,追求自由,反抗黑暗;鲁迅的文字在当今仍有意义和价</a:t>
            </a:r>
            <a:r>
              <a:rPr dirty="0"/>
              <a:t/>
            </a:r>
            <a:br>
              <a:rPr dirty="0"/>
            </a:br>
            <a:r>
              <a:rPr lang="zh-CN" altLang="en-US" sz="1530" kern="0" dirty="0" smtClean="0">
                <a:solidFill>
                  <a:srgbClr val="000000"/>
                </a:solidFill>
                <a:latin typeface="Times New Roman" pitchFamily="65" charset="-122"/>
                <a:ea typeface="宋体" pitchFamily="65" charset="-122"/>
              </a:rPr>
              <a:t>值;鲁迅是作者和许多青年的思想引路人。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本题是在问“崇拜”的原因,文章第二段到第四段,主要阐述了鲁迅怎样“赢得过我的</a:t>
            </a:r>
            <a:r>
              <a:rPr dirty="0"/>
              <a:t/>
            </a:r>
            <a:br>
              <a:rPr dirty="0"/>
            </a:br>
            <a:r>
              <a:rPr lang="zh-CN" altLang="en-US" sz="1530" kern="0" dirty="0" smtClean="0">
                <a:solidFill>
                  <a:srgbClr val="000000"/>
                </a:solidFill>
                <a:latin typeface="Times New Roman" pitchFamily="65" charset="-122"/>
                <a:ea typeface="宋体" pitchFamily="65" charset="-122"/>
              </a:rPr>
              <a:t>心”,据此加以概括即可。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鲁迅那些批判传统和国民性的文字依然有现实意义,如果鲁迅知道他揭示的社会</a:t>
            </a:r>
            <a:r>
              <a:rPr dirty="0"/>
              <a:t/>
            </a:r>
            <a:br>
              <a:rPr dirty="0"/>
            </a:br>
            <a:r>
              <a:rPr lang="zh-CN" altLang="en-US" sz="1530" kern="0" dirty="0" smtClean="0">
                <a:solidFill>
                  <a:srgbClr val="000000"/>
                </a:solidFill>
                <a:latin typeface="Times New Roman" pitchFamily="65" charset="-122"/>
                <a:ea typeface="宋体" pitchFamily="65" charset="-122"/>
              </a:rPr>
              <a:t>“病苦”经过这么多年依然没有改观,会对社会和民族没有进步感到绝望。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理解句子内涵,要抓住关键文字进行分析。如“依然鲜活”,说明他的文字仍然有着很</a:t>
            </a:r>
            <a:r>
              <a:rPr dirty="0"/>
              <a:t/>
            </a:r>
            <a:br>
              <a:rPr dirty="0"/>
            </a:br>
            <a:r>
              <a:rPr lang="zh-CN" altLang="en-US" sz="1530" kern="0" dirty="0" smtClean="0">
                <a:solidFill>
                  <a:srgbClr val="000000"/>
                </a:solidFill>
                <a:latin typeface="Times New Roman" pitchFamily="65" charset="-122"/>
                <a:ea typeface="宋体" pitchFamily="65" charset="-122"/>
              </a:rPr>
              <a:t>强的现实意义;“渗着斑斑血痕”,说明现实依然残酷;“更会有深深的绝望”,强调现在和鲁</a:t>
            </a:r>
            <a:r>
              <a:rPr dirty="0"/>
              <a:t/>
            </a:r>
            <a:br>
              <a:rPr dirty="0"/>
            </a:br>
            <a:r>
              <a:rPr lang="zh-CN" altLang="en-US" sz="1530" kern="0" dirty="0" smtClean="0">
                <a:solidFill>
                  <a:srgbClr val="000000"/>
                </a:solidFill>
                <a:latin typeface="Times New Roman" pitchFamily="65" charset="-122"/>
                <a:ea typeface="宋体" pitchFamily="65" charset="-122"/>
              </a:rPr>
              <a:t>迅活着的时候相比,是有过之而无不及。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为鲁迅祛圣祛魅,给读者还原了一个有人性弱点但更可爱可敬的鲁迅;带领读者进入</a:t>
            </a:r>
            <a:r>
              <a:rPr dirty="0"/>
              <a:t/>
            </a:r>
            <a:br>
              <a:rPr dirty="0"/>
            </a:br>
            <a:r>
              <a:rPr lang="zh-CN" altLang="en-US" sz="1530" kern="0" dirty="0" smtClean="0">
                <a:solidFill>
                  <a:srgbClr val="000000"/>
                </a:solidFill>
                <a:latin typeface="Times New Roman" pitchFamily="65" charset="-122"/>
                <a:ea typeface="宋体" pitchFamily="65" charset="-122"/>
              </a:rPr>
              <a:t>一个话语全然不同的鲁迅的生活和精神世界;以鲁迅为线索,勾勒了一部当代社会思想文化史;</a:t>
            </a:r>
            <a:r>
              <a:rPr dirty="0"/>
              <a:t/>
            </a:r>
            <a:br>
              <a:rPr dirty="0"/>
            </a:br>
            <a:r>
              <a:rPr lang="zh-CN" altLang="en-US" sz="1530" kern="0" dirty="0" smtClean="0">
                <a:solidFill>
                  <a:srgbClr val="000000"/>
                </a:solidFill>
                <a:latin typeface="Times New Roman" pitchFamily="65" charset="-122"/>
                <a:ea typeface="宋体" pitchFamily="65" charset="-122"/>
              </a:rPr>
              <a:t>体现了一个知识分子的独立思考能力。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回答本题,应先找到答题区间,第五到十段,找到相关语句,提炼概括即可。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五、(2017镇江一模,16—18)阅读下面的文章,完成1—3题。(18分)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明星畸高片酬谁之过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詹庆生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①近段时间,影视明星高片酬的话题引发了舆论热议。其实,明星超高片酬对影视行业健康发</a:t>
            </a:r>
            <a:r>
              <a:t/>
            </a:r>
            <a:br/>
            <a:r>
              <a:rPr lang="zh-CN" altLang="en-US" sz="1530" kern="0" dirty="0" smtClean="0">
                <a:solidFill>
                  <a:srgbClr val="000000"/>
                </a:solidFill>
                <a:latin typeface="Times New Roman" pitchFamily="65" charset="-122"/>
                <a:ea typeface="宋体" pitchFamily="65" charset="-122"/>
              </a:rPr>
              <a:t>展的危害早已被广泛论及:占投资成本过半甚至更高比例的演员片酬,挤占了其他制作环节的</a:t>
            </a:r>
            <a:r>
              <a:t/>
            </a:r>
            <a:br/>
            <a:r>
              <a:rPr lang="zh-CN" altLang="en-US" sz="1530" kern="0" dirty="0" smtClean="0">
                <a:solidFill>
                  <a:srgbClr val="000000"/>
                </a:solidFill>
                <a:latin typeface="Times New Roman" pitchFamily="65" charset="-122"/>
                <a:ea typeface="宋体" pitchFamily="65" charset="-122"/>
              </a:rPr>
              <a:t>成本投入,严重影响了影视作品的艺术质量;对明星片酬的无节制哄抬,对影视行业的健康发展</a:t>
            </a:r>
            <a:r>
              <a:t/>
            </a:r>
            <a:br/>
            <a:r>
              <a:rPr lang="zh-CN" altLang="en-US" sz="1530" kern="0" dirty="0" smtClean="0">
                <a:solidFill>
                  <a:srgbClr val="000000"/>
                </a:solidFill>
                <a:latin typeface="Times New Roman" pitchFamily="65" charset="-122"/>
                <a:ea typeface="宋体" pitchFamily="65" charset="-122"/>
              </a:rPr>
              <a:t>造成威胁;随之而来的影视演员一夜暴富、拜金炫富等现象所传达的价值观偏差,也给社会精</a:t>
            </a:r>
            <a:r>
              <a:t/>
            </a:r>
            <a:br/>
            <a:r>
              <a:rPr lang="zh-CN" altLang="en-US" sz="1530" kern="0" dirty="0" smtClean="0">
                <a:solidFill>
                  <a:srgbClr val="000000"/>
                </a:solidFill>
                <a:latin typeface="Times New Roman" pitchFamily="65" charset="-122"/>
                <a:ea typeface="宋体" pitchFamily="65" charset="-122"/>
              </a:rPr>
              <a:t>神文明建设带来很大冲击。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②在影视产业高速发展的背景下,制片、发行、放映的全产业链都进入了急剧扩张期。仅就</a:t>
            </a:r>
            <a:r>
              <a:t/>
            </a:r>
            <a:br/>
            <a:r>
              <a:rPr lang="zh-CN" altLang="en-US" sz="1530" kern="0" dirty="0" smtClean="0">
                <a:solidFill>
                  <a:srgbClr val="000000"/>
                </a:solidFill>
                <a:latin typeface="Times New Roman" pitchFamily="65" charset="-122"/>
                <a:ea typeface="宋体" pitchFamily="65" charset="-122"/>
              </a:rPr>
              <a:t>制片领域来说,各种热钱汹涌而至。而在放映播映平台方面,也猛增许多。这些新出现的影视</a:t>
            </a:r>
            <a:r>
              <a:t/>
            </a:r>
            <a:br/>
            <a:r>
              <a:rPr lang="zh-CN" altLang="en-US" sz="1530" kern="0" dirty="0" smtClean="0">
                <a:solidFill>
                  <a:srgbClr val="000000"/>
                </a:solidFill>
                <a:latin typeface="Times New Roman" pitchFamily="65" charset="-122"/>
                <a:ea typeface="宋体" pitchFamily="65" charset="-122"/>
              </a:rPr>
              <a:t>投资、制片、发行、放映主体为中国影视业创造的“世界奇迹”贡献巨大。然而,当其他环</a:t>
            </a:r>
            <a:r>
              <a:t/>
            </a:r>
            <a:br/>
            <a:r>
              <a:rPr lang="zh-CN" altLang="en-US" sz="1530" kern="0" dirty="0" smtClean="0">
                <a:solidFill>
                  <a:srgbClr val="000000"/>
                </a:solidFill>
                <a:latin typeface="Times New Roman" pitchFamily="65" charset="-122"/>
                <a:ea typeface="宋体" pitchFamily="65" charset="-122"/>
              </a:rPr>
              <a:t>节都在急剧扩张的时候,有市场号召力的明星却难在短时间内出现数量的快速增长。价格是</a:t>
            </a:r>
            <a:r>
              <a:t/>
            </a:r>
            <a:br/>
            <a:r>
              <a:rPr lang="zh-CN" altLang="en-US" sz="1530" kern="0" dirty="0" smtClean="0">
                <a:solidFill>
                  <a:srgbClr val="000000"/>
                </a:solidFill>
                <a:latin typeface="Times New Roman" pitchFamily="65" charset="-122"/>
                <a:ea typeface="宋体" pitchFamily="65" charset="-122"/>
              </a:rPr>
              <a:t>由供需关系决定的,当市场需求急剧扩张而供给相对不足时,作为“稀缺资源”的明星,价格上</a:t>
            </a:r>
            <a:r>
              <a:t/>
            </a:r>
            <a:br/>
            <a:r>
              <a:rPr lang="zh-CN" altLang="en-US" sz="1530" kern="0" dirty="0" smtClean="0">
                <a:solidFill>
                  <a:srgbClr val="000000"/>
                </a:solidFill>
                <a:latin typeface="Times New Roman" pitchFamily="65" charset="-122"/>
                <a:ea typeface="宋体" pitchFamily="65" charset="-122"/>
              </a:rPr>
              <a:t>涨似乎就成了必然。</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③近两年来,各影视公司不仅给明星开出超高片酬,还纷纷高价收购明星们的公司以期绑定与</a:t>
            </a:r>
            <a:r>
              <a:t/>
            </a:r>
            <a:br/>
            <a:r>
              <a:rPr lang="zh-CN" altLang="en-US" sz="1530" kern="0" dirty="0" smtClean="0">
                <a:solidFill>
                  <a:srgbClr val="000000"/>
                </a:solidFill>
                <a:latin typeface="Times New Roman" pitchFamily="65" charset="-122"/>
                <a:ea typeface="宋体" pitchFamily="65" charset="-122"/>
              </a:rPr>
              <a:t>明星之间的合作关系。更为甚者,许多刚刚进入影视制片领域的新军,为了在激烈的明星资源</a:t>
            </a:r>
            <a:r>
              <a:t/>
            </a:r>
            <a:br/>
            <a:r>
              <a:rPr lang="zh-CN" altLang="en-US" sz="1530" kern="0" dirty="0" smtClean="0">
                <a:solidFill>
                  <a:srgbClr val="000000"/>
                </a:solidFill>
                <a:latin typeface="Times New Roman" pitchFamily="65" charset="-122"/>
                <a:ea typeface="宋体" pitchFamily="65" charset="-122"/>
              </a:rPr>
              <a:t>争夺战中占得先机,往往打破既有的行业规则,为明星开出难以拒绝的超高片酬。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④事实上,成熟的影视工业体系对于明星的依赖并没有那么强,创意和制作才是最为重要的。</a:t>
            </a:r>
            <a:r>
              <a:t/>
            </a:r>
            <a:br/>
            <a:r>
              <a:rPr lang="zh-CN" altLang="en-US" sz="1530" kern="0" dirty="0" smtClean="0">
                <a:solidFill>
                  <a:srgbClr val="000000"/>
                </a:solidFill>
                <a:latin typeface="Times New Roman" pitchFamily="65" charset="-122"/>
                <a:ea typeface="宋体" pitchFamily="65" charset="-122"/>
              </a:rPr>
              <a:t>以好莱坞为例,一些风靡全球的影视作品,启用的大多是小演员甚至是名不见经传的新演员。</a:t>
            </a:r>
            <a:r>
              <a:t/>
            </a:r>
            <a:br/>
            <a:r>
              <a:rPr lang="zh-CN" altLang="en-US" sz="1530" kern="0" dirty="0" smtClean="0">
                <a:solidFill>
                  <a:srgbClr val="000000"/>
                </a:solidFill>
                <a:latin typeface="Times New Roman" pitchFamily="65" charset="-122"/>
                <a:ea typeface="宋体" pitchFamily="65" charset="-122"/>
              </a:rPr>
              <a:t>这些作品的成功并不依赖明星的光环,而是富有想象力的故事创意、生动精湛的演技以及令</a:t>
            </a:r>
            <a:r>
              <a:t/>
            </a:r>
            <a:br/>
            <a:r>
              <a:rPr lang="zh-CN" altLang="en-US" sz="1530" kern="0" dirty="0" smtClean="0">
                <a:solidFill>
                  <a:srgbClr val="000000"/>
                </a:solidFill>
                <a:latin typeface="Times New Roman" pitchFamily="65" charset="-122"/>
                <a:ea typeface="宋体" pitchFamily="65" charset="-122"/>
              </a:rPr>
              <a:t>人称赞的制作水平。反倒是这些作品成就和培养了一批演员,让他们走上明星之路。而在稳</a:t>
            </a:r>
            <a:r>
              <a:t/>
            </a:r>
            <a:br/>
            <a:r>
              <a:rPr lang="zh-CN" altLang="en-US" sz="1530" kern="0" dirty="0" smtClean="0">
                <a:solidFill>
                  <a:srgbClr val="000000"/>
                </a:solidFill>
                <a:latin typeface="Times New Roman" pitchFamily="65" charset="-122"/>
                <a:ea typeface="宋体" pitchFamily="65" charset="-122"/>
              </a:rPr>
              <a:t>定的影视工业体系当中,影视公司、演员、经纪公司之间已经形成了相对稳定的谈判议价的</a:t>
            </a:r>
            <a:r>
              <a:t/>
            </a:r>
            <a:br/>
            <a:r>
              <a:rPr lang="zh-CN" altLang="en-US" sz="1530" kern="0" dirty="0" smtClean="0">
                <a:solidFill>
                  <a:srgbClr val="000000"/>
                </a:solidFill>
                <a:latin typeface="Times New Roman" pitchFamily="65" charset="-122"/>
                <a:ea typeface="宋体" pitchFamily="65" charset="-122"/>
              </a:rPr>
              <a:t>行业规则,明星片酬固然会因走红程度而起伏,但并没有出现类似中国这样片酬大面积坐地飙</a:t>
            </a:r>
            <a:r>
              <a:t/>
            </a:r>
            <a:br/>
            <a:r>
              <a:rPr lang="zh-CN" altLang="en-US" sz="1530" kern="0" dirty="0" smtClean="0">
                <a:solidFill>
                  <a:srgbClr val="000000"/>
                </a:solidFill>
                <a:latin typeface="Times New Roman" pitchFamily="65" charset="-122"/>
                <a:ea typeface="宋体" pitchFamily="65" charset="-122"/>
              </a:rPr>
              <a:t>升的反常情况。所以,当前中国影视业中明星片酬反常飙升、过度依赖明星的畸形现象,恰恰</a:t>
            </a:r>
            <a:r>
              <a:t/>
            </a:r>
            <a:br/>
            <a:r>
              <a:rPr lang="zh-CN" altLang="en-US" sz="1530" kern="0" dirty="0" smtClean="0">
                <a:solidFill>
                  <a:srgbClr val="000000"/>
                </a:solidFill>
                <a:latin typeface="Times New Roman" pitchFamily="65" charset="-122"/>
                <a:ea typeface="宋体" pitchFamily="65" charset="-122"/>
              </a:rPr>
              <a:t>折射出了当前中国影视产业在创意能力、制作水准、工业化水平等方面均未发展成熟的现</a:t>
            </a:r>
            <a:r>
              <a:t/>
            </a:r>
            <a:br/>
            <a:r>
              <a:rPr lang="zh-CN" altLang="en-US" sz="1530" kern="0" dirty="0" smtClean="0">
                <a:solidFill>
                  <a:srgbClr val="000000"/>
                </a:solidFill>
                <a:latin typeface="Times New Roman" pitchFamily="65" charset="-122"/>
                <a:ea typeface="宋体" pitchFamily="65" charset="-122"/>
              </a:rPr>
              <a:t>实。“唯票房论”使中国影视产业处于前所未有的浮躁时期,那些蜂拥而入的热钱更是以赚</a:t>
            </a:r>
            <a:r>
              <a:t/>
            </a:r>
            <a:br/>
            <a:r>
              <a:rPr lang="zh-CN" altLang="en-US" sz="1530" kern="0" dirty="0" smtClean="0">
                <a:solidFill>
                  <a:srgbClr val="000000"/>
                </a:solidFill>
                <a:latin typeface="Times New Roman" pitchFamily="65" charset="-122"/>
                <a:ea typeface="宋体" pitchFamily="65" charset="-122"/>
              </a:rPr>
              <a:t>快钱为目标,导致急功近利的思维方式弥漫整个影视业,IP热追IP,“鲜肉”热追“鲜肉”,明星</a:t>
            </a:r>
            <a:r>
              <a:t/>
            </a:r>
            <a:br/>
            <a:r>
              <a:rPr lang="zh-CN" altLang="en-US" sz="1530" kern="0" dirty="0" smtClean="0">
                <a:solidFill>
                  <a:srgbClr val="000000"/>
                </a:solidFill>
                <a:latin typeface="Times New Roman" pitchFamily="65" charset="-122"/>
                <a:ea typeface="宋体" pitchFamily="65" charset="-122"/>
              </a:rPr>
              <a:t>似乎成了赢利的保证,而故事创意、表演艺术、精良制作这些对于影视生产至关重要的环节,</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反倒成了可以忽略不计的东西。在经历了前几年的疯狂之后,电影市场今年第二季度以来包</a:t>
            </a:r>
            <a:r>
              <a:t/>
            </a:r>
            <a:br/>
            <a:r>
              <a:rPr lang="zh-CN" altLang="en-US" sz="1530" kern="0" dirty="0" smtClean="0">
                <a:solidFill>
                  <a:srgbClr val="000000"/>
                </a:solidFill>
                <a:latin typeface="Times New Roman" pitchFamily="65" charset="-122"/>
                <a:ea typeface="宋体" pitchFamily="65" charset="-122"/>
              </a:rPr>
              <a:t>括暑期档的低迷现象,已经给那些故事拙劣、面瘫表演、制作粗糙、批量出炉的影片以冷酷</a:t>
            </a:r>
            <a:r>
              <a:t/>
            </a:r>
            <a:br/>
            <a:r>
              <a:rPr lang="zh-CN" altLang="en-US" sz="1530" kern="0" dirty="0" smtClean="0">
                <a:solidFill>
                  <a:srgbClr val="000000"/>
                </a:solidFill>
                <a:latin typeface="Times New Roman" pitchFamily="65" charset="-122"/>
                <a:ea typeface="宋体" pitchFamily="65" charset="-122"/>
              </a:rPr>
              <a:t>的回应。虚火上升的市场终将面临现实的惩罚。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⑤可以说,反常的规模化高片酬现象,固然有基于供需关系失衡的市场原因,但归根结底,还是</a:t>
            </a:r>
            <a:r>
              <a:t/>
            </a:r>
            <a:br/>
            <a:r>
              <a:rPr lang="zh-CN" altLang="en-US" sz="1530" kern="0" dirty="0" smtClean="0">
                <a:solidFill>
                  <a:srgbClr val="000000"/>
                </a:solidFill>
                <a:latin typeface="Times New Roman" pitchFamily="65" charset="-122"/>
                <a:ea typeface="宋体" pitchFamily="65" charset="-122"/>
              </a:rPr>
              <a:t>处于粗放式增长模式中的中国影视产业结出的病态畸形的恶果,是狂飙突进背景下的产业</a:t>
            </a:r>
            <a:r>
              <a:t/>
            </a:r>
            <a:br/>
            <a:r>
              <a:rPr lang="zh-CN" altLang="en-US" sz="1530" kern="0" dirty="0" smtClean="0">
                <a:solidFill>
                  <a:srgbClr val="000000"/>
                </a:solidFill>
                <a:latin typeface="Times New Roman" pitchFamily="65" charset="-122"/>
                <a:ea typeface="宋体" pitchFamily="65" charset="-122"/>
              </a:rPr>
              <a:t>“热症”,是与远不成熟的产业“幼稚病”双症并发的典型症候。找到病根才能对症下药。</a:t>
            </a:r>
            <a:r>
              <a:t/>
            </a:r>
            <a:br/>
            <a:r>
              <a:rPr lang="zh-CN" altLang="en-US" sz="1530" kern="0" dirty="0" smtClean="0">
                <a:solidFill>
                  <a:srgbClr val="000000"/>
                </a:solidFill>
                <a:latin typeface="Times New Roman" pitchFamily="65" charset="-122"/>
                <a:ea typeface="宋体" pitchFamily="65" charset="-122"/>
              </a:rPr>
              <a:t>对于反常高片酬、追捧明星的现象,我们应该以倡导行业自律,加强行业规范,对于节目形态和</a:t>
            </a:r>
            <a:r>
              <a:t/>
            </a:r>
            <a:br/>
            <a:r>
              <a:rPr lang="zh-CN" altLang="en-US" sz="1530" kern="0" dirty="0" smtClean="0">
                <a:solidFill>
                  <a:srgbClr val="000000"/>
                </a:solidFill>
                <a:latin typeface="Times New Roman" pitchFamily="65" charset="-122"/>
                <a:ea typeface="宋体" pitchFamily="65" charset="-122"/>
              </a:rPr>
              <a:t>导向进行宏观引导,在产品购播与营销环节加强政策指导和舆论管控来治标;再以加快中国影</a:t>
            </a:r>
            <a:r>
              <a:t/>
            </a:r>
            <a:br/>
            <a:r>
              <a:rPr lang="zh-CN" altLang="en-US" sz="1530" kern="0" dirty="0" smtClean="0">
                <a:solidFill>
                  <a:srgbClr val="000000"/>
                </a:solidFill>
                <a:latin typeface="Times New Roman" pitchFamily="65" charset="-122"/>
                <a:ea typeface="宋体" pitchFamily="65" charset="-122"/>
              </a:rPr>
              <a:t>视产业的整体升级,建立成熟规范的现代影视工业体系来治本。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(选自《光明日报》2016年10月)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1.(分析论证思路)请简要概括本文的论证思路。(6分)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2.(分析内容作用)第④段举好莱坞影视作品的例子有何作用?(6分)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3.(归纳内容要点)结合全文,请具体说说成熟规范的中国现代影视工业体系应该包含哪些内</a:t>
            </a:r>
            <a:r>
              <a:t/>
            </a:r>
            <a:br/>
            <a:r>
              <a:rPr lang="zh-CN" altLang="en-US" sz="1530" kern="0" dirty="0" smtClean="0">
                <a:solidFill>
                  <a:srgbClr val="000000"/>
                </a:solidFill>
                <a:latin typeface="Times New Roman" pitchFamily="65" charset="-122"/>
                <a:ea typeface="宋体" pitchFamily="65" charset="-122"/>
              </a:rPr>
              <a:t>容。(6分) </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首先指出明星片酬畸高对影视行业健康发展的危害,接着分析了明星片酬畸高的原</a:t>
            </a:r>
            <a:r>
              <a:rPr dirty="0"/>
              <a:t/>
            </a:r>
            <a:br>
              <a:rPr dirty="0"/>
            </a:br>
            <a:r>
              <a:rPr lang="zh-CN" altLang="en-US" sz="1530" kern="0" dirty="0" smtClean="0">
                <a:solidFill>
                  <a:srgbClr val="000000"/>
                </a:solidFill>
                <a:latin typeface="Times New Roman" pitchFamily="65" charset="-122"/>
                <a:ea typeface="宋体" pitchFamily="65" charset="-122"/>
              </a:rPr>
              <a:t>因,最后提出对症下药建立成熟规范的现代影视工业体系来解决问题。</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本文是批判性文章,因此开篇指出“明星片酬畸高对影视行业健康发展的危害”;第②</a:t>
            </a:r>
            <a:r>
              <a:rPr dirty="0"/>
              <a:t/>
            </a:r>
            <a:br>
              <a:rPr dirty="0"/>
            </a:br>
            <a:r>
              <a:rPr lang="zh-CN" altLang="en-US" sz="1530" kern="0" dirty="0" smtClean="0">
                <a:solidFill>
                  <a:srgbClr val="000000"/>
                </a:solidFill>
                <a:latin typeface="Times New Roman" pitchFamily="65" charset="-122"/>
                <a:ea typeface="宋体" pitchFamily="65" charset="-122"/>
              </a:rPr>
              <a:t>—④段分析了明星片酬畸高的原因;最后提出解决问题的办法。整篇文章行文思路非常清</a:t>
            </a:r>
            <a:r>
              <a:rPr dirty="0"/>
              <a:t/>
            </a:r>
            <a:br>
              <a:rPr dirty="0"/>
            </a:br>
            <a:r>
              <a:rPr lang="zh-CN" altLang="en-US" sz="1530" kern="0" dirty="0" smtClean="0">
                <a:solidFill>
                  <a:srgbClr val="000000"/>
                </a:solidFill>
                <a:latin typeface="Times New Roman" pitchFamily="65" charset="-122"/>
                <a:ea typeface="宋体" pitchFamily="65" charset="-122"/>
              </a:rPr>
              <a:t>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对比论证。将好莱坞作品的成功并不依赖明星的光环,而主要靠富有想象力的故事</a:t>
            </a:r>
            <a:r>
              <a:rPr dirty="0"/>
              <a:t/>
            </a:r>
            <a:br>
              <a:rPr dirty="0"/>
            </a:br>
            <a:r>
              <a:rPr lang="zh-CN" altLang="en-US" sz="1530" kern="0" dirty="0" smtClean="0">
                <a:solidFill>
                  <a:srgbClr val="000000"/>
                </a:solidFill>
                <a:latin typeface="Times New Roman" pitchFamily="65" charset="-122"/>
                <a:ea typeface="宋体" pitchFamily="65" charset="-122"/>
              </a:rPr>
              <a:t>创意、生动精湛的演技以及令人称赞的制作水平与当前中国影视业中明星片酬反常飙升、</a:t>
            </a:r>
            <a:r>
              <a:rPr dirty="0"/>
              <a:t/>
            </a:r>
            <a:br>
              <a:rPr dirty="0"/>
            </a:br>
            <a:r>
              <a:rPr lang="zh-CN" altLang="en-US" sz="1530" kern="0" dirty="0" smtClean="0">
                <a:solidFill>
                  <a:srgbClr val="000000"/>
                </a:solidFill>
                <a:latin typeface="Times New Roman" pitchFamily="65" charset="-122"/>
                <a:ea typeface="宋体" pitchFamily="65" charset="-122"/>
              </a:rPr>
              <a:t>过度依赖明星的畸形现象进行对比,指出中国影视产业在创意能力、制作水准、工业化水平</a:t>
            </a:r>
            <a:r>
              <a:rPr dirty="0"/>
              <a:t/>
            </a:r>
            <a:br>
              <a:rPr dirty="0"/>
            </a:br>
            <a:r>
              <a:rPr lang="zh-CN" altLang="en-US" sz="1530" kern="0" dirty="0" smtClean="0">
                <a:solidFill>
                  <a:srgbClr val="000000"/>
                </a:solidFill>
                <a:latin typeface="Times New Roman" pitchFamily="65" charset="-122"/>
                <a:ea typeface="宋体" pitchFamily="65" charset="-122"/>
              </a:rPr>
              <a:t>等方面均未发展成熟的现实,必然导致电影市场今年第二季度以来包括暑期档的低迷,虚火上</a:t>
            </a:r>
            <a:r>
              <a:rPr dirty="0"/>
              <a:t/>
            </a:r>
            <a:br>
              <a:rPr dirty="0"/>
            </a:br>
            <a:r>
              <a:rPr lang="zh-CN" altLang="en-US" sz="1530" kern="0" dirty="0" smtClean="0">
                <a:solidFill>
                  <a:srgbClr val="000000"/>
                </a:solidFill>
                <a:latin typeface="Times New Roman" pitchFamily="65" charset="-122"/>
                <a:ea typeface="宋体" pitchFamily="65" charset="-122"/>
              </a:rPr>
              <a:t>升的市场终将面临现实的惩罚。</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议论文中举事例的作用,无疑是为论证观点服务的,而好莱坞的例子显然是正面的,与中</a:t>
            </a:r>
            <a:r>
              <a:rPr dirty="0"/>
              <a:t/>
            </a:r>
            <a:br>
              <a:rPr dirty="0"/>
            </a:br>
            <a:r>
              <a:rPr lang="zh-CN" altLang="en-US" sz="1530" kern="0" dirty="0" smtClean="0">
                <a:solidFill>
                  <a:srgbClr val="000000"/>
                </a:solidFill>
                <a:latin typeface="Times New Roman" pitchFamily="65" charset="-122"/>
                <a:ea typeface="宋体" pitchFamily="65" charset="-122"/>
              </a:rPr>
              <a:t>国影视业的现状构成明显的对比,有力论证了中国当前片酬畸高的根源及其危害所在。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(1)在影视产业高速发展的背景下,要合理控制急剧扩张期的制片、发行、放映的全</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产业链和稀缺的有市场号召力的明星之间的关系。(2)规范既定的行业规则,禁止“哄抬物</a:t>
            </a:r>
            <a:r>
              <a:rPr dirty="0"/>
              <a:t/>
            </a:r>
            <a:br>
              <a:rPr dirty="0"/>
            </a:br>
            <a:r>
              <a:rPr lang="zh-CN" altLang="en-US" sz="1530" kern="0" dirty="0" smtClean="0">
                <a:solidFill>
                  <a:srgbClr val="000000"/>
                </a:solidFill>
                <a:latin typeface="Times New Roman" pitchFamily="65" charset="-122"/>
                <a:ea typeface="宋体" pitchFamily="65" charset="-122"/>
              </a:rPr>
              <a:t>价”的行为。(3)作品的成功依赖富有想象力的故事创意、生动精湛的演技以及令人称赞的</a:t>
            </a:r>
            <a:r>
              <a:rPr dirty="0"/>
              <a:t/>
            </a:r>
            <a:br>
              <a:rPr dirty="0"/>
            </a:br>
            <a:r>
              <a:rPr lang="zh-CN" altLang="en-US" sz="1530" kern="0" dirty="0" smtClean="0">
                <a:solidFill>
                  <a:srgbClr val="000000"/>
                </a:solidFill>
                <a:latin typeface="Times New Roman" pitchFamily="65" charset="-122"/>
                <a:ea typeface="宋体" pitchFamily="65" charset="-122"/>
              </a:rPr>
              <a:t>制作水平,而不是依赖明星的光环。(4)影视公司、演员、经纪公司之间形成相对稳定的谈判</a:t>
            </a:r>
            <a:r>
              <a:rPr dirty="0"/>
              <a:t/>
            </a:r>
            <a:br>
              <a:rPr dirty="0"/>
            </a:br>
            <a:r>
              <a:rPr lang="zh-CN" altLang="en-US" sz="1530" kern="0" dirty="0" smtClean="0">
                <a:solidFill>
                  <a:srgbClr val="000000"/>
                </a:solidFill>
                <a:latin typeface="Times New Roman" pitchFamily="65" charset="-122"/>
                <a:ea typeface="宋体" pitchFamily="65" charset="-122"/>
              </a:rPr>
              <a:t>议价的行业规则。</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仔细阅读全文,把握各段主要内容。从文中所反映的明星片酬畸高的原因、好莱坞影</a:t>
            </a:r>
            <a:r>
              <a:rPr dirty="0"/>
              <a:t/>
            </a:r>
            <a:br>
              <a:rPr dirty="0"/>
            </a:br>
            <a:r>
              <a:rPr lang="zh-CN" altLang="en-US" sz="1530" kern="0" dirty="0" smtClean="0">
                <a:solidFill>
                  <a:srgbClr val="000000"/>
                </a:solidFill>
                <a:latin typeface="Times New Roman" pitchFamily="65" charset="-122"/>
                <a:ea typeface="宋体" pitchFamily="65" charset="-122"/>
              </a:rPr>
              <a:t>视作品成功的例子中寻找答案。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27.xml><?xml version="1.0" encoding="utf-8"?>
<CustomerInfo>
  <UserName>Administrator</UserName>
  <CompanyName>www.xjghost.com</CompanyName>
  <MachineID>A888</MachineID>
  <ToolID>ljRTAAAAKGU=</ToolID>
  <Data><![CDATA[bGpSVEFBQUFLR1U9]]></Data>
</CustomerInfo>
</file>

<file path=customXml/item128.xml><?xml version="1.0" encoding="utf-8"?>
<CustomerInfo>
  <UserName>Administrator</UserName>
  <CompanyName>www.xjghost.com</CompanyName>
  <MachineID>A888</MachineID>
  <ToolID>ljRTAAAAKGU=</ToolID>
  <Data><![CDATA[bGpSVEFBQUFLR1U9]]></Data>
</CustomerInfo>
</file>

<file path=customXml/item129.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30.xml><?xml version="1.0" encoding="utf-8"?>
<CustomerInfo>
  <UserName>Administrator</UserName>
  <CompanyName>www.xjghost.com</CompanyName>
  <MachineID>A888</MachineID>
  <ToolID>ljRTAAAAKGU=</ToolID>
  <Data><![CDATA[bGpSVEFBQUFLR1U9]]></Data>
</CustomerInfo>
</file>

<file path=customXml/item131.xml><?xml version="1.0" encoding="utf-8"?>
<CustomerInfo>
  <UserName>Administrator</UserName>
  <CompanyName>www.xjghost.com</CompanyName>
  <MachineID>A888</MachineID>
  <ToolID>ljRTAAAAKGU=</ToolID>
  <Data><![CDATA[bGpSVEFBQUFLR1U9]]></Data>
</CustomerInfo>
</file>

<file path=customXml/item132.xml><?xml version="1.0" encoding="utf-8"?>
<CustomerInfo>
  <UserName>Administrator</UserName>
  <CompanyName>www.xjghost.com</CompanyName>
  <MachineID>A888</MachineID>
  <ToolID>ljRTAAAAKGU=</ToolID>
  <Data><![CDATA[bGpSVEFBQUFLR1U9]]></Data>
</CustomerInfo>
</file>

<file path=customXml/item133.xml><?xml version="1.0" encoding="utf-8"?>
<CustomerInfo>
  <UserName>Administrator</UserName>
  <CompanyName>www.xjghost.com</CompanyName>
  <MachineID>A888</MachineID>
  <ToolID>ljRTAAAAKGU=</ToolID>
  <Data><![CDATA[bGpSVEFBQUFLR1U9]]></Data>
</CustomerInfo>
</file>

<file path=customXml/item134.xml><?xml version="1.0" encoding="utf-8"?>
<CustomerInfo>
  <UserName>Administrator</UserName>
  <CompanyName>www.xjghost.com</CompanyName>
  <MachineID>A888</MachineID>
  <ToolID>ljRTAAAAKGU=</ToolID>
  <Data><![CDATA[bGpSVEFBQUFLR1U9]]></Data>
</CustomerInfo>
</file>

<file path=customXml/item135.xml><?xml version="1.0" encoding="utf-8"?>
<CustomerInfo>
  <UserName>Administrator</UserName>
  <CompanyName>www.xjghost.com</CompanyName>
  <MachineID>A888</MachineID>
  <ToolID>ljRTAAAAKGU=</ToolID>
  <Data><![CDATA[bGpSVEFBQUFLR1U9]]></Data>
</CustomerInfo>
</file>

<file path=customXml/item136.xml><?xml version="1.0" encoding="utf-8"?>
<CustomerInfo>
  <UserName>Administrator</UserName>
  <CompanyName>www.xjghost.com</CompanyName>
  <MachineID>A888</MachineID>
  <ToolID>ljRTAAAAKGU=</ToolID>
  <Data><![CDATA[bGpSVEFBQUFLR1U9]]></Data>
</CustomerInfo>
</file>

<file path=customXml/item137.xml><?xml version="1.0" encoding="utf-8"?>
<CustomerInfo>
  <UserName>Administrator</UserName>
  <CompanyName>www.xjghost.com</CompanyName>
  <MachineID>A888</MachineID>
  <ToolID>ljRTAAAAKGU=</ToolID>
  <Data><![CDATA[bGpSVEFBQUFLR1U9]]></Data>
</CustomerInfo>
</file>

<file path=customXml/item138.xml><?xml version="1.0" encoding="utf-8"?>
<CustomerInfo>
  <UserName>Administrator</UserName>
  <CompanyName>www.xjghost.com</CompanyName>
  <MachineID>A888</MachineID>
  <ToolID>ljRTAAAAKGU=</ToolID>
  <Data><![CDATA[bGpSVEFBQUFLR1U9]]></Data>
</CustomerInfo>
</file>

<file path=customXml/item139.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40.xml><?xml version="1.0" encoding="utf-8"?>
<CustomerInfo>
  <UserName>Administrator</UserName>
  <CompanyName>www.xjghost.com</CompanyName>
  <MachineID>A888</MachineID>
  <ToolID>ljRTAAAAKGU=</ToolID>
  <Data><![CDATA[bGpSVEFBQUFLR1U9]]></Data>
</CustomerInfo>
</file>

<file path=customXml/item141.xml><?xml version="1.0" encoding="utf-8"?>
<CustomerInfo>
  <UserName>Administrator</UserName>
  <CompanyName>www.xjghost.com</CompanyName>
  <MachineID>A888</MachineID>
  <ToolID>ljRTAAAAKGU=</ToolID>
  <Data><![CDATA[bGpSVEFBQUFLR1U9]]></Data>
</CustomerInfo>
</file>

<file path=customXml/item142.xml><?xml version="1.0" encoding="utf-8"?>
<CustomerInfo>
  <UserName>Administrator</UserName>
  <CompanyName>www.xjghost.com</CompanyName>
  <MachineID>A888</MachineID>
  <ToolID>ljRTAAAAKGU=</ToolID>
  <Data><![CDATA[bGpSVEFBQUFLR1U9]]></Data>
</CustomerInfo>
</file>

<file path=customXml/item143.xml><?xml version="1.0" encoding="utf-8"?>
<CustomerInfo>
  <UserName>Administrator</UserName>
  <CompanyName>www.xjghost.com</CompanyName>
  <MachineID>A888</MachineID>
  <ToolID>ljRTAAAAKGU=</ToolID>
  <Data><![CDATA[bGpSVEFBQUFLR1U9]]></Data>
</CustomerInfo>
</file>

<file path=customXml/item144.xml><?xml version="1.0" encoding="utf-8"?>
<CustomerInfo>
  <UserName>Administrator</UserName>
  <CompanyName>www.xjghost.com</CompanyName>
  <MachineID>A888</MachineID>
  <ToolID>ljRTAAAAKGU=</ToolID>
  <Data><![CDATA[bGpSVEFBQUFLR1U9]]></Data>
</CustomerInfo>
</file>

<file path=customXml/item145.xml><?xml version="1.0" encoding="utf-8"?>
<CustomerInfo>
  <UserName>Administrator</UserName>
  <CompanyName>www.xjghost.com</CompanyName>
  <MachineID>A888</MachineID>
  <ToolID>ljRTAAAAKGU=</ToolID>
  <Data><![CDATA[bGpSVEFBQUFLR1U9]]></Data>
</CustomerInfo>
</file>

<file path=customXml/item146.xml><?xml version="1.0" encoding="utf-8"?>
<CustomerInfo>
  <UserName>Administrator</UserName>
  <CompanyName>www.xjghost.com</CompanyName>
  <MachineID>A888</MachineID>
  <ToolID>ljRTAAAAKGU=</ToolID>
  <Data><![CDATA[bGpSVEFBQUFLR1U9]]></Data>
</CustomerInfo>
</file>

<file path=customXml/item147.xml><?xml version="1.0" encoding="utf-8"?>
<CustomerInfo>
  <UserName>Administrator</UserName>
  <CompanyName>www.xjghost.com</CompanyName>
  <MachineID>A888</MachineID>
  <ToolID>ljRTAAAAKGU=</ToolID>
  <Data><![CDATA[bGpSVEFBQUFLR1U9]]></Data>
</CustomerInfo>
</file>

<file path=customXml/item148.xml><?xml version="1.0" encoding="utf-8"?>
<CustomerInfo>
  <UserName>Administrator</UserName>
  <CompanyName>www.xjghost.com</CompanyName>
  <MachineID>A888</MachineID>
  <ToolID>ljRTAAAAKGU=</ToolID>
  <Data><![CDATA[bGpSVEFBQUFLR1U9]]></Data>
</CustomerInfo>
</file>

<file path=customXml/item149.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50.xml><?xml version="1.0" encoding="utf-8"?>
<CustomerInfo>
  <UserName>Administrator</UserName>
  <CompanyName>www.xjghost.com</CompanyName>
  <MachineID>A888</MachineID>
  <ToolID>ljRTAAAAKGU=</ToolID>
  <Data><![CDATA[bGpSVEFBQUFLR1U9]]></Data>
</CustomerInfo>
</file>

<file path=customXml/item151.xml><?xml version="1.0" encoding="utf-8"?>
<CustomerInfo>
  <UserName>Administrator</UserName>
  <CompanyName>www.xjghost.com</CompanyName>
  <MachineID>A888</MachineID>
  <ToolID>ljRTAAAAKGU=</ToolID>
  <Data><![CDATA[bGpSVEFBQUFLR1U9]]></Data>
</CustomerInfo>
</file>

<file path=customXml/item152.xml><?xml version="1.0" encoding="utf-8"?>
<CustomerInfo>
  <UserName>Administrator</UserName>
  <CompanyName>www.xjghost.com</CompanyName>
  <MachineID>A888</MachineID>
  <ToolID>ljRTAAAAKGU=</ToolID>
  <Data><![CDATA[bGpSVEFBQUFLR1U9]]></Data>
</CustomerInfo>
</file>

<file path=customXml/item153.xml><?xml version="1.0" encoding="utf-8"?>
<CustomerInfo>
  <UserName>Administrator</UserName>
  <CompanyName>www.xjghost.com</CompanyName>
  <MachineID>A888</MachineID>
  <ToolID>ljRTAAAAKGU=</ToolID>
  <Data><![CDATA[bGpSVEFBQUFLR1U9]]></Data>
</CustomerInfo>
</file>

<file path=customXml/item154.xml><?xml version="1.0" encoding="utf-8"?>
<CustomerInfo>
  <UserName>Administrator</UserName>
  <CompanyName>www.xjghost.com</CompanyName>
  <MachineID>A888</MachineID>
  <ToolID>ljRTAAAAKGU=</ToolID>
  <Data><![CDATA[bGpSVEFBQUFLR1U9]]></Data>
</CustomerInfo>
</file>

<file path=customXml/item155.xml><?xml version="1.0" encoding="utf-8"?>
<CustomerInfo>
  <UserName>Administrator</UserName>
  <CompanyName>www.xjghost.com</CompanyName>
  <MachineID>A888</MachineID>
  <ToolID>ljRTAAAAKGU=</ToolID>
  <Data><![CDATA[bGpSVEFBQUFLR1U9]]></Data>
</CustomerInfo>
</file>

<file path=customXml/item156.xml><?xml version="1.0" encoding="utf-8"?>
<CustomerInfo>
  <UserName>Administrator</UserName>
  <CompanyName>www.xjghost.com</CompanyName>
  <MachineID>A888</MachineID>
  <ToolID>ljRTAAAAKGU=</ToolID>
  <Data><![CDATA[bGpSVEFBQUFLR1U9]]></Data>
</CustomerInfo>
</file>

<file path=customXml/item157.xml><?xml version="1.0" encoding="utf-8"?>
<CustomerInfo>
  <UserName>Administrator</UserName>
  <CompanyName>www.xjghost.com</CompanyName>
  <MachineID>A888</MachineID>
  <ToolID>ljRTAAAAKGU=</ToolID>
  <Data><![CDATA[bGpSVEFBQUFLR1U9]]></Data>
</CustomerInfo>
</file>

<file path=customXml/item158.xml><?xml version="1.0" encoding="utf-8"?>
<CustomerInfo>
  <UserName>Administrator</UserName>
  <CompanyName>www.xjghost.com</CompanyName>
  <MachineID>A888</MachineID>
  <ToolID>ljRTAAAAKGU=</ToolID>
  <Data><![CDATA[bGpSVEFBQUFLR1U9]]></Data>
</CustomerInfo>
</file>

<file path=customXml/item159.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60.xml><?xml version="1.0" encoding="utf-8"?>
<CustomerInfo>
  <UserName>Administrator</UserName>
  <CompanyName>www.xjghost.com</CompanyName>
  <MachineID>A888</MachineID>
  <ToolID>ljRTAAAAKGU=</ToolID>
  <Data><![CDATA[bGpSVEFBQUFLR1U9]]></Data>
</CustomerInfo>
</file>

<file path=customXml/item161.xml><?xml version="1.0" encoding="utf-8"?>
<CustomerInfo>
  <UserName>Administrator</UserName>
  <CompanyName>www.xjghost.com</CompanyName>
  <MachineID>A888</MachineID>
  <ToolID>ljRTAAAAKGU=</ToolID>
  <Data><![CDATA[bGpSVEFBQUFLR1U9]]></Data>
</CustomerInfo>
</file>

<file path=customXml/item162.xml><?xml version="1.0" encoding="utf-8"?>
<CustomerInfo>
  <UserName>Administrator</UserName>
  <CompanyName>www.xjghost.com</CompanyName>
  <MachineID>A888</MachineID>
  <ToolID>ljRTAAAAKGU=</ToolID>
  <Data><![CDATA[bGpSVEFBQUFLR1U9]]></Data>
</CustomerInfo>
</file>

<file path=customXml/item163.xml><?xml version="1.0" encoding="utf-8"?>
<CustomerInfo>
  <UserName>Administrator</UserName>
  <CompanyName>www.xjghost.com</CompanyName>
  <MachineID>A888</MachineID>
  <ToolID>ljRTAAAAKGU=</ToolID>
  <Data><![CDATA[bGpSVEFBQUFLR1U9]]></Data>
</CustomerInfo>
</file>

<file path=customXml/item164.xml><?xml version="1.0" encoding="utf-8"?>
<CustomerInfo>
  <UserName>Administrator</UserName>
  <CompanyName>www.xjghost.com</CompanyName>
  <MachineID>A888</MachineID>
  <ToolID>ljRTAAAAKGU=</ToolID>
  <Data><![CDATA[bGpSVEFBQUFLR1U9]]></Data>
</CustomerInfo>
</file>

<file path=customXml/item165.xml><?xml version="1.0" encoding="utf-8"?>
<CustomerInfo>
  <UserName>Administrator</UserName>
  <CompanyName>www.xjghost.com</CompanyName>
  <MachineID>A888</MachineID>
  <ToolID>ljRTAAAAKGU=</ToolID>
  <Data><![CDATA[bGpSVEFBQUFLR1U9]]></Data>
</CustomerInfo>
</file>

<file path=customXml/item166.xml><?xml version="1.0" encoding="utf-8"?>
<CustomerInfo>
  <UserName>Administrator</UserName>
  <CompanyName>www.xjghost.com</CompanyName>
  <MachineID>A888</MachineID>
  <ToolID>ljRTAAAAKGU=</ToolID>
  <Data><![CDATA[bGpSVEFBQUFLR1U9]]></Data>
</CustomerInfo>
</file>

<file path=customXml/item167.xml><?xml version="1.0" encoding="utf-8"?>
<CustomerInfo>
  <UserName>Administrator</UserName>
  <CompanyName>www.xjghost.com</CompanyName>
  <MachineID>A888</MachineID>
  <ToolID>ljRTAAAAKGU=</ToolID>
  <Data><![CDATA[bGpSVEFBQUFLR1U9]]></Data>
</CustomerInfo>
</file>

<file path=customXml/item168.xml><?xml version="1.0" encoding="utf-8"?>
<CustomerInfo>
  <UserName>Administrator</UserName>
  <CompanyName>www.xjghost.com</CompanyName>
  <MachineID>A888</MachineID>
  <ToolID>ljRTAAAAKGU=</ToolID>
  <Data><![CDATA[bGpSVEFBQUFLR1U9]]></Data>
</CustomerInfo>
</file>

<file path=customXml/item169.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70.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36CECF75-140E-41AD-BD89-D37BE236EA12}">
  <ds:schemaRefs/>
</ds:datastoreItem>
</file>

<file path=customXml/itemProps10.xml><?xml version="1.0" encoding="utf-8"?>
<ds:datastoreItem xmlns:ds="http://schemas.openxmlformats.org/officeDocument/2006/customXml" ds:itemID="{23752527-7913-4599-BCB8-A39D59CD5D18}">
  <ds:schemaRefs/>
</ds:datastoreItem>
</file>

<file path=customXml/itemProps100.xml><?xml version="1.0" encoding="utf-8"?>
<ds:datastoreItem xmlns:ds="http://schemas.openxmlformats.org/officeDocument/2006/customXml" ds:itemID="{42E1AC57-5951-4156-9584-AB2298D56D3F}">
  <ds:schemaRefs/>
</ds:datastoreItem>
</file>

<file path=customXml/itemProps101.xml><?xml version="1.0" encoding="utf-8"?>
<ds:datastoreItem xmlns:ds="http://schemas.openxmlformats.org/officeDocument/2006/customXml" ds:itemID="{A23427A6-639E-459D-9820-777BE488792B}">
  <ds:schemaRefs/>
</ds:datastoreItem>
</file>

<file path=customXml/itemProps102.xml><?xml version="1.0" encoding="utf-8"?>
<ds:datastoreItem xmlns:ds="http://schemas.openxmlformats.org/officeDocument/2006/customXml" ds:itemID="{3B67D441-E9B6-4F83-8ACF-9CE05CB5A100}">
  <ds:schemaRefs/>
</ds:datastoreItem>
</file>

<file path=customXml/itemProps103.xml><?xml version="1.0" encoding="utf-8"?>
<ds:datastoreItem xmlns:ds="http://schemas.openxmlformats.org/officeDocument/2006/customXml" ds:itemID="{F3CAAFEA-E3EB-4C89-80BA-7109776B7F3D}">
  <ds:schemaRefs/>
</ds:datastoreItem>
</file>

<file path=customXml/itemProps104.xml><?xml version="1.0" encoding="utf-8"?>
<ds:datastoreItem xmlns:ds="http://schemas.openxmlformats.org/officeDocument/2006/customXml" ds:itemID="{EF809970-F769-4C97-8B33-AC9553267248}">
  <ds:schemaRefs/>
</ds:datastoreItem>
</file>

<file path=customXml/itemProps105.xml><?xml version="1.0" encoding="utf-8"?>
<ds:datastoreItem xmlns:ds="http://schemas.openxmlformats.org/officeDocument/2006/customXml" ds:itemID="{0E35D555-631E-4BB7-AD94-BE5E5DB2C159}">
  <ds:schemaRefs/>
</ds:datastoreItem>
</file>

<file path=customXml/itemProps106.xml><?xml version="1.0" encoding="utf-8"?>
<ds:datastoreItem xmlns:ds="http://schemas.openxmlformats.org/officeDocument/2006/customXml" ds:itemID="{4B7BAC6C-1163-4BA5-8514-17B9076AA444}">
  <ds:schemaRefs/>
</ds:datastoreItem>
</file>

<file path=customXml/itemProps107.xml><?xml version="1.0" encoding="utf-8"?>
<ds:datastoreItem xmlns:ds="http://schemas.openxmlformats.org/officeDocument/2006/customXml" ds:itemID="{5657ACCC-6288-45AA-9375-3C09FDB75277}">
  <ds:schemaRefs/>
</ds:datastoreItem>
</file>

<file path=customXml/itemProps108.xml><?xml version="1.0" encoding="utf-8"?>
<ds:datastoreItem xmlns:ds="http://schemas.openxmlformats.org/officeDocument/2006/customXml" ds:itemID="{C0A91948-1B41-4275-90B6-4551659A4FFF}">
  <ds:schemaRefs/>
</ds:datastoreItem>
</file>

<file path=customXml/itemProps109.xml><?xml version="1.0" encoding="utf-8"?>
<ds:datastoreItem xmlns:ds="http://schemas.openxmlformats.org/officeDocument/2006/customXml" ds:itemID="{754468EC-40CF-4B26-8453-B43BF43160CC}">
  <ds:schemaRefs/>
</ds:datastoreItem>
</file>

<file path=customXml/itemProps11.xml><?xml version="1.0" encoding="utf-8"?>
<ds:datastoreItem xmlns:ds="http://schemas.openxmlformats.org/officeDocument/2006/customXml" ds:itemID="{1F38CFFF-BA93-490B-BE50-FAC318E0D6BF}">
  <ds:schemaRefs/>
</ds:datastoreItem>
</file>

<file path=customXml/itemProps110.xml><?xml version="1.0" encoding="utf-8"?>
<ds:datastoreItem xmlns:ds="http://schemas.openxmlformats.org/officeDocument/2006/customXml" ds:itemID="{B260711E-3F94-4B82-ADA9-3654C2EFAE11}">
  <ds:schemaRefs/>
</ds:datastoreItem>
</file>

<file path=customXml/itemProps111.xml><?xml version="1.0" encoding="utf-8"?>
<ds:datastoreItem xmlns:ds="http://schemas.openxmlformats.org/officeDocument/2006/customXml" ds:itemID="{5C7B0745-0165-432E-B4E7-53A616B04039}">
  <ds:schemaRefs/>
</ds:datastoreItem>
</file>

<file path=customXml/itemProps112.xml><?xml version="1.0" encoding="utf-8"?>
<ds:datastoreItem xmlns:ds="http://schemas.openxmlformats.org/officeDocument/2006/customXml" ds:itemID="{57918C58-51E3-42B7-8A94-2CCCF4616F9A}">
  <ds:schemaRefs/>
</ds:datastoreItem>
</file>

<file path=customXml/itemProps113.xml><?xml version="1.0" encoding="utf-8"?>
<ds:datastoreItem xmlns:ds="http://schemas.openxmlformats.org/officeDocument/2006/customXml" ds:itemID="{8D6C3EDC-2770-478C-B398-E3D1D7B7EEEA}">
  <ds:schemaRefs/>
</ds:datastoreItem>
</file>

<file path=customXml/itemProps114.xml><?xml version="1.0" encoding="utf-8"?>
<ds:datastoreItem xmlns:ds="http://schemas.openxmlformats.org/officeDocument/2006/customXml" ds:itemID="{1057A7FD-5DF9-48AF-8418-907D43B04EDB}">
  <ds:schemaRefs/>
</ds:datastoreItem>
</file>

<file path=customXml/itemProps115.xml><?xml version="1.0" encoding="utf-8"?>
<ds:datastoreItem xmlns:ds="http://schemas.openxmlformats.org/officeDocument/2006/customXml" ds:itemID="{E33CDBCE-FA38-4F84-BC90-D0E31FFBDC7C}">
  <ds:schemaRefs/>
</ds:datastoreItem>
</file>

<file path=customXml/itemProps116.xml><?xml version="1.0" encoding="utf-8"?>
<ds:datastoreItem xmlns:ds="http://schemas.openxmlformats.org/officeDocument/2006/customXml" ds:itemID="{C7A516A5-91E5-4E61-AA37-9E05C65479DF}">
  <ds:schemaRefs/>
</ds:datastoreItem>
</file>

<file path=customXml/itemProps117.xml><?xml version="1.0" encoding="utf-8"?>
<ds:datastoreItem xmlns:ds="http://schemas.openxmlformats.org/officeDocument/2006/customXml" ds:itemID="{1AF52C0D-BBD4-4E1F-B631-C7A5C0E577F7}">
  <ds:schemaRefs/>
</ds:datastoreItem>
</file>

<file path=customXml/itemProps118.xml><?xml version="1.0" encoding="utf-8"?>
<ds:datastoreItem xmlns:ds="http://schemas.openxmlformats.org/officeDocument/2006/customXml" ds:itemID="{F9BC23F5-FEBF-4610-9D5B-6443F6281431}">
  <ds:schemaRefs/>
</ds:datastoreItem>
</file>

<file path=customXml/itemProps119.xml><?xml version="1.0" encoding="utf-8"?>
<ds:datastoreItem xmlns:ds="http://schemas.openxmlformats.org/officeDocument/2006/customXml" ds:itemID="{36741E67-BCEB-4970-B707-D54B06A090E0}">
  <ds:schemaRefs/>
</ds:datastoreItem>
</file>

<file path=customXml/itemProps12.xml><?xml version="1.0" encoding="utf-8"?>
<ds:datastoreItem xmlns:ds="http://schemas.openxmlformats.org/officeDocument/2006/customXml" ds:itemID="{FB0C7334-D021-4718-B8A8-578DCA2A168A}">
  <ds:schemaRefs/>
</ds:datastoreItem>
</file>

<file path=customXml/itemProps120.xml><?xml version="1.0" encoding="utf-8"?>
<ds:datastoreItem xmlns:ds="http://schemas.openxmlformats.org/officeDocument/2006/customXml" ds:itemID="{9D03700E-A320-4B8B-8CFC-C2CCCFC44B33}">
  <ds:schemaRefs/>
</ds:datastoreItem>
</file>

<file path=customXml/itemProps121.xml><?xml version="1.0" encoding="utf-8"?>
<ds:datastoreItem xmlns:ds="http://schemas.openxmlformats.org/officeDocument/2006/customXml" ds:itemID="{21CC20C7-AB0C-42FD-AB13-CD45193959F0}">
  <ds:schemaRefs/>
</ds:datastoreItem>
</file>

<file path=customXml/itemProps122.xml><?xml version="1.0" encoding="utf-8"?>
<ds:datastoreItem xmlns:ds="http://schemas.openxmlformats.org/officeDocument/2006/customXml" ds:itemID="{2715FE0C-52D0-4DE9-B5DE-2F6511D62A11}">
  <ds:schemaRefs/>
</ds:datastoreItem>
</file>

<file path=customXml/itemProps123.xml><?xml version="1.0" encoding="utf-8"?>
<ds:datastoreItem xmlns:ds="http://schemas.openxmlformats.org/officeDocument/2006/customXml" ds:itemID="{CAD6E20F-D397-4BA2-8486-3995A276F5E7}">
  <ds:schemaRefs/>
</ds:datastoreItem>
</file>

<file path=customXml/itemProps124.xml><?xml version="1.0" encoding="utf-8"?>
<ds:datastoreItem xmlns:ds="http://schemas.openxmlformats.org/officeDocument/2006/customXml" ds:itemID="{1C624BF1-CD6C-4439-B471-8DADB41F1AC7}">
  <ds:schemaRefs/>
</ds:datastoreItem>
</file>

<file path=customXml/itemProps125.xml><?xml version="1.0" encoding="utf-8"?>
<ds:datastoreItem xmlns:ds="http://schemas.openxmlformats.org/officeDocument/2006/customXml" ds:itemID="{4E2FE4EF-9B45-4C0B-97D2-EE533DD3BF9B}">
  <ds:schemaRefs/>
</ds:datastoreItem>
</file>

<file path=customXml/itemProps126.xml><?xml version="1.0" encoding="utf-8"?>
<ds:datastoreItem xmlns:ds="http://schemas.openxmlformats.org/officeDocument/2006/customXml" ds:itemID="{1028BF91-D44A-48F1-A4C1-FA9F843F4A73}">
  <ds:schemaRefs/>
</ds:datastoreItem>
</file>

<file path=customXml/itemProps127.xml><?xml version="1.0" encoding="utf-8"?>
<ds:datastoreItem xmlns:ds="http://schemas.openxmlformats.org/officeDocument/2006/customXml" ds:itemID="{777BE452-8954-42EC-8C65-FDE8A77C5362}">
  <ds:schemaRefs/>
</ds:datastoreItem>
</file>

<file path=customXml/itemProps128.xml><?xml version="1.0" encoding="utf-8"?>
<ds:datastoreItem xmlns:ds="http://schemas.openxmlformats.org/officeDocument/2006/customXml" ds:itemID="{1AC62226-C3FA-4716-BBAB-EECC2DC0394A}">
  <ds:schemaRefs/>
</ds:datastoreItem>
</file>

<file path=customXml/itemProps129.xml><?xml version="1.0" encoding="utf-8"?>
<ds:datastoreItem xmlns:ds="http://schemas.openxmlformats.org/officeDocument/2006/customXml" ds:itemID="{73363C6D-3C9E-4014-9A19-DE4DB3E929AC}">
  <ds:schemaRefs/>
</ds:datastoreItem>
</file>

<file path=customXml/itemProps13.xml><?xml version="1.0" encoding="utf-8"?>
<ds:datastoreItem xmlns:ds="http://schemas.openxmlformats.org/officeDocument/2006/customXml" ds:itemID="{8BD8AFC9-C1B0-4865-AFED-C12F82918448}">
  <ds:schemaRefs/>
</ds:datastoreItem>
</file>

<file path=customXml/itemProps130.xml><?xml version="1.0" encoding="utf-8"?>
<ds:datastoreItem xmlns:ds="http://schemas.openxmlformats.org/officeDocument/2006/customXml" ds:itemID="{14AD4066-E534-45B1-9473-99272601A43D}">
  <ds:schemaRefs/>
</ds:datastoreItem>
</file>

<file path=customXml/itemProps131.xml><?xml version="1.0" encoding="utf-8"?>
<ds:datastoreItem xmlns:ds="http://schemas.openxmlformats.org/officeDocument/2006/customXml" ds:itemID="{0AFA6BC2-D0B5-4391-B0EF-8E080FEF5A8D}">
  <ds:schemaRefs/>
</ds:datastoreItem>
</file>

<file path=customXml/itemProps132.xml><?xml version="1.0" encoding="utf-8"?>
<ds:datastoreItem xmlns:ds="http://schemas.openxmlformats.org/officeDocument/2006/customXml" ds:itemID="{6FCC84BC-53D1-49CF-808F-D1EF3212E04E}">
  <ds:schemaRefs/>
</ds:datastoreItem>
</file>

<file path=customXml/itemProps133.xml><?xml version="1.0" encoding="utf-8"?>
<ds:datastoreItem xmlns:ds="http://schemas.openxmlformats.org/officeDocument/2006/customXml" ds:itemID="{D35C5A96-E05D-43F8-9AD5-BCC26AFDC08D}">
  <ds:schemaRefs/>
</ds:datastoreItem>
</file>

<file path=customXml/itemProps134.xml><?xml version="1.0" encoding="utf-8"?>
<ds:datastoreItem xmlns:ds="http://schemas.openxmlformats.org/officeDocument/2006/customXml" ds:itemID="{B1CE7219-5F06-4E93-80C3-66A7032B434F}">
  <ds:schemaRefs/>
</ds:datastoreItem>
</file>

<file path=customXml/itemProps135.xml><?xml version="1.0" encoding="utf-8"?>
<ds:datastoreItem xmlns:ds="http://schemas.openxmlformats.org/officeDocument/2006/customXml" ds:itemID="{8DB5A2A6-CA30-4697-A3A9-ED346F9CBC30}">
  <ds:schemaRefs/>
</ds:datastoreItem>
</file>

<file path=customXml/itemProps136.xml><?xml version="1.0" encoding="utf-8"?>
<ds:datastoreItem xmlns:ds="http://schemas.openxmlformats.org/officeDocument/2006/customXml" ds:itemID="{077BC4B8-A8A0-40D9-B1FA-EEE7E5AC3F67}">
  <ds:schemaRefs/>
</ds:datastoreItem>
</file>

<file path=customXml/itemProps137.xml><?xml version="1.0" encoding="utf-8"?>
<ds:datastoreItem xmlns:ds="http://schemas.openxmlformats.org/officeDocument/2006/customXml" ds:itemID="{E6C09012-4119-4DE8-83DD-4F02D58CD80F}">
  <ds:schemaRefs/>
</ds:datastoreItem>
</file>

<file path=customXml/itemProps138.xml><?xml version="1.0" encoding="utf-8"?>
<ds:datastoreItem xmlns:ds="http://schemas.openxmlformats.org/officeDocument/2006/customXml" ds:itemID="{E6D8FFF9-36D5-4DBB-AD47-504B2C24FD89}">
  <ds:schemaRefs/>
</ds:datastoreItem>
</file>

<file path=customXml/itemProps139.xml><?xml version="1.0" encoding="utf-8"?>
<ds:datastoreItem xmlns:ds="http://schemas.openxmlformats.org/officeDocument/2006/customXml" ds:itemID="{58E78336-54A8-4058-8ED4-2BD498C0D2CD}">
  <ds:schemaRefs/>
</ds:datastoreItem>
</file>

<file path=customXml/itemProps14.xml><?xml version="1.0" encoding="utf-8"?>
<ds:datastoreItem xmlns:ds="http://schemas.openxmlformats.org/officeDocument/2006/customXml" ds:itemID="{40C1CC52-C489-4697-A76F-4CA5AB029607}">
  <ds:schemaRefs/>
</ds:datastoreItem>
</file>

<file path=customXml/itemProps140.xml><?xml version="1.0" encoding="utf-8"?>
<ds:datastoreItem xmlns:ds="http://schemas.openxmlformats.org/officeDocument/2006/customXml" ds:itemID="{244EB5CB-BE87-495F-A30B-CB894B2EE597}">
  <ds:schemaRefs/>
</ds:datastoreItem>
</file>

<file path=customXml/itemProps141.xml><?xml version="1.0" encoding="utf-8"?>
<ds:datastoreItem xmlns:ds="http://schemas.openxmlformats.org/officeDocument/2006/customXml" ds:itemID="{D17E6BF5-1989-47BA-938A-57A888155D1F}">
  <ds:schemaRefs/>
</ds:datastoreItem>
</file>

<file path=customXml/itemProps142.xml><?xml version="1.0" encoding="utf-8"?>
<ds:datastoreItem xmlns:ds="http://schemas.openxmlformats.org/officeDocument/2006/customXml" ds:itemID="{677403E2-DA96-4BBB-9442-091AA4090D5D}">
  <ds:schemaRefs/>
</ds:datastoreItem>
</file>

<file path=customXml/itemProps143.xml><?xml version="1.0" encoding="utf-8"?>
<ds:datastoreItem xmlns:ds="http://schemas.openxmlformats.org/officeDocument/2006/customXml" ds:itemID="{43E0449C-9F96-420A-AD14-DA88DA732D90}">
  <ds:schemaRefs/>
</ds:datastoreItem>
</file>

<file path=customXml/itemProps144.xml><?xml version="1.0" encoding="utf-8"?>
<ds:datastoreItem xmlns:ds="http://schemas.openxmlformats.org/officeDocument/2006/customXml" ds:itemID="{FCB3BFEC-EC01-4DDF-B95A-1A2C34E84AEE}">
  <ds:schemaRefs/>
</ds:datastoreItem>
</file>

<file path=customXml/itemProps145.xml><?xml version="1.0" encoding="utf-8"?>
<ds:datastoreItem xmlns:ds="http://schemas.openxmlformats.org/officeDocument/2006/customXml" ds:itemID="{D238A154-E3A2-4DFD-AEAA-4EFBEFA58333}">
  <ds:schemaRefs/>
</ds:datastoreItem>
</file>

<file path=customXml/itemProps146.xml><?xml version="1.0" encoding="utf-8"?>
<ds:datastoreItem xmlns:ds="http://schemas.openxmlformats.org/officeDocument/2006/customXml" ds:itemID="{DADA681B-94D6-4DEE-9209-7D904819C58C}">
  <ds:schemaRefs/>
</ds:datastoreItem>
</file>

<file path=customXml/itemProps147.xml><?xml version="1.0" encoding="utf-8"?>
<ds:datastoreItem xmlns:ds="http://schemas.openxmlformats.org/officeDocument/2006/customXml" ds:itemID="{514AC909-E586-4030-8999-3DB38B78E7D9}">
  <ds:schemaRefs/>
</ds:datastoreItem>
</file>

<file path=customXml/itemProps148.xml><?xml version="1.0" encoding="utf-8"?>
<ds:datastoreItem xmlns:ds="http://schemas.openxmlformats.org/officeDocument/2006/customXml" ds:itemID="{74479BCF-59DF-49EC-B6BE-672C0E2EC88E}">
  <ds:schemaRefs/>
</ds:datastoreItem>
</file>

<file path=customXml/itemProps149.xml><?xml version="1.0" encoding="utf-8"?>
<ds:datastoreItem xmlns:ds="http://schemas.openxmlformats.org/officeDocument/2006/customXml" ds:itemID="{F6B3C9F4-B3A3-40CF-9947-D7B918B0F8A7}">
  <ds:schemaRefs/>
</ds:datastoreItem>
</file>

<file path=customXml/itemProps15.xml><?xml version="1.0" encoding="utf-8"?>
<ds:datastoreItem xmlns:ds="http://schemas.openxmlformats.org/officeDocument/2006/customXml" ds:itemID="{7B4A5958-7924-4018-B990-5C8D847CA879}">
  <ds:schemaRefs/>
</ds:datastoreItem>
</file>

<file path=customXml/itemProps150.xml><?xml version="1.0" encoding="utf-8"?>
<ds:datastoreItem xmlns:ds="http://schemas.openxmlformats.org/officeDocument/2006/customXml" ds:itemID="{03AF596A-19F0-4FB1-9673-8F5CB3351E7E}">
  <ds:schemaRefs/>
</ds:datastoreItem>
</file>

<file path=customXml/itemProps151.xml><?xml version="1.0" encoding="utf-8"?>
<ds:datastoreItem xmlns:ds="http://schemas.openxmlformats.org/officeDocument/2006/customXml" ds:itemID="{A2569A7C-4F61-4E11-B24E-D482B07FA118}">
  <ds:schemaRefs/>
</ds:datastoreItem>
</file>

<file path=customXml/itemProps152.xml><?xml version="1.0" encoding="utf-8"?>
<ds:datastoreItem xmlns:ds="http://schemas.openxmlformats.org/officeDocument/2006/customXml" ds:itemID="{E689E77D-231E-4512-94FE-A865B691A29C}">
  <ds:schemaRefs/>
</ds:datastoreItem>
</file>

<file path=customXml/itemProps153.xml><?xml version="1.0" encoding="utf-8"?>
<ds:datastoreItem xmlns:ds="http://schemas.openxmlformats.org/officeDocument/2006/customXml" ds:itemID="{A3AD6D00-7316-4723-9D34-78FDF33A9DAB}">
  <ds:schemaRefs/>
</ds:datastoreItem>
</file>

<file path=customXml/itemProps154.xml><?xml version="1.0" encoding="utf-8"?>
<ds:datastoreItem xmlns:ds="http://schemas.openxmlformats.org/officeDocument/2006/customXml" ds:itemID="{E92CA58E-5F18-436F-A64F-F4E5B1290EC3}">
  <ds:schemaRefs/>
</ds:datastoreItem>
</file>

<file path=customXml/itemProps155.xml><?xml version="1.0" encoding="utf-8"?>
<ds:datastoreItem xmlns:ds="http://schemas.openxmlformats.org/officeDocument/2006/customXml" ds:itemID="{8BEBB9FE-232A-43F7-912A-A90247A9CC91}">
  <ds:schemaRefs/>
</ds:datastoreItem>
</file>

<file path=customXml/itemProps156.xml><?xml version="1.0" encoding="utf-8"?>
<ds:datastoreItem xmlns:ds="http://schemas.openxmlformats.org/officeDocument/2006/customXml" ds:itemID="{61734871-1BF6-4F9B-9AD2-DB85CE67B7BF}">
  <ds:schemaRefs/>
</ds:datastoreItem>
</file>

<file path=customXml/itemProps157.xml><?xml version="1.0" encoding="utf-8"?>
<ds:datastoreItem xmlns:ds="http://schemas.openxmlformats.org/officeDocument/2006/customXml" ds:itemID="{7CEA7533-51BB-42D3-95D3-B1E32B2C883D}">
  <ds:schemaRefs/>
</ds:datastoreItem>
</file>

<file path=customXml/itemProps158.xml><?xml version="1.0" encoding="utf-8"?>
<ds:datastoreItem xmlns:ds="http://schemas.openxmlformats.org/officeDocument/2006/customXml" ds:itemID="{D7DE006E-2640-4E84-A627-5CD070B10996}">
  <ds:schemaRefs/>
</ds:datastoreItem>
</file>

<file path=customXml/itemProps159.xml><?xml version="1.0" encoding="utf-8"?>
<ds:datastoreItem xmlns:ds="http://schemas.openxmlformats.org/officeDocument/2006/customXml" ds:itemID="{3935994A-7D04-45CD-A737-829373F94E7B}">
  <ds:schemaRefs/>
</ds:datastoreItem>
</file>

<file path=customXml/itemProps16.xml><?xml version="1.0" encoding="utf-8"?>
<ds:datastoreItem xmlns:ds="http://schemas.openxmlformats.org/officeDocument/2006/customXml" ds:itemID="{5EEE9174-F708-4C5E-9036-B24458A35002}">
  <ds:schemaRefs/>
</ds:datastoreItem>
</file>

<file path=customXml/itemProps160.xml><?xml version="1.0" encoding="utf-8"?>
<ds:datastoreItem xmlns:ds="http://schemas.openxmlformats.org/officeDocument/2006/customXml" ds:itemID="{E689938E-C5D5-4E57-80E1-14A137F2D5D2}">
  <ds:schemaRefs/>
</ds:datastoreItem>
</file>

<file path=customXml/itemProps161.xml><?xml version="1.0" encoding="utf-8"?>
<ds:datastoreItem xmlns:ds="http://schemas.openxmlformats.org/officeDocument/2006/customXml" ds:itemID="{920012DE-4AF2-43DD-AC56-961E8ED70FA5}">
  <ds:schemaRefs/>
</ds:datastoreItem>
</file>

<file path=customXml/itemProps162.xml><?xml version="1.0" encoding="utf-8"?>
<ds:datastoreItem xmlns:ds="http://schemas.openxmlformats.org/officeDocument/2006/customXml" ds:itemID="{E658C33B-A708-4BC4-9545-822F1A2DD924}">
  <ds:schemaRefs/>
</ds:datastoreItem>
</file>

<file path=customXml/itemProps163.xml><?xml version="1.0" encoding="utf-8"?>
<ds:datastoreItem xmlns:ds="http://schemas.openxmlformats.org/officeDocument/2006/customXml" ds:itemID="{655795CE-CE78-4093-A7D1-4369BD5A1E15}">
  <ds:schemaRefs/>
</ds:datastoreItem>
</file>

<file path=customXml/itemProps164.xml><?xml version="1.0" encoding="utf-8"?>
<ds:datastoreItem xmlns:ds="http://schemas.openxmlformats.org/officeDocument/2006/customXml" ds:itemID="{8F9284F4-732B-4729-8653-79ABB980BDD4}">
  <ds:schemaRefs/>
</ds:datastoreItem>
</file>

<file path=customXml/itemProps165.xml><?xml version="1.0" encoding="utf-8"?>
<ds:datastoreItem xmlns:ds="http://schemas.openxmlformats.org/officeDocument/2006/customXml" ds:itemID="{7692E179-981C-49AA-BD76-98B4D7C6DEE1}">
  <ds:schemaRefs/>
</ds:datastoreItem>
</file>

<file path=customXml/itemProps166.xml><?xml version="1.0" encoding="utf-8"?>
<ds:datastoreItem xmlns:ds="http://schemas.openxmlformats.org/officeDocument/2006/customXml" ds:itemID="{44F79BA3-3D00-403B-AB94-D54A68531999}">
  <ds:schemaRefs/>
</ds:datastoreItem>
</file>

<file path=customXml/itemProps167.xml><?xml version="1.0" encoding="utf-8"?>
<ds:datastoreItem xmlns:ds="http://schemas.openxmlformats.org/officeDocument/2006/customXml" ds:itemID="{42EE6DAF-9E3B-40E1-90A0-0DAEDB72D832}">
  <ds:schemaRefs/>
</ds:datastoreItem>
</file>

<file path=customXml/itemProps168.xml><?xml version="1.0" encoding="utf-8"?>
<ds:datastoreItem xmlns:ds="http://schemas.openxmlformats.org/officeDocument/2006/customXml" ds:itemID="{8F706202-A2F2-4149-B389-6F45EEA4AE0D}">
  <ds:schemaRefs/>
</ds:datastoreItem>
</file>

<file path=customXml/itemProps169.xml><?xml version="1.0" encoding="utf-8"?>
<ds:datastoreItem xmlns:ds="http://schemas.openxmlformats.org/officeDocument/2006/customXml" ds:itemID="{908F8C04-0E1B-4009-9097-9AC2FF6F4A58}">
  <ds:schemaRefs/>
</ds:datastoreItem>
</file>

<file path=customXml/itemProps17.xml><?xml version="1.0" encoding="utf-8"?>
<ds:datastoreItem xmlns:ds="http://schemas.openxmlformats.org/officeDocument/2006/customXml" ds:itemID="{31A18C14-F913-4D5D-8DB8-7D8FE610E4B5}">
  <ds:schemaRefs/>
</ds:datastoreItem>
</file>

<file path=customXml/itemProps170.xml><?xml version="1.0" encoding="utf-8"?>
<ds:datastoreItem xmlns:ds="http://schemas.openxmlformats.org/officeDocument/2006/customXml" ds:itemID="{2F6D86D9-4CA2-42A6-9374-64CA06CEED78}">
  <ds:schemaRefs/>
</ds:datastoreItem>
</file>

<file path=customXml/itemProps18.xml><?xml version="1.0" encoding="utf-8"?>
<ds:datastoreItem xmlns:ds="http://schemas.openxmlformats.org/officeDocument/2006/customXml" ds:itemID="{20D35B46-B615-4539-BA3B-15CDCC3589BC}">
  <ds:schemaRefs/>
</ds:datastoreItem>
</file>

<file path=customXml/itemProps19.xml><?xml version="1.0" encoding="utf-8"?>
<ds:datastoreItem xmlns:ds="http://schemas.openxmlformats.org/officeDocument/2006/customXml" ds:itemID="{4449610D-751B-4D41-99FD-45D90B0C3473}">
  <ds:schemaRefs/>
</ds:datastoreItem>
</file>

<file path=customXml/itemProps2.xml><?xml version="1.0" encoding="utf-8"?>
<ds:datastoreItem xmlns:ds="http://schemas.openxmlformats.org/officeDocument/2006/customXml" ds:itemID="{91C93A9C-1F1F-4704-9212-1FCE8A5A8C2A}">
  <ds:schemaRefs/>
</ds:datastoreItem>
</file>

<file path=customXml/itemProps20.xml><?xml version="1.0" encoding="utf-8"?>
<ds:datastoreItem xmlns:ds="http://schemas.openxmlformats.org/officeDocument/2006/customXml" ds:itemID="{9CD4498A-B41D-40DC-9C15-21E63B75702B}">
  <ds:schemaRefs/>
</ds:datastoreItem>
</file>

<file path=customXml/itemProps21.xml><?xml version="1.0" encoding="utf-8"?>
<ds:datastoreItem xmlns:ds="http://schemas.openxmlformats.org/officeDocument/2006/customXml" ds:itemID="{665E4EC1-A06A-40E5-8BB0-5B94B447BAEF}">
  <ds:schemaRefs/>
</ds:datastoreItem>
</file>

<file path=customXml/itemProps22.xml><?xml version="1.0" encoding="utf-8"?>
<ds:datastoreItem xmlns:ds="http://schemas.openxmlformats.org/officeDocument/2006/customXml" ds:itemID="{9B660494-9CB0-4442-9F2F-6CCA4D0F29E5}">
  <ds:schemaRefs/>
</ds:datastoreItem>
</file>

<file path=customXml/itemProps23.xml><?xml version="1.0" encoding="utf-8"?>
<ds:datastoreItem xmlns:ds="http://schemas.openxmlformats.org/officeDocument/2006/customXml" ds:itemID="{0FF88F6E-91DA-47DA-904C-54ABE3683AB8}">
  <ds:schemaRefs/>
</ds:datastoreItem>
</file>

<file path=customXml/itemProps24.xml><?xml version="1.0" encoding="utf-8"?>
<ds:datastoreItem xmlns:ds="http://schemas.openxmlformats.org/officeDocument/2006/customXml" ds:itemID="{9DBABD5D-3C92-40FC-A056-F25FE4BF7A63}">
  <ds:schemaRefs/>
</ds:datastoreItem>
</file>

<file path=customXml/itemProps25.xml><?xml version="1.0" encoding="utf-8"?>
<ds:datastoreItem xmlns:ds="http://schemas.openxmlformats.org/officeDocument/2006/customXml" ds:itemID="{66F7DD7B-EA76-40C1-B76B-B1F47B2029F8}">
  <ds:schemaRefs/>
</ds:datastoreItem>
</file>

<file path=customXml/itemProps26.xml><?xml version="1.0" encoding="utf-8"?>
<ds:datastoreItem xmlns:ds="http://schemas.openxmlformats.org/officeDocument/2006/customXml" ds:itemID="{61E7900E-A7D4-4C02-A7B6-CB9ED1CB9CA2}">
  <ds:schemaRefs/>
</ds:datastoreItem>
</file>

<file path=customXml/itemProps27.xml><?xml version="1.0" encoding="utf-8"?>
<ds:datastoreItem xmlns:ds="http://schemas.openxmlformats.org/officeDocument/2006/customXml" ds:itemID="{413A6BD0-A077-4689-9738-595872DB1109}">
  <ds:schemaRefs/>
</ds:datastoreItem>
</file>

<file path=customXml/itemProps28.xml><?xml version="1.0" encoding="utf-8"?>
<ds:datastoreItem xmlns:ds="http://schemas.openxmlformats.org/officeDocument/2006/customXml" ds:itemID="{94DF86F3-C158-4082-8EE4-DF8CBC3C751B}">
  <ds:schemaRefs/>
</ds:datastoreItem>
</file>

<file path=customXml/itemProps29.xml><?xml version="1.0" encoding="utf-8"?>
<ds:datastoreItem xmlns:ds="http://schemas.openxmlformats.org/officeDocument/2006/customXml" ds:itemID="{D0E290D5-8BBE-4269-B91C-F61D7DA6E0A4}">
  <ds:schemaRefs/>
</ds:datastoreItem>
</file>

<file path=customXml/itemProps3.xml><?xml version="1.0" encoding="utf-8"?>
<ds:datastoreItem xmlns:ds="http://schemas.openxmlformats.org/officeDocument/2006/customXml" ds:itemID="{56486ECE-72B1-4B23-BDB5-BA3E3BF7CCEA}">
  <ds:schemaRefs/>
</ds:datastoreItem>
</file>

<file path=customXml/itemProps30.xml><?xml version="1.0" encoding="utf-8"?>
<ds:datastoreItem xmlns:ds="http://schemas.openxmlformats.org/officeDocument/2006/customXml" ds:itemID="{22988F54-5ACC-4231-AF8F-61093BE9D1AC}">
  <ds:schemaRefs/>
</ds:datastoreItem>
</file>

<file path=customXml/itemProps31.xml><?xml version="1.0" encoding="utf-8"?>
<ds:datastoreItem xmlns:ds="http://schemas.openxmlformats.org/officeDocument/2006/customXml" ds:itemID="{F4A4F389-B10B-4ED7-8770-1CC2F9F9E02A}">
  <ds:schemaRefs/>
</ds:datastoreItem>
</file>

<file path=customXml/itemProps32.xml><?xml version="1.0" encoding="utf-8"?>
<ds:datastoreItem xmlns:ds="http://schemas.openxmlformats.org/officeDocument/2006/customXml" ds:itemID="{F9D8F7C3-F1A5-480A-A2DC-0F20B6C48C42}">
  <ds:schemaRefs/>
</ds:datastoreItem>
</file>

<file path=customXml/itemProps33.xml><?xml version="1.0" encoding="utf-8"?>
<ds:datastoreItem xmlns:ds="http://schemas.openxmlformats.org/officeDocument/2006/customXml" ds:itemID="{77D9AA9E-636A-4EC0-957B-0C6FAE8DA830}">
  <ds:schemaRefs/>
</ds:datastoreItem>
</file>

<file path=customXml/itemProps34.xml><?xml version="1.0" encoding="utf-8"?>
<ds:datastoreItem xmlns:ds="http://schemas.openxmlformats.org/officeDocument/2006/customXml" ds:itemID="{60AC82C3-6E2D-4C11-8A3F-21936F2DE2E7}">
  <ds:schemaRefs/>
</ds:datastoreItem>
</file>

<file path=customXml/itemProps35.xml><?xml version="1.0" encoding="utf-8"?>
<ds:datastoreItem xmlns:ds="http://schemas.openxmlformats.org/officeDocument/2006/customXml" ds:itemID="{AFCE4AFF-FBF2-4A1F-98DD-DDA5CDE52D5B}">
  <ds:schemaRefs/>
</ds:datastoreItem>
</file>

<file path=customXml/itemProps36.xml><?xml version="1.0" encoding="utf-8"?>
<ds:datastoreItem xmlns:ds="http://schemas.openxmlformats.org/officeDocument/2006/customXml" ds:itemID="{FF18B764-D455-41A6-B40C-5E8006A92572}">
  <ds:schemaRefs/>
</ds:datastoreItem>
</file>

<file path=customXml/itemProps37.xml><?xml version="1.0" encoding="utf-8"?>
<ds:datastoreItem xmlns:ds="http://schemas.openxmlformats.org/officeDocument/2006/customXml" ds:itemID="{2774019D-A34A-4EBB-AB3C-84EFD0AD877C}">
  <ds:schemaRefs/>
</ds:datastoreItem>
</file>

<file path=customXml/itemProps38.xml><?xml version="1.0" encoding="utf-8"?>
<ds:datastoreItem xmlns:ds="http://schemas.openxmlformats.org/officeDocument/2006/customXml" ds:itemID="{CB20CD9D-0374-406A-9086-12FD54344CE9}">
  <ds:schemaRefs/>
</ds:datastoreItem>
</file>

<file path=customXml/itemProps39.xml><?xml version="1.0" encoding="utf-8"?>
<ds:datastoreItem xmlns:ds="http://schemas.openxmlformats.org/officeDocument/2006/customXml" ds:itemID="{8BB2B9C8-785F-4F0C-81BB-039E2869AEEB}">
  <ds:schemaRefs/>
</ds:datastoreItem>
</file>

<file path=customXml/itemProps4.xml><?xml version="1.0" encoding="utf-8"?>
<ds:datastoreItem xmlns:ds="http://schemas.openxmlformats.org/officeDocument/2006/customXml" ds:itemID="{610C6C07-3632-4E7D-8EC3-77984C8FEBEA}">
  <ds:schemaRefs/>
</ds:datastoreItem>
</file>

<file path=customXml/itemProps40.xml><?xml version="1.0" encoding="utf-8"?>
<ds:datastoreItem xmlns:ds="http://schemas.openxmlformats.org/officeDocument/2006/customXml" ds:itemID="{0EF9C984-274C-42E3-8049-125BBDDF915B}">
  <ds:schemaRefs/>
</ds:datastoreItem>
</file>

<file path=customXml/itemProps41.xml><?xml version="1.0" encoding="utf-8"?>
<ds:datastoreItem xmlns:ds="http://schemas.openxmlformats.org/officeDocument/2006/customXml" ds:itemID="{B7C91EF6-A3AF-43F2-A80B-32EB53A1D3FC}">
  <ds:schemaRefs/>
</ds:datastoreItem>
</file>

<file path=customXml/itemProps42.xml><?xml version="1.0" encoding="utf-8"?>
<ds:datastoreItem xmlns:ds="http://schemas.openxmlformats.org/officeDocument/2006/customXml" ds:itemID="{3378D8C7-2385-477A-AD39-001FFC104598}">
  <ds:schemaRefs/>
</ds:datastoreItem>
</file>

<file path=customXml/itemProps43.xml><?xml version="1.0" encoding="utf-8"?>
<ds:datastoreItem xmlns:ds="http://schemas.openxmlformats.org/officeDocument/2006/customXml" ds:itemID="{47692B67-C81F-4A3B-8207-3A68E25A92C3}">
  <ds:schemaRefs/>
</ds:datastoreItem>
</file>

<file path=customXml/itemProps44.xml><?xml version="1.0" encoding="utf-8"?>
<ds:datastoreItem xmlns:ds="http://schemas.openxmlformats.org/officeDocument/2006/customXml" ds:itemID="{B1CDDD2D-6CF7-494A-9C72-81F9EE1158B0}">
  <ds:schemaRefs/>
</ds:datastoreItem>
</file>

<file path=customXml/itemProps45.xml><?xml version="1.0" encoding="utf-8"?>
<ds:datastoreItem xmlns:ds="http://schemas.openxmlformats.org/officeDocument/2006/customXml" ds:itemID="{43C33B52-E954-4CAD-9EE2-2054785EA36E}">
  <ds:schemaRefs/>
</ds:datastoreItem>
</file>

<file path=customXml/itemProps46.xml><?xml version="1.0" encoding="utf-8"?>
<ds:datastoreItem xmlns:ds="http://schemas.openxmlformats.org/officeDocument/2006/customXml" ds:itemID="{70BA375C-FCDA-4C07-9A19-A3E9BABCE0E9}">
  <ds:schemaRefs/>
</ds:datastoreItem>
</file>

<file path=customXml/itemProps47.xml><?xml version="1.0" encoding="utf-8"?>
<ds:datastoreItem xmlns:ds="http://schemas.openxmlformats.org/officeDocument/2006/customXml" ds:itemID="{8514450F-ADDB-4DF9-9FE5-3941D1B5065C}">
  <ds:schemaRefs/>
</ds:datastoreItem>
</file>

<file path=customXml/itemProps48.xml><?xml version="1.0" encoding="utf-8"?>
<ds:datastoreItem xmlns:ds="http://schemas.openxmlformats.org/officeDocument/2006/customXml" ds:itemID="{C49C3C09-59DE-40A8-B294-FD8944D57A5C}">
  <ds:schemaRefs/>
</ds:datastoreItem>
</file>

<file path=customXml/itemProps49.xml><?xml version="1.0" encoding="utf-8"?>
<ds:datastoreItem xmlns:ds="http://schemas.openxmlformats.org/officeDocument/2006/customXml" ds:itemID="{C14FA624-22B2-4F83-BEAF-388EC411965B}">
  <ds:schemaRefs/>
</ds:datastoreItem>
</file>

<file path=customXml/itemProps5.xml><?xml version="1.0" encoding="utf-8"?>
<ds:datastoreItem xmlns:ds="http://schemas.openxmlformats.org/officeDocument/2006/customXml" ds:itemID="{FFBDBDD4-C577-45A6-A01E-FC63F1C75398}">
  <ds:schemaRefs/>
</ds:datastoreItem>
</file>

<file path=customXml/itemProps50.xml><?xml version="1.0" encoding="utf-8"?>
<ds:datastoreItem xmlns:ds="http://schemas.openxmlformats.org/officeDocument/2006/customXml" ds:itemID="{BC99EC2B-D114-4DDE-991B-78346FE0CA9D}">
  <ds:schemaRefs/>
</ds:datastoreItem>
</file>

<file path=customXml/itemProps51.xml><?xml version="1.0" encoding="utf-8"?>
<ds:datastoreItem xmlns:ds="http://schemas.openxmlformats.org/officeDocument/2006/customXml" ds:itemID="{AC3E2110-AFC5-488F-BFF0-0CB141A77CDE}">
  <ds:schemaRefs/>
</ds:datastoreItem>
</file>

<file path=customXml/itemProps52.xml><?xml version="1.0" encoding="utf-8"?>
<ds:datastoreItem xmlns:ds="http://schemas.openxmlformats.org/officeDocument/2006/customXml" ds:itemID="{16F7EAEB-CB94-4539-9CBC-84D26C912FB3}">
  <ds:schemaRefs/>
</ds:datastoreItem>
</file>

<file path=customXml/itemProps53.xml><?xml version="1.0" encoding="utf-8"?>
<ds:datastoreItem xmlns:ds="http://schemas.openxmlformats.org/officeDocument/2006/customXml" ds:itemID="{52CFFD7F-2C45-487E-995C-3D8592C88D48}">
  <ds:schemaRefs/>
</ds:datastoreItem>
</file>

<file path=customXml/itemProps54.xml><?xml version="1.0" encoding="utf-8"?>
<ds:datastoreItem xmlns:ds="http://schemas.openxmlformats.org/officeDocument/2006/customXml" ds:itemID="{A4178C7D-D7CB-4F36-9DE4-37206949EFBE}">
  <ds:schemaRefs/>
</ds:datastoreItem>
</file>

<file path=customXml/itemProps55.xml><?xml version="1.0" encoding="utf-8"?>
<ds:datastoreItem xmlns:ds="http://schemas.openxmlformats.org/officeDocument/2006/customXml" ds:itemID="{5F8DFBD6-5F28-4587-B422-7820DAB2DE92}">
  <ds:schemaRefs/>
</ds:datastoreItem>
</file>

<file path=customXml/itemProps56.xml><?xml version="1.0" encoding="utf-8"?>
<ds:datastoreItem xmlns:ds="http://schemas.openxmlformats.org/officeDocument/2006/customXml" ds:itemID="{13235569-520B-44A4-BAED-D4AD79E3085D}">
  <ds:schemaRefs/>
</ds:datastoreItem>
</file>

<file path=customXml/itemProps57.xml><?xml version="1.0" encoding="utf-8"?>
<ds:datastoreItem xmlns:ds="http://schemas.openxmlformats.org/officeDocument/2006/customXml" ds:itemID="{83B6CBA8-1144-4A4E-AB5E-5D76DD3BB2ED}">
  <ds:schemaRefs/>
</ds:datastoreItem>
</file>

<file path=customXml/itemProps58.xml><?xml version="1.0" encoding="utf-8"?>
<ds:datastoreItem xmlns:ds="http://schemas.openxmlformats.org/officeDocument/2006/customXml" ds:itemID="{F1DE37C7-0BAB-43DA-8B69-419296669E3C}">
  <ds:schemaRefs/>
</ds:datastoreItem>
</file>

<file path=customXml/itemProps59.xml><?xml version="1.0" encoding="utf-8"?>
<ds:datastoreItem xmlns:ds="http://schemas.openxmlformats.org/officeDocument/2006/customXml" ds:itemID="{9EB2EE1C-B9E7-44AC-BEBC-37222BCF1A6B}">
  <ds:schemaRefs/>
</ds:datastoreItem>
</file>

<file path=customXml/itemProps6.xml><?xml version="1.0" encoding="utf-8"?>
<ds:datastoreItem xmlns:ds="http://schemas.openxmlformats.org/officeDocument/2006/customXml" ds:itemID="{576CB61B-40CD-4017-94C8-AD95DE9F0249}">
  <ds:schemaRefs/>
</ds:datastoreItem>
</file>

<file path=customXml/itemProps60.xml><?xml version="1.0" encoding="utf-8"?>
<ds:datastoreItem xmlns:ds="http://schemas.openxmlformats.org/officeDocument/2006/customXml" ds:itemID="{FD0DD885-E15B-4996-A85E-CE7088A5EA38}">
  <ds:schemaRefs/>
</ds:datastoreItem>
</file>

<file path=customXml/itemProps61.xml><?xml version="1.0" encoding="utf-8"?>
<ds:datastoreItem xmlns:ds="http://schemas.openxmlformats.org/officeDocument/2006/customXml" ds:itemID="{326A3EE0-0A82-4C31-AAF3-77F6C86D7DB8}">
  <ds:schemaRefs/>
</ds:datastoreItem>
</file>

<file path=customXml/itemProps62.xml><?xml version="1.0" encoding="utf-8"?>
<ds:datastoreItem xmlns:ds="http://schemas.openxmlformats.org/officeDocument/2006/customXml" ds:itemID="{752A6B1B-49AA-47C5-9CA7-EAB13E3C3837}">
  <ds:schemaRefs/>
</ds:datastoreItem>
</file>

<file path=customXml/itemProps63.xml><?xml version="1.0" encoding="utf-8"?>
<ds:datastoreItem xmlns:ds="http://schemas.openxmlformats.org/officeDocument/2006/customXml" ds:itemID="{1B60AD09-046F-4795-8DEF-ACB601130340}">
  <ds:schemaRefs/>
</ds:datastoreItem>
</file>

<file path=customXml/itemProps64.xml><?xml version="1.0" encoding="utf-8"?>
<ds:datastoreItem xmlns:ds="http://schemas.openxmlformats.org/officeDocument/2006/customXml" ds:itemID="{616ADF19-0ECA-44A4-BCB5-A081DD06BA13}">
  <ds:schemaRefs/>
</ds:datastoreItem>
</file>

<file path=customXml/itemProps65.xml><?xml version="1.0" encoding="utf-8"?>
<ds:datastoreItem xmlns:ds="http://schemas.openxmlformats.org/officeDocument/2006/customXml" ds:itemID="{2114BD1B-F81C-42B2-ABD3-155522FFD9DD}">
  <ds:schemaRefs/>
</ds:datastoreItem>
</file>

<file path=customXml/itemProps66.xml><?xml version="1.0" encoding="utf-8"?>
<ds:datastoreItem xmlns:ds="http://schemas.openxmlformats.org/officeDocument/2006/customXml" ds:itemID="{D78E5269-44BC-4174-9866-66A3FDBF657D}">
  <ds:schemaRefs/>
</ds:datastoreItem>
</file>

<file path=customXml/itemProps67.xml><?xml version="1.0" encoding="utf-8"?>
<ds:datastoreItem xmlns:ds="http://schemas.openxmlformats.org/officeDocument/2006/customXml" ds:itemID="{0070BE71-E18D-4503-B4A6-E0D390BFE8FE}">
  <ds:schemaRefs/>
</ds:datastoreItem>
</file>

<file path=customXml/itemProps68.xml><?xml version="1.0" encoding="utf-8"?>
<ds:datastoreItem xmlns:ds="http://schemas.openxmlformats.org/officeDocument/2006/customXml" ds:itemID="{6A753A88-B1DF-4229-84F0-CD8059496ABD}">
  <ds:schemaRefs/>
</ds:datastoreItem>
</file>

<file path=customXml/itemProps69.xml><?xml version="1.0" encoding="utf-8"?>
<ds:datastoreItem xmlns:ds="http://schemas.openxmlformats.org/officeDocument/2006/customXml" ds:itemID="{25B0A22C-3044-4D83-ABA1-0FBD03C7525E}">
  <ds:schemaRefs/>
</ds:datastoreItem>
</file>

<file path=customXml/itemProps7.xml><?xml version="1.0" encoding="utf-8"?>
<ds:datastoreItem xmlns:ds="http://schemas.openxmlformats.org/officeDocument/2006/customXml" ds:itemID="{7DE21EDA-7D3E-4CEE-85E3-7E29B4DD9129}">
  <ds:schemaRefs/>
</ds:datastoreItem>
</file>

<file path=customXml/itemProps70.xml><?xml version="1.0" encoding="utf-8"?>
<ds:datastoreItem xmlns:ds="http://schemas.openxmlformats.org/officeDocument/2006/customXml" ds:itemID="{6CA765E4-FA4A-46B3-A82E-6772B4173F63}">
  <ds:schemaRefs/>
</ds:datastoreItem>
</file>

<file path=customXml/itemProps71.xml><?xml version="1.0" encoding="utf-8"?>
<ds:datastoreItem xmlns:ds="http://schemas.openxmlformats.org/officeDocument/2006/customXml" ds:itemID="{36C78035-2780-4A5E-B939-F4DBC3534628}">
  <ds:schemaRefs/>
</ds:datastoreItem>
</file>

<file path=customXml/itemProps72.xml><?xml version="1.0" encoding="utf-8"?>
<ds:datastoreItem xmlns:ds="http://schemas.openxmlformats.org/officeDocument/2006/customXml" ds:itemID="{76DC6EFD-2506-4748-8671-E0240BD44866}">
  <ds:schemaRefs/>
</ds:datastoreItem>
</file>

<file path=customXml/itemProps73.xml><?xml version="1.0" encoding="utf-8"?>
<ds:datastoreItem xmlns:ds="http://schemas.openxmlformats.org/officeDocument/2006/customXml" ds:itemID="{0AAF4523-5773-4D9C-AE68-2C08209F369B}">
  <ds:schemaRefs/>
</ds:datastoreItem>
</file>

<file path=customXml/itemProps74.xml><?xml version="1.0" encoding="utf-8"?>
<ds:datastoreItem xmlns:ds="http://schemas.openxmlformats.org/officeDocument/2006/customXml" ds:itemID="{DAFD5A97-BC0E-4AFD-8AD4-E6F6C3617F8B}">
  <ds:schemaRefs/>
</ds:datastoreItem>
</file>

<file path=customXml/itemProps75.xml><?xml version="1.0" encoding="utf-8"?>
<ds:datastoreItem xmlns:ds="http://schemas.openxmlformats.org/officeDocument/2006/customXml" ds:itemID="{2F6F4155-ABE8-4E54-A991-733936ECB147}">
  <ds:schemaRefs/>
</ds:datastoreItem>
</file>

<file path=customXml/itemProps76.xml><?xml version="1.0" encoding="utf-8"?>
<ds:datastoreItem xmlns:ds="http://schemas.openxmlformats.org/officeDocument/2006/customXml" ds:itemID="{AD102DE9-C2B7-4953-9A57-63A01D15AB93}">
  <ds:schemaRefs/>
</ds:datastoreItem>
</file>

<file path=customXml/itemProps77.xml><?xml version="1.0" encoding="utf-8"?>
<ds:datastoreItem xmlns:ds="http://schemas.openxmlformats.org/officeDocument/2006/customXml" ds:itemID="{D6945096-D1C2-4D57-B4B3-6B67A6034B90}">
  <ds:schemaRefs/>
</ds:datastoreItem>
</file>

<file path=customXml/itemProps78.xml><?xml version="1.0" encoding="utf-8"?>
<ds:datastoreItem xmlns:ds="http://schemas.openxmlformats.org/officeDocument/2006/customXml" ds:itemID="{36DE10BD-3F1F-4994-912F-3514BA1B72C9}">
  <ds:schemaRefs/>
</ds:datastoreItem>
</file>

<file path=customXml/itemProps79.xml><?xml version="1.0" encoding="utf-8"?>
<ds:datastoreItem xmlns:ds="http://schemas.openxmlformats.org/officeDocument/2006/customXml" ds:itemID="{F6D631CF-A458-4F2A-A4E7-39A2DF38717E}">
  <ds:schemaRefs/>
</ds:datastoreItem>
</file>

<file path=customXml/itemProps8.xml><?xml version="1.0" encoding="utf-8"?>
<ds:datastoreItem xmlns:ds="http://schemas.openxmlformats.org/officeDocument/2006/customXml" ds:itemID="{0D043DE2-2C9D-46D6-B7B5-09D4D7D76963}">
  <ds:schemaRefs/>
</ds:datastoreItem>
</file>

<file path=customXml/itemProps80.xml><?xml version="1.0" encoding="utf-8"?>
<ds:datastoreItem xmlns:ds="http://schemas.openxmlformats.org/officeDocument/2006/customXml" ds:itemID="{30F909FD-C138-46DD-8D70-80BB7ACF63D2}">
  <ds:schemaRefs/>
</ds:datastoreItem>
</file>

<file path=customXml/itemProps81.xml><?xml version="1.0" encoding="utf-8"?>
<ds:datastoreItem xmlns:ds="http://schemas.openxmlformats.org/officeDocument/2006/customXml" ds:itemID="{AA4276A5-F69A-44F1-838C-1B6A210A018E}">
  <ds:schemaRefs/>
</ds:datastoreItem>
</file>

<file path=customXml/itemProps82.xml><?xml version="1.0" encoding="utf-8"?>
<ds:datastoreItem xmlns:ds="http://schemas.openxmlformats.org/officeDocument/2006/customXml" ds:itemID="{DB961E94-15AF-4982-825B-B286C9AE26FC}">
  <ds:schemaRefs/>
</ds:datastoreItem>
</file>

<file path=customXml/itemProps83.xml><?xml version="1.0" encoding="utf-8"?>
<ds:datastoreItem xmlns:ds="http://schemas.openxmlformats.org/officeDocument/2006/customXml" ds:itemID="{B21C22D6-DC41-41ED-AE51-F53FDE96FBE7}">
  <ds:schemaRefs/>
</ds:datastoreItem>
</file>

<file path=customXml/itemProps84.xml><?xml version="1.0" encoding="utf-8"?>
<ds:datastoreItem xmlns:ds="http://schemas.openxmlformats.org/officeDocument/2006/customXml" ds:itemID="{7DB2A66C-EC90-4D9E-8A83-7A10A3C5342A}">
  <ds:schemaRefs/>
</ds:datastoreItem>
</file>

<file path=customXml/itemProps85.xml><?xml version="1.0" encoding="utf-8"?>
<ds:datastoreItem xmlns:ds="http://schemas.openxmlformats.org/officeDocument/2006/customXml" ds:itemID="{BB323DD5-2591-4505-BF5A-4D5AAF351753}">
  <ds:schemaRefs/>
</ds:datastoreItem>
</file>

<file path=customXml/itemProps86.xml><?xml version="1.0" encoding="utf-8"?>
<ds:datastoreItem xmlns:ds="http://schemas.openxmlformats.org/officeDocument/2006/customXml" ds:itemID="{AA807AFD-8AEA-4128-9B20-4206572688A3}">
  <ds:schemaRefs/>
</ds:datastoreItem>
</file>

<file path=customXml/itemProps87.xml><?xml version="1.0" encoding="utf-8"?>
<ds:datastoreItem xmlns:ds="http://schemas.openxmlformats.org/officeDocument/2006/customXml" ds:itemID="{36C6D27D-46ED-4931-B123-069040A1D114}">
  <ds:schemaRefs/>
</ds:datastoreItem>
</file>

<file path=customXml/itemProps88.xml><?xml version="1.0" encoding="utf-8"?>
<ds:datastoreItem xmlns:ds="http://schemas.openxmlformats.org/officeDocument/2006/customXml" ds:itemID="{744B0F29-9F9F-485C-B938-2E5E8084C753}">
  <ds:schemaRefs/>
</ds:datastoreItem>
</file>

<file path=customXml/itemProps89.xml><?xml version="1.0" encoding="utf-8"?>
<ds:datastoreItem xmlns:ds="http://schemas.openxmlformats.org/officeDocument/2006/customXml" ds:itemID="{6AF910B4-DF09-438F-AE38-D800EFEFFA15}">
  <ds:schemaRefs/>
</ds:datastoreItem>
</file>

<file path=customXml/itemProps9.xml><?xml version="1.0" encoding="utf-8"?>
<ds:datastoreItem xmlns:ds="http://schemas.openxmlformats.org/officeDocument/2006/customXml" ds:itemID="{196C1D2E-5403-41C1-B685-CF9A51B74AB0}">
  <ds:schemaRefs/>
</ds:datastoreItem>
</file>

<file path=customXml/itemProps90.xml><?xml version="1.0" encoding="utf-8"?>
<ds:datastoreItem xmlns:ds="http://schemas.openxmlformats.org/officeDocument/2006/customXml" ds:itemID="{2059FD0D-9DB1-427C-A2F2-70F3ED8013CD}">
  <ds:schemaRefs/>
</ds:datastoreItem>
</file>

<file path=customXml/itemProps91.xml><?xml version="1.0" encoding="utf-8"?>
<ds:datastoreItem xmlns:ds="http://schemas.openxmlformats.org/officeDocument/2006/customXml" ds:itemID="{B59054F1-71C3-41C1-9100-8271521897AA}">
  <ds:schemaRefs/>
</ds:datastoreItem>
</file>

<file path=customXml/itemProps92.xml><?xml version="1.0" encoding="utf-8"?>
<ds:datastoreItem xmlns:ds="http://schemas.openxmlformats.org/officeDocument/2006/customXml" ds:itemID="{7B456B62-311F-49AD-9A0C-0CE5E81C3EAA}">
  <ds:schemaRefs/>
</ds:datastoreItem>
</file>

<file path=customXml/itemProps93.xml><?xml version="1.0" encoding="utf-8"?>
<ds:datastoreItem xmlns:ds="http://schemas.openxmlformats.org/officeDocument/2006/customXml" ds:itemID="{265BC9B8-A06F-4121-B2DE-DEDC56300F88}">
  <ds:schemaRefs/>
</ds:datastoreItem>
</file>

<file path=customXml/itemProps94.xml><?xml version="1.0" encoding="utf-8"?>
<ds:datastoreItem xmlns:ds="http://schemas.openxmlformats.org/officeDocument/2006/customXml" ds:itemID="{B537A80F-01DA-4F70-AADA-526E68E938EB}">
  <ds:schemaRefs/>
</ds:datastoreItem>
</file>

<file path=customXml/itemProps95.xml><?xml version="1.0" encoding="utf-8"?>
<ds:datastoreItem xmlns:ds="http://schemas.openxmlformats.org/officeDocument/2006/customXml" ds:itemID="{950F3F4B-9651-4E13-AC49-32DB6CA8F391}">
  <ds:schemaRefs/>
</ds:datastoreItem>
</file>

<file path=customXml/itemProps96.xml><?xml version="1.0" encoding="utf-8"?>
<ds:datastoreItem xmlns:ds="http://schemas.openxmlformats.org/officeDocument/2006/customXml" ds:itemID="{81867EC4-EDB3-4B48-9684-F0873FC013FD}">
  <ds:schemaRefs/>
</ds:datastoreItem>
</file>

<file path=customXml/itemProps97.xml><?xml version="1.0" encoding="utf-8"?>
<ds:datastoreItem xmlns:ds="http://schemas.openxmlformats.org/officeDocument/2006/customXml" ds:itemID="{618CF86C-BF7C-49FA-AC6A-9305349E8790}">
  <ds:schemaRefs/>
</ds:datastoreItem>
</file>

<file path=customXml/itemProps98.xml><?xml version="1.0" encoding="utf-8"?>
<ds:datastoreItem xmlns:ds="http://schemas.openxmlformats.org/officeDocument/2006/customXml" ds:itemID="{A2335D53-E879-4F1B-9F6C-B311D2580697}">
  <ds:schemaRefs/>
</ds:datastoreItem>
</file>

<file path=customXml/itemProps99.xml><?xml version="1.0" encoding="utf-8"?>
<ds:datastoreItem xmlns:ds="http://schemas.openxmlformats.org/officeDocument/2006/customXml" ds:itemID="{A2C080B4-ED9A-49DA-AB7F-C1D1202C01FC}">
  <ds:schemaRefs/>
</ds:datastoreItem>
</file>

<file path=docProps/app.xml><?xml version="1.0" encoding="utf-8"?>
<Properties xmlns="http://schemas.openxmlformats.org/officeDocument/2006/extended-properties" xmlns:vt="http://schemas.openxmlformats.org/officeDocument/2006/docPropsVTypes">
  <Template>主题1</Template>
  <TotalTime>35</TotalTime>
  <Words>5043</Words>
  <Application>Microsoft Office PowerPoint</Application>
  <PresentationFormat>自定义</PresentationFormat>
  <Paragraphs>878</Paragraphs>
  <Slides>171</Slides>
  <Notes>170</Notes>
  <HiddenSlides>0</HiddenSlides>
  <MMClips>0</MMClips>
  <ScaleCrop>false</ScaleCrop>
  <HeadingPairs>
    <vt:vector size="4" baseType="variant">
      <vt:variant>
        <vt:lpstr>主题</vt:lpstr>
      </vt:variant>
      <vt:variant>
        <vt:i4>1</vt:i4>
      </vt:variant>
      <vt:variant>
        <vt:lpstr>幻灯片标题</vt:lpstr>
      </vt:variant>
      <vt:variant>
        <vt:i4>171</vt:i4>
      </vt:variant>
    </vt:vector>
  </HeadingPairs>
  <TitlesOfParts>
    <vt:vector size="172" baseType="lpstr">
      <vt:lpstr>主题1</vt:lpstr>
      <vt:lpstr>高考语文 (江苏省专用)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193</cp:revision>
  <dcterms:modified xsi:type="dcterms:W3CDTF">2019-03-06T07:52:29Z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