
<file path=[Content_Types].xml><?xml version="1.0" encoding="utf-8"?>
<Types xmlns="http://schemas.openxmlformats.org/package/2006/content-types">
  <Override PartName="/customXml/itemProps35.xml" ContentType="application/vnd.openxmlformats-officedocument.customXmlProperties+xml"/>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customXml/itemProps31.xml" ContentType="application/vnd.openxmlformats-officedocument.customXmlPropertie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36.xml" ContentType="application/vnd.openxmlformats-officedocument.customXmlProperties+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customXml/itemProps7.xml" ContentType="application/vnd.openxmlformats-officedocument.customXmlProperties+xml"/>
  <Override PartName="/customXml/itemProps39.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customXml/itemProps37.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customXml/itemProps3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38.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notesSlides/notesSlide37.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6"/>
  </p:sldMasterIdLst>
  <p:notesMasterIdLst>
    <p:notesMasterId r:id="rId93"/>
  </p:notesMasterIdLst>
  <p:sldIdLst>
    <p:sldId id="309" r:id="rId47"/>
    <p:sldId id="310" r:id="rId48"/>
    <p:sldId id="258" r:id="rId49"/>
    <p:sldId id="259" r:id="rId50"/>
    <p:sldId id="260" r:id="rId51"/>
    <p:sldId id="261" r:id="rId52"/>
    <p:sldId id="262" r:id="rId53"/>
    <p:sldId id="263" r:id="rId54"/>
    <p:sldId id="265" r:id="rId55"/>
    <p:sldId id="266" r:id="rId56"/>
    <p:sldId id="267" r:id="rId57"/>
    <p:sldId id="268" r:id="rId58"/>
    <p:sldId id="269" r:id="rId59"/>
    <p:sldId id="270" r:id="rId60"/>
    <p:sldId id="271" r:id="rId61"/>
    <p:sldId id="273" r:id="rId62"/>
    <p:sldId id="274" r:id="rId63"/>
    <p:sldId id="275" r:id="rId64"/>
    <p:sldId id="277" r:id="rId65"/>
    <p:sldId id="278" r:id="rId66"/>
    <p:sldId id="279" r:id="rId67"/>
    <p:sldId id="280" r:id="rId68"/>
    <p:sldId id="282" r:id="rId69"/>
    <p:sldId id="283" r:id="rId70"/>
    <p:sldId id="284" r:id="rId71"/>
    <p:sldId id="285" r:id="rId72"/>
    <p:sldId id="286" r:id="rId73"/>
    <p:sldId id="287" r:id="rId74"/>
    <p:sldId id="288" r:id="rId75"/>
    <p:sldId id="289" r:id="rId76"/>
    <p:sldId id="290" r:id="rId77"/>
    <p:sldId id="291" r:id="rId78"/>
    <p:sldId id="292" r:id="rId79"/>
    <p:sldId id="294" r:id="rId80"/>
    <p:sldId id="295" r:id="rId81"/>
    <p:sldId id="296" r:id="rId82"/>
    <p:sldId id="297" r:id="rId83"/>
    <p:sldId id="298" r:id="rId84"/>
    <p:sldId id="300" r:id="rId85"/>
    <p:sldId id="301" r:id="rId86"/>
    <p:sldId id="302" r:id="rId87"/>
    <p:sldId id="303" r:id="rId88"/>
    <p:sldId id="304" r:id="rId89"/>
    <p:sldId id="306" r:id="rId90"/>
    <p:sldId id="307" r:id="rId91"/>
    <p:sldId id="308" r:id="rId92"/>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75" d="100"/>
          <a:sy n="75" d="100"/>
        </p:scale>
        <p:origin x="-1296" y="-8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slide" Target="slides/slide1.xml"/><Relationship Id="rId50" Type="http://schemas.openxmlformats.org/officeDocument/2006/relationships/slide" Target="slides/slide4.xml"/><Relationship Id="rId55" Type="http://schemas.openxmlformats.org/officeDocument/2006/relationships/slide" Target="slides/slide9.xml"/><Relationship Id="rId63" Type="http://schemas.openxmlformats.org/officeDocument/2006/relationships/slide" Target="slides/slide17.xml"/><Relationship Id="rId68" Type="http://schemas.openxmlformats.org/officeDocument/2006/relationships/slide" Target="slides/slide22.xml"/><Relationship Id="rId76" Type="http://schemas.openxmlformats.org/officeDocument/2006/relationships/slide" Target="slides/slide30.xml"/><Relationship Id="rId84" Type="http://schemas.openxmlformats.org/officeDocument/2006/relationships/slide" Target="slides/slide38.xml"/><Relationship Id="rId89" Type="http://schemas.openxmlformats.org/officeDocument/2006/relationships/slide" Target="slides/slide43.xml"/><Relationship Id="rId97" Type="http://schemas.openxmlformats.org/officeDocument/2006/relationships/tableStyles" Target="tableStyles.xml"/><Relationship Id="rId7" Type="http://schemas.openxmlformats.org/officeDocument/2006/relationships/customXml" Target="../customXml/item7.xml"/><Relationship Id="rId71" Type="http://schemas.openxmlformats.org/officeDocument/2006/relationships/slide" Target="slides/slide25.xml"/><Relationship Id="rId92" Type="http://schemas.openxmlformats.org/officeDocument/2006/relationships/slide" Target="slides/slide46.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slide" Target="slides/slide7.xml"/><Relationship Id="rId58" Type="http://schemas.openxmlformats.org/officeDocument/2006/relationships/slide" Target="slides/slide12.xml"/><Relationship Id="rId66" Type="http://schemas.openxmlformats.org/officeDocument/2006/relationships/slide" Target="slides/slide20.xml"/><Relationship Id="rId74" Type="http://schemas.openxmlformats.org/officeDocument/2006/relationships/slide" Target="slides/slide28.xml"/><Relationship Id="rId79" Type="http://schemas.openxmlformats.org/officeDocument/2006/relationships/slide" Target="slides/slide33.xml"/><Relationship Id="rId87" Type="http://schemas.openxmlformats.org/officeDocument/2006/relationships/slide" Target="slides/slide41.xml"/><Relationship Id="rId5" Type="http://schemas.openxmlformats.org/officeDocument/2006/relationships/customXml" Target="../customXml/item5.xml"/><Relationship Id="rId61" Type="http://schemas.openxmlformats.org/officeDocument/2006/relationships/slide" Target="slides/slide15.xml"/><Relationship Id="rId82" Type="http://schemas.openxmlformats.org/officeDocument/2006/relationships/slide" Target="slides/slide36.xml"/><Relationship Id="rId90" Type="http://schemas.openxmlformats.org/officeDocument/2006/relationships/slide" Target="slides/slide44.xml"/><Relationship Id="rId95" Type="http://schemas.openxmlformats.org/officeDocument/2006/relationships/viewProps" Target="viewProps.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slide" Target="slides/slide2.xml"/><Relationship Id="rId56" Type="http://schemas.openxmlformats.org/officeDocument/2006/relationships/slide" Target="slides/slide10.xml"/><Relationship Id="rId64" Type="http://schemas.openxmlformats.org/officeDocument/2006/relationships/slide" Target="slides/slide18.xml"/><Relationship Id="rId69" Type="http://schemas.openxmlformats.org/officeDocument/2006/relationships/slide" Target="slides/slide23.xml"/><Relationship Id="rId77" Type="http://schemas.openxmlformats.org/officeDocument/2006/relationships/slide" Target="slides/slide31.xml"/><Relationship Id="rId8" Type="http://schemas.openxmlformats.org/officeDocument/2006/relationships/customXml" Target="../customXml/item8.xml"/><Relationship Id="rId51" Type="http://schemas.openxmlformats.org/officeDocument/2006/relationships/slide" Target="slides/slide5.xml"/><Relationship Id="rId72" Type="http://schemas.openxmlformats.org/officeDocument/2006/relationships/slide" Target="slides/slide26.xml"/><Relationship Id="rId80" Type="http://schemas.openxmlformats.org/officeDocument/2006/relationships/slide" Target="slides/slide34.xml"/><Relationship Id="rId85" Type="http://schemas.openxmlformats.org/officeDocument/2006/relationships/slide" Target="slides/slide39.xml"/><Relationship Id="rId93"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slideMaster" Target="slideMasters/slideMaster1.xml"/><Relationship Id="rId59" Type="http://schemas.openxmlformats.org/officeDocument/2006/relationships/slide" Target="slides/slide13.xml"/><Relationship Id="rId67" Type="http://schemas.openxmlformats.org/officeDocument/2006/relationships/slide" Target="slides/slide21.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8.xml"/><Relationship Id="rId62" Type="http://schemas.openxmlformats.org/officeDocument/2006/relationships/slide" Target="slides/slide16.xml"/><Relationship Id="rId70" Type="http://schemas.openxmlformats.org/officeDocument/2006/relationships/slide" Target="slides/slide24.xml"/><Relationship Id="rId75" Type="http://schemas.openxmlformats.org/officeDocument/2006/relationships/slide" Target="slides/slide29.xml"/><Relationship Id="rId83" Type="http://schemas.openxmlformats.org/officeDocument/2006/relationships/slide" Target="slides/slide37.xml"/><Relationship Id="rId88" Type="http://schemas.openxmlformats.org/officeDocument/2006/relationships/slide" Target="slides/slide42.xml"/><Relationship Id="rId91" Type="http://schemas.openxmlformats.org/officeDocument/2006/relationships/slide" Target="slides/slide45.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slide" Target="slides/slide3.xml"/><Relationship Id="rId57" Type="http://schemas.openxmlformats.org/officeDocument/2006/relationships/slide" Target="slides/slide1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slide" Target="slides/slide6.xml"/><Relationship Id="rId60" Type="http://schemas.openxmlformats.org/officeDocument/2006/relationships/slide" Target="slides/slide14.xml"/><Relationship Id="rId65" Type="http://schemas.openxmlformats.org/officeDocument/2006/relationships/slide" Target="slides/slide19.xml"/><Relationship Id="rId73" Type="http://schemas.openxmlformats.org/officeDocument/2006/relationships/slide" Target="slides/slide27.xml"/><Relationship Id="rId78" Type="http://schemas.openxmlformats.org/officeDocument/2006/relationships/slide" Target="slides/slide32.xml"/><Relationship Id="rId81" Type="http://schemas.openxmlformats.org/officeDocument/2006/relationships/slide" Target="slides/slide35.xml"/><Relationship Id="rId86" Type="http://schemas.openxmlformats.org/officeDocument/2006/relationships/slide" Target="slides/slide40.xml"/><Relationship Id="rId94"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2018-11-6</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2" y="7"/>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4"/>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2"/>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3"/>
          </p:nvPr>
        </p:nvSpPr>
        <p:spPr>
          <a:xfrm>
            <a:off x="4144991" y="6340172"/>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2"/>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8"/>
            <a:ext cx="3970175" cy="556509"/>
          </a:xfrm>
          <a:prstGeom prst="rect">
            <a:avLst/>
          </a:prstGeom>
          <a:noFill/>
        </p:spPr>
      </p:pic>
      <p:sp>
        <p:nvSpPr>
          <p:cNvPr id="11" name="TextBox 10"/>
          <p:cNvSpPr txBox="1"/>
          <p:nvPr/>
        </p:nvSpPr>
        <p:spPr>
          <a:xfrm>
            <a:off x="985701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3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7.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4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3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2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3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2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4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slide" Target="slide19.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36.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6.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37.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8.xml"/><Relationship Id="rId5" Type="http://schemas.openxmlformats.org/officeDocument/2006/relationships/image" Target="../media/image7.png"/><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29.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19.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customXml" Target="../../customXml/item2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38.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20.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4.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2.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45.xml"/><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3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13.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0.xml"/><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44.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25.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6.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40.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2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14.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2017年工作文件\2017图书制作文件\3·2项目\2018版32二轮制作文件\二轮版式与PPT\2018版32二轮PPT模板-03.png"/>
          <p:cNvPicPr>
            <a:picLocks noChangeAspect="1" noChangeArrowheads="1"/>
          </p:cNvPicPr>
          <p:nvPr/>
        </p:nvPicPr>
        <p:blipFill>
          <a:blip r:embed="rId2" cstate="print"/>
          <a:srcRect/>
          <a:stretch>
            <a:fillRect/>
          </a:stretch>
        </p:blipFill>
        <p:spPr bwMode="auto">
          <a:xfrm>
            <a:off x="-1" y="4284367"/>
            <a:ext cx="12131675" cy="2556173"/>
          </a:xfrm>
          <a:prstGeom prst="rect">
            <a:avLst/>
          </a:prstGeom>
          <a:noFill/>
        </p:spPr>
      </p:pic>
      <p:pic>
        <p:nvPicPr>
          <p:cNvPr id="2051" name="Picture 3" descr="E:\2017年工作文件\2017图书制作文件\3·2项目\2018版32二轮制作文件\二轮版式与PPT\2018版32二轮PPT模板-01.png"/>
          <p:cNvPicPr>
            <a:picLocks noChangeAspect="1" noChangeArrowheads="1"/>
          </p:cNvPicPr>
          <p:nvPr/>
        </p:nvPicPr>
        <p:blipFill>
          <a:blip r:embed="rId3" cstate="print"/>
          <a:srcRect/>
          <a:stretch>
            <a:fillRect/>
          </a:stretch>
        </p:blipFill>
        <p:spPr bwMode="auto">
          <a:xfrm>
            <a:off x="4269868" y="-108123"/>
            <a:ext cx="3507752" cy="4536504"/>
          </a:xfrm>
          <a:prstGeom prst="rect">
            <a:avLst/>
          </a:prstGeom>
          <a:noFill/>
        </p:spPr>
      </p:pic>
      <p:sp>
        <p:nvSpPr>
          <p:cNvPr id="3" name="副标题 2"/>
          <p:cNvSpPr>
            <a:spLocks noGrp="1"/>
          </p:cNvSpPr>
          <p:nvPr>
            <p:ph type="subTitle" idx="4294967295"/>
          </p:nvPr>
        </p:nvSpPr>
        <p:spPr>
          <a:xfrm>
            <a:off x="1819752" y="5220469"/>
            <a:ext cx="8492173" cy="1145544"/>
          </a:xfrm>
          <a:prstGeom prst="rect">
            <a:avLst/>
          </a:prstGeom>
        </p:spPr>
        <p:txBody>
          <a:bodyPr/>
          <a:lstStyle/>
          <a:p>
            <a:pPr algn="ctr">
              <a:buNone/>
            </a:pPr>
            <a:r>
              <a:rPr lang="zh-CN" altLang="en-US" sz="4000" b="1" dirty="0" smtClean="0">
                <a:solidFill>
                  <a:schemeClr val="bg1"/>
                </a:solidFill>
                <a:latin typeface="黑体" pitchFamily="49" charset="-122"/>
                <a:ea typeface="黑体" pitchFamily="49" charset="-122"/>
              </a:rPr>
              <a:t>专题</a:t>
            </a:r>
            <a:r>
              <a:rPr lang="zh-CN" altLang="en-US" sz="4000" b="1" dirty="0" smtClean="0">
                <a:solidFill>
                  <a:schemeClr val="bg1"/>
                </a:solidFill>
                <a:latin typeface="黑体" pitchFamily="49" charset="-122"/>
                <a:ea typeface="黑体" pitchFamily="49" charset="-122"/>
              </a:rPr>
              <a:t>八</a:t>
            </a:r>
            <a:r>
              <a:rPr lang="zh-CN" altLang="en-US" sz="4000" b="1" dirty="0" smtClean="0">
                <a:solidFill>
                  <a:schemeClr val="bg1"/>
                </a:solidFill>
                <a:latin typeface="黑体" pitchFamily="49" charset="-122"/>
                <a:ea typeface="黑体" pitchFamily="49" charset="-122"/>
              </a:rPr>
              <a:t>  成</a:t>
            </a:r>
            <a:r>
              <a:rPr lang="zh-CN" altLang="en-US" sz="4000" b="1" dirty="0" smtClean="0">
                <a:solidFill>
                  <a:schemeClr val="bg1"/>
                </a:solidFill>
                <a:latin typeface="黑体" pitchFamily="49" charset="-122"/>
                <a:ea typeface="黑体" pitchFamily="49" charset="-122"/>
              </a:rPr>
              <a:t>　</a:t>
            </a:r>
            <a:r>
              <a:rPr lang="zh-CN" altLang="en-US" sz="4000" b="1" dirty="0" smtClean="0">
                <a:solidFill>
                  <a:schemeClr val="bg1"/>
                </a:solidFill>
                <a:latin typeface="黑体" pitchFamily="49" charset="-122"/>
                <a:ea typeface="黑体" pitchFamily="49" charset="-122"/>
              </a:rPr>
              <a:t>语</a:t>
            </a:r>
            <a:endParaRPr lang="zh-CN" altLang="en-US" sz="4000" b="1"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248450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随时欣赏那里的朝暾夕月、凝碧流霞、亭台轩榭</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清风朗月不用买</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一切都属于你。这时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你才会发现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这些园子是多么美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令人</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依次</a:t>
            </a:r>
            <a:r>
              <a:rPr lang="zh-CN" altLang="en-US" sz="2607" kern="0" dirty="0" smtClean="0">
                <a:solidFill>
                  <a:srgbClr val="000000"/>
                </a:solidFill>
                <a:latin typeface="Times New Roman" pitchFamily="65" charset="-122"/>
                <a:ea typeface="宋体" pitchFamily="65" charset="-122"/>
              </a:rPr>
              <a:t>填入文中横线上的成语,全部恰当的一项是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A.浩如烟海　源源不断　耳濡目染　心心相印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B.博大精深　源远流长　潜移默化　心旷神怡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C.博大精深　源源不断　潜移默化　心心相印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D.浩如烟海　源远流长　耳濡目染　心旷神怡</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博大精深:形容思想、学说等广博高深。浩如烟海:形容文献、资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料等非常丰富。这里应强调中国传统文化“广博高深”。源远流长:①源头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很远,流程很长;②形容历史悠久。此处用的是第二个义项,和横线前的“历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史悠久”相呼应。源源不断:形容接连不断,连绵不绝。潜移默化:人的思想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或性格受其他方面的感染而不知不觉地起了变化。耳濡目染:形容听得多了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见得多了之后,无形之中受到影响。由后文的“渗透”可知应用“潜移默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化”。心旷神怡:心情愉快,精神舒畅。心心相印:彼此心意一致。根据“这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些园子是多么美”“令人”可知应用“心旷神怡”。</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a:t>
            </a:r>
            <a:r>
              <a:rPr lang="zh-CN" altLang="en-US" sz="2607" kern="0" dirty="0" smtClean="0">
                <a:solidFill>
                  <a:srgbClr val="000000"/>
                </a:solidFill>
                <a:latin typeface="Times New Roman" pitchFamily="65" charset="-122"/>
                <a:ea typeface="宋体" pitchFamily="65" charset="-122"/>
              </a:rPr>
              <a:t>成语的考查,一般是针对常见常用的成语,但也并不排除会出现个别较生僻</a:t>
            </a:r>
            <a:r>
              <a:rPr dirty="0"/>
              <a:t/>
            </a:r>
            <a:br>
              <a:rPr dirty="0"/>
            </a:br>
            <a:r>
              <a:rPr lang="zh-CN" altLang="en-US" sz="2607" kern="0" dirty="0" smtClean="0">
                <a:solidFill>
                  <a:srgbClr val="000000"/>
                </a:solidFill>
                <a:latin typeface="Times New Roman" pitchFamily="65" charset="-122"/>
                <a:ea typeface="宋体" pitchFamily="65" charset="-122"/>
              </a:rPr>
              <a:t>的成语。如果遇到这种情况,可以巧用避生就熟法处理</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074" name="Picture 2"/>
          <p:cNvPicPr>
            <a:picLocks noChangeAspect="1" noChangeArrowheads="1"/>
          </p:cNvPicPr>
          <p:nvPr/>
        </p:nvPicPr>
        <p:blipFill>
          <a:blip r:embed="rId4" cstate="print"/>
          <a:srcRect/>
          <a:stretch>
            <a:fillRect/>
          </a:stretch>
        </p:blipFill>
        <p:spPr bwMode="auto">
          <a:xfrm>
            <a:off x="521221" y="827981"/>
            <a:ext cx="7285038" cy="657225"/>
          </a:xfrm>
          <a:prstGeom prst="rect">
            <a:avLst/>
          </a:prstGeom>
          <a:noFill/>
          <a:ln w="9525">
            <a:noFill/>
            <a:miter lim="800000"/>
            <a:headEnd/>
            <a:tailEnd/>
          </a:ln>
        </p:spPr>
      </p:pic>
      <p:pic>
        <p:nvPicPr>
          <p:cNvPr id="3075" name="Picture 3"/>
          <p:cNvPicPr>
            <a:picLocks noChangeAspect="1" noChangeArrowheads="1"/>
          </p:cNvPicPr>
          <p:nvPr/>
        </p:nvPicPr>
        <p:blipFill>
          <a:blip r:embed="rId5" cstate="print"/>
          <a:srcRect/>
          <a:stretch>
            <a:fillRect/>
          </a:stretch>
        </p:blipFill>
        <p:spPr bwMode="auto">
          <a:xfrm>
            <a:off x="2537445" y="2628181"/>
            <a:ext cx="6624736" cy="3738578"/>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2018课标全国Ⅱ改编,18)依次填入文中横线上的成语,全都恰当</a:t>
            </a:r>
            <a:r>
              <a:rPr dirty="0"/>
              <a:t/>
            </a:r>
            <a:br>
              <a:rPr dirty="0"/>
            </a:br>
            <a:r>
              <a:rPr lang="zh-CN" altLang="en-US" sz="2607" kern="0" dirty="0" smtClean="0">
                <a:solidFill>
                  <a:srgbClr val="000000"/>
                </a:solidFill>
                <a:latin typeface="Times New Roman" pitchFamily="65" charset="-122"/>
                <a:ea typeface="宋体" pitchFamily="65" charset="-122"/>
              </a:rPr>
              <a:t>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随着时代的发展变化,戏曲艺术不断被赋予新的内涵。如果一直固守原有形</a:t>
            </a:r>
            <a:r>
              <a:rPr dirty="0"/>
              <a:t/>
            </a:r>
            <a:br>
              <a:rPr dirty="0"/>
            </a:br>
            <a:r>
              <a:rPr lang="zh-CN" altLang="en-US" sz="2607" kern="0" dirty="0" smtClean="0">
                <a:solidFill>
                  <a:srgbClr val="000000"/>
                </a:solidFill>
                <a:latin typeface="Times New Roman" pitchFamily="65" charset="-122"/>
                <a:ea typeface="宋体" pitchFamily="65" charset="-122"/>
              </a:rPr>
              <a:t>态,只强调复制和模仿,戏曲恐怕早在数百年前就</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了。突破前人、大</a:t>
            </a:r>
            <a:r>
              <a:rPr dirty="0"/>
              <a:t/>
            </a:r>
            <a:br>
              <a:rPr dirty="0"/>
            </a:br>
            <a:r>
              <a:rPr lang="zh-CN" altLang="en-US" sz="2607" kern="0" dirty="0" smtClean="0">
                <a:solidFill>
                  <a:srgbClr val="000000"/>
                </a:solidFill>
                <a:latin typeface="Times New Roman" pitchFamily="65" charset="-122"/>
                <a:ea typeface="宋体" pitchFamily="65" charset="-122"/>
              </a:rPr>
              <a:t>胆创新,这是各个时代取得伟大成就的艺术家的共性。诚如某戏剧评论家所</a:t>
            </a:r>
            <a:r>
              <a:rPr dirty="0"/>
              <a:t/>
            </a:r>
            <a:br>
              <a:rPr dirty="0"/>
            </a:br>
            <a:r>
              <a:rPr lang="zh-CN" altLang="en-US" sz="2607" kern="0" dirty="0" smtClean="0">
                <a:solidFill>
                  <a:srgbClr val="000000"/>
                </a:solidFill>
                <a:latin typeface="Times New Roman" pitchFamily="65" charset="-122"/>
                <a:ea typeface="宋体" pitchFamily="65" charset="-122"/>
              </a:rPr>
              <a:t>言,没有一位</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的京剧名伶是靠模仿或重复而成就自己的。京剧大师</a:t>
            </a:r>
            <a:r>
              <a:rPr dirty="0"/>
              <a:t/>
            </a:r>
            <a:br>
              <a:rPr dirty="0"/>
            </a:br>
            <a:r>
              <a:rPr lang="zh-CN" altLang="en-US" sz="2607" kern="0" dirty="0" smtClean="0">
                <a:solidFill>
                  <a:srgbClr val="000000"/>
                </a:solidFill>
                <a:latin typeface="Times New Roman" pitchFamily="65" charset="-122"/>
                <a:ea typeface="宋体" pitchFamily="65" charset="-122"/>
              </a:rPr>
              <a:t>梅兰芳,以坚定的信念和博大的胸怀为京剧改革作出巨大贡献。他眼界开阔,</a:t>
            </a:r>
            <a:r>
              <a:rPr dirty="0"/>
              <a:t/>
            </a:r>
            <a:br>
              <a:rPr dirty="0"/>
            </a:b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除唱腔、表演技巧之外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还从化妆、灯光、服装、舞蹈、剧目创作</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等多个方面进行了大量的探索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可谓“剧剧有创新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剧剧有新腔”。尚小云、</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荀慧生</a:t>
            </a:r>
            <a:r>
              <a:rPr lang="zh-CN" altLang="en-US" sz="2607" kern="0" dirty="0" smtClean="0">
                <a:solidFill>
                  <a:srgbClr val="000000"/>
                </a:solidFill>
                <a:latin typeface="Times New Roman" pitchFamily="65" charset="-122"/>
                <a:ea typeface="宋体" pitchFamily="65" charset="-122"/>
              </a:rPr>
              <a:t>、于连泉等人,也是因为具有超越前人的理想和切实的努力,不满足于</a:t>
            </a:r>
            <a:r>
              <a:rPr dirty="0"/>
              <a:t/>
            </a:r>
            <a:br>
              <a:rPr dirty="0"/>
            </a:br>
            <a:r>
              <a:rPr lang="zh-CN" altLang="en-US" sz="2607" kern="0" dirty="0" smtClean="0">
                <a:solidFill>
                  <a:srgbClr val="000000"/>
                </a:solidFill>
                <a:latin typeface="Times New Roman" pitchFamily="65" charset="-122"/>
                <a:ea typeface="宋体" pitchFamily="65" charset="-122"/>
              </a:rPr>
              <a:t>停留在雷池之内</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,才能够在强大的保守情绪的笼罩下突破藩篱,从而</a:t>
            </a:r>
            <a:r>
              <a:rPr dirty="0"/>
              <a:t/>
            </a:r>
            <a:br>
              <a:rPr dirty="0"/>
            </a:br>
            <a:r>
              <a:rPr lang="zh-CN" altLang="en-US" sz="2607" kern="0" dirty="0" smtClean="0">
                <a:solidFill>
                  <a:srgbClr val="000000"/>
                </a:solidFill>
                <a:latin typeface="Times New Roman" pitchFamily="65" charset="-122"/>
                <a:ea typeface="宋体" pitchFamily="65" charset="-122"/>
              </a:rPr>
              <a:t>成为新流派的创始人。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A.寿终正寝　　名噪一时　　兼容并蓄　　照猫画虎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B.无疾而终　　名垂青史　　兼容并蓄　　按图索骥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C.寿终正寝　　名垂青史　　博采众长　　照猫画虎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D.无疾而终　　名噪一时　　博采众长　　</a:t>
            </a:r>
            <a:r>
              <a:rPr lang="zh-CN" altLang="en-US" sz="2607" kern="0" dirty="0" smtClean="0">
                <a:solidFill>
                  <a:srgbClr val="000000"/>
                </a:solidFill>
                <a:latin typeface="Times New Roman" pitchFamily="65" charset="-122"/>
                <a:ea typeface="宋体" pitchFamily="65" charset="-122"/>
              </a:rPr>
              <a:t>按图索骥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36093"/>
          <a:ext cx="10987200" cy="3621280"/>
        </p:xfrm>
        <a:graphic>
          <a:graphicData uri="http://schemas.openxmlformats.org/drawingml/2006/table">
            <a:tbl>
              <a:tblPr/>
              <a:tblGrid>
                <a:gridCol w="1349373"/>
                <a:gridCol w="9637827"/>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解说</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第一步:避生。</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“寿终正寝”“照猫画虎”比较生僻,可以暂时避开。</a:t>
                      </a:r>
                    </a:p>
                  </a:txBody>
                  <a:tcPr marL="45720" marR="45720"/>
                </a:tc>
              </a:tr>
              <a:tr h="17492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第二步:就熟。</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无疾而终:事情没有什么特别的原因而终止,含有不了了之的意思。前文中“固守”“只强调</a:t>
                      </a:r>
                      <a:r>
                        <a:rPr lang="zh-CN" altLang="en-US" sz="1500" kern="0" dirty="0" smtClean="0">
                          <a:solidFill>
                            <a:srgbClr val="000000"/>
                          </a:solidFill>
                          <a:latin typeface="Times New Roman" pitchFamily="65" charset="-122"/>
                          <a:ea typeface="宋体" pitchFamily="65" charset="-122"/>
                        </a:rPr>
                        <a:t>复制和</a:t>
                      </a:r>
                      <a:r>
                        <a:rPr lang="zh-CN" altLang="en-US" sz="1500" kern="0" dirty="0" smtClean="0">
                          <a:solidFill>
                            <a:srgbClr val="000000"/>
                          </a:solidFill>
                          <a:latin typeface="Times New Roman" pitchFamily="65" charset="-122"/>
                          <a:ea typeface="宋体" pitchFamily="65" charset="-122"/>
                        </a:rPr>
                        <a:t>模仿”等显然是说戏曲消亡的原因,不能用“无疾而终”。 名噪一时:一时名声很大。名垂青史</a:t>
                      </a:r>
                      <a:r>
                        <a:rPr lang="zh-CN" altLang="en-US" sz="1500" kern="0" dirty="0" smtClean="0">
                          <a:solidFill>
                            <a:srgbClr val="000000"/>
                          </a:solidFill>
                          <a:latin typeface="Times New Roman" pitchFamily="65" charset="-122"/>
                          <a:ea typeface="宋体" pitchFamily="65" charset="-122"/>
                        </a:rPr>
                        <a:t>:好的</a:t>
                      </a:r>
                      <a:r>
                        <a:rPr lang="zh-CN" altLang="en-US" sz="1500" kern="0" dirty="0" smtClean="0">
                          <a:solidFill>
                            <a:srgbClr val="000000"/>
                          </a:solidFill>
                          <a:latin typeface="Times New Roman" pitchFamily="65" charset="-122"/>
                          <a:ea typeface="宋体" pitchFamily="65" charset="-122"/>
                        </a:rPr>
                        <a:t>名声和事迹载入史籍永远流传。两者存在着程度差异,后者更能突出成就之高,根据语境,</a:t>
                      </a:r>
                      <a:r>
                        <a:rPr lang="zh-CN" altLang="en-US" sz="1500" kern="0" dirty="0" smtClean="0">
                          <a:solidFill>
                            <a:srgbClr val="000000"/>
                          </a:solidFill>
                          <a:latin typeface="Times New Roman" pitchFamily="65" charset="-122"/>
                          <a:ea typeface="宋体" pitchFamily="65" charset="-122"/>
                        </a:rPr>
                        <a:t>应选“名垂青史”</a:t>
                      </a:r>
                      <a:r>
                        <a:rPr lang="zh-CN" altLang="en-US" sz="1500" kern="0" dirty="0" smtClean="0">
                          <a:solidFill>
                            <a:srgbClr val="000000"/>
                          </a:solidFill>
                          <a:latin typeface="Times New Roman" pitchFamily="65" charset="-122"/>
                          <a:ea typeface="宋体" pitchFamily="65" charset="-122"/>
                        </a:rPr>
                        <a:t>。兼容并蓄:把内容不同、性质相反的东西都吸收保留下来。博采众长:广泛地</a:t>
                      </a:r>
                      <a:r>
                        <a:rPr lang="zh-CN" altLang="en-US" sz="1500" kern="0" dirty="0" smtClean="0">
                          <a:solidFill>
                            <a:srgbClr val="000000"/>
                          </a:solidFill>
                          <a:latin typeface="Times New Roman" pitchFamily="65" charset="-122"/>
                          <a:ea typeface="宋体" pitchFamily="65" charset="-122"/>
                        </a:rPr>
                        <a:t>采纳各家</a:t>
                      </a:r>
                      <a:r>
                        <a:rPr lang="zh-CN" altLang="en-US" sz="1500" kern="0" dirty="0" smtClean="0">
                          <a:solidFill>
                            <a:srgbClr val="000000"/>
                          </a:solidFill>
                          <a:latin typeface="Times New Roman" pitchFamily="65" charset="-122"/>
                          <a:ea typeface="宋体" pitchFamily="65" charset="-122"/>
                        </a:rPr>
                        <a:t>的长处。“博采众长”强调采纳学习长处,更符合语境中探索创新、超越前人的需要。</a:t>
                      </a:r>
                      <a:r>
                        <a:rPr lang="zh-CN" altLang="en-US" sz="1500" kern="0" dirty="0" smtClean="0">
                          <a:solidFill>
                            <a:srgbClr val="000000"/>
                          </a:solidFill>
                          <a:latin typeface="Times New Roman" pitchFamily="65" charset="-122"/>
                          <a:ea typeface="宋体" pitchFamily="65" charset="-122"/>
                        </a:rPr>
                        <a:t>按图索骥</a:t>
                      </a:r>
                      <a:r>
                        <a:rPr lang="zh-CN" altLang="en-US" sz="1500" kern="0" dirty="0" smtClean="0">
                          <a:solidFill>
                            <a:srgbClr val="000000"/>
                          </a:solidFill>
                          <a:latin typeface="Times New Roman" pitchFamily="65" charset="-122"/>
                          <a:ea typeface="宋体" pitchFamily="65" charset="-122"/>
                        </a:rPr>
                        <a:t>:比喻按照死规矩机械、呆板地做事。第四空前后说的是尚小云等大师在艺术上不满足于模仿</a:t>
                      </a:r>
                      <a:r>
                        <a:rPr lang="zh-CN" altLang="en-US" sz="1500" kern="0" dirty="0" smtClean="0">
                          <a:solidFill>
                            <a:srgbClr val="000000"/>
                          </a:solidFill>
                          <a:latin typeface="Times New Roman" pitchFamily="65" charset="-122"/>
                          <a:ea typeface="宋体" pitchFamily="65" charset="-122"/>
                        </a:rPr>
                        <a:t>,力求</a:t>
                      </a:r>
                      <a:r>
                        <a:rPr lang="zh-CN" altLang="en-US" sz="1500" kern="0" dirty="0" smtClean="0">
                          <a:solidFill>
                            <a:srgbClr val="000000"/>
                          </a:solidFill>
                          <a:latin typeface="Times New Roman" pitchFamily="65" charset="-122"/>
                          <a:ea typeface="宋体" pitchFamily="65" charset="-122"/>
                        </a:rPr>
                        <a:t>创新,强调模仿,而非创新,故“按图索骥”不符合语境要求。</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第三步:定生</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寿终正寝:旧时指老死在家中,泛指事物的消亡。照猫画虎:比喻照着样子模仿。二者更符合“</a:t>
                      </a:r>
                      <a:r>
                        <a:rPr lang="zh-CN" altLang="en-US" sz="1500" kern="0" dirty="0" smtClean="0">
                          <a:solidFill>
                            <a:srgbClr val="000000"/>
                          </a:solidFill>
                          <a:latin typeface="Times New Roman" pitchFamily="65" charset="-122"/>
                          <a:ea typeface="宋体" pitchFamily="65" charset="-122"/>
                        </a:rPr>
                        <a:t>第二步</a:t>
                      </a:r>
                      <a:r>
                        <a:rPr lang="zh-CN" altLang="en-US" sz="1500" kern="0" dirty="0" smtClean="0">
                          <a:solidFill>
                            <a:srgbClr val="000000"/>
                          </a:solidFill>
                          <a:latin typeface="Times New Roman" pitchFamily="65" charset="-122"/>
                          <a:ea typeface="宋体" pitchFamily="65" charset="-122"/>
                        </a:rPr>
                        <a:t>:就熟”中的语境分析。最后得出答案为C。</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1044005"/>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2.(2018课标全国Ⅲ改编,17)阅读下面的文字,完成题目。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除了人会为了理想奔波迁徙以外,很多动物也有着自己</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的迁徙盛</a:t>
            </a:r>
            <a:r>
              <a:rPr dirty="0"/>
              <a:t/>
            </a:r>
            <a:br>
              <a:rPr dirty="0"/>
            </a:br>
            <a:r>
              <a:rPr lang="zh-CN" altLang="en-US" sz="2607" kern="0" dirty="0" smtClean="0">
                <a:solidFill>
                  <a:srgbClr val="000000"/>
                </a:solidFill>
                <a:latin typeface="Times New Roman" pitchFamily="65" charset="-122"/>
                <a:ea typeface="宋体" pitchFamily="65" charset="-122"/>
              </a:rPr>
              <a:t>举。冬季来临,天气寒冷,食物短缺,很多动物选择集体逃离,待到春暖花开、</a:t>
            </a:r>
            <a:r>
              <a:rPr dirty="0"/>
              <a:t/>
            </a:r>
            <a:br>
              <a:rPr dirty="0"/>
            </a:br>
            <a:r>
              <a:rPr lang="zh-CN" altLang="en-US" sz="2607" kern="0" dirty="0" smtClean="0">
                <a:solidFill>
                  <a:srgbClr val="000000"/>
                </a:solidFill>
                <a:latin typeface="Times New Roman" pitchFamily="65" charset="-122"/>
                <a:ea typeface="宋体" pitchFamily="65" charset="-122"/>
              </a:rPr>
              <a:t>万物复苏再一起回来。动物迁徙是有确定路线的。它们对驻地有着自己的</a:t>
            </a:r>
            <a:r>
              <a:rPr dirty="0"/>
              <a:t/>
            </a:r>
            <a:br>
              <a:rPr dirty="0"/>
            </a:br>
            <a:r>
              <a:rPr lang="zh-CN" altLang="en-US" sz="2607" kern="0" dirty="0" smtClean="0">
                <a:solidFill>
                  <a:srgbClr val="000000"/>
                </a:solidFill>
                <a:latin typeface="Times New Roman" pitchFamily="65" charset="-122"/>
                <a:ea typeface="宋体" pitchFamily="65" charset="-122"/>
              </a:rPr>
              <a:t>坚守和执着,而不是</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。对于动物究竟如何确定自己的迁徙路线,科</a:t>
            </a:r>
            <a:r>
              <a:rPr dirty="0"/>
              <a:t/>
            </a:r>
            <a:br>
              <a:rPr dirty="0"/>
            </a:br>
            <a:r>
              <a:rPr lang="zh-CN" altLang="en-US" sz="2607" kern="0" dirty="0" smtClean="0">
                <a:solidFill>
                  <a:srgbClr val="000000"/>
                </a:solidFill>
                <a:latin typeface="Times New Roman" pitchFamily="65" charset="-122"/>
                <a:ea typeface="宋体" pitchFamily="65" charset="-122"/>
              </a:rPr>
              <a:t>学家一直都充满好奇。</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到目前为止,关于动物迁徙路线确定的问题,科学</a:t>
            </a:r>
            <a:r>
              <a:rPr dirty="0"/>
              <a:t/>
            </a:r>
            <a:br>
              <a:rPr dirty="0"/>
            </a:br>
            <a:r>
              <a:rPr lang="zh-CN" altLang="en-US" sz="2607" kern="0" dirty="0" smtClean="0">
                <a:solidFill>
                  <a:srgbClr val="000000"/>
                </a:solidFill>
                <a:latin typeface="Times New Roman" pitchFamily="65" charset="-122"/>
                <a:ea typeface="宋体" pitchFamily="65" charset="-122"/>
              </a:rPr>
              <a:t>家仍在</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地进行探究,我们期待着更加</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的故事出现</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依次填入文中横线上的成语,全都恰当的一项是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A.波澜壮阔　　随波逐流　　宵衣旰食　　引人入胜</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a:t>
            </a:r>
            <a:r>
              <a:rPr lang="zh-CN" altLang="en-US" sz="2607" kern="0" dirty="0" smtClean="0">
                <a:solidFill>
                  <a:srgbClr val="000000"/>
                </a:solidFill>
                <a:latin typeface="Times New Roman" pitchFamily="65" charset="-122"/>
                <a:ea typeface="宋体" pitchFamily="65" charset="-122"/>
              </a:rPr>
              <a:t>.波澜壮阔　　随遇而安　　全力以赴　　引人入胜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C.声势浩大　　随遇而安　　宵衣旰食　　娓娓动听</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D.声势浩大　　随波逐流　　全力以赴　　娓娓动听</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08157"/>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第一步:避生。“宵衣旰食”较为生僻,可以暂时避开。第二步:就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熟。波澜壮阔:形容声势雄壮浩大(多用于诗文、群众运动等)。声势浩大:声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威和气势盛大。此处写迁徙的场面,有“雄壮”之意,故选“波澜壮阔”。随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波逐流:随着波浪起伏,跟着流水飘荡,比喻自己没有主见,随着潮流走。随遇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而安:能适应各种环境,在任何环境中都能满足。语境中没有“跟着别人、随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着潮流”的意思,故选“随遇而安”。全力以赴:把全部力量投入进去。符合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语境。引人入胜:引人进入佳境(指风景或作品等)。娓娓动听:形容说话动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听。后者多用于形容“说”,此处修饰对象是“故事”,应选“引人入胜”。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第三步:定生。常见成语“全力以赴”符合语境,可不考虑“宵衣旰食”,</a:t>
            </a:r>
            <a:r>
              <a:rPr lang="zh-CN" altLang="en-US" sz="2607" kern="0" dirty="0" smtClean="0">
                <a:solidFill>
                  <a:srgbClr val="FF0000"/>
                </a:solidFill>
                <a:latin typeface="Times New Roman" pitchFamily="65" charset="-122"/>
                <a:ea typeface="宋体" pitchFamily="65" charset="-122"/>
              </a:rPr>
              <a:t>确</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100"/>
              </a:lnSpc>
            </a:pPr>
            <a:r>
              <a:rPr lang="zh-CN" altLang="en-US" sz="2607" kern="0" dirty="0" smtClean="0">
                <a:solidFill>
                  <a:srgbClr val="FF0000"/>
                </a:solidFill>
                <a:latin typeface="Times New Roman" pitchFamily="65" charset="-122"/>
                <a:ea typeface="宋体" pitchFamily="65" charset="-122"/>
              </a:rPr>
              <a:t>定答案为C</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2614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正误辨析型成语题命题常见五大误区</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望文生义</a:t>
            </a:r>
            <a:r>
              <a:rPr lang="zh-CN" altLang="en-US" sz="2607" kern="0" dirty="0" smtClean="0">
                <a:solidFill>
                  <a:srgbClr val="000000"/>
                </a:solidFill>
                <a:latin typeface="Times New Roman" pitchFamily="65" charset="-122"/>
                <a:ea typeface="宋体" pitchFamily="65" charset="-122"/>
              </a:rPr>
              <a:t>,即只按照字面意思来理解成语的含义,不了解成语的确切含义,仅</a:t>
            </a:r>
            <a:r>
              <a:rPr dirty="0"/>
              <a:t/>
            </a:r>
            <a:br>
              <a:rPr dirty="0"/>
            </a:br>
            <a:r>
              <a:rPr lang="zh-CN" altLang="en-US" sz="2607" kern="0" dirty="0" smtClean="0">
                <a:solidFill>
                  <a:srgbClr val="000000"/>
                </a:solidFill>
                <a:latin typeface="Times New Roman" pitchFamily="65" charset="-122"/>
                <a:ea typeface="宋体" pitchFamily="65" charset="-122"/>
              </a:rPr>
              <a:t>从字面上去牵强附会,造成不确切的理解,从而做出错误的判断</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4098" name="Picture 2"/>
          <p:cNvPicPr>
            <a:picLocks noChangeAspect="1" noChangeArrowheads="1"/>
          </p:cNvPicPr>
          <p:nvPr/>
        </p:nvPicPr>
        <p:blipFill>
          <a:blip r:embed="rId4" cstate="print"/>
          <a:srcRect/>
          <a:stretch>
            <a:fillRect/>
          </a:stretch>
        </p:blipFill>
        <p:spPr bwMode="auto">
          <a:xfrm>
            <a:off x="449213" y="2268141"/>
            <a:ext cx="7332662" cy="6381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6"/>
            <a:ext cx="10488463" cy="665439"/>
            <a:chOff x="3388584" y="1969884"/>
            <a:chExt cx="3969873" cy="577530"/>
          </a:xfrm>
        </p:grpSpPr>
        <p:sp>
          <p:nvSpPr>
            <p:cNvPr id="25" name="TextBox 24">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a:t>
              </a:r>
              <a:r>
                <a:rPr lang="zh-CN" altLang="en-US" sz="3724" dirty="0" smtClean="0">
                  <a:latin typeface="黑体" panose="02010609060101010101" pitchFamily="49" charset="-122"/>
                  <a:ea typeface="黑体" panose="02010609060101010101" pitchFamily="49" charset="-122"/>
                  <a:hlinkClick r:id="rId4" action="ppaction://hlinksldjump"/>
                </a:rPr>
                <a:t>一  </a:t>
              </a:r>
              <a:r>
                <a:rPr lang="zh-CN" altLang="en-US" sz="3724" dirty="0" smtClean="0">
                  <a:latin typeface="黑体" panose="02010609060101010101" pitchFamily="49" charset="-122"/>
                  <a:ea typeface="黑体" panose="02010609060101010101" pitchFamily="49" charset="-122"/>
                  <a:hlinkClick r:id="rId4" action="ppaction://hlinksldjump"/>
                </a:rPr>
                <a:t>辨析</a:t>
              </a:r>
              <a:r>
                <a:rPr lang="zh-CN" altLang="en-US" sz="3724" dirty="0" smtClean="0">
                  <a:latin typeface="黑体" panose="02010609060101010101" pitchFamily="49" charset="-122"/>
                  <a:ea typeface="黑体" panose="02010609060101010101" pitchFamily="49" charset="-122"/>
                  <a:hlinkClick r:id="rId4" action="ppaction://hlinksldjump"/>
                </a:rPr>
                <a:t>近义成语</a:t>
              </a:r>
              <a:r>
                <a:rPr lang="zh-CN" altLang="en-US" sz="3724" dirty="0" smtClean="0">
                  <a:latin typeface="黑体" panose="02010609060101010101" pitchFamily="49" charset="-122"/>
                  <a:ea typeface="黑体" panose="02010609060101010101" pitchFamily="49" charset="-122"/>
                  <a:hlinkClick r:id="rId4" action="ppaction://hlinksldjump"/>
                </a:rPr>
                <a:t>“两技法”</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5"/>
            <a:ext cx="9951834" cy="1238544"/>
            <a:chOff x="3388584" y="1969885"/>
            <a:chExt cx="3969873" cy="1074924"/>
          </a:xfrm>
        </p:grpSpPr>
        <p:sp>
          <p:nvSpPr>
            <p:cNvPr id="28" name="TextBox 27">
              <a:hlinkClick r:id="rId3" action="ppaction://hlinksldjump"/>
            </p:cNvPr>
            <p:cNvSpPr txBox="1"/>
            <p:nvPr/>
          </p:nvSpPr>
          <p:spPr>
            <a:xfrm>
              <a:off x="3470025" y="1969885"/>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a:t>
              </a:r>
              <a:r>
                <a:rPr lang="zh-CN" altLang="en-US" sz="3724" dirty="0" smtClean="0">
                  <a:latin typeface="黑体" panose="02010609060101010101" pitchFamily="49" charset="-122"/>
                  <a:ea typeface="黑体" panose="02010609060101010101" pitchFamily="49" charset="-122"/>
                  <a:hlinkClick r:id="rId5" action="ppaction://hlinksldjump"/>
                </a:rPr>
                <a:t>二  </a:t>
              </a:r>
              <a:r>
                <a:rPr lang="zh-CN" altLang="en-US" sz="3724" dirty="0" smtClean="0">
                  <a:latin typeface="黑体" panose="02010609060101010101" pitchFamily="49" charset="-122"/>
                  <a:ea typeface="黑体" panose="02010609060101010101" pitchFamily="49" charset="-122"/>
                  <a:hlinkClick r:id="rId5" action="ppaction://hlinksldjump"/>
                </a:rPr>
                <a:t>正误</a:t>
              </a:r>
              <a:r>
                <a:rPr lang="zh-CN" altLang="en-US" sz="3724" dirty="0" smtClean="0">
                  <a:latin typeface="黑体" panose="02010609060101010101" pitchFamily="49" charset="-122"/>
                  <a:ea typeface="黑体" panose="02010609060101010101" pitchFamily="49" charset="-122"/>
                  <a:hlinkClick r:id="rId5" action="ppaction://hlinksldjump"/>
                </a:rPr>
                <a:t>辨析型成语题命题常见五大</a:t>
              </a:r>
              <a:r>
                <a:rPr lang="zh-CN" altLang="en-US" sz="3724" dirty="0" smtClean="0">
                  <a:latin typeface="黑体" panose="02010609060101010101" pitchFamily="49" charset="-122"/>
                  <a:ea typeface="黑体" panose="02010609060101010101" pitchFamily="49" charset="-122"/>
                  <a:hlinkClick r:id="rId5" action="ppaction://hlinksldjump"/>
                </a:rPr>
                <a:t>误区</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en-US" altLang="zh-CN" sz="2607" kern="0" dirty="0" smtClean="0">
                <a:solidFill>
                  <a:srgbClr val="000000"/>
                </a:solidFill>
                <a:latin typeface="Times New Roman" pitchFamily="65" charset="-122"/>
                <a:ea typeface="宋体" pitchFamily="65" charset="-122"/>
              </a:rPr>
              <a:t>2017</a:t>
            </a:r>
            <a:r>
              <a:rPr lang="zh-CN" altLang="en-US" sz="2607" kern="0" dirty="0" smtClean="0">
                <a:solidFill>
                  <a:srgbClr val="000000"/>
                </a:solidFill>
                <a:latin typeface="Times New Roman" pitchFamily="65" charset="-122"/>
                <a:ea typeface="宋体" pitchFamily="65" charset="-122"/>
              </a:rPr>
              <a:t>课标全国</a:t>
            </a:r>
            <a:r>
              <a:rPr lang="en-US" altLang="zh-CN" sz="2607" kern="0" dirty="0" smtClean="0">
                <a:solidFill>
                  <a:srgbClr val="000000"/>
                </a:solidFill>
                <a:latin typeface="Times New Roman" pitchFamily="65" charset="-122"/>
                <a:ea typeface="宋体" pitchFamily="65" charset="-122"/>
              </a:rPr>
              <a:t>Ⅰ,17)</a:t>
            </a:r>
            <a:r>
              <a:rPr lang="zh-CN" altLang="en-US" sz="2607" kern="0" dirty="0" smtClean="0">
                <a:solidFill>
                  <a:srgbClr val="000000"/>
                </a:solidFill>
                <a:latin typeface="Times New Roman" pitchFamily="65" charset="-122"/>
                <a:ea typeface="宋体" pitchFamily="65" charset="-122"/>
              </a:rPr>
              <a:t>下列各句中加点成语的使用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全都不正确的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一项是</a:t>
            </a:r>
            <a:r>
              <a:rPr lang="zh-CN" altLang="en-US" sz="2040" kern="0" spc="567"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①比赛过后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教练希望大家</a:t>
            </a:r>
            <a:r>
              <a:rPr lang="zh-CN" altLang="en-US" sz="2607" u="sng" kern="0" dirty="0" smtClean="0">
                <a:solidFill>
                  <a:srgbClr val="000000"/>
                </a:solidFill>
                <a:latin typeface="Times New Roman" pitchFamily="65" charset="-122"/>
                <a:ea typeface="宋体" pitchFamily="65" charset="-122"/>
              </a:rPr>
              <a:t>重整旗鼓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继续以高昂的士气、振奋的精神、最佳</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的竞技状态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在下一届赛事中再创佳绩。</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②今年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公司加大公益广告创新力度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制作出一批画面清新、</a:t>
            </a:r>
            <a:r>
              <a:rPr lang="zh-CN" altLang="en-US" sz="2607" u="sng" kern="0" dirty="0" smtClean="0">
                <a:solidFill>
                  <a:srgbClr val="000000"/>
                </a:solidFill>
                <a:latin typeface="Times New Roman" pitchFamily="65" charset="-122"/>
                <a:ea typeface="宋体" pitchFamily="65" charset="-122"/>
              </a:rPr>
              <a:t>意味深长</a:t>
            </a:r>
            <a:r>
              <a:rPr lang="zh-CN" altLang="en-US" sz="2607" kern="0" dirty="0" smtClean="0">
                <a:solidFill>
                  <a:srgbClr val="000000"/>
                </a:solidFill>
                <a:latin typeface="Times New Roman" pitchFamily="65" charset="-122"/>
                <a:ea typeface="宋体" pitchFamily="65" charset="-122"/>
              </a:rPr>
              <a:t>的精</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品</a:t>
            </a:r>
            <a:r>
              <a:rPr lang="zh-CN" altLang="en-US" sz="2607" kern="0" dirty="0" smtClean="0">
                <a:solidFill>
                  <a:srgbClr val="000000"/>
                </a:solidFill>
                <a:latin typeface="Times New Roman" pitchFamily="65" charset="-122"/>
                <a:ea typeface="宋体" pitchFamily="65" charset="-122"/>
              </a:rPr>
              <a:t>,有效发挥了公益广告引领社会风尚的积极作用。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③世界各国正大力研制实用的智能机器人,技术不断升级,创新产品</a:t>
            </a:r>
            <a:r>
              <a:rPr lang="zh-CN" altLang="en-US" sz="2607" u="sng" kern="0" dirty="0" smtClean="0">
                <a:solidFill>
                  <a:srgbClr val="000000"/>
                </a:solidFill>
                <a:latin typeface="Times New Roman" pitchFamily="65" charset="-122"/>
                <a:ea typeface="宋体" pitchFamily="65" charset="-122"/>
              </a:rPr>
              <a:t>层出不</a:t>
            </a:r>
            <a:r>
              <a:rPr dirty="0"/>
              <a:t/>
            </a:r>
            <a:br>
              <a:rPr dirty="0"/>
            </a:br>
            <a:r>
              <a:rPr lang="zh-CN" altLang="en-US" sz="2607" u="sng" kern="0" dirty="0" smtClean="0">
                <a:solidFill>
                  <a:srgbClr val="000000"/>
                </a:solidFill>
                <a:latin typeface="Times New Roman" pitchFamily="65" charset="-122"/>
                <a:ea typeface="宋体" pitchFamily="65" charset="-122"/>
              </a:rPr>
              <a:t>穷</a:t>
            </a:r>
            <a:r>
              <a:rPr lang="zh-CN" altLang="en-US" sz="2607" kern="0" dirty="0" smtClean="0">
                <a:solidFill>
                  <a:srgbClr val="000000"/>
                </a:solidFill>
                <a:latin typeface="Times New Roman" pitchFamily="65" charset="-122"/>
                <a:ea typeface="宋体" pitchFamily="65" charset="-122"/>
              </a:rPr>
              <a:t>,未来有望在多领域、多行业发挥更大的作用</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④赵老师学的是冷门专业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当年毕业时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不少同学离开了该领域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而他</a:t>
            </a:r>
            <a:r>
              <a:rPr lang="zh-CN" altLang="en-US" sz="2607" u="sng" kern="0" dirty="0" smtClean="0">
                <a:solidFill>
                  <a:srgbClr val="000000"/>
                </a:solidFill>
                <a:latin typeface="Times New Roman" pitchFamily="65" charset="-122"/>
                <a:ea typeface="宋体" pitchFamily="65" charset="-122"/>
              </a:rPr>
              <a:t>守正不</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坚持致力于该专业的教研工作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最后硕果累累。</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⑤国家“一带一路”倡议的实施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给古丝绸之路的沿线城市带来了活力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很多</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城市对未来</a:t>
            </a:r>
            <a:r>
              <a:rPr lang="zh-CN" altLang="en-US" sz="2607" u="sng" kern="0" dirty="0" smtClean="0">
                <a:solidFill>
                  <a:srgbClr val="000000"/>
                </a:solidFill>
                <a:latin typeface="Times New Roman" pitchFamily="65" charset="-122"/>
                <a:ea typeface="宋体" pitchFamily="65" charset="-122"/>
              </a:rPr>
              <a:t>踌躇满志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跃跃欲试。</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⑥目前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快递业已经成为一个不可忽视的行业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快递服务虽不能说</a:t>
            </a:r>
            <a:r>
              <a:rPr lang="zh-CN" altLang="en-US" sz="2607" u="sng" kern="0" dirty="0" smtClean="0">
                <a:solidFill>
                  <a:srgbClr val="000000"/>
                </a:solidFill>
                <a:latin typeface="Times New Roman" pitchFamily="65" charset="-122"/>
                <a:ea typeface="宋体" pitchFamily="65" charset="-122"/>
              </a:rPr>
              <a:t>万无一失</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但的确为百姓生活提供了极大的便利。</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.①③⑥　　　B.①④⑤　　　C.②③⑤　　　D.②④⑥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908101"/>
          <a:ext cx="10987200" cy="3208679"/>
        </p:xfrm>
        <a:graphic>
          <a:graphicData uri="http://schemas.openxmlformats.org/drawingml/2006/table">
            <a:tbl>
              <a:tblPr/>
              <a:tblGrid>
                <a:gridCol w="989333"/>
                <a:gridCol w="4896544"/>
                <a:gridCol w="2354523"/>
                <a:gridCol w="2746800"/>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序号</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词义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错误类型</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判定</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重整旗鼓:失败之后,重新集合力量再干。</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望文生义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Arial Narrow" pitchFamily="65" charset="-122"/>
                          <a:ea typeface="Arial Unicode MS" pitchFamily="65" charset="-122"/>
                        </a:rPr>
                        <a:t>×</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②</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意味深长:含义深刻,耐人寻味。</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③</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层出不穷:接连不断地出现,没有穷尽。</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④</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守正不阿:坚守正道,不徇私情。</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望文生义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Arial Narrow" pitchFamily="65" charset="-122"/>
                          <a:ea typeface="Arial Unicode MS" pitchFamily="65" charset="-122"/>
                        </a:rPr>
                        <a:t>×</a:t>
                      </a:r>
                    </a:p>
                  </a:txBody>
                  <a:tcPr marL="45720" marR="45720"/>
                </a:tc>
              </a:tr>
              <a:tr h="602639">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踌躇满志:形容对自己的现状或取得的成就</a:t>
                      </a:r>
                      <a:r>
                        <a:rPr lang="zh-CN" altLang="en-US" sz="1500" kern="0" dirty="0" smtClean="0">
                          <a:solidFill>
                            <a:srgbClr val="000000"/>
                          </a:solidFill>
                          <a:latin typeface="Times New Roman" pitchFamily="65" charset="-122"/>
                          <a:ea typeface="宋体" pitchFamily="65" charset="-122"/>
                        </a:rPr>
                        <a:t>非常得意</a:t>
                      </a:r>
                      <a:r>
                        <a:rPr lang="zh-CN" altLang="en-US" sz="15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望文生义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Arial Narrow" pitchFamily="65" charset="-122"/>
                          <a:ea typeface="Arial Unicode MS" pitchFamily="65" charset="-122"/>
                        </a:rPr>
                        <a:t>×</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万无一失:绝对不会出差错。</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对象误用</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Arial Narrow" pitchFamily="65" charset="-122"/>
                          <a:ea typeface="Arial Unicode MS" pitchFamily="65" charset="-122"/>
                        </a:rPr>
                        <a:t>×</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1044005"/>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1.下列各句中加点成语的使用,全都不正确的一项是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①抗洪救灾形势严峻,各级领导都坚守岗位,没有擅离职守、</a:t>
            </a:r>
            <a:r>
              <a:rPr lang="zh-CN" altLang="en-US" sz="2607" u="sng" kern="0" dirty="0" smtClean="0">
                <a:solidFill>
                  <a:srgbClr val="000000"/>
                </a:solidFill>
                <a:latin typeface="Times New Roman" pitchFamily="65" charset="-122"/>
                <a:ea typeface="宋体" pitchFamily="65" charset="-122"/>
              </a:rPr>
              <a:t>久假不归</a:t>
            </a:r>
            <a:r>
              <a:rPr lang="zh-CN" altLang="en-US" sz="2607" kern="0" dirty="0" smtClean="0">
                <a:solidFill>
                  <a:srgbClr val="000000"/>
                </a:solidFill>
                <a:latin typeface="Times New Roman" pitchFamily="65" charset="-122"/>
                <a:ea typeface="宋体" pitchFamily="65" charset="-122"/>
              </a:rPr>
              <a:t>的现</a:t>
            </a:r>
            <a:r>
              <a:rPr dirty="0"/>
              <a:t/>
            </a:r>
            <a:br>
              <a:rPr dirty="0"/>
            </a:br>
            <a:r>
              <a:rPr lang="zh-CN" altLang="en-US" sz="2607" kern="0" dirty="0" smtClean="0">
                <a:solidFill>
                  <a:srgbClr val="000000"/>
                </a:solidFill>
                <a:latin typeface="Times New Roman" pitchFamily="65" charset="-122"/>
                <a:ea typeface="宋体" pitchFamily="65" charset="-122"/>
              </a:rPr>
              <a:t>象,确保了人民群众生命财产的安全。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②南方已经春意甚浓了,但在北方,刮着风,下着雨,可谓</a:t>
            </a:r>
            <a:r>
              <a:rPr lang="zh-CN" altLang="en-US" sz="2607" u="sng" kern="0" dirty="0" smtClean="0">
                <a:solidFill>
                  <a:srgbClr val="000000"/>
                </a:solidFill>
                <a:latin typeface="Times New Roman" pitchFamily="65" charset="-122"/>
                <a:ea typeface="宋体" pitchFamily="65" charset="-122"/>
              </a:rPr>
              <a:t>五风十雨</a:t>
            </a:r>
            <a:r>
              <a:rPr lang="zh-CN" altLang="en-US" sz="2607" kern="0" dirty="0" smtClean="0">
                <a:solidFill>
                  <a:srgbClr val="000000"/>
                </a:solidFill>
                <a:latin typeface="Times New Roman" pitchFamily="65" charset="-122"/>
                <a:ea typeface="宋体" pitchFamily="65" charset="-122"/>
              </a:rPr>
              <a:t>,春寒料峭,不</a:t>
            </a:r>
            <a:r>
              <a:rPr dirty="0"/>
              <a:t/>
            </a:r>
            <a:br>
              <a:rPr dirty="0"/>
            </a:br>
            <a:r>
              <a:rPr lang="zh-CN" altLang="en-US" sz="2607" kern="0" dirty="0" smtClean="0">
                <a:solidFill>
                  <a:srgbClr val="000000"/>
                </a:solidFill>
                <a:latin typeface="Times New Roman" pitchFamily="65" charset="-122"/>
                <a:ea typeface="宋体" pitchFamily="65" charset="-122"/>
              </a:rPr>
              <a:t>过在她心里,这雨是一场沁人心脾的冷雨。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③多年来,面对名利等诱惑,著名词作家阎肃一直坚守底线,</a:t>
            </a:r>
            <a:r>
              <a:rPr lang="zh-CN" altLang="en-US" sz="2607" u="sng" kern="0" dirty="0" smtClean="0">
                <a:solidFill>
                  <a:srgbClr val="000000"/>
                </a:solidFill>
                <a:latin typeface="Times New Roman" pitchFamily="65" charset="-122"/>
                <a:ea typeface="宋体" pitchFamily="65" charset="-122"/>
              </a:rPr>
              <a:t>一片冰心</a:t>
            </a:r>
            <a:r>
              <a:rPr lang="zh-CN" altLang="en-US" sz="2607" kern="0" dirty="0" smtClean="0">
                <a:solidFill>
                  <a:srgbClr val="000000"/>
                </a:solidFill>
                <a:latin typeface="Times New Roman" pitchFamily="65" charset="-122"/>
                <a:ea typeface="宋体" pitchFamily="65" charset="-122"/>
              </a:rPr>
              <a:t>,始终高</a:t>
            </a:r>
            <a:r>
              <a:rPr dirty="0"/>
              <a:t/>
            </a:r>
            <a:br>
              <a:rPr dirty="0"/>
            </a:br>
            <a:r>
              <a:rPr lang="zh-CN" altLang="en-US" sz="2607" kern="0" dirty="0" smtClean="0">
                <a:solidFill>
                  <a:srgbClr val="000000"/>
                </a:solidFill>
                <a:latin typeface="Times New Roman" pitchFamily="65" charset="-122"/>
                <a:ea typeface="宋体" pitchFamily="65" charset="-122"/>
              </a:rPr>
              <a:t>歌主旋律,传播正能量,体现出一名文艺老兵高尚的人格修养</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④刚才放的那几首歌都不大好听,只有这一首还</a:t>
            </a:r>
            <a:r>
              <a:rPr lang="zh-CN" altLang="en-US" sz="2607" u="sng" kern="0" dirty="0" smtClean="0">
                <a:solidFill>
                  <a:srgbClr val="000000"/>
                </a:solidFill>
                <a:latin typeface="Times New Roman" pitchFamily="65" charset="-122"/>
                <a:ea typeface="宋体" pitchFamily="65" charset="-122"/>
              </a:rPr>
              <a:t>差强人意</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⑤在行贿物品中最具“操作性”的就是玉器书画,这些东西对专家而言有可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能</a:t>
            </a:r>
            <a:r>
              <a:rPr lang="zh-CN" altLang="en-US" sz="2607" kern="0" dirty="0" smtClean="0">
                <a:solidFill>
                  <a:srgbClr val="000000"/>
                </a:solidFill>
                <a:latin typeface="Times New Roman" pitchFamily="65" charset="-122"/>
                <a:ea typeface="宋体" pitchFamily="65" charset="-122"/>
              </a:rPr>
              <a:t>是无价之宝,对外行人来说有可能</a:t>
            </a:r>
            <a:r>
              <a:rPr lang="zh-CN" altLang="en-US" sz="2607" u="sng" kern="0" dirty="0" smtClean="0">
                <a:solidFill>
                  <a:srgbClr val="000000"/>
                </a:solidFill>
                <a:latin typeface="Times New Roman" pitchFamily="65" charset="-122"/>
                <a:ea typeface="宋体" pitchFamily="65" charset="-122"/>
              </a:rPr>
              <a:t>不名一文</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⑥奥斯卡金像奖颁奖典礼在好莱坞举行,莱昂纳多凭《荒野猎人》中</a:t>
            </a:r>
            <a:r>
              <a:rPr lang="zh-CN" altLang="en-US" sz="2607" u="sng" kern="0" dirty="0" smtClean="0">
                <a:solidFill>
                  <a:srgbClr val="000000"/>
                </a:solidFill>
                <a:latin typeface="Times New Roman" pitchFamily="65" charset="-122"/>
                <a:ea typeface="宋体" pitchFamily="65" charset="-122"/>
              </a:rPr>
              <a:t>不瘟不</a:t>
            </a:r>
            <a:r>
              <a:rPr dirty="0"/>
              <a:t/>
            </a:r>
            <a:br>
              <a:rPr dirty="0"/>
            </a:br>
            <a:r>
              <a:rPr lang="zh-CN" altLang="en-US" sz="2607" u="sng" kern="0" dirty="0" smtClean="0">
                <a:solidFill>
                  <a:srgbClr val="000000"/>
                </a:solidFill>
                <a:latin typeface="Times New Roman" pitchFamily="65" charset="-122"/>
                <a:ea typeface="宋体" pitchFamily="65" charset="-122"/>
              </a:rPr>
              <a:t>火</a:t>
            </a:r>
            <a:r>
              <a:rPr lang="zh-CN" altLang="en-US" sz="2607" kern="0" dirty="0" smtClean="0">
                <a:solidFill>
                  <a:srgbClr val="000000"/>
                </a:solidFill>
                <a:latin typeface="Times New Roman" pitchFamily="65" charset="-122"/>
                <a:ea typeface="宋体" pitchFamily="65" charset="-122"/>
              </a:rPr>
              <a:t>的表演成为奥斯卡影帝得主。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A.①②④　　B.①②⑤　　C.③⑤⑥　　D.③④⑥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①“久假不归”指长期借去,不归还。望文生义,误以为词义是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“假期长不返回”。②“五风十雨”指五天刮一次风,十天下一场雨。形容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风调雨顺。望文生义,误以为词义是“刮大风,下大雨”。⑤“不名一文”指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一个钱也没有,也说“一文不名”“不名一钱”。而此句中用来说没有价值,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显然不恰当,属望文生义。其余三句中的成语均符合语境。③“一片冰心”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形容心地纯洁,不羡慕荣华富贵。④“差强人意”指大体上还能使人满意。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差,稍微。⑥“不瘟不火”指表演既不沉闷也不过火。</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有些</a:t>
            </a:r>
            <a:r>
              <a:rPr lang="zh-CN" altLang="en-US" sz="2607" kern="0" dirty="0" smtClean="0">
                <a:solidFill>
                  <a:srgbClr val="000000"/>
                </a:solidFill>
                <a:latin typeface="Times New Roman" pitchFamily="65" charset="-122"/>
                <a:ea typeface="宋体" pitchFamily="65" charset="-122"/>
              </a:rPr>
              <a:t>成语只适用于描述特定的人或事,有特定的指向性,命题者常常故意偷梁</a:t>
            </a:r>
            <a:r>
              <a:rPr dirty="0"/>
              <a:t/>
            </a:r>
            <a:br>
              <a:rPr dirty="0"/>
            </a:br>
            <a:r>
              <a:rPr lang="zh-CN" altLang="en-US" sz="2607" kern="0" dirty="0" smtClean="0">
                <a:solidFill>
                  <a:srgbClr val="000000"/>
                </a:solidFill>
                <a:latin typeface="Times New Roman" pitchFamily="65" charset="-122"/>
                <a:ea typeface="宋体" pitchFamily="65" charset="-122"/>
              </a:rPr>
              <a:t>换柱、张冠李戴,有意把使用的对象、特定的指向性弄错。</a:t>
            </a:r>
            <a:endParaRPr lang="zh-CN" altLang="en-US"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2017课标全国Ⅱ,17)下列各句中加点成语的使用,全都不正确的</a:t>
            </a:r>
            <a:r>
              <a:rPr dirty="0"/>
              <a:t/>
            </a:r>
            <a:br>
              <a:rPr dirty="0"/>
            </a:br>
            <a:r>
              <a:rPr lang="zh-CN" altLang="en-US" sz="2607" kern="0" dirty="0" smtClean="0">
                <a:solidFill>
                  <a:srgbClr val="000000"/>
                </a:solidFill>
                <a:latin typeface="Times New Roman" pitchFamily="65" charset="-122"/>
                <a:ea typeface="宋体" pitchFamily="65" charset="-122"/>
              </a:rPr>
              <a:t>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①这是一条经典的旅游路线,既能让你饱览大自然</a:t>
            </a:r>
            <a:r>
              <a:rPr lang="zh-CN" altLang="en-US" sz="2607" u="sng" kern="0" dirty="0" smtClean="0">
                <a:solidFill>
                  <a:srgbClr val="000000"/>
                </a:solidFill>
                <a:latin typeface="Times New Roman" pitchFamily="65" charset="-122"/>
                <a:ea typeface="宋体" pitchFamily="65" charset="-122"/>
              </a:rPr>
              <a:t>巧夺天工</a:t>
            </a:r>
            <a:r>
              <a:rPr lang="zh-CN" altLang="en-US" sz="2607" kern="0" dirty="0" smtClean="0">
                <a:solidFill>
                  <a:srgbClr val="000000"/>
                </a:solidFill>
                <a:latin typeface="Times New Roman" pitchFamily="65" charset="-122"/>
                <a:ea typeface="宋体" pitchFamily="65" charset="-122"/>
              </a:rPr>
              <a:t>般的美景,又能让</a:t>
            </a:r>
            <a:r>
              <a:rPr dirty="0"/>
              <a:t/>
            </a:r>
            <a:br>
              <a:rPr dirty="0"/>
            </a:br>
            <a:r>
              <a:rPr lang="zh-CN" altLang="en-US" sz="2607" kern="0" dirty="0" smtClean="0">
                <a:solidFill>
                  <a:srgbClr val="000000"/>
                </a:solidFill>
                <a:latin typeface="Times New Roman" pitchFamily="65" charset="-122"/>
                <a:ea typeface="宋体" pitchFamily="65" charset="-122"/>
              </a:rPr>
              <a:t>你领略多姿多彩的异国风情</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②近年来农民收入稳步增长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生活条件大大改善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对商场里琳琅满目的高档</a:t>
            </a:r>
            <a:r>
              <a:rPr lang="zh-CN" altLang="en-US" sz="2607" kern="0" dirty="0" smtClean="0">
                <a:solidFill>
                  <a:srgbClr val="000000"/>
                </a:solidFill>
                <a:latin typeface="Times New Roman" pitchFamily="65" charset="-122"/>
                <a:ea typeface="宋体" pitchFamily="65" charset="-122"/>
              </a:rPr>
              <a:t>电</a:t>
            </a:r>
            <a:endParaRPr lang="zh-CN" altLang="en-US" dirty="0"/>
          </a:p>
        </p:txBody>
      </p:sp>
      <p:pic>
        <p:nvPicPr>
          <p:cNvPr id="5122" name="Picture 2"/>
          <p:cNvPicPr>
            <a:picLocks noChangeAspect="1" noChangeArrowheads="1"/>
          </p:cNvPicPr>
          <p:nvPr/>
        </p:nvPicPr>
        <p:blipFill>
          <a:blip r:embed="rId4" cstate="print"/>
          <a:srcRect/>
          <a:stretch>
            <a:fillRect/>
          </a:stretch>
        </p:blipFill>
        <p:spPr bwMode="auto">
          <a:xfrm>
            <a:off x="449213" y="971997"/>
            <a:ext cx="7351712" cy="666750"/>
          </a:xfrm>
          <a:prstGeom prst="rect">
            <a:avLst/>
          </a:prstGeom>
          <a:noFill/>
          <a:ln w="9525">
            <a:noFill/>
            <a:miter lim="800000"/>
            <a:headEnd/>
            <a:tailEnd/>
          </a:ln>
        </p:spPr>
      </p:pic>
      <p:pic>
        <p:nvPicPr>
          <p:cNvPr id="4" name="Picture 5"/>
          <p:cNvPicPr>
            <a:picLocks noChangeAspect="1" noChangeArrowheads="1"/>
          </p:cNvPicPr>
          <p:nvPr/>
        </p:nvPicPr>
        <p:blipFill>
          <a:blip r:embed="rId5" cstate="print"/>
          <a:srcRect/>
          <a:stretch>
            <a:fillRect/>
          </a:stretch>
        </p:blipFill>
        <p:spPr bwMode="auto">
          <a:xfrm>
            <a:off x="535509" y="306022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6018314"/>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器</a:t>
            </a:r>
            <a:r>
              <a:rPr lang="zh-CN" altLang="en-US" sz="2607" kern="0" dirty="0" smtClean="0">
                <a:solidFill>
                  <a:srgbClr val="000000"/>
                </a:solidFill>
                <a:latin typeface="Times New Roman" pitchFamily="65" charset="-122"/>
                <a:ea typeface="宋体" pitchFamily="65" charset="-122"/>
              </a:rPr>
              <a:t>也不再</a:t>
            </a:r>
            <a:r>
              <a:rPr lang="zh-CN" altLang="en-US" sz="2607" u="sng" kern="0" dirty="0" smtClean="0">
                <a:solidFill>
                  <a:srgbClr val="000000"/>
                </a:solidFill>
                <a:latin typeface="Times New Roman" pitchFamily="65" charset="-122"/>
                <a:ea typeface="宋体" pitchFamily="65" charset="-122"/>
              </a:rPr>
              <a:t>望尘莫及</a:t>
            </a:r>
            <a:r>
              <a:rPr lang="zh-CN" altLang="en-US" sz="2607" kern="0" dirty="0" smtClean="0">
                <a:solidFill>
                  <a:srgbClr val="000000"/>
                </a:solidFill>
                <a:latin typeface="Times New Roman" pitchFamily="65" charset="-122"/>
                <a:ea typeface="宋体" pitchFamily="65" charset="-122"/>
              </a:rPr>
              <a:t>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他在学习上坚持</a:t>
            </a:r>
            <a:r>
              <a:rPr lang="zh-CN" altLang="en-US" sz="2607" u="sng" kern="0" dirty="0" smtClean="0">
                <a:solidFill>
                  <a:srgbClr val="000000"/>
                </a:solidFill>
                <a:latin typeface="Times New Roman" pitchFamily="65" charset="-122"/>
                <a:ea typeface="宋体" pitchFamily="65" charset="-122"/>
              </a:rPr>
              <a:t>博学审问</a:t>
            </a:r>
            <a:r>
              <a:rPr lang="zh-CN" altLang="en-US" sz="2607" kern="0" dirty="0" smtClean="0">
                <a:solidFill>
                  <a:srgbClr val="000000"/>
                </a:solidFill>
                <a:latin typeface="Times New Roman" pitchFamily="65" charset="-122"/>
                <a:ea typeface="宋体" pitchFamily="65" charset="-122"/>
              </a:rPr>
              <a:t>,对待工作更是兢兢业业,经过长时间的努力,终</a:t>
            </a:r>
            <a:r>
              <a:rPr dirty="0"/>
              <a:t/>
            </a:r>
            <a:br>
              <a:rPr dirty="0"/>
            </a:br>
            <a:r>
              <a:rPr lang="zh-CN" altLang="en-US" sz="2607" kern="0" dirty="0" smtClean="0">
                <a:solidFill>
                  <a:srgbClr val="000000"/>
                </a:solidFill>
                <a:latin typeface="Times New Roman" pitchFamily="65" charset="-122"/>
                <a:ea typeface="宋体" pitchFamily="65" charset="-122"/>
              </a:rPr>
              <a:t>于取得了突出的成就。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④由于过于相信自己的能力和判断,不肯认真调查研究,他对于群众的意见总</a:t>
            </a:r>
            <a:r>
              <a:rPr dirty="0"/>
              <a:t/>
            </a:r>
            <a:br>
              <a:rPr dirty="0"/>
            </a:br>
            <a:r>
              <a:rPr lang="zh-CN" altLang="en-US" sz="2607" kern="0" dirty="0" smtClean="0">
                <a:solidFill>
                  <a:srgbClr val="000000"/>
                </a:solidFill>
                <a:latin typeface="Times New Roman" pitchFamily="65" charset="-122"/>
                <a:ea typeface="宋体" pitchFamily="65" charset="-122"/>
              </a:rPr>
              <a:t>是</a:t>
            </a:r>
            <a:r>
              <a:rPr lang="zh-CN" altLang="en-US" sz="2607" u="sng" kern="0" dirty="0" smtClean="0">
                <a:solidFill>
                  <a:srgbClr val="000000"/>
                </a:solidFill>
                <a:latin typeface="Times New Roman" pitchFamily="65" charset="-122"/>
                <a:ea typeface="宋体" pitchFamily="65" charset="-122"/>
              </a:rPr>
              <a:t>充耳不闻</a:t>
            </a:r>
            <a:r>
              <a:rPr lang="zh-CN" altLang="en-US" sz="2607" kern="0" dirty="0" smtClean="0">
                <a:solidFill>
                  <a:srgbClr val="000000"/>
                </a:solidFill>
                <a:latin typeface="Times New Roman" pitchFamily="65" charset="-122"/>
                <a:ea typeface="宋体" pitchFamily="65" charset="-122"/>
              </a:rPr>
              <a:t>,所以常常受到大家的批评。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⑤有的同学过去对语文学习不重视,到了高中才发现既要补欠账,又要学新知</a:t>
            </a:r>
            <a:r>
              <a:rPr dirty="0"/>
              <a:t/>
            </a:r>
            <a:br>
              <a:rPr dirty="0"/>
            </a:br>
            <a:r>
              <a:rPr lang="zh-CN" altLang="en-US" sz="2607" kern="0" dirty="0" smtClean="0">
                <a:solidFill>
                  <a:srgbClr val="000000"/>
                </a:solidFill>
                <a:latin typeface="Times New Roman" pitchFamily="65" charset="-122"/>
                <a:ea typeface="宋体" pitchFamily="65" charset="-122"/>
              </a:rPr>
              <a:t>识,被弄得</a:t>
            </a:r>
            <a:r>
              <a:rPr lang="zh-CN" altLang="en-US" sz="2607" u="sng" kern="0" dirty="0" smtClean="0">
                <a:solidFill>
                  <a:srgbClr val="000000"/>
                </a:solidFill>
                <a:latin typeface="Times New Roman" pitchFamily="65" charset="-122"/>
                <a:ea typeface="宋体" pitchFamily="65" charset="-122"/>
              </a:rPr>
              <a:t>左支右绌</a:t>
            </a:r>
            <a:r>
              <a:rPr lang="zh-CN" altLang="en-US" sz="2607" kern="0" dirty="0" smtClean="0">
                <a:solidFill>
                  <a:srgbClr val="000000"/>
                </a:solidFill>
                <a:latin typeface="Times New Roman" pitchFamily="65" charset="-122"/>
                <a:ea typeface="宋体" pitchFamily="65" charset="-122"/>
              </a:rPr>
              <a:t>,狼狈得很。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⑥央视《中国诗词大会》这个</a:t>
            </a:r>
            <a:r>
              <a:rPr lang="zh-CN" altLang="en-US" sz="2607" u="sng" kern="0" dirty="0" smtClean="0">
                <a:solidFill>
                  <a:srgbClr val="000000"/>
                </a:solidFill>
                <a:latin typeface="Times New Roman" pitchFamily="65" charset="-122"/>
                <a:ea typeface="宋体" pitchFamily="65" charset="-122"/>
              </a:rPr>
              <a:t>温文尔雅</a:t>
            </a:r>
            <a:r>
              <a:rPr lang="zh-CN" altLang="en-US" sz="2607" kern="0" dirty="0" smtClean="0">
                <a:solidFill>
                  <a:srgbClr val="000000"/>
                </a:solidFill>
                <a:latin typeface="Times New Roman" pitchFamily="65" charset="-122"/>
                <a:ea typeface="宋体" pitchFamily="65" charset="-122"/>
              </a:rPr>
              <a:t>的节目走红,引起社会广泛关注,节目</a:t>
            </a:r>
            <a:r>
              <a:rPr dirty="0"/>
              <a:t/>
            </a:r>
            <a:br>
              <a:rPr dirty="0"/>
            </a:br>
            <a:r>
              <a:rPr lang="zh-CN" altLang="en-US" sz="2607" kern="0" dirty="0" smtClean="0">
                <a:solidFill>
                  <a:srgbClr val="000000"/>
                </a:solidFill>
                <a:latin typeface="Times New Roman" pitchFamily="65" charset="-122"/>
                <a:ea typeface="宋体" pitchFamily="65" charset="-122"/>
              </a:rPr>
              <a:t>中一举夺冠的小姑娘更是成为谈论的焦点。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A.①②⑥　　B.①③⑤　　C.②③④　　D.④⑤⑥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40000" y="1502784"/>
          <a:ext cx="10987200" cy="4074130"/>
        </p:xfrm>
        <a:graphic>
          <a:graphicData uri="http://schemas.openxmlformats.org/drawingml/2006/table">
            <a:tbl>
              <a:tblPr/>
              <a:tblGrid>
                <a:gridCol w="917325"/>
                <a:gridCol w="5688632"/>
                <a:gridCol w="1634443"/>
                <a:gridCol w="2746800"/>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序号</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词义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错误类型</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判定</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巧夺天工:精巧的人工胜过天然,形容技艺极其</a:t>
                      </a:r>
                      <a:r>
                        <a:rPr lang="zh-CN" altLang="en-US" sz="1500" kern="0" dirty="0" smtClean="0">
                          <a:solidFill>
                            <a:srgbClr val="000000"/>
                          </a:solidFill>
                          <a:latin typeface="Times New Roman" pitchFamily="65" charset="-122"/>
                          <a:ea typeface="宋体" pitchFamily="65" charset="-122"/>
                        </a:rPr>
                        <a:t>精巧</a:t>
                      </a:r>
                      <a:r>
                        <a:rPr lang="zh-CN" altLang="en-US" sz="1500" kern="0" dirty="0" smtClean="0">
                          <a:solidFill>
                            <a:srgbClr val="000000"/>
                          </a:solidFill>
                          <a:latin typeface="Times New Roman" pitchFamily="65" charset="-122"/>
                          <a:ea typeface="宋体" pitchFamily="65" charset="-122"/>
                        </a:rPr>
                        <a:t>。不能形容自然美景。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张冠李戴</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Arial Narrow" pitchFamily="65" charset="-122"/>
                          <a:ea typeface="Arial Unicode MS" pitchFamily="65" charset="-122"/>
                        </a:rPr>
                        <a:t>×</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②</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望尘莫及:只望见走在前面的人带起的尘土而</a:t>
                      </a:r>
                      <a:r>
                        <a:rPr lang="zh-CN" altLang="en-US" sz="1500" kern="0" dirty="0" smtClean="0">
                          <a:solidFill>
                            <a:srgbClr val="000000"/>
                          </a:solidFill>
                          <a:latin typeface="Times New Roman" pitchFamily="65" charset="-122"/>
                          <a:ea typeface="宋体" pitchFamily="65" charset="-122"/>
                        </a:rPr>
                        <a:t>追赶不上</a:t>
                      </a:r>
                      <a:r>
                        <a:rPr lang="zh-CN" altLang="en-US" sz="1500" kern="0" dirty="0" smtClean="0">
                          <a:solidFill>
                            <a:srgbClr val="000000"/>
                          </a:solidFill>
                          <a:latin typeface="Times New Roman" pitchFamily="65" charset="-122"/>
                          <a:ea typeface="宋体" pitchFamily="65" charset="-122"/>
                        </a:rPr>
                        <a:t>,形容远远落后。该词只能用来修饰人(</a:t>
                      </a:r>
                      <a:r>
                        <a:rPr lang="zh-CN" altLang="en-US" sz="1500" kern="0" dirty="0" smtClean="0">
                          <a:solidFill>
                            <a:srgbClr val="000000"/>
                          </a:solidFill>
                          <a:latin typeface="Times New Roman" pitchFamily="65" charset="-122"/>
                          <a:ea typeface="宋体" pitchFamily="65" charset="-122"/>
                        </a:rPr>
                        <a:t>机构</a:t>
                      </a:r>
                      <a:r>
                        <a:rPr lang="zh-CN" altLang="en-US" sz="1500" kern="0" dirty="0" smtClean="0">
                          <a:solidFill>
                            <a:srgbClr val="000000"/>
                          </a:solidFill>
                          <a:latin typeface="Times New Roman" pitchFamily="65" charset="-122"/>
                          <a:ea typeface="宋体" pitchFamily="65" charset="-122"/>
                        </a:rPr>
                        <a:t>等)之间的差距之大。</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望文生义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Arial Narrow" pitchFamily="65" charset="-122"/>
                          <a:ea typeface="Arial Unicode MS" pitchFamily="65" charset="-122"/>
                        </a:rPr>
                        <a:t>×</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③</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博学审问:广博地学习,详细地询问。</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④</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充耳不闻:形容不愿听取别人的意见。</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左支右绌:力量不足,应付了这一方面,那</a:t>
                      </a:r>
                      <a:r>
                        <a:rPr lang="zh-CN" altLang="en-US" sz="1500" kern="0" dirty="0" smtClean="0">
                          <a:solidFill>
                            <a:srgbClr val="000000"/>
                          </a:solidFill>
                          <a:latin typeface="Times New Roman" pitchFamily="65" charset="-122"/>
                          <a:ea typeface="宋体" pitchFamily="65" charset="-122"/>
                        </a:rPr>
                        <a:t>一方面又</a:t>
                      </a:r>
                      <a:r>
                        <a:rPr lang="zh-CN" altLang="en-US" sz="1500" kern="0" dirty="0" smtClean="0">
                          <a:solidFill>
                            <a:srgbClr val="000000"/>
                          </a:solidFill>
                          <a:latin typeface="Times New Roman" pitchFamily="65" charset="-122"/>
                          <a:ea typeface="宋体" pitchFamily="65" charset="-122"/>
                        </a:rPr>
                        <a:t>有了问题。</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温文尔雅:态度温和,举止文雅。不能用来形容</a:t>
                      </a:r>
                      <a:r>
                        <a:rPr lang="zh-CN" altLang="en-US" sz="1500" kern="0" dirty="0" smtClean="0">
                          <a:solidFill>
                            <a:srgbClr val="000000"/>
                          </a:solidFill>
                          <a:latin typeface="Times New Roman" pitchFamily="65" charset="-122"/>
                          <a:ea typeface="宋体" pitchFamily="65" charset="-122"/>
                        </a:rPr>
                        <a:t>节目</a:t>
                      </a:r>
                      <a:r>
                        <a:rPr lang="zh-CN" altLang="en-US" sz="15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张冠李戴</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Arial Narrow" pitchFamily="65" charset="-122"/>
                          <a:ea typeface="Arial Unicode MS" pitchFamily="65" charset="-122"/>
                        </a:rPr>
                        <a:t>×</a:t>
                      </a:r>
                    </a:p>
                  </a:txBody>
                  <a:tcPr marL="45720" marR="45720"/>
                </a:tc>
              </a:tr>
            </a:tbl>
          </a:graphicData>
        </a:graphic>
      </p:graphicFrame>
      <p:pic>
        <p:nvPicPr>
          <p:cNvPr id="5" name="Picture 2"/>
          <p:cNvPicPr>
            <a:picLocks noChangeAspect="1" noChangeArrowheads="1"/>
          </p:cNvPicPr>
          <p:nvPr/>
        </p:nvPicPr>
        <p:blipFill>
          <a:blip r:embed="rId4" cstate="print"/>
          <a:srcRect/>
          <a:stretch>
            <a:fillRect/>
          </a:stretch>
        </p:blipFill>
        <p:spPr bwMode="auto">
          <a:xfrm>
            <a:off x="449213" y="755973"/>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2.下列各句中加点成语的使用,全都不正确的一项是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①奚羽先生指导弟子写论文时强调,学术论文要有的放矢,论证严密,语言准</a:t>
            </a:r>
            <a:r>
              <a:rPr dirty="0"/>
              <a:t/>
            </a:r>
            <a:br>
              <a:rPr dirty="0"/>
            </a:br>
            <a:r>
              <a:rPr lang="zh-CN" altLang="en-US" sz="2607" kern="0" dirty="0" smtClean="0">
                <a:solidFill>
                  <a:srgbClr val="000000"/>
                </a:solidFill>
                <a:latin typeface="Times New Roman" pitchFamily="65" charset="-122"/>
                <a:ea typeface="宋体" pitchFamily="65" charset="-122"/>
              </a:rPr>
              <a:t>确而简洁,不能模棱两可,也不能有那些</a:t>
            </a:r>
            <a:r>
              <a:rPr lang="zh-CN" altLang="en-US" sz="2607" u="sng" kern="0" dirty="0" smtClean="0">
                <a:solidFill>
                  <a:srgbClr val="000000"/>
                </a:solidFill>
                <a:latin typeface="Times New Roman" pitchFamily="65" charset="-122"/>
                <a:ea typeface="宋体" pitchFamily="65" charset="-122"/>
              </a:rPr>
              <a:t>繁文缛节</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②小错误不省思就可能铸成大错,小腐败积累起来就会形成大腐败。我们必</a:t>
            </a:r>
            <a:r>
              <a:rPr dirty="0"/>
              <a:t/>
            </a:r>
            <a:br>
              <a:rPr dirty="0"/>
            </a:br>
            <a:r>
              <a:rPr lang="zh-CN" altLang="en-US" sz="2607" kern="0" dirty="0" smtClean="0">
                <a:solidFill>
                  <a:srgbClr val="000000"/>
                </a:solidFill>
                <a:latin typeface="Times New Roman" pitchFamily="65" charset="-122"/>
                <a:ea typeface="宋体" pitchFamily="65" charset="-122"/>
              </a:rPr>
              <a:t>须明白</a:t>
            </a:r>
            <a:r>
              <a:rPr lang="zh-CN" altLang="en-US" sz="2607" u="sng" kern="0" dirty="0" smtClean="0">
                <a:solidFill>
                  <a:srgbClr val="000000"/>
                </a:solidFill>
                <a:latin typeface="Times New Roman" pitchFamily="65" charset="-122"/>
                <a:ea typeface="宋体" pitchFamily="65" charset="-122"/>
              </a:rPr>
              <a:t>群轻折轴</a:t>
            </a:r>
            <a:r>
              <a:rPr lang="zh-CN" altLang="en-US" sz="2607" kern="0" dirty="0" smtClean="0">
                <a:solidFill>
                  <a:srgbClr val="000000"/>
                </a:solidFill>
                <a:latin typeface="Times New Roman" pitchFamily="65" charset="-122"/>
                <a:ea typeface="宋体" pitchFamily="65" charset="-122"/>
              </a:rPr>
              <a:t>的道理,防微杜渐。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③你若坚持,定能发光。因为时间是所向披靡的武器,它能</a:t>
            </a:r>
            <a:r>
              <a:rPr lang="zh-CN" altLang="en-US" sz="2607" u="sng" kern="0" dirty="0" smtClean="0">
                <a:solidFill>
                  <a:srgbClr val="000000"/>
                </a:solidFill>
                <a:latin typeface="Times New Roman" pitchFamily="65" charset="-122"/>
                <a:ea typeface="宋体" pitchFamily="65" charset="-122"/>
              </a:rPr>
              <a:t>集腋成裘</a:t>
            </a:r>
            <a:r>
              <a:rPr lang="zh-CN" altLang="en-US" sz="2607" kern="0" dirty="0" smtClean="0">
                <a:solidFill>
                  <a:srgbClr val="000000"/>
                </a:solidFill>
                <a:latin typeface="Times New Roman" pitchFamily="65" charset="-122"/>
                <a:ea typeface="宋体" pitchFamily="65" charset="-122"/>
              </a:rPr>
              <a:t>,也能聚</a:t>
            </a:r>
            <a:r>
              <a:rPr dirty="0"/>
              <a:t/>
            </a:r>
            <a:br>
              <a:rPr dirty="0"/>
            </a:br>
            <a:r>
              <a:rPr lang="zh-CN" altLang="en-US" sz="2607" kern="0" dirty="0" smtClean="0">
                <a:solidFill>
                  <a:srgbClr val="000000"/>
                </a:solidFill>
                <a:latin typeface="Times New Roman" pitchFamily="65" charset="-122"/>
                <a:ea typeface="宋体" pitchFamily="65" charset="-122"/>
              </a:rPr>
              <a:t>沙成塔,将人生所有的不可能变成可能</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465068"/>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a:t>
            </a:r>
            <a:r>
              <a:rPr lang="zh-CN" altLang="en-US" sz="3700" kern="0" dirty="0" smtClean="0">
                <a:solidFill>
                  <a:srgbClr val="000000"/>
                </a:solidFill>
                <a:latin typeface="黑体" pitchFamily="2" charset="-122"/>
                <a:ea typeface="黑体" pitchFamily="2" charset="-122"/>
              </a:rPr>
              <a:t>分攻略一　辨析近义成语“两技法”</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近义成语辨析选词填空侧重考查近义成语在具体语言环境中的意义和</a:t>
            </a:r>
            <a:r>
              <a:rPr dirty="0"/>
              <a:t/>
            </a:r>
            <a:br>
              <a:rPr dirty="0"/>
            </a:br>
            <a:r>
              <a:rPr lang="zh-CN" altLang="en-US" sz="2607" kern="0" dirty="0" smtClean="0">
                <a:solidFill>
                  <a:srgbClr val="000000"/>
                </a:solidFill>
                <a:latin typeface="Times New Roman" pitchFamily="65" charset="-122"/>
                <a:ea typeface="宋体" pitchFamily="65" charset="-122"/>
              </a:rPr>
              <a:t>使用,而不是静态的词典中的固有含义。因此在进行成语辨析时,搞清成语的</a:t>
            </a:r>
            <a:r>
              <a:rPr dirty="0"/>
              <a:t/>
            </a:r>
            <a:br>
              <a:rPr dirty="0"/>
            </a:br>
            <a:r>
              <a:rPr lang="zh-CN" altLang="en-US" sz="2607" kern="0" dirty="0" smtClean="0">
                <a:solidFill>
                  <a:srgbClr val="000000"/>
                </a:solidFill>
                <a:latin typeface="Times New Roman" pitchFamily="65" charset="-122"/>
                <a:ea typeface="宋体" pitchFamily="65" charset="-122"/>
              </a:rPr>
              <a:t>意义(本义、引申义、比喻义)是前提,其语境是基本切入点。审题时要有强</a:t>
            </a:r>
            <a:r>
              <a:rPr dirty="0"/>
              <a:t/>
            </a:r>
            <a:br>
              <a:rPr dirty="0"/>
            </a:br>
            <a:r>
              <a:rPr lang="zh-CN" altLang="en-US" sz="2607" kern="0" dirty="0" smtClean="0">
                <a:solidFill>
                  <a:srgbClr val="000000"/>
                </a:solidFill>
                <a:latin typeface="Times New Roman" pitchFamily="65" charset="-122"/>
                <a:ea typeface="宋体" pitchFamily="65" charset="-122"/>
              </a:rPr>
              <a:t>烈的语境意识,切忌脱离语境,孤立地看成语。解题时要弄清成语所处的语</a:t>
            </a:r>
            <a:r>
              <a:rPr dirty="0"/>
              <a:t/>
            </a:r>
            <a:br>
              <a:rPr dirty="0"/>
            </a:br>
            <a:r>
              <a:rPr lang="zh-CN" altLang="en-US" sz="2607" kern="0" dirty="0" smtClean="0">
                <a:solidFill>
                  <a:srgbClr val="000000"/>
                </a:solidFill>
                <a:latin typeface="Times New Roman" pitchFamily="65" charset="-122"/>
                <a:ea typeface="宋体" pitchFamily="65" charset="-122"/>
              </a:rPr>
              <a:t>境,尽可能地找出句中相关的暗示信息,并且在具体解答此类题目时明确辨析</a:t>
            </a:r>
            <a:r>
              <a:rPr dirty="0"/>
              <a:t/>
            </a:r>
            <a:br>
              <a:rPr dirty="0"/>
            </a:br>
            <a:r>
              <a:rPr lang="zh-CN" altLang="en-US" sz="2607" kern="0" dirty="0" smtClean="0">
                <a:solidFill>
                  <a:srgbClr val="000000"/>
                </a:solidFill>
                <a:latin typeface="Times New Roman" pitchFamily="65" charset="-122"/>
                <a:ea typeface="宋体" pitchFamily="65" charset="-122"/>
              </a:rPr>
              <a:t>的切入角度和解题技法</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④虽然已经是晚上了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但候车大厅里依然人来人往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热闹非凡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大喇叭的广播</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声、商贩的叫卖声、孩子的哭泣声</a:t>
            </a:r>
            <a:r>
              <a:rPr lang="zh-CN" altLang="en-US" sz="2607" u="sng" kern="0" dirty="0" smtClean="0">
                <a:solidFill>
                  <a:srgbClr val="000000"/>
                </a:solidFill>
                <a:latin typeface="Times New Roman" pitchFamily="65" charset="-122"/>
                <a:ea typeface="宋体" pitchFamily="65" charset="-122"/>
              </a:rPr>
              <a:t>不绝如缕</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a:t>
            </a:r>
            <a:r>
              <a:rPr lang="zh-CN" altLang="en-US" sz="2607" kern="0" dirty="0" smtClean="0">
                <a:solidFill>
                  <a:srgbClr val="000000"/>
                </a:solidFill>
                <a:latin typeface="Times New Roman" pitchFamily="65" charset="-122"/>
                <a:ea typeface="宋体" pitchFamily="65" charset="-122"/>
              </a:rPr>
              <a:t>如果我们只是一味地模仿名家的语言,而不能欣赏其作品的思想内涵,学习</a:t>
            </a:r>
            <a:r>
              <a:rPr dirty="0"/>
              <a:t/>
            </a:r>
            <a:br>
              <a:rPr dirty="0"/>
            </a:br>
            <a:r>
              <a:rPr lang="zh-CN" altLang="en-US" sz="2607" kern="0" dirty="0" smtClean="0">
                <a:solidFill>
                  <a:srgbClr val="000000"/>
                </a:solidFill>
                <a:latin typeface="Times New Roman" pitchFamily="65" charset="-122"/>
                <a:ea typeface="宋体" pitchFamily="65" charset="-122"/>
              </a:rPr>
              <a:t>其崇高的精神,则恐有</a:t>
            </a:r>
            <a:r>
              <a:rPr lang="zh-CN" altLang="en-US" sz="2607" u="sng" kern="0" dirty="0" smtClean="0">
                <a:solidFill>
                  <a:srgbClr val="000000"/>
                </a:solidFill>
                <a:latin typeface="Times New Roman" pitchFamily="65" charset="-122"/>
                <a:ea typeface="宋体" pitchFamily="65" charset="-122"/>
              </a:rPr>
              <a:t>买椟还珠</a:t>
            </a:r>
            <a:r>
              <a:rPr lang="zh-CN" altLang="en-US" sz="2607" kern="0" dirty="0" smtClean="0">
                <a:solidFill>
                  <a:srgbClr val="000000"/>
                </a:solidFill>
                <a:latin typeface="Times New Roman" pitchFamily="65" charset="-122"/>
                <a:ea typeface="宋体" pitchFamily="65" charset="-122"/>
              </a:rPr>
              <a:t>之憾。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⑥由于有关部门的严肃查处,摩托车非法营运现象暂时消失,但要避免其</a:t>
            </a:r>
            <a:r>
              <a:rPr lang="zh-CN" altLang="en-US" sz="2607" u="sng" kern="0" dirty="0" smtClean="0">
                <a:solidFill>
                  <a:srgbClr val="000000"/>
                </a:solidFill>
                <a:latin typeface="Times New Roman" pitchFamily="65" charset="-122"/>
                <a:ea typeface="宋体" pitchFamily="65" charset="-122"/>
              </a:rPr>
              <a:t>东山</a:t>
            </a:r>
            <a:r>
              <a:rPr dirty="0"/>
              <a:t/>
            </a:r>
            <a:br>
              <a:rPr dirty="0"/>
            </a:br>
            <a:r>
              <a:rPr lang="zh-CN" altLang="en-US" sz="2607" u="sng" kern="0" dirty="0" smtClean="0">
                <a:solidFill>
                  <a:srgbClr val="000000"/>
                </a:solidFill>
                <a:latin typeface="Times New Roman" pitchFamily="65" charset="-122"/>
                <a:ea typeface="宋体" pitchFamily="65" charset="-122"/>
              </a:rPr>
              <a:t>再起</a:t>
            </a:r>
            <a:r>
              <a:rPr lang="zh-CN" altLang="en-US" sz="2607" kern="0" dirty="0" smtClean="0">
                <a:solidFill>
                  <a:srgbClr val="000000"/>
                </a:solidFill>
                <a:latin typeface="Times New Roman" pitchFamily="65" charset="-122"/>
                <a:ea typeface="宋体" pitchFamily="65" charset="-122"/>
              </a:rPr>
              <a:t>,必须有制度化的举措。</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A.①②⑤　　B.①④⑥　　C.②③⑤　　D.③④⑥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①“繁文缛节”指烦琐而不必要的礼节,也泛指烦琐多余的事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项。此处用于撰写学术论文,用错对象。④“不绝如缕”指像细线一样连着,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差点儿就要断了,多形容局势危急或声音细微悠长。此处用于修饰嘈杂的声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音,用错对象。⑥“东山再起”指再度出任要职,也比喻失势之后重新恢复地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位。其对象应该是人,此处用于“摩托车非法营运现象”,用错对象。其他三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句均使用正确。②“群轻折轴”指轻的东西积多了,也能压断车轴。比喻听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任小的坏事发展下去,也能造成严重后果。③“集腋成裘”指狐狸腋下的皮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虽然很小,但是聚集起来就能缝成一件皮袍。比喻积少成多。⑤“买椟还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珠”比喻没有眼光,取舍不当。</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83609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成语</a:t>
            </a:r>
            <a:r>
              <a:rPr lang="zh-CN" altLang="en-US" sz="2607" kern="0" dirty="0" smtClean="0">
                <a:solidFill>
                  <a:srgbClr val="000000"/>
                </a:solidFill>
                <a:latin typeface="Times New Roman" pitchFamily="65" charset="-122"/>
                <a:ea typeface="宋体" pitchFamily="65" charset="-122"/>
              </a:rPr>
              <a:t>从感情色彩上可分为褒义、中性和贬义三类。具有褒义色彩的成语,通</a:t>
            </a:r>
            <a:r>
              <a:rPr dirty="0"/>
              <a:t/>
            </a:r>
            <a:br>
              <a:rPr dirty="0"/>
            </a:br>
            <a:r>
              <a:rPr lang="zh-CN" altLang="en-US" sz="2607" kern="0" dirty="0" smtClean="0">
                <a:solidFill>
                  <a:srgbClr val="000000"/>
                </a:solidFill>
                <a:latin typeface="Times New Roman" pitchFamily="65" charset="-122"/>
                <a:ea typeface="宋体" pitchFamily="65" charset="-122"/>
              </a:rPr>
              <a:t>常表达肯定、赞扬的情感态度;而含贬义色彩的成语,则表达否定与批判的情</a:t>
            </a:r>
            <a:r>
              <a:rPr dirty="0"/>
              <a:t/>
            </a:r>
            <a:br>
              <a:rPr dirty="0"/>
            </a:br>
            <a:r>
              <a:rPr lang="zh-CN" altLang="en-US" sz="2607" kern="0" dirty="0" smtClean="0">
                <a:solidFill>
                  <a:srgbClr val="000000"/>
                </a:solidFill>
                <a:latin typeface="Times New Roman" pitchFamily="65" charset="-122"/>
                <a:ea typeface="宋体" pitchFamily="65" charset="-122"/>
              </a:rPr>
              <a:t>感态度;介于二者之间的则是中性色彩的成语。在使用过程中,必须辨清褒</a:t>
            </a:r>
            <a:r>
              <a:rPr dirty="0"/>
              <a:t/>
            </a:r>
            <a:br>
              <a:rPr dirty="0"/>
            </a:br>
            <a:r>
              <a:rPr lang="zh-CN" altLang="en-US" sz="2607" kern="0" dirty="0" smtClean="0">
                <a:solidFill>
                  <a:srgbClr val="000000"/>
                </a:solidFill>
                <a:latin typeface="Times New Roman" pitchFamily="65" charset="-122"/>
                <a:ea typeface="宋体" pitchFamily="65" charset="-122"/>
              </a:rPr>
              <a:t>贬,否则就容易犯褒词贬用或贬词褒用的错误</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6146" name="Picture 2"/>
          <p:cNvPicPr>
            <a:picLocks noChangeAspect="1" noChangeArrowheads="1"/>
          </p:cNvPicPr>
          <p:nvPr/>
        </p:nvPicPr>
        <p:blipFill>
          <a:blip r:embed="rId4" cstate="print"/>
          <a:srcRect/>
          <a:stretch>
            <a:fillRect/>
          </a:stretch>
        </p:blipFill>
        <p:spPr bwMode="auto">
          <a:xfrm>
            <a:off x="521221" y="1044005"/>
            <a:ext cx="7265988"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908101"/>
          <a:ext cx="10987200" cy="1187578"/>
        </p:xfrm>
        <a:graphic>
          <a:graphicData uri="http://schemas.openxmlformats.org/drawingml/2006/table">
            <a:tbl>
              <a:tblPr/>
              <a:tblGrid>
                <a:gridCol w="5493600"/>
                <a:gridCol w="5493600"/>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例句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分析</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为了完成在全国的市场布局,我们三年前就行动了,特别是在营销策略的制定上可谓</a:t>
                      </a:r>
                      <a:r>
                        <a:rPr lang="zh-CN" altLang="en-US" sz="1600" u="sng" kern="0" dirty="0" smtClean="0">
                          <a:solidFill>
                            <a:srgbClr val="000000"/>
                          </a:solidFill>
                          <a:latin typeface="Times New Roman" pitchFamily="65" charset="-122"/>
                          <a:ea typeface="宋体" pitchFamily="65" charset="-122"/>
                        </a:rPr>
                        <a:t>处心积虑</a:t>
                      </a: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处心积虑:千方百计地盘算(多含贬义)。用在句中属褒贬误用。</a:t>
                      </a:r>
                    </a:p>
                  </a:txBody>
                  <a:tcPr marL="45720" marR="45720"/>
                </a:tc>
              </a:tr>
            </a:tbl>
          </a:graphicData>
        </a:graphic>
      </p:graphicFrame>
      <p:pic>
        <p:nvPicPr>
          <p:cNvPr id="3" name="Picture 5"/>
          <p:cNvPicPr>
            <a:picLocks noChangeAspect="1" noChangeArrowheads="1"/>
          </p:cNvPicPr>
          <p:nvPr/>
        </p:nvPicPr>
        <p:blipFill>
          <a:blip r:embed="rId4" cstate="print"/>
          <a:srcRect/>
          <a:stretch>
            <a:fillRect/>
          </a:stretch>
        </p:blipFill>
        <p:spPr bwMode="auto">
          <a:xfrm>
            <a:off x="521221" y="1116013"/>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3.下列各句中加点成语的使用,全都不正确的一项是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①因监督机制缺失,权力无限膨胀,一些官员在自己的“一亩三分地”上讲排</a:t>
            </a:r>
            <a:r>
              <a:rPr dirty="0"/>
              <a:t/>
            </a:r>
            <a:br>
              <a:rPr dirty="0"/>
            </a:br>
            <a:r>
              <a:rPr lang="zh-CN" altLang="en-US" sz="2607" kern="0" dirty="0" smtClean="0">
                <a:solidFill>
                  <a:srgbClr val="000000"/>
                </a:solidFill>
                <a:latin typeface="Times New Roman" pitchFamily="65" charset="-122"/>
                <a:ea typeface="宋体" pitchFamily="65" charset="-122"/>
              </a:rPr>
              <a:t>场,比阔气,</a:t>
            </a:r>
            <a:r>
              <a:rPr lang="zh-CN" altLang="en-US" sz="2607" u="sng" kern="0" dirty="0" smtClean="0">
                <a:solidFill>
                  <a:srgbClr val="000000"/>
                </a:solidFill>
                <a:latin typeface="Times New Roman" pitchFamily="65" charset="-122"/>
                <a:ea typeface="宋体" pitchFamily="65" charset="-122"/>
              </a:rPr>
              <a:t>一言九鼎</a:t>
            </a:r>
            <a:r>
              <a:rPr lang="zh-CN" altLang="en-US" sz="2607" kern="0" dirty="0" smtClean="0">
                <a:solidFill>
                  <a:srgbClr val="000000"/>
                </a:solidFill>
                <a:latin typeface="Times New Roman" pitchFamily="65" charset="-122"/>
                <a:ea typeface="宋体" pitchFamily="65" charset="-122"/>
              </a:rPr>
              <a:t>,终因贪腐受贿丢官。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②个别高等院校研究生在撰写毕业论文时</a:t>
            </a:r>
            <a:r>
              <a:rPr lang="zh-CN" altLang="en-US" sz="2607" u="sng" kern="0" dirty="0" smtClean="0">
                <a:solidFill>
                  <a:srgbClr val="000000"/>
                </a:solidFill>
                <a:latin typeface="Times New Roman" pitchFamily="65" charset="-122"/>
                <a:ea typeface="宋体" pitchFamily="65" charset="-122"/>
              </a:rPr>
              <a:t>拾人牙慧</a:t>
            </a:r>
            <a:r>
              <a:rPr lang="zh-CN" altLang="en-US" sz="2607" kern="0" dirty="0" smtClean="0">
                <a:solidFill>
                  <a:srgbClr val="000000"/>
                </a:solidFill>
                <a:latin typeface="Times New Roman" pitchFamily="65" charset="-122"/>
                <a:ea typeface="宋体" pitchFamily="65" charset="-122"/>
              </a:rPr>
              <a:t>,不仅给自己带来伤害,也</a:t>
            </a:r>
            <a:r>
              <a:rPr dirty="0"/>
              <a:t/>
            </a:r>
            <a:br>
              <a:rPr dirty="0"/>
            </a:br>
            <a:r>
              <a:rPr lang="zh-CN" altLang="en-US" sz="2607" kern="0" dirty="0" smtClean="0">
                <a:solidFill>
                  <a:srgbClr val="000000"/>
                </a:solidFill>
                <a:latin typeface="Times New Roman" pitchFamily="65" charset="-122"/>
                <a:ea typeface="宋体" pitchFamily="65" charset="-122"/>
              </a:rPr>
              <a:t>给自己的研究生导师的名誉和工作带来负面影响。这种学术态度着实让人</a:t>
            </a:r>
            <a:r>
              <a:rPr dirty="0"/>
              <a:t/>
            </a:r>
            <a:br>
              <a:rPr dirty="0"/>
            </a:br>
            <a:r>
              <a:rPr lang="zh-CN" altLang="en-US" sz="2607" kern="0" dirty="0" smtClean="0">
                <a:solidFill>
                  <a:srgbClr val="000000"/>
                </a:solidFill>
                <a:latin typeface="Times New Roman" pitchFamily="65" charset="-122"/>
                <a:ea typeface="宋体" pitchFamily="65" charset="-122"/>
              </a:rPr>
              <a:t>担忧。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③邪教往往具有伪装性和隐蔽性,依靠一套</a:t>
            </a:r>
            <a:r>
              <a:rPr lang="zh-CN" altLang="en-US" sz="2607" u="sng" kern="0" dirty="0" smtClean="0">
                <a:solidFill>
                  <a:srgbClr val="000000"/>
                </a:solidFill>
                <a:latin typeface="Times New Roman" pitchFamily="65" charset="-122"/>
                <a:ea typeface="宋体" pitchFamily="65" charset="-122"/>
              </a:rPr>
              <a:t>冠冕堂皇</a:t>
            </a:r>
            <a:r>
              <a:rPr lang="zh-CN" altLang="en-US" sz="2607" kern="0" dirty="0" smtClean="0">
                <a:solidFill>
                  <a:srgbClr val="000000"/>
                </a:solidFill>
                <a:latin typeface="Times New Roman" pitchFamily="65" charset="-122"/>
                <a:ea typeface="宋体" pitchFamily="65" charset="-122"/>
              </a:rPr>
              <a:t>的说辞和种种神秘力量</a:t>
            </a:r>
            <a:r>
              <a:rPr dirty="0"/>
              <a:t/>
            </a:r>
            <a:br>
              <a:rPr dirty="0"/>
            </a:br>
            <a:r>
              <a:rPr lang="zh-CN" altLang="en-US" sz="2607" kern="0" dirty="0" smtClean="0">
                <a:solidFill>
                  <a:srgbClr val="000000"/>
                </a:solidFill>
                <a:latin typeface="Times New Roman" pitchFamily="65" charset="-122"/>
                <a:ea typeface="宋体" pitchFamily="65" charset="-122"/>
              </a:rPr>
              <a:t>的渲染,做出危害社会的行动</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④近日,记者在无极县见到了神奇的“景观”——红色碱性皮革污水汇成了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千</a:t>
            </a:r>
            <a:r>
              <a:rPr lang="zh-CN" altLang="en-US" sz="2607" kern="0" dirty="0" smtClean="0">
                <a:solidFill>
                  <a:srgbClr val="000000"/>
                </a:solidFill>
                <a:latin typeface="Times New Roman" pitchFamily="65" charset="-122"/>
                <a:ea typeface="宋体" pitchFamily="65" charset="-122"/>
              </a:rPr>
              <a:t>岛湖一样的大水塘,十余个水塘连成一片,水塘中满是红色污水,场面</a:t>
            </a:r>
            <a:r>
              <a:rPr lang="zh-CN" altLang="en-US" sz="2607" u="sng" kern="0" dirty="0" smtClean="0">
                <a:solidFill>
                  <a:srgbClr val="000000"/>
                </a:solidFill>
                <a:latin typeface="Times New Roman" pitchFamily="65" charset="-122"/>
                <a:ea typeface="宋体" pitchFamily="65" charset="-122"/>
              </a:rPr>
              <a:t>蔚为</a:t>
            </a:r>
            <a:r>
              <a:rPr dirty="0"/>
              <a:t/>
            </a:r>
            <a:br>
              <a:rPr dirty="0"/>
            </a:br>
            <a:r>
              <a:rPr lang="zh-CN" altLang="en-US" sz="2607" u="sng" kern="0" dirty="0" smtClean="0">
                <a:solidFill>
                  <a:srgbClr val="000000"/>
                </a:solidFill>
                <a:latin typeface="Times New Roman" pitchFamily="65" charset="-122"/>
                <a:ea typeface="宋体" pitchFamily="65" charset="-122"/>
              </a:rPr>
              <a:t>大观</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⑤《新课程标准》要求我们在高中语文教学中努力贯彻新的教育教学理念,</a:t>
            </a:r>
            <a:r>
              <a:rPr dirty="0"/>
              <a:t/>
            </a:r>
            <a:br>
              <a:rPr dirty="0"/>
            </a:br>
            <a:r>
              <a:rPr lang="zh-CN" altLang="en-US" sz="2607" kern="0" dirty="0" smtClean="0">
                <a:solidFill>
                  <a:srgbClr val="000000"/>
                </a:solidFill>
                <a:latin typeface="Times New Roman" pitchFamily="65" charset="-122"/>
                <a:ea typeface="宋体" pitchFamily="65" charset="-122"/>
              </a:rPr>
              <a:t>坚决摒弃那种不尊重学生的</a:t>
            </a:r>
            <a:r>
              <a:rPr lang="zh-CN" altLang="en-US" sz="2607" u="sng" kern="0" dirty="0" smtClean="0">
                <a:solidFill>
                  <a:srgbClr val="000000"/>
                </a:solidFill>
                <a:latin typeface="Times New Roman" pitchFamily="65" charset="-122"/>
                <a:ea typeface="宋体" pitchFamily="65" charset="-122"/>
              </a:rPr>
              <a:t>耳提面命</a:t>
            </a:r>
            <a:r>
              <a:rPr lang="zh-CN" altLang="en-US" sz="2607" kern="0" dirty="0" smtClean="0">
                <a:solidFill>
                  <a:srgbClr val="000000"/>
                </a:solidFill>
                <a:latin typeface="Times New Roman" pitchFamily="65" charset="-122"/>
                <a:ea typeface="宋体" pitchFamily="65" charset="-122"/>
              </a:rPr>
              <a:t>式的教学方法。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⑥当前网络信息五花八门,传播速度极快,当我们把不科学不真实的信息随意</a:t>
            </a:r>
            <a:r>
              <a:rPr dirty="0"/>
              <a:t/>
            </a:r>
            <a:br>
              <a:rPr dirty="0"/>
            </a:br>
            <a:r>
              <a:rPr lang="zh-CN" altLang="en-US" sz="2607" kern="0" dirty="0" smtClean="0">
                <a:solidFill>
                  <a:srgbClr val="000000"/>
                </a:solidFill>
                <a:latin typeface="Times New Roman" pitchFamily="65" charset="-122"/>
                <a:ea typeface="宋体" pitchFamily="65" charset="-122"/>
              </a:rPr>
              <a:t>传播出去,就是</a:t>
            </a:r>
            <a:r>
              <a:rPr lang="zh-CN" altLang="en-US" sz="2607" u="sng" kern="0" dirty="0" smtClean="0">
                <a:solidFill>
                  <a:srgbClr val="000000"/>
                </a:solidFill>
                <a:latin typeface="Times New Roman" pitchFamily="65" charset="-122"/>
                <a:ea typeface="宋体" pitchFamily="65" charset="-122"/>
              </a:rPr>
              <a:t>以讹传讹</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A.①②④　　B.①④⑤　　C.②③⑥　　D.③⑤⑥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①“一言九鼎”形容所说的话分量很重,作用很大。褒义词,此处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属于褒贬误用。④“蔚为大观”形容事物美好繁多,形成盛大的景象,给人以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美不胜收的观感,是褒义词。此处用来形容“污水”,感情色彩不当。⑤“耳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提面命”指不但当面告诉他,而且还贴近耳朵提醒、叮嘱,形容恳切地教导,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是褒义词。这里属于褒贬误用。其他三句均符合语境。②“拾人牙慧”指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拾取人家的只言片语当作自己的话。③“冠冕堂皇”形容表面上庄严或正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大的样子。属贬义词。⑥“以讹传讹”指把本来就不正确的话又错误地传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出去,结果越传越错。</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由于</a:t>
            </a:r>
            <a:r>
              <a:rPr lang="zh-CN" altLang="en-US" sz="2607" kern="0" dirty="0" smtClean="0">
                <a:solidFill>
                  <a:srgbClr val="000000"/>
                </a:solidFill>
                <a:latin typeface="Times New Roman" pitchFamily="65" charset="-122"/>
                <a:ea typeface="宋体" pitchFamily="65" charset="-122"/>
              </a:rPr>
              <a:t>成语是约定俗成的,某些成语的使用有一定的场合,有的还需要区别尊</a:t>
            </a:r>
            <a:r>
              <a:rPr dirty="0"/>
              <a:t/>
            </a:r>
            <a:br>
              <a:rPr dirty="0"/>
            </a:br>
            <a:r>
              <a:rPr lang="zh-CN" altLang="en-US" sz="2607" kern="0" dirty="0" smtClean="0">
                <a:solidFill>
                  <a:srgbClr val="000000"/>
                </a:solidFill>
                <a:latin typeface="Times New Roman" pitchFamily="65" charset="-122"/>
                <a:ea typeface="宋体" pitchFamily="65" charset="-122"/>
              </a:rPr>
              <a:t>卑、长幼、主客、男女等。这就要求我们在使用时注意场合,做到自谦敬人,</a:t>
            </a:r>
            <a:r>
              <a:rPr dirty="0"/>
              <a:t/>
            </a:r>
            <a:br>
              <a:rPr dirty="0"/>
            </a:br>
            <a:r>
              <a:rPr lang="zh-CN" altLang="en-US" sz="2607" kern="0" dirty="0" smtClean="0">
                <a:solidFill>
                  <a:srgbClr val="000000"/>
                </a:solidFill>
                <a:latin typeface="Times New Roman" pitchFamily="65" charset="-122"/>
                <a:ea typeface="宋体" pitchFamily="65" charset="-122"/>
              </a:rPr>
              <a:t>得体合度。如果分辨不清,就会导致谦敬错位</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7170" name="Picture 2"/>
          <p:cNvPicPr>
            <a:picLocks noChangeAspect="1" noChangeArrowheads="1"/>
          </p:cNvPicPr>
          <p:nvPr/>
        </p:nvPicPr>
        <p:blipFill>
          <a:blip r:embed="rId4" cstate="print"/>
          <a:srcRect/>
          <a:stretch>
            <a:fillRect/>
          </a:stretch>
        </p:blipFill>
        <p:spPr bwMode="auto">
          <a:xfrm>
            <a:off x="449213" y="1044005"/>
            <a:ext cx="7285038" cy="6762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36093"/>
          <a:ext cx="10987200" cy="2330007"/>
        </p:xfrm>
        <a:graphic>
          <a:graphicData uri="http://schemas.openxmlformats.org/drawingml/2006/table">
            <a:tbl>
              <a:tblPr/>
              <a:tblGrid>
                <a:gridCol w="5493600"/>
                <a:gridCol w="5493600"/>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例句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分析</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1.一名多次参加志愿活动的同学说:“嘉宾讲话时都希望听众</a:t>
                      </a:r>
                      <a:r>
                        <a:rPr lang="zh-CN" altLang="en-US" sz="1600" u="sng" kern="0" dirty="0" smtClean="0">
                          <a:solidFill>
                            <a:srgbClr val="000000"/>
                          </a:solidFill>
                          <a:latin typeface="Times New Roman" pitchFamily="65" charset="-122"/>
                          <a:ea typeface="宋体" pitchFamily="65" charset="-122"/>
                        </a:rPr>
                        <a:t>洗耳恭听</a:t>
                      </a:r>
                      <a:r>
                        <a:rPr lang="zh-CN" altLang="en-US" sz="1600" kern="0" dirty="0" smtClean="0">
                          <a:solidFill>
                            <a:srgbClr val="000000"/>
                          </a:solidFill>
                          <a:latin typeface="Times New Roman" pitchFamily="65" charset="-122"/>
                          <a:ea typeface="宋体" pitchFamily="65" charset="-122"/>
                        </a:rPr>
                        <a:t>。所以,此时我们应注视</a:t>
                      </a:r>
                      <a:r>
                        <a:rPr lang="zh-CN" altLang="en-US" sz="1600" kern="0" dirty="0" smtClean="0">
                          <a:solidFill>
                            <a:srgbClr val="000000"/>
                          </a:solidFill>
                          <a:latin typeface="Times New Roman" pitchFamily="65" charset="-122"/>
                          <a:ea typeface="宋体" pitchFamily="65" charset="-122"/>
                        </a:rPr>
                        <a:t>嘉宾的</a:t>
                      </a:r>
                      <a:r>
                        <a:rPr lang="zh-CN" altLang="en-US" sz="1600" kern="0" dirty="0" smtClean="0">
                          <a:solidFill>
                            <a:srgbClr val="000000"/>
                          </a:solidFill>
                          <a:latin typeface="Times New Roman" pitchFamily="65" charset="-122"/>
                          <a:ea typeface="宋体" pitchFamily="65" charset="-122"/>
                        </a:rPr>
                        <a:t>眼睛,认真聆听。”</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“洗耳恭听”指专心地听(请人讲话时的</a:t>
                      </a:r>
                      <a:r>
                        <a:rPr lang="zh-CN" altLang="en-US" sz="1600" kern="0" dirty="0" smtClean="0">
                          <a:solidFill>
                            <a:srgbClr val="000000"/>
                          </a:solidFill>
                          <a:latin typeface="Times New Roman" pitchFamily="65" charset="-122"/>
                          <a:ea typeface="宋体" pitchFamily="65" charset="-122"/>
                        </a:rPr>
                        <a:t>客气话),</a:t>
                      </a:r>
                      <a:r>
                        <a:rPr lang="zh-CN" altLang="en-US" sz="1600" kern="0" dirty="0" smtClean="0">
                          <a:solidFill>
                            <a:srgbClr val="000000"/>
                          </a:solidFill>
                          <a:latin typeface="Times New Roman" pitchFamily="65" charset="-122"/>
                          <a:ea typeface="宋体" pitchFamily="65" charset="-122"/>
                        </a:rPr>
                        <a:t>表示谦卑客气,只能用于自己,不能让对方</a:t>
                      </a:r>
                      <a:r>
                        <a:rPr lang="zh-CN" altLang="en-US" sz="1600" kern="0" dirty="0" smtClean="0">
                          <a:solidFill>
                            <a:srgbClr val="000000"/>
                          </a:solidFill>
                          <a:latin typeface="Times New Roman" pitchFamily="65" charset="-122"/>
                          <a:ea typeface="宋体" pitchFamily="65" charset="-122"/>
                        </a:rPr>
                        <a:t>“洗耳恭听”</a:t>
                      </a:r>
                      <a:r>
                        <a:rPr lang="zh-CN" altLang="en-US" sz="1600" kern="0" dirty="0" smtClean="0">
                          <a:solidFill>
                            <a:srgbClr val="000000"/>
                          </a:solidFill>
                          <a:latin typeface="Times New Roman" pitchFamily="65" charset="-122"/>
                          <a:ea typeface="宋体" pitchFamily="65" charset="-122"/>
                        </a:rPr>
                        <a:t>。</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2.老李从小就养成了勤学好问的良好习惯,遇到问题,总是</a:t>
                      </a:r>
                      <a:r>
                        <a:rPr lang="zh-CN" altLang="en-US" sz="1600" u="sng" kern="0" dirty="0" smtClean="0">
                          <a:solidFill>
                            <a:srgbClr val="000000"/>
                          </a:solidFill>
                          <a:latin typeface="Times New Roman" pitchFamily="65" charset="-122"/>
                          <a:ea typeface="宋体" pitchFamily="65" charset="-122"/>
                        </a:rPr>
                        <a:t>不耻下问</a:t>
                      </a:r>
                      <a:r>
                        <a:rPr lang="zh-CN" altLang="en-US" sz="1600" kern="0" dirty="0" smtClean="0">
                          <a:solidFill>
                            <a:srgbClr val="000000"/>
                          </a:solidFill>
                          <a:latin typeface="Times New Roman" pitchFamily="65" charset="-122"/>
                          <a:ea typeface="宋体" pitchFamily="65" charset="-122"/>
                        </a:rPr>
                        <a:t>,及时向同事、亲朋好友甚至</a:t>
                      </a:r>
                      <a:r>
                        <a:rPr lang="zh-CN" altLang="en-US" sz="1600" kern="0" dirty="0" smtClean="0">
                          <a:solidFill>
                            <a:srgbClr val="000000"/>
                          </a:solidFill>
                          <a:latin typeface="Times New Roman" pitchFamily="65" charset="-122"/>
                          <a:ea typeface="宋体" pitchFamily="65" charset="-122"/>
                        </a:rPr>
                        <a:t>左邻右舍</a:t>
                      </a:r>
                      <a:r>
                        <a:rPr lang="zh-CN" altLang="en-US" sz="1600" kern="0" dirty="0" smtClean="0">
                          <a:solidFill>
                            <a:srgbClr val="000000"/>
                          </a:solidFill>
                          <a:latin typeface="Times New Roman" pitchFamily="65" charset="-122"/>
                          <a:ea typeface="宋体" pitchFamily="65" charset="-122"/>
                        </a:rPr>
                        <a:t>请教。</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“不耻下问”意为不以向地位比自己低、知识比自己少的人请教为可耻。而句中说的是老李向</a:t>
                      </a:r>
                      <a:r>
                        <a:rPr lang="zh-CN" altLang="en-US" sz="1600" kern="0" dirty="0" smtClean="0">
                          <a:solidFill>
                            <a:srgbClr val="000000"/>
                          </a:solidFill>
                          <a:latin typeface="Times New Roman" pitchFamily="65" charset="-122"/>
                          <a:ea typeface="宋体" pitchFamily="65" charset="-122"/>
                        </a:rPr>
                        <a:t>同事</a:t>
                      </a:r>
                      <a:r>
                        <a:rPr lang="zh-CN" altLang="en-US" sz="1600" kern="0" dirty="0" smtClean="0">
                          <a:solidFill>
                            <a:srgbClr val="000000"/>
                          </a:solidFill>
                          <a:latin typeface="Times New Roman" pitchFamily="65" charset="-122"/>
                          <a:ea typeface="宋体" pitchFamily="65" charset="-122"/>
                        </a:rPr>
                        <a:t>、亲朋好友甚至左邻右舍请教,不存在地位高低、知识多少的问题,属谦敬错位。</a:t>
                      </a:r>
                    </a:p>
                  </a:txBody>
                  <a:tcPr marL="45720" marR="45720"/>
                </a:tc>
              </a:tr>
            </a:tbl>
          </a:graphicData>
        </a:graphic>
      </p:graphicFrame>
      <p:pic>
        <p:nvPicPr>
          <p:cNvPr id="3" name="Picture 5"/>
          <p:cNvPicPr>
            <a:picLocks noChangeAspect="1" noChangeArrowheads="1"/>
          </p:cNvPicPr>
          <p:nvPr/>
        </p:nvPicPr>
        <p:blipFill>
          <a:blip r:embed="rId4" cstate="print"/>
          <a:srcRect/>
          <a:stretch>
            <a:fillRect/>
          </a:stretch>
        </p:blipFill>
        <p:spPr bwMode="auto">
          <a:xfrm>
            <a:off x="535509" y="1116013"/>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4.下列各句中加点成语的使用,全都正确的一项是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①由于该企业职工不了解相关的政策法规,在养老保险、医疗保险等方面要</a:t>
            </a:r>
            <a:r>
              <a:rPr dirty="0"/>
              <a:t/>
            </a:r>
            <a:br>
              <a:rPr dirty="0"/>
            </a:br>
            <a:r>
              <a:rPr lang="zh-CN" altLang="en-US" sz="2607" kern="0" dirty="0" smtClean="0">
                <a:solidFill>
                  <a:srgbClr val="000000"/>
                </a:solidFill>
                <a:latin typeface="Times New Roman" pitchFamily="65" charset="-122"/>
                <a:ea typeface="宋体" pitchFamily="65" charset="-122"/>
              </a:rPr>
              <a:t>求过高,拒绝许多</a:t>
            </a:r>
            <a:r>
              <a:rPr lang="zh-CN" altLang="en-US" sz="2607" u="sng" kern="0" dirty="0" smtClean="0">
                <a:solidFill>
                  <a:srgbClr val="000000"/>
                </a:solidFill>
                <a:latin typeface="Times New Roman" pitchFamily="65" charset="-122"/>
                <a:ea typeface="宋体" pitchFamily="65" charset="-122"/>
              </a:rPr>
              <a:t>不情之请</a:t>
            </a:r>
            <a:r>
              <a:rPr lang="zh-CN" altLang="en-US" sz="2607" kern="0" dirty="0" smtClean="0">
                <a:solidFill>
                  <a:srgbClr val="000000"/>
                </a:solidFill>
                <a:latin typeface="Times New Roman" pitchFamily="65" charset="-122"/>
                <a:ea typeface="宋体" pitchFamily="65" charset="-122"/>
              </a:rPr>
              <a:t>,导致企业的破产清算工作进展缓慢。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②在座的各位都是本领域的顶尖专家,我们请大家来,就是想听听各位的高</a:t>
            </a:r>
            <a:r>
              <a:rPr dirty="0"/>
              <a:t/>
            </a:r>
            <a:br>
              <a:rPr dirty="0"/>
            </a:br>
            <a:r>
              <a:rPr lang="zh-CN" altLang="en-US" sz="2607" kern="0" dirty="0" smtClean="0">
                <a:solidFill>
                  <a:srgbClr val="000000"/>
                </a:solidFill>
                <a:latin typeface="Times New Roman" pitchFamily="65" charset="-122"/>
                <a:ea typeface="宋体" pitchFamily="65" charset="-122"/>
              </a:rPr>
              <a:t>见,大家不必客气,就</a:t>
            </a:r>
            <a:r>
              <a:rPr lang="zh-CN" altLang="en-US" sz="2607" u="sng" kern="0" dirty="0" smtClean="0">
                <a:solidFill>
                  <a:srgbClr val="000000"/>
                </a:solidFill>
                <a:latin typeface="Times New Roman" pitchFamily="65" charset="-122"/>
                <a:ea typeface="宋体" pitchFamily="65" charset="-122"/>
              </a:rPr>
              <a:t>姑妄言之</a:t>
            </a:r>
            <a:r>
              <a:rPr lang="zh-CN" altLang="en-US" sz="2607" kern="0" dirty="0" smtClean="0">
                <a:solidFill>
                  <a:srgbClr val="000000"/>
                </a:solidFill>
                <a:latin typeface="Times New Roman" pitchFamily="65" charset="-122"/>
                <a:ea typeface="宋体" pitchFamily="65" charset="-122"/>
              </a:rPr>
              <a:t>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③学术交流活动中,即使是权威专家的话,我们也要用怀疑的态度去对待,不</a:t>
            </a:r>
            <a:r>
              <a:rPr dirty="0"/>
              <a:t/>
            </a:r>
            <a:br>
              <a:rPr dirty="0"/>
            </a:br>
            <a:r>
              <a:rPr lang="zh-CN" altLang="en-US" sz="2607" kern="0" dirty="0" smtClean="0">
                <a:solidFill>
                  <a:srgbClr val="000000"/>
                </a:solidFill>
                <a:latin typeface="Times New Roman" pitchFamily="65" charset="-122"/>
                <a:ea typeface="宋体" pitchFamily="65" charset="-122"/>
              </a:rPr>
              <a:t>宜</a:t>
            </a:r>
            <a:r>
              <a:rPr lang="zh-CN" altLang="en-US" sz="2607" u="sng" kern="0" dirty="0" smtClean="0">
                <a:solidFill>
                  <a:srgbClr val="000000"/>
                </a:solidFill>
                <a:latin typeface="Times New Roman" pitchFamily="65" charset="-122"/>
                <a:ea typeface="宋体" pitchFamily="65" charset="-122"/>
              </a:rPr>
              <a:t>人云亦云</a:t>
            </a:r>
            <a:r>
              <a:rPr lang="zh-CN" altLang="en-US" sz="2607" kern="0" dirty="0" smtClean="0">
                <a:solidFill>
                  <a:srgbClr val="000000"/>
                </a:solidFill>
                <a:latin typeface="Times New Roman" pitchFamily="65" charset="-122"/>
                <a:ea typeface="宋体" pitchFamily="65" charset="-122"/>
              </a:rPr>
              <a:t>,更何况学术活动本来就倡导百家争鸣</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成语是由一个个语素组成的,每一个语素都表达着固定的含义。当某个成语</a:t>
            </a:r>
            <a:r>
              <a:rPr dirty="0"/>
              <a:t/>
            </a:r>
            <a:br>
              <a:rPr dirty="0"/>
            </a:br>
            <a:r>
              <a:rPr lang="zh-CN" altLang="en-US" sz="2607" kern="0" dirty="0" smtClean="0">
                <a:solidFill>
                  <a:srgbClr val="000000"/>
                </a:solidFill>
                <a:latin typeface="Times New Roman" pitchFamily="65" charset="-122"/>
                <a:ea typeface="宋体" pitchFamily="65" charset="-122"/>
              </a:rPr>
              <a:t>用于一个特定的句子之中时,这个成语就在此句中表达了某种特定的含义,成</a:t>
            </a:r>
            <a:r>
              <a:rPr dirty="0"/>
              <a:t/>
            </a:r>
            <a:br>
              <a:rPr dirty="0"/>
            </a:br>
            <a:r>
              <a:rPr lang="zh-CN" altLang="en-US" sz="2607" kern="0" dirty="0" smtClean="0">
                <a:solidFill>
                  <a:srgbClr val="000000"/>
                </a:solidFill>
                <a:latin typeface="Times New Roman" pitchFamily="65" charset="-122"/>
                <a:ea typeface="宋体" pitchFamily="65" charset="-122"/>
              </a:rPr>
              <a:t>语中的语素与句中的某些元素必然存在一定的对应关系。因此,在解题过程</a:t>
            </a:r>
            <a:r>
              <a:rPr dirty="0"/>
              <a:t/>
            </a:r>
            <a:br>
              <a:rPr dirty="0"/>
            </a:br>
            <a:r>
              <a:rPr lang="zh-CN" altLang="en-US" sz="2607" kern="0" dirty="0" smtClean="0">
                <a:solidFill>
                  <a:srgbClr val="000000"/>
                </a:solidFill>
                <a:latin typeface="Times New Roman" pitchFamily="65" charset="-122"/>
                <a:ea typeface="宋体" pitchFamily="65" charset="-122"/>
              </a:rPr>
              <a:t>中,可通过分析相关元素的关系来找出正确选项。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有些成语的意思很相近,通过常规方法很难将它们区分开来。运用“元素分</a:t>
            </a:r>
            <a:r>
              <a:rPr dirty="0"/>
              <a:t/>
            </a:r>
            <a:br>
              <a:rPr dirty="0"/>
            </a:br>
            <a:r>
              <a:rPr lang="zh-CN" altLang="en-US" sz="2607" kern="0" dirty="0" smtClean="0">
                <a:solidFill>
                  <a:srgbClr val="000000"/>
                </a:solidFill>
                <a:latin typeface="Times New Roman" pitchFamily="65" charset="-122"/>
                <a:ea typeface="宋体" pitchFamily="65" charset="-122"/>
              </a:rPr>
              <a:t>析法”解答此类题目,可帮考生快速排除迷惑项,得出正确答案</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449213" y="971997"/>
            <a:ext cx="7370762"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④对于商家而言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假日消费无疑是块“大蛋糕”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面对“节假黄金月”里</a:t>
            </a:r>
            <a:r>
              <a:rPr lang="zh-CN" altLang="en-US" sz="2607" u="sng" kern="0" dirty="0" smtClean="0">
                <a:solidFill>
                  <a:srgbClr val="000000"/>
                </a:solidFill>
                <a:latin typeface="Times New Roman" pitchFamily="65" charset="-122"/>
                <a:ea typeface="宋体" pitchFamily="65" charset="-122"/>
              </a:rPr>
              <a:t>纷至</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沓来</a:t>
            </a:r>
            <a:r>
              <a:rPr lang="zh-CN" altLang="en-US" sz="2607" kern="0" dirty="0" smtClean="0">
                <a:solidFill>
                  <a:srgbClr val="000000"/>
                </a:solidFill>
                <a:latin typeface="Times New Roman" pitchFamily="65" charset="-122"/>
                <a:ea typeface="宋体" pitchFamily="65" charset="-122"/>
              </a:rPr>
              <a:t>的长假短假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商家应加快转型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才能长久俘获消费者的心。</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a:t>
            </a:r>
            <a:r>
              <a:rPr lang="zh-CN" altLang="en-US" sz="2607" kern="0" dirty="0" smtClean="0">
                <a:solidFill>
                  <a:srgbClr val="000000"/>
                </a:solidFill>
                <a:latin typeface="Times New Roman" pitchFamily="65" charset="-122"/>
                <a:ea typeface="宋体" pitchFamily="65" charset="-122"/>
              </a:rPr>
              <a:t>装修工小王见到一位电影明星后,激动地说:“你今天能到这里来,我非常</a:t>
            </a:r>
            <a:r>
              <a:rPr dirty="0"/>
              <a:t/>
            </a:r>
            <a:br>
              <a:rPr dirty="0"/>
            </a:br>
            <a:r>
              <a:rPr lang="zh-CN" altLang="en-US" sz="2607" kern="0" dirty="0" smtClean="0">
                <a:solidFill>
                  <a:srgbClr val="000000"/>
                </a:solidFill>
                <a:latin typeface="Times New Roman" pitchFamily="65" charset="-122"/>
                <a:ea typeface="宋体" pitchFamily="65" charset="-122"/>
              </a:rPr>
              <a:t>高兴,改日我到你家,也会</a:t>
            </a:r>
            <a:r>
              <a:rPr lang="zh-CN" altLang="en-US" sz="2607" u="sng" kern="0" dirty="0" smtClean="0">
                <a:solidFill>
                  <a:srgbClr val="000000"/>
                </a:solidFill>
                <a:latin typeface="Times New Roman" pitchFamily="65" charset="-122"/>
                <a:ea typeface="宋体" pitchFamily="65" charset="-122"/>
              </a:rPr>
              <a:t>蓬荜生辉</a:t>
            </a:r>
            <a:r>
              <a:rPr lang="zh-CN" altLang="en-US" sz="2607" kern="0" dirty="0" smtClean="0">
                <a:solidFill>
                  <a:srgbClr val="000000"/>
                </a:solidFill>
                <a:latin typeface="Times New Roman" pitchFamily="65" charset="-122"/>
                <a:ea typeface="宋体" pitchFamily="65" charset="-122"/>
              </a:rPr>
              <a:t>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⑥本公司的招聘工作正在火热进行中,待遇高,工作环境好,条件优越,16个职</a:t>
            </a:r>
            <a:r>
              <a:rPr dirty="0"/>
              <a:t/>
            </a:r>
            <a:br>
              <a:rPr dirty="0"/>
            </a:br>
            <a:r>
              <a:rPr lang="zh-CN" altLang="en-US" sz="2607" kern="0" dirty="0" smtClean="0">
                <a:solidFill>
                  <a:srgbClr val="000000"/>
                </a:solidFill>
                <a:latin typeface="Times New Roman" pitchFamily="65" charset="-122"/>
                <a:ea typeface="宋体" pitchFamily="65" charset="-122"/>
              </a:rPr>
              <a:t>位</a:t>
            </a:r>
            <a:r>
              <a:rPr lang="zh-CN" altLang="en-US" sz="2607" u="sng" kern="0" dirty="0" smtClean="0">
                <a:solidFill>
                  <a:srgbClr val="000000"/>
                </a:solidFill>
                <a:latin typeface="Times New Roman" pitchFamily="65" charset="-122"/>
                <a:ea typeface="宋体" pitchFamily="65" charset="-122"/>
              </a:rPr>
              <a:t>虚左以待</a:t>
            </a:r>
            <a:r>
              <a:rPr lang="zh-CN" altLang="en-US" sz="2607" kern="0" dirty="0" smtClean="0">
                <a:solidFill>
                  <a:srgbClr val="000000"/>
                </a:solidFill>
                <a:latin typeface="Times New Roman" pitchFamily="65" charset="-122"/>
                <a:ea typeface="宋体" pitchFamily="65" charset="-122"/>
              </a:rPr>
              <a:t>,本公司期待你的加入!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A.①②④　　B.①③⑤　　C.②⑤⑥　　D.③④⑥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①“不情之请”是客套话,不合情理的请求,多用于向人求助时称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自己的请求。谦辞与敬辞使用错位。②“姑妄言之”指姑且说说,不一定有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什么道理,多用作自谦,句中用于“大家”,谦辞与敬辞使用错位。⑤“蓬荜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生辉”指由于别人到自己家里来或张挂别人给自己题赠的字画等而使自己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非常光荣。这个成语也说“蓬荜增辉”,谦辞,只能用于自己,句中用于“你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家”,谦辞与敬辞使用错位。其他三句成语运用正确。③“人云亦云”指人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家说什么自己也跟着说什么,形容没有主见。④“纷至沓来”形容纷纷到来,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连续不断地到来。⑥“虚左以待”指空着座位等候宾客、贵人,也泛指留出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位置恭候他人。</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836093"/>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a:t>
            </a:r>
            <a:r>
              <a:rPr lang="zh-CN" altLang="en-US" sz="2607" kern="0" dirty="0" smtClean="0">
                <a:solidFill>
                  <a:srgbClr val="000000"/>
                </a:solidFill>
                <a:latin typeface="Times New Roman" pitchFamily="65" charset="-122"/>
                <a:ea typeface="宋体" pitchFamily="65" charset="-122"/>
              </a:rPr>
              <a:t>使用成语时要注意将成语的意思和句子的意思进行比照,否则容易造成成</a:t>
            </a:r>
            <a:r>
              <a:rPr dirty="0"/>
              <a:t/>
            </a:r>
            <a:br>
              <a:rPr dirty="0"/>
            </a:br>
            <a:r>
              <a:rPr lang="zh-CN" altLang="en-US" sz="2607" kern="0" dirty="0" smtClean="0">
                <a:solidFill>
                  <a:srgbClr val="000000"/>
                </a:solidFill>
                <a:latin typeface="Times New Roman" pitchFamily="65" charset="-122"/>
                <a:ea typeface="宋体" pitchFamily="65" charset="-122"/>
              </a:rPr>
              <a:t>语隐含义与句子语意的重复。在辨析成语时,一定要准确把握成语的含义,同</a:t>
            </a:r>
            <a:r>
              <a:rPr dirty="0"/>
              <a:t/>
            </a:r>
            <a:br>
              <a:rPr dirty="0"/>
            </a:br>
            <a:r>
              <a:rPr lang="zh-CN" altLang="en-US" sz="2607" kern="0" dirty="0" smtClean="0">
                <a:solidFill>
                  <a:srgbClr val="000000"/>
                </a:solidFill>
                <a:latin typeface="Times New Roman" pitchFamily="65" charset="-122"/>
                <a:ea typeface="宋体" pitchFamily="65" charset="-122"/>
              </a:rPr>
              <a:t>时注意观察前后文字,判断是否出现重复累赘的错误</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8194" name="Picture 2"/>
          <p:cNvPicPr>
            <a:picLocks noChangeAspect="1" noChangeArrowheads="1"/>
          </p:cNvPicPr>
          <p:nvPr/>
        </p:nvPicPr>
        <p:blipFill>
          <a:blip r:embed="rId4" cstate="print"/>
          <a:srcRect/>
          <a:stretch>
            <a:fillRect/>
          </a:stretch>
        </p:blipFill>
        <p:spPr bwMode="auto">
          <a:xfrm>
            <a:off x="521221" y="1044005"/>
            <a:ext cx="7275512" cy="6667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36093"/>
          <a:ext cx="10987200" cy="1964247"/>
        </p:xfrm>
        <a:graphic>
          <a:graphicData uri="http://schemas.openxmlformats.org/drawingml/2006/table">
            <a:tbl>
              <a:tblPr/>
              <a:tblGrid>
                <a:gridCol w="5493600"/>
                <a:gridCol w="5493600"/>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例句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分析</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1.要解决医患矛盾,既需要运用法律制止违法行为,更需要从根本上</a:t>
                      </a:r>
                      <a:r>
                        <a:rPr lang="zh-CN" altLang="en-US" sz="1600" u="sng" kern="0" dirty="0" smtClean="0">
                          <a:solidFill>
                            <a:srgbClr val="000000"/>
                          </a:solidFill>
                          <a:latin typeface="Times New Roman" pitchFamily="65" charset="-122"/>
                          <a:ea typeface="宋体" pitchFamily="65" charset="-122"/>
                        </a:rPr>
                        <a:t>釜底抽薪</a:t>
                      </a:r>
                      <a:r>
                        <a:rPr lang="zh-CN" altLang="en-US" sz="1600" kern="0" dirty="0" smtClean="0">
                          <a:solidFill>
                            <a:srgbClr val="000000"/>
                          </a:solidFill>
                          <a:latin typeface="Times New Roman" pitchFamily="65" charset="-122"/>
                          <a:ea typeface="宋体" pitchFamily="65" charset="-122"/>
                        </a:rPr>
                        <a:t>,进一步推进医药</a:t>
                      </a:r>
                      <a:r>
                        <a:rPr lang="zh-CN" altLang="en-US" sz="1600" kern="0" dirty="0" smtClean="0">
                          <a:solidFill>
                            <a:srgbClr val="000000"/>
                          </a:solidFill>
                          <a:latin typeface="Times New Roman" pitchFamily="65" charset="-122"/>
                          <a:ea typeface="宋体" pitchFamily="65" charset="-122"/>
                        </a:rPr>
                        <a:t>改革</a:t>
                      </a:r>
                      <a:r>
                        <a:rPr lang="zh-CN" altLang="en-US" sz="1600" kern="0" dirty="0" smtClean="0">
                          <a:solidFill>
                            <a:srgbClr val="000000"/>
                          </a:solidFill>
                          <a:latin typeface="Times New Roman" pitchFamily="65" charset="-122"/>
                          <a:ea typeface="宋体" pitchFamily="65" charset="-122"/>
                        </a:rPr>
                        <a:t>。</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“釜底抽薪”比喻从根本上解决问题,和“从根本上”重复。</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2.看到他这种滑稽的表情,坐在身旁的一名外国记者</a:t>
                      </a:r>
                      <a:r>
                        <a:rPr lang="zh-CN" altLang="en-US" sz="1600" u="sng" kern="0" dirty="0" smtClean="0">
                          <a:solidFill>
                            <a:srgbClr val="000000"/>
                          </a:solidFill>
                          <a:latin typeface="Times New Roman" pitchFamily="65" charset="-122"/>
                          <a:ea typeface="宋体" pitchFamily="65" charset="-122"/>
                        </a:rPr>
                        <a:t>忍俊不禁</a:t>
                      </a:r>
                      <a:r>
                        <a:rPr lang="zh-CN" altLang="en-US" sz="1600" kern="0" dirty="0" smtClean="0">
                          <a:solidFill>
                            <a:srgbClr val="000000"/>
                          </a:solidFill>
                          <a:latin typeface="Times New Roman" pitchFamily="65" charset="-122"/>
                          <a:ea typeface="宋体" pitchFamily="65" charset="-122"/>
                        </a:rPr>
                        <a:t>扑哧一声笑起来。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“忍俊不禁”是“忍不住笑”的意思,与“扑哧一声笑起来”意思接近,因而造成重复。</a:t>
                      </a:r>
                    </a:p>
                  </a:txBody>
                  <a:tcPr marL="45720" marR="45720"/>
                </a:tc>
              </a:tr>
            </a:tbl>
          </a:graphicData>
        </a:graphic>
      </p:graphicFrame>
      <p:pic>
        <p:nvPicPr>
          <p:cNvPr id="3" name="Picture 5"/>
          <p:cNvPicPr>
            <a:picLocks noChangeAspect="1" noChangeArrowheads="1"/>
          </p:cNvPicPr>
          <p:nvPr/>
        </p:nvPicPr>
        <p:blipFill>
          <a:blip r:embed="rId4" cstate="print"/>
          <a:srcRect/>
          <a:stretch>
            <a:fillRect/>
          </a:stretch>
        </p:blipFill>
        <p:spPr bwMode="auto">
          <a:xfrm>
            <a:off x="535509" y="1116013"/>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5.下列各句中加点成语的使用,全都正确的一项是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①为了在《百家讲坛》讲述《清十二帝疑案》,阎崇年翻阅了大量历史资料,</a:t>
            </a:r>
            <a:r>
              <a:rPr dirty="0"/>
              <a:t/>
            </a:r>
            <a:br>
              <a:rPr dirty="0"/>
            </a:br>
            <a:r>
              <a:rPr lang="zh-CN" altLang="en-US" sz="2607" kern="0" dirty="0" smtClean="0">
                <a:solidFill>
                  <a:srgbClr val="000000"/>
                </a:solidFill>
                <a:latin typeface="Times New Roman" pitchFamily="65" charset="-122"/>
                <a:ea typeface="宋体" pitchFamily="65" charset="-122"/>
              </a:rPr>
              <a:t>精心研究,可谓</a:t>
            </a:r>
            <a:r>
              <a:rPr lang="zh-CN" altLang="en-US" sz="2607" u="sng" kern="0" dirty="0" smtClean="0">
                <a:solidFill>
                  <a:srgbClr val="000000"/>
                </a:solidFill>
                <a:latin typeface="Times New Roman" pitchFamily="65" charset="-122"/>
                <a:ea typeface="宋体" pitchFamily="65" charset="-122"/>
              </a:rPr>
              <a:t>沙里淘金</a:t>
            </a:r>
            <a:r>
              <a:rPr lang="zh-CN" altLang="en-US" sz="2607" kern="0" dirty="0" smtClean="0">
                <a:solidFill>
                  <a:srgbClr val="000000"/>
                </a:solidFill>
                <a:latin typeface="Times New Roman" pitchFamily="65" charset="-122"/>
                <a:ea typeface="宋体" pitchFamily="65" charset="-122"/>
              </a:rPr>
              <a:t>,最终赢得了观众的认可。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②故宫博物院在其90岁大庆当天新开四大区域举办“庆生”大展,而“甄</a:t>
            </a:r>
            <a:r>
              <a:rPr dirty="0"/>
              <a:t/>
            </a:r>
            <a:br>
              <a:rPr dirty="0"/>
            </a:br>
            <a:r>
              <a:rPr lang="zh-CN" altLang="en-US" sz="2607" kern="0" dirty="0" smtClean="0">
                <a:solidFill>
                  <a:srgbClr val="000000"/>
                </a:solidFill>
                <a:latin typeface="Times New Roman" pitchFamily="65" charset="-122"/>
                <a:ea typeface="宋体" pitchFamily="65" charset="-122"/>
              </a:rPr>
              <a:t>嬛”的原型、乾隆母亲钮祜禄氏生前所居的寿康宫首次开放,参观的游人</a:t>
            </a:r>
            <a:r>
              <a:rPr lang="zh-CN" altLang="en-US" sz="2607" u="sng" kern="0" dirty="0" smtClean="0">
                <a:solidFill>
                  <a:srgbClr val="000000"/>
                </a:solidFill>
                <a:latin typeface="Times New Roman" pitchFamily="65" charset="-122"/>
                <a:ea typeface="宋体" pitchFamily="65" charset="-122"/>
              </a:rPr>
              <a:t>络</a:t>
            </a:r>
            <a:r>
              <a:rPr dirty="0"/>
              <a:t/>
            </a:r>
            <a:br>
              <a:rPr dirty="0"/>
            </a:br>
            <a:r>
              <a:rPr lang="zh-CN" altLang="en-US" sz="2607" u="sng" kern="0" dirty="0" smtClean="0">
                <a:solidFill>
                  <a:srgbClr val="000000"/>
                </a:solidFill>
                <a:latin typeface="Times New Roman" pitchFamily="65" charset="-122"/>
                <a:ea typeface="宋体" pitchFamily="65" charset="-122"/>
              </a:rPr>
              <a:t>绎不绝</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③名人故居纳入文物保护序列需要综合考虑建筑本身和名人影响等因素,眼</a:t>
            </a:r>
            <a:r>
              <a:rPr dirty="0"/>
              <a:t/>
            </a:r>
            <a:br>
              <a:rPr dirty="0"/>
            </a:br>
            <a:r>
              <a:rPr lang="zh-CN" altLang="en-US" sz="2607" kern="0" dirty="0" smtClean="0">
                <a:solidFill>
                  <a:srgbClr val="000000"/>
                </a:solidFill>
                <a:latin typeface="Times New Roman" pitchFamily="65" charset="-122"/>
                <a:ea typeface="宋体" pitchFamily="65" charset="-122"/>
              </a:rPr>
              <a:t>下的</a:t>
            </a:r>
            <a:r>
              <a:rPr lang="zh-CN" altLang="en-US" sz="2607" u="sng" kern="0" dirty="0" smtClean="0">
                <a:solidFill>
                  <a:srgbClr val="000000"/>
                </a:solidFill>
                <a:latin typeface="Times New Roman" pitchFamily="65" charset="-122"/>
                <a:ea typeface="宋体" pitchFamily="65" charset="-122"/>
              </a:rPr>
              <a:t>当务之急</a:t>
            </a:r>
            <a:r>
              <a:rPr lang="zh-CN" altLang="en-US" sz="2607" kern="0" dirty="0" smtClean="0">
                <a:solidFill>
                  <a:srgbClr val="000000"/>
                </a:solidFill>
                <a:latin typeface="Times New Roman" pitchFamily="65" charset="-122"/>
                <a:ea typeface="宋体" pitchFamily="65" charset="-122"/>
              </a:rPr>
              <a:t>是制订名人故居保护办法,合理确定名人故居标准</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④又是一年三月三,虽然温度偏低,但丝毫没有影响人们的出游兴致,大家从</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城市</a:t>
            </a:r>
            <a:r>
              <a:rPr lang="zh-CN" altLang="en-US" sz="2607" kern="0" dirty="0" smtClean="0">
                <a:solidFill>
                  <a:srgbClr val="000000"/>
                </a:solidFill>
                <a:latin typeface="Times New Roman" pitchFamily="65" charset="-122"/>
                <a:ea typeface="宋体" pitchFamily="65" charset="-122"/>
              </a:rPr>
              <a:t>、乡村赶来,庙会上人们</a:t>
            </a:r>
            <a:r>
              <a:rPr lang="zh-CN" altLang="en-US" sz="2607" u="sng" kern="0" dirty="0" smtClean="0">
                <a:solidFill>
                  <a:srgbClr val="000000"/>
                </a:solidFill>
                <a:latin typeface="Times New Roman" pitchFamily="65" charset="-122"/>
                <a:ea typeface="宋体" pitchFamily="65" charset="-122"/>
              </a:rPr>
              <a:t>煕煕攘攘</a:t>
            </a:r>
            <a:r>
              <a:rPr lang="zh-CN" altLang="en-US" sz="2607" kern="0" dirty="0" smtClean="0">
                <a:solidFill>
                  <a:srgbClr val="000000"/>
                </a:solidFill>
                <a:latin typeface="Times New Roman" pitchFamily="65" charset="-122"/>
                <a:ea typeface="宋体" pitchFamily="65" charset="-122"/>
              </a:rPr>
              <a:t>地走来走去。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⑤模仿大自然和生物体构造研发新产品已成为日本产业界的一股新潮流,这</a:t>
            </a:r>
            <a:r>
              <a:rPr dirty="0"/>
              <a:t/>
            </a:r>
            <a:br>
              <a:rPr dirty="0"/>
            </a:br>
            <a:r>
              <a:rPr lang="zh-CN" altLang="en-US" sz="2607" kern="0" dirty="0" smtClean="0">
                <a:solidFill>
                  <a:srgbClr val="000000"/>
                </a:solidFill>
                <a:latin typeface="Times New Roman" pitchFamily="65" charset="-122"/>
                <a:ea typeface="宋体" pitchFamily="65" charset="-122"/>
              </a:rPr>
              <a:t>项“自然科技”如今已广泛走入当地人们的生活,新产品</a:t>
            </a:r>
            <a:r>
              <a:rPr lang="zh-CN" altLang="en-US" sz="2607" u="sng" kern="0" dirty="0" smtClean="0">
                <a:solidFill>
                  <a:srgbClr val="000000"/>
                </a:solidFill>
                <a:latin typeface="Times New Roman" pitchFamily="65" charset="-122"/>
                <a:ea typeface="宋体" pitchFamily="65" charset="-122"/>
              </a:rPr>
              <a:t>源源不断</a:t>
            </a:r>
            <a:r>
              <a:rPr lang="zh-CN" altLang="en-US" sz="2607" kern="0" dirty="0" smtClean="0">
                <a:solidFill>
                  <a:srgbClr val="000000"/>
                </a:solidFill>
                <a:latin typeface="Times New Roman" pitchFamily="65" charset="-122"/>
                <a:ea typeface="宋体" pitchFamily="65" charset="-122"/>
              </a:rPr>
              <a:t>登场。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⑥他画的画在我们这里很出名,可一拿到大地方,就显得</a:t>
            </a:r>
            <a:r>
              <a:rPr lang="zh-CN" altLang="en-US" sz="2607" u="sng" kern="0" dirty="0" smtClean="0">
                <a:solidFill>
                  <a:srgbClr val="000000"/>
                </a:solidFill>
                <a:latin typeface="Times New Roman" pitchFamily="65" charset="-122"/>
                <a:ea typeface="宋体" pitchFamily="65" charset="-122"/>
              </a:rPr>
              <a:t>相形见绌</a:t>
            </a:r>
            <a:r>
              <a:rPr lang="zh-CN" altLang="en-US" sz="2607" kern="0" dirty="0" smtClean="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A.①②⑤　　B.①④⑥　　C.②③⑤　　D.③④⑥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①“沙里淘金”指从沙子里淘出黄金,比喻从大量的材料中选取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精华。成语运用正确。②“络绎不绝”形容人、马、车、船等连续不断。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成语运用正确。③“当务之急”指当前急切应办的事。而句子里成语的前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面已有“眼下的”,语意重复。④“熙熙攘攘”形容人来人往,非常热闹。用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在此处与成语后面的“走来走去”重复。⑤“源源不断”形容接连不断、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连绵不绝。多用于事物,而少用于人。成语运用正确。⑥“相形见绌”的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“见”字即作“显现”讲,前面再用“显得”就重复了。</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cstate="print"/>
          <a:srcRect/>
          <a:stretch>
            <a:fillRect/>
          </a:stretch>
        </p:blipFill>
        <p:spPr bwMode="auto">
          <a:xfrm>
            <a:off x="2555875" y="1276350"/>
            <a:ext cx="7018338" cy="428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628318"/>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依次</a:t>
            </a:r>
            <a:r>
              <a:rPr lang="zh-CN" altLang="en-US" sz="2607" kern="0" dirty="0" smtClean="0">
                <a:solidFill>
                  <a:srgbClr val="000000"/>
                </a:solidFill>
                <a:latin typeface="Times New Roman" pitchFamily="65" charset="-122"/>
                <a:ea typeface="宋体" pitchFamily="65" charset="-122"/>
              </a:rPr>
              <a:t>填入文中横线上的成语,全部恰当的一项是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中华民族的伟大复兴必然包括文化的复兴。今天,西方文化借助全球化进程,</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冲击</a:t>
            </a:r>
            <a:r>
              <a:rPr lang="zh-CN" altLang="en-US" sz="2607" kern="0" dirty="0" smtClean="0">
                <a:solidFill>
                  <a:srgbClr val="000000"/>
                </a:solidFill>
                <a:latin typeface="Times New Roman" pitchFamily="65" charset="-122"/>
                <a:ea typeface="宋体" pitchFamily="65" charset="-122"/>
              </a:rPr>
              <a:t>着中国传统文化。维护中国文化的主体性,不是</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、闭关锁国,而</a:t>
            </a:r>
            <a:r>
              <a:rPr dirty="0"/>
              <a:t/>
            </a:r>
            <a:br>
              <a:rPr dirty="0"/>
            </a:br>
            <a:r>
              <a:rPr lang="zh-CN" altLang="en-US" sz="2607" kern="0" dirty="0" smtClean="0">
                <a:solidFill>
                  <a:srgbClr val="000000"/>
                </a:solidFill>
                <a:latin typeface="Times New Roman" pitchFamily="65" charset="-122"/>
                <a:ea typeface="宋体" pitchFamily="65" charset="-122"/>
              </a:rPr>
              <a:t>是要承前启后、</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中国的也是世界的,过去的也是未来的。以丝绸之路为例,它不仅是一条通商</a:t>
            </a:r>
            <a:r>
              <a:rPr dirty="0"/>
              <a:t/>
            </a:r>
            <a:br>
              <a:rPr dirty="0"/>
            </a:br>
            <a:r>
              <a:rPr lang="zh-CN" altLang="en-US" sz="2607" kern="0" dirty="0" smtClean="0">
                <a:solidFill>
                  <a:srgbClr val="000000"/>
                </a:solidFill>
                <a:latin typeface="Times New Roman" pitchFamily="65" charset="-122"/>
                <a:ea typeface="宋体" pitchFamily="65" charset="-122"/>
              </a:rPr>
              <a:t>道路,而且还是一条文化纽带。唐代的长安城,是人类历史上第一个人口超过</a:t>
            </a:r>
            <a:r>
              <a:rPr dirty="0"/>
              <a:t/>
            </a:r>
            <a:br>
              <a:rPr dirty="0"/>
            </a:br>
            <a:r>
              <a:rPr lang="zh-CN" altLang="en-US" sz="2607" kern="0" dirty="0" smtClean="0">
                <a:solidFill>
                  <a:srgbClr val="000000"/>
                </a:solidFill>
                <a:latin typeface="Times New Roman" pitchFamily="65" charset="-122"/>
                <a:ea typeface="宋体" pitchFamily="65" charset="-122"/>
              </a:rPr>
              <a:t>百万的国际性城市;明代,郑和七下西洋,船队带回“麒麟”——长颈鹿,南京</a:t>
            </a:r>
            <a:r>
              <a:rPr dirty="0"/>
              <a:t/>
            </a:r>
            <a:br>
              <a:rPr dirty="0"/>
            </a:b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城</a:t>
            </a: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都来一睹其真容。今天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一带一路”打开筑梦空间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人类命</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运共同体”勾画宏大愿景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同样体现出对中国传统文化的深刻认识与创新发</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展。有学者把中华文化比作“一个有着强大向心力的旋涡”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不断与周边各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个地方的各种文化</a:t>
            </a:r>
            <a:r>
              <a:rPr lang="zh-CN" altLang="en-US" sz="2607" u="sng"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最终形成一个极其丰富而巨大的“时空存在”</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a:t>
            </a:r>
            <a:r>
              <a:rPr lang="zh-CN" altLang="en-US" sz="2607" kern="0" dirty="0" smtClean="0">
                <a:solidFill>
                  <a:srgbClr val="000000"/>
                </a:solidFill>
                <a:latin typeface="Times New Roman" pitchFamily="65" charset="-122"/>
                <a:ea typeface="宋体" pitchFamily="65" charset="-122"/>
              </a:rPr>
              <a:t>形象地展示了中华文化的整合力、包容力和创造力。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A.墨守成规　前赴后继　万众一心　祸福相生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B.抱残守缺　继往开来　万人空巷　熔于一炉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C.抱残守缺　前赴后继　万众一心　熔于一炉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D.墨守成规　继往开来　万人空巷　祸福</a:t>
            </a:r>
            <a:r>
              <a:rPr lang="zh-CN" altLang="en-US" sz="2607" kern="0" dirty="0" smtClean="0">
                <a:solidFill>
                  <a:srgbClr val="000000"/>
                </a:solidFill>
                <a:latin typeface="Times New Roman" pitchFamily="65" charset="-122"/>
                <a:ea typeface="宋体" pitchFamily="65" charset="-122"/>
              </a:rPr>
              <a:t>相生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36093"/>
          <a:ext cx="10987200" cy="3457644"/>
        </p:xfrm>
        <a:graphic>
          <a:graphicData uri="http://schemas.openxmlformats.org/drawingml/2006/table">
            <a:tbl>
              <a:tblPr/>
              <a:tblGrid>
                <a:gridCol w="5885877"/>
                <a:gridCol w="5101323"/>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成语</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演示</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抱残守缺:抱着残缺陈旧的东西不放。形容保守不知改进。</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墨守成规:思想保守,守着老规矩不肯改变。</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提取句子中对应的元素“中国传统文化”“闭关锁国”,没有强调规矩,所以这里应该用</a:t>
                      </a:r>
                      <a:r>
                        <a:rPr lang="zh-CN" altLang="en-US" sz="1400" kern="0" dirty="0" smtClean="0">
                          <a:solidFill>
                            <a:srgbClr val="000000"/>
                          </a:solidFill>
                          <a:latin typeface="Times New Roman" pitchFamily="65" charset="-122"/>
                          <a:ea typeface="宋体" pitchFamily="65" charset="-122"/>
                        </a:rPr>
                        <a:t>“抱残守缺”</a:t>
                      </a:r>
                      <a:r>
                        <a:rPr lang="zh-CN" altLang="en-US" sz="1400" kern="0" dirty="0" smtClean="0">
                          <a:solidFill>
                            <a:srgbClr val="000000"/>
                          </a:solidFill>
                          <a:latin typeface="Times New Roman" pitchFamily="65" charset="-122"/>
                          <a:ea typeface="宋体" pitchFamily="65" charset="-122"/>
                        </a:rPr>
                        <a:t>。</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继往开来:继承前人的事业,并为将来开辟道路。</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前赴后继:前面的人上去,后面的人就跟上去。形容奋勇前进,连续不断。</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根据文意,提取句子中对应的元素“承前启后”,后面填“继往开来”最恰当。</a:t>
                      </a:r>
                    </a:p>
                  </a:txBody>
                  <a:tcPr marL="45720" marR="45720"/>
                </a:tc>
              </a:tr>
              <a:tr h="8319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万人空巷:家家户户的人都从巷子里出来(观看或参加某些大的活动等),多用来形容庆祝、欢迎等</a:t>
                      </a:r>
                      <a:r>
                        <a:rPr lang="zh-CN" altLang="en-US" sz="1400" kern="0" dirty="0" smtClean="0">
                          <a:solidFill>
                            <a:srgbClr val="000000"/>
                          </a:solidFill>
                          <a:latin typeface="Times New Roman" pitchFamily="65" charset="-122"/>
                          <a:ea typeface="宋体" pitchFamily="65" charset="-122"/>
                        </a:rPr>
                        <a:t>盛况</a:t>
                      </a: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万众一心:众人团结一致。</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提取第三处横线对应的元素“都来一睹其真容”,应用“万人空巷”。</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熔于一炉:比喻多种事物相互间结合紧密,浑然一体,难分难解。</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祸福相生:祸害与幸福是相互转化、相互依存的。</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提取第四处横线对应的元素“与周边各个地方的各种文化”,“熔于一炉”符合语境。</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607517" y="1044005"/>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1.阅读下面的文字,回答问题。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的中国传统文化中,园林艺术历史悠久,</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,有着丰富的主</a:t>
            </a:r>
            <a:r>
              <a:rPr dirty="0"/>
              <a:t/>
            </a:r>
            <a:br>
              <a:rPr dirty="0"/>
            </a:br>
            <a:r>
              <a:rPr lang="zh-CN" altLang="en-US" sz="2607" kern="0" dirty="0" smtClean="0">
                <a:solidFill>
                  <a:srgbClr val="000000"/>
                </a:solidFill>
                <a:latin typeface="Times New Roman" pitchFamily="65" charset="-122"/>
                <a:ea typeface="宋体" pitchFamily="65" charset="-122"/>
              </a:rPr>
              <a:t>题思想和含蓄的意境。江南园林是中国古典园林的杰出代表,它蕴含了儒释</a:t>
            </a:r>
            <a:r>
              <a:rPr dirty="0"/>
              <a:t/>
            </a:r>
            <a:br>
              <a:rPr dirty="0"/>
            </a:br>
            <a:r>
              <a:rPr lang="zh-CN" altLang="en-US" sz="2607" kern="0" dirty="0" smtClean="0">
                <a:solidFill>
                  <a:srgbClr val="000000"/>
                </a:solidFill>
                <a:latin typeface="Times New Roman" pitchFamily="65" charset="-122"/>
                <a:ea typeface="宋体" pitchFamily="65" charset="-122"/>
              </a:rPr>
              <a:t>道等哲学、宗教思想,它</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地渗透到人们的生活中,特色鲜明地折射出</a:t>
            </a:r>
            <a:r>
              <a:rPr dirty="0"/>
              <a:t/>
            </a:r>
            <a:br>
              <a:rPr dirty="0"/>
            </a:br>
            <a:r>
              <a:rPr lang="zh-CN" altLang="en-US" sz="2607" kern="0" dirty="0" smtClean="0">
                <a:solidFill>
                  <a:srgbClr val="000000"/>
                </a:solidFill>
                <a:latin typeface="Times New Roman" pitchFamily="65" charset="-122"/>
                <a:ea typeface="宋体" pitchFamily="65" charset="-122"/>
              </a:rPr>
              <a:t>中国人的自然观和人生观。游赏西方园林,你是“客”;游赏江南园林,你是</a:t>
            </a:r>
            <a:r>
              <a:rPr dirty="0"/>
              <a:t/>
            </a:r>
            <a:br>
              <a:rPr dirty="0"/>
            </a:br>
            <a:r>
              <a:rPr lang="zh-CN" altLang="en-US" sz="2607" kern="0" dirty="0" smtClean="0">
                <a:solidFill>
                  <a:srgbClr val="000000"/>
                </a:solidFill>
                <a:latin typeface="Times New Roman" pitchFamily="65" charset="-122"/>
                <a:ea typeface="宋体" pitchFamily="65" charset="-122"/>
              </a:rPr>
              <a:t>“主”。到江南园林,你要以一种“到家”的心情去游玩。你可以随意地在</a:t>
            </a:r>
            <a:r>
              <a:rPr dirty="0"/>
              <a:t/>
            </a:r>
            <a:br>
              <a:rPr dirty="0"/>
            </a:br>
            <a:r>
              <a:rPr lang="zh-CN" altLang="en-US" sz="2607" kern="0" dirty="0" smtClean="0">
                <a:solidFill>
                  <a:srgbClr val="000000"/>
                </a:solidFill>
                <a:latin typeface="Times New Roman" pitchFamily="65" charset="-122"/>
                <a:ea typeface="宋体" pitchFamily="65" charset="-122"/>
              </a:rPr>
              <a:t>任何一个地方停下来,坐下来,驻足观赏。甚至,你可以想象自己在园子里住</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24E13F98-7472-4F1F-95A2-ADA601E5DA10}">
  <ds:schemaRefs/>
</ds:datastoreItem>
</file>

<file path=customXml/itemProps10.xml><?xml version="1.0" encoding="utf-8"?>
<ds:datastoreItem xmlns:ds="http://schemas.openxmlformats.org/officeDocument/2006/customXml" ds:itemID="{223FDC37-3F0E-44F8-998E-032D2FAA267B}">
  <ds:schemaRefs/>
</ds:datastoreItem>
</file>

<file path=customXml/itemProps11.xml><?xml version="1.0" encoding="utf-8"?>
<ds:datastoreItem xmlns:ds="http://schemas.openxmlformats.org/officeDocument/2006/customXml" ds:itemID="{04285319-8430-4F65-BA56-EFD2B4FFECE3}">
  <ds:schemaRefs/>
</ds:datastoreItem>
</file>

<file path=customXml/itemProps12.xml><?xml version="1.0" encoding="utf-8"?>
<ds:datastoreItem xmlns:ds="http://schemas.openxmlformats.org/officeDocument/2006/customXml" ds:itemID="{87E2C1FF-99E4-42B7-AF9C-60E691EEAA9B}">
  <ds:schemaRefs/>
</ds:datastoreItem>
</file>

<file path=customXml/itemProps13.xml><?xml version="1.0" encoding="utf-8"?>
<ds:datastoreItem xmlns:ds="http://schemas.openxmlformats.org/officeDocument/2006/customXml" ds:itemID="{23F07824-2E53-4CEF-9C54-95FFEE21EA68}">
  <ds:schemaRefs/>
</ds:datastoreItem>
</file>

<file path=customXml/itemProps14.xml><?xml version="1.0" encoding="utf-8"?>
<ds:datastoreItem xmlns:ds="http://schemas.openxmlformats.org/officeDocument/2006/customXml" ds:itemID="{725E0915-2DE1-40CA-9002-B64E75B23104}">
  <ds:schemaRefs/>
</ds:datastoreItem>
</file>

<file path=customXml/itemProps15.xml><?xml version="1.0" encoding="utf-8"?>
<ds:datastoreItem xmlns:ds="http://schemas.openxmlformats.org/officeDocument/2006/customXml" ds:itemID="{3D7DCCE6-A822-4BA6-9911-E86FD06F79E0}">
  <ds:schemaRefs/>
</ds:datastoreItem>
</file>

<file path=customXml/itemProps16.xml><?xml version="1.0" encoding="utf-8"?>
<ds:datastoreItem xmlns:ds="http://schemas.openxmlformats.org/officeDocument/2006/customXml" ds:itemID="{691B8782-B2C4-41D0-9C47-8676C0ABD3C8}">
  <ds:schemaRefs/>
</ds:datastoreItem>
</file>

<file path=customXml/itemProps17.xml><?xml version="1.0" encoding="utf-8"?>
<ds:datastoreItem xmlns:ds="http://schemas.openxmlformats.org/officeDocument/2006/customXml" ds:itemID="{3D8E80A0-21DA-4201-88D3-F3315F6CF970}">
  <ds:schemaRefs/>
</ds:datastoreItem>
</file>

<file path=customXml/itemProps18.xml><?xml version="1.0" encoding="utf-8"?>
<ds:datastoreItem xmlns:ds="http://schemas.openxmlformats.org/officeDocument/2006/customXml" ds:itemID="{F5377244-47C1-4FCB-8B42-81E0DAABC0B6}">
  <ds:schemaRefs/>
</ds:datastoreItem>
</file>

<file path=customXml/itemProps19.xml><?xml version="1.0" encoding="utf-8"?>
<ds:datastoreItem xmlns:ds="http://schemas.openxmlformats.org/officeDocument/2006/customXml" ds:itemID="{E85DB60F-D7B1-438B-B57C-BBF1F2F4F452}">
  <ds:schemaRefs/>
</ds:datastoreItem>
</file>

<file path=customXml/itemProps2.xml><?xml version="1.0" encoding="utf-8"?>
<ds:datastoreItem xmlns:ds="http://schemas.openxmlformats.org/officeDocument/2006/customXml" ds:itemID="{94530845-5DA4-49B8-8B64-F68F5981CC9D}">
  <ds:schemaRefs/>
</ds:datastoreItem>
</file>

<file path=customXml/itemProps20.xml><?xml version="1.0" encoding="utf-8"?>
<ds:datastoreItem xmlns:ds="http://schemas.openxmlformats.org/officeDocument/2006/customXml" ds:itemID="{B15074C8-F8BC-4D1E-97EA-5567FE426FE6}">
  <ds:schemaRefs/>
</ds:datastoreItem>
</file>

<file path=customXml/itemProps21.xml><?xml version="1.0" encoding="utf-8"?>
<ds:datastoreItem xmlns:ds="http://schemas.openxmlformats.org/officeDocument/2006/customXml" ds:itemID="{8419F143-EDD9-4705-89E0-2A8AB0D44DBC}">
  <ds:schemaRefs/>
</ds:datastoreItem>
</file>

<file path=customXml/itemProps22.xml><?xml version="1.0" encoding="utf-8"?>
<ds:datastoreItem xmlns:ds="http://schemas.openxmlformats.org/officeDocument/2006/customXml" ds:itemID="{575F8222-2C32-4D8C-92C2-AC15A22F3827}">
  <ds:schemaRefs/>
</ds:datastoreItem>
</file>

<file path=customXml/itemProps23.xml><?xml version="1.0" encoding="utf-8"?>
<ds:datastoreItem xmlns:ds="http://schemas.openxmlformats.org/officeDocument/2006/customXml" ds:itemID="{7CE0B85C-B461-4EFE-8CBE-49697CA61A29}">
  <ds:schemaRefs/>
</ds:datastoreItem>
</file>

<file path=customXml/itemProps24.xml><?xml version="1.0" encoding="utf-8"?>
<ds:datastoreItem xmlns:ds="http://schemas.openxmlformats.org/officeDocument/2006/customXml" ds:itemID="{2F88A920-D036-4D59-A33C-52B47A0B7725}">
  <ds:schemaRefs/>
</ds:datastoreItem>
</file>

<file path=customXml/itemProps25.xml><?xml version="1.0" encoding="utf-8"?>
<ds:datastoreItem xmlns:ds="http://schemas.openxmlformats.org/officeDocument/2006/customXml" ds:itemID="{255D36ED-06EE-42F1-8F6E-D962AC9501F3}">
  <ds:schemaRefs/>
</ds:datastoreItem>
</file>

<file path=customXml/itemProps26.xml><?xml version="1.0" encoding="utf-8"?>
<ds:datastoreItem xmlns:ds="http://schemas.openxmlformats.org/officeDocument/2006/customXml" ds:itemID="{53B7AF46-E2B3-4806-B31D-F21C46F97CEE}">
  <ds:schemaRefs/>
</ds:datastoreItem>
</file>

<file path=customXml/itemProps27.xml><?xml version="1.0" encoding="utf-8"?>
<ds:datastoreItem xmlns:ds="http://schemas.openxmlformats.org/officeDocument/2006/customXml" ds:itemID="{3B8442DC-B149-4967-B1FD-03F03B002145}">
  <ds:schemaRefs/>
</ds:datastoreItem>
</file>

<file path=customXml/itemProps28.xml><?xml version="1.0" encoding="utf-8"?>
<ds:datastoreItem xmlns:ds="http://schemas.openxmlformats.org/officeDocument/2006/customXml" ds:itemID="{F7C09AC3-AE2C-489A-B25B-B9443C445E0C}">
  <ds:schemaRefs/>
</ds:datastoreItem>
</file>

<file path=customXml/itemProps29.xml><?xml version="1.0" encoding="utf-8"?>
<ds:datastoreItem xmlns:ds="http://schemas.openxmlformats.org/officeDocument/2006/customXml" ds:itemID="{6853598D-6024-459A-A6CF-E4B9D495F724}">
  <ds:schemaRefs/>
</ds:datastoreItem>
</file>

<file path=customXml/itemProps3.xml><?xml version="1.0" encoding="utf-8"?>
<ds:datastoreItem xmlns:ds="http://schemas.openxmlformats.org/officeDocument/2006/customXml" ds:itemID="{1AEFE205-CADA-465C-BA2D-0E0A692FC7EF}">
  <ds:schemaRefs/>
</ds:datastoreItem>
</file>

<file path=customXml/itemProps30.xml><?xml version="1.0" encoding="utf-8"?>
<ds:datastoreItem xmlns:ds="http://schemas.openxmlformats.org/officeDocument/2006/customXml" ds:itemID="{26B13507-DDE6-42F3-BAF1-FD09F622CF61}">
  <ds:schemaRefs/>
</ds:datastoreItem>
</file>

<file path=customXml/itemProps31.xml><?xml version="1.0" encoding="utf-8"?>
<ds:datastoreItem xmlns:ds="http://schemas.openxmlformats.org/officeDocument/2006/customXml" ds:itemID="{A8AD6D7D-9F49-455E-A898-DEA3EEC4A4A3}">
  <ds:schemaRefs/>
</ds:datastoreItem>
</file>

<file path=customXml/itemProps32.xml><?xml version="1.0" encoding="utf-8"?>
<ds:datastoreItem xmlns:ds="http://schemas.openxmlformats.org/officeDocument/2006/customXml" ds:itemID="{167B2320-2964-47DB-AD8C-23C1BA4FA02F}">
  <ds:schemaRefs/>
</ds:datastoreItem>
</file>

<file path=customXml/itemProps33.xml><?xml version="1.0" encoding="utf-8"?>
<ds:datastoreItem xmlns:ds="http://schemas.openxmlformats.org/officeDocument/2006/customXml" ds:itemID="{C90EDD08-B916-4D65-9351-D04EAF26C688}">
  <ds:schemaRefs/>
</ds:datastoreItem>
</file>

<file path=customXml/itemProps34.xml><?xml version="1.0" encoding="utf-8"?>
<ds:datastoreItem xmlns:ds="http://schemas.openxmlformats.org/officeDocument/2006/customXml" ds:itemID="{5DECAA71-ADE1-4FBE-811A-A06E1260D0C0}">
  <ds:schemaRefs/>
</ds:datastoreItem>
</file>

<file path=customXml/itemProps35.xml><?xml version="1.0" encoding="utf-8"?>
<ds:datastoreItem xmlns:ds="http://schemas.openxmlformats.org/officeDocument/2006/customXml" ds:itemID="{206ABED6-7A3F-4E7C-AFDB-F4340D72ABC0}">
  <ds:schemaRefs/>
</ds:datastoreItem>
</file>

<file path=customXml/itemProps36.xml><?xml version="1.0" encoding="utf-8"?>
<ds:datastoreItem xmlns:ds="http://schemas.openxmlformats.org/officeDocument/2006/customXml" ds:itemID="{99D85DDF-A7FE-4044-A7E7-BEB7FAD9CE47}">
  <ds:schemaRefs/>
</ds:datastoreItem>
</file>

<file path=customXml/itemProps37.xml><?xml version="1.0" encoding="utf-8"?>
<ds:datastoreItem xmlns:ds="http://schemas.openxmlformats.org/officeDocument/2006/customXml" ds:itemID="{1F6BDEFC-57BD-42F1-8A90-0C254B4C3CA2}">
  <ds:schemaRefs/>
</ds:datastoreItem>
</file>

<file path=customXml/itemProps38.xml><?xml version="1.0" encoding="utf-8"?>
<ds:datastoreItem xmlns:ds="http://schemas.openxmlformats.org/officeDocument/2006/customXml" ds:itemID="{D5CBCD29-4F10-441A-887D-636F335BE3AE}">
  <ds:schemaRefs/>
</ds:datastoreItem>
</file>

<file path=customXml/itemProps39.xml><?xml version="1.0" encoding="utf-8"?>
<ds:datastoreItem xmlns:ds="http://schemas.openxmlformats.org/officeDocument/2006/customXml" ds:itemID="{A2AD5D1F-2178-45BD-AF43-A71E5078D121}">
  <ds:schemaRefs/>
</ds:datastoreItem>
</file>

<file path=customXml/itemProps4.xml><?xml version="1.0" encoding="utf-8"?>
<ds:datastoreItem xmlns:ds="http://schemas.openxmlformats.org/officeDocument/2006/customXml" ds:itemID="{36940BE0-331B-4F6F-AD2B-117A26DA55A9}">
  <ds:schemaRefs/>
</ds:datastoreItem>
</file>

<file path=customXml/itemProps40.xml><?xml version="1.0" encoding="utf-8"?>
<ds:datastoreItem xmlns:ds="http://schemas.openxmlformats.org/officeDocument/2006/customXml" ds:itemID="{910DFAAD-AD89-4B83-939E-08B89464ADF0}">
  <ds:schemaRefs/>
</ds:datastoreItem>
</file>

<file path=customXml/itemProps41.xml><?xml version="1.0" encoding="utf-8"?>
<ds:datastoreItem xmlns:ds="http://schemas.openxmlformats.org/officeDocument/2006/customXml" ds:itemID="{B9390AE8-0735-4949-B478-FA03492E17F4}">
  <ds:schemaRefs/>
</ds:datastoreItem>
</file>

<file path=customXml/itemProps42.xml><?xml version="1.0" encoding="utf-8"?>
<ds:datastoreItem xmlns:ds="http://schemas.openxmlformats.org/officeDocument/2006/customXml" ds:itemID="{1AAF0922-4926-4616-BC18-6578D57BD140}">
  <ds:schemaRefs/>
</ds:datastoreItem>
</file>

<file path=customXml/itemProps43.xml><?xml version="1.0" encoding="utf-8"?>
<ds:datastoreItem xmlns:ds="http://schemas.openxmlformats.org/officeDocument/2006/customXml" ds:itemID="{5E3DB335-3888-4F26-ABE3-8AB14DAD8FD8}">
  <ds:schemaRefs/>
</ds:datastoreItem>
</file>

<file path=customXml/itemProps44.xml><?xml version="1.0" encoding="utf-8"?>
<ds:datastoreItem xmlns:ds="http://schemas.openxmlformats.org/officeDocument/2006/customXml" ds:itemID="{36DBF4A2-FA7A-4DED-9B6A-3E5374574343}">
  <ds:schemaRefs/>
</ds:datastoreItem>
</file>

<file path=customXml/itemProps45.xml><?xml version="1.0" encoding="utf-8"?>
<ds:datastoreItem xmlns:ds="http://schemas.openxmlformats.org/officeDocument/2006/customXml" ds:itemID="{C54C1A9E-13A6-4A42-AF40-64FEB5D7356D}">
  <ds:schemaRefs/>
</ds:datastoreItem>
</file>

<file path=customXml/itemProps5.xml><?xml version="1.0" encoding="utf-8"?>
<ds:datastoreItem xmlns:ds="http://schemas.openxmlformats.org/officeDocument/2006/customXml" ds:itemID="{CD548D5C-1C7A-45DD-AE4C-9B63F5BD8070}">
  <ds:schemaRefs/>
</ds:datastoreItem>
</file>

<file path=customXml/itemProps6.xml><?xml version="1.0" encoding="utf-8"?>
<ds:datastoreItem xmlns:ds="http://schemas.openxmlformats.org/officeDocument/2006/customXml" ds:itemID="{EC9E6118-9370-4262-8C4F-B732EAFAE966}">
  <ds:schemaRefs/>
</ds:datastoreItem>
</file>

<file path=customXml/itemProps7.xml><?xml version="1.0" encoding="utf-8"?>
<ds:datastoreItem xmlns:ds="http://schemas.openxmlformats.org/officeDocument/2006/customXml" ds:itemID="{1FEF4CD0-4125-44C7-A271-0E765187CFFB}">
  <ds:schemaRefs/>
</ds:datastoreItem>
</file>

<file path=customXml/itemProps8.xml><?xml version="1.0" encoding="utf-8"?>
<ds:datastoreItem xmlns:ds="http://schemas.openxmlformats.org/officeDocument/2006/customXml" ds:itemID="{EAE036EE-6F63-42D2-BBC0-55B96060B503}">
  <ds:schemaRefs/>
</ds:datastoreItem>
</file>

<file path=customXml/itemProps9.xml><?xml version="1.0" encoding="utf-8"?>
<ds:datastoreItem xmlns:ds="http://schemas.openxmlformats.org/officeDocument/2006/customXml" ds:itemID="{1BAA0FA0-331E-4CF9-BDAC-0BC2EB67784C}">
  <ds:schemaRefs/>
</ds:datastoreItem>
</file>

<file path=docProps/app.xml><?xml version="1.0" encoding="utf-8"?>
<Properties xmlns="http://schemas.openxmlformats.org/officeDocument/2006/extended-properties" xmlns:vt="http://schemas.openxmlformats.org/officeDocument/2006/docPropsVTypes">
  <Template>模板（可编辑PPT）</Template>
  <TotalTime>16</TotalTime>
  <Words>1585</Words>
  <Application>Microsoft Office PowerPoint</Application>
  <PresentationFormat>自定义</PresentationFormat>
  <Paragraphs>216</Paragraphs>
  <Slides>46</Slides>
  <Notes>45</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微软中国</cp:lastModifiedBy>
  <cp:revision>81</cp:revision>
  <dcterms:modified xsi:type="dcterms:W3CDTF">2018-11-06T06:16:16Z</dcterms:modified>
</cp:coreProperties>
</file>