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4" r:id="rId2"/>
    <p:sldId id="304" r:id="rId3"/>
    <p:sldId id="263" r:id="rId4"/>
    <p:sldId id="264" r:id="rId5"/>
    <p:sldId id="305" r:id="rId6"/>
    <p:sldId id="306" r:id="rId7"/>
    <p:sldId id="307" r:id="rId8"/>
    <p:sldId id="308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2722361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第四节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说</a:t>
            </a:r>
            <a:r>
              <a:rPr lang="en-US" altLang="zh-CN" sz="1600" b="1" dirty="0" smtClean="0"/>
              <a:t>“</a:t>
            </a:r>
            <a:r>
              <a:rPr lang="zh-CN" altLang="zh-CN" sz="1600" b="1" dirty="0" smtClean="0"/>
              <a:t>一</a:t>
            </a:r>
            <a:r>
              <a:rPr lang="en-US" altLang="zh-CN" sz="1600" b="1" dirty="0" smtClean="0"/>
              <a:t>”</a:t>
            </a:r>
            <a:r>
              <a:rPr lang="zh-CN" altLang="zh-CN" sz="1600" b="1" dirty="0" smtClean="0"/>
              <a:t>不</a:t>
            </a:r>
            <a:r>
              <a:rPr lang="en-US" altLang="zh-CN" sz="1600" b="1" dirty="0" smtClean="0"/>
              <a:t>“</a:t>
            </a:r>
            <a:r>
              <a:rPr lang="zh-CN" altLang="zh-CN" sz="1600" b="1" dirty="0" smtClean="0"/>
              <a:t>二</a:t>
            </a:r>
            <a:r>
              <a:rPr lang="en-US" altLang="zh-CN" sz="1600" b="1" dirty="0" smtClean="0"/>
              <a:t>”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避免歧义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第四节</a:t>
            </a:r>
            <a:r>
              <a:rPr lang="zh-CN" altLang="zh-CN" dirty="0"/>
              <a:t>　</a:t>
            </a:r>
            <a:r>
              <a:rPr lang="zh-CN" altLang="zh-CN" b="1" dirty="0"/>
              <a:t>说</a:t>
            </a:r>
            <a:r>
              <a:rPr lang="en-US" altLang="zh-CN" b="1" dirty="0"/>
              <a:t>“</a:t>
            </a:r>
            <a:r>
              <a:rPr lang="zh-CN" altLang="zh-CN" b="1" dirty="0"/>
              <a:t>一</a:t>
            </a:r>
            <a:r>
              <a:rPr lang="en-US" altLang="zh-CN" b="1" dirty="0"/>
              <a:t>”</a:t>
            </a:r>
            <a:r>
              <a:rPr lang="zh-CN" altLang="zh-CN" b="1" dirty="0"/>
              <a:t>不</a:t>
            </a:r>
            <a:r>
              <a:rPr lang="en-US" altLang="zh-CN" b="1" dirty="0"/>
              <a:t>“</a:t>
            </a:r>
            <a:r>
              <a:rPr lang="zh-CN" altLang="zh-CN" b="1" dirty="0"/>
              <a:t>二</a:t>
            </a:r>
            <a:r>
              <a:rPr lang="en-US" altLang="zh-CN" b="1" dirty="0" smtClean="0"/>
              <a:t>”</a:t>
            </a:r>
            <a:r>
              <a:rPr lang="en-US" altLang="zh-CN" dirty="0" smtClean="0"/>
              <a:t>——</a:t>
            </a:r>
            <a:r>
              <a:rPr lang="zh-CN" altLang="zh-CN" dirty="0"/>
              <a:t>避免歧义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一个人想给一个算命先生出难题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请先生算算我父母的情况。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那先生想了想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母在父先死。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旁边有几个看热闹的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其中一个说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他母亲活着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他父亲死了。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另一个却说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他父亲活着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他母亲在他父亲前头死了。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第三个说道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你俩都不对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他算的是他父母都死了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只是母亲先死。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第四个人则说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你们都错了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他算的是以后的事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是说将来他父亲先死罢了。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那个出难题的人盯着算命先生说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你说我父母到底怎么样呢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那算命先生从容地说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我算着就是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母在父先死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有什么不对吗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这个算命先生就是利用句子的歧义性骗人的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如果不懂得他耍的把戏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那就难免上当了。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本节共分为三部分。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第一部分是引子。借助猜谜语的形式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说明在同一语言材料中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同时具有两种意义的理解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这就是语言现象中的歧义。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第二部分是课堂活动。通过选取晨报的标题来说明歧义句分为两种类型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一种是词语的多义性造成的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一种是结构的多样性造成的。进而指出句子的歧义是可以消除的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一种办法是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第三部分是工具箱。主要介绍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歧义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笼统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的区别、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有歧义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辨歧义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的区别以及歧义句的种种类型。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歧义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模糊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笼统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有何不同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语义上的模糊性不等于歧义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那是指一个词语的意义与别的词语的意义往往难以绝对划分清楚。而歧义则是指同形语句可以同时具有两个意义。在言语交际中歧义可以通过一定的手段来消除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而模糊则始终是模糊的。比如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的词义是模糊的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之间没有绝对的界限。如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新汽车牌照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有歧义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也可能指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牌照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歧义与语义上的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笼统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笼统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来源于语言的概括性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是对同类事物进行抽象概括而产生的。如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他买了一双鞋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就是笼统的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并未表明是男鞋还是女鞋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是皮鞋还是布鞋。这句话没有歧义。如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他走了一个小时了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可以理解为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也可以理解为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。这句话就是有歧义的。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6049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歧义产生的原因都有哪些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词语含义多解造成的歧义。如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躺在床上没多久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他想起来了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可理解为他想起了什么事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也可理解为他要起床。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结构关系不同造成的歧义。如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进口彩电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可理解为动宾关系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也可理解为偏正关系。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语义不明确造成的歧义。如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开刀的是她父亲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可理解为她父亲是开刀的外科医生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也可理解为她父亲有病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医生给他做了手术。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词类不同造成的歧义。如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我要炒肉丝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可理解为动词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也可理解为形容词。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组合层次不同造成的歧义。如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我们三个人一组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可理解为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三个人一组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我们三个人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4657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句子成分残缺造成的歧义。如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买车、船、饭票在服务台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此句在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后丢掉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字造成歧义。可理解为车票、船票和饭票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也可理解为买车、买船和买饭票。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口语中轻重音不同也会造成歧义。如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他一个早晨就写了三封信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若轻读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是说他写信写得快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若重读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则是说他工作效率低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只写了三封信。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766371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19675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消除歧义的具体方法有哪些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设置具体语境。如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你为什么打他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可具体表述为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你为什么打他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应该好好教育嘛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你为什么打他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该打的应该是我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增加必要词语。如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我去上课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可说成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我去给学生上课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我去听老师上课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我去医院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可说成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我去医院上班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我去医院看病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改换词语或调整语序。如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两个球队的教练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两位球队的教练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更换量词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球队的两个教练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调换语序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几个饭店的服务员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几家饭店的服务员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饭店的服务员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94436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改变句子结构。如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围剿土匪的部队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土匪的部队被围剿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部队围剿土匪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这是一位知识十分渊博的王老师的学生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王老师知识十分渊博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这是王老师的一个学生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这是王老师的一个学生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他知识十分渊博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标点符号。如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电视机不要退回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电视机不要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退回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电视机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不要退回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522158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786253"/>
              </p:ext>
            </p:extLst>
          </p:nvPr>
        </p:nvGraphicFramePr>
        <p:xfrm>
          <a:off x="508000" y="1988840"/>
          <a:ext cx="8128000" cy="2737357"/>
        </p:xfrm>
        <a:graphic>
          <a:graphicData uri="http://schemas.openxmlformats.org/presentationml/2006/ole">
            <p:oleObj spid="_x0000_s1026" name="文档" r:id="rId3" imgW="3837032" imgH="12927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293</TotalTime>
  <Words>1177</Words>
  <Application>Microsoft Office PowerPoint</Application>
  <PresentationFormat>全屏显示(4:3)</PresentationFormat>
  <Paragraphs>30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测控设计模板14新</vt:lpstr>
      <vt:lpstr>文档</vt:lpstr>
      <vt:lpstr>第四节　说“一”不“二”——避免歧义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