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customXml/itemProps24.xml" ContentType="application/vnd.openxmlformats-officedocument.customXmlProperties+xml"/>
  <Override PartName="/customXml/itemProps71.xml" ContentType="application/vnd.openxmlformats-officedocument.customXmlProperties+xml"/>
  <Override PartName="/customXml/itemProps113.xml" ContentType="application/vnd.openxmlformats-officedocument.customXmlProperties+xml"/>
  <Override PartName="/customXml/itemProps160.xml" ContentType="application/vnd.openxmlformats-officedocument.customXmlProperties+xml"/>
  <Override PartName="/ppt/slides/slide120.xml" ContentType="application/vnd.openxmlformats-officedocument.presentationml.slide+xml"/>
  <Override PartName="/ppt/slides/slide218.xml" ContentType="application/vnd.openxmlformats-officedocument.presentationml.slide+xml"/>
  <Override PartName="/ppt/notesSlides/notesSlide38.xml" ContentType="application/vnd.openxmlformats-officedocument.presentationml.notesSlide+xml"/>
  <Override PartName="/ppt/notesSlides/notesSlide85.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17.xml" ContentType="application/vnd.openxmlformats-officedocument.presentationml.notesSlide+xml"/>
  <Default Extension="xml" ContentType="application/xml"/>
  <Override PartName="/customXml/itemProps214.xml" ContentType="application/vnd.openxmlformats-officedocument.customXmlProperties+xml"/>
  <Override PartName="/ppt/slides/slide50.xml" ContentType="application/vnd.openxmlformats-officedocument.presentationml.slide+xml"/>
  <Override PartName="/ppt/notesSlides/notesSlide16.xml" ContentType="application/vnd.openxmlformats-officedocument.presentationml.notesSlide+xml"/>
  <Override PartName="/ppt/notesSlides/notesSlide63.xml" ContentType="application/vnd.openxmlformats-officedocument.presentationml.notesSlide+xml"/>
  <Override PartName="/customXml/itemProps198.xml" ContentType="application/vnd.openxmlformats-officedocument.customXmlProperties+xml"/>
  <Override PartName="/ppt/notesSlides/notesSlide41.xml" ContentType="application/vnd.openxmlformats-officedocument.presentationml.notesSlide+xml"/>
  <Override PartName="/ppt/notesSlides/notesSlide179.xml" ContentType="application/vnd.openxmlformats-officedocument.presentationml.notesSlide+xml"/>
  <Override PartName="/customXml/itemProps87.xml" ContentType="application/vnd.openxmlformats-officedocument.customXmlProperties+xml"/>
  <Override PartName="/ppt/slides/slide158.xml" ContentType="application/vnd.openxmlformats-officedocument.presentationml.slide+xml"/>
  <Override PartName="/customXml/itemProps129.xml" ContentType="application/vnd.openxmlformats-officedocument.customXmlProperties+xml"/>
  <Override PartName="/customXml/itemProps176.xml" ContentType="application/vnd.openxmlformats-officedocument.customXmlProperties+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notesSlides/notesSlide157.xml" ContentType="application/vnd.openxmlformats-officedocument.presentationml.notesSlide+xml"/>
  <Override PartName="/customXml/itemProps18.xml" ContentType="application/vnd.openxmlformats-officedocument.customXmlProperties+xml"/>
  <Override PartName="/customXml/itemProps65.xml" ContentType="application/vnd.openxmlformats-officedocument.customXmlProperties+xml"/>
  <Override PartName="/customXml/itemProps107.xml" ContentType="application/vnd.openxmlformats-officedocument.customXmlProperties+xml"/>
  <Override PartName="/customXml/itemProps154.xml" ContentType="application/vnd.openxmlformats-officedocument.customXmlProperties+xml"/>
  <Override PartName="/ppt/slides/slide88.xml" ContentType="application/vnd.openxmlformats-officedocument.presentationml.slide+xml"/>
  <Override PartName="/ppt/notesSlides/notesSlide135.xml" ContentType="application/vnd.openxmlformats-officedocument.presentationml.notesSlide+xml"/>
  <Override PartName="/ppt/notesSlides/notesSlide182.xml" ContentType="application/vnd.openxmlformats-officedocument.presentationml.notesSlide+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Override PartName="/ppt/slides/slide161.xml" ContentType="application/vnd.openxmlformats-officedocument.presentationml.slide+xml"/>
  <Default Extension="png" ContentType="image/png"/>
  <Override PartName="/ppt/notesSlides/notesSlide79.xml" ContentType="application/vnd.openxmlformats-officedocument.presentationml.notesSlide+xml"/>
  <Override PartName="/customXml/itemProps43.xml" ContentType="application/vnd.openxmlformats-officedocument.customXmlProperties+xml"/>
  <Override PartName="/customXml/itemProps90.xml" ContentType="application/vnd.openxmlformats-officedocument.customXmlProperties+xml"/>
  <Override PartName="/customXml/itemProps132.xml" ContentType="application/vnd.openxmlformats-officedocument.customXmlProperties+xml"/>
  <Override PartName="/ppt/theme/theme2.xml" ContentType="application/vnd.openxmlformats-officedocument.theme+xml"/>
  <Override PartName="/ppt/notesSlides/notesSlide57.xml" ContentType="application/vnd.openxmlformats-officedocument.presentationml.notesSlide+xml"/>
  <Override PartName="/ppt/notesSlides/notesSlide113.xml" ContentType="application/vnd.openxmlformats-officedocument.presentationml.notesSlide+xml"/>
  <Override PartName="/ppt/notesSlides/notesSlide160.xml" ContentType="application/vnd.openxmlformats-officedocument.presentationml.notesSlide+xml"/>
  <Override PartName="/customXml/itemProps21.xml" ContentType="application/vnd.openxmlformats-officedocument.customXmlProperties+xml"/>
  <Override PartName="/customXml/itemProps110.xml" ContentType="application/vnd.openxmlformats-officedocument.customXmlProperties+xml"/>
  <Override PartName="/customXml/itemProps208.xml" ContentType="application/vnd.openxmlformats-officedocument.customXmlProperties+xml"/>
  <Override PartName="/ppt/slides/slide44.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s/slide22.xml" ContentType="application/vnd.openxmlformats-officedocument.presentationml.slide+xml"/>
  <Override PartName="/ppt/slides/slide199.xml" ContentType="application/vnd.openxmlformats-officedocument.presentationml.slide+xml"/>
  <Override PartName="/ppt/notesSlides/notesSlide35.xml" ContentType="application/vnd.openxmlformats-officedocument.presentationml.notesSlide+xml"/>
  <Override PartName="/ppt/notesSlides/notesSlide82.xml" ContentType="application/vnd.openxmlformats-officedocument.presentationml.notesSlide+xml"/>
  <Override PartName="/ppt/notesSlides/notesSlide214.xml" ContentType="application/vnd.openxmlformats-officedocument.presentationml.notes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notesSlides/notesSlide198.xml" ContentType="application/vnd.openxmlformats-officedocument.presentationml.notesSlide+xml"/>
  <Override PartName="/customXml/itemProps59.xml" ContentType="application/vnd.openxmlformats-officedocument.customXmlProperties+xml"/>
  <Override PartName="/customXml/itemProps211.xml" ContentType="application/vnd.openxmlformats-officedocument.customXmlProperties+xml"/>
  <Override PartName="/ppt/slides/slide177.xml" ContentType="application/vnd.openxmlformats-officedocument.presentationml.slide+xml"/>
  <Override PartName="/ppt/notesSlides/notesSlide129.xml" ContentType="application/vnd.openxmlformats-officedocument.presentationml.notesSlide+xml"/>
  <Override PartName="/ppt/notesSlides/notesSlide176.xml" ContentType="application/vnd.openxmlformats-officedocument.presentationml.notesSlide+xml"/>
  <Override PartName="/customXml/itemProps7.xml" ContentType="application/vnd.openxmlformats-officedocument.customXmlProperties+xml"/>
  <Override PartName="/customXml/itemProps148.xml" ContentType="application/vnd.openxmlformats-officedocument.customXmlProperties+xml"/>
  <Override PartName="/customXml/itemProps195.xml" ContentType="application/vnd.openxmlformats-officedocument.customXmlProperties+xml"/>
  <Override PartName="/ppt/slides/slide108.xml" ContentType="application/vnd.openxmlformats-officedocument.presentationml.slide+xml"/>
  <Override PartName="/ppt/slides/slide155.xml" ContentType="application/vnd.openxmlformats-officedocument.presentationml.slide+xml"/>
  <Override PartName="/customXml/itemProps37.xml" ContentType="application/vnd.openxmlformats-officedocument.customXmlProperties+xml"/>
  <Override PartName="/customXml/itemProps84.xml" ContentType="application/vnd.openxmlformats-officedocument.customXmlProperties+xml"/>
  <Override PartName="/customXml/itemProps126.xml" ContentType="application/vnd.openxmlformats-officedocument.customXmlProperties+xml"/>
  <Override PartName="/customXml/itemProps173.xml" ContentType="application/vnd.openxmlformats-officedocument.customXmlProperties+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notesSlides/notesSlide154.xml" ContentType="application/vnd.openxmlformats-officedocument.presentationml.notesSlide+xml"/>
  <Override PartName="/customXml/itemProps15.xml" ContentType="application/vnd.openxmlformats-officedocument.customXmlProperties+xml"/>
  <Override PartName="/customXml/itemProps62.xml" ContentType="application/vnd.openxmlformats-officedocument.customXmlProperties+xml"/>
  <Override PartName="/ppt/slides/slide38.xml" ContentType="application/vnd.openxmlformats-officedocument.presentationml.slide+xml"/>
  <Override PartName="/ppt/slides/slide85.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customXml/itemProps104.xml" ContentType="application/vnd.openxmlformats-officedocument.customXmlProperties+xml"/>
  <Override PartName="/customXml/itemProps151.xml" ContentType="application/vnd.openxmlformats-officedocument.customXmlProperties+xml"/>
  <Override PartName="/ppt/slides/slide111.xml" ContentType="application/vnd.openxmlformats-officedocument.presentationml.slide+xml"/>
  <Override PartName="/ppt/slides/slide209.xml" ContentType="application/vnd.openxmlformats-officedocument.presentationml.slide+xml"/>
  <Override PartName="/ppt/notesSlides/notesSlide29.xml" ContentType="application/vnd.openxmlformats-officedocument.presentationml.notesSlide+xml"/>
  <Override PartName="/ppt/notesSlides/notesSlide76.xml" ContentType="application/vnd.openxmlformats-officedocument.presentationml.notesSlide+xml"/>
  <Override PartName="/customXml/itemProps40.xml" ContentType="application/vnd.openxmlformats-officedocument.customXmlProperties+xml"/>
  <Override PartName="/ppt/slides/slide16.xml" ContentType="application/vnd.openxmlformats-officedocument.presentationml.slide+xml"/>
  <Override PartName="/ppt/slides/slide63.xml" ContentType="application/vnd.openxmlformats-officedocument.presentationml.slide+xml"/>
  <Override PartName="/ppt/notesSlides/notesSlide110.xml" ContentType="application/vnd.openxmlformats-officedocument.presentationml.notesSlide+xml"/>
  <Override PartName="/ppt/notesSlides/notesSlide208.xml" ContentType="application/vnd.openxmlformats-officedocument.presentationml.notesSlide+xml"/>
  <Override PartName="/customXml/itemProps205.xml" ContentType="application/vnd.openxmlformats-officedocument.customXmlProperties+xml"/>
  <Override PartName="/ppt/slides/slide41.xml" ContentType="application/vnd.openxmlformats-officedocument.presentationml.slide+xml"/>
  <Override PartName="/ppt/notesSlides/notesSlide54.xml" ContentType="application/vnd.openxmlformats-officedocument.presentationml.notesSlide+xml"/>
  <Override PartName="/customXml/itemProps189.xml" ContentType="application/vnd.openxmlformats-officedocument.customXmlProperties+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notesSlides/notesSlide32.xml" ContentType="application/vnd.openxmlformats-officedocument.presentationml.notesSlide+xml"/>
  <Override PartName="/customXml/itemProps78.xml" ContentType="application/vnd.openxmlformats-officedocument.customXmlProperties+xml"/>
  <Override PartName="/customXml/itemProps167.xml" ContentType="application/vnd.openxmlformats-officedocument.customXmlProperties+xml"/>
  <Override PartName="/ppt/notesSlides/notesSlide148.xml" ContentType="application/vnd.openxmlformats-officedocument.presentationml.notesSlide+xml"/>
  <Override PartName="/ppt/notesSlides/notesSlide195.xml" ContentType="application/vnd.openxmlformats-officedocument.presentationml.notesSlide+xml"/>
  <Override PartName="/ppt/notesSlides/notesSlide211.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56.xml" ContentType="application/vnd.openxmlformats-officedocument.customXmlProperties+xml"/>
  <Override PartName="/customXml/itemProps145.xml" ContentType="application/vnd.openxmlformats-officedocument.customXmlProperties+xml"/>
  <Override PartName="/customXml/itemProps192.xml" ContentType="application/vnd.openxmlformats-officedocument.customXmlProperties+xml"/>
  <Override PartName="/ppt/slides/slide7.xml" ContentType="application/vnd.openxmlformats-officedocument.presentationml.slide+xml"/>
  <Override PartName="/ppt/notesSlides/notesSlide126.xml" ContentType="application/vnd.openxmlformats-officedocument.presentationml.notesSlide+xml"/>
  <Override PartName="/ppt/notesSlides/notesSlide173.xml" ContentType="application/vnd.openxmlformats-officedocument.presentationml.notesSlide+xml"/>
  <Override PartName="/customXml/itemProps34.xml" ContentType="application/vnd.openxmlformats-officedocument.customXmlProperties+xml"/>
  <Override PartName="/customXml/itemProps81.xml" ContentType="application/vnd.openxmlformats-officedocument.customXmlProperties+xml"/>
  <Override PartName="/customXml/itemProps123.xml" ContentType="application/vnd.openxmlformats-officedocument.customXmlProperties+xml"/>
  <Override PartName="/customXml/itemProps170.xml" ContentType="application/vnd.openxmlformats-officedocument.customXmlProperties+xml"/>
  <Override PartName="/ppt/slides/slide57.xml" ContentType="application/vnd.openxmlformats-officedocument.presentationml.slide+xml"/>
  <Override PartName="/ppt/slides/slide105.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104.xml" ContentType="application/vnd.openxmlformats-officedocument.presentationml.notesSlide+xml"/>
  <Override PartName="/ppt/notesSlides/notesSlide151.xml" ContentType="application/vnd.openxmlformats-officedocument.presentationml.notesSlide+xml"/>
  <Override PartName="/ppt/slides/slide130.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customXml/itemProps12.xml" ContentType="application/vnd.openxmlformats-officedocument.customXmlProperties+xml"/>
  <Override PartName="/customXml/itemProps101.xml" ContentType="application/vnd.openxmlformats-officedocument.customXmlProperties+xml"/>
  <Override PartName="/ppt/slides/slide35.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s/slide13.xml" ContentType="application/vnd.openxmlformats-officedocument.presentationml.slide+xml"/>
  <Override PartName="/ppt/slides/slide60.xml" ContentType="application/vnd.openxmlformats-officedocument.presentationml.slide+xml"/>
  <Override PartName="/ppt/notesSlides/notesSlide26.xml" ContentType="application/vnd.openxmlformats-officedocument.presentationml.notesSlide+xml"/>
  <Override PartName="/ppt/notesSlides/notesSlide73.xml" ContentType="application/vnd.openxmlformats-officedocument.presentationml.notesSlide+xml"/>
  <Override PartName="/ppt/notesSlides/notesSlide205.xml" ContentType="application/vnd.openxmlformats-officedocument.presentationml.notesSlide+xml"/>
  <Override PartName="/ppt/slides/slide168.xml" ContentType="application/vnd.openxmlformats-officedocument.presentationml.slide+xml"/>
  <Override PartName="/ppt/notesSlides/notesSlide51.xml" ContentType="application/vnd.openxmlformats-officedocument.presentationml.notesSlide+xml"/>
  <Override PartName="/ppt/notesSlides/notesSlide189.xml" ContentType="application/vnd.openxmlformats-officedocument.presentationml.notesSlide+xml"/>
  <Override PartName="/customXml/itemProps97.xml" ContentType="application/vnd.openxmlformats-officedocument.customXmlProperties+xml"/>
  <Override PartName="/customXml/itemProps139.xml" ContentType="application/vnd.openxmlformats-officedocument.customXmlProperties+xml"/>
  <Override PartName="/customXml/itemProps186.xml" ContentType="application/vnd.openxmlformats-officedocument.customXmlProperties+xml"/>
  <Override PartName="/customXml/itemProps202.xml" ContentType="application/vnd.openxmlformats-officedocument.customXmlProperties+xml"/>
  <Override PartName="/ppt/notesSlides/notesSlide167.xml" ContentType="application/vnd.openxmlformats-officedocument.presentationml.notes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customXml/itemProps28.xml" ContentType="application/vnd.openxmlformats-officedocument.customXmlProperties+xml"/>
  <Override PartName="/customXml/itemProps75.xml" ContentType="application/vnd.openxmlformats-officedocument.customXmlProperties+xml"/>
  <Override PartName="/customXml/itemProps117.xml" ContentType="application/vnd.openxmlformats-officedocument.customXmlProperties+xml"/>
  <Override PartName="/customXml/itemProps164.xml" ContentType="application/vnd.openxmlformats-officedocument.customXmlProperties+xml"/>
  <Override PartName="/ppt/slides/slide124.xml" ContentType="application/vnd.openxmlformats-officedocument.presentationml.slide+xml"/>
  <Override PartName="/ppt/slides/slide171.xml" ContentType="application/vnd.openxmlformats-officedocument.presentationml.slide+xml"/>
  <Override PartName="/ppt/notesSlides/notesSlide89.xml" ContentType="application/vnd.openxmlformats-officedocument.presentationml.notesSlide+xml"/>
  <Override PartName="/ppt/notesSlides/notesSlide145.xml" ContentType="application/vnd.openxmlformats-officedocument.presentationml.notesSlide+xml"/>
  <Override PartName="/ppt/notesSlides/notesSlide192.xml" ContentType="application/vnd.openxmlformats-officedocument.presentationml.notesSlide+xml"/>
  <Override PartName="/customXml/itemProps53.xml" ContentType="application/vnd.openxmlformats-officedocument.customXmlProperties+xml"/>
  <Override PartName="/customXml/itemProps142.xml" ContentType="application/vnd.openxmlformats-officedocument.customXmlProperties+xml"/>
  <Override PartName="/ppt/slides/slide29.xml" ContentType="application/vnd.openxmlformats-officedocument.presentationml.slide+xml"/>
  <Override PartName="/ppt/slides/slide76.xml" ContentType="application/vnd.openxmlformats-officedocument.presentationml.slide+xml"/>
  <Override PartName="/ppt/notesSlides/notesSlide123.xml" ContentType="application/vnd.openxmlformats-officedocument.presentationml.notesSlide+xml"/>
  <Override PartName="/ppt/notesSlides/notesSlide170.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54.xml" ContentType="application/vnd.openxmlformats-officedocument.presentationml.slide+xml"/>
  <Override PartName="/ppt/slides/slide102.xml" ContentType="application/vnd.openxmlformats-officedocument.presentationml.slide+xml"/>
  <Override PartName="/ppt/notesSlides/notesSlide67.xml" ContentType="application/vnd.openxmlformats-officedocument.presentationml.notesSlide+xml"/>
  <Override PartName="/customXml/itemProps31.xml" ContentType="application/vnd.openxmlformats-officedocument.customXmlProperties+xml"/>
  <Override PartName="/customXml/itemProps120.xml" ContentType="application/vnd.openxmlformats-officedocument.customXmlProperties+xml"/>
  <Override PartName="/ppt/notesSlides/notesSlide45.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slides/slide10.xml" ContentType="application/vnd.openxmlformats-officedocument.presentationml.slide+xml"/>
  <Override PartName="/ppt/slides/slide187.xml" ContentType="application/vnd.openxmlformats-officedocument.presentationml.slide+xml"/>
  <Override PartName="/ppt/slides/slide203.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customXml/itemProps69.xml" ContentType="application/vnd.openxmlformats-officedocument.customXmlProperties+xml"/>
  <Override PartName="/customXml/itemProps158.xml" ContentType="application/vnd.openxmlformats-officedocument.customXmlProperties+xml"/>
  <Override PartName="/ppt/notesSlides/notesSlide139.xml" ContentType="application/vnd.openxmlformats-officedocument.presentationml.notesSlide+xml"/>
  <Override PartName="/ppt/notesSlides/notesSlide186.xml" ContentType="application/vnd.openxmlformats-officedocument.presentationml.notesSlide+xml"/>
  <Override PartName="/ppt/notesSlides/notesSlide202.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customXml/itemProps47.xml" ContentType="application/vnd.openxmlformats-officedocument.customXmlProperties+xml"/>
  <Override PartName="/customXml/itemProps94.xml" ContentType="application/vnd.openxmlformats-officedocument.customXmlProperties+xml"/>
  <Override PartName="/customXml/itemProps136.xml" ContentType="application/vnd.openxmlformats-officedocument.customXmlProperties+xml"/>
  <Override PartName="/customXml/itemProps183.xml" ContentType="application/vnd.openxmlformats-officedocument.customXmlProperties+xml"/>
  <Override PartName="/ppt/slides/slide143.xml" ContentType="application/vnd.openxmlformats-officedocument.presentationml.slide+xml"/>
  <Override PartName="/ppt/slides/slide190.xml" ContentType="application/vnd.openxmlformats-officedocument.presentationml.slide+xml"/>
  <Override PartName="/ppt/notesSlides/notesSlide117.xml" ContentType="application/vnd.openxmlformats-officedocument.presentationml.notesSlide+xml"/>
  <Override PartName="/ppt/notesSlides/notesSlide164.xml" ContentType="application/vnd.openxmlformats-officedocument.presentationml.notesSlide+xml"/>
  <Override PartName="/customXml/itemProps25.xml" ContentType="application/vnd.openxmlformats-officedocument.customXmlProperties+xml"/>
  <Override PartName="/customXml/itemProps72.xml" ContentType="application/vnd.openxmlformats-officedocument.customXmlProperties+xml"/>
  <Override PartName="/customXml/itemProps114.xml" ContentType="application/vnd.openxmlformats-officedocument.customXmlProperties+xml"/>
  <Override PartName="/customXml/itemProps161.xml" ContentType="application/vnd.openxmlformats-officedocument.customXmlProperties+xml"/>
  <Override PartName="/ppt/slides/slide48.xml" ContentType="application/vnd.openxmlformats-officedocument.presentationml.slide+xml"/>
  <Override PartName="/ppt/slides/slide95.xml" ContentType="application/vnd.openxmlformats-officedocument.presentationml.slide+xml"/>
  <Override PartName="/ppt/notesSlides/notesSlide142.xml" ContentType="application/vnd.openxmlformats-officedocument.presentationml.notesSlide+xml"/>
  <Override PartName="/ppt/slides/slide26.xml" ContentType="application/vnd.openxmlformats-officedocument.presentationml.slide+xml"/>
  <Override PartName="/ppt/slides/slide73.xml" ContentType="application/vnd.openxmlformats-officedocument.presentationml.slide+xml"/>
  <Override PartName="/ppt/slides/slide121.xml" ContentType="application/vnd.openxmlformats-officedocument.presentationml.slide+xml"/>
  <Override PartName="/ppt/notesSlides/notesSlide39.xml" ContentType="application/vnd.openxmlformats-officedocument.presentationml.notesSlide+xml"/>
  <Override PartName="/ppt/notesSlides/notesSlide86.xml" ContentType="application/vnd.openxmlformats-officedocument.presentationml.notesSlide+xml"/>
  <Override PartName="/customXml/itemProps50.xml" ContentType="application/vnd.openxmlformats-officedocument.customXmlProperties+xml"/>
  <Override PartName="/ppt/slides/slide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64.xml" ContentType="application/vnd.openxmlformats-officedocument.presentationml.notesSlide+xml"/>
  <Override PartName="/ppt/notesSlides/notesSlide120.xml" ContentType="application/vnd.openxmlformats-officedocument.presentationml.notesSlide+xml"/>
  <Override PartName="/customXml/itemProps215.xml" ContentType="application/vnd.openxmlformats-officedocument.customXmlProperties+xml"/>
  <Override PartName="/ppt/slides/slide51.xml" ContentType="application/vnd.openxmlformats-officedocument.presentationml.slide+xml"/>
  <Override PartName="/customXml/itemProps199.xml" ContentType="application/vnd.openxmlformats-officedocument.customXmlProperties+xml"/>
  <Override PartName="/ppt/slides/slide159.xml" ContentType="application/vnd.openxmlformats-officedocument.presentationml.slide+xml"/>
  <Override PartName="/ppt/notesSlides/notesSlide42.xml" ContentType="application/vnd.openxmlformats-officedocument.presentationml.notesSlide+xml"/>
  <Override PartName="/customXml/itemProps88.xml" ContentType="application/vnd.openxmlformats-officedocument.customXmlProperties+xml"/>
  <Override PartName="/customXml/itemProps177.xml" ContentType="application/vnd.openxmlformats-officedocument.customXmlProperties+xml"/>
  <Override PartName="/ppt/slides/slide200.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158.xml" ContentType="application/vnd.openxmlformats-officedocument.presentationml.notesSlide+xml"/>
  <Override PartName="/ppt/slides/slide89.xml" ContentType="application/vnd.openxmlformats-officedocument.presentationml.slide+xml"/>
  <Override PartName="/ppt/slides/slide137.xml" ContentType="application/vnd.openxmlformats-officedocument.presentationml.slide+xml"/>
  <Override PartName="/ppt/slides/slide184.xml" ContentType="application/vnd.openxmlformats-officedocument.presentationml.slide+xml"/>
  <Override PartName="/customXml/itemProps19.xml" ContentType="application/vnd.openxmlformats-officedocument.customXmlProperties+xml"/>
  <Override PartName="/customXml/itemProps66.xml" ContentType="application/vnd.openxmlformats-officedocument.customXmlProperties+xml"/>
  <Override PartName="/customXml/itemProps108.xml" ContentType="application/vnd.openxmlformats-officedocument.customXmlProperties+xml"/>
  <Override PartName="/customXml/itemProps155.xml" ContentType="application/vnd.openxmlformats-officedocument.customXmlProperties+xml"/>
  <Override PartName="/ppt/slides/slide115.xml" ContentType="application/vnd.openxmlformats-officedocument.presentationml.slide+xml"/>
  <Override PartName="/ppt/slides/slide162.xml" ContentType="application/vnd.openxmlformats-officedocument.presentationml.slide+xml"/>
  <Override PartName="/ppt/notesSlides/notesSlide136.xml" ContentType="application/vnd.openxmlformats-officedocument.presentationml.notesSlide+xml"/>
  <Override PartName="/ppt/notesSlides/notesSlide183.xml" ContentType="application/vnd.openxmlformats-officedocument.presentationml.notesSlide+xml"/>
  <Override PartName="/customXml/itemProps3.xml" ContentType="application/vnd.openxmlformats-officedocument.customXmlProperties+xml"/>
  <Override PartName="/customXml/itemProps44.xml" ContentType="application/vnd.openxmlformats-officedocument.customXmlProperties+xml"/>
  <Override PartName="/customXml/itemProps91.xml" ContentType="application/vnd.openxmlformats-officedocument.customXmlProperties+xml"/>
  <Override PartName="/customXml/itemProps133.xml" ContentType="application/vnd.openxmlformats-officedocument.customXmlProperties+xml"/>
  <Override PartName="/customXml/itemProps180.xml" ContentType="application/vnd.openxmlformats-officedocument.customXml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notesSlides/notesSlide161.xml" ContentType="application/vnd.openxmlformats-officedocument.presentationml.notesSlide+xml"/>
  <Override PartName="/customXml/itemProps33.xml" ContentType="application/vnd.openxmlformats-officedocument.customXmlProperties+xml"/>
  <Override PartName="/customXml/itemProps80.xml" ContentType="application/vnd.openxmlformats-officedocument.customXmlProperties+xml"/>
  <Override PartName="/customXml/itemProps122.xml" ContentType="application/vnd.openxmlformats-officedocument.customXmlProperties+xml"/>
  <Override PartName="/customXml/itemProps209.xml" ContentType="application/vnd.openxmlformats-officedocument.customXmlProperties+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50.xml" ContentType="application/vnd.openxmlformats-officedocument.presentationml.notesSlide+xml"/>
  <Override PartName="/customXml/itemProps11.xml" ContentType="application/vnd.openxmlformats-officedocument.customXmlProperties+xml"/>
  <Override PartName="/customXml/itemProps22.xml" ContentType="application/vnd.openxmlformats-officedocument.customXmlProperties+xml"/>
  <Override PartName="/customXml/itemProps100.xml" ContentType="application/vnd.openxmlformats-officedocument.customXmlProperties+xml"/>
  <Override PartName="/customXml/itemProps111.xml" ContentType="application/vnd.openxmlformats-officedocument.customXmlProperties+xml"/>
  <Override PartName="/ppt/slides/slide34.xml" ContentType="application/vnd.openxmlformats-officedocument.presentationml.slide+xml"/>
  <Override PartName="/ppt/slides/slide81.xml" ContentType="application/vnd.openxmlformats-officedocument.presentationml.slide+xml"/>
  <Override PartName="/ppt/slides/slide216.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notesSlides/notesSlide199.xml" ContentType="application/vnd.openxmlformats-officedocument.presentationml.notesSlide+xml"/>
  <Override PartName="/ppt/notesSlides/notesSlide215.xml" ContentType="application/vnd.openxmlformats-officedocument.presentationml.notesSlide+xml"/>
  <Override PartName="/customXml/itemProps212.xml" ContentType="application/vnd.openxmlformats-officedocument.customXmlProperties+xml"/>
  <Override PartName="/ppt/slides/slide12.xml" ContentType="application/vnd.openxmlformats-officedocument.presentationml.slide+xml"/>
  <Override PartName="/ppt/slides/slide178.xml" ContentType="application/vnd.openxmlformats-officedocument.presentationml.slide+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notesSlides/notesSlide188.xml" ContentType="application/vnd.openxmlformats-officedocument.presentationml.notesSlide+xml"/>
  <Override PartName="/ppt/notesSlides/notesSlide204.xml" ContentType="application/vnd.openxmlformats-officedocument.presentationml.notesSlide+xml"/>
  <Override PartName="/customXml/itemProps8.xml" ContentType="application/vnd.openxmlformats-officedocument.customXmlProperties+xml"/>
  <Override PartName="/customXml/itemProps149.xml" ContentType="application/vnd.openxmlformats-officedocument.customXmlProperties+xml"/>
  <Override PartName="/customXml/itemProps196.xml" ContentType="application/vnd.openxmlformats-officedocument.customXmlProperties+xml"/>
  <Override PartName="/customXml/itemProps201.xml" ContentType="application/vnd.openxmlformats-officedocument.customXmlProperties+xml"/>
  <Override PartName="/ppt/slides/slide167.xml" ContentType="application/vnd.openxmlformats-officedocument.presentationml.slide+xml"/>
  <Override PartName="/ppt/notesSlides/notesSlide50.xml" ContentType="application/vnd.openxmlformats-officedocument.presentationml.notesSlide+xml"/>
  <Override PartName="/ppt/notesSlides/notesSlide177.xml" ContentType="application/vnd.openxmlformats-officedocument.presentationml.notesSlide+xml"/>
  <Override PartName="/customXml/itemProps38.xml" ContentType="application/vnd.openxmlformats-officedocument.customXmlProperties+xml"/>
  <Override PartName="/customXml/itemProps49.xml" ContentType="application/vnd.openxmlformats-officedocument.customXmlProperties+xml"/>
  <Override PartName="/customXml/itemProps85.xml" ContentType="application/vnd.openxmlformats-officedocument.customXmlProperties+xml"/>
  <Override PartName="/customXml/itemProps96.xml" ContentType="application/vnd.openxmlformats-officedocument.customXmlProperties+xml"/>
  <Override PartName="/customXml/itemProps138.xml" ContentType="application/vnd.openxmlformats-officedocument.customXmlProperties+xml"/>
  <Override PartName="/customXml/itemProps185.xml" ContentType="application/vnd.openxmlformats-officedocument.customXmlProperties+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notesSlides/notesSlide155.xml" ContentType="application/vnd.openxmlformats-officedocument.presentationml.notesSlide+xml"/>
  <Override PartName="/ppt/notesSlides/notesSlide166.xml" ContentType="application/vnd.openxmlformats-officedocument.presentationml.notesSlide+xml"/>
  <Override PartName="/customXml/itemProps27.xml" ContentType="application/vnd.openxmlformats-officedocument.customXmlProperties+xml"/>
  <Override PartName="/customXml/itemProps74.xml" ContentType="application/vnd.openxmlformats-officedocument.customXmlProperties+xml"/>
  <Override PartName="/customXml/itemProps116.xml" ContentType="application/vnd.openxmlformats-officedocument.customXmlProperties+xml"/>
  <Override PartName="/customXml/itemProps127.xml" ContentType="application/vnd.openxmlformats-officedocument.customXmlProperties+xml"/>
  <Override PartName="/customXml/itemProps163.xml" ContentType="application/vnd.openxmlformats-officedocument.customXmlProperties+xml"/>
  <Override PartName="/customXml/itemProps174.xml" ContentType="application/vnd.openxmlformats-officedocument.customXmlProperties+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44.xml" ContentType="application/vnd.openxmlformats-officedocument.presentationml.notesSlide+xml"/>
  <Override PartName="/ppt/notesSlides/notesSlide191.xml" ContentType="application/vnd.openxmlformats-officedocument.presentationml.notesSlide+xml"/>
  <Override PartName="/customXml/itemProps16.xml" ContentType="application/vnd.openxmlformats-officedocument.customXmlProperties+xml"/>
  <Override PartName="/customXml/itemProps63.xml" ContentType="application/vnd.openxmlformats-officedocument.customXmlProperties+xml"/>
  <Override PartName="/customXml/itemProps105.xml" ContentType="application/vnd.openxmlformats-officedocument.customXmlProperties+xml"/>
  <Override PartName="/customXml/itemProps152.xml" ContentType="application/vnd.openxmlformats-officedocument.customXmlProperties+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notesSlides/notesSlide88.xml" ContentType="application/vnd.openxmlformats-officedocument.presentationml.notesSlide+xml"/>
  <Override PartName="/ppt/notesSlides/notesSlide133.xml" ContentType="application/vnd.openxmlformats-officedocument.presentationml.notesSlide+xml"/>
  <Override PartName="/ppt/notesSlides/notesSlide180.xml" ContentType="application/vnd.openxmlformats-officedocument.presentationml.notesSlide+xml"/>
  <Override PartName="/customXml/itemProps41.xml" ContentType="application/vnd.openxmlformats-officedocument.customXmlProperties+xml"/>
  <Override PartName="/customXml/itemProps52.xml" ContentType="application/vnd.openxmlformats-officedocument.customXmlProperties+xml"/>
  <Override PartName="/customXml/itemProps141.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122.xml" ContentType="application/vnd.openxmlformats-officedocument.presentationml.notesSlide+xml"/>
  <Override PartName="/ppt/notesSlides/notesSlide209.xml" ContentType="application/vnd.openxmlformats-officedocument.presentationml.notesSlide+xml"/>
  <Override PartName="/customXml/itemProps30.xml" ContentType="application/vnd.openxmlformats-officedocument.customXmlProperties+xml"/>
  <Override PartName="/customXml/itemProps130.xml" ContentType="application/vnd.openxmlformats-officedocument.customXmlProperties+xml"/>
  <Override PartName="/customXml/itemProps217.xml" ContentType="application/vnd.openxmlformats-officedocument.customXmlProperties+xml"/>
  <Override PartName="/ppt/slides/slide53.xml" ContentType="application/vnd.openxmlformats-officedocument.presentationml.slide+xml"/>
  <Default Extension="jpeg" ContentType="image/jpeg"/>
  <Override PartName="/ppt/notesSlides/notesSlide55.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customXml/itemProps206.xml" ContentType="application/vnd.openxmlformats-officedocument.customXmlProperties+xml"/>
  <Override PartName="/ppt/slides/slide31.xml" ContentType="application/vnd.openxmlformats-officedocument.presentationml.slide+xml"/>
  <Override PartName="/ppt/slides/slide42.xml" ContentType="application/vnd.openxmlformats-officedocument.presentationml.slide+xml"/>
  <Override PartName="/ppt/slides/slide213.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customXml/itemProps179.xml" ContentType="application/vnd.openxmlformats-officedocument.customXmlProperties+xml"/>
  <Override PartName="/ppt/slides/slide20.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ppt/notesSlides/notesSlide212.xml" ContentType="application/vnd.openxmlformats-officedocument.presentationml.notesSlide+xml"/>
  <Override PartName="/customXml/itemProps79.xml" ContentType="application/vnd.openxmlformats-officedocument.customXmlProperties+xml"/>
  <Override PartName="/customXml/itemProps168.xml" ContentType="application/vnd.openxmlformats-officedocument.customXmlProperties+xml"/>
  <Override PartName="/ppt/slides/slide139.xml" ContentType="application/vnd.openxmlformats-officedocument.presentationml.slide+xml"/>
  <Override PartName="/ppt/slides/slide186.xml" ContentType="application/vnd.openxmlformats-officedocument.presentationml.slide+xml"/>
  <Override PartName="/ppt/notesSlides/notesSlide11.xml" ContentType="application/vnd.openxmlformats-officedocument.presentationml.notesSlide+xml"/>
  <Override PartName="/ppt/notesSlides/notesSlide149.xml" ContentType="application/vnd.openxmlformats-officedocument.presentationml.notesSlide+xml"/>
  <Override PartName="/ppt/notesSlides/notesSlide196.xml" ContentType="application/vnd.openxmlformats-officedocument.presentationml.notesSlide+xml"/>
  <Override PartName="/ppt/notesSlides/notesSlide201.xml" ContentType="application/vnd.openxmlformats-officedocument.presentationml.notesSlide+xml"/>
  <Override PartName="/customXml/itemProps57.xml" ContentType="application/vnd.openxmlformats-officedocument.customXmlProperties+xml"/>
  <Override PartName="/customXml/itemProps68.xml" ContentType="application/vnd.openxmlformats-officedocument.customXmlProperties+xml"/>
  <Override PartName="/customXml/itemProps146.xml" ContentType="application/vnd.openxmlformats-officedocument.customXmlProperties+xml"/>
  <Override PartName="/customXml/itemProps157.xml" ContentType="application/vnd.openxmlformats-officedocument.customXmlProperties+xml"/>
  <Override PartName="/customXml/itemProps193.xml" ContentType="application/vnd.openxmlformats-officedocument.customXmlProperties+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notesSlides/notesSlide127.xml" ContentType="application/vnd.openxmlformats-officedocument.presentationml.notesSlide+xml"/>
  <Override PartName="/ppt/notesSlides/notesSlide138.xml" ContentType="application/vnd.openxmlformats-officedocument.presentationml.notesSlide+xml"/>
  <Override PartName="/ppt/notesSlides/notesSlide174.xml" ContentType="application/vnd.openxmlformats-officedocument.presentationml.notesSlide+xml"/>
  <Override PartName="/ppt/notesSlides/notesSlide185.xml" ContentType="application/vnd.openxmlformats-officedocument.presentationml.notesSlide+xml"/>
  <Override PartName="/customXml/itemProps5.xml" ContentType="application/vnd.openxmlformats-officedocument.customXmlProperties+xml"/>
  <Override PartName="/customXml/itemProps46.xml" ContentType="application/vnd.openxmlformats-officedocument.customXmlProperties+xml"/>
  <Override PartName="/customXml/itemProps93.xml" ContentType="application/vnd.openxmlformats-officedocument.customXmlProperties+xml"/>
  <Override PartName="/customXml/itemProps135.xml" ContentType="application/vnd.openxmlformats-officedocument.customXmlProperties+xml"/>
  <Override PartName="/customXml/itemProps182.xml" ContentType="application/vnd.openxmlformats-officedocument.customXmlProperties+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notesSlides/notesSlide116.xml" ContentType="application/vnd.openxmlformats-officedocument.presentationml.notesSlide+xml"/>
  <Override PartName="/ppt/notesSlides/notesSlide163.xml" ContentType="application/vnd.openxmlformats-officedocument.presentationml.notesSlide+xml"/>
  <Override PartName="/customXml/itemProps35.xml" ContentType="application/vnd.openxmlformats-officedocument.customXmlProperties+xml"/>
  <Override PartName="/customXml/itemProps82.xml" ContentType="application/vnd.openxmlformats-officedocument.customXmlProperties+xml"/>
  <Override PartName="/customXml/itemProps124.xml" ContentType="application/vnd.openxmlformats-officedocument.customXmlProperties+xml"/>
  <Override PartName="/customXml/itemProps171.xml" ContentType="application/vnd.openxmlformats-officedocument.customXmlProperties+xml"/>
  <Override PartName="/ppt/slides/slide58.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notesSlides/notesSlide152.xml" ContentType="application/vnd.openxmlformats-officedocument.presentationml.notesSlide+xml"/>
  <Override PartName="/customXml/itemProps13.xml" ContentType="application/vnd.openxmlformats-officedocument.customXmlProperties+xml"/>
  <Override PartName="/customXml/itemProps60.xml" ContentType="application/vnd.openxmlformats-officedocument.customXmlProperties+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notesSlides/notesSlide49.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customXml/itemProps102.xml" ContentType="application/vnd.openxmlformats-officedocument.customXmlProperties+xml"/>
  <Override PartName="/ppt/slides/slide207.xml" ContentType="application/vnd.openxmlformats-officedocument.presentationml.slide+xml"/>
  <Override PartName="/ppt/notesSlides/notesSlide27.xml" ContentType="application/vnd.openxmlformats-officedocument.presentationml.notesSlide+xml"/>
  <Override PartName="/ppt/notesSlides/notesSlide74.xml" ContentType="application/vnd.openxmlformats-officedocument.presentationml.notesSlide+xml"/>
  <Override PartName="/ppt/slides/slide14.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206.xml" ContentType="application/vnd.openxmlformats-officedocument.presentationml.notesSlide+xml"/>
  <Override PartName="/customXml/itemProps203.xml" ContentType="application/vnd.openxmlformats-officedocument.customXmlProperties+xml"/>
  <Override PartName="/ppt/slides/slide169.xml" ContentType="application/vnd.openxmlformats-officedocument.presentationml.slide+xml"/>
  <Override PartName="/ppt/tableStyles.xml" ContentType="application/vnd.openxmlformats-officedocument.presentationml.tableStyles+xml"/>
  <Override PartName="/ppt/notesSlides/notesSlide52.xml" ContentType="application/vnd.openxmlformats-officedocument.presentationml.notesSlide+xml"/>
  <Override PartName="/customXml/itemProps98.xml" ContentType="application/vnd.openxmlformats-officedocument.customXmlProperties+xml"/>
  <Override PartName="/customXml/itemProps187.xml" ContentType="application/vnd.openxmlformats-officedocument.customXmlProperties+xml"/>
  <Override PartName="/ppt/slides/slide147.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notesSlides/notesSlide30.xml" ContentType="application/vnd.openxmlformats-officedocument.presentationml.notesSlide+xml"/>
  <Override PartName="/ppt/notesSlides/notesSlide168.xml" ContentType="application/vnd.openxmlformats-officedocument.presentationml.notesSlide+xml"/>
  <Override PartName="/customXml/itemProps29.xml" ContentType="application/vnd.openxmlformats-officedocument.customXmlProperties+xml"/>
  <Override PartName="/customXml/itemProps76.xml" ContentType="application/vnd.openxmlformats-officedocument.customXmlProperties+xml"/>
  <Override PartName="/customXml/itemProps118.xml" ContentType="application/vnd.openxmlformats-officedocument.customXmlProperties+xml"/>
  <Override PartName="/customXml/itemProps165.xml" ContentType="application/vnd.openxmlformats-officedocument.customXmlProperties+xml"/>
  <Override PartName="/ppt/slides/slide99.xml" ContentType="application/vnd.openxmlformats-officedocument.presentationml.slide+xml"/>
  <Override PartName="/ppt/notesSlides/notesSlide146.xml" ContentType="application/vnd.openxmlformats-officedocument.presentationml.notesSlide+xml"/>
  <Override PartName="/ppt/notesSlides/notesSlide193.xml" ContentType="application/vnd.openxmlformats-officedocument.presentationml.notesSlide+xml"/>
  <Override PartName="/ppt/slides/slide77.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customXml/itemProps2.xml" ContentType="application/vnd.openxmlformats-officedocument.customXmlProperties+xml"/>
  <Override PartName="/customXml/itemProps54.xml" ContentType="application/vnd.openxmlformats-officedocument.customXmlProperties+xml"/>
  <Override PartName="/customXml/itemProps143.xml" ContentType="application/vnd.openxmlformats-officedocument.customXmlProperties+xml"/>
  <Override PartName="/customXml/itemProps190.xml" ContentType="application/vnd.openxmlformats-officedocument.customXmlProperties+xml"/>
  <Override PartName="/ppt/slides/slide5.xml" ContentType="application/vnd.openxmlformats-officedocument.presentationml.slide+xml"/>
  <Override PartName="/ppt/slides/slide103.xml" ContentType="application/vnd.openxmlformats-officedocument.presentationml.slide+xml"/>
  <Override PartName="/ppt/slides/slide150.xml" ContentType="application/vnd.openxmlformats-officedocument.presentationml.slide+xml"/>
  <Override PartName="/ppt/notesSlides/notesSlide68.xml" ContentType="application/vnd.openxmlformats-officedocument.presentationml.notesSlide+xml"/>
  <Override PartName="/ppt/notesSlides/notesSlide124.xml" ContentType="application/vnd.openxmlformats-officedocument.presentationml.notesSlide+xml"/>
  <Override PartName="/ppt/notesSlides/notesSlide171.xml" ContentType="application/vnd.openxmlformats-officedocument.presentationml.notesSlide+xml"/>
  <Override PartName="/customXml/itemProps32.xml" ContentType="application/vnd.openxmlformats-officedocument.customXmlProperties+xml"/>
  <Override PartName="/customXml/itemProps121.xml" ContentType="application/vnd.openxmlformats-officedocument.customXmlProperties+xml"/>
  <Override PartName="/ppt/slides/slide55.xml" ContentType="application/vnd.openxmlformats-officedocument.presentationml.slide+xml"/>
  <Override PartName="/ppt/notesSlides/notesSlide102.xml" ContentType="application/vnd.openxmlformats-officedocument.presentationml.notesSlide+xml"/>
  <Override PartName="/ppt/slides/slide33.xml" ContentType="application/vnd.openxmlformats-officedocument.presentationml.slide+xml"/>
  <Override PartName="/ppt/slides/slide80.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ppt/slides/slide204.xml" ContentType="application/vnd.openxmlformats-officedocument.presentationml.slide+xml"/>
  <Override PartName="/ppt/notesSlides/notesSlide24.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notesSlides/notesSlide203.xml" ContentType="application/vnd.openxmlformats-officedocument.presentationml.notesSlide+xml"/>
  <Override PartName="/customXml/itemProps159.xml" ContentType="application/vnd.openxmlformats-officedocument.customXmlProperties+xml"/>
  <Override PartName="/ppt/slides/slide119.xml" ContentType="application/vnd.openxmlformats-officedocument.presentationml.slide+xml"/>
  <Override PartName="/ppt/slides/slide166.xml" ContentType="application/vnd.openxmlformats-officedocument.presentationml.slide+xml"/>
  <Override PartName="/ppt/notesSlides/notesSlide187.xml" ContentType="application/vnd.openxmlformats-officedocument.presentationml.notesSlide+xml"/>
  <Override PartName="/customXml/itemProps48.xml" ContentType="application/vnd.openxmlformats-officedocument.customXmlProperties+xml"/>
  <Override PartName="/customXml/itemProps95.xml" ContentType="application/vnd.openxmlformats-officedocument.customXmlProperties+xml"/>
  <Override PartName="/customXml/itemProps137.xml" ContentType="application/vnd.openxmlformats-officedocument.customXmlProperties+xml"/>
  <Override PartName="/customXml/itemProps184.xml" ContentType="application/vnd.openxmlformats-officedocument.customXmlProperties+xml"/>
  <Override PartName="/customXml/itemProps200.xml" ContentType="application/vnd.openxmlformats-officedocument.customXmlProperties+xml"/>
  <Override PartName="/ppt/notesSlides/notesSlide118.xml" ContentType="application/vnd.openxmlformats-officedocument.presentationml.notesSlide+xml"/>
  <Override PartName="/ppt/notesSlides/notesSlide165.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customXml/itemProps26.xml" ContentType="application/vnd.openxmlformats-officedocument.customXmlProperties+xml"/>
  <Override PartName="/customXml/itemProps73.xml" ContentType="application/vnd.openxmlformats-officedocument.customXmlProperties+xml"/>
  <Override PartName="/customXml/itemProps115.xml" ContentType="application/vnd.openxmlformats-officedocument.customXmlProperties+xml"/>
  <Override PartName="/customXml/itemProps162.xml" ContentType="application/vnd.openxmlformats-officedocument.customXmlProperties+xml"/>
  <Override PartName="/ppt/slides/slide122.xml" ContentType="application/vnd.openxmlformats-officedocument.presentationml.slide+xml"/>
  <Override PartName="/ppt/notesSlides/notesSlide87.xml" ContentType="application/vnd.openxmlformats-officedocument.presentationml.notesSlide+xml"/>
  <Override PartName="/ppt/notesSlides/notesSlide143.xml" ContentType="application/vnd.openxmlformats-officedocument.presentationml.notesSlide+xml"/>
  <Override PartName="/ppt/notesSlides/notesSlide190.xml" ContentType="application/vnd.openxmlformats-officedocument.presentationml.notesSlide+xml"/>
  <Override PartName="/customXml/itemProps51.xml" ContentType="application/vnd.openxmlformats-officedocument.customXmlProperties+xml"/>
  <Override PartName="/customXml/itemProps140.xml" ContentType="application/vnd.openxmlformats-officedocument.customXmlProperties+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121.xml" ContentType="application/vnd.openxmlformats-officedocument.presentationml.notesSlide+xml"/>
  <Override PartName="/ppt/slides/slide2.xml" ContentType="application/vnd.openxmlformats-officedocument.presentationml.slide+xml"/>
  <Override PartName="/ppt/slides/slide52.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Override PartName="/customXml/itemProps216.xml" ContentType="application/vnd.openxmlformats-officedocument.customXmlProperties+xml"/>
  <Override PartName="/ppt/notesSlides/notesSlide43.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customXml/itemProps89.xml" ContentType="application/vnd.openxmlformats-officedocument.customXmlProperties+xml"/>
  <Override PartName="/customXml/itemProps178.xml" ContentType="application/vnd.openxmlformats-officedocument.customXmlProperties+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59.xml" ContentType="application/vnd.openxmlformats-officedocument.presentationml.notesSlide+xml"/>
  <Override PartName="/ppt/notesSlides/notesSlide200.xml" ContentType="application/vnd.openxmlformats-officedocument.presentationml.notesSlide+xml"/>
  <Override PartName="/customXml/itemProps67.xml" ContentType="application/vnd.openxmlformats-officedocument.customXmlProperties+xml"/>
  <Override PartName="/customXml/itemProps109.xml" ContentType="application/vnd.openxmlformats-officedocument.customXmlProperties+xml"/>
  <Override PartName="/customXml/itemProps156.xml" ContentType="application/vnd.openxmlformats-officedocument.customXmlProperties+xml"/>
  <Override PartName="/ppt/notesSlides/notesSlide137.xml" ContentType="application/vnd.openxmlformats-officedocument.presentationml.notesSlide+xml"/>
  <Override PartName="/ppt/notesSlides/notesSlide184.xml" ContentType="application/vnd.openxmlformats-officedocument.presentationml.notes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customXml/itemProps45.xml" ContentType="application/vnd.openxmlformats-officedocument.customXmlProperties+xml"/>
  <Override PartName="/customXml/itemProps92.xml" ContentType="application/vnd.openxmlformats-officedocument.customXmlProperties+xml"/>
  <Override PartName="/customXml/itemProps134.xml" ContentType="application/vnd.openxmlformats-officedocument.customXmlProperties+xml"/>
  <Override PartName="/customXml/itemProps181.xml" ContentType="application/vnd.openxmlformats-officedocument.customXmlProperties+xml"/>
  <Override PartName="/ppt/slides/slide141.xml" ContentType="application/vnd.openxmlformats-officedocument.presentationml.slide+xml"/>
  <Override PartName="/ppt/notesSlides/notesSlide59.xml" ContentType="application/vnd.openxmlformats-officedocument.presentationml.notesSlide+xml"/>
  <Override PartName="/ppt/notesSlides/notesSlide115.xml" ContentType="application/vnd.openxmlformats-officedocument.presentationml.notesSlide+xml"/>
  <Override PartName="/ppt/notesSlides/notesSlide162.xml" ContentType="application/vnd.openxmlformats-officedocument.presentationml.notesSlide+xml"/>
  <Override PartName="/customXml/itemProps23.xml" ContentType="application/vnd.openxmlformats-officedocument.customXmlProperties+xml"/>
  <Override PartName="/customXml/itemProps70.xml" ContentType="application/vnd.openxmlformats-officedocument.customXmlProperties+xml"/>
  <Override PartName="/customXml/itemProps112.xml" ContentType="application/vnd.openxmlformats-officedocument.customXmlProperties+xml"/>
  <Override PartName="/ppt/slides/slide46.xml" ContentType="application/vnd.openxmlformats-officedocument.presentationml.slide+xml"/>
  <Override PartName="/ppt/slides/slide93.xml" ContentType="application/vnd.openxmlformats-officedocument.presentationml.slide+xml"/>
  <Override PartName="/ppt/slides/slide217.xml" ContentType="application/vnd.openxmlformats-officedocument.presentationml.slide+xml"/>
  <Override PartName="/ppt/notesSlides/notesSlide140.xml" ContentType="application/vnd.openxmlformats-officedocument.presentationml.notesSlide+xml"/>
  <Override PartName="/ppt/slides/slide24.xml" ContentType="application/vnd.openxmlformats-officedocument.presentationml.slide+xml"/>
  <Override PartName="/ppt/slides/slide71.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notesSlides/notesSlide216.xml" ContentType="application/vnd.openxmlformats-officedocument.presentationml.notes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62.xml" ContentType="application/vnd.openxmlformats-officedocument.presentationml.notesSlide+xml"/>
  <Override PartName="/customXml/itemProps213.xml" ContentType="application/vnd.openxmlformats-officedocument.customXmlProperties+xml"/>
  <Override PartName="/ppt/slides/slide179.xml" ContentType="application/vnd.openxmlformats-officedocument.presentationml.slide+xml"/>
  <Override PartName="/ppt/notesSlides/notesSlide178.xml" ContentType="application/vnd.openxmlformats-officedocument.presentationml.notesSlide+xml"/>
  <Override PartName="/customXml/itemProps9.xml" ContentType="application/vnd.openxmlformats-officedocument.customXmlProperties+xml"/>
  <Override PartName="/customXml/itemProps197.xml" ContentType="application/vnd.openxmlformats-officedocument.customXmlProperties+xml"/>
  <Override PartName="/ppt/slides/slide157.xml" ContentType="application/vnd.openxmlformats-officedocument.presentationml.slide+xml"/>
  <Override PartName="/ppt/notesSlides/notesSlide40.xml" ContentType="application/vnd.openxmlformats-officedocument.presentationml.notesSlide+xml"/>
  <Override PartName="/customXml/itemProps39.xml" ContentType="application/vnd.openxmlformats-officedocument.customXmlProperties+xml"/>
  <Override PartName="/customXml/itemProps86.xml" ContentType="application/vnd.openxmlformats-officedocument.customXmlProperties+xml"/>
  <Override PartName="/customXml/itemProps128.xml" ContentType="application/vnd.openxmlformats-officedocument.customXmlProperties+xml"/>
  <Override PartName="/customXml/itemProps175.xml" ContentType="application/vnd.openxmlformats-officedocument.customXmlProperties+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56.xml" ContentType="application/vnd.openxmlformats-officedocument.presentationml.notesSlide+xml"/>
  <Override PartName="/customXml/itemProps17.xml" ContentType="application/vnd.openxmlformats-officedocument.customXmlProperties+xml"/>
  <Override PartName="/customXml/itemProps64.xml" ContentType="application/vnd.openxmlformats-officedocument.customXmlProperties+xml"/>
  <Override PartName="/ppt/slides/slide87.xml" ContentType="application/vnd.openxmlformats-officedocument.presentationml.slide+xml"/>
  <Override PartName="/ppt/slides/slide135.xml" ContentType="application/vnd.openxmlformats-officedocument.presentationml.slide+xml"/>
  <Override PartName="/ppt/slides/slide182.xml" ContentType="application/vnd.openxmlformats-officedocument.presentationml.slide+xml"/>
  <Override PartName="/customXml/itemProps106.xml" ContentType="application/vnd.openxmlformats-officedocument.customXmlProperties+xml"/>
  <Override PartName="/customXml/itemProps153.xml" ContentType="application/vnd.openxmlformats-officedocument.customXmlProperties+xml"/>
  <Override PartName="/ppt/slides/slide113.xml" ContentType="application/vnd.openxmlformats-officedocument.presentationml.slide+xml"/>
  <Override PartName="/ppt/slides/slide160.xml" ContentType="application/vnd.openxmlformats-officedocument.presentationml.slide+xml"/>
  <Override PartName="/ppt/notesSlides/notesSlide78.xml" ContentType="application/vnd.openxmlformats-officedocument.presentationml.notesSlide+xml"/>
  <Override PartName="/ppt/notesSlides/notesSlide134.xml" ContentType="application/vnd.openxmlformats-officedocument.presentationml.notesSlide+xml"/>
  <Override PartName="/ppt/notesSlides/notesSlide181.xml" ContentType="application/vnd.openxmlformats-officedocument.presentationml.notesSlide+xml"/>
  <Override PartName="/customXml/itemProps42.xml" ContentType="application/vnd.openxmlformats-officedocument.customXmlProperties+xml"/>
  <Override PartName="/customXml/itemProps131.xml" ContentType="application/vnd.openxmlformats-officedocument.customXmlProperties+xml"/>
  <Override PartName="/ppt/slides/slide18.xml" ContentType="application/vnd.openxmlformats-officedocument.presentationml.slide+xml"/>
  <Override PartName="/ppt/slides/slide65.xml" ContentType="application/vnd.openxmlformats-officedocument.presentationml.slide+xml"/>
  <Override PartName="/ppt/notesSlides/notesSlide112.xml" ContentType="application/vnd.openxmlformats-officedocument.presentationml.notesSlide+xml"/>
  <Override PartName="/customXml/itemProps207.xml" ContentType="application/vnd.openxmlformats-officedocument.customXmlProperties+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56.xml" ContentType="application/vnd.openxmlformats-officedocument.presentationml.notesSlide+xml"/>
  <Override PartName="/customXml/itemProps20.xml" ContentType="application/vnd.openxmlformats-officedocument.customXmlProperties+xml"/>
  <Override PartName="/ppt/slides/slide214.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customXml/itemProps169.xml" ContentType="application/vnd.openxmlformats-officedocument.customXmlProperties+xml"/>
  <Override PartName="/ppt/slides/slide21.xml" ContentType="application/vnd.openxmlformats-officedocument.presentationml.slide+xml"/>
  <Override PartName="/ppt/slides/slide198.xml" ContentType="application/vnd.openxmlformats-officedocument.presentationml.slide+xml"/>
  <Override PartName="/ppt/notesSlides/notesSlide197.xml" ContentType="application/vnd.openxmlformats-officedocument.presentationml.notesSlide+xml"/>
  <Override PartName="/ppt/notesSlides/notesSlide213.xml" ContentType="application/vnd.openxmlformats-officedocument.presentationml.notesSlide+xml"/>
  <Override PartName="/docProps/custom.xml" ContentType="application/vnd.openxmlformats-officedocument.custom-properties+xml"/>
  <Override PartName="/customXml/itemProps210.xml" ContentType="application/vnd.openxmlformats-officedocument.customXmlProperties+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customXml/itemProps6.xml" ContentType="application/vnd.openxmlformats-officedocument.customXmlProperties+xml"/>
  <Override PartName="/customXml/itemProps58.xml" ContentType="application/vnd.openxmlformats-officedocument.customXmlProperties+xml"/>
  <Override PartName="/customXml/itemProps147.xml" ContentType="application/vnd.openxmlformats-officedocument.customXmlProperties+xml"/>
  <Override PartName="/customXml/itemProps194.xml" ContentType="application/vnd.openxmlformats-officedocument.customXmlProperties+xml"/>
  <Override PartName="/ppt/notesSlides/notesSlide128.xml" ContentType="application/vnd.openxmlformats-officedocument.presentationml.notesSlide+xml"/>
  <Override PartName="/ppt/notesSlides/notesSlide175.xml" ContentType="application/vnd.openxmlformats-officedocument.presentationml.notesSlide+xml"/>
  <Override PartName="/customXml/itemProps36.xml" ContentType="application/vnd.openxmlformats-officedocument.customXmlProperties+xml"/>
  <Override PartName="/customXml/itemProps83.xml" ContentType="application/vnd.openxmlformats-officedocument.customXmlProperties+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53.xml" ContentType="application/vnd.openxmlformats-officedocument.presentationml.notesSlide+xml"/>
  <Override PartName="/customXml/itemProps125.xml" ContentType="application/vnd.openxmlformats-officedocument.customXmlProperties+xml"/>
  <Override PartName="/customXml/itemProps172.xml" ContentType="application/vnd.openxmlformats-officedocument.customXmlProperties+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customXml/itemProps14.xml" ContentType="application/vnd.openxmlformats-officedocument.customXmlProperties+xml"/>
  <Override PartName="/customXml/itemProps61.xml" ContentType="application/vnd.openxmlformats-officedocument.customXmlProperties+xml"/>
  <Override PartName="/customXml/itemProps103.xml" ContentType="application/vnd.openxmlformats-officedocument.customXmlProperties+xml"/>
  <Override PartName="/customXml/itemProps150.xml" ContentType="application/vnd.openxmlformats-officedocument.customXmlProperties+xml"/>
  <Override PartName="/ppt/slides/slide37.xml" ContentType="application/vnd.openxmlformats-officedocument.presentationml.slide+xml"/>
  <Override PartName="/ppt/slides/slide84.xml" ContentType="application/vnd.openxmlformats-officedocument.presentationml.slide+xml"/>
  <Override PartName="/ppt/slides/slide208.xml" ContentType="application/vnd.openxmlformats-officedocument.presentationml.slide+xml"/>
  <Override PartName="/ppt/presProps.xml" ContentType="application/vnd.openxmlformats-officedocument.presentationml.presProps+xml"/>
  <Override PartName="/ppt/notesSlides/notesSlide131.xml" ContentType="application/vnd.openxmlformats-officedocument.presentationml.notes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notesSlides/notesSlide28.xml" ContentType="application/vnd.openxmlformats-officedocument.presentationml.notesSlide+xml"/>
  <Override PartName="/ppt/notesSlides/notesSlide75.xml" ContentType="application/vnd.openxmlformats-officedocument.presentationml.notesSlide+xml"/>
  <Override PartName="/ppt/notesSlides/notesSlide207.xml" ContentType="application/vnd.openxmlformats-officedocument.presentationml.notesSlide+xml"/>
  <Override PartName="/ppt/notesSlides/notesSlide53.xml" ContentType="application/vnd.openxmlformats-officedocument.presentationml.notesSlide+xml"/>
  <Override PartName="/customXml/itemProps99.xml" ContentType="application/vnd.openxmlformats-officedocument.customXmlProperties+xml"/>
  <Override PartName="/customXml/itemProps188.xml" ContentType="application/vnd.openxmlformats-officedocument.customXmlProperties+xml"/>
  <Override PartName="/customXml/itemProps204.xml" ContentType="application/vnd.openxmlformats-officedocument.customXmlProperties+xml"/>
  <Override PartName="/ppt/slides/slide40.xml" ContentType="application/vnd.openxmlformats-officedocument.presentationml.slide+xml"/>
  <Override PartName="/ppt/slides/slide211.xml" ContentType="application/vnd.openxmlformats-officedocument.presentationml.slide+xml"/>
  <Override PartName="/ppt/notesSlides/notesSlide169.xml" ContentType="application/vnd.openxmlformats-officedocument.presentationml.notesSlide+xml"/>
  <Override PartName="/ppt/slides/slide148.xml" ContentType="application/vnd.openxmlformats-officedocument.presentationml.slide+xml"/>
  <Override PartName="/ppt/slides/slide195.xml" ContentType="application/vnd.openxmlformats-officedocument.presentationml.slide+xml"/>
  <Override PartName="/ppt/notesSlides/notesSlide31.xml" ContentType="application/vnd.openxmlformats-officedocument.presentationml.notesSlide+xml"/>
  <Override PartName="/ppt/notesSlides/notesSlide210.xml" ContentType="application/vnd.openxmlformats-officedocument.presentationml.notesSlide+xml"/>
  <Override PartName="/customXml/itemProps77.xml" ContentType="application/vnd.openxmlformats-officedocument.customXmlProperties+xml"/>
  <Override PartName="/customXml/itemProps119.xml" ContentType="application/vnd.openxmlformats-officedocument.customXmlProperties+xml"/>
  <Override PartName="/customXml/itemProps166.xml" ContentType="application/vnd.openxmlformats-officedocument.customXmlProperties+xml"/>
  <Override PartName="/ppt/slides/slide126.xml" ContentType="application/vnd.openxmlformats-officedocument.presentationml.slide+xml"/>
  <Override PartName="/ppt/slides/slide173.xml" ContentType="application/vnd.openxmlformats-officedocument.presentationml.slide+xml"/>
  <Override PartName="/ppt/notesSlides/notesSlide147.xml" ContentType="application/vnd.openxmlformats-officedocument.presentationml.notesSlide+xml"/>
  <Override PartName="/ppt/notesSlides/notesSlide194.xml" ContentType="application/vnd.openxmlformats-officedocument.presentationml.notesSlide+xml"/>
  <Override PartName="/customXml/itemProps55.xml" ContentType="application/vnd.openxmlformats-officedocument.customXmlProperties+xml"/>
  <Override PartName="/customXml/itemProps144.xml" ContentType="application/vnd.openxmlformats-officedocument.customXmlProperties+xml"/>
  <Override PartName="/customXml/itemProps191.xml" ContentType="application/vnd.openxmlformats-officedocument.customXmlProperties+xml"/>
  <Override PartName="/ppt/slides/slide78.xml" ContentType="application/vnd.openxmlformats-officedocument.presentationml.slide+xml"/>
  <Override PartName="/ppt/notesSlides/notesSlide125.xml" ContentType="application/vnd.openxmlformats-officedocument.presentationml.notesSlide+xml"/>
  <Override PartName="/ppt/notesSlides/notesSlide172.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218"/>
  </p:sldMasterIdLst>
  <p:notesMasterIdLst>
    <p:notesMasterId r:id="rId437"/>
  </p:notesMasterIdLst>
  <p:sldIdLst>
    <p:sldId id="493" r:id="rId219"/>
    <p:sldId id="258" r:id="rId220"/>
    <p:sldId id="259" r:id="rId221"/>
    <p:sldId id="260" r:id="rId222"/>
    <p:sldId id="261" r:id="rId223"/>
    <p:sldId id="262" r:id="rId224"/>
    <p:sldId id="263" r:id="rId225"/>
    <p:sldId id="264" r:id="rId226"/>
    <p:sldId id="266" r:id="rId227"/>
    <p:sldId id="267" r:id="rId228"/>
    <p:sldId id="268" r:id="rId229"/>
    <p:sldId id="269" r:id="rId230"/>
    <p:sldId id="270" r:id="rId231"/>
    <p:sldId id="271" r:id="rId232"/>
    <p:sldId id="272" r:id="rId233"/>
    <p:sldId id="273" r:id="rId234"/>
    <p:sldId id="274" r:id="rId235"/>
    <p:sldId id="275" r:id="rId236"/>
    <p:sldId id="276" r:id="rId237"/>
    <p:sldId id="277" r:id="rId238"/>
    <p:sldId id="278" r:id="rId239"/>
    <p:sldId id="279" r:id="rId240"/>
    <p:sldId id="280" r:id="rId241"/>
    <p:sldId id="281" r:id="rId242"/>
    <p:sldId id="282" r:id="rId243"/>
    <p:sldId id="283" r:id="rId244"/>
    <p:sldId id="285" r:id="rId245"/>
    <p:sldId id="286" r:id="rId246"/>
    <p:sldId id="287" r:id="rId247"/>
    <p:sldId id="288" r:id="rId248"/>
    <p:sldId id="289" r:id="rId249"/>
    <p:sldId id="291" r:id="rId250"/>
    <p:sldId id="292" r:id="rId251"/>
    <p:sldId id="293" r:id="rId252"/>
    <p:sldId id="294" r:id="rId253"/>
    <p:sldId id="295" r:id="rId254"/>
    <p:sldId id="296" r:id="rId255"/>
    <p:sldId id="298" r:id="rId256"/>
    <p:sldId id="299" r:id="rId257"/>
    <p:sldId id="300" r:id="rId258"/>
    <p:sldId id="301" r:id="rId259"/>
    <p:sldId id="302" r:id="rId260"/>
    <p:sldId id="303" r:id="rId261"/>
    <p:sldId id="304" r:id="rId262"/>
    <p:sldId id="305" r:id="rId263"/>
    <p:sldId id="306" r:id="rId264"/>
    <p:sldId id="307" r:id="rId265"/>
    <p:sldId id="308" r:id="rId266"/>
    <p:sldId id="309" r:id="rId267"/>
    <p:sldId id="311" r:id="rId268"/>
    <p:sldId id="312" r:id="rId269"/>
    <p:sldId id="313" r:id="rId270"/>
    <p:sldId id="314" r:id="rId271"/>
    <p:sldId id="315" r:id="rId272"/>
    <p:sldId id="316" r:id="rId273"/>
    <p:sldId id="317" r:id="rId274"/>
    <p:sldId id="318" r:id="rId275"/>
    <p:sldId id="320" r:id="rId276"/>
    <p:sldId id="321" r:id="rId277"/>
    <p:sldId id="322" r:id="rId278"/>
    <p:sldId id="323" r:id="rId279"/>
    <p:sldId id="325" r:id="rId280"/>
    <p:sldId id="326" r:id="rId281"/>
    <p:sldId id="327" r:id="rId282"/>
    <p:sldId id="329" r:id="rId283"/>
    <p:sldId id="330" r:id="rId284"/>
    <p:sldId id="331" r:id="rId285"/>
    <p:sldId id="332" r:id="rId286"/>
    <p:sldId id="333" r:id="rId287"/>
    <p:sldId id="334" r:id="rId288"/>
    <p:sldId id="335" r:id="rId289"/>
    <p:sldId id="336" r:id="rId290"/>
    <p:sldId id="337" r:id="rId291"/>
    <p:sldId id="338" r:id="rId292"/>
    <p:sldId id="339" r:id="rId293"/>
    <p:sldId id="340" r:id="rId294"/>
    <p:sldId id="341" r:id="rId295"/>
    <p:sldId id="342" r:id="rId296"/>
    <p:sldId id="343" r:id="rId297"/>
    <p:sldId id="344" r:id="rId298"/>
    <p:sldId id="345" r:id="rId299"/>
    <p:sldId id="346" r:id="rId300"/>
    <p:sldId id="347" r:id="rId301"/>
    <p:sldId id="348" r:id="rId302"/>
    <p:sldId id="349" r:id="rId303"/>
    <p:sldId id="350" r:id="rId304"/>
    <p:sldId id="351" r:id="rId305"/>
    <p:sldId id="352" r:id="rId306"/>
    <p:sldId id="353" r:id="rId307"/>
    <p:sldId id="354" r:id="rId308"/>
    <p:sldId id="355" r:id="rId309"/>
    <p:sldId id="356" r:id="rId310"/>
    <p:sldId id="358" r:id="rId311"/>
    <p:sldId id="359" r:id="rId312"/>
    <p:sldId id="360" r:id="rId313"/>
    <p:sldId id="361" r:id="rId314"/>
    <p:sldId id="362" r:id="rId315"/>
    <p:sldId id="363" r:id="rId316"/>
    <p:sldId id="364" r:id="rId317"/>
    <p:sldId id="366" r:id="rId318"/>
    <p:sldId id="367" r:id="rId319"/>
    <p:sldId id="368" r:id="rId320"/>
    <p:sldId id="369" r:id="rId321"/>
    <p:sldId id="370" r:id="rId322"/>
    <p:sldId id="371" r:id="rId323"/>
    <p:sldId id="372" r:id="rId324"/>
    <p:sldId id="373" r:id="rId325"/>
    <p:sldId id="375" r:id="rId326"/>
    <p:sldId id="376" r:id="rId327"/>
    <p:sldId id="377" r:id="rId328"/>
    <p:sldId id="378" r:id="rId329"/>
    <p:sldId id="379" r:id="rId330"/>
    <p:sldId id="380" r:id="rId331"/>
    <p:sldId id="381" r:id="rId332"/>
    <p:sldId id="382" r:id="rId333"/>
    <p:sldId id="383" r:id="rId334"/>
    <p:sldId id="384" r:id="rId335"/>
    <p:sldId id="385" r:id="rId336"/>
    <p:sldId id="387" r:id="rId337"/>
    <p:sldId id="388" r:id="rId338"/>
    <p:sldId id="389" r:id="rId339"/>
    <p:sldId id="390" r:id="rId340"/>
    <p:sldId id="391" r:id="rId341"/>
    <p:sldId id="392" r:id="rId342"/>
    <p:sldId id="393" r:id="rId343"/>
    <p:sldId id="394" r:id="rId344"/>
    <p:sldId id="395" r:id="rId345"/>
    <p:sldId id="397" r:id="rId346"/>
    <p:sldId id="398" r:id="rId347"/>
    <p:sldId id="399" r:id="rId348"/>
    <p:sldId id="400" r:id="rId349"/>
    <p:sldId id="401" r:id="rId350"/>
    <p:sldId id="402" r:id="rId351"/>
    <p:sldId id="403" r:id="rId352"/>
    <p:sldId id="404" r:id="rId353"/>
    <p:sldId id="405" r:id="rId354"/>
    <p:sldId id="406" r:id="rId355"/>
    <p:sldId id="407" r:id="rId356"/>
    <p:sldId id="409" r:id="rId357"/>
    <p:sldId id="410" r:id="rId358"/>
    <p:sldId id="411" r:id="rId359"/>
    <p:sldId id="412" r:id="rId360"/>
    <p:sldId id="413" r:id="rId361"/>
    <p:sldId id="414" r:id="rId362"/>
    <p:sldId id="415" r:id="rId363"/>
    <p:sldId id="417" r:id="rId364"/>
    <p:sldId id="418" r:id="rId365"/>
    <p:sldId id="419" r:id="rId366"/>
    <p:sldId id="420" r:id="rId367"/>
    <p:sldId id="421" r:id="rId368"/>
    <p:sldId id="422" r:id="rId369"/>
    <p:sldId id="424" r:id="rId370"/>
    <p:sldId id="425" r:id="rId371"/>
    <p:sldId id="426" r:id="rId372"/>
    <p:sldId id="428" r:id="rId373"/>
    <p:sldId id="429" r:id="rId374"/>
    <p:sldId id="430" r:id="rId375"/>
    <p:sldId id="431" r:id="rId376"/>
    <p:sldId id="432" r:id="rId377"/>
    <p:sldId id="433" r:id="rId378"/>
    <p:sldId id="434" r:id="rId379"/>
    <p:sldId id="435" r:id="rId380"/>
    <p:sldId id="436" r:id="rId381"/>
    <p:sldId id="437" r:id="rId382"/>
    <p:sldId id="438" r:id="rId383"/>
    <p:sldId id="439" r:id="rId384"/>
    <p:sldId id="440" r:id="rId385"/>
    <p:sldId id="441" r:id="rId386"/>
    <p:sldId id="442" r:id="rId387"/>
    <p:sldId id="443" r:id="rId388"/>
    <p:sldId id="444" r:id="rId389"/>
    <p:sldId id="445" r:id="rId390"/>
    <p:sldId id="446" r:id="rId391"/>
    <p:sldId id="447" r:id="rId392"/>
    <p:sldId id="448" r:id="rId393"/>
    <p:sldId id="449" r:id="rId394"/>
    <p:sldId id="450" r:id="rId395"/>
    <p:sldId id="451" r:id="rId396"/>
    <p:sldId id="452" r:id="rId397"/>
    <p:sldId id="453" r:id="rId398"/>
    <p:sldId id="454" r:id="rId399"/>
    <p:sldId id="456" r:id="rId400"/>
    <p:sldId id="457" r:id="rId401"/>
    <p:sldId id="458" r:id="rId402"/>
    <p:sldId id="459" r:id="rId403"/>
    <p:sldId id="460" r:id="rId404"/>
    <p:sldId id="461" r:id="rId405"/>
    <p:sldId id="462" r:id="rId406"/>
    <p:sldId id="463" r:id="rId407"/>
    <p:sldId id="464" r:id="rId408"/>
    <p:sldId id="465" r:id="rId409"/>
    <p:sldId id="466" r:id="rId410"/>
    <p:sldId id="467" r:id="rId411"/>
    <p:sldId id="468" r:id="rId412"/>
    <p:sldId id="469" r:id="rId413"/>
    <p:sldId id="470" r:id="rId414"/>
    <p:sldId id="471" r:id="rId415"/>
    <p:sldId id="472" r:id="rId416"/>
    <p:sldId id="473" r:id="rId417"/>
    <p:sldId id="474" r:id="rId418"/>
    <p:sldId id="475" r:id="rId419"/>
    <p:sldId id="476" r:id="rId420"/>
    <p:sldId id="477" r:id="rId421"/>
    <p:sldId id="478" r:id="rId422"/>
    <p:sldId id="479" r:id="rId423"/>
    <p:sldId id="480" r:id="rId424"/>
    <p:sldId id="481" r:id="rId425"/>
    <p:sldId id="482" r:id="rId426"/>
    <p:sldId id="483" r:id="rId427"/>
    <p:sldId id="484" r:id="rId428"/>
    <p:sldId id="485" r:id="rId429"/>
    <p:sldId id="486" r:id="rId430"/>
    <p:sldId id="487" r:id="rId431"/>
    <p:sldId id="488" r:id="rId432"/>
    <p:sldId id="489" r:id="rId433"/>
    <p:sldId id="490" r:id="rId434"/>
    <p:sldId id="491" r:id="rId435"/>
    <p:sldId id="492" r:id="rId436"/>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8142" autoAdjust="0"/>
  </p:normalViewPr>
  <p:slideViewPr>
    <p:cSldViewPr>
      <p:cViewPr>
        <p:scale>
          <a:sx n="50" d="100"/>
          <a:sy n="50" d="100"/>
        </p:scale>
        <p:origin x="-2142" y="-1284"/>
      </p:cViewPr>
      <p:guideLst>
        <p:guide orient="horz" pos="2154"/>
        <p:guide pos="3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customXml" Target="../customXml/item117.xml"/><Relationship Id="rId299" Type="http://schemas.openxmlformats.org/officeDocument/2006/relationships/slide" Target="slides/slide81.xml"/><Relationship Id="rId21" Type="http://schemas.openxmlformats.org/officeDocument/2006/relationships/customXml" Target="../customXml/item21.xml"/><Relationship Id="rId63" Type="http://schemas.openxmlformats.org/officeDocument/2006/relationships/customXml" Target="../customXml/item63.xml"/><Relationship Id="rId159" Type="http://schemas.openxmlformats.org/officeDocument/2006/relationships/customXml" Target="../customXml/item159.xml"/><Relationship Id="rId324" Type="http://schemas.openxmlformats.org/officeDocument/2006/relationships/slide" Target="slides/slide106.xml"/><Relationship Id="rId366" Type="http://schemas.openxmlformats.org/officeDocument/2006/relationships/slide" Target="slides/slide148.xml"/><Relationship Id="rId170" Type="http://schemas.openxmlformats.org/officeDocument/2006/relationships/customXml" Target="../customXml/item170.xml"/><Relationship Id="rId226" Type="http://schemas.openxmlformats.org/officeDocument/2006/relationships/slide" Target="slides/slide8.xml"/><Relationship Id="rId433" Type="http://schemas.openxmlformats.org/officeDocument/2006/relationships/slide" Target="slides/slide215.xml"/><Relationship Id="rId268" Type="http://schemas.openxmlformats.org/officeDocument/2006/relationships/slide" Target="slides/slide50.xml"/><Relationship Id="rId32" Type="http://schemas.openxmlformats.org/officeDocument/2006/relationships/customXml" Target="../customXml/item32.xml"/><Relationship Id="rId74" Type="http://schemas.openxmlformats.org/officeDocument/2006/relationships/customXml" Target="../customXml/item74.xml"/><Relationship Id="rId128" Type="http://schemas.openxmlformats.org/officeDocument/2006/relationships/customXml" Target="../customXml/item128.xml"/><Relationship Id="rId335" Type="http://schemas.openxmlformats.org/officeDocument/2006/relationships/slide" Target="slides/slide117.xml"/><Relationship Id="rId377" Type="http://schemas.openxmlformats.org/officeDocument/2006/relationships/slide" Target="slides/slide159.xml"/><Relationship Id="rId5" Type="http://schemas.openxmlformats.org/officeDocument/2006/relationships/customXml" Target="../customXml/item5.xml"/><Relationship Id="rId181" Type="http://schemas.openxmlformats.org/officeDocument/2006/relationships/customXml" Target="../customXml/item181.xml"/><Relationship Id="rId237" Type="http://schemas.openxmlformats.org/officeDocument/2006/relationships/slide" Target="slides/slide19.xml"/><Relationship Id="rId402" Type="http://schemas.openxmlformats.org/officeDocument/2006/relationships/slide" Target="slides/slide184.xml"/><Relationship Id="rId279" Type="http://schemas.openxmlformats.org/officeDocument/2006/relationships/slide" Target="slides/slide61.xml"/><Relationship Id="rId43" Type="http://schemas.openxmlformats.org/officeDocument/2006/relationships/customXml" Target="../customXml/item43.xml"/><Relationship Id="rId139" Type="http://schemas.openxmlformats.org/officeDocument/2006/relationships/customXml" Target="../customXml/item139.xml"/><Relationship Id="rId290" Type="http://schemas.openxmlformats.org/officeDocument/2006/relationships/slide" Target="slides/slide72.xml"/><Relationship Id="rId304" Type="http://schemas.openxmlformats.org/officeDocument/2006/relationships/slide" Target="slides/slide86.xml"/><Relationship Id="rId346" Type="http://schemas.openxmlformats.org/officeDocument/2006/relationships/slide" Target="slides/slide128.xml"/><Relationship Id="rId388" Type="http://schemas.openxmlformats.org/officeDocument/2006/relationships/slide" Target="slides/slide170.xml"/><Relationship Id="rId85" Type="http://schemas.openxmlformats.org/officeDocument/2006/relationships/customXml" Target="../customXml/item85.xml"/><Relationship Id="rId150" Type="http://schemas.openxmlformats.org/officeDocument/2006/relationships/customXml" Target="../customXml/item150.xml"/><Relationship Id="rId192" Type="http://schemas.openxmlformats.org/officeDocument/2006/relationships/customXml" Target="../customXml/item192.xml"/><Relationship Id="rId206" Type="http://schemas.openxmlformats.org/officeDocument/2006/relationships/customXml" Target="../customXml/item206.xml"/><Relationship Id="rId413" Type="http://schemas.openxmlformats.org/officeDocument/2006/relationships/slide" Target="slides/slide195.xml"/><Relationship Id="rId248" Type="http://schemas.openxmlformats.org/officeDocument/2006/relationships/slide" Target="slides/slide30.xml"/><Relationship Id="rId12" Type="http://schemas.openxmlformats.org/officeDocument/2006/relationships/customXml" Target="../customXml/item12.xml"/><Relationship Id="rId33" Type="http://schemas.openxmlformats.org/officeDocument/2006/relationships/customXml" Target="../customXml/item33.xml"/><Relationship Id="rId108" Type="http://schemas.openxmlformats.org/officeDocument/2006/relationships/customXml" Target="../customXml/item108.xml"/><Relationship Id="rId129" Type="http://schemas.openxmlformats.org/officeDocument/2006/relationships/customXml" Target="../customXml/item129.xml"/><Relationship Id="rId280" Type="http://schemas.openxmlformats.org/officeDocument/2006/relationships/slide" Target="slides/slide62.xml"/><Relationship Id="rId315" Type="http://schemas.openxmlformats.org/officeDocument/2006/relationships/slide" Target="slides/slide97.xml"/><Relationship Id="rId336" Type="http://schemas.openxmlformats.org/officeDocument/2006/relationships/slide" Target="slides/slide118.xml"/><Relationship Id="rId357" Type="http://schemas.openxmlformats.org/officeDocument/2006/relationships/slide" Target="slides/slide139.xml"/><Relationship Id="rId54" Type="http://schemas.openxmlformats.org/officeDocument/2006/relationships/customXml" Target="../customXml/item54.xml"/><Relationship Id="rId75" Type="http://schemas.openxmlformats.org/officeDocument/2006/relationships/customXml" Target="../customXml/item75.xml"/><Relationship Id="rId96" Type="http://schemas.openxmlformats.org/officeDocument/2006/relationships/customXml" Target="../customXml/item96.xml"/><Relationship Id="rId140" Type="http://schemas.openxmlformats.org/officeDocument/2006/relationships/customXml" Target="../customXml/item140.xml"/><Relationship Id="rId161" Type="http://schemas.openxmlformats.org/officeDocument/2006/relationships/customXml" Target="../customXml/item161.xml"/><Relationship Id="rId182" Type="http://schemas.openxmlformats.org/officeDocument/2006/relationships/customXml" Target="../customXml/item182.xml"/><Relationship Id="rId217" Type="http://schemas.openxmlformats.org/officeDocument/2006/relationships/customXml" Target="../customXml/item217.xml"/><Relationship Id="rId378" Type="http://schemas.openxmlformats.org/officeDocument/2006/relationships/slide" Target="slides/slide160.xml"/><Relationship Id="rId399" Type="http://schemas.openxmlformats.org/officeDocument/2006/relationships/slide" Target="slides/slide181.xml"/><Relationship Id="rId403" Type="http://schemas.openxmlformats.org/officeDocument/2006/relationships/slide" Target="slides/slide185.xml"/><Relationship Id="rId6" Type="http://schemas.openxmlformats.org/officeDocument/2006/relationships/customXml" Target="../customXml/item6.xml"/><Relationship Id="rId238" Type="http://schemas.openxmlformats.org/officeDocument/2006/relationships/slide" Target="slides/slide20.xml"/><Relationship Id="rId259" Type="http://schemas.openxmlformats.org/officeDocument/2006/relationships/slide" Target="slides/slide41.xml"/><Relationship Id="rId424" Type="http://schemas.openxmlformats.org/officeDocument/2006/relationships/slide" Target="slides/slide206.xml"/><Relationship Id="rId23" Type="http://schemas.openxmlformats.org/officeDocument/2006/relationships/customXml" Target="../customXml/item23.xml"/><Relationship Id="rId119" Type="http://schemas.openxmlformats.org/officeDocument/2006/relationships/customXml" Target="../customXml/item119.xml"/><Relationship Id="rId270" Type="http://schemas.openxmlformats.org/officeDocument/2006/relationships/slide" Target="slides/slide52.xml"/><Relationship Id="rId291" Type="http://schemas.openxmlformats.org/officeDocument/2006/relationships/slide" Target="slides/slide73.xml"/><Relationship Id="rId305" Type="http://schemas.openxmlformats.org/officeDocument/2006/relationships/slide" Target="slides/slide87.xml"/><Relationship Id="rId326" Type="http://schemas.openxmlformats.org/officeDocument/2006/relationships/slide" Target="slides/slide108.xml"/><Relationship Id="rId347" Type="http://schemas.openxmlformats.org/officeDocument/2006/relationships/slide" Target="slides/slide129.xml"/><Relationship Id="rId44" Type="http://schemas.openxmlformats.org/officeDocument/2006/relationships/customXml" Target="../customXml/item44.xml"/><Relationship Id="rId65" Type="http://schemas.openxmlformats.org/officeDocument/2006/relationships/customXml" Target="../customXml/item65.xml"/><Relationship Id="rId86" Type="http://schemas.openxmlformats.org/officeDocument/2006/relationships/customXml" Target="../customXml/item86.xml"/><Relationship Id="rId130" Type="http://schemas.openxmlformats.org/officeDocument/2006/relationships/customXml" Target="../customXml/item130.xml"/><Relationship Id="rId151" Type="http://schemas.openxmlformats.org/officeDocument/2006/relationships/customXml" Target="../customXml/item151.xml"/><Relationship Id="rId368" Type="http://schemas.openxmlformats.org/officeDocument/2006/relationships/slide" Target="slides/slide150.xml"/><Relationship Id="rId389" Type="http://schemas.openxmlformats.org/officeDocument/2006/relationships/slide" Target="slides/slide171.xml"/><Relationship Id="rId172" Type="http://schemas.openxmlformats.org/officeDocument/2006/relationships/customXml" Target="../customXml/item172.xml"/><Relationship Id="rId193" Type="http://schemas.openxmlformats.org/officeDocument/2006/relationships/customXml" Target="../customXml/item193.xml"/><Relationship Id="rId207" Type="http://schemas.openxmlformats.org/officeDocument/2006/relationships/customXml" Target="../customXml/item207.xml"/><Relationship Id="rId228" Type="http://schemas.openxmlformats.org/officeDocument/2006/relationships/slide" Target="slides/slide10.xml"/><Relationship Id="rId249" Type="http://schemas.openxmlformats.org/officeDocument/2006/relationships/slide" Target="slides/slide31.xml"/><Relationship Id="rId414" Type="http://schemas.openxmlformats.org/officeDocument/2006/relationships/slide" Target="slides/slide196.xml"/><Relationship Id="rId435" Type="http://schemas.openxmlformats.org/officeDocument/2006/relationships/slide" Target="slides/slide217.xml"/><Relationship Id="rId13" Type="http://schemas.openxmlformats.org/officeDocument/2006/relationships/customXml" Target="../customXml/item13.xml"/><Relationship Id="rId109" Type="http://schemas.openxmlformats.org/officeDocument/2006/relationships/customXml" Target="../customXml/item109.xml"/><Relationship Id="rId260" Type="http://schemas.openxmlformats.org/officeDocument/2006/relationships/slide" Target="slides/slide42.xml"/><Relationship Id="rId281" Type="http://schemas.openxmlformats.org/officeDocument/2006/relationships/slide" Target="slides/slide63.xml"/><Relationship Id="rId316" Type="http://schemas.openxmlformats.org/officeDocument/2006/relationships/slide" Target="slides/slide98.xml"/><Relationship Id="rId337" Type="http://schemas.openxmlformats.org/officeDocument/2006/relationships/slide" Target="slides/slide119.xml"/><Relationship Id="rId34" Type="http://schemas.openxmlformats.org/officeDocument/2006/relationships/customXml" Target="../customXml/item34.xml"/><Relationship Id="rId55" Type="http://schemas.openxmlformats.org/officeDocument/2006/relationships/customXml" Target="../customXml/item55.xml"/><Relationship Id="rId76" Type="http://schemas.openxmlformats.org/officeDocument/2006/relationships/customXml" Target="../customXml/item76.xml"/><Relationship Id="rId97" Type="http://schemas.openxmlformats.org/officeDocument/2006/relationships/customXml" Target="../customXml/item97.xml"/><Relationship Id="rId120" Type="http://schemas.openxmlformats.org/officeDocument/2006/relationships/customXml" Target="../customXml/item120.xml"/><Relationship Id="rId141" Type="http://schemas.openxmlformats.org/officeDocument/2006/relationships/customXml" Target="../customXml/item141.xml"/><Relationship Id="rId358" Type="http://schemas.openxmlformats.org/officeDocument/2006/relationships/slide" Target="slides/slide140.xml"/><Relationship Id="rId379" Type="http://schemas.openxmlformats.org/officeDocument/2006/relationships/slide" Target="slides/slide161.xml"/><Relationship Id="rId7" Type="http://schemas.openxmlformats.org/officeDocument/2006/relationships/customXml" Target="../customXml/item7.xml"/><Relationship Id="rId162" Type="http://schemas.openxmlformats.org/officeDocument/2006/relationships/customXml" Target="../customXml/item162.xml"/><Relationship Id="rId183" Type="http://schemas.openxmlformats.org/officeDocument/2006/relationships/customXml" Target="../customXml/item183.xml"/><Relationship Id="rId218" Type="http://schemas.openxmlformats.org/officeDocument/2006/relationships/slideMaster" Target="slideMasters/slideMaster1.xml"/><Relationship Id="rId239" Type="http://schemas.openxmlformats.org/officeDocument/2006/relationships/slide" Target="slides/slide21.xml"/><Relationship Id="rId390" Type="http://schemas.openxmlformats.org/officeDocument/2006/relationships/slide" Target="slides/slide172.xml"/><Relationship Id="rId404" Type="http://schemas.openxmlformats.org/officeDocument/2006/relationships/slide" Target="slides/slide186.xml"/><Relationship Id="rId425" Type="http://schemas.openxmlformats.org/officeDocument/2006/relationships/slide" Target="slides/slide207.xml"/><Relationship Id="rId250" Type="http://schemas.openxmlformats.org/officeDocument/2006/relationships/slide" Target="slides/slide32.xml"/><Relationship Id="rId271" Type="http://schemas.openxmlformats.org/officeDocument/2006/relationships/slide" Target="slides/slide53.xml"/><Relationship Id="rId292" Type="http://schemas.openxmlformats.org/officeDocument/2006/relationships/slide" Target="slides/slide74.xml"/><Relationship Id="rId306" Type="http://schemas.openxmlformats.org/officeDocument/2006/relationships/slide" Target="slides/slide88.xml"/><Relationship Id="rId24" Type="http://schemas.openxmlformats.org/officeDocument/2006/relationships/customXml" Target="../customXml/item24.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customXml" Target="../customXml/item87.xml"/><Relationship Id="rId110" Type="http://schemas.openxmlformats.org/officeDocument/2006/relationships/customXml" Target="../customXml/item110.xml"/><Relationship Id="rId131" Type="http://schemas.openxmlformats.org/officeDocument/2006/relationships/customXml" Target="../customXml/item131.xml"/><Relationship Id="rId327" Type="http://schemas.openxmlformats.org/officeDocument/2006/relationships/slide" Target="slides/slide109.xml"/><Relationship Id="rId348" Type="http://schemas.openxmlformats.org/officeDocument/2006/relationships/slide" Target="slides/slide130.xml"/><Relationship Id="rId369" Type="http://schemas.openxmlformats.org/officeDocument/2006/relationships/slide" Target="slides/slide151.xml"/><Relationship Id="rId152" Type="http://schemas.openxmlformats.org/officeDocument/2006/relationships/customXml" Target="../customXml/item152.xml"/><Relationship Id="rId173" Type="http://schemas.openxmlformats.org/officeDocument/2006/relationships/customXml" Target="../customXml/item173.xml"/><Relationship Id="rId194" Type="http://schemas.openxmlformats.org/officeDocument/2006/relationships/customXml" Target="../customXml/item194.xml"/><Relationship Id="rId208" Type="http://schemas.openxmlformats.org/officeDocument/2006/relationships/customXml" Target="../customXml/item208.xml"/><Relationship Id="rId229" Type="http://schemas.openxmlformats.org/officeDocument/2006/relationships/slide" Target="slides/slide11.xml"/><Relationship Id="rId380" Type="http://schemas.openxmlformats.org/officeDocument/2006/relationships/slide" Target="slides/slide162.xml"/><Relationship Id="rId415" Type="http://schemas.openxmlformats.org/officeDocument/2006/relationships/slide" Target="slides/slide197.xml"/><Relationship Id="rId436" Type="http://schemas.openxmlformats.org/officeDocument/2006/relationships/slide" Target="slides/slide218.xml"/><Relationship Id="rId240" Type="http://schemas.openxmlformats.org/officeDocument/2006/relationships/slide" Target="slides/slide22.xml"/><Relationship Id="rId261" Type="http://schemas.openxmlformats.org/officeDocument/2006/relationships/slide" Target="slides/slide43.xml"/><Relationship Id="rId14" Type="http://schemas.openxmlformats.org/officeDocument/2006/relationships/customXml" Target="../customXml/item14.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customXml" Target="../customXml/item77.xml"/><Relationship Id="rId100" Type="http://schemas.openxmlformats.org/officeDocument/2006/relationships/customXml" Target="../customXml/item100.xml"/><Relationship Id="rId282" Type="http://schemas.openxmlformats.org/officeDocument/2006/relationships/slide" Target="slides/slide64.xml"/><Relationship Id="rId317" Type="http://schemas.openxmlformats.org/officeDocument/2006/relationships/slide" Target="slides/slide99.xml"/><Relationship Id="rId338" Type="http://schemas.openxmlformats.org/officeDocument/2006/relationships/slide" Target="slides/slide120.xml"/><Relationship Id="rId359" Type="http://schemas.openxmlformats.org/officeDocument/2006/relationships/slide" Target="slides/slide141.xml"/><Relationship Id="rId8" Type="http://schemas.openxmlformats.org/officeDocument/2006/relationships/customXml" Target="../customXml/item8.xml"/><Relationship Id="rId98" Type="http://schemas.openxmlformats.org/officeDocument/2006/relationships/customXml" Target="../customXml/item98.xml"/><Relationship Id="rId121" Type="http://schemas.openxmlformats.org/officeDocument/2006/relationships/customXml" Target="../customXml/item121.xml"/><Relationship Id="rId142" Type="http://schemas.openxmlformats.org/officeDocument/2006/relationships/customXml" Target="../customXml/item142.xml"/><Relationship Id="rId163" Type="http://schemas.openxmlformats.org/officeDocument/2006/relationships/customXml" Target="../customXml/item163.xml"/><Relationship Id="rId184" Type="http://schemas.openxmlformats.org/officeDocument/2006/relationships/customXml" Target="../customXml/item184.xml"/><Relationship Id="rId219" Type="http://schemas.openxmlformats.org/officeDocument/2006/relationships/slide" Target="slides/slide1.xml"/><Relationship Id="rId370" Type="http://schemas.openxmlformats.org/officeDocument/2006/relationships/slide" Target="slides/slide152.xml"/><Relationship Id="rId391" Type="http://schemas.openxmlformats.org/officeDocument/2006/relationships/slide" Target="slides/slide173.xml"/><Relationship Id="rId405" Type="http://schemas.openxmlformats.org/officeDocument/2006/relationships/slide" Target="slides/slide187.xml"/><Relationship Id="rId426" Type="http://schemas.openxmlformats.org/officeDocument/2006/relationships/slide" Target="slides/slide208.xml"/><Relationship Id="rId230" Type="http://schemas.openxmlformats.org/officeDocument/2006/relationships/slide" Target="slides/slide12.xml"/><Relationship Id="rId251" Type="http://schemas.openxmlformats.org/officeDocument/2006/relationships/slide" Target="slides/slide33.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customXml" Target="../customXml/item67.xml"/><Relationship Id="rId272" Type="http://schemas.openxmlformats.org/officeDocument/2006/relationships/slide" Target="slides/slide54.xml"/><Relationship Id="rId293" Type="http://schemas.openxmlformats.org/officeDocument/2006/relationships/slide" Target="slides/slide75.xml"/><Relationship Id="rId307" Type="http://schemas.openxmlformats.org/officeDocument/2006/relationships/slide" Target="slides/slide89.xml"/><Relationship Id="rId328" Type="http://schemas.openxmlformats.org/officeDocument/2006/relationships/slide" Target="slides/slide110.xml"/><Relationship Id="rId349" Type="http://schemas.openxmlformats.org/officeDocument/2006/relationships/slide" Target="slides/slide131.xml"/><Relationship Id="rId88" Type="http://schemas.openxmlformats.org/officeDocument/2006/relationships/customXml" Target="../customXml/item88.xml"/><Relationship Id="rId111" Type="http://schemas.openxmlformats.org/officeDocument/2006/relationships/customXml" Target="../customXml/item111.xml"/><Relationship Id="rId132" Type="http://schemas.openxmlformats.org/officeDocument/2006/relationships/customXml" Target="../customXml/item132.xml"/><Relationship Id="rId153" Type="http://schemas.openxmlformats.org/officeDocument/2006/relationships/customXml" Target="../customXml/item153.xml"/><Relationship Id="rId174" Type="http://schemas.openxmlformats.org/officeDocument/2006/relationships/customXml" Target="../customXml/item174.xml"/><Relationship Id="rId195" Type="http://schemas.openxmlformats.org/officeDocument/2006/relationships/customXml" Target="../customXml/item195.xml"/><Relationship Id="rId209" Type="http://schemas.openxmlformats.org/officeDocument/2006/relationships/customXml" Target="../customXml/item209.xml"/><Relationship Id="rId360" Type="http://schemas.openxmlformats.org/officeDocument/2006/relationships/slide" Target="slides/slide142.xml"/><Relationship Id="rId381" Type="http://schemas.openxmlformats.org/officeDocument/2006/relationships/slide" Target="slides/slide163.xml"/><Relationship Id="rId416" Type="http://schemas.openxmlformats.org/officeDocument/2006/relationships/slide" Target="slides/slide198.xml"/><Relationship Id="rId220" Type="http://schemas.openxmlformats.org/officeDocument/2006/relationships/slide" Target="slides/slide2.xml"/><Relationship Id="rId241" Type="http://schemas.openxmlformats.org/officeDocument/2006/relationships/slide" Target="slides/slide23.xml"/><Relationship Id="rId437" Type="http://schemas.openxmlformats.org/officeDocument/2006/relationships/notesMaster" Target="notesMasters/notesMaster1.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262" Type="http://schemas.openxmlformats.org/officeDocument/2006/relationships/slide" Target="slides/slide44.xml"/><Relationship Id="rId283" Type="http://schemas.openxmlformats.org/officeDocument/2006/relationships/slide" Target="slides/slide65.xml"/><Relationship Id="rId318" Type="http://schemas.openxmlformats.org/officeDocument/2006/relationships/slide" Target="slides/slide100.xml"/><Relationship Id="rId339" Type="http://schemas.openxmlformats.org/officeDocument/2006/relationships/slide" Target="slides/slide121.xml"/><Relationship Id="rId78" Type="http://schemas.openxmlformats.org/officeDocument/2006/relationships/customXml" Target="../customXml/item78.xml"/><Relationship Id="rId99" Type="http://schemas.openxmlformats.org/officeDocument/2006/relationships/customXml" Target="../customXml/item99.xml"/><Relationship Id="rId101" Type="http://schemas.openxmlformats.org/officeDocument/2006/relationships/customXml" Target="../customXml/item101.xml"/><Relationship Id="rId122" Type="http://schemas.openxmlformats.org/officeDocument/2006/relationships/customXml" Target="../customXml/item122.xml"/><Relationship Id="rId143" Type="http://schemas.openxmlformats.org/officeDocument/2006/relationships/customXml" Target="../customXml/item143.xml"/><Relationship Id="rId164" Type="http://schemas.openxmlformats.org/officeDocument/2006/relationships/customXml" Target="../customXml/item164.xml"/><Relationship Id="rId185" Type="http://schemas.openxmlformats.org/officeDocument/2006/relationships/customXml" Target="../customXml/item185.xml"/><Relationship Id="rId350" Type="http://schemas.openxmlformats.org/officeDocument/2006/relationships/slide" Target="slides/slide132.xml"/><Relationship Id="rId371" Type="http://schemas.openxmlformats.org/officeDocument/2006/relationships/slide" Target="slides/slide153.xml"/><Relationship Id="rId406" Type="http://schemas.openxmlformats.org/officeDocument/2006/relationships/slide" Target="slides/slide188.xml"/><Relationship Id="rId9" Type="http://schemas.openxmlformats.org/officeDocument/2006/relationships/customXml" Target="../customXml/item9.xml"/><Relationship Id="rId210" Type="http://schemas.openxmlformats.org/officeDocument/2006/relationships/customXml" Target="../customXml/item210.xml"/><Relationship Id="rId392" Type="http://schemas.openxmlformats.org/officeDocument/2006/relationships/slide" Target="slides/slide174.xml"/><Relationship Id="rId427" Type="http://schemas.openxmlformats.org/officeDocument/2006/relationships/slide" Target="slides/slide209.xml"/><Relationship Id="rId26" Type="http://schemas.openxmlformats.org/officeDocument/2006/relationships/customXml" Target="../customXml/item26.xml"/><Relationship Id="rId231" Type="http://schemas.openxmlformats.org/officeDocument/2006/relationships/slide" Target="slides/slide13.xml"/><Relationship Id="rId252" Type="http://schemas.openxmlformats.org/officeDocument/2006/relationships/slide" Target="slides/slide34.xml"/><Relationship Id="rId273" Type="http://schemas.openxmlformats.org/officeDocument/2006/relationships/slide" Target="slides/slide55.xml"/><Relationship Id="rId294" Type="http://schemas.openxmlformats.org/officeDocument/2006/relationships/slide" Target="slides/slide76.xml"/><Relationship Id="rId308" Type="http://schemas.openxmlformats.org/officeDocument/2006/relationships/slide" Target="slides/slide90.xml"/><Relationship Id="rId329" Type="http://schemas.openxmlformats.org/officeDocument/2006/relationships/slide" Target="slides/slide111.xml"/><Relationship Id="rId47" Type="http://schemas.openxmlformats.org/officeDocument/2006/relationships/customXml" Target="../customXml/item47.xml"/><Relationship Id="rId68" Type="http://schemas.openxmlformats.org/officeDocument/2006/relationships/customXml" Target="../customXml/item68.xml"/><Relationship Id="rId89" Type="http://schemas.openxmlformats.org/officeDocument/2006/relationships/customXml" Target="../customXml/item89.xml"/><Relationship Id="rId112" Type="http://schemas.openxmlformats.org/officeDocument/2006/relationships/customXml" Target="../customXml/item112.xml"/><Relationship Id="rId133" Type="http://schemas.openxmlformats.org/officeDocument/2006/relationships/customXml" Target="../customXml/item133.xml"/><Relationship Id="rId154" Type="http://schemas.openxmlformats.org/officeDocument/2006/relationships/customXml" Target="../customXml/item154.xml"/><Relationship Id="rId175" Type="http://schemas.openxmlformats.org/officeDocument/2006/relationships/customXml" Target="../customXml/item175.xml"/><Relationship Id="rId340" Type="http://schemas.openxmlformats.org/officeDocument/2006/relationships/slide" Target="slides/slide122.xml"/><Relationship Id="rId361" Type="http://schemas.openxmlformats.org/officeDocument/2006/relationships/slide" Target="slides/slide143.xml"/><Relationship Id="rId196" Type="http://schemas.openxmlformats.org/officeDocument/2006/relationships/customXml" Target="../customXml/item196.xml"/><Relationship Id="rId200" Type="http://schemas.openxmlformats.org/officeDocument/2006/relationships/customXml" Target="../customXml/item200.xml"/><Relationship Id="rId382" Type="http://schemas.openxmlformats.org/officeDocument/2006/relationships/slide" Target="slides/slide164.xml"/><Relationship Id="rId417" Type="http://schemas.openxmlformats.org/officeDocument/2006/relationships/slide" Target="slides/slide199.xml"/><Relationship Id="rId438" Type="http://schemas.openxmlformats.org/officeDocument/2006/relationships/presProps" Target="presProps.xml"/><Relationship Id="rId16" Type="http://schemas.openxmlformats.org/officeDocument/2006/relationships/customXml" Target="../customXml/item16.xml"/><Relationship Id="rId221" Type="http://schemas.openxmlformats.org/officeDocument/2006/relationships/slide" Target="slides/slide3.xml"/><Relationship Id="rId242" Type="http://schemas.openxmlformats.org/officeDocument/2006/relationships/slide" Target="slides/slide24.xml"/><Relationship Id="rId263" Type="http://schemas.openxmlformats.org/officeDocument/2006/relationships/slide" Target="slides/slide45.xml"/><Relationship Id="rId284" Type="http://schemas.openxmlformats.org/officeDocument/2006/relationships/slide" Target="slides/slide66.xml"/><Relationship Id="rId319" Type="http://schemas.openxmlformats.org/officeDocument/2006/relationships/slide" Target="slides/slide101.xml"/><Relationship Id="rId37" Type="http://schemas.openxmlformats.org/officeDocument/2006/relationships/customXml" Target="../customXml/item37.xml"/><Relationship Id="rId58" Type="http://schemas.openxmlformats.org/officeDocument/2006/relationships/customXml" Target="../customXml/item58.xml"/><Relationship Id="rId79" Type="http://schemas.openxmlformats.org/officeDocument/2006/relationships/customXml" Target="../customXml/item79.xml"/><Relationship Id="rId102" Type="http://schemas.openxmlformats.org/officeDocument/2006/relationships/customXml" Target="../customXml/item102.xml"/><Relationship Id="rId123" Type="http://schemas.openxmlformats.org/officeDocument/2006/relationships/customXml" Target="../customXml/item123.xml"/><Relationship Id="rId144" Type="http://schemas.openxmlformats.org/officeDocument/2006/relationships/customXml" Target="../customXml/item144.xml"/><Relationship Id="rId330" Type="http://schemas.openxmlformats.org/officeDocument/2006/relationships/slide" Target="slides/slide112.xml"/><Relationship Id="rId90" Type="http://schemas.openxmlformats.org/officeDocument/2006/relationships/customXml" Target="../customXml/item90.xml"/><Relationship Id="rId165" Type="http://schemas.openxmlformats.org/officeDocument/2006/relationships/customXml" Target="../customXml/item165.xml"/><Relationship Id="rId186" Type="http://schemas.openxmlformats.org/officeDocument/2006/relationships/customXml" Target="../customXml/item186.xml"/><Relationship Id="rId351" Type="http://schemas.openxmlformats.org/officeDocument/2006/relationships/slide" Target="slides/slide133.xml"/><Relationship Id="rId372" Type="http://schemas.openxmlformats.org/officeDocument/2006/relationships/slide" Target="slides/slide154.xml"/><Relationship Id="rId393" Type="http://schemas.openxmlformats.org/officeDocument/2006/relationships/slide" Target="slides/slide175.xml"/><Relationship Id="rId407" Type="http://schemas.openxmlformats.org/officeDocument/2006/relationships/slide" Target="slides/slide189.xml"/><Relationship Id="rId428" Type="http://schemas.openxmlformats.org/officeDocument/2006/relationships/slide" Target="slides/slide210.xml"/><Relationship Id="rId211" Type="http://schemas.openxmlformats.org/officeDocument/2006/relationships/customXml" Target="../customXml/item211.xml"/><Relationship Id="rId232" Type="http://schemas.openxmlformats.org/officeDocument/2006/relationships/slide" Target="slides/slide14.xml"/><Relationship Id="rId253" Type="http://schemas.openxmlformats.org/officeDocument/2006/relationships/slide" Target="slides/slide35.xml"/><Relationship Id="rId274" Type="http://schemas.openxmlformats.org/officeDocument/2006/relationships/slide" Target="slides/slide56.xml"/><Relationship Id="rId295" Type="http://schemas.openxmlformats.org/officeDocument/2006/relationships/slide" Target="slides/slide77.xml"/><Relationship Id="rId309" Type="http://schemas.openxmlformats.org/officeDocument/2006/relationships/slide" Target="slides/slide91.xml"/><Relationship Id="rId27" Type="http://schemas.openxmlformats.org/officeDocument/2006/relationships/customXml" Target="../customXml/item27.xml"/><Relationship Id="rId48" Type="http://schemas.openxmlformats.org/officeDocument/2006/relationships/customXml" Target="../customXml/item48.xml"/><Relationship Id="rId69" Type="http://schemas.openxmlformats.org/officeDocument/2006/relationships/customXml" Target="../customXml/item69.xml"/><Relationship Id="rId113" Type="http://schemas.openxmlformats.org/officeDocument/2006/relationships/customXml" Target="../customXml/item113.xml"/><Relationship Id="rId134" Type="http://schemas.openxmlformats.org/officeDocument/2006/relationships/customXml" Target="../customXml/item134.xml"/><Relationship Id="rId320" Type="http://schemas.openxmlformats.org/officeDocument/2006/relationships/slide" Target="slides/slide102.xml"/><Relationship Id="rId80" Type="http://schemas.openxmlformats.org/officeDocument/2006/relationships/customXml" Target="../customXml/item80.xml"/><Relationship Id="rId155" Type="http://schemas.openxmlformats.org/officeDocument/2006/relationships/customXml" Target="../customXml/item155.xml"/><Relationship Id="rId176" Type="http://schemas.openxmlformats.org/officeDocument/2006/relationships/customXml" Target="../customXml/item176.xml"/><Relationship Id="rId197" Type="http://schemas.openxmlformats.org/officeDocument/2006/relationships/customXml" Target="../customXml/item197.xml"/><Relationship Id="rId341" Type="http://schemas.openxmlformats.org/officeDocument/2006/relationships/slide" Target="slides/slide123.xml"/><Relationship Id="rId362" Type="http://schemas.openxmlformats.org/officeDocument/2006/relationships/slide" Target="slides/slide144.xml"/><Relationship Id="rId383" Type="http://schemas.openxmlformats.org/officeDocument/2006/relationships/slide" Target="slides/slide165.xml"/><Relationship Id="rId418" Type="http://schemas.openxmlformats.org/officeDocument/2006/relationships/slide" Target="slides/slide200.xml"/><Relationship Id="rId439" Type="http://schemas.openxmlformats.org/officeDocument/2006/relationships/viewProps" Target="viewProps.xml"/><Relationship Id="rId201" Type="http://schemas.openxmlformats.org/officeDocument/2006/relationships/customXml" Target="../customXml/item201.xml"/><Relationship Id="rId222" Type="http://schemas.openxmlformats.org/officeDocument/2006/relationships/slide" Target="slides/slide4.xml"/><Relationship Id="rId243" Type="http://schemas.openxmlformats.org/officeDocument/2006/relationships/slide" Target="slides/slide25.xml"/><Relationship Id="rId264" Type="http://schemas.openxmlformats.org/officeDocument/2006/relationships/slide" Target="slides/slide46.xml"/><Relationship Id="rId285" Type="http://schemas.openxmlformats.org/officeDocument/2006/relationships/slide" Target="slides/slide67.xml"/><Relationship Id="rId17" Type="http://schemas.openxmlformats.org/officeDocument/2006/relationships/customXml" Target="../customXml/item17.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customXml" Target="../customXml/item103.xml"/><Relationship Id="rId124" Type="http://schemas.openxmlformats.org/officeDocument/2006/relationships/customXml" Target="../customXml/item124.xml"/><Relationship Id="rId310" Type="http://schemas.openxmlformats.org/officeDocument/2006/relationships/slide" Target="slides/slide92.xml"/><Relationship Id="rId70" Type="http://schemas.openxmlformats.org/officeDocument/2006/relationships/customXml" Target="../customXml/item70.xml"/><Relationship Id="rId91" Type="http://schemas.openxmlformats.org/officeDocument/2006/relationships/customXml" Target="../customXml/item91.xml"/><Relationship Id="rId145" Type="http://schemas.openxmlformats.org/officeDocument/2006/relationships/customXml" Target="../customXml/item145.xml"/><Relationship Id="rId166" Type="http://schemas.openxmlformats.org/officeDocument/2006/relationships/customXml" Target="../customXml/item166.xml"/><Relationship Id="rId187" Type="http://schemas.openxmlformats.org/officeDocument/2006/relationships/customXml" Target="../customXml/item187.xml"/><Relationship Id="rId331" Type="http://schemas.openxmlformats.org/officeDocument/2006/relationships/slide" Target="slides/slide113.xml"/><Relationship Id="rId352" Type="http://schemas.openxmlformats.org/officeDocument/2006/relationships/slide" Target="slides/slide134.xml"/><Relationship Id="rId373" Type="http://schemas.openxmlformats.org/officeDocument/2006/relationships/slide" Target="slides/slide155.xml"/><Relationship Id="rId394" Type="http://schemas.openxmlformats.org/officeDocument/2006/relationships/slide" Target="slides/slide176.xml"/><Relationship Id="rId408" Type="http://schemas.openxmlformats.org/officeDocument/2006/relationships/slide" Target="slides/slide190.xml"/><Relationship Id="rId429" Type="http://schemas.openxmlformats.org/officeDocument/2006/relationships/slide" Target="slides/slide211.xml"/><Relationship Id="rId1" Type="http://schemas.openxmlformats.org/officeDocument/2006/relationships/customXml" Target="../customXml/item1.xml"/><Relationship Id="rId212" Type="http://schemas.openxmlformats.org/officeDocument/2006/relationships/customXml" Target="../customXml/item212.xml"/><Relationship Id="rId233" Type="http://schemas.openxmlformats.org/officeDocument/2006/relationships/slide" Target="slides/slide15.xml"/><Relationship Id="rId254" Type="http://schemas.openxmlformats.org/officeDocument/2006/relationships/slide" Target="slides/slide36.xml"/><Relationship Id="rId440" Type="http://schemas.openxmlformats.org/officeDocument/2006/relationships/theme" Target="theme/theme1.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customXml" Target="../customXml/item114.xml"/><Relationship Id="rId275" Type="http://schemas.openxmlformats.org/officeDocument/2006/relationships/slide" Target="slides/slide57.xml"/><Relationship Id="rId296" Type="http://schemas.openxmlformats.org/officeDocument/2006/relationships/slide" Target="slides/slide78.xml"/><Relationship Id="rId300" Type="http://schemas.openxmlformats.org/officeDocument/2006/relationships/slide" Target="slides/slide82.xml"/><Relationship Id="rId60" Type="http://schemas.openxmlformats.org/officeDocument/2006/relationships/customXml" Target="../customXml/item60.xml"/><Relationship Id="rId81" Type="http://schemas.openxmlformats.org/officeDocument/2006/relationships/customXml" Target="../customXml/item81.xml"/><Relationship Id="rId135" Type="http://schemas.openxmlformats.org/officeDocument/2006/relationships/customXml" Target="../customXml/item135.xml"/><Relationship Id="rId156" Type="http://schemas.openxmlformats.org/officeDocument/2006/relationships/customXml" Target="../customXml/item156.xml"/><Relationship Id="rId177" Type="http://schemas.openxmlformats.org/officeDocument/2006/relationships/customXml" Target="../customXml/item177.xml"/><Relationship Id="rId198" Type="http://schemas.openxmlformats.org/officeDocument/2006/relationships/customXml" Target="../customXml/item198.xml"/><Relationship Id="rId321" Type="http://schemas.openxmlformats.org/officeDocument/2006/relationships/slide" Target="slides/slide103.xml"/><Relationship Id="rId342" Type="http://schemas.openxmlformats.org/officeDocument/2006/relationships/slide" Target="slides/slide124.xml"/><Relationship Id="rId363" Type="http://schemas.openxmlformats.org/officeDocument/2006/relationships/slide" Target="slides/slide145.xml"/><Relationship Id="rId384" Type="http://schemas.openxmlformats.org/officeDocument/2006/relationships/slide" Target="slides/slide166.xml"/><Relationship Id="rId419" Type="http://schemas.openxmlformats.org/officeDocument/2006/relationships/slide" Target="slides/slide201.xml"/><Relationship Id="rId202" Type="http://schemas.openxmlformats.org/officeDocument/2006/relationships/customXml" Target="../customXml/item202.xml"/><Relationship Id="rId223" Type="http://schemas.openxmlformats.org/officeDocument/2006/relationships/slide" Target="slides/slide5.xml"/><Relationship Id="rId244" Type="http://schemas.openxmlformats.org/officeDocument/2006/relationships/slide" Target="slides/slide26.xml"/><Relationship Id="rId430" Type="http://schemas.openxmlformats.org/officeDocument/2006/relationships/slide" Target="slides/slide212.xml"/><Relationship Id="rId18" Type="http://schemas.openxmlformats.org/officeDocument/2006/relationships/customXml" Target="../customXml/item18.xml"/><Relationship Id="rId39" Type="http://schemas.openxmlformats.org/officeDocument/2006/relationships/customXml" Target="../customXml/item39.xml"/><Relationship Id="rId265" Type="http://schemas.openxmlformats.org/officeDocument/2006/relationships/slide" Target="slides/slide47.xml"/><Relationship Id="rId286" Type="http://schemas.openxmlformats.org/officeDocument/2006/relationships/slide" Target="slides/slide68.xml"/><Relationship Id="rId50" Type="http://schemas.openxmlformats.org/officeDocument/2006/relationships/customXml" Target="../customXml/item50.xml"/><Relationship Id="rId104" Type="http://schemas.openxmlformats.org/officeDocument/2006/relationships/customXml" Target="../customXml/item104.xml"/><Relationship Id="rId125" Type="http://schemas.openxmlformats.org/officeDocument/2006/relationships/customXml" Target="../customXml/item125.xml"/><Relationship Id="rId146" Type="http://schemas.openxmlformats.org/officeDocument/2006/relationships/customXml" Target="../customXml/item146.xml"/><Relationship Id="rId167" Type="http://schemas.openxmlformats.org/officeDocument/2006/relationships/customXml" Target="../customXml/item167.xml"/><Relationship Id="rId188" Type="http://schemas.openxmlformats.org/officeDocument/2006/relationships/customXml" Target="../customXml/item188.xml"/><Relationship Id="rId311" Type="http://schemas.openxmlformats.org/officeDocument/2006/relationships/slide" Target="slides/slide93.xml"/><Relationship Id="rId332" Type="http://schemas.openxmlformats.org/officeDocument/2006/relationships/slide" Target="slides/slide114.xml"/><Relationship Id="rId353" Type="http://schemas.openxmlformats.org/officeDocument/2006/relationships/slide" Target="slides/slide135.xml"/><Relationship Id="rId374" Type="http://schemas.openxmlformats.org/officeDocument/2006/relationships/slide" Target="slides/slide156.xml"/><Relationship Id="rId395" Type="http://schemas.openxmlformats.org/officeDocument/2006/relationships/slide" Target="slides/slide177.xml"/><Relationship Id="rId409" Type="http://schemas.openxmlformats.org/officeDocument/2006/relationships/slide" Target="slides/slide191.xml"/><Relationship Id="rId71" Type="http://schemas.openxmlformats.org/officeDocument/2006/relationships/customXml" Target="../customXml/item71.xml"/><Relationship Id="rId92" Type="http://schemas.openxmlformats.org/officeDocument/2006/relationships/customXml" Target="../customXml/item92.xml"/><Relationship Id="rId213" Type="http://schemas.openxmlformats.org/officeDocument/2006/relationships/customXml" Target="../customXml/item213.xml"/><Relationship Id="rId234" Type="http://schemas.openxmlformats.org/officeDocument/2006/relationships/slide" Target="slides/slide16.xml"/><Relationship Id="rId420" Type="http://schemas.openxmlformats.org/officeDocument/2006/relationships/slide" Target="slides/slide202.xml"/><Relationship Id="rId2" Type="http://schemas.openxmlformats.org/officeDocument/2006/relationships/customXml" Target="../customXml/item2.xml"/><Relationship Id="rId29" Type="http://schemas.openxmlformats.org/officeDocument/2006/relationships/customXml" Target="../customXml/item29.xml"/><Relationship Id="rId255" Type="http://schemas.openxmlformats.org/officeDocument/2006/relationships/slide" Target="slides/slide37.xml"/><Relationship Id="rId276" Type="http://schemas.openxmlformats.org/officeDocument/2006/relationships/slide" Target="slides/slide58.xml"/><Relationship Id="rId297" Type="http://schemas.openxmlformats.org/officeDocument/2006/relationships/slide" Target="slides/slide79.xml"/><Relationship Id="rId441" Type="http://schemas.openxmlformats.org/officeDocument/2006/relationships/tableStyles" Target="tableStyles.xml"/><Relationship Id="rId40" Type="http://schemas.openxmlformats.org/officeDocument/2006/relationships/customXml" Target="../customXml/item40.xml"/><Relationship Id="rId115" Type="http://schemas.openxmlformats.org/officeDocument/2006/relationships/customXml" Target="../customXml/item115.xml"/><Relationship Id="rId136" Type="http://schemas.openxmlformats.org/officeDocument/2006/relationships/customXml" Target="../customXml/item136.xml"/><Relationship Id="rId157" Type="http://schemas.openxmlformats.org/officeDocument/2006/relationships/customXml" Target="../customXml/item157.xml"/><Relationship Id="rId178" Type="http://schemas.openxmlformats.org/officeDocument/2006/relationships/customXml" Target="../customXml/item178.xml"/><Relationship Id="rId301" Type="http://schemas.openxmlformats.org/officeDocument/2006/relationships/slide" Target="slides/slide83.xml"/><Relationship Id="rId322" Type="http://schemas.openxmlformats.org/officeDocument/2006/relationships/slide" Target="slides/slide104.xml"/><Relationship Id="rId343" Type="http://schemas.openxmlformats.org/officeDocument/2006/relationships/slide" Target="slides/slide125.xml"/><Relationship Id="rId364" Type="http://schemas.openxmlformats.org/officeDocument/2006/relationships/slide" Target="slides/slide146.xml"/><Relationship Id="rId61" Type="http://schemas.openxmlformats.org/officeDocument/2006/relationships/customXml" Target="../customXml/item61.xml"/><Relationship Id="rId82" Type="http://schemas.openxmlformats.org/officeDocument/2006/relationships/customXml" Target="../customXml/item82.xml"/><Relationship Id="rId199" Type="http://schemas.openxmlformats.org/officeDocument/2006/relationships/customXml" Target="../customXml/item199.xml"/><Relationship Id="rId203" Type="http://schemas.openxmlformats.org/officeDocument/2006/relationships/customXml" Target="../customXml/item203.xml"/><Relationship Id="rId385" Type="http://schemas.openxmlformats.org/officeDocument/2006/relationships/slide" Target="slides/slide167.xml"/><Relationship Id="rId19" Type="http://schemas.openxmlformats.org/officeDocument/2006/relationships/customXml" Target="../customXml/item19.xml"/><Relationship Id="rId224" Type="http://schemas.openxmlformats.org/officeDocument/2006/relationships/slide" Target="slides/slide6.xml"/><Relationship Id="rId245" Type="http://schemas.openxmlformats.org/officeDocument/2006/relationships/slide" Target="slides/slide27.xml"/><Relationship Id="rId266" Type="http://schemas.openxmlformats.org/officeDocument/2006/relationships/slide" Target="slides/slide48.xml"/><Relationship Id="rId287" Type="http://schemas.openxmlformats.org/officeDocument/2006/relationships/slide" Target="slides/slide69.xml"/><Relationship Id="rId410" Type="http://schemas.openxmlformats.org/officeDocument/2006/relationships/slide" Target="slides/slide192.xml"/><Relationship Id="rId431" Type="http://schemas.openxmlformats.org/officeDocument/2006/relationships/slide" Target="slides/slide213.xml"/><Relationship Id="rId30" Type="http://schemas.openxmlformats.org/officeDocument/2006/relationships/customXml" Target="../customXml/item30.xml"/><Relationship Id="rId105" Type="http://schemas.openxmlformats.org/officeDocument/2006/relationships/customXml" Target="../customXml/item105.xml"/><Relationship Id="rId126" Type="http://schemas.openxmlformats.org/officeDocument/2006/relationships/customXml" Target="../customXml/item126.xml"/><Relationship Id="rId147" Type="http://schemas.openxmlformats.org/officeDocument/2006/relationships/customXml" Target="../customXml/item147.xml"/><Relationship Id="rId168" Type="http://schemas.openxmlformats.org/officeDocument/2006/relationships/customXml" Target="../customXml/item168.xml"/><Relationship Id="rId312" Type="http://schemas.openxmlformats.org/officeDocument/2006/relationships/slide" Target="slides/slide94.xml"/><Relationship Id="rId333" Type="http://schemas.openxmlformats.org/officeDocument/2006/relationships/slide" Target="slides/slide115.xml"/><Relationship Id="rId354" Type="http://schemas.openxmlformats.org/officeDocument/2006/relationships/slide" Target="slides/slide136.xml"/><Relationship Id="rId51" Type="http://schemas.openxmlformats.org/officeDocument/2006/relationships/customXml" Target="../customXml/item51.xml"/><Relationship Id="rId72" Type="http://schemas.openxmlformats.org/officeDocument/2006/relationships/customXml" Target="../customXml/item72.xml"/><Relationship Id="rId93" Type="http://schemas.openxmlformats.org/officeDocument/2006/relationships/customXml" Target="../customXml/item93.xml"/><Relationship Id="rId189" Type="http://schemas.openxmlformats.org/officeDocument/2006/relationships/customXml" Target="../customXml/item189.xml"/><Relationship Id="rId375" Type="http://schemas.openxmlformats.org/officeDocument/2006/relationships/slide" Target="slides/slide157.xml"/><Relationship Id="rId396" Type="http://schemas.openxmlformats.org/officeDocument/2006/relationships/slide" Target="slides/slide178.xml"/><Relationship Id="rId3" Type="http://schemas.openxmlformats.org/officeDocument/2006/relationships/customXml" Target="../customXml/item3.xml"/><Relationship Id="rId214" Type="http://schemas.openxmlformats.org/officeDocument/2006/relationships/customXml" Target="../customXml/item214.xml"/><Relationship Id="rId235" Type="http://schemas.openxmlformats.org/officeDocument/2006/relationships/slide" Target="slides/slide17.xml"/><Relationship Id="rId256" Type="http://schemas.openxmlformats.org/officeDocument/2006/relationships/slide" Target="slides/slide38.xml"/><Relationship Id="rId277" Type="http://schemas.openxmlformats.org/officeDocument/2006/relationships/slide" Target="slides/slide59.xml"/><Relationship Id="rId298" Type="http://schemas.openxmlformats.org/officeDocument/2006/relationships/slide" Target="slides/slide80.xml"/><Relationship Id="rId400" Type="http://schemas.openxmlformats.org/officeDocument/2006/relationships/slide" Target="slides/slide182.xml"/><Relationship Id="rId421" Type="http://schemas.openxmlformats.org/officeDocument/2006/relationships/slide" Target="slides/slide203.xml"/><Relationship Id="rId116" Type="http://schemas.openxmlformats.org/officeDocument/2006/relationships/customXml" Target="../customXml/item116.xml"/><Relationship Id="rId137" Type="http://schemas.openxmlformats.org/officeDocument/2006/relationships/customXml" Target="../customXml/item137.xml"/><Relationship Id="rId158" Type="http://schemas.openxmlformats.org/officeDocument/2006/relationships/customXml" Target="../customXml/item158.xml"/><Relationship Id="rId302" Type="http://schemas.openxmlformats.org/officeDocument/2006/relationships/slide" Target="slides/slide84.xml"/><Relationship Id="rId323" Type="http://schemas.openxmlformats.org/officeDocument/2006/relationships/slide" Target="slides/slide105.xml"/><Relationship Id="rId344" Type="http://schemas.openxmlformats.org/officeDocument/2006/relationships/slide" Target="slides/slide126.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customXml" Target="../customXml/item83.xml"/><Relationship Id="rId179" Type="http://schemas.openxmlformats.org/officeDocument/2006/relationships/customXml" Target="../customXml/item179.xml"/><Relationship Id="rId365" Type="http://schemas.openxmlformats.org/officeDocument/2006/relationships/slide" Target="slides/slide147.xml"/><Relationship Id="rId386" Type="http://schemas.openxmlformats.org/officeDocument/2006/relationships/slide" Target="slides/slide168.xml"/><Relationship Id="rId190" Type="http://schemas.openxmlformats.org/officeDocument/2006/relationships/customXml" Target="../customXml/item190.xml"/><Relationship Id="rId204" Type="http://schemas.openxmlformats.org/officeDocument/2006/relationships/customXml" Target="../customXml/item204.xml"/><Relationship Id="rId225" Type="http://schemas.openxmlformats.org/officeDocument/2006/relationships/slide" Target="slides/slide7.xml"/><Relationship Id="rId246" Type="http://schemas.openxmlformats.org/officeDocument/2006/relationships/slide" Target="slides/slide28.xml"/><Relationship Id="rId267" Type="http://schemas.openxmlformats.org/officeDocument/2006/relationships/slide" Target="slides/slide49.xml"/><Relationship Id="rId288" Type="http://schemas.openxmlformats.org/officeDocument/2006/relationships/slide" Target="slides/slide70.xml"/><Relationship Id="rId411" Type="http://schemas.openxmlformats.org/officeDocument/2006/relationships/slide" Target="slides/slide193.xml"/><Relationship Id="rId432" Type="http://schemas.openxmlformats.org/officeDocument/2006/relationships/slide" Target="slides/slide214.xml"/><Relationship Id="rId106" Type="http://schemas.openxmlformats.org/officeDocument/2006/relationships/customXml" Target="../customXml/item106.xml"/><Relationship Id="rId127" Type="http://schemas.openxmlformats.org/officeDocument/2006/relationships/customXml" Target="../customXml/item127.xml"/><Relationship Id="rId313" Type="http://schemas.openxmlformats.org/officeDocument/2006/relationships/slide" Target="slides/slide95.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customXml" Target="../customXml/item73.xml"/><Relationship Id="rId94" Type="http://schemas.openxmlformats.org/officeDocument/2006/relationships/customXml" Target="../customXml/item94.xml"/><Relationship Id="rId148" Type="http://schemas.openxmlformats.org/officeDocument/2006/relationships/customXml" Target="../customXml/item148.xml"/><Relationship Id="rId169" Type="http://schemas.openxmlformats.org/officeDocument/2006/relationships/customXml" Target="../customXml/item169.xml"/><Relationship Id="rId334" Type="http://schemas.openxmlformats.org/officeDocument/2006/relationships/slide" Target="slides/slide116.xml"/><Relationship Id="rId355" Type="http://schemas.openxmlformats.org/officeDocument/2006/relationships/slide" Target="slides/slide137.xml"/><Relationship Id="rId376" Type="http://schemas.openxmlformats.org/officeDocument/2006/relationships/slide" Target="slides/slide158.xml"/><Relationship Id="rId397" Type="http://schemas.openxmlformats.org/officeDocument/2006/relationships/slide" Target="slides/slide179.xml"/><Relationship Id="rId4" Type="http://schemas.openxmlformats.org/officeDocument/2006/relationships/customXml" Target="../customXml/item4.xml"/><Relationship Id="rId180" Type="http://schemas.openxmlformats.org/officeDocument/2006/relationships/customXml" Target="../customXml/item180.xml"/><Relationship Id="rId215" Type="http://schemas.openxmlformats.org/officeDocument/2006/relationships/customXml" Target="../customXml/item215.xml"/><Relationship Id="rId236" Type="http://schemas.openxmlformats.org/officeDocument/2006/relationships/slide" Target="slides/slide18.xml"/><Relationship Id="rId257" Type="http://schemas.openxmlformats.org/officeDocument/2006/relationships/slide" Target="slides/slide39.xml"/><Relationship Id="rId278" Type="http://schemas.openxmlformats.org/officeDocument/2006/relationships/slide" Target="slides/slide60.xml"/><Relationship Id="rId401" Type="http://schemas.openxmlformats.org/officeDocument/2006/relationships/slide" Target="slides/slide183.xml"/><Relationship Id="rId422" Type="http://schemas.openxmlformats.org/officeDocument/2006/relationships/slide" Target="slides/slide204.xml"/><Relationship Id="rId303" Type="http://schemas.openxmlformats.org/officeDocument/2006/relationships/slide" Target="slides/slide85.xml"/><Relationship Id="rId42" Type="http://schemas.openxmlformats.org/officeDocument/2006/relationships/customXml" Target="../customXml/item42.xml"/><Relationship Id="rId84" Type="http://schemas.openxmlformats.org/officeDocument/2006/relationships/customXml" Target="../customXml/item84.xml"/><Relationship Id="rId138" Type="http://schemas.openxmlformats.org/officeDocument/2006/relationships/customXml" Target="../customXml/item138.xml"/><Relationship Id="rId345" Type="http://schemas.openxmlformats.org/officeDocument/2006/relationships/slide" Target="slides/slide127.xml"/><Relationship Id="rId387" Type="http://schemas.openxmlformats.org/officeDocument/2006/relationships/slide" Target="slides/slide169.xml"/><Relationship Id="rId191" Type="http://schemas.openxmlformats.org/officeDocument/2006/relationships/customXml" Target="../customXml/item191.xml"/><Relationship Id="rId205" Type="http://schemas.openxmlformats.org/officeDocument/2006/relationships/customXml" Target="../customXml/item205.xml"/><Relationship Id="rId247" Type="http://schemas.openxmlformats.org/officeDocument/2006/relationships/slide" Target="slides/slide29.xml"/><Relationship Id="rId412" Type="http://schemas.openxmlformats.org/officeDocument/2006/relationships/slide" Target="slides/slide194.xml"/><Relationship Id="rId107" Type="http://schemas.openxmlformats.org/officeDocument/2006/relationships/customXml" Target="../customXml/item107.xml"/><Relationship Id="rId289" Type="http://schemas.openxmlformats.org/officeDocument/2006/relationships/slide" Target="slides/slide71.xml"/><Relationship Id="rId11" Type="http://schemas.openxmlformats.org/officeDocument/2006/relationships/customXml" Target="../customXml/item11.xml"/><Relationship Id="rId53" Type="http://schemas.openxmlformats.org/officeDocument/2006/relationships/customXml" Target="../customXml/item53.xml"/><Relationship Id="rId149" Type="http://schemas.openxmlformats.org/officeDocument/2006/relationships/customXml" Target="../customXml/item149.xml"/><Relationship Id="rId314" Type="http://schemas.openxmlformats.org/officeDocument/2006/relationships/slide" Target="slides/slide96.xml"/><Relationship Id="rId356" Type="http://schemas.openxmlformats.org/officeDocument/2006/relationships/slide" Target="slides/slide138.xml"/><Relationship Id="rId398" Type="http://schemas.openxmlformats.org/officeDocument/2006/relationships/slide" Target="slides/slide180.xml"/><Relationship Id="rId95" Type="http://schemas.openxmlformats.org/officeDocument/2006/relationships/customXml" Target="../customXml/item95.xml"/><Relationship Id="rId160" Type="http://schemas.openxmlformats.org/officeDocument/2006/relationships/customXml" Target="../customXml/item160.xml"/><Relationship Id="rId216" Type="http://schemas.openxmlformats.org/officeDocument/2006/relationships/customXml" Target="../customXml/item216.xml"/><Relationship Id="rId423" Type="http://schemas.openxmlformats.org/officeDocument/2006/relationships/slide" Target="slides/slide205.xml"/><Relationship Id="rId258" Type="http://schemas.openxmlformats.org/officeDocument/2006/relationships/slide" Target="slides/slide40.xml"/><Relationship Id="rId22" Type="http://schemas.openxmlformats.org/officeDocument/2006/relationships/customXml" Target="../customXml/item22.xml"/><Relationship Id="rId64" Type="http://schemas.openxmlformats.org/officeDocument/2006/relationships/customXml" Target="../customXml/item64.xml"/><Relationship Id="rId118" Type="http://schemas.openxmlformats.org/officeDocument/2006/relationships/customXml" Target="../customXml/item118.xml"/><Relationship Id="rId325" Type="http://schemas.openxmlformats.org/officeDocument/2006/relationships/slide" Target="slides/slide107.xml"/><Relationship Id="rId367" Type="http://schemas.openxmlformats.org/officeDocument/2006/relationships/slide" Target="slides/slide149.xml"/><Relationship Id="rId171" Type="http://schemas.openxmlformats.org/officeDocument/2006/relationships/customXml" Target="../customXml/item171.xml"/><Relationship Id="rId227" Type="http://schemas.openxmlformats.org/officeDocument/2006/relationships/slide" Target="slides/slide9.xml"/><Relationship Id="rId269" Type="http://schemas.openxmlformats.org/officeDocument/2006/relationships/slide" Target="slides/slide51.xml"/><Relationship Id="rId434" Type="http://schemas.openxmlformats.org/officeDocument/2006/relationships/slide" Target="slides/slide21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2019-3-6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1026" name="Picture 2" descr="C:\Users\Administrator\Desktop\2019版53Bppt模板\2019版53Bppt模板-03.jpg"/>
          <p:cNvPicPr>
            <a:picLocks noChangeAspect="1" noChangeArrowheads="1"/>
          </p:cNvPicPr>
          <p:nvPr/>
        </p:nvPicPr>
        <p:blipFill>
          <a:blip r:embed="rId2" cstate="print"/>
          <a:srcRect/>
          <a:stretch>
            <a:fillRect/>
          </a:stretch>
        </p:blipFill>
        <p:spPr bwMode="auto">
          <a:xfrm>
            <a:off x="0" y="0"/>
            <a:ext cx="9448800" cy="6840538"/>
          </a:xfrm>
          <a:prstGeom prst="rect">
            <a:avLst/>
          </a:prstGeom>
          <a:noFill/>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pPr/>
              <a:t>2019-3-6</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133.xml"/><Relationship Id="rId3" Type="http://schemas.openxmlformats.org/officeDocument/2006/relationships/slideLayout" Target="../slideLayouts/slideLayout3.xml"/><Relationship Id="rId7"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 Target="../slides/slid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508240" y="-771460"/>
            <a:ext cx="1477010" cy="687221"/>
            <a:chOff x="7877866" y="892779"/>
            <a:chExt cx="928694" cy="761923"/>
          </a:xfrm>
        </p:grpSpPr>
        <p:sp>
          <p:nvSpPr>
            <p:cNvPr id="15" name="圆角矩形 14"/>
            <p:cNvSpPr/>
            <p:nvPr/>
          </p:nvSpPr>
          <p:spPr>
            <a:xfrm>
              <a:off x="7898656" y="892779"/>
              <a:ext cx="888995" cy="761923"/>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77866" y="1017955"/>
              <a:ext cx="928694" cy="510546"/>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hlinkClick r:id="rId7" action="ppaction://hlinksldjump"/>
                </a:rPr>
                <a:t>五年高考</a:t>
              </a:r>
              <a:endPar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8" action="ppaction://hlinksldjump"/>
                </a:rPr>
                <a:t>三年</a:t>
              </a:r>
              <a:r>
                <a:rPr kumimoji="0" lang="zh-CN" altLang="en-US" sz="1200" b="1" i="0" u="sng" strike="noStrike" kern="1200" cap="none" spc="0" normalizeH="0" baseline="0" noProof="0" dirty="0" smtClean="0">
                  <a:ln>
                    <a:noFill/>
                  </a:ln>
                  <a:effectLst/>
                  <a:uLnTx/>
                  <a:uFillTx/>
                  <a:latin typeface="黑体" panose="02010609060101010101" pitchFamily="49" charset="-122"/>
                  <a:ea typeface="黑体" panose="02010609060101010101" pitchFamily="49" charset="-122"/>
                  <a:cs typeface="+mn-cs"/>
                  <a:hlinkClick r:id="rId8" action="ppaction://hlinksldjump"/>
                </a:rPr>
                <a:t>模拟</a:t>
              </a:r>
              <a:endPar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9" action="ppaction://hlinksldjump"/>
              </a:endParaRPr>
            </a:p>
          </p:txBody>
        </p:sp>
      </p:grpSp>
      <p:sp>
        <p:nvSpPr>
          <p:cNvPr id="4" name="矩形 3"/>
          <p:cNvSpPr/>
          <p:nvPr/>
        </p:nvSpPr>
        <p:spPr>
          <a:xfrm>
            <a:off x="7454901" y="-633"/>
            <a:ext cx="1740535" cy="787295"/>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栏目索引</a:t>
              </a: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customXml" Target="../../customXml/item135.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4.xml"/><Relationship Id="rId1" Type="http://schemas.openxmlformats.org/officeDocument/2006/relationships/customXml" Target="../../customXml/item161.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4.xml"/><Relationship Id="rId1" Type="http://schemas.openxmlformats.org/officeDocument/2006/relationships/customXml" Target="../../customXml/item90.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4.xml"/><Relationship Id="rId1" Type="http://schemas.openxmlformats.org/officeDocument/2006/relationships/customXml" Target="../../customXml/item191.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4.xml"/><Relationship Id="rId1" Type="http://schemas.openxmlformats.org/officeDocument/2006/relationships/customXml" Target="../../customXml/item35.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3.xml"/><Relationship Id="rId7" Type="http://schemas.openxmlformats.org/officeDocument/2006/relationships/image" Target="../media/image6.jpeg"/><Relationship Id="rId2" Type="http://schemas.openxmlformats.org/officeDocument/2006/relationships/slideLayout" Target="../slideLayouts/slideLayout4.xml"/><Relationship Id="rId1" Type="http://schemas.openxmlformats.org/officeDocument/2006/relationships/customXml" Target="../../customXml/item143.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15.jpeg"/></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4.xml"/><Relationship Id="rId1" Type="http://schemas.openxmlformats.org/officeDocument/2006/relationships/customXml" Target="../../customXml/item142.xml"/><Relationship Id="rId4" Type="http://schemas.openxmlformats.org/officeDocument/2006/relationships/image" Target="../media/image7.jpeg"/></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4.xml"/><Relationship Id="rId1" Type="http://schemas.openxmlformats.org/officeDocument/2006/relationships/customXml" Target="../../customXml/item197.xml"/><Relationship Id="rId4" Type="http://schemas.openxmlformats.org/officeDocument/2006/relationships/image" Target="../media/image6.jpeg"/></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4.xml"/><Relationship Id="rId1" Type="http://schemas.openxmlformats.org/officeDocument/2006/relationships/customXml" Target="../../customXml/item101.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4.xml"/><Relationship Id="rId1" Type="http://schemas.openxmlformats.org/officeDocument/2006/relationships/customXml" Target="../../customXml/item133.xm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4.xml"/><Relationship Id="rId1" Type="http://schemas.openxmlformats.org/officeDocument/2006/relationships/customXml" Target="../../customXml/item12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customXml" Target="../../customXml/item166.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4.xml"/><Relationship Id="rId1" Type="http://schemas.openxmlformats.org/officeDocument/2006/relationships/customXml" Target="../../customXml/item172.xml"/></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4.xml"/><Relationship Id="rId1" Type="http://schemas.openxmlformats.org/officeDocument/2006/relationships/customXml" Target="../../customXml/item24.xml"/></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4.xml"/><Relationship Id="rId1" Type="http://schemas.openxmlformats.org/officeDocument/2006/relationships/customXml" Target="../../customXml/item8.xml"/></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4.xml"/><Relationship Id="rId1" Type="http://schemas.openxmlformats.org/officeDocument/2006/relationships/customXml" Target="../../customXml/item56.xml"/></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4.xml"/><Relationship Id="rId1" Type="http://schemas.openxmlformats.org/officeDocument/2006/relationships/customXml" Target="../../customXml/item152.xml"/></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4.xml"/><Relationship Id="rId1" Type="http://schemas.openxmlformats.org/officeDocument/2006/relationships/customXml" Target="../../customXml/item182.xml"/></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4.xml"/><Relationship Id="rId1" Type="http://schemas.openxmlformats.org/officeDocument/2006/relationships/customXml" Target="../../customXml/item47.xml"/></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6.xml"/><Relationship Id="rId2" Type="http://schemas.openxmlformats.org/officeDocument/2006/relationships/slideLayout" Target="../slideLayouts/slideLayout4.xml"/><Relationship Id="rId1" Type="http://schemas.openxmlformats.org/officeDocument/2006/relationships/customXml" Target="../../customXml/item1.xml"/></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117.xml"/><Relationship Id="rId2" Type="http://schemas.openxmlformats.org/officeDocument/2006/relationships/slideLayout" Target="../slideLayouts/slideLayout4.xml"/><Relationship Id="rId1" Type="http://schemas.openxmlformats.org/officeDocument/2006/relationships/customXml" Target="../../customXml/item48.xml"/></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8.xml"/><Relationship Id="rId2" Type="http://schemas.openxmlformats.org/officeDocument/2006/relationships/slideLayout" Target="../slideLayouts/slideLayout4.xml"/><Relationship Id="rId1" Type="http://schemas.openxmlformats.org/officeDocument/2006/relationships/customXml" Target="../../customXml/item158.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customXml" Target="../../customXml/item37.xml"/></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119.xml"/><Relationship Id="rId2" Type="http://schemas.openxmlformats.org/officeDocument/2006/relationships/slideLayout" Target="../slideLayouts/slideLayout4.xml"/><Relationship Id="rId1" Type="http://schemas.openxmlformats.org/officeDocument/2006/relationships/customXml" Target="../../customXml/item6.xml"/></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120.xml"/><Relationship Id="rId2" Type="http://schemas.openxmlformats.org/officeDocument/2006/relationships/slideLayout" Target="../slideLayouts/slideLayout4.xml"/><Relationship Id="rId1" Type="http://schemas.openxmlformats.org/officeDocument/2006/relationships/customXml" Target="../../customXml/item210.xml"/></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4.xml"/><Relationship Id="rId1" Type="http://schemas.openxmlformats.org/officeDocument/2006/relationships/customXml" Target="../../customXml/item122.xml"/></Relationships>
</file>

<file path=ppt/slides/_rels/slide123.xml.rels><?xml version="1.0" encoding="UTF-8" standalone="yes"?>
<Relationships xmlns="http://schemas.openxmlformats.org/package/2006/relationships"><Relationship Id="rId3" Type="http://schemas.openxmlformats.org/officeDocument/2006/relationships/notesSlide" Target="../notesSlides/notesSlide122.xml"/><Relationship Id="rId2" Type="http://schemas.openxmlformats.org/officeDocument/2006/relationships/slideLayout" Target="../slideLayouts/slideLayout4.xml"/><Relationship Id="rId1" Type="http://schemas.openxmlformats.org/officeDocument/2006/relationships/customXml" Target="../../customXml/item153.xml"/></Relationships>
</file>

<file path=ppt/slides/_rels/slide124.xml.rels><?xml version="1.0" encoding="UTF-8" standalone="yes"?>
<Relationships xmlns="http://schemas.openxmlformats.org/package/2006/relationships"><Relationship Id="rId3" Type="http://schemas.openxmlformats.org/officeDocument/2006/relationships/notesSlide" Target="../notesSlides/notesSlide123.xml"/><Relationship Id="rId2" Type="http://schemas.openxmlformats.org/officeDocument/2006/relationships/slideLayout" Target="../slideLayouts/slideLayout4.xml"/><Relationship Id="rId1" Type="http://schemas.openxmlformats.org/officeDocument/2006/relationships/customXml" Target="../../customXml/item126.xml"/></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124.xml"/><Relationship Id="rId2" Type="http://schemas.openxmlformats.org/officeDocument/2006/relationships/slideLayout" Target="../slideLayouts/slideLayout4.xml"/><Relationship Id="rId1" Type="http://schemas.openxmlformats.org/officeDocument/2006/relationships/customXml" Target="../../customXml/item202.xml"/></Relationships>
</file>

<file path=ppt/slides/_rels/slide126.xml.rels><?xml version="1.0" encoding="UTF-8" standalone="yes"?>
<Relationships xmlns="http://schemas.openxmlformats.org/package/2006/relationships"><Relationship Id="rId3" Type="http://schemas.openxmlformats.org/officeDocument/2006/relationships/notesSlide" Target="../notesSlides/notesSlide125.xml"/><Relationship Id="rId2" Type="http://schemas.openxmlformats.org/officeDocument/2006/relationships/slideLayout" Target="../slideLayouts/slideLayout4.xml"/><Relationship Id="rId1" Type="http://schemas.openxmlformats.org/officeDocument/2006/relationships/customXml" Target="../../customXml/item113.xml"/></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126.xml"/><Relationship Id="rId2" Type="http://schemas.openxmlformats.org/officeDocument/2006/relationships/slideLayout" Target="../slideLayouts/slideLayout4.xml"/><Relationship Id="rId1" Type="http://schemas.openxmlformats.org/officeDocument/2006/relationships/customXml" Target="../../customXml/item10.xml"/></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127.xml"/><Relationship Id="rId2" Type="http://schemas.openxmlformats.org/officeDocument/2006/relationships/slideLayout" Target="../slideLayouts/slideLayout4.xml"/><Relationship Id="rId1" Type="http://schemas.openxmlformats.org/officeDocument/2006/relationships/customXml" Target="../../customXml/item130.xml"/></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128.xml"/><Relationship Id="rId2" Type="http://schemas.openxmlformats.org/officeDocument/2006/relationships/slideLayout" Target="../slideLayouts/slideLayout4.xml"/><Relationship Id="rId1" Type="http://schemas.openxmlformats.org/officeDocument/2006/relationships/customXml" Target="../../customXml/item4.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customXml" Target="../../customXml/item79.xml"/></Relationships>
</file>

<file path=ppt/slides/_rels/slide130.xml.rels><?xml version="1.0" encoding="UTF-8" standalone="yes"?>
<Relationships xmlns="http://schemas.openxmlformats.org/package/2006/relationships"><Relationship Id="rId3" Type="http://schemas.openxmlformats.org/officeDocument/2006/relationships/notesSlide" Target="../notesSlides/notesSlide129.xml"/><Relationship Id="rId2" Type="http://schemas.openxmlformats.org/officeDocument/2006/relationships/slideLayout" Target="../slideLayouts/slideLayout4.xml"/><Relationship Id="rId1" Type="http://schemas.openxmlformats.org/officeDocument/2006/relationships/customXml" Target="../../customXml/item111.xml"/></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130.xml"/><Relationship Id="rId2" Type="http://schemas.openxmlformats.org/officeDocument/2006/relationships/slideLayout" Target="../slideLayouts/slideLayout4.xml"/><Relationship Id="rId1" Type="http://schemas.openxmlformats.org/officeDocument/2006/relationships/customXml" Target="../../customXml/item65.xml"/></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131.xml"/><Relationship Id="rId2" Type="http://schemas.openxmlformats.org/officeDocument/2006/relationships/slideLayout" Target="../slideLayouts/slideLayout4.xml"/><Relationship Id="rId1" Type="http://schemas.openxmlformats.org/officeDocument/2006/relationships/customXml" Target="../../customXml/item57.xml"/></Relationships>
</file>

<file path=ppt/slides/_rels/slide133.xml.rels><?xml version="1.0" encoding="UTF-8" standalone="yes"?>
<Relationships xmlns="http://schemas.openxmlformats.org/package/2006/relationships"><Relationship Id="rId3" Type="http://schemas.openxmlformats.org/officeDocument/2006/relationships/notesSlide" Target="../notesSlides/notesSlide132.xml"/><Relationship Id="rId2" Type="http://schemas.openxmlformats.org/officeDocument/2006/relationships/slideLayout" Target="../slideLayouts/slideLayout4.xml"/><Relationship Id="rId1" Type="http://schemas.openxmlformats.org/officeDocument/2006/relationships/customXml" Target="../../customXml/item183.xml"/><Relationship Id="rId4" Type="http://schemas.openxmlformats.org/officeDocument/2006/relationships/image" Target="../media/image3.png"/></Relationships>
</file>

<file path=ppt/slides/_rels/slide134.xml.rels><?xml version="1.0" encoding="UTF-8" standalone="yes"?>
<Relationships xmlns="http://schemas.openxmlformats.org/package/2006/relationships"><Relationship Id="rId3" Type="http://schemas.openxmlformats.org/officeDocument/2006/relationships/notesSlide" Target="../notesSlides/notesSlide133.xml"/><Relationship Id="rId2" Type="http://schemas.openxmlformats.org/officeDocument/2006/relationships/slideLayout" Target="../slideLayouts/slideLayout4.xml"/><Relationship Id="rId1" Type="http://schemas.openxmlformats.org/officeDocument/2006/relationships/customXml" Target="../../customXml/item82.xml"/></Relationships>
</file>

<file path=ppt/slides/_rels/slide135.xml.rels><?xml version="1.0" encoding="UTF-8" standalone="yes"?>
<Relationships xmlns="http://schemas.openxmlformats.org/package/2006/relationships"><Relationship Id="rId3" Type="http://schemas.openxmlformats.org/officeDocument/2006/relationships/notesSlide" Target="../notesSlides/notesSlide134.xml"/><Relationship Id="rId2" Type="http://schemas.openxmlformats.org/officeDocument/2006/relationships/slideLayout" Target="../slideLayouts/slideLayout4.xml"/><Relationship Id="rId1" Type="http://schemas.openxmlformats.org/officeDocument/2006/relationships/customXml" Target="../../customXml/item15.xml"/></Relationships>
</file>

<file path=ppt/slides/_rels/slide136.xml.rels><?xml version="1.0" encoding="UTF-8" standalone="yes"?>
<Relationships xmlns="http://schemas.openxmlformats.org/package/2006/relationships"><Relationship Id="rId3" Type="http://schemas.openxmlformats.org/officeDocument/2006/relationships/notesSlide" Target="../notesSlides/notesSlide135.xml"/><Relationship Id="rId2" Type="http://schemas.openxmlformats.org/officeDocument/2006/relationships/slideLayout" Target="../slideLayouts/slideLayout4.xml"/><Relationship Id="rId1" Type="http://schemas.openxmlformats.org/officeDocument/2006/relationships/customXml" Target="../../customXml/item70.xml"/></Relationships>
</file>

<file path=ppt/slides/_rels/slide137.xml.rels><?xml version="1.0" encoding="UTF-8" standalone="yes"?>
<Relationships xmlns="http://schemas.openxmlformats.org/package/2006/relationships"><Relationship Id="rId3" Type="http://schemas.openxmlformats.org/officeDocument/2006/relationships/notesSlide" Target="../notesSlides/notesSlide136.xml"/><Relationship Id="rId2" Type="http://schemas.openxmlformats.org/officeDocument/2006/relationships/slideLayout" Target="../slideLayouts/slideLayout4.xml"/><Relationship Id="rId1" Type="http://schemas.openxmlformats.org/officeDocument/2006/relationships/customXml" Target="../../customXml/item112.xml"/></Relationships>
</file>

<file path=ppt/slides/_rels/slide138.xml.rels><?xml version="1.0" encoding="UTF-8" standalone="yes"?>
<Relationships xmlns="http://schemas.openxmlformats.org/package/2006/relationships"><Relationship Id="rId3" Type="http://schemas.openxmlformats.org/officeDocument/2006/relationships/notesSlide" Target="../notesSlides/notesSlide137.xml"/><Relationship Id="rId2" Type="http://schemas.openxmlformats.org/officeDocument/2006/relationships/slideLayout" Target="../slideLayouts/slideLayout4.xml"/><Relationship Id="rId1" Type="http://schemas.openxmlformats.org/officeDocument/2006/relationships/customXml" Target="../../customXml/item134.xml"/></Relationships>
</file>

<file path=ppt/slides/_rels/slide139.xml.rels><?xml version="1.0" encoding="UTF-8" standalone="yes"?>
<Relationships xmlns="http://schemas.openxmlformats.org/package/2006/relationships"><Relationship Id="rId3" Type="http://schemas.openxmlformats.org/officeDocument/2006/relationships/notesSlide" Target="../notesSlides/notesSlide138.xml"/><Relationship Id="rId2" Type="http://schemas.openxmlformats.org/officeDocument/2006/relationships/slideLayout" Target="../slideLayouts/slideLayout4.xml"/><Relationship Id="rId1" Type="http://schemas.openxmlformats.org/officeDocument/2006/relationships/customXml" Target="../../customXml/item109.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customXml" Target="../../customXml/item212.xml"/></Relationships>
</file>

<file path=ppt/slides/_rels/slide140.xml.rels><?xml version="1.0" encoding="UTF-8" standalone="yes"?>
<Relationships xmlns="http://schemas.openxmlformats.org/package/2006/relationships"><Relationship Id="rId3" Type="http://schemas.openxmlformats.org/officeDocument/2006/relationships/notesSlide" Target="../notesSlides/notesSlide139.xml"/><Relationship Id="rId2" Type="http://schemas.openxmlformats.org/officeDocument/2006/relationships/slideLayout" Target="../slideLayouts/slideLayout4.xml"/><Relationship Id="rId1" Type="http://schemas.openxmlformats.org/officeDocument/2006/relationships/customXml" Target="../../customXml/item198.xml"/></Relationships>
</file>

<file path=ppt/slides/_rels/slide141.xml.rels><?xml version="1.0" encoding="UTF-8" standalone="yes"?>
<Relationships xmlns="http://schemas.openxmlformats.org/package/2006/relationships"><Relationship Id="rId3" Type="http://schemas.openxmlformats.org/officeDocument/2006/relationships/notesSlide" Target="../notesSlides/notesSlide140.xml"/><Relationship Id="rId2" Type="http://schemas.openxmlformats.org/officeDocument/2006/relationships/slideLayout" Target="../slideLayouts/slideLayout4.xml"/><Relationship Id="rId1" Type="http://schemas.openxmlformats.org/officeDocument/2006/relationships/customXml" Target="../../customXml/item214.xml"/></Relationships>
</file>

<file path=ppt/slides/_rels/slide142.xml.rels><?xml version="1.0" encoding="UTF-8" standalone="yes"?>
<Relationships xmlns="http://schemas.openxmlformats.org/package/2006/relationships"><Relationship Id="rId3" Type="http://schemas.openxmlformats.org/officeDocument/2006/relationships/notesSlide" Target="../notesSlides/notesSlide141.xml"/><Relationship Id="rId2" Type="http://schemas.openxmlformats.org/officeDocument/2006/relationships/slideLayout" Target="../slideLayouts/slideLayout4.xml"/><Relationship Id="rId1" Type="http://schemas.openxmlformats.org/officeDocument/2006/relationships/customXml" Target="../../customXml/item38.xml"/></Relationships>
</file>

<file path=ppt/slides/_rels/slide143.xml.rels><?xml version="1.0" encoding="UTF-8" standalone="yes"?>
<Relationships xmlns="http://schemas.openxmlformats.org/package/2006/relationships"><Relationship Id="rId3" Type="http://schemas.openxmlformats.org/officeDocument/2006/relationships/notesSlide" Target="../notesSlides/notesSlide142.xml"/><Relationship Id="rId2" Type="http://schemas.openxmlformats.org/officeDocument/2006/relationships/slideLayout" Target="../slideLayouts/slideLayout4.xml"/><Relationship Id="rId1" Type="http://schemas.openxmlformats.org/officeDocument/2006/relationships/customXml" Target="../../customXml/item63.xml"/></Relationships>
</file>

<file path=ppt/slides/_rels/slide144.xml.rels><?xml version="1.0" encoding="UTF-8" standalone="yes"?>
<Relationships xmlns="http://schemas.openxmlformats.org/package/2006/relationships"><Relationship Id="rId3" Type="http://schemas.openxmlformats.org/officeDocument/2006/relationships/notesSlide" Target="../notesSlides/notesSlide143.xml"/><Relationship Id="rId2" Type="http://schemas.openxmlformats.org/officeDocument/2006/relationships/slideLayout" Target="../slideLayouts/slideLayout4.xml"/><Relationship Id="rId1" Type="http://schemas.openxmlformats.org/officeDocument/2006/relationships/customXml" Target="../../customXml/item118.xml"/></Relationships>
</file>

<file path=ppt/slides/_rels/slide145.xml.rels><?xml version="1.0" encoding="UTF-8" standalone="yes"?>
<Relationships xmlns="http://schemas.openxmlformats.org/package/2006/relationships"><Relationship Id="rId3" Type="http://schemas.openxmlformats.org/officeDocument/2006/relationships/notesSlide" Target="../notesSlides/notesSlide144.xml"/><Relationship Id="rId2" Type="http://schemas.openxmlformats.org/officeDocument/2006/relationships/slideLayout" Target="../slideLayouts/slideLayout4.xml"/><Relationship Id="rId1" Type="http://schemas.openxmlformats.org/officeDocument/2006/relationships/customXml" Target="../../customXml/item148.xml"/></Relationships>
</file>

<file path=ppt/slides/_rels/slide146.xml.rels><?xml version="1.0" encoding="UTF-8" standalone="yes"?>
<Relationships xmlns="http://schemas.openxmlformats.org/package/2006/relationships"><Relationship Id="rId3" Type="http://schemas.openxmlformats.org/officeDocument/2006/relationships/notesSlide" Target="../notesSlides/notesSlide145.xml"/><Relationship Id="rId2" Type="http://schemas.openxmlformats.org/officeDocument/2006/relationships/slideLayout" Target="../slideLayouts/slideLayout4.xml"/><Relationship Id="rId1" Type="http://schemas.openxmlformats.org/officeDocument/2006/relationships/customXml" Target="../../customXml/item13.xml"/></Relationships>
</file>

<file path=ppt/slides/_rels/slide147.xml.rels><?xml version="1.0" encoding="UTF-8" standalone="yes"?>
<Relationships xmlns="http://schemas.openxmlformats.org/package/2006/relationships"><Relationship Id="rId3" Type="http://schemas.openxmlformats.org/officeDocument/2006/relationships/notesSlide" Target="../notesSlides/notesSlide146.xml"/><Relationship Id="rId2" Type="http://schemas.openxmlformats.org/officeDocument/2006/relationships/slideLayout" Target="../slideLayouts/slideLayout4.xml"/><Relationship Id="rId1" Type="http://schemas.openxmlformats.org/officeDocument/2006/relationships/customXml" Target="../../customXml/item74.xml"/></Relationships>
</file>

<file path=ppt/slides/_rels/slide148.xml.rels><?xml version="1.0" encoding="UTF-8" standalone="yes"?>
<Relationships xmlns="http://schemas.openxmlformats.org/package/2006/relationships"><Relationship Id="rId3" Type="http://schemas.openxmlformats.org/officeDocument/2006/relationships/notesSlide" Target="../notesSlides/notesSlide147.xml"/><Relationship Id="rId2" Type="http://schemas.openxmlformats.org/officeDocument/2006/relationships/slideLayout" Target="../slideLayouts/slideLayout4.xml"/><Relationship Id="rId1" Type="http://schemas.openxmlformats.org/officeDocument/2006/relationships/customXml" Target="../../customXml/item97.xml"/></Relationships>
</file>

<file path=ppt/slides/_rels/slide149.xml.rels><?xml version="1.0" encoding="UTF-8" standalone="yes"?>
<Relationships xmlns="http://schemas.openxmlformats.org/package/2006/relationships"><Relationship Id="rId3" Type="http://schemas.openxmlformats.org/officeDocument/2006/relationships/notesSlide" Target="../notesSlides/notesSlide148.xml"/><Relationship Id="rId2" Type="http://schemas.openxmlformats.org/officeDocument/2006/relationships/slideLayout" Target="../slideLayouts/slideLayout4.xml"/><Relationship Id="rId1" Type="http://schemas.openxmlformats.org/officeDocument/2006/relationships/customXml" Target="../../customXml/item119.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customXml" Target="../../customXml/item60.xml"/></Relationships>
</file>

<file path=ppt/slides/_rels/slide150.xml.rels><?xml version="1.0" encoding="UTF-8" standalone="yes"?>
<Relationships xmlns="http://schemas.openxmlformats.org/package/2006/relationships"><Relationship Id="rId3" Type="http://schemas.openxmlformats.org/officeDocument/2006/relationships/notesSlide" Target="../notesSlides/notesSlide149.xml"/><Relationship Id="rId2" Type="http://schemas.openxmlformats.org/officeDocument/2006/relationships/slideLayout" Target="../slideLayouts/slideLayout4.xml"/><Relationship Id="rId1" Type="http://schemas.openxmlformats.org/officeDocument/2006/relationships/customXml" Target="../../customXml/item185.xml"/></Relationships>
</file>

<file path=ppt/slides/_rels/slide151.xml.rels><?xml version="1.0" encoding="UTF-8" standalone="yes"?>
<Relationships xmlns="http://schemas.openxmlformats.org/package/2006/relationships"><Relationship Id="rId3" Type="http://schemas.openxmlformats.org/officeDocument/2006/relationships/notesSlide" Target="../notesSlides/notesSlide150.xml"/><Relationship Id="rId2" Type="http://schemas.openxmlformats.org/officeDocument/2006/relationships/slideLayout" Target="../slideLayouts/slideLayout4.xml"/><Relationship Id="rId1" Type="http://schemas.openxmlformats.org/officeDocument/2006/relationships/customXml" Target="../../customXml/item7.xml"/></Relationships>
</file>

<file path=ppt/slides/_rels/slide152.xml.rels><?xml version="1.0" encoding="UTF-8" standalone="yes"?>
<Relationships xmlns="http://schemas.openxmlformats.org/package/2006/relationships"><Relationship Id="rId3" Type="http://schemas.openxmlformats.org/officeDocument/2006/relationships/notesSlide" Target="../notesSlides/notesSlide151.xml"/><Relationship Id="rId2" Type="http://schemas.openxmlformats.org/officeDocument/2006/relationships/slideLayout" Target="../slideLayouts/slideLayout4.xml"/><Relationship Id="rId1" Type="http://schemas.openxmlformats.org/officeDocument/2006/relationships/customXml" Target="../../customXml/item83.xml"/></Relationships>
</file>

<file path=ppt/slides/_rels/slide153.xml.rels><?xml version="1.0" encoding="UTF-8" standalone="yes"?>
<Relationships xmlns="http://schemas.openxmlformats.org/package/2006/relationships"><Relationship Id="rId3" Type="http://schemas.openxmlformats.org/officeDocument/2006/relationships/notesSlide" Target="../notesSlides/notesSlide152.xml"/><Relationship Id="rId2" Type="http://schemas.openxmlformats.org/officeDocument/2006/relationships/slideLayout" Target="../slideLayouts/slideLayout4.xml"/><Relationship Id="rId1" Type="http://schemas.openxmlformats.org/officeDocument/2006/relationships/customXml" Target="../../customXml/item59.xml"/></Relationships>
</file>

<file path=ppt/slides/_rels/slide154.xml.rels><?xml version="1.0" encoding="UTF-8" standalone="yes"?>
<Relationships xmlns="http://schemas.openxmlformats.org/package/2006/relationships"><Relationship Id="rId3" Type="http://schemas.openxmlformats.org/officeDocument/2006/relationships/notesSlide" Target="../notesSlides/notesSlide153.xml"/><Relationship Id="rId2" Type="http://schemas.openxmlformats.org/officeDocument/2006/relationships/slideLayout" Target="../slideLayouts/slideLayout4.xml"/><Relationship Id="rId1" Type="http://schemas.openxmlformats.org/officeDocument/2006/relationships/customXml" Target="../../customXml/item174.xml"/></Relationships>
</file>

<file path=ppt/slides/_rels/slide155.xml.rels><?xml version="1.0" encoding="UTF-8" standalone="yes"?>
<Relationships xmlns="http://schemas.openxmlformats.org/package/2006/relationships"><Relationship Id="rId3" Type="http://schemas.openxmlformats.org/officeDocument/2006/relationships/notesSlide" Target="../notesSlides/notesSlide154.xml"/><Relationship Id="rId2" Type="http://schemas.openxmlformats.org/officeDocument/2006/relationships/slideLayout" Target="../slideLayouts/slideLayout4.xml"/><Relationship Id="rId1" Type="http://schemas.openxmlformats.org/officeDocument/2006/relationships/customXml" Target="../../customXml/item51.xml"/></Relationships>
</file>

<file path=ppt/slides/_rels/slide156.xml.rels><?xml version="1.0" encoding="UTF-8" standalone="yes"?>
<Relationships xmlns="http://schemas.openxmlformats.org/package/2006/relationships"><Relationship Id="rId3" Type="http://schemas.openxmlformats.org/officeDocument/2006/relationships/notesSlide" Target="../notesSlides/notesSlide155.xml"/><Relationship Id="rId2" Type="http://schemas.openxmlformats.org/officeDocument/2006/relationships/slideLayout" Target="../slideLayouts/slideLayout4.xml"/><Relationship Id="rId1" Type="http://schemas.openxmlformats.org/officeDocument/2006/relationships/customXml" Target="../../customXml/item116.xml"/></Relationships>
</file>

<file path=ppt/slides/_rels/slide157.xml.rels><?xml version="1.0" encoding="UTF-8" standalone="yes"?>
<Relationships xmlns="http://schemas.openxmlformats.org/package/2006/relationships"><Relationship Id="rId3" Type="http://schemas.openxmlformats.org/officeDocument/2006/relationships/notesSlide" Target="../notesSlides/notesSlide156.xml"/><Relationship Id="rId2" Type="http://schemas.openxmlformats.org/officeDocument/2006/relationships/slideLayout" Target="../slideLayouts/slideLayout4.xml"/><Relationship Id="rId1" Type="http://schemas.openxmlformats.org/officeDocument/2006/relationships/customXml" Target="../../customXml/item132.xml"/></Relationships>
</file>

<file path=ppt/slides/_rels/slide158.xml.rels><?xml version="1.0" encoding="UTF-8" standalone="yes"?>
<Relationships xmlns="http://schemas.openxmlformats.org/package/2006/relationships"><Relationship Id="rId3" Type="http://schemas.openxmlformats.org/officeDocument/2006/relationships/notesSlide" Target="../notesSlides/notesSlide157.xml"/><Relationship Id="rId2" Type="http://schemas.openxmlformats.org/officeDocument/2006/relationships/slideLayout" Target="../slideLayouts/slideLayout4.xml"/><Relationship Id="rId1" Type="http://schemas.openxmlformats.org/officeDocument/2006/relationships/customXml" Target="../../customXml/item146.xml"/></Relationships>
</file>

<file path=ppt/slides/_rels/slide159.xml.rels><?xml version="1.0" encoding="UTF-8" standalone="yes"?>
<Relationships xmlns="http://schemas.openxmlformats.org/package/2006/relationships"><Relationship Id="rId3" Type="http://schemas.openxmlformats.org/officeDocument/2006/relationships/notesSlide" Target="../notesSlides/notesSlide158.xml"/><Relationship Id="rId2" Type="http://schemas.openxmlformats.org/officeDocument/2006/relationships/slideLayout" Target="../slideLayouts/slideLayout4.xml"/><Relationship Id="rId1" Type="http://schemas.openxmlformats.org/officeDocument/2006/relationships/customXml" Target="../../customXml/item180.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customXml" Target="../../customXml/item104.xml"/></Relationships>
</file>

<file path=ppt/slides/_rels/slide160.xml.rels><?xml version="1.0" encoding="UTF-8" standalone="yes"?>
<Relationships xmlns="http://schemas.openxmlformats.org/package/2006/relationships"><Relationship Id="rId3" Type="http://schemas.openxmlformats.org/officeDocument/2006/relationships/notesSlide" Target="../notesSlides/notesSlide159.xml"/><Relationship Id="rId2" Type="http://schemas.openxmlformats.org/officeDocument/2006/relationships/slideLayout" Target="../slideLayouts/slideLayout4.xml"/><Relationship Id="rId1" Type="http://schemas.openxmlformats.org/officeDocument/2006/relationships/customXml" Target="../../customXml/item21.xml"/></Relationships>
</file>

<file path=ppt/slides/_rels/slide161.xml.rels><?xml version="1.0" encoding="UTF-8" standalone="yes"?>
<Relationships xmlns="http://schemas.openxmlformats.org/package/2006/relationships"><Relationship Id="rId3" Type="http://schemas.openxmlformats.org/officeDocument/2006/relationships/notesSlide" Target="../notesSlides/notesSlide160.xml"/><Relationship Id="rId2" Type="http://schemas.openxmlformats.org/officeDocument/2006/relationships/slideLayout" Target="../slideLayouts/slideLayout4.xml"/><Relationship Id="rId1" Type="http://schemas.openxmlformats.org/officeDocument/2006/relationships/customXml" Target="../../customXml/item85.xml"/></Relationships>
</file>

<file path=ppt/slides/_rels/slide162.xml.rels><?xml version="1.0" encoding="UTF-8" standalone="yes"?>
<Relationships xmlns="http://schemas.openxmlformats.org/package/2006/relationships"><Relationship Id="rId3" Type="http://schemas.openxmlformats.org/officeDocument/2006/relationships/notesSlide" Target="../notesSlides/notesSlide161.xml"/><Relationship Id="rId2" Type="http://schemas.openxmlformats.org/officeDocument/2006/relationships/slideLayout" Target="../slideLayouts/slideLayout4.xml"/><Relationship Id="rId1" Type="http://schemas.openxmlformats.org/officeDocument/2006/relationships/customXml" Target="../../customXml/item162.xml"/></Relationships>
</file>

<file path=ppt/slides/_rels/slide163.xml.rels><?xml version="1.0" encoding="UTF-8" standalone="yes"?>
<Relationships xmlns="http://schemas.openxmlformats.org/package/2006/relationships"><Relationship Id="rId3" Type="http://schemas.openxmlformats.org/officeDocument/2006/relationships/notesSlide" Target="../notesSlides/notesSlide162.xml"/><Relationship Id="rId2" Type="http://schemas.openxmlformats.org/officeDocument/2006/relationships/slideLayout" Target="../slideLayouts/slideLayout4.xml"/><Relationship Id="rId1" Type="http://schemas.openxmlformats.org/officeDocument/2006/relationships/customXml" Target="../../customXml/item176.xml"/></Relationships>
</file>

<file path=ppt/slides/_rels/slide164.xml.rels><?xml version="1.0" encoding="UTF-8" standalone="yes"?>
<Relationships xmlns="http://schemas.openxmlformats.org/package/2006/relationships"><Relationship Id="rId3" Type="http://schemas.openxmlformats.org/officeDocument/2006/relationships/notesSlide" Target="../notesSlides/notesSlide163.xml"/><Relationship Id="rId2" Type="http://schemas.openxmlformats.org/officeDocument/2006/relationships/slideLayout" Target="../slideLayouts/slideLayout4.xml"/><Relationship Id="rId1" Type="http://schemas.openxmlformats.org/officeDocument/2006/relationships/customXml" Target="../../customXml/item12.xml"/></Relationships>
</file>

<file path=ppt/slides/_rels/slide165.xml.rels><?xml version="1.0" encoding="UTF-8" standalone="yes"?>
<Relationships xmlns="http://schemas.openxmlformats.org/package/2006/relationships"><Relationship Id="rId3" Type="http://schemas.openxmlformats.org/officeDocument/2006/relationships/notesSlide" Target="../notesSlides/notesSlide164.xml"/><Relationship Id="rId2" Type="http://schemas.openxmlformats.org/officeDocument/2006/relationships/slideLayout" Target="../slideLayouts/slideLayout4.xml"/><Relationship Id="rId1" Type="http://schemas.openxmlformats.org/officeDocument/2006/relationships/customXml" Target="../../customXml/item33.xml"/></Relationships>
</file>

<file path=ppt/slides/_rels/slide166.xml.rels><?xml version="1.0" encoding="UTF-8" standalone="yes"?>
<Relationships xmlns="http://schemas.openxmlformats.org/package/2006/relationships"><Relationship Id="rId3" Type="http://schemas.openxmlformats.org/officeDocument/2006/relationships/notesSlide" Target="../notesSlides/notesSlide165.xml"/><Relationship Id="rId2" Type="http://schemas.openxmlformats.org/officeDocument/2006/relationships/slideLayout" Target="../slideLayouts/slideLayout4.xml"/><Relationship Id="rId1" Type="http://schemas.openxmlformats.org/officeDocument/2006/relationships/customXml" Target="../../customXml/item40.xml"/></Relationships>
</file>

<file path=ppt/slides/_rels/slide167.xml.rels><?xml version="1.0" encoding="UTF-8" standalone="yes"?>
<Relationships xmlns="http://schemas.openxmlformats.org/package/2006/relationships"><Relationship Id="rId3" Type="http://schemas.openxmlformats.org/officeDocument/2006/relationships/notesSlide" Target="../notesSlides/notesSlide166.xml"/><Relationship Id="rId2" Type="http://schemas.openxmlformats.org/officeDocument/2006/relationships/slideLayout" Target="../slideLayouts/slideLayout4.xml"/><Relationship Id="rId1" Type="http://schemas.openxmlformats.org/officeDocument/2006/relationships/customXml" Target="../../customXml/item98.xml"/></Relationships>
</file>

<file path=ppt/slides/_rels/slide168.xml.rels><?xml version="1.0" encoding="UTF-8" standalone="yes"?>
<Relationships xmlns="http://schemas.openxmlformats.org/package/2006/relationships"><Relationship Id="rId3" Type="http://schemas.openxmlformats.org/officeDocument/2006/relationships/notesSlide" Target="../notesSlides/notesSlide167.xml"/><Relationship Id="rId2" Type="http://schemas.openxmlformats.org/officeDocument/2006/relationships/slideLayout" Target="../slideLayouts/slideLayout4.xml"/><Relationship Id="rId1" Type="http://schemas.openxmlformats.org/officeDocument/2006/relationships/customXml" Target="../../customXml/item141.xml"/></Relationships>
</file>

<file path=ppt/slides/_rels/slide169.xml.rels><?xml version="1.0" encoding="UTF-8" standalone="yes"?>
<Relationships xmlns="http://schemas.openxmlformats.org/package/2006/relationships"><Relationship Id="rId3" Type="http://schemas.openxmlformats.org/officeDocument/2006/relationships/notesSlide" Target="../notesSlides/notesSlide168.xml"/><Relationship Id="rId2" Type="http://schemas.openxmlformats.org/officeDocument/2006/relationships/slideLayout" Target="../slideLayouts/slideLayout4.xml"/><Relationship Id="rId1" Type="http://schemas.openxmlformats.org/officeDocument/2006/relationships/customXml" Target="../../customXml/item16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customXml" Target="../../customXml/item187.xml"/></Relationships>
</file>

<file path=ppt/slides/_rels/slide170.xml.rels><?xml version="1.0" encoding="UTF-8" standalone="yes"?>
<Relationships xmlns="http://schemas.openxmlformats.org/package/2006/relationships"><Relationship Id="rId3" Type="http://schemas.openxmlformats.org/officeDocument/2006/relationships/notesSlide" Target="../notesSlides/notesSlide169.xml"/><Relationship Id="rId2" Type="http://schemas.openxmlformats.org/officeDocument/2006/relationships/slideLayout" Target="../slideLayouts/slideLayout4.xml"/><Relationship Id="rId1" Type="http://schemas.openxmlformats.org/officeDocument/2006/relationships/customXml" Target="../../customXml/item34.xml"/></Relationships>
</file>

<file path=ppt/slides/_rels/slide171.xml.rels><?xml version="1.0" encoding="UTF-8" standalone="yes"?>
<Relationships xmlns="http://schemas.openxmlformats.org/package/2006/relationships"><Relationship Id="rId3" Type="http://schemas.openxmlformats.org/officeDocument/2006/relationships/notesSlide" Target="../notesSlides/notesSlide170.xml"/><Relationship Id="rId2" Type="http://schemas.openxmlformats.org/officeDocument/2006/relationships/slideLayout" Target="../slideLayouts/slideLayout4.xml"/><Relationship Id="rId1" Type="http://schemas.openxmlformats.org/officeDocument/2006/relationships/customXml" Target="../../customXml/item66.xml"/></Relationships>
</file>

<file path=ppt/slides/_rels/slide172.xml.rels><?xml version="1.0" encoding="UTF-8" standalone="yes"?>
<Relationships xmlns="http://schemas.openxmlformats.org/package/2006/relationships"><Relationship Id="rId3" Type="http://schemas.openxmlformats.org/officeDocument/2006/relationships/notesSlide" Target="../notesSlides/notesSlide171.xml"/><Relationship Id="rId7" Type="http://schemas.openxmlformats.org/officeDocument/2006/relationships/image" Target="../media/image7.jpeg"/><Relationship Id="rId2" Type="http://schemas.openxmlformats.org/officeDocument/2006/relationships/slideLayout" Target="../slideLayouts/slideLayout4.xml"/><Relationship Id="rId1" Type="http://schemas.openxmlformats.org/officeDocument/2006/relationships/customXml" Target="../../customXml/item67.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173.xml.rels><?xml version="1.0" encoding="UTF-8" standalone="yes"?>
<Relationships xmlns="http://schemas.openxmlformats.org/package/2006/relationships"><Relationship Id="rId3" Type="http://schemas.openxmlformats.org/officeDocument/2006/relationships/notesSlide" Target="../notesSlides/notesSlide172.xml"/><Relationship Id="rId2" Type="http://schemas.openxmlformats.org/officeDocument/2006/relationships/slideLayout" Target="../slideLayouts/slideLayout4.xml"/><Relationship Id="rId1" Type="http://schemas.openxmlformats.org/officeDocument/2006/relationships/customXml" Target="../../customXml/item124.xml"/><Relationship Id="rId4" Type="http://schemas.openxmlformats.org/officeDocument/2006/relationships/image" Target="../media/image8.jpeg"/></Relationships>
</file>

<file path=ppt/slides/_rels/slide174.xml.rels><?xml version="1.0" encoding="UTF-8" standalone="yes"?>
<Relationships xmlns="http://schemas.openxmlformats.org/package/2006/relationships"><Relationship Id="rId3" Type="http://schemas.openxmlformats.org/officeDocument/2006/relationships/notesSlide" Target="../notesSlides/notesSlide173.xml"/><Relationship Id="rId2" Type="http://schemas.openxmlformats.org/officeDocument/2006/relationships/slideLayout" Target="../slideLayouts/slideLayout4.xml"/><Relationship Id="rId1" Type="http://schemas.openxmlformats.org/officeDocument/2006/relationships/customXml" Target="../../customXml/item165.xml"/></Relationships>
</file>

<file path=ppt/slides/_rels/slide175.xml.rels><?xml version="1.0" encoding="UTF-8" standalone="yes"?>
<Relationships xmlns="http://schemas.openxmlformats.org/package/2006/relationships"><Relationship Id="rId3" Type="http://schemas.openxmlformats.org/officeDocument/2006/relationships/notesSlide" Target="../notesSlides/notesSlide174.xml"/><Relationship Id="rId2" Type="http://schemas.openxmlformats.org/officeDocument/2006/relationships/slideLayout" Target="../slideLayouts/slideLayout4.xml"/><Relationship Id="rId1" Type="http://schemas.openxmlformats.org/officeDocument/2006/relationships/customXml" Target="../../customXml/item190.xml"/></Relationships>
</file>

<file path=ppt/slides/_rels/slide176.xml.rels><?xml version="1.0" encoding="UTF-8" standalone="yes"?>
<Relationships xmlns="http://schemas.openxmlformats.org/package/2006/relationships"><Relationship Id="rId3" Type="http://schemas.openxmlformats.org/officeDocument/2006/relationships/notesSlide" Target="../notesSlides/notesSlide175.xml"/><Relationship Id="rId2" Type="http://schemas.openxmlformats.org/officeDocument/2006/relationships/slideLayout" Target="../slideLayouts/slideLayout4.xml"/><Relationship Id="rId1" Type="http://schemas.openxmlformats.org/officeDocument/2006/relationships/customXml" Target="../../customXml/item73.xml"/></Relationships>
</file>

<file path=ppt/slides/_rels/slide177.xml.rels><?xml version="1.0" encoding="UTF-8" standalone="yes"?>
<Relationships xmlns="http://schemas.openxmlformats.org/package/2006/relationships"><Relationship Id="rId3" Type="http://schemas.openxmlformats.org/officeDocument/2006/relationships/notesSlide" Target="../notesSlides/notesSlide176.xml"/><Relationship Id="rId2" Type="http://schemas.openxmlformats.org/officeDocument/2006/relationships/slideLayout" Target="../slideLayouts/slideLayout4.xml"/><Relationship Id="rId1" Type="http://schemas.openxmlformats.org/officeDocument/2006/relationships/customXml" Target="../../customXml/item75.xml"/></Relationships>
</file>

<file path=ppt/slides/_rels/slide178.xml.rels><?xml version="1.0" encoding="UTF-8" standalone="yes"?>
<Relationships xmlns="http://schemas.openxmlformats.org/package/2006/relationships"><Relationship Id="rId3" Type="http://schemas.openxmlformats.org/officeDocument/2006/relationships/notesSlide" Target="../notesSlides/notesSlide177.xml"/><Relationship Id="rId2" Type="http://schemas.openxmlformats.org/officeDocument/2006/relationships/slideLayout" Target="../slideLayouts/slideLayout4.xml"/><Relationship Id="rId1" Type="http://schemas.openxmlformats.org/officeDocument/2006/relationships/customXml" Target="../../customXml/item107.xml"/></Relationships>
</file>

<file path=ppt/slides/_rels/slide179.xml.rels><?xml version="1.0" encoding="UTF-8" standalone="yes"?>
<Relationships xmlns="http://schemas.openxmlformats.org/package/2006/relationships"><Relationship Id="rId3" Type="http://schemas.openxmlformats.org/officeDocument/2006/relationships/notesSlide" Target="../notesSlides/notesSlide178.xml"/><Relationship Id="rId2" Type="http://schemas.openxmlformats.org/officeDocument/2006/relationships/slideLayout" Target="../slideLayouts/slideLayout4.xml"/><Relationship Id="rId1" Type="http://schemas.openxmlformats.org/officeDocument/2006/relationships/customXml" Target="../../customXml/item14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customXml" Target="../../customXml/item201.xml"/></Relationships>
</file>

<file path=ppt/slides/_rels/slide180.xml.rels><?xml version="1.0" encoding="UTF-8" standalone="yes"?>
<Relationships xmlns="http://schemas.openxmlformats.org/package/2006/relationships"><Relationship Id="rId3" Type="http://schemas.openxmlformats.org/officeDocument/2006/relationships/notesSlide" Target="../notesSlides/notesSlide179.xml"/><Relationship Id="rId2" Type="http://schemas.openxmlformats.org/officeDocument/2006/relationships/slideLayout" Target="../slideLayouts/slideLayout4.xml"/><Relationship Id="rId1" Type="http://schemas.openxmlformats.org/officeDocument/2006/relationships/customXml" Target="../../customXml/item94.xml"/></Relationships>
</file>

<file path=ppt/slides/_rels/slide181.xml.rels><?xml version="1.0" encoding="UTF-8" standalone="yes"?>
<Relationships xmlns="http://schemas.openxmlformats.org/package/2006/relationships"><Relationship Id="rId3" Type="http://schemas.openxmlformats.org/officeDocument/2006/relationships/notesSlide" Target="../notesSlides/notesSlide180.xml"/><Relationship Id="rId2" Type="http://schemas.openxmlformats.org/officeDocument/2006/relationships/slideLayout" Target="../slideLayouts/slideLayout4.xml"/><Relationship Id="rId1" Type="http://schemas.openxmlformats.org/officeDocument/2006/relationships/customXml" Target="../../customXml/item149.xml"/></Relationships>
</file>

<file path=ppt/slides/_rels/slide182.xml.rels><?xml version="1.0" encoding="UTF-8" standalone="yes"?>
<Relationships xmlns="http://schemas.openxmlformats.org/package/2006/relationships"><Relationship Id="rId3" Type="http://schemas.openxmlformats.org/officeDocument/2006/relationships/notesSlide" Target="../notesSlides/notesSlide181.xml"/><Relationship Id="rId2" Type="http://schemas.openxmlformats.org/officeDocument/2006/relationships/slideLayout" Target="../slideLayouts/slideLayout4.xml"/><Relationship Id="rId1" Type="http://schemas.openxmlformats.org/officeDocument/2006/relationships/customXml" Target="../../customXml/item53.xml"/></Relationships>
</file>

<file path=ppt/slides/_rels/slide183.xml.rels><?xml version="1.0" encoding="UTF-8" standalone="yes"?>
<Relationships xmlns="http://schemas.openxmlformats.org/package/2006/relationships"><Relationship Id="rId3" Type="http://schemas.openxmlformats.org/officeDocument/2006/relationships/notesSlide" Target="../notesSlides/notesSlide182.xml"/><Relationship Id="rId2" Type="http://schemas.openxmlformats.org/officeDocument/2006/relationships/slideLayout" Target="../slideLayouts/slideLayout4.xml"/><Relationship Id="rId1" Type="http://schemas.openxmlformats.org/officeDocument/2006/relationships/customXml" Target="../../customXml/item26.xml"/></Relationships>
</file>

<file path=ppt/slides/_rels/slide184.xml.rels><?xml version="1.0" encoding="UTF-8" standalone="yes"?>
<Relationships xmlns="http://schemas.openxmlformats.org/package/2006/relationships"><Relationship Id="rId3" Type="http://schemas.openxmlformats.org/officeDocument/2006/relationships/notesSlide" Target="../notesSlides/notesSlide183.xml"/><Relationship Id="rId2" Type="http://schemas.openxmlformats.org/officeDocument/2006/relationships/slideLayout" Target="../slideLayouts/slideLayout4.xml"/><Relationship Id="rId1" Type="http://schemas.openxmlformats.org/officeDocument/2006/relationships/customXml" Target="../../customXml/item86.xml"/></Relationships>
</file>

<file path=ppt/slides/_rels/slide185.xml.rels><?xml version="1.0" encoding="UTF-8" standalone="yes"?>
<Relationships xmlns="http://schemas.openxmlformats.org/package/2006/relationships"><Relationship Id="rId3" Type="http://schemas.openxmlformats.org/officeDocument/2006/relationships/notesSlide" Target="../notesSlides/notesSlide184.xml"/><Relationship Id="rId2" Type="http://schemas.openxmlformats.org/officeDocument/2006/relationships/slideLayout" Target="../slideLayouts/slideLayout4.xml"/><Relationship Id="rId1" Type="http://schemas.openxmlformats.org/officeDocument/2006/relationships/customXml" Target="../../customXml/item156.xml"/></Relationships>
</file>

<file path=ppt/slides/_rels/slide186.xml.rels><?xml version="1.0" encoding="UTF-8" standalone="yes"?>
<Relationships xmlns="http://schemas.openxmlformats.org/package/2006/relationships"><Relationship Id="rId3" Type="http://schemas.openxmlformats.org/officeDocument/2006/relationships/notesSlide" Target="../notesSlides/notesSlide185.xml"/><Relationship Id="rId2" Type="http://schemas.openxmlformats.org/officeDocument/2006/relationships/slideLayout" Target="../slideLayouts/slideLayout4.xml"/><Relationship Id="rId1" Type="http://schemas.openxmlformats.org/officeDocument/2006/relationships/customXml" Target="../../customXml/item20.xml"/></Relationships>
</file>

<file path=ppt/slides/_rels/slide187.xml.rels><?xml version="1.0" encoding="UTF-8" standalone="yes"?>
<Relationships xmlns="http://schemas.openxmlformats.org/package/2006/relationships"><Relationship Id="rId3" Type="http://schemas.openxmlformats.org/officeDocument/2006/relationships/notesSlide" Target="../notesSlides/notesSlide186.xml"/><Relationship Id="rId2" Type="http://schemas.openxmlformats.org/officeDocument/2006/relationships/slideLayout" Target="../slideLayouts/slideLayout4.xml"/><Relationship Id="rId1" Type="http://schemas.openxmlformats.org/officeDocument/2006/relationships/customXml" Target="../../customXml/item22.xml"/></Relationships>
</file>

<file path=ppt/slides/_rels/slide188.xml.rels><?xml version="1.0" encoding="UTF-8" standalone="yes"?>
<Relationships xmlns="http://schemas.openxmlformats.org/package/2006/relationships"><Relationship Id="rId3" Type="http://schemas.openxmlformats.org/officeDocument/2006/relationships/notesSlide" Target="../notesSlides/notesSlide187.xml"/><Relationship Id="rId2" Type="http://schemas.openxmlformats.org/officeDocument/2006/relationships/slideLayout" Target="../slideLayouts/slideLayout4.xml"/><Relationship Id="rId1" Type="http://schemas.openxmlformats.org/officeDocument/2006/relationships/customXml" Target="../../customXml/item36.xml"/></Relationships>
</file>

<file path=ppt/slides/_rels/slide189.xml.rels><?xml version="1.0" encoding="UTF-8" standalone="yes"?>
<Relationships xmlns="http://schemas.openxmlformats.org/package/2006/relationships"><Relationship Id="rId3" Type="http://schemas.openxmlformats.org/officeDocument/2006/relationships/notesSlide" Target="../notesSlides/notesSlide188.xml"/><Relationship Id="rId2" Type="http://schemas.openxmlformats.org/officeDocument/2006/relationships/slideLayout" Target="../slideLayouts/slideLayout4.xml"/><Relationship Id="rId1" Type="http://schemas.openxmlformats.org/officeDocument/2006/relationships/customXml" Target="../../customXml/item206.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customXml" Target="../../customXml/item188.xml"/></Relationships>
</file>

<file path=ppt/slides/_rels/slide190.xml.rels><?xml version="1.0" encoding="UTF-8" standalone="yes"?>
<Relationships xmlns="http://schemas.openxmlformats.org/package/2006/relationships"><Relationship Id="rId3" Type="http://schemas.openxmlformats.org/officeDocument/2006/relationships/notesSlide" Target="../notesSlides/notesSlide189.xml"/><Relationship Id="rId2" Type="http://schemas.openxmlformats.org/officeDocument/2006/relationships/slideLayout" Target="../slideLayouts/slideLayout4.xml"/><Relationship Id="rId1" Type="http://schemas.openxmlformats.org/officeDocument/2006/relationships/customXml" Target="../../customXml/item157.xml"/></Relationships>
</file>

<file path=ppt/slides/_rels/slide191.xml.rels><?xml version="1.0" encoding="UTF-8" standalone="yes"?>
<Relationships xmlns="http://schemas.openxmlformats.org/package/2006/relationships"><Relationship Id="rId3" Type="http://schemas.openxmlformats.org/officeDocument/2006/relationships/notesSlide" Target="../notesSlides/notesSlide190.xml"/><Relationship Id="rId2" Type="http://schemas.openxmlformats.org/officeDocument/2006/relationships/slideLayout" Target="../slideLayouts/slideLayout4.xml"/><Relationship Id="rId1" Type="http://schemas.openxmlformats.org/officeDocument/2006/relationships/customXml" Target="../../customXml/item89.xml"/></Relationships>
</file>

<file path=ppt/slides/_rels/slide192.xml.rels><?xml version="1.0" encoding="UTF-8" standalone="yes"?>
<Relationships xmlns="http://schemas.openxmlformats.org/package/2006/relationships"><Relationship Id="rId3" Type="http://schemas.openxmlformats.org/officeDocument/2006/relationships/notesSlide" Target="../notesSlides/notesSlide191.xml"/><Relationship Id="rId2" Type="http://schemas.openxmlformats.org/officeDocument/2006/relationships/slideLayout" Target="../slideLayouts/slideLayout4.xml"/><Relationship Id="rId1" Type="http://schemas.openxmlformats.org/officeDocument/2006/relationships/customXml" Target="../../customXml/item207.xml"/></Relationships>
</file>

<file path=ppt/slides/_rels/slide193.xml.rels><?xml version="1.0" encoding="UTF-8" standalone="yes"?>
<Relationships xmlns="http://schemas.openxmlformats.org/package/2006/relationships"><Relationship Id="rId3" Type="http://schemas.openxmlformats.org/officeDocument/2006/relationships/notesSlide" Target="../notesSlides/notesSlide192.xml"/><Relationship Id="rId2" Type="http://schemas.openxmlformats.org/officeDocument/2006/relationships/slideLayout" Target="../slideLayouts/slideLayout4.xml"/><Relationship Id="rId1" Type="http://schemas.openxmlformats.org/officeDocument/2006/relationships/customXml" Target="../../customXml/item46.xml"/></Relationships>
</file>

<file path=ppt/slides/_rels/slide194.xml.rels><?xml version="1.0" encoding="UTF-8" standalone="yes"?>
<Relationships xmlns="http://schemas.openxmlformats.org/package/2006/relationships"><Relationship Id="rId3" Type="http://schemas.openxmlformats.org/officeDocument/2006/relationships/notesSlide" Target="../notesSlides/notesSlide193.xml"/><Relationship Id="rId2" Type="http://schemas.openxmlformats.org/officeDocument/2006/relationships/slideLayout" Target="../slideLayouts/slideLayout4.xml"/><Relationship Id="rId1" Type="http://schemas.openxmlformats.org/officeDocument/2006/relationships/customXml" Target="../../customXml/item102.xml"/></Relationships>
</file>

<file path=ppt/slides/_rels/slide195.xml.rels><?xml version="1.0" encoding="UTF-8" standalone="yes"?>
<Relationships xmlns="http://schemas.openxmlformats.org/package/2006/relationships"><Relationship Id="rId3" Type="http://schemas.openxmlformats.org/officeDocument/2006/relationships/notesSlide" Target="../notesSlides/notesSlide194.xml"/><Relationship Id="rId2" Type="http://schemas.openxmlformats.org/officeDocument/2006/relationships/slideLayout" Target="../slideLayouts/slideLayout4.xml"/><Relationship Id="rId1" Type="http://schemas.openxmlformats.org/officeDocument/2006/relationships/customXml" Target="../../customXml/item103.xml"/></Relationships>
</file>

<file path=ppt/slides/_rels/slide196.xml.rels><?xml version="1.0" encoding="UTF-8" standalone="yes"?>
<Relationships xmlns="http://schemas.openxmlformats.org/package/2006/relationships"><Relationship Id="rId3" Type="http://schemas.openxmlformats.org/officeDocument/2006/relationships/notesSlide" Target="../notesSlides/notesSlide195.xml"/><Relationship Id="rId2" Type="http://schemas.openxmlformats.org/officeDocument/2006/relationships/slideLayout" Target="../slideLayouts/slideLayout4.xml"/><Relationship Id="rId1" Type="http://schemas.openxmlformats.org/officeDocument/2006/relationships/customXml" Target="../../customXml/item181.xml"/></Relationships>
</file>

<file path=ppt/slides/_rels/slide197.xml.rels><?xml version="1.0" encoding="UTF-8" standalone="yes"?>
<Relationships xmlns="http://schemas.openxmlformats.org/package/2006/relationships"><Relationship Id="rId3" Type="http://schemas.openxmlformats.org/officeDocument/2006/relationships/notesSlide" Target="../notesSlides/notesSlide196.xml"/><Relationship Id="rId2" Type="http://schemas.openxmlformats.org/officeDocument/2006/relationships/slideLayout" Target="../slideLayouts/slideLayout4.xml"/><Relationship Id="rId1" Type="http://schemas.openxmlformats.org/officeDocument/2006/relationships/customXml" Target="../../customXml/item120.xml"/></Relationships>
</file>

<file path=ppt/slides/_rels/slide198.xml.rels><?xml version="1.0" encoding="UTF-8" standalone="yes"?>
<Relationships xmlns="http://schemas.openxmlformats.org/package/2006/relationships"><Relationship Id="rId3" Type="http://schemas.openxmlformats.org/officeDocument/2006/relationships/notesSlide" Target="../notesSlides/notesSlide197.xml"/><Relationship Id="rId2" Type="http://schemas.openxmlformats.org/officeDocument/2006/relationships/slideLayout" Target="../slideLayouts/slideLayout4.xml"/><Relationship Id="rId1" Type="http://schemas.openxmlformats.org/officeDocument/2006/relationships/customXml" Target="../../customXml/item14.xml"/></Relationships>
</file>

<file path=ppt/slides/_rels/slide199.xml.rels><?xml version="1.0" encoding="UTF-8" standalone="yes"?>
<Relationships xmlns="http://schemas.openxmlformats.org/package/2006/relationships"><Relationship Id="rId3" Type="http://schemas.openxmlformats.org/officeDocument/2006/relationships/notesSlide" Target="../notesSlides/notesSlide198.xml"/><Relationship Id="rId2" Type="http://schemas.openxmlformats.org/officeDocument/2006/relationships/slideLayout" Target="../slideLayouts/slideLayout4.xml"/><Relationship Id="rId1" Type="http://schemas.openxmlformats.org/officeDocument/2006/relationships/customXml" Target="../../customXml/item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customXml" Target="../../customXml/item128.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customXml" Target="../../customXml/item17.xml"/></Relationships>
</file>

<file path=ppt/slides/_rels/slide200.xml.rels><?xml version="1.0" encoding="UTF-8" standalone="yes"?>
<Relationships xmlns="http://schemas.openxmlformats.org/package/2006/relationships"><Relationship Id="rId3" Type="http://schemas.openxmlformats.org/officeDocument/2006/relationships/notesSlide" Target="../notesSlides/notesSlide199.xml"/><Relationship Id="rId2" Type="http://schemas.openxmlformats.org/officeDocument/2006/relationships/slideLayout" Target="../slideLayouts/slideLayout4.xml"/><Relationship Id="rId1" Type="http://schemas.openxmlformats.org/officeDocument/2006/relationships/customXml" Target="../../customXml/item32.xml"/></Relationships>
</file>

<file path=ppt/slides/_rels/slide201.xml.rels><?xml version="1.0" encoding="UTF-8" standalone="yes"?>
<Relationships xmlns="http://schemas.openxmlformats.org/package/2006/relationships"><Relationship Id="rId3" Type="http://schemas.openxmlformats.org/officeDocument/2006/relationships/notesSlide" Target="../notesSlides/notesSlide200.xml"/><Relationship Id="rId2" Type="http://schemas.openxmlformats.org/officeDocument/2006/relationships/slideLayout" Target="../slideLayouts/slideLayout4.xml"/><Relationship Id="rId1" Type="http://schemas.openxmlformats.org/officeDocument/2006/relationships/customXml" Target="../../customXml/item150.xml"/></Relationships>
</file>

<file path=ppt/slides/_rels/slide202.xml.rels><?xml version="1.0" encoding="UTF-8" standalone="yes"?>
<Relationships xmlns="http://schemas.openxmlformats.org/package/2006/relationships"><Relationship Id="rId3" Type="http://schemas.openxmlformats.org/officeDocument/2006/relationships/notesSlide" Target="../notesSlides/notesSlide201.xml"/><Relationship Id="rId2" Type="http://schemas.openxmlformats.org/officeDocument/2006/relationships/slideLayout" Target="../slideLayouts/slideLayout4.xml"/><Relationship Id="rId1" Type="http://schemas.openxmlformats.org/officeDocument/2006/relationships/customXml" Target="../../customXml/item30.xml"/></Relationships>
</file>

<file path=ppt/slides/_rels/slide203.xml.rels><?xml version="1.0" encoding="UTF-8" standalone="yes"?>
<Relationships xmlns="http://schemas.openxmlformats.org/package/2006/relationships"><Relationship Id="rId3" Type="http://schemas.openxmlformats.org/officeDocument/2006/relationships/notesSlide" Target="../notesSlides/notesSlide202.xml"/><Relationship Id="rId2" Type="http://schemas.openxmlformats.org/officeDocument/2006/relationships/slideLayout" Target="../slideLayouts/slideLayout4.xml"/><Relationship Id="rId1" Type="http://schemas.openxmlformats.org/officeDocument/2006/relationships/customXml" Target="../../customXml/item204.xml"/></Relationships>
</file>

<file path=ppt/slides/_rels/slide204.xml.rels><?xml version="1.0" encoding="UTF-8" standalone="yes"?>
<Relationships xmlns="http://schemas.openxmlformats.org/package/2006/relationships"><Relationship Id="rId3" Type="http://schemas.openxmlformats.org/officeDocument/2006/relationships/notesSlide" Target="../notesSlides/notesSlide203.xml"/><Relationship Id="rId2" Type="http://schemas.openxmlformats.org/officeDocument/2006/relationships/slideLayout" Target="../slideLayouts/slideLayout4.xml"/><Relationship Id="rId1" Type="http://schemas.openxmlformats.org/officeDocument/2006/relationships/customXml" Target="../../customXml/item199.xml"/></Relationships>
</file>

<file path=ppt/slides/_rels/slide205.xml.rels><?xml version="1.0" encoding="UTF-8" standalone="yes"?>
<Relationships xmlns="http://schemas.openxmlformats.org/package/2006/relationships"><Relationship Id="rId3" Type="http://schemas.openxmlformats.org/officeDocument/2006/relationships/notesSlide" Target="../notesSlides/notesSlide204.xml"/><Relationship Id="rId2" Type="http://schemas.openxmlformats.org/officeDocument/2006/relationships/slideLayout" Target="../slideLayouts/slideLayout4.xml"/><Relationship Id="rId1" Type="http://schemas.openxmlformats.org/officeDocument/2006/relationships/customXml" Target="../../customXml/item87.xml"/></Relationships>
</file>

<file path=ppt/slides/_rels/slide206.xml.rels><?xml version="1.0" encoding="UTF-8" standalone="yes"?>
<Relationships xmlns="http://schemas.openxmlformats.org/package/2006/relationships"><Relationship Id="rId3" Type="http://schemas.openxmlformats.org/officeDocument/2006/relationships/notesSlide" Target="../notesSlides/notesSlide205.xml"/><Relationship Id="rId2" Type="http://schemas.openxmlformats.org/officeDocument/2006/relationships/slideLayout" Target="../slideLayouts/slideLayout4.xml"/><Relationship Id="rId1" Type="http://schemas.openxmlformats.org/officeDocument/2006/relationships/customXml" Target="../../customXml/item114.xml"/></Relationships>
</file>

<file path=ppt/slides/_rels/slide207.xml.rels><?xml version="1.0" encoding="UTF-8" standalone="yes"?>
<Relationships xmlns="http://schemas.openxmlformats.org/package/2006/relationships"><Relationship Id="rId3" Type="http://schemas.openxmlformats.org/officeDocument/2006/relationships/notesSlide" Target="../notesSlides/notesSlide206.xml"/><Relationship Id="rId2" Type="http://schemas.openxmlformats.org/officeDocument/2006/relationships/slideLayout" Target="../slideLayouts/slideLayout4.xml"/><Relationship Id="rId1" Type="http://schemas.openxmlformats.org/officeDocument/2006/relationships/customXml" Target="../../customXml/item100.xml"/></Relationships>
</file>

<file path=ppt/slides/_rels/slide208.xml.rels><?xml version="1.0" encoding="UTF-8" standalone="yes"?>
<Relationships xmlns="http://schemas.openxmlformats.org/package/2006/relationships"><Relationship Id="rId3" Type="http://schemas.openxmlformats.org/officeDocument/2006/relationships/notesSlide" Target="../notesSlides/notesSlide207.xml"/><Relationship Id="rId2" Type="http://schemas.openxmlformats.org/officeDocument/2006/relationships/slideLayout" Target="../slideLayouts/slideLayout4.xml"/><Relationship Id="rId1" Type="http://schemas.openxmlformats.org/officeDocument/2006/relationships/customXml" Target="../../customXml/item5.xml"/></Relationships>
</file>

<file path=ppt/slides/_rels/slide209.xml.rels><?xml version="1.0" encoding="UTF-8" standalone="yes"?>
<Relationships xmlns="http://schemas.openxmlformats.org/package/2006/relationships"><Relationship Id="rId3" Type="http://schemas.openxmlformats.org/officeDocument/2006/relationships/notesSlide" Target="../notesSlides/notesSlide208.xml"/><Relationship Id="rId2" Type="http://schemas.openxmlformats.org/officeDocument/2006/relationships/slideLayout" Target="../slideLayouts/slideLayout4.xml"/><Relationship Id="rId1" Type="http://schemas.openxmlformats.org/officeDocument/2006/relationships/customXml" Target="../../customXml/item9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customXml" Target="../../customXml/item137.xml"/></Relationships>
</file>

<file path=ppt/slides/_rels/slide210.xml.rels><?xml version="1.0" encoding="UTF-8" standalone="yes"?>
<Relationships xmlns="http://schemas.openxmlformats.org/package/2006/relationships"><Relationship Id="rId3" Type="http://schemas.openxmlformats.org/officeDocument/2006/relationships/notesSlide" Target="../notesSlides/notesSlide209.xml"/><Relationship Id="rId2" Type="http://schemas.openxmlformats.org/officeDocument/2006/relationships/slideLayout" Target="../slideLayouts/slideLayout4.xml"/><Relationship Id="rId1" Type="http://schemas.openxmlformats.org/officeDocument/2006/relationships/customXml" Target="../../customXml/item81.xml"/></Relationships>
</file>

<file path=ppt/slides/_rels/slide211.xml.rels><?xml version="1.0" encoding="UTF-8" standalone="yes"?>
<Relationships xmlns="http://schemas.openxmlformats.org/package/2006/relationships"><Relationship Id="rId3" Type="http://schemas.openxmlformats.org/officeDocument/2006/relationships/notesSlide" Target="../notesSlides/notesSlide210.xml"/><Relationship Id="rId2" Type="http://schemas.openxmlformats.org/officeDocument/2006/relationships/slideLayout" Target="../slideLayouts/slideLayout4.xml"/><Relationship Id="rId1" Type="http://schemas.openxmlformats.org/officeDocument/2006/relationships/customXml" Target="../../customXml/item179.xml"/></Relationships>
</file>

<file path=ppt/slides/_rels/slide212.xml.rels><?xml version="1.0" encoding="UTF-8" standalone="yes"?>
<Relationships xmlns="http://schemas.openxmlformats.org/package/2006/relationships"><Relationship Id="rId3" Type="http://schemas.openxmlformats.org/officeDocument/2006/relationships/notesSlide" Target="../notesSlides/notesSlide211.xml"/><Relationship Id="rId2" Type="http://schemas.openxmlformats.org/officeDocument/2006/relationships/slideLayout" Target="../slideLayouts/slideLayout4.xml"/><Relationship Id="rId1" Type="http://schemas.openxmlformats.org/officeDocument/2006/relationships/customXml" Target="../../customXml/item178.xml"/></Relationships>
</file>

<file path=ppt/slides/_rels/slide213.xml.rels><?xml version="1.0" encoding="UTF-8" standalone="yes"?>
<Relationships xmlns="http://schemas.openxmlformats.org/package/2006/relationships"><Relationship Id="rId3" Type="http://schemas.openxmlformats.org/officeDocument/2006/relationships/notesSlide" Target="../notesSlides/notesSlide212.xml"/><Relationship Id="rId2" Type="http://schemas.openxmlformats.org/officeDocument/2006/relationships/slideLayout" Target="../slideLayouts/slideLayout4.xml"/><Relationship Id="rId1" Type="http://schemas.openxmlformats.org/officeDocument/2006/relationships/customXml" Target="../../customXml/item29.xml"/></Relationships>
</file>

<file path=ppt/slides/_rels/slide214.xml.rels><?xml version="1.0" encoding="UTF-8" standalone="yes"?>
<Relationships xmlns="http://schemas.openxmlformats.org/package/2006/relationships"><Relationship Id="rId3" Type="http://schemas.openxmlformats.org/officeDocument/2006/relationships/notesSlide" Target="../notesSlides/notesSlide213.xml"/><Relationship Id="rId2" Type="http://schemas.openxmlformats.org/officeDocument/2006/relationships/slideLayout" Target="../slideLayouts/slideLayout4.xml"/><Relationship Id="rId1" Type="http://schemas.openxmlformats.org/officeDocument/2006/relationships/customXml" Target="../../customXml/item189.xml"/></Relationships>
</file>

<file path=ppt/slides/_rels/slide215.xml.rels><?xml version="1.0" encoding="UTF-8" standalone="yes"?>
<Relationships xmlns="http://schemas.openxmlformats.org/package/2006/relationships"><Relationship Id="rId3" Type="http://schemas.openxmlformats.org/officeDocument/2006/relationships/notesSlide" Target="../notesSlides/notesSlide214.xml"/><Relationship Id="rId2" Type="http://schemas.openxmlformats.org/officeDocument/2006/relationships/slideLayout" Target="../slideLayouts/slideLayout4.xml"/><Relationship Id="rId1" Type="http://schemas.openxmlformats.org/officeDocument/2006/relationships/customXml" Target="../../customXml/item192.xml"/></Relationships>
</file>

<file path=ppt/slides/_rels/slide216.xml.rels><?xml version="1.0" encoding="UTF-8" standalone="yes"?>
<Relationships xmlns="http://schemas.openxmlformats.org/package/2006/relationships"><Relationship Id="rId3" Type="http://schemas.openxmlformats.org/officeDocument/2006/relationships/notesSlide" Target="../notesSlides/notesSlide215.xml"/><Relationship Id="rId2" Type="http://schemas.openxmlformats.org/officeDocument/2006/relationships/slideLayout" Target="../slideLayouts/slideLayout4.xml"/><Relationship Id="rId1" Type="http://schemas.openxmlformats.org/officeDocument/2006/relationships/customXml" Target="../../customXml/item125.xml"/><Relationship Id="rId5" Type="http://schemas.openxmlformats.org/officeDocument/2006/relationships/image" Target="../media/image5.jpeg"/><Relationship Id="rId4" Type="http://schemas.openxmlformats.org/officeDocument/2006/relationships/image" Target="../media/image4.jpeg"/></Relationships>
</file>

<file path=ppt/slides/_rels/slide217.xml.rels><?xml version="1.0" encoding="UTF-8" standalone="yes"?>
<Relationships xmlns="http://schemas.openxmlformats.org/package/2006/relationships"><Relationship Id="rId3" Type="http://schemas.openxmlformats.org/officeDocument/2006/relationships/notesSlide" Target="../notesSlides/notesSlide216.xml"/><Relationship Id="rId2" Type="http://schemas.openxmlformats.org/officeDocument/2006/relationships/slideLayout" Target="../slideLayouts/slideLayout4.xml"/><Relationship Id="rId1" Type="http://schemas.openxmlformats.org/officeDocument/2006/relationships/customXml" Target="../../customXml/item78.xml"/></Relationships>
</file>

<file path=ppt/slides/_rels/slide218.xml.rels><?xml version="1.0" encoding="UTF-8" standalone="yes"?>
<Relationships xmlns="http://schemas.openxmlformats.org/package/2006/relationships"><Relationship Id="rId3" Type="http://schemas.openxmlformats.org/officeDocument/2006/relationships/notesSlide" Target="../notesSlides/notesSlide217.xml"/><Relationship Id="rId2" Type="http://schemas.openxmlformats.org/officeDocument/2006/relationships/slideLayout" Target="../slideLayouts/slideLayout4.xml"/><Relationship Id="rId1" Type="http://schemas.openxmlformats.org/officeDocument/2006/relationships/customXml" Target="../../customXml/item16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customXml" Target="../../customXml/item17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customXml" Target="../../customXml/item80.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customXml" Target="../../customXml/item3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customXml" Target="../../customXml/item4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customXml" Target="../../customXml/item64.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customXml" Target="../../customXml/item20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customXml" Target="../../customXml/item3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customXml" Target="../../customXml/item21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customXml" Target="../../customXml/item58.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customXml" Target="../../customXml/item9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customXml" Target="../../customXml/item9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customXml" Target="../../customXml/item1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customXml" Target="../../customXml/item168.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customXml" Target="../../customXml/item4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customXml" Target="../../customXml/item105.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customXml" Target="../../customXml/item12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customXml" Target="../../customXml/item194.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customXml" Target="../../customXml/item55.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customXml" Target="../../customXml/item129.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customXml" Target="../../customXml/item121.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customXml" Target="../../customXml/item49.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customXml" Target="../../customXml/item186.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customXml" Target="../../customXml/item2.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customXml" Target="../../customXml/item52.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customXml" Target="../../customXml/item50.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customXml" Target="../../customXml/item93.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4.xml"/><Relationship Id="rId1" Type="http://schemas.openxmlformats.org/officeDocument/2006/relationships/customXml" Target="../../customXml/item151.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4.xml"/><Relationship Id="rId1" Type="http://schemas.openxmlformats.org/officeDocument/2006/relationships/customXml" Target="../../customXml/item193.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4.xml"/><Relationship Id="rId1" Type="http://schemas.openxmlformats.org/officeDocument/2006/relationships/customXml" Target="../../customXml/item18.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4.xml"/><Relationship Id="rId1" Type="http://schemas.openxmlformats.org/officeDocument/2006/relationships/customXml" Target="../../customXml/item20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customXml" Target="../../customXml/item25.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4.xml"/><Relationship Id="rId1" Type="http://schemas.openxmlformats.org/officeDocument/2006/relationships/customXml" Target="../../customXml/item16.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4.xml"/><Relationship Id="rId1" Type="http://schemas.openxmlformats.org/officeDocument/2006/relationships/customXml" Target="../../customXml/item28.xml"/><Relationship Id="rId4" Type="http://schemas.openxmlformats.org/officeDocument/2006/relationships/image" Target="../media/image4.jpeg"/></Relationships>
</file>

<file path=ppt/slides/_rels/slide52.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notesSlide" Target="../notesSlides/notesSlide51.xml"/><Relationship Id="rId7" Type="http://schemas.openxmlformats.org/officeDocument/2006/relationships/image" Target="../media/image8.jpeg"/><Relationship Id="rId2" Type="http://schemas.openxmlformats.org/officeDocument/2006/relationships/slideLayout" Target="../slideLayouts/slideLayout4.xml"/><Relationship Id="rId1" Type="http://schemas.openxmlformats.org/officeDocument/2006/relationships/customXml" Target="../../customXml/item3.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 Id="rId9" Type="http://schemas.openxmlformats.org/officeDocument/2006/relationships/image" Target="../media/image10.jpe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7" Type="http://schemas.openxmlformats.org/officeDocument/2006/relationships/image" Target="../media/image14.jpeg"/><Relationship Id="rId2" Type="http://schemas.openxmlformats.org/officeDocument/2006/relationships/slideLayout" Target="../slideLayouts/slideLayout4.xml"/><Relationship Id="rId1" Type="http://schemas.openxmlformats.org/officeDocument/2006/relationships/customXml" Target="../../customXml/item200.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4.xml"/><Relationship Id="rId1" Type="http://schemas.openxmlformats.org/officeDocument/2006/relationships/customXml" Target="../../customXml/item71.xml"/><Relationship Id="rId5" Type="http://schemas.openxmlformats.org/officeDocument/2006/relationships/image" Target="../media/image11.jpeg"/><Relationship Id="rId4" Type="http://schemas.openxmlformats.org/officeDocument/2006/relationships/image" Target="../media/image6.jpe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4.xml"/><Relationship Id="rId1" Type="http://schemas.openxmlformats.org/officeDocument/2006/relationships/customXml" Target="../../customXml/item136.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4.xml"/><Relationship Id="rId1" Type="http://schemas.openxmlformats.org/officeDocument/2006/relationships/customXml" Target="../../customXml/item154.xml"/><Relationship Id="rId5" Type="http://schemas.openxmlformats.org/officeDocument/2006/relationships/image" Target="../media/image9.jpeg"/><Relationship Id="rId4" Type="http://schemas.openxmlformats.org/officeDocument/2006/relationships/image" Target="../media/image6.jpe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4.xml"/><Relationship Id="rId1" Type="http://schemas.openxmlformats.org/officeDocument/2006/relationships/customXml" Target="../../customXml/item195.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4.xml"/><Relationship Id="rId1" Type="http://schemas.openxmlformats.org/officeDocument/2006/relationships/customXml" Target="../../customXml/item61.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4.xml"/><Relationship Id="rId1" Type="http://schemas.openxmlformats.org/officeDocument/2006/relationships/customXml" Target="../../customXml/item10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customXml" Target="../../customXml/item84.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4.xml"/><Relationship Id="rId1" Type="http://schemas.openxmlformats.org/officeDocument/2006/relationships/customXml" Target="../../customXml/item155.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4.xml"/><Relationship Id="rId1" Type="http://schemas.openxmlformats.org/officeDocument/2006/relationships/customXml" Target="../../customXml/item170.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4.xml"/><Relationship Id="rId1" Type="http://schemas.openxmlformats.org/officeDocument/2006/relationships/customXml" Target="../../customXml/item72.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4.xml"/><Relationship Id="rId1" Type="http://schemas.openxmlformats.org/officeDocument/2006/relationships/customXml" Target="../../customXml/item110.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4.xml"/><Relationship Id="rId1" Type="http://schemas.openxmlformats.org/officeDocument/2006/relationships/customXml" Target="../../customXml/item147.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4.xml"/><Relationship Id="rId1" Type="http://schemas.openxmlformats.org/officeDocument/2006/relationships/customXml" Target="../../customXml/item209.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4.xml"/><Relationship Id="rId1" Type="http://schemas.openxmlformats.org/officeDocument/2006/relationships/customXml" Target="../../customXml/item42.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4.xml"/><Relationship Id="rId1" Type="http://schemas.openxmlformats.org/officeDocument/2006/relationships/customXml" Target="../../customXml/item27.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4.xml"/><Relationship Id="rId1" Type="http://schemas.openxmlformats.org/officeDocument/2006/relationships/customXml" Target="../../customXml/item108.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4.xml"/><Relationship Id="rId1" Type="http://schemas.openxmlformats.org/officeDocument/2006/relationships/customXml" Target="../../customXml/item18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customXml" Target="../../customXml/item177.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4.xml"/><Relationship Id="rId1" Type="http://schemas.openxmlformats.org/officeDocument/2006/relationships/customXml" Target="../../customXml/item203.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4.xml"/><Relationship Id="rId1" Type="http://schemas.openxmlformats.org/officeDocument/2006/relationships/customXml" Target="../../customXml/item169.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4.xml"/><Relationship Id="rId1" Type="http://schemas.openxmlformats.org/officeDocument/2006/relationships/customXml" Target="../../customXml/item115.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4.xml"/><Relationship Id="rId1" Type="http://schemas.openxmlformats.org/officeDocument/2006/relationships/customXml" Target="../../customXml/item163.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4.xml"/><Relationship Id="rId1" Type="http://schemas.openxmlformats.org/officeDocument/2006/relationships/customXml" Target="../../customXml/item138.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4.xml"/><Relationship Id="rId1" Type="http://schemas.openxmlformats.org/officeDocument/2006/relationships/customXml" Target="../../customXml/item211.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4.xml"/><Relationship Id="rId1" Type="http://schemas.openxmlformats.org/officeDocument/2006/relationships/customXml" Target="../../customXml/item159.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4.xml"/><Relationship Id="rId1" Type="http://schemas.openxmlformats.org/officeDocument/2006/relationships/customXml" Target="../../customXml/item62.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4.xml"/><Relationship Id="rId1" Type="http://schemas.openxmlformats.org/officeDocument/2006/relationships/customXml" Target="../../customXml/item77.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4.xml"/><Relationship Id="rId1" Type="http://schemas.openxmlformats.org/officeDocument/2006/relationships/customXml" Target="../../customXml/item11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customXml" Target="../../customXml/item145.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4.xml"/><Relationship Id="rId1" Type="http://schemas.openxmlformats.org/officeDocument/2006/relationships/customXml" Target="../../customXml/item171.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4.xml"/><Relationship Id="rId1" Type="http://schemas.openxmlformats.org/officeDocument/2006/relationships/customXml" Target="../../customXml/item215.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4.xml"/><Relationship Id="rId1" Type="http://schemas.openxmlformats.org/officeDocument/2006/relationships/customXml" Target="../../customXml/item95.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4.xml"/><Relationship Id="rId1" Type="http://schemas.openxmlformats.org/officeDocument/2006/relationships/customXml" Target="../../customXml/item88.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4.xml"/><Relationship Id="rId1" Type="http://schemas.openxmlformats.org/officeDocument/2006/relationships/customXml" Target="../../customXml/item139.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4.xml"/><Relationship Id="rId1" Type="http://schemas.openxmlformats.org/officeDocument/2006/relationships/customXml" Target="../../customXml/item175.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4.xml"/><Relationship Id="rId1" Type="http://schemas.openxmlformats.org/officeDocument/2006/relationships/customXml" Target="../../customXml/item23.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4.xml"/><Relationship Id="rId1" Type="http://schemas.openxmlformats.org/officeDocument/2006/relationships/customXml" Target="../../customXml/item43.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4.xml"/><Relationship Id="rId1" Type="http://schemas.openxmlformats.org/officeDocument/2006/relationships/customXml" Target="../../customXml/item54.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4.xml"/><Relationship Id="rId1" Type="http://schemas.openxmlformats.org/officeDocument/2006/relationships/customXml" Target="../../customXml/item216.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customXml" Target="../../customXml/item217.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4.xml"/><Relationship Id="rId1" Type="http://schemas.openxmlformats.org/officeDocument/2006/relationships/customXml" Target="../../customXml/item69.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4.xml"/><Relationship Id="rId1" Type="http://schemas.openxmlformats.org/officeDocument/2006/relationships/customXml" Target="../../customXml/item140.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4.xml"/><Relationship Id="rId1" Type="http://schemas.openxmlformats.org/officeDocument/2006/relationships/customXml" Target="../../customXml/item196.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4.xml"/><Relationship Id="rId1" Type="http://schemas.openxmlformats.org/officeDocument/2006/relationships/customXml" Target="../../customXml/item19.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4.xml"/><Relationship Id="rId1" Type="http://schemas.openxmlformats.org/officeDocument/2006/relationships/customXml" Target="../../customXml/item76.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4.xml"/><Relationship Id="rId1" Type="http://schemas.openxmlformats.org/officeDocument/2006/relationships/customXml" Target="../../customXml/item131.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4.xml"/><Relationship Id="rId1" Type="http://schemas.openxmlformats.org/officeDocument/2006/relationships/customXml" Target="../../customXml/item164.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4.xml"/><Relationship Id="rId1" Type="http://schemas.openxmlformats.org/officeDocument/2006/relationships/customXml" Target="../../customXml/item99.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4.xml"/><Relationship Id="rId1" Type="http://schemas.openxmlformats.org/officeDocument/2006/relationships/customXml" Target="../../customXml/item44.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4.xml"/><Relationship Id="rId1" Type="http://schemas.openxmlformats.org/officeDocument/2006/relationships/customXml" Target="../../customXml/item68.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6985" y="4717438"/>
            <a:ext cx="9144000" cy="1114754"/>
          </a:xfrm>
          <a:prstGeom prst="rect">
            <a:avLst/>
          </a:prstGeom>
        </p:spPr>
        <p:txBody>
          <a:bodyPr/>
          <a:lstStyle/>
          <a:p>
            <a:pPr marR="0" algn="ctr" defTabSz="914400">
              <a:lnSpc>
                <a:spcPts val="4000"/>
              </a:lnSpc>
              <a:buClrTx/>
              <a:buSzTx/>
              <a:buFontTx/>
              <a:buNone/>
              <a:defRPr/>
            </a:pPr>
            <a:r>
              <a:rPr kumimoji="0" lang="zh-CN" altLang="en-US" sz="3600" b="0" kern="0" cap="none" spc="0" normalizeH="0" baseline="0" noProof="0" dirty="0" smtClean="0">
                <a:latin typeface="黑体" panose="02010609060101010101" pitchFamily="49" charset="-122"/>
                <a:ea typeface="黑体" panose="02010609060101010101" pitchFamily="49" charset="-122"/>
                <a:cs typeface="+mj-cs"/>
              </a:rPr>
              <a:t>专题</a:t>
            </a:r>
            <a:r>
              <a:rPr lang="zh-CN" altLang="en-US" sz="3600" kern="0" dirty="0" smtClean="0">
                <a:latin typeface="黑体" panose="02010609060101010101" pitchFamily="49" charset="-122"/>
                <a:ea typeface="黑体" panose="02010609060101010101" pitchFamily="49" charset="-122"/>
                <a:cs typeface="+mj-cs"/>
              </a:rPr>
              <a:t>十</a:t>
            </a:r>
            <a:r>
              <a:rPr kumimoji="0" lang="zh-CN" altLang="en-US" sz="3600" b="0" kern="0" cap="none" spc="0" normalizeH="0" baseline="0" noProof="0" dirty="0" smtClean="0">
                <a:latin typeface="黑体" panose="02010609060101010101" pitchFamily="49" charset="-122"/>
                <a:ea typeface="黑体" panose="02010609060101010101" pitchFamily="49" charset="-122"/>
                <a:cs typeface="+mj-cs"/>
              </a:rPr>
              <a:t>  文学类文本阅读</a:t>
            </a:r>
            <a:r>
              <a:rPr kumimoji="0" lang="en-US" altLang="zh-CN" sz="3600" b="0" kern="0" cap="none" spc="0" normalizeH="0" baseline="0" noProof="0" dirty="0" smtClean="0">
                <a:latin typeface="黑体" panose="02010609060101010101" pitchFamily="49" charset="-122"/>
                <a:ea typeface="黑体" panose="02010609060101010101" pitchFamily="49" charset="-122"/>
                <a:cs typeface="+mj-cs"/>
              </a:rPr>
              <a:t>·</a:t>
            </a:r>
            <a:r>
              <a:rPr kumimoji="0" lang="zh-CN" altLang="en-US" sz="3600" b="0" kern="0" cap="none" spc="0" normalizeH="0" baseline="0" noProof="0" dirty="0" smtClean="0">
                <a:latin typeface="黑体" panose="02010609060101010101" pitchFamily="49" charset="-122"/>
                <a:ea typeface="黑体" panose="02010609060101010101" pitchFamily="49" charset="-122"/>
                <a:cs typeface="+mj-cs"/>
              </a:rPr>
              <a:t>小说</a:t>
            </a:r>
            <a:r>
              <a:rPr kumimoji="0" lang="en-US" altLang="zh-CN" sz="2800" b="0" kern="0" cap="none" spc="0" normalizeH="0" baseline="0" noProof="0" dirty="0">
                <a:latin typeface="黑体" panose="02010609060101010101" pitchFamily="49" charset="-122"/>
                <a:ea typeface="黑体" panose="02010609060101010101" pitchFamily="49" charset="-122"/>
                <a:cs typeface="+mj-cs"/>
              </a:rPr>
              <a:t/>
            </a:r>
            <a:br>
              <a:rPr kumimoji="0" lang="en-US" altLang="zh-CN" sz="2800" b="0" kern="0" cap="none" spc="0" normalizeH="0" baseline="0" noProof="0" dirty="0">
                <a:latin typeface="黑体" panose="02010609060101010101" pitchFamily="49" charset="-122"/>
                <a:ea typeface="黑体" panose="02010609060101010101" pitchFamily="49" charset="-122"/>
                <a:cs typeface="+mj-cs"/>
              </a:rPr>
            </a:br>
            <a:endParaRPr kumimoji="0" lang="zh-CN" altLang="en-US" sz="2800" b="0" kern="0" cap="none" spc="0" normalizeH="0" baseline="0" noProof="0" dirty="0">
              <a:latin typeface="黑体" panose="02010609060101010101" pitchFamily="49" charset="-122"/>
              <a:ea typeface="黑体" panose="02010609060101010101" pitchFamily="49" charset="-122"/>
              <a:cs typeface="+mj-cs"/>
            </a:endParaRPr>
          </a:p>
        </p:txBody>
      </p:sp>
      <p:sp>
        <p:nvSpPr>
          <p:cNvPr id="3075" name="Rectangle 2"/>
          <p:cNvSpPr>
            <a:spLocks noGrp="1"/>
          </p:cNvSpPr>
          <p:nvPr>
            <p:ph type="ctrTitle" idx="4294967295"/>
          </p:nvPr>
        </p:nvSpPr>
        <p:spPr>
          <a:xfrm>
            <a:off x="0" y="3926975"/>
            <a:ext cx="9144000" cy="684054"/>
          </a:xfrm>
          <a:prstGeom prst="rect">
            <a:avLst/>
          </a:prstGeom>
          <a:noFill/>
          <a:ln w="9525">
            <a:noFill/>
          </a:ln>
        </p:spPr>
        <p:txBody>
          <a:bodyPr/>
          <a:lstStyle>
            <a:lvl1pPr lvl="0">
              <a:defRPr/>
            </a:lvl1pPr>
          </a:lstStyle>
          <a:p>
            <a:pPr lvl="0" eaLnBrk="1" hangingPunct="1"/>
            <a:r>
              <a:rPr lang="zh-CN" altLang="en-US" sz="2400" b="1" dirty="0" smtClean="0">
                <a:solidFill>
                  <a:schemeClr val="tx1"/>
                </a:solidFill>
                <a:ea typeface="黑体" panose="02010609060101010101" pitchFamily="49" charset="-122"/>
              </a:rPr>
              <a:t>高考语文</a:t>
            </a:r>
            <a:r>
              <a:rPr lang="zh-CN" altLang="en-US" sz="4000" dirty="0" smtClean="0">
                <a:solidFill>
                  <a:schemeClr val="tx1"/>
                </a:solidFill>
                <a:ea typeface="黑体" panose="02010609060101010101" pitchFamily="49" charset="-122"/>
              </a:rPr>
              <a:t> </a:t>
            </a:r>
            <a:r>
              <a:rPr lang="zh-CN" altLang="en-US" sz="1800" dirty="0" smtClean="0">
                <a:solidFill>
                  <a:schemeClr val="tx1"/>
                </a:solidFill>
                <a:ea typeface="黑体" panose="02010609060101010101" pitchFamily="49" charset="-122"/>
              </a:rPr>
              <a:t>(江苏省专用</a:t>
            </a:r>
            <a:r>
              <a:rPr lang="zh-CN" altLang="en-US" sz="1800" dirty="0">
                <a:solidFill>
                  <a:schemeClr val="tx1"/>
                </a:solidFill>
                <a:ea typeface="黑体" panose="02010609060101010101" pitchFamily="49" charset="-122"/>
              </a:rPr>
              <a: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第二天,我最喜欢的事开始了:大采购。樱桃,柑橘,香草,葡萄干,威士忌,大量的面粉和黄油</a:t>
            </a:r>
            <a:r>
              <a:rPr lang="zh-CN" altLang="en-US" sz="1530" kern="0" dirty="0" smtClean="0">
                <a:solidFill>
                  <a:srgbClr val="000000"/>
                </a:solidFill>
                <a:latin typeface="黑体" pitchFamily="65" charset="-122"/>
                <a:ea typeface="宋体" pitchFamily="65" charset="-122"/>
              </a:rPr>
              <a:t>……</a:t>
            </a:r>
            <a:r>
              <a:t/>
            </a:r>
            <a:br/>
            <a:r>
              <a:rPr lang="zh-CN" altLang="en-US" sz="1530" kern="0" dirty="0" smtClean="0">
                <a:solidFill>
                  <a:srgbClr val="000000"/>
                </a:solidFill>
                <a:latin typeface="Times New Roman" pitchFamily="65" charset="-122"/>
                <a:ea typeface="宋体" pitchFamily="65" charset="-122"/>
              </a:rPr>
              <a:t>嗬,简直要一匹小马才能把车拉回家。我们没钱,但每年总能用尽各种办法,筹到一笔水果蛋糕</a:t>
            </a:r>
            <a:r>
              <a:t/>
            </a:r>
            <a:br/>
            <a:r>
              <a:rPr lang="zh-CN" altLang="en-US" sz="1530" kern="0" dirty="0" smtClean="0">
                <a:solidFill>
                  <a:srgbClr val="000000"/>
                </a:solidFill>
                <a:latin typeface="Times New Roman" pitchFamily="65" charset="-122"/>
                <a:ea typeface="宋体" pitchFamily="65" charset="-122"/>
              </a:rPr>
              <a:t>基金:卖破烂,卖摘来的一桶桶黑莓、一罐罐自制的果酱、苹果冻,为葬礼和婚礼采集鲜花。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黑炉子加足了煤和柴火,烧得像一只发光的南瓜。打蛋器旋转着,调羹在一碗碗黄油和糖里搅</a:t>
            </a:r>
            <a:r>
              <a:t/>
            </a:r>
            <a:br/>
            <a:r>
              <a:rPr lang="zh-CN" altLang="en-US" sz="1530" kern="0" dirty="0" smtClean="0">
                <a:solidFill>
                  <a:srgbClr val="000000"/>
                </a:solidFill>
                <a:latin typeface="Times New Roman" pitchFamily="65" charset="-122"/>
                <a:ea typeface="宋体" pitchFamily="65" charset="-122"/>
              </a:rPr>
              <a:t>动,香草让空气变得甜甜的,姜又增加了香味。厨房里浓香扑鼻,弥漫到整幢屋子。四天后,大</a:t>
            </a:r>
            <a:r>
              <a:t/>
            </a:r>
            <a:br/>
            <a:r>
              <a:rPr lang="zh-CN" altLang="en-US" sz="1530" kern="0" dirty="0" smtClean="0">
                <a:solidFill>
                  <a:srgbClr val="000000"/>
                </a:solidFill>
                <a:latin typeface="Times New Roman" pitchFamily="65" charset="-122"/>
                <a:ea typeface="宋体" pitchFamily="65" charset="-122"/>
              </a:rPr>
              <a:t>功告成,三十只蛋糕放在窗台、搁板上晾着。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蛋糕给谁呢?朋友呗。不一定是邻近的,大半倒是只见过一次,甚至素未谋面的,我们喜欢的朋</a:t>
            </a:r>
            <a:r>
              <a:t/>
            </a:r>
            <a:br/>
            <a:r>
              <a:rPr lang="zh-CN" altLang="en-US" sz="1530" kern="0" dirty="0" smtClean="0">
                <a:solidFill>
                  <a:srgbClr val="000000"/>
                </a:solidFill>
                <a:latin typeface="Times New Roman" pitchFamily="65" charset="-122"/>
                <a:ea typeface="宋体" pitchFamily="65" charset="-122"/>
              </a:rPr>
              <a:t>友。例如罗斯福总统,一年来镇上两次的小个子磨刀人,帕克(班车司机,他每天在尘土飞扬中</a:t>
            </a:r>
            <a:r>
              <a:t/>
            </a:r>
            <a:br/>
            <a:r>
              <a:rPr lang="zh-CN" altLang="en-US" sz="1530" kern="0" dirty="0" smtClean="0">
                <a:solidFill>
                  <a:srgbClr val="000000"/>
                </a:solidFill>
                <a:latin typeface="Times New Roman" pitchFamily="65" charset="-122"/>
                <a:ea typeface="宋体" pitchFamily="65" charset="-122"/>
              </a:rPr>
              <a:t>嗖的一声驶过时和我们互相挥手招呼)。是不是因为我的朋友太害羞了,才把这些陌生人当作</a:t>
            </a:r>
            <a:r>
              <a:t/>
            </a:r>
            <a:br/>
            <a:r>
              <a:rPr lang="zh-CN" altLang="en-US" sz="1530" kern="0" dirty="0" smtClean="0">
                <a:solidFill>
                  <a:srgbClr val="000000"/>
                </a:solidFill>
                <a:latin typeface="Times New Roman" pitchFamily="65" charset="-122"/>
                <a:ea typeface="宋体" pitchFamily="65" charset="-122"/>
              </a:rPr>
              <a:t>真正的朋友?我想是的。我们的纪念册里有用白宫信笺写的答谢信,有磨刀人寄来的一分钱明</a:t>
            </a:r>
            <a:r>
              <a:t/>
            </a:r>
            <a:br/>
            <a:r>
              <a:rPr lang="zh-CN" altLang="en-US" sz="1530" kern="0" dirty="0" smtClean="0">
                <a:solidFill>
                  <a:srgbClr val="000000"/>
                </a:solidFill>
                <a:latin typeface="Times New Roman" pitchFamily="65" charset="-122"/>
                <a:ea typeface="宋体" pitchFamily="65" charset="-122"/>
              </a:rPr>
              <a:t>信片——它们让我们觉得和外面丰富的世界联系在一起。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厨房空了,蛋糕都送走了,我的朋友要庆祝一下——还剩下一点威士忌。奎尼分到满满一勺,倒</a:t>
            </a:r>
            <a:r>
              <a:t/>
            </a:r>
            <a:br/>
            <a:r>
              <a:rPr lang="zh-CN" altLang="en-US" sz="1530" kern="0" dirty="0" smtClean="0">
                <a:solidFill>
                  <a:srgbClr val="000000"/>
                </a:solidFill>
                <a:latin typeface="Times New Roman" pitchFamily="65" charset="-122"/>
                <a:ea typeface="宋体" pitchFamily="65" charset="-122"/>
              </a:rPr>
              <a:t>在她的咖啡碗里(她喜欢菊苣香的浓咖啡),我们平分剩下的。奎尼躺在地上打滚,爪子在空中</a:t>
            </a:r>
            <a:r>
              <a:t/>
            </a:r>
            <a:br/>
            <a:r>
              <a:rPr lang="zh-CN" altLang="en-US" sz="1530" kern="0" dirty="0" smtClean="0">
                <a:solidFill>
                  <a:srgbClr val="000000"/>
                </a:solidFill>
                <a:latin typeface="Times New Roman" pitchFamily="65" charset="-122"/>
                <a:ea typeface="宋体" pitchFamily="65" charset="-122"/>
              </a:rPr>
              <a:t>乱抓。我身子里热烘烘地冒火星,像快要烧成灰烬的木柴。我的朋友围着炉子跳圆舞曲,两只</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答D给3分,答C给2分,答B给1分;答A、E不给分。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A.“说明了作为乡村塾师的他迂腐无能”有误,老汪有才华,只是无人能理解。B.“酒</a:t>
            </a:r>
            <a:r>
              <a:rPr dirty="0"/>
              <a:t/>
            </a:r>
            <a:br>
              <a:rPr dirty="0"/>
            </a:br>
            <a:r>
              <a:rPr lang="zh-CN" altLang="en-US" sz="1530" kern="0" dirty="0" smtClean="0">
                <a:solidFill>
                  <a:srgbClr val="000000"/>
                </a:solidFill>
                <a:latin typeface="Times New Roman" pitchFamily="65" charset="-122"/>
                <a:ea typeface="宋体" pitchFamily="65" charset="-122"/>
              </a:rPr>
              <a:t>后吐真言”“才真相大白”有误,老汪酒后并未说出乱走的真实原因,文章结尾才揭示原因。</a:t>
            </a:r>
            <a:r>
              <a:rPr dirty="0"/>
              <a:t/>
            </a:r>
            <a:br>
              <a:rPr dirty="0"/>
            </a:br>
            <a:r>
              <a:rPr lang="zh-CN" altLang="en-US" sz="1530" kern="0" dirty="0" smtClean="0">
                <a:solidFill>
                  <a:srgbClr val="000000"/>
                </a:solidFill>
                <a:latin typeface="Times New Roman" pitchFamily="65" charset="-122"/>
                <a:ea typeface="宋体" pitchFamily="65" charset="-122"/>
              </a:rPr>
              <a:t>E.“塑造了人物群像,展开了一幅北方村镇的风俗画卷”有误,小说以塑造老汪这个形象为主,</a:t>
            </a:r>
            <a:r>
              <a:rPr dirty="0"/>
              <a:t/>
            </a:r>
            <a:br>
              <a:rPr dirty="0"/>
            </a:br>
            <a:r>
              <a:rPr lang="zh-CN" altLang="en-US" sz="1530" kern="0" dirty="0" smtClean="0">
                <a:solidFill>
                  <a:srgbClr val="000000"/>
                </a:solidFill>
                <a:latin typeface="Times New Roman" pitchFamily="65" charset="-122"/>
                <a:ea typeface="宋体" pitchFamily="65" charset="-122"/>
              </a:rPr>
              <a:t>展示的是北方村镇有限的各具特色的人物画像,如宽容大度的老范、爱占便宜的老汪妻子银</a:t>
            </a:r>
            <a:r>
              <a:rPr dirty="0"/>
              <a:t/>
            </a:r>
            <a:br>
              <a:rPr dirty="0"/>
            </a:br>
            <a:r>
              <a:rPr lang="zh-CN" altLang="en-US" sz="1530" kern="0" dirty="0" smtClean="0">
                <a:solidFill>
                  <a:srgbClr val="000000"/>
                </a:solidFill>
                <a:latin typeface="Times New Roman" pitchFamily="65" charset="-122"/>
                <a:ea typeface="宋体" pitchFamily="65" charset="-122"/>
              </a:rPr>
              <a:t>瓶等。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①自家设私塾而允许别家孩子随听,是个大方的人;②关注老汪的“乱走”,并尽力开</a:t>
            </a:r>
            <a:r>
              <a:rPr dirty="0"/>
              <a:t/>
            </a:r>
            <a:br>
              <a:rPr dirty="0"/>
            </a:br>
            <a:r>
              <a:rPr lang="zh-CN" altLang="en-US" sz="1530" kern="0" dirty="0" smtClean="0">
                <a:solidFill>
                  <a:srgbClr val="000000"/>
                </a:solidFill>
                <a:latin typeface="Times New Roman" pitchFamily="65" charset="-122"/>
                <a:ea typeface="宋体" pitchFamily="65" charset="-122"/>
              </a:rPr>
              <a:t>导安慰,是个友善的人;③不再追问老汪的隐情,是个有分寸的人;④不因银瓶而辞退老汪,是个</a:t>
            </a:r>
            <a:r>
              <a:rPr dirty="0"/>
              <a:t/>
            </a:r>
            <a:br>
              <a:rPr dirty="0"/>
            </a:br>
            <a:r>
              <a:rPr lang="zh-CN" altLang="en-US" sz="1530" kern="0" dirty="0" smtClean="0">
                <a:solidFill>
                  <a:srgbClr val="000000"/>
                </a:solidFill>
                <a:latin typeface="Times New Roman" pitchFamily="65" charset="-122"/>
                <a:ea typeface="宋体" pitchFamily="65" charset="-122"/>
              </a:rPr>
              <a:t>识大体的人。</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分析人物形象需要厘清人物的语言、动作、心理等描写。“自家设私塾”说明老范</a:t>
            </a:r>
            <a:r>
              <a:rPr dirty="0"/>
              <a:t/>
            </a:r>
            <a:br>
              <a:rPr dirty="0"/>
            </a:br>
            <a:r>
              <a:rPr lang="zh-CN" altLang="en-US" sz="1530" kern="0" dirty="0" smtClean="0">
                <a:solidFill>
                  <a:srgbClr val="000000"/>
                </a:solidFill>
                <a:latin typeface="Times New Roman" pitchFamily="65" charset="-122"/>
                <a:ea typeface="宋体" pitchFamily="65" charset="-122"/>
              </a:rPr>
              <a:t>重视教育;“允许别家孩子来随听,不用交束脩”说明老范善良朴实,亲睦乡邻;当老范得知老</a:t>
            </a:r>
            <a:r>
              <a:rPr dirty="0"/>
              <a:t/>
            </a:r>
            <a:br>
              <a:rPr dirty="0"/>
            </a:br>
            <a:r>
              <a:rPr lang="zh-CN" altLang="en-US" sz="1530" kern="0" dirty="0" smtClean="0">
                <a:solidFill>
                  <a:srgbClr val="000000"/>
                </a:solidFill>
                <a:latin typeface="Times New Roman" pitchFamily="65" charset="-122"/>
                <a:ea typeface="宋体" pitchFamily="65" charset="-122"/>
              </a:rPr>
              <a:t>汪一个月两次乱走时,提醒老汪“别碰着无常”,表现出老范关心体贴他人;当得知银瓶“是个</a:t>
            </a:r>
            <a:r>
              <a:rPr dirty="0"/>
              <a:t/>
            </a:r>
            <a:br>
              <a:rPr dirty="0"/>
            </a:br>
            <a:r>
              <a:rPr lang="zh-CN" altLang="en-US" sz="1530" kern="0" dirty="0" smtClean="0">
                <a:solidFill>
                  <a:srgbClr val="000000"/>
                </a:solidFill>
                <a:latin typeface="Times New Roman" pitchFamily="65" charset="-122"/>
                <a:ea typeface="宋体" pitchFamily="65" charset="-122"/>
              </a:rPr>
              <a:t>贼”时,又说:“贼就贼吧,我五十顷地,还养不起一个贼?”体现了老范的宽容大度、识大体。</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①老汪自己孤独不乐,所以从《论语》中读出的也是孤独不乐,反映的是其个人心境;</a:t>
            </a:r>
            <a:r>
              <a:rPr dirty="0"/>
              <a:t/>
            </a:r>
            <a:br>
              <a:rPr dirty="0"/>
            </a:br>
            <a:r>
              <a:rPr lang="zh-CN" altLang="en-US" sz="1530" kern="0" dirty="0" smtClean="0">
                <a:solidFill>
                  <a:srgbClr val="000000"/>
                </a:solidFill>
                <a:latin typeface="Times New Roman" pitchFamily="65" charset="-122"/>
                <a:ea typeface="宋体" pitchFamily="65" charset="-122"/>
              </a:rPr>
              <a:t>②老汪通过曲解《论语》来证明“圣人”也有同样的孤独感,以此抚慰自己的孤独;③结尾处</a:t>
            </a:r>
            <a:r>
              <a:rPr dirty="0"/>
              <a:t/>
            </a:r>
            <a:br>
              <a:rPr dirty="0"/>
            </a:br>
            <a:r>
              <a:rPr lang="zh-CN" altLang="en-US" sz="1530" kern="0" dirty="0" smtClean="0">
                <a:solidFill>
                  <a:srgbClr val="000000"/>
                </a:solidFill>
                <a:latin typeface="Times New Roman" pitchFamily="65" charset="-122"/>
                <a:ea typeface="宋体" pitchFamily="65" charset="-122"/>
              </a:rPr>
              <a:t>老汪“发现”老范就是自己的朋友,虽常在身边却宛如远来,这也照应了他此前的理解。</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回答这类题需要对全文进行梳理,老汪认为“身边的人无法理解自己,远方的人倒能成</a:t>
            </a:r>
            <a:r>
              <a:rPr dirty="0"/>
              <a:t/>
            </a:r>
            <a:br>
              <a:rPr dirty="0"/>
            </a:br>
            <a:r>
              <a:rPr lang="zh-CN" altLang="en-US" sz="1530" kern="0" dirty="0" smtClean="0">
                <a:solidFill>
                  <a:srgbClr val="000000"/>
                </a:solidFill>
                <a:latin typeface="Times New Roman" pitchFamily="65" charset="-122"/>
                <a:ea typeface="宋体" pitchFamily="65" charset="-122"/>
              </a:rPr>
              <a:t>为知己”,寻找文章的脉络,可以梳理为“老汪自身学问高深但无人认可;妻子有性格缺陷,没</a:t>
            </a:r>
            <a:r>
              <a:rPr dirty="0"/>
              <a:t/>
            </a:r>
            <a:br>
              <a:rPr dirty="0"/>
            </a:br>
            <a:r>
              <a:rPr lang="zh-CN" altLang="en-US" sz="1530" kern="0" dirty="0" smtClean="0">
                <a:solidFill>
                  <a:srgbClr val="000000"/>
                </a:solidFill>
                <a:latin typeface="Times New Roman" pitchFamily="65" charset="-122"/>
                <a:ea typeface="宋体" pitchFamily="65" charset="-122"/>
              </a:rPr>
              <a:t>法沟通;老范能理解自己包容自己,故无限感激”,由此生发“有朋自远方来”的感叹。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相似之处:①都温和善良,诚挚率真;②都有些懦弱,也比较落魄;③都有些书呆子气,喜</a:t>
            </a:r>
            <a:r>
              <a:rPr dirty="0"/>
              <a:t/>
            </a:r>
            <a:br>
              <a:rPr dirty="0"/>
            </a:br>
            <a:r>
              <a:rPr lang="zh-CN" altLang="en-US" sz="1530" kern="0" dirty="0" smtClean="0">
                <a:solidFill>
                  <a:srgbClr val="000000"/>
                </a:solidFill>
                <a:latin typeface="Times New Roman" pitchFamily="65" charset="-122"/>
                <a:ea typeface="宋体" pitchFamily="65" charset="-122"/>
              </a:rPr>
              <a:t>欢引经据典来自我辩解、自我安慰。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不同之处:①孔乙己的精神困境主要源自封建文化,比如等级观念的压制,以及生活的窘迫;②</a:t>
            </a:r>
            <a:r>
              <a:rPr dirty="0"/>
              <a:t/>
            </a:r>
            <a:br>
              <a:rPr dirty="0"/>
            </a:br>
            <a:r>
              <a:rPr lang="zh-CN" altLang="en-US" sz="1530" kern="0" dirty="0" smtClean="0">
                <a:solidFill>
                  <a:srgbClr val="000000"/>
                </a:solidFill>
                <a:latin typeface="Times New Roman" pitchFamily="65" charset="-122"/>
                <a:ea typeface="宋体" pitchFamily="65" charset="-122"/>
              </a:rPr>
              <a:t>老汪的精神困境主要源自内心的憋闷,即难以排解的孤独。</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老汪与孔乙己性情气质相似,迂腐、清高。但两人精神困境产生的根源不同,老汪源于</a:t>
            </a:r>
            <a:r>
              <a:rPr dirty="0"/>
              <a:t/>
            </a:r>
            <a:br>
              <a:rPr dirty="0"/>
            </a:br>
            <a:r>
              <a:rPr lang="zh-CN" altLang="en-US" sz="1530" kern="0" dirty="0" smtClean="0">
                <a:solidFill>
                  <a:srgbClr val="000000"/>
                </a:solidFill>
                <a:latin typeface="Times New Roman" pitchFamily="65" charset="-122"/>
                <a:ea typeface="宋体" pitchFamily="65" charset="-122"/>
              </a:rPr>
              <a:t>无人理解的内心的憋闷;孔乙己源于封建科举制度的迫害。回答此题需回忆初中教材,细心比</a:t>
            </a:r>
            <a:r>
              <a:rPr dirty="0"/>
              <a:t/>
            </a:r>
            <a:br>
              <a:rPr dirty="0"/>
            </a:br>
            <a:r>
              <a:rPr lang="zh-CN" altLang="en-US" sz="1530" kern="0" dirty="0" smtClean="0">
                <a:solidFill>
                  <a:srgbClr val="000000"/>
                </a:solidFill>
                <a:latin typeface="Times New Roman" pitchFamily="65" charset="-122"/>
                <a:ea typeface="宋体" pitchFamily="65" charset="-122"/>
              </a:rPr>
              <a:t>较,找到异同点,分条陈述。</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十一、(2014重庆,14—18)阅读下文,完成1—5题。(23分)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东坛井的陈皮匠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何 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①一个地方只要历史长了,就会产生些离奇的故事。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②古城就是这样一个地方。当你花费了比去欧洲还要多的时间,从大城市曲里拐弯地来到这</a:t>
            </a:r>
            <a:r>
              <a:rPr dirty="0"/>
              <a:t/>
            </a:r>
            <a:br>
              <a:rPr dirty="0"/>
            </a:br>
            <a:r>
              <a:rPr lang="zh-CN" altLang="en-US" sz="1530" kern="0" dirty="0" smtClean="0">
                <a:solidFill>
                  <a:srgbClr val="000000"/>
                </a:solidFill>
                <a:latin typeface="Times New Roman" pitchFamily="65" charset="-122"/>
                <a:ea typeface="宋体" pitchFamily="65" charset="-122"/>
              </a:rPr>
              <a:t>里时,疲惫的身心会猛然因眼前远离现代文明的古奥而震颤:唐宋格局、明清街院,这化石一样</a:t>
            </a:r>
            <a:r>
              <a:rPr dirty="0"/>
              <a:t/>
            </a:r>
            <a:br>
              <a:rPr dirty="0"/>
            </a:br>
            <a:r>
              <a:rPr lang="zh-CN" altLang="en-US" sz="1530" kern="0" dirty="0" smtClean="0">
                <a:solidFill>
                  <a:srgbClr val="000000"/>
                </a:solidFill>
                <a:latin typeface="Times New Roman" pitchFamily="65" charset="-122"/>
                <a:ea typeface="宋体" pitchFamily="65" charset="-122"/>
              </a:rPr>
              <a:t>的小城里,似乎每一扇刻着秦琼尉迟恭的老木门后面,都有一个传承了五千年的大家族在繁衍</a:t>
            </a:r>
            <a:r>
              <a:rPr dirty="0"/>
              <a:t/>
            </a:r>
            <a:br>
              <a:rPr dirty="0"/>
            </a:br>
            <a:r>
              <a:rPr lang="zh-CN" altLang="en-US" sz="1530" kern="0" dirty="0" smtClean="0">
                <a:solidFill>
                  <a:srgbClr val="000000"/>
                </a:solidFill>
                <a:latin typeface="Times New Roman" pitchFamily="65" charset="-122"/>
                <a:ea typeface="宋体" pitchFamily="65" charset="-122"/>
              </a:rPr>
              <a:t>生息</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而每一个迎面过来的人,他穿得越是普通,你越是不敢小瞧他,因为他的身上自然地洋</a:t>
            </a:r>
            <a:r>
              <a:rPr dirty="0"/>
              <a:t/>
            </a:r>
            <a:br>
              <a:rPr dirty="0"/>
            </a:br>
            <a:r>
              <a:rPr lang="zh-CN" altLang="en-US" sz="1530" kern="0" dirty="0" smtClean="0">
                <a:solidFill>
                  <a:srgbClr val="000000"/>
                </a:solidFill>
                <a:latin typeface="Times New Roman" pitchFamily="65" charset="-122"/>
                <a:ea typeface="宋体" pitchFamily="65" charset="-122"/>
              </a:rPr>
              <a:t>溢着只有在这样的古城里生长的人才有的恬静和自信,哪怕他只是一个绱鞋掌钉的小皮匠。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③沿袭着“食不过午”老规矩的,似乎只有传统小吃。但古城里曾经严格遵守另一种做生意</a:t>
            </a:r>
            <a:r>
              <a:rPr dirty="0"/>
              <a:t/>
            </a:r>
            <a:br>
              <a:rPr dirty="0"/>
            </a:br>
            <a:r>
              <a:rPr lang="zh-CN" altLang="en-US" sz="1530" kern="0" dirty="0" smtClean="0">
                <a:solidFill>
                  <a:srgbClr val="000000"/>
                </a:solidFill>
                <a:latin typeface="Times New Roman" pitchFamily="65" charset="-122"/>
                <a:ea typeface="宋体" pitchFamily="65" charset="-122"/>
              </a:rPr>
              <a:t>“时不过午”老规矩的,却还有一个人,那就是东坛井的陈皮匠。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④东坛井是一条老街,街头有一口叫东坛井的千年老井。老井现在是文物,周围砌了台子,被重</a:t>
            </a:r>
            <a:r>
              <a:rPr dirty="0"/>
              <a:t/>
            </a:r>
            <a:br>
              <a:rPr dirty="0"/>
            </a:br>
            <a:r>
              <a:rPr lang="zh-CN" altLang="en-US" sz="1530" kern="0" dirty="0" smtClean="0">
                <a:solidFill>
                  <a:srgbClr val="000000"/>
                </a:solidFill>
                <a:latin typeface="Times New Roman" pitchFamily="65" charset="-122"/>
                <a:ea typeface="宋体" pitchFamily="65" charset="-122"/>
              </a:rPr>
              <a:t>点保护了。陈皮匠的家就是陈家大院子,在老井东边,大院有两套天井一个后花园,一栋小巧的</a:t>
            </a:r>
            <a:r>
              <a:rPr dirty="0"/>
              <a:t/>
            </a:r>
            <a:br>
              <a:rPr dirty="0"/>
            </a:br>
            <a:r>
              <a:rPr lang="zh-CN" altLang="en-US" sz="1530" kern="0" dirty="0" smtClean="0">
                <a:solidFill>
                  <a:srgbClr val="000000"/>
                </a:solidFill>
                <a:latin typeface="Times New Roman" pitchFamily="65" charset="-122"/>
                <a:ea typeface="宋体" pitchFamily="65" charset="-122"/>
              </a:rPr>
              <a:t>绣楼,后面一套天井是皮匠的藏书室。陈家大院子的正门在与街面丁对着的巷子里,除了家人</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进出,平时总关着。隔了街道,皮匠的摊子在老井西面的醋吧街沿上。皮匠从十九岁开始就在</a:t>
            </a:r>
            <a:r>
              <a:t/>
            </a:r>
            <a:br/>
            <a:r>
              <a:rPr lang="zh-CN" altLang="en-US" sz="1530" kern="0" dirty="0" smtClean="0">
                <a:solidFill>
                  <a:srgbClr val="000000"/>
                </a:solidFill>
                <a:latin typeface="Times New Roman" pitchFamily="65" charset="-122"/>
                <a:ea typeface="宋体" pitchFamily="65" charset="-122"/>
              </a:rPr>
              <a:t>那里摆摊,没人说他不能在那里摆摊,他是这条街上最正宗的土著。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⑤皮匠的手艺好,补的鞋既巴适又牢实。</a:t>
            </a:r>
            <a:r>
              <a:rPr lang="zh-CN" altLang="en-US" sz="1530" u="sng" kern="0" dirty="0" smtClean="0">
                <a:solidFill>
                  <a:srgbClr val="000000"/>
                </a:solidFill>
                <a:latin typeface="Times New Roman" pitchFamily="65" charset="-122"/>
                <a:ea typeface="宋体" pitchFamily="65" charset="-122"/>
              </a:rPr>
              <a:t>了解他的人都说:可惜哟,一个老高中生,灵巧得能绣</a:t>
            </a:r>
            <a:r>
              <a:t/>
            </a:r>
            <a:br/>
            <a:r>
              <a:rPr lang="zh-CN" altLang="en-US" sz="1530" u="sng" kern="0" dirty="0" smtClean="0">
                <a:solidFill>
                  <a:srgbClr val="000000"/>
                </a:solidFill>
                <a:latin typeface="Times New Roman" pitchFamily="65" charset="-122"/>
                <a:ea typeface="宋体" pitchFamily="65" charset="-122"/>
              </a:rPr>
              <a:t>花,随便做啥也能成气候嘛,去当皮匠。</a:t>
            </a:r>
            <a:r>
              <a:rPr lang="zh-CN" altLang="en-US" sz="1530" kern="0" dirty="0" smtClean="0">
                <a:solidFill>
                  <a:srgbClr val="000000"/>
                </a:solidFill>
                <a:latin typeface="Times New Roman" pitchFamily="65" charset="-122"/>
                <a:ea typeface="宋体" pitchFamily="65" charset="-122"/>
              </a:rPr>
              <a:t>皮匠才不这样想,他悠闲自在地守在摊子上,不管生意</a:t>
            </a:r>
            <a:r>
              <a:t/>
            </a:r>
            <a:br/>
            <a:r>
              <a:rPr lang="zh-CN" altLang="en-US" sz="1530" kern="0" dirty="0" smtClean="0">
                <a:solidFill>
                  <a:srgbClr val="000000"/>
                </a:solidFill>
                <a:latin typeface="Times New Roman" pitchFamily="65" charset="-122"/>
                <a:ea typeface="宋体" pitchFamily="65" charset="-122"/>
              </a:rPr>
              <a:t>好坏,中午十二点都要准时收摊。他上午挣了多少钱,下午就要买多少钱的书。古城收售旧书</a:t>
            </a:r>
            <a:r>
              <a:t/>
            </a:r>
            <a:br/>
            <a:r>
              <a:rPr lang="zh-CN" altLang="en-US" sz="1530" kern="0" dirty="0" smtClean="0">
                <a:solidFill>
                  <a:srgbClr val="000000"/>
                </a:solidFill>
                <a:latin typeface="Times New Roman" pitchFamily="65" charset="-122"/>
                <a:ea typeface="宋体" pitchFamily="65" charset="-122"/>
              </a:rPr>
              <a:t>和收藏旧书的人,都认得他,晓得他在意哪一类书,只要看到他来了,立马抱一摞出来任他选。</a:t>
            </a:r>
            <a:r>
              <a:t/>
            </a:r>
            <a:br/>
            <a:r>
              <a:rPr lang="zh-CN" altLang="en-US" sz="1530" kern="0" dirty="0" smtClean="0">
                <a:solidFill>
                  <a:srgbClr val="000000"/>
                </a:solidFill>
                <a:latin typeface="Times New Roman" pitchFamily="65" charset="-122"/>
                <a:ea typeface="宋体" pitchFamily="65" charset="-122"/>
              </a:rPr>
              <a:t>钱不够,也没关系,第二天拿来就是了。古城的人都爱老书,或者自己读,或者倒来倒去当古董</a:t>
            </a:r>
            <a:r>
              <a:t/>
            </a:r>
            <a:br/>
            <a:r>
              <a:rPr lang="zh-CN" altLang="en-US" sz="1530" kern="0" dirty="0" smtClean="0">
                <a:solidFill>
                  <a:srgbClr val="000000"/>
                </a:solidFill>
                <a:latin typeface="Times New Roman" pitchFamily="65" charset="-122"/>
                <a:ea typeface="宋体" pitchFamily="65" charset="-122"/>
              </a:rPr>
              <a:t>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⑥晚上,皮匠一般都待在他的藏书室里。至于他在里面干些啥,皮匠娘子从不过问。要休息的</a:t>
            </a:r>
            <a:r>
              <a:t/>
            </a:r>
            <a:br/>
            <a:r>
              <a:rPr lang="zh-CN" altLang="en-US" sz="1530" kern="0" dirty="0" smtClean="0">
                <a:solidFill>
                  <a:srgbClr val="000000"/>
                </a:solidFill>
                <a:latin typeface="Times New Roman" pitchFamily="65" charset="-122"/>
                <a:ea typeface="宋体" pitchFamily="65" charset="-122"/>
              </a:rPr>
              <a:t>时候,只是在外面喊:老汉,等你哈。皮匠听了,先咳嗽一声,然后才出来。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⑦皮匠的生活一直都像这样,很平静。古城其他人的生活也很平静——直到上个月皮匠的女</a:t>
            </a:r>
            <a:r>
              <a:t/>
            </a:r>
            <a:br/>
            <a:r>
              <a:rPr lang="zh-CN" altLang="en-US" sz="1530" kern="0" dirty="0" smtClean="0">
                <a:solidFill>
                  <a:srgbClr val="000000"/>
                </a:solidFill>
                <a:latin typeface="Times New Roman" pitchFamily="65" charset="-122"/>
                <a:ea typeface="宋体" pitchFamily="65" charset="-122"/>
              </a:rPr>
              <a:t>儿回来。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⑧女儿是在上飞机的时候才打电话说要回来的。黄昏时,女儿回来了,后面还跟了一个干巴老</a:t>
            </a:r>
            <a:r>
              <a:t/>
            </a:r>
            <a:br/>
            <a:r>
              <a:rPr lang="zh-CN" altLang="en-US" sz="1530" kern="0" dirty="0" smtClean="0">
                <a:solidFill>
                  <a:srgbClr val="000000"/>
                </a:solidFill>
                <a:latin typeface="Times New Roman" pitchFamily="65" charset="-122"/>
                <a:ea typeface="宋体" pitchFamily="65" charset="-122"/>
              </a:rPr>
              <a:t>头。女儿一进屋就介绍说:这是我的导师,历史学家牟汉达教授。爸爸,老教授想看看我们的族</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 name="组合 6"/>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⑨皮匠一听来人是历史专家,心里就已经有数了。第二天,皮匠和女儿陪着教授在藏书室里整</a:t>
              </a:r>
              <a:r>
                <a:rPr dirty="0"/>
                <a:t/>
              </a:r>
              <a:br>
                <a:rPr dirty="0"/>
              </a:br>
              <a:r>
                <a:rPr lang="zh-CN" altLang="en-US" sz="1530" kern="0" dirty="0" smtClean="0">
                  <a:solidFill>
                    <a:srgbClr val="000000"/>
                  </a:solidFill>
                  <a:latin typeface="Times New Roman" pitchFamily="65" charset="-122"/>
                  <a:ea typeface="宋体" pitchFamily="65" charset="-122"/>
                </a:rPr>
                <a:t>整待了六个小时。这六个小时里,从《续&lt;资治通鉴&gt;长编》《宋人轶事汇编》《宋史选举</a:t>
              </a:r>
              <a:r>
                <a:rPr dirty="0"/>
                <a:t/>
              </a:r>
              <a:br>
                <a:rPr dirty="0"/>
              </a:br>
              <a:r>
                <a:rPr lang="zh-CN" altLang="en-US" sz="1530" kern="0" dirty="0" smtClean="0">
                  <a:solidFill>
                    <a:srgbClr val="000000"/>
                  </a:solidFill>
                  <a:latin typeface="Times New Roman" pitchFamily="65" charset="-122"/>
                  <a:ea typeface="宋体" pitchFamily="65" charset="-122"/>
                </a:rPr>
                <a:t>志》到《南充史志》《保宁府志》《将相堂记》《重修三陈书院记》《陈氏家谱》</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教</a:t>
              </a:r>
              <a:r>
                <a:rPr dirty="0"/>
                <a:t/>
              </a:r>
              <a:br>
                <a:rPr dirty="0"/>
              </a:br>
              <a:r>
                <a:rPr lang="zh-CN" altLang="en-US" sz="1530" kern="0" dirty="0" smtClean="0">
                  <a:solidFill>
                    <a:srgbClr val="000000"/>
                  </a:solidFill>
                  <a:latin typeface="Times New Roman" pitchFamily="65" charset="-122"/>
                  <a:ea typeface="宋体" pitchFamily="65" charset="-122"/>
                </a:rPr>
                <a:t>授一直在翻书,皮匠女儿一直在拍照,皮匠一直在回答教授的提问。</a:t>
              </a:r>
              <a:endParaRPr lang="zh-CN" altLang="en-US" dirty="0"/>
            </a:p>
            <a:p>
              <a:pPr marL="0" indent="0" eaLnBrk="0" latinLnBrk="1" hangingPunct="0">
                <a:lnSpc>
                  <a:spcPct val="150000"/>
                </a:lnSpc>
                <a:spcBef>
                  <a:spcPts val="0"/>
                </a:spcBef>
                <a:buNone/>
              </a:pPr>
              <a:r>
                <a:rPr lang="zh-CN" altLang="en-US" sz="1282" kern="0" spc="367"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他们终于从藏书室里出来时,教授说:你已经有了我想有的一切。</a:t>
              </a:r>
              <a:endParaRPr lang="zh-CN" altLang="en-US" dirty="0"/>
            </a:p>
            <a:p>
              <a:pPr marL="0" indent="0" eaLnBrk="0" latinLnBrk="1" hangingPunct="0">
                <a:lnSpc>
                  <a:spcPct val="150000"/>
                </a:lnSpc>
                <a:spcBef>
                  <a:spcPts val="0"/>
                </a:spcBef>
                <a:buNone/>
              </a:pPr>
              <a:r>
                <a:rPr lang="zh-CN" altLang="en-US" sz="1282" kern="0" spc="367"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皮匠回应说:我这一辈子,就等这一天哩。</a:t>
              </a:r>
              <a:endParaRPr lang="zh-CN" altLang="en-US" dirty="0"/>
            </a:p>
            <a:p>
              <a:pPr marL="0" indent="0" eaLnBrk="0" latinLnBrk="1" hangingPunct="0">
                <a:lnSpc>
                  <a:spcPct val="150000"/>
                </a:lnSpc>
                <a:spcBef>
                  <a:spcPts val="0"/>
                </a:spcBef>
                <a:buNone/>
              </a:pPr>
              <a:r>
                <a:rPr lang="zh-CN" altLang="en-US" sz="1282" kern="0" spc="367"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数月后,一篇学术论文震惊了整个历史学界:《南宋三陈故里之重考》。而同时被震惊的还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有古城的官员、文人和实业家:那么著名的历史人物原来是古城人啊!于是,古城迅速掀起了</a:t>
              </a:r>
              <a:r>
                <a:rPr dirty="0"/>
                <a:t/>
              </a:r>
              <a:br>
                <a:rPr dirty="0"/>
              </a:br>
              <a:r>
                <a:rPr lang="zh-CN" altLang="en-US" sz="1530" kern="0" dirty="0" smtClean="0">
                  <a:solidFill>
                    <a:srgbClr val="000000"/>
                  </a:solidFill>
                  <a:latin typeface="Times New Roman" pitchFamily="65" charset="-122"/>
                  <a:ea typeface="宋体" pitchFamily="65" charset="-122"/>
                </a:rPr>
                <a:t>一股宣传、发现、挖掘的热浪,无限的商机突然摆在了眼前,安静的古城人一下子变得疯狂</a:t>
              </a:r>
              <a:r>
                <a:rPr dirty="0"/>
                <a:t/>
              </a:r>
              <a:br>
                <a:rPr dirty="0"/>
              </a:br>
              <a:r>
                <a:rPr lang="zh-CN" altLang="en-US" sz="1530" kern="0" dirty="0" smtClean="0">
                  <a:solidFill>
                    <a:srgbClr val="000000"/>
                  </a:solidFill>
                  <a:latin typeface="Times New Roman" pitchFamily="65" charset="-122"/>
                  <a:ea typeface="宋体" pitchFamily="65" charset="-122"/>
                </a:rPr>
                <a:t>了!一批又一批的游客被导游带来参观陈家大院,一批又一批的说客拥来劝皮匠合伙开发陈家</a:t>
              </a:r>
              <a:r>
                <a:rPr dirty="0"/>
                <a:t/>
              </a:r>
              <a:br>
                <a:rPr dirty="0"/>
              </a:br>
              <a:r>
                <a:rPr lang="zh-CN" altLang="en-US" sz="1530" kern="0" dirty="0" smtClean="0">
                  <a:solidFill>
                    <a:srgbClr val="000000"/>
                  </a:solidFill>
                  <a:latin typeface="Times New Roman" pitchFamily="65" charset="-122"/>
                  <a:ea typeface="宋体" pitchFamily="65" charset="-122"/>
                </a:rPr>
                <a:t>大院</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皮匠想:这东坛井陈家大院的大门,怕是再也关不上了。</a:t>
              </a:r>
              <a:endParaRPr lang="zh-CN" altLang="en-US" dirty="0"/>
            </a:p>
            <a:p>
              <a:pPr marL="0" indent="0" eaLnBrk="0" latinLnBrk="1" hangingPunct="0">
                <a:lnSpc>
                  <a:spcPct val="150000"/>
                </a:lnSpc>
                <a:spcBef>
                  <a:spcPts val="0"/>
                </a:spcBef>
                <a:buNone/>
              </a:pPr>
              <a:r>
                <a:rPr lang="zh-CN" altLang="en-US" sz="1282" kern="0" spc="367"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收到女儿寄回的报纸、杂志,皮匠认认真真地把老教授的论文和与论文相关的评论文章,读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了一遍又一遍。然后他歇了十多天业,把家里的藏书整理出来,重新造册,一一核对之后,全部</a:t>
              </a:r>
              <a:endParaRPr lang="zh-CN" altLang="en-US" dirty="0"/>
            </a:p>
          </p:txBody>
        </p:sp>
        <p:pic>
          <p:nvPicPr>
            <p:cNvPr id="3" name="图片 3" descr="textimage17.jpeg"/>
            <p:cNvPicPr>
              <a:picLocks noChangeAspect="1"/>
            </p:cNvPicPr>
            <p:nvPr/>
          </p:nvPicPr>
          <p:blipFill>
            <a:blip r:embed="rId4" cstate="print"/>
            <a:stretch>
              <a:fillRect/>
            </a:stretch>
          </p:blipFill>
          <p:spPr>
            <a:xfrm>
              <a:off x="540000" y="2916406"/>
              <a:ext cx="209549" cy="219074"/>
            </a:xfrm>
            <a:prstGeom prst="rect">
              <a:avLst/>
            </a:prstGeom>
          </p:spPr>
        </p:pic>
        <p:pic>
          <p:nvPicPr>
            <p:cNvPr id="4" name="图片 4" descr="textimage18.jpeg"/>
            <p:cNvPicPr>
              <a:picLocks noChangeAspect="1"/>
            </p:cNvPicPr>
            <p:nvPr/>
          </p:nvPicPr>
          <p:blipFill>
            <a:blip r:embed="rId5" cstate="print"/>
            <a:stretch>
              <a:fillRect/>
            </a:stretch>
          </p:blipFill>
          <p:spPr>
            <a:xfrm>
              <a:off x="540000" y="3270214"/>
              <a:ext cx="209549" cy="219074"/>
            </a:xfrm>
            <a:prstGeom prst="rect">
              <a:avLst/>
            </a:prstGeom>
          </p:spPr>
        </p:pic>
        <p:pic>
          <p:nvPicPr>
            <p:cNvPr id="5" name="图片 5" descr="textimage19.jpeg"/>
            <p:cNvPicPr>
              <a:picLocks noChangeAspect="1"/>
            </p:cNvPicPr>
            <p:nvPr/>
          </p:nvPicPr>
          <p:blipFill>
            <a:blip r:embed="rId6" cstate="print"/>
            <a:stretch>
              <a:fillRect/>
            </a:stretch>
          </p:blipFill>
          <p:spPr>
            <a:xfrm>
              <a:off x="540000" y="3624022"/>
              <a:ext cx="209549" cy="219074"/>
            </a:xfrm>
            <a:prstGeom prst="rect">
              <a:avLst/>
            </a:prstGeom>
          </p:spPr>
        </p:pic>
        <p:pic>
          <p:nvPicPr>
            <p:cNvPr id="6" name="图片 6" descr="textimage20.jpeg"/>
            <p:cNvPicPr>
              <a:picLocks noChangeAspect="1"/>
            </p:cNvPicPr>
            <p:nvPr/>
          </p:nvPicPr>
          <p:blipFill>
            <a:blip r:embed="rId7" cstate="print"/>
            <a:stretch>
              <a:fillRect/>
            </a:stretch>
          </p:blipFill>
          <p:spPr>
            <a:xfrm>
              <a:off x="540000" y="5393062"/>
              <a:ext cx="209549" cy="219075"/>
            </a:xfrm>
            <a:prstGeom prst="rect">
              <a:avLst/>
            </a:prstGeom>
          </p:spPr>
        </p:pic>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40000" y="1080000"/>
            <a:ext cx="8127000" cy="3531736"/>
            <a:chOff x="540000" y="1080000"/>
            <a:chExt cx="8127000" cy="3531736"/>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送给了牟汉达教授。</a:t>
              </a:r>
              <a:endParaRPr lang="zh-CN" altLang="en-US" dirty="0"/>
            </a:p>
            <a:p>
              <a:pPr marL="0" indent="0" eaLnBrk="0" latinLnBrk="1" hangingPunct="0">
                <a:lnSpc>
                  <a:spcPct val="150000"/>
                </a:lnSpc>
                <a:spcBef>
                  <a:spcPts val="0"/>
                </a:spcBef>
                <a:buNone/>
              </a:pPr>
              <a:r>
                <a:rPr lang="zh-CN" altLang="en-US" sz="1282" kern="0" spc="367"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从此,陈皮匠和古城的其他皮匠一样,下午也要补鞋了。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1.怎样理解文中“了解他的人都说:可惜哟,一个老高中生,灵巧得能绣花,随便做啥也能成气候</a:t>
              </a:r>
              <a:r>
                <a:rPr dirty="0"/>
                <a:t/>
              </a:r>
              <a:br>
                <a:rPr dirty="0"/>
              </a:br>
              <a:r>
                <a:rPr lang="zh-CN" altLang="en-US" sz="1530" kern="0" dirty="0" smtClean="0">
                  <a:solidFill>
                    <a:srgbClr val="000000"/>
                  </a:solidFill>
                  <a:latin typeface="Times New Roman" pitchFamily="65" charset="-122"/>
                  <a:ea typeface="宋体" pitchFamily="65" charset="-122"/>
                </a:rPr>
                <a:t>嘛,去当皮匠”这句话的含意?(2分)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2.文中第②段的环境描写,突出了古城怎样的特点?这对塑造陈皮匠的形象有何作用?(5分)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3.陈皮匠的藏书有什么特点?请根据文本予以说明。(4分)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4.陈皮匠为什么要把自己费了不少心血得来的藏书送给牟汉达教授?(5分)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5.文中写了陈皮匠和其他古城人面对无限商机的不同态度,请予评价;作者这样写的意图是什</a:t>
              </a:r>
              <a:r>
                <a:rPr dirty="0"/>
                <a:t/>
              </a:r>
              <a:br>
                <a:rPr dirty="0"/>
              </a:br>
              <a:r>
                <a:rPr lang="zh-CN" altLang="en-US" sz="1530" kern="0" dirty="0" smtClean="0">
                  <a:solidFill>
                    <a:srgbClr val="000000"/>
                  </a:solidFill>
                  <a:latin typeface="Times New Roman" pitchFamily="65" charset="-122"/>
                  <a:ea typeface="宋体" pitchFamily="65" charset="-122"/>
                </a:rPr>
                <a:t>么,请予探讨。(7分) </a:t>
              </a:r>
              <a:endParaRPr lang="zh-CN" altLang="en-US" dirty="0"/>
            </a:p>
          </p:txBody>
        </p:sp>
        <p:pic>
          <p:nvPicPr>
            <p:cNvPr id="3" name="图片 3" descr="textimage21.jpeg"/>
            <p:cNvPicPr>
              <a:picLocks noChangeAspect="1"/>
            </p:cNvPicPr>
            <p:nvPr/>
          </p:nvPicPr>
          <p:blipFill>
            <a:blip r:embed="rId4" cstate="print"/>
            <a:stretch>
              <a:fillRect/>
            </a:stretch>
          </p:blipFill>
          <p:spPr>
            <a:xfrm>
              <a:off x="540000" y="1501174"/>
              <a:ext cx="209549" cy="219075"/>
            </a:xfrm>
            <a:prstGeom prst="rect">
              <a:avLst/>
            </a:prstGeom>
          </p:spPr>
        </p:pic>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十一、</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1.</a:t>
            </a:r>
            <a:r>
              <a:rPr lang="zh-CN" altLang="en-US" sz="1500" b="1" kern="0" dirty="0" smtClean="0">
                <a:solidFill>
                  <a:srgbClr val="000000"/>
                </a:solidFill>
                <a:latin typeface="Times New Roman" pitchFamily="65" charset="-122"/>
                <a:ea typeface="宋体" pitchFamily="65" charset="-122"/>
              </a:rPr>
              <a:t>答案</a:t>
            </a:r>
            <a:r>
              <a:rPr lang="zh-CN" altLang="en-US" sz="1500" kern="0" dirty="0" smtClean="0">
                <a:solidFill>
                  <a:srgbClr val="000000"/>
                </a:solidFill>
                <a:latin typeface="Times New Roman" pitchFamily="65" charset="-122"/>
                <a:ea typeface="宋体" pitchFamily="65" charset="-122"/>
              </a:rPr>
              <a:t>　(1)陈皮匠聪明灵巧有文化,志向却与众不同;(2)古城人不理解陈皮匠的选择。</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itchFamily="65" charset="-122"/>
                <a:ea typeface="宋体" pitchFamily="65" charset="-122"/>
              </a:rPr>
              <a:t>解析</a:t>
            </a:r>
            <a:r>
              <a:rPr lang="zh-CN" altLang="en-US" sz="1500" kern="0" dirty="0" smtClean="0">
                <a:solidFill>
                  <a:srgbClr val="000000"/>
                </a:solidFill>
                <a:latin typeface="Times New Roman" pitchFamily="65" charset="-122"/>
                <a:ea typeface="宋体" pitchFamily="65" charset="-122"/>
              </a:rPr>
              <a:t>　理解句意要做到句不离段,将这句话代入第⑤段,结合整段理解,这正表明他人的不解和</a:t>
            </a:r>
            <a:r>
              <a:rPr sz="1500" dirty="0"/>
              <a:t/>
            </a:r>
            <a:br>
              <a:rPr sz="1500" dirty="0"/>
            </a:br>
            <a:r>
              <a:rPr lang="zh-CN" altLang="en-US" sz="1500" kern="0" dirty="0" smtClean="0">
                <a:solidFill>
                  <a:srgbClr val="000000"/>
                </a:solidFill>
                <a:latin typeface="Times New Roman" pitchFamily="65" charset="-122"/>
                <a:ea typeface="宋体" pitchFamily="65" charset="-122"/>
              </a:rPr>
              <a:t>陈皮匠与众不同的志向。</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2.</a:t>
            </a:r>
            <a:r>
              <a:rPr lang="zh-CN" altLang="en-US" sz="1500" b="1" kern="0" dirty="0" smtClean="0">
                <a:solidFill>
                  <a:srgbClr val="000000"/>
                </a:solidFill>
                <a:latin typeface="Times New Roman" pitchFamily="65" charset="-122"/>
                <a:ea typeface="宋体" pitchFamily="65" charset="-122"/>
              </a:rPr>
              <a:t>答案</a:t>
            </a:r>
            <a:r>
              <a:rPr lang="zh-CN" altLang="en-US" sz="1500" kern="0" dirty="0" smtClean="0">
                <a:solidFill>
                  <a:srgbClr val="000000"/>
                </a:solidFill>
                <a:latin typeface="Times New Roman" pitchFamily="65" charset="-122"/>
                <a:ea typeface="宋体" pitchFamily="65" charset="-122"/>
              </a:rPr>
              <a:t>　(1)突出了古城鲜明的中国传统文化色彩和丰厚的历史底蕴。(2)为陈皮匠鲜明的性</a:t>
            </a:r>
            <a:r>
              <a:rPr sz="1500" dirty="0"/>
              <a:t/>
            </a:r>
            <a:br>
              <a:rPr sz="1500" dirty="0"/>
            </a:br>
            <a:r>
              <a:rPr lang="zh-CN" altLang="en-US" sz="1500" kern="0" dirty="0" smtClean="0">
                <a:solidFill>
                  <a:srgbClr val="000000"/>
                </a:solidFill>
                <a:latin typeface="Times New Roman" pitchFamily="65" charset="-122"/>
                <a:ea typeface="宋体" pitchFamily="65" charset="-122"/>
              </a:rPr>
              <a:t>格特征的形成,提供了环境依据。</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itchFamily="65" charset="-122"/>
                <a:ea typeface="宋体" pitchFamily="65" charset="-122"/>
              </a:rPr>
              <a:t>解析</a:t>
            </a:r>
            <a:r>
              <a:rPr lang="zh-CN" altLang="en-US" sz="1500" kern="0" dirty="0" smtClean="0">
                <a:solidFill>
                  <a:srgbClr val="000000"/>
                </a:solidFill>
                <a:latin typeface="Times New Roman" pitchFamily="65" charset="-122"/>
                <a:ea typeface="宋体" pitchFamily="65" charset="-122"/>
              </a:rPr>
              <a:t>　此题考查鉴赏环境描写的作用的能力。由前半部分可知古城传承着五千年历史文化,</a:t>
            </a:r>
            <a:r>
              <a:rPr sz="1500" dirty="0"/>
              <a:t/>
            </a:r>
            <a:br>
              <a:rPr sz="1500" dirty="0"/>
            </a:br>
            <a:r>
              <a:rPr lang="zh-CN" altLang="en-US" sz="1500" kern="0" dirty="0" smtClean="0">
                <a:solidFill>
                  <a:srgbClr val="000000"/>
                </a:solidFill>
                <a:latin typeface="Times New Roman" pitchFamily="65" charset="-122"/>
                <a:ea typeface="宋体" pitchFamily="65" charset="-122"/>
              </a:rPr>
              <a:t>远离现代文明,而古城里的人恬静、自信,这些描写对塑造陈皮匠的性格特征提供了环境依</a:t>
            </a:r>
            <a:r>
              <a:rPr sz="1500" dirty="0"/>
              <a:t/>
            </a:r>
            <a:br>
              <a:rPr sz="1500" dirty="0"/>
            </a:br>
            <a:r>
              <a:rPr lang="zh-CN" altLang="en-US" sz="1500" kern="0" dirty="0" smtClean="0">
                <a:solidFill>
                  <a:srgbClr val="000000"/>
                </a:solidFill>
                <a:latin typeface="Times New Roman" pitchFamily="65" charset="-122"/>
                <a:ea typeface="宋体" pitchFamily="65" charset="-122"/>
              </a:rPr>
              <a:t>据。</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3.</a:t>
            </a:r>
            <a:r>
              <a:rPr lang="zh-CN" altLang="en-US" sz="1500" b="1" kern="0" dirty="0" smtClean="0">
                <a:solidFill>
                  <a:srgbClr val="000000"/>
                </a:solidFill>
                <a:latin typeface="Times New Roman" pitchFamily="65" charset="-122"/>
                <a:ea typeface="宋体" pitchFamily="65" charset="-122"/>
              </a:rPr>
              <a:t>答案</a:t>
            </a:r>
            <a:r>
              <a:rPr lang="zh-CN" altLang="en-US" sz="1500" kern="0" dirty="0" smtClean="0">
                <a:solidFill>
                  <a:srgbClr val="000000"/>
                </a:solidFill>
                <a:latin typeface="Times New Roman" pitchFamily="65" charset="-122"/>
                <a:ea typeface="宋体" pitchFamily="65" charset="-122"/>
              </a:rPr>
              <a:t>　(1)内容与古城文化、家族历史紧密相关,如《续&lt;资治通鉴&gt;长编》《南充史志》</a:t>
            </a:r>
            <a:r>
              <a:rPr sz="1500" dirty="0"/>
              <a:t/>
            </a:r>
            <a:br>
              <a:rPr sz="1500" dirty="0"/>
            </a:br>
            <a:r>
              <a:rPr lang="zh-CN" altLang="en-US" sz="1500" kern="0" dirty="0" smtClean="0">
                <a:solidFill>
                  <a:srgbClr val="000000"/>
                </a:solidFill>
                <a:latin typeface="Times New Roman" pitchFamily="65" charset="-122"/>
                <a:ea typeface="宋体" pitchFamily="65" charset="-122"/>
              </a:rPr>
              <a:t>《保宁府志》《重修三陈书院记》《陈氏家谱》等。(2)数量多:陈皮匠用大半生的时间收集</a:t>
            </a:r>
            <a:r>
              <a:rPr sz="1500" dirty="0"/>
              <a:t/>
            </a:r>
            <a:br>
              <a:rPr sz="1500" dirty="0"/>
            </a:br>
            <a:r>
              <a:rPr lang="zh-CN" altLang="en-US" sz="1500" kern="0" dirty="0" smtClean="0">
                <a:solidFill>
                  <a:srgbClr val="000000"/>
                </a:solidFill>
                <a:latin typeface="Times New Roman" pitchFamily="65" charset="-122"/>
                <a:ea typeface="宋体" pitchFamily="65" charset="-122"/>
              </a:rPr>
              <a:t>老书,教授及其助手在书房忙活六小时,陈皮匠用十多天才把书整理完。(3)具有研究价值:教</a:t>
            </a:r>
            <a:r>
              <a:rPr sz="1500" dirty="0"/>
              <a:t/>
            </a:r>
            <a:br>
              <a:rPr sz="1500" dirty="0"/>
            </a:br>
            <a:r>
              <a:rPr lang="zh-CN" altLang="en-US" sz="1500" kern="0" dirty="0" smtClean="0">
                <a:solidFill>
                  <a:srgbClr val="000000"/>
                </a:solidFill>
                <a:latin typeface="Times New Roman" pitchFamily="65" charset="-122"/>
                <a:ea typeface="宋体" pitchFamily="65" charset="-122"/>
              </a:rPr>
              <a:t>授说,你已经有了我想有的一切。</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itchFamily="65" charset="-122"/>
                <a:ea typeface="宋体" pitchFamily="65" charset="-122"/>
              </a:rPr>
              <a:t>解析</a:t>
            </a:r>
            <a:r>
              <a:rPr lang="zh-CN" altLang="en-US" sz="1500" kern="0" dirty="0" smtClean="0">
                <a:solidFill>
                  <a:srgbClr val="000000"/>
                </a:solidFill>
                <a:latin typeface="Times New Roman" pitchFamily="65" charset="-122"/>
                <a:ea typeface="宋体" pitchFamily="65" charset="-122"/>
              </a:rPr>
              <a:t>　本题考查对文章信息进行筛选整合的能力。首先找到答题区间第⑨—</a:t>
            </a:r>
            <a:r>
              <a:rPr lang="zh-CN" altLang="en-US" sz="1500" kern="0" spc="367" dirty="0" smtClean="0">
                <a:solidFill>
                  <a:srgbClr val="000000"/>
                </a:solidFill>
                <a:latin typeface="Times New Roman" pitchFamily="65" charset="-122"/>
                <a:ea typeface="宋体" pitchFamily="65" charset="-122"/>
              </a:rPr>
              <a:t> </a:t>
            </a:r>
            <a:r>
              <a:rPr lang="zh-CN" altLang="en-US" sz="1500" kern="0" dirty="0" smtClean="0">
                <a:solidFill>
                  <a:srgbClr val="000000"/>
                </a:solidFill>
                <a:latin typeface="Times New Roman" pitchFamily="65" charset="-122"/>
                <a:ea typeface="宋体" pitchFamily="65" charset="-122"/>
              </a:rPr>
              <a:t>段,认真筛</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选、合并,从藏书内容、数量、价值角度分析。</a:t>
            </a:r>
            <a:endParaRPr lang="zh-CN" altLang="en-US" sz="1500" dirty="0" smtClean="0"/>
          </a:p>
        </p:txBody>
      </p:sp>
      <p:pic>
        <p:nvPicPr>
          <p:cNvPr id="3" name="图片 3" descr="textimage22.jpeg"/>
          <p:cNvPicPr>
            <a:picLocks noChangeAspect="1"/>
          </p:cNvPicPr>
          <p:nvPr/>
        </p:nvPicPr>
        <p:blipFill>
          <a:blip r:embed="rId4" cstate="print"/>
          <a:stretch>
            <a:fillRect/>
          </a:stretch>
        </p:blipFill>
        <p:spPr>
          <a:xfrm>
            <a:off x="6955200" y="5746870"/>
            <a:ext cx="209549" cy="219074"/>
          </a:xfrm>
          <a:prstGeom prst="rect">
            <a:avLst/>
          </a:prstGeom>
        </p:spPr>
      </p:pic>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1194"/>
            <a:chOff x="539750" y="1080000"/>
            <a:chExt cx="8127250" cy="5261194"/>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(1)陈皮匠藏书不只是爱好,其心愿更在于彰显古城的文化底蕴和家族的历史荣光;(2)</a:t>
              </a:r>
              <a:r>
                <a:rPr dirty="0"/>
                <a:t/>
              </a:r>
              <a:br>
                <a:rPr dirty="0"/>
              </a:br>
              <a:r>
                <a:rPr lang="zh-CN" altLang="en-US" sz="1530" kern="0" dirty="0" smtClean="0">
                  <a:solidFill>
                    <a:srgbClr val="000000"/>
                  </a:solidFill>
                  <a:latin typeface="Times New Roman" pitchFamily="65" charset="-122"/>
                  <a:ea typeface="宋体" pitchFamily="65" charset="-122"/>
                </a:rPr>
                <a:t>他并非专家,难以深究藏书的学术价值和丰厚内涵;(3)他认真阅读了牟教授的论文和相关评</a:t>
              </a:r>
              <a:r>
                <a:rPr dirty="0"/>
                <a:t/>
              </a:r>
              <a:br>
                <a:rPr dirty="0"/>
              </a:br>
              <a:r>
                <a:rPr lang="zh-CN" altLang="en-US" sz="1530" kern="0" dirty="0" smtClean="0">
                  <a:solidFill>
                    <a:srgbClr val="000000"/>
                  </a:solidFill>
                  <a:latin typeface="Times New Roman" pitchFamily="65" charset="-122"/>
                  <a:ea typeface="宋体" pitchFamily="65" charset="-122"/>
                </a:rPr>
                <a:t>论,认定牟教授是能进一步挖掘藏书价值的人。</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本题考查考生赏析作品内涵的能力。可以从主观和客观上分析:主观上,是想借这些书</a:t>
              </a:r>
              <a:r>
                <a:rPr dirty="0"/>
                <a:t/>
              </a:r>
              <a:br>
                <a:rPr dirty="0"/>
              </a:br>
              <a:r>
                <a:rPr lang="zh-CN" altLang="en-US" sz="1530" kern="0" dirty="0" smtClean="0">
                  <a:solidFill>
                    <a:srgbClr val="000000"/>
                  </a:solidFill>
                  <a:latin typeface="Times New Roman" pitchFamily="65" charset="-122"/>
                  <a:ea typeface="宋体" pitchFamily="65" charset="-122"/>
                </a:rPr>
                <a:t>弘扬古城文化和彰显家族荣光;客观上,从“我这一辈子,就等这一天哩”可知,这些书等待有</a:t>
              </a:r>
              <a:r>
                <a:rPr dirty="0"/>
                <a:t/>
              </a:r>
              <a:br>
                <a:rPr dirty="0"/>
              </a:br>
              <a:r>
                <a:rPr lang="zh-CN" altLang="en-US" sz="1530" kern="0" dirty="0" smtClean="0">
                  <a:solidFill>
                    <a:srgbClr val="000000"/>
                  </a:solidFill>
                  <a:latin typeface="Times New Roman" pitchFamily="65" charset="-122"/>
                  <a:ea typeface="宋体" pitchFamily="65" charset="-122"/>
                </a:rPr>
                <a:t>人去挖掘,对自己来说,没有能力做到,最后他认定牟教授是合适的人选。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(1)评价:①作品表现了陈皮匠面对商机冲击时恬静淡泊的人生态度和对传统文化的</a:t>
              </a:r>
              <a:r>
                <a:rPr dirty="0"/>
                <a:t/>
              </a:r>
              <a:br>
                <a:rPr dirty="0"/>
              </a:br>
              <a:r>
                <a:rPr lang="zh-CN" altLang="en-US" sz="1530" kern="0" dirty="0" smtClean="0">
                  <a:solidFill>
                    <a:srgbClr val="000000"/>
                  </a:solidFill>
                  <a:latin typeface="Times New Roman" pitchFamily="65" charset="-122"/>
                  <a:ea typeface="宋体" pitchFamily="65" charset="-122"/>
                </a:rPr>
                <a:t>守护,他在商业化大潮冲击下的无奈,显示了守护者的孤独;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②其他古城人更多关注的是开发历史文化资源带来的商业价值,这种对待古文化遗产的态度</a:t>
              </a:r>
              <a:r>
                <a:rPr dirty="0"/>
                <a:t/>
              </a:r>
              <a:br>
                <a:rPr dirty="0"/>
              </a:br>
              <a:r>
                <a:rPr lang="zh-CN" altLang="en-US" sz="1530" kern="0" dirty="0" smtClean="0">
                  <a:solidFill>
                    <a:srgbClr val="000000"/>
                  </a:solidFill>
                  <a:latin typeface="Times New Roman" pitchFamily="65" charset="-122"/>
                  <a:ea typeface="宋体" pitchFamily="65" charset="-122"/>
                </a:rPr>
                <a:t>有失偏颇。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(2)探讨:肯定守护传统文化的行为,批判将传统文化遗产过度商品化的社会现象,表达对时下</a:t>
              </a:r>
              <a:r>
                <a:rPr dirty="0"/>
                <a:t/>
              </a:r>
              <a:br>
                <a:rPr dirty="0"/>
              </a:br>
              <a:r>
                <a:rPr lang="zh-CN" altLang="en-US" sz="1530" kern="0" dirty="0" smtClean="0">
                  <a:solidFill>
                    <a:srgbClr val="000000"/>
                  </a:solidFill>
                  <a:latin typeface="Times New Roman" pitchFamily="65" charset="-122"/>
                  <a:ea typeface="宋体" pitchFamily="65" charset="-122"/>
                </a:rPr>
                <a:t>强烈功利化的社会现象的忧虑。</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本题考查对文章写作意图的理解能力。陈皮匠的态度是守护传统文化,而其他古城人</a:t>
              </a:r>
              <a:endParaRPr lang="zh-CN" altLang="en-US" dirty="0"/>
            </a:p>
          </p:txBody>
        </p:sp>
        <p:sp>
          <p:nvSpPr>
            <p:cNvPr id="3" name="TextBox 2"/>
            <p:cNvSpPr txBox="1"/>
            <p:nvPr/>
          </p:nvSpPr>
          <p:spPr>
            <a:xfrm>
              <a:off x="539750" y="5634847"/>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关注得更多的是其商业价值。评价时要亮明观点,不可模糊不清。探讨作者写作意图要联系</a:t>
              </a:r>
              <a:r>
                <a:rPr dirty="0"/>
                <a:t/>
              </a:r>
              <a:br>
                <a:rPr dirty="0"/>
              </a:br>
              <a:r>
                <a:rPr lang="zh-CN" altLang="en-US" sz="1530" kern="0" dirty="0" smtClean="0">
                  <a:solidFill>
                    <a:srgbClr val="000000"/>
                  </a:solidFill>
                  <a:latin typeface="Times New Roman" pitchFamily="65" charset="-122"/>
                  <a:ea typeface="宋体" pitchFamily="65" charset="-122"/>
                </a:rPr>
                <a:t>当下发挥联想,指出当前保护传统文化的重要性。</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549249"/>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一、(2016课标全国Ⅱ,11)阅读下面的文字,完成1—4题。(25分)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战　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[美]迈尔尼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1941年9月,我在伦敦被炸伤,住进了医院。我的军旅生涯就此黯然结束。我对自己很失望,对</a:t>
            </a:r>
            <a:r>
              <a:rPr dirty="0"/>
              <a:t/>
            </a:r>
            <a:br>
              <a:rPr dirty="0"/>
            </a:br>
            <a:r>
              <a:rPr lang="zh-CN" altLang="en-US" sz="1530" kern="0" dirty="0" smtClean="0">
                <a:solidFill>
                  <a:srgbClr val="000000"/>
                </a:solidFill>
                <a:latin typeface="Times New Roman" pitchFamily="65" charset="-122"/>
                <a:ea typeface="宋体" pitchFamily="65" charset="-122"/>
              </a:rPr>
              <a:t>这场战争也很失望。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一天深夜,我想给一位朋友打电话。接线生把我的电话接到了一位妇女的电话线上,她当时也</a:t>
            </a:r>
            <a:r>
              <a:rPr dirty="0"/>
              <a:t/>
            </a:r>
            <a:br>
              <a:rPr dirty="0"/>
            </a:br>
            <a:r>
              <a:rPr lang="zh-CN" altLang="en-US" sz="1530" kern="0" dirty="0" smtClean="0">
                <a:solidFill>
                  <a:srgbClr val="000000"/>
                </a:solidFill>
                <a:latin typeface="Times New Roman" pitchFamily="65" charset="-122"/>
                <a:ea typeface="宋体" pitchFamily="65" charset="-122"/>
              </a:rPr>
              <a:t>正准备跟别人通话。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“我是格罗斯文诺8829,”我听见她对接线生说,“我要的是汉姆普斯特的号码,你接错了,那</a:t>
            </a:r>
            <a:r>
              <a:rPr dirty="0"/>
              <a:t/>
            </a:r>
            <a:br>
              <a:rPr dirty="0"/>
            </a:br>
            <a:r>
              <a:rPr lang="zh-CN" altLang="en-US" sz="1530" kern="0" dirty="0" smtClean="0">
                <a:solidFill>
                  <a:srgbClr val="000000"/>
                </a:solidFill>
                <a:latin typeface="Times New Roman" pitchFamily="65" charset="-122"/>
                <a:ea typeface="宋体" pitchFamily="65" charset="-122"/>
              </a:rPr>
              <a:t>个倒霉蛋并不想跟我通话。”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“哦,我想是。”我忙插嘴。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她的声音很柔和,也很清晰,我立刻喜欢上了它。我们相互致歉后,挂上了话筒。可是两分钟</a:t>
            </a:r>
            <a:r>
              <a:rPr dirty="0"/>
              <a:t/>
            </a:r>
            <a:br>
              <a:rPr dirty="0"/>
            </a:br>
            <a:r>
              <a:rPr lang="zh-CN" altLang="en-US" sz="1530" kern="0" dirty="0" smtClean="0">
                <a:solidFill>
                  <a:srgbClr val="000000"/>
                </a:solidFill>
                <a:latin typeface="Times New Roman" pitchFamily="65" charset="-122"/>
                <a:ea typeface="宋体" pitchFamily="65" charset="-122"/>
              </a:rPr>
              <a:t>后,我又拨通了她的号码,也许是命中注定我们要通话,我们在电话中交谈了20多分钟。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“你干吗三更半夜找人说话呢?”她问。</a:t>
            </a:r>
            <a:endParaRPr lang="zh-CN" altLang="en-US" dirty="0"/>
          </a:p>
        </p:txBody>
      </p:sp>
      <p:sp>
        <p:nvSpPr>
          <p:cNvPr id="3" name="TextBox 2"/>
          <p:cNvSpPr txBox="1"/>
          <p:nvPr/>
        </p:nvSpPr>
        <p:spPr>
          <a:xfrm>
            <a:off x="539750" y="1062815"/>
            <a:ext cx="8127000" cy="389530"/>
          </a:xfrm>
          <a:prstGeom prst="rect">
            <a:avLst/>
          </a:prstGeom>
          <a:noFill/>
        </p:spPr>
        <p:txBody>
          <a:bodyPr wrap="square" lIns="0" tIns="0" rIns="0" bIns="0" rtlCol="0">
            <a:spAutoFit/>
          </a:bodyPr>
          <a:lstStyle/>
          <a:p>
            <a:pPr algn="ctr" eaLnBrk="0" latinLnBrk="1" hangingPunct="0">
              <a:lnSpc>
                <a:spcPct val="150000"/>
              </a:lnSpc>
              <a:spcBef>
                <a:spcPts val="0"/>
              </a:spcBef>
            </a:pPr>
            <a:r>
              <a:rPr lang="zh-CN" altLang="en-US" sz="2000" dirty="0" smtClean="0">
                <a:latin typeface="黑体" panose="02010609060101010101" pitchFamily="49" charset="-122"/>
                <a:ea typeface="黑体" panose="02010609060101010101" pitchFamily="49" charset="-122"/>
                <a:sym typeface="+mn-ea"/>
              </a:rPr>
              <a:t>C组  教师专用题组</a:t>
            </a: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我跟她说了原因,然后反问:“那么你呢?”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她说她老母亲睡不好觉,她常常深夜打电话与她聊聊天。之后我们又谈了谈彼此正在读的几</a:t>
            </a:r>
            <a:r>
              <a:t/>
            </a:r>
            <a:br/>
            <a:r>
              <a:rPr lang="zh-CN" altLang="en-US" sz="1530" kern="0" dirty="0" smtClean="0">
                <a:solidFill>
                  <a:srgbClr val="000000"/>
                </a:solidFill>
                <a:latin typeface="Times New Roman" pitchFamily="65" charset="-122"/>
                <a:ea typeface="宋体" pitchFamily="65" charset="-122"/>
              </a:rPr>
              <a:t>本书,还有这场战争。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最后我说:“我有好多年没这样畅快地跟人说话了。”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“是吗?好了,就到这里吧,晚安。祝你做个好梦。”她说。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第二天整整一天,我老在想昨晚的对话情形,想她的机智、大方、热情和幽默感。当然还有那</a:t>
            </a:r>
            <a:r>
              <a:t/>
            </a:r>
            <a:br/>
            <a:r>
              <a:rPr lang="zh-CN" altLang="en-US" sz="1530" kern="0" dirty="0" smtClean="0">
                <a:solidFill>
                  <a:srgbClr val="000000"/>
                </a:solidFill>
                <a:latin typeface="Times New Roman" pitchFamily="65" charset="-122"/>
                <a:ea typeface="宋体" pitchFamily="65" charset="-122"/>
              </a:rPr>
              <a:t>悦耳的口音,那么富有魅力,像乐曲一样老在我的脑海里回旋。到了晚上,我简直什么也看不</a:t>
            </a:r>
            <a:r>
              <a:t/>
            </a:r>
            <a:br/>
            <a:r>
              <a:rPr lang="zh-CN" altLang="en-US" sz="1530" kern="0" dirty="0" smtClean="0">
                <a:solidFill>
                  <a:srgbClr val="000000"/>
                </a:solidFill>
                <a:latin typeface="Times New Roman" pitchFamily="65" charset="-122"/>
                <a:ea typeface="宋体" pitchFamily="65" charset="-122"/>
              </a:rPr>
              <a:t>进。午夜时,格罗斯文诺8829老在我脑海里闪现。我实在难以忍受,颤抖着拨了那个号码。电</a:t>
            </a:r>
            <a:r>
              <a:t/>
            </a:r>
            <a:br/>
            <a:r>
              <a:rPr lang="zh-CN" altLang="en-US" sz="1530" kern="0" dirty="0" smtClean="0">
                <a:solidFill>
                  <a:srgbClr val="000000"/>
                </a:solidFill>
                <a:latin typeface="Times New Roman" pitchFamily="65" charset="-122"/>
                <a:ea typeface="宋体" pitchFamily="65" charset="-122"/>
              </a:rPr>
              <a:t>话线彼端的铃声刚响,就马上被人接起来。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“哈罗?”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“是我,”我说,“真对不起,打扰你了,我们继续谈昨晚的话题,行吗?”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没说行还是不行,她立即谈起了巴尔扎克的小说《贝姨》。不到两分钟,我们就相互开起玩笑,</a:t>
            </a:r>
            <a:r>
              <a:t/>
            </a:r>
            <a:br/>
            <a:r>
              <a:rPr lang="zh-CN" altLang="en-US" sz="1530" kern="0" dirty="0" smtClean="0">
                <a:solidFill>
                  <a:srgbClr val="000000"/>
                </a:solidFill>
                <a:latin typeface="Times New Roman" pitchFamily="65" charset="-122"/>
                <a:ea typeface="宋体" pitchFamily="65" charset="-122"/>
              </a:rPr>
              <a:t>好像是多年的至交。这次我们谈了45分钟。午夜时光和相互的不认识,打破了两人初交时的</a:t>
            </a:r>
            <a:r>
              <a:t/>
            </a:r>
            <a:br/>
            <a:r>
              <a:rPr lang="zh-CN" altLang="en-US" sz="1530" kern="0" dirty="0" smtClean="0">
                <a:solidFill>
                  <a:srgbClr val="000000"/>
                </a:solidFill>
                <a:latin typeface="Times New Roman" pitchFamily="65" charset="-122"/>
                <a:ea typeface="宋体" pitchFamily="65" charset="-122"/>
              </a:rPr>
              <a:t>拘谨。我提议彼此介绍一下各自的身份,可是她婉言谢绝了。她说这会把事情全弄糟,不过她</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手提起那身蹩脚的花布连衣裙的裙边,就像是舞会上穿的礼服,唱着“指给我回家的路”。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下一个任务就是准备礼物。我想给她买整整一磅樱桃巧克力,不过,我给她做了只风筝。她希</a:t>
            </a:r>
            <a:r>
              <a:t/>
            </a:r>
            <a:br/>
            <a:r>
              <a:rPr lang="zh-CN" altLang="en-US" sz="1530" kern="0" dirty="0" smtClean="0">
                <a:solidFill>
                  <a:srgbClr val="000000"/>
                </a:solidFill>
                <a:latin typeface="Times New Roman" pitchFamily="65" charset="-122"/>
                <a:ea typeface="宋体" pitchFamily="65" charset="-122"/>
              </a:rPr>
              <a:t>望给我一辆自行车,不过,我肯定她也是给我做风筝——和去年一样,和前年也一样。我们又凑</a:t>
            </a:r>
            <a:r>
              <a:t/>
            </a:r>
            <a:br/>
            <a:r>
              <a:rPr lang="zh-CN" altLang="en-US" sz="1530" kern="0" dirty="0" smtClean="0">
                <a:solidFill>
                  <a:srgbClr val="000000"/>
                </a:solidFill>
                <a:latin typeface="Times New Roman" pitchFamily="65" charset="-122"/>
                <a:ea typeface="宋体" pitchFamily="65" charset="-122"/>
              </a:rPr>
              <a:t>了五分钱给奎尼买了一大根还有余肉可啃的牛骨头,用彩纸包起来,高高地挂在圣诞树顶上一</a:t>
            </a:r>
            <a:r>
              <a:t/>
            </a:r>
            <a:br/>
            <a:r>
              <a:rPr lang="zh-CN" altLang="en-US" sz="1530" kern="0" dirty="0" smtClean="0">
                <a:solidFill>
                  <a:srgbClr val="000000"/>
                </a:solidFill>
                <a:latin typeface="Times New Roman" pitchFamily="65" charset="-122"/>
                <a:ea typeface="宋体" pitchFamily="65" charset="-122"/>
              </a:rPr>
              <a:t>颗银星边。奎尼知道那是牛肉骨头,馋得坐在树下呆望着,该睡了还不肯走。我的兴奋不亚于</a:t>
            </a:r>
            <a:r>
              <a:t/>
            </a:r>
            <a:br/>
            <a:r>
              <a:rPr lang="zh-CN" altLang="en-US" sz="1530" kern="0" dirty="0" smtClean="0">
                <a:solidFill>
                  <a:srgbClr val="000000"/>
                </a:solidFill>
                <a:latin typeface="Times New Roman" pitchFamily="65" charset="-122"/>
                <a:ea typeface="宋体" pitchFamily="65" charset="-122"/>
              </a:rPr>
              <a:t>她,踢被子,翻枕头,就像是热得不可开交的夏天夜晚。我的朋友手持蜡烛坐到我的床沿:“我</a:t>
            </a:r>
            <a:r>
              <a:t/>
            </a:r>
            <a:br/>
            <a:r>
              <a:rPr lang="zh-CN" altLang="en-US" sz="1530" kern="0" dirty="0" smtClean="0">
                <a:solidFill>
                  <a:srgbClr val="000000"/>
                </a:solidFill>
                <a:latin typeface="Times New Roman" pitchFamily="65" charset="-122"/>
                <a:ea typeface="宋体" pitchFamily="65" charset="-122"/>
              </a:rPr>
              <a:t>一点也睡不着,心像兔子一样乱跳。你说罗斯福夫人会在晚餐时端上我们的水果蛋糕吗?”我</a:t>
            </a:r>
            <a:r>
              <a:t/>
            </a:r>
            <a:br/>
            <a:r>
              <a:rPr lang="zh-CN" altLang="en-US" sz="1530" kern="0" dirty="0" smtClean="0">
                <a:solidFill>
                  <a:srgbClr val="000000"/>
                </a:solidFill>
                <a:latin typeface="Times New Roman" pitchFamily="65" charset="-122"/>
                <a:ea typeface="宋体" pitchFamily="65" charset="-122"/>
              </a:rPr>
              <a:t>俩在床上挤作一团,她在我的手心里写“我爱你”。“你的手比以前大了。我想我大概不愿</a:t>
            </a:r>
            <a:r>
              <a:t/>
            </a:r>
            <a:br/>
            <a:r>
              <a:rPr lang="zh-CN" altLang="en-US" sz="1530" kern="0" dirty="0" smtClean="0">
                <a:solidFill>
                  <a:srgbClr val="000000"/>
                </a:solidFill>
                <a:latin typeface="Times New Roman" pitchFamily="65" charset="-122"/>
                <a:ea typeface="宋体" pitchFamily="65" charset="-122"/>
              </a:rPr>
              <a:t>你长大。你长大了,我们还能继续当朋友吗?”我说我们永远是朋友。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这是我们一起过的最后一个圣诞节。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我上了军事学校。我也有了新家,但那不算数。</a:t>
            </a:r>
            <a:r>
              <a:rPr lang="zh-CN" altLang="en-US" sz="1530" u="sng" kern="0" dirty="0" smtClean="0">
                <a:solidFill>
                  <a:srgbClr val="000000"/>
                </a:solidFill>
                <a:latin typeface="Times New Roman" pitchFamily="65" charset="-122"/>
                <a:ea typeface="宋体" pitchFamily="65" charset="-122"/>
              </a:rPr>
              <a:t>我的朋友在哪里,哪里才是我的家,而我再也没</a:t>
            </a:r>
            <a:r>
              <a:t/>
            </a:r>
            <a:br/>
            <a:r>
              <a:rPr lang="zh-CN" altLang="en-US" sz="1530" u="sng" kern="0" dirty="0" smtClean="0">
                <a:solidFill>
                  <a:srgbClr val="000000"/>
                </a:solidFill>
                <a:latin typeface="Times New Roman" pitchFamily="65" charset="-122"/>
                <a:ea typeface="宋体" pitchFamily="65" charset="-122"/>
              </a:rPr>
              <a:t>回去过。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她还待在那里,有奎尼做伴,后来只剩她一个人。(她写道:“昨天,梅西的马踢伤了奎尼,伤得很</a:t>
            </a:r>
            <a:r>
              <a:t/>
            </a:r>
            <a:br/>
            <a:r>
              <a:rPr lang="zh-CN" altLang="en-US" sz="1530" kern="0" dirty="0" smtClean="0">
                <a:solidFill>
                  <a:srgbClr val="000000"/>
                </a:solidFill>
                <a:latin typeface="Times New Roman" pitchFamily="65" charset="-122"/>
                <a:ea typeface="宋体" pitchFamily="65" charset="-122"/>
              </a:rPr>
              <a:t>重。谢天谢地,她没有太痛苦。我把她包在一张条纹床单里,用童车推到草地</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”)以后几</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留下了我的电话号码。我一再许诺为她保密,直到战争结束。于是她说了一些她的情况,17岁</a:t>
            </a:r>
            <a:r>
              <a:t/>
            </a:r>
            <a:br/>
            <a:r>
              <a:rPr lang="zh-CN" altLang="en-US" sz="1530" kern="0" dirty="0" smtClean="0">
                <a:solidFill>
                  <a:srgbClr val="000000"/>
                </a:solidFill>
                <a:latin typeface="Times New Roman" pitchFamily="65" charset="-122"/>
                <a:ea typeface="宋体" pitchFamily="65" charset="-122"/>
              </a:rPr>
              <a:t>时她嫁给一个自己不喜欢的男人,以后一直分居。她今年36岁,唯一的儿子在前不久的一次空</a:t>
            </a:r>
            <a:r>
              <a:t/>
            </a:r>
            <a:br/>
            <a:r>
              <a:rPr lang="zh-CN" altLang="en-US" sz="1530" kern="0" dirty="0" smtClean="0">
                <a:solidFill>
                  <a:srgbClr val="000000"/>
                </a:solidFill>
                <a:latin typeface="Times New Roman" pitchFamily="65" charset="-122"/>
                <a:ea typeface="宋体" pitchFamily="65" charset="-122"/>
              </a:rPr>
              <a:t>袭中被炸死了,年仅18岁。他是她的一切。她常常跟他说话,好像他还活着。她形容他像朝霞</a:t>
            </a:r>
            <a:r>
              <a:t/>
            </a:r>
            <a:br/>
            <a:r>
              <a:rPr lang="zh-CN" altLang="en-US" sz="1530" kern="0" dirty="0" smtClean="0">
                <a:solidFill>
                  <a:srgbClr val="000000"/>
                </a:solidFill>
                <a:latin typeface="Times New Roman" pitchFamily="65" charset="-122"/>
                <a:ea typeface="宋体" pitchFamily="65" charset="-122"/>
              </a:rPr>
              <a:t>一样美,就跟她自己一样。于是她给我留下了一幅美丽的肖像。我说她一定很美,她笑了,问</a:t>
            </a:r>
            <a:r>
              <a:t/>
            </a:r>
            <a:br/>
            <a:r>
              <a:rPr lang="zh-CN" altLang="en-US" sz="1530" kern="0" dirty="0" smtClean="0">
                <a:solidFill>
                  <a:srgbClr val="000000"/>
                </a:solidFill>
                <a:latin typeface="Times New Roman" pitchFamily="65" charset="-122"/>
                <a:ea typeface="宋体" pitchFamily="65" charset="-122"/>
              </a:rPr>
              <a:t>道:“你怎么知道的?”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我们越来越相互依赖,什么都谈。我们在大部分话题上看法相似,包括对战争的看法。我们开</a:t>
            </a:r>
            <a:r>
              <a:t/>
            </a:r>
            <a:br/>
            <a:r>
              <a:rPr lang="zh-CN" altLang="en-US" sz="1530" kern="0" dirty="0" smtClean="0">
                <a:solidFill>
                  <a:srgbClr val="000000"/>
                </a:solidFill>
                <a:latin typeface="Times New Roman" pitchFamily="65" charset="-122"/>
                <a:ea typeface="宋体" pitchFamily="65" charset="-122"/>
              </a:rPr>
              <a:t>始读同样的书,以增加谈话的情趣。每天夜晚,不管多晚,我们都要通一次话。如果哪天我因事</a:t>
            </a:r>
            <a:r>
              <a:t/>
            </a:r>
            <a:br/>
            <a:r>
              <a:rPr lang="zh-CN" altLang="en-US" sz="1530" kern="0" dirty="0" smtClean="0">
                <a:solidFill>
                  <a:srgbClr val="000000"/>
                </a:solidFill>
                <a:latin typeface="Times New Roman" pitchFamily="65" charset="-122"/>
                <a:ea typeface="宋体" pitchFamily="65" charset="-122"/>
              </a:rPr>
              <a:t>出城,没能通话,她就会埋怨说她那天晚上寂寞得辗转难眠。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随着时间的推移,我愈来愈渴望见到她。我有时吓唬她说我要找辆出租车立刻奔到她跟前。</a:t>
            </a:r>
            <a:r>
              <a:t/>
            </a:r>
            <a:br/>
            <a:r>
              <a:rPr lang="zh-CN" altLang="en-US" sz="1530" kern="0" dirty="0" smtClean="0">
                <a:solidFill>
                  <a:srgbClr val="000000"/>
                </a:solidFill>
                <a:latin typeface="Times New Roman" pitchFamily="65" charset="-122"/>
                <a:ea typeface="宋体" pitchFamily="65" charset="-122"/>
              </a:rPr>
              <a:t>可是她不允许。她说如果我们相见后发现彼此并不相爱,她会死掉的。整整12个月,我是在期</a:t>
            </a:r>
            <a:r>
              <a:t/>
            </a:r>
            <a:br/>
            <a:r>
              <a:rPr lang="zh-CN" altLang="en-US" sz="1530" kern="0" dirty="0" smtClean="0">
                <a:solidFill>
                  <a:srgbClr val="000000"/>
                </a:solidFill>
                <a:latin typeface="Times New Roman" pitchFamily="65" charset="-122"/>
                <a:ea typeface="宋体" pitchFamily="65" charset="-122"/>
              </a:rPr>
              <a:t>待中度过的。我们的爱情虽然近在咫尺,却绕过了狂暴的感情波澜,正平稳地驶向永恒的彼</a:t>
            </a:r>
            <a:r>
              <a:t/>
            </a:r>
            <a:br/>
            <a:r>
              <a:rPr lang="zh-CN" altLang="en-US" sz="1530" kern="0" dirty="0" smtClean="0">
                <a:solidFill>
                  <a:srgbClr val="000000"/>
                </a:solidFill>
                <a:latin typeface="Times New Roman" pitchFamily="65" charset="-122"/>
                <a:ea typeface="宋体" pitchFamily="65" charset="-122"/>
              </a:rPr>
              <a:t>岸。通话的魅力胜过了秋波和拥抱。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一天晚上,我刚从乡间赶回伦敦,就连忙拿起话筒拨她的号码。一阵嘶哑的尖叫声代替了往日</a:t>
            </a:r>
            <a:r>
              <a:t/>
            </a:r>
            <a:br/>
            <a:r>
              <a:rPr lang="zh-CN" altLang="en-US" sz="1530" kern="0" dirty="0" smtClean="0">
                <a:solidFill>
                  <a:srgbClr val="000000"/>
                </a:solidFill>
                <a:latin typeface="Times New Roman" pitchFamily="65" charset="-122"/>
                <a:ea typeface="宋体" pitchFamily="65" charset="-122"/>
              </a:rPr>
              <a:t>那清脆悦耳的银铃声,我顿时感到一阵晕眩。这意味着那条电话线出了故障或者被拆除了。</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第二天仍旧是嘶哑的尖叫。我找到接线生,请求他们帮我查查格罗斯文诺8829的地址,起先他</a:t>
            </a:r>
            <a:r>
              <a:t/>
            </a:r>
            <a:br/>
            <a:r>
              <a:rPr lang="zh-CN" altLang="en-US" sz="1530" kern="0" dirty="0" smtClean="0">
                <a:solidFill>
                  <a:srgbClr val="000000"/>
                </a:solidFill>
                <a:latin typeface="Times New Roman" pitchFamily="65" charset="-122"/>
                <a:ea typeface="宋体" pitchFamily="65" charset="-122"/>
              </a:rPr>
              <a:t>们不理睬我,因为我说不出她的名字。后来一位富有同情心的接线小姐答应帮我查查。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“当然可以。”她说,“你好像很焦急。是吗?嗯,这个号码所属的那片区域前天夜里挨了炸</a:t>
            </a:r>
            <a:r>
              <a:t/>
            </a:r>
            <a:br/>
            <a:r>
              <a:rPr lang="zh-CN" altLang="en-US" sz="1530" kern="0" dirty="0" smtClean="0">
                <a:solidFill>
                  <a:srgbClr val="000000"/>
                </a:solidFill>
                <a:latin typeface="Times New Roman" pitchFamily="65" charset="-122"/>
                <a:ea typeface="宋体" pitchFamily="65" charset="-122"/>
              </a:rPr>
              <a:t>弹,号码主人叫</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“谢谢,”我说,“别说了,请你别说了。”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我放下了话筒。</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(沈东子译,有删改)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1.下列对小说相关内容和艺术特色的分析鉴赏,最恰当的两项是(5分)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A.小说以“1941年9月,我在伦敦被炸伤”开头,不仅是为了交代故事发生的时间地点,更是为</a:t>
            </a:r>
            <a:r>
              <a:t/>
            </a:r>
            <a:br/>
            <a:r>
              <a:rPr lang="zh-CN" altLang="en-US" sz="1530" kern="0" dirty="0" smtClean="0">
                <a:solidFill>
                  <a:srgbClr val="000000"/>
                </a:solidFill>
                <a:latin typeface="Times New Roman" pitchFamily="65" charset="-122"/>
                <a:ea typeface="宋体" pitchFamily="65" charset="-122"/>
              </a:rPr>
              <a:t>了强调这是作者的一段亲身经历。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B.“我有好多年没这样畅快地跟人说话了”,话中有话,既委婉地表达了“我”对女主人公的</a:t>
            </a:r>
            <a:r>
              <a:t/>
            </a:r>
            <a:br/>
            <a:r>
              <a:rPr lang="zh-CN" altLang="en-US" sz="1530" kern="0" dirty="0" smtClean="0">
                <a:solidFill>
                  <a:srgbClr val="000000"/>
                </a:solidFill>
                <a:latin typeface="Times New Roman" pitchFamily="65" charset="-122"/>
                <a:ea typeface="宋体" pitchFamily="65" charset="-122"/>
              </a:rPr>
              <a:t>喜爱之情,又为两人进一步交往作了铺垫。</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C.得知事情真相时“我”只说了句“别说了,请你别说了”,就放下了话筒,这看似不合常情的</a:t>
            </a:r>
            <a:r>
              <a:t/>
            </a:r>
            <a:br/>
            <a:r>
              <a:rPr lang="zh-CN" altLang="en-US" sz="1530" kern="0" dirty="0" smtClean="0">
                <a:solidFill>
                  <a:srgbClr val="000000"/>
                </a:solidFill>
                <a:latin typeface="Times New Roman" pitchFamily="65" charset="-122"/>
                <a:ea typeface="宋体" pitchFamily="65" charset="-122"/>
              </a:rPr>
              <a:t>表现,背后传达的却是难以言说的悲哀。</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D.接线生的失误让两人相识,心灵的需要让他们相恋,无情的轰炸让他们永别,小说情节既在意</a:t>
            </a:r>
            <a:r>
              <a:rPr dirty="0"/>
              <a:t/>
            </a:r>
            <a:br>
              <a:rPr dirty="0"/>
            </a:br>
            <a:r>
              <a:rPr lang="zh-CN" altLang="en-US" sz="1530" kern="0" dirty="0" smtClean="0">
                <a:solidFill>
                  <a:srgbClr val="000000"/>
                </a:solidFill>
                <a:latin typeface="Times New Roman" pitchFamily="65" charset="-122"/>
                <a:ea typeface="宋体" pitchFamily="65" charset="-122"/>
              </a:rPr>
              <a:t>料之外,又在情理之中,设计自然而又精巧。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E.小说不仅描写了战时一对普通恋人的悲欢离合,也以真实的笔触,描绘了一幅世界反法西斯</a:t>
            </a:r>
            <a:r>
              <a:rPr dirty="0"/>
              <a:t/>
            </a:r>
            <a:br>
              <a:rPr dirty="0"/>
            </a:br>
            <a:r>
              <a:rPr lang="zh-CN" altLang="en-US" sz="1530" kern="0" dirty="0" smtClean="0">
                <a:solidFill>
                  <a:srgbClr val="000000"/>
                </a:solidFill>
                <a:latin typeface="Times New Roman" pitchFamily="65" charset="-122"/>
                <a:ea typeface="宋体" pitchFamily="65" charset="-122"/>
              </a:rPr>
              <a:t>战争的历史画卷,表现了民众的必胜信念。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2.小说中的女主人公有哪些性格特点?请简要分析。(6分)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3.小说以“电话”为枢纽连接人物、安排情节,这样处理有什么作用?请简要分析。(6分)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4.小说写的只是战争中的一个小故事,却用了“战争”这样一个大题目,你认为这样处理合适</a:t>
            </a:r>
            <a:r>
              <a:rPr dirty="0"/>
              <a:t/>
            </a:r>
            <a:br>
              <a:rPr dirty="0"/>
            </a:br>
            <a:r>
              <a:rPr lang="zh-CN" altLang="en-US" sz="1530" kern="0" dirty="0" smtClean="0">
                <a:solidFill>
                  <a:srgbClr val="000000"/>
                </a:solidFill>
                <a:latin typeface="Times New Roman" pitchFamily="65" charset="-122"/>
                <a:ea typeface="宋体" pitchFamily="65" charset="-122"/>
              </a:rPr>
              <a:t>吗?请结合全文,谈谈你的观点。(8分) </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CD　本题考查对文本内容和技巧的理解和鉴赏能力。考生可在整体感知小说内容</a:t>
            </a:r>
            <a:r>
              <a:rPr dirty="0"/>
              <a:t/>
            </a:r>
            <a:br>
              <a:rPr dirty="0"/>
            </a:br>
            <a:r>
              <a:rPr lang="zh-CN" altLang="en-US" sz="1530" kern="0" dirty="0" smtClean="0">
                <a:solidFill>
                  <a:srgbClr val="000000"/>
                </a:solidFill>
                <a:latin typeface="Times New Roman" pitchFamily="65" charset="-122"/>
                <a:ea typeface="宋体" pitchFamily="65" charset="-122"/>
              </a:rPr>
              <a:t>的基础上,从小说的人物、故事情节、环境等角度分析。A.“更是为了强调这是作者的一段</a:t>
            </a:r>
            <a:r>
              <a:rPr dirty="0"/>
              <a:t/>
            </a:r>
            <a:br>
              <a:rPr dirty="0"/>
            </a:br>
            <a:r>
              <a:rPr lang="zh-CN" altLang="en-US" sz="1530" kern="0" dirty="0" smtClean="0">
                <a:solidFill>
                  <a:srgbClr val="000000"/>
                </a:solidFill>
                <a:latin typeface="Times New Roman" pitchFamily="65" charset="-122"/>
                <a:ea typeface="宋体" pitchFamily="65" charset="-122"/>
              </a:rPr>
              <a:t>亲身经历”错,应为照应标题,突出“战争”主题。B.“喜爱之情”用词过重。E.“表现了民</a:t>
            </a:r>
            <a:r>
              <a:rPr dirty="0"/>
              <a:t/>
            </a:r>
            <a:br>
              <a:rPr dirty="0"/>
            </a:br>
            <a:r>
              <a:rPr lang="zh-CN" altLang="en-US" sz="1530" kern="0" dirty="0" smtClean="0">
                <a:solidFill>
                  <a:srgbClr val="000000"/>
                </a:solidFill>
                <a:latin typeface="Times New Roman" pitchFamily="65" charset="-122"/>
                <a:ea typeface="宋体" pitchFamily="65" charset="-122"/>
              </a:rPr>
              <a:t>众的必胜信念”无中生有。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①大方热情、机智幽默,懂得及时化解生活矛盾;②乐观向上、热爱生活,战争和不幸</a:t>
            </a:r>
            <a:r>
              <a:rPr dirty="0"/>
              <a:t/>
            </a:r>
            <a:br>
              <a:rPr dirty="0"/>
            </a:br>
            <a:r>
              <a:rPr lang="zh-CN" altLang="en-US" sz="1530" kern="0" dirty="0" smtClean="0">
                <a:solidFill>
                  <a:srgbClr val="000000"/>
                </a:solidFill>
                <a:latin typeface="Times New Roman" pitchFamily="65" charset="-122"/>
                <a:ea typeface="宋体" pitchFamily="65" charset="-122"/>
              </a:rPr>
              <a:t>都不能阻止她对美好生活和爱情的追求;③善良真诚、理性克制,有责任感,关心母亲,思念儿</a:t>
            </a:r>
            <a:r>
              <a:rPr dirty="0"/>
              <a:t/>
            </a:r>
            <a:br>
              <a:rPr dirty="0"/>
            </a:br>
            <a:r>
              <a:rPr lang="zh-CN" altLang="en-US" sz="1530" kern="0" dirty="0" smtClean="0">
                <a:solidFill>
                  <a:srgbClr val="000000"/>
                </a:solidFill>
                <a:latin typeface="Times New Roman" pitchFamily="65" charset="-122"/>
                <a:ea typeface="宋体" pitchFamily="65" charset="-122"/>
              </a:rPr>
              <a:t>子,真诚待“我”。</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本题考查对小说中人物形象的分析鉴赏能力。答案一般“隐藏”在文本中,考生细读</a:t>
            </a:r>
            <a:r>
              <a:rPr dirty="0"/>
              <a:t/>
            </a:r>
            <a:br>
              <a:rPr dirty="0"/>
            </a:br>
            <a:r>
              <a:rPr lang="zh-CN" altLang="en-US" sz="1530" kern="0" dirty="0" smtClean="0">
                <a:solidFill>
                  <a:srgbClr val="000000"/>
                </a:solidFill>
                <a:latin typeface="Times New Roman" pitchFamily="65" charset="-122"/>
                <a:ea typeface="宋体" pitchFamily="65" charset="-122"/>
              </a:rPr>
              <a:t>文本,发现“端倪”,然后用规范的术语总结出来即可。从“之后我们又谈了谈彼此正在读的</a:t>
            </a:r>
            <a:r>
              <a:rPr dirty="0"/>
              <a:t/>
            </a:r>
            <a:br>
              <a:rPr dirty="0"/>
            </a:br>
            <a:r>
              <a:rPr lang="zh-CN" altLang="en-US" sz="1530" kern="0" dirty="0" smtClean="0">
                <a:solidFill>
                  <a:srgbClr val="000000"/>
                </a:solidFill>
                <a:latin typeface="Times New Roman" pitchFamily="65" charset="-122"/>
                <a:ea typeface="宋体" pitchFamily="65" charset="-122"/>
              </a:rPr>
              <a:t>几本书”“她立即谈起了巴尔扎克的小说《贝姨》”可知,女主人公热爱阅读,热爱生活,对美</a:t>
            </a:r>
            <a:r>
              <a:rPr dirty="0"/>
              <a:t/>
            </a:r>
            <a:br>
              <a:rPr dirty="0"/>
            </a:br>
            <a:r>
              <a:rPr lang="zh-CN" altLang="en-US" sz="1530" kern="0" dirty="0" smtClean="0">
                <a:solidFill>
                  <a:srgbClr val="000000"/>
                </a:solidFill>
                <a:latin typeface="Times New Roman" pitchFamily="65" charset="-122"/>
                <a:ea typeface="宋体" pitchFamily="65" charset="-122"/>
              </a:rPr>
              <a:t>好的生活充满向往;从“想她的机智、大方、热情和幽默感”一句可提炼出她大方热情、机</a:t>
            </a:r>
            <a:r>
              <a:rPr dirty="0"/>
              <a:t/>
            </a:r>
            <a:br>
              <a:rPr dirty="0"/>
            </a:br>
            <a:r>
              <a:rPr lang="zh-CN" altLang="en-US" sz="1530" kern="0" dirty="0" smtClean="0">
                <a:solidFill>
                  <a:srgbClr val="000000"/>
                </a:solidFill>
                <a:latin typeface="Times New Roman" pitchFamily="65" charset="-122"/>
                <a:ea typeface="宋体" pitchFamily="65" charset="-122"/>
              </a:rPr>
              <a:t>智幽默的性格特点;从她诉说不幸的遭遇,可知她关心母亲,思念儿子,憎恨战争,向往和平、幸</a:t>
            </a:r>
            <a:r>
              <a:rPr dirty="0"/>
              <a:t/>
            </a:r>
            <a:br>
              <a:rPr dirty="0"/>
            </a:br>
            <a:r>
              <a:rPr lang="zh-CN" altLang="en-US" sz="1530" kern="0" dirty="0" smtClean="0">
                <a:solidFill>
                  <a:srgbClr val="000000"/>
                </a:solidFill>
                <a:latin typeface="Times New Roman" pitchFamily="65" charset="-122"/>
                <a:ea typeface="宋体" pitchFamily="65" charset="-122"/>
              </a:rPr>
              <a:t>福的生活。</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①一个电话将两人命运连在一起,偶然与必然交错,凸显了战争背景,强化了戏剧性情</a:t>
            </a:r>
            <a:r>
              <a:rPr dirty="0"/>
              <a:t/>
            </a:r>
            <a:br>
              <a:rPr dirty="0"/>
            </a:br>
            <a:r>
              <a:rPr lang="zh-CN" altLang="en-US" sz="1530" kern="0" dirty="0" smtClean="0">
                <a:solidFill>
                  <a:srgbClr val="000000"/>
                </a:solidFill>
                <a:latin typeface="Times New Roman" pitchFamily="65" charset="-122"/>
                <a:ea typeface="宋体" pitchFamily="65" charset="-122"/>
              </a:rPr>
              <a:t>节;②主人公言行主要通过电话聊天呈现出来,便于透露人物心声,使人物形象更真实;③电话</a:t>
            </a:r>
            <a:r>
              <a:rPr dirty="0"/>
              <a:t/>
            </a:r>
            <a:br>
              <a:rPr dirty="0"/>
            </a:br>
            <a:r>
              <a:rPr lang="zh-CN" altLang="en-US" sz="1530" kern="0" dirty="0" smtClean="0">
                <a:solidFill>
                  <a:srgbClr val="000000"/>
                </a:solidFill>
                <a:latin typeface="Times New Roman" pitchFamily="65" charset="-122"/>
                <a:ea typeface="宋体" pitchFamily="65" charset="-122"/>
              </a:rPr>
              <a:t>交流的限制性给小说留下较多空白,丰富了人物与主题的想象空间。</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本题考查对情节安排的鉴赏能力。“电话”是连接两人心灵的枢纽,是贯穿小说的线</a:t>
            </a:r>
            <a:r>
              <a:rPr dirty="0"/>
              <a:t/>
            </a:r>
            <a:br>
              <a:rPr dirty="0"/>
            </a:br>
            <a:r>
              <a:rPr lang="zh-CN" altLang="en-US" sz="1530" kern="0" dirty="0" smtClean="0">
                <a:solidFill>
                  <a:srgbClr val="000000"/>
                </a:solidFill>
                <a:latin typeface="Times New Roman" pitchFamily="65" charset="-122"/>
                <a:ea typeface="宋体" pitchFamily="65" charset="-122"/>
              </a:rPr>
              <a:t>索。从情节设置看,一个电话将两个人的命运联系在一起,使偶然与必然交错,突出表现主题,</a:t>
            </a:r>
            <a:r>
              <a:rPr dirty="0"/>
              <a:t/>
            </a:r>
            <a:br>
              <a:rPr dirty="0"/>
            </a:br>
            <a:r>
              <a:rPr lang="zh-CN" altLang="en-US" sz="1530" kern="0" dirty="0" smtClean="0">
                <a:solidFill>
                  <a:srgbClr val="000000"/>
                </a:solidFill>
                <a:latin typeface="Times New Roman" pitchFamily="65" charset="-122"/>
                <a:ea typeface="宋体" pitchFamily="65" charset="-122"/>
              </a:rPr>
              <a:t>深刻揭示寓意;从文章内容看,电话交流使两人的遭遇和命运真实地呈现在读者面前,同时也给</a:t>
            </a:r>
            <a:r>
              <a:rPr dirty="0"/>
              <a:t/>
            </a:r>
            <a:br>
              <a:rPr dirty="0"/>
            </a:br>
            <a:r>
              <a:rPr lang="zh-CN" altLang="en-US" sz="1530" kern="0" dirty="0" smtClean="0">
                <a:solidFill>
                  <a:srgbClr val="000000"/>
                </a:solidFill>
                <a:latin typeface="Times New Roman" pitchFamily="65" charset="-122"/>
                <a:ea typeface="宋体" pitchFamily="65" charset="-122"/>
              </a:rPr>
              <a:t>读者留下丰富的想象空间。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观点一:合适。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①小故事冠以大题目,对比鲜明,强化了艺术张力;②战争是故事发生的契机与悲剧的根源,是</a:t>
            </a:r>
            <a:r>
              <a:rPr dirty="0"/>
              <a:t/>
            </a:r>
            <a:br>
              <a:rPr dirty="0"/>
            </a:br>
            <a:r>
              <a:rPr lang="zh-CN" altLang="en-US" sz="1530" kern="0" dirty="0" smtClean="0">
                <a:solidFill>
                  <a:srgbClr val="000000"/>
                </a:solidFill>
                <a:latin typeface="Times New Roman" pitchFamily="65" charset="-122"/>
                <a:ea typeface="宋体" pitchFamily="65" charset="-122"/>
              </a:rPr>
              <a:t>小说构思的基础;③小说写的虽是爱情故事,但主题却是对战争的“失望”与反思。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观点二:不合适。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①小故事冠以大题目,故作高深,不符合写作的一般原则;②小说的艺术感染力源自战争中的爱</a:t>
            </a:r>
            <a:r>
              <a:rPr dirty="0"/>
              <a:t/>
            </a:r>
            <a:br>
              <a:rPr dirty="0"/>
            </a:br>
            <a:r>
              <a:rPr lang="zh-CN" altLang="en-US" sz="1530" kern="0" dirty="0" smtClean="0">
                <a:solidFill>
                  <a:srgbClr val="000000"/>
                </a:solidFill>
                <a:latin typeface="Times New Roman" pitchFamily="65" charset="-122"/>
                <a:ea typeface="宋体" pitchFamily="65" charset="-122"/>
              </a:rPr>
              <a:t>情,而不是战争;③小说情节设置以小人物的坚强与不幸为主干,战争只是引起情节变化的背</a:t>
            </a:r>
            <a:r>
              <a:rPr dirty="0"/>
              <a:t/>
            </a:r>
            <a:br>
              <a:rPr dirty="0"/>
            </a:br>
            <a:r>
              <a:rPr lang="zh-CN" altLang="en-US" sz="1530" kern="0" dirty="0" smtClean="0">
                <a:solidFill>
                  <a:srgbClr val="000000"/>
                </a:solidFill>
                <a:latin typeface="Times New Roman" pitchFamily="65" charset="-122"/>
                <a:ea typeface="宋体" pitchFamily="65" charset="-122"/>
              </a:rPr>
              <a:t>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0732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本题考查对文本的探究能力。可以认为这样处理合适,也可以认为不合适,如果认为合</a:t>
            </a:r>
            <a:r>
              <a:rPr dirty="0"/>
              <a:t/>
            </a:r>
            <a:br>
              <a:rPr dirty="0"/>
            </a:br>
            <a:r>
              <a:rPr lang="zh-CN" altLang="en-US" sz="1530" kern="0" dirty="0" smtClean="0">
                <a:solidFill>
                  <a:srgbClr val="000000"/>
                </a:solidFill>
                <a:latin typeface="Times New Roman" pitchFamily="65" charset="-122"/>
                <a:ea typeface="宋体" pitchFamily="65" charset="-122"/>
              </a:rPr>
              <a:t>适,可以从以下角度进行分析:以“战争”为标题,点明了两人悲剧的根源,同时在“大战争”</a:t>
            </a:r>
            <a:r>
              <a:rPr dirty="0"/>
              <a:t/>
            </a:r>
            <a:br>
              <a:rPr dirty="0"/>
            </a:br>
            <a:r>
              <a:rPr lang="zh-CN" altLang="en-US" sz="1530" kern="0" dirty="0" smtClean="0">
                <a:solidFill>
                  <a:srgbClr val="000000"/>
                </a:solidFill>
                <a:latin typeface="Times New Roman" pitchFamily="65" charset="-122"/>
                <a:ea typeface="宋体" pitchFamily="65" charset="-122"/>
              </a:rPr>
              <a:t>与“小人物”的强烈对比中,引起人们对战争的反思;这也是一种以小见大的手法,通过两个平</a:t>
            </a:r>
            <a:r>
              <a:rPr dirty="0"/>
              <a:t/>
            </a:r>
            <a:br>
              <a:rPr dirty="0"/>
            </a:br>
            <a:r>
              <a:rPr lang="zh-CN" altLang="en-US" sz="1530" kern="0" dirty="0" smtClean="0">
                <a:solidFill>
                  <a:srgbClr val="000000"/>
                </a:solidFill>
                <a:latin typeface="Times New Roman" pitchFamily="65" charset="-122"/>
                <a:ea typeface="宋体" pitchFamily="65" charset="-122"/>
              </a:rPr>
              <a:t>凡人的故事,来表现沉重深刻的主题——战争的残酷;这样写更有利于表达饱受战争磨难的人</a:t>
            </a:r>
            <a:r>
              <a:rPr dirty="0"/>
              <a:t/>
            </a:r>
            <a:br>
              <a:rPr dirty="0"/>
            </a:br>
            <a:r>
              <a:rPr lang="zh-CN" altLang="en-US" sz="1530" kern="0" dirty="0" smtClean="0">
                <a:solidFill>
                  <a:srgbClr val="000000"/>
                </a:solidFill>
                <a:latin typeface="Times New Roman" pitchFamily="65" charset="-122"/>
                <a:ea typeface="宋体" pitchFamily="65" charset="-122"/>
              </a:rPr>
              <a:t>们对战争的无情控诉和鞭挞,以及对战争发动者的残酷批判与痛斥。如果答“不合适”,言之</a:t>
            </a:r>
            <a:r>
              <a:rPr dirty="0"/>
              <a:t/>
            </a:r>
            <a:br>
              <a:rPr dirty="0"/>
            </a:br>
            <a:r>
              <a:rPr lang="zh-CN" altLang="en-US" sz="1530" kern="0" dirty="0" smtClean="0">
                <a:solidFill>
                  <a:srgbClr val="000000"/>
                </a:solidFill>
                <a:latin typeface="Times New Roman" pitchFamily="65" charset="-122"/>
                <a:ea typeface="宋体" pitchFamily="65" charset="-122"/>
              </a:rPr>
              <a:t>成理也可。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二、(2015浙江,11—15)阅读下面的文字,完成1—5题。(20分)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捡烂纸的老头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汪曾祺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烤肉刘早就不卖烤肉了,不过虎坊桥一带的人都还叫它烤肉刘。这是一家平民化的回民馆子,</a:t>
            </a:r>
            <a:r>
              <a:t/>
            </a:r>
            <a:br/>
            <a:r>
              <a:rPr lang="zh-CN" altLang="en-US" sz="1530" kern="0" dirty="0" smtClean="0">
                <a:solidFill>
                  <a:srgbClr val="000000"/>
                </a:solidFill>
                <a:latin typeface="Times New Roman" pitchFamily="65" charset="-122"/>
                <a:ea typeface="宋体" pitchFamily="65" charset="-122"/>
              </a:rPr>
              <a:t>地方不小,东西实惠。卖大锅菜。炒辣豆腐、炒豆角、炒蒜苗、炒洋白菜,比较贵一点是黄焖</a:t>
            </a:r>
            <a:r>
              <a:t/>
            </a:r>
            <a:br/>
            <a:r>
              <a:rPr lang="zh-CN" altLang="en-US" sz="1530" kern="0" dirty="0" smtClean="0">
                <a:solidFill>
                  <a:srgbClr val="000000"/>
                </a:solidFill>
                <a:latin typeface="Times New Roman" pitchFamily="65" charset="-122"/>
                <a:ea typeface="宋体" pitchFamily="65" charset="-122"/>
              </a:rPr>
              <a:t>羊肉,也就是块儿来钱一小碗。在后面做得了,用脸盆端出来,倒在几个深深的铁罐里,下面用</a:t>
            </a:r>
            <a:r>
              <a:t/>
            </a:r>
            <a:br/>
            <a:r>
              <a:rPr lang="zh-CN" altLang="en-US" sz="1530" kern="0" dirty="0" smtClean="0">
                <a:solidFill>
                  <a:srgbClr val="000000"/>
                </a:solidFill>
                <a:latin typeface="Times New Roman" pitchFamily="65" charset="-122"/>
                <a:ea typeface="宋体" pitchFamily="65" charset="-122"/>
              </a:rPr>
              <a:t>微火煨着,倒总是温和的。有时也卖小勺炒菜:大葱炮羊肉、干炸丸子,它似蜜</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主食有米</a:t>
            </a:r>
            <a:r>
              <a:t/>
            </a:r>
            <a:br/>
            <a:r>
              <a:rPr lang="zh-CN" altLang="en-US" sz="1530" kern="0" dirty="0" smtClean="0">
                <a:solidFill>
                  <a:srgbClr val="000000"/>
                </a:solidFill>
                <a:latin typeface="Times New Roman" pitchFamily="65" charset="-122"/>
                <a:ea typeface="宋体" pitchFamily="65" charset="-122"/>
              </a:rPr>
              <a:t>饭、花卷、芝麻烧饼,罗丝转;卖面条,浇炸酱、浇卤。夏天卖麻酱面。卖馅儿饼。烙饼的炉紧</a:t>
            </a:r>
            <a:r>
              <a:t/>
            </a:r>
            <a:br/>
            <a:r>
              <a:rPr lang="zh-CN" altLang="en-US" sz="1530" kern="0" dirty="0" smtClean="0">
                <a:solidFill>
                  <a:srgbClr val="000000"/>
                </a:solidFill>
                <a:latin typeface="Times New Roman" pitchFamily="65" charset="-122"/>
                <a:ea typeface="宋体" pitchFamily="65" charset="-122"/>
              </a:rPr>
              <a:t>挨着门脸儿。一进门就听到饼铛里的油吱吱喳喳地响,饼香扑鼻,很诱人。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烤肉刘的买卖不错,一到饭口,尤其是中午,人总是满的。附近有几个小工厂,厂里没有食堂,烤</a:t>
            </a:r>
            <a:r>
              <a:t/>
            </a:r>
            <a:br/>
            <a:r>
              <a:rPr lang="zh-CN" altLang="en-US" sz="1530" kern="0" dirty="0" smtClean="0">
                <a:solidFill>
                  <a:srgbClr val="000000"/>
                </a:solidFill>
                <a:latin typeface="Times New Roman" pitchFamily="65" charset="-122"/>
                <a:ea typeface="宋体" pitchFamily="65" charset="-122"/>
              </a:rPr>
              <a:t>肉刘就是他们的食堂。工人们都正在壮年,能吃,馅饼至少得来五个(半斤),一瓶啤酒,二两白</a:t>
            </a:r>
            <a:r>
              <a:t/>
            </a:r>
            <a:br/>
            <a:r>
              <a:rPr lang="zh-CN" altLang="en-US" sz="1530" kern="0" dirty="0" smtClean="0">
                <a:solidFill>
                  <a:srgbClr val="000000"/>
                </a:solidFill>
                <a:latin typeface="Times New Roman" pitchFamily="65" charset="-122"/>
                <a:ea typeface="宋体" pitchFamily="65" charset="-122"/>
              </a:rPr>
              <a:t>的。女工则多半是拿一个饭盒来,买馅饼,或炒豆腐、花卷,带到车间里去吃。有一些退了休的</a:t>
            </a:r>
            <a:r>
              <a:t/>
            </a:r>
            <a:br/>
            <a:r>
              <a:rPr lang="zh-CN" altLang="en-US" sz="1530" kern="0" dirty="0" smtClean="0">
                <a:solidFill>
                  <a:srgbClr val="000000"/>
                </a:solidFill>
                <a:latin typeface="Times New Roman" pitchFamily="65" charset="-122"/>
                <a:ea typeface="宋体" pitchFamily="65" charset="-122"/>
              </a:rPr>
              <a:t>职工,不爱吃家里的饭,爱上烤肉刘来吃“野食”,想吃什么要点什么。有一个文质彬彬的主</a:t>
            </a:r>
            <a:r>
              <a:t/>
            </a:r>
            <a:br/>
            <a:r>
              <a:rPr lang="zh-CN" altLang="en-US" sz="1530" kern="0" dirty="0" smtClean="0">
                <a:solidFill>
                  <a:srgbClr val="000000"/>
                </a:solidFill>
                <a:latin typeface="Times New Roman" pitchFamily="65" charset="-122"/>
                <a:ea typeface="宋体" pitchFamily="65" charset="-122"/>
              </a:rPr>
              <a:t>儿,原来当会计,他每天都到烤肉刘这儿来,他和家里人说定,每天两块钱的“挑费”</a:t>
            </a:r>
            <a:r>
              <a:rPr lang="zh-CN" altLang="en-US" sz="1152" kern="0" baseline="59000" dirty="0" smtClean="0">
                <a:solidFill>
                  <a:srgbClr val="000000"/>
                </a:solidFill>
                <a:latin typeface="Times New Roman" pitchFamily="65" charset="-122"/>
                <a:ea typeface="宋体" pitchFamily="65" charset="-122"/>
              </a:rPr>
              <a:t>[注]</a:t>
            </a:r>
            <a:r>
              <a:rPr lang="zh-CN" altLang="en-US" sz="1530" kern="0" dirty="0" smtClean="0">
                <a:solidFill>
                  <a:srgbClr val="000000"/>
                </a:solidFill>
                <a:latin typeface="Times New Roman" pitchFamily="65" charset="-122"/>
                <a:ea typeface="宋体" pitchFamily="65" charset="-122"/>
              </a:rPr>
              <a:t>都扔在</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这儿。有一个煤站的副经理,现在也还参加劳动,手指甲缝都是黑的,他在烤肉刘吃了十来年</a:t>
            </a:r>
            <a:r>
              <a:t/>
            </a:r>
            <a:br/>
            <a:r>
              <a:rPr lang="zh-CN" altLang="en-US" sz="1530" kern="0" dirty="0" smtClean="0">
                <a:solidFill>
                  <a:srgbClr val="000000"/>
                </a:solidFill>
                <a:latin typeface="Times New Roman" pitchFamily="65" charset="-122"/>
                <a:ea typeface="宋体" pitchFamily="65" charset="-122"/>
              </a:rPr>
              <a:t>了。他来了,没座位,服务员即刻从后面把他们自己坐的凳子提出一张来,把他安排在一个旮旯</a:t>
            </a:r>
            <a:r>
              <a:t/>
            </a:r>
            <a:br/>
            <a:r>
              <a:rPr lang="zh-CN" altLang="en-US" sz="1530" kern="0" dirty="0" smtClean="0">
                <a:solidFill>
                  <a:srgbClr val="000000"/>
                </a:solidFill>
                <a:latin typeface="Times New Roman" pitchFamily="65" charset="-122"/>
                <a:ea typeface="宋体" pitchFamily="65" charset="-122"/>
              </a:rPr>
              <a:t>里。有炮肉,他总是来一盘炮肉,仨烧饼,二两酒。给他炮的这一盘肉,够别人的两盘。因为烤</a:t>
            </a:r>
            <a:r>
              <a:t/>
            </a:r>
            <a:br/>
            <a:r>
              <a:rPr lang="zh-CN" altLang="en-US" sz="1530" kern="0" dirty="0" smtClean="0">
                <a:solidFill>
                  <a:srgbClr val="000000"/>
                </a:solidFill>
                <a:latin typeface="Times New Roman" pitchFamily="65" charset="-122"/>
                <a:ea typeface="宋体" pitchFamily="65" charset="-122"/>
              </a:rPr>
              <a:t>肉刘指着他保证用煤。这些,都是老主顾。还有一些流动客人,东北的、山西的、保定的、石</a:t>
            </a:r>
            <a:r>
              <a:t/>
            </a:r>
            <a:br/>
            <a:r>
              <a:rPr lang="zh-CN" altLang="en-US" sz="1530" kern="0" dirty="0" smtClean="0">
                <a:solidFill>
                  <a:srgbClr val="000000"/>
                </a:solidFill>
                <a:latin typeface="Times New Roman" pitchFamily="65" charset="-122"/>
                <a:ea typeface="宋体" pitchFamily="65" charset="-122"/>
              </a:rPr>
              <a:t>家庄的。大包小包,五颜六色。男人用手指甲剔牙,女人敞开怀喂奶。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有一个人是每天必到的,午晚两餐,都在这里。这条街上人都认识他,是个捡烂纸的。他穿得很</a:t>
            </a:r>
            <a:r>
              <a:t/>
            </a:r>
            <a:br/>
            <a:r>
              <a:rPr lang="zh-CN" altLang="en-US" sz="1530" kern="0" dirty="0" smtClean="0">
                <a:solidFill>
                  <a:srgbClr val="000000"/>
                </a:solidFill>
                <a:latin typeface="Times New Roman" pitchFamily="65" charset="-122"/>
                <a:ea typeface="宋体" pitchFamily="65" charset="-122"/>
              </a:rPr>
              <a:t>破烂,总是一件油乎乎的烂棉袄,腰里系一根烂麻绳,没有衬衣。脸上说不清是什么颜色,好像</a:t>
            </a:r>
            <a:r>
              <a:t/>
            </a:r>
            <a:br/>
            <a:r>
              <a:rPr lang="zh-CN" altLang="en-US" sz="1530" kern="0" dirty="0" smtClean="0">
                <a:solidFill>
                  <a:srgbClr val="000000"/>
                </a:solidFill>
                <a:latin typeface="Times New Roman" pitchFamily="65" charset="-122"/>
                <a:ea typeface="宋体" pitchFamily="65" charset="-122"/>
              </a:rPr>
              <a:t>是浅黄的。说不清有多大岁数,六十几?七十几?一嘴牙七长八短,残缺不全。你吃点软和的花</a:t>
            </a:r>
            <a:r>
              <a:t/>
            </a:r>
            <a:br/>
            <a:r>
              <a:rPr lang="zh-CN" altLang="en-US" sz="1530" kern="0" dirty="0" smtClean="0">
                <a:solidFill>
                  <a:srgbClr val="000000"/>
                </a:solidFill>
                <a:latin typeface="Times New Roman" pitchFamily="65" charset="-122"/>
                <a:ea typeface="宋体" pitchFamily="65" charset="-122"/>
              </a:rPr>
              <a:t>卷、面条,不好么?不,他总是要三个烧饼,歪着脑袋努力地啃啮。烧饼吃完,站起身子,找一个别</a:t>
            </a:r>
            <a:r>
              <a:t/>
            </a:r>
            <a:br/>
            <a:r>
              <a:rPr lang="zh-CN" altLang="en-US" sz="1530" kern="0" dirty="0" smtClean="0">
                <a:solidFill>
                  <a:srgbClr val="000000"/>
                </a:solidFill>
                <a:latin typeface="Times New Roman" pitchFamily="65" charset="-122"/>
                <a:ea typeface="宋体" pitchFamily="65" charset="-122"/>
              </a:rPr>
              <a:t>人用过的碗(他可不在乎这个),自言自语:“跟他们寻一口面汤。”喝了面汤,“回见!”没人理</a:t>
            </a:r>
            <a:r>
              <a:t/>
            </a:r>
            <a:br/>
            <a:r>
              <a:rPr lang="zh-CN" altLang="en-US" sz="1530" kern="0" dirty="0" smtClean="0">
                <a:solidFill>
                  <a:srgbClr val="000000"/>
                </a:solidFill>
                <a:latin typeface="Times New Roman" pitchFamily="65" charset="-122"/>
                <a:ea typeface="宋体" pitchFamily="65" charset="-122"/>
              </a:rPr>
              <a:t>他,因为不知道他是向谁说的。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一天,他和几个小伙子一桌。一个小伙子看了他一眼,跟同伴小声说了句什么,他多了心:“你</a:t>
            </a:r>
            <a:r>
              <a:t/>
            </a:r>
            <a:br/>
            <a:r>
              <a:rPr lang="zh-CN" altLang="en-US" sz="1530" kern="0" dirty="0" smtClean="0">
                <a:solidFill>
                  <a:srgbClr val="000000"/>
                </a:solidFill>
                <a:latin typeface="Times New Roman" pitchFamily="65" charset="-122"/>
                <a:ea typeface="宋体" pitchFamily="65" charset="-122"/>
              </a:rPr>
              <a:t>说谁哪?”小伙子没有理他。他放下烧饼,跳到店堂当间:“出来!出来!”这是要打架。北京人</a:t>
            </a:r>
            <a:r>
              <a:t/>
            </a:r>
            <a:br/>
            <a:r>
              <a:rPr lang="zh-CN" altLang="en-US" sz="1530" kern="0" dirty="0" smtClean="0">
                <a:solidFill>
                  <a:srgbClr val="000000"/>
                </a:solidFill>
                <a:latin typeface="Times New Roman" pitchFamily="65" charset="-122"/>
                <a:ea typeface="宋体" pitchFamily="65" charset="-122"/>
              </a:rPr>
              <a:t>过去打架,都到当街去打,不在店铺里打,免得损坏人家的东西搅了人家的买卖。“出来!出</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62815"/>
            <a:ext cx="8127250" cy="5561694"/>
            <a:chOff x="539750" y="1080000"/>
            <a:chExt cx="8127250" cy="5561694"/>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来!”是叫阵。没人劝。压根儿就没人注意他。打架?这么个糟老头子?这老头可真是糟。从</a:t>
              </a:r>
              <a:r>
                <a:t/>
              </a:r>
              <a:br/>
              <a:r>
                <a:rPr lang="zh-CN" altLang="en-US" sz="1530" kern="0" dirty="0" smtClean="0">
                  <a:solidFill>
                    <a:srgbClr val="000000"/>
                  </a:solidFill>
                  <a:latin typeface="Times New Roman" pitchFamily="65" charset="-122"/>
                  <a:ea typeface="宋体" pitchFamily="65" charset="-122"/>
                </a:rPr>
                <a:t>里糟到外。这几个小伙子,随便哪一个,出去一拳准能把他揍趴下。小伙子们看看他,不理他。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这么个糟老头子想打架,是真的吗?他会打架吗?年轻的时候打过架吗?看样子,他没打过架,他</a:t>
              </a:r>
              <a:r>
                <a:t/>
              </a:r>
              <a:br/>
              <a:r>
                <a:rPr lang="zh-CN" altLang="en-US" sz="1530" kern="0" dirty="0" smtClean="0">
                  <a:solidFill>
                    <a:srgbClr val="000000"/>
                  </a:solidFill>
                  <a:latin typeface="Times New Roman" pitchFamily="65" charset="-122"/>
                  <a:ea typeface="宋体" pitchFamily="65" charset="-122"/>
                </a:rPr>
                <a:t>哪是耍胳膊的人哪!他这是干什么?虚张声势?也说不上,无声势可言。没有人把他当一回事。</a:t>
              </a:r>
              <a:endParaRPr lang="zh-CN" altLang="en-US"/>
            </a:p>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没人理他,他悻悻地回到座位上,把没吃完的烧饼很费劲地啃完了,情绪已经平复下来——本来</a:t>
              </a:r>
              <a:r>
                <a:t/>
              </a:r>
              <a:br/>
              <a:r>
                <a:rPr lang="zh-CN" altLang="en-US" sz="1530" u="sng" kern="0" dirty="0" smtClean="0">
                  <a:solidFill>
                    <a:srgbClr val="000000"/>
                  </a:solidFill>
                  <a:latin typeface="Times New Roman" pitchFamily="65" charset="-122"/>
                  <a:ea typeface="宋体" pitchFamily="65" charset="-122"/>
                </a:rPr>
                <a:t>也没有多大情绪。“跟他们寻口汤去。”喝了两口面汤,“回见!”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有几天没看见捡烂纸的老头了,听煤站的副经理说,他死了。死后,在他的破席子底下发现八千</a:t>
              </a:r>
              <a:r>
                <a:t/>
              </a:r>
              <a:br/>
              <a:r>
                <a:rPr lang="zh-CN" altLang="en-US" sz="1530" kern="0" dirty="0" smtClean="0">
                  <a:solidFill>
                    <a:srgbClr val="000000"/>
                  </a:solidFill>
                  <a:latin typeface="Times New Roman" pitchFamily="65" charset="-122"/>
                  <a:ea typeface="宋体" pitchFamily="65" charset="-122"/>
                </a:rPr>
                <a:t>多块钱,一沓一沓,用麻筋捆得很整齐。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他攒下这些钱干什么?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挑费,京津冀方言,指家庭日常生活开支。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(选自《汪曾祺全集》第二卷)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1.概括第三段所描写人物的形象特点。(2分)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2.作者在第四段中通过虚拟的旁观者来评说“老头”的行为,这样写有什么效果?(4分)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3.赏析文中画线部分。(4分) </a:t>
              </a:r>
              <a:endParaRPr lang="zh-CN" altLang="en-US"/>
            </a:p>
          </p:txBody>
        </p:sp>
        <p:sp>
          <p:nvSpPr>
            <p:cNvPr id="3" name="TextBox 2"/>
            <p:cNvSpPr txBox="1"/>
            <p:nvPr/>
          </p:nvSpPr>
          <p:spPr>
            <a:xfrm>
              <a:off x="539750" y="5935347"/>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4.本文开头两段不避其繁,结尾两段不避其简,作者为什么作这样的结构安排?(5分)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5.你认为作者刻画“捡烂纸的老头”这一人物有什么用意?(5分) </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35992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①老丑;②邋遢;③怪异。</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首先细读题干,明白答题指向。题干中有三个重要信息:是“概括”而不是“分析”,是</a:t>
            </a:r>
            <a:r>
              <a:rPr dirty="0"/>
              <a:t/>
            </a:r>
            <a:br>
              <a:rPr dirty="0"/>
            </a:br>
            <a:r>
              <a:rPr lang="zh-CN" altLang="en-US" sz="1530" kern="0" dirty="0" smtClean="0">
                <a:solidFill>
                  <a:srgbClr val="000000"/>
                </a:solidFill>
                <a:latin typeface="Times New Roman" pitchFamily="65" charset="-122"/>
                <a:ea typeface="宋体" pitchFamily="65" charset="-122"/>
              </a:rPr>
              <a:t>“第三段”而不是“全文”,是“形象特点”而不是思想情感、主旨之类。然后分析文段,文</a:t>
            </a:r>
            <a:r>
              <a:rPr dirty="0"/>
              <a:t/>
            </a:r>
            <a:br>
              <a:rPr dirty="0"/>
            </a:br>
            <a:r>
              <a:rPr lang="zh-CN" altLang="en-US" sz="1530" kern="0" dirty="0" smtClean="0">
                <a:solidFill>
                  <a:srgbClr val="000000"/>
                </a:solidFill>
                <a:latin typeface="Times New Roman" pitchFamily="65" charset="-122"/>
                <a:ea typeface="宋体" pitchFamily="65" charset="-122"/>
              </a:rPr>
              <a:t>段主要写了捡烂纸的老头的外貌和言行。从外貌可以概括出“老丑”和“邋遢”的特点,从</a:t>
            </a:r>
            <a:r>
              <a:rPr dirty="0"/>
              <a:t/>
            </a:r>
            <a:br>
              <a:rPr dirty="0"/>
            </a:br>
            <a:r>
              <a:rPr lang="zh-CN" altLang="en-US" sz="1530" kern="0" dirty="0" smtClean="0">
                <a:solidFill>
                  <a:srgbClr val="000000"/>
                </a:solidFill>
                <a:latin typeface="Times New Roman" pitchFamily="65" charset="-122"/>
                <a:ea typeface="宋体" pitchFamily="65" charset="-122"/>
              </a:rPr>
              <a:t>言行可以概括出“怪异”的特点。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①表现了其他顾客对“老头”的惊讶、怀疑和鄙夷的情感态度。②把读者引入情</a:t>
            </a:r>
            <a:r>
              <a:rPr dirty="0"/>
              <a:t/>
            </a:r>
            <a:br>
              <a:rPr dirty="0"/>
            </a:br>
            <a:r>
              <a:rPr lang="zh-CN" altLang="en-US" sz="1530" kern="0" dirty="0" smtClean="0">
                <a:solidFill>
                  <a:srgbClr val="000000"/>
                </a:solidFill>
                <a:latin typeface="Times New Roman" pitchFamily="65" charset="-122"/>
                <a:ea typeface="宋体" pitchFamily="65" charset="-122"/>
              </a:rPr>
              <a:t>境,增强现场感、真实感。</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效果题就是作用题,可以从内容和形式两个方面来作答。题干中提到的“虚拟的旁观</a:t>
            </a:r>
            <a:r>
              <a:rPr dirty="0"/>
              <a:t/>
            </a:r>
            <a:br>
              <a:rPr dirty="0"/>
            </a:br>
            <a:r>
              <a:rPr lang="zh-CN" altLang="en-US" sz="1530" kern="0" dirty="0" smtClean="0">
                <a:solidFill>
                  <a:srgbClr val="000000"/>
                </a:solidFill>
                <a:latin typeface="Times New Roman" pitchFamily="65" charset="-122"/>
                <a:ea typeface="宋体" pitchFamily="65" charset="-122"/>
              </a:rPr>
              <a:t>者”,是指除老头与几个小伙子之外的另一个视角。首先要从文段中筛选出相关信息,如“这</a:t>
            </a:r>
            <a:r>
              <a:rPr dirty="0"/>
              <a:t/>
            </a:r>
            <a:br>
              <a:rPr dirty="0"/>
            </a:br>
            <a:r>
              <a:rPr lang="zh-CN" altLang="en-US" sz="1530" kern="0" dirty="0" smtClean="0">
                <a:solidFill>
                  <a:srgbClr val="000000"/>
                </a:solidFill>
                <a:latin typeface="Times New Roman" pitchFamily="65" charset="-122"/>
                <a:ea typeface="宋体" pitchFamily="65" charset="-122"/>
              </a:rPr>
              <a:t>是要打架”“是叫阵”“压根儿就没人注意他</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出去一拳准能把他揍趴下”。然后分析</a:t>
            </a:r>
            <a:r>
              <a:rPr dirty="0"/>
              <a:t/>
            </a:r>
            <a:br>
              <a:rPr dirty="0"/>
            </a:br>
            <a:r>
              <a:rPr lang="zh-CN" altLang="en-US" sz="1530" kern="0" dirty="0" smtClean="0">
                <a:solidFill>
                  <a:srgbClr val="000000"/>
                </a:solidFill>
                <a:latin typeface="Times New Roman" pitchFamily="65" charset="-122"/>
                <a:ea typeface="宋体" pitchFamily="65" charset="-122"/>
              </a:rPr>
              <a:t>这样写的作用。从内容上看,“这是要打架”“是叫阵”,表现出了旁观者的惊讶;两个带问号</a:t>
            </a:r>
            <a:r>
              <a:rPr dirty="0"/>
              <a:t/>
            </a:r>
            <a:br>
              <a:rPr dirty="0"/>
            </a:br>
            <a:r>
              <a:rPr lang="zh-CN" altLang="en-US" sz="1530" kern="0" dirty="0" smtClean="0">
                <a:solidFill>
                  <a:srgbClr val="000000"/>
                </a:solidFill>
                <a:latin typeface="Times New Roman" pitchFamily="65" charset="-122"/>
                <a:ea typeface="宋体" pitchFamily="65" charset="-122"/>
              </a:rPr>
              <a:t>的句子表现出旁观者的怀疑;“糟老头子”“揍趴下”等信息表现出旁观者对老头的鄙夷。</a:t>
            </a:r>
            <a:r>
              <a:rPr dirty="0"/>
              <a:t/>
            </a:r>
            <a:br>
              <a:rPr dirty="0"/>
            </a:br>
            <a:r>
              <a:rPr lang="zh-CN" altLang="en-US" sz="1530" kern="0" dirty="0" smtClean="0">
                <a:solidFill>
                  <a:srgbClr val="000000"/>
                </a:solidFill>
                <a:latin typeface="Times New Roman" pitchFamily="65" charset="-122"/>
                <a:ea typeface="宋体" pitchFamily="65" charset="-122"/>
              </a:rPr>
              <a:t>此外,还要考虑这样写在形式上的作用。这个视角让读者可以成为整个事件的旁观者,有代入</a:t>
            </a:r>
            <a:endParaRPr lang="en-US" altLang="zh-CN" sz="153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感,是拉近读者与文本距离的一种手段。</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年的十一月里,她还是做水果蛋糕,她一个人,没有从前做得多,不用说,总是把“最好的那个”</a:t>
            </a:r>
            <a:r>
              <a:t/>
            </a:r>
            <a:br/>
            <a:r>
              <a:rPr lang="zh-CN" altLang="en-US" sz="1530" kern="0" dirty="0" smtClean="0">
                <a:solidFill>
                  <a:srgbClr val="000000"/>
                </a:solidFill>
                <a:latin typeface="Times New Roman" pitchFamily="65" charset="-122"/>
                <a:ea typeface="宋体" pitchFamily="65" charset="-122"/>
              </a:rPr>
              <a:t>寄给我。渐渐地,她在信中把我和早已死去的巴迪混淆起来。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终于,又一个十一月的早晨来临,一个树叶光光、没有小鸟的冬天早晨,她再也爬不起来大声</a:t>
            </a:r>
            <a:r>
              <a:t/>
            </a:r>
            <a:br/>
            <a:r>
              <a:rPr lang="zh-CN" altLang="en-US" sz="1530" kern="0" dirty="0" smtClean="0">
                <a:solidFill>
                  <a:srgbClr val="000000"/>
                </a:solidFill>
                <a:latin typeface="Times New Roman" pitchFamily="65" charset="-122"/>
                <a:ea typeface="宋体" pitchFamily="65" charset="-122"/>
              </a:rPr>
              <a:t>说:“这是做水果蛋糕的好天气!”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1.结合情节,简要分析小说中“我的朋友”的生活状态。(6分)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2.文中画线句表达了“我”什么样的情感?(4分)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3.小狗奎尼在小说中多次出现,简析其对人物刻画的映衬作用。(4分)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4.请探究小说结尾的表达效果。(6分) </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①运用神态、动作和语言等多种描写手法,揭示了“老头”从愠怒失意到自我宽慰</a:t>
            </a:r>
            <a:r>
              <a:rPr dirty="0"/>
              <a:t/>
            </a:r>
            <a:br>
              <a:rPr dirty="0"/>
            </a:br>
            <a:r>
              <a:rPr lang="zh-CN" altLang="en-US" sz="1530" kern="0" dirty="0" smtClean="0">
                <a:solidFill>
                  <a:srgbClr val="000000"/>
                </a:solidFill>
                <a:latin typeface="Times New Roman" pitchFamily="65" charset="-122"/>
                <a:ea typeface="宋体" pitchFamily="65" charset="-122"/>
              </a:rPr>
              <a:t>的情绪变化,描写细腻生动,富有戏剧效果。②交代“打架”事件的结局;“老头”的行为、情</a:t>
            </a:r>
            <a:r>
              <a:rPr dirty="0"/>
              <a:t/>
            </a:r>
            <a:br>
              <a:rPr dirty="0"/>
            </a:br>
            <a:r>
              <a:rPr lang="zh-CN" altLang="en-US" sz="1530" kern="0" dirty="0" smtClean="0">
                <a:solidFill>
                  <a:srgbClr val="000000"/>
                </a:solidFill>
                <a:latin typeface="Times New Roman" pitchFamily="65" charset="-122"/>
                <a:ea typeface="宋体" pitchFamily="65" charset="-122"/>
              </a:rPr>
              <a:t>绪、言语恢复故态,与之前的叫阵形成对照,也与前文的惯常言行呼应,强化了人物的性格特征。</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这是一道赏析题。解答此类题一般从表现手法、思想情感、结构形式等方面考虑。</a:t>
            </a:r>
            <a:r>
              <a:rPr dirty="0"/>
              <a:t/>
            </a:r>
            <a:br>
              <a:rPr dirty="0"/>
            </a:br>
            <a:r>
              <a:rPr lang="zh-CN" altLang="en-US" sz="1530" kern="0" dirty="0" smtClean="0">
                <a:solidFill>
                  <a:srgbClr val="000000"/>
                </a:solidFill>
                <a:latin typeface="Times New Roman" pitchFamily="65" charset="-122"/>
                <a:ea typeface="宋体" pitchFamily="65" charset="-122"/>
              </a:rPr>
              <a:t>画线部分运用了神态、动作和语言的描写手法及伏笔的表现手法,形成了与前文呼应的结构</a:t>
            </a:r>
            <a:r>
              <a:rPr dirty="0"/>
              <a:t/>
            </a:r>
            <a:br>
              <a:rPr dirty="0"/>
            </a:br>
            <a:r>
              <a:rPr lang="zh-CN" altLang="en-US" sz="1530" kern="0" dirty="0" smtClean="0">
                <a:solidFill>
                  <a:srgbClr val="000000"/>
                </a:solidFill>
                <a:latin typeface="Times New Roman" pitchFamily="65" charset="-122"/>
                <a:ea typeface="宋体" pitchFamily="65" charset="-122"/>
              </a:rPr>
              <a:t>形式,点出了老头前后的心情变化。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①开头以繁笔设置故事场景,营造出浓厚的市井氛围,为“老头”的出场作了铺垫。</a:t>
            </a:r>
            <a:r>
              <a:rPr dirty="0"/>
              <a:t/>
            </a:r>
            <a:br>
              <a:rPr dirty="0"/>
            </a:br>
            <a:r>
              <a:rPr lang="zh-CN" altLang="en-US" sz="1530" kern="0" dirty="0" smtClean="0">
                <a:solidFill>
                  <a:srgbClr val="000000"/>
                </a:solidFill>
                <a:latin typeface="Times New Roman" pitchFamily="65" charset="-122"/>
                <a:ea typeface="宋体" pitchFamily="65" charset="-122"/>
              </a:rPr>
              <a:t>②结尾交代“老头”死后留下巨款的情节,以简笔收束全文,留下悬念与想象空间。③开头与</a:t>
            </a:r>
            <a:r>
              <a:rPr dirty="0"/>
              <a:t/>
            </a:r>
            <a:br>
              <a:rPr dirty="0"/>
            </a:br>
            <a:r>
              <a:rPr lang="zh-CN" altLang="en-US" sz="1530" kern="0" dirty="0" smtClean="0">
                <a:solidFill>
                  <a:srgbClr val="000000"/>
                </a:solidFill>
                <a:latin typeface="Times New Roman" pitchFamily="65" charset="-122"/>
                <a:ea typeface="宋体" pitchFamily="65" charset="-122"/>
              </a:rPr>
              <a:t>结尾繁简反差巨大,突破了常规写法;繁笔舒缓,简笔急促,结构奇峻峭拔,令人惊奇。</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   这是一道结构分析题。作答时,主要解释清楚作者为什么要将其处理成与常规写法迥</a:t>
            </a:r>
            <a:r>
              <a:rPr dirty="0"/>
              <a:t/>
            </a:r>
            <a:br>
              <a:rPr dirty="0"/>
            </a:br>
            <a:r>
              <a:rPr lang="zh-CN" altLang="en-US" sz="1530" kern="0" dirty="0" smtClean="0">
                <a:solidFill>
                  <a:srgbClr val="000000"/>
                </a:solidFill>
                <a:latin typeface="Times New Roman" pitchFamily="65" charset="-122"/>
                <a:ea typeface="宋体" pitchFamily="65" charset="-122"/>
              </a:rPr>
              <a:t>异的头重脚轻的结构。解答此题可分解为三个问题:为什么这样开头,为什么这样结尾,繁简安</a:t>
            </a:r>
            <a:r>
              <a:rPr dirty="0"/>
              <a:t/>
            </a:r>
            <a:br>
              <a:rPr dirty="0"/>
            </a:br>
            <a:r>
              <a:rPr lang="zh-CN" altLang="en-US" sz="1530" kern="0" dirty="0" smtClean="0">
                <a:solidFill>
                  <a:srgbClr val="000000"/>
                </a:solidFill>
                <a:latin typeface="Times New Roman" pitchFamily="65" charset="-122"/>
                <a:ea typeface="宋体" pitchFamily="65" charset="-122"/>
              </a:rPr>
              <a:t>排的表达效果如何。这样就很容易弄清答题思路了。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①作者刻画这个“老头”,意在揭示:即使是看似微贱、遭人轻视的小人物,也有丰</a:t>
            </a:r>
            <a:r>
              <a:rPr dirty="0"/>
              <a:t/>
            </a:r>
            <a:br>
              <a:rPr dirty="0"/>
            </a:br>
            <a:r>
              <a:rPr lang="zh-CN" altLang="en-US" sz="1530" kern="0" dirty="0" smtClean="0">
                <a:solidFill>
                  <a:srgbClr val="000000"/>
                </a:solidFill>
                <a:latin typeface="Times New Roman" pitchFamily="65" charset="-122"/>
                <a:ea typeface="宋体" pitchFamily="65" charset="-122"/>
              </a:rPr>
              <a:t>富、复杂的内心世界和自己的尊严。②作者以深切的人文关怀,呼唤人们关注那些处于生活</a:t>
            </a:r>
            <a:r>
              <a:rPr dirty="0"/>
              <a:t/>
            </a:r>
            <a:br>
              <a:rPr dirty="0"/>
            </a:br>
            <a:r>
              <a:rPr lang="zh-CN" altLang="en-US" sz="1530" kern="0" dirty="0" smtClean="0">
                <a:solidFill>
                  <a:srgbClr val="000000"/>
                </a:solidFill>
                <a:latin typeface="Times New Roman" pitchFamily="65" charset="-122"/>
                <a:ea typeface="宋体" pitchFamily="65" charset="-122"/>
              </a:rPr>
              <a:t>底层和社会边缘的小人物,给予他们更多的同情、理解和尊重。</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解答此题要注意老头身份、性格的与众不同,同时,要将文中人物对老头的态度和作者</a:t>
            </a:r>
            <a:r>
              <a:rPr dirty="0"/>
              <a:t/>
            </a:r>
            <a:br>
              <a:rPr dirty="0"/>
            </a:br>
            <a:r>
              <a:rPr lang="zh-CN" altLang="en-US" sz="1530" kern="0" dirty="0" smtClean="0">
                <a:solidFill>
                  <a:srgbClr val="000000"/>
                </a:solidFill>
                <a:latin typeface="Times New Roman" pitchFamily="65" charset="-122"/>
                <a:ea typeface="宋体" pitchFamily="65" charset="-122"/>
              </a:rPr>
              <a:t>对老头的态度区分开来进行分析。解答此题还可以联系汪曾祺作品中常有的思想和价值观</a:t>
            </a:r>
            <a:r>
              <a:rPr dirty="0"/>
              <a:t/>
            </a:r>
            <a:br>
              <a:rPr dirty="0"/>
            </a:br>
            <a:r>
              <a:rPr lang="zh-CN" altLang="en-US" sz="1530" kern="0" dirty="0" smtClean="0">
                <a:solidFill>
                  <a:srgbClr val="000000"/>
                </a:solidFill>
                <a:latin typeface="Times New Roman" pitchFamily="65" charset="-122"/>
                <a:ea typeface="宋体" pitchFamily="65" charset="-122"/>
              </a:rPr>
              <a:t>来思考。汪曾祺的作品常关注市井小人物,常体现出对小人物的人文关怀。如能联系到这一</a:t>
            </a:r>
            <a:r>
              <a:rPr dirty="0"/>
              <a:t/>
            </a:r>
            <a:br>
              <a:rPr dirty="0"/>
            </a:br>
            <a:r>
              <a:rPr lang="zh-CN" altLang="en-US" sz="1530" kern="0" dirty="0" smtClean="0">
                <a:solidFill>
                  <a:srgbClr val="000000"/>
                </a:solidFill>
                <a:latin typeface="Times New Roman" pitchFamily="65" charset="-122"/>
                <a:ea typeface="宋体" pitchFamily="65" charset="-122"/>
              </a:rPr>
              <a:t>层,作答时就会更全面,更深刻。</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三、(2014浙江,11—15)阅读下面的文字,回答问题。(20分)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走　眼</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王伟锋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老街两边,一溜儿开有十多家古玩店。“珍宝斋”的门店在老街的最里面。老板姓赵,做这一</a:t>
            </a:r>
            <a:r>
              <a:t/>
            </a:r>
            <a:br/>
            <a:r>
              <a:rPr lang="zh-CN" altLang="en-US" sz="1530" kern="0" dirty="0" smtClean="0">
                <a:solidFill>
                  <a:srgbClr val="000000"/>
                </a:solidFill>
                <a:latin typeface="Times New Roman" pitchFamily="65" charset="-122"/>
                <a:ea typeface="宋体" pitchFamily="65" charset="-122"/>
              </a:rPr>
              <a:t>行已经有20多年了。赵老板内行,眼力好。据说,好东西只要打他眼前一过,没有看走眼的。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一次,老街有家店收了一件钧瓷,吃不准货色。半条街的人都看过了,但谁也不敢拍板下结论。</a:t>
            </a:r>
            <a:r>
              <a:t/>
            </a:r>
            <a:br/>
            <a:r>
              <a:rPr lang="zh-CN" altLang="en-US" sz="1530" kern="0" dirty="0" smtClean="0">
                <a:solidFill>
                  <a:srgbClr val="000000"/>
                </a:solidFill>
                <a:latin typeface="Times New Roman" pitchFamily="65" charset="-122"/>
                <a:ea typeface="宋体" pitchFamily="65" charset="-122"/>
              </a:rPr>
              <a:t>店主亲自出马,恭恭敬敬地请赵老板赏脸,过去给看一眼。赵老板热心,当即过去,反复把玩了,</a:t>
            </a:r>
            <a:r>
              <a:t/>
            </a:r>
            <a:br/>
            <a:r>
              <a:rPr lang="zh-CN" altLang="en-US" sz="1530" u="sng" kern="0" dirty="0" smtClean="0">
                <a:solidFill>
                  <a:srgbClr val="000000"/>
                </a:solidFill>
                <a:latin typeface="Times New Roman" pitchFamily="65" charset="-122"/>
                <a:ea typeface="宋体" pitchFamily="65" charset="-122"/>
              </a:rPr>
              <a:t>淡淡</a:t>
            </a:r>
            <a:r>
              <a:rPr lang="zh-CN" altLang="en-US" sz="1530" kern="0" dirty="0" smtClean="0">
                <a:solidFill>
                  <a:srgbClr val="000000"/>
                </a:solidFill>
                <a:latin typeface="Times New Roman" pitchFamily="65" charset="-122"/>
                <a:ea typeface="宋体" pitchFamily="65" charset="-122"/>
              </a:rPr>
              <a:t>地说:“收着。”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店主心中一喜,禁不住颤声问:“能收?”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赵老板</a:t>
            </a:r>
            <a:r>
              <a:rPr lang="zh-CN" altLang="en-US" sz="1530" u="sng" kern="0" dirty="0" smtClean="0">
                <a:solidFill>
                  <a:srgbClr val="000000"/>
                </a:solidFill>
                <a:latin typeface="Times New Roman" pitchFamily="65" charset="-122"/>
                <a:ea typeface="宋体" pitchFamily="65" charset="-122"/>
              </a:rPr>
              <a:t>朗声</a:t>
            </a:r>
            <a:r>
              <a:rPr lang="zh-CN" altLang="en-US" sz="1530" kern="0" dirty="0" smtClean="0">
                <a:solidFill>
                  <a:srgbClr val="000000"/>
                </a:solidFill>
                <a:latin typeface="Times New Roman" pitchFamily="65" charset="-122"/>
                <a:ea typeface="宋体" pitchFamily="65" charset="-122"/>
              </a:rPr>
              <a:t>道:“能收!”后来,那件钧瓷出手,价钱竟然翻了10倍。自此,赵老板声名日隆。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但是,新近开张的“云芳斋”的李老板却偏不信这个邪。李老板的店原本开在省城,不知怎么</a:t>
            </a:r>
            <a:r>
              <a:t/>
            </a:r>
            <a:br/>
            <a:r>
              <a:rPr lang="zh-CN" altLang="en-US" sz="1530" kern="0" dirty="0" smtClean="0">
                <a:solidFill>
                  <a:srgbClr val="000000"/>
                </a:solidFill>
                <a:latin typeface="Times New Roman" pitchFamily="65" charset="-122"/>
                <a:ea typeface="宋体" pitchFamily="65" charset="-122"/>
              </a:rPr>
              <a:t>一时兴起,在小镇开了一家分店。他初来乍到,想干一件露脸的事,好在老街尽快站稳脚跟。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这天,“珍宝斋”来了个外乡人。看打扮,像是落难之人。一进店,那人便掏出一个精巧的盒</a:t>
            </a:r>
            <a:r>
              <a:t/>
            </a:r>
            <a:br/>
            <a:r>
              <a:rPr lang="zh-CN" altLang="en-US" sz="1530" kern="0" dirty="0" smtClean="0">
                <a:solidFill>
                  <a:srgbClr val="000000"/>
                </a:solidFill>
                <a:latin typeface="Times New Roman" pitchFamily="65" charset="-122"/>
                <a:ea typeface="宋体" pitchFamily="65" charset="-122"/>
              </a:rPr>
              <a:t>子,说盘缠儿不够了,身上有块玉,想换俩钱花。伙计打开盒子,一看,心里一惊,赶忙一溜小跑,把</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正在后院竹椅上闭目养神的赵老板请了过来。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赵老板拿过那盒子,看了一下玉,又盖上盒子,端详良久,问卖家:“想淘换多少钱?”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卖家说:“少说也得这个数。”说着,伸出五根手指。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赵老板不语,站起身来,踱了几步,站定,对着卖家伸出了三根手指。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卖家摇摇头,固执地伸出五根手指,神色凝重地说:“这可是家传的宝贝,低于这个数,免谈。”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“收了。给客人添茶。”赵老板微微皱了皱眉头,不动声色地吩咐道。客人走后,赵老板拿了</a:t>
            </a:r>
            <a:r>
              <a:t/>
            </a:r>
            <a:br/>
            <a:r>
              <a:rPr lang="zh-CN" altLang="en-US" sz="1530" kern="0" dirty="0" smtClean="0">
                <a:solidFill>
                  <a:srgbClr val="000000"/>
                </a:solidFill>
                <a:latin typeface="Times New Roman" pitchFamily="65" charset="-122"/>
                <a:ea typeface="宋体" pitchFamily="65" charset="-122"/>
              </a:rPr>
              <a:t>盒子,低声嘱咐了伙计几句,然后不紧不慢地踱着方步,回后院品茶去了。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卖家出了古玩街,在镇上拐了几个弯,又勾回头,一闪身进了“云芳斋”的后院。伙计远远地看</a:t>
            </a:r>
            <a:r>
              <a:t/>
            </a:r>
            <a:br/>
            <a:r>
              <a:rPr lang="zh-CN" altLang="en-US" sz="1530" kern="0" dirty="0" smtClean="0">
                <a:solidFill>
                  <a:srgbClr val="000000"/>
                </a:solidFill>
                <a:latin typeface="Times New Roman" pitchFamily="65" charset="-122"/>
                <a:ea typeface="宋体" pitchFamily="65" charset="-122"/>
              </a:rPr>
              <a:t>得仔细,回来向赵老板汇报。赵老板低头沉思良久,叹了口气,说:“这个李老板,不怎么地道</a:t>
            </a:r>
            <a:r>
              <a:t/>
            </a:r>
            <a:br/>
            <a:r>
              <a:rPr lang="zh-CN" altLang="en-US" sz="1530" kern="0" dirty="0" smtClean="0">
                <a:solidFill>
                  <a:srgbClr val="000000"/>
                </a:solidFill>
                <a:latin typeface="Times New Roman" pitchFamily="65" charset="-122"/>
                <a:ea typeface="宋体" pitchFamily="65" charset="-122"/>
              </a:rPr>
              <a:t>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隔天,李老板和街上的几个店主来到“珍宝斋”,进门便嚷:“听说贵店新近收了件好东西,拿</a:t>
            </a:r>
            <a:r>
              <a:t/>
            </a:r>
            <a:br/>
            <a:r>
              <a:rPr lang="zh-CN" altLang="en-US" sz="1530" kern="0" dirty="0" smtClean="0">
                <a:solidFill>
                  <a:srgbClr val="000000"/>
                </a:solidFill>
                <a:latin typeface="Times New Roman" pitchFamily="65" charset="-122"/>
                <a:ea typeface="宋体" pitchFamily="65" charset="-122"/>
              </a:rPr>
              <a:t>出来,让大家开开眼!”</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赵老板拱手道:“小玩意儿而已,不值一提。”见赵老板不肯拿出玉,李老板暗自得意,忍不住</a:t>
            </a:r>
            <a:r>
              <a:t/>
            </a:r>
            <a:br/>
            <a:r>
              <a:rPr lang="zh-CN" altLang="en-US" sz="1530" kern="0" dirty="0" smtClean="0">
                <a:solidFill>
                  <a:srgbClr val="000000"/>
                </a:solidFill>
                <a:latin typeface="Times New Roman" pitchFamily="65" charset="-122"/>
                <a:ea typeface="宋体" pitchFamily="65" charset="-122"/>
              </a:rPr>
              <a:t>大声嚷嚷:“赵老板,您不让我们开眼,莫非您这一次走了眼,收了个扔货?”</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赵老板干咳一下,默不作声。李老板愈发得意起来:“呵呵,想不到,老街赫赫有名的赵老板,也</a:t>
            </a:r>
            <a:r>
              <a:rPr dirty="0"/>
              <a:t/>
            </a:r>
            <a:br>
              <a:rPr dirty="0"/>
            </a:br>
            <a:r>
              <a:rPr lang="zh-CN" altLang="en-US" sz="1530" kern="0" dirty="0" smtClean="0">
                <a:solidFill>
                  <a:srgbClr val="000000"/>
                </a:solidFill>
                <a:latin typeface="Times New Roman" pitchFamily="65" charset="-122"/>
                <a:ea typeface="宋体" pitchFamily="65" charset="-122"/>
              </a:rPr>
              <a:t>有看走眼的时候。”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这可关系到“珍宝斋”的声誉,连伙计都急了,赵老板依旧笑而不答。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李老板恣意取笑一番之后,领着一群人得意扬扬而去。伙计实在忍不住了,说:“老板,您怎么</a:t>
            </a:r>
            <a:r>
              <a:rPr dirty="0"/>
              <a:t/>
            </a:r>
            <a:br>
              <a:rPr dirty="0"/>
            </a:br>
            <a:r>
              <a:rPr lang="zh-CN" altLang="en-US" sz="1530" kern="0" dirty="0" smtClean="0">
                <a:solidFill>
                  <a:srgbClr val="000000"/>
                </a:solidFill>
                <a:latin typeface="Times New Roman" pitchFamily="65" charset="-122"/>
                <a:ea typeface="宋体" pitchFamily="65" charset="-122"/>
              </a:rPr>
              <a:t>一句话也不说啊?莫非咱们真的着了人家的道,收了个赝品?”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赵老板粲然一笑,说:“玉的确不怎么样,但盒子实实在在是个好东西。上等的古檀香木,名家</a:t>
            </a:r>
            <a:r>
              <a:rPr dirty="0"/>
              <a:t/>
            </a:r>
            <a:br>
              <a:rPr dirty="0"/>
            </a:br>
            <a:r>
              <a:rPr lang="zh-CN" altLang="en-US" sz="1530" kern="0" dirty="0" smtClean="0">
                <a:solidFill>
                  <a:srgbClr val="000000"/>
                </a:solidFill>
                <a:latin typeface="Times New Roman" pitchFamily="65" charset="-122"/>
                <a:ea typeface="宋体" pitchFamily="65" charset="-122"/>
              </a:rPr>
              <a:t>雕刻的纹饰。你说,究竟是谁走眼了?”伙计明白过来,心里那块石头终于落了地。他不解地</a:t>
            </a:r>
            <a:r>
              <a:rPr dirty="0"/>
              <a:t/>
            </a:r>
            <a:br>
              <a:rPr dirty="0"/>
            </a:br>
            <a:r>
              <a:rPr lang="zh-CN" altLang="en-US" sz="1530" kern="0" dirty="0" smtClean="0">
                <a:solidFill>
                  <a:srgbClr val="000000"/>
                </a:solidFill>
                <a:latin typeface="Times New Roman" pitchFamily="65" charset="-122"/>
                <a:ea typeface="宋体" pitchFamily="65" charset="-122"/>
              </a:rPr>
              <a:t>问:“既然如此,你为何不说,羞辱李老板一番呢?以其人之道,还治其人之身!”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赵老板长叹一声,说:“都在这个圈子里混饭吃,得饶人处,且饶人吧!”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一个月后,“珍宝斋”做成了一笔买卖,一个雕工精良的古檀香木盒子卖了个好价钱,整条老街</a:t>
            </a:r>
            <a:r>
              <a:rPr dirty="0"/>
              <a:t/>
            </a:r>
            <a:br>
              <a:rPr dirty="0"/>
            </a:br>
            <a:r>
              <a:rPr lang="zh-CN" altLang="en-US" sz="1530" kern="0" dirty="0" smtClean="0">
                <a:solidFill>
                  <a:srgbClr val="000000"/>
                </a:solidFill>
                <a:latin typeface="Times New Roman" pitchFamily="65" charset="-122"/>
                <a:ea typeface="宋体" pitchFamily="65" charset="-122"/>
              </a:rPr>
              <a:t>都轰动了。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不久,老街的人发现,“云芳斋”的牌子在夜里悄悄摘掉了,店面转给了一个本地人。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(本文有删改)</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1.赵老板在鉴定钧瓷时,小说先用“淡淡”,后用“朗声”来描写他的神态,反映了人物怎样的</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心理?(3分)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2.“买玉”情节中,作者使用了“欧·亨利笔法”,试作简要分析。(4分)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3.小说结尾处,李老板为什么会悄悄摘牌走人?(3分)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4.这篇小说为什么要用“走眼”做题目?(5分)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5.结合赵老板这一人物形象分析作品主旨。(5分) </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①自信、沉稳、果断。②强调、不容置疑。③对隔壁店主的疑惑微露不悦。</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抓住神态和语言描写是解答本题的关键。“淡淡”说明沉稳中透露出自信;面对店主</a:t>
            </a:r>
            <a:r>
              <a:rPr dirty="0"/>
              <a:t/>
            </a:r>
            <a:br>
              <a:rPr dirty="0"/>
            </a:br>
            <a:r>
              <a:rPr lang="zh-CN" altLang="en-US" sz="1530" kern="0" dirty="0" smtClean="0">
                <a:solidFill>
                  <a:srgbClr val="000000"/>
                </a:solidFill>
                <a:latin typeface="Times New Roman" pitchFamily="65" charset="-122"/>
                <a:ea typeface="宋体" pitchFamily="65" charset="-122"/>
              </a:rPr>
              <a:t>还犹豫的一句“能收”,“朗声”则表现出果断和不容置疑。</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评析</a:t>
            </a:r>
            <a:r>
              <a:rPr lang="zh-CN" altLang="en-US" sz="1530" kern="0" dirty="0" smtClean="0">
                <a:solidFill>
                  <a:srgbClr val="000000"/>
                </a:solidFill>
                <a:latin typeface="Times New Roman" pitchFamily="65" charset="-122"/>
                <a:ea typeface="宋体" pitchFamily="65" charset="-122"/>
              </a:rPr>
              <a:t>　本题考查体会重要语句的丰富含意,品味精彩的语言表达艺术的能力。解题时要注意</a:t>
            </a:r>
            <a:r>
              <a:rPr dirty="0"/>
              <a:t/>
            </a:r>
            <a:br>
              <a:rPr dirty="0"/>
            </a:br>
            <a:r>
              <a:rPr lang="zh-CN" altLang="en-US" sz="1530" kern="0" dirty="0" smtClean="0">
                <a:solidFill>
                  <a:srgbClr val="000000"/>
                </a:solidFill>
                <a:latin typeface="Times New Roman" pitchFamily="65" charset="-122"/>
                <a:ea typeface="宋体" pitchFamily="65" charset="-122"/>
              </a:rPr>
              <a:t>联系语境,进行对比。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①以为赵老板会走眼,结果是李老板走了眼;以为价值在玉,其实价值在盒,造成出人意</a:t>
            </a:r>
            <a:r>
              <a:rPr dirty="0"/>
              <a:t/>
            </a:r>
            <a:br>
              <a:rPr dirty="0"/>
            </a:br>
            <a:r>
              <a:rPr lang="zh-CN" altLang="en-US" sz="1530" kern="0" dirty="0" smtClean="0">
                <a:solidFill>
                  <a:srgbClr val="000000"/>
                </a:solidFill>
                <a:latin typeface="Times New Roman" pitchFamily="65" charset="-122"/>
                <a:ea typeface="宋体" pitchFamily="65" charset="-122"/>
              </a:rPr>
              <a:t>料的艺术效果。②赵老板在钧瓷鉴定中表现出来的眼光,以及在收玉时他对玉盒端详良久的</a:t>
            </a:r>
            <a:r>
              <a:rPr dirty="0"/>
              <a:t/>
            </a:r>
            <a:br>
              <a:rPr dirty="0"/>
            </a:br>
            <a:r>
              <a:rPr lang="zh-CN" altLang="en-US" sz="1530" kern="0" dirty="0" smtClean="0">
                <a:solidFill>
                  <a:srgbClr val="000000"/>
                </a:solidFill>
                <a:latin typeface="Times New Roman" pitchFamily="65" charset="-122"/>
                <a:ea typeface="宋体" pitchFamily="65" charset="-122"/>
              </a:rPr>
              <a:t>细节,这些铺垫使结局合乎情理。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“欧·亨利笔法”是指在小说结尾处让人物命运发生陡转,出现意想不到的结果。这种</a:t>
            </a:r>
            <a:r>
              <a:rPr dirty="0"/>
              <a:t/>
            </a:r>
            <a:br>
              <a:rPr dirty="0"/>
            </a:br>
            <a:r>
              <a:rPr lang="zh-CN" altLang="en-US" sz="1530" kern="0" dirty="0" smtClean="0">
                <a:solidFill>
                  <a:srgbClr val="000000"/>
                </a:solidFill>
                <a:latin typeface="Times New Roman" pitchFamily="65" charset="-122"/>
                <a:ea typeface="宋体" pitchFamily="65" charset="-122"/>
              </a:rPr>
              <a:t>笔法的一个重要特点是结果在意料之外,又在情理之中。分析时要注意两点:既要指出在意料</a:t>
            </a:r>
            <a:r>
              <a:rPr dirty="0"/>
              <a:t/>
            </a:r>
            <a:br>
              <a:rPr dirty="0"/>
            </a:br>
            <a:r>
              <a:rPr lang="zh-CN" altLang="en-US" sz="1530" kern="0" dirty="0" smtClean="0">
                <a:solidFill>
                  <a:srgbClr val="000000"/>
                </a:solidFill>
                <a:latin typeface="Times New Roman" pitchFamily="65" charset="-122"/>
                <a:ea typeface="宋体" pitchFamily="65" charset="-122"/>
              </a:rPr>
              <a:t>之外的原因,又要分析出在情理之中的理由。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评析　本题考查分析作品体裁的基本特征和主要表现手法的能力,属于分析综合。关键点是</a:t>
            </a:r>
            <a:r>
              <a:rPr dirty="0"/>
              <a:t/>
            </a:r>
            <a:br>
              <a:rPr dirty="0"/>
            </a:br>
            <a:r>
              <a:rPr lang="zh-CN" altLang="en-US" sz="1530" kern="0" dirty="0" smtClean="0">
                <a:solidFill>
                  <a:srgbClr val="000000"/>
                </a:solidFill>
                <a:latin typeface="Times New Roman" pitchFamily="65" charset="-122"/>
                <a:ea typeface="宋体" pitchFamily="65" charset="-122"/>
              </a:rPr>
              <a:t>看考生是否理解“欧·亨利笔法”的内涵。</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919939"/>
            <a:ext cx="8127250" cy="5596921"/>
            <a:chOff x="539750" y="1080000"/>
            <a:chExt cx="8127250" cy="5596921"/>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①自感技不如人。②自觉羞愧。③不守行业规矩,终究难以立足。</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结果在结尾,原因肯定散落在前文中。文章第5段写到李老板想干一件露脸的事,以便</a:t>
              </a:r>
              <a:r>
                <a:rPr dirty="0"/>
                <a:t/>
              </a:r>
              <a:br>
                <a:rPr dirty="0"/>
              </a:br>
              <a:r>
                <a:rPr lang="zh-CN" altLang="en-US" sz="1530" kern="0" dirty="0" smtClean="0">
                  <a:solidFill>
                    <a:srgbClr val="000000"/>
                  </a:solidFill>
                  <a:latin typeface="Times New Roman" pitchFamily="65" charset="-122"/>
                  <a:ea typeface="宋体" pitchFamily="65" charset="-122"/>
                </a:rPr>
                <a:t>站稳脚跟,便想到用辨玉之事来打败赵老板,后来的失败说明他无法站稳脚跟;文章13—17段写</a:t>
              </a:r>
              <a:r>
                <a:rPr dirty="0"/>
                <a:t/>
              </a:r>
              <a:br>
                <a:rPr dirty="0"/>
              </a:br>
              <a:r>
                <a:rPr lang="zh-CN" altLang="en-US" sz="1530" kern="0" dirty="0" smtClean="0">
                  <a:solidFill>
                    <a:srgbClr val="000000"/>
                  </a:solidFill>
                  <a:latin typeface="Times New Roman" pitchFamily="65" charset="-122"/>
                  <a:ea typeface="宋体" pitchFamily="65" charset="-122"/>
                </a:rPr>
                <a:t>他羞辱赵老板,但实际是自己被嘲弄、羞辱;第12段赵老板说李老板“不怎么地道”,说明李老</a:t>
              </a:r>
              <a:r>
                <a:rPr dirty="0"/>
                <a:t/>
              </a:r>
              <a:br>
                <a:rPr dirty="0"/>
              </a:br>
              <a:r>
                <a:rPr lang="zh-CN" altLang="en-US" sz="1530" kern="0" dirty="0" smtClean="0">
                  <a:solidFill>
                    <a:srgbClr val="000000"/>
                  </a:solidFill>
                  <a:latin typeface="Times New Roman" pitchFamily="65" charset="-122"/>
                  <a:ea typeface="宋体" pitchFamily="65" charset="-122"/>
                </a:rPr>
                <a:t>板不守行业规矩,人格有问题。这些都是李老板摘牌走人的暗示信息或理由。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①“走眼”是贯穿全文的线索。②“走眼”是全文的主要事件。③“走眼”在文中</a:t>
              </a:r>
              <a:r>
                <a:rPr dirty="0"/>
                <a:t/>
              </a:r>
              <a:br>
                <a:rPr dirty="0"/>
              </a:br>
              <a:r>
                <a:rPr lang="zh-CN" altLang="en-US" sz="1530" kern="0" dirty="0" smtClean="0">
                  <a:solidFill>
                    <a:srgbClr val="000000"/>
                  </a:solidFill>
                  <a:latin typeface="Times New Roman" pitchFamily="65" charset="-122"/>
                  <a:ea typeface="宋体" pitchFamily="65" charset="-122"/>
                </a:rPr>
                <a:t>具有正话反说的效果,较好地突出了主题。</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“走眼”是全文的主要事件,是对文意的概括;“走眼”也是行文的线索,小说围绕这一</a:t>
              </a:r>
              <a:r>
                <a:rPr dirty="0"/>
                <a:t/>
              </a:r>
              <a:br>
                <a:rPr dirty="0"/>
              </a:br>
              <a:r>
                <a:rPr lang="zh-CN" altLang="en-US" sz="1530" kern="0" dirty="0" smtClean="0">
                  <a:solidFill>
                    <a:srgbClr val="000000"/>
                  </a:solidFill>
                  <a:latin typeface="Times New Roman" pitchFamily="65" charset="-122"/>
                  <a:ea typeface="宋体" pitchFamily="65" charset="-122"/>
                </a:rPr>
                <a:t>点来安排情节;“走眼”让读者都以为主人公走眼了,结果走眼的是另一人。明白了这些,答案</a:t>
              </a:r>
              <a:r>
                <a:rPr dirty="0"/>
                <a:t/>
              </a:r>
              <a:br>
                <a:rPr dirty="0"/>
              </a:br>
              <a:r>
                <a:rPr lang="zh-CN" altLang="en-US" sz="1530" kern="0" dirty="0" smtClean="0">
                  <a:solidFill>
                    <a:srgbClr val="000000"/>
                  </a:solidFill>
                  <a:latin typeface="Times New Roman" pitchFamily="65" charset="-122"/>
                  <a:ea typeface="宋体" pitchFamily="65" charset="-122"/>
                </a:rPr>
                <a:t>就出来了。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小说塑造了一个阅历丰富,洞悉人心,为人仗义,精通业务的商人形象,揭示了经商与做</a:t>
              </a:r>
              <a:r>
                <a:rPr dirty="0"/>
                <a:t/>
              </a:r>
              <a:br>
                <a:rPr dirty="0"/>
              </a:br>
              <a:r>
                <a:rPr lang="zh-CN" altLang="en-US" sz="1530" kern="0" dirty="0" smtClean="0">
                  <a:solidFill>
                    <a:srgbClr val="000000"/>
                  </a:solidFill>
                  <a:latin typeface="Times New Roman" pitchFamily="65" charset="-122"/>
                  <a:ea typeface="宋体" pitchFamily="65" charset="-122"/>
                </a:rPr>
                <a:t>人一样,都应该诚信、宽厚、与人为善的主旨。</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文章写了赵老板鉴定钧瓷和收玉两件事,均写出了他的业务精通;而“收玉”后暗中派</a:t>
              </a:r>
              <a:r>
                <a:rPr dirty="0"/>
                <a:t/>
              </a:r>
              <a:br>
                <a:rPr dirty="0"/>
              </a:br>
              <a:r>
                <a:rPr lang="zh-CN" altLang="en-US" sz="1530" kern="0" dirty="0" smtClean="0">
                  <a:solidFill>
                    <a:srgbClr val="000000"/>
                  </a:solidFill>
                  <a:latin typeface="Times New Roman" pitchFamily="65" charset="-122"/>
                  <a:ea typeface="宋体" pitchFamily="65" charset="-122"/>
                </a:rPr>
                <a:t>伙计追查卖玉人行踪,显示出其洞悉人心的能力和丰富的阅历;未揭穿李老板突出了他的仗</a:t>
              </a:r>
              <a:endParaRPr lang="zh-CN" altLang="en-US" dirty="0"/>
            </a:p>
          </p:txBody>
        </p:sp>
        <p:sp>
          <p:nvSpPr>
            <p:cNvPr id="3" name="TextBox 2"/>
            <p:cNvSpPr txBox="1"/>
            <p:nvPr/>
          </p:nvSpPr>
          <p:spPr>
            <a:xfrm>
              <a:off x="539750" y="5970574"/>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义。由此可概括出人物形象。李老板的失败既是技术的失败,也是为人的失败。从中可以概</a:t>
              </a:r>
              <a:r>
                <a:rPr dirty="0"/>
                <a:t/>
              </a:r>
              <a:br>
                <a:rPr dirty="0"/>
              </a:br>
              <a:r>
                <a:rPr lang="zh-CN" altLang="en-US" sz="1530" kern="0" dirty="0" smtClean="0">
                  <a:solidFill>
                    <a:srgbClr val="000000"/>
                  </a:solidFill>
                  <a:latin typeface="Times New Roman" pitchFamily="65" charset="-122"/>
                  <a:ea typeface="宋体" pitchFamily="65" charset="-122"/>
                </a:rPr>
                <a:t>括出作品的主旨。</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四、(2014江西,17—19)阅读下面的文字,回答问题。(18分)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抻　面</a:t>
            </a:r>
            <a:r>
              <a:rPr lang="zh-CN" altLang="en-US" sz="1152" kern="0" baseline="59000" dirty="0" smtClean="0">
                <a:solidFill>
                  <a:srgbClr val="000000"/>
                </a:solidFill>
                <a:latin typeface="Times New Roman" pitchFamily="65" charset="-122"/>
                <a:ea typeface="宋体" pitchFamily="65" charset="-122"/>
              </a:rPr>
              <a:t>[注]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阿 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铁良是满族人。问他祖上是哪个旗的,他说不知道,管它哪个旗的,还不都是要干活儿吃饭。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铁良在北京是个小有名气的人,因为抻得一手好面。面是随时有客要吃就得煮的,因此,铁良专</a:t>
            </a:r>
            <a:r>
              <a:rPr dirty="0"/>
              <a:t/>
            </a:r>
            <a:br>
              <a:rPr dirty="0"/>
            </a:br>
            <a:r>
              <a:rPr lang="zh-CN" altLang="en-US" sz="1530" kern="0" dirty="0" smtClean="0">
                <a:solidFill>
                  <a:srgbClr val="000000"/>
                </a:solidFill>
                <a:latin typeface="Times New Roman" pitchFamily="65" charset="-122"/>
                <a:ea typeface="宋体" pitchFamily="65" charset="-122"/>
              </a:rPr>
              <a:t>在一家做。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铁良原来有几股钱在店里,后来店叫政府公私合了营,铁良有些不太愿意,在一个公家人面前说</a:t>
            </a:r>
            <a:r>
              <a:rPr dirty="0"/>
              <a:t/>
            </a:r>
            <a:br>
              <a:rPr dirty="0"/>
            </a:br>
            <a:r>
              <a:rPr lang="zh-CN" altLang="en-US" sz="1530" kern="0" dirty="0" smtClean="0">
                <a:solidFill>
                  <a:srgbClr val="000000"/>
                </a:solidFill>
                <a:latin typeface="Times New Roman" pitchFamily="65" charset="-122"/>
                <a:ea typeface="宋体" pitchFamily="65" charset="-122"/>
              </a:rPr>
              <a:t>了几句。公家人也是以前常来店里吃铁良抻的面的主儿,劝了铁良几句。几年以后,铁良知道</a:t>
            </a:r>
            <a:r>
              <a:rPr dirty="0"/>
              <a:t/>
            </a:r>
            <a:br>
              <a:rPr dirty="0"/>
            </a:br>
            <a:r>
              <a:rPr lang="zh-CN" altLang="en-US" sz="1530" kern="0" dirty="0" smtClean="0">
                <a:solidFill>
                  <a:srgbClr val="000000"/>
                </a:solidFill>
                <a:latin typeface="Times New Roman" pitchFamily="65" charset="-122"/>
                <a:ea typeface="宋体" pitchFamily="65" charset="-122"/>
              </a:rPr>
              <a:t>害怕了,心里感激着那个公家人。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抻面最讲究的是和面。和面先和个大概齐,之后放在案子上苫块湿布醒着。</a:t>
            </a:r>
            <a:r>
              <a:rPr lang="zh-CN" altLang="en-US" sz="1530" u="sng" kern="0" dirty="0" smtClean="0">
                <a:solidFill>
                  <a:srgbClr val="000000"/>
                </a:solidFill>
                <a:latin typeface="Times New Roman" pitchFamily="65" charset="-122"/>
                <a:ea typeface="宋体" pitchFamily="65" charset="-122"/>
              </a:rPr>
              <a:t>后来运动多了,铁</a:t>
            </a:r>
            <a:r>
              <a:rPr dirty="0"/>
              <a:t/>
            </a:r>
            <a:br>
              <a:rPr dirty="0"/>
            </a:br>
            <a:r>
              <a:rPr lang="zh-CN" altLang="en-US" sz="1530" u="sng" kern="0" dirty="0" smtClean="0">
                <a:solidFill>
                  <a:srgbClr val="000000"/>
                </a:solidFill>
                <a:latin typeface="Times New Roman" pitchFamily="65" charset="-122"/>
                <a:ea typeface="宋体" pitchFamily="65" charset="-122"/>
              </a:rPr>
              <a:t>良说,这“反省”就是咱们的醒面;醒好了面,愿意怎么揉掐捏拉,随您便。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醒好了的面,内里没有疙瘩。面粉一掺了水,放不多时就会发酸,所以要下碱。下了碱的面,就</a:t>
            </a:r>
            <a:r>
              <a:rPr dirty="0"/>
              <a:t/>
            </a:r>
            <a:br>
              <a:rPr dirty="0"/>
            </a:br>
            <a:r>
              <a:rPr lang="zh-CN" altLang="en-US" sz="1530" kern="0" dirty="0" smtClean="0">
                <a:solidFill>
                  <a:srgbClr val="000000"/>
                </a:solidFill>
                <a:latin typeface="Times New Roman" pitchFamily="65" charset="-122"/>
                <a:ea typeface="宋体" pitchFamily="65" charset="-122"/>
              </a:rPr>
              <a:t>可以抻了。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有人用舌头试碱放多了还是少了,舔舔,有一股苦甜香,就是合适了。铁良试碱不用舌头,一半</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儿的原因是抻面是个露脸的活儿,是公开的,客人看着,当面的。铁良用鼻子闻闻,碱多了,就再</a:t>
            </a:r>
            <a:r>
              <a:t/>
            </a:r>
            <a:br/>
            <a:r>
              <a:rPr lang="zh-CN" altLang="en-US" sz="1530" kern="0" dirty="0" smtClean="0">
                <a:solidFill>
                  <a:srgbClr val="000000"/>
                </a:solidFill>
                <a:latin typeface="Times New Roman" pitchFamily="65" charset="-122"/>
                <a:ea typeface="宋体" pitchFamily="65" charset="-122"/>
              </a:rPr>
              <a:t>放放,醒碱。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跑堂的得了客人要的数儿,拉长声儿喊给铁良。客人出到街上,靠在铺面窗口看铁良抻面,好像</a:t>
            </a:r>
            <a:r>
              <a:t/>
            </a:r>
            <a:br/>
            <a:r>
              <a:rPr lang="zh-CN" altLang="en-US" sz="1530" kern="0" dirty="0" smtClean="0">
                <a:solidFill>
                  <a:srgbClr val="000000"/>
                </a:solidFill>
                <a:latin typeface="Times New Roman" pitchFamily="65" charset="-122"/>
                <a:ea typeface="宋体" pitchFamily="65" charset="-122"/>
              </a:rPr>
              <a:t>是买了一张看戏的站票。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铁良不含糊,一手揪出一拳头面,“啪”,和在一起,搓成粗条儿,掐着两头儿,上下一悠,就一个人</a:t>
            </a:r>
            <a:r>
              <a:t/>
            </a:r>
            <a:br/>
            <a:r>
              <a:rPr lang="zh-CN" altLang="en-US" sz="1530" kern="0" dirty="0" smtClean="0">
                <a:solidFill>
                  <a:srgbClr val="000000"/>
                </a:solidFill>
                <a:latin typeface="Times New Roman" pitchFamily="65" charset="-122"/>
                <a:ea typeface="宋体" pitchFamily="65" charset="-122"/>
              </a:rPr>
              <a:t>长了——人伸开胳膊的长度等于这个人的身高。铁良两手往当中一合,就是两股,再抻再合,就</a:t>
            </a:r>
            <a:r>
              <a:t/>
            </a:r>
            <a:br/>
            <a:r>
              <a:rPr lang="zh-CN" altLang="en-US" sz="1530" kern="0" dirty="0" smtClean="0">
                <a:solidFill>
                  <a:srgbClr val="000000"/>
                </a:solidFill>
                <a:latin typeface="Times New Roman" pitchFamily="65" charset="-122"/>
                <a:ea typeface="宋体" pitchFamily="65" charset="-122"/>
              </a:rPr>
              <a:t>是四股,再抻再合,八股,十六股,三十二股,六十四股,一百二十八股。之后掐去两头,朝脑后一</a:t>
            </a:r>
            <a:r>
              <a:t/>
            </a:r>
            <a:br/>
            <a:r>
              <a:rPr lang="zh-CN" altLang="en-US" sz="1530" kern="0" dirty="0" smtClean="0">
                <a:solidFill>
                  <a:srgbClr val="000000"/>
                </a:solidFill>
                <a:latin typeface="Times New Roman" pitchFamily="65" charset="-122"/>
                <a:ea typeface="宋体" pitchFamily="65" charset="-122"/>
              </a:rPr>
              <a:t>甩,好像是大闺女的辫子飞落到灶上的锅里,客人就笑了,转身回到店里的座位上。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锅边儿的伙计用一双长筷子搅两下,大笊篱把面捞出盛到海碗里。海碗里有牛骨高汤,入好面,</a:t>
            </a:r>
            <a:r>
              <a:t/>
            </a:r>
            <a:br/>
            <a:r>
              <a:rPr lang="zh-CN" altLang="en-US" sz="1530" kern="0" dirty="0" smtClean="0">
                <a:solidFill>
                  <a:srgbClr val="000000"/>
                </a:solidFill>
                <a:latin typeface="Times New Roman" pitchFamily="65" charset="-122"/>
                <a:ea typeface="宋体" pitchFamily="65" charset="-122"/>
              </a:rPr>
              <a:t>撒几片芫荽、葱丝儿、带红根儿的嫩菠菜,浇上满天星辣椒油花儿,红、绿、白,“啪嗒”,放</a:t>
            </a:r>
            <a:r>
              <a:t/>
            </a:r>
            <a:br/>
            <a:r>
              <a:rPr lang="zh-CN" altLang="en-US" sz="1530" kern="0" dirty="0" smtClean="0">
                <a:solidFill>
                  <a:srgbClr val="000000"/>
                </a:solidFill>
                <a:latin typeface="Times New Roman" pitchFamily="65" charset="-122"/>
                <a:ea typeface="宋体" pitchFamily="65" charset="-122"/>
              </a:rPr>
              <a:t>在了客人面前。客人挑起一筷子面,撑开嘴吃,热气蒸得额头有点儿亮。铁良呢,和街上的熟人</a:t>
            </a:r>
            <a:r>
              <a:t/>
            </a:r>
            <a:br/>
            <a:r>
              <a:rPr lang="zh-CN" altLang="en-US" sz="1530" kern="0" dirty="0" smtClean="0">
                <a:solidFill>
                  <a:srgbClr val="000000"/>
                </a:solidFill>
                <a:latin typeface="Times New Roman" pitchFamily="65" charset="-122"/>
                <a:ea typeface="宋体" pitchFamily="65" charset="-122"/>
              </a:rPr>
              <a:t>聊了有一会儿了。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20世纪50年代,犯人被押去刑场的时候还允许点路边的馆子,吃最后一口人间食。有个老头子</a:t>
            </a:r>
            <a:r>
              <a:t/>
            </a:r>
            <a:br/>
            <a:r>
              <a:rPr lang="zh-CN" altLang="en-US" sz="1530" kern="0" dirty="0" smtClean="0">
                <a:solidFill>
                  <a:srgbClr val="000000"/>
                </a:solidFill>
                <a:latin typeface="Times New Roman" pitchFamily="65" charset="-122"/>
                <a:ea typeface="宋体" pitchFamily="65" charset="-122"/>
              </a:rPr>
              <a:t>被押在车上,路过铁良的店,说是去阴间的路上得吃口抻面。于是押进去,老头子张口要龙须</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贫穷、孤单,却热爱生活、充满快乐。从卖破烂来筹集水果蛋糕基金、自己做风筝</a:t>
            </a:r>
            <a:r>
              <a:rPr dirty="0"/>
              <a:t/>
            </a:r>
            <a:br>
              <a:rPr dirty="0"/>
            </a:br>
            <a:r>
              <a:rPr lang="zh-CN" altLang="en-US" sz="1530" kern="0" dirty="0" smtClean="0">
                <a:solidFill>
                  <a:srgbClr val="000000"/>
                </a:solidFill>
                <a:latin typeface="Times New Roman" pitchFamily="65" charset="-122"/>
                <a:ea typeface="宋体" pitchFamily="65" charset="-122"/>
              </a:rPr>
              <a:t>作为礼物、凑五分钱买牛骨头等情节,可见其贫穷;从只有“我”和小狗陪伴她等情节,可见其</a:t>
            </a:r>
            <a:r>
              <a:rPr dirty="0"/>
              <a:t/>
            </a:r>
            <a:br>
              <a:rPr dirty="0"/>
            </a:br>
            <a:r>
              <a:rPr lang="zh-CN" altLang="en-US" sz="1530" kern="0" dirty="0" smtClean="0">
                <a:solidFill>
                  <a:srgbClr val="000000"/>
                </a:solidFill>
                <a:latin typeface="Times New Roman" pitchFamily="65" charset="-122"/>
                <a:ea typeface="宋体" pitchFamily="65" charset="-122"/>
              </a:rPr>
              <a:t>孤单;从满怀欣喜地做蛋糕、送蛋糕、准备礼物等情节,可见其热爱生活、充满快乐。</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本题考查对小说人物形象的分析概括能力。此题有两个关键词必须理解到位。“分</a:t>
            </a:r>
            <a:r>
              <a:rPr dirty="0"/>
              <a:t/>
            </a:r>
            <a:br>
              <a:rPr dirty="0"/>
            </a:br>
            <a:r>
              <a:rPr lang="zh-CN" altLang="en-US" sz="1530" kern="0" dirty="0" smtClean="0">
                <a:solidFill>
                  <a:srgbClr val="000000"/>
                </a:solidFill>
                <a:latin typeface="Times New Roman" pitchFamily="65" charset="-122"/>
                <a:ea typeface="宋体" pitchFamily="65" charset="-122"/>
              </a:rPr>
              <a:t>析”,意味着要有相对具体的解答依据;“生活状态”,指日常生活中呈现出来的各种形态,侧</a:t>
            </a:r>
            <a:r>
              <a:rPr dirty="0"/>
              <a:t/>
            </a:r>
            <a:br>
              <a:rPr dirty="0"/>
            </a:br>
            <a:r>
              <a:rPr lang="zh-CN" altLang="en-US" sz="1530" kern="0" dirty="0" smtClean="0">
                <a:solidFill>
                  <a:srgbClr val="000000"/>
                </a:solidFill>
                <a:latin typeface="Times New Roman" pitchFamily="65" charset="-122"/>
                <a:ea typeface="宋体" pitchFamily="65" charset="-122"/>
              </a:rPr>
              <a:t>重于人物的行为、处境、情感,包括心理方面。主要写出“我的朋友”的性格以及处境。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疑难突破　此题难在“生活状态”,不知道如何理解,很容易将其与形象特点混为一谈。考生</a:t>
            </a:r>
            <a:r>
              <a:rPr dirty="0"/>
              <a:t/>
            </a:r>
            <a:br>
              <a:rPr dirty="0"/>
            </a:br>
            <a:r>
              <a:rPr lang="zh-CN" altLang="en-US" sz="1530" kern="0" dirty="0" smtClean="0">
                <a:solidFill>
                  <a:srgbClr val="000000"/>
                </a:solidFill>
                <a:latin typeface="Times New Roman" pitchFamily="65" charset="-122"/>
                <a:ea typeface="宋体" pitchFamily="65" charset="-122"/>
              </a:rPr>
              <a:t>应明白,“生活”的范围很广,包括人物的一切言行、心理等,要依据情节,将“我的朋友”的</a:t>
            </a:r>
            <a:r>
              <a:rPr dirty="0"/>
              <a:t/>
            </a:r>
            <a:br>
              <a:rPr dirty="0"/>
            </a:br>
            <a:r>
              <a:rPr lang="zh-CN" altLang="en-US" sz="1530" kern="0" dirty="0" smtClean="0">
                <a:solidFill>
                  <a:srgbClr val="000000"/>
                </a:solidFill>
                <a:latin typeface="Times New Roman" pitchFamily="65" charset="-122"/>
                <a:ea typeface="宋体" pitchFamily="65" charset="-122"/>
              </a:rPr>
              <a:t>方方面面找出来并归纳。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对“我的朋友”深沉的爱与依恋;为自己再也没有回去过而感伤、遗憾。</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本题考查学生对作品情感内容的把握能力。画线句包含了两个意思,“而”意味着前</a:t>
            </a:r>
            <a:r>
              <a:rPr dirty="0"/>
              <a:t/>
            </a:r>
            <a:br>
              <a:rPr dirty="0"/>
            </a:br>
            <a:r>
              <a:rPr lang="zh-CN" altLang="en-US" sz="1530" kern="0" dirty="0" smtClean="0">
                <a:solidFill>
                  <a:srgbClr val="000000"/>
                </a:solidFill>
                <a:latin typeface="Times New Roman" pitchFamily="65" charset="-122"/>
                <a:ea typeface="宋体" pitchFamily="65" charset="-122"/>
              </a:rPr>
              <a:t>后有转折意味。“而”之前强调的是“我”对她的爱与依恋,“而”之后表示“我”却没有</a:t>
            </a:r>
            <a:r>
              <a:rPr dirty="0"/>
              <a:t/>
            </a:r>
            <a:br>
              <a:rPr dirty="0"/>
            </a:br>
            <a:r>
              <a:rPr lang="zh-CN" altLang="en-US" sz="1530" kern="0" dirty="0" smtClean="0">
                <a:solidFill>
                  <a:srgbClr val="000000"/>
                </a:solidFill>
                <a:latin typeface="Times New Roman" pitchFamily="65" charset="-122"/>
                <a:ea typeface="宋体" pitchFamily="65" charset="-122"/>
              </a:rPr>
              <a:t>再回去过,表达了“我”的感伤与遗憾之情。</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面,铁良也不说话,开始抻。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铁良几下就抻好了,亲自放面下锅,瞬时捞起,入在汤里,双手捧了碗放在老头儿面前。老头儿</a:t>
            </a:r>
            <a:r>
              <a:rPr dirty="0"/>
              <a:t/>
            </a:r>
            <a:br>
              <a:rPr dirty="0"/>
            </a:br>
            <a:r>
              <a:rPr lang="zh-CN" altLang="en-US" sz="1530" kern="0" dirty="0" smtClean="0">
                <a:solidFill>
                  <a:srgbClr val="000000"/>
                </a:solidFill>
                <a:latin typeface="Times New Roman" pitchFamily="65" charset="-122"/>
                <a:ea typeface="宋体" pitchFamily="65" charset="-122"/>
              </a:rPr>
              <a:t>挑起面迎光看了看,手上的铐“哗啦啦”响,吃了一口,说:“是这个意思。”就招呼上路了。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铁良后来跟人说:“这就是当初借钱给我学手艺的恩人,他就是要我抻头发丝儿面,我也得抻出</a:t>
            </a:r>
            <a:r>
              <a:rPr dirty="0"/>
              <a:t/>
            </a:r>
            <a:br>
              <a:rPr dirty="0"/>
            </a:br>
            <a:r>
              <a:rPr lang="zh-CN" altLang="en-US" sz="1530" kern="0" dirty="0" smtClean="0">
                <a:solidFill>
                  <a:srgbClr val="000000"/>
                </a:solidFill>
                <a:latin typeface="Times New Roman" pitchFamily="65" charset="-122"/>
                <a:ea typeface="宋体" pitchFamily="65" charset="-122"/>
              </a:rPr>
              <a:t>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(选自《阿城精选集》,有删改)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抻(chēn)面:用手把面团抻成面条。抻,拉长。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1.概括文中铁良这一人物形象的特点。(6分)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2.文章哪些地方运用了间接描写(侧面烘托)的方法表现铁良的抻面手艺?请简要分析。(6分)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3.理解下面这句话在文中的含义。(6分)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后来运动多了,铁良说,这“反省”就是咱们的醒面;醒好了面,愿意怎么揉掐捏拉,随您便。 </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抻面手艺高超;本分敬业;知恩报恩;有生存智慧。(答对其中三点即可)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本题考查赏析作品形象的能力。要求概括形象特点,可以从人物的语言、动作、神态</a:t>
            </a:r>
            <a:r>
              <a:rPr dirty="0"/>
              <a:t/>
            </a:r>
            <a:br>
              <a:rPr dirty="0"/>
            </a:br>
            <a:r>
              <a:rPr lang="zh-CN" altLang="en-US" sz="1530" kern="0" dirty="0" smtClean="0">
                <a:solidFill>
                  <a:srgbClr val="000000"/>
                </a:solidFill>
                <a:latin typeface="Times New Roman" pitchFamily="65" charset="-122"/>
                <a:ea typeface="宋体" pitchFamily="65" charset="-122"/>
              </a:rPr>
              <a:t>描写入手,注意文中出现的作者直接评述的句子。概括时要分条总结。形象特点中“有生存</a:t>
            </a:r>
            <a:r>
              <a:rPr dirty="0"/>
              <a:t/>
            </a:r>
            <a:br>
              <a:rPr dirty="0"/>
            </a:br>
            <a:r>
              <a:rPr lang="zh-CN" altLang="en-US" sz="1530" kern="0" dirty="0" smtClean="0">
                <a:solidFill>
                  <a:srgbClr val="000000"/>
                </a:solidFill>
                <a:latin typeface="Times New Roman" pitchFamily="65" charset="-122"/>
                <a:ea typeface="宋体" pitchFamily="65" charset="-122"/>
              </a:rPr>
              <a:t>智慧”概括难度较大,可在第三段及铁良借抻面谈生活体悟分析中得到。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(1)“客人出到街上,靠在铺面窗口看铁良抻面,好像是买了一张看戏的站票。”(2)</a:t>
            </a:r>
            <a:r>
              <a:rPr dirty="0"/>
              <a:t/>
            </a:r>
            <a:br>
              <a:rPr dirty="0"/>
            </a:br>
            <a:r>
              <a:rPr lang="zh-CN" altLang="en-US" sz="1530" kern="0" dirty="0" smtClean="0">
                <a:solidFill>
                  <a:srgbClr val="000000"/>
                </a:solidFill>
                <a:latin typeface="Times New Roman" pitchFamily="65" charset="-122"/>
                <a:ea typeface="宋体" pitchFamily="65" charset="-122"/>
              </a:rPr>
              <a:t>“客人就笑了,转身回到店里的座位上。”(3)“客人挑起一筷子面,撑开嘴吃,热气蒸得额头</a:t>
            </a:r>
            <a:r>
              <a:rPr dirty="0"/>
              <a:t/>
            </a:r>
            <a:br>
              <a:rPr dirty="0"/>
            </a:br>
            <a:r>
              <a:rPr lang="zh-CN" altLang="en-US" sz="1530" kern="0" dirty="0" smtClean="0">
                <a:solidFill>
                  <a:srgbClr val="000000"/>
                </a:solidFill>
                <a:latin typeface="Times New Roman" pitchFamily="65" charset="-122"/>
                <a:ea typeface="宋体" pitchFamily="65" charset="-122"/>
              </a:rPr>
              <a:t>有点儿亮。”运用比喻、心理描写、行动描写等手法,写出客人不同阶段的反应,衬托铁良抻</a:t>
            </a:r>
            <a:r>
              <a:rPr dirty="0"/>
              <a:t/>
            </a:r>
            <a:br>
              <a:rPr dirty="0"/>
            </a:br>
            <a:r>
              <a:rPr lang="zh-CN" altLang="en-US" sz="1530" kern="0" dirty="0" smtClean="0">
                <a:solidFill>
                  <a:srgbClr val="000000"/>
                </a:solidFill>
                <a:latin typeface="Times New Roman" pitchFamily="65" charset="-122"/>
                <a:ea typeface="宋体" pitchFamily="65" charset="-122"/>
              </a:rPr>
              <a:t>面手艺的高超。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(4)“老头儿挑起面迎光看了看,手上的铐‘哗啦啦’响,吃了一口,说:‘是这个意思。’”运</a:t>
            </a:r>
            <a:r>
              <a:rPr dirty="0"/>
              <a:t/>
            </a:r>
            <a:br>
              <a:rPr dirty="0"/>
            </a:br>
            <a:r>
              <a:rPr lang="zh-CN" altLang="en-US" sz="1530" kern="0" dirty="0" smtClean="0">
                <a:solidFill>
                  <a:srgbClr val="000000"/>
                </a:solidFill>
                <a:latin typeface="Times New Roman" pitchFamily="65" charset="-122"/>
                <a:ea typeface="宋体" pitchFamily="65" charset="-122"/>
              </a:rPr>
              <a:t>用行动描写、语言描写等手法,表现出“老头儿”对铁良抻面手艺的肯定,衬托铁良抻面手艺</a:t>
            </a:r>
            <a:r>
              <a:rPr dirty="0"/>
              <a:t/>
            </a:r>
            <a:br>
              <a:rPr dirty="0"/>
            </a:br>
            <a:r>
              <a:rPr lang="zh-CN" altLang="en-US" sz="1530" kern="0" dirty="0" smtClean="0">
                <a:solidFill>
                  <a:srgbClr val="000000"/>
                </a:solidFill>
                <a:latin typeface="Times New Roman" pitchFamily="65" charset="-122"/>
                <a:ea typeface="宋体" pitchFamily="65" charset="-122"/>
              </a:rPr>
              <a:t>的高超。</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题目要求分析侧面烘托,要通读全文,找出运用侧面烘托手法的句段,结合文本具体分析</a:t>
            </a:r>
            <a:r>
              <a:rPr dirty="0"/>
              <a:t/>
            </a:r>
            <a:br>
              <a:rPr dirty="0"/>
            </a:br>
            <a:r>
              <a:rPr lang="zh-CN" altLang="en-US" sz="1530" kern="0" dirty="0" smtClean="0">
                <a:solidFill>
                  <a:srgbClr val="000000"/>
                </a:solidFill>
                <a:latin typeface="Times New Roman" pitchFamily="65" charset="-122"/>
                <a:ea typeface="宋体" pitchFamily="65" charset="-122"/>
              </a:rPr>
              <a:t>表达效果和作用。</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(1)揭示了铁良体悟到的抻面之道。(2)表露了铁良对那个“运动多了”的特殊年代</a:t>
            </a:r>
            <a:r>
              <a:rPr dirty="0"/>
              <a:t/>
            </a:r>
            <a:br>
              <a:rPr dirty="0"/>
            </a:br>
            <a:r>
              <a:rPr lang="zh-CN" altLang="en-US" sz="1530" kern="0" dirty="0" smtClean="0">
                <a:solidFill>
                  <a:srgbClr val="000000"/>
                </a:solidFill>
                <a:latin typeface="Times New Roman" pitchFamily="65" charset="-122"/>
                <a:ea typeface="宋体" pitchFamily="65" charset="-122"/>
              </a:rPr>
              <a:t>对人的随意“揉捏”的无奈与不满。(3)表达了作者对那个特殊年代的反思与批判。</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首先要联系语境理解内容;其次要注意把握句子的表面意思和深层意蕴(如言外之意)</a:t>
            </a:r>
            <a:r>
              <a:rPr dirty="0"/>
              <a:t/>
            </a:r>
            <a:br>
              <a:rPr dirty="0"/>
            </a:br>
            <a:r>
              <a:rPr lang="zh-CN" altLang="en-US" sz="1530" kern="0" dirty="0" smtClean="0">
                <a:solidFill>
                  <a:srgbClr val="000000"/>
                </a:solidFill>
                <a:latin typeface="Times New Roman" pitchFamily="65" charset="-122"/>
                <a:ea typeface="宋体" pitchFamily="65" charset="-122"/>
              </a:rPr>
              <a:t>与文章主题的关系。表层意思是讲铁良抻面的方法,深层意蕴是铁良对“运动”随意“揉</a:t>
            </a:r>
            <a:r>
              <a:rPr dirty="0"/>
              <a:t/>
            </a:r>
            <a:br>
              <a:rPr dirty="0"/>
            </a:br>
            <a:r>
              <a:rPr lang="zh-CN" altLang="en-US" sz="1530" kern="0" dirty="0" smtClean="0">
                <a:solidFill>
                  <a:srgbClr val="000000"/>
                </a:solidFill>
                <a:latin typeface="Times New Roman" pitchFamily="65" charset="-122"/>
                <a:ea typeface="宋体" pitchFamily="65" charset="-122"/>
              </a:rPr>
              <a:t>捏”人的不满,作者借此表达对那个年代的批判。</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396896"/>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一、(2018南京学情调研,13—16)阅读下面的作品,回答问题。(20分)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一枪两个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[西]伊巴涅斯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森托刚打开茅屋的大门,就发现锁孔里有张纸条</a:t>
            </a:r>
            <a:r>
              <a:rPr lang="zh-CN" altLang="en-US" sz="1530"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原来是一封匿名恐吓信,信中要他拿出四十块银圆,当夜放在屋对面的灶头里。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整个地区都让土匪搞得惊惶不安。若是有人拒不答应这样的要求,那他的田地就会遭到践踏,</a:t>
            </a:r>
            <a:r>
              <a:rPr dirty="0"/>
              <a:t/>
            </a:r>
            <a:br>
              <a:rPr dirty="0"/>
            </a:br>
            <a:r>
              <a:rPr lang="zh-CN" altLang="en-US" sz="1530" kern="0" dirty="0" smtClean="0">
                <a:solidFill>
                  <a:srgbClr val="000000"/>
                </a:solidFill>
                <a:latin typeface="Times New Roman" pitchFamily="65" charset="-122"/>
                <a:ea typeface="宋体" pitchFamily="65" charset="-122"/>
              </a:rPr>
              <a:t>收成就会被毁掉,甚至可能半夜醒来,来不及逃出被烈火烧坍、浓烟呛人的茅屋。一到天黑,家</a:t>
            </a:r>
            <a:r>
              <a:rPr dirty="0"/>
              <a:t/>
            </a:r>
            <a:br>
              <a:rPr dirty="0"/>
            </a:br>
            <a:r>
              <a:rPr lang="zh-CN" altLang="en-US" sz="1530" kern="0" dirty="0" smtClean="0">
                <a:solidFill>
                  <a:srgbClr val="000000"/>
                </a:solidFill>
                <a:latin typeface="Times New Roman" pitchFamily="65" charset="-122"/>
                <a:ea typeface="宋体" pitchFamily="65" charset="-122"/>
              </a:rPr>
              <a:t>家户户就把大门关得紧紧的,显出一片惊慌的景象。巴蒂斯塔大叔是当地的治安官,每逢当局</a:t>
            </a:r>
            <a:r>
              <a:rPr dirty="0"/>
              <a:t/>
            </a:r>
            <a:br>
              <a:rPr dirty="0"/>
            </a:br>
            <a:r>
              <a:rPr lang="zh-CN" altLang="en-US" sz="1530" kern="0" dirty="0" smtClean="0">
                <a:solidFill>
                  <a:srgbClr val="000000"/>
                </a:solidFill>
                <a:latin typeface="Times New Roman" pitchFamily="65" charset="-122"/>
                <a:ea typeface="宋体" pitchFamily="65" charset="-122"/>
              </a:rPr>
              <a:t>对他谈到这件事,他就大发雷霆,保证他和他忠实的法警西格罗能够了结这件惨案。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尽管如此,森托却不想去找治安官。他不愿无益地去听治安官乱吹一通。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他看看茅屋,就像看看濒临死亡的儿子一样。茅屋的墙壁白得耀眼,发黑的屋顶两端各有个小</a:t>
            </a:r>
            <a:r>
              <a:rPr dirty="0"/>
              <a:t/>
            </a:r>
            <a:br>
              <a:rPr dirty="0"/>
            </a:br>
            <a:r>
              <a:rPr lang="zh-CN" altLang="en-US" sz="1530" kern="0" dirty="0" smtClean="0">
                <a:solidFill>
                  <a:srgbClr val="000000"/>
                </a:solidFill>
                <a:latin typeface="Times New Roman" pitchFamily="65" charset="-122"/>
                <a:ea typeface="宋体" pitchFamily="65" charset="-122"/>
              </a:rPr>
              <a:t>十字,窗子是天蓝色,大门上方的葡萄藤宛如绿色的百叶窗,太阳光透过葡萄藤照射下来,金黄</a:t>
            </a:r>
            <a:endParaRPr lang="zh-CN" altLang="en-US" dirty="0"/>
          </a:p>
        </p:txBody>
      </p:sp>
      <p:grpSp>
        <p:nvGrpSpPr>
          <p:cNvPr id="3" name="组合 7"/>
          <p:cNvGrpSpPr/>
          <p:nvPr/>
        </p:nvGrpSpPr>
        <p:grpSpPr>
          <a:xfrm>
            <a:off x="3295650" y="968136"/>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4" cstate="print"/>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三年模拟</a:t>
              </a:r>
            </a:p>
          </p:txBody>
        </p:sp>
      </p:grpSp>
      <p:sp>
        <p:nvSpPr>
          <p:cNvPr id="6" name="TextBox 11"/>
          <p:cNvSpPr txBox="1"/>
          <p:nvPr/>
        </p:nvSpPr>
        <p:spPr>
          <a:xfrm>
            <a:off x="2235042" y="1532651"/>
            <a:ext cx="4687502" cy="907171"/>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zh-CN" altLang="en-US" sz="2000" dirty="0">
                <a:latin typeface="黑体" panose="02010609060101010101" pitchFamily="49" charset="-122"/>
                <a:ea typeface="黑体" panose="02010609060101010101" pitchFamily="49" charset="-122"/>
                <a:sym typeface="+mn-ea"/>
              </a:rPr>
              <a:t>A组  </a:t>
            </a:r>
            <a:r>
              <a:rPr lang="zh-CN" altLang="en-US" sz="2000" dirty="0" smtClean="0">
                <a:latin typeface="黑体" panose="02010609060101010101" pitchFamily="49" charset="-122"/>
                <a:ea typeface="黑体" panose="02010609060101010101" pitchFamily="49" charset="-122"/>
                <a:sym typeface="+mn-ea"/>
              </a:rPr>
              <a:t>201</a:t>
            </a:r>
            <a:r>
              <a:rPr lang="en-US" altLang="zh-CN" sz="2000" dirty="0" smtClean="0">
                <a:latin typeface="黑体" panose="02010609060101010101" pitchFamily="49" charset="-122"/>
                <a:ea typeface="黑体" panose="02010609060101010101" pitchFamily="49" charset="-122"/>
                <a:sym typeface="+mn-ea"/>
              </a:rPr>
              <a:t>6</a:t>
            </a:r>
            <a:r>
              <a:rPr lang="zh-CN" altLang="en-US" sz="2000" dirty="0" smtClean="0">
                <a:latin typeface="黑体" panose="02010609060101010101" pitchFamily="49" charset="-122"/>
                <a:ea typeface="黑体" panose="02010609060101010101" pitchFamily="49" charset="-122"/>
                <a:sym typeface="+mn-ea"/>
              </a:rPr>
              <a:t>—201</a:t>
            </a:r>
            <a:r>
              <a:rPr lang="en-US" altLang="zh-CN" sz="2000" dirty="0" smtClean="0">
                <a:latin typeface="黑体" panose="02010609060101010101" pitchFamily="49" charset="-122"/>
                <a:ea typeface="黑体" panose="02010609060101010101" pitchFamily="49" charset="-122"/>
                <a:sym typeface="+mn-ea"/>
              </a:rPr>
              <a:t>8</a:t>
            </a:r>
            <a:r>
              <a:rPr lang="zh-CN" altLang="en-US" sz="2000" dirty="0" smtClean="0">
                <a:latin typeface="黑体" panose="02010609060101010101" pitchFamily="49" charset="-122"/>
                <a:ea typeface="黑体" panose="02010609060101010101" pitchFamily="49" charset="-122"/>
                <a:sym typeface="+mn-ea"/>
              </a:rPr>
              <a:t>年</a:t>
            </a:r>
            <a:r>
              <a:rPr lang="zh-CN" altLang="en-US" sz="2000" dirty="0">
                <a:latin typeface="黑体" panose="02010609060101010101" pitchFamily="49" charset="-122"/>
                <a:ea typeface="黑体" panose="02010609060101010101" pitchFamily="49" charset="-122"/>
                <a:sym typeface="+mn-ea"/>
              </a:rPr>
              <a:t>高考模拟·基础题组</a:t>
            </a:r>
            <a:endParaRPr lang="zh-CN" altLang="en-US" sz="2000" dirty="0">
              <a:solidFill>
                <a:schemeClr val="tx1"/>
              </a:solidFill>
              <a:latin typeface="黑体" panose="02010609060101010101" pitchFamily="49" charset="-122"/>
              <a:ea typeface="黑体" panose="02010609060101010101" pitchFamily="49" charset="-122"/>
              <a:sym typeface="+mn-ea"/>
            </a:endParaRPr>
          </a:p>
          <a:p>
            <a:pPr algn="ctr" eaLnBrk="0" latinLnBrk="1" hangingPunct="0">
              <a:lnSpc>
                <a:spcPct val="150000"/>
              </a:lnSpc>
            </a:pPr>
            <a:r>
              <a:rPr lang="zh-CN" altLang="en-US" sz="1400" kern="0" dirty="0" smtClean="0">
                <a:solidFill>
                  <a:srgbClr val="000000"/>
                </a:solidFill>
                <a:latin typeface="Times New Roman" pitchFamily="65" charset="-122"/>
                <a:ea typeface="宋体" pitchFamily="65" charset="-122"/>
              </a:rPr>
              <a:t>每题建议用时20分钟</a:t>
            </a:r>
            <a:endParaRPr lang="zh-CN" altLang="en-US" sz="1400"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色的光点跳动着。屋子四周装点着天竺葵和牵牛花的花坛,花坛用芦苇栅围了起来。在那株</a:t>
            </a:r>
            <a:r>
              <a:t/>
            </a:r>
            <a:br/>
            <a:r>
              <a:rPr lang="zh-CN" altLang="en-US" sz="1530" kern="0" dirty="0" smtClean="0">
                <a:solidFill>
                  <a:srgbClr val="000000"/>
                </a:solidFill>
                <a:latin typeface="Times New Roman" pitchFamily="65" charset="-122"/>
                <a:ea typeface="宋体" pitchFamily="65" charset="-122"/>
              </a:rPr>
              <a:t>老无花果树过去一点的地方,就是灶头,泥和砖砌的,圆圆的,扁扁的,好像非洲的蚂蚁窠。这就</a:t>
            </a:r>
            <a:r>
              <a:t/>
            </a:r>
            <a:br/>
            <a:r>
              <a:rPr lang="zh-CN" altLang="en-US" sz="1530" kern="0" dirty="0" smtClean="0">
                <a:solidFill>
                  <a:srgbClr val="000000"/>
                </a:solidFill>
                <a:latin typeface="Times New Roman" pitchFamily="65" charset="-122"/>
                <a:ea typeface="宋体" pitchFamily="65" charset="-122"/>
              </a:rPr>
              <a:t>是他的全部家产,里面藏着他最最珍爱的东西:老婆、三个孩子、一对老驽马和一条毛色红白</a:t>
            </a:r>
            <a:r>
              <a:t/>
            </a:r>
            <a:br/>
            <a:r>
              <a:rPr lang="zh-CN" altLang="en-US" sz="1530" kern="0" dirty="0" smtClean="0">
                <a:solidFill>
                  <a:srgbClr val="000000"/>
                </a:solidFill>
                <a:latin typeface="Times New Roman" pitchFamily="65" charset="-122"/>
                <a:ea typeface="宋体" pitchFamily="65" charset="-122"/>
              </a:rPr>
              <a:t>的奶牛。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他是个性情温和的人,全地区的人都可为他做证。他既没有为了灌溉跟人吵过嘴,也没有上过</a:t>
            </a:r>
            <a:r>
              <a:t/>
            </a:r>
            <a:br/>
            <a:r>
              <a:rPr lang="zh-CN" altLang="en-US" sz="1530" kern="0" dirty="0" smtClean="0">
                <a:solidFill>
                  <a:srgbClr val="000000"/>
                </a:solidFill>
                <a:latin typeface="Times New Roman" pitchFamily="65" charset="-122"/>
                <a:ea typeface="宋体" pitchFamily="65" charset="-122"/>
              </a:rPr>
              <a:t>小酒店,更没有拿着枪招摇过市。为佩佩塔和三个孩子辛勤地干活,就是他唯一的乐趣。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夜已经渐渐降临,森托却一筹莫展,便去向一位年迈的邻居讨教。据说,老人年轻时不止叫一个</a:t>
            </a:r>
            <a:r>
              <a:t/>
            </a:r>
            <a:br/>
            <a:r>
              <a:rPr lang="zh-CN" altLang="en-US" sz="1530" kern="0" dirty="0" smtClean="0">
                <a:solidFill>
                  <a:srgbClr val="000000"/>
                </a:solidFill>
                <a:latin typeface="Times New Roman" pitchFamily="65" charset="-122"/>
                <a:ea typeface="宋体" pitchFamily="65" charset="-122"/>
              </a:rPr>
              <a:t>人送了命。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老人听着他讲,目不转睛地看着那双颤抖的、满是伤疤的手。他不想把钱拿出去,做得很对。</a:t>
            </a:r>
            <a:r>
              <a:t/>
            </a:r>
            <a:br/>
            <a:r>
              <a:rPr lang="zh-CN" altLang="en-US" sz="1530" kern="0" dirty="0" smtClean="0">
                <a:solidFill>
                  <a:srgbClr val="000000"/>
                </a:solidFill>
                <a:latin typeface="Times New Roman" pitchFamily="65" charset="-122"/>
                <a:ea typeface="宋体" pitchFamily="65" charset="-122"/>
              </a:rPr>
              <a:t>让他们明火执仗地在大路上抢劫吧。他有胆量保护自己的财物吗?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老人的那种镇定自若感染了森托。只要能保住儿子们的面包,森托什么都愿干。老人郑重其</a:t>
            </a:r>
            <a:r>
              <a:t/>
            </a:r>
            <a:br/>
            <a:r>
              <a:rPr lang="zh-CN" altLang="en-US" sz="1530" kern="0" dirty="0" smtClean="0">
                <a:solidFill>
                  <a:srgbClr val="000000"/>
                </a:solidFill>
                <a:latin typeface="Times New Roman" pitchFamily="65" charset="-122"/>
                <a:ea typeface="宋体" pitchFamily="65" charset="-122"/>
              </a:rPr>
              <a:t>事地,从门背后拿出家中的宝贝:一支雷管枪。</a:t>
            </a:r>
            <a:r>
              <a:rPr lang="zh-CN" altLang="en-US" sz="1530" u="sng" kern="0" dirty="0" smtClean="0">
                <a:solidFill>
                  <a:srgbClr val="000000"/>
                </a:solidFill>
                <a:latin typeface="Times New Roman" pitchFamily="65" charset="-122"/>
                <a:ea typeface="宋体" pitchFamily="65" charset="-122"/>
              </a:rPr>
              <a:t>他抚摩着被虫蛀了的枪托,亲自给它装弹药:五</a:t>
            </a:r>
            <a:r>
              <a:t/>
            </a:r>
            <a:br/>
            <a:r>
              <a:rPr lang="zh-CN" altLang="en-US" sz="1530" u="sng" kern="0" dirty="0" smtClean="0">
                <a:solidFill>
                  <a:srgbClr val="000000"/>
                </a:solidFill>
                <a:latin typeface="Times New Roman" pitchFamily="65" charset="-122"/>
                <a:ea typeface="宋体" pitchFamily="65" charset="-122"/>
              </a:rPr>
              <a:t>六颗小铅弹,一小撮霰弹,又加些大粒砂弹,最后是填弹塞。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森托对老婆说,夜里轮到他浇地。全家人都信以为真,很早就睡觉了。</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他走出屋子,把大门紧紧关上,借着星光看到无花果下老人正在聚精会神地给枪安雷管。要瞄</a:t>
            </a:r>
            <a:r>
              <a:t/>
            </a:r>
            <a:br/>
            <a:r>
              <a:rPr lang="zh-CN" altLang="en-US" sz="1530" kern="0" dirty="0" smtClean="0">
                <a:solidFill>
                  <a:srgbClr val="000000"/>
                </a:solidFill>
                <a:latin typeface="Times New Roman" pitchFamily="65" charset="-122"/>
                <a:ea typeface="宋体" pitchFamily="65" charset="-122"/>
              </a:rPr>
              <a:t>准灶口,要沉着冷静。一有人弯下身子,到灶里寻找“钱袋”</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就开火!</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森托遵照老人的劝告,俯伏在两个天竺葵花坛之间,在茅屋的阴影里。那重重的枪搁在芦苇栅</a:t>
            </a:r>
            <a:r>
              <a:t/>
            </a:r>
            <a:br/>
            <a:r>
              <a:rPr lang="zh-CN" altLang="en-US" sz="1530" kern="0" dirty="0" smtClean="0">
                <a:solidFill>
                  <a:srgbClr val="000000"/>
                </a:solidFill>
                <a:latin typeface="Times New Roman" pitchFamily="65" charset="-122"/>
                <a:ea typeface="宋体" pitchFamily="65" charset="-122"/>
              </a:rPr>
              <a:t>子上,一动也不动地瞄着灶口。好像世界上只剩下他一个人了。但愿他们不来!枪筒在芦苇栅</a:t>
            </a:r>
            <a:r>
              <a:t/>
            </a:r>
            <a:br/>
            <a:r>
              <a:rPr lang="zh-CN" altLang="en-US" sz="1530" kern="0" dirty="0" smtClean="0">
                <a:solidFill>
                  <a:srgbClr val="000000"/>
                </a:solidFill>
                <a:latin typeface="Times New Roman" pitchFamily="65" charset="-122"/>
                <a:ea typeface="宋体" pitchFamily="65" charset="-122"/>
              </a:rPr>
              <a:t>子上抖动时发出了响声。他不是冷,而是害怕得发抖。要是老人在这儿,会说些什么呢?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森托数着教堂敲打的钟点。已经十一点啦!大概不来了?说不定上帝使他们心软了吧?青蛙猛</a:t>
            </a:r>
            <a:r>
              <a:t/>
            </a:r>
            <a:br/>
            <a:r>
              <a:rPr lang="zh-CN" altLang="en-US" sz="1530" kern="0" dirty="0" smtClean="0">
                <a:solidFill>
                  <a:srgbClr val="000000"/>
                </a:solidFill>
                <a:latin typeface="Times New Roman" pitchFamily="65" charset="-122"/>
                <a:ea typeface="宋体" pitchFamily="65" charset="-122"/>
              </a:rPr>
              <a:t>然不叫了。小路上有两个黑乎乎的东西在向前走来,森托以为是两条大狗。那两个东西伸直</a:t>
            </a:r>
            <a:r>
              <a:t/>
            </a:r>
            <a:br/>
            <a:r>
              <a:rPr lang="zh-CN" altLang="en-US" sz="1530" kern="0" dirty="0" smtClean="0">
                <a:solidFill>
                  <a:srgbClr val="000000"/>
                </a:solidFill>
                <a:latin typeface="Times New Roman" pitchFamily="65" charset="-122"/>
                <a:ea typeface="宋体" pitchFamily="65" charset="-122"/>
              </a:rPr>
              <a:t>了身子:原来是人。他们猫着腰悄悄地向前走,差不多跟膝行一样。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“来了。”他喃喃地说,牙床骨打起颤来。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那两个人朝四下里看看,像是害怕遭到突然袭击似的。他们走近芦苇栅,仔细察看了一番,然后</a:t>
            </a:r>
            <a:r>
              <a:t/>
            </a:r>
            <a:br/>
            <a:r>
              <a:rPr lang="zh-CN" altLang="en-US" sz="1530" kern="0" dirty="0" smtClean="0">
                <a:solidFill>
                  <a:srgbClr val="000000"/>
                </a:solidFill>
                <a:latin typeface="Times New Roman" pitchFamily="65" charset="-122"/>
                <a:ea typeface="宋体" pitchFamily="65" charset="-122"/>
              </a:rPr>
              <a:t>走到大门口,把耳朵贴在锁上听听;他们的头和脸用毛毯包着,只有枪露在毛毯外面。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他们向灶头走去。其中一个俯下身子,把两只手伸进灶口,正好在瞄准着的枪前面。好打极</a:t>
            </a:r>
            <a:r>
              <a:t/>
            </a:r>
            <a:br/>
            <a:r>
              <a:rPr lang="zh-CN" altLang="en-US" sz="1530" kern="0" dirty="0" smtClean="0">
                <a:solidFill>
                  <a:srgbClr val="000000"/>
                </a:solidFill>
                <a:latin typeface="Times New Roman" pitchFamily="65" charset="-122"/>
                <a:ea typeface="宋体" pitchFamily="65" charset="-122"/>
              </a:rPr>
              <a:t>了。可是还有一个打不着怎么办?可怜的森托开始感到又恐惧又苦痛,额上沁出汗珠。如果只</a:t>
            </a:r>
            <a:r>
              <a:t/>
            </a:r>
            <a:br/>
            <a:r>
              <a:rPr lang="zh-CN" altLang="en-US" sz="1530" kern="0" dirty="0" smtClean="0">
                <a:solidFill>
                  <a:srgbClr val="000000"/>
                </a:solidFill>
                <a:latin typeface="Times New Roman" pitchFamily="65" charset="-122"/>
                <a:ea typeface="宋体" pitchFamily="65" charset="-122"/>
              </a:rPr>
              <a:t>打死一个,就要向另一个缴械。倘若让他们一无所获地走掉,他们就会进行报复,放火烧茅屋。</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但是望风的那个人对同伙的笨拙感到不耐烦,便帮他寻找。这两个家伙凑成黑乎乎的一堆,堵</a:t>
            </a:r>
            <a:r>
              <a:t/>
            </a:r>
            <a:br/>
            <a:r>
              <a:rPr lang="zh-CN" altLang="en-US" sz="1530" kern="0" dirty="0" smtClean="0">
                <a:solidFill>
                  <a:srgbClr val="000000"/>
                </a:solidFill>
                <a:latin typeface="Times New Roman" pitchFamily="65" charset="-122"/>
                <a:ea typeface="宋体" pitchFamily="65" charset="-122"/>
              </a:rPr>
              <a:t>住了灶口。这真是个难得的机会。沉着点,森托!扣扳机!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砰的一声枪响,震动了整个地区,激起了狂风暴雨般的叫喊声和犬吠声。森托只看见扇形的火</a:t>
            </a:r>
            <a:r>
              <a:t/>
            </a:r>
            <a:br/>
            <a:r>
              <a:rPr lang="zh-CN" altLang="en-US" sz="1530" kern="0" dirty="0" smtClean="0">
                <a:solidFill>
                  <a:srgbClr val="000000"/>
                </a:solidFill>
                <a:latin typeface="Times New Roman" pitchFamily="65" charset="-122"/>
                <a:ea typeface="宋体" pitchFamily="65" charset="-122"/>
              </a:rPr>
              <a:t>花,觉得脸上灼伤了。枪从他手里飞了出去。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茅屋的大门打开了,佩佩塔穿着裙子,擎着蜡烛走了出来。红色的烛光摇曳不定,照到了灶口。</a:t>
            </a:r>
            <a:r>
              <a:t/>
            </a:r>
            <a:br/>
            <a:r>
              <a:rPr lang="zh-CN" altLang="en-US" sz="1530" kern="0" dirty="0" smtClean="0">
                <a:solidFill>
                  <a:srgbClr val="000000"/>
                </a:solidFill>
                <a:latin typeface="Times New Roman" pitchFamily="65" charset="-122"/>
                <a:ea typeface="宋体" pitchFamily="65" charset="-122"/>
              </a:rPr>
              <a:t>两个人躺在地上,交叉地叠在一块。打中了,一枪打死了两个。</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森托和佩佩塔怀着又恐怖又好奇的心情,照照尸体的脸,不禁惊骇得失声叫起来,往后直退。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原来是治安官巴蒂斯塔和他的法警西格罗。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1.(分析人物形象)请简要概括森托的形象特点。(6分)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2.(分析环境描写的作用)第五段为什么花费大量笔墨描写森托的家?(4分)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3.(分析情节作用)简析文中画线句子的作用。(4分)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4.(探究结尾的作用)请探究小说结尾的表达效果。(6分)</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温和勤劳,热爱家庭,关键时刻勇敢沉着。</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分析人物形象特点首先需要对情节变化的每个阶段进行概括:从全地区的人能做证他</a:t>
            </a:r>
            <a:r>
              <a:rPr dirty="0"/>
              <a:t/>
            </a:r>
            <a:br>
              <a:rPr dirty="0"/>
            </a:br>
            <a:r>
              <a:rPr lang="zh-CN" altLang="en-US" sz="1530" kern="0" dirty="0" smtClean="0">
                <a:solidFill>
                  <a:srgbClr val="000000"/>
                </a:solidFill>
                <a:latin typeface="Times New Roman" pitchFamily="65" charset="-122"/>
                <a:ea typeface="宋体" pitchFamily="65" charset="-122"/>
              </a:rPr>
              <a:t>的性情温和以及他辛勤劳动可见其温和勤劳;森托一筹莫展,去向老人讨教方法可见他热爱家</a:t>
            </a:r>
            <a:r>
              <a:rPr dirty="0"/>
              <a:t/>
            </a:r>
            <a:br>
              <a:rPr dirty="0"/>
            </a:br>
            <a:r>
              <a:rPr lang="zh-CN" altLang="en-US" sz="1530" kern="0" dirty="0" smtClean="0">
                <a:solidFill>
                  <a:srgbClr val="000000"/>
                </a:solidFill>
                <a:latin typeface="Times New Roman" pitchFamily="65" charset="-122"/>
                <a:ea typeface="宋体" pitchFamily="65" charset="-122"/>
              </a:rPr>
              <a:t>庭;最终扣动扳机一枪打死两个人,可见关键时刻勇敢沉着。其次,在矛盾冲突中把握人物形象</a:t>
            </a:r>
            <a:r>
              <a:rPr dirty="0"/>
              <a:t/>
            </a:r>
            <a:br>
              <a:rPr dirty="0"/>
            </a:br>
            <a:r>
              <a:rPr lang="zh-CN" altLang="en-US" sz="1530" kern="0" dirty="0" smtClean="0">
                <a:solidFill>
                  <a:srgbClr val="000000"/>
                </a:solidFill>
                <a:latin typeface="Times New Roman" pitchFamily="65" charset="-122"/>
                <a:ea typeface="宋体" pitchFamily="65" charset="-122"/>
              </a:rPr>
              <a:t>特点,一个性情温和的人最终在矛盾挣扎中决定用枪保护家庭更见其对家庭的热爱。再次,通</a:t>
            </a:r>
            <a:r>
              <a:rPr dirty="0"/>
              <a:t/>
            </a:r>
            <a:br>
              <a:rPr dirty="0"/>
            </a:br>
            <a:r>
              <a:rPr lang="zh-CN" altLang="en-US" sz="1530" kern="0" dirty="0" smtClean="0">
                <a:solidFill>
                  <a:srgbClr val="000000"/>
                </a:solidFill>
                <a:latin typeface="Times New Roman" pitchFamily="65" charset="-122"/>
                <a:ea typeface="宋体" pitchFamily="65" charset="-122"/>
              </a:rPr>
              <a:t>过对人物肖像、语言、动作、心理的直接描写去分析人物,如森托看房屋就像看濒临死亡的</a:t>
            </a:r>
            <a:r>
              <a:rPr dirty="0"/>
              <a:t/>
            </a:r>
            <a:br>
              <a:rPr dirty="0"/>
            </a:br>
            <a:r>
              <a:rPr lang="zh-CN" altLang="en-US" sz="1530" kern="0" dirty="0" smtClean="0">
                <a:solidFill>
                  <a:srgbClr val="000000"/>
                </a:solidFill>
                <a:latin typeface="Times New Roman" pitchFamily="65" charset="-122"/>
                <a:ea typeface="宋体" pitchFamily="65" charset="-122"/>
              </a:rPr>
              <a:t>儿子一样,能看出他热爱家庭;他用枪瞄准后发现“好打极了”,可是又想到“还有一个打不着</a:t>
            </a:r>
            <a:r>
              <a:rPr dirty="0"/>
              <a:t/>
            </a:r>
            <a:br>
              <a:rPr dirty="0"/>
            </a:br>
            <a:r>
              <a:rPr lang="zh-CN" altLang="en-US" sz="1530" kern="0" dirty="0" smtClean="0">
                <a:solidFill>
                  <a:srgbClr val="000000"/>
                </a:solidFill>
                <a:latin typeface="Times New Roman" pitchFamily="65" charset="-122"/>
                <a:ea typeface="宋体" pitchFamily="65" charset="-122"/>
              </a:rPr>
              <a:t>怎么办?”可见其关键时刻勇敢沉着。最后,在人物关系中分析人物。去向年轻时“不止叫一</a:t>
            </a:r>
            <a:r>
              <a:rPr dirty="0"/>
              <a:t/>
            </a:r>
            <a:br>
              <a:rPr dirty="0"/>
            </a:br>
            <a:r>
              <a:rPr lang="zh-CN" altLang="en-US" sz="1530" kern="0" dirty="0" smtClean="0">
                <a:solidFill>
                  <a:srgbClr val="000000"/>
                </a:solidFill>
                <a:latin typeface="Times New Roman" pitchFamily="65" charset="-122"/>
                <a:ea typeface="宋体" pitchFamily="65" charset="-122"/>
              </a:rPr>
              <a:t>个人送了命”的老人请教,可见其对老人的勇敢态度的认同;当晚对老婆说夜里轮到他浇地,兼</a:t>
            </a:r>
            <a:r>
              <a:rPr dirty="0"/>
              <a:t/>
            </a:r>
            <a:br>
              <a:rPr dirty="0"/>
            </a:br>
            <a:r>
              <a:rPr lang="zh-CN" altLang="en-US" sz="1530" kern="0" dirty="0" smtClean="0">
                <a:solidFill>
                  <a:srgbClr val="000000"/>
                </a:solidFill>
                <a:latin typeface="Times New Roman" pitchFamily="65" charset="-122"/>
                <a:ea typeface="宋体" pitchFamily="65" charset="-122"/>
              </a:rPr>
              <a:t>顾细微之处的安排可见热爱家庭。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渲染了幸福安宁的氛围,暗示了森托挺身而出的原因或为下文森托挺身而出做铺垫,</a:t>
            </a:r>
            <a:r>
              <a:rPr dirty="0"/>
              <a:t/>
            </a:r>
            <a:br>
              <a:rPr dirty="0"/>
            </a:br>
            <a:r>
              <a:rPr lang="zh-CN" altLang="en-US" sz="1530" kern="0" dirty="0" smtClean="0">
                <a:solidFill>
                  <a:srgbClr val="000000"/>
                </a:solidFill>
                <a:latin typeface="Times New Roman" pitchFamily="65" charset="-122"/>
                <a:ea typeface="宋体" pitchFamily="65" charset="-122"/>
              </a:rPr>
              <a:t>预先交代了下文伏击的环境。</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环境描写的作用需要结合其在文中位置进行判断,从环境、人物、情节、主题等方面</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5211"/>
            <a:chOff x="539750" y="1080000"/>
            <a:chExt cx="8127250" cy="5265211"/>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综合考虑。文中第五段以森托的视角对墙壁、窗子、大门、花坛等进行了详细描写,营造了</a:t>
              </a:r>
              <a:r>
                <a:rPr dirty="0"/>
                <a:t/>
              </a:r>
              <a:br>
                <a:rPr dirty="0"/>
              </a:br>
              <a:r>
                <a:rPr lang="zh-CN" altLang="en-US" sz="1530" kern="0" dirty="0" smtClean="0">
                  <a:solidFill>
                    <a:srgbClr val="000000"/>
                  </a:solidFill>
                  <a:latin typeface="Times New Roman" pitchFamily="65" charset="-122"/>
                  <a:ea typeface="宋体" pitchFamily="65" charset="-122"/>
                </a:rPr>
                <a:t>幸福安宁氛围。老无花果树过去一点的地方正是灶头,而灶头正是放“钱袋”的地方,环境描</a:t>
              </a:r>
              <a:r>
                <a:rPr dirty="0"/>
                <a:t/>
              </a:r>
              <a:br>
                <a:rPr dirty="0"/>
              </a:br>
              <a:r>
                <a:rPr lang="zh-CN" altLang="en-US" sz="1530" kern="0" dirty="0" smtClean="0">
                  <a:solidFill>
                    <a:srgbClr val="000000"/>
                  </a:solidFill>
                  <a:latin typeface="Times New Roman" pitchFamily="65" charset="-122"/>
                  <a:ea typeface="宋体" pitchFamily="65" charset="-122"/>
                </a:rPr>
                <a:t>写也交代了下文伏击的环境。森托看看房屋,就像看看濒临死亡的儿子一样,能看出森托对家</a:t>
              </a:r>
              <a:r>
                <a:rPr dirty="0"/>
                <a:t/>
              </a:r>
              <a:br>
                <a:rPr dirty="0"/>
              </a:br>
              <a:r>
                <a:rPr lang="zh-CN" altLang="en-US" sz="1530" kern="0" dirty="0" smtClean="0">
                  <a:solidFill>
                    <a:srgbClr val="000000"/>
                  </a:solidFill>
                  <a:latin typeface="Times New Roman" pitchFamily="65" charset="-122"/>
                  <a:ea typeface="宋体" pitchFamily="65" charset="-122"/>
                </a:rPr>
                <a:t>庭的热爱,暗示了森托挺身而出的原因。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刻画了老人镇定自若的形象;体现他对森托的激励(或鼓励或赞赏),对土匪的仇恨;为</a:t>
              </a:r>
              <a:r>
                <a:rPr dirty="0"/>
                <a:t/>
              </a:r>
              <a:br>
                <a:rPr dirty="0"/>
              </a:br>
              <a:r>
                <a:rPr lang="zh-CN" altLang="en-US" sz="1530" kern="0" dirty="0" smtClean="0">
                  <a:solidFill>
                    <a:srgbClr val="000000"/>
                  </a:solidFill>
                  <a:latin typeface="Times New Roman" pitchFamily="65" charset="-122"/>
                  <a:ea typeface="宋体" pitchFamily="65" charset="-122"/>
                </a:rPr>
                <a:t>下文一枪两个埋下伏笔。</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分析情节作用首先从内容入手,确定情节的描述对象,先圈画出关键词语具体分析,“亲</a:t>
              </a:r>
              <a:r>
                <a:rPr dirty="0"/>
                <a:t/>
              </a:r>
              <a:br>
                <a:rPr dirty="0"/>
              </a:br>
              <a:r>
                <a:rPr lang="zh-CN" altLang="en-US" sz="1530" kern="0" dirty="0" smtClean="0">
                  <a:solidFill>
                    <a:srgbClr val="000000"/>
                  </a:solidFill>
                  <a:latin typeface="Times New Roman" pitchFamily="65" charset="-122"/>
                  <a:ea typeface="宋体" pitchFamily="65" charset="-122"/>
                </a:rPr>
                <a:t>自给它装弹药”写出了老人对森托的激励,装弹的过程写出了他对土匪的仇恨,再从整体概括</a:t>
              </a:r>
              <a:r>
                <a:rPr dirty="0"/>
                <a:t/>
              </a:r>
              <a:br>
                <a:rPr dirty="0"/>
              </a:br>
              <a:r>
                <a:rPr lang="zh-CN" altLang="en-US" sz="1530" kern="0" dirty="0" smtClean="0">
                  <a:solidFill>
                    <a:srgbClr val="000000"/>
                  </a:solidFill>
                  <a:latin typeface="Times New Roman" pitchFamily="65" charset="-122"/>
                  <a:ea typeface="宋体" pitchFamily="65" charset="-122"/>
                </a:rPr>
                <a:t>人物镇定自若特征。其次,从位置入手,结合下文主要情节“一枪两个”可知画线句子弹药填</a:t>
              </a:r>
              <a:r>
                <a:rPr dirty="0"/>
                <a:t/>
              </a:r>
              <a:br>
                <a:rPr dirty="0"/>
              </a:br>
              <a:r>
                <a:rPr lang="zh-CN" altLang="en-US" sz="1530" kern="0" dirty="0" smtClean="0">
                  <a:solidFill>
                    <a:srgbClr val="000000"/>
                  </a:solidFill>
                  <a:latin typeface="Times New Roman" pitchFamily="65" charset="-122"/>
                  <a:ea typeface="宋体" pitchFamily="65" charset="-122"/>
                </a:rPr>
                <a:t>装充足已为其埋下伏笔。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揭示真相,照应前文;出人意料,耐人寻味(或欧·亨利式结尾,出人意料,又在情理之中);</a:t>
              </a:r>
              <a:r>
                <a:rPr dirty="0"/>
                <a:t/>
              </a:r>
              <a:br>
                <a:rPr dirty="0"/>
              </a:br>
              <a:r>
                <a:rPr lang="zh-CN" altLang="en-US" sz="1530" kern="0" dirty="0" smtClean="0">
                  <a:solidFill>
                    <a:srgbClr val="000000"/>
                  </a:solidFill>
                  <a:latin typeface="Times New Roman" pitchFamily="65" charset="-122"/>
                  <a:ea typeface="宋体" pitchFamily="65" charset="-122"/>
                </a:rPr>
                <a:t>鞭挞了当时警即匪的黑暗现实(或揭示当时社会黑暗、警即匪的主旨)。</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文章结尾出人意料,是典型的欧·亨利式结尾。可从欧·亨利式结尾本身特点、情节、主</a:t>
              </a:r>
              <a:r>
                <a:rPr dirty="0"/>
                <a:t/>
              </a:r>
              <a:br>
                <a:rPr dirty="0"/>
              </a:br>
              <a:r>
                <a:rPr lang="zh-CN" altLang="en-US" sz="1530" kern="0" dirty="0" smtClean="0">
                  <a:solidFill>
                    <a:srgbClr val="000000"/>
                  </a:solidFill>
                  <a:latin typeface="Times New Roman" pitchFamily="65" charset="-122"/>
                  <a:ea typeface="宋体" pitchFamily="65" charset="-122"/>
                </a:rPr>
                <a:t>旨等角度依次作答。欧·亨利式结尾出人意料,耐人寻味;结尾最终揭示真相,点出两个土匪就</a:t>
              </a:r>
              <a:endParaRPr lang="zh-CN" altLang="en-US" dirty="0"/>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是治安官和法警的身份;凸显了文章揭示社会黑暗、警即匪的主旨。</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二、(2018常州一模,14—17)阅读下面的作品,完成1—4题。(20分)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敲铜锣的孩子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袁省梅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初冬的太阳青白冷寂地走到头顶时,铜锣黄亮的声音在羊凹岭的巷里响了起来,咣,咣,咣。正</a:t>
            </a:r>
            <a:r>
              <a:rPr dirty="0"/>
              <a:t/>
            </a:r>
            <a:br>
              <a:rPr dirty="0"/>
            </a:br>
            <a:r>
              <a:rPr lang="zh-CN" altLang="en-US" sz="1530" kern="0" dirty="0" smtClean="0">
                <a:solidFill>
                  <a:srgbClr val="000000"/>
                </a:solidFill>
                <a:latin typeface="Times New Roman" pitchFamily="65" charset="-122"/>
                <a:ea typeface="宋体" pitchFamily="65" charset="-122"/>
              </a:rPr>
              <a:t>在玩耍的孩子嚷嚷着,耍把戏的来了。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敲铜锣的是个十二三岁的孩子,宽大的棉袄随了胳膊的摆动,像罩了个罩子般硬撅撅地晃,裤子</a:t>
            </a:r>
            <a:r>
              <a:rPr dirty="0"/>
              <a:t/>
            </a:r>
            <a:br>
              <a:rPr dirty="0"/>
            </a:br>
            <a:r>
              <a:rPr lang="zh-CN" altLang="en-US" sz="1530" kern="0" dirty="0" smtClean="0">
                <a:solidFill>
                  <a:srgbClr val="000000"/>
                </a:solidFill>
                <a:latin typeface="Times New Roman" pitchFamily="65" charset="-122"/>
                <a:ea typeface="宋体" pitchFamily="65" charset="-122"/>
              </a:rPr>
              <a:t>却短,黑红的脚腕露了半截。他看上去也不冷,额上冒着汗,把一面铜锣敲得嘹亮。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戏台子下蹲的站的来了好多人。冬闲,人们都出来看个热闹。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开始演出了。都是十来岁的孩子,已经脱了棉袄棉裤,光着脊背,只穿条灰白的单裤子,在一个</a:t>
            </a:r>
            <a:r>
              <a:rPr dirty="0"/>
              <a:t/>
            </a:r>
            <a:br>
              <a:rPr dirty="0"/>
            </a:br>
            <a:r>
              <a:rPr lang="zh-CN" altLang="en-US" sz="1530" kern="0" dirty="0" smtClean="0">
                <a:solidFill>
                  <a:srgbClr val="000000"/>
                </a:solidFill>
                <a:latin typeface="Times New Roman" pitchFamily="65" charset="-122"/>
                <a:ea typeface="宋体" pitchFamily="65" charset="-122"/>
              </a:rPr>
              <a:t>黑脸大汉的指挥下,钻火圈,骑单车,抛大缸</a:t>
            </a:r>
            <a:r>
              <a:rPr lang="zh-CN" altLang="en-US" sz="1530"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表演顶尖刀的是敲铜锣的孩子和黑脸大汉。一把亮闪闪的尖刀顶在那孩子的脖子下,另一头</a:t>
            </a:r>
            <a:r>
              <a:rPr dirty="0"/>
              <a:t/>
            </a:r>
            <a:br>
              <a:rPr dirty="0"/>
            </a:br>
            <a:r>
              <a:rPr lang="zh-CN" altLang="en-US" sz="1530" kern="0" dirty="0" smtClean="0">
                <a:solidFill>
                  <a:srgbClr val="000000"/>
                </a:solidFill>
                <a:latin typeface="Times New Roman" pitchFamily="65" charset="-122"/>
                <a:ea typeface="宋体" pitchFamily="65" charset="-122"/>
              </a:rPr>
              <a:t>的尖刀顶在黑脸大汉的脖子上。一旁的铜锣皮鼓霹雳啪擦,敲打得紧紧慢慢。看热闹的人心</a:t>
            </a:r>
            <a:r>
              <a:rPr dirty="0"/>
              <a:t/>
            </a:r>
            <a:br>
              <a:rPr dirty="0"/>
            </a:br>
            <a:r>
              <a:rPr lang="zh-CN" altLang="en-US" sz="1530" kern="0" dirty="0" smtClean="0">
                <a:solidFill>
                  <a:srgbClr val="000000"/>
                </a:solidFill>
                <a:latin typeface="Times New Roman" pitchFamily="65" charset="-122"/>
                <a:ea typeface="宋体" pitchFamily="65" charset="-122"/>
              </a:rPr>
              <a:t>也跟着紧紧慢慢地乱扑腾,就见那黑脸大汉和那孩子顶着尖刀,伸开着两臂,一步一步转着圈走</a:t>
            </a:r>
            <a:r>
              <a:rPr dirty="0"/>
              <a:t/>
            </a:r>
            <a:br>
              <a:rPr dirty="0"/>
            </a:br>
            <a:r>
              <a:rPr lang="zh-CN" altLang="en-US" sz="1530" kern="0" dirty="0" smtClean="0">
                <a:solidFill>
                  <a:srgbClr val="000000"/>
                </a:solidFill>
                <a:latin typeface="Times New Roman" pitchFamily="65" charset="-122"/>
                <a:ea typeface="宋体" pitchFamily="65" charset="-122"/>
              </a:rPr>
              <a:t>得缓慢,沉重。只见那孩子的脸涨得紫红黑亮,眼睛瞪得溜圆,眼珠子快要蹦出来般,凸出了眼</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方法技巧</a:t>
            </a:r>
            <a:r>
              <a:rPr lang="zh-CN" altLang="en-US" sz="1530" kern="0" dirty="0" smtClean="0">
                <a:solidFill>
                  <a:srgbClr val="000000"/>
                </a:solidFill>
                <a:latin typeface="Times New Roman" pitchFamily="65" charset="-122"/>
                <a:ea typeface="宋体" pitchFamily="65" charset="-122"/>
              </a:rPr>
              <a:t>　对画线句子所表达的情感的正确理解,需要建立在对句子层次的准确划分和对中</a:t>
            </a:r>
            <a:r>
              <a:rPr dirty="0"/>
              <a:t/>
            </a:r>
            <a:br>
              <a:rPr dirty="0"/>
            </a:br>
            <a:r>
              <a:rPr lang="zh-CN" altLang="en-US" sz="1530" kern="0" dirty="0" smtClean="0">
                <a:solidFill>
                  <a:srgbClr val="000000"/>
                </a:solidFill>
                <a:latin typeface="Times New Roman" pitchFamily="65" charset="-122"/>
                <a:ea typeface="宋体" pitchFamily="65" charset="-122"/>
              </a:rPr>
              <a:t>心意思的正确把握上。一些转折性的词语如“而”“但”,与标点符号如“、”“;”“:”,</a:t>
            </a:r>
            <a:r>
              <a:rPr dirty="0"/>
              <a:t/>
            </a:r>
            <a:br>
              <a:rPr dirty="0"/>
            </a:br>
            <a:r>
              <a:rPr lang="zh-CN" altLang="en-US" sz="1530" kern="0" dirty="0" smtClean="0">
                <a:solidFill>
                  <a:srgbClr val="000000"/>
                </a:solidFill>
                <a:latin typeface="Times New Roman" pitchFamily="65" charset="-122"/>
                <a:ea typeface="宋体" pitchFamily="65" charset="-122"/>
              </a:rPr>
              <a:t>都应高度关注。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小狗奎尼经受的磨难,映衬了“我们”生活的艰难与坚强;小狗奎尼的特殊待遇,映衬</a:t>
            </a:r>
            <a:r>
              <a:rPr dirty="0"/>
              <a:t/>
            </a:r>
            <a:br>
              <a:rPr dirty="0"/>
            </a:br>
            <a:r>
              <a:rPr lang="zh-CN" altLang="en-US" sz="1530" kern="0" dirty="0" smtClean="0">
                <a:solidFill>
                  <a:srgbClr val="000000"/>
                </a:solidFill>
                <a:latin typeface="Times New Roman" pitchFamily="65" charset="-122"/>
                <a:ea typeface="宋体" pitchFamily="65" charset="-122"/>
              </a:rPr>
              <a:t>了“我们”的善良与平等;小狗奎尼的兴奋状态,映衬了“我们”的快乐幸福;小狗奎尼的离</a:t>
            </a:r>
            <a:r>
              <a:rPr dirty="0"/>
              <a:t/>
            </a:r>
            <a:br>
              <a:rPr dirty="0"/>
            </a:br>
            <a:r>
              <a:rPr lang="zh-CN" altLang="en-US" sz="1530" kern="0" dirty="0" smtClean="0">
                <a:solidFill>
                  <a:srgbClr val="000000"/>
                </a:solidFill>
                <a:latin typeface="Times New Roman" pitchFamily="65" charset="-122"/>
                <a:ea typeface="宋体" pitchFamily="65" charset="-122"/>
              </a:rPr>
              <a:t>世,映衬了“我的朋友”的孤单寂寞。</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本题考查次要角色的作用。解答此题要关注题干,要找出奎尼“多次出现”的段落,并</a:t>
            </a:r>
            <a:r>
              <a:rPr dirty="0"/>
              <a:t/>
            </a:r>
            <a:br>
              <a:rPr dirty="0"/>
            </a:br>
            <a:r>
              <a:rPr lang="zh-CN" altLang="en-US" sz="1530" kern="0" dirty="0" smtClean="0">
                <a:solidFill>
                  <a:srgbClr val="000000"/>
                </a:solidFill>
                <a:latin typeface="Times New Roman" pitchFamily="65" charset="-122"/>
                <a:ea typeface="宋体" pitchFamily="65" charset="-122"/>
              </a:rPr>
              <a:t>明确与人物刻画之间的联系。“映衬”,是以次要形象映照衬托主要形象,有正衬和反衬两</a:t>
            </a:r>
            <a:r>
              <a:rPr dirty="0"/>
              <a:t/>
            </a:r>
            <a:br>
              <a:rPr dirty="0"/>
            </a:br>
            <a:r>
              <a:rPr lang="zh-CN" altLang="en-US" sz="1530" kern="0" dirty="0" smtClean="0">
                <a:solidFill>
                  <a:srgbClr val="000000"/>
                </a:solidFill>
                <a:latin typeface="Times New Roman" pitchFamily="65" charset="-122"/>
                <a:ea typeface="宋体" pitchFamily="65" charset="-122"/>
              </a:rPr>
              <a:t>种。文中提到奎尼的有五段:第3、4、8、9、12段。根据这几段中写奎尼的具体内容来分析</a:t>
            </a:r>
            <a:r>
              <a:rPr dirty="0"/>
              <a:t/>
            </a:r>
            <a:br>
              <a:rPr dirty="0"/>
            </a:br>
            <a:r>
              <a:rPr lang="zh-CN" altLang="en-US" sz="1530" kern="0" dirty="0" smtClean="0">
                <a:solidFill>
                  <a:srgbClr val="000000"/>
                </a:solidFill>
                <a:latin typeface="Times New Roman" pitchFamily="65" charset="-122"/>
                <a:ea typeface="宋体" pitchFamily="65" charset="-122"/>
              </a:rPr>
              <a:t>其映衬作用即可。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知识归纳</a:t>
            </a:r>
            <a:r>
              <a:rPr lang="zh-CN" altLang="en-US" sz="1530" kern="0" dirty="0" smtClean="0">
                <a:solidFill>
                  <a:srgbClr val="000000"/>
                </a:solidFill>
                <a:latin typeface="Times New Roman" pitchFamily="65" charset="-122"/>
                <a:ea typeface="宋体" pitchFamily="65" charset="-122"/>
              </a:rPr>
              <a:t>　此题考查次要形象的作用。作者在创造和选择次要形象时,其本身就具有特定的</a:t>
            </a:r>
            <a:r>
              <a:rPr dirty="0"/>
              <a:t/>
            </a:r>
            <a:br>
              <a:rPr dirty="0"/>
            </a:br>
            <a:r>
              <a:rPr lang="zh-CN" altLang="en-US" sz="1530" kern="0" dirty="0" smtClean="0">
                <a:solidFill>
                  <a:srgbClr val="000000"/>
                </a:solidFill>
                <a:latin typeface="Times New Roman" pitchFamily="65" charset="-122"/>
                <a:ea typeface="宋体" pitchFamily="65" charset="-122"/>
              </a:rPr>
              <a:t>符合作者创作意图的意义。首先,次要形象自身具有意义。其次,次要形象往往对主要形象起</a:t>
            </a:r>
            <a:r>
              <a:rPr dirty="0"/>
              <a:t/>
            </a:r>
            <a:br>
              <a:rPr dirty="0"/>
            </a:br>
            <a:r>
              <a:rPr lang="zh-CN" altLang="en-US" sz="1530" kern="0" dirty="0" smtClean="0">
                <a:solidFill>
                  <a:srgbClr val="000000"/>
                </a:solidFill>
                <a:latin typeface="Times New Roman" pitchFamily="65" charset="-122"/>
                <a:ea typeface="宋体" pitchFamily="65" charset="-122"/>
              </a:rPr>
              <a:t>补充、衬托作用,使主要形象更加丰满立体、鲜明突出。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4.答案　呼应开头,让小说形成完整的结构;对冬日清晨的环境描写,让“我的朋友”的辞世带</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眶,亮的尖刀已经深深戳进了他的喉里。细的棍子一点点弯曲,弯曲</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终于,在一阵急促的锣</a:t>
            </a:r>
            <a:r>
              <a:t/>
            </a:r>
            <a:br/>
            <a:r>
              <a:rPr lang="zh-CN" altLang="en-US" sz="1530" kern="0" dirty="0" smtClean="0">
                <a:solidFill>
                  <a:srgbClr val="000000"/>
                </a:solidFill>
                <a:latin typeface="Times New Roman" pitchFamily="65" charset="-122"/>
                <a:ea typeface="宋体" pitchFamily="65" charset="-122"/>
              </a:rPr>
              <a:t>鼓声中,在人们的唏嘘中,棍子咔嚓折断。那孩子和黑脸大汉慢慢收了气息,微微笑着向一周的</a:t>
            </a:r>
            <a:r>
              <a:t/>
            </a:r>
            <a:br/>
            <a:r>
              <a:rPr lang="zh-CN" altLang="en-US" sz="1530" kern="0" dirty="0" smtClean="0">
                <a:solidFill>
                  <a:srgbClr val="000000"/>
                </a:solidFill>
                <a:latin typeface="Times New Roman" pitchFamily="65" charset="-122"/>
                <a:ea typeface="宋体" pitchFamily="65" charset="-122"/>
              </a:rPr>
              <a:t>人们鞠躬致意。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人们看着那孩子,顺出一口气,旋即就嗷嗷地叫起好来。人们是没想到这小小孩子,黑黑瘦瘦</a:t>
            </a:r>
            <a:r>
              <a:t/>
            </a:r>
            <a:br/>
            <a:r>
              <a:rPr lang="zh-CN" altLang="en-US" sz="1530" kern="0" dirty="0" smtClean="0">
                <a:solidFill>
                  <a:srgbClr val="000000"/>
                </a:solidFill>
                <a:latin typeface="Times New Roman" pitchFamily="65" charset="-122"/>
                <a:ea typeface="宋体" pitchFamily="65" charset="-122"/>
              </a:rPr>
              <a:t>的,还有这般好的气功。有胆大的娃娃悄悄走上去,想摸那孩子的肚子。那孩子故意将肚子鼓</a:t>
            </a:r>
            <a:r>
              <a:t/>
            </a:r>
            <a:br/>
            <a:r>
              <a:rPr lang="zh-CN" altLang="en-US" sz="1530" kern="0" dirty="0" smtClean="0">
                <a:solidFill>
                  <a:srgbClr val="000000"/>
                </a:solidFill>
                <a:latin typeface="Times New Roman" pitchFamily="65" charset="-122"/>
                <a:ea typeface="宋体" pitchFamily="65" charset="-122"/>
              </a:rPr>
              <a:t>得老大,等娃娃们小心地刚碰到他的肚子,他忽地瘪了下去,吓得娃娃手一弹,倏地缩回。那孩</a:t>
            </a:r>
            <a:r>
              <a:t/>
            </a:r>
            <a:br/>
            <a:r>
              <a:rPr lang="zh-CN" altLang="en-US" sz="1530" kern="0" dirty="0" smtClean="0">
                <a:solidFill>
                  <a:srgbClr val="000000"/>
                </a:solidFill>
                <a:latin typeface="Times New Roman" pitchFamily="65" charset="-122"/>
                <a:ea typeface="宋体" pitchFamily="65" charset="-122"/>
              </a:rPr>
              <a:t>子就嘿嘿笑,一旁的人都嘿嘿笑。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锣声又响在羊凹岭的巷子时,敲铜锣的孩子开始挨家挨户地收粮食了。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那孩子见了门,不进去,站在门口把铜锣敲得响亮。屋里的人听见了,就会拿出两个馒头,或者</a:t>
            </a:r>
            <a:r>
              <a:t/>
            </a:r>
            <a:br/>
            <a:r>
              <a:rPr lang="zh-CN" altLang="en-US" sz="1530" kern="0" dirty="0" smtClean="0">
                <a:solidFill>
                  <a:srgbClr val="000000"/>
                </a:solidFill>
                <a:latin typeface="Times New Roman" pitchFamily="65" charset="-122"/>
                <a:ea typeface="宋体" pitchFamily="65" charset="-122"/>
              </a:rPr>
              <a:t>一个南瓜三五个红薯,或者是,一瓢麦子三四个玉米穗,反正是,家里有啥,就给点啥。那孩子见</a:t>
            </a:r>
            <a:r>
              <a:t/>
            </a:r>
            <a:br/>
            <a:r>
              <a:rPr lang="zh-CN" altLang="en-US" sz="1530" kern="0" dirty="0" smtClean="0">
                <a:solidFill>
                  <a:srgbClr val="000000"/>
                </a:solidFill>
                <a:latin typeface="Times New Roman" pitchFamily="65" charset="-122"/>
                <a:ea typeface="宋体" pitchFamily="65" charset="-122"/>
              </a:rPr>
              <a:t>人拿了东西出来,就不敲了,鞠一下躬,翻过铜锣,接了粮食。出了门,他把铜锣里的粮食装到一</a:t>
            </a:r>
            <a:r>
              <a:t/>
            </a:r>
            <a:br/>
            <a:r>
              <a:rPr lang="zh-CN" altLang="en-US" sz="1530" kern="0" dirty="0" smtClean="0">
                <a:solidFill>
                  <a:srgbClr val="000000"/>
                </a:solidFill>
                <a:latin typeface="Times New Roman" pitchFamily="65" charset="-122"/>
                <a:ea typeface="宋体" pitchFamily="65" charset="-122"/>
              </a:rPr>
              <a:t>只灰的布袋子里。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走到二豁子门口时,巷里闲坐的人使着眼色不让那孩子在二豁子家门口敲铜锣。二豁子没有</a:t>
            </a:r>
            <a:r>
              <a:t/>
            </a:r>
            <a:br/>
            <a:r>
              <a:rPr lang="zh-CN" altLang="en-US" sz="1530" kern="0" dirty="0" smtClean="0">
                <a:solidFill>
                  <a:srgbClr val="000000"/>
                </a:solidFill>
                <a:latin typeface="Times New Roman" pitchFamily="65" charset="-122"/>
                <a:ea typeface="宋体" pitchFamily="65" charset="-122"/>
              </a:rPr>
              <a:t>男人,一个寡妇扯着七个淌鼻涕的娃娃,日子过得烂抹布样皱巴。况且,凭着二豁子的性格,她</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能给你一口唾沫一顿斥骂,还能有什么?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那孩子看着人们给他挤眼扯嘴的,以为人家跟他开玩笑,他也朝人们挤眼扯嘴地逗闹。笑闹中,</a:t>
            </a:r>
            <a:r>
              <a:t/>
            </a:r>
            <a:br/>
            <a:r>
              <a:rPr lang="zh-CN" altLang="en-US" sz="1530" kern="0" dirty="0" smtClean="0">
                <a:solidFill>
                  <a:srgbClr val="000000"/>
                </a:solidFill>
                <a:latin typeface="Times New Roman" pitchFamily="65" charset="-122"/>
                <a:ea typeface="宋体" pitchFamily="65" charset="-122"/>
              </a:rPr>
              <a:t>就站在二豁子门口把铜锣咣咣地敲响了。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筛晃着一头枯草样乱发的二豁子看见那孩子手上捧着锣,站在当门口,脸上就黑下一层,噘着</a:t>
            </a:r>
            <a:r>
              <a:t/>
            </a:r>
            <a:br/>
            <a:r>
              <a:rPr lang="zh-CN" altLang="en-US" sz="1530" kern="0" dirty="0" smtClean="0">
                <a:solidFill>
                  <a:srgbClr val="000000"/>
                </a:solidFill>
                <a:latin typeface="Times New Roman" pitchFamily="65" charset="-122"/>
                <a:ea typeface="宋体" pitchFamily="65" charset="-122"/>
              </a:rPr>
              <a:t>嘴,不耐烦地摆着手,走走走。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那孩子却不走。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二豁子看那孩子的黑眼睛溜溜地瞪着她,短的头发硬撅撅地直愣愣,就有点可笑。</a:t>
            </a:r>
            <a:endParaRPr lang="zh-CN" altLang="en-US"/>
          </a:p>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你要给我当儿子,我把你这布袋子装满。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那孩子不说话,也不走。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门口看热闹的人哄地笑了,都说留下吧,给二豁子当儿子吧。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捧铜锣的孩子还是不说话,笑笑,把铜锣往二豁子脸前凑。二豁子看见铜锣喑哑的光映出那孩</a:t>
            </a:r>
            <a:r>
              <a:t/>
            </a:r>
            <a:br/>
            <a:r>
              <a:rPr lang="zh-CN" altLang="en-US" sz="1530" kern="0" dirty="0" smtClean="0">
                <a:solidFill>
                  <a:srgbClr val="000000"/>
                </a:solidFill>
                <a:latin typeface="Times New Roman" pitchFamily="65" charset="-122"/>
                <a:ea typeface="宋体" pitchFamily="65" charset="-122"/>
              </a:rPr>
              <a:t>子一张谦卑的倦容,抬眼就看见那孩子的眼神也清明,也倔强,好像是,还有点忧郁。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二豁子的心莫名地疼了一下。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这娃。二豁子拍了拍那孩子的头,轻,而且柔。</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4961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有人说,做她娃多好,省得你跟个讨饭的一样可怜。</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那孩子突然敲响了铜锣,咣的一声,响亮,突兀,也寒凉,冰块般撞向每个人。人们一个哆嗦,还没</a:t>
            </a:r>
            <a:r>
              <a:rPr sz="1500" dirty="0"/>
              <a:t/>
            </a:r>
            <a:br>
              <a:rPr sz="1500" dirty="0"/>
            </a:br>
            <a:r>
              <a:rPr lang="zh-CN" altLang="en-US" sz="1500" kern="0" dirty="0" smtClean="0">
                <a:solidFill>
                  <a:srgbClr val="000000"/>
                </a:solidFill>
                <a:latin typeface="Times New Roman" pitchFamily="65" charset="-122"/>
                <a:ea typeface="宋体" pitchFamily="65" charset="-122"/>
              </a:rPr>
              <a:t>回过神来,那孩子缓缓地说,我不是讨饭的。说着,一手提着铜锣,一手把布袋子猛地摔到肩上,</a:t>
            </a:r>
            <a:r>
              <a:rPr sz="1500" dirty="0"/>
              <a:t/>
            </a:r>
            <a:br>
              <a:rPr sz="1500" dirty="0"/>
            </a:br>
            <a:r>
              <a:rPr lang="zh-CN" altLang="en-US" sz="1500" kern="0" dirty="0" smtClean="0">
                <a:solidFill>
                  <a:srgbClr val="000000"/>
                </a:solidFill>
                <a:latin typeface="Times New Roman" pitchFamily="65" charset="-122"/>
                <a:ea typeface="宋体" pitchFamily="65" charset="-122"/>
              </a:rPr>
              <a:t>在人们的一片惊叹中,走了。</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那孩子走了好一会儿了,木槌撞在铜锣上的声音,当当当,还清凉凉地响在二豁子的耳边,细碎,</a:t>
            </a:r>
            <a:r>
              <a:rPr sz="1500" dirty="0"/>
              <a:t/>
            </a:r>
            <a:br>
              <a:rPr sz="1500" dirty="0"/>
            </a:br>
            <a:r>
              <a:rPr lang="zh-CN" altLang="en-US" sz="1500" kern="0" dirty="0" smtClean="0">
                <a:solidFill>
                  <a:srgbClr val="000000"/>
                </a:solidFill>
                <a:latin typeface="Times New Roman" pitchFamily="65" charset="-122"/>
                <a:ea typeface="宋体" pitchFamily="65" charset="-122"/>
              </a:rPr>
              <a:t>纷乱。</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这娃,脾气还挺大。</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嗤,再大也是个耍把戏讨饭的。</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别说了。二豁子突然大吼一声,白白黑黑的碎语刀切般没了,人们瞪着二豁子,不明白她好好</a:t>
            </a:r>
            <a:r>
              <a:rPr sz="1500" dirty="0"/>
              <a:t/>
            </a:r>
            <a:br>
              <a:rPr sz="1500" dirty="0"/>
            </a:br>
            <a:r>
              <a:rPr lang="zh-CN" altLang="en-US" sz="1500" kern="0" dirty="0" smtClean="0">
                <a:solidFill>
                  <a:srgbClr val="000000"/>
                </a:solidFill>
                <a:latin typeface="Times New Roman" pitchFamily="65" charset="-122"/>
                <a:ea typeface="宋体" pitchFamily="65" charset="-122"/>
              </a:rPr>
              <a:t>的,咋就生气了。</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二豁子从裤腰里摸出一个黑灰的手绢,抽出五角钱,把手绢包好,又塞到腰里,一手抓了三四个</a:t>
            </a:r>
            <a:r>
              <a:rPr sz="1500" dirty="0"/>
              <a:t/>
            </a:r>
            <a:br>
              <a:rPr sz="1500" dirty="0"/>
            </a:br>
            <a:r>
              <a:rPr lang="zh-CN" altLang="en-US" sz="1500" kern="0" dirty="0" smtClean="0">
                <a:solidFill>
                  <a:srgbClr val="000000"/>
                </a:solidFill>
                <a:latin typeface="Times New Roman" pitchFamily="65" charset="-122"/>
                <a:ea typeface="宋体" pitchFamily="65" charset="-122"/>
              </a:rPr>
              <a:t>玉米棒子,踏踏地跑了出去。人们面面相觑,抬头看天,讪讪地,天要变了,好像是。</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人们撵着二豁子时,她已经往回走了。</a:t>
            </a:r>
            <a:r>
              <a:rPr lang="zh-CN" altLang="en-US" sz="1500" u="sng" kern="0" dirty="0" smtClean="0">
                <a:solidFill>
                  <a:srgbClr val="000000"/>
                </a:solidFill>
                <a:latin typeface="Times New Roman" pitchFamily="65" charset="-122"/>
                <a:ea typeface="宋体" pitchFamily="65" charset="-122"/>
              </a:rPr>
              <a:t>敲铜锣的孩子在她身后咣地敲了一下铜锣,又敲了一</a:t>
            </a:r>
            <a:r>
              <a:rPr sz="1500" dirty="0"/>
              <a:t/>
            </a:r>
            <a:br>
              <a:rPr sz="1500" dirty="0"/>
            </a:br>
            <a:r>
              <a:rPr lang="zh-CN" altLang="en-US" sz="1500" u="sng" kern="0" dirty="0" smtClean="0">
                <a:solidFill>
                  <a:srgbClr val="000000"/>
                </a:solidFill>
                <a:latin typeface="Times New Roman" pitchFamily="65" charset="-122"/>
                <a:ea typeface="宋体" pitchFamily="65" charset="-122"/>
              </a:rPr>
              <a:t>下。</a:t>
            </a:r>
            <a:r>
              <a:rPr lang="zh-CN" altLang="en-US" sz="1500" kern="0" dirty="0" smtClean="0">
                <a:solidFill>
                  <a:srgbClr val="000000"/>
                </a:solidFill>
                <a:latin typeface="Times New Roman" pitchFamily="65" charset="-122"/>
                <a:ea typeface="宋体" pitchFamily="65" charset="-122"/>
              </a:rPr>
              <a:t>人们看见那孩子的手上捏着一张皱巴巴的五角钱。过了一会儿,那孩子提着铜锣还在那</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儿站着。</a:t>
            </a:r>
            <a:endParaRPr lang="zh-CN" altLang="en-US" sz="1500" dirty="0" smtClean="0"/>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夕阳红亮,将干黄灰白的羊凹岭涂染得明亮,又温暖。</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1.(分析人物形象)简要概括小说中羊凹岭人的生活状态。(4分)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2.(分析人物性格特点)小说中敲铜锣的孩子有哪些性格特点?请简要分析。(6分)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3.(分析人物心理)文中画线的两处,分别表现了人物什么样的心理状态?(4分)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(1)你要给我当儿子,我把你这布袋子装满。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(2)敲铜锣的孩子在她身后咣地敲了一下铜锣,又敲了一下。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4.(探究表达效果)请探究小说结尾的表达效果。(6分)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495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二、</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1.</a:t>
            </a:r>
            <a:r>
              <a:rPr lang="zh-CN" altLang="en-US" sz="1500" b="1" kern="0" dirty="0" smtClean="0">
                <a:solidFill>
                  <a:srgbClr val="000000"/>
                </a:solidFill>
                <a:latin typeface="Times New Roman" pitchFamily="65" charset="-122"/>
                <a:ea typeface="宋体" pitchFamily="65" charset="-122"/>
              </a:rPr>
              <a:t>答案</a:t>
            </a:r>
            <a:r>
              <a:rPr lang="zh-CN" altLang="en-US" sz="1500" kern="0" dirty="0" smtClean="0">
                <a:solidFill>
                  <a:srgbClr val="000000"/>
                </a:solidFill>
                <a:latin typeface="Times New Roman" pitchFamily="65" charset="-122"/>
                <a:ea typeface="宋体" pitchFamily="65" charset="-122"/>
              </a:rPr>
              <a:t>　精神生活贫乏,物质生活艰苦。</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itchFamily="65" charset="-122"/>
                <a:ea typeface="宋体" pitchFamily="65" charset="-122"/>
              </a:rPr>
              <a:t>解析</a:t>
            </a:r>
            <a:r>
              <a:rPr lang="zh-CN" altLang="en-US" sz="1500" kern="0" dirty="0" smtClean="0">
                <a:solidFill>
                  <a:srgbClr val="000000"/>
                </a:solidFill>
                <a:latin typeface="Times New Roman" pitchFamily="65" charset="-122"/>
                <a:ea typeface="宋体" pitchFamily="65" charset="-122"/>
              </a:rPr>
              <a:t>　这是考查学生概括文本内容的能力。首先根据题干要求,“羊凹岭人的生活状态”,到</a:t>
            </a:r>
            <a:r>
              <a:rPr sz="1500" dirty="0"/>
              <a:t/>
            </a:r>
            <a:br>
              <a:rPr sz="1500" dirty="0"/>
            </a:br>
            <a:r>
              <a:rPr lang="zh-CN" altLang="en-US" sz="1500" kern="0" dirty="0" smtClean="0">
                <a:solidFill>
                  <a:srgbClr val="000000"/>
                </a:solidFill>
                <a:latin typeface="Times New Roman" pitchFamily="65" charset="-122"/>
                <a:ea typeface="宋体" pitchFamily="65" charset="-122"/>
              </a:rPr>
              <a:t>文中圈出作者直接或间接写羊凹岭的内容,如第一段写到“初冬</a:t>
            </a:r>
            <a:r>
              <a:rPr lang="zh-CN" altLang="en-US" sz="1500" kern="0" dirty="0" smtClean="0">
                <a:solidFill>
                  <a:srgbClr val="000000"/>
                </a:solidFill>
                <a:latin typeface="黑体"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耍把戏的来了”,对于耍</a:t>
            </a:r>
            <a:r>
              <a:rPr sz="1500" dirty="0"/>
              <a:t/>
            </a:r>
            <a:br>
              <a:rPr sz="1500" dirty="0"/>
            </a:br>
            <a:r>
              <a:rPr lang="zh-CN" altLang="en-US" sz="1500" kern="0" dirty="0" smtClean="0">
                <a:solidFill>
                  <a:srgbClr val="000000"/>
                </a:solidFill>
                <a:latin typeface="Times New Roman" pitchFamily="65" charset="-122"/>
                <a:ea typeface="宋体" pitchFamily="65" charset="-122"/>
              </a:rPr>
              <a:t>把戏的欢迎说明羊凹岭精神生活的贫乏;如演出结束后,敲铜锣的孩子挨家挨户收粮食时,“屋</a:t>
            </a:r>
            <a:r>
              <a:rPr sz="1500" dirty="0"/>
              <a:t/>
            </a:r>
            <a:br>
              <a:rPr sz="1500" dirty="0"/>
            </a:br>
            <a:r>
              <a:rPr lang="zh-CN" altLang="en-US" sz="1500" kern="0" dirty="0" smtClean="0">
                <a:solidFill>
                  <a:srgbClr val="000000"/>
                </a:solidFill>
                <a:latin typeface="Times New Roman" pitchFamily="65" charset="-122"/>
                <a:ea typeface="宋体" pitchFamily="65" charset="-122"/>
              </a:rPr>
              <a:t>里的人听见了</a:t>
            </a:r>
            <a:r>
              <a:rPr lang="zh-CN" altLang="en-US" sz="1500" kern="0" dirty="0" smtClean="0">
                <a:solidFill>
                  <a:srgbClr val="000000"/>
                </a:solidFill>
                <a:latin typeface="黑体"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就给点啥”,这说明羊凹岭物质生活的艰苦。</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2.</a:t>
            </a:r>
            <a:r>
              <a:rPr lang="zh-CN" altLang="en-US" sz="1500" b="1" kern="0" dirty="0" smtClean="0">
                <a:solidFill>
                  <a:srgbClr val="000000"/>
                </a:solidFill>
                <a:latin typeface="Times New Roman" pitchFamily="65" charset="-122"/>
                <a:ea typeface="宋体" pitchFamily="65" charset="-122"/>
              </a:rPr>
              <a:t>答案</a:t>
            </a:r>
            <a:r>
              <a:rPr lang="zh-CN" altLang="en-US" sz="1500" kern="0" dirty="0" smtClean="0">
                <a:solidFill>
                  <a:srgbClr val="000000"/>
                </a:solidFill>
                <a:latin typeface="Times New Roman" pitchFamily="65" charset="-122"/>
                <a:ea typeface="宋体" pitchFamily="65" charset="-122"/>
              </a:rPr>
              <a:t>　①敲锣召集观众的是他,表演最惊险节目的是他,挨家挨户收取粮食的也是他,表现孩</a:t>
            </a:r>
            <a:r>
              <a:rPr sz="1500" dirty="0"/>
              <a:t/>
            </a:r>
            <a:br>
              <a:rPr sz="1500" dirty="0"/>
            </a:br>
            <a:r>
              <a:rPr lang="zh-CN" altLang="en-US" sz="1500" kern="0" dirty="0" smtClean="0">
                <a:solidFill>
                  <a:srgbClr val="000000"/>
                </a:solidFill>
                <a:latin typeface="Times New Roman" pitchFamily="65" charset="-122"/>
                <a:ea typeface="宋体" pitchFamily="65" charset="-122"/>
              </a:rPr>
              <a:t>子的少年老成和能担当。②表演结束后和村子里的娃娃玩笑,误会村人的意思朝他们挤眼扯</a:t>
            </a:r>
            <a:r>
              <a:rPr sz="1500" dirty="0"/>
              <a:t/>
            </a:r>
            <a:br>
              <a:rPr sz="1500" dirty="0"/>
            </a:br>
            <a:r>
              <a:rPr lang="zh-CN" altLang="en-US" sz="1500" kern="0" dirty="0" smtClean="0">
                <a:solidFill>
                  <a:srgbClr val="000000"/>
                </a:solidFill>
                <a:latin typeface="Times New Roman" pitchFamily="65" charset="-122"/>
                <a:ea typeface="宋体" pitchFamily="65" charset="-122"/>
              </a:rPr>
              <a:t>嘴逗闹,表现孩子的活泼顽皮,不失稚气天性。③挨家收粮食时不进门,接粮食前鞠躬,表现孩</a:t>
            </a:r>
            <a:r>
              <a:rPr sz="1500" dirty="0"/>
              <a:t/>
            </a:r>
            <a:br>
              <a:rPr sz="1500" dirty="0"/>
            </a:br>
            <a:r>
              <a:rPr lang="zh-CN" altLang="en-US" sz="1500" kern="0" dirty="0" smtClean="0">
                <a:solidFill>
                  <a:srgbClr val="000000"/>
                </a:solidFill>
                <a:latin typeface="Times New Roman" pitchFamily="65" charset="-122"/>
                <a:ea typeface="宋体" pitchFamily="65" charset="-122"/>
              </a:rPr>
              <a:t>子处事不卑不亢。④村人轻慢他跟讨饭的一样,他以锣声表达抗议并转身离开,表现孩子的自</a:t>
            </a:r>
            <a:r>
              <a:rPr sz="1500" dirty="0"/>
              <a:t/>
            </a:r>
            <a:br>
              <a:rPr sz="1500" dirty="0"/>
            </a:br>
            <a:r>
              <a:rPr lang="zh-CN" altLang="en-US" sz="1500" kern="0" dirty="0" smtClean="0">
                <a:solidFill>
                  <a:srgbClr val="000000"/>
                </a:solidFill>
                <a:latin typeface="Times New Roman" pitchFamily="65" charset="-122"/>
                <a:ea typeface="宋体" pitchFamily="65" charset="-122"/>
              </a:rPr>
              <a:t>尊和倔强。</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itchFamily="65" charset="-122"/>
                <a:ea typeface="宋体" pitchFamily="65" charset="-122"/>
              </a:rPr>
              <a:t>解析</a:t>
            </a:r>
            <a:r>
              <a:rPr lang="zh-CN" altLang="en-US" sz="1500" kern="0" dirty="0" smtClean="0">
                <a:solidFill>
                  <a:srgbClr val="000000"/>
                </a:solidFill>
                <a:latin typeface="Times New Roman" pitchFamily="65" charset="-122"/>
                <a:ea typeface="宋体" pitchFamily="65" charset="-122"/>
              </a:rPr>
              <a:t>　这是考查小说中的人物形象。考生应到文中圈出描写孩子的内容,然后根据这些描写</a:t>
            </a:r>
            <a:r>
              <a:rPr sz="1500" dirty="0"/>
              <a:t/>
            </a:r>
            <a:br>
              <a:rPr sz="1500" dirty="0"/>
            </a:br>
            <a:r>
              <a:rPr lang="zh-CN" altLang="en-US" sz="1500" kern="0" dirty="0" smtClean="0">
                <a:solidFill>
                  <a:srgbClr val="000000"/>
                </a:solidFill>
                <a:latin typeface="Times New Roman" pitchFamily="65" charset="-122"/>
                <a:ea typeface="宋体" pitchFamily="65" charset="-122"/>
              </a:rPr>
              <a:t>进行概括。从任务的分派来看,这表现出孩子的少年老成和能担当的特点;笑闹中表现出孩子</a:t>
            </a:r>
            <a:r>
              <a:rPr sz="1500" dirty="0"/>
              <a:t/>
            </a:r>
            <a:br>
              <a:rPr sz="1500" dirty="0"/>
            </a:br>
            <a:r>
              <a:rPr lang="zh-CN" altLang="en-US" sz="1500" kern="0" dirty="0" smtClean="0">
                <a:solidFill>
                  <a:srgbClr val="000000"/>
                </a:solidFill>
                <a:latin typeface="Times New Roman" pitchFamily="65" charset="-122"/>
                <a:ea typeface="宋体" pitchFamily="65" charset="-122"/>
              </a:rPr>
              <a:t>的活泼顽皮,不失稚气天性;“鞠一下躬,翻过铜锣,接了粮食”,这表现出孩子处事的不卑不亢;</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当别人说他是乞丐的时候</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那孩子</a:t>
            </a:r>
            <a:r>
              <a:rPr lang="en-US" altLang="zh-CN" sz="1500" kern="0" dirty="0" smtClean="0">
                <a:solidFill>
                  <a:srgbClr val="000000"/>
                </a:solidFill>
                <a:latin typeface="黑体"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冰块般撞向每个人</a:t>
            </a:r>
            <a:r>
              <a:rPr lang="en-US" altLang="zh-CN" sz="1500" kern="0" dirty="0" smtClean="0">
                <a:solidFill>
                  <a:srgbClr val="000000"/>
                </a:solidFill>
                <a:latin typeface="黑体"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走了”</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这表现出孩子的自尊</a:t>
            </a:r>
            <a:r>
              <a:rPr lang="zh-CN" altLang="en-US" sz="1500" dirty="0" smtClean="0"/>
              <a:t/>
            </a:r>
            <a:br>
              <a:rPr lang="zh-CN" altLang="en-US" sz="1500" dirty="0" smtClean="0"/>
            </a:br>
            <a:r>
              <a:rPr lang="zh-CN" altLang="en-US" sz="1500" kern="0" dirty="0" smtClean="0">
                <a:solidFill>
                  <a:srgbClr val="000000"/>
                </a:solidFill>
                <a:latin typeface="Times New Roman" pitchFamily="65" charset="-122"/>
                <a:ea typeface="宋体" pitchFamily="65" charset="-122"/>
              </a:rPr>
              <a:t>和倔强。</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4550831"/>
            <a:chOff x="539750" y="1080000"/>
            <a:chExt cx="8127250" cy="4550831"/>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(1)故意为难孩子,想让他知难而退。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(2)对二豁子的反转行为有点懵,下意识地用敲锣表示感谢。</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这是考查对人物心理的把握。第(1)句,语言描写,是二豁子对敲铜锣孩子说的话,联系</a:t>
              </a:r>
              <a:r>
                <a:rPr dirty="0"/>
                <a:t/>
              </a:r>
              <a:br>
                <a:rPr dirty="0"/>
              </a:br>
              <a:r>
                <a:rPr lang="zh-CN" altLang="en-US" sz="1530" kern="0" dirty="0" smtClean="0">
                  <a:solidFill>
                    <a:srgbClr val="000000"/>
                  </a:solidFill>
                  <a:latin typeface="Times New Roman" pitchFamily="65" charset="-122"/>
                  <a:ea typeface="宋体" pitchFamily="65" charset="-122"/>
                </a:rPr>
                <a:t>上文对二豁子的介绍可以知道,二豁子这样说是故意为难孩子,想让孩子知难而退不问自己要</a:t>
              </a:r>
              <a:r>
                <a:rPr dirty="0"/>
                <a:t/>
              </a:r>
              <a:br>
                <a:rPr dirty="0"/>
              </a:br>
              <a:r>
                <a:rPr lang="zh-CN" altLang="en-US" sz="1530" kern="0" dirty="0" smtClean="0">
                  <a:solidFill>
                    <a:srgbClr val="000000"/>
                  </a:solidFill>
                  <a:latin typeface="Times New Roman" pitchFamily="65" charset="-122"/>
                  <a:ea typeface="宋体" pitchFamily="65" charset="-122"/>
                </a:rPr>
                <a:t>粮食;第(2)句,动作描写,一开始二豁子为难孩子,不想给他粮食,而现在不但给了他粮食,还给了</a:t>
              </a:r>
              <a:r>
                <a:rPr dirty="0"/>
                <a:t/>
              </a:r>
              <a:br>
                <a:rPr dirty="0"/>
              </a:br>
              <a:r>
                <a:rPr lang="zh-CN" altLang="en-US" sz="1530" kern="0" dirty="0" smtClean="0">
                  <a:solidFill>
                    <a:srgbClr val="000000"/>
                  </a:solidFill>
                  <a:latin typeface="Times New Roman" pitchFamily="65" charset="-122"/>
                  <a:ea typeface="宋体" pitchFamily="65" charset="-122"/>
                </a:rPr>
                <a:t>他五角钱,敲铜锣的孩子对二豁子的反转行为有点懵,下意识地用敲锣表示感谢。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①呼应开头,让小说形成完整的结构;②通过环境描写,赞美艰难困苦中绽放的人性美</a:t>
              </a:r>
              <a:r>
                <a:rPr dirty="0"/>
                <a:t/>
              </a:r>
              <a:br>
                <a:rPr dirty="0"/>
              </a:br>
              <a:r>
                <a:rPr lang="zh-CN" altLang="en-US" sz="1530" kern="0" dirty="0" smtClean="0">
                  <a:solidFill>
                    <a:srgbClr val="000000"/>
                  </a:solidFill>
                  <a:latin typeface="Times New Roman" pitchFamily="65" charset="-122"/>
                  <a:ea typeface="宋体" pitchFamily="65" charset="-122"/>
                </a:rPr>
                <a:t>的光辉,升华了主题;③语言含蓄,蕴含丰富而强烈的情感。</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这是针对小说结尾设题。一般从情节、人物形象、主旨等几个角度思考作答。首先</a:t>
              </a:r>
              <a:r>
                <a:rPr dirty="0"/>
                <a:t/>
              </a:r>
              <a:br>
                <a:rPr dirty="0"/>
              </a:br>
              <a:r>
                <a:rPr lang="zh-CN" altLang="en-US" sz="1530" kern="0" dirty="0" smtClean="0">
                  <a:solidFill>
                    <a:srgbClr val="000000"/>
                  </a:solidFill>
                  <a:latin typeface="Times New Roman" pitchFamily="65" charset="-122"/>
                  <a:ea typeface="宋体" pitchFamily="65" charset="-122"/>
                </a:rPr>
                <a:t>回归文本找到小说的结尾,其与第一段的景物描写形成呼应,首尾圆合;“明亮”“温暖”说的</a:t>
              </a:r>
              <a:r>
                <a:rPr dirty="0"/>
                <a:t/>
              </a:r>
              <a:br>
                <a:rPr dirty="0"/>
              </a:br>
              <a:r>
                <a:rPr lang="zh-CN" altLang="en-US" sz="1530" kern="0" dirty="0" smtClean="0">
                  <a:solidFill>
                    <a:srgbClr val="000000"/>
                  </a:solidFill>
                  <a:latin typeface="Times New Roman" pitchFamily="65" charset="-122"/>
                  <a:ea typeface="宋体" pitchFamily="65" charset="-122"/>
                </a:rPr>
                <a:t>不仅仅是环境,更是人情,羊凹岭的生活也许是贫瘠的、艰苦的,但在这种艰苦的生活中,我们</a:t>
              </a:r>
              <a:r>
                <a:rPr dirty="0"/>
                <a:t/>
              </a:r>
              <a:br>
                <a:rPr dirty="0"/>
              </a:br>
              <a:r>
                <a:rPr lang="zh-CN" altLang="en-US" sz="1530" kern="0" dirty="0" smtClean="0">
                  <a:solidFill>
                    <a:srgbClr val="000000"/>
                  </a:solidFill>
                  <a:latin typeface="Times New Roman" pitchFamily="65" charset="-122"/>
                  <a:ea typeface="宋体" pitchFamily="65" charset="-122"/>
                </a:rPr>
                <a:t>依然能看到温暖的人情,作者借助环境描写,赞美艰难困苦中绽放的人性美的光辉,升华了小说</a:t>
              </a:r>
              <a:endParaRPr lang="zh-CN" altLang="en-US" dirty="0"/>
            </a:p>
          </p:txBody>
        </p:sp>
        <p:sp>
          <p:nvSpPr>
            <p:cNvPr id="3" name="TextBox 2"/>
            <p:cNvSpPr txBox="1"/>
            <p:nvPr/>
          </p:nvSpPr>
          <p:spPr>
            <a:xfrm>
              <a:off x="539750" y="527765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的主题;文章以环境描写收尾,一般都是意味深远,言有尽而意无穷。</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三、(2018南通一模,13—16)阅读下面的作品,完成1—4题。(20分)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拿枪的人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[美]奥斯卡·希斯戈尔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我的枪指着他们9个人不知已经多少个小时了。20天的海上漂流,我差不多一直坐在救生艇的</a:t>
            </a:r>
            <a:r>
              <a:rPr dirty="0"/>
              <a:t/>
            </a:r>
            <a:br>
              <a:rPr dirty="0"/>
            </a:br>
            <a:r>
              <a:rPr lang="zh-CN" altLang="en-US" sz="1530" kern="0" dirty="0" smtClean="0">
                <a:solidFill>
                  <a:srgbClr val="000000"/>
                </a:solidFill>
                <a:latin typeface="Times New Roman" pitchFamily="65" charset="-122"/>
                <a:ea typeface="宋体" pitchFamily="65" charset="-122"/>
              </a:rPr>
              <a:t>尾部,在那儿我可以用枪瞄准控制住所有的人。从他们愤怒的目光里,我知道他们有多恨我!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尤其是水手长杰夫·巴列特。只听他用生硬沙哑的声音说道:“辛德,你是个笨蛋吗?你还能撑</a:t>
            </a:r>
            <a:r>
              <a:rPr dirty="0"/>
              <a:t/>
            </a:r>
            <a:br>
              <a:rPr dirty="0"/>
            </a:br>
            <a:r>
              <a:rPr lang="zh-CN" altLang="en-US" sz="1530" kern="0" dirty="0" smtClean="0">
                <a:solidFill>
                  <a:srgbClr val="000000"/>
                </a:solidFill>
                <a:latin typeface="Times New Roman" pitchFamily="65" charset="-122"/>
                <a:ea typeface="宋体" pitchFamily="65" charset="-122"/>
              </a:rPr>
              <a:t>多久?你现在就要睡着了!”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我没有回答他。他说的是事实,我大概已经有72个小时不敢闭眼了。我觉得我马上就要睡着</a:t>
            </a:r>
            <a:r>
              <a:rPr dirty="0"/>
              <a:t/>
            </a:r>
            <a:br>
              <a:rPr dirty="0"/>
            </a:br>
            <a:r>
              <a:rPr lang="zh-CN" altLang="en-US" sz="1530" kern="0" dirty="0" smtClean="0">
                <a:solidFill>
                  <a:srgbClr val="000000"/>
                </a:solidFill>
                <a:latin typeface="Times New Roman" pitchFamily="65" charset="-122"/>
                <a:ea typeface="宋体" pitchFamily="65" charset="-122"/>
              </a:rPr>
              <a:t>了,我知道,只要我一闭上眼睛,他们就会疯狂扑向仅剩的半壶水。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最后半壶水就在我腿边。我们的“蒙塔拉”号船失事后,船长被海浪卷走,剩下我这个三副是</a:t>
            </a:r>
            <a:r>
              <a:rPr dirty="0"/>
              <a:t/>
            </a:r>
            <a:br>
              <a:rPr dirty="0"/>
            </a:br>
            <a:r>
              <a:rPr lang="zh-CN" altLang="en-US" sz="1530" kern="0" dirty="0" smtClean="0">
                <a:solidFill>
                  <a:srgbClr val="000000"/>
                </a:solidFill>
                <a:latin typeface="Times New Roman" pitchFamily="65" charset="-122"/>
                <a:ea typeface="宋体" pitchFamily="65" charset="-122"/>
              </a:rPr>
              <a:t>船上的最高领导。但现在,我已没有任何身份、任何权威,我只是一个让他们远离这丁点水的</a:t>
            </a:r>
            <a:r>
              <a:rPr dirty="0"/>
              <a:t/>
            </a:r>
            <a:br>
              <a:rPr dirty="0"/>
            </a:br>
            <a:r>
              <a:rPr lang="zh-CN" altLang="en-US" sz="1530" kern="0" dirty="0" smtClean="0">
                <a:solidFill>
                  <a:srgbClr val="000000"/>
                </a:solidFill>
                <a:latin typeface="Times New Roman" pitchFamily="65" charset="-122"/>
                <a:ea typeface="宋体" pitchFamily="65" charset="-122"/>
              </a:rPr>
              <a:t>残忍的枪手。</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暴风雨已经过去了,大西洋的波浪缓缓地起伏,虽然才是上午,但阳光已足可灼伤人的皮肤。</a:t>
            </a:r>
            <a:r>
              <a:rPr lang="zh-CN" altLang="en-US" sz="1530" kern="0" dirty="0" smtClean="0">
                <a:solidFill>
                  <a:srgbClr val="000000"/>
                </a:solidFill>
                <a:latin typeface="Times New Roman" pitchFamily="65" charset="-122"/>
                <a:ea typeface="宋体" pitchFamily="65" charset="-122"/>
              </a:rPr>
              <a:t>我</a:t>
            </a:r>
            <a:r>
              <a:rPr dirty="0"/>
              <a:t/>
            </a:r>
            <a:br>
              <a:rPr dirty="0"/>
            </a:br>
            <a:r>
              <a:rPr lang="zh-CN" altLang="en-US" sz="1530" kern="0" dirty="0" smtClean="0">
                <a:solidFill>
                  <a:srgbClr val="000000"/>
                </a:solidFill>
                <a:latin typeface="Times New Roman" pitchFamily="65" charset="-122"/>
                <a:ea typeface="宋体" pitchFamily="65" charset="-122"/>
              </a:rPr>
              <a:t>的喉咙也在冒烟。跟他们一样,我也把活下去的希望全放在这一小口水上。我知道,只要我们</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能期待喝上一口水,就有活下去的理由,我必须尽可能地推迟喝掉这口水的时间。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桨已经停了很久,他们太虚弱了,划不下去了。我面对的9个人已经变成一群满脸胡子、衣衫</a:t>
            </a:r>
            <a:r>
              <a:t/>
            </a:r>
            <a:br/>
            <a:r>
              <a:rPr lang="zh-CN" altLang="en-US" sz="1530" kern="0" dirty="0" smtClean="0">
                <a:solidFill>
                  <a:srgbClr val="000000"/>
                </a:solidFill>
                <a:latin typeface="Times New Roman" pitchFamily="65" charset="-122"/>
                <a:ea typeface="宋体" pitchFamily="65" charset="-122"/>
              </a:rPr>
              <a:t>褴褛、半裸着的野兽,我想我也跟他们一样。有几个人靠在船舷上睡觉,其余的人紧盯着我,准</a:t>
            </a:r>
            <a:r>
              <a:t/>
            </a:r>
            <a:br/>
            <a:r>
              <a:rPr lang="zh-CN" altLang="en-US" sz="1530" kern="0" dirty="0" smtClean="0">
                <a:solidFill>
                  <a:srgbClr val="000000"/>
                </a:solidFill>
                <a:latin typeface="Times New Roman" pitchFamily="65" charset="-122"/>
                <a:ea typeface="宋体" pitchFamily="65" charset="-122"/>
              </a:rPr>
              <a:t>备等我一合眼就跳过来。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杰夫·巴列特离我最近,这个水手长是个秃顶大力士,不但长相凶狠,还一脸伤疤。他曾经参加</a:t>
            </a:r>
            <a:r>
              <a:t/>
            </a:r>
            <a:br/>
            <a:r>
              <a:rPr lang="zh-CN" altLang="en-US" sz="1530" kern="0" dirty="0" smtClean="0">
                <a:solidFill>
                  <a:srgbClr val="000000"/>
                </a:solidFill>
                <a:latin typeface="Times New Roman" pitchFamily="65" charset="-122"/>
                <a:ea typeface="宋体" pitchFamily="65" charset="-122"/>
              </a:rPr>
              <a:t>过上百次的战斗,那些伤疤都是在战斗中留下的。他目不转睛地看着我,其他人的目光也一刻</a:t>
            </a:r>
            <a:r>
              <a:t/>
            </a:r>
            <a:br/>
            <a:r>
              <a:rPr lang="zh-CN" altLang="en-US" sz="1530" kern="0" dirty="0" smtClean="0">
                <a:solidFill>
                  <a:srgbClr val="000000"/>
                </a:solidFill>
                <a:latin typeface="Times New Roman" pitchFamily="65" charset="-122"/>
                <a:ea typeface="宋体" pitchFamily="65" charset="-122"/>
              </a:rPr>
              <a:t>没离开我脚下的水壶。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巴列特不时嘲讽我:“傻瓜,你为什么不放弃?我们每个人都睡足了,而你已经差不多3天3夜没</a:t>
            </a:r>
            <a:r>
              <a:t/>
            </a:r>
            <a:br/>
            <a:r>
              <a:rPr lang="zh-CN" altLang="en-US" sz="1530" kern="0" dirty="0" smtClean="0">
                <a:solidFill>
                  <a:srgbClr val="000000"/>
                </a:solidFill>
                <a:latin typeface="Times New Roman" pitchFamily="65" charset="-122"/>
                <a:ea typeface="宋体" pitchFamily="65" charset="-122"/>
              </a:rPr>
              <a:t>睡了。你不可能再坚持了!”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“今晚!”我坚持说,“今晚,我们就平均分配剩下的水。”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20天前,我们的“蒙塔拉”号军舰遭遇特大暴风雨而沉没。大家奔向救生船时,我挎上了一壶</a:t>
            </a:r>
            <a:r>
              <a:t/>
            </a:r>
            <a:br/>
            <a:r>
              <a:rPr lang="zh-CN" altLang="en-US" sz="1530" kern="0" dirty="0" smtClean="0">
                <a:solidFill>
                  <a:srgbClr val="000000"/>
                </a:solidFill>
                <a:latin typeface="Times New Roman" pitchFamily="65" charset="-122"/>
                <a:ea typeface="宋体" pitchFamily="65" charset="-122"/>
              </a:rPr>
              <a:t>水,并且本能地抓起了我的手枪。除了枪,没有别的办法能阻止巴列特和其他人远离这壶水。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随着船在平缓的海浪上一起一伏,我的眼皮仿佛有千斤重,睡意正向我迅速靠近。我的脑袋耷</a:t>
            </a:r>
            <a:r>
              <a:t/>
            </a:r>
            <a:br/>
            <a:r>
              <a:rPr lang="zh-CN" altLang="en-US" sz="1530" kern="0" dirty="0" smtClean="0">
                <a:solidFill>
                  <a:srgbClr val="000000"/>
                </a:solidFill>
                <a:latin typeface="Times New Roman" pitchFamily="65" charset="-122"/>
                <a:ea typeface="宋体" pitchFamily="65" charset="-122"/>
              </a:rPr>
              <a:t>拉了下来。</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巴列特站了起来,而我已经无法再举起枪。我知道接下来将会发生什么,他会首先抢过水壶,仰</a:t>
            </a:r>
            <a:r>
              <a:t/>
            </a:r>
            <a:br/>
            <a:r>
              <a:rPr lang="zh-CN" altLang="en-US" sz="1530" kern="0" dirty="0" smtClean="0">
                <a:solidFill>
                  <a:srgbClr val="000000"/>
                </a:solidFill>
                <a:latin typeface="Times New Roman" pitchFamily="65" charset="-122"/>
                <a:ea typeface="宋体" pitchFamily="65" charset="-122"/>
              </a:rPr>
              <a:t>头痛饮。到那时,其他人会尖叫着把他撕碎。好了,我已经尽了力,管不了那么多了。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我用尽最后的力气迸出一句:“接枪,水手长。”然后,我一头扑倒在船舱上。在扑倒之前,我</a:t>
            </a:r>
            <a:r>
              <a:t/>
            </a:r>
            <a:br/>
            <a:r>
              <a:rPr lang="zh-CN" altLang="en-US" sz="1530" kern="0" dirty="0" smtClean="0">
                <a:solidFill>
                  <a:srgbClr val="000000"/>
                </a:solidFill>
                <a:latin typeface="Times New Roman" pitchFamily="65" charset="-122"/>
                <a:ea typeface="宋体" pitchFamily="65" charset="-122"/>
              </a:rPr>
              <a:t>就已经睡着了。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不知过了多久,我感到一只手在用力地摇晃我的肩膀。我努力睁开眼睛,但我的头怎么也抬不</a:t>
            </a:r>
            <a:r>
              <a:t/>
            </a:r>
            <a:br/>
            <a:r>
              <a:rPr lang="zh-CN" altLang="en-US" sz="1530" kern="0" dirty="0" smtClean="0">
                <a:solidFill>
                  <a:srgbClr val="000000"/>
                </a:solidFill>
                <a:latin typeface="Times New Roman" pitchFamily="65" charset="-122"/>
                <a:ea typeface="宋体" pitchFamily="65" charset="-122"/>
              </a:rPr>
              <a:t>起来。迷糊中,我听见了巴列特沙哑的声音:“三副,张嘴!这是你那份水!”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我挣扎着坐直了身子,然后看着他们。但是我看不到他们。坏了!我的眼睛瞎了吗?他们的形</a:t>
            </a:r>
            <a:r>
              <a:t/>
            </a:r>
            <a:br/>
            <a:r>
              <a:rPr lang="zh-CN" altLang="en-US" sz="1530" kern="0" dirty="0" smtClean="0">
                <a:solidFill>
                  <a:srgbClr val="000000"/>
                </a:solidFill>
                <a:latin typeface="Times New Roman" pitchFamily="65" charset="-122"/>
                <a:ea typeface="宋体" pitchFamily="65" charset="-122"/>
              </a:rPr>
              <a:t>体在我眼前十分模糊,但马上,我意识到我的眼睛没事。</a:t>
            </a:r>
            <a:r>
              <a:rPr lang="zh-CN" altLang="en-US" sz="1530" u="sng" kern="0" dirty="0" smtClean="0">
                <a:solidFill>
                  <a:srgbClr val="000000"/>
                </a:solidFill>
                <a:latin typeface="Times New Roman" pitchFamily="65" charset="-122"/>
                <a:ea typeface="宋体" pitchFamily="65" charset="-122"/>
              </a:rPr>
              <a:t>现在已经是晚上,海面一片漆黑,头上</a:t>
            </a:r>
            <a:r>
              <a:t/>
            </a:r>
            <a:br/>
            <a:r>
              <a:rPr lang="zh-CN" altLang="en-US" sz="1530" u="sng" kern="0" dirty="0" smtClean="0">
                <a:solidFill>
                  <a:srgbClr val="000000"/>
                </a:solidFill>
                <a:latin typeface="Times New Roman" pitchFamily="65" charset="-122"/>
                <a:ea typeface="宋体" pitchFamily="65" charset="-122"/>
              </a:rPr>
              <a:t>的星星在快乐地眨着眼睛。</a:t>
            </a:r>
            <a:r>
              <a:rPr lang="zh-CN" altLang="en-US" sz="1530" kern="0" dirty="0" smtClean="0">
                <a:solidFill>
                  <a:srgbClr val="000000"/>
                </a:solidFill>
                <a:latin typeface="Times New Roman" pitchFamily="65" charset="-122"/>
                <a:ea typeface="宋体" pitchFamily="65" charset="-122"/>
              </a:rPr>
              <a:t>我已经睡了整整一个白天。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我把头转向巴列特。此刻,他正跪在我旁边,一手拿着水壶,一手拿着枪对着其他人。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我惊讶地盯着水壶,他们上午没有喝掉这小半壶水吗?我抬头看着巴列特那张凶狠的脸庞,这</a:t>
            </a:r>
            <a:r>
              <a:t/>
            </a:r>
            <a:br/>
            <a:r>
              <a:rPr lang="zh-CN" altLang="en-US" sz="1530" kern="0" dirty="0" smtClean="0">
                <a:solidFill>
                  <a:srgbClr val="000000"/>
                </a:solidFill>
                <a:latin typeface="Times New Roman" pitchFamily="65" charset="-122"/>
                <a:ea typeface="宋体" pitchFamily="65" charset="-122"/>
              </a:rPr>
              <a:t>张脸除了冷酷,没有任何其他表情。他一定是猜到了我在想什么。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“你在倒下之前对我说:‘接枪,水手长。’”他恼怒地说,“为了这句话,我已经与这些家伙</a:t>
            </a:r>
            <a:r>
              <a:t/>
            </a:r>
            <a:br/>
            <a:r>
              <a:rPr lang="zh-CN" altLang="en-US" sz="1530" kern="0" dirty="0" smtClean="0">
                <a:solidFill>
                  <a:srgbClr val="000000"/>
                </a:solidFill>
                <a:latin typeface="Times New Roman" pitchFamily="65" charset="-122"/>
                <a:ea typeface="宋体" pitchFamily="65" charset="-122"/>
              </a:rPr>
              <a:t>对峙一整天了。”说完,他晃了晃手上那把手枪。“你一旦成为这条船的头儿,”他补充道,</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“身负指挥的职责并为其他人负责的时候,你思考问题的方式就与其他人不同了,不是吗?”</a:t>
            </a:r>
            <a:r>
              <a:rPr dirty="0"/>
              <a:t/>
            </a:r>
            <a:br>
              <a:rPr dirty="0"/>
            </a:br>
            <a:r>
              <a:rPr lang="zh-CN" altLang="en-US" sz="1530" kern="0" dirty="0" smtClean="0">
                <a:solidFill>
                  <a:srgbClr val="000000"/>
                </a:solidFill>
                <a:latin typeface="Times New Roman" pitchFamily="65" charset="-122"/>
                <a:ea typeface="宋体" pitchFamily="65" charset="-122"/>
              </a:rPr>
              <a:t>说完,他拔开了水壶的塞子。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我们漂浮了21个昼夜。在这一晚,我们终于被路过的货船“格劳顿”号救起。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1.(环境描写的作用)文中两处画线句的环境描写分别有什么作用?(4分)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2.(分析人物形象)请结合文中与“枪”相关的内容,简要分析“我”的形象。(6分)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3.(分析表达效果)小说以第一人称作为叙述角度,有什么表达效果?(4分)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4.(探究小说主旨)请结合故事情节,探究小说主旨。(6分)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上感伤的色彩;清冷的氛围与“我的朋友”欢快的话语形成反差,增添小说的张力;叙述语言克</a:t>
            </a:r>
            <a:r>
              <a:rPr dirty="0"/>
              <a:t/>
            </a:r>
            <a:br>
              <a:rPr dirty="0"/>
            </a:br>
            <a:r>
              <a:rPr lang="zh-CN" altLang="en-US" sz="1530" kern="0" dirty="0" smtClean="0">
                <a:solidFill>
                  <a:srgbClr val="000000"/>
                </a:solidFill>
                <a:latin typeface="Times New Roman" pitchFamily="65" charset="-122"/>
                <a:ea typeface="宋体" pitchFamily="65" charset="-122"/>
              </a:rPr>
              <a:t>制,蕴含着强烈的情感。</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本题考查探究结尾表达效果的能力。可从结构和内容等方面进行分析,例如,“这是做</a:t>
            </a:r>
            <a:r>
              <a:rPr dirty="0"/>
              <a:t/>
            </a:r>
            <a:br>
              <a:rPr dirty="0"/>
            </a:br>
            <a:r>
              <a:rPr lang="zh-CN" altLang="en-US" sz="1530" kern="0" dirty="0" smtClean="0">
                <a:solidFill>
                  <a:srgbClr val="000000"/>
                </a:solidFill>
                <a:latin typeface="Times New Roman" pitchFamily="65" charset="-122"/>
                <a:ea typeface="宋体" pitchFamily="65" charset="-122"/>
              </a:rPr>
              <a:t>水果蛋糕的好天气!”与开头相同,有呼应之意,使文章结构完整。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方法技巧　探究小说结尾的表达效果,主要从环境描写、情节结构、人物形象刻画和主题思</a:t>
            </a:r>
            <a:r>
              <a:rPr dirty="0"/>
              <a:t/>
            </a:r>
            <a:br>
              <a:rPr dirty="0"/>
            </a:br>
            <a:r>
              <a:rPr lang="zh-CN" altLang="en-US" sz="1530" kern="0" dirty="0" smtClean="0">
                <a:solidFill>
                  <a:srgbClr val="000000"/>
                </a:solidFill>
                <a:latin typeface="Times New Roman" pitchFamily="65" charset="-122"/>
                <a:ea typeface="宋体" pitchFamily="65" charset="-122"/>
              </a:rPr>
              <a:t>想表达等方面进行挖掘。应充分考虑环境描写是否有渲染作用,看结构上是否前呼后应,形象</a:t>
            </a:r>
            <a:r>
              <a:rPr dirty="0"/>
              <a:t/>
            </a:r>
            <a:br>
              <a:rPr dirty="0"/>
            </a:br>
            <a:r>
              <a:rPr lang="zh-CN" altLang="en-US" sz="1530" kern="0" dirty="0" smtClean="0">
                <a:solidFill>
                  <a:srgbClr val="000000"/>
                </a:solidFill>
                <a:latin typeface="Times New Roman" pitchFamily="65" charset="-122"/>
                <a:ea typeface="宋体" pitchFamily="65" charset="-122"/>
              </a:rPr>
              <a:t>上有无进一步烘托,主题上有无进一步升华,等等。</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①第一处:茫茫的大海、灼热的太阳,渲染了环境的恶劣,烘托了人物处境的艰难,为夺</a:t>
            </a:r>
            <a:r>
              <a:rPr dirty="0"/>
              <a:t/>
            </a:r>
            <a:br>
              <a:rPr dirty="0"/>
            </a:br>
            <a:r>
              <a:rPr lang="zh-CN" altLang="en-US" sz="1530" kern="0" dirty="0" smtClean="0">
                <a:solidFill>
                  <a:srgbClr val="000000"/>
                </a:solidFill>
                <a:latin typeface="Times New Roman" pitchFamily="65" charset="-122"/>
                <a:ea typeface="宋体" pitchFamily="65" charset="-122"/>
              </a:rPr>
              <a:t>水之战提供了背景,推动了情节发展。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②第二处:写出了“我”昏睡时间之长,表现了“我”安然醒来后愉悦的心情,暗示了故事圆满</a:t>
            </a:r>
            <a:r>
              <a:rPr dirty="0"/>
              <a:t/>
            </a:r>
            <a:br>
              <a:rPr dirty="0"/>
            </a:br>
            <a:r>
              <a:rPr lang="zh-CN" altLang="en-US" sz="1530" kern="0" dirty="0" smtClean="0">
                <a:solidFill>
                  <a:srgbClr val="000000"/>
                </a:solidFill>
                <a:latin typeface="Times New Roman" pitchFamily="65" charset="-122"/>
                <a:ea typeface="宋体" pitchFamily="65" charset="-122"/>
              </a:rPr>
              <a:t>的结局。</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环境描写的作用需要结合人物形象、情节发展、主题分析考虑。第一处写景,“阳光</a:t>
            </a:r>
            <a:r>
              <a:rPr dirty="0"/>
              <a:t/>
            </a:r>
            <a:br>
              <a:rPr dirty="0"/>
            </a:br>
            <a:r>
              <a:rPr lang="zh-CN" altLang="en-US" sz="1530" kern="0" dirty="0" smtClean="0">
                <a:solidFill>
                  <a:srgbClr val="000000"/>
                </a:solidFill>
                <a:latin typeface="Times New Roman" pitchFamily="65" charset="-122"/>
                <a:ea typeface="宋体" pitchFamily="65" charset="-122"/>
              </a:rPr>
              <a:t>已足可灼伤人的皮肤”,后文“喉咙也在冒烟”渲染了环境的恶劣,为下文情节开展做铺垫。</a:t>
            </a:r>
            <a:r>
              <a:rPr dirty="0"/>
              <a:t/>
            </a:r>
            <a:br>
              <a:rPr dirty="0"/>
            </a:br>
            <a:r>
              <a:rPr lang="zh-CN" altLang="en-US" sz="1530" kern="0" dirty="0" smtClean="0">
                <a:solidFill>
                  <a:srgbClr val="000000"/>
                </a:solidFill>
                <a:latin typeface="Times New Roman" pitchFamily="65" charset="-122"/>
                <a:ea typeface="宋体" pitchFamily="65" charset="-122"/>
              </a:rPr>
              <a:t>第二处,在经历了“夺水”之战后,“我”感受到了人性的善良,从而表现出愉悦的心境,暗示</a:t>
            </a:r>
            <a:r>
              <a:rPr dirty="0"/>
              <a:t/>
            </a:r>
            <a:br>
              <a:rPr dirty="0"/>
            </a:br>
            <a:r>
              <a:rPr lang="zh-CN" altLang="en-US" sz="1530" kern="0" dirty="0" smtClean="0">
                <a:solidFill>
                  <a:srgbClr val="000000"/>
                </a:solidFill>
                <a:latin typeface="Times New Roman" pitchFamily="65" charset="-122"/>
                <a:ea typeface="宋体" pitchFamily="65" charset="-122"/>
              </a:rPr>
              <a:t>结局的圆满。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①在海上漂流的日子里,“我”一直拿枪守护着水直到用尽最后力气,表现出“我”</a:t>
            </a:r>
            <a:r>
              <a:rPr dirty="0"/>
              <a:t/>
            </a:r>
            <a:br>
              <a:rPr dirty="0"/>
            </a:br>
            <a:r>
              <a:rPr lang="zh-CN" altLang="en-US" sz="1530" kern="0" dirty="0" smtClean="0">
                <a:solidFill>
                  <a:srgbClr val="000000"/>
                </a:solidFill>
                <a:latin typeface="Times New Roman" pitchFamily="65" charset="-122"/>
                <a:ea typeface="宋体" pitchFamily="65" charset="-122"/>
              </a:rPr>
              <a:t>的责任感、自我牺牲精神。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②奔向救生船时“我”本能地抓起手枪,表现出“我”冷静而富有生存经验。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③在力气耗尽的最后一刻,“我”喊出“接枪,水手长”,表现出“我”对有人担当起自己责任</a:t>
            </a:r>
            <a:r>
              <a:rPr dirty="0"/>
              <a:t/>
            </a:r>
            <a:br>
              <a:rPr dirty="0"/>
            </a:br>
            <a:r>
              <a:rPr lang="zh-CN" altLang="en-US" sz="1530" kern="0" dirty="0" smtClean="0">
                <a:solidFill>
                  <a:srgbClr val="000000"/>
                </a:solidFill>
                <a:latin typeface="Times New Roman" pitchFamily="65" charset="-122"/>
                <a:ea typeface="宋体" pitchFamily="65" charset="-122"/>
              </a:rPr>
              <a:t>的期待,以及对人性良善的呼唤。</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816703"/>
            <a:ext cx="8127250" cy="5983607"/>
            <a:chOff x="539750" y="919939"/>
            <a:chExt cx="8127250" cy="5983607"/>
          </a:xfrm>
        </p:grpSpPr>
        <p:sp>
          <p:nvSpPr>
            <p:cNvPr id="2" name="TextBox 2"/>
            <p:cNvSpPr txBox="1"/>
            <p:nvPr/>
          </p:nvSpPr>
          <p:spPr>
            <a:xfrm>
              <a:off x="540000" y="919939"/>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此题考查“物象”的作用,题干要求从人物形象作用角度回答,答题指向明确。通过阅</a:t>
              </a:r>
              <a:r>
                <a:rPr dirty="0"/>
                <a:t/>
              </a:r>
              <a:br>
                <a:rPr dirty="0"/>
              </a:br>
              <a:r>
                <a:rPr lang="zh-CN" altLang="en-US" sz="1530" kern="0" dirty="0" smtClean="0">
                  <a:solidFill>
                    <a:srgbClr val="000000"/>
                  </a:solidFill>
                  <a:latin typeface="Times New Roman" pitchFamily="65" charset="-122"/>
                  <a:ea typeface="宋体" pitchFamily="65" charset="-122"/>
                </a:rPr>
                <a:t>读文中关于“我”使用枪的部分,有细节描写,有语言描写,可以得出相应的结论。如“我”本</a:t>
              </a:r>
              <a:r>
                <a:rPr dirty="0"/>
                <a:t/>
              </a:r>
              <a:br>
                <a:rPr dirty="0"/>
              </a:br>
              <a:r>
                <a:rPr lang="zh-CN" altLang="en-US" sz="1530" kern="0" dirty="0" smtClean="0">
                  <a:solidFill>
                    <a:srgbClr val="000000"/>
                  </a:solidFill>
                  <a:latin typeface="Times New Roman" pitchFamily="65" charset="-122"/>
                  <a:ea typeface="宋体" pitchFamily="65" charset="-122"/>
                </a:rPr>
                <a:t>能抓住枪这一细节,表现出“我”的冷静而有生存经验。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3.答案　①可以让读者真切感受到情节的紧张,增强了故事的真实感。②便于揭示主人公的</a:t>
              </a:r>
              <a:r>
                <a:rPr dirty="0"/>
                <a:t/>
              </a:r>
              <a:br>
                <a:rPr dirty="0"/>
              </a:br>
              <a:r>
                <a:rPr lang="zh-CN" altLang="en-US" sz="1530" kern="0" dirty="0" smtClean="0">
                  <a:solidFill>
                    <a:srgbClr val="000000"/>
                  </a:solidFill>
                  <a:latin typeface="Times New Roman" pitchFamily="65" charset="-122"/>
                  <a:ea typeface="宋体" pitchFamily="65" charset="-122"/>
                </a:rPr>
                <a:t>内心世界,表现人性光辉,增强了作品的感染力。③可以让读者直接看到巴列特等人的反应,去</a:t>
              </a:r>
              <a:r>
                <a:rPr dirty="0"/>
                <a:t/>
              </a:r>
              <a:br>
                <a:rPr dirty="0"/>
              </a:br>
              <a:r>
                <a:rPr lang="zh-CN" altLang="en-US" sz="1530" kern="0" dirty="0" smtClean="0">
                  <a:solidFill>
                    <a:srgbClr val="000000"/>
                  </a:solidFill>
                  <a:latin typeface="Times New Roman" pitchFamily="65" charset="-122"/>
                  <a:ea typeface="宋体" pitchFamily="65" charset="-122"/>
                </a:rPr>
                <a:t>感受尖锐的矛盾冲突。</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人称的作用可以从读者和作者两个方面给予考虑。如第一人称,从读者角度,增强了真</a:t>
              </a:r>
              <a:r>
                <a:rPr dirty="0"/>
                <a:t/>
              </a:r>
              <a:br>
                <a:rPr dirty="0"/>
              </a:br>
              <a:r>
                <a:rPr lang="zh-CN" altLang="en-US" sz="1530" kern="0" dirty="0" smtClean="0">
                  <a:solidFill>
                    <a:srgbClr val="000000"/>
                  </a:solidFill>
                  <a:latin typeface="Times New Roman" pitchFamily="65" charset="-122"/>
                  <a:ea typeface="宋体" pitchFamily="65" charset="-122"/>
                </a:rPr>
                <a:t>实感;从作者角度,更利于作者借人物剖析心理,推动情节。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①“我”坚持72小时没合眼,直至昏睡也没有喝一口水,表明人在困境中要有自我牺</a:t>
              </a:r>
              <a:r>
                <a:rPr dirty="0"/>
                <a:t/>
              </a:r>
              <a:br>
                <a:rPr dirty="0"/>
              </a:br>
              <a:r>
                <a:rPr lang="zh-CN" altLang="en-US" sz="1530" kern="0" dirty="0" smtClean="0">
                  <a:solidFill>
                    <a:srgbClr val="000000"/>
                  </a:solidFill>
                  <a:latin typeface="Times New Roman" pitchFamily="65" charset="-122"/>
                  <a:ea typeface="宋体" pitchFamily="65" charset="-122"/>
                </a:rPr>
                <a:t>牲精神。②“我”坚持守护水,给一船人最后的生存希望,表明人在困境中要有责任和担当意</a:t>
              </a:r>
              <a:r>
                <a:rPr dirty="0"/>
                <a:t/>
              </a:r>
              <a:br>
                <a:rPr dirty="0"/>
              </a:br>
              <a:r>
                <a:rPr lang="zh-CN" altLang="en-US" sz="1530" kern="0" dirty="0" smtClean="0">
                  <a:solidFill>
                    <a:srgbClr val="000000"/>
                  </a:solidFill>
                  <a:latin typeface="Times New Roman" pitchFamily="65" charset="-122"/>
                  <a:ea typeface="宋体" pitchFamily="65" charset="-122"/>
                </a:rPr>
                <a:t>识。③巴列特接过枪继续守护并留下水给“我”喝,启示人们要懂得信任。④通过周围人的</a:t>
              </a:r>
              <a:r>
                <a:rPr dirty="0"/>
                <a:t/>
              </a:r>
              <a:br>
                <a:rPr dirty="0"/>
              </a:br>
              <a:r>
                <a:rPr lang="zh-CN" altLang="en-US" sz="1530" kern="0" dirty="0" smtClean="0">
                  <a:solidFill>
                    <a:srgbClr val="000000"/>
                  </a:solidFill>
                  <a:latin typeface="Times New Roman" pitchFamily="65" charset="-122"/>
                  <a:ea typeface="宋体" pitchFamily="65" charset="-122"/>
                </a:rPr>
                <a:t>疯狂和“我”的冷静的对比,表明理智往往能帮助人摆脱困境。⑤“我”与一船人的对峙,表</a:t>
              </a:r>
              <a:r>
                <a:rPr dirty="0"/>
                <a:t/>
              </a:r>
              <a:br>
                <a:rPr dirty="0"/>
              </a:br>
              <a:r>
                <a:rPr lang="zh-CN" altLang="en-US" sz="1530" kern="0" dirty="0" smtClean="0">
                  <a:solidFill>
                    <a:srgbClr val="000000"/>
                  </a:solidFill>
                  <a:latin typeface="Times New Roman" pitchFamily="65" charset="-122"/>
                  <a:ea typeface="宋体" pitchFamily="65" charset="-122"/>
                </a:rPr>
                <a:t>明当人的本性受到强烈的求生欲所左右时,人性的善良显得尤其可贵。</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小说主旨需要结合小说三要素进行由表及里的分析,透过小说情节,分析典型人物、典</a:t>
              </a:r>
              <a:endParaRPr lang="zh-CN" altLang="en-US" dirty="0"/>
            </a:p>
          </p:txBody>
        </p:sp>
        <p:sp>
          <p:nvSpPr>
            <p:cNvPr id="3" name="TextBox 2"/>
            <p:cNvSpPr txBox="1"/>
            <p:nvPr/>
          </p:nvSpPr>
          <p:spPr>
            <a:xfrm>
              <a:off x="539750" y="5844025"/>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型事件,由此得出作者要传达的主旨。本文探讨的是人在面对困境时,人性的善良、担当意识,</a:t>
              </a:r>
              <a:r>
                <a:rPr dirty="0"/>
                <a:t/>
              </a:r>
              <a:br>
                <a:rPr dirty="0"/>
              </a:br>
              <a:r>
                <a:rPr lang="zh-CN" altLang="en-US" sz="1530" kern="0" dirty="0" smtClean="0">
                  <a:solidFill>
                    <a:srgbClr val="000000"/>
                  </a:solidFill>
                  <a:latin typeface="Times New Roman" pitchFamily="65" charset="-122"/>
                  <a:ea typeface="宋体" pitchFamily="65" charset="-122"/>
                </a:rPr>
                <a:t>歌颂了理智、信任的难能可贵。在探究小说主旨时,应紧扣情节,发掘文本的深层意、延伸意,</a:t>
              </a:r>
              <a:r>
                <a:rPr dirty="0"/>
                <a:t/>
              </a:r>
              <a:br>
                <a:rPr dirty="0"/>
              </a:br>
              <a:r>
                <a:rPr lang="zh-CN" altLang="en-US" sz="1530" kern="0" dirty="0" smtClean="0">
                  <a:solidFill>
                    <a:srgbClr val="000000"/>
                  </a:solidFill>
                  <a:latin typeface="Times New Roman" pitchFamily="65" charset="-122"/>
                  <a:ea typeface="宋体" pitchFamily="65" charset="-122"/>
                </a:rPr>
                <a:t>归纳提炼出精准答案。</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四、(2017常州一模,14—17)阅读下面的作品,回答问题。(20分)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黄昏里的男孩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余 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这天下午,秋天的阳光照耀着这个男孩,他的双手被反绑到了身后,绳子从他的脖子上勒过去,</a:t>
            </a:r>
            <a:r>
              <a:rPr dirty="0"/>
              <a:t/>
            </a:r>
            <a:br>
              <a:rPr dirty="0"/>
            </a:br>
            <a:r>
              <a:rPr lang="zh-CN" altLang="en-US" sz="1530" kern="0" dirty="0" smtClean="0">
                <a:solidFill>
                  <a:srgbClr val="000000"/>
                </a:solidFill>
                <a:latin typeface="Times New Roman" pitchFamily="65" charset="-122"/>
                <a:ea typeface="宋体" pitchFamily="65" charset="-122"/>
              </a:rPr>
              <a:t>使他没法低下头去,他只能仰着头看着前面的路,他的身旁是他渴望中的水果,可是他现在就是</a:t>
            </a:r>
            <a:r>
              <a:rPr dirty="0"/>
              <a:t/>
            </a:r>
            <a:br>
              <a:rPr dirty="0"/>
            </a:br>
            <a:r>
              <a:rPr lang="zh-CN" altLang="en-US" sz="1530" kern="0" dirty="0" smtClean="0">
                <a:solidFill>
                  <a:srgbClr val="000000"/>
                </a:solidFill>
                <a:latin typeface="Times New Roman" pitchFamily="65" charset="-122"/>
                <a:ea typeface="宋体" pitchFamily="65" charset="-122"/>
              </a:rPr>
              <a:t>低头望一眼都不可能了,因为他的脖子被勒住了。只要有人过来,就是顺路走过,孙福都要他喊</a:t>
            </a:r>
            <a:r>
              <a:rPr dirty="0"/>
              <a:t/>
            </a:r>
            <a:br>
              <a:rPr dirty="0"/>
            </a:br>
            <a:r>
              <a:rPr lang="zh-CN" altLang="en-US" sz="1530" kern="0" dirty="0" smtClean="0">
                <a:solidFill>
                  <a:srgbClr val="000000"/>
                </a:solidFill>
                <a:latin typeface="Times New Roman" pitchFamily="65" charset="-122"/>
                <a:ea typeface="宋体" pitchFamily="65" charset="-122"/>
              </a:rPr>
              <a:t>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“我是小偷。”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孙福坐在水果摊位的后面,坐在一把有靠背的小椅子里,心满意足地看着这个男孩。他不再为</a:t>
            </a:r>
            <a:r>
              <a:rPr dirty="0"/>
              <a:t/>
            </a:r>
            <a:br>
              <a:rPr dirty="0"/>
            </a:br>
            <a:r>
              <a:rPr lang="zh-CN" altLang="en-US" sz="1530" kern="0" dirty="0" smtClean="0">
                <a:solidFill>
                  <a:srgbClr val="000000"/>
                </a:solidFill>
                <a:latin typeface="Times New Roman" pitchFamily="65" charset="-122"/>
                <a:ea typeface="宋体" pitchFamily="65" charset="-122"/>
              </a:rPr>
              <a:t>自己失去一个苹果而恼怒了,他开始满意自己了,因为他抓住了这个偷他苹果的男孩,也惩罚了</a:t>
            </a:r>
            <a:r>
              <a:rPr dirty="0"/>
              <a:t/>
            </a:r>
            <a:br>
              <a:rPr dirty="0"/>
            </a:br>
            <a:r>
              <a:rPr lang="zh-CN" altLang="en-US" sz="1530" kern="0" dirty="0" smtClean="0">
                <a:solidFill>
                  <a:srgbClr val="000000"/>
                </a:solidFill>
                <a:latin typeface="Times New Roman" pitchFamily="65" charset="-122"/>
                <a:ea typeface="宋体" pitchFamily="65" charset="-122"/>
              </a:rPr>
              <a:t>这个男孩,而且惩罚还在进行中。他让他喊叫,只要有人走过来,他就让他高声喊叫,正是有了</a:t>
            </a:r>
            <a:r>
              <a:rPr dirty="0"/>
              <a:t/>
            </a:r>
            <a:br>
              <a:rPr dirty="0"/>
            </a:br>
            <a:r>
              <a:rPr lang="zh-CN" altLang="en-US" sz="1530" kern="0" dirty="0" smtClean="0">
                <a:solidFill>
                  <a:srgbClr val="000000"/>
                </a:solidFill>
                <a:latin typeface="Times New Roman" pitchFamily="65" charset="-122"/>
                <a:ea typeface="宋体" pitchFamily="65" charset="-122"/>
              </a:rPr>
              <a:t>这个男孩的喊叫,他发现水果摊前变得行人不绝了。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很多人都好奇地看着这个喊叫中的男孩,这个被捆绑起来的男孩在喊叫“我是小偷”时如此</a:t>
            </a:r>
            <a:r>
              <a:rPr dirty="0"/>
              <a:t/>
            </a:r>
            <a:br>
              <a:rPr dirty="0"/>
            </a:br>
            <a:r>
              <a:rPr lang="zh-CN" altLang="en-US" sz="1530" kern="0" dirty="0" smtClean="0">
                <a:solidFill>
                  <a:srgbClr val="000000"/>
                </a:solidFill>
                <a:latin typeface="Times New Roman" pitchFamily="65" charset="-122"/>
                <a:ea typeface="宋体" pitchFamily="65" charset="-122"/>
              </a:rPr>
              <a:t>卖力,他们感到好奇。于是孙福就告诉他们,一遍又一遍地告诉他们,男孩偷了他的苹果,他又</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是如何抓住的男孩,如何惩罚了男孩,最后孙福对他们说:“我也是为他好。”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孙福这样解释自己的话:“我这是要让他知道,以后再不能偷东西。”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说到这里,孙福响亮地问男孩:“你以后还偷不偷?”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男孩使劲地摇起了头,由于他的脖子被勒住了,他摇头的幅度很小,速度却很快。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“你们都看到了吧!”孙福得意地对他们说。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这一天的下午,男孩不停地喊叫着,他的嘴唇在阳光里干裂了,他的嗓音也沙哑了。到了黄昏的</a:t>
            </a:r>
            <a:r>
              <a:rPr dirty="0"/>
              <a:t/>
            </a:r>
            <a:br>
              <a:rPr dirty="0"/>
            </a:br>
            <a:r>
              <a:rPr lang="zh-CN" altLang="en-US" sz="1530" kern="0" dirty="0" smtClean="0">
                <a:solidFill>
                  <a:srgbClr val="000000"/>
                </a:solidFill>
                <a:latin typeface="Times New Roman" pitchFamily="65" charset="-122"/>
                <a:ea typeface="宋体" pitchFamily="65" charset="-122"/>
              </a:rPr>
              <a:t>时候,男孩已经喊叫不出声音了,只有咝咝的摩擦似的声音,可是他仍然在喊叫着:“我是小</a:t>
            </a:r>
            <a:r>
              <a:rPr dirty="0"/>
              <a:t/>
            </a:r>
            <a:br>
              <a:rPr dirty="0"/>
            </a:br>
            <a:r>
              <a:rPr lang="zh-CN" altLang="en-US" sz="1530" kern="0" dirty="0" smtClean="0">
                <a:solidFill>
                  <a:srgbClr val="000000"/>
                </a:solidFill>
                <a:latin typeface="Times New Roman" pitchFamily="65" charset="-122"/>
                <a:ea typeface="宋体" pitchFamily="65" charset="-122"/>
              </a:rPr>
              <a:t>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走过的人已经听不清他在喊些什么了,孙福就告诉他们:“他是在喊‘我是小偷’。”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这时候天就要黑了,孙福将所有的水果搬上板车,收拾完以后,给他解开了绳子。孙福将绳子收</a:t>
            </a:r>
            <a:r>
              <a:rPr dirty="0"/>
              <a:t/>
            </a:r>
            <a:br>
              <a:rPr dirty="0"/>
            </a:br>
            <a:r>
              <a:rPr lang="zh-CN" altLang="en-US" sz="1530" kern="0" dirty="0" smtClean="0">
                <a:solidFill>
                  <a:srgbClr val="000000"/>
                </a:solidFill>
                <a:latin typeface="Times New Roman" pitchFamily="65" charset="-122"/>
                <a:ea typeface="宋体" pitchFamily="65" charset="-122"/>
              </a:rPr>
              <a:t>起来放到板车上时,听到后面“扑通”一声,他转过身去,看到男孩倒在了地上,他就对男孩说:</a:t>
            </a:r>
            <a:r>
              <a:rPr dirty="0"/>
              <a:t/>
            </a:r>
            <a:br>
              <a:rPr dirty="0"/>
            </a:br>
            <a:r>
              <a:rPr lang="zh-CN" altLang="en-US" sz="1530" kern="0" dirty="0" smtClean="0">
                <a:solidFill>
                  <a:srgbClr val="000000"/>
                </a:solidFill>
                <a:latin typeface="Times New Roman" pitchFamily="65" charset="-122"/>
                <a:ea typeface="宋体" pitchFamily="65" charset="-122"/>
              </a:rPr>
              <a:t>“我看你以后还敢不敢偷东西!”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说着,孙福骑上了板车,沿着宽阔的道路向前骑去了。男孩躺在地上。他饥渴交加,精疲力竭,</a:t>
            </a:r>
            <a:r>
              <a:rPr dirty="0"/>
              <a:t/>
            </a:r>
            <a:br>
              <a:rPr dirty="0"/>
            </a:br>
            <a:r>
              <a:rPr lang="zh-CN" altLang="en-US" sz="1530" kern="0" dirty="0" smtClean="0">
                <a:solidFill>
                  <a:srgbClr val="000000"/>
                </a:solidFill>
                <a:latin typeface="Times New Roman" pitchFamily="65" charset="-122"/>
                <a:ea typeface="宋体" pitchFamily="65" charset="-122"/>
              </a:rPr>
              <a:t>①</a:t>
            </a:r>
            <a:r>
              <a:rPr lang="zh-CN" altLang="en-US" sz="1530" u="sng" kern="0" dirty="0" smtClean="0">
                <a:solidFill>
                  <a:srgbClr val="000000"/>
                </a:solidFill>
                <a:latin typeface="Times New Roman" pitchFamily="65" charset="-122"/>
                <a:ea typeface="宋体" pitchFamily="65" charset="-122"/>
              </a:rPr>
              <a:t>他的眼睛微微张开着,仿佛在看着前面的道路,又仿佛是什么都没有看。</a:t>
            </a:r>
            <a:r>
              <a:rPr lang="zh-CN" altLang="en-US" sz="1530" kern="0" dirty="0" smtClean="0">
                <a:solidFill>
                  <a:srgbClr val="000000"/>
                </a:solidFill>
                <a:latin typeface="Times New Roman" pitchFamily="65" charset="-122"/>
                <a:ea typeface="宋体" pitchFamily="65" charset="-122"/>
              </a:rPr>
              <a:t>男孩一动不动地躺</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5211"/>
            <a:chOff x="539750" y="1080000"/>
            <a:chExt cx="8127250" cy="5265211"/>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了一会儿以后,慢慢地爬了起来,又靠着一棵树站了一会儿,然后他走上了那条道路,向西而</a:t>
              </a:r>
              <a:r>
                <a:t/>
              </a:r>
              <a:br/>
              <a:r>
                <a:rPr lang="zh-CN" altLang="en-US" sz="1530" kern="0" dirty="0" smtClean="0">
                  <a:solidFill>
                    <a:srgbClr val="000000"/>
                  </a:solidFill>
                  <a:latin typeface="Times New Roman" pitchFamily="65" charset="-122"/>
                  <a:ea typeface="宋体" pitchFamily="65" charset="-122"/>
                </a:rPr>
                <a:t>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男孩向西而去,他瘦小的身体走在黄昏里,一步一步地微微摇晃着走出了这个小镇。有几个人</a:t>
              </a:r>
              <a:r>
                <a:t/>
              </a:r>
              <a:br/>
              <a:r>
                <a:rPr lang="zh-CN" altLang="en-US" sz="1530" kern="0" dirty="0" smtClean="0">
                  <a:solidFill>
                    <a:srgbClr val="000000"/>
                  </a:solidFill>
                  <a:latin typeface="Times New Roman" pitchFamily="65" charset="-122"/>
                  <a:ea typeface="宋体" pitchFamily="65" charset="-122"/>
                </a:rPr>
                <a:t>看到了他的离去,他们知道这个男孩就是在下午被孙福抓住的小偷,但是②</a:t>
              </a:r>
              <a:r>
                <a:rPr lang="zh-CN" altLang="en-US" sz="1530" u="sng" kern="0" dirty="0" smtClean="0">
                  <a:solidFill>
                    <a:srgbClr val="000000"/>
                  </a:solidFill>
                  <a:latin typeface="Times New Roman" pitchFamily="65" charset="-122"/>
                  <a:ea typeface="宋体" pitchFamily="65" charset="-122"/>
                </a:rPr>
                <a:t>他们不知道他的名</a:t>
              </a:r>
              <a:r>
                <a:t/>
              </a:r>
              <a:br/>
              <a:r>
                <a:rPr lang="zh-CN" altLang="en-US" sz="1530" u="sng" kern="0" dirty="0" smtClean="0">
                  <a:solidFill>
                    <a:srgbClr val="000000"/>
                  </a:solidFill>
                  <a:latin typeface="Times New Roman" pitchFamily="65" charset="-122"/>
                  <a:ea typeface="宋体" pitchFamily="65" charset="-122"/>
                </a:rPr>
                <a:t>字,也不知道他来自何处,当然更不会知道他会走向何处。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他们都注意到了男孩的右手,那中间的手指已经翻了过来,和手背靠在了一起,他们看着他走进</a:t>
              </a:r>
              <a:r>
                <a:t/>
              </a:r>
              <a:br/>
              <a:r>
                <a:rPr lang="zh-CN" altLang="en-US" sz="1530" kern="0" dirty="0" smtClean="0">
                  <a:solidFill>
                    <a:srgbClr val="000000"/>
                  </a:solidFill>
                  <a:latin typeface="Times New Roman" pitchFamily="65" charset="-122"/>
                  <a:ea typeface="宋体" pitchFamily="65" charset="-122"/>
                </a:rPr>
                <a:t>了远处的黄昏,然后消失在黄昏里。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1.(概括小说情节)请用简明的语言概括这篇小说的情节内容。(4分)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2.(分析句子含意)分析下列两句话在文中的含意。(6分)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(1)他的眼睛微微张开着,仿佛在看着前面的道路,又仿佛是什么都没有看。(3分)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(2)他们不知道他的名字,也不知道他来自何处,当然更不会知道他会走向何处。(3分)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3.(分析人物形象)请简要概括孙福的形象特点。(4分)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4.(探究作品写法)有评论者认为这篇小说笔调冷峻,试从作品内容和叙事的角度做简要分析。</a:t>
              </a:r>
              <a:endParaRPr lang="zh-CN" altLang="en-US"/>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(6分) </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男孩偷拿了水果摊上的一个苹果,摊主孙福对其肉体和精神进行折磨,路过和围观的</a:t>
            </a:r>
            <a:r>
              <a:rPr dirty="0"/>
              <a:t/>
            </a:r>
            <a:br>
              <a:rPr dirty="0"/>
            </a:br>
            <a:r>
              <a:rPr lang="zh-CN" altLang="en-US" sz="1530" kern="0" dirty="0" smtClean="0">
                <a:solidFill>
                  <a:srgbClr val="000000"/>
                </a:solidFill>
                <a:latin typeface="Times New Roman" pitchFamily="65" charset="-122"/>
                <a:ea typeface="宋体" pitchFamily="65" charset="-122"/>
              </a:rPr>
              <a:t>人无人劝阻,男孩被折磨得精疲力竭后消失在黄昏里。</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依照“开端→发展→高潮→结局”的发展脉络,结合小说标题,梳理小说情节。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(1)男孩被折磨得精疲力竭,看不清前面的路,也不知道自己的人生之路在哪里(暗示这</a:t>
            </a:r>
            <a:r>
              <a:rPr dirty="0"/>
              <a:t/>
            </a:r>
            <a:br>
              <a:rPr dirty="0"/>
            </a:br>
            <a:r>
              <a:rPr lang="zh-CN" altLang="en-US" sz="1530" kern="0" dirty="0" smtClean="0">
                <a:solidFill>
                  <a:srgbClr val="000000"/>
                </a:solidFill>
                <a:latin typeface="Times New Roman" pitchFamily="65" charset="-122"/>
                <a:ea typeface="宋体" pitchFamily="65" charset="-122"/>
              </a:rPr>
              <a:t>次经历对他今后的人生将会产生严重的影响)。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(2)两个“不知道”与一个“不会知道”写出路过和围观的人对男孩的遭遇袖手旁观,漠不关</a:t>
            </a:r>
            <a:r>
              <a:rPr dirty="0"/>
              <a:t/>
            </a:r>
            <a:br>
              <a:rPr dirty="0"/>
            </a:br>
            <a:r>
              <a:rPr lang="zh-CN" altLang="en-US" sz="1530" kern="0" dirty="0" smtClean="0">
                <a:solidFill>
                  <a:srgbClr val="000000"/>
                </a:solidFill>
                <a:latin typeface="Times New Roman" pitchFamily="65" charset="-122"/>
                <a:ea typeface="宋体" pitchFamily="65" charset="-122"/>
              </a:rPr>
              <a:t>心,表现了人性的自私冷漠。</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(1)“前面的道路”有双重含义,既是眼前的路,也喻指人生的路。看不清眼前的路,是</a:t>
            </a:r>
            <a:r>
              <a:rPr dirty="0"/>
              <a:t/>
            </a:r>
            <a:br>
              <a:rPr dirty="0"/>
            </a:br>
            <a:r>
              <a:rPr lang="zh-CN" altLang="en-US" sz="1530" kern="0" dirty="0" smtClean="0">
                <a:solidFill>
                  <a:srgbClr val="000000"/>
                </a:solidFill>
                <a:latin typeface="Times New Roman" pitchFamily="65" charset="-122"/>
                <a:ea typeface="宋体" pitchFamily="65" charset="-122"/>
              </a:rPr>
              <a:t>因为受折磨太久;看不到人生的路,是因为他幼小的心灵已受到严重创伤。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(2)两个“不知道”与一个“不会知道”,加强了作者的情感表达。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①毫无怜悯之心和同情心,虚伪。②心理扭曲,残忍、冷酷,恃强凌弱,以折磨人为乐。</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孙福是水果摊摊主,因为男孩偷了他一个苹果而将其捆绑示众,还逼着小男孩不停地说</a:t>
            </a:r>
            <a:r>
              <a:rPr dirty="0"/>
              <a:t/>
            </a:r>
            <a:br>
              <a:rPr dirty="0"/>
            </a:br>
            <a:r>
              <a:rPr lang="zh-CN" altLang="en-US" sz="1530" kern="0" dirty="0" smtClean="0">
                <a:solidFill>
                  <a:srgbClr val="000000"/>
                </a:solidFill>
                <a:latin typeface="Times New Roman" pitchFamily="65" charset="-122"/>
                <a:ea typeface="宋体" pitchFamily="65" charset="-122"/>
              </a:rPr>
              <a:t>“我是小偷”。收摊离开时听到后面“扑通”一声,他转过身去,看到男孩倒在了地上,扬长而</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去,根本不管男孩死活。可见其残忍、冷酷,毫无怜悯之心,甚至有着虚伪的嘴脸——“我也是</a:t>
            </a:r>
            <a:r>
              <a:rPr dirty="0"/>
              <a:t/>
            </a:r>
            <a:br>
              <a:rPr dirty="0"/>
            </a:br>
            <a:r>
              <a:rPr lang="zh-CN" altLang="en-US" sz="1530" kern="0" dirty="0" smtClean="0">
                <a:solidFill>
                  <a:srgbClr val="000000"/>
                </a:solidFill>
                <a:latin typeface="Times New Roman" pitchFamily="65" charset="-122"/>
                <a:ea typeface="宋体" pitchFamily="65" charset="-122"/>
              </a:rPr>
              <a:t>为他好”。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内容:选取令人感到残忍的事件,揭示人性的丑陋和阴暗。叙事:通过反复描述展现了</a:t>
            </a:r>
            <a:r>
              <a:rPr dirty="0"/>
              <a:t/>
            </a:r>
            <a:br>
              <a:rPr dirty="0"/>
            </a:br>
            <a:r>
              <a:rPr lang="zh-CN" altLang="en-US" sz="1530" kern="0" dirty="0" smtClean="0">
                <a:solidFill>
                  <a:srgbClr val="000000"/>
                </a:solidFill>
                <a:latin typeface="Times New Roman" pitchFamily="65" charset="-122"/>
                <a:ea typeface="宋体" pitchFamily="65" charset="-122"/>
              </a:rPr>
              <a:t>人心的令酷无情,令人不寒而栗;用不动声色的文字隐藏叙述者的情感态度,带给读者一种悲剧</a:t>
            </a:r>
            <a:r>
              <a:rPr dirty="0"/>
              <a:t/>
            </a:r>
            <a:br>
              <a:rPr dirty="0"/>
            </a:br>
            <a:r>
              <a:rPr lang="zh-CN" altLang="en-US" sz="1530" kern="0" dirty="0" smtClean="0">
                <a:solidFill>
                  <a:srgbClr val="000000"/>
                </a:solidFill>
                <a:latin typeface="Times New Roman" pitchFamily="65" charset="-122"/>
                <a:ea typeface="宋体" pitchFamily="65" charset="-122"/>
              </a:rPr>
              <a:t>感,让人冷静反思。</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“笔调冷峻”是答题的关键,“内容和叙事”则是答题的角度。内容的“冷峻”是因</a:t>
            </a:r>
            <a:r>
              <a:rPr dirty="0"/>
              <a:t/>
            </a:r>
            <a:br>
              <a:rPr dirty="0"/>
            </a:br>
            <a:r>
              <a:rPr lang="zh-CN" altLang="en-US" sz="1530" kern="0" dirty="0" smtClean="0">
                <a:solidFill>
                  <a:srgbClr val="000000"/>
                </a:solidFill>
                <a:latin typeface="Times New Roman" pitchFamily="65" charset="-122"/>
                <a:ea typeface="宋体" pitchFamily="65" charset="-122"/>
              </a:rPr>
              <a:t>为小说选取了残忍的事件,揭示了人性的丑陋和阴暗面。叙事的“冷峻”则表现在反复手法</a:t>
            </a:r>
            <a:r>
              <a:rPr dirty="0"/>
              <a:t/>
            </a:r>
            <a:br>
              <a:rPr dirty="0"/>
            </a:br>
            <a:r>
              <a:rPr lang="zh-CN" altLang="en-US" sz="1530" kern="0" dirty="0" smtClean="0">
                <a:solidFill>
                  <a:srgbClr val="000000"/>
                </a:solidFill>
                <a:latin typeface="Times New Roman" pitchFamily="65" charset="-122"/>
                <a:ea typeface="宋体" pitchFamily="65" charset="-122"/>
              </a:rPr>
              <a:t>的运用和不动声色的叙事上。</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五、(2017南师附中考前模拟,12—15)阅读下文,回答问题。(20分)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伤心的舞蹈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苏 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我的粗壮的身体注定我跟舞蹈无缘,我要说的是我小时候的事情。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那是我在红旗小学上四年级的事了,至今记忆犹新,在一个春光明媚的下午,段红把我从跳绳的</a:t>
            </a:r>
            <a:r>
              <a:rPr dirty="0"/>
              <a:t/>
            </a:r>
            <a:br>
              <a:rPr dirty="0"/>
            </a:br>
            <a:r>
              <a:rPr lang="zh-CN" altLang="en-US" sz="1530" kern="0" dirty="0" smtClean="0">
                <a:solidFill>
                  <a:srgbClr val="000000"/>
                </a:solidFill>
                <a:latin typeface="Times New Roman" pitchFamily="65" charset="-122"/>
                <a:ea typeface="宋体" pitchFamily="65" charset="-122"/>
              </a:rPr>
              <a:t>人堆里叫出来,她拉着我的手走过操场时所有的孩子都艳羡地看着我。段红是个五十多岁的</a:t>
            </a:r>
            <a:r>
              <a:rPr dirty="0"/>
              <a:t/>
            </a:r>
            <a:br>
              <a:rPr dirty="0"/>
            </a:br>
            <a:r>
              <a:rPr lang="zh-CN" altLang="en-US" sz="1530" kern="0" dirty="0" smtClean="0">
                <a:solidFill>
                  <a:srgbClr val="000000"/>
                </a:solidFill>
                <a:latin typeface="Times New Roman" pitchFamily="65" charset="-122"/>
                <a:ea typeface="宋体" pitchFamily="65" charset="-122"/>
              </a:rPr>
              <a:t>穿白球鞋的老太太,她从我父亲那阵就开始教孩子们跳舞唱歌了。你要知道让段红牵着手意</a:t>
            </a:r>
            <a:r>
              <a:rPr dirty="0"/>
              <a:t/>
            </a:r>
            <a:br>
              <a:rPr dirty="0"/>
            </a:br>
            <a:r>
              <a:rPr lang="zh-CN" altLang="en-US" sz="1530" kern="0" dirty="0" smtClean="0">
                <a:solidFill>
                  <a:srgbClr val="000000"/>
                </a:solidFill>
                <a:latin typeface="Times New Roman" pitchFamily="65" charset="-122"/>
                <a:ea typeface="宋体" pitchFamily="65" charset="-122"/>
              </a:rPr>
              <a:t>味着你交了好运。你可能入选宣传队了。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我跟着段红走进办公室,猛然发现李小果站在窗前,拿着粉笔在玻璃上画飞机和大炮。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他歪过脖子朝我鄙夷地白了一眼。我明白他的意思。那意思就是你怎么也来了?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我当时气得直想把李小果拉出去毙了,我用不着害怕李小果的狗屁主任爸爸。段红让我一边</a:t>
            </a:r>
            <a:r>
              <a:rPr dirty="0"/>
              <a:t/>
            </a:r>
            <a:br>
              <a:rPr dirty="0"/>
            </a:br>
            <a:r>
              <a:rPr lang="zh-CN" altLang="en-US" sz="1530" kern="0" dirty="0" smtClean="0">
                <a:solidFill>
                  <a:srgbClr val="000000"/>
                </a:solidFill>
                <a:latin typeface="Times New Roman" pitchFamily="65" charset="-122"/>
                <a:ea typeface="宋体" pitchFamily="65" charset="-122"/>
              </a:rPr>
              <a:t>蹦跳一边做一个擦玻璃的动作,不断重复,最后她喊停,“跳得很好,像个红孩子。”她掏出手</a:t>
            </a:r>
            <a:r>
              <a:rPr dirty="0"/>
              <a:t/>
            </a:r>
            <a:br>
              <a:rPr dirty="0"/>
            </a:br>
            <a:r>
              <a:rPr lang="zh-CN" altLang="en-US" sz="1530" kern="0" dirty="0" smtClean="0">
                <a:solidFill>
                  <a:srgbClr val="000000"/>
                </a:solidFill>
                <a:latin typeface="Times New Roman" pitchFamily="65" charset="-122"/>
                <a:ea typeface="宋体" pitchFamily="65" charset="-122"/>
              </a:rPr>
              <a:t>绢擦了擦我脸上的汗,“明天你和李小果一起来排练吧。”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我突然想起来段红让我表演的是《红孩子》里的动作。那个舞蹈就是六男六女十二个孩子</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手持扫帚、拖把、抹布搞卫生。它是我们学校宣传队的压台戏,但是那个负责擦玻璃的男孩</a:t>
            </a:r>
            <a:r>
              <a:t/>
            </a:r>
            <a:br/>
            <a:r>
              <a:rPr lang="zh-CN" altLang="en-US" sz="1530" kern="0" dirty="0" smtClean="0">
                <a:solidFill>
                  <a:srgbClr val="000000"/>
                </a:solidFill>
                <a:latin typeface="Times New Roman" pitchFamily="65" charset="-122"/>
                <a:ea typeface="宋体" pitchFamily="65" charset="-122"/>
              </a:rPr>
              <a:t>转学走了。我和李小果就是来顶缺的,段红说,“你们好好练,谁跳得好就让谁上台。”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宣传队里的十三个孩子每逢周三周末集中在大教室里,像群小鸡跟着段红老太太老母鸡闻乐</a:t>
            </a:r>
            <a:r>
              <a:t/>
            </a:r>
            <a:br/>
            <a:r>
              <a:rPr lang="zh-CN" altLang="en-US" sz="1530" kern="0" dirty="0" smtClean="0">
                <a:solidFill>
                  <a:srgbClr val="000000"/>
                </a:solidFill>
                <a:latin typeface="Times New Roman" pitchFamily="65" charset="-122"/>
                <a:ea typeface="宋体" pitchFamily="65" charset="-122"/>
              </a:rPr>
              <a:t>起舞,我混杂在其中,那种幸福却是永生难忘的。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我接着要说的是另外一个孩子的舞蹈。那是个非常美丽的小女孩,她叫赵文燕。我一直认为</a:t>
            </a:r>
            <a:r>
              <a:t/>
            </a:r>
            <a:br/>
            <a:r>
              <a:rPr lang="zh-CN" altLang="en-US" sz="1530" kern="0" dirty="0" smtClean="0">
                <a:solidFill>
                  <a:srgbClr val="000000"/>
                </a:solidFill>
                <a:latin typeface="Times New Roman" pitchFamily="65" charset="-122"/>
                <a:ea typeface="宋体" pitchFamily="65" charset="-122"/>
              </a:rPr>
              <a:t>赵文燕是个</a:t>
            </a:r>
            <a:r>
              <a:rPr lang="zh-CN" altLang="en-US" sz="1530" u="sng" kern="0" dirty="0" smtClean="0">
                <a:solidFill>
                  <a:srgbClr val="000000"/>
                </a:solidFill>
                <a:latin typeface="Times New Roman" pitchFamily="65" charset="-122"/>
                <a:ea typeface="宋体" pitchFamily="65" charset="-122"/>
              </a:rPr>
              <a:t>典型形象</a:t>
            </a:r>
            <a:r>
              <a:rPr lang="zh-CN" altLang="en-US" sz="1530" kern="0" dirty="0" smtClean="0">
                <a:solidFill>
                  <a:srgbClr val="000000"/>
                </a:solidFill>
                <a:latin typeface="Times New Roman" pitchFamily="65" charset="-122"/>
                <a:ea typeface="宋体" pitchFamily="65" charset="-122"/>
              </a:rPr>
              <a:t>。赵文燕就是《红孩子》里举着拖把跳舞的女孩。赵文燕的妈以前就</a:t>
            </a:r>
            <a:r>
              <a:t/>
            </a:r>
            <a:br/>
            <a:r>
              <a:rPr lang="zh-CN" altLang="en-US" sz="1530" kern="0" dirty="0" smtClean="0">
                <a:solidFill>
                  <a:srgbClr val="000000"/>
                </a:solidFill>
                <a:latin typeface="Times New Roman" pitchFamily="65" charset="-122"/>
                <a:ea typeface="宋体" pitchFamily="65" charset="-122"/>
              </a:rPr>
              <a:t>是个跳舞的,后来不知为什么事,总是想悬梁自尽,三番五次的,没有成功。据说都是让赵文燕</a:t>
            </a:r>
            <a:r>
              <a:t/>
            </a:r>
            <a:br/>
            <a:r>
              <a:rPr lang="zh-CN" altLang="en-US" sz="1530" kern="0" dirty="0" smtClean="0">
                <a:solidFill>
                  <a:srgbClr val="000000"/>
                </a:solidFill>
                <a:latin typeface="Times New Roman" pitchFamily="65" charset="-122"/>
                <a:ea typeface="宋体" pitchFamily="65" charset="-122"/>
              </a:rPr>
              <a:t>发现的,她哭叫着把椅子垫到她妈脚下,她妈就没办法了。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赵文燕化了妆像天仙一样惹人爱怜,但她一上台就紧张,一紧张她就会蹲下去,在台上尿尿,那</a:t>
            </a:r>
            <a:r>
              <a:t/>
            </a:r>
            <a:br/>
            <a:r>
              <a:rPr lang="zh-CN" altLang="en-US" sz="1530" kern="0" dirty="0" smtClean="0">
                <a:solidFill>
                  <a:srgbClr val="000000"/>
                </a:solidFill>
                <a:latin typeface="Times New Roman" pitchFamily="65" charset="-122"/>
                <a:ea typeface="宋体" pitchFamily="65" charset="-122"/>
              </a:rPr>
              <a:t>叫作失尿症。宣传队之所以没有开除赵文燕,一是因为她漂亮,二是段红老太太舍不得她。段</a:t>
            </a:r>
            <a:r>
              <a:t/>
            </a:r>
            <a:br/>
            <a:r>
              <a:rPr lang="zh-CN" altLang="en-US" sz="1530" kern="0" dirty="0" smtClean="0">
                <a:solidFill>
                  <a:srgbClr val="000000"/>
                </a:solidFill>
                <a:latin typeface="Times New Roman" pitchFamily="65" charset="-122"/>
                <a:ea typeface="宋体" pitchFamily="65" charset="-122"/>
              </a:rPr>
              <a:t>红说,“她是让吓的,那孩子可怜。”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离会演只有七八天的工夫了。段红老太太把我叫到一边,悄悄地咬着我耳朵说,“好好跳,我准</a:t>
            </a:r>
            <a:r>
              <a:t/>
            </a:r>
            <a:br/>
            <a:r>
              <a:rPr lang="zh-CN" altLang="en-US" sz="1530" kern="0" dirty="0" smtClean="0">
                <a:solidFill>
                  <a:srgbClr val="000000"/>
                </a:solidFill>
                <a:latin typeface="Times New Roman" pitchFamily="65" charset="-122"/>
                <a:ea typeface="宋体" pitchFamily="65" charset="-122"/>
              </a:rPr>
              <a:t>备让你上台。”段红老太太就是这样一个喜欢咬着你耳朵说话的老太太。段红老太太真是</a:t>
            </a:r>
            <a:r>
              <a:t/>
            </a:r>
            <a:br/>
            <a:r>
              <a:rPr lang="zh-CN" altLang="en-US" sz="1530" kern="0" dirty="0" smtClean="0">
                <a:solidFill>
                  <a:srgbClr val="000000"/>
                </a:solidFill>
                <a:latin typeface="Times New Roman" pitchFamily="65" charset="-122"/>
                <a:ea typeface="宋体" pitchFamily="65" charset="-122"/>
              </a:rPr>
              <a:t>一个世上罕见的老太太,她的腰肢比八岁女孩的还要柔韧,舞步比风中杨柳还要婀娜。她从年</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轻时就这样跳着,忘了结婚忘了生孩子。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“好好跳,让你上台。”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我记得这是段红老太太对我说的最后一句话。紧接着的一次排练发生了一件大事。段红老</a:t>
            </a:r>
            <a:r>
              <a:t/>
            </a:r>
            <a:br/>
            <a:r>
              <a:rPr lang="zh-CN" altLang="en-US" sz="1530" kern="0" dirty="0" smtClean="0">
                <a:solidFill>
                  <a:srgbClr val="000000"/>
                </a:solidFill>
                <a:latin typeface="Times New Roman" pitchFamily="65" charset="-122"/>
                <a:ea typeface="宋体" pitchFamily="65" charset="-122"/>
              </a:rPr>
              <a:t>太太那天脸色非常红润,她跟以往一样像富有经验的老母鸡操练着小鸡的队伍,段红一遍一遍</a:t>
            </a:r>
            <a:r>
              <a:t/>
            </a:r>
            <a:br/>
            <a:r>
              <a:rPr lang="zh-CN" altLang="en-US" sz="1530" kern="0" dirty="0" smtClean="0">
                <a:solidFill>
                  <a:srgbClr val="000000"/>
                </a:solidFill>
                <a:latin typeface="Times New Roman" pitchFamily="65" charset="-122"/>
                <a:ea typeface="宋体" pitchFamily="65" charset="-122"/>
              </a:rPr>
              <a:t>从圈圈外蹦进来跳出去,模拟擦玻璃的动作,我看见她突然不动了,双手柔美地停在空中。一个</a:t>
            </a:r>
            <a:r>
              <a:t/>
            </a:r>
            <a:br/>
            <a:r>
              <a:rPr lang="zh-CN" altLang="en-US" sz="1530" kern="0" dirty="0" smtClean="0">
                <a:solidFill>
                  <a:srgbClr val="000000"/>
                </a:solidFill>
                <a:latin typeface="Times New Roman" pitchFamily="65" charset="-122"/>
                <a:ea typeface="宋体" pitchFamily="65" charset="-122"/>
              </a:rPr>
              <a:t>定格。段红的炯炯目光在一刹那间涣散了。我看着她的微胖的身子慢慢向后倒去。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那叫脑血栓。是高血压引起的灾病。以十三个孩子的知识,谁也理解不了脑血栓和死亡的关</a:t>
            </a:r>
            <a:r>
              <a:t/>
            </a:r>
            <a:br/>
            <a:r>
              <a:rPr lang="zh-CN" altLang="en-US" sz="1530" kern="0" dirty="0" smtClean="0">
                <a:solidFill>
                  <a:srgbClr val="000000"/>
                </a:solidFill>
                <a:latin typeface="Times New Roman" pitchFamily="65" charset="-122"/>
                <a:ea typeface="宋体" pitchFamily="65" charset="-122"/>
              </a:rPr>
              <a:t>系。我从前认为学校的老师都是长生不老的。段红老太太死了一会儿还会活过来的,但翌日</a:t>
            </a:r>
            <a:r>
              <a:t/>
            </a:r>
            <a:br/>
            <a:r>
              <a:rPr lang="zh-CN" altLang="en-US" sz="1530" kern="0" dirty="0" smtClean="0">
                <a:solidFill>
                  <a:srgbClr val="000000"/>
                </a:solidFill>
                <a:latin typeface="Times New Roman" pitchFamily="65" charset="-122"/>
                <a:ea typeface="宋体" pitchFamily="65" charset="-122"/>
              </a:rPr>
              <a:t>我一进学校就听说段红老太太真的死了,赵文燕伏在课桌上呜呜地哭个不停。她的书包摊在</a:t>
            </a:r>
            <a:r>
              <a:t/>
            </a:r>
            <a:br/>
            <a:r>
              <a:rPr lang="zh-CN" altLang="en-US" sz="1530" kern="0" dirty="0" smtClean="0">
                <a:solidFill>
                  <a:srgbClr val="000000"/>
                </a:solidFill>
                <a:latin typeface="Times New Roman" pitchFamily="65" charset="-122"/>
                <a:ea typeface="宋体" pitchFamily="65" charset="-122"/>
              </a:rPr>
              <a:t>桌上,里面放着一只白球鞋,那是送段红去医院时掉在路上的。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段红老太太死后我以为宣传队也散了,因为没有人来召唤我去排练了,那是春光明媚的日子,有</a:t>
            </a:r>
            <a:r>
              <a:t/>
            </a:r>
            <a:br/>
            <a:r>
              <a:rPr lang="zh-CN" altLang="en-US" sz="1530" kern="0" dirty="0" smtClean="0">
                <a:solidFill>
                  <a:srgbClr val="000000"/>
                </a:solidFill>
                <a:latin typeface="Times New Roman" pitchFamily="65" charset="-122"/>
                <a:ea typeface="宋体" pitchFamily="65" charset="-122"/>
              </a:rPr>
              <a:t>一天我走过大教室窗前惊奇地发现赵文燕、李小果他们还在排练,校长和一个陌生的年轻女</a:t>
            </a:r>
            <a:r>
              <a:t/>
            </a:r>
            <a:br/>
            <a:r>
              <a:rPr lang="zh-CN" altLang="en-US" sz="1530" kern="0" dirty="0" smtClean="0">
                <a:solidFill>
                  <a:srgbClr val="000000"/>
                </a:solidFill>
                <a:latin typeface="Times New Roman" pitchFamily="65" charset="-122"/>
                <a:ea typeface="宋体" pitchFamily="65" charset="-122"/>
              </a:rPr>
              <a:t>人在指挥他们。十二个,六男六女,只是没有了我。我呢?不是说让我上让李小果滚蛋的吗?我</a:t>
            </a:r>
            <a:r>
              <a:t/>
            </a:r>
            <a:br/>
            <a:r>
              <a:rPr lang="zh-CN" altLang="en-US" sz="1530" kern="0" dirty="0" smtClean="0">
                <a:solidFill>
                  <a:srgbClr val="000000"/>
                </a:solidFill>
                <a:latin typeface="Times New Roman" pitchFamily="65" charset="-122"/>
                <a:ea typeface="宋体" pitchFamily="65" charset="-122"/>
              </a:rPr>
              <a:t>伏在窗台上偷看了一会,想进去又不敢进去。我不明白他们为什么不要我而要李小果那天字</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三、(2016江苏,13—16)阅读下面的作品,完成1—4题。(20分)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会　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沈从文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①会明是三十三连一个火夫。提起三十三连,很容易使人记起国民军讨袁时在黔湘边界一带</a:t>
            </a:r>
            <a:r>
              <a:rPr dirty="0"/>
              <a:t/>
            </a:r>
            <a:br>
              <a:rPr dirty="0"/>
            </a:br>
            <a:r>
              <a:rPr lang="zh-CN" altLang="en-US" sz="1530" kern="0" dirty="0" smtClean="0">
                <a:solidFill>
                  <a:srgbClr val="000000"/>
                </a:solidFill>
                <a:latin typeface="Times New Roman" pitchFamily="65" charset="-122"/>
                <a:ea typeface="宋体" pitchFamily="65" charset="-122"/>
              </a:rPr>
              <a:t>的血战。事情已十年了。如今的三十三连,全连中只剩会明一人同一面旗帜十年前参加过革</a:t>
            </a:r>
            <a:r>
              <a:rPr dirty="0"/>
              <a:t/>
            </a:r>
            <a:br>
              <a:rPr dirty="0"/>
            </a:br>
            <a:r>
              <a:rPr lang="zh-CN" altLang="en-US" sz="1530" kern="0" dirty="0" smtClean="0">
                <a:solidFill>
                  <a:srgbClr val="000000"/>
                </a:solidFill>
                <a:latin typeface="Times New Roman" pitchFamily="65" charset="-122"/>
                <a:ea typeface="宋体" pitchFamily="65" charset="-122"/>
              </a:rPr>
              <a:t>命战争,光荣的三十三连俨然只是为他一人而有了。旗在会明身上谨谨慎慎地缠裹着,他忘不</a:t>
            </a:r>
            <a:r>
              <a:rPr dirty="0"/>
              <a:t/>
            </a:r>
            <a:br>
              <a:rPr dirty="0"/>
            </a:br>
            <a:r>
              <a:rPr lang="zh-CN" altLang="en-US" sz="1530" kern="0" dirty="0" smtClean="0">
                <a:solidFill>
                  <a:srgbClr val="000000"/>
                </a:solidFill>
                <a:latin typeface="Times New Roman" pitchFamily="65" charset="-122"/>
                <a:ea typeface="宋体" pitchFamily="65" charset="-122"/>
              </a:rPr>
              <a:t>了蔡锷都督说过“把你的军旗插到堡上去”那一句话。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②这十年来的纪录是流一些愚人的血升一些聪明人的官。这一次,三十三连被调到黄州前</a:t>
            </a:r>
            <a:r>
              <a:rPr dirty="0"/>
              <a:t/>
            </a:r>
            <a:br>
              <a:rPr dirty="0"/>
            </a:br>
            <a:r>
              <a:rPr lang="zh-CN" altLang="en-US" sz="1530" kern="0" dirty="0" smtClean="0">
                <a:solidFill>
                  <a:srgbClr val="000000"/>
                </a:solidFill>
                <a:latin typeface="Times New Roman" pitchFamily="65" charset="-122"/>
                <a:ea typeface="宋体" pitchFamily="65" charset="-122"/>
              </a:rPr>
              <a:t>线。会明老早就编好了三双草鞋,绳子、铁饭碗、成束的草烟,都预备得完完全全。他算定热</a:t>
            </a:r>
            <a:r>
              <a:rPr dirty="0"/>
              <a:t/>
            </a:r>
            <a:br>
              <a:rPr dirty="0"/>
            </a:br>
            <a:r>
              <a:rPr lang="zh-CN" altLang="en-US" sz="1530" kern="0" dirty="0" smtClean="0">
                <a:solidFill>
                  <a:srgbClr val="000000"/>
                </a:solidFill>
                <a:latin typeface="Times New Roman" pitchFamily="65" charset="-122"/>
                <a:ea typeface="宋体" pitchFamily="65" charset="-122"/>
              </a:rPr>
              <a:t>闹快来了。在开向前防的路上,他肩上的重量不下一百二十斤,但他还唱歌,一歇息,就大喉咙</a:t>
            </a:r>
            <a:r>
              <a:rPr dirty="0"/>
              <a:t/>
            </a:r>
            <a:br>
              <a:rPr dirty="0"/>
            </a:br>
            <a:r>
              <a:rPr lang="zh-CN" altLang="en-US" sz="1530" kern="0" dirty="0" smtClean="0">
                <a:solidFill>
                  <a:srgbClr val="000000"/>
                </a:solidFill>
                <a:latin typeface="Times New Roman" pitchFamily="65" charset="-122"/>
                <a:ea typeface="宋体" pitchFamily="65" charset="-122"/>
              </a:rPr>
              <a:t>说话。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③驻到前线三天,一切却无动静。白天累了,草堆里一倒就睡死,可是忽然在半夜醒来,他就想,</a:t>
            </a:r>
            <a:r>
              <a:rPr dirty="0"/>
              <a:t/>
            </a:r>
            <a:br>
              <a:rPr dirty="0"/>
            </a:br>
            <a:r>
              <a:rPr lang="zh-CN" altLang="en-US" sz="1530" kern="0" dirty="0" smtClean="0">
                <a:solidFill>
                  <a:srgbClr val="000000"/>
                </a:solidFill>
                <a:latin typeface="Times New Roman" pitchFamily="65" charset="-122"/>
                <a:ea typeface="宋体" pitchFamily="65" charset="-122"/>
              </a:rPr>
              <a:t>或者这时候前哨已有命令到了?或者有夜袭的事发生了?或者有些地方已动了手?他打了一个</a:t>
            </a:r>
            <a:r>
              <a:rPr dirty="0"/>
              <a:t/>
            </a:r>
            <a:br>
              <a:rPr dirty="0"/>
            </a:br>
            <a:r>
              <a:rPr lang="zh-CN" altLang="en-US" sz="1530" kern="0" dirty="0" smtClean="0">
                <a:solidFill>
                  <a:srgbClr val="000000"/>
                </a:solidFill>
                <a:latin typeface="Times New Roman" pitchFamily="65" charset="-122"/>
                <a:ea typeface="宋体" pitchFamily="65" charset="-122"/>
              </a:rPr>
              <a:t>冷战,爬起身来,悄悄走出去望了一望帐篷外的天气,走近哨兵身边,问:“大爷,怎么样,没有事情</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第一号的大笨蛋。我这辈子第一回尝到的失落感就是这时候。这时候我十二岁。十二岁就</a:t>
            </a:r>
            <a:r>
              <a:t/>
            </a:r>
            <a:br/>
            <a:r>
              <a:rPr lang="zh-CN" altLang="en-US" sz="1530" kern="0" dirty="0" smtClean="0">
                <a:solidFill>
                  <a:srgbClr val="000000"/>
                </a:solidFill>
                <a:latin typeface="Times New Roman" pitchFamily="65" charset="-122"/>
                <a:ea typeface="宋体" pitchFamily="65" charset="-122"/>
              </a:rPr>
              <a:t>有了失落感全是舞蹈的罪过。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我最害怕的日子终于来到了。会演了,地点就在学校的大礼堂里。轮到《红孩子》上场了。</a:t>
            </a:r>
            <a:r>
              <a:t/>
            </a:r>
            <a:br/>
            <a:r>
              <a:rPr lang="zh-CN" altLang="en-US" sz="1530" kern="0" dirty="0" smtClean="0">
                <a:solidFill>
                  <a:srgbClr val="000000"/>
                </a:solidFill>
                <a:latin typeface="Times New Roman" pitchFamily="65" charset="-122"/>
                <a:ea typeface="宋体" pitchFamily="65" charset="-122"/>
              </a:rPr>
              <a:t>六男六女十二个孩子分两排跳上舞台,我看见赵文燕的脸像个老妇女一样愁眉不展,她上台没</a:t>
            </a:r>
            <a:r>
              <a:t/>
            </a:r>
            <a:br/>
            <a:r>
              <a:rPr lang="zh-CN" altLang="en-US" sz="1530" kern="0" dirty="0" smtClean="0">
                <a:solidFill>
                  <a:srgbClr val="000000"/>
                </a:solidFill>
                <a:latin typeface="Times New Roman" pitchFamily="65" charset="-122"/>
                <a:ea typeface="宋体" pitchFamily="65" charset="-122"/>
              </a:rPr>
              <a:t>跳几下就蹲了下去。站在台下的校长马上抱住了脑袋,朝天翻了个白眼。</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赵文燕还是没憋住,她又尿啦!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我腾地站起来,拍手,大笑。我的笑声尖利响亮。班主任就从前排冲过来,把我摁倒在凳子上。</a:t>
            </a:r>
            <a:r>
              <a:t/>
            </a:r>
            <a:br/>
            <a:r>
              <a:rPr lang="zh-CN" altLang="en-US" sz="1530" kern="0" dirty="0" smtClean="0">
                <a:solidFill>
                  <a:srgbClr val="000000"/>
                </a:solidFill>
                <a:latin typeface="Times New Roman" pitchFamily="65" charset="-122"/>
                <a:ea typeface="宋体" pitchFamily="65" charset="-122"/>
              </a:rPr>
              <a:t>但我还是忍不住,张大了嘴巴笑。班主任在我脸上打了一巴掌。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你在十二岁时会这样笑吗?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这好像就是我要说的舞蹈的故事。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需要交代一下故事中的另外两个孩子的下落。赵文燕在升中学前夕被上海一家舞蹈学校选</a:t>
            </a:r>
            <a:r>
              <a:t/>
            </a:r>
            <a:br/>
            <a:r>
              <a:rPr lang="zh-CN" altLang="en-US" sz="1530" kern="0" dirty="0" smtClean="0">
                <a:solidFill>
                  <a:srgbClr val="000000"/>
                </a:solidFill>
                <a:latin typeface="Times New Roman" pitchFamily="65" charset="-122"/>
                <a:ea typeface="宋体" pitchFamily="65" charset="-122"/>
              </a:rPr>
              <a:t>去,我后来曾经在电视里看过她跳的荷花舞,她跳起舞来显得美丽动人。赵文燕在上海跳舞的</a:t>
            </a:r>
            <a:r>
              <a:t/>
            </a:r>
            <a:br/>
            <a:r>
              <a:rPr lang="zh-CN" altLang="en-US" sz="1530" kern="0" dirty="0" smtClean="0">
                <a:solidFill>
                  <a:srgbClr val="000000"/>
                </a:solidFill>
                <a:latin typeface="Times New Roman" pitchFamily="65" charset="-122"/>
                <a:ea typeface="宋体" pitchFamily="65" charset="-122"/>
              </a:rPr>
              <a:t>头一年,她妈妈就死了,依然是悬梁,赵文燕不在家里她妈妈就死成了。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还有就是笨蛋李小果。李小果就是我们街上那个坐轮椅出门的残疾人。有一天他在建筑工</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程队搭脚手架的时候,从十米高空坠落下来,两条腿摔断了。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我想这叫作</a:t>
            </a:r>
            <a:r>
              <a:rPr lang="zh-CN" altLang="en-US" sz="1530" u="sng" kern="0" dirty="0" smtClean="0">
                <a:solidFill>
                  <a:srgbClr val="000000"/>
                </a:solidFill>
                <a:latin typeface="Times New Roman" pitchFamily="65" charset="-122"/>
                <a:ea typeface="宋体" pitchFamily="65" charset="-122"/>
              </a:rPr>
              <a:t>悲剧命运</a:t>
            </a:r>
            <a:r>
              <a:rPr lang="zh-CN" altLang="en-US" sz="1530" kern="0" dirty="0" smtClean="0">
                <a:solidFill>
                  <a:srgbClr val="000000"/>
                </a:solidFill>
                <a:latin typeface="Times New Roman" pitchFamily="65" charset="-122"/>
                <a:ea typeface="宋体" pitchFamily="65" charset="-122"/>
              </a:rPr>
              <a:t>。悲剧命运就是你一辈子只跳过一次舞,但你的腿却摔断了。就这么回</a:t>
            </a:r>
            <a:r>
              <a:rPr dirty="0"/>
              <a:t/>
            </a:r>
            <a:br>
              <a:rPr dirty="0"/>
            </a:br>
            <a:r>
              <a:rPr lang="zh-CN" altLang="en-US" sz="1530" kern="0" dirty="0" smtClean="0">
                <a:solidFill>
                  <a:srgbClr val="000000"/>
                </a:solidFill>
                <a:latin typeface="Times New Roman" pitchFamily="65" charset="-122"/>
                <a:ea typeface="宋体" pitchFamily="65" charset="-122"/>
              </a:rPr>
              <a:t>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舞蹈这东西你能说清到底是个什么东西吗?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1.(理解词语含义)请解释画线短语“典型形象”“悲剧命运”的含义。(4分)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2.(分析人物形象的作用)请分析段红老太太在小说中的作用。(4分)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3.(分情文章内容)本文以“伤心的舞蹈”为题,“伤心”的是什么?请结合全文分析。(6分)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4.(探究作者的写作意图)小说最后交代赵文燕、李小果的下落,请探究作者这样写的意图。(6分)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8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五、</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1.</a:t>
            </a:r>
            <a:r>
              <a:rPr lang="zh-CN" altLang="en-US" sz="1500" b="1" kern="0" dirty="0" smtClean="0">
                <a:solidFill>
                  <a:srgbClr val="000000"/>
                </a:solidFill>
                <a:latin typeface="Times New Roman" pitchFamily="65" charset="-122"/>
                <a:ea typeface="宋体" pitchFamily="65" charset="-122"/>
              </a:rPr>
              <a:t>答案</a:t>
            </a:r>
            <a:r>
              <a:rPr lang="zh-CN" altLang="en-US" sz="1500" kern="0" dirty="0" smtClean="0">
                <a:solidFill>
                  <a:srgbClr val="000000"/>
                </a:solidFill>
                <a:latin typeface="Times New Roman" pitchFamily="65" charset="-122"/>
                <a:ea typeface="宋体" pitchFamily="65" charset="-122"/>
              </a:rPr>
              <a:t>　“典型形象”,指赵文燕美丽,天生适合舞蹈,但她是忧伤的,因为妈妈的自杀倾向,还</a:t>
            </a:r>
            <a:r>
              <a:rPr sz="1500" dirty="0"/>
              <a:t/>
            </a:r>
            <a:br>
              <a:rPr sz="1500" dirty="0"/>
            </a:br>
            <a:r>
              <a:rPr lang="zh-CN" altLang="en-US" sz="1500" kern="0" dirty="0" smtClean="0">
                <a:solidFill>
                  <a:srgbClr val="000000"/>
                </a:solidFill>
                <a:latin typeface="Times New Roman" pitchFamily="65" charset="-122"/>
                <a:ea typeface="宋体" pitchFamily="65" charset="-122"/>
              </a:rPr>
              <a:t>有自己的失尿症。典型性在于美与忧的并存。“悲剧命运”,指李小果体会过舞蹈带来的快</a:t>
            </a:r>
            <a:r>
              <a:rPr sz="1500" dirty="0"/>
              <a:t/>
            </a:r>
            <a:br>
              <a:rPr sz="1500" dirty="0"/>
            </a:br>
            <a:r>
              <a:rPr lang="zh-CN" altLang="en-US" sz="1500" kern="0" dirty="0" smtClean="0">
                <a:solidFill>
                  <a:srgbClr val="000000"/>
                </a:solidFill>
                <a:latin typeface="Times New Roman" pitchFamily="65" charset="-122"/>
                <a:ea typeface="宋体" pitchFamily="65" charset="-122"/>
              </a:rPr>
              <a:t>乐,享受过权力带来的照顾,但是最后因事故摔断了腿。悲剧命运体现在其生命的跌宕起伏,前</a:t>
            </a:r>
            <a:r>
              <a:rPr sz="1500" dirty="0"/>
              <a:t/>
            </a:r>
            <a:br>
              <a:rPr sz="1500" dirty="0"/>
            </a:br>
            <a:r>
              <a:rPr lang="zh-CN" altLang="en-US" sz="1500" kern="0" dirty="0" smtClean="0">
                <a:solidFill>
                  <a:srgbClr val="000000"/>
                </a:solidFill>
                <a:latin typeface="Times New Roman" pitchFamily="65" charset="-122"/>
                <a:ea typeface="宋体" pitchFamily="65" charset="-122"/>
              </a:rPr>
              <a:t>后的巨大变化。</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itchFamily="65" charset="-122"/>
                <a:ea typeface="宋体" pitchFamily="65" charset="-122"/>
              </a:rPr>
              <a:t>解析</a:t>
            </a:r>
            <a:r>
              <a:rPr lang="zh-CN" altLang="en-US" sz="1500" kern="0" dirty="0" smtClean="0">
                <a:solidFill>
                  <a:srgbClr val="000000"/>
                </a:solidFill>
                <a:latin typeface="Times New Roman" pitchFamily="65" charset="-122"/>
                <a:ea typeface="宋体" pitchFamily="65" charset="-122"/>
              </a:rPr>
              <a:t>　本题考查体会重要短语的丰富含义,品味精彩的语言表达艺术的能力。做好这道题,可</a:t>
            </a:r>
            <a:r>
              <a:rPr sz="1500" dirty="0"/>
              <a:t/>
            </a:r>
            <a:br>
              <a:rPr sz="1500" dirty="0"/>
            </a:br>
            <a:r>
              <a:rPr lang="zh-CN" altLang="en-US" sz="1500" kern="0" dirty="0" smtClean="0">
                <a:solidFill>
                  <a:srgbClr val="000000"/>
                </a:solidFill>
                <a:latin typeface="Times New Roman" pitchFamily="65" charset="-122"/>
                <a:ea typeface="宋体" pitchFamily="65" charset="-122"/>
              </a:rPr>
              <a:t>以回到原文中,根据上下文情节,并结合赵文燕、李小果这两个人物的形象及作者的感情倾向</a:t>
            </a:r>
            <a:r>
              <a:rPr sz="1500" dirty="0"/>
              <a:t/>
            </a:r>
            <a:br>
              <a:rPr sz="1500" dirty="0"/>
            </a:br>
            <a:r>
              <a:rPr lang="zh-CN" altLang="en-US" sz="1500" kern="0" dirty="0" smtClean="0">
                <a:solidFill>
                  <a:srgbClr val="000000"/>
                </a:solidFill>
                <a:latin typeface="Times New Roman" pitchFamily="65" charset="-122"/>
                <a:ea typeface="宋体" pitchFamily="65" charset="-122"/>
              </a:rPr>
              <a:t>加以概括。</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2.</a:t>
            </a:r>
            <a:r>
              <a:rPr lang="zh-CN" altLang="en-US" sz="1500" b="1" kern="0" dirty="0" smtClean="0">
                <a:solidFill>
                  <a:srgbClr val="000000"/>
                </a:solidFill>
                <a:latin typeface="Times New Roman" pitchFamily="65" charset="-122"/>
                <a:ea typeface="宋体" pitchFamily="65" charset="-122"/>
              </a:rPr>
              <a:t>答案</a:t>
            </a:r>
            <a:r>
              <a:rPr lang="zh-CN" altLang="en-US" sz="1500" kern="0" dirty="0" smtClean="0">
                <a:solidFill>
                  <a:srgbClr val="000000"/>
                </a:solidFill>
                <a:latin typeface="Times New Roman" pitchFamily="65" charset="-122"/>
                <a:ea typeface="宋体" pitchFamily="65" charset="-122"/>
              </a:rPr>
              <a:t>　段红老太太是一个可亲可敬的热爱舞蹈的教育者形象,与其他老师形成对比。“谁</a:t>
            </a:r>
            <a:r>
              <a:rPr sz="1500" dirty="0"/>
              <a:t/>
            </a:r>
            <a:br>
              <a:rPr sz="1500" dirty="0"/>
            </a:br>
            <a:r>
              <a:rPr lang="zh-CN" altLang="en-US" sz="1500" kern="0" dirty="0" smtClean="0">
                <a:solidFill>
                  <a:srgbClr val="000000"/>
                </a:solidFill>
                <a:latin typeface="Times New Roman" pitchFamily="65" charset="-122"/>
                <a:ea typeface="宋体" pitchFamily="65" charset="-122"/>
              </a:rPr>
              <a:t>跳得好就让谁上台”,以及后面死亡的情节,推动了故事的发展。段红的死,也体现了舞蹈令人</a:t>
            </a:r>
            <a:r>
              <a:rPr sz="1500" dirty="0"/>
              <a:t/>
            </a:r>
            <a:br>
              <a:rPr sz="1500" dirty="0"/>
            </a:br>
            <a:r>
              <a:rPr lang="zh-CN" altLang="en-US" sz="1500" kern="0" dirty="0" smtClean="0">
                <a:solidFill>
                  <a:srgbClr val="000000"/>
                </a:solidFill>
                <a:latin typeface="Times New Roman" pitchFamily="65" charset="-122"/>
                <a:ea typeface="宋体" pitchFamily="65" charset="-122"/>
              </a:rPr>
              <a:t>“伤心”的主题。</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itchFamily="65" charset="-122"/>
                <a:ea typeface="宋体" pitchFamily="65" charset="-122"/>
              </a:rPr>
              <a:t>解析</a:t>
            </a:r>
            <a:r>
              <a:rPr lang="zh-CN" altLang="en-US" sz="1500" kern="0" dirty="0" smtClean="0">
                <a:solidFill>
                  <a:srgbClr val="000000"/>
                </a:solidFill>
                <a:latin typeface="Times New Roman" pitchFamily="65" charset="-122"/>
                <a:ea typeface="宋体" pitchFamily="65" charset="-122"/>
              </a:rPr>
              <a:t>　本题考查小说中次要人物的作用。可从人物、情节、环境、主旨等角度分析。教育</a:t>
            </a:r>
            <a:r>
              <a:rPr sz="1500" dirty="0"/>
              <a:t/>
            </a:r>
            <a:br>
              <a:rPr sz="1500" dirty="0"/>
            </a:br>
            <a:r>
              <a:rPr lang="zh-CN" altLang="en-US" sz="1500" kern="0" dirty="0" smtClean="0">
                <a:solidFill>
                  <a:srgbClr val="000000"/>
                </a:solidFill>
                <a:latin typeface="Times New Roman" pitchFamily="65" charset="-122"/>
                <a:ea typeface="宋体" pitchFamily="65" charset="-122"/>
              </a:rPr>
              <a:t>者是段红的身份,可亲可敬、热爱舞蹈是段红的形象特点,她的表现与其他老师形成对比;她选</a:t>
            </a:r>
            <a:r>
              <a:rPr sz="1500" dirty="0"/>
              <a:t/>
            </a:r>
            <a:br>
              <a:rPr sz="1500" dirty="0"/>
            </a:br>
            <a:r>
              <a:rPr lang="zh-CN" altLang="en-US" sz="1500" kern="0" dirty="0" smtClean="0">
                <a:solidFill>
                  <a:srgbClr val="000000"/>
                </a:solidFill>
                <a:latin typeface="Times New Roman" pitchFamily="65" charset="-122"/>
                <a:ea typeface="宋体" pitchFamily="65" charset="-122"/>
              </a:rPr>
              <a:t>拔人才的标准及后面死亡的情节,对情节发展起推动作用;她的结局,也体现了舞蹈令人“伤</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心”的主题。</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“我”的伤心体现在:受到因权力引起的不公对待,“我”第一次感受到失落,甚至产</a:t>
            </a:r>
            <a:r>
              <a:rPr dirty="0"/>
              <a:t/>
            </a:r>
            <a:br>
              <a:rPr dirty="0"/>
            </a:br>
            <a:r>
              <a:rPr lang="zh-CN" altLang="en-US" sz="1530" kern="0" dirty="0" smtClean="0">
                <a:solidFill>
                  <a:srgbClr val="000000"/>
                </a:solidFill>
                <a:latin typeface="Times New Roman" pitchFamily="65" charset="-122"/>
                <a:ea typeface="宋体" pitchFamily="65" charset="-122"/>
              </a:rPr>
              <a:t>生恶毒的念头。(体现了人性的不完善)。李小果的伤心体现在:体会到舞蹈的快乐,却失去了</a:t>
            </a:r>
            <a:r>
              <a:rPr dirty="0"/>
              <a:t/>
            </a:r>
            <a:br>
              <a:rPr dirty="0"/>
            </a:br>
            <a:r>
              <a:rPr lang="zh-CN" altLang="en-US" sz="1530" kern="0" dirty="0" smtClean="0">
                <a:solidFill>
                  <a:srgbClr val="000000"/>
                </a:solidFill>
                <a:latin typeface="Times New Roman" pitchFamily="65" charset="-122"/>
                <a:ea typeface="宋体" pitchFamily="65" charset="-122"/>
              </a:rPr>
              <a:t>双腿。(体现了生活的残酷)。赵文燕的伤心体现在:天生适合舞蹈但命途多舛。(体现了</a:t>
            </a:r>
            <a:r>
              <a:rPr dirty="0"/>
              <a:t/>
            </a:r>
            <a:br>
              <a:rPr dirty="0"/>
            </a:br>
            <a:r>
              <a:rPr lang="zh-CN" altLang="en-US" sz="1530" kern="0" dirty="0" smtClean="0">
                <a:solidFill>
                  <a:srgbClr val="000000"/>
                </a:solidFill>
                <a:latin typeface="Times New Roman" pitchFamily="65" charset="-122"/>
                <a:ea typeface="宋体" pitchFamily="65" charset="-122"/>
              </a:rPr>
              <a:t>“美”也无法拯救生活)。段红老太太热爱舞蹈,却难逃死亡。(可见死亡的无可避免)。舞蹈</a:t>
            </a:r>
            <a:r>
              <a:rPr dirty="0"/>
              <a:t/>
            </a:r>
            <a:br>
              <a:rPr dirty="0"/>
            </a:br>
            <a:r>
              <a:rPr lang="zh-CN" altLang="en-US" sz="1530" kern="0" dirty="0" smtClean="0">
                <a:solidFill>
                  <a:srgbClr val="000000"/>
                </a:solidFill>
                <a:latin typeface="Times New Roman" pitchFamily="65" charset="-122"/>
                <a:ea typeface="宋体" pitchFamily="65" charset="-122"/>
              </a:rPr>
              <a:t>是美的象征,带给人热情快乐,但也让人更强烈地体会到生活的悲苦。</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本题考查考生筛选概括文章主要内容的能力。题干中的关键词是“伤心”,答题时结</a:t>
            </a:r>
            <a:r>
              <a:rPr dirty="0"/>
              <a:t/>
            </a:r>
            <a:br>
              <a:rPr dirty="0"/>
            </a:br>
            <a:r>
              <a:rPr lang="zh-CN" altLang="en-US" sz="1530" kern="0" dirty="0" smtClean="0">
                <a:solidFill>
                  <a:srgbClr val="000000"/>
                </a:solidFill>
                <a:latin typeface="Times New Roman" pitchFamily="65" charset="-122"/>
                <a:ea typeface="宋体" pitchFamily="65" charset="-122"/>
              </a:rPr>
              <a:t>合文章内容,从“我”“李小果”“赵文燕”“段红老太太”几个人物的角度,联系人物命运</a:t>
            </a:r>
            <a:r>
              <a:rPr dirty="0"/>
              <a:t/>
            </a:r>
            <a:br>
              <a:rPr dirty="0"/>
            </a:br>
            <a:r>
              <a:rPr lang="zh-CN" altLang="en-US" sz="1530" kern="0" dirty="0" smtClean="0">
                <a:solidFill>
                  <a:srgbClr val="000000"/>
                </a:solidFill>
                <a:latin typeface="Times New Roman" pitchFamily="65" charset="-122"/>
                <a:ea typeface="宋体" pitchFamily="65" charset="-122"/>
              </a:rPr>
              <a:t>概述。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使故事情节更完整,交代了主要人物后来的命运。赵文燕妈妈的死、李小果的瘫痪,</a:t>
            </a:r>
            <a:r>
              <a:rPr dirty="0"/>
              <a:t/>
            </a:r>
            <a:br>
              <a:rPr dirty="0"/>
            </a:br>
            <a:r>
              <a:rPr lang="zh-CN" altLang="en-US" sz="1530" kern="0" dirty="0" smtClean="0">
                <a:solidFill>
                  <a:srgbClr val="000000"/>
                </a:solidFill>
                <a:latin typeface="Times New Roman" pitchFamily="65" charset="-122"/>
                <a:ea typeface="宋体" pitchFamily="65" charset="-122"/>
              </a:rPr>
              <a:t>突出“伤心”的主题。童年的记忆与成年后的生活形成对比,使文本具有厚重感,吸引读者阅</a:t>
            </a:r>
            <a:r>
              <a:rPr dirty="0"/>
              <a:t/>
            </a:r>
            <a:br>
              <a:rPr dirty="0"/>
            </a:br>
            <a:r>
              <a:rPr lang="zh-CN" altLang="en-US" sz="1530" kern="0" dirty="0" smtClean="0">
                <a:solidFill>
                  <a:srgbClr val="000000"/>
                </a:solidFill>
                <a:latin typeface="Times New Roman" pitchFamily="65" charset="-122"/>
                <a:ea typeface="宋体" pitchFamily="65" charset="-122"/>
              </a:rPr>
              <a:t>读,引发读者思考。</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探究类的题目有两类,一是向内挖掘,一是向外延伸,本题要求“探究作者这样写的意</a:t>
            </a:r>
            <a:r>
              <a:rPr dirty="0"/>
              <a:t/>
            </a:r>
            <a:br>
              <a:rPr dirty="0"/>
            </a:br>
            <a:r>
              <a:rPr lang="zh-CN" altLang="en-US" sz="1530" kern="0" dirty="0" smtClean="0">
                <a:solidFill>
                  <a:srgbClr val="000000"/>
                </a:solidFill>
                <a:latin typeface="Times New Roman" pitchFamily="65" charset="-122"/>
                <a:ea typeface="宋体" pitchFamily="65" charset="-122"/>
              </a:rPr>
              <a:t>图”。应该是向内挖掘,联系文章内容答题,从人物、情节、主旨角度入手。</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六、(2016南通二模,12—15)阅读下文,回答问题。(20分)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苦命人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[法]维克多·雨果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芳汀看到自己能够生活,就有了暂时的快乐。她买了一面镜子,欣赏自己美丽的头发和牙齿,忘</a:t>
            </a:r>
            <a:r>
              <a:t/>
            </a:r>
            <a:br/>
            <a:r>
              <a:rPr lang="zh-CN" altLang="en-US" sz="1530" kern="0" dirty="0" smtClean="0">
                <a:solidFill>
                  <a:srgbClr val="000000"/>
                </a:solidFill>
                <a:latin typeface="Times New Roman" pitchFamily="65" charset="-122"/>
                <a:ea typeface="宋体" pitchFamily="65" charset="-122"/>
              </a:rPr>
              <a:t>了许多事情,只惦念她的珂赛特。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她时常寄信,这就引起了旁人的注意。确实有人发现她每月至少写两封信,并且老是一个地址</a:t>
            </a:r>
            <a:r>
              <a:t/>
            </a:r>
            <a:br/>
            <a:r>
              <a:rPr lang="zh-CN" altLang="en-US" sz="1530" kern="0" dirty="0" smtClean="0">
                <a:solidFill>
                  <a:srgbClr val="000000"/>
                </a:solidFill>
                <a:latin typeface="Times New Roman" pitchFamily="65" charset="-122"/>
                <a:ea typeface="宋体" pitchFamily="65" charset="-122"/>
              </a:rPr>
              <a:t>———孟费郿客店主人德纳第先生收;也确实有人看见她在车间里常常转过头去揩眼泪。天</a:t>
            </a:r>
            <a:r>
              <a:t/>
            </a:r>
            <a:br/>
            <a:r>
              <a:rPr lang="zh-CN" altLang="en-US" sz="1530" kern="0" dirty="0" smtClean="0">
                <a:solidFill>
                  <a:srgbClr val="000000"/>
                </a:solidFill>
                <a:latin typeface="Times New Roman" pitchFamily="65" charset="-122"/>
                <a:ea typeface="宋体" pitchFamily="65" charset="-122"/>
              </a:rPr>
              <a:t>地间的怪事莫过于侦察别人的一些和自己不相干的事了。“她一定是那种女人了。”恰巧</a:t>
            </a:r>
            <a:r>
              <a:t/>
            </a:r>
            <a:br/>
            <a:r>
              <a:rPr lang="zh-CN" altLang="en-US" sz="1530" kern="0" dirty="0" smtClean="0">
                <a:solidFill>
                  <a:srgbClr val="000000"/>
                </a:solidFill>
                <a:latin typeface="Times New Roman" pitchFamily="65" charset="-122"/>
                <a:ea typeface="宋体" pitchFamily="65" charset="-122"/>
              </a:rPr>
              <a:t>有个长舌妇到孟费郿走了一趟,和德纳第夫妇谈了话,回来时说,“花了我三十五法郎,我心里</a:t>
            </a:r>
            <a:r>
              <a:t/>
            </a:r>
            <a:br/>
            <a:r>
              <a:rPr lang="zh-CN" altLang="en-US" sz="1530" kern="0" dirty="0" smtClean="0">
                <a:solidFill>
                  <a:srgbClr val="000000"/>
                </a:solidFill>
                <a:latin typeface="Times New Roman" pitchFamily="65" charset="-122"/>
                <a:ea typeface="宋体" pitchFamily="65" charset="-122"/>
              </a:rPr>
              <a:t>畅快了。她有个孩子。”她的过失,到现在已众所周知了。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芳汀被撵走了,在冬季。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冬季完全没有热,完全没有光,紧接着早晨的是迷雾、黄昏,窗棂冥暗,什物不辨。天好像是暗</a:t>
            </a:r>
            <a:r>
              <a:t/>
            </a:r>
            <a:br/>
            <a:r>
              <a:rPr lang="zh-CN" altLang="en-US" sz="1530" kern="0" dirty="0" smtClean="0">
                <a:solidFill>
                  <a:srgbClr val="000000"/>
                </a:solidFill>
                <a:latin typeface="Times New Roman" pitchFamily="65" charset="-122"/>
                <a:ea typeface="宋体" pitchFamily="65" charset="-122"/>
              </a:rPr>
              <a:t>室中的透光眼,太阳也好像是个穷人。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芳汀挨家挨户找人雇她当仆人,可没有人要她。后来她去兵营替士兵们缝粗布衬衫,每天可以</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赚十二个苏。在这十二个苏中,她得替女儿花十个。从那时起,她就没有按时如数付钱给德纳</a:t>
            </a:r>
            <a:r>
              <a:t/>
            </a:r>
            <a:br/>
            <a:r>
              <a:rPr lang="zh-CN" altLang="en-US" sz="1530" kern="0" dirty="0" smtClean="0">
                <a:solidFill>
                  <a:srgbClr val="000000"/>
                </a:solidFill>
                <a:latin typeface="Times New Roman" pitchFamily="65" charset="-122"/>
                <a:ea typeface="宋体" pitchFamily="65" charset="-122"/>
              </a:rPr>
              <a:t>第夫妇。这时,有个老妇人,那个平时在芳汀夜晚回家时替她点上蜡烛的老妇人,把过苦日子的</a:t>
            </a:r>
            <a:r>
              <a:t/>
            </a:r>
            <a:br/>
            <a:r>
              <a:rPr lang="zh-CN" altLang="en-US" sz="1530" kern="0" dirty="0" smtClean="0">
                <a:solidFill>
                  <a:srgbClr val="000000"/>
                </a:solidFill>
                <a:latin typeface="Times New Roman" pitchFamily="65" charset="-122"/>
                <a:ea typeface="宋体" pitchFamily="65" charset="-122"/>
              </a:rPr>
              <a:t>艺术教给她,并劝慰她,</a:t>
            </a:r>
            <a:r>
              <a:rPr lang="zh-CN" altLang="en-US" sz="1530" u="sng" kern="0" dirty="0" smtClean="0">
                <a:solidFill>
                  <a:srgbClr val="000000"/>
                </a:solidFill>
                <a:latin typeface="Times New Roman" pitchFamily="65" charset="-122"/>
                <a:ea typeface="宋体" pitchFamily="65" charset="-122"/>
              </a:rPr>
              <a:t>生活就好比两间屋子,第一间是暗的,第二间是黑的。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她所赚的钱太少了,债主们紧紧催逼她。每天早晨,芳汀依然对着镜子梳那一头光泽柔顺、细</a:t>
            </a:r>
            <a:r>
              <a:t/>
            </a:r>
            <a:br/>
            <a:r>
              <a:rPr lang="zh-CN" altLang="en-US" sz="1530" kern="0" dirty="0" smtClean="0">
                <a:solidFill>
                  <a:srgbClr val="000000"/>
                </a:solidFill>
                <a:latin typeface="Times New Roman" pitchFamily="65" charset="-122"/>
                <a:ea typeface="宋体" pitchFamily="65" charset="-122"/>
              </a:rPr>
              <a:t>软如丝的头发,但常常木然出神。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德纳第夫妇没有按时收着钱,便时常写信给她。有一次,说她的小珂赛特在那样冷的天气下需</a:t>
            </a:r>
            <a:r>
              <a:t/>
            </a:r>
            <a:br/>
            <a:r>
              <a:rPr lang="zh-CN" altLang="en-US" sz="1530" kern="0" dirty="0" smtClean="0">
                <a:solidFill>
                  <a:srgbClr val="000000"/>
                </a:solidFill>
                <a:latin typeface="Times New Roman" pitchFamily="65" charset="-122"/>
                <a:ea typeface="宋体" pitchFamily="65" charset="-122"/>
              </a:rPr>
              <a:t>要一条羊毛裙,母亲应当寄去十个法郎。她收到那封信,捏在手里搓了一整天。到了晚上,她走</a:t>
            </a:r>
            <a:r>
              <a:t/>
            </a:r>
            <a:br/>
            <a:r>
              <a:rPr lang="zh-CN" altLang="en-US" sz="1530" kern="0" dirty="0" smtClean="0">
                <a:solidFill>
                  <a:srgbClr val="000000"/>
                </a:solidFill>
                <a:latin typeface="Times New Roman" pitchFamily="65" charset="-122"/>
                <a:ea typeface="宋体" pitchFamily="65" charset="-122"/>
              </a:rPr>
              <a:t>到一个理发店,垂下一头令人叹赏的金丝发。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“好漂亮的头发!”理发师喊。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“您肯出多少钱?”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“十法郎。”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“剪吧。”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她买了一条绒线编织的裙,寄给了德纳第,心里想:“我的孩子不会再冷了,我已拿我的头发做</a:t>
            </a:r>
            <a:r>
              <a:t/>
            </a:r>
            <a:br/>
            <a:r>
              <a:rPr lang="zh-CN" altLang="en-US" sz="1530" kern="0" dirty="0" smtClean="0">
                <a:solidFill>
                  <a:srgbClr val="000000"/>
                </a:solidFill>
                <a:latin typeface="Times New Roman" pitchFamily="65" charset="-122"/>
                <a:ea typeface="宋体" pitchFamily="65" charset="-122"/>
              </a:rPr>
              <a:t>了她的衣裳。”她自己戴一顶小扁帽,遮住光头,仍旧美丽。</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一天,她又接到德纳第夫妇的信:“珂赛特害了猩红热。假使您不寄四十法郎来,孩子可完</a:t>
            </a:r>
            <a:r>
              <a:t/>
            </a:r>
            <a:br/>
            <a:r>
              <a:rPr lang="zh-CN" altLang="en-US" sz="1530" kern="0" dirty="0" smtClean="0">
                <a:solidFill>
                  <a:srgbClr val="000000"/>
                </a:solidFill>
                <a:latin typeface="Times New Roman" pitchFamily="65" charset="-122"/>
                <a:ea typeface="宋体" pitchFamily="65" charset="-122"/>
              </a:rPr>
              <a:t>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她放声大笑。随后,向大门外跑,一面跑,一面跳,笑个不停。她走过广场,看见一个走江湖的牙</a:t>
            </a:r>
            <a:r>
              <a:t/>
            </a:r>
            <a:br/>
            <a:r>
              <a:rPr lang="zh-CN" altLang="en-US" sz="1530" kern="0" dirty="0" smtClean="0">
                <a:solidFill>
                  <a:srgbClr val="000000"/>
                </a:solidFill>
                <a:latin typeface="Times New Roman" pitchFamily="65" charset="-122"/>
                <a:ea typeface="宋体" pitchFamily="65" charset="-122"/>
              </a:rPr>
              <a:t>科医生正对着观众们演说。芳汀钻进人堆去听,也跟着他们笑。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那牙科医生突然对着她叫起来:“您的牙齿真漂亮!假使您肯把您的瓷牌卖给我,我每一个出</a:t>
            </a:r>
            <a:r>
              <a:t/>
            </a:r>
            <a:br/>
            <a:r>
              <a:rPr lang="zh-CN" altLang="en-US" sz="1530" kern="0" dirty="0" smtClean="0">
                <a:solidFill>
                  <a:srgbClr val="000000"/>
                </a:solidFill>
                <a:latin typeface="Times New Roman" pitchFamily="65" charset="-122"/>
                <a:ea typeface="宋体" pitchFamily="65" charset="-122"/>
              </a:rPr>
              <a:t>价一个金拿破仑。”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“瓷牌是什么?”芳汀问。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“就是上排的两个门牙。”</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“好吓人!”芳汀逃走了。但那人仍喊:“想想吧!假使您愿意,今晚到银甲板客栈里来。”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芳汀回到家,出了半天神,跑到楼梯上又去读德纳第夫妇的信。到晚上,有人看见她朝着巴黎街</a:t>
            </a:r>
            <a:r>
              <a:t/>
            </a:r>
            <a:br/>
            <a:r>
              <a:rPr lang="zh-CN" altLang="en-US" sz="1530" kern="0" dirty="0" smtClean="0">
                <a:solidFill>
                  <a:srgbClr val="000000"/>
                </a:solidFill>
                <a:latin typeface="Times New Roman" pitchFamily="65" charset="-122"/>
                <a:ea typeface="宋体" pitchFamily="65" charset="-122"/>
              </a:rPr>
              <a:t>走去,那正是有许多客栈的地方。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第二天,邻居玛格丽特走进芳汀的房间,看见她坐在床上,面色惨白,一夜工夫老了十岁。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“耶稣!”玛格丽特说,“出了什么事,芳汀?”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“我的孩子有救了,我也放心了。”她微笑着。那是一种血迹模糊的笑容,一条红口涎挂在她</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的嘴角,嘴里一个黑窟窿。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她把四十法郎寄到孟费郿去了。然而那却是德纳第夫妇谋财的骗局。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芳汀把她的镜子丢到窗子外面。她搬进了破楼,没有床,只留下一块破布当被子。她早已不怕</a:t>
            </a:r>
            <a:r>
              <a:t/>
            </a:r>
            <a:br/>
            <a:r>
              <a:rPr lang="zh-CN" altLang="en-US" sz="1530" kern="0" dirty="0" smtClean="0">
                <a:solidFill>
                  <a:srgbClr val="000000"/>
                </a:solidFill>
                <a:latin typeface="Times New Roman" pitchFamily="65" charset="-122"/>
                <a:ea typeface="宋体" pitchFamily="65" charset="-122"/>
              </a:rPr>
              <a:t>人耻笑,常穿着一触即裂的破衫上街。她每天缝十七个钟头,但是一个以贱值包揽女囚工作的</a:t>
            </a:r>
            <a:r>
              <a:t/>
            </a:r>
            <a:br/>
            <a:r>
              <a:rPr lang="zh-CN" altLang="en-US" sz="1530" kern="0" dirty="0" smtClean="0">
                <a:solidFill>
                  <a:srgbClr val="000000"/>
                </a:solidFill>
                <a:latin typeface="Times New Roman" pitchFamily="65" charset="-122"/>
                <a:ea typeface="宋体" pitchFamily="65" charset="-122"/>
              </a:rPr>
              <a:t>包工,忽然压低了工资,每天只给九个苏。她的债主们也更是变本加厉。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正当这时,德纳第又有信给她,说他立刻要一百法郎,否则他就把小珂赛特撵出去,让她冻死在</a:t>
            </a:r>
            <a:r>
              <a:t/>
            </a:r>
            <a:br/>
            <a:r>
              <a:rPr lang="zh-CN" altLang="en-US" sz="1530" kern="0" dirty="0" smtClean="0">
                <a:solidFill>
                  <a:srgbClr val="000000"/>
                </a:solidFill>
                <a:latin typeface="Times New Roman" pitchFamily="65" charset="-122"/>
                <a:ea typeface="宋体" pitchFamily="65" charset="-122"/>
              </a:rPr>
              <a:t>路边。“一百法郎!”芳汀想到,“但是哪里有每天赚五个法郎的机会呢?”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“全卖了吧!”她说。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(选自《悲惨世界》,有删改)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1.(分析环境描写的作用)文章第四段景物描写有什么作用?(4分)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2.(分析句子含意)请分析文章第五段中画线句子的含意。(4分)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3.(分析人物心理)文中三次写到镜子,分别表现了芳汀怎样的心理?请简要分析。(6分)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4.(探究作品意蕴)请结合全文探究芳汀命运悲惨的原因。(6分)</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①写出了冬天阴冷、昏暗的特点,渲染了悲凉的氛围;(自然环境)②暗示了芳汀失业</a:t>
            </a:r>
            <a:r>
              <a:rPr dirty="0"/>
              <a:t/>
            </a:r>
            <a:br>
              <a:rPr dirty="0"/>
            </a:br>
            <a:r>
              <a:rPr lang="zh-CN" altLang="en-US" sz="1530" kern="0" dirty="0" smtClean="0">
                <a:solidFill>
                  <a:srgbClr val="000000"/>
                </a:solidFill>
                <a:latin typeface="Times New Roman" pitchFamily="65" charset="-122"/>
                <a:ea typeface="宋体" pitchFamily="65" charset="-122"/>
              </a:rPr>
              <a:t>后处境的艰难、内心的凄凉;(人物形象)③为下文芳汀受到德纳第夫妇欺骗的情节埋下了伏</a:t>
            </a:r>
            <a:r>
              <a:rPr dirty="0"/>
              <a:t/>
            </a:r>
            <a:br>
              <a:rPr dirty="0"/>
            </a:br>
            <a:r>
              <a:rPr lang="zh-CN" altLang="en-US" sz="1530" kern="0" dirty="0" smtClean="0">
                <a:solidFill>
                  <a:srgbClr val="000000"/>
                </a:solidFill>
                <a:latin typeface="Times New Roman" pitchFamily="65" charset="-122"/>
                <a:ea typeface="宋体" pitchFamily="65" charset="-122"/>
              </a:rPr>
              <a:t>笔;(情节发展)④暗示了当时社会人与人关系的冷漠。(社会环境)</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首先,分析描绘了什么样的景物,突出了景物的什么特点,渲染了怎样的氛围;其次,写景</a:t>
            </a:r>
            <a:r>
              <a:rPr dirty="0"/>
              <a:t/>
            </a:r>
            <a:br>
              <a:rPr dirty="0"/>
            </a:br>
            <a:r>
              <a:rPr lang="zh-CN" altLang="en-US" sz="1530" kern="0" dirty="0" smtClean="0">
                <a:solidFill>
                  <a:srgbClr val="000000"/>
                </a:solidFill>
                <a:latin typeface="Times New Roman" pitchFamily="65" charset="-122"/>
                <a:ea typeface="宋体" pitchFamily="65" charset="-122"/>
              </a:rPr>
              <a:t>是为了映衬人物,由景物的特征推出人物的处境与情感;再次,由于该景物描写处于文章较靠前</a:t>
            </a:r>
            <a:r>
              <a:rPr dirty="0"/>
              <a:t/>
            </a:r>
            <a:br>
              <a:rPr dirty="0"/>
            </a:br>
            <a:r>
              <a:rPr lang="zh-CN" altLang="en-US" sz="1530" kern="0" dirty="0" smtClean="0">
                <a:solidFill>
                  <a:srgbClr val="000000"/>
                </a:solidFill>
                <a:latin typeface="Times New Roman" pitchFamily="65" charset="-122"/>
                <a:ea typeface="宋体" pitchFamily="65" charset="-122"/>
              </a:rPr>
              <a:t>的位置,要分析其对下文的作用,如做铺垫、埋伏笔;最后,将范围扩展到社会大层面上。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生活有两种:一种是有一点希望的贫苦生活;一种是令人绝望的悲苦生活。(表层含</a:t>
            </a:r>
            <a:r>
              <a:rPr dirty="0"/>
              <a:t/>
            </a:r>
            <a:br>
              <a:rPr dirty="0"/>
            </a:br>
            <a:r>
              <a:rPr lang="zh-CN" altLang="en-US" sz="1530" kern="0" dirty="0" smtClean="0">
                <a:solidFill>
                  <a:srgbClr val="000000"/>
                </a:solidFill>
                <a:latin typeface="Times New Roman" pitchFamily="65" charset="-122"/>
                <a:ea typeface="宋体" pitchFamily="65" charset="-122"/>
              </a:rPr>
              <a:t>意)体现了社会底层人民生活的悲苦。(深层含意)</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画线句是个比喻句。首先,分析该句的本体及喻体,概括出老妇人所说的两种生活;其</a:t>
            </a:r>
            <a:r>
              <a:rPr dirty="0"/>
              <a:t/>
            </a:r>
            <a:br>
              <a:rPr dirty="0"/>
            </a:br>
            <a:r>
              <a:rPr lang="zh-CN" altLang="en-US" sz="1530" kern="0" dirty="0" smtClean="0">
                <a:solidFill>
                  <a:srgbClr val="000000"/>
                </a:solidFill>
                <a:latin typeface="Times New Roman" pitchFamily="65" charset="-122"/>
                <a:ea typeface="宋体" pitchFamily="65" charset="-122"/>
              </a:rPr>
              <a:t>次,根据老妇人所说的两种生活———有一点希望与令人绝望(两种都是很艰苦的),以及老妇</a:t>
            </a:r>
            <a:r>
              <a:rPr dirty="0"/>
              <a:t/>
            </a:r>
            <a:br>
              <a:rPr dirty="0"/>
            </a:br>
            <a:r>
              <a:rPr lang="zh-CN" altLang="en-US" sz="1530" kern="0" dirty="0" smtClean="0">
                <a:solidFill>
                  <a:srgbClr val="000000"/>
                </a:solidFill>
                <a:latin typeface="Times New Roman" pitchFamily="65" charset="-122"/>
                <a:ea typeface="宋体" pitchFamily="65" charset="-122"/>
              </a:rPr>
              <a:t>人与芳汀共处的社会地位,引申到社会底层人民生活的悲苦。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第一次表现芳汀找到工作,生活安定后的满足、快乐;第二次表现芳汀失去工作,债主</a:t>
            </a:r>
            <a:r>
              <a:rPr dirty="0"/>
              <a:t/>
            </a:r>
            <a:br>
              <a:rPr dirty="0"/>
            </a:br>
            <a:r>
              <a:rPr lang="zh-CN" altLang="en-US" sz="1530" kern="0" dirty="0" smtClean="0">
                <a:solidFill>
                  <a:srgbClr val="000000"/>
                </a:solidFill>
                <a:latin typeface="Times New Roman" pitchFamily="65" charset="-122"/>
                <a:ea typeface="宋体" pitchFamily="65" charset="-122"/>
              </a:rPr>
              <a:t>紧逼时的自怜、酸苦;第三次表现芳汀卖掉头发和牙齿,身处绝境的悲苦、绝望。</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首先,概括出每次镜子出现时芳汀的生活状况(如:有无工作、经历了什么);然后,根据芳</a:t>
            </a:r>
            <a:r>
              <a:rPr dirty="0"/>
              <a:t/>
            </a:r>
            <a:br>
              <a:rPr dirty="0"/>
            </a:br>
            <a:r>
              <a:rPr lang="zh-CN" altLang="en-US" sz="1530" kern="0" dirty="0" smtClean="0">
                <a:solidFill>
                  <a:srgbClr val="000000"/>
                </a:solidFill>
                <a:latin typeface="Times New Roman" pitchFamily="65" charset="-122"/>
                <a:ea typeface="宋体" pitchFamily="65" charset="-122"/>
              </a:rPr>
              <a:t>汀的经历,分别概括每次镜子出现时芳汀的心理(快乐、满足—酸苦—绝望)。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①芳汀自身的性格软弱,忍让迁就,不知抗争;②德纳第夫妇贪得无厌的欺诈,债主的步</a:t>
            </a:r>
            <a:r>
              <a:rPr dirty="0"/>
              <a:t/>
            </a:r>
            <a:br>
              <a:rPr dirty="0"/>
            </a:br>
            <a:r>
              <a:rPr lang="zh-CN" altLang="en-US" sz="1530" kern="0" dirty="0" smtClean="0">
                <a:solidFill>
                  <a:srgbClr val="000000"/>
                </a:solidFill>
                <a:latin typeface="Times New Roman" pitchFamily="65" charset="-122"/>
                <a:ea typeface="宋体" pitchFamily="65" charset="-122"/>
              </a:rPr>
              <a:t>步紧逼,同事等人的冷漠;③社会的残酷、黑暗。</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“原因”题应从内因与外因两方面分析。主观原因:性格决定命运,芳汀“在车间里常</a:t>
            </a:r>
            <a:r>
              <a:rPr dirty="0"/>
              <a:t/>
            </a:r>
            <a:br>
              <a:rPr dirty="0"/>
            </a:br>
            <a:r>
              <a:rPr lang="zh-CN" altLang="en-US" sz="1530" kern="0" dirty="0" smtClean="0">
                <a:solidFill>
                  <a:srgbClr val="000000"/>
                </a:solidFill>
                <a:latin typeface="Times New Roman" pitchFamily="65" charset="-122"/>
                <a:ea typeface="宋体" pitchFamily="65" charset="-122"/>
              </a:rPr>
              <a:t>常转过头去揩眼泪”显示其软弱;对德纳第夫妇无休止的过分的要求一直忍让,不知抗争,先是</a:t>
            </a:r>
            <a:r>
              <a:rPr dirty="0"/>
              <a:t/>
            </a:r>
            <a:br>
              <a:rPr dirty="0"/>
            </a:br>
            <a:r>
              <a:rPr lang="zh-CN" altLang="en-US" sz="1530" kern="0" dirty="0" smtClean="0">
                <a:solidFill>
                  <a:srgbClr val="000000"/>
                </a:solidFill>
                <a:latin typeface="Times New Roman" pitchFamily="65" charset="-122"/>
                <a:ea typeface="宋体" pitchFamily="65" charset="-122"/>
              </a:rPr>
              <a:t>卖掉“令人叹赏的金丝发”,之后又被迫卖掉自己的牙齿,以致“一夜工夫老了十岁”,说明她</a:t>
            </a:r>
            <a:r>
              <a:rPr dirty="0"/>
              <a:t/>
            </a:r>
            <a:br>
              <a:rPr dirty="0"/>
            </a:br>
            <a:r>
              <a:rPr lang="zh-CN" altLang="en-US" sz="1530" kern="0" dirty="0" smtClean="0">
                <a:solidFill>
                  <a:srgbClr val="000000"/>
                </a:solidFill>
                <a:latin typeface="Times New Roman" pitchFamily="65" charset="-122"/>
                <a:ea typeface="宋体" pitchFamily="65" charset="-122"/>
              </a:rPr>
              <a:t>是个十足的苦命人。客观原因:小处说,“长舌妇”的行为导致“芳汀被撵走”而且是“在冬</a:t>
            </a:r>
            <a:r>
              <a:rPr dirty="0"/>
              <a:t/>
            </a:r>
            <a:br>
              <a:rPr dirty="0"/>
            </a:br>
            <a:r>
              <a:rPr lang="zh-CN" altLang="en-US" sz="1530" kern="0" dirty="0" smtClean="0">
                <a:solidFill>
                  <a:srgbClr val="000000"/>
                </a:solidFill>
                <a:latin typeface="Times New Roman" pitchFamily="65" charset="-122"/>
                <a:ea typeface="宋体" pitchFamily="65" charset="-122"/>
              </a:rPr>
              <a:t>季”,没有人再要她当仆人,生活没有了着落,加上“债主们紧紧催逼”,导致后面一连串悲剧</a:t>
            </a:r>
            <a:r>
              <a:rPr dirty="0"/>
              <a:t/>
            </a:r>
            <a:br>
              <a:rPr dirty="0"/>
            </a:br>
            <a:r>
              <a:rPr lang="zh-CN" altLang="en-US" sz="1530" kern="0" dirty="0" smtClean="0">
                <a:solidFill>
                  <a:srgbClr val="000000"/>
                </a:solidFill>
                <a:latin typeface="Times New Roman" pitchFamily="65" charset="-122"/>
                <a:ea typeface="宋体" pitchFamily="65" charset="-122"/>
              </a:rPr>
              <a:t>的发生;大处说,整个社会的冷漠,导致人心冷漠,无人同情这个苦命人,其命运可想而知。</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么?”“没有。”“我好像听见枪声。”“说鬼话。”他身上也有点发冷,就又钻进帐篷去</a:t>
            </a:r>
            <a:r>
              <a:rPr dirty="0"/>
              <a:t/>
            </a:r>
            <a:br>
              <a:rPr dirty="0"/>
            </a:br>
            <a:r>
              <a:rPr lang="zh-CN" altLang="en-US" sz="1530" kern="0" dirty="0" smtClean="0">
                <a:solidFill>
                  <a:srgbClr val="000000"/>
                </a:solidFill>
                <a:latin typeface="Times New Roman" pitchFamily="65" charset="-122"/>
                <a:ea typeface="宋体" pitchFamily="65" charset="-122"/>
              </a:rPr>
              <a:t>了。他还记得去年鄂西战役,时间正是六月,人一倒下,气还不断,糜碎处就发了臭,再过一天,全</a:t>
            </a:r>
            <a:r>
              <a:rPr dirty="0"/>
              <a:t/>
            </a:r>
            <a:br>
              <a:rPr dirty="0"/>
            </a:br>
            <a:r>
              <a:rPr lang="zh-CN" altLang="en-US" sz="1530" kern="0" dirty="0" smtClean="0">
                <a:solidFill>
                  <a:srgbClr val="000000"/>
                </a:solidFill>
                <a:latin typeface="Times New Roman" pitchFamily="65" charset="-122"/>
                <a:ea typeface="宋体" pitchFamily="65" charset="-122"/>
              </a:rPr>
              <a:t>身就有小蛆在爬。为了那太难看、与鼻子太不相宜的六月情形,他愿意动手的命令即刻就下。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④然而前线的光景和平了许多。这和平倘若当真成了事实,真是一件使他不大高兴的事情。</a:t>
            </a:r>
            <a:r>
              <a:rPr dirty="0"/>
              <a:t/>
            </a:r>
            <a:br>
              <a:rPr dirty="0"/>
            </a:br>
            <a:r>
              <a:rPr lang="zh-CN" altLang="en-US" sz="1530" kern="0" dirty="0" smtClean="0">
                <a:solidFill>
                  <a:srgbClr val="000000"/>
                </a:solidFill>
                <a:latin typeface="Times New Roman" pitchFamily="65" charset="-122"/>
                <a:ea typeface="宋体" pitchFamily="65" charset="-122"/>
              </a:rPr>
              <a:t>人人都并不欢喜打仗,但期望从战事中得到一种解决:打赢了,就奏凯;败了,退下。总而言之,一</a:t>
            </a:r>
            <a:r>
              <a:rPr dirty="0"/>
              <a:t/>
            </a:r>
            <a:br>
              <a:rPr dirty="0"/>
            </a:br>
            <a:r>
              <a:rPr lang="zh-CN" altLang="en-US" sz="1530" kern="0" dirty="0" smtClean="0">
                <a:solidFill>
                  <a:srgbClr val="000000"/>
                </a:solidFill>
                <a:latin typeface="Times New Roman" pitchFamily="65" charset="-122"/>
                <a:ea typeface="宋体" pitchFamily="65" charset="-122"/>
              </a:rPr>
              <a:t>到冲突,真的和平也就很快了。于是,他逢人就问究竟什么时候开火,他那样关心,好像一开火</a:t>
            </a:r>
            <a:r>
              <a:rPr dirty="0"/>
              <a:t/>
            </a:r>
            <a:br>
              <a:rPr dirty="0"/>
            </a:br>
            <a:r>
              <a:rPr lang="zh-CN" altLang="en-US" sz="1530" kern="0" dirty="0" smtClean="0">
                <a:solidFill>
                  <a:srgbClr val="000000"/>
                </a:solidFill>
                <a:latin typeface="Times New Roman" pitchFamily="65" charset="-122"/>
                <a:ea typeface="宋体" pitchFamily="65" charset="-122"/>
              </a:rPr>
              <a:t>就可以擢升营长。可是这事谁也不清楚,看样子,非要在此过六月不可了。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⑤去他们驻防处不远是一个小村落,看看情形不甚紧张,就有乡下人敢拿鸡蛋之类陈列在荒凉</a:t>
            </a:r>
            <a:r>
              <a:rPr dirty="0"/>
              <a:t/>
            </a:r>
            <a:br>
              <a:rPr dirty="0"/>
            </a:br>
            <a:r>
              <a:rPr lang="zh-CN" altLang="en-US" sz="1530" kern="0" dirty="0" smtClean="0">
                <a:solidFill>
                  <a:srgbClr val="000000"/>
                </a:solidFill>
                <a:latin typeface="Times New Roman" pitchFamily="65" charset="-122"/>
                <a:ea typeface="宋体" pitchFamily="65" charset="-122"/>
              </a:rPr>
              <a:t>的村前大路旁,同这些军人冒险做生意。会明常常到村子里去,一面是代连上的弟兄买一点东</a:t>
            </a:r>
            <a:r>
              <a:rPr dirty="0"/>
              <a:t/>
            </a:r>
            <a:br>
              <a:rPr dirty="0"/>
            </a:br>
            <a:r>
              <a:rPr lang="zh-CN" altLang="en-US" sz="1530" kern="0" dirty="0" smtClean="0">
                <a:solidFill>
                  <a:srgbClr val="000000"/>
                </a:solidFill>
                <a:latin typeface="Times New Roman" pitchFamily="65" charset="-122"/>
                <a:ea typeface="宋体" pitchFamily="65" charset="-122"/>
              </a:rPr>
              <a:t>西,一面是找个把乡下上年纪的人谈一谈话。他一到村落里,找到谈话的人,就很风光地说及十</a:t>
            </a:r>
            <a:r>
              <a:rPr dirty="0"/>
              <a:t/>
            </a:r>
            <a:br>
              <a:rPr dirty="0"/>
            </a:br>
            <a:r>
              <a:rPr lang="zh-CN" altLang="en-US" sz="1530" kern="0" dirty="0" smtClean="0">
                <a:solidFill>
                  <a:srgbClr val="000000"/>
                </a:solidFill>
                <a:latin typeface="Times New Roman" pitchFamily="65" charset="-122"/>
                <a:ea typeface="宋体" pitchFamily="65" charset="-122"/>
              </a:rPr>
              <a:t>年前的故事。有时也不免小小吹了一点无害于事的牛皮,譬如本来只见过蔡锷两次,说顺了口,</a:t>
            </a:r>
            <a:r>
              <a:rPr dirty="0"/>
              <a:t/>
            </a:r>
            <a:br>
              <a:rPr dirty="0"/>
            </a:br>
            <a:r>
              <a:rPr lang="zh-CN" altLang="en-US" sz="1530" kern="0" dirty="0" smtClean="0">
                <a:solidFill>
                  <a:srgbClr val="000000"/>
                </a:solidFill>
                <a:latin typeface="Times New Roman" pitchFamily="65" charset="-122"/>
                <a:ea typeface="宋体" pitchFamily="65" charset="-122"/>
              </a:rPr>
              <a:t>就说是四五次。他随后把腰间缠的小小三角旗取了下来。“看,这个!”看的人露出吃惊的神</a:t>
            </a:r>
            <a:r>
              <a:rPr dirty="0"/>
              <a:t/>
            </a:r>
            <a:br>
              <a:rPr dirty="0"/>
            </a:br>
            <a:r>
              <a:rPr lang="zh-CN" altLang="en-US" sz="1530" kern="0" dirty="0" smtClean="0">
                <a:solidFill>
                  <a:srgbClr val="000000"/>
                </a:solidFill>
                <a:latin typeface="Times New Roman" pitchFamily="65" charset="-122"/>
                <a:ea typeface="宋体" pitchFamily="65" charset="-122"/>
              </a:rPr>
              <a:t>气,他得意了。“</a:t>
            </a:r>
            <a:r>
              <a:rPr lang="zh-CN" altLang="en-US" sz="1530" u="sng" kern="0" dirty="0" smtClean="0">
                <a:solidFill>
                  <a:srgbClr val="000000"/>
                </a:solidFill>
                <a:latin typeface="Times New Roman" pitchFamily="65" charset="-122"/>
                <a:ea typeface="宋体" pitchFamily="65" charset="-122"/>
              </a:rPr>
              <a:t>看,这是他送我们的,他说‘嗨,勇敢点,插到那个地方去!’你明白插到哪个地</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825392"/>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一、(2018南通三模,13—16)阅读下面的作品,完成1—4题。(20分)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滩　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路 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①黎明的江岸上,纤夫们发出了一种甜美、柔和而宏阔的声音,在这个声音的每一个间歇里,有</a:t>
            </a:r>
            <a:r>
              <a:rPr dirty="0"/>
              <a:t/>
            </a:r>
            <a:br>
              <a:rPr dirty="0"/>
            </a:br>
            <a:r>
              <a:rPr lang="zh-CN" altLang="en-US" sz="1530" kern="0" dirty="0" smtClean="0">
                <a:solidFill>
                  <a:srgbClr val="000000"/>
                </a:solidFill>
                <a:latin typeface="Times New Roman" pitchFamily="65" charset="-122"/>
                <a:ea typeface="宋体" pitchFamily="65" charset="-122"/>
              </a:rPr>
              <a:t>一个美丽、嘹亮的男子的声音在歌唱着。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②纤夫们出现在急流左边的石滩上,形成一个向前倾斜的肉色的整体,紧张地静止着不动,因为</a:t>
            </a:r>
            <a:r>
              <a:rPr dirty="0"/>
              <a:t/>
            </a:r>
            <a:br>
              <a:rPr dirty="0"/>
            </a:br>
            <a:r>
              <a:rPr lang="zh-CN" altLang="en-US" sz="1530" kern="0" dirty="0" smtClean="0">
                <a:solidFill>
                  <a:srgbClr val="000000"/>
                </a:solidFill>
                <a:latin typeface="Times New Roman" pitchFamily="65" charset="-122"/>
                <a:ea typeface="宋体" pitchFamily="65" charset="-122"/>
              </a:rPr>
              <a:t>江流非常湍急。在急流里挣扎着的沉重的大木船上,敲起了鼓来。纤夫们那肉色的、向前倾</a:t>
            </a:r>
            <a:r>
              <a:rPr dirty="0"/>
              <a:t/>
            </a:r>
            <a:br>
              <a:rPr dirty="0"/>
            </a:br>
            <a:r>
              <a:rPr lang="zh-CN" altLang="en-US" sz="1530" kern="0" dirty="0" smtClean="0">
                <a:solidFill>
                  <a:srgbClr val="000000"/>
                </a:solidFill>
                <a:latin typeface="Times New Roman" pitchFamily="65" charset="-122"/>
                <a:ea typeface="宋体" pitchFamily="65" charset="-122"/>
              </a:rPr>
              <a:t>斜的紧张的整体里面,发出了年轻男子的嘹亮的歌唱声,而后就是那一声柔和而宏阔的应和,那</a:t>
            </a:r>
            <a:r>
              <a:rPr dirty="0"/>
              <a:t/>
            </a:r>
            <a:br>
              <a:rPr dirty="0"/>
            </a:br>
            <a:r>
              <a:rPr lang="zh-CN" altLang="en-US" sz="1530" kern="0" dirty="0" smtClean="0">
                <a:solidFill>
                  <a:srgbClr val="000000"/>
                </a:solidFill>
                <a:latin typeface="Times New Roman" pitchFamily="65" charset="-122"/>
                <a:ea typeface="宋体" pitchFamily="65" charset="-122"/>
              </a:rPr>
              <a:t>个整体向前移动了一步。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③礁石滩连接着宽阔的沙滩,再里面就是绿色的、树木丰茂的山坡了。黎明的凉爽而活泼的</a:t>
            </a:r>
            <a:r>
              <a:rPr dirty="0"/>
              <a:t/>
            </a:r>
            <a:br>
              <a:rPr dirty="0"/>
            </a:br>
            <a:r>
              <a:rPr lang="zh-CN" altLang="en-US" sz="1530" kern="0" dirty="0" smtClean="0">
                <a:solidFill>
                  <a:srgbClr val="000000"/>
                </a:solidFill>
                <a:latin typeface="Times New Roman" pitchFamily="65" charset="-122"/>
                <a:ea typeface="宋体" pitchFamily="65" charset="-122"/>
              </a:rPr>
              <a:t>风在江面上和沙滩上吹着,淡蓝的洁净的天上映着日出的红光。那个强壮的、赤膊的、浓眉</a:t>
            </a:r>
            <a:r>
              <a:rPr dirty="0"/>
              <a:t/>
            </a:r>
            <a:br>
              <a:rPr dirty="0"/>
            </a:br>
            <a:r>
              <a:rPr lang="zh-CN" altLang="en-US" sz="1530" kern="0" dirty="0" smtClean="0">
                <a:solidFill>
                  <a:srgbClr val="000000"/>
                </a:solidFill>
                <a:latin typeface="Times New Roman" pitchFamily="65" charset="-122"/>
                <a:ea typeface="宋体" pitchFamily="65" charset="-122"/>
              </a:rPr>
              <a:t>大眼的美丽男子,肩上披着一块破烂了的白布,因了内心的悲伤而尽情地歌唱着,虽然那歌词是</a:t>
            </a:r>
            <a:endParaRPr lang="zh-CN" altLang="en-US" dirty="0"/>
          </a:p>
        </p:txBody>
      </p:sp>
      <p:sp>
        <p:nvSpPr>
          <p:cNvPr id="3" name="TextBox 11"/>
          <p:cNvSpPr txBox="1"/>
          <p:nvPr/>
        </p:nvSpPr>
        <p:spPr>
          <a:xfrm>
            <a:off x="2243297" y="987361"/>
            <a:ext cx="4687502" cy="907171"/>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dirty="0">
                <a:latin typeface="黑体" panose="02010609060101010101" pitchFamily="49" charset="-122"/>
                <a:ea typeface="黑体" panose="02010609060101010101" pitchFamily="49" charset="-122"/>
                <a:sym typeface="+mn-ea"/>
              </a:rPr>
              <a:t>B</a:t>
            </a:r>
            <a:r>
              <a:rPr lang="zh-CN" altLang="en-US" sz="2000" dirty="0">
                <a:latin typeface="黑体" panose="02010609060101010101" pitchFamily="49" charset="-122"/>
                <a:ea typeface="黑体" panose="02010609060101010101" pitchFamily="49" charset="-122"/>
                <a:sym typeface="+mn-ea"/>
              </a:rPr>
              <a:t>组  </a:t>
            </a:r>
            <a:r>
              <a:rPr lang="zh-CN" altLang="en-US" sz="2000" dirty="0" smtClean="0">
                <a:latin typeface="黑体" panose="02010609060101010101" pitchFamily="49" charset="-122"/>
                <a:ea typeface="黑体" panose="02010609060101010101" pitchFamily="49" charset="-122"/>
                <a:sym typeface="+mn-ea"/>
              </a:rPr>
              <a:t>201</a:t>
            </a:r>
            <a:r>
              <a:rPr lang="en-US" altLang="zh-CN" sz="2000" dirty="0" smtClean="0">
                <a:latin typeface="黑体" panose="02010609060101010101" pitchFamily="49" charset="-122"/>
                <a:ea typeface="黑体" panose="02010609060101010101" pitchFamily="49" charset="-122"/>
                <a:sym typeface="+mn-ea"/>
              </a:rPr>
              <a:t>6</a:t>
            </a:r>
            <a:r>
              <a:rPr lang="zh-CN" altLang="en-US" sz="2000" dirty="0" smtClean="0">
                <a:latin typeface="黑体" panose="02010609060101010101" pitchFamily="49" charset="-122"/>
                <a:ea typeface="黑体" panose="02010609060101010101" pitchFamily="49" charset="-122"/>
                <a:sym typeface="+mn-ea"/>
              </a:rPr>
              <a:t>—201</a:t>
            </a:r>
            <a:r>
              <a:rPr lang="en-US" altLang="zh-CN" sz="2000" dirty="0" smtClean="0">
                <a:latin typeface="黑体" panose="02010609060101010101" pitchFamily="49" charset="-122"/>
                <a:ea typeface="黑体" panose="02010609060101010101" pitchFamily="49" charset="-122"/>
                <a:sym typeface="+mn-ea"/>
              </a:rPr>
              <a:t>8</a:t>
            </a:r>
            <a:r>
              <a:rPr lang="zh-CN" altLang="en-US" sz="2000" dirty="0" smtClean="0">
                <a:latin typeface="黑体" panose="02010609060101010101" pitchFamily="49" charset="-122"/>
                <a:ea typeface="黑体" panose="02010609060101010101" pitchFamily="49" charset="-122"/>
                <a:sym typeface="+mn-ea"/>
              </a:rPr>
              <a:t>年</a:t>
            </a:r>
            <a:r>
              <a:rPr lang="zh-CN" altLang="en-US" sz="2000" dirty="0">
                <a:latin typeface="黑体" panose="02010609060101010101" pitchFamily="49" charset="-122"/>
                <a:ea typeface="黑体" panose="02010609060101010101" pitchFamily="49" charset="-122"/>
                <a:sym typeface="+mn-ea"/>
              </a:rPr>
              <a:t>高考模拟·综合题</a:t>
            </a:r>
            <a:r>
              <a:rPr lang="zh-CN" altLang="en-US" sz="2000" dirty="0" smtClean="0">
                <a:latin typeface="黑体" panose="02010609060101010101" pitchFamily="49" charset="-122"/>
                <a:ea typeface="黑体" panose="02010609060101010101" pitchFamily="49" charset="-122"/>
                <a:sym typeface="+mn-ea"/>
              </a:rPr>
              <a:t>组</a:t>
            </a:r>
          </a:p>
          <a:p>
            <a:pPr algn="ctr" eaLnBrk="0" latinLnBrk="1" hangingPunct="0">
              <a:lnSpc>
                <a:spcPct val="150000"/>
              </a:lnSpc>
            </a:pPr>
            <a:r>
              <a:rPr lang="zh-CN" altLang="en-US" sz="1400" kern="0" dirty="0" smtClean="0">
                <a:solidFill>
                  <a:srgbClr val="000000"/>
                </a:solidFill>
                <a:latin typeface="Times New Roman" pitchFamily="65" charset="-122"/>
                <a:ea typeface="宋体" pitchFamily="65" charset="-122"/>
              </a:rPr>
              <a:t>每题建议用时20分钟</a:t>
            </a:r>
            <a:endParaRPr lang="zh-CN" altLang="en-US" sz="14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异常的单调。从四周发出来的匍匐在地上的兄弟们的那一声宏大的应接,使他的整个心都颤</a:t>
            </a:r>
            <a:r>
              <a:rPr dirty="0"/>
              <a:t/>
            </a:r>
            <a:br>
              <a:rPr dirty="0"/>
            </a:br>
            <a:r>
              <a:rPr lang="zh-CN" altLang="en-US" sz="1530" kern="0" dirty="0" smtClean="0">
                <a:solidFill>
                  <a:srgbClr val="000000"/>
                </a:solidFill>
                <a:latin typeface="Times New Roman" pitchFamily="65" charset="-122"/>
                <a:ea typeface="宋体" pitchFamily="65" charset="-122"/>
              </a:rPr>
              <a:t>抖着。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④他结婚才半年,因了穷苦和不幸,他的女人病倒了——已经非常的严重。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⑤天没有亮的时候,他就出门来了,没有人看顾她;然而他仍然出门了,因为他的兄弟们需要</a:t>
            </a:r>
            <a:r>
              <a:rPr dirty="0"/>
              <a:t/>
            </a:r>
            <a:br>
              <a:rPr dirty="0"/>
            </a:br>
            <a:r>
              <a:rPr lang="zh-CN" altLang="en-US" sz="1530" kern="0" dirty="0" smtClean="0">
                <a:solidFill>
                  <a:srgbClr val="000000"/>
                </a:solidFill>
                <a:latin typeface="Times New Roman" pitchFamily="65" charset="-122"/>
                <a:ea typeface="宋体" pitchFamily="65" charset="-122"/>
              </a:rPr>
              <a:t>他。在这个江上,再没有人比他歌唱得更好了。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⑥他站在黎明的江边,预见着什么重大的不幸,他确信他已经摆好了架势,准备迎接命运的打</a:t>
            </a:r>
            <a:r>
              <a:rPr dirty="0"/>
              <a:t/>
            </a:r>
            <a:br>
              <a:rPr dirty="0"/>
            </a:br>
            <a:r>
              <a:rPr lang="zh-CN" altLang="en-US" sz="1530" kern="0" dirty="0" smtClean="0">
                <a:solidFill>
                  <a:srgbClr val="000000"/>
                </a:solidFill>
                <a:latin typeface="Times New Roman" pitchFamily="65" charset="-122"/>
                <a:ea typeface="宋体" pitchFamily="65" charset="-122"/>
              </a:rPr>
              <a:t>击。他的思想时而飞翔在他的不幸的女人身边,忏悔着他的罪孽;时而飞进了他的辛苦的兄弟</a:t>
            </a:r>
            <a:r>
              <a:rPr dirty="0"/>
              <a:t/>
            </a:r>
            <a:br>
              <a:rPr dirty="0"/>
            </a:br>
            <a:r>
              <a:rPr lang="zh-CN" altLang="en-US" sz="1530" kern="0" dirty="0" smtClean="0">
                <a:solidFill>
                  <a:srgbClr val="000000"/>
                </a:solidFill>
                <a:latin typeface="Times New Roman" pitchFamily="65" charset="-122"/>
                <a:ea typeface="宋体" pitchFamily="65" charset="-122"/>
              </a:rPr>
              <a:t>们心里,内心充满甜蜜。他慢慢地移动着,沉醉地激情地歌唱着。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⑦因而,这个早晨是如此的美丽和痛苦。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⑧太阳升了起来。一个褴褛的老女人在沙滩上出现了,困难地奔跑了过来,一直跑到纤夫们的</a:t>
            </a:r>
            <a:r>
              <a:rPr dirty="0"/>
              <a:t/>
            </a:r>
            <a:br>
              <a:rPr dirty="0"/>
            </a:br>
            <a:r>
              <a:rPr lang="zh-CN" altLang="en-US" sz="1530" kern="0" dirty="0" smtClean="0">
                <a:solidFill>
                  <a:srgbClr val="000000"/>
                </a:solidFill>
                <a:latin typeface="Times New Roman" pitchFamily="65" charset="-122"/>
                <a:ea typeface="宋体" pitchFamily="65" charset="-122"/>
              </a:rPr>
              <a:t>身边。</a:t>
            </a:r>
            <a:r>
              <a:rPr lang="zh-CN" altLang="en-US" sz="1530" u="sng" kern="0" dirty="0" smtClean="0">
                <a:solidFill>
                  <a:srgbClr val="000000"/>
                </a:solidFill>
                <a:latin typeface="Times New Roman" pitchFamily="65" charset="-122"/>
                <a:ea typeface="宋体" pitchFamily="65" charset="-122"/>
              </a:rPr>
              <a:t>纤夫们发出了宏大的声音,跨出了坚实的一步,好像整个的世界在脚下震动着</a:t>
            </a:r>
            <a:r>
              <a:rPr lang="zh-CN" altLang="en-US" sz="1530" kern="0" dirty="0" smtClean="0">
                <a:solidFill>
                  <a:srgbClr val="000000"/>
                </a:solidFill>
                <a:latin typeface="Times New Roman" pitchFamily="65" charset="-122"/>
                <a:ea typeface="宋体" pitchFamily="65" charset="-122"/>
              </a:rPr>
              <a:t>。他激情</a:t>
            </a:r>
            <a:r>
              <a:rPr dirty="0"/>
              <a:t/>
            </a:r>
            <a:br>
              <a:rPr dirty="0"/>
            </a:br>
            <a:r>
              <a:rPr lang="zh-CN" altLang="en-US" sz="1530" kern="0" dirty="0" smtClean="0">
                <a:solidFill>
                  <a:srgbClr val="000000"/>
                </a:solidFill>
                <a:latin typeface="Times New Roman" pitchFamily="65" charset="-122"/>
                <a:ea typeface="宋体" pitchFamily="65" charset="-122"/>
              </a:rPr>
              <a:t>地歌唱着,觉得是在无比美丽而舒适的波涛上漂浮着。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⑨“这不得了呀,赵青云!你那个女人她过去了!”老女人大声叫着,跑了过来,看着他。他的脸</a:t>
            </a:r>
            <a:r>
              <a:rPr dirty="0"/>
              <a:t/>
            </a:r>
            <a:br>
              <a:rPr dirty="0"/>
            </a:br>
            <a:r>
              <a:rPr lang="zh-CN" altLang="en-US" sz="1530" kern="0" dirty="0" smtClean="0">
                <a:solidFill>
                  <a:srgbClr val="000000"/>
                </a:solidFill>
                <a:latin typeface="Times New Roman" pitchFamily="65" charset="-122"/>
                <a:ea typeface="宋体" pitchFamily="65" charset="-122"/>
              </a:rPr>
              <a:t>忽然地发抖了,他的歌唱声音破碎了,他觉得有一阵眩晕。但他感觉到,他的兄弟们发出了呼</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 name="组合 6"/>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声,抬着他前进了一步。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⑩他突然有燃烧的奇异的快乐,他用可怕的眼睛望着江面的远处,于是他用轻柔的、美丽的、</a:t>
              </a:r>
              <a:r>
                <a:t/>
              </a:r>
              <a:br/>
              <a:r>
                <a:rPr lang="zh-CN" altLang="en-US" sz="1530" kern="0" dirty="0" smtClean="0">
                  <a:solidFill>
                    <a:srgbClr val="000000"/>
                  </a:solidFill>
                  <a:latin typeface="Times New Roman" pitchFamily="65" charset="-122"/>
                  <a:ea typeface="宋体" pitchFamily="65" charset="-122"/>
                </a:rPr>
                <a:t>动情的声音唱道:</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　　江上的风波呀从古到如今哟!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　　人间的事情呀有多少问不得!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　　拉得牢呀依哟呀兄弟们啊的心疼!</a:t>
              </a:r>
              <a:endParaRPr lang="zh-CN" altLang="en-US"/>
            </a:p>
            <a:p>
              <a:pPr marL="0" indent="0" eaLnBrk="0" latinLnBrk="1" hangingPunct="0">
                <a:lnSpc>
                  <a:spcPct val="150000"/>
                </a:lnSpc>
                <a:spcBef>
                  <a:spcPts val="0"/>
                </a:spcBef>
                <a:buNone/>
              </a:pPr>
              <a:r>
                <a:rPr lang="zh-CN" altLang="en-US" sz="1282" kern="0" spc="367"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“嗨——哟!”纤夫们唱着,于是他们沉重地前进了一步。这样地,赵青云就在那种奇异的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激情里继续地歌唱。老女人恐怖地看着他,跟着走了两步,突然地替他觉得悲痛,哭了起来。</a:t>
              </a:r>
              <a:endParaRPr lang="zh-CN" altLang="en-US"/>
            </a:p>
            <a:p>
              <a:pPr marL="0" indent="0" eaLnBrk="0" latinLnBrk="1" hangingPunct="0">
                <a:lnSpc>
                  <a:spcPct val="150000"/>
                </a:lnSpc>
                <a:spcBef>
                  <a:spcPts val="0"/>
                </a:spcBef>
                <a:buNone/>
              </a:pPr>
              <a:r>
                <a:rPr lang="zh-CN" altLang="en-US" sz="1282" kern="0" spc="367"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赵青云望着前面,他感觉到恐怖。纤绳松弛了,纤夫们从地上散乱地爬了起来——那个坚强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的沉重的整体破碎了。</a:t>
              </a:r>
              <a:r>
                <a:rPr lang="zh-CN" altLang="en-US" sz="1530" u="sng" kern="0" dirty="0" smtClean="0">
                  <a:solidFill>
                    <a:srgbClr val="000000"/>
                  </a:solidFill>
                  <a:latin typeface="Times New Roman" pitchFamily="65" charset="-122"/>
                  <a:ea typeface="宋体" pitchFamily="65" charset="-122"/>
                </a:rPr>
                <a:t>他什么都不明了,好像整个的世界在脚下震动着</a:t>
              </a:r>
              <a:r>
                <a:rPr lang="zh-CN" altLang="en-US" sz="1530" kern="0" dirty="0" smtClean="0">
                  <a:solidFill>
                    <a:srgbClr val="000000"/>
                  </a:solidFill>
                  <a:latin typeface="Times New Roman" pitchFamily="65" charset="-122"/>
                  <a:ea typeface="宋体" pitchFamily="65" charset="-122"/>
                </a:rPr>
                <a:t>。纤夫们围绕着赵青</a:t>
              </a:r>
              <a:r>
                <a:t/>
              </a:r>
              <a:br/>
              <a:r>
                <a:rPr lang="zh-CN" altLang="en-US" sz="1530" kern="0" dirty="0" smtClean="0">
                  <a:solidFill>
                    <a:srgbClr val="000000"/>
                  </a:solidFill>
                  <a:latin typeface="Times New Roman" pitchFamily="65" charset="-122"/>
                  <a:ea typeface="宋体" pitchFamily="65" charset="-122"/>
                </a:rPr>
                <a:t>云,赵青云呆呆地站在他们的中间。</a:t>
              </a:r>
              <a:endParaRPr lang="zh-CN" altLang="en-US"/>
            </a:p>
            <a:p>
              <a:pPr marL="0" indent="0" eaLnBrk="0" latinLnBrk="1" hangingPunct="0">
                <a:lnSpc>
                  <a:spcPct val="150000"/>
                </a:lnSpc>
                <a:spcBef>
                  <a:spcPts val="0"/>
                </a:spcBef>
                <a:buNone/>
              </a:pPr>
              <a:r>
                <a:rPr lang="zh-CN" altLang="en-US" sz="1282" kern="0" spc="367"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“可怜她死得惨啊!”老女人挤了进来,哭着说。</a:t>
              </a:r>
              <a:endParaRPr lang="zh-CN" altLang="en-US"/>
            </a:p>
            <a:p>
              <a:pPr marL="0" indent="0" eaLnBrk="0" latinLnBrk="1" hangingPunct="0">
                <a:lnSpc>
                  <a:spcPct val="150000"/>
                </a:lnSpc>
                <a:spcBef>
                  <a:spcPts val="0"/>
                </a:spcBef>
                <a:buNone/>
              </a:pPr>
              <a:r>
                <a:rPr lang="zh-CN" altLang="en-US" sz="1282" kern="0" spc="367"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“婶娘,”赵青云疲乏地说,“没得啥子好哭的!”随后他剧烈地抽搐了一下,低下头去,沉默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着。老女人也停止了她的哭声。</a:t>
              </a:r>
              <a:endParaRPr lang="zh-CN" altLang="en-US"/>
            </a:p>
          </p:txBody>
        </p:sp>
        <p:pic>
          <p:nvPicPr>
            <p:cNvPr id="3" name="图片 3" descr="textimage23.jpeg"/>
            <p:cNvPicPr>
              <a:picLocks noChangeAspect="1"/>
            </p:cNvPicPr>
            <p:nvPr/>
          </p:nvPicPr>
          <p:blipFill>
            <a:blip r:embed="rId4" cstate="print"/>
            <a:stretch>
              <a:fillRect/>
            </a:stretch>
          </p:blipFill>
          <p:spPr>
            <a:xfrm>
              <a:off x="540000" y="3270214"/>
              <a:ext cx="209549" cy="219074"/>
            </a:xfrm>
            <a:prstGeom prst="rect">
              <a:avLst/>
            </a:prstGeom>
          </p:spPr>
        </p:pic>
        <p:pic>
          <p:nvPicPr>
            <p:cNvPr id="4" name="图片 4" descr="textimage24.jpeg"/>
            <p:cNvPicPr>
              <a:picLocks noChangeAspect="1"/>
            </p:cNvPicPr>
            <p:nvPr/>
          </p:nvPicPr>
          <p:blipFill>
            <a:blip r:embed="rId5" cstate="print"/>
            <a:stretch>
              <a:fillRect/>
            </a:stretch>
          </p:blipFill>
          <p:spPr>
            <a:xfrm>
              <a:off x="540000" y="3977830"/>
              <a:ext cx="209549" cy="219074"/>
            </a:xfrm>
            <a:prstGeom prst="rect">
              <a:avLst/>
            </a:prstGeom>
          </p:spPr>
        </p:pic>
        <p:pic>
          <p:nvPicPr>
            <p:cNvPr id="5" name="图片 5" descr="textimage25.jpeg"/>
            <p:cNvPicPr>
              <a:picLocks noChangeAspect="1"/>
            </p:cNvPicPr>
            <p:nvPr/>
          </p:nvPicPr>
          <p:blipFill>
            <a:blip r:embed="rId6" cstate="print"/>
            <a:stretch>
              <a:fillRect/>
            </a:stretch>
          </p:blipFill>
          <p:spPr>
            <a:xfrm>
              <a:off x="540000" y="5039254"/>
              <a:ext cx="209549" cy="219075"/>
            </a:xfrm>
            <a:prstGeom prst="rect">
              <a:avLst/>
            </a:prstGeom>
          </p:spPr>
        </p:pic>
        <p:pic>
          <p:nvPicPr>
            <p:cNvPr id="6" name="图片 6" descr="textimage26.jpeg"/>
            <p:cNvPicPr>
              <a:picLocks noChangeAspect="1"/>
            </p:cNvPicPr>
            <p:nvPr/>
          </p:nvPicPr>
          <p:blipFill>
            <a:blip r:embed="rId7" cstate="print"/>
            <a:stretch>
              <a:fillRect/>
            </a:stretch>
          </p:blipFill>
          <p:spPr>
            <a:xfrm>
              <a:off x="540000" y="5393062"/>
              <a:ext cx="209549" cy="219075"/>
            </a:xfrm>
            <a:prstGeom prst="rect">
              <a:avLst/>
            </a:prstGeom>
          </p:spPr>
        </p:pic>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40000" y="1080000"/>
            <a:ext cx="8127000" cy="1765868"/>
            <a:chOff x="540000" y="1080000"/>
            <a:chExt cx="8127000" cy="1765868"/>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282" kern="0" spc="367"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辉煌的太阳升起来了,照耀着这沉默的、静穆的、褴褛的一群。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1.请根据前六段文意,分别阐释“美丽”和“痛苦”的内涵。(4分)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2.文章第⑨段写老女人传告死讯这一情节有什么作用?(6分)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3.文中画线的两处,分别表现了什么内容?(4分)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4.作者多次描写滩上拉纤的场面,试探究这样写的表达效果。(6分)</a:t>
              </a:r>
              <a:endParaRPr lang="zh-CN" altLang="en-US" dirty="0"/>
            </a:p>
          </p:txBody>
        </p:sp>
        <p:pic>
          <p:nvPicPr>
            <p:cNvPr id="3" name="图片 3" descr="textimage27.jpeg"/>
            <p:cNvPicPr>
              <a:picLocks noChangeAspect="1"/>
            </p:cNvPicPr>
            <p:nvPr/>
          </p:nvPicPr>
          <p:blipFill>
            <a:blip r:embed="rId4" cstate="print"/>
            <a:stretch>
              <a:fillRect/>
            </a:stretch>
          </p:blipFill>
          <p:spPr>
            <a:xfrm>
              <a:off x="540000" y="1147366"/>
              <a:ext cx="209549" cy="219075"/>
            </a:xfrm>
            <a:prstGeom prst="rect">
              <a:avLst/>
            </a:prstGeom>
          </p:spPr>
        </p:pic>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06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①美丽:天气晴好,歌声嘹亮宏阔,团队精诚合作。②痛苦:生活贫穷困苦,拉纤艰难辛</a:t>
            </a:r>
            <a:r>
              <a:rPr dirty="0"/>
              <a:t/>
            </a:r>
            <a:br>
              <a:rPr dirty="0"/>
            </a:br>
            <a:r>
              <a:rPr lang="zh-CN" altLang="en-US" sz="1530" kern="0" dirty="0" smtClean="0">
                <a:solidFill>
                  <a:srgbClr val="000000"/>
                </a:solidFill>
                <a:latin typeface="Times New Roman" pitchFamily="65" charset="-122"/>
                <a:ea typeface="宋体" pitchFamily="65" charset="-122"/>
              </a:rPr>
              <a:t>苦,家庭遭遇不幸,赵青云内心矛盾自责。</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此题是对概念内涵的解释,根据上下文的描述,可以概括提炼出答案。由“黎明的江岸</a:t>
            </a:r>
            <a:r>
              <a:rPr dirty="0"/>
              <a:t/>
            </a:r>
            <a:br>
              <a:rPr dirty="0"/>
            </a:br>
            <a:r>
              <a:rPr lang="zh-CN" altLang="en-US" sz="1530" kern="0" dirty="0" smtClean="0">
                <a:solidFill>
                  <a:srgbClr val="000000"/>
                </a:solidFill>
                <a:latin typeface="Times New Roman" pitchFamily="65" charset="-122"/>
                <a:ea typeface="宋体" pitchFamily="65" charset="-122"/>
              </a:rPr>
              <a:t>上”“甜美、柔和而宏阔的声音”等可以概括出自然环境的优美,合作精神的可贵;但是,这种</a:t>
            </a:r>
            <a:r>
              <a:rPr dirty="0"/>
              <a:t/>
            </a:r>
            <a:br>
              <a:rPr dirty="0"/>
            </a:br>
            <a:r>
              <a:rPr lang="zh-CN" altLang="en-US" sz="1530" kern="0" dirty="0" smtClean="0">
                <a:solidFill>
                  <a:srgbClr val="000000"/>
                </a:solidFill>
                <a:latin typeface="Times New Roman" pitchFamily="65" charset="-122"/>
                <a:ea typeface="宋体" pitchFamily="65" charset="-122"/>
              </a:rPr>
              <a:t>美好却是为生活所累,不得已而为之,之后赵青云遭遇的不幸更是增添了此中痛苦。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①写老女人传告死讯与上文写妻子病重和赵青云预见有重大不幸相照应;②引出下</a:t>
            </a:r>
            <a:r>
              <a:rPr dirty="0"/>
              <a:t/>
            </a:r>
            <a:br>
              <a:rPr dirty="0"/>
            </a:br>
            <a:r>
              <a:rPr lang="zh-CN" altLang="en-US" sz="1530" kern="0" dirty="0" smtClean="0">
                <a:solidFill>
                  <a:srgbClr val="000000"/>
                </a:solidFill>
                <a:latin typeface="Times New Roman" pitchFamily="65" charset="-122"/>
                <a:ea typeface="宋体" pitchFamily="65" charset="-122"/>
              </a:rPr>
              <a:t>文对赵青云内心悲痛而隐忍坚强的叙写,推动了故事情节的发展;③渲染了小说的悲凉氛围,增</a:t>
            </a:r>
            <a:r>
              <a:rPr dirty="0"/>
              <a:t/>
            </a:r>
            <a:br>
              <a:rPr dirty="0"/>
            </a:br>
            <a:r>
              <a:rPr lang="zh-CN" altLang="en-US" sz="1530" kern="0" dirty="0" smtClean="0">
                <a:solidFill>
                  <a:srgbClr val="000000"/>
                </a:solidFill>
                <a:latin typeface="Times New Roman" pitchFamily="65" charset="-122"/>
                <a:ea typeface="宋体" pitchFamily="65" charset="-122"/>
              </a:rPr>
              <a:t>强了小说的悲剧色彩。</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回答情节的作用的题,可以从内容和结构上分析。如从结构上分析,有照应前文引出下</a:t>
            </a:r>
            <a:r>
              <a:rPr dirty="0"/>
              <a:t/>
            </a:r>
            <a:br>
              <a:rPr dirty="0"/>
            </a:br>
            <a:r>
              <a:rPr lang="zh-CN" altLang="en-US" sz="1530" kern="0" dirty="0" smtClean="0">
                <a:solidFill>
                  <a:srgbClr val="000000"/>
                </a:solidFill>
                <a:latin typeface="Times New Roman" pitchFamily="65" charset="-122"/>
                <a:ea typeface="宋体" pitchFamily="65" charset="-122"/>
              </a:rPr>
              <a:t>文的作用。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第一处:纤夫们声音洪大,脚步齐整,力量惊人。第二处:赵青云丧妻后内心的痛苦、精</a:t>
            </a:r>
            <a:r>
              <a:rPr dirty="0"/>
              <a:t/>
            </a:r>
            <a:br>
              <a:rPr dirty="0"/>
            </a:br>
            <a:r>
              <a:rPr lang="zh-CN" altLang="en-US" sz="1530" kern="0" dirty="0" smtClean="0">
                <a:solidFill>
                  <a:srgbClr val="000000"/>
                </a:solidFill>
                <a:latin typeface="Times New Roman" pitchFamily="65" charset="-122"/>
                <a:ea typeface="宋体" pitchFamily="65" charset="-122"/>
              </a:rPr>
              <a:t>神的崩溃。</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同为“震动”,却有不同的表现内容。第一处是写实,表现纤夫们的力量强大;第二处不</a:t>
            </a:r>
            <a:endParaRPr lang="en-US" altLang="zh-CN" sz="153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仅仅有视听的效果,更是人物内心翻江倒海的痛苦所致,是逼近精神崩溃的无声呐喊和控诉。</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①突出了纤夫们的艰辛、坚毅、默契;②张扬了原始、野性的阳刚之美;③揭示了旧</a:t>
            </a:r>
            <a:r>
              <a:rPr dirty="0"/>
              <a:t/>
            </a:r>
            <a:br>
              <a:rPr dirty="0"/>
            </a:br>
            <a:r>
              <a:rPr lang="zh-CN" altLang="en-US" sz="1530" kern="0" dirty="0" smtClean="0">
                <a:solidFill>
                  <a:srgbClr val="000000"/>
                </a:solidFill>
                <a:latin typeface="Times New Roman" pitchFamily="65" charset="-122"/>
                <a:ea typeface="宋体" pitchFamily="65" charset="-122"/>
              </a:rPr>
              <a:t>时底层百姓生活的悲惨;④贯穿全篇,使文章前后联系紧密,浑然一体。</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首先考虑线索作用。然后抓住文中多处拉纤场面的描写,如纤夫们“形成一个向前倾</a:t>
            </a:r>
            <a:r>
              <a:rPr dirty="0"/>
              <a:t/>
            </a:r>
            <a:br>
              <a:rPr dirty="0"/>
            </a:br>
            <a:r>
              <a:rPr lang="zh-CN" altLang="en-US" sz="1530" kern="0" dirty="0" smtClean="0">
                <a:solidFill>
                  <a:srgbClr val="000000"/>
                </a:solidFill>
                <a:latin typeface="Times New Roman" pitchFamily="65" charset="-122"/>
                <a:ea typeface="宋体" pitchFamily="65" charset="-122"/>
              </a:rPr>
              <a:t>斜的肉色的整体”“紧张地静止着不动,因为江流非常湍急”表现其艰辛、坚毅的形象;“嘹</a:t>
            </a:r>
            <a:r>
              <a:rPr dirty="0"/>
              <a:t/>
            </a:r>
            <a:br>
              <a:rPr dirty="0"/>
            </a:br>
            <a:r>
              <a:rPr lang="zh-CN" altLang="en-US" sz="1530" kern="0" dirty="0" smtClean="0">
                <a:solidFill>
                  <a:srgbClr val="000000"/>
                </a:solidFill>
                <a:latin typeface="Times New Roman" pitchFamily="65" charset="-122"/>
                <a:ea typeface="宋体" pitchFamily="65" charset="-122"/>
              </a:rPr>
              <a:t>亮的歌唱声”“柔和而宏阔的应和”“整体向前移动了一步”表现其默契;“纤夫们发出了</a:t>
            </a:r>
            <a:r>
              <a:rPr dirty="0"/>
              <a:t/>
            </a:r>
            <a:br>
              <a:rPr dirty="0"/>
            </a:br>
            <a:r>
              <a:rPr lang="zh-CN" altLang="en-US" sz="1530" kern="0" dirty="0" smtClean="0">
                <a:solidFill>
                  <a:srgbClr val="000000"/>
                </a:solidFill>
                <a:latin typeface="Times New Roman" pitchFamily="65" charset="-122"/>
                <a:ea typeface="宋体" pitchFamily="65" charset="-122"/>
              </a:rPr>
              <a:t>宏大的声音”“跨出了坚实的一步”体现出其阳刚野性之美。表达效果还可从主旨、情感</a:t>
            </a:r>
            <a:r>
              <a:rPr dirty="0"/>
              <a:t/>
            </a:r>
            <a:br>
              <a:rPr dirty="0"/>
            </a:br>
            <a:r>
              <a:rPr lang="zh-CN" altLang="en-US" sz="1530" kern="0" dirty="0" smtClean="0">
                <a:solidFill>
                  <a:srgbClr val="000000"/>
                </a:solidFill>
                <a:latin typeface="Times New Roman" pitchFamily="65" charset="-122"/>
                <a:ea typeface="宋体" pitchFamily="65" charset="-122"/>
              </a:rPr>
              <a:t>等角度思考,如由点及面,由个体联想到整体,如底层劳动人民的悲苦等。</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二、(2018南京、盐城二模,14—17)阅读下面的作品,完成1—4题。(20分)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老　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[苏联]佛洛伦斯·简索·曼</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看着房地产广告,她的眼睛被一行字吸引住了——“幽静的凉台”。她一直向往着有一个凉</a:t>
            </a:r>
            <a:r>
              <a:t/>
            </a:r>
            <a:br/>
            <a:r>
              <a:rPr lang="zh-CN" altLang="en-US" sz="1530" kern="0" dirty="0" smtClean="0">
                <a:solidFill>
                  <a:srgbClr val="000000"/>
                </a:solidFill>
                <a:latin typeface="Times New Roman" pitchFamily="65" charset="-122"/>
                <a:ea typeface="宋体" pitchFamily="65" charset="-122"/>
              </a:rPr>
              <a:t>台。她这会儿把广告从头至尾读了一遍:“出售房屋。八个宽敞房间,两间浴室。树荫掩映草</a:t>
            </a:r>
            <a:r>
              <a:t/>
            </a:r>
            <a:br/>
            <a:r>
              <a:rPr lang="zh-CN" altLang="en-US" sz="1530" kern="0" dirty="0" smtClean="0">
                <a:solidFill>
                  <a:srgbClr val="000000"/>
                </a:solidFill>
                <a:latin typeface="Times New Roman" pitchFamily="65" charset="-122"/>
                <a:ea typeface="宋体" pitchFamily="65" charset="-122"/>
              </a:rPr>
              <a:t>坪。幽静的凉台,安谧而迷人。价格从优,情愿牺牲。”后面是经纪人的姓名。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这对我们太理想了!她抬起头,凝望着丈夫。乔正坐在对面埋头看书,他把一天中的这个时间</a:t>
            </a:r>
            <a:r>
              <a:t/>
            </a:r>
            <a:br/>
            <a:r>
              <a:rPr lang="zh-CN" altLang="en-US" sz="1530" kern="0" dirty="0" smtClean="0">
                <a:solidFill>
                  <a:srgbClr val="000000"/>
                </a:solidFill>
                <a:latin typeface="Times New Roman" pitchFamily="65" charset="-122"/>
                <a:ea typeface="宋体" pitchFamily="65" charset="-122"/>
              </a:rPr>
              <a:t>称之为“缓冲时刻”。因为两个孩子终于睡着了,他也能够松弛一下。看到乔神色倦怠,萨拉</a:t>
            </a:r>
            <a:r>
              <a:t/>
            </a:r>
            <a:br/>
            <a:r>
              <a:rPr lang="zh-CN" altLang="en-US" sz="1530" kern="0" dirty="0" smtClean="0">
                <a:solidFill>
                  <a:srgbClr val="000000"/>
                </a:solidFill>
                <a:latin typeface="Times New Roman" pitchFamily="65" charset="-122"/>
                <a:ea typeface="宋体" pitchFamily="65" charset="-122"/>
              </a:rPr>
              <a:t>心中一阵触痛。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她把目光从他身上移开,环视着这座老式房屋。所有房间都很宽敞,也就是这一点,还有那间巨</a:t>
            </a:r>
            <a:r>
              <a:t/>
            </a:r>
            <a:br/>
            <a:r>
              <a:rPr lang="zh-CN" altLang="en-US" sz="1530" kern="0" dirty="0" smtClean="0">
                <a:solidFill>
                  <a:srgbClr val="000000"/>
                </a:solidFill>
                <a:latin typeface="Times New Roman" pitchFamily="65" charset="-122"/>
                <a:ea typeface="宋体" pitchFamily="65" charset="-122"/>
              </a:rPr>
              <a:t>大而不实用的厨房,常常成为她和乔之间争执的话题。他喜欢它啊——这幢老宅从祖上到他</a:t>
            </a:r>
            <a:r>
              <a:t/>
            </a:r>
            <a:br/>
            <a:r>
              <a:rPr lang="zh-CN" altLang="en-US" sz="1530" kern="0" dirty="0" smtClean="0">
                <a:solidFill>
                  <a:srgbClr val="000000"/>
                </a:solidFill>
                <a:latin typeface="Times New Roman" pitchFamily="65" charset="-122"/>
                <a:ea typeface="宋体" pitchFamily="65" charset="-122"/>
              </a:rPr>
              <a:t>传了三代了。但她不喜欢,因为没有帮手要管理这么大个家的确是件操心费力的苦差事。每</a:t>
            </a:r>
            <a:r>
              <a:t/>
            </a:r>
            <a:br/>
            <a:r>
              <a:rPr lang="zh-CN" altLang="en-US" sz="1530" kern="0" dirty="0" smtClean="0">
                <a:solidFill>
                  <a:srgbClr val="000000"/>
                </a:solidFill>
                <a:latin typeface="Times New Roman" pitchFamily="65" charset="-122"/>
                <a:ea typeface="宋体" pitchFamily="65" charset="-122"/>
              </a:rPr>
              <a:t>逢谈及搬家,他就会把它称作“妙不可言的老房子”,眼里闪着光;而她则称它为“旧仓库”。</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现在,她要把这条广告念给他听听,可他那消瘦的脸上泛起的倦容,使得她把到嘴边的话又咽了</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下去。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萨拉叹口气。有时她真想听到他吐出一些美丽动听的话。他深爱着她可并不溢于言表。这</a:t>
            </a:r>
            <a:r>
              <a:t/>
            </a:r>
            <a:br/>
            <a:r>
              <a:rPr lang="zh-CN" altLang="en-US" sz="1530" kern="0" dirty="0" smtClean="0">
                <a:solidFill>
                  <a:srgbClr val="000000"/>
                </a:solidFill>
                <a:latin typeface="Times New Roman" pitchFamily="65" charset="-122"/>
                <a:ea typeface="宋体" pitchFamily="65" charset="-122"/>
              </a:rPr>
              <a:t>是他的天性。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她使自己从臆想中摆脱出来,重新研究着广告。“情愿牺牲。”这意味着是桩好买卖。如果</a:t>
            </a:r>
            <a:r>
              <a:t/>
            </a:r>
            <a:br/>
            <a:r>
              <a:rPr lang="zh-CN" altLang="en-US" sz="1530" kern="0" dirty="0" smtClean="0">
                <a:solidFill>
                  <a:srgbClr val="000000"/>
                </a:solidFill>
                <a:latin typeface="Times New Roman" pitchFamily="65" charset="-122"/>
                <a:ea typeface="宋体" pitchFamily="65" charset="-122"/>
              </a:rPr>
              <a:t>那房子像广告上说的那样而且价格公道的话,乔看了或许会</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她被突如其来的兴奋攫住</a:t>
            </a:r>
            <a:r>
              <a:t/>
            </a:r>
            <a:br/>
            <a:r>
              <a:rPr lang="zh-CN" altLang="en-US" sz="1530" kern="0" dirty="0" smtClean="0">
                <a:solidFill>
                  <a:srgbClr val="000000"/>
                </a:solidFill>
                <a:latin typeface="Times New Roman" pitchFamily="65" charset="-122"/>
                <a:ea typeface="宋体" pitchFamily="65" charset="-122"/>
              </a:rPr>
              <a:t>了。明天得找人来照看一下孩子,我要去看看那所房子。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第二天,在房地产办公室,西姆斯太太向她道歉说,这条广告“被搞错了”,她说:“它本应该下</a:t>
            </a:r>
            <a:r>
              <a:t/>
            </a:r>
            <a:br/>
            <a:r>
              <a:rPr lang="zh-CN" altLang="en-US" sz="1530" kern="0" dirty="0" smtClean="0">
                <a:solidFill>
                  <a:srgbClr val="000000"/>
                </a:solidFill>
                <a:latin typeface="Times New Roman" pitchFamily="65" charset="-122"/>
                <a:ea typeface="宋体" pitchFamily="65" charset="-122"/>
              </a:rPr>
              <a:t>星期才刊登出来。但我可以带你去看看别的房子。”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在后来的一个小时里,萨拉情绪低落,在一个新区,她看了三幢由设计师构思布局的“摩登之</a:t>
            </a:r>
            <a:r>
              <a:t/>
            </a:r>
            <a:br/>
            <a:r>
              <a:rPr lang="zh-CN" altLang="en-US" sz="1530" kern="0" dirty="0" smtClean="0">
                <a:solidFill>
                  <a:srgbClr val="000000"/>
                </a:solidFill>
                <a:latin typeface="Times New Roman" pitchFamily="65" charset="-122"/>
                <a:ea typeface="宋体" pitchFamily="65" charset="-122"/>
              </a:rPr>
              <a:t>家”。房子还漂亮,可房间给它的印象似乎是太</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太窄了,她想,仿佛一位吝啬的建筑师一寸</a:t>
            </a:r>
            <a:r>
              <a:t/>
            </a:r>
            <a:br/>
            <a:r>
              <a:rPr lang="zh-CN" altLang="en-US" sz="1530" kern="0" dirty="0" smtClean="0">
                <a:solidFill>
                  <a:srgbClr val="000000"/>
                </a:solidFill>
                <a:latin typeface="Times New Roman" pitchFamily="65" charset="-122"/>
                <a:ea typeface="宋体" pitchFamily="65" charset="-122"/>
              </a:rPr>
              <a:t>一寸地算计着,好把这些方块都挤在一起。在一间被称之为“大师卧房”的屋子,她不由得感</a:t>
            </a:r>
            <a:r>
              <a:t/>
            </a:r>
            <a:br/>
            <a:r>
              <a:rPr lang="zh-CN" altLang="en-US" sz="1530" kern="0" dirty="0" smtClean="0">
                <a:solidFill>
                  <a:srgbClr val="000000"/>
                </a:solidFill>
                <a:latin typeface="Times New Roman" pitchFamily="65" charset="-122"/>
                <a:ea typeface="宋体" pitchFamily="65" charset="-122"/>
              </a:rPr>
              <a:t>叹道:“他真的是一个矮子大师。”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“我带你去另一处。”西姆斯太太说。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但在开车前往另一处新住宅区之后,萨拉更泄气了。一幢幢房屋紧挨在一起,前面一棵树佝偻</a:t>
            </a:r>
            <a:endParaRPr lang="zh-CN" altLang="en-US"/>
          </a:p>
        </p:txBody>
      </p:sp>
    </p:spTree>
    <p:custDataLst>
      <p:custData r:id="rId1"/>
    </p:custDataLst>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着身子,房间的天花板低矮得给她一种强烈的压迫感。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看到她的沮丧表情,西姆斯太太突然说:“我可以带你去看看你感兴趣的那座房子,不过,只能</a:t>
            </a:r>
            <a:r>
              <a:t/>
            </a:r>
            <a:br/>
            <a:r>
              <a:rPr lang="zh-CN" altLang="en-US" sz="1530" kern="0" dirty="0" smtClean="0">
                <a:solidFill>
                  <a:srgbClr val="000000"/>
                </a:solidFill>
                <a:latin typeface="Times New Roman" pitchFamily="65" charset="-122"/>
                <a:ea typeface="宋体" pitchFamily="65" charset="-122"/>
              </a:rPr>
              <a:t>在外面看。”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“哦,太好了!”萨拉说。她们驱车向城市另一方驶去,直到车开上一条宽宽的林荫路时,她才</a:t>
            </a:r>
            <a:r>
              <a:t/>
            </a:r>
            <a:br/>
            <a:r>
              <a:rPr lang="zh-CN" altLang="en-US" sz="1530" kern="0" dirty="0" smtClean="0">
                <a:solidFill>
                  <a:srgbClr val="000000"/>
                </a:solidFill>
                <a:latin typeface="Times New Roman" pitchFamily="65" charset="-122"/>
                <a:ea typeface="宋体" pitchFamily="65" charset="-122"/>
              </a:rPr>
              <a:t>回过神来。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“瞧,就是它,”西姆斯太太说,“很可爱,不是吗?”萨拉望着这座漂亮的红砖小楼,它前面是一</a:t>
            </a:r>
            <a:r>
              <a:t/>
            </a:r>
            <a:br/>
            <a:r>
              <a:rPr lang="zh-CN" altLang="en-US" sz="1530" kern="0" dirty="0" smtClean="0">
                <a:solidFill>
                  <a:srgbClr val="000000"/>
                </a:solidFill>
                <a:latin typeface="Times New Roman" pitchFamily="65" charset="-122"/>
                <a:ea typeface="宋体" pitchFamily="65" charset="-122"/>
              </a:rPr>
              <a:t>大片草坪和两株悦人的古树。一股</a:t>
            </a:r>
            <a:r>
              <a:rPr lang="zh-CN" altLang="en-US" sz="1530" u="sng" kern="0" dirty="0" smtClean="0">
                <a:solidFill>
                  <a:srgbClr val="000000"/>
                </a:solidFill>
                <a:latin typeface="Times New Roman" pitchFamily="65" charset="-122"/>
                <a:ea typeface="宋体" pitchFamily="65" charset="-122"/>
              </a:rPr>
              <a:t>说不出的滋味</a:t>
            </a:r>
            <a:r>
              <a:rPr lang="zh-CN" altLang="en-US" sz="1530" kern="0" dirty="0" smtClean="0">
                <a:solidFill>
                  <a:srgbClr val="000000"/>
                </a:solidFill>
                <a:latin typeface="Times New Roman" pitchFamily="65" charset="-122"/>
                <a:ea typeface="宋体" pitchFamily="65" charset="-122"/>
              </a:rPr>
              <a:t>涌上心头。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“不错,很可爱。”她说着并缓慢地下了车,“多谢您啦,西姆斯太太。我住得离这儿不远,我</a:t>
            </a:r>
            <a:r>
              <a:t/>
            </a:r>
            <a:br/>
            <a:r>
              <a:rPr lang="zh-CN" altLang="en-US" sz="1530" kern="0" dirty="0" smtClean="0">
                <a:solidFill>
                  <a:srgbClr val="000000"/>
                </a:solidFill>
                <a:latin typeface="Times New Roman" pitchFamily="65" charset="-122"/>
                <a:ea typeface="宋体" pitchFamily="65" charset="-122"/>
              </a:rPr>
              <a:t>可以走回去。”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车开走了,她茫然若失地站在人行道上。过了一会儿。她迈步踏上了门前长长的甬道,拿出钥</a:t>
            </a:r>
            <a:r>
              <a:t/>
            </a:r>
            <a:br/>
            <a:r>
              <a:rPr lang="zh-CN" altLang="en-US" sz="1530" kern="0" dirty="0" smtClean="0">
                <a:solidFill>
                  <a:srgbClr val="000000"/>
                </a:solidFill>
                <a:latin typeface="Times New Roman" pitchFamily="65" charset="-122"/>
                <a:ea typeface="宋体" pitchFamily="65" charset="-122"/>
              </a:rPr>
              <a:t>匙,打开房门,静静地站着,环视着四周,听着后院传来的孩子们欢快的笑声。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一种新奇之感悄悄地袭遍全身。还是老房子高大、宽敞、空气畅通!她看到宽大的门厅,雅致</a:t>
            </a:r>
            <a:r>
              <a:t/>
            </a:r>
            <a:br/>
            <a:r>
              <a:rPr lang="zh-CN" altLang="en-US" sz="1530" kern="0" dirty="0" smtClean="0">
                <a:solidFill>
                  <a:srgbClr val="000000"/>
                </a:solidFill>
                <a:latin typeface="Times New Roman" pitchFamily="65" charset="-122"/>
                <a:ea typeface="宋体" pitchFamily="65" charset="-122"/>
              </a:rPr>
              <a:t>的楼梯,起居室里可爱的窗户——从中望去,一幅树影婆娑、枝叶依依的景色映入眼帘。一切</a:t>
            </a:r>
            <a:r>
              <a:t/>
            </a:r>
            <a:br/>
            <a:r>
              <a:rPr lang="zh-CN" altLang="en-US" sz="1530" kern="0" dirty="0" smtClean="0">
                <a:solidFill>
                  <a:srgbClr val="000000"/>
                </a:solidFill>
                <a:latin typeface="Times New Roman" pitchFamily="65" charset="-122"/>
                <a:ea typeface="宋体" pitchFamily="65" charset="-122"/>
              </a:rPr>
              <a:t>似乎都是以前没有见过的。</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“安谧而迷人。”她想着广告上的词儿,心里好像被什么触动了,眼中放出异样的光彩。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晚上乔回到家。“我今天干了件荒唐事,”她说,“我去应征那家出售自己房子的广告了。”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他默默地凝视着她,然后说道:“那应该在下星期登出来!在你生日那天!”“经纪人已经道了</a:t>
            </a:r>
            <a:r>
              <a:t/>
            </a:r>
            <a:br/>
            <a:r>
              <a:rPr lang="zh-CN" altLang="en-US" sz="1530" kern="0" dirty="0" smtClean="0">
                <a:solidFill>
                  <a:srgbClr val="000000"/>
                </a:solidFill>
                <a:latin typeface="Times New Roman" pitchFamily="65" charset="-122"/>
                <a:ea typeface="宋体" pitchFamily="65" charset="-122"/>
              </a:rPr>
              <a:t>歉,”她扬起眉,“告诉我,咱们的凉台在哪儿?”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他脸红了,说:“就是艾米房间外面的那个。”她吃了一惊,大叫起来:“你是说那个小木头平</a:t>
            </a:r>
            <a:r>
              <a:t/>
            </a:r>
            <a:br/>
            <a:r>
              <a:rPr lang="zh-CN" altLang="en-US" sz="1530" kern="0" dirty="0" smtClean="0">
                <a:solidFill>
                  <a:srgbClr val="000000"/>
                </a:solidFill>
                <a:latin typeface="Times New Roman" pitchFamily="65" charset="-122"/>
                <a:ea typeface="宋体" pitchFamily="65" charset="-122"/>
              </a:rPr>
              <a:t>台?”“是啊,它也算是一种凉台。我是想吸引买主。”他嗫嚅着,“我知道你十分讨厌这个</a:t>
            </a:r>
            <a:r>
              <a:t/>
            </a:r>
            <a:br/>
            <a:r>
              <a:rPr lang="zh-CN" altLang="en-US" sz="1530" kern="0" dirty="0" smtClean="0">
                <a:solidFill>
                  <a:srgbClr val="000000"/>
                </a:solidFill>
                <a:latin typeface="Times New Roman" pitchFamily="65" charset="-122"/>
                <a:ea typeface="宋体" pitchFamily="65" charset="-122"/>
              </a:rPr>
              <a:t>旧仓库。”</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“不,它不是旧仓库!”蓦地,她喉头一阵刺痛,“它有很多地方让人依依难舍!”她颤声说,“那</a:t>
            </a:r>
            <a:r>
              <a:t/>
            </a:r>
            <a:br/>
            <a:r>
              <a:rPr lang="zh-CN" altLang="en-US" sz="1530" kern="0" dirty="0" smtClean="0">
                <a:solidFill>
                  <a:srgbClr val="000000"/>
                </a:solidFill>
                <a:latin typeface="Times New Roman" pitchFamily="65" charset="-122"/>
                <a:ea typeface="宋体" pitchFamily="65" charset="-122"/>
              </a:rPr>
              <a:t>篇广告一定费了你很多心思。”</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一阵沉默,他们目光相遇了。房子那一边传来一阵孩子们的尖叫声,随后又远去了。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他嚅动着嘴唇:“我是想让你高兴。”“情愿牺牲。”她想起来了。走上前她依偎在乔的怀</a:t>
            </a:r>
            <a:r>
              <a:t/>
            </a:r>
            <a:br/>
            <a:r>
              <a:rPr lang="zh-CN" altLang="en-US" sz="1530" kern="0" dirty="0" smtClean="0">
                <a:solidFill>
                  <a:srgbClr val="000000"/>
                </a:solidFill>
                <a:latin typeface="Times New Roman" pitchFamily="65" charset="-122"/>
                <a:ea typeface="宋体" pitchFamily="65" charset="-122"/>
              </a:rPr>
              <a:t>里并低语:“我就待在这里,真的,哦,乔,我爱你。”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他把她紧紧地揽在怀里。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多美啊,她想。从今以后我再也不要他跟我说甜言蜜语。不错,那天她看过的几所漂亮木楼和</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4961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u="sng" kern="0" dirty="0" smtClean="0">
                <a:solidFill>
                  <a:srgbClr val="000000"/>
                </a:solidFill>
                <a:latin typeface="Times New Roman" pitchFamily="65" charset="-122"/>
                <a:ea typeface="宋体" pitchFamily="65" charset="-122"/>
              </a:rPr>
              <a:t>方去吗?</a:t>
            </a:r>
            <a:r>
              <a:rPr lang="zh-CN" altLang="en-US" sz="1500" kern="0" dirty="0" smtClean="0">
                <a:solidFill>
                  <a:srgbClr val="000000"/>
                </a:solidFill>
                <a:latin typeface="Times New Roman" pitchFamily="65" charset="-122"/>
                <a:ea typeface="宋体" pitchFamily="65" charset="-122"/>
              </a:rPr>
              <a:t>”听的人自然是摇头,他就慢慢地一面含着烟管一面说</a:t>
            </a:r>
            <a:r>
              <a:rPr lang="zh-CN" altLang="en-US" sz="1500" kern="0" dirty="0" smtClean="0">
                <a:solidFill>
                  <a:srgbClr val="000000"/>
                </a:solidFill>
                <a:latin typeface="黑体" pitchFamily="65" charset="-122"/>
                <a:ea typeface="宋体" pitchFamily="65" charset="-122"/>
              </a:rPr>
              <a:t>……</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⑥因为这慷慨的谈论,他得到一个人赠送的一只母鸡,带回帐篷,用一个无用处的白木子弹箱安</a:t>
            </a:r>
            <a:r>
              <a:rPr sz="1500" dirty="0"/>
              <a:t/>
            </a:r>
            <a:br>
              <a:rPr sz="1500" dirty="0"/>
            </a:br>
            <a:r>
              <a:rPr lang="zh-CN" altLang="en-US" sz="1500" kern="0" dirty="0" smtClean="0">
                <a:solidFill>
                  <a:srgbClr val="000000"/>
                </a:solidFill>
                <a:latin typeface="Times New Roman" pitchFamily="65" charset="-122"/>
                <a:ea typeface="宋体" pitchFamily="65" charset="-122"/>
              </a:rPr>
              <a:t>置了它。到第二天一早,木箱中多了一个鸡卵,第三天又是一个。他为一种新的兴味所牵引,把</a:t>
            </a:r>
            <a:r>
              <a:rPr sz="1500" dirty="0"/>
              <a:t/>
            </a:r>
            <a:br>
              <a:rPr sz="1500" dirty="0"/>
            </a:br>
            <a:r>
              <a:rPr lang="zh-CN" altLang="en-US" sz="1500" kern="0" dirty="0" smtClean="0">
                <a:solidFill>
                  <a:srgbClr val="000000"/>
                </a:solidFill>
                <a:latin typeface="Times New Roman" pitchFamily="65" charset="-122"/>
                <a:ea typeface="宋体" pitchFamily="65" charset="-122"/>
              </a:rPr>
              <a:t>战事的一切完全忘却了。他同别人讨论这只鸡时,也像一个母亲与人谈论儿女一样。他夜间</a:t>
            </a:r>
            <a:r>
              <a:rPr sz="1500" dirty="0"/>
              <a:t/>
            </a:r>
            <a:br>
              <a:rPr sz="1500" dirty="0"/>
            </a:br>
            <a:r>
              <a:rPr lang="zh-CN" altLang="en-US" sz="1500" kern="0" dirty="0" smtClean="0">
                <a:solidFill>
                  <a:srgbClr val="000000"/>
                </a:solidFill>
                <a:latin typeface="Times New Roman" pitchFamily="65" charset="-122"/>
                <a:ea typeface="宋体" pitchFamily="65" charset="-122"/>
              </a:rPr>
              <a:t>做梦,就梦到有二十只小鸡旋绕脚边吱吱地叫。鸡卵到后当真积到了二十枚,就孵小鸡。小鸡</a:t>
            </a:r>
            <a:r>
              <a:rPr sz="1500" dirty="0"/>
              <a:t/>
            </a:r>
            <a:br>
              <a:rPr sz="1500" dirty="0"/>
            </a:br>
            <a:r>
              <a:rPr lang="zh-CN" altLang="en-US" sz="1500" kern="0" dirty="0" smtClean="0">
                <a:solidFill>
                  <a:srgbClr val="000000"/>
                </a:solidFill>
                <a:latin typeface="Times New Roman" pitchFamily="65" charset="-122"/>
                <a:ea typeface="宋体" pitchFamily="65" charset="-122"/>
              </a:rPr>
              <a:t>从薄薄的蛋壳里出到日光下,一身嫩黄乳白的茸毛,啁啾地叫喊,把会明欢喜到快成疯子。白天</a:t>
            </a:r>
            <a:r>
              <a:rPr sz="1500" dirty="0"/>
              <a:t/>
            </a:r>
            <a:br>
              <a:rPr sz="1500" dirty="0"/>
            </a:br>
            <a:r>
              <a:rPr lang="zh-CN" altLang="en-US" sz="1500" kern="0" dirty="0" smtClean="0">
                <a:solidFill>
                  <a:srgbClr val="000000"/>
                </a:solidFill>
                <a:latin typeface="Times New Roman" pitchFamily="65" charset="-122"/>
                <a:ea typeface="宋体" pitchFamily="65" charset="-122"/>
              </a:rPr>
              <a:t>有太阳,他就把小鸡雏同母鸡从木箱中倒出来,尽这母子在帐篷附近玩,自己却赤了膊子咬着烟</a:t>
            </a:r>
            <a:r>
              <a:rPr sz="1500" dirty="0"/>
              <a:t/>
            </a:r>
            <a:br>
              <a:rPr sz="1500" dirty="0"/>
            </a:br>
            <a:r>
              <a:rPr lang="zh-CN" altLang="en-US" sz="1500" kern="0" dirty="0" smtClean="0">
                <a:solidFill>
                  <a:srgbClr val="000000"/>
                </a:solidFill>
                <a:latin typeface="Times New Roman" pitchFamily="65" charset="-122"/>
                <a:ea typeface="宋体" pitchFamily="65" charset="-122"/>
              </a:rPr>
              <a:t>管看鸡玩,或者举起斧头劈柴,把新劈的柴堆成塔形。遇到进村里去,他把这笼鸡也带去,给原</a:t>
            </a:r>
            <a:r>
              <a:rPr sz="1500" dirty="0"/>
              <a:t/>
            </a:r>
            <a:br>
              <a:rPr sz="1500" dirty="0"/>
            </a:br>
            <a:r>
              <a:rPr lang="zh-CN" altLang="en-US" sz="1500" kern="0" dirty="0" smtClean="0">
                <a:solidFill>
                  <a:srgbClr val="000000"/>
                </a:solidFill>
                <a:latin typeface="Times New Roman" pitchFamily="65" charset="-122"/>
                <a:ea typeface="宋体" pitchFamily="65" charset="-122"/>
              </a:rPr>
              <a:t>来的主人看,像那人是他的亲家。从旧主人口中得到一些动人的称赞后,他就非常荣耀骄傲还</a:t>
            </a:r>
            <a:r>
              <a:rPr sz="1500" dirty="0"/>
              <a:t/>
            </a:r>
            <a:br>
              <a:rPr sz="1500" dirty="0"/>
            </a:br>
            <a:r>
              <a:rPr lang="zh-CN" altLang="en-US" sz="1500" kern="0" dirty="0" smtClean="0">
                <a:solidFill>
                  <a:srgbClr val="000000"/>
                </a:solidFill>
                <a:latin typeface="Times New Roman" pitchFamily="65" charset="-122"/>
                <a:ea typeface="宋体" pitchFamily="65" charset="-122"/>
              </a:rPr>
              <a:t>极谦虚地说:“</a:t>
            </a:r>
            <a:r>
              <a:rPr lang="zh-CN" altLang="en-US" sz="1500" u="sng" kern="0" dirty="0" smtClean="0">
                <a:solidFill>
                  <a:srgbClr val="000000"/>
                </a:solidFill>
                <a:latin typeface="Times New Roman" pitchFamily="65" charset="-122"/>
                <a:ea typeface="宋体" pitchFamily="65" charset="-122"/>
              </a:rPr>
              <a:t>这完全是鸡好,它太懂事了,它太乖巧了。</a:t>
            </a:r>
            <a:r>
              <a:rPr lang="zh-CN" altLang="en-US" sz="1500" kern="0" dirty="0" smtClean="0">
                <a:solidFill>
                  <a:srgbClr val="000000"/>
                </a:solidFill>
                <a:latin typeface="Times New Roman" pitchFamily="65" charset="-122"/>
                <a:ea typeface="宋体" pitchFamily="65" charset="-122"/>
              </a:rPr>
              <a:t>”看样子,为了这一群鸡雏发育的方</a:t>
            </a:r>
            <a:r>
              <a:rPr sz="1500" dirty="0"/>
              <a:t/>
            </a:r>
            <a:br>
              <a:rPr sz="1500" dirty="0"/>
            </a:br>
            <a:r>
              <a:rPr lang="zh-CN" altLang="en-US" sz="1500" kern="0" dirty="0" smtClean="0">
                <a:solidFill>
                  <a:srgbClr val="000000"/>
                </a:solidFill>
                <a:latin typeface="Times New Roman" pitchFamily="65" charset="-122"/>
                <a:ea typeface="宋体" pitchFamily="65" charset="-122"/>
              </a:rPr>
              <a:t>便,会明已渐渐地倾向于“非战主义”了。</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⑦后来,和议的局势成熟,照例约好各把军队撤退。队伍撤回原防时,会明的财产多了一个木</a:t>
            </a:r>
            <a:r>
              <a:rPr sz="1500" dirty="0"/>
              <a:t/>
            </a:r>
            <a:br>
              <a:rPr sz="1500" dirty="0"/>
            </a:br>
            <a:r>
              <a:rPr lang="zh-CN" altLang="en-US" sz="1500" kern="0" dirty="0" smtClean="0">
                <a:solidFill>
                  <a:srgbClr val="000000"/>
                </a:solidFill>
                <a:latin typeface="Times New Roman" pitchFamily="65" charset="-122"/>
                <a:ea typeface="宋体" pitchFamily="65" charset="-122"/>
              </a:rPr>
              <a:t>箱,一个鸡的家庭。无仗可打,把旗插到堡子上便一时无从希望。但他喂鸡,很细心地料理它</a:t>
            </a:r>
            <a:r>
              <a:rPr sz="1500" dirty="0"/>
              <a:t/>
            </a:r>
            <a:br>
              <a:rPr sz="1500" dirty="0"/>
            </a:br>
            <a:r>
              <a:rPr lang="zh-CN" altLang="en-US" sz="1500" kern="0" dirty="0" smtClean="0">
                <a:solidFill>
                  <a:srgbClr val="000000"/>
                </a:solidFill>
                <a:latin typeface="Times New Roman" pitchFamily="65" charset="-122"/>
                <a:ea typeface="宋体" pitchFamily="65" charset="-122"/>
              </a:rPr>
              <a:t>们,他是很幸福的。六月来了,这一连人没有一个腐烂,会明望着这些人微笑时,那微笑的意义,</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是没有一个人明白的。</a:t>
            </a:r>
            <a:endParaRPr lang="zh-CN" altLang="en-US" sz="1500" dirty="0" smtClean="0"/>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(有删改)</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她的梦想大相径庭。如果她的“梦中之屋”只是一个梦,那么它似乎再也无关紧要了。她将</a:t>
            </a:r>
            <a:r>
              <a:rPr dirty="0"/>
              <a:t/>
            </a:r>
            <a:br>
              <a:rPr dirty="0"/>
            </a:br>
            <a:r>
              <a:rPr lang="zh-CN" altLang="en-US" sz="1530" kern="0" dirty="0" smtClean="0">
                <a:solidFill>
                  <a:srgbClr val="000000"/>
                </a:solidFill>
                <a:latin typeface="Times New Roman" pitchFamily="65" charset="-122"/>
                <a:ea typeface="宋体" pitchFamily="65" charset="-122"/>
              </a:rPr>
              <a:t>拥有她的天地——吱嘎作响的地板,不合时宜的厨房,所有额外的活计——一切。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“情愿牺牲”又浮现在她脑海里。这句话似乎很奇妙,将他俩融化在一片温馨之中。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1.简要概括文中乔的形象特点。(4分)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2.理解文中加点词语“说不出的滋味”的含义。(6分)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3.小说中两次描写孩子的声音,有什么作用?(4分)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4.结合全文,探究小说最后一段的意蕴。(6分)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919939"/>
            <a:ext cx="8127250" cy="5554979"/>
            <a:chOff x="539750" y="1080000"/>
            <a:chExt cx="8127250" cy="5554979"/>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热爱家庭,甘于牺牲,体贴细腻,不善表达。(4分,每点1分)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从文中的关键词句“情愿牺牲”“他深爱着她可并不溢于言表”“那应该在下星期</a:t>
              </a:r>
              <a:r>
                <a:rPr dirty="0"/>
                <a:t/>
              </a:r>
              <a:br>
                <a:rPr dirty="0"/>
              </a:br>
              <a:r>
                <a:rPr lang="zh-CN" altLang="en-US" sz="1530" kern="0" dirty="0" smtClean="0">
                  <a:solidFill>
                    <a:srgbClr val="000000"/>
                  </a:solidFill>
                  <a:latin typeface="Times New Roman" pitchFamily="65" charset="-122"/>
                  <a:ea typeface="宋体" pitchFamily="65" charset="-122"/>
                </a:rPr>
                <a:t>登出来!在你生日那天”“我是想吸引买主”等相关情节,可以提炼出乔的形象特点。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萨拉为自己讨厌的房子原来也如此漂亮悦人而惊讶;为丈夫想满足自己的愿望悄悄</a:t>
              </a:r>
              <a:r>
                <a:rPr dirty="0"/>
                <a:t/>
              </a:r>
              <a:br>
                <a:rPr dirty="0"/>
              </a:br>
              <a:r>
                <a:rPr lang="zh-CN" altLang="en-US" sz="1530" kern="0" dirty="0" smtClean="0">
                  <a:solidFill>
                    <a:srgbClr val="000000"/>
                  </a:solidFill>
                  <a:latin typeface="Times New Roman" pitchFamily="65" charset="-122"/>
                  <a:ea typeface="宋体" pitchFamily="65" charset="-122"/>
                </a:rPr>
                <a:t>打出售房广告而感动;为自己没有体贴丈夫而羞愧。(6分,每点2分)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从两处看房的对比中,萨拉终于认识到自己对老屋、对丈夫、对生活的理解是错误的,</a:t>
              </a:r>
              <a:r>
                <a:rPr dirty="0"/>
                <a:t/>
              </a:r>
              <a:br>
                <a:rPr dirty="0"/>
              </a:br>
              <a:r>
                <a:rPr lang="zh-CN" altLang="en-US" sz="1530" kern="0" dirty="0" smtClean="0">
                  <a:solidFill>
                    <a:srgbClr val="000000"/>
                  </a:solidFill>
                  <a:latin typeface="Times New Roman" pitchFamily="65" charset="-122"/>
                  <a:ea typeface="宋体" pitchFamily="65" charset="-122"/>
                </a:rPr>
                <a:t>于百感交集中,有惊讶,有感动,也有彻底领悟之后的羞愧之情。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渲染出欢乐的家庭氛围,暗示了乔情愿牺牲的具体原因,促成了萨拉的心理转变,推动</a:t>
              </a:r>
              <a:r>
                <a:rPr dirty="0"/>
                <a:t/>
              </a:r>
              <a:br>
                <a:rPr dirty="0"/>
              </a:br>
              <a:r>
                <a:rPr lang="zh-CN" altLang="en-US" sz="1530" kern="0" dirty="0" smtClean="0">
                  <a:solidFill>
                    <a:srgbClr val="000000"/>
                  </a:solidFill>
                  <a:latin typeface="Times New Roman" pitchFamily="65" charset="-122"/>
                  <a:ea typeface="宋体" pitchFamily="65" charset="-122"/>
                </a:rPr>
                <a:t>了情节发展。(4分,每点1分)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情节的作用从内容来看,渲染了气氛,烘托了人物心境;从结构来看,前后形成呼应,推动</a:t>
              </a:r>
              <a:r>
                <a:rPr dirty="0"/>
                <a:t/>
              </a:r>
              <a:br>
                <a:rPr dirty="0"/>
              </a:br>
              <a:r>
                <a:rPr lang="zh-CN" altLang="en-US" sz="1530" kern="0" dirty="0" smtClean="0">
                  <a:solidFill>
                    <a:srgbClr val="000000"/>
                  </a:solidFill>
                  <a:latin typeface="Times New Roman" pitchFamily="65" charset="-122"/>
                  <a:ea typeface="宋体" pitchFamily="65" charset="-122"/>
                </a:rPr>
                <a:t>了情节发展。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通过萨拉的心理描写,表现了萨拉的醒悟与决心;揭示小说的主旨——美好温馨的婚</a:t>
              </a:r>
              <a:r>
                <a:rPr dirty="0"/>
                <a:t/>
              </a:r>
              <a:br>
                <a:rPr dirty="0"/>
              </a:br>
              <a:r>
                <a:rPr lang="zh-CN" altLang="en-US" sz="1530" kern="0" dirty="0" smtClean="0">
                  <a:solidFill>
                    <a:srgbClr val="000000"/>
                  </a:solidFill>
                  <a:latin typeface="Times New Roman" pitchFamily="65" charset="-122"/>
                  <a:ea typeface="宋体" pitchFamily="65" charset="-122"/>
                </a:rPr>
                <a:t>姻生活需要双方都具有牺牲精神;用“情愿牺牲”呼应上文,使小说结构严谨。(6分,每点2分)</a:t>
              </a:r>
              <a:endParaRPr lang="zh-CN" altLang="en-US" dirty="0"/>
            </a:p>
          </p:txBody>
        </p:sp>
        <p:sp>
          <p:nvSpPr>
            <p:cNvPr id="3" name="TextBox 2"/>
            <p:cNvSpPr txBox="1"/>
            <p:nvPr/>
          </p:nvSpPr>
          <p:spPr>
            <a:xfrm>
              <a:off x="539750" y="5973323"/>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最后一段揭示了小说的主旨。意蕴题可以从情感意蕴和思想意蕴两个角度回答,可以</a:t>
              </a:r>
              <a:r>
                <a:rPr dirty="0"/>
                <a:t/>
              </a:r>
              <a:br>
                <a:rPr dirty="0"/>
              </a:br>
              <a:r>
                <a:rPr lang="zh-CN" altLang="en-US" sz="1530" kern="0" dirty="0" smtClean="0">
                  <a:solidFill>
                    <a:srgbClr val="000000"/>
                  </a:solidFill>
                  <a:latin typeface="Times New Roman" pitchFamily="65" charset="-122"/>
                  <a:ea typeface="宋体" pitchFamily="65" charset="-122"/>
                </a:rPr>
                <a:t>回答主人公的情感发展以及领悟,也可以谈作者所要传达的主旨立意。</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三、(2018苏锡常镇四市二模,13—16)阅读下面的作品,完成1—4题。(20分)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三年级往事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路 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我小学三年级的时候,我妈生病了,先是躺在镇卫生院的病房挂盐水,后来转院去了上海。上海</a:t>
            </a:r>
            <a:r>
              <a:rPr dirty="0"/>
              <a:t/>
            </a:r>
            <a:br>
              <a:rPr dirty="0"/>
            </a:br>
            <a:r>
              <a:rPr lang="zh-CN" altLang="en-US" sz="1530" kern="0" dirty="0" smtClean="0">
                <a:solidFill>
                  <a:srgbClr val="000000"/>
                </a:solidFill>
                <a:latin typeface="Times New Roman" pitchFamily="65" charset="-122"/>
                <a:ea typeface="宋体" pitchFamily="65" charset="-122"/>
              </a:rPr>
              <a:t>的医生说,发现得早,没什么大问题,但要开刀。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我懵懵懂懂,并不担忧或是哀伤。我妈不管我了,这是一件好事情。以前都是我妈爬起来给我</a:t>
            </a:r>
            <a:r>
              <a:rPr dirty="0"/>
              <a:t/>
            </a:r>
            <a:br>
              <a:rPr dirty="0"/>
            </a:br>
            <a:r>
              <a:rPr lang="zh-CN" altLang="en-US" sz="1530" kern="0" dirty="0" smtClean="0">
                <a:solidFill>
                  <a:srgbClr val="000000"/>
                </a:solidFill>
                <a:latin typeface="Times New Roman" pitchFamily="65" charset="-122"/>
                <a:ea typeface="宋体" pitchFamily="65" charset="-122"/>
              </a:rPr>
              <a:t>做早餐,她去上海后,我爸每天早上给我一块钱,让我自己去买早点。九十年代初的一块钱可以</a:t>
            </a:r>
            <a:r>
              <a:rPr dirty="0"/>
              <a:t/>
            </a:r>
            <a:br>
              <a:rPr dirty="0"/>
            </a:br>
            <a:r>
              <a:rPr lang="zh-CN" altLang="en-US" sz="1530" kern="0" dirty="0" smtClean="0">
                <a:solidFill>
                  <a:srgbClr val="000000"/>
                </a:solidFill>
                <a:latin typeface="Times New Roman" pitchFamily="65" charset="-122"/>
                <a:ea typeface="宋体" pitchFamily="65" charset="-122"/>
              </a:rPr>
              <a:t>买很多东西,肉包子三毛钱一个,菜包子和烧卖两毛钱一个,豆浆一毛五分一碗,小笼包八毛一</a:t>
            </a:r>
            <a:r>
              <a:rPr dirty="0"/>
              <a:t/>
            </a:r>
            <a:br>
              <a:rPr dirty="0"/>
            </a:br>
            <a:r>
              <a:rPr lang="zh-CN" altLang="en-US" sz="1530" kern="0" dirty="0" smtClean="0">
                <a:solidFill>
                  <a:srgbClr val="000000"/>
                </a:solidFill>
                <a:latin typeface="Times New Roman" pitchFamily="65" charset="-122"/>
                <a:ea typeface="宋体" pitchFamily="65" charset="-122"/>
              </a:rPr>
              <a:t>笼,要是加一点,一块五毛钱,就可以买一碗加了雪菜的咖喱牛肉面,牛肉切得很薄,铺满整个碗</a:t>
            </a:r>
            <a:r>
              <a:rPr dirty="0"/>
              <a:t/>
            </a:r>
            <a:br>
              <a:rPr dirty="0"/>
            </a:br>
            <a:r>
              <a:rPr lang="zh-CN" altLang="en-US" sz="1530" kern="0" dirty="0" smtClean="0">
                <a:solidFill>
                  <a:srgbClr val="000000"/>
                </a:solidFill>
                <a:latin typeface="Times New Roman" pitchFamily="65" charset="-122"/>
                <a:ea typeface="宋体" pitchFamily="65" charset="-122"/>
              </a:rPr>
              <a:t>口,只有十字路口的“北方饺子馆”卖这种据传是上海风味的面。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剩下两顿饭去爷爷家吃。放学后,我不用写作业了,牵了爷爷家的草狗到处瞎逛。爷爷有个邻</a:t>
            </a:r>
            <a:r>
              <a:rPr dirty="0"/>
              <a:t/>
            </a:r>
            <a:br>
              <a:rPr dirty="0"/>
            </a:br>
            <a:r>
              <a:rPr lang="zh-CN" altLang="en-US" sz="1530" kern="0" dirty="0" smtClean="0">
                <a:solidFill>
                  <a:srgbClr val="000000"/>
                </a:solidFill>
                <a:latin typeface="Times New Roman" pitchFamily="65" charset="-122"/>
                <a:ea typeface="宋体" pitchFamily="65" charset="-122"/>
              </a:rPr>
              <a:t>居是自来水厂的职工,每次看见我都会说,啊呦,今朝又过来骗饭吃。我咯咯乱笑,觉得“骗”</a:t>
            </a:r>
            <a:r>
              <a:rPr dirty="0"/>
              <a:t/>
            </a:r>
            <a:br>
              <a:rPr dirty="0"/>
            </a:br>
            <a:r>
              <a:rPr lang="zh-CN" altLang="en-US" sz="1530" kern="0" dirty="0" smtClean="0">
                <a:solidFill>
                  <a:srgbClr val="000000"/>
                </a:solidFill>
                <a:latin typeface="Times New Roman" pitchFamily="65" charset="-122"/>
                <a:ea typeface="宋体" pitchFamily="65" charset="-122"/>
              </a:rPr>
              <a:t>这个字用得很高级。晚饭后,我爸来接我回家,我坐在他自行车后面,上桥时跳下来一路小跑,</a:t>
            </a:r>
            <a:r>
              <a:rPr dirty="0"/>
              <a:t/>
            </a:r>
            <a:br>
              <a:rPr dirty="0"/>
            </a:br>
            <a:r>
              <a:rPr lang="zh-CN" altLang="en-US" sz="1530" kern="0" dirty="0" smtClean="0">
                <a:solidFill>
                  <a:srgbClr val="000000"/>
                </a:solidFill>
                <a:latin typeface="Times New Roman" pitchFamily="65" charset="-122"/>
                <a:ea typeface="宋体" pitchFamily="65" charset="-122"/>
              </a:rPr>
              <a:t>到了桥顶再跳上车。我爸是高中部老师,他上夜自修的时候,我就自己回家,脖子上挂着钥匙,</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一路晃荡晃荡。回到家,溜到爸妈房间偷看一会儿电视。至少要在我爸回来前十分钟关电视,</a:t>
            </a:r>
            <a:r>
              <a:t/>
            </a:r>
            <a:br/>
            <a:r>
              <a:rPr lang="zh-CN" altLang="en-US" sz="1530" kern="0" dirty="0" smtClean="0">
                <a:solidFill>
                  <a:srgbClr val="000000"/>
                </a:solidFill>
                <a:latin typeface="Times New Roman" pitchFamily="65" charset="-122"/>
                <a:ea typeface="宋体" pitchFamily="65" charset="-122"/>
              </a:rPr>
              <a:t>不然我爸一摸,电视机壳是热的,那么我就要挨打了。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周末,我爸去上海陪我妈,我彻底自由了。爬树打鸟,下河摸虾,跟一帮野孩子玩打仗,折根竹子</a:t>
            </a:r>
            <a:r>
              <a:t/>
            </a:r>
            <a:br/>
            <a:r>
              <a:rPr lang="zh-CN" altLang="en-US" sz="1530" kern="0" dirty="0" smtClean="0">
                <a:solidFill>
                  <a:srgbClr val="000000"/>
                </a:solidFill>
                <a:latin typeface="Times New Roman" pitchFamily="65" charset="-122"/>
                <a:ea typeface="宋体" pitchFamily="65" charset="-122"/>
              </a:rPr>
              <a:t>当青龙偃月刀。我爸给我的早点钱通常能省下一半,到游戏机厅打三毛钱一个的铜板,打完了</a:t>
            </a:r>
            <a:r>
              <a:t/>
            </a:r>
            <a:br/>
            <a:r>
              <a:rPr lang="zh-CN" altLang="en-US" sz="1530" kern="0" dirty="0" smtClean="0">
                <a:solidFill>
                  <a:srgbClr val="000000"/>
                </a:solidFill>
                <a:latin typeface="Times New Roman" pitchFamily="65" charset="-122"/>
                <a:ea typeface="宋体" pitchFamily="65" charset="-122"/>
              </a:rPr>
              <a:t>站着看别人打。直到我爷爷找到游戏机厅,揪着我的耳朵回去吃饭。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一天中午,我吃了饭早早到学校。教室里没几个人,我有点百无聊赖。咸菜瓶问我,你怎么来这</a:t>
            </a:r>
            <a:r>
              <a:t/>
            </a:r>
            <a:br/>
            <a:r>
              <a:rPr lang="zh-CN" altLang="en-US" sz="1530" kern="0" dirty="0" smtClean="0">
                <a:solidFill>
                  <a:srgbClr val="000000"/>
                </a:solidFill>
                <a:latin typeface="Times New Roman" pitchFamily="65" charset="-122"/>
                <a:ea typeface="宋体" pitchFamily="65" charset="-122"/>
              </a:rPr>
              <a:t>么早?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咸菜瓶大名严彩萍,吴语“咸”“严”不分,到后来,连老师都叫她咸菜瓶。咸菜瓶拖两根鼻</a:t>
            </a:r>
            <a:r>
              <a:t/>
            </a:r>
            <a:br/>
            <a:r>
              <a:rPr lang="zh-CN" altLang="en-US" sz="1530" kern="0" dirty="0" smtClean="0">
                <a:solidFill>
                  <a:srgbClr val="000000"/>
                </a:solidFill>
                <a:latin typeface="Times New Roman" pitchFamily="65" charset="-122"/>
                <a:ea typeface="宋体" pitchFamily="65" charset="-122"/>
              </a:rPr>
              <a:t>涕,坐在最后一排,长得比我还高一头,成绩长期在倒数几名徘徊。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我懒洋洋地回答,我妈去上海了,家里没人呀。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你妈干吗去上海?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她生病了</a:t>
            </a:r>
            <a:r>
              <a:rPr lang="zh-CN" altLang="en-US" sz="1530"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你妈死了。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我清清楚楚地听见她说出这几个字,我明明白白地看见她的嘴巴一张一合。咸菜瓶歪着头,挑</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衅地看着我。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我脑子“嗡”的一声,血涌上来。我走到咸菜瓶面前,朝她脸上用力一拳。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她低头擦了一把鼻子,手上沾了鼻血。咸菜瓶的脸上闪过疼痛,愤怒,还有不可思议的表情。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拳头雨点般地落在我身上。我也发了狂,扑过去拳打脚踢。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几个同学跑过来,连拉带拽分开了我们。</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我抓起她的铅笔盒,扔到楼下。她冲过来想抢我的书包,我死死地拽着书包带。课桌掀翻了,两</a:t>
            </a:r>
            <a:r>
              <a:t/>
            </a:r>
            <a:br/>
            <a:r>
              <a:rPr lang="zh-CN" altLang="en-US" sz="1530" kern="0" dirty="0" smtClean="0">
                <a:solidFill>
                  <a:srgbClr val="000000"/>
                </a:solidFill>
                <a:latin typeface="Times New Roman" pitchFamily="65" charset="-122"/>
                <a:ea typeface="宋体" pitchFamily="65" charset="-122"/>
              </a:rPr>
              <a:t>个人滚到地上。在场的同学惊呆了,在此之前,没见我打过架。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办公室里,班主任坐在一杯茶后面。有目击者汇报,是我先打的人,这一点毫无疑问。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班主任问,为什么打人?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她骂我。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骂你什么?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我低下头,不说话。</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说呀,班主任不耐烦了,他用圆珠笔敲敲桌子,赶紧说。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她骂我妈。</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骂你妈什么?</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我死死地咬住嘴唇,一言不发。哪怕是小孩子,也会有这种说不清的忌讳吧。</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班主任显然对我的强头倔脑很不满意,骂你你就骂回去啊,干吗动手打人,还把人家打出血了</a:t>
            </a:r>
            <a:r>
              <a:rPr lang="zh-CN" altLang="en-US" sz="1500" kern="0" dirty="0" smtClean="0">
                <a:solidFill>
                  <a:srgbClr val="000000"/>
                </a:solidFill>
                <a:latin typeface="黑体" pitchFamily="65" charset="-122"/>
                <a:ea typeface="宋体" pitchFamily="65" charset="-122"/>
              </a:rPr>
              <a:t>…</a:t>
            </a:r>
            <a:r>
              <a:rPr sz="1500" dirty="0"/>
              <a:t/>
            </a:r>
            <a:br>
              <a:rPr sz="1500" dirty="0"/>
            </a:br>
            <a:r>
              <a:rPr lang="zh-CN" altLang="en-US" sz="1500" kern="0" dirty="0" smtClean="0">
                <a:solidFill>
                  <a:srgbClr val="000000"/>
                </a:solidFill>
                <a:latin typeface="黑体"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罚你做一个礼拜的值日,从今天开始。</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放学后,同学们都回家了,留下我一个人翻凳子,扫地,倒垃圾。泪水滴到地上,溅起一小团尘</a:t>
            </a:r>
            <a:r>
              <a:rPr sz="1500" dirty="0"/>
              <a:t/>
            </a:r>
            <a:br>
              <a:rPr sz="1500" dirty="0"/>
            </a:br>
            <a:r>
              <a:rPr lang="zh-CN" altLang="en-US" sz="1500" kern="0" dirty="0" smtClean="0">
                <a:solidFill>
                  <a:srgbClr val="000000"/>
                </a:solidFill>
                <a:latin typeface="Times New Roman" pitchFamily="65" charset="-122"/>
                <a:ea typeface="宋体" pitchFamily="65" charset="-122"/>
              </a:rPr>
              <a:t>埃。</a:t>
            </a:r>
            <a:endParaRPr lang="zh-CN" altLang="en-US" sz="1500" dirty="0"/>
          </a:p>
          <a:p>
            <a:pPr marL="0" indent="0" eaLnBrk="0" latinLnBrk="1" hangingPunct="0">
              <a:lnSpc>
                <a:spcPct val="150000"/>
              </a:lnSpc>
              <a:spcBef>
                <a:spcPts val="0"/>
              </a:spcBef>
              <a:buNone/>
            </a:pPr>
            <a:r>
              <a:rPr lang="zh-CN" altLang="en-US" sz="1500" u="sng" kern="0" dirty="0" smtClean="0">
                <a:solidFill>
                  <a:srgbClr val="000000"/>
                </a:solidFill>
                <a:latin typeface="Times New Roman" pitchFamily="65" charset="-122"/>
                <a:ea typeface="宋体" pitchFamily="65" charset="-122"/>
              </a:rPr>
              <a:t>咸菜瓶不知什么时候出现了,她一把抢过我的扫帚,要扫地。</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我抢回来,她又要来抢。我擦擦眼睛,对她说,滚。</a:t>
            </a:r>
            <a:endParaRPr lang="zh-CN" altLang="en-US" sz="1500" dirty="0"/>
          </a:p>
          <a:p>
            <a:pPr marL="0" indent="0" eaLnBrk="0" latinLnBrk="1" hangingPunct="0">
              <a:lnSpc>
                <a:spcPct val="150000"/>
              </a:lnSpc>
              <a:spcBef>
                <a:spcPts val="0"/>
              </a:spcBef>
              <a:buNone/>
            </a:pPr>
            <a:r>
              <a:rPr lang="zh-CN" altLang="en-US" sz="1500" u="sng" kern="0" dirty="0" smtClean="0">
                <a:solidFill>
                  <a:srgbClr val="000000"/>
                </a:solidFill>
                <a:latin typeface="Times New Roman" pitchFamily="65" charset="-122"/>
                <a:ea typeface="宋体" pitchFamily="65" charset="-122"/>
              </a:rPr>
              <a:t>她愣了一下。我又说了一遍,滚。她的脸涨得通红,想说什么,但终究没说出来。她一跺脚,转</a:t>
            </a:r>
            <a:r>
              <a:rPr sz="1500" dirty="0"/>
              <a:t/>
            </a:r>
            <a:br>
              <a:rPr sz="1500" dirty="0"/>
            </a:br>
            <a:r>
              <a:rPr lang="zh-CN" altLang="en-US" sz="1500" u="sng" kern="0" dirty="0" smtClean="0">
                <a:solidFill>
                  <a:srgbClr val="000000"/>
                </a:solidFill>
                <a:latin typeface="Times New Roman" pitchFamily="65" charset="-122"/>
                <a:ea typeface="宋体" pitchFamily="65" charset="-122"/>
              </a:rPr>
              <a:t>身走了。</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晚饭后,我爸来接我,他已经听说了我打架的事情。</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你干吗跟她打,我爸叹气,严彩萍是个没妈的孩子。</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啊,我惊异地抬起头。</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你不知道啊,我爸说,她妈妈在她很小的时候就生病死掉了,她爸后来又讨了个女人,听说经常</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打她。对了,她骂你什么?</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1.作品用很多文字(2—4段)叙写妈妈不管“我”是一件好事情,这样写有什么作用?(6分)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2.简要分析作品中严彩萍的生活状态。(4分)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3.文中两处画线句分别表现了严彩萍什么样的心理?请简要分析。(4分)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4.请探究作品结尾部分“啊,我惊异地抬起头”的意蕴。(6分)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具体表现“我”的懵懂状态;与后文“我”对严彩萍的激烈反应形成对比,增添了作</a:t>
            </a:r>
            <a:r>
              <a:rPr dirty="0"/>
              <a:t/>
            </a:r>
            <a:br>
              <a:rPr dirty="0"/>
            </a:br>
            <a:r>
              <a:rPr lang="zh-CN" altLang="en-US" sz="1530" kern="0" dirty="0" smtClean="0">
                <a:solidFill>
                  <a:srgbClr val="000000"/>
                </a:solidFill>
                <a:latin typeface="Times New Roman" pitchFamily="65" charset="-122"/>
                <a:ea typeface="宋体" pitchFamily="65" charset="-122"/>
              </a:rPr>
              <a:t>品张力;为作品结尾表现“我”的内心成长做铺垫。</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从内容、结构和情感等角度分析段落的作用。写妈妈不管“我”其实是“我”不理</a:t>
            </a:r>
            <a:r>
              <a:rPr dirty="0"/>
              <a:t/>
            </a:r>
            <a:br>
              <a:rPr dirty="0"/>
            </a:br>
            <a:r>
              <a:rPr lang="zh-CN" altLang="en-US" sz="1530" kern="0" dirty="0" smtClean="0">
                <a:solidFill>
                  <a:srgbClr val="000000"/>
                </a:solidFill>
                <a:latin typeface="Times New Roman" pitchFamily="65" charset="-122"/>
                <a:ea typeface="宋体" pitchFamily="65" charset="-122"/>
              </a:rPr>
              <a:t>解妈妈,表现出“我”的懵懂无知;从结构来看,与后文“我”因别人侮辱妈妈后的激烈反应形</a:t>
            </a:r>
            <a:r>
              <a:rPr dirty="0"/>
              <a:t/>
            </a:r>
            <a:br>
              <a:rPr dirty="0"/>
            </a:br>
            <a:r>
              <a:rPr lang="zh-CN" altLang="en-US" sz="1530" kern="0" dirty="0" smtClean="0">
                <a:solidFill>
                  <a:srgbClr val="000000"/>
                </a:solidFill>
                <a:latin typeface="Times New Roman" pitchFamily="65" charset="-122"/>
                <a:ea typeface="宋体" pitchFamily="65" charset="-122"/>
              </a:rPr>
              <a:t>成对比,此情节为后文做铺垫。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亲妈死了,后妈待她不好,成绩不好,受人歧视(大家看不起她,用谐音给她起绰号)。</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关注描写严彩萍的段落,有直接描写和侧面描写,可以总结出其生活状态。如从“咸菜</a:t>
            </a:r>
            <a:r>
              <a:rPr dirty="0"/>
              <a:t/>
            </a:r>
            <a:br>
              <a:rPr dirty="0"/>
            </a:br>
            <a:r>
              <a:rPr lang="zh-CN" altLang="en-US" sz="1530" kern="0" dirty="0" smtClean="0">
                <a:solidFill>
                  <a:srgbClr val="000000"/>
                </a:solidFill>
                <a:latin typeface="Times New Roman" pitchFamily="65" charset="-122"/>
                <a:ea typeface="宋体" pitchFamily="65" charset="-122"/>
              </a:rPr>
              <a:t>瓶大名严彩萍,吴语‘咸’‘严’不分,到后来,连老师都叫她咸菜瓶。咸菜瓶拖两根鼻涕,坐</a:t>
            </a:r>
            <a:r>
              <a:rPr dirty="0"/>
              <a:t/>
            </a:r>
            <a:br>
              <a:rPr dirty="0"/>
            </a:br>
            <a:r>
              <a:rPr lang="zh-CN" altLang="en-US" sz="1530" kern="0" dirty="0" smtClean="0">
                <a:solidFill>
                  <a:srgbClr val="000000"/>
                </a:solidFill>
                <a:latin typeface="Times New Roman" pitchFamily="65" charset="-122"/>
                <a:ea typeface="宋体" pitchFamily="65" charset="-122"/>
              </a:rPr>
              <a:t>在最后一排,长得比我还高一头,成绩长期在倒数几名徘徊”等语段可以看出其生活状态。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第一处,想用帮“我”扫地的方式表达歉意。第二处,希望和解,没被接受的急躁、失</a:t>
            </a:r>
            <a:r>
              <a:rPr dirty="0"/>
              <a:t/>
            </a:r>
            <a:br>
              <a:rPr dirty="0"/>
            </a:br>
            <a:r>
              <a:rPr lang="zh-CN" altLang="en-US" sz="1530" kern="0" dirty="0" smtClean="0">
                <a:solidFill>
                  <a:srgbClr val="000000"/>
                </a:solidFill>
                <a:latin typeface="Times New Roman" pitchFamily="65" charset="-122"/>
                <a:ea typeface="宋体" pitchFamily="65" charset="-122"/>
              </a:rPr>
              <a:t>望和无奈。</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结合上下文的情节,分析人物心理。“抢”表现她想帮助“我”,可以看出其充满歉意;</a:t>
            </a:r>
            <a:r>
              <a:rPr dirty="0"/>
              <a:t/>
            </a:r>
            <a:br>
              <a:rPr dirty="0"/>
            </a:br>
            <a:r>
              <a:rPr lang="zh-CN" altLang="en-US" sz="1530" kern="0" dirty="0" smtClean="0">
                <a:solidFill>
                  <a:srgbClr val="000000"/>
                </a:solidFill>
                <a:latin typeface="Times New Roman" pitchFamily="65" charset="-122"/>
                <a:ea typeface="宋体" pitchFamily="65" charset="-122"/>
              </a:rPr>
              <a:t>“脸涨得通红”表现其急躁、失望,只因没有得到“我”的谅解。</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了解真相之后的惊讶,明白了严彩萍身世之后的同情,内心也原谅了严彩萍,对自己行</a:t>
            </a:r>
            <a:r>
              <a:rPr dirty="0"/>
              <a:t/>
            </a:r>
            <a:br>
              <a:rPr dirty="0"/>
            </a:br>
            <a:r>
              <a:rPr lang="zh-CN" altLang="en-US" sz="1530" kern="0" dirty="0" smtClean="0">
                <a:solidFill>
                  <a:srgbClr val="000000"/>
                </a:solidFill>
                <a:latin typeface="Times New Roman" pitchFamily="65" charset="-122"/>
                <a:ea typeface="宋体" pitchFamily="65" charset="-122"/>
              </a:rPr>
              <a:t>为的内疚,体现内心开始认识母亲对自己的意义。</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意蕴题可以从人物、情节、主题等角度分析。“我惊讶”是因为了解到严彩萍的身</a:t>
            </a:r>
            <a:r>
              <a:rPr dirty="0"/>
              <a:t/>
            </a:r>
            <a:br>
              <a:rPr dirty="0"/>
            </a:br>
            <a:r>
              <a:rPr lang="zh-CN" altLang="en-US" sz="1530" kern="0" dirty="0" smtClean="0">
                <a:solidFill>
                  <a:srgbClr val="000000"/>
                </a:solidFill>
                <a:latin typeface="Times New Roman" pitchFamily="65" charset="-122"/>
                <a:ea typeface="宋体" pitchFamily="65" charset="-122"/>
              </a:rPr>
              <a:t>世,瞬间理解了她的种种行为,两人同病相怜,“我”为自己的行为感到抱歉。从主题来看,</a:t>
            </a:r>
            <a:r>
              <a:rPr dirty="0"/>
              <a:t/>
            </a:r>
            <a:br>
              <a:rPr dirty="0"/>
            </a:br>
            <a:r>
              <a:rPr lang="zh-CN" altLang="en-US" sz="1530" kern="0" dirty="0" smtClean="0">
                <a:solidFill>
                  <a:srgbClr val="000000"/>
                </a:solidFill>
                <a:latin typeface="Times New Roman" pitchFamily="65" charset="-122"/>
                <a:ea typeface="宋体" pitchFamily="65" charset="-122"/>
              </a:rPr>
              <a:t>“我惊异”还源于成长中的孩子对“母亲”意义的体悟和反思,同时也开始思考人生的意</a:t>
            </a:r>
            <a:r>
              <a:rPr dirty="0"/>
              <a:t/>
            </a:r>
            <a:br>
              <a:rPr dirty="0"/>
            </a:br>
            <a:r>
              <a:rPr lang="zh-CN" altLang="en-US" sz="1530" kern="0" dirty="0" smtClean="0">
                <a:solidFill>
                  <a:srgbClr val="000000"/>
                </a:solidFill>
                <a:latin typeface="Times New Roman" pitchFamily="65" charset="-122"/>
                <a:ea typeface="宋体" pitchFamily="65" charset="-122"/>
              </a:rPr>
              <a:t>义。</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四、(2017无锡期末12—15)阅读下文,回答问题。(20分)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菱　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废 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陶家村在菱荡圩的坝上,离城不过半里,下坝过桥,走一个沙洲,到城西门。过桥的地方有一座</a:t>
            </a:r>
            <a:r>
              <a:rPr dirty="0"/>
              <a:t/>
            </a:r>
            <a:br>
              <a:rPr dirty="0"/>
            </a:br>
            <a:r>
              <a:rPr lang="zh-CN" altLang="en-US" sz="1530" kern="0" dirty="0" smtClean="0">
                <a:solidFill>
                  <a:srgbClr val="000000"/>
                </a:solidFill>
                <a:latin typeface="Times New Roman" pitchFamily="65" charset="-122"/>
                <a:ea typeface="宋体" pitchFamily="65" charset="-122"/>
              </a:rPr>
              <a:t>石塔,名叫洗手塔。人说,当初是没有桥的,往来要摆渡。一位姓张的老汉,专在这里摆渡过日,</a:t>
            </a:r>
            <a:r>
              <a:rPr dirty="0"/>
              <a:t/>
            </a:r>
            <a:br>
              <a:rPr dirty="0"/>
            </a:br>
            <a:r>
              <a:rPr lang="zh-CN" altLang="en-US" sz="1530" kern="0" dirty="0" smtClean="0">
                <a:solidFill>
                  <a:srgbClr val="000000"/>
                </a:solidFill>
                <a:latin typeface="Times New Roman" pitchFamily="65" charset="-122"/>
                <a:ea typeface="宋体" pitchFamily="65" charset="-122"/>
              </a:rPr>
              <a:t>头发白得像银丝。一天,何仙姑下凡来,度老汉升天,老汉道:“我不去。城里人如何下乡?乡下</a:t>
            </a:r>
            <a:r>
              <a:rPr dirty="0"/>
              <a:t/>
            </a:r>
            <a:br>
              <a:rPr dirty="0"/>
            </a:br>
            <a:r>
              <a:rPr lang="zh-CN" altLang="en-US" sz="1530" kern="0" dirty="0" smtClean="0">
                <a:solidFill>
                  <a:srgbClr val="000000"/>
                </a:solidFill>
                <a:latin typeface="Times New Roman" pitchFamily="65" charset="-122"/>
                <a:ea typeface="宋体" pitchFamily="65" charset="-122"/>
              </a:rPr>
              <a:t>人如何进城?”但老汉这天晚上死了。清早起来,河有桥,桥头有塔。何仙姑一夜修了桥。修</a:t>
            </a:r>
            <a:r>
              <a:rPr dirty="0"/>
              <a:t/>
            </a:r>
            <a:br>
              <a:rPr dirty="0"/>
            </a:br>
            <a:r>
              <a:rPr lang="zh-CN" altLang="en-US" sz="1530" kern="0" dirty="0" smtClean="0">
                <a:solidFill>
                  <a:srgbClr val="000000"/>
                </a:solidFill>
                <a:latin typeface="Times New Roman" pitchFamily="65" charset="-122"/>
                <a:ea typeface="宋体" pitchFamily="65" charset="-122"/>
              </a:rPr>
              <a:t>了桥洗一洗手,成洗手塔。这个故事,陶家村的陈聋子独不相信,他说:“张老头子摆渡,不是要</a:t>
            </a:r>
            <a:r>
              <a:rPr dirty="0"/>
              <a:t/>
            </a:r>
            <a:br>
              <a:rPr dirty="0"/>
            </a:br>
            <a:r>
              <a:rPr lang="zh-CN" altLang="en-US" sz="1530" kern="0" dirty="0" smtClean="0">
                <a:solidFill>
                  <a:srgbClr val="000000"/>
                </a:solidFill>
                <a:latin typeface="Times New Roman" pitchFamily="65" charset="-122"/>
                <a:ea typeface="宋体" pitchFamily="65" charset="-122"/>
              </a:rPr>
              <a:t>渡钱吗?”摆渡依然要人家给他钱,同聋子“打长工”是一样,所以决不能升天。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菱荡圩是以这个菱荡得名。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菱荡属陶家村,周围常青树的矮林,密得很。走在坝上,望见白水的一角。荡岸,绿草散着野花,</a:t>
            </a:r>
            <a:r>
              <a:rPr dirty="0"/>
              <a:t/>
            </a:r>
            <a:br>
              <a:rPr dirty="0"/>
            </a:br>
            <a:r>
              <a:rPr lang="zh-CN" altLang="en-US" sz="1530" kern="0" dirty="0" smtClean="0">
                <a:solidFill>
                  <a:srgbClr val="000000"/>
                </a:solidFill>
                <a:latin typeface="Times New Roman" pitchFamily="65" charset="-122"/>
                <a:ea typeface="宋体" pitchFamily="65" charset="-122"/>
              </a:rPr>
              <a:t>成一个圈圈。两个通口,一个连菜园,陈聋子种的几畦园也在这里。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城里人并不以为菱荡是陶家村的,是陈聋子的。大家都熟识这个聋子,喜欢他,打趣他,尤其是</a:t>
            </a:r>
            <a:r>
              <a:rPr dirty="0"/>
              <a:t/>
            </a:r>
            <a:br>
              <a:rPr dirty="0"/>
            </a:br>
            <a:r>
              <a:rPr lang="zh-CN" altLang="en-US" sz="1530" kern="0" dirty="0" smtClean="0">
                <a:solidFill>
                  <a:srgbClr val="000000"/>
                </a:solidFill>
                <a:latin typeface="Times New Roman" pitchFamily="65" charset="-122"/>
                <a:ea typeface="宋体" pitchFamily="65" charset="-122"/>
              </a:rPr>
              <a:t>那洗衣的女人——洗衣的多半住在西城根,河水浑了到菱荡来洗。菱荡的深,这才被她们搅动</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1.第④段中会明为什么逢人就问何时开火?请简要概括。(6分)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2.文中两处画线句分别表现了会明什么样的精神状态?请简要分析。(4分)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3.文中多处写到“插军旗”,请说明这个细节在全文中的主要作用。(4分)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4.请探究小说结尾“微笑的意义”的意蕴。(6分) </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了。太阳落山以及天刚刚破晓的时候,坝上也听得见她们喉咙叫,甚至,衣篮太重了坐在坝脚下</a:t>
            </a:r>
            <a:r>
              <a:t/>
            </a:r>
            <a:br/>
            <a:r>
              <a:rPr lang="zh-CN" altLang="en-US" sz="1530" kern="0" dirty="0" smtClean="0">
                <a:solidFill>
                  <a:srgbClr val="000000"/>
                </a:solidFill>
                <a:latin typeface="Times New Roman" pitchFamily="65" charset="-122"/>
                <a:ea typeface="宋体" pitchFamily="65" charset="-122"/>
              </a:rPr>
              <a:t>草地上“打一栈”的也与正在捶捣杵的相呼应。野花做了她们的蒲团,原来青青的草,她们踏</a:t>
            </a:r>
            <a:r>
              <a:t/>
            </a:r>
            <a:br/>
            <a:r>
              <a:rPr lang="zh-CN" altLang="en-US" sz="1530" kern="0" dirty="0" smtClean="0">
                <a:solidFill>
                  <a:srgbClr val="000000"/>
                </a:solidFill>
                <a:latin typeface="Times New Roman" pitchFamily="65" charset="-122"/>
                <a:ea typeface="宋体" pitchFamily="65" charset="-122"/>
              </a:rPr>
              <a:t>成了路。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陈聋子,平常略去了陈字,只称聋子。他在陶家村打了十几年长工,轻易不见他说话,别人说话</a:t>
            </a:r>
            <a:r>
              <a:t/>
            </a:r>
            <a:br/>
            <a:r>
              <a:rPr lang="zh-CN" altLang="en-US" sz="1530" kern="0" dirty="0" smtClean="0">
                <a:solidFill>
                  <a:srgbClr val="000000"/>
                </a:solidFill>
                <a:latin typeface="Times New Roman" pitchFamily="65" charset="-122"/>
                <a:ea typeface="宋体" pitchFamily="65" charset="-122"/>
              </a:rPr>
              <a:t>他偏肯听,大家都嫉妒他似的这样叫他。但这或者不始于陶家村,他到陶家村来似乎就没有带</a:t>
            </a:r>
            <a:r>
              <a:t/>
            </a:r>
            <a:br/>
            <a:r>
              <a:rPr lang="zh-CN" altLang="en-US" sz="1530" kern="0" dirty="0" smtClean="0">
                <a:solidFill>
                  <a:srgbClr val="000000"/>
                </a:solidFill>
                <a:latin typeface="Times New Roman" pitchFamily="65" charset="-122"/>
                <a:ea typeface="宋体" pitchFamily="65" charset="-122"/>
              </a:rPr>
              <a:t>来别的名字了。二老爹的园是他种,园里出的菜也要他挑上街去卖。二老爹相信他一人,回来</a:t>
            </a:r>
            <a:r>
              <a:t/>
            </a:r>
            <a:br/>
            <a:r>
              <a:rPr lang="zh-CN" altLang="en-US" sz="1530" kern="0" dirty="0" smtClean="0">
                <a:solidFill>
                  <a:srgbClr val="000000"/>
                </a:solidFill>
                <a:latin typeface="Times New Roman" pitchFamily="65" charset="-122"/>
                <a:ea typeface="宋体" pitchFamily="65" charset="-122"/>
              </a:rPr>
              <a:t>一文一文的钱向二老爹手上数。洗衣女人问他讨萝卜吃——好比他正在萝卜田里,他也连忙</a:t>
            </a:r>
            <a:r>
              <a:t/>
            </a:r>
            <a:br/>
            <a:r>
              <a:rPr lang="zh-CN" altLang="en-US" sz="1530" kern="0" dirty="0" smtClean="0">
                <a:solidFill>
                  <a:srgbClr val="000000"/>
                </a:solidFill>
                <a:latin typeface="Times New Roman" pitchFamily="65" charset="-122"/>
                <a:ea typeface="宋体" pitchFamily="65" charset="-122"/>
              </a:rPr>
              <a:t>拔起一个大的,连叶子给她。不过讨萝卜他就答应一个萝卜,再说他的萝卜不好,他无话回,笑</a:t>
            </a:r>
            <a:r>
              <a:t/>
            </a:r>
            <a:br/>
            <a:r>
              <a:rPr lang="zh-CN" altLang="en-US" sz="1530" kern="0" dirty="0" smtClean="0">
                <a:solidFill>
                  <a:srgbClr val="000000"/>
                </a:solidFill>
                <a:latin typeface="Times New Roman" pitchFamily="65" charset="-122"/>
                <a:ea typeface="宋体" pitchFamily="65" charset="-122"/>
              </a:rPr>
              <a:t>是笑的。菱荡圩的萝卜吃在口里实在甜。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菱荡满菱角的时候,菱荡里不时有一个小划子,坐划子在菱叶上打回旋的常是陈聋子。聋子总</a:t>
            </a:r>
            <a:r>
              <a:t/>
            </a:r>
            <a:br/>
            <a:r>
              <a:rPr lang="zh-CN" altLang="en-US" sz="1530" kern="0" dirty="0" smtClean="0">
                <a:solidFill>
                  <a:srgbClr val="000000"/>
                </a:solidFill>
                <a:latin typeface="Times New Roman" pitchFamily="65" charset="-122"/>
                <a:ea typeface="宋体" pitchFamily="65" charset="-122"/>
              </a:rPr>
              <a:t>是这样的去摘菱角。</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有一回,聋子送一篮菱角到石家井去,——石家井是城里有名的巷子,石姓所居,两边院墙夹成</a:t>
            </a:r>
            <a:r>
              <a:t/>
            </a:r>
            <a:br/>
            <a:r>
              <a:rPr lang="zh-CN" altLang="en-US" sz="1530" kern="0" dirty="0" smtClean="0">
                <a:solidFill>
                  <a:srgbClr val="000000"/>
                </a:solidFill>
                <a:latin typeface="Times New Roman" pitchFamily="65" charset="-122"/>
                <a:ea typeface="宋体" pitchFamily="65" charset="-122"/>
              </a:rPr>
              <a:t>一条深巷,石铺的道,小孩子走这里过,故意踏得响,逗回声。聋子走到石家大门,站住了,抬了头</a:t>
            </a:r>
            <a:r>
              <a:t/>
            </a:r>
            <a:br/>
            <a:r>
              <a:rPr lang="zh-CN" altLang="en-US" sz="1530" kern="0" dirty="0" smtClean="0">
                <a:solidFill>
                  <a:srgbClr val="000000"/>
                </a:solidFill>
                <a:latin typeface="Times New Roman" pitchFamily="65" charset="-122"/>
                <a:ea typeface="宋体" pitchFamily="65" charset="-122"/>
              </a:rPr>
              <a:t>望院子里的石榴,仿佛这样望得出人来。两条狗朝外一奔,跳到他的肩膀上叫。一条是黑的,一</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条是白的,聋子分不开眼睛,尽站在一块石上转,两手紧握篮子,一直到狗叫出了石家的小姑娘,</a:t>
            </a:r>
            <a:r>
              <a:t/>
            </a:r>
            <a:br/>
            <a:r>
              <a:rPr lang="zh-CN" altLang="en-US" sz="1530" kern="0" dirty="0" smtClean="0">
                <a:solidFill>
                  <a:srgbClr val="000000"/>
                </a:solidFill>
                <a:latin typeface="Times New Roman" pitchFamily="65" charset="-122"/>
                <a:ea typeface="宋体" pitchFamily="65" charset="-122"/>
              </a:rPr>
              <a:t>替他喝住狗。石家姑娘见了一篮红菱角,笑道:“是我家买的吗?”聋子被狗呆住了模样,一言</a:t>
            </a:r>
            <a:r>
              <a:t/>
            </a:r>
            <a:br/>
            <a:r>
              <a:rPr lang="zh-CN" altLang="en-US" sz="1530" kern="0" dirty="0" smtClean="0">
                <a:solidFill>
                  <a:srgbClr val="000000"/>
                </a:solidFill>
                <a:latin typeface="Times New Roman" pitchFamily="65" charset="-122"/>
                <a:ea typeface="宋体" pitchFamily="65" charset="-122"/>
              </a:rPr>
              <a:t>没有发,但他对了小姑娘牙齿都笑出来了。小姑娘引他进来,一会儿又送他出门。他连走路也</a:t>
            </a:r>
            <a:r>
              <a:t/>
            </a:r>
            <a:br/>
            <a:r>
              <a:rPr lang="zh-CN" altLang="en-US" sz="1530" kern="0" dirty="0" smtClean="0">
                <a:solidFill>
                  <a:srgbClr val="000000"/>
                </a:solidFill>
                <a:latin typeface="Times New Roman" pitchFamily="65" charset="-122"/>
                <a:ea typeface="宋体" pitchFamily="65" charset="-122"/>
              </a:rPr>
              <a:t>不响。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以后逢着二老爹的孙女儿吵嘴,聋子就咕噜一句:“你看街上的小姑娘是多么好!”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他的话总是这样的说。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一日,太阳已下西山,青天罩着菱荡圩照样的绿,不同的颜色,坝上庙的白墙,坝下聋子人一个,他</a:t>
            </a:r>
            <a:r>
              <a:t/>
            </a:r>
            <a:br/>
            <a:r>
              <a:rPr lang="zh-CN" altLang="en-US" sz="1530" kern="0" dirty="0" smtClean="0">
                <a:solidFill>
                  <a:srgbClr val="000000"/>
                </a:solidFill>
                <a:latin typeface="Times New Roman" pitchFamily="65" charset="-122"/>
                <a:ea typeface="宋体" pitchFamily="65" charset="-122"/>
              </a:rPr>
              <a:t>刚刚从家里上园来,挑了水桶,挟了锄头。他要挑水浇一浇园里的青椒。他一听——菱荡洗衣</a:t>
            </a:r>
            <a:r>
              <a:t/>
            </a:r>
            <a:br/>
            <a:r>
              <a:rPr lang="zh-CN" altLang="en-US" sz="1530" kern="0" dirty="0" smtClean="0">
                <a:solidFill>
                  <a:srgbClr val="000000"/>
                </a:solidFill>
                <a:latin typeface="Times New Roman" pitchFamily="65" charset="-122"/>
                <a:ea typeface="宋体" pitchFamily="65" charset="-122"/>
              </a:rPr>
              <a:t>的有好几个。</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走回了原处,扁担横在水桶上,他坐在扁担上,拿出烟秆来吃。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衔了烟偏了头听,——</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是张大嫂,张大嫂讲了一句好笑的话,聋子也笑。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烟秆系上腰。扁担挑上肩。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“今天真热!”张大嫂的破喉咙。</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“来了人看怎么办?”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“把人热死了怎么办?”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“哎呀——”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“我道是谁——聋子。”</a:t>
            </a:r>
            <a:endParaRPr lang="zh-CN" altLang="en-US"/>
          </a:p>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聋子眼睛望了水,笑着自语——</a:t>
            </a:r>
            <a:endParaRPr lang="zh-CN" altLang="en-US"/>
          </a:p>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“聋子!”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一九二七年十月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1.小说第一段写神话传说,有什么作用?请简要分析。(4分)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2.简要分析小说结尾画线句的艺术效果。(4分)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3.简要分析聋子的性格特点。(6分)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4.结合全文,探究小说的意蕴。(6分)</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①衬托菱荡的神奇与美丽。②引出小说并刻画主要人物。</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神话传说讲的是菱荡这里桥和塔的来历,写了如今菱荡“河有桥,桥头有塔”的美景,以</a:t>
            </a:r>
            <a:r>
              <a:rPr dirty="0"/>
              <a:t/>
            </a:r>
            <a:br>
              <a:rPr dirty="0"/>
            </a:br>
            <a:r>
              <a:rPr lang="zh-CN" altLang="en-US" sz="1530" kern="0" dirty="0" smtClean="0">
                <a:solidFill>
                  <a:srgbClr val="000000"/>
                </a:solidFill>
                <a:latin typeface="Times New Roman" pitchFamily="65" charset="-122"/>
                <a:ea typeface="宋体" pitchFamily="65" charset="-122"/>
              </a:rPr>
              <a:t>及张老汉的一心为他人、不想升天的淳朴善良,给菱荡这个地方增添了传奇色彩;小说刻画的</a:t>
            </a:r>
            <a:r>
              <a:rPr dirty="0"/>
              <a:t/>
            </a:r>
            <a:br>
              <a:rPr dirty="0"/>
            </a:br>
            <a:r>
              <a:rPr lang="zh-CN" altLang="en-US" sz="1530" kern="0" dirty="0" smtClean="0">
                <a:solidFill>
                  <a:srgbClr val="000000"/>
                </a:solidFill>
                <a:latin typeface="Times New Roman" pitchFamily="65" charset="-122"/>
                <a:ea typeface="宋体" pitchFamily="65" charset="-122"/>
              </a:rPr>
              <a:t>主要人物是陈聋子,这个人物正是由开头的神话传说引出的。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①通过神态、语言描写,传神地勾勒出人物悠然自得的心理;②与上文形成强烈的对</a:t>
            </a:r>
            <a:r>
              <a:rPr dirty="0"/>
              <a:t/>
            </a:r>
            <a:br>
              <a:rPr dirty="0"/>
            </a:br>
            <a:r>
              <a:rPr lang="zh-CN" altLang="en-US" sz="1530" kern="0" dirty="0" smtClean="0">
                <a:solidFill>
                  <a:srgbClr val="000000"/>
                </a:solidFill>
                <a:latin typeface="Times New Roman" pitchFamily="65" charset="-122"/>
                <a:ea typeface="宋体" pitchFamily="65" charset="-122"/>
              </a:rPr>
              <a:t>比,陈聋子自语“聋子”,与人们叫他“聋子”,以及他清楚听到女人对话,三者相映成趣,意味</a:t>
            </a:r>
            <a:r>
              <a:rPr dirty="0"/>
              <a:t/>
            </a:r>
            <a:br>
              <a:rPr dirty="0"/>
            </a:br>
            <a:r>
              <a:rPr lang="zh-CN" altLang="en-US" sz="1530" kern="0" dirty="0" smtClean="0">
                <a:solidFill>
                  <a:srgbClr val="000000"/>
                </a:solidFill>
                <a:latin typeface="Times New Roman" pitchFamily="65" charset="-122"/>
                <a:ea typeface="宋体" pitchFamily="65" charset="-122"/>
              </a:rPr>
              <a:t>隽永。</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画线句是对陈聋子听到洗衣妇女对话后的神态与语言的描写。题目要求分析表达效</a:t>
            </a:r>
            <a:r>
              <a:rPr dirty="0"/>
              <a:t/>
            </a:r>
            <a:br>
              <a:rPr dirty="0"/>
            </a:br>
            <a:r>
              <a:rPr lang="zh-CN" altLang="en-US" sz="1530" kern="0" dirty="0" smtClean="0">
                <a:solidFill>
                  <a:srgbClr val="000000"/>
                </a:solidFill>
                <a:latin typeface="Times New Roman" pitchFamily="65" charset="-122"/>
                <a:ea typeface="宋体" pitchFamily="65" charset="-122"/>
              </a:rPr>
              <a:t>果,首先分析是如何写人的,表现了人物怎样的心理特点。然后从内容上进行分析,聋子其实不</a:t>
            </a:r>
            <a:r>
              <a:rPr dirty="0"/>
              <a:t/>
            </a:r>
            <a:br>
              <a:rPr dirty="0"/>
            </a:br>
            <a:r>
              <a:rPr lang="zh-CN" altLang="en-US" sz="1530" kern="0" dirty="0" smtClean="0">
                <a:solidFill>
                  <a:srgbClr val="000000"/>
                </a:solidFill>
                <a:latin typeface="Times New Roman" pitchFamily="65" charset="-122"/>
                <a:ea typeface="宋体" pitchFamily="65" charset="-122"/>
              </a:rPr>
              <a:t>聋,人家说话,他都听得清楚,但他却自语“聋子”,既形成对比,也具有调侃味道。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①质朴、直率。他凭自己的性情用俗世常理去判断神话传说的真实性。②善良、憨</a:t>
            </a:r>
            <a:r>
              <a:rPr dirty="0"/>
              <a:t/>
            </a:r>
            <a:br>
              <a:rPr dirty="0"/>
            </a:br>
            <a:r>
              <a:rPr lang="zh-CN" altLang="en-US" sz="1530" kern="0" dirty="0" smtClean="0">
                <a:solidFill>
                  <a:srgbClr val="000000"/>
                </a:solidFill>
                <a:latin typeface="Times New Roman" pitchFamily="65" charset="-122"/>
                <a:ea typeface="宋体" pitchFamily="65" charset="-122"/>
              </a:rPr>
              <a:t>厚。陈聋子帮人卖菜无贪财之心;别人问他要萝卜吃,他挑大的给;别人逗他,他从不计较(或不</a:t>
            </a:r>
            <a:r>
              <a:rPr dirty="0"/>
              <a:t/>
            </a:r>
            <a:br>
              <a:rPr dirty="0"/>
            </a:br>
            <a:r>
              <a:rPr lang="zh-CN" altLang="en-US" sz="1530" kern="0" dirty="0" smtClean="0">
                <a:solidFill>
                  <a:srgbClr val="000000"/>
                </a:solidFill>
                <a:latin typeface="Times New Roman" pitchFamily="65" charset="-122"/>
                <a:ea typeface="宋体" pitchFamily="65" charset="-122"/>
              </a:rPr>
              <a:t>爱说话)。③勤劳、知足。帮东家经营十几年的菜园,尽心尽力,并无怨言。</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解</a:t>
            </a:r>
            <a:r>
              <a:rPr lang="zh-CN" altLang="en-US" sz="1530" b="1" kern="0" dirty="0" smtClean="0">
                <a:solidFill>
                  <a:srgbClr val="000000"/>
                </a:solidFill>
                <a:latin typeface="Times New Roman" pitchFamily="65" charset="-122"/>
                <a:ea typeface="宋体" pitchFamily="65" charset="-122"/>
              </a:rPr>
              <a:t>析</a:t>
            </a:r>
            <a:r>
              <a:rPr lang="zh-CN" altLang="en-US" sz="1530" kern="0" dirty="0" smtClean="0">
                <a:solidFill>
                  <a:srgbClr val="000000"/>
                </a:solidFill>
                <a:latin typeface="Times New Roman" pitchFamily="65" charset="-122"/>
                <a:ea typeface="宋体" pitchFamily="65" charset="-122"/>
              </a:rPr>
              <a:t>　概括陈聋子的性格特点,可从有关陈聋子的事件上分析。陈聋子的事件,主要有三件。</a:t>
            </a:r>
            <a:r>
              <a:rPr dirty="0"/>
              <a:t/>
            </a:r>
            <a:br>
              <a:rPr dirty="0"/>
            </a:br>
            <a:r>
              <a:rPr lang="zh-CN" altLang="en-US" sz="1530" kern="0" dirty="0" smtClean="0">
                <a:solidFill>
                  <a:srgbClr val="000000"/>
                </a:solidFill>
                <a:latin typeface="Times New Roman" pitchFamily="65" charset="-122"/>
                <a:ea typeface="宋体" pitchFamily="65" charset="-122"/>
              </a:rPr>
              <a:t>一是他不喜欢说话,但质朴、直率,有着自己的性情与判断能力,例如他不相信神话故事。二是</a:t>
            </a:r>
            <a:r>
              <a:rPr dirty="0"/>
              <a:t/>
            </a:r>
            <a:br>
              <a:rPr dirty="0"/>
            </a:br>
            <a:r>
              <a:rPr lang="zh-CN" altLang="en-US" sz="1530" kern="0" dirty="0" smtClean="0">
                <a:solidFill>
                  <a:srgbClr val="000000"/>
                </a:solidFill>
                <a:latin typeface="Times New Roman" pitchFamily="65" charset="-122"/>
                <a:ea typeface="宋体" pitchFamily="65" charset="-122"/>
              </a:rPr>
              <a:t>对待他人的态度,显出他的善良、憨厚,例如帮人卖菜不贪财;给别人萝卜,不计较别人逗他;二</a:t>
            </a:r>
            <a:r>
              <a:rPr dirty="0"/>
              <a:t/>
            </a:r>
            <a:br>
              <a:rPr dirty="0"/>
            </a:br>
            <a:r>
              <a:rPr lang="zh-CN" altLang="en-US" sz="1530" kern="0" dirty="0" smtClean="0">
                <a:solidFill>
                  <a:srgbClr val="000000"/>
                </a:solidFill>
                <a:latin typeface="Times New Roman" pitchFamily="65" charset="-122"/>
                <a:ea typeface="宋体" pitchFamily="65" charset="-122"/>
              </a:rPr>
              <a:t>老爹孙女儿吵架时说的话;等等。三是帮东家经营菜园,勤劳、知足,尽心尽力,毫无怨言。从</a:t>
            </a:r>
            <a:r>
              <a:rPr dirty="0"/>
              <a:t/>
            </a:r>
            <a:br>
              <a:rPr dirty="0"/>
            </a:br>
            <a:r>
              <a:rPr lang="zh-CN" altLang="en-US" sz="1530" kern="0" dirty="0" smtClean="0">
                <a:solidFill>
                  <a:srgbClr val="000000"/>
                </a:solidFill>
                <a:latin typeface="Times New Roman" pitchFamily="65" charset="-122"/>
                <a:ea typeface="宋体" pitchFamily="65" charset="-122"/>
              </a:rPr>
              <a:t>中提炼即可。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①通过片段式情节,再现了一幅过去南方水乡的世俗图,反映了农民的生活状态。②</a:t>
            </a:r>
            <a:r>
              <a:rPr dirty="0"/>
              <a:t/>
            </a:r>
            <a:br>
              <a:rPr dirty="0"/>
            </a:br>
            <a:r>
              <a:rPr lang="zh-CN" altLang="en-US" sz="1530" kern="0" dirty="0" smtClean="0">
                <a:solidFill>
                  <a:srgbClr val="000000"/>
                </a:solidFill>
                <a:latin typeface="Times New Roman" pitchFamily="65" charset="-122"/>
                <a:ea typeface="宋体" pitchFamily="65" charset="-122"/>
              </a:rPr>
              <a:t>通过环境描写,展现了农村美丽的风光,表现了自然美。③通过人物描写,反映了农村人与人之</a:t>
            </a:r>
            <a:r>
              <a:rPr dirty="0"/>
              <a:t/>
            </a:r>
            <a:br>
              <a:rPr dirty="0"/>
            </a:br>
            <a:r>
              <a:rPr lang="zh-CN" altLang="en-US" sz="1530" kern="0" dirty="0" smtClean="0">
                <a:solidFill>
                  <a:srgbClr val="000000"/>
                </a:solidFill>
                <a:latin typeface="Times New Roman" pitchFamily="65" charset="-122"/>
                <a:ea typeface="宋体" pitchFamily="65" charset="-122"/>
              </a:rPr>
              <a:t>间淳朴融洽的关系,揭示了人性美。</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小说意蕴,就是小说要素(人物、情节、环境)表达的主旨。小说人物,主要是陈聋子及</a:t>
            </a:r>
            <a:r>
              <a:rPr dirty="0"/>
              <a:t/>
            </a:r>
            <a:br>
              <a:rPr dirty="0"/>
            </a:br>
            <a:r>
              <a:rPr lang="zh-CN" altLang="en-US" sz="1530" kern="0" dirty="0" smtClean="0">
                <a:solidFill>
                  <a:srgbClr val="000000"/>
                </a:solidFill>
                <a:latin typeface="Times New Roman" pitchFamily="65" charset="-122"/>
                <a:ea typeface="宋体" pitchFamily="65" charset="-122"/>
              </a:rPr>
              <a:t>陶家村的人;小说情节,是由若干生活片段组成的一个个生活场景,反映的是乡村的生活情景、</a:t>
            </a:r>
            <a:r>
              <a:rPr dirty="0"/>
              <a:t/>
            </a:r>
            <a:br>
              <a:rPr dirty="0"/>
            </a:br>
            <a:r>
              <a:rPr lang="zh-CN" altLang="en-US" sz="1530" kern="0" dirty="0" smtClean="0">
                <a:solidFill>
                  <a:srgbClr val="000000"/>
                </a:solidFill>
                <a:latin typeface="Times New Roman" pitchFamily="65" charset="-122"/>
                <a:ea typeface="宋体" pitchFamily="65" charset="-122"/>
              </a:rPr>
              <a:t>生活态度(生活状态);小说环境,美丽而神奇。</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五、(2017苏州一模,12—15)阅读下文,回答问题。(20分)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幽灵的对话</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[阿根廷]博尔赫斯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他是在1877年一个冬天的清晨,从英格兰南部到这里来的。脸色红润,体格健壮,身材肥胖,戴</a:t>
            </a:r>
            <a:r>
              <a:t/>
            </a:r>
            <a:br/>
            <a:r>
              <a:rPr lang="zh-CN" altLang="en-US" sz="1530" kern="0" dirty="0" smtClean="0">
                <a:solidFill>
                  <a:srgbClr val="000000"/>
                </a:solidFill>
                <a:latin typeface="Times New Roman" pitchFamily="65" charset="-122"/>
                <a:ea typeface="宋体" pitchFamily="65" charset="-122"/>
              </a:rPr>
              <a:t>的是一顶圆筒高帽,穿的是一件奇怪的羊毛披肩,中间有一道开口。</a:t>
            </a:r>
            <a:r>
              <a:rPr lang="zh-CN" altLang="en-US" sz="1530" u="sng" kern="0" dirty="0" smtClean="0">
                <a:solidFill>
                  <a:srgbClr val="000000"/>
                </a:solidFill>
                <a:latin typeface="Times New Roman" pitchFamily="65" charset="-122"/>
                <a:ea typeface="宋体" pitchFamily="65" charset="-122"/>
              </a:rPr>
              <a:t>一群男人、女人和孩子急</a:t>
            </a:r>
            <a:r>
              <a:t/>
            </a:r>
            <a:br/>
            <a:r>
              <a:rPr lang="zh-CN" altLang="en-US" sz="1530" u="sng" kern="0" dirty="0" smtClean="0">
                <a:solidFill>
                  <a:srgbClr val="000000"/>
                </a:solidFill>
                <a:latin typeface="Times New Roman" pitchFamily="65" charset="-122"/>
                <a:ea typeface="宋体" pitchFamily="65" charset="-122"/>
              </a:rPr>
              <a:t>切地等待着他。他们中间许多人的脖子上,都有一道红线样的伤痕;另外有一些人,则没有了脑</a:t>
            </a:r>
            <a:r>
              <a:t/>
            </a:r>
            <a:br/>
            <a:r>
              <a:rPr lang="zh-CN" altLang="en-US" sz="1530" u="sng" kern="0" dirty="0" smtClean="0">
                <a:solidFill>
                  <a:srgbClr val="000000"/>
                </a:solidFill>
                <a:latin typeface="Times New Roman" pitchFamily="65" charset="-122"/>
                <a:ea typeface="宋体" pitchFamily="65" charset="-122"/>
              </a:rPr>
              <a:t>袋,走起路来晃晃悠悠的,像在黑暗里行走。渐渐地,他们围住了这个刚刚来的人。人群里,有</a:t>
            </a:r>
            <a:r>
              <a:t/>
            </a:r>
            <a:br/>
            <a:r>
              <a:rPr lang="zh-CN" altLang="en-US" sz="1530" u="sng" kern="0" dirty="0" smtClean="0">
                <a:solidFill>
                  <a:srgbClr val="000000"/>
                </a:solidFill>
                <a:latin typeface="Times New Roman" pitchFamily="65" charset="-122"/>
                <a:ea typeface="宋体" pitchFamily="65" charset="-122"/>
              </a:rPr>
              <a:t>一个什么人高声骂了一句脏话,但是,一种由来已久的恐惧,使他们骂了一声就到此为止了。</a:t>
            </a:r>
            <a:r>
              <a:rPr lang="zh-CN" altLang="en-US" sz="1530" kern="0" dirty="0" smtClean="0">
                <a:solidFill>
                  <a:srgbClr val="000000"/>
                </a:solidFill>
                <a:latin typeface="Times New Roman" pitchFamily="65" charset="-122"/>
                <a:ea typeface="宋体" pitchFamily="65" charset="-122"/>
              </a:rPr>
              <a:t>这</a:t>
            </a:r>
            <a:r>
              <a:t/>
            </a:r>
            <a:br/>
            <a:r>
              <a:rPr lang="zh-CN" altLang="en-US" sz="1530" kern="0" dirty="0" smtClean="0">
                <a:solidFill>
                  <a:srgbClr val="000000"/>
                </a:solidFill>
                <a:latin typeface="Times New Roman" pitchFamily="65" charset="-122"/>
                <a:ea typeface="宋体" pitchFamily="65" charset="-122"/>
              </a:rPr>
              <a:t>时候,有一个皮肤黝黑、眼睛像两只火炬的军人走上前来,他乱蓬蓬的头发和漆黑的胡子好像</a:t>
            </a:r>
            <a:r>
              <a:t/>
            </a:r>
            <a:br/>
            <a:r>
              <a:rPr lang="zh-CN" altLang="en-US" sz="1530" kern="0" dirty="0" smtClean="0">
                <a:solidFill>
                  <a:srgbClr val="000000"/>
                </a:solidFill>
                <a:latin typeface="Times New Roman" pitchFamily="65" charset="-122"/>
                <a:ea typeface="宋体" pitchFamily="65" charset="-122"/>
              </a:rPr>
              <a:t>要把脸都吞没了。十二三道致命的伤痕,刻在他的身体上,仿佛虎皮上的条纹。那个刚来的人</a:t>
            </a:r>
            <a:r>
              <a:t/>
            </a:r>
            <a:br/>
            <a:r>
              <a:rPr lang="zh-CN" altLang="en-US" sz="1530" kern="0" dirty="0" smtClean="0">
                <a:solidFill>
                  <a:srgbClr val="000000"/>
                </a:solidFill>
                <a:latin typeface="Times New Roman" pitchFamily="65" charset="-122"/>
                <a:ea typeface="宋体" pitchFamily="65" charset="-122"/>
              </a:rPr>
              <a:t>看见了他,突然变了脸色,后来,还是迎上前去,伸出了手。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“看见这样尊贵的一个战士,被背信弃义的刀刃击倒,怎么不叫我伤心!”他神色自若地说,</a:t>
            </a:r>
            <a:r>
              <a:t/>
            </a:r>
            <a:br/>
            <a:r>
              <a:rPr lang="zh-CN" altLang="en-US" sz="1530" kern="0" dirty="0" smtClean="0">
                <a:solidFill>
                  <a:srgbClr val="000000"/>
                </a:solidFill>
                <a:latin typeface="Times New Roman" pitchFamily="65" charset="-122"/>
                <a:ea typeface="宋体" pitchFamily="65" charset="-122"/>
              </a:rPr>
              <a:t>“然而,我将命令逮捕那些参与这场屠杀的帮凶,清洗他们的罪行,也好使我内心感到满意!”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“如果你说的是桑托斯·佩雷斯和雷纳兄弟俩,那么我希望你知道,我已经感谢过他们了。”这</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个浑身是血的人庄严地说道。</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那个刚来的人瞧着他,似乎怀疑他是在开玩笑或者是吓唬人。但是基罗加继续往下说道:“罗</a:t>
            </a:r>
            <a:r>
              <a:t/>
            </a:r>
            <a:br/>
            <a:r>
              <a:rPr lang="zh-CN" altLang="en-US" sz="1530" kern="0" dirty="0" smtClean="0">
                <a:solidFill>
                  <a:srgbClr val="000000"/>
                </a:solidFill>
                <a:latin typeface="Times New Roman" pitchFamily="65" charset="-122"/>
                <a:ea typeface="宋体" pitchFamily="65" charset="-122"/>
              </a:rPr>
              <a:t>萨斯,你确实从来不了解我。既然我们的命运如此不同,你又怎么能了解呢?你曾有幸主宰过</a:t>
            </a:r>
            <a:r>
              <a:t/>
            </a:r>
            <a:br/>
            <a:r>
              <a:rPr lang="zh-CN" altLang="en-US" sz="1530" kern="0" dirty="0" smtClean="0">
                <a:solidFill>
                  <a:srgbClr val="000000"/>
                </a:solidFill>
                <a:latin typeface="Times New Roman" pitchFamily="65" charset="-122"/>
                <a:ea typeface="宋体" pitchFamily="65" charset="-122"/>
              </a:rPr>
              <a:t>一座面向欧洲的大城市。而我的命运却是在美洲的穷乡僻壤打仗。我的世界有长矛、杀</a:t>
            </a:r>
            <a:r>
              <a:t/>
            </a:r>
            <a:br/>
            <a:r>
              <a:rPr lang="zh-CN" altLang="en-US" sz="1530" kern="0" dirty="0" smtClean="0">
                <a:solidFill>
                  <a:srgbClr val="000000"/>
                </a:solidFill>
                <a:latin typeface="Times New Roman" pitchFamily="65" charset="-122"/>
                <a:ea typeface="宋体" pitchFamily="65" charset="-122"/>
              </a:rPr>
              <a:t>声、沙原,以及在荒僻的地方所取得的几乎是不为人知的胜利。这些东西能博得什么名声?然</a:t>
            </a:r>
            <a:r>
              <a:t/>
            </a:r>
            <a:br/>
            <a:r>
              <a:rPr lang="zh-CN" altLang="en-US" sz="1530" kern="0" dirty="0" smtClean="0">
                <a:solidFill>
                  <a:srgbClr val="000000"/>
                </a:solidFill>
                <a:latin typeface="Times New Roman" pitchFamily="65" charset="-122"/>
                <a:ea typeface="宋体" pitchFamily="65" charset="-122"/>
              </a:rPr>
              <a:t>而我在人们的记忆里活着,而且还要继续活许多年,因为我是在一处名叫雅科悬崖的地方,被几</a:t>
            </a:r>
            <a:r>
              <a:t/>
            </a:r>
            <a:br/>
            <a:r>
              <a:rPr lang="zh-CN" altLang="en-US" sz="1530" kern="0" dirty="0" smtClean="0">
                <a:solidFill>
                  <a:srgbClr val="000000"/>
                </a:solidFill>
                <a:latin typeface="Times New Roman" pitchFamily="65" charset="-122"/>
                <a:ea typeface="宋体" pitchFamily="65" charset="-122"/>
              </a:rPr>
              <a:t>个手执长刀的骑马的人,在一辆驿站马车里杀害的。我不得不感谢你赐给我这样古怪的死</a:t>
            </a:r>
            <a:r>
              <a:t/>
            </a:r>
            <a:br/>
            <a:r>
              <a:rPr lang="zh-CN" altLang="en-US" sz="1530" kern="0" dirty="0" smtClean="0">
                <a:solidFill>
                  <a:srgbClr val="000000"/>
                </a:solidFill>
                <a:latin typeface="Times New Roman" pitchFamily="65" charset="-122"/>
                <a:ea typeface="宋体" pitchFamily="65" charset="-122"/>
              </a:rPr>
              <a:t>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罗萨斯已经恢复了自信,傲岸地望着他。“你真是一个浪漫的人,”他说,“身后的荣誉并不比</a:t>
            </a:r>
            <a:r>
              <a:t/>
            </a:r>
            <a:br/>
            <a:r>
              <a:rPr lang="zh-CN" altLang="en-US" sz="1530" kern="0" dirty="0" smtClean="0">
                <a:solidFill>
                  <a:srgbClr val="000000"/>
                </a:solidFill>
                <a:latin typeface="Times New Roman" pitchFamily="65" charset="-122"/>
                <a:ea typeface="宋体" pitchFamily="65" charset="-122"/>
              </a:rPr>
              <a:t>同代人的夸赞有更多的意义;尽管同代人的夸赞也不值什么,只要花几个小钱就能得到。”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“我知道你的看法,”基罗加回答说,“在1852年,命运,也许是出于慷慨,也许是出于一种愿望,</a:t>
            </a:r>
            <a:r>
              <a:t/>
            </a:r>
            <a:br/>
            <a:r>
              <a:rPr lang="zh-CN" altLang="en-US" sz="1530" kern="0" dirty="0" smtClean="0">
                <a:solidFill>
                  <a:srgbClr val="000000"/>
                </a:solidFill>
                <a:latin typeface="Times New Roman" pitchFamily="65" charset="-122"/>
                <a:ea typeface="宋体" pitchFamily="65" charset="-122"/>
              </a:rPr>
              <a:t>要试探一下你的内心深处,赏赐给了你在战斗中像个男子汉大丈夫那样去死的机会。你却表</a:t>
            </a:r>
            <a:r>
              <a:t/>
            </a:r>
            <a:br/>
            <a:r>
              <a:rPr lang="zh-CN" altLang="en-US" sz="1530" kern="0" dirty="0" smtClean="0">
                <a:solidFill>
                  <a:srgbClr val="000000"/>
                </a:solidFill>
                <a:latin typeface="Times New Roman" pitchFamily="65" charset="-122"/>
                <a:ea typeface="宋体" pitchFamily="65" charset="-122"/>
              </a:rPr>
              <a:t>现出你根本不配接受这样的赏赐:流血和格斗,把你吓坏了。”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“吓坏了?”罗萨斯反问道,“我,我这样一个在南方驯过马、后来又把整个国家都驯服了的</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人会被吓坏?”</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基罗加的脸上第一次出现了幸福的笑容。“我知道,”他慢条斯理地说道,“根据您庄园的总</a:t>
            </a:r>
            <a:r>
              <a:rPr sz="1500" dirty="0"/>
              <a:t/>
            </a:r>
            <a:br>
              <a:rPr sz="1500" dirty="0"/>
            </a:br>
            <a:r>
              <a:rPr lang="zh-CN" altLang="en-US" sz="1500" kern="0" dirty="0" smtClean="0">
                <a:solidFill>
                  <a:srgbClr val="000000"/>
                </a:solidFill>
                <a:latin typeface="Times New Roman" pitchFamily="65" charset="-122"/>
                <a:ea typeface="宋体" pitchFamily="65" charset="-122"/>
              </a:rPr>
              <a:t>管和雇工们提供的完整资料,您确曾不止一次地显示过马上功夫。不过,正是在那个时期,在美</a:t>
            </a:r>
            <a:r>
              <a:rPr sz="1500" dirty="0"/>
              <a:t/>
            </a:r>
            <a:br>
              <a:rPr sz="1500" dirty="0"/>
            </a:br>
            <a:r>
              <a:rPr lang="zh-CN" altLang="en-US" sz="1500" kern="0" dirty="0" smtClean="0">
                <a:solidFill>
                  <a:srgbClr val="000000"/>
                </a:solidFill>
                <a:latin typeface="Times New Roman" pitchFamily="65" charset="-122"/>
                <a:ea typeface="宋体" pitchFamily="65" charset="-122"/>
              </a:rPr>
              <a:t>洲,而且同样是在马背之上,却有过另外许多壮举,他们是查卡布科、胡宁、帕尔马·雷东达和</a:t>
            </a:r>
            <a:r>
              <a:rPr sz="1500" dirty="0"/>
              <a:t/>
            </a:r>
            <a:br>
              <a:rPr sz="1500" dirty="0"/>
            </a:br>
            <a:r>
              <a:rPr lang="zh-CN" altLang="en-US" sz="1500" kern="0" dirty="0" smtClean="0">
                <a:solidFill>
                  <a:srgbClr val="000000"/>
                </a:solidFill>
                <a:latin typeface="Times New Roman" pitchFamily="65" charset="-122"/>
                <a:ea typeface="宋体" pitchFamily="65" charset="-122"/>
              </a:rPr>
              <a:t>卡塞罗斯。”</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罗萨斯听着,脸上不动声色,然后回答说:“我用不着出去逞勇。我安排比我勇敢的人去打仗,</a:t>
            </a:r>
            <a:r>
              <a:rPr sz="1500" dirty="0"/>
              <a:t/>
            </a:r>
            <a:br>
              <a:rPr sz="1500" dirty="0"/>
            </a:br>
            <a:r>
              <a:rPr lang="zh-CN" altLang="en-US" sz="1500" kern="0" dirty="0" smtClean="0">
                <a:solidFill>
                  <a:srgbClr val="000000"/>
                </a:solidFill>
                <a:latin typeface="Times New Roman" pitchFamily="65" charset="-122"/>
                <a:ea typeface="宋体" pitchFamily="65" charset="-122"/>
              </a:rPr>
              <a:t>去替我死。譬如说,那个杀死你的桑托斯·佩雷斯就是其中的一个。勇敢,无非就是能不能顶得</a:t>
            </a:r>
            <a:r>
              <a:rPr sz="1500" dirty="0"/>
              <a:t/>
            </a:r>
            <a:br>
              <a:rPr sz="1500" dirty="0"/>
            </a:br>
            <a:r>
              <a:rPr lang="zh-CN" altLang="en-US" sz="1500" kern="0" dirty="0" smtClean="0">
                <a:solidFill>
                  <a:srgbClr val="000000"/>
                </a:solidFill>
                <a:latin typeface="Times New Roman" pitchFamily="65" charset="-122"/>
                <a:ea typeface="宋体" pitchFamily="65" charset="-122"/>
              </a:rPr>
              <a:t>住;有的人比别人顶得住,但是他们迟早也都要垮下来的。”</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“也许是吧,”基罗加说道,“然而,我曾经活过又死了,但却至今不知道什么是害怕。现在,我</a:t>
            </a:r>
            <a:r>
              <a:rPr sz="1500" dirty="0"/>
              <a:t/>
            </a:r>
            <a:br>
              <a:rPr sz="1500" dirty="0"/>
            </a:br>
            <a:r>
              <a:rPr lang="zh-CN" altLang="en-US" sz="1500" kern="0" dirty="0" smtClean="0">
                <a:solidFill>
                  <a:srgbClr val="000000"/>
                </a:solidFill>
                <a:latin typeface="Times New Roman" pitchFamily="65" charset="-122"/>
                <a:ea typeface="宋体" pitchFamily="65" charset="-122"/>
              </a:rPr>
              <a:t>希望被人忘记,希望能够换个模样,另有一番作为,因为历史上已经有过太多的狂暴之徒。我不</a:t>
            </a:r>
            <a:r>
              <a:rPr sz="1500" dirty="0"/>
              <a:t/>
            </a:r>
            <a:br>
              <a:rPr sz="1500" dirty="0"/>
            </a:br>
            <a:r>
              <a:rPr lang="zh-CN" altLang="en-US" sz="1500" kern="0" dirty="0" smtClean="0">
                <a:solidFill>
                  <a:srgbClr val="000000"/>
                </a:solidFill>
                <a:latin typeface="Times New Roman" pitchFamily="65" charset="-122"/>
                <a:ea typeface="宋体" pitchFamily="65" charset="-122"/>
              </a:rPr>
              <a:t>知道自己会变成什么样子,会有什么遭际,但是,肯定不会胆怯。”</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“我却只想做我自己,”罗萨斯说,“我不想变成另外一个人。”</a:t>
            </a:r>
            <a:endParaRPr lang="zh-CN" altLang="en-US" sz="1500" dirty="0"/>
          </a:p>
          <a:p>
            <a:pPr marL="0" indent="0" eaLnBrk="0" latinLnBrk="1" hangingPunct="0">
              <a:lnSpc>
                <a:spcPct val="150000"/>
              </a:lnSpc>
              <a:spcBef>
                <a:spcPts val="0"/>
              </a:spcBef>
              <a:buNone/>
            </a:pPr>
            <a:r>
              <a:rPr lang="zh-CN" altLang="en-US" sz="1500" u="sng" kern="0" dirty="0" smtClean="0">
                <a:solidFill>
                  <a:srgbClr val="000000"/>
                </a:solidFill>
                <a:latin typeface="Times New Roman" pitchFamily="65" charset="-122"/>
                <a:ea typeface="宋体" pitchFamily="65" charset="-122"/>
              </a:rPr>
              <a:t>“石头也是希望永远是石头的,”基罗加说,“它们做了无数世纪的石头,但最后都化成了尘</a:t>
            </a:r>
            <a:r>
              <a:rPr sz="1500" dirty="0"/>
              <a:t/>
            </a:r>
            <a:br>
              <a:rPr sz="1500" dirty="0"/>
            </a:br>
            <a:r>
              <a:rPr lang="zh-CN" altLang="en-US" sz="1500" u="sng" kern="0" dirty="0" smtClean="0">
                <a:solidFill>
                  <a:srgbClr val="000000"/>
                </a:solidFill>
                <a:latin typeface="Times New Roman" pitchFamily="65" charset="-122"/>
                <a:ea typeface="宋体" pitchFamily="65" charset="-122"/>
              </a:rPr>
              <a:t>土。”</a:t>
            </a:r>
            <a:endParaRPr lang="en-US" altLang="zh-CN" sz="1500" u="sng"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[注]    罗萨斯(1793—1877年)阿根廷军事首领。</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1.结合文章内容,概括罗萨斯和基罗加两人生前发生的故事。(2分)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2.第一段中的画线句有什么作用?(6分)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3.罗萨斯有哪些性格特点?请简要概括。(6分)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4.结合全文,探究最后一段中画线句的内涵。(6分) </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罗萨斯派人暗杀了基罗加。</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主要根据“我用不着出去逞勇。我安排比我勇敢的人去打仗,去替我死。譬如说,那个</a:t>
            </a:r>
            <a:r>
              <a:rPr dirty="0"/>
              <a:t/>
            </a:r>
            <a:br>
              <a:rPr dirty="0"/>
            </a:br>
            <a:r>
              <a:rPr lang="zh-CN" altLang="en-US" sz="1530" kern="0" dirty="0" smtClean="0">
                <a:solidFill>
                  <a:srgbClr val="000000"/>
                </a:solidFill>
                <a:latin typeface="Times New Roman" pitchFamily="65" charset="-122"/>
                <a:ea typeface="宋体" pitchFamily="65" charset="-122"/>
              </a:rPr>
              <a:t>杀死你的桑托斯·佩雷斯就是其中的一个”来概括故事情节和两人之间的关系。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写人们的外貌特点(人们身上的伤痕、没有脑袋),照应题目中的“幽灵”;通过人们</a:t>
            </a:r>
            <a:r>
              <a:rPr dirty="0"/>
              <a:t/>
            </a:r>
            <a:br>
              <a:rPr dirty="0"/>
            </a:br>
            <a:r>
              <a:rPr lang="zh-CN" altLang="en-US" sz="1530" kern="0" dirty="0" smtClean="0">
                <a:solidFill>
                  <a:srgbClr val="000000"/>
                </a:solidFill>
                <a:latin typeface="Times New Roman" pitchFamily="65" charset="-122"/>
                <a:ea typeface="宋体" pitchFamily="65" charset="-122"/>
              </a:rPr>
              <a:t>的表现(人们急切地等待;有人骂了一句,随即不再作声),间接写出来者的身份不同寻常,暗示其</a:t>
            </a:r>
            <a:r>
              <a:rPr dirty="0"/>
              <a:t/>
            </a:r>
            <a:br>
              <a:rPr dirty="0"/>
            </a:br>
            <a:r>
              <a:rPr lang="zh-CN" altLang="en-US" sz="1530" kern="0" dirty="0" smtClean="0">
                <a:solidFill>
                  <a:srgbClr val="000000"/>
                </a:solidFill>
                <a:latin typeface="Times New Roman" pitchFamily="65" charset="-122"/>
                <a:ea typeface="宋体" pitchFamily="65" charset="-122"/>
              </a:rPr>
              <a:t>威严和残暴,并与下文对话中的部分内容形成呼应;赋予小说荒诞感,制造悬念,激发读者的阅</a:t>
            </a:r>
            <a:r>
              <a:rPr dirty="0"/>
              <a:t/>
            </a:r>
            <a:br>
              <a:rPr dirty="0"/>
            </a:br>
            <a:r>
              <a:rPr lang="zh-CN" altLang="en-US" sz="1530" kern="0" dirty="0" smtClean="0">
                <a:solidFill>
                  <a:srgbClr val="000000"/>
                </a:solidFill>
                <a:latin typeface="Times New Roman" pitchFamily="65" charset="-122"/>
                <a:ea typeface="宋体" pitchFamily="65" charset="-122"/>
              </a:rPr>
              <a:t>读兴趣。</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画线句的内容,尤其是“许多人的脖子上,都有一道红线样的伤痕;另外有一些人,则没</a:t>
            </a:r>
            <a:r>
              <a:rPr dirty="0"/>
              <a:t/>
            </a:r>
            <a:br>
              <a:rPr dirty="0"/>
            </a:br>
            <a:r>
              <a:rPr lang="zh-CN" altLang="en-US" sz="1530" kern="0" dirty="0" smtClean="0">
                <a:solidFill>
                  <a:srgbClr val="000000"/>
                </a:solidFill>
                <a:latin typeface="Times New Roman" pitchFamily="65" charset="-122"/>
                <a:ea typeface="宋体" pitchFamily="65" charset="-122"/>
              </a:rPr>
              <a:t>有了脑袋”,其荒诞性让人毛骨悚然,同时也能引起读者的阅读兴趣,起到渲染气氛的作用,也</a:t>
            </a:r>
            <a:r>
              <a:rPr dirty="0"/>
              <a:t/>
            </a:r>
            <a:br>
              <a:rPr dirty="0"/>
            </a:br>
            <a:r>
              <a:rPr lang="zh-CN" altLang="en-US" sz="1530" kern="0" dirty="0" smtClean="0">
                <a:solidFill>
                  <a:srgbClr val="000000"/>
                </a:solidFill>
                <a:latin typeface="Times New Roman" pitchFamily="65" charset="-122"/>
                <a:ea typeface="宋体" pitchFamily="65" charset="-122"/>
              </a:rPr>
              <a:t>使人明白小说的题目为什么叫“幽灵的对话”了。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胆怯虚弱(不敢像大丈夫一样死去;只会在自己的庄园里逞强);虚伪奸诈(派人暗杀基</a:t>
            </a:r>
            <a:r>
              <a:rPr dirty="0"/>
              <a:t/>
            </a:r>
            <a:br>
              <a:rPr dirty="0"/>
            </a:br>
            <a:r>
              <a:rPr lang="zh-CN" altLang="en-US" sz="1530" kern="0" dirty="0" smtClean="0">
                <a:solidFill>
                  <a:srgbClr val="000000"/>
                </a:solidFill>
                <a:latin typeface="Times New Roman" pitchFamily="65" charset="-122"/>
                <a:ea typeface="宋体" pitchFamily="65" charset="-122"/>
              </a:rPr>
              <a:t>罗加,还要处罚杀人者);残暴专制(驯服整个国家,人们都怕他);不思悔改(坚持做原来的自己,不</a:t>
            </a:r>
            <a:r>
              <a:rPr dirty="0"/>
              <a:t/>
            </a:r>
            <a:br>
              <a:rPr dirty="0"/>
            </a:br>
            <a:r>
              <a:rPr lang="zh-CN" altLang="en-US" sz="1530" kern="0" dirty="0" smtClean="0">
                <a:solidFill>
                  <a:srgbClr val="000000"/>
                </a:solidFill>
                <a:latin typeface="Times New Roman" pitchFamily="65" charset="-122"/>
                <a:ea typeface="宋体" pitchFamily="65" charset="-122"/>
              </a:rPr>
              <a:t>愿改变)。(答对三点即可)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392879"/>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一、(2018江苏,13—16)阅读下面的作品,回答问题。(20分)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小哥儿俩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凌叔华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清明那天,不但大乖二乖上的小学校放一天假,连城外七叔叔教的大学堂也不用上课了。这一</a:t>
            </a:r>
            <a:r>
              <a:rPr dirty="0"/>
              <a:t/>
            </a:r>
            <a:br>
              <a:rPr dirty="0"/>
            </a:br>
            <a:r>
              <a:rPr lang="zh-CN" altLang="en-US" sz="1530" kern="0" dirty="0" smtClean="0">
                <a:solidFill>
                  <a:srgbClr val="000000"/>
                </a:solidFill>
                <a:latin typeface="Times New Roman" pitchFamily="65" charset="-122"/>
                <a:ea typeface="宋体" pitchFamily="65" charset="-122"/>
              </a:rPr>
              <a:t>天早上的太阳也像特别同小孩子们表同情,不等闹钟催过,它就跳进房里来,暖和和地爬在靠窗</a:t>
            </a:r>
            <a:r>
              <a:rPr dirty="0"/>
              <a:t/>
            </a:r>
            <a:br>
              <a:rPr dirty="0"/>
            </a:br>
            <a:r>
              <a:rPr lang="zh-CN" altLang="en-US" sz="1530" kern="0" dirty="0" smtClean="0">
                <a:solidFill>
                  <a:srgbClr val="000000"/>
                </a:solidFill>
                <a:latin typeface="Times New Roman" pitchFamily="65" charset="-122"/>
                <a:ea typeface="宋体" pitchFamily="65" charset="-122"/>
              </a:rPr>
              <a:t>挂的小棉袍上。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前院子一片小孩子的尖脆的嚷声笑声,七叔叔带来了一只能说话的八哥。笼子放在一张八仙</a:t>
            </a:r>
            <a:r>
              <a:rPr dirty="0"/>
              <a:t/>
            </a:r>
            <a:br>
              <a:rPr dirty="0"/>
            </a:br>
            <a:r>
              <a:rPr lang="zh-CN" altLang="en-US" sz="1530" kern="0" dirty="0" smtClean="0">
                <a:solidFill>
                  <a:srgbClr val="000000"/>
                </a:solidFill>
                <a:latin typeface="Times New Roman" pitchFamily="65" charset="-122"/>
                <a:ea typeface="宋体" pitchFamily="65" charset="-122"/>
              </a:rPr>
              <a:t>方桌子上,两个孩子跪在椅上张大着嘴望着那里头的鸟,欢喜得爬在桌上乱摇身子笑,他们的</a:t>
            </a:r>
            <a:r>
              <a:rPr dirty="0"/>
              <a:t/>
            </a:r>
            <a:br>
              <a:rPr dirty="0"/>
            </a:br>
            <a:r>
              <a:rPr lang="zh-CN" altLang="en-US" sz="1530" kern="0" dirty="0" smtClean="0">
                <a:solidFill>
                  <a:srgbClr val="000000"/>
                </a:solidFill>
                <a:latin typeface="Times New Roman" pitchFamily="65" charset="-122"/>
                <a:ea typeface="宋体" pitchFamily="65" charset="-122"/>
              </a:rPr>
              <a:t>眼,一息间都不曾离开鸟笼子。二乖的嘴总没有闭上,他的小腮显得更加饱满,不用圆规,描不</a:t>
            </a:r>
            <a:r>
              <a:rPr dirty="0"/>
              <a:t/>
            </a:r>
            <a:br>
              <a:rPr dirty="0"/>
            </a:br>
            <a:r>
              <a:rPr lang="zh-CN" altLang="en-US" sz="1530" kern="0" dirty="0" smtClean="0">
                <a:solidFill>
                  <a:srgbClr val="000000"/>
                </a:solidFill>
                <a:latin typeface="Times New Roman" pitchFamily="65" charset="-122"/>
                <a:ea typeface="宋体" pitchFamily="65" charset="-122"/>
              </a:rPr>
              <a:t>出那圆度了。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吃饭的时候,大乖的眼总是望着窗外,他最爱吃的春卷也忘了怎样放馅,怎样卷起来吃。二乖因</a:t>
            </a:r>
            <a:endParaRPr lang="zh-CN" altLang="en-US" dirty="0"/>
          </a:p>
        </p:txBody>
      </p:sp>
      <p:grpSp>
        <p:nvGrpSpPr>
          <p:cNvPr id="3" name="组合 7"/>
          <p:cNvGrpSpPr/>
          <p:nvPr/>
        </p:nvGrpSpPr>
        <p:grpSpPr>
          <a:xfrm>
            <a:off x="3298985" y="1172230"/>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4" cstate="print"/>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五年高考</a:t>
              </a:r>
            </a:p>
          </p:txBody>
        </p:sp>
      </p:grpSp>
      <p:sp>
        <p:nvSpPr>
          <p:cNvPr id="6" name="TextBox 11"/>
          <p:cNvSpPr txBox="1"/>
          <p:nvPr/>
        </p:nvSpPr>
        <p:spPr>
          <a:xfrm>
            <a:off x="2829753" y="1794701"/>
            <a:ext cx="3413114" cy="553998"/>
          </a:xfrm>
          <a:prstGeom prst="rect">
            <a:avLst/>
          </a:prstGeom>
          <a:noFill/>
          <a:ln w="9525">
            <a:noFill/>
          </a:ln>
        </p:spPr>
        <p:txBody>
          <a:bodyPr wrap="none">
            <a:spAutoFit/>
          </a:bodyPr>
          <a:lstStyle/>
          <a:p>
            <a:pP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rPr>
              <a:t>A组  自主命题·江苏卷题组</a:t>
            </a: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战争让他重温三十三连的荣耀,体现他作为一名士兵的价值;战事如拖到六月,死伤士</a:t>
            </a:r>
            <a:r>
              <a:rPr dirty="0"/>
              <a:t/>
            </a:r>
            <a:br>
              <a:rPr dirty="0"/>
            </a:br>
            <a:r>
              <a:rPr lang="zh-CN" altLang="en-US" sz="1530" kern="0" dirty="0" smtClean="0">
                <a:solidFill>
                  <a:srgbClr val="000000"/>
                </a:solidFill>
                <a:latin typeface="Times New Roman" pitchFamily="65" charset="-122"/>
                <a:ea typeface="宋体" pitchFamily="65" charset="-122"/>
              </a:rPr>
              <a:t>兵的腐烂会让他不忍直视;打了,无论胜败,对他而言都是一种解决。</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本题问的是第④段中提到的会明逢人就问何时开火的问题,所以答案很明显应该在第</a:t>
            </a:r>
            <a:r>
              <a:rPr dirty="0"/>
              <a:t/>
            </a:r>
            <a:br>
              <a:rPr dirty="0"/>
            </a:br>
            <a:r>
              <a:rPr lang="zh-CN" altLang="en-US" sz="1530" kern="0" dirty="0" smtClean="0">
                <a:solidFill>
                  <a:srgbClr val="000000"/>
                </a:solidFill>
                <a:latin typeface="Times New Roman" pitchFamily="65" charset="-122"/>
                <a:ea typeface="宋体" pitchFamily="65" charset="-122"/>
              </a:rPr>
              <a:t>④段和第④段之前寻找。前四段中的重点句子分别是“全连中只剩会明一人</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光荣的三</a:t>
            </a:r>
            <a:r>
              <a:rPr dirty="0"/>
              <a:t/>
            </a:r>
            <a:br>
              <a:rPr dirty="0"/>
            </a:br>
            <a:r>
              <a:rPr lang="zh-CN" altLang="en-US" sz="1530" kern="0" dirty="0" smtClean="0">
                <a:solidFill>
                  <a:srgbClr val="000000"/>
                </a:solidFill>
                <a:latin typeface="Times New Roman" pitchFamily="65" charset="-122"/>
                <a:ea typeface="宋体" pitchFamily="65" charset="-122"/>
              </a:rPr>
              <a:t>十三连俨然只是为他一人而有了”“六月,人一倒下,气还不断,糜碎处就发了臭</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为了那太</a:t>
            </a:r>
            <a:r>
              <a:rPr dirty="0"/>
              <a:t/>
            </a:r>
            <a:br>
              <a:rPr dirty="0"/>
            </a:br>
            <a:r>
              <a:rPr lang="zh-CN" altLang="en-US" sz="1530" kern="0" dirty="0" smtClean="0">
                <a:solidFill>
                  <a:srgbClr val="000000"/>
                </a:solidFill>
                <a:latin typeface="Times New Roman" pitchFamily="65" charset="-122"/>
                <a:ea typeface="宋体" pitchFamily="65" charset="-122"/>
              </a:rPr>
              <a:t>难看、与鼻子太不相宜的六月情形,他愿意动手的命令即刻就下”“期望从战事中得到一种</a:t>
            </a:r>
            <a:r>
              <a:rPr dirty="0"/>
              <a:t/>
            </a:r>
            <a:br>
              <a:rPr dirty="0"/>
            </a:br>
            <a:r>
              <a:rPr lang="zh-CN" altLang="en-US" sz="1530" kern="0" dirty="0" smtClean="0">
                <a:solidFill>
                  <a:srgbClr val="000000"/>
                </a:solidFill>
                <a:latin typeface="Times New Roman" pitchFamily="65" charset="-122"/>
                <a:ea typeface="宋体" pitchFamily="65" charset="-122"/>
              </a:rPr>
              <a:t>解决:打赢了,就奏凯;败了,退下”。所以,只要对其分别概括即可。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第一处,向别人吹嘘过去的荣耀,满足虚荣心,体现内心的空虚;第二处,从喂鸡的成就</a:t>
            </a:r>
            <a:r>
              <a:rPr dirty="0"/>
              <a:t/>
            </a:r>
            <a:br>
              <a:rPr dirty="0"/>
            </a:br>
            <a:r>
              <a:rPr lang="zh-CN" altLang="en-US" sz="1530" kern="0" dirty="0" smtClean="0">
                <a:solidFill>
                  <a:srgbClr val="000000"/>
                </a:solidFill>
                <a:latin typeface="Times New Roman" pitchFamily="65" charset="-122"/>
                <a:ea typeface="宋体" pitchFamily="65" charset="-122"/>
              </a:rPr>
              <a:t>中获得满足,体现内心的充盈。</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第一处画线句子前后的几个词句需要关注,如“很风光地说”“吹了一点无害于事的</a:t>
            </a:r>
            <a:r>
              <a:rPr dirty="0"/>
              <a:t/>
            </a:r>
            <a:br>
              <a:rPr dirty="0"/>
            </a:br>
            <a:r>
              <a:rPr lang="zh-CN" altLang="en-US" sz="1530" kern="0" dirty="0" smtClean="0">
                <a:solidFill>
                  <a:srgbClr val="000000"/>
                </a:solidFill>
                <a:latin typeface="Times New Roman" pitchFamily="65" charset="-122"/>
                <a:ea typeface="宋体" pitchFamily="65" charset="-122"/>
              </a:rPr>
              <a:t>牛皮”“得意”“听的人自然是摇头,他就慢慢地一面含着烟管一面说</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”。从这些地方</a:t>
            </a:r>
            <a:r>
              <a:rPr dirty="0"/>
              <a:t/>
            </a:r>
            <a:br>
              <a:rPr dirty="0"/>
            </a:br>
            <a:r>
              <a:rPr lang="zh-CN" altLang="en-US" sz="1530" kern="0" dirty="0" smtClean="0">
                <a:solidFill>
                  <a:srgbClr val="000000"/>
                </a:solidFill>
                <a:latin typeface="Times New Roman" pitchFamily="65" charset="-122"/>
                <a:ea typeface="宋体" pitchFamily="65" charset="-122"/>
              </a:rPr>
              <a:t>可以看出会明的炫耀、虚荣和内心的空虚。第二处画线句子主要是对鸡的赞美,但主要还是</a:t>
            </a:r>
            <a:r>
              <a:rPr dirty="0"/>
              <a:t/>
            </a:r>
            <a:br>
              <a:rPr dirty="0"/>
            </a:br>
            <a:r>
              <a:rPr lang="zh-CN" altLang="en-US" sz="1530" kern="0" dirty="0" smtClean="0">
                <a:solidFill>
                  <a:srgbClr val="000000"/>
                </a:solidFill>
                <a:latin typeface="Times New Roman" pitchFamily="65" charset="-122"/>
                <a:ea typeface="宋体" pitchFamily="65" charset="-122"/>
              </a:rPr>
              <a:t>体现会明对现在生活的满足和内心的充盈。</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根据文中有关罗萨斯的言行等概括其性格特点。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这句话的表面意思是坚硬似乎无可改变的石头,随着时间的流逝,终归化为尘土;基罗</a:t>
            </a:r>
            <a:r>
              <a:rPr dirty="0"/>
              <a:t/>
            </a:r>
            <a:br>
              <a:rPr dirty="0"/>
            </a:br>
            <a:r>
              <a:rPr lang="zh-CN" altLang="en-US" sz="1530" kern="0" dirty="0" smtClean="0">
                <a:solidFill>
                  <a:srgbClr val="000000"/>
                </a:solidFill>
                <a:latin typeface="Times New Roman" pitchFamily="65" charset="-122"/>
                <a:ea typeface="宋体" pitchFamily="65" charset="-122"/>
              </a:rPr>
              <a:t>加以此为喻,意在告诉罗萨斯,变化不由人的意志决定,即使强大的人(握有最高的权力)也终会</a:t>
            </a:r>
            <a:r>
              <a:rPr dirty="0"/>
              <a:t/>
            </a:r>
            <a:br>
              <a:rPr dirty="0"/>
            </a:br>
            <a:r>
              <a:rPr lang="zh-CN" altLang="en-US" sz="1530" kern="0" dirty="0" smtClean="0">
                <a:solidFill>
                  <a:srgbClr val="000000"/>
                </a:solidFill>
                <a:latin typeface="Times New Roman" pitchFamily="65" charset="-122"/>
                <a:ea typeface="宋体" pitchFamily="65" charset="-122"/>
              </a:rPr>
              <a:t>被岁月改变他希望永恒的一切;暗含着作者对人生的思考和理解。</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“石头也是希望永远是石头的”,意在说明罗萨斯幻想自己一直能强大专制到最后;</a:t>
            </a:r>
            <a:r>
              <a:rPr dirty="0"/>
              <a:t/>
            </a:r>
            <a:br>
              <a:rPr dirty="0"/>
            </a:br>
            <a:r>
              <a:rPr lang="zh-CN" altLang="en-US" sz="1530" kern="0" dirty="0" smtClean="0">
                <a:solidFill>
                  <a:srgbClr val="000000"/>
                </a:solidFill>
                <a:latin typeface="Times New Roman" pitchFamily="65" charset="-122"/>
                <a:ea typeface="宋体" pitchFamily="65" charset="-122"/>
              </a:rPr>
              <a:t>“它们做了无数世纪的石头,但最后都化成了尘土”,说明自然规律不可抗拒,不随人的意志而</a:t>
            </a:r>
            <a:r>
              <a:rPr dirty="0"/>
              <a:t/>
            </a:r>
            <a:br>
              <a:rPr dirty="0"/>
            </a:br>
            <a:r>
              <a:rPr lang="zh-CN" altLang="en-US" sz="1530" kern="0" dirty="0" smtClean="0">
                <a:solidFill>
                  <a:srgbClr val="000000"/>
                </a:solidFill>
                <a:latin typeface="Times New Roman" pitchFamily="65" charset="-122"/>
                <a:ea typeface="宋体" pitchFamily="65" charset="-122"/>
              </a:rPr>
              <a:t>转移;卒章显志,表明了作者的观点态度。</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六、(2016苏北四市三模,12—15)阅读下文,回答问题。(20分)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孤独的庄稼</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赵 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①赵庄稼大门前的荒地上长了一棵庄稼。赵庄稼已经六十二岁,种了一辈子庄稼,从未见过这</a:t>
            </a:r>
            <a:r>
              <a:t/>
            </a:r>
            <a:br/>
            <a:r>
              <a:rPr lang="zh-CN" altLang="en-US" sz="1530" kern="0" dirty="0" smtClean="0">
                <a:solidFill>
                  <a:srgbClr val="000000"/>
                </a:solidFill>
                <a:latin typeface="Times New Roman" pitchFamily="65" charset="-122"/>
                <a:ea typeface="宋体" pitchFamily="65" charset="-122"/>
              </a:rPr>
              <a:t>样好的一棵庄稼。饭前饭后,工余闲暇,端上一袋旱烟,老汉常常站在那棵庄稼跟前,观赏它粗</a:t>
            </a:r>
            <a:r>
              <a:t/>
            </a:r>
            <a:br/>
            <a:r>
              <a:rPr lang="zh-CN" altLang="en-US" sz="1530" kern="0" dirty="0" smtClean="0">
                <a:solidFill>
                  <a:srgbClr val="000000"/>
                </a:solidFill>
                <a:latin typeface="Times New Roman" pitchFamily="65" charset="-122"/>
                <a:ea typeface="宋体" pitchFamily="65" charset="-122"/>
              </a:rPr>
              <a:t>壮挺拔的身姿,抚摸它舒展修长的枝叶,看得如痴如醉。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②老汉现在是沟里村的清洁工,每天拿把扫帚在街道上打扫卫生,然后按月去村委会领钱,然后</a:t>
            </a:r>
            <a:r>
              <a:t/>
            </a:r>
            <a:br/>
            <a:r>
              <a:rPr lang="zh-CN" altLang="en-US" sz="1530" kern="0" dirty="0" smtClean="0">
                <a:solidFill>
                  <a:srgbClr val="000000"/>
                </a:solidFill>
                <a:latin typeface="Times New Roman" pitchFamily="65" charset="-122"/>
                <a:ea typeface="宋体" pitchFamily="65" charset="-122"/>
              </a:rPr>
              <a:t>用两千四百块钱的工资,买米买面,买油买菜,买这买那。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③日子过得很享受,但是过得不踏实,很纠结。他百思不得其解的问题是,沟里村的庄稼人一窝</a:t>
            </a:r>
            <a:r>
              <a:t/>
            </a:r>
            <a:br/>
            <a:r>
              <a:rPr lang="zh-CN" altLang="en-US" sz="1530" kern="0" dirty="0" smtClean="0">
                <a:solidFill>
                  <a:srgbClr val="000000"/>
                </a:solidFill>
                <a:latin typeface="Times New Roman" pitchFamily="65" charset="-122"/>
                <a:ea typeface="宋体" pitchFamily="65" charset="-122"/>
              </a:rPr>
              <a:t>蜂地都去打工,怎么不种庄稼了呢?眼见大片大片的土地撂荒了,怎么没人心疼呢?家家户户买</a:t>
            </a:r>
            <a:r>
              <a:t/>
            </a:r>
            <a:br/>
            <a:r>
              <a:rPr lang="zh-CN" altLang="en-US" sz="1530" kern="0" dirty="0" smtClean="0">
                <a:solidFill>
                  <a:srgbClr val="000000"/>
                </a:solidFill>
                <a:latin typeface="Times New Roman" pitchFamily="65" charset="-122"/>
                <a:ea typeface="宋体" pitchFamily="65" charset="-122"/>
              </a:rPr>
              <a:t>着吃,要是有那么一天天底下的米面卖完了,人们该吃什么呢?他去问村委会主任,年轻的村主</a:t>
            </a:r>
            <a:r>
              <a:t/>
            </a:r>
            <a:br/>
            <a:r>
              <a:rPr lang="zh-CN" altLang="en-US" sz="1530" kern="0" dirty="0" smtClean="0">
                <a:solidFill>
                  <a:srgbClr val="000000"/>
                </a:solidFill>
                <a:latin typeface="Times New Roman" pitchFamily="65" charset="-122"/>
                <a:ea typeface="宋体" pitchFamily="65" charset="-122"/>
              </a:rPr>
              <a:t>任哈哈大笑。村主任说,姑父,你这就叫杞人忧天哪!人们出去打工,那是因为打工比种地挣钱;</a:t>
            </a:r>
            <a:r>
              <a:t/>
            </a:r>
            <a:br/>
            <a:r>
              <a:rPr lang="zh-CN" altLang="en-US" sz="1530" kern="0" dirty="0" smtClean="0">
                <a:solidFill>
                  <a:srgbClr val="000000"/>
                </a:solidFill>
                <a:latin typeface="Times New Roman" pitchFamily="65" charset="-122"/>
                <a:ea typeface="宋体" pitchFamily="65" charset="-122"/>
              </a:rPr>
              <a:t>人们方方面面买着吃,那是因为手里有钱;而只要你手里有钱,你永远有饭吃!他说:“照你这么</a:t>
            </a:r>
            <a:r>
              <a:t/>
            </a:r>
            <a:br/>
            <a:r>
              <a:rPr lang="zh-CN" altLang="en-US" sz="1530" kern="0" dirty="0" smtClean="0">
                <a:solidFill>
                  <a:srgbClr val="000000"/>
                </a:solidFill>
                <a:latin typeface="Times New Roman" pitchFamily="65" charset="-122"/>
                <a:ea typeface="宋体" pitchFamily="65" charset="-122"/>
              </a:rPr>
              <a:t>说,钱就是饭,钱就是粮食?”村主任说:“你真是,这还用怀疑吗?”他不服:“那,要是万一光有</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钱没有粮食呢?”村主任说:“姑父,你别死凿铆,别想入非非啦,好好打扫卫生吧。”他胡乱地</a:t>
            </a:r>
            <a:r>
              <a:t/>
            </a:r>
            <a:br/>
            <a:r>
              <a:rPr lang="zh-CN" altLang="en-US" sz="1530" kern="0" dirty="0" smtClean="0">
                <a:solidFill>
                  <a:srgbClr val="000000"/>
                </a:solidFill>
                <a:latin typeface="Times New Roman" pitchFamily="65" charset="-122"/>
                <a:ea typeface="宋体" pitchFamily="65" charset="-122"/>
              </a:rPr>
              <a:t>点了点头,心情却越发沉重起来。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④只有见了那棵庄稼,老汉的心情才会感到舒畅,感到明朗,感到踏实。老汉拍手击掌,提高嗓</a:t>
            </a:r>
            <a:r>
              <a:t/>
            </a:r>
            <a:br/>
            <a:r>
              <a:rPr lang="zh-CN" altLang="en-US" sz="1530" kern="0" dirty="0" smtClean="0">
                <a:solidFill>
                  <a:srgbClr val="000000"/>
                </a:solidFill>
                <a:latin typeface="Times New Roman" pitchFamily="65" charset="-122"/>
                <a:ea typeface="宋体" pitchFamily="65" charset="-122"/>
              </a:rPr>
              <a:t>门夸奖那棵庄稼:“好家伙,你腰杆子真硬,你旱也不怕,涝也不怕,风也不怕,雨也不怕!”正兀</a:t>
            </a:r>
            <a:r>
              <a:t/>
            </a:r>
            <a:br/>
            <a:r>
              <a:rPr lang="zh-CN" altLang="en-US" sz="1530" kern="0" dirty="0" smtClean="0">
                <a:solidFill>
                  <a:srgbClr val="000000"/>
                </a:solidFill>
                <a:latin typeface="Times New Roman" pitchFamily="65" charset="-122"/>
                <a:ea typeface="宋体" pitchFamily="65" charset="-122"/>
              </a:rPr>
              <a:t>自念叨时,发现它的叶子上爬了一只虫子。那虫子又细又长,弓了腰快速蠕动,像爬在他的脊背</a:t>
            </a:r>
            <a:r>
              <a:t/>
            </a:r>
            <a:br/>
            <a:r>
              <a:rPr lang="zh-CN" altLang="en-US" sz="1530" kern="0" dirty="0" smtClean="0">
                <a:solidFill>
                  <a:srgbClr val="000000"/>
                </a:solidFill>
                <a:latin typeface="Times New Roman" pitchFamily="65" charset="-122"/>
                <a:ea typeface="宋体" pitchFamily="65" charset="-122"/>
              </a:rPr>
              <a:t>上,像爬在他的心上,他伸手把它拿住,用力一搓,那虫儿便成了一摊绿色的汁水。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⑤说话到了白露节令,那棵庄稼上的娃娃已经长得比棒槌还大。</a:t>
            </a:r>
            <a:r>
              <a:rPr lang="zh-CN" altLang="en-US" sz="1530" u="sng" kern="0" dirty="0" smtClean="0">
                <a:solidFill>
                  <a:srgbClr val="000000"/>
                </a:solidFill>
                <a:latin typeface="Times New Roman" pitchFamily="65" charset="-122"/>
                <a:ea typeface="宋体" pitchFamily="65" charset="-122"/>
              </a:rPr>
              <a:t>一团红缨秀出来,丝丝缕缕,飘</a:t>
            </a:r>
            <a:r>
              <a:t/>
            </a:r>
            <a:br/>
            <a:r>
              <a:rPr lang="zh-CN" altLang="en-US" sz="1530" u="sng" kern="0" dirty="0" smtClean="0">
                <a:solidFill>
                  <a:srgbClr val="000000"/>
                </a:solidFill>
                <a:latin typeface="Times New Roman" pitchFamily="65" charset="-122"/>
                <a:ea typeface="宋体" pitchFamily="65" charset="-122"/>
              </a:rPr>
              <a:t>飘洒洒。老汉把那娃娃摸了摸、按了按、捏了捏,上面的颗粒密密实实,娇娇嫩嫩,饱满圆润,</a:t>
            </a:r>
            <a:r>
              <a:t/>
            </a:r>
            <a:br/>
            <a:r>
              <a:rPr lang="zh-CN" altLang="en-US" sz="1530" u="sng" kern="0" dirty="0" smtClean="0">
                <a:solidFill>
                  <a:srgbClr val="000000"/>
                </a:solidFill>
                <a:latin typeface="Times New Roman" pitchFamily="65" charset="-122"/>
                <a:ea typeface="宋体" pitchFamily="65" charset="-122"/>
              </a:rPr>
              <a:t>又鼓又大!老汉闻到了它的芳香:那芳香如酒,扑鼻而来,令他陶醉。</a:t>
            </a:r>
            <a:r>
              <a:rPr lang="zh-CN" altLang="en-US" sz="1530" kern="0" dirty="0" smtClean="0">
                <a:solidFill>
                  <a:srgbClr val="000000"/>
                </a:solidFill>
                <a:latin typeface="Times New Roman" pitchFamily="65" charset="-122"/>
                <a:ea typeface="宋体" pitchFamily="65" charset="-122"/>
              </a:rPr>
              <a:t>老汉看见了它的成熟:那成</a:t>
            </a:r>
            <a:r>
              <a:t/>
            </a:r>
            <a:br/>
            <a:r>
              <a:rPr lang="zh-CN" altLang="en-US" sz="1530" kern="0" dirty="0" smtClean="0">
                <a:solidFill>
                  <a:srgbClr val="000000"/>
                </a:solidFill>
                <a:latin typeface="Times New Roman" pitchFamily="65" charset="-122"/>
                <a:ea typeface="宋体" pitchFamily="65" charset="-122"/>
              </a:rPr>
              <a:t>熟金光闪闪,像一道霞光,扮亮了秋天。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⑥傍晚的时候,村主任忙忙活活地来到赵庄稼家里,伸手递上去一支香烟。老汉正在吃饭,顾不</a:t>
            </a:r>
            <a:r>
              <a:t/>
            </a:r>
            <a:br/>
            <a:r>
              <a:rPr lang="zh-CN" altLang="en-US" sz="1530" kern="0" dirty="0" smtClean="0">
                <a:solidFill>
                  <a:srgbClr val="000000"/>
                </a:solidFill>
                <a:latin typeface="Times New Roman" pitchFamily="65" charset="-122"/>
                <a:ea typeface="宋体" pitchFamily="65" charset="-122"/>
              </a:rPr>
              <a:t>上接那支香烟。村主任说:“姑父,就你一个人吃饭?”老汉说:“你姑姑撇下我走了,孩子们都</a:t>
            </a:r>
            <a:r>
              <a:t/>
            </a:r>
            <a:br/>
            <a:r>
              <a:rPr lang="zh-CN" altLang="en-US" sz="1530" kern="0" dirty="0" smtClean="0">
                <a:solidFill>
                  <a:srgbClr val="000000"/>
                </a:solidFill>
                <a:latin typeface="Times New Roman" pitchFamily="65" charset="-122"/>
                <a:ea typeface="宋体" pitchFamily="65" charset="-122"/>
              </a:rPr>
              <a:t>在外头打工,可不是就我一个人吃饭!”村主任说:“姑父,我问你一个问题,你门前的那棵玉米,</a:t>
            </a:r>
            <a:r>
              <a:t/>
            </a:r>
            <a:br/>
            <a:r>
              <a:rPr lang="zh-CN" altLang="en-US" sz="1530" kern="0" dirty="0" smtClean="0">
                <a:solidFill>
                  <a:srgbClr val="000000"/>
                </a:solidFill>
                <a:latin typeface="Times New Roman" pitchFamily="65" charset="-122"/>
                <a:ea typeface="宋体" pitchFamily="65" charset="-122"/>
              </a:rPr>
              <a:t>是你的吗?”老汉放下饭碗:“这还用问吗?它长在我的地里,当然就是我的。”村主任又给老</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4961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汉递烟,老汉忙着刷碗,又没接。村主任说:“姑父,你把那棵棒子送给我吧,我儿子吵着闹着要</a:t>
            </a:r>
            <a:r>
              <a:rPr sz="1500" dirty="0"/>
              <a:t/>
            </a:r>
            <a:br>
              <a:rPr sz="1500" dirty="0"/>
            </a:br>
            <a:r>
              <a:rPr lang="zh-CN" altLang="en-US" sz="1500" kern="0" dirty="0" smtClean="0">
                <a:solidFill>
                  <a:srgbClr val="000000"/>
                </a:solidFill>
                <a:latin typeface="Times New Roman" pitchFamily="65" charset="-122"/>
                <a:ea typeface="宋体" pitchFamily="65" charset="-122"/>
              </a:rPr>
              <a:t>吃煮玉米。”老汉的心猛地一抖,说:“那可不行,你到别处找去吧。”村主任笑了:“咱们村</a:t>
            </a:r>
            <a:r>
              <a:rPr sz="1500" dirty="0"/>
              <a:t/>
            </a:r>
            <a:br>
              <a:rPr sz="1500" dirty="0"/>
            </a:br>
            <a:r>
              <a:rPr lang="zh-CN" altLang="en-US" sz="1500" kern="0" dirty="0" smtClean="0">
                <a:solidFill>
                  <a:srgbClr val="000000"/>
                </a:solidFill>
                <a:latin typeface="Times New Roman" pitchFamily="65" charset="-122"/>
                <a:ea typeface="宋体" pitchFamily="65" charset="-122"/>
              </a:rPr>
              <a:t>只有你这一棵玉米,只有你这一穗嫩棒子,我到哪儿找啊?”老汉说:“不行就是不行!那穗棒子</a:t>
            </a:r>
            <a:r>
              <a:rPr sz="1500" dirty="0"/>
              <a:t/>
            </a:r>
            <a:br>
              <a:rPr sz="1500" dirty="0"/>
            </a:br>
            <a:r>
              <a:rPr lang="zh-CN" altLang="en-US" sz="1500" kern="0" dirty="0" smtClean="0">
                <a:solidFill>
                  <a:srgbClr val="000000"/>
                </a:solidFill>
                <a:latin typeface="Times New Roman" pitchFamily="65" charset="-122"/>
                <a:ea typeface="宋体" pitchFamily="65" charset="-122"/>
              </a:rPr>
              <a:t>我要留下当种子,不能随便糟蹋了它!”村主任说:“姑父啊,你已经不种地了,还要种子干啥?”</a:t>
            </a:r>
            <a:r>
              <a:rPr sz="1500" dirty="0"/>
              <a:t/>
            </a:r>
            <a:br>
              <a:rPr sz="1500" dirty="0"/>
            </a:br>
            <a:r>
              <a:rPr lang="zh-CN" altLang="en-US" sz="1500" kern="0" dirty="0" smtClean="0">
                <a:solidFill>
                  <a:srgbClr val="000000"/>
                </a:solidFill>
                <a:latin typeface="Times New Roman" pitchFamily="65" charset="-122"/>
                <a:ea typeface="宋体" pitchFamily="65" charset="-122"/>
              </a:rPr>
              <a:t>老汉说:“种,我现在就开始准备种,你别忘了我叫赵庄稼!”老汉又说:“想吃煮玉米还不好说,</a:t>
            </a:r>
            <a:r>
              <a:rPr sz="1500" dirty="0"/>
              <a:t/>
            </a:r>
            <a:br>
              <a:rPr sz="1500" dirty="0"/>
            </a:br>
            <a:r>
              <a:rPr lang="zh-CN" altLang="en-US" sz="1500" kern="0" dirty="0" smtClean="0">
                <a:solidFill>
                  <a:srgbClr val="000000"/>
                </a:solidFill>
                <a:latin typeface="Times New Roman" pitchFamily="65" charset="-122"/>
                <a:ea typeface="宋体" pitchFamily="65" charset="-122"/>
              </a:rPr>
              <a:t>你有钱有车,你到城里买去啊。”</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⑦当天晚上,月光清朗,夜色如画。在缠绵的秋风里,赵庄稼披了一件厚衣服,坐在一张板凳上,</a:t>
            </a:r>
            <a:r>
              <a:rPr sz="1500" dirty="0"/>
              <a:t/>
            </a:r>
            <a:br>
              <a:rPr sz="1500" dirty="0"/>
            </a:br>
            <a:r>
              <a:rPr lang="zh-CN" altLang="en-US" sz="1500" kern="0" dirty="0" smtClean="0">
                <a:solidFill>
                  <a:srgbClr val="000000"/>
                </a:solidFill>
                <a:latin typeface="Times New Roman" pitchFamily="65" charset="-122"/>
                <a:ea typeface="宋体" pitchFamily="65" charset="-122"/>
              </a:rPr>
              <a:t>聚精会神地守护那棵孤独的庄稼。有只萤火虫儿飘过来,欢欣地绕着那棵庄稼转,而它好像睡</a:t>
            </a:r>
            <a:r>
              <a:rPr sz="1500" dirty="0"/>
              <a:t/>
            </a:r>
            <a:br>
              <a:rPr sz="1500" dirty="0"/>
            </a:br>
            <a:r>
              <a:rPr lang="zh-CN" altLang="en-US" sz="1500" kern="0" dirty="0" smtClean="0">
                <a:solidFill>
                  <a:srgbClr val="000000"/>
                </a:solidFill>
                <a:latin typeface="Times New Roman" pitchFamily="65" charset="-122"/>
                <a:ea typeface="宋体" pitchFamily="65" charset="-122"/>
              </a:rPr>
              <a:t>着了,顶着满天露水,抱着硕大的娃娃。老汉想,再有十几天,我就可以收获了,把这穗种子藏到</a:t>
            </a:r>
            <a:r>
              <a:rPr sz="1500" dirty="0"/>
              <a:t/>
            </a:r>
            <a:br>
              <a:rPr sz="1500" dirty="0"/>
            </a:br>
            <a:r>
              <a:rPr lang="zh-CN" altLang="en-US" sz="1500" kern="0" dirty="0" smtClean="0">
                <a:solidFill>
                  <a:srgbClr val="000000"/>
                </a:solidFill>
                <a:latin typeface="Times New Roman" pitchFamily="65" charset="-122"/>
                <a:ea typeface="宋体" pitchFamily="65" charset="-122"/>
              </a:rPr>
              <a:t>我家。收获了这穗种子我就向村委会辞职,还种我的庄稼。</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⑧老汉竟迷迷糊糊睡着了,睡梦中漫山遍野都是好庄稼。老汉是自己笑醒的。笑醒了,天亮了,</a:t>
            </a:r>
            <a:r>
              <a:rPr sz="1500" dirty="0"/>
              <a:t/>
            </a:r>
            <a:br>
              <a:rPr sz="1500" dirty="0"/>
            </a:br>
            <a:r>
              <a:rPr lang="zh-CN" altLang="en-US" sz="1500" kern="0" dirty="0" smtClean="0">
                <a:solidFill>
                  <a:srgbClr val="000000"/>
                </a:solidFill>
                <a:latin typeface="Times New Roman" pitchFamily="65" charset="-122"/>
                <a:ea typeface="宋体" pitchFamily="65" charset="-122"/>
              </a:rPr>
              <a:t>那庄稼上没了那个娃娃。</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⑨晌午的时候,村主任又忙忙活活地来到赵庄稼家里。他说,姑父,我今天还真到县城去买嫩棒</a:t>
            </a:r>
            <a:r>
              <a:rPr sz="1500" dirty="0"/>
              <a:t/>
            </a:r>
            <a:br>
              <a:rPr sz="1500" dirty="0"/>
            </a:br>
            <a:r>
              <a:rPr lang="zh-CN" altLang="en-US" sz="1500" kern="0" dirty="0" smtClean="0">
                <a:solidFill>
                  <a:srgbClr val="000000"/>
                </a:solidFill>
                <a:latin typeface="Times New Roman" pitchFamily="65" charset="-122"/>
                <a:ea typeface="宋体" pitchFamily="65" charset="-122"/>
              </a:rPr>
              <a:t>子,可惜白跑了,没有卖的啊!老人家,求求你</a:t>
            </a:r>
            <a:r>
              <a:rPr lang="zh-CN" altLang="en-US" sz="1500" kern="0" dirty="0" smtClean="0">
                <a:solidFill>
                  <a:srgbClr val="000000"/>
                </a:solidFill>
                <a:latin typeface="黑体" pitchFamily="65" charset="-122"/>
                <a:ea typeface="宋体" pitchFamily="65" charset="-122"/>
              </a:rPr>
              <a:t>……</a:t>
            </a:r>
            <a:endParaRPr lang="en-US" altLang="zh-CN" sz="1500" kern="0" dirty="0" smtClean="0">
              <a:solidFill>
                <a:srgbClr val="000000"/>
              </a:solidFill>
              <a:latin typeface="黑体"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⑩老汉说:“你别求我啦,我的娃娃早丢啦。”</a:t>
            </a:r>
            <a:endParaRPr lang="zh-CN" altLang="en-US" sz="1500" dirty="0" smtClean="0"/>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　(选自《微型小说选刊》2015年13期,有删改)</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1.请简要概括赵庄稼的形象特征。(4分)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2.文章第⑤段画线句子,运用了哪些表达技巧?有怎样的表达效果?(6分)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3.小说第⑧段写赵庄稼梦到“漫山遍野都是好庄稼”,对内容的表达有何作用?(4分)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4.小说标题是“孤独的庄稼”,请探究“孤独”的意蕴。(6分) </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①物质生活宽裕但内心纠结;②孤独寂寞;③热爱土地(庄稼);④心忧现实。</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根据原文概括答案。①赵庄稼在村里做清洁工,每个月有固定收入,可以“买米买面,买</a:t>
            </a:r>
            <a:r>
              <a:rPr dirty="0"/>
              <a:t/>
            </a:r>
            <a:br>
              <a:rPr dirty="0"/>
            </a:br>
            <a:r>
              <a:rPr lang="zh-CN" altLang="en-US" sz="1530" kern="0" dirty="0" smtClean="0">
                <a:solidFill>
                  <a:srgbClr val="000000"/>
                </a:solidFill>
                <a:latin typeface="Times New Roman" pitchFamily="65" charset="-122"/>
                <a:ea typeface="宋体" pitchFamily="65" charset="-122"/>
              </a:rPr>
              <a:t>油买菜,买这买那”“日子过得很享受,但是过得不踏实,很纠结”;②就全文来看,赵庄稼独自</a:t>
            </a:r>
            <a:r>
              <a:rPr dirty="0"/>
              <a:t/>
            </a:r>
            <a:br>
              <a:rPr dirty="0"/>
            </a:br>
            <a:r>
              <a:rPr lang="zh-CN" altLang="en-US" sz="1530" kern="0" dirty="0" smtClean="0">
                <a:solidFill>
                  <a:srgbClr val="000000"/>
                </a:solidFill>
                <a:latin typeface="Times New Roman" pitchFamily="65" charset="-122"/>
                <a:ea typeface="宋体" pitchFamily="65" charset="-122"/>
              </a:rPr>
              <a:t>一人生活,孤独寂寞时,也只能和门前荒地上的庄稼说话;③赵庄稼“种了一辈子庄稼”,不种</a:t>
            </a:r>
            <a:r>
              <a:rPr dirty="0"/>
              <a:t/>
            </a:r>
            <a:br>
              <a:rPr dirty="0"/>
            </a:br>
            <a:r>
              <a:rPr lang="zh-CN" altLang="en-US" sz="1530" kern="0" dirty="0" smtClean="0">
                <a:solidFill>
                  <a:srgbClr val="000000"/>
                </a:solidFill>
                <a:latin typeface="Times New Roman" pitchFamily="65" charset="-122"/>
                <a:ea typeface="宋体" pitchFamily="65" charset="-122"/>
              </a:rPr>
              <a:t>庄稼后,只有见了门前荒地上的那棵庄稼,他的心情才会“舒畅”“明朗”,才会“感到踏</a:t>
            </a:r>
            <a:r>
              <a:rPr dirty="0"/>
              <a:t/>
            </a:r>
            <a:br>
              <a:rPr dirty="0"/>
            </a:br>
            <a:r>
              <a:rPr lang="zh-CN" altLang="en-US" sz="1530" kern="0" dirty="0" smtClean="0">
                <a:solidFill>
                  <a:srgbClr val="000000"/>
                </a:solidFill>
                <a:latin typeface="Times New Roman" pitchFamily="65" charset="-122"/>
                <a:ea typeface="宋体" pitchFamily="65" charset="-122"/>
              </a:rPr>
              <a:t>实”;④看到村里的庄稼人一窝蜂地进城打工,赵庄稼“百思不得其解”,看着大片撂荒的土</a:t>
            </a:r>
            <a:r>
              <a:rPr dirty="0"/>
              <a:t/>
            </a:r>
            <a:br>
              <a:rPr dirty="0"/>
            </a:br>
            <a:r>
              <a:rPr lang="zh-CN" altLang="en-US" sz="1530" kern="0" dirty="0" smtClean="0">
                <a:solidFill>
                  <a:srgbClr val="000000"/>
                </a:solidFill>
                <a:latin typeface="Times New Roman" pitchFamily="65" charset="-122"/>
                <a:ea typeface="宋体" pitchFamily="65" charset="-122"/>
              </a:rPr>
              <a:t>地,赵庄稼十分心疼,并忧心粮食供给问题。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使用比喻、叠词、触觉和嗅觉相结合的手法,运用动作(细节)描写,多角度、生动形</a:t>
            </a:r>
            <a:r>
              <a:rPr dirty="0"/>
              <a:t/>
            </a:r>
            <a:br>
              <a:rPr dirty="0"/>
            </a:br>
            <a:r>
              <a:rPr lang="zh-CN" altLang="en-US" sz="1530" kern="0" dirty="0" smtClean="0">
                <a:solidFill>
                  <a:srgbClr val="000000"/>
                </a:solidFill>
                <a:latin typeface="Times New Roman" pitchFamily="65" charset="-122"/>
                <a:ea typeface="宋体" pitchFamily="65" charset="-122"/>
              </a:rPr>
              <a:t>象地描绘了庄稼的形状、颜色和香味,突出了老汉对庄稼的喜爱与期盼之情。</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本题两小问,注意一一作答。表达技巧上:比喻(将玉米比作娃娃,花香比作酒香),叠词</a:t>
            </a:r>
            <a:r>
              <a:rPr dirty="0"/>
              <a:t/>
            </a:r>
            <a:br>
              <a:rPr dirty="0"/>
            </a:br>
            <a:r>
              <a:rPr lang="zh-CN" altLang="en-US" sz="1530" kern="0" dirty="0" smtClean="0">
                <a:solidFill>
                  <a:srgbClr val="000000"/>
                </a:solidFill>
                <a:latin typeface="Times New Roman" pitchFamily="65" charset="-122"/>
                <a:ea typeface="宋体" pitchFamily="65" charset="-122"/>
              </a:rPr>
              <a:t>(丝丝缕缕、飘飘洒洒、密密实实、娇娇嫩嫩),触觉和嗅觉结合(摸、按、捏、闻),细节描写</a:t>
            </a:r>
            <a:r>
              <a:rPr dirty="0"/>
              <a:t/>
            </a:r>
            <a:br>
              <a:rPr dirty="0"/>
            </a:br>
            <a:r>
              <a:rPr lang="zh-CN" altLang="en-US" sz="1530" kern="0" dirty="0" smtClean="0">
                <a:solidFill>
                  <a:srgbClr val="000000"/>
                </a:solidFill>
                <a:latin typeface="Times New Roman" pitchFamily="65" charset="-122"/>
                <a:ea typeface="宋体" pitchFamily="65" charset="-122"/>
              </a:rPr>
              <a:t>(赵庄稼的动作)。结合表达技巧概括表达效果,有一定的规律可循(比喻:生动形象。叠词:喜爱</a:t>
            </a:r>
            <a:r>
              <a:rPr dirty="0"/>
              <a:t/>
            </a:r>
            <a:br>
              <a:rPr dirty="0"/>
            </a:br>
            <a:r>
              <a:rPr lang="zh-CN" altLang="en-US" sz="1530" kern="0" dirty="0" smtClean="0">
                <a:solidFill>
                  <a:srgbClr val="000000"/>
                </a:solidFill>
                <a:latin typeface="Times New Roman" pitchFamily="65" charset="-122"/>
                <a:ea typeface="宋体" pitchFamily="65" charset="-122"/>
              </a:rPr>
              <a:t>之情。触觉嗅觉结合:多角度描绘。细节描写:突出情感、心理)。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①梦境表现赵庄稼对撂荒的土地能重新种满庄稼的期盼;②现实与梦境的反差,引发</a:t>
            </a:r>
            <a:r>
              <a:rPr dirty="0"/>
              <a:t/>
            </a:r>
            <a:br>
              <a:rPr dirty="0"/>
            </a:br>
            <a:r>
              <a:rPr lang="zh-CN" altLang="en-US" sz="1530" kern="0" dirty="0" smtClean="0">
                <a:solidFill>
                  <a:srgbClr val="000000"/>
                </a:solidFill>
                <a:latin typeface="Times New Roman" pitchFamily="65" charset="-122"/>
                <a:ea typeface="宋体" pitchFamily="65" charset="-122"/>
              </a:rPr>
              <a:t>赵庄稼对农村撂荒现象的忧虑。</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本题可从梦境与现实两方面入手作答。梦境方面:日有所思夜有所梦,赵庄稼时常期盼</a:t>
            </a:r>
            <a:r>
              <a:rPr dirty="0"/>
              <a:t/>
            </a:r>
            <a:br>
              <a:rPr dirty="0"/>
            </a:br>
            <a:r>
              <a:rPr lang="zh-CN" altLang="en-US" sz="1530" kern="0" dirty="0" smtClean="0">
                <a:solidFill>
                  <a:srgbClr val="000000"/>
                </a:solidFill>
                <a:latin typeface="Times New Roman" pitchFamily="65" charset="-122"/>
                <a:ea typeface="宋体" pitchFamily="65" charset="-122"/>
              </a:rPr>
              <a:t>撂荒的土地能重新种满庄稼,愿望之强烈,反映在梦境之中。现实方面:农村撂荒,就连那仅剩</a:t>
            </a:r>
            <a:r>
              <a:rPr dirty="0"/>
              <a:t/>
            </a:r>
            <a:br>
              <a:rPr dirty="0"/>
            </a:br>
            <a:r>
              <a:rPr lang="zh-CN" altLang="en-US" sz="1530" kern="0" dirty="0" smtClean="0">
                <a:solidFill>
                  <a:srgbClr val="000000"/>
                </a:solidFill>
                <a:latin typeface="Times New Roman" pitchFamily="65" charset="-122"/>
                <a:ea typeface="宋体" pitchFamily="65" charset="-122"/>
              </a:rPr>
              <a:t>的“娃娃”也在梦醒后不见踪影,美好梦境与残酷现实的反差,更加引人深思。紧扣题干“对</a:t>
            </a:r>
            <a:r>
              <a:rPr dirty="0"/>
              <a:t/>
            </a:r>
            <a:br>
              <a:rPr dirty="0"/>
            </a:br>
            <a:r>
              <a:rPr lang="zh-CN" altLang="en-US" sz="1530" kern="0" dirty="0" smtClean="0">
                <a:solidFill>
                  <a:srgbClr val="000000"/>
                </a:solidFill>
                <a:latin typeface="Times New Roman" pitchFamily="65" charset="-122"/>
                <a:ea typeface="宋体" pitchFamily="65" charset="-122"/>
              </a:rPr>
              <a:t>内容的表达有何作用”,点出“对农村撂荒现象的忧虑”。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①庄稼由多到少是孤独的;②失去了庄稼的土地是孤独的;③不被理解、孤寂一人的</a:t>
            </a:r>
            <a:r>
              <a:rPr dirty="0"/>
              <a:t/>
            </a:r>
            <a:br>
              <a:rPr dirty="0"/>
            </a:br>
            <a:r>
              <a:rPr lang="zh-CN" altLang="en-US" sz="1530" kern="0" dirty="0" smtClean="0">
                <a:solidFill>
                  <a:srgbClr val="000000"/>
                </a:solidFill>
                <a:latin typeface="Times New Roman" pitchFamily="65" charset="-122"/>
                <a:ea typeface="宋体" pitchFamily="65" charset="-122"/>
              </a:rPr>
              <a:t>赵庄稼是孤独的;④被逐渐遗弃的传统农耕文明是孤独的。</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本题要求从多角度出发分析标题中的孤独一词,由小到大,最后提升。①以前农村种满</a:t>
            </a:r>
            <a:r>
              <a:rPr dirty="0"/>
              <a:t/>
            </a:r>
            <a:br>
              <a:rPr dirty="0"/>
            </a:br>
            <a:r>
              <a:rPr lang="zh-CN" altLang="en-US" sz="1530" kern="0" dirty="0" smtClean="0">
                <a:solidFill>
                  <a:srgbClr val="000000"/>
                </a:solidFill>
                <a:latin typeface="Times New Roman" pitchFamily="65" charset="-122"/>
                <a:ea typeface="宋体" pitchFamily="65" charset="-122"/>
              </a:rPr>
              <a:t>了庄稼,但越来越多的人进城务工,庄稼大幅减少,因此庄稼是“孤独”的;②农村撂荒面积大,</a:t>
            </a:r>
            <a:r>
              <a:rPr dirty="0"/>
              <a:t/>
            </a:r>
            <a:br>
              <a:rPr dirty="0"/>
            </a:br>
            <a:r>
              <a:rPr lang="zh-CN" altLang="en-US" sz="1530" kern="0" dirty="0" smtClean="0">
                <a:solidFill>
                  <a:srgbClr val="000000"/>
                </a:solidFill>
                <a:latin typeface="Times New Roman" pitchFamily="65" charset="-122"/>
                <a:ea typeface="宋体" pitchFamily="65" charset="-122"/>
              </a:rPr>
              <a:t>离开了庄稼的土地在农村已然失去了最原始的功用与价值,因此土地是孤独的;③赵庄稼对农</a:t>
            </a:r>
            <a:r>
              <a:rPr dirty="0"/>
              <a:t/>
            </a:r>
            <a:br>
              <a:rPr dirty="0"/>
            </a:br>
            <a:r>
              <a:rPr lang="zh-CN" altLang="en-US" sz="1530" kern="0" dirty="0" smtClean="0">
                <a:solidFill>
                  <a:srgbClr val="000000"/>
                </a:solidFill>
                <a:latin typeface="Times New Roman" pitchFamily="65" charset="-122"/>
                <a:ea typeface="宋体" pitchFamily="65" charset="-122"/>
              </a:rPr>
              <a:t>村土地荒置深感忧心,但村主任却认为他是杞人忧天,不被理解,加之孤寂一人,因此赵庄稼是</a:t>
            </a:r>
            <a:r>
              <a:rPr dirty="0"/>
              <a:t/>
            </a:r>
            <a:br>
              <a:rPr dirty="0"/>
            </a:br>
            <a:r>
              <a:rPr lang="zh-CN" altLang="en-US" sz="1530" kern="0" dirty="0" smtClean="0">
                <a:solidFill>
                  <a:srgbClr val="000000"/>
                </a:solidFill>
                <a:latin typeface="Times New Roman" pitchFamily="65" charset="-122"/>
                <a:ea typeface="宋体" pitchFamily="65" charset="-122"/>
              </a:rPr>
              <a:t>孤独的;④现代工业文明影响了多数庄稼人,吸引他们进城从而荒置了农田,农耕文明逐渐被遗</a:t>
            </a:r>
            <a:r>
              <a:rPr dirty="0"/>
              <a:t/>
            </a:r>
            <a:br>
              <a:rPr dirty="0"/>
            </a:br>
            <a:r>
              <a:rPr lang="zh-CN" altLang="en-US" sz="1530" kern="0" dirty="0" smtClean="0">
                <a:solidFill>
                  <a:srgbClr val="000000"/>
                </a:solidFill>
                <a:latin typeface="Times New Roman" pitchFamily="65" charset="-122"/>
                <a:ea typeface="宋体" pitchFamily="65" charset="-122"/>
              </a:rPr>
              <a:t>弃,因此被抛弃的农耕文明也是孤独的。</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89683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一、(2018淮安期中,13—16)阅读下面的作品,回答问题。(20分)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俄罗斯性格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阿·托尔斯泰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①我的朋友伊戈尔年轻健壮,十分出众。每当他从坦克炮塔里钻出来的时候,简直就如战神!</a:t>
            </a:r>
            <a:r>
              <a:rPr dirty="0"/>
              <a:t/>
            </a:r>
            <a:br>
              <a:rPr dirty="0"/>
            </a:br>
            <a:r>
              <a:rPr lang="zh-CN" altLang="en-US" sz="1530" kern="0" dirty="0" smtClean="0">
                <a:solidFill>
                  <a:srgbClr val="000000"/>
                </a:solidFill>
                <a:latin typeface="Times New Roman" pitchFamily="65" charset="-122"/>
                <a:ea typeface="宋体" pitchFamily="65" charset="-122"/>
              </a:rPr>
              <a:t>但在库尔斯克那场猛烈的战斗中,伊戈尔中尉的那辆坦克不幸被德国鬼子的一颗炮弹击中。</a:t>
            </a:r>
            <a:r>
              <a:rPr dirty="0"/>
              <a:t/>
            </a:r>
            <a:br>
              <a:rPr dirty="0"/>
            </a:br>
            <a:r>
              <a:rPr lang="zh-CN" altLang="en-US" sz="1530" kern="0" dirty="0" smtClean="0">
                <a:solidFill>
                  <a:srgbClr val="000000"/>
                </a:solidFill>
                <a:latin typeface="Times New Roman" pitchFamily="65" charset="-122"/>
                <a:ea typeface="宋体" pitchFamily="65" charset="-122"/>
              </a:rPr>
              <a:t>他虽然活了下来,也有视力,但脸被烧得模糊不清。八个月之后,递给他一面镜子的护士转过身</a:t>
            </a:r>
            <a:r>
              <a:rPr dirty="0"/>
              <a:t/>
            </a:r>
            <a:br>
              <a:rPr dirty="0"/>
            </a:br>
            <a:r>
              <a:rPr lang="zh-CN" altLang="en-US" sz="1530" kern="0" dirty="0" smtClean="0">
                <a:solidFill>
                  <a:srgbClr val="000000"/>
                </a:solidFill>
                <a:latin typeface="Times New Roman" pitchFamily="65" charset="-122"/>
                <a:ea typeface="宋体" pitchFamily="65" charset="-122"/>
              </a:rPr>
              <a:t>去,哭了起来,而他立即把镜子还给了她。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②“经常有比这更糟糕的事情呢,”他说,“这个样子是可以活下去的。”但是,他再也没有向</a:t>
            </a:r>
            <a:r>
              <a:rPr dirty="0"/>
              <a:t/>
            </a:r>
            <a:br>
              <a:rPr dirty="0"/>
            </a:br>
            <a:r>
              <a:rPr lang="zh-CN" altLang="en-US" sz="1530" kern="0" dirty="0" smtClean="0">
                <a:solidFill>
                  <a:srgbClr val="000000"/>
                </a:solidFill>
                <a:latin typeface="Times New Roman" pitchFamily="65" charset="-122"/>
                <a:ea typeface="宋体" pitchFamily="65" charset="-122"/>
              </a:rPr>
              <a:t>护士要镜子,只是常常用手摸摸自己的脸,好像在逐渐习惯它似的。医疗委员会认为他不适合</a:t>
            </a:r>
            <a:r>
              <a:rPr dirty="0"/>
              <a:t/>
            </a:r>
            <a:br>
              <a:rPr dirty="0"/>
            </a:br>
            <a:r>
              <a:rPr lang="zh-CN" altLang="en-US" sz="1530" kern="0" dirty="0" smtClean="0">
                <a:solidFill>
                  <a:srgbClr val="000000"/>
                </a:solidFill>
                <a:latin typeface="Times New Roman" pitchFamily="65" charset="-122"/>
                <a:ea typeface="宋体" pitchFamily="65" charset="-122"/>
              </a:rPr>
              <a:t>再去作战了,于是他动身回去探望一下父母。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③他回到村子里的时候,天色已接近黄昏。看,还是那口井,从这里数第六个小屋就是父母住的</a:t>
            </a:r>
            <a:r>
              <a:rPr dirty="0"/>
              <a:t/>
            </a:r>
            <a:br>
              <a:rPr dirty="0"/>
            </a:br>
            <a:r>
              <a:rPr lang="zh-CN" altLang="en-US" sz="1530" kern="0" dirty="0" smtClean="0">
                <a:solidFill>
                  <a:srgbClr val="000000"/>
                </a:solidFill>
                <a:latin typeface="Times New Roman" pitchFamily="65" charset="-122"/>
                <a:ea typeface="宋体" pitchFamily="65" charset="-122"/>
              </a:rPr>
              <a:t>茅舍了。他突然站住了,双手插在口袋里,他摇了摇头,向那所房子走去。他的膝盖陷在雪里,</a:t>
            </a:r>
            <a:endParaRPr lang="zh-CN" altLang="en-US" dirty="0"/>
          </a:p>
        </p:txBody>
      </p:sp>
      <p:sp>
        <p:nvSpPr>
          <p:cNvPr id="3" name="TextBox 11"/>
          <p:cNvSpPr txBox="1"/>
          <p:nvPr/>
        </p:nvSpPr>
        <p:spPr>
          <a:xfrm>
            <a:off x="3117576" y="1012900"/>
            <a:ext cx="2364750" cy="877163"/>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dirty="0" smtClean="0">
                <a:latin typeface="黑体" panose="02010609060101010101" pitchFamily="49" charset="-122"/>
                <a:ea typeface="黑体" panose="02010609060101010101" pitchFamily="49" charset="-122"/>
                <a:sym typeface="+mn-ea"/>
              </a:rPr>
              <a:t>C</a:t>
            </a:r>
            <a:r>
              <a:rPr lang="zh-CN" altLang="en-US" sz="2000" dirty="0" smtClean="0">
                <a:latin typeface="黑体" panose="02010609060101010101" pitchFamily="49" charset="-122"/>
                <a:ea typeface="黑体" panose="02010609060101010101" pitchFamily="49" charset="-122"/>
                <a:sym typeface="+mn-ea"/>
              </a:rPr>
              <a:t>组  教师专用题组</a:t>
            </a:r>
          </a:p>
          <a:p>
            <a:pPr algn="ctr" eaLnBrk="0" latinLnBrk="1" hangingPunct="0">
              <a:lnSpc>
                <a:spcPct val="150000"/>
              </a:lnSpc>
            </a:pPr>
            <a:r>
              <a:rPr lang="zh-CN" altLang="en-US" sz="1400" kern="0" dirty="0" smtClean="0">
                <a:solidFill>
                  <a:srgbClr val="000000"/>
                </a:solidFill>
                <a:latin typeface="Times New Roman" pitchFamily="65" charset="-122"/>
                <a:ea typeface="宋体" pitchFamily="65" charset="-122"/>
              </a:rPr>
              <a:t>每题建议用时20分钟</a:t>
            </a:r>
            <a:endParaRPr lang="zh-CN" altLang="en-US" sz="1400"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弯身向窗内看去,他看见了母亲正在暗淡的灯光下准备晚饭,母亲还是披着那条黑色的披巾,但</a:t>
            </a:r>
            <a:r>
              <a:t/>
            </a:r>
            <a:br/>
            <a:r>
              <a:rPr lang="zh-CN" altLang="en-US" sz="1530" kern="0" dirty="0" smtClean="0">
                <a:solidFill>
                  <a:srgbClr val="000000"/>
                </a:solidFill>
                <a:latin typeface="Times New Roman" pitchFamily="65" charset="-122"/>
                <a:ea typeface="宋体" pitchFamily="65" charset="-122"/>
              </a:rPr>
              <a:t>老多了,耸着消瘦的双肩</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“啊,早知道,至少每天该给她写上几个字,讲讲自己的情况</a:t>
            </a:r>
            <a:r>
              <a:rPr lang="zh-CN" altLang="en-US" sz="1530" kern="0" dirty="0" smtClean="0">
                <a:solidFill>
                  <a:srgbClr val="000000"/>
                </a:solidFill>
                <a:latin typeface="黑体" pitchFamily="65" charset="-122"/>
                <a:ea typeface="宋体" pitchFamily="65" charset="-122"/>
              </a:rPr>
              <a:t>…</a:t>
            </a:r>
            <a:r>
              <a:t/>
            </a:r>
            <a:b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”她把简单的饭菜和餐具等摆在桌上,一壶牛奶、一块黑面包、两个匙子和一碟盐,她站在</a:t>
            </a:r>
            <a:r>
              <a:t/>
            </a:r>
            <a:br/>
            <a:r>
              <a:rPr lang="zh-CN" altLang="en-US" sz="1530" kern="0" dirty="0" smtClean="0">
                <a:solidFill>
                  <a:srgbClr val="000000"/>
                </a:solidFill>
                <a:latin typeface="Times New Roman" pitchFamily="65" charset="-122"/>
                <a:ea typeface="宋体" pitchFamily="65" charset="-122"/>
              </a:rPr>
              <a:t>桌边,干瘦的双手交叉着放在胸前,沉思起来。伊戈尔从窗外望着母亲,他明白,决不能让她受</a:t>
            </a:r>
            <a:r>
              <a:t/>
            </a:r>
            <a:br/>
            <a:r>
              <a:rPr lang="zh-CN" altLang="en-US" sz="1530" kern="0" dirty="0" smtClean="0">
                <a:solidFill>
                  <a:srgbClr val="000000"/>
                </a:solidFill>
                <a:latin typeface="Times New Roman" pitchFamily="65" charset="-122"/>
                <a:ea typeface="宋体" pitchFamily="65" charset="-122"/>
              </a:rPr>
              <a:t>惊,决不能让她那张年老的脸因绝望而战栗。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④好吧,就这样吧!于是他推开了门,走进院子里,然后走到台阶上,敲了敲房门,母亲在门里答应</a:t>
            </a:r>
            <a:r>
              <a:t/>
            </a:r>
            <a:br/>
            <a:r>
              <a:rPr lang="zh-CN" altLang="en-US" sz="1530" kern="0" dirty="0" smtClean="0">
                <a:solidFill>
                  <a:srgbClr val="000000"/>
                </a:solidFill>
                <a:latin typeface="Times New Roman" pitchFamily="65" charset="-122"/>
                <a:ea typeface="宋体" pitchFamily="65" charset="-122"/>
              </a:rPr>
              <a:t>着:“谁?”“苏联英雄格罗莫夫中尉。”他回答说。他的心猛烈地跳动着,他就把肩膀靠在</a:t>
            </a:r>
            <a:r>
              <a:t/>
            </a:r>
            <a:br/>
            <a:r>
              <a:rPr lang="zh-CN" altLang="en-US" sz="1530" kern="0" dirty="0" smtClean="0">
                <a:solidFill>
                  <a:srgbClr val="000000"/>
                </a:solidFill>
                <a:latin typeface="Times New Roman" pitchFamily="65" charset="-122"/>
                <a:ea typeface="宋体" pitchFamily="65" charset="-122"/>
              </a:rPr>
              <a:t>门楣上。不,母亲没有听出是他的声音,他自己也仿佛是第一次听到这个声音,他的声音在多次</a:t>
            </a:r>
            <a:r>
              <a:t/>
            </a:r>
            <a:br/>
            <a:r>
              <a:rPr lang="zh-CN" altLang="en-US" sz="1530" kern="0" dirty="0" smtClean="0">
                <a:solidFill>
                  <a:srgbClr val="000000"/>
                </a:solidFill>
                <a:latin typeface="Times New Roman" pitchFamily="65" charset="-122"/>
                <a:ea typeface="宋体" pitchFamily="65" charset="-122"/>
              </a:rPr>
              <a:t>手术之后已经变得沙哑、沉闷、含糊不清了。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⑤“亲爱的,你有什么事吗?”她问。“我给您带来了您儿子伊戈尔中尉的问候。”这时候她</a:t>
            </a:r>
            <a:r>
              <a:t/>
            </a:r>
            <a:br/>
            <a:r>
              <a:rPr lang="zh-CN" altLang="en-US" sz="1530" kern="0" dirty="0" smtClean="0">
                <a:solidFill>
                  <a:srgbClr val="000000"/>
                </a:solidFill>
                <a:latin typeface="Times New Roman" pitchFamily="65" charset="-122"/>
                <a:ea typeface="宋体" pitchFamily="65" charset="-122"/>
              </a:rPr>
              <a:t>打开门,跑向他,一把抓住了他的双手。“我的伊戈尔还活着?他好吗?亲爱的,你快进屋坐</a:t>
            </a:r>
            <a:r>
              <a:t/>
            </a:r>
            <a:br/>
            <a:r>
              <a:rPr lang="zh-CN" altLang="en-US" sz="1530" kern="0" dirty="0" smtClean="0">
                <a:solidFill>
                  <a:srgbClr val="000000"/>
                </a:solidFill>
                <a:latin typeface="Times New Roman" pitchFamily="65" charset="-122"/>
                <a:ea typeface="宋体" pitchFamily="65" charset="-122"/>
              </a:rPr>
              <a:t>吧。”伊戈尔坐在桌旁的一条长凳上。这个地方还是他当年双脚够不着地板时坐的那个地</a:t>
            </a:r>
            <a:r>
              <a:t/>
            </a:r>
            <a:br/>
            <a:r>
              <a:rPr lang="zh-CN" altLang="en-US" sz="1530" kern="0" dirty="0" smtClean="0">
                <a:solidFill>
                  <a:srgbClr val="000000"/>
                </a:solidFill>
                <a:latin typeface="Times New Roman" pitchFamily="65" charset="-122"/>
                <a:ea typeface="宋体" pitchFamily="65" charset="-122"/>
              </a:rPr>
              <a:t>方。那时候,母亲常常摸着他的头,说道:“吃吧,好儿子。”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⑥不一会儿,他的父亲回来了,这些年来他也衰老了许多,他的胡须好像撒上了一层白粉。他看</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4961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了看客人,在门口跺了跺破毡靴,不慌不忙地解开了围巾,脱下了短皮袄,然后走到桌子跟前,握</a:t>
            </a:r>
            <a:r>
              <a:rPr sz="1500" dirty="0"/>
              <a:t/>
            </a:r>
            <a:br>
              <a:rPr sz="1500" dirty="0"/>
            </a:br>
            <a:r>
              <a:rPr lang="zh-CN" altLang="en-US" sz="1500" kern="0" dirty="0" smtClean="0">
                <a:solidFill>
                  <a:srgbClr val="000000"/>
                </a:solidFill>
                <a:latin typeface="Times New Roman" pitchFamily="65" charset="-122"/>
                <a:ea typeface="宋体" pitchFamily="65" charset="-122"/>
              </a:rPr>
              <a:t>了握客人的手,啊,多么熟悉的、宽阔的、慈父的手啊!</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⑦伊戈尔坐着讲着自己的也不是自己的事情,他坐得越久,就越不能承认自己的身份,也越发不</a:t>
            </a:r>
            <a:r>
              <a:rPr sz="1500" dirty="0"/>
              <a:t/>
            </a:r>
            <a:br>
              <a:rPr sz="1500" dirty="0"/>
            </a:br>
            <a:r>
              <a:rPr lang="zh-CN" altLang="en-US" sz="1500" kern="0" dirty="0" smtClean="0">
                <a:solidFill>
                  <a:srgbClr val="000000"/>
                </a:solidFill>
                <a:latin typeface="Times New Roman" pitchFamily="65" charset="-122"/>
                <a:ea typeface="宋体" pitchFamily="65" charset="-122"/>
              </a:rPr>
              <a:t>能站起身来说:“你们认了我这个丑八怪吧,母亲、父亲</a:t>
            </a:r>
            <a:r>
              <a:rPr lang="zh-CN" altLang="en-US" sz="1500" kern="0" dirty="0" smtClean="0">
                <a:solidFill>
                  <a:srgbClr val="000000"/>
                </a:solidFill>
                <a:latin typeface="黑体"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”这时他既快乐,又很痛苦。</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⑧“好啦,我们吃晚饭吧,他妈妈,给客人拿点什么好吃的来。”他们像过去一样坐下来吃晚</a:t>
            </a:r>
            <a:r>
              <a:rPr sz="1500" dirty="0"/>
              <a:t/>
            </a:r>
            <a:br>
              <a:rPr sz="1500" dirty="0"/>
            </a:br>
            <a:r>
              <a:rPr lang="zh-CN" altLang="en-US" sz="1500" kern="0" dirty="0" smtClean="0">
                <a:solidFill>
                  <a:srgbClr val="000000"/>
                </a:solidFill>
                <a:latin typeface="Times New Roman" pitchFamily="65" charset="-122"/>
                <a:ea typeface="宋体" pitchFamily="65" charset="-122"/>
              </a:rPr>
              <a:t>饭,就在吃晚饭的时候,伊戈尔中尉发现母亲特别注意看他那拿着匙子的手。他笑了一声,母亲</a:t>
            </a:r>
            <a:r>
              <a:rPr sz="1500" dirty="0"/>
              <a:t/>
            </a:r>
            <a:br>
              <a:rPr sz="1500" dirty="0"/>
            </a:br>
            <a:r>
              <a:rPr lang="zh-CN" altLang="en-US" sz="1500" kern="0" dirty="0" smtClean="0">
                <a:solidFill>
                  <a:srgbClr val="000000"/>
                </a:solidFill>
                <a:latin typeface="Times New Roman" pitchFamily="65" charset="-122"/>
                <a:ea typeface="宋体" pitchFamily="65" charset="-122"/>
              </a:rPr>
              <a:t>抬起眼睛,她的面孔过分敏感地颤抖起来,问道:“您还没有讲什么时候会给他假期,让他回家</a:t>
            </a:r>
            <a:r>
              <a:rPr sz="1500" dirty="0"/>
              <a:t/>
            </a:r>
            <a:br>
              <a:rPr sz="1500" dirty="0"/>
            </a:br>
            <a:r>
              <a:rPr lang="zh-CN" altLang="en-US" sz="1500" kern="0" dirty="0" smtClean="0">
                <a:solidFill>
                  <a:srgbClr val="000000"/>
                </a:solidFill>
                <a:latin typeface="Times New Roman" pitchFamily="65" charset="-122"/>
                <a:ea typeface="宋体" pitchFamily="65" charset="-122"/>
              </a:rPr>
              <a:t>来住上几天,我们有三年没见过他了,大概,他长成大人了吧,胡子也长出来了</a:t>
            </a:r>
            <a:r>
              <a:rPr lang="zh-CN" altLang="en-US" sz="1500" kern="0" dirty="0" smtClean="0">
                <a:solidFill>
                  <a:srgbClr val="000000"/>
                </a:solidFill>
                <a:latin typeface="黑体"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是啊,天天都</a:t>
            </a:r>
            <a:r>
              <a:rPr sz="1500" dirty="0"/>
              <a:t/>
            </a:r>
            <a:br>
              <a:rPr sz="1500" dirty="0"/>
            </a:br>
            <a:r>
              <a:rPr lang="zh-CN" altLang="en-US" sz="1500" kern="0" dirty="0" smtClean="0">
                <a:solidFill>
                  <a:srgbClr val="000000"/>
                </a:solidFill>
                <a:latin typeface="Times New Roman" pitchFamily="65" charset="-122"/>
                <a:ea typeface="宋体" pitchFamily="65" charset="-122"/>
              </a:rPr>
              <a:t>和死神打交道,大概他的声音也变得粗了吧?”“他会回来的,也许,你们会认不出他来的。”</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⑨他被安排在大炕上睡觉。这里的每块砖头,木板墙上的每条缝隙,天花板上的每个疤结,他都</a:t>
            </a:r>
            <a:r>
              <a:rPr sz="1500" dirty="0"/>
              <a:t/>
            </a:r>
            <a:br>
              <a:rPr sz="1500" dirty="0"/>
            </a:br>
            <a:r>
              <a:rPr lang="zh-CN" altLang="en-US" sz="1500" kern="0" dirty="0" smtClean="0">
                <a:solidFill>
                  <a:srgbClr val="000000"/>
                </a:solidFill>
                <a:latin typeface="Times New Roman" pitchFamily="65" charset="-122"/>
                <a:ea typeface="宋体" pitchFamily="65" charset="-122"/>
              </a:rPr>
              <a:t>是熟悉的。屋里的羊皮和面包的气味——这种家里舒适和亲切的气味,就是在死亡面前也无</a:t>
            </a:r>
            <a:r>
              <a:rPr sz="1500" dirty="0"/>
              <a:t/>
            </a:r>
            <a:br>
              <a:rPr sz="1500" dirty="0"/>
            </a:br>
            <a:r>
              <a:rPr lang="zh-CN" altLang="en-US" sz="1500" kern="0" dirty="0" smtClean="0">
                <a:solidFill>
                  <a:srgbClr val="000000"/>
                </a:solidFill>
                <a:latin typeface="Times New Roman" pitchFamily="65" charset="-122"/>
                <a:ea typeface="宋体" pitchFamily="65" charset="-122"/>
              </a:rPr>
              <a:t>法忘记。三月的风在屋顶上呼啸着。父亲在隔板后面打着鼾;母亲辗转反侧,叹息着,久久没有</a:t>
            </a:r>
            <a:r>
              <a:rPr sz="1500" dirty="0"/>
              <a:t/>
            </a:r>
            <a:br>
              <a:rPr sz="1500" dirty="0"/>
            </a:br>
            <a:r>
              <a:rPr lang="zh-CN" altLang="en-US" sz="1500" kern="0" dirty="0" smtClean="0">
                <a:solidFill>
                  <a:srgbClr val="000000"/>
                </a:solidFill>
                <a:latin typeface="Times New Roman" pitchFamily="65" charset="-122"/>
                <a:ea typeface="宋体" pitchFamily="65" charset="-122"/>
              </a:rPr>
              <a:t>入睡。中尉俯伏而卧,把脸埋在手掌里。</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⑩第二天早上,木柴燃烧的噼啪声惊醒了他,母亲悄悄地在炉边忙活着,他那双皮靴已被刷干净</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放在门边,他那当初从家里带到战场的包脚布也已洗干净,挂在晾衣绳上。</a:t>
            </a:r>
            <a:endParaRPr lang="zh-CN" altLang="en-US" sz="1500" dirty="0" smtClean="0"/>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(有删改)</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这个细节贯穿全篇,前后呼应,体现小说的整体性;会明对插军旗由渴望到不抱希望,形</a:t>
            </a:r>
            <a:r>
              <a:rPr dirty="0"/>
              <a:t/>
            </a:r>
            <a:br>
              <a:rPr dirty="0"/>
            </a:br>
            <a:r>
              <a:rPr lang="zh-CN" altLang="en-US" sz="1530" kern="0" dirty="0" smtClean="0">
                <a:solidFill>
                  <a:srgbClr val="000000"/>
                </a:solidFill>
                <a:latin typeface="Times New Roman" pitchFamily="65" charset="-122"/>
                <a:ea typeface="宋体" pitchFamily="65" charset="-122"/>
              </a:rPr>
              <a:t>成一种反差的艺术效果。</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“插军旗”这个细节属于情节的一部分,所以本题实际上问的是情节的作用。因此可</a:t>
            </a:r>
            <a:r>
              <a:rPr dirty="0"/>
              <a:t/>
            </a:r>
            <a:br>
              <a:rPr dirty="0"/>
            </a:br>
            <a:r>
              <a:rPr lang="zh-CN" altLang="en-US" sz="1530" kern="0" dirty="0" smtClean="0">
                <a:solidFill>
                  <a:srgbClr val="000000"/>
                </a:solidFill>
                <a:latin typeface="Times New Roman" pitchFamily="65" charset="-122"/>
                <a:ea typeface="宋体" pitchFamily="65" charset="-122"/>
              </a:rPr>
              <a:t>以从特定情节在文本中的作用谈起。情节上,“插军旗”这个细节贯穿文章始终,题干也说到</a:t>
            </a:r>
            <a:r>
              <a:rPr dirty="0"/>
              <a:t/>
            </a:r>
            <a:br>
              <a:rPr dirty="0"/>
            </a:br>
            <a:r>
              <a:rPr lang="zh-CN" altLang="en-US" sz="1530" kern="0" dirty="0" smtClean="0">
                <a:solidFill>
                  <a:srgbClr val="000000"/>
                </a:solidFill>
                <a:latin typeface="Times New Roman" pitchFamily="65" charset="-122"/>
                <a:ea typeface="宋体" pitchFamily="65" charset="-122"/>
              </a:rPr>
              <a:t>“多处”,这就暗示了“插军旗”贯穿全篇,前后呼应,体现了小说的整体性;另外,从艺术效果</a:t>
            </a:r>
            <a:r>
              <a:rPr dirty="0"/>
              <a:t/>
            </a:r>
            <a:br>
              <a:rPr dirty="0"/>
            </a:br>
            <a:r>
              <a:rPr lang="zh-CN" altLang="en-US" sz="1530" kern="0" dirty="0" smtClean="0">
                <a:solidFill>
                  <a:srgbClr val="000000"/>
                </a:solidFill>
                <a:latin typeface="Times New Roman" pitchFamily="65" charset="-122"/>
                <a:ea typeface="宋体" pitchFamily="65" charset="-122"/>
              </a:rPr>
              <a:t>上看,突出了会明前后的心理变化,进而形成对比,形成反差。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这个六月没有士兵因战事而伤亡、腐烂,会明对此感到欣慰;在喂鸡的行为中,会明体</a:t>
            </a:r>
            <a:r>
              <a:rPr dirty="0"/>
              <a:t/>
            </a:r>
            <a:br>
              <a:rPr dirty="0"/>
            </a:br>
            <a:r>
              <a:rPr lang="zh-CN" altLang="en-US" sz="1530" kern="0" dirty="0" smtClean="0">
                <a:solidFill>
                  <a:srgbClr val="000000"/>
                </a:solidFill>
                <a:latin typeface="Times New Roman" pitchFamily="65" charset="-122"/>
                <a:ea typeface="宋体" pitchFamily="65" charset="-122"/>
              </a:rPr>
              <a:t>验到幸福感;从热衷于战争转变到“非战主义”,会明感到思想提升的快乐;心灵世界由单一走</a:t>
            </a:r>
            <a:r>
              <a:rPr dirty="0"/>
              <a:t/>
            </a:r>
            <a:br>
              <a:rPr dirty="0"/>
            </a:br>
            <a:r>
              <a:rPr lang="zh-CN" altLang="en-US" sz="1530" kern="0" dirty="0" smtClean="0">
                <a:solidFill>
                  <a:srgbClr val="000000"/>
                </a:solidFill>
                <a:latin typeface="Times New Roman" pitchFamily="65" charset="-122"/>
                <a:ea typeface="宋体" pitchFamily="65" charset="-122"/>
              </a:rPr>
              <a:t>向丰富,会明的生命变得更加立体。</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解答本题首先要在文中找到“微笑的意义”出现的位置,并根据其所在段落的前后文</a:t>
            </a:r>
            <a:r>
              <a:rPr dirty="0"/>
              <a:t/>
            </a:r>
            <a:br>
              <a:rPr dirty="0"/>
            </a:br>
            <a:r>
              <a:rPr lang="zh-CN" altLang="en-US" sz="1530" kern="0" dirty="0" smtClean="0">
                <a:solidFill>
                  <a:srgbClr val="000000"/>
                </a:solidFill>
                <a:latin typeface="Times New Roman" pitchFamily="65" charset="-122"/>
                <a:ea typeface="宋体" pitchFamily="65" charset="-122"/>
              </a:rPr>
              <a:t>内容进行分析。根据第⑦段中的“他喂鸡,很细心地料理它们,他是很幸福的”,可知会明从中</a:t>
            </a:r>
            <a:r>
              <a:rPr dirty="0"/>
              <a:t/>
            </a:r>
            <a:br>
              <a:rPr dirty="0"/>
            </a:br>
            <a:r>
              <a:rPr lang="zh-CN" altLang="en-US" sz="1530" kern="0" dirty="0" smtClean="0">
                <a:solidFill>
                  <a:srgbClr val="000000"/>
                </a:solidFill>
                <a:latin typeface="Times New Roman" pitchFamily="65" charset="-122"/>
                <a:ea typeface="宋体" pitchFamily="65" charset="-122"/>
              </a:rPr>
              <a:t>体会到了幸福。“六月来了,这一连人没有一个腐烂”,说明战争没有爆发,这也是令会明欣慰</a:t>
            </a:r>
            <a:r>
              <a:rPr dirty="0"/>
              <a:t/>
            </a:r>
            <a:br>
              <a:rPr dirty="0"/>
            </a:br>
            <a:r>
              <a:rPr lang="zh-CN" altLang="en-US" sz="1530" kern="0" dirty="0" smtClean="0">
                <a:solidFill>
                  <a:srgbClr val="000000"/>
                </a:solidFill>
                <a:latin typeface="Times New Roman" pitchFamily="65" charset="-122"/>
                <a:ea typeface="宋体" pitchFamily="65" charset="-122"/>
              </a:rPr>
              <a:t>的事情。第⑥段中的“会明已渐渐地倾向于‘非战主义’了”说明了他的倾向发生了转变,</a:t>
            </a:r>
            <a:r>
              <a:rPr dirty="0"/>
              <a:t/>
            </a:r>
            <a:br>
              <a:rPr dirty="0"/>
            </a:br>
            <a:r>
              <a:rPr lang="zh-CN" altLang="en-US" sz="1530" kern="0" dirty="0" smtClean="0">
                <a:solidFill>
                  <a:srgbClr val="000000"/>
                </a:solidFill>
                <a:latin typeface="Times New Roman" pitchFamily="65" charset="-122"/>
                <a:ea typeface="宋体" pitchFamily="65" charset="-122"/>
              </a:rPr>
              <a:t>思想得到了提升。另外还要考虑这个微笑对主题的揭示作用。</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1.第④段“好吧,就这样吧”中的“这样”指的是什么内容?请简要概括。(4分)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2.文中多处穿插主人公熟悉的家中情形,有什么作用?(4分)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3.伏笔是小说的常用技法,请从文中找出两个例子加以说明。(6分)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4.请结合全文,探究“俄罗斯性格”的丰富意蕴。(6分)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①伊戈尔在战斗中脸部被烧伤而毁容,声音变得沙哑、沉闷。②为了不让母亲因看</a:t>
            </a:r>
            <a:r>
              <a:rPr dirty="0"/>
              <a:t/>
            </a:r>
            <a:br>
              <a:rPr dirty="0"/>
            </a:br>
            <a:r>
              <a:rPr lang="zh-CN" altLang="en-US" sz="1530" kern="0" dirty="0" smtClean="0">
                <a:solidFill>
                  <a:srgbClr val="000000"/>
                </a:solidFill>
                <a:latin typeface="Times New Roman" pitchFamily="65" charset="-122"/>
                <a:ea typeface="宋体" pitchFamily="65" charset="-122"/>
              </a:rPr>
              <a:t>到自己的可怕面容而受惊、绝望,便假称自己是苏联英雄格罗莫夫中尉,以“格罗莫夫”的身</a:t>
            </a:r>
            <a:r>
              <a:rPr dirty="0"/>
              <a:t/>
            </a:r>
            <a:br>
              <a:rPr dirty="0"/>
            </a:br>
            <a:r>
              <a:rPr lang="zh-CN" altLang="en-US" sz="1530" kern="0" dirty="0" smtClean="0">
                <a:solidFill>
                  <a:srgbClr val="000000"/>
                </a:solidFill>
                <a:latin typeface="Times New Roman" pitchFamily="65" charset="-122"/>
                <a:ea typeface="宋体" pitchFamily="65" charset="-122"/>
              </a:rPr>
              <a:t>份来看望自己的父母。</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回答本题,注意词语的位置,“这样”位于段首,这就要求作答时一定要兼顾前文的情</a:t>
            </a:r>
            <a:r>
              <a:rPr dirty="0"/>
              <a:t/>
            </a:r>
            <a:br>
              <a:rPr dirty="0"/>
            </a:br>
            <a:r>
              <a:rPr lang="zh-CN" altLang="en-US" sz="1530" kern="0" dirty="0" smtClean="0">
                <a:solidFill>
                  <a:srgbClr val="000000"/>
                </a:solidFill>
                <a:latin typeface="Times New Roman" pitchFamily="65" charset="-122"/>
                <a:ea typeface="宋体" pitchFamily="65" charset="-122"/>
              </a:rPr>
              <a:t>节,前文主要介绍了两个内容:一是伊戈尔在战斗中脸部受伤、声音变得沙哑的遭遇,二是他不</a:t>
            </a:r>
            <a:r>
              <a:rPr dirty="0"/>
              <a:t/>
            </a:r>
            <a:br>
              <a:rPr dirty="0"/>
            </a:br>
            <a:r>
              <a:rPr lang="zh-CN" altLang="en-US" sz="1530" kern="0" dirty="0" smtClean="0">
                <a:solidFill>
                  <a:srgbClr val="000000"/>
                </a:solidFill>
                <a:latin typeface="Times New Roman" pitchFamily="65" charset="-122"/>
                <a:ea typeface="宋体" pitchFamily="65" charset="-122"/>
              </a:rPr>
              <a:t>愿让母亲受惊吓、受伤害的心理。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2.答</a:t>
            </a:r>
            <a:r>
              <a:rPr lang="zh-CN" altLang="en-US" sz="1530" b="1" kern="0" dirty="0" smtClean="0">
                <a:solidFill>
                  <a:srgbClr val="000000"/>
                </a:solidFill>
                <a:latin typeface="Times New Roman" pitchFamily="65" charset="-122"/>
                <a:ea typeface="宋体" pitchFamily="65" charset="-122"/>
              </a:rPr>
              <a:t>案</a:t>
            </a:r>
            <a:r>
              <a:rPr lang="zh-CN" altLang="en-US" sz="1530" kern="0" dirty="0" smtClean="0">
                <a:solidFill>
                  <a:srgbClr val="000000"/>
                </a:solidFill>
                <a:latin typeface="Times New Roman" pitchFamily="65" charset="-122"/>
                <a:ea typeface="宋体" pitchFamily="65" charset="-122"/>
              </a:rPr>
              <a:t>　①穿插熟悉的家中情形展现了过去父亲母亲对自己的爱(展现了父母爱儿子的形象);</a:t>
            </a:r>
            <a:r>
              <a:rPr dirty="0"/>
              <a:t/>
            </a:r>
            <a:br>
              <a:rPr dirty="0"/>
            </a:br>
            <a:r>
              <a:rPr lang="zh-CN" altLang="en-US" sz="1530" kern="0" dirty="0" smtClean="0">
                <a:solidFill>
                  <a:srgbClr val="000000"/>
                </a:solidFill>
                <a:latin typeface="Times New Roman" pitchFamily="65" charset="-122"/>
                <a:ea typeface="宋体" pitchFamily="65" charset="-122"/>
              </a:rPr>
              <a:t>②感受到家的舒适与亲切;③增加了现在他与亲人相见却不能相认的痛苦;④间接反映了战争</a:t>
            </a:r>
            <a:r>
              <a:rPr dirty="0"/>
              <a:t/>
            </a:r>
            <a:br>
              <a:rPr dirty="0"/>
            </a:br>
            <a:r>
              <a:rPr lang="zh-CN" altLang="en-US" sz="1530" kern="0" dirty="0" smtClean="0">
                <a:solidFill>
                  <a:srgbClr val="000000"/>
                </a:solidFill>
                <a:latin typeface="Times New Roman" pitchFamily="65" charset="-122"/>
                <a:ea typeface="宋体" pitchFamily="65" charset="-122"/>
              </a:rPr>
              <a:t>给人民带来的灾难之重。</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此题考查文中情节的作用,分析时可以从小说的人物、环境、主题等角度切入。人物</a:t>
            </a:r>
            <a:r>
              <a:rPr dirty="0"/>
              <a:t/>
            </a:r>
            <a:br>
              <a:rPr dirty="0"/>
            </a:br>
            <a:r>
              <a:rPr lang="zh-CN" altLang="en-US" sz="1530" kern="0" dirty="0" smtClean="0">
                <a:solidFill>
                  <a:srgbClr val="000000"/>
                </a:solidFill>
                <a:latin typeface="Times New Roman" pitchFamily="65" charset="-122"/>
                <a:ea typeface="宋体" pitchFamily="65" charset="-122"/>
              </a:rPr>
              <a:t>角度指向的是父母的形象;环境角度指向的是家庭的温馨与舒适;主题角度指向的是不能与亲</a:t>
            </a:r>
            <a:r>
              <a:rPr dirty="0"/>
              <a:t/>
            </a:r>
            <a:br>
              <a:rPr dirty="0"/>
            </a:br>
            <a:r>
              <a:rPr lang="zh-CN" altLang="en-US" sz="1530" kern="0" dirty="0" smtClean="0">
                <a:solidFill>
                  <a:srgbClr val="000000"/>
                </a:solidFill>
                <a:latin typeface="Times New Roman" pitchFamily="65" charset="-122"/>
                <a:ea typeface="宋体" pitchFamily="65" charset="-122"/>
              </a:rPr>
              <a:t>人相见的痛苦,间接指向了战争的残酷,暴露了战争给人民带来的伤害。</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①“就在吃晚饭的时候,伊戈尔中尉发现母亲特别注意看他那拿着匙子的手”表明</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母亲对伊戈尔拿着匙子的姿势非常熟悉,猜测他是自己的儿子。②“他那当初从家里带到战</a:t>
            </a:r>
            <a:r>
              <a:rPr dirty="0"/>
              <a:t/>
            </a:r>
            <a:br>
              <a:rPr dirty="0"/>
            </a:br>
            <a:r>
              <a:rPr lang="zh-CN" altLang="en-US" sz="1530" kern="0" dirty="0" smtClean="0">
                <a:solidFill>
                  <a:srgbClr val="000000"/>
                </a:solidFill>
                <a:latin typeface="Times New Roman" pitchFamily="65" charset="-122"/>
                <a:ea typeface="宋体" pitchFamily="65" charset="-122"/>
              </a:rPr>
              <a:t>场的包脚布也已洗干净,挂在晾衣绳上”,以母亲洗净熟悉的包脚布,间接表明母亲已经知道他</a:t>
            </a:r>
            <a:r>
              <a:rPr dirty="0"/>
              <a:t/>
            </a:r>
            <a:br>
              <a:rPr dirty="0"/>
            </a:br>
            <a:r>
              <a:rPr lang="zh-CN" altLang="en-US" sz="1530" kern="0" dirty="0" smtClean="0">
                <a:solidFill>
                  <a:srgbClr val="000000"/>
                </a:solidFill>
                <a:latin typeface="Times New Roman" pitchFamily="65" charset="-122"/>
                <a:ea typeface="宋体" pitchFamily="65" charset="-122"/>
              </a:rPr>
              <a:t>的身份。</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此题重点考查伏笔,答题时注意结合文章的具体内容进行分析。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①从伊戈尔身上,可以看到保家卫国的英勇精神,乐观接受灾难的坚强品格,珍爱亲</a:t>
            </a:r>
            <a:r>
              <a:rPr dirty="0"/>
              <a:t/>
            </a:r>
            <a:br>
              <a:rPr dirty="0"/>
            </a:br>
            <a:r>
              <a:rPr lang="zh-CN" altLang="en-US" sz="1530" kern="0" dirty="0" smtClean="0">
                <a:solidFill>
                  <a:srgbClr val="000000"/>
                </a:solidFill>
                <a:latin typeface="Times New Roman" pitchFamily="65" charset="-122"/>
                <a:ea typeface="宋体" pitchFamily="65" charset="-122"/>
              </a:rPr>
              <a:t>情、为他人着想的不忍之心。②从父亲、母亲身上,可以看到细心勤劳、慈祥热情、善解人</a:t>
            </a:r>
            <a:r>
              <a:rPr dirty="0"/>
              <a:t/>
            </a:r>
            <a:br>
              <a:rPr dirty="0"/>
            </a:br>
            <a:r>
              <a:rPr lang="zh-CN" altLang="en-US" sz="1530" kern="0" dirty="0" smtClean="0">
                <a:solidFill>
                  <a:srgbClr val="000000"/>
                </a:solidFill>
                <a:latin typeface="Times New Roman" pitchFamily="65" charset="-122"/>
                <a:ea typeface="宋体" pitchFamily="65" charset="-122"/>
              </a:rPr>
              <a:t>意、慷慨好客、从容隐忍、冷静大度等品质。③他们作为俄罗斯人,在灾难降临的时候,表现</a:t>
            </a:r>
            <a:r>
              <a:rPr dirty="0"/>
              <a:t/>
            </a:r>
            <a:br>
              <a:rPr dirty="0"/>
            </a:br>
            <a:r>
              <a:rPr lang="zh-CN" altLang="en-US" sz="1530" kern="0" dirty="0" smtClean="0">
                <a:solidFill>
                  <a:srgbClr val="000000"/>
                </a:solidFill>
                <a:latin typeface="Times New Roman" pitchFamily="65" charset="-122"/>
                <a:ea typeface="宋体" pitchFamily="65" charset="-122"/>
              </a:rPr>
              <a:t>出的巨大的勇气、对亲人的爱,以及大无畏的牺牲精神,令人感动和敬佩。</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注意“俄罗斯性格”的特征,这一性格特征要落实到具体的人物身上。可以先从伊戈</a:t>
            </a:r>
            <a:r>
              <a:rPr dirty="0"/>
              <a:t/>
            </a:r>
            <a:br>
              <a:rPr dirty="0"/>
            </a:br>
            <a:r>
              <a:rPr lang="zh-CN" altLang="en-US" sz="1530" kern="0" dirty="0" smtClean="0">
                <a:solidFill>
                  <a:srgbClr val="000000"/>
                </a:solidFill>
                <a:latin typeface="Times New Roman" pitchFamily="65" charset="-122"/>
                <a:ea typeface="宋体" pitchFamily="65" charset="-122"/>
              </a:rPr>
              <a:t>尔和他父母的角度思考;然后以点到面,扩展到所有俄罗斯人身上,概括为巨大的勇气、对亲人</a:t>
            </a:r>
            <a:r>
              <a:rPr dirty="0"/>
              <a:t/>
            </a:r>
            <a:br>
              <a:rPr dirty="0"/>
            </a:br>
            <a:r>
              <a:rPr lang="zh-CN" altLang="en-US" sz="1530" kern="0" dirty="0" smtClean="0">
                <a:solidFill>
                  <a:srgbClr val="000000"/>
                </a:solidFill>
                <a:latin typeface="Times New Roman" pitchFamily="65" charset="-122"/>
                <a:ea typeface="宋体" pitchFamily="65" charset="-122"/>
              </a:rPr>
              <a:t>的爱,以及舍我的精神。</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二、(2018苏锡常镇一模,13—16)阅读下面的作品,完成1—4题。(20分)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老妇与猫</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[英国]多丽丝·莱辛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①她叫赫蒂,是与二十世纪同时诞生的。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②她们全家很不舒服地挤在伦敦当局盖的一座便宜公寓里。第二次世界大战后的一个严冬,</a:t>
            </a:r>
            <a:r>
              <a:t/>
            </a:r>
            <a:br/>
            <a:r>
              <a:rPr lang="zh-CN" altLang="en-US" sz="1530" kern="0" dirty="0" smtClean="0">
                <a:solidFill>
                  <a:srgbClr val="000000"/>
                </a:solidFill>
                <a:latin typeface="Times New Roman" pitchFamily="65" charset="-122"/>
                <a:ea typeface="宋体" pitchFamily="65" charset="-122"/>
              </a:rPr>
              <a:t>她丈夫得肺炎病逝。她丈夫死时不过中年,现在她的四个子女都已是中年人了,只有一个女儿</a:t>
            </a:r>
            <a:r>
              <a:t/>
            </a:r>
            <a:br/>
            <a:r>
              <a:rPr lang="zh-CN" altLang="en-US" sz="1530" kern="0" dirty="0" smtClean="0">
                <a:solidFill>
                  <a:srgbClr val="000000"/>
                </a:solidFill>
                <a:latin typeface="Times New Roman" pitchFamily="65" charset="-122"/>
                <a:ea typeface="宋体" pitchFamily="65" charset="-122"/>
              </a:rPr>
              <a:t>给她寄圣诞卡。此外,她在他们眼里并不存在。因为他们都是些体面的人,有家有业。他们总</a:t>
            </a:r>
            <a:r>
              <a:t/>
            </a:r>
            <a:br/>
            <a:r>
              <a:rPr lang="zh-CN" altLang="en-US" sz="1530" kern="0" dirty="0" smtClean="0">
                <a:solidFill>
                  <a:srgbClr val="000000"/>
                </a:solidFill>
                <a:latin typeface="Times New Roman" pitchFamily="65" charset="-122"/>
                <a:ea typeface="宋体" pitchFamily="65" charset="-122"/>
              </a:rPr>
              <a:t>算是提起她的时候,就说她有几分古怪。她的儿女们生怕她的吉卜赛血统会以比老往火车站</a:t>
            </a:r>
            <a:r>
              <a:t/>
            </a:r>
            <a:br/>
            <a:r>
              <a:rPr lang="zh-CN" altLang="en-US" sz="1530" kern="0" dirty="0" smtClean="0">
                <a:solidFill>
                  <a:srgbClr val="000000"/>
                </a:solidFill>
                <a:latin typeface="Times New Roman" pitchFamily="65" charset="-122"/>
                <a:ea typeface="宋体" pitchFamily="65" charset="-122"/>
              </a:rPr>
              <a:t>跑还要糟糕的方式表现出来。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③在她丈夫去世、儿女们陆续结婚离家以后,市政当局便让她搬到同一公寓里的一个小套间</a:t>
            </a:r>
            <a:r>
              <a:t/>
            </a:r>
            <a:br/>
            <a:r>
              <a:rPr lang="zh-CN" altLang="en-US" sz="1530" kern="0" dirty="0" smtClean="0">
                <a:solidFill>
                  <a:srgbClr val="000000"/>
                </a:solidFill>
                <a:latin typeface="Times New Roman" pitchFamily="65" charset="-122"/>
                <a:ea typeface="宋体" pitchFamily="65" charset="-122"/>
              </a:rPr>
              <a:t>去住。她放弃了体面的职业,把对火车和旅行者的热爱也抛到脑后。她房间里总是堆满了鲜</a:t>
            </a:r>
            <a:r>
              <a:t/>
            </a:r>
            <a:br/>
            <a:r>
              <a:rPr lang="zh-CN" altLang="en-US" sz="1530" kern="0" dirty="0" smtClean="0">
                <a:solidFill>
                  <a:srgbClr val="000000"/>
                </a:solidFill>
                <a:latin typeface="Times New Roman" pitchFamily="65" charset="-122"/>
                <a:ea typeface="宋体" pitchFamily="65" charset="-122"/>
              </a:rPr>
              <a:t>艳的旧衣裳,一件样子惹她喜欢而舍不得卖掉的连衣裙啦,一条条串珠形的花边啦,旧皮毛啦,</a:t>
            </a:r>
            <a:r>
              <a:t/>
            </a:r>
            <a:br/>
            <a:r>
              <a:rPr lang="zh-CN" altLang="en-US" sz="1530" kern="0" dirty="0" smtClean="0">
                <a:solidFill>
                  <a:srgbClr val="000000"/>
                </a:solidFill>
                <a:latin typeface="Times New Roman" pitchFamily="65" charset="-122"/>
                <a:ea typeface="宋体" pitchFamily="65" charset="-122"/>
              </a:rPr>
              <a:t>饰带啦,等等。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④当有一天她看见一只小猫在一个肮脏的角落里发抖时,就把它抱回家中。它是只杂色猫,比</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起那些毛色柔和、体态优美的良种猫来,蒂贝可以说是等而下之了。但是它很有自立精神,当</a:t>
            </a:r>
            <a:r>
              <a:t/>
            </a:r>
            <a:br/>
            <a:r>
              <a:rPr lang="zh-CN" altLang="en-US" sz="1530" kern="0" dirty="0" smtClean="0">
                <a:solidFill>
                  <a:srgbClr val="000000"/>
                </a:solidFill>
                <a:latin typeface="Times New Roman" pitchFamily="65" charset="-122"/>
                <a:ea typeface="宋体" pitchFamily="65" charset="-122"/>
              </a:rPr>
              <a:t>它吃腻了罐头猫食或赫蒂喂它的面包的时候,便自己去捉鸽子吃。她对着猫诉说:“你这个讨</a:t>
            </a:r>
            <a:r>
              <a:t/>
            </a:r>
            <a:br/>
            <a:r>
              <a:rPr lang="zh-CN" altLang="en-US" sz="1530" kern="0" dirty="0" smtClean="0">
                <a:solidFill>
                  <a:srgbClr val="000000"/>
                </a:solidFill>
                <a:latin typeface="Times New Roman" pitchFamily="65" charset="-122"/>
                <a:ea typeface="宋体" pitchFamily="65" charset="-122"/>
              </a:rPr>
              <a:t>人嫌的老畜生,你这只老脏猫,谁也不要你,是吧,蒂贝,谁也不要你。你只不过是只没主的野猫,</a:t>
            </a:r>
            <a:r>
              <a:t/>
            </a:r>
            <a:br/>
            <a:r>
              <a:rPr lang="zh-CN" altLang="en-US" sz="1530" kern="0" dirty="0" smtClean="0">
                <a:solidFill>
                  <a:srgbClr val="000000"/>
                </a:solidFill>
                <a:latin typeface="Times New Roman" pitchFamily="65" charset="-122"/>
                <a:ea typeface="宋体" pitchFamily="65" charset="-122"/>
              </a:rPr>
              <a:t>一只偷嘴的老猫,嗨,蒂贝,蒂贝,蒂贝。”</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⑤楼里面到处都是猫,市政当局终于派了个官员来,说要坚决执行有关饲养动物的规定,赫蒂也</a:t>
            </a:r>
            <a:r>
              <a:t/>
            </a:r>
            <a:br/>
            <a:r>
              <a:rPr lang="zh-CN" altLang="en-US" sz="1530" kern="0" dirty="0" smtClean="0">
                <a:solidFill>
                  <a:srgbClr val="000000"/>
                </a:solidFill>
                <a:latin typeface="Times New Roman" pitchFamily="65" charset="-122"/>
                <a:ea typeface="宋体" pitchFamily="65" charset="-122"/>
              </a:rPr>
              <a:t>和别人一样得把猫杀掉。就这样,她离开了住了三十年,几乎占去她生命一半时间的那条街。</a:t>
            </a:r>
            <a:r>
              <a:t/>
            </a:r>
            <a:br/>
            <a:r>
              <a:rPr lang="zh-CN" altLang="en-US" sz="1530" kern="0" dirty="0" smtClean="0">
                <a:solidFill>
                  <a:srgbClr val="000000"/>
                </a:solidFill>
                <a:latin typeface="Times New Roman" pitchFamily="65" charset="-122"/>
                <a:ea typeface="宋体" pitchFamily="65" charset="-122"/>
              </a:rPr>
              <a:t>她又一次在一间屋子里安下了家。她又开始做起买卖来,那个小房间很快就像她以前住的那</a:t>
            </a:r>
            <a:r>
              <a:t/>
            </a:r>
            <a:br/>
            <a:r>
              <a:rPr lang="zh-CN" altLang="en-US" sz="1530" kern="0" dirty="0" smtClean="0">
                <a:solidFill>
                  <a:srgbClr val="000000"/>
                </a:solidFill>
                <a:latin typeface="Times New Roman" pitchFamily="65" charset="-122"/>
                <a:ea typeface="宋体" pitchFamily="65" charset="-122"/>
              </a:rPr>
              <a:t>间一样,摊满了五颜六色的不同质地的衣物和装饰衣服的金属小圆片。她的买卖不错。</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⑥选举在即,这条街上穷人无家可归的状况成了人们注意的中心,成了整个地区,甚至是整个城</a:t>
            </a:r>
            <a:r>
              <a:t/>
            </a:r>
            <a:br/>
            <a:r>
              <a:rPr lang="zh-CN" altLang="en-US" sz="1530" kern="0" dirty="0" smtClean="0">
                <a:solidFill>
                  <a:srgbClr val="000000"/>
                </a:solidFill>
                <a:latin typeface="Times New Roman" pitchFamily="65" charset="-122"/>
                <a:ea typeface="宋体" pitchFamily="65" charset="-122"/>
              </a:rPr>
              <a:t>市的象征。街的一半是改建过的精美雅致的住宅,里面都是大把花钱的人,而另一半则是快要</a:t>
            </a:r>
            <a:r>
              <a:t/>
            </a:r>
            <a:br/>
            <a:r>
              <a:rPr lang="zh-CN" altLang="en-US" sz="1530" kern="0" dirty="0" smtClean="0">
                <a:solidFill>
                  <a:srgbClr val="000000"/>
                </a:solidFill>
                <a:latin typeface="Times New Roman" pitchFamily="65" charset="-122"/>
                <a:ea typeface="宋体" pitchFamily="65" charset="-122"/>
              </a:rPr>
              <a:t>完蛋的房子,住着像赫蒂这样的人。分配住房的官员来做最后的安排。她和那所房子里的其</a:t>
            </a:r>
            <a:r>
              <a:t/>
            </a:r>
            <a:br/>
            <a:r>
              <a:rPr lang="zh-CN" altLang="en-US" sz="1530" kern="0" dirty="0" smtClean="0">
                <a:solidFill>
                  <a:srgbClr val="000000"/>
                </a:solidFill>
                <a:latin typeface="Times New Roman" pitchFamily="65" charset="-122"/>
                <a:ea typeface="宋体" pitchFamily="65" charset="-122"/>
              </a:rPr>
              <a:t>余四个老太太应该搬到北郊市政当局办的一所养老院里去。“你不能把猫带去。”他机械</a:t>
            </a:r>
            <a:r>
              <a:t/>
            </a:r>
            <a:br/>
            <a:r>
              <a:rPr lang="zh-CN" altLang="en-US" sz="1530" kern="0" dirty="0" smtClean="0">
                <a:solidFill>
                  <a:srgbClr val="000000"/>
                </a:solidFill>
                <a:latin typeface="Times New Roman" pitchFamily="65" charset="-122"/>
                <a:ea typeface="宋体" pitchFamily="65" charset="-122"/>
              </a:rPr>
              <a:t>地说道。</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⑦这时的蒂贝看上去像在雨水和泥泞中缠结成一团的旧毛线,由于在一场恶斗中撕裂了一条</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肌肉,它的一只眼睛永远半闭着。腹部一侧有一片地方一根毛也没有,上面有块厚厚的伤疤。</a:t>
            </a:r>
            <a:r>
              <a:t/>
            </a:r>
            <a:br/>
            <a:r>
              <a:rPr lang="zh-CN" altLang="en-US" sz="1530" kern="0" dirty="0" smtClean="0">
                <a:solidFill>
                  <a:srgbClr val="000000"/>
                </a:solidFill>
                <a:latin typeface="Times New Roman" pitchFamily="65" charset="-122"/>
                <a:ea typeface="宋体" pitchFamily="65" charset="-122"/>
              </a:rPr>
              <a:t>她想好了主意,她和蒂贝一起蜷缩着,坐在离原来住的那所房子两个门远的一所空房子的门廊</a:t>
            </a:r>
            <a:r>
              <a:t/>
            </a:r>
            <a:br/>
            <a:r>
              <a:rPr lang="zh-CN" altLang="en-US" sz="1530" kern="0" dirty="0" smtClean="0">
                <a:solidFill>
                  <a:srgbClr val="000000"/>
                </a:solidFill>
                <a:latin typeface="Times New Roman" pitchFamily="65" charset="-122"/>
                <a:ea typeface="宋体" pitchFamily="65" charset="-122"/>
              </a:rPr>
              <a:t>里过了几夜。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⑧天气变得很冷,圣诞节来了又去了。她看见施工人员的卡车停在了楼外,两个人往下卸他们</a:t>
            </a:r>
            <a:r>
              <a:t/>
            </a:r>
            <a:br/>
            <a:r>
              <a:rPr lang="zh-CN" altLang="en-US" sz="1530" kern="0" dirty="0" smtClean="0">
                <a:solidFill>
                  <a:srgbClr val="000000"/>
                </a:solidFill>
                <a:latin typeface="Times New Roman" pitchFamily="65" charset="-122"/>
                <a:ea typeface="宋体" pitchFamily="65" charset="-122"/>
              </a:rPr>
              <a:t>的工具。到了第二天,赫蒂和她的猫、她那堆满衣服的童车以及她的两条毯子早已无影无踪</a:t>
            </a:r>
            <a:r>
              <a:t/>
            </a:r>
            <a:br/>
            <a:r>
              <a:rPr lang="zh-CN" altLang="en-US" sz="1530" kern="0" dirty="0" smtClean="0">
                <a:solidFill>
                  <a:srgbClr val="000000"/>
                </a:solidFill>
                <a:latin typeface="Times New Roman" pitchFamily="65" charset="-122"/>
                <a:ea typeface="宋体" pitchFamily="65" charset="-122"/>
              </a:rPr>
              <a:t>了。大约两英里以外,耸立着三幢大空房子。在一个寒冷阴暗的黄昏,她就在这个角落里安下</a:t>
            </a:r>
            <a:r>
              <a:t/>
            </a:r>
            <a:br/>
            <a:r>
              <a:rPr lang="zh-CN" altLang="en-US" sz="1530" kern="0" dirty="0" smtClean="0">
                <a:solidFill>
                  <a:srgbClr val="000000"/>
                </a:solidFill>
                <a:latin typeface="Times New Roman" pitchFamily="65" charset="-122"/>
                <a:ea typeface="宋体" pitchFamily="65" charset="-122"/>
              </a:rPr>
              <a:t>了家。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⑨在童车上堆着的大堆衣物下窝了一路的蒂贝跳下车来蹿出房间消失在荒草堆里,捕捉野物</a:t>
            </a:r>
            <a:r>
              <a:t/>
            </a:r>
            <a:br/>
            <a:r>
              <a:rPr lang="zh-CN" altLang="en-US" sz="1530" kern="0" dirty="0" smtClean="0">
                <a:solidFill>
                  <a:srgbClr val="000000"/>
                </a:solidFill>
                <a:latin typeface="Times New Roman" pitchFamily="65" charset="-122"/>
                <a:ea typeface="宋体" pitchFamily="65" charset="-122"/>
              </a:rPr>
              <a:t>充当晚饭去了。它吃饱后高高兴兴地回来了,看来还挺愿意被赫蒂用硬邦邦的瘦骨嶙峋的老</a:t>
            </a:r>
            <a:r>
              <a:t/>
            </a:r>
            <a:br/>
            <a:r>
              <a:rPr lang="zh-CN" altLang="en-US" sz="1530" kern="0" dirty="0" smtClean="0">
                <a:solidFill>
                  <a:srgbClr val="000000"/>
                </a:solidFill>
                <a:latin typeface="Times New Roman" pitchFamily="65" charset="-122"/>
                <a:ea typeface="宋体" pitchFamily="65" charset="-122"/>
              </a:rPr>
              <a:t>胳膊抱在怀里。她感到心里很乱,提不起精神来,不过她认为这是因为在春天到来之前她还面</a:t>
            </a:r>
            <a:r>
              <a:t/>
            </a:r>
            <a:br/>
            <a:r>
              <a:rPr lang="zh-CN" altLang="en-US" sz="1530" kern="0" dirty="0" smtClean="0">
                <a:solidFill>
                  <a:srgbClr val="000000"/>
                </a:solidFill>
                <a:latin typeface="Times New Roman" pitchFamily="65" charset="-122"/>
                <a:ea typeface="宋体" pitchFamily="65" charset="-122"/>
              </a:rPr>
              <a:t>临着一段漫长的冬天的缘故。其实她是病了。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⑩这时赫蒂已不再去想自己是个病人、生病的程度和生命的危险——不去想她活下去的渺</a:t>
            </a:r>
            <a:r>
              <a:t/>
            </a:r>
            <a:br/>
            <a:r>
              <a:rPr lang="zh-CN" altLang="en-US" sz="1530" kern="0" dirty="0" smtClean="0">
                <a:solidFill>
                  <a:srgbClr val="000000"/>
                </a:solidFill>
                <a:latin typeface="Times New Roman" pitchFamily="65" charset="-122"/>
                <a:ea typeface="宋体" pitchFamily="65" charset="-122"/>
              </a:rPr>
              <a:t>茫希望。头一天她脑子还挺清楚,但是今天她的思想是模糊不清的,她高声地说话,大声笑着。</a:t>
            </a:r>
            <a:r>
              <a:t/>
            </a:r>
            <a:br/>
            <a:r>
              <a:rPr lang="zh-CN" altLang="en-US" sz="1530" kern="0" dirty="0" smtClean="0">
                <a:solidFill>
                  <a:srgbClr val="000000"/>
                </a:solidFill>
                <a:latin typeface="Times New Roman" pitchFamily="65" charset="-122"/>
                <a:ea typeface="宋体" pitchFamily="65" charset="-122"/>
              </a:rPr>
              <a:t>她甚至还匆匆忙忙地爬起来过一次,在破衣服堆里翻找一张四年前她那个好女儿寄给她的旧</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圣诞卡。她声音严厉而刺耳地向四个子女说,她现在老了,需要有一个自己的房间,“我是你们</a:t>
              </a:r>
              <a:r>
                <a:t/>
              </a:r>
              <a:br/>
              <a:r>
                <a:rPr lang="zh-CN" altLang="en-US" sz="1530" kern="0" dirty="0" smtClean="0">
                  <a:solidFill>
                    <a:srgbClr val="000000"/>
                  </a:solidFill>
                  <a:latin typeface="Times New Roman" pitchFamily="65" charset="-122"/>
                  <a:ea typeface="宋体" pitchFamily="65" charset="-122"/>
                </a:rPr>
                <a:t>的好妈妈,”她当着看不见的证人——老邻居、社会福利人员和一个医生的面对他们大声喊</a:t>
              </a:r>
              <a:r>
                <a:t/>
              </a:r>
              <a:br/>
              <a:r>
                <a:rPr lang="zh-CN" altLang="en-US" sz="1530" kern="0" dirty="0" smtClean="0">
                  <a:solidFill>
                    <a:srgbClr val="000000"/>
                  </a:solidFill>
                  <a:latin typeface="Times New Roman" pitchFamily="65" charset="-122"/>
                  <a:ea typeface="宋体" pitchFamily="65" charset="-122"/>
                </a:rPr>
                <a:t>道,“</a:t>
              </a:r>
              <a:r>
                <a:rPr lang="zh-CN" altLang="en-US" sz="1530" u="sng" kern="0" dirty="0" smtClean="0">
                  <a:solidFill>
                    <a:srgbClr val="000000"/>
                  </a:solidFill>
                  <a:latin typeface="Times New Roman" pitchFamily="65" charset="-122"/>
                  <a:ea typeface="宋体" pitchFamily="65" charset="-122"/>
                </a:rPr>
                <a:t>我从来没让你们缺过任何东西,从来没有!你们小时候我总是把最好的东西给你们!你们</a:t>
              </a:r>
              <a:r>
                <a:t/>
              </a:r>
              <a:br/>
              <a:r>
                <a:rPr lang="zh-CN" altLang="en-US" sz="1530" u="sng" kern="0" dirty="0" smtClean="0">
                  <a:solidFill>
                    <a:srgbClr val="000000"/>
                  </a:solidFill>
                  <a:latin typeface="Times New Roman" pitchFamily="65" charset="-122"/>
                  <a:ea typeface="宋体" pitchFamily="65" charset="-122"/>
                </a:rPr>
                <a:t>可以随便问任何一个人,问呀!问他们呀!</a:t>
              </a:r>
              <a:r>
                <a:rPr lang="zh-CN" altLang="en-US" sz="1530"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282" kern="0" spc="367"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蒂贝蹲伏着望着她。它已经陪着老妇人度过三个夜晚了。她的头垂在胸前,密密的白发从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大红色的毛线帽子下露了出来,遮住了那张由于充血而带上了具有欺骗性红晕的脸——这是</a:t>
              </a:r>
              <a:r>
                <a:t/>
              </a:r>
              <a:br/>
              <a:r>
                <a:rPr lang="zh-CN" altLang="en-US" sz="1530" kern="0" dirty="0" smtClean="0">
                  <a:solidFill>
                    <a:srgbClr val="000000"/>
                  </a:solidFill>
                  <a:latin typeface="Times New Roman" pitchFamily="65" charset="-122"/>
                  <a:ea typeface="宋体" pitchFamily="65" charset="-122"/>
                </a:rPr>
                <a:t>冻昏过去以后的充血。她还没有断气,但是当晚就死了。</a:t>
              </a:r>
              <a:endParaRPr lang="zh-CN" altLang="en-US"/>
            </a:p>
            <a:p>
              <a:pPr marL="0" indent="0" eaLnBrk="0" latinLnBrk="1" hangingPunct="0">
                <a:lnSpc>
                  <a:spcPct val="150000"/>
                </a:lnSpc>
                <a:spcBef>
                  <a:spcPts val="0"/>
                </a:spcBef>
                <a:buNone/>
              </a:pPr>
              <a:r>
                <a:rPr lang="zh-CN" altLang="en-US" sz="1282" kern="0" spc="367"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至于那只猫,后来给一位官员捉走了。他们给它打了一针,正如我们说的那样,“让它去安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睡了”。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(有删节)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1.简要概括小说中“老妇人”的形象特点。(4分)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2.文章画线句表达了老妇人赫蒂怎样的心理?请简要分析。(4分)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3.小说花了许多笔墨写“猫”,这样处理有什么作用?(6分)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4.结合全文,探究小说最后一段的表达效果。(6分)</a:t>
              </a:r>
              <a:endParaRPr lang="zh-CN" altLang="en-US"/>
            </a:p>
          </p:txBody>
        </p:sp>
        <p:pic>
          <p:nvPicPr>
            <p:cNvPr id="3" name="图片 3" descr="textimage28.jpeg"/>
            <p:cNvPicPr>
              <a:picLocks noChangeAspect="1"/>
            </p:cNvPicPr>
            <p:nvPr/>
          </p:nvPicPr>
          <p:blipFill>
            <a:blip r:embed="rId4" cstate="print"/>
            <a:stretch>
              <a:fillRect/>
            </a:stretch>
          </p:blipFill>
          <p:spPr>
            <a:xfrm>
              <a:off x="540000" y="2562598"/>
              <a:ext cx="209549" cy="219074"/>
            </a:xfrm>
            <a:prstGeom prst="rect">
              <a:avLst/>
            </a:prstGeom>
          </p:spPr>
        </p:pic>
        <p:pic>
          <p:nvPicPr>
            <p:cNvPr id="4" name="图片 4" descr="textimage29.jpeg"/>
            <p:cNvPicPr>
              <a:picLocks noChangeAspect="1"/>
            </p:cNvPicPr>
            <p:nvPr/>
          </p:nvPicPr>
          <p:blipFill>
            <a:blip r:embed="rId5" cstate="print"/>
            <a:stretch>
              <a:fillRect/>
            </a:stretch>
          </p:blipFill>
          <p:spPr>
            <a:xfrm>
              <a:off x="540000" y="3624022"/>
              <a:ext cx="209549" cy="219074"/>
            </a:xfrm>
            <a:prstGeom prst="rect">
              <a:avLst/>
            </a:prstGeom>
          </p:spPr>
        </p:pic>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善良、顽强、能干、追求独立自由、爱(体谅)子女。</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形象特点需要结合人物的身份、处境、性格进行分析,也要在具体的情节中体现。妇</a:t>
            </a:r>
            <a:r>
              <a:rPr dirty="0"/>
              <a:t/>
            </a:r>
            <a:br>
              <a:rPr dirty="0"/>
            </a:br>
            <a:r>
              <a:rPr lang="zh-CN" altLang="en-US" sz="1530" kern="0" dirty="0" smtClean="0">
                <a:solidFill>
                  <a:srgbClr val="000000"/>
                </a:solidFill>
                <a:latin typeface="Times New Roman" pitchFamily="65" charset="-122"/>
                <a:ea typeface="宋体" pitchFamily="65" charset="-122"/>
              </a:rPr>
              <a:t>人收留小猫,说明其善良;妇人在丈夫离世、被子女抛弃的情况下,依然通过做小买卖养活自</a:t>
            </a:r>
            <a:r>
              <a:rPr dirty="0"/>
              <a:t/>
            </a:r>
            <a:br>
              <a:rPr dirty="0"/>
            </a:br>
            <a:r>
              <a:rPr lang="zh-CN" altLang="en-US" sz="1530" kern="0" dirty="0" smtClean="0">
                <a:solidFill>
                  <a:srgbClr val="000000"/>
                </a:solidFill>
                <a:latin typeface="Times New Roman" pitchFamily="65" charset="-122"/>
                <a:ea typeface="宋体" pitchFamily="65" charset="-122"/>
              </a:rPr>
              <a:t>己,说明其能干、自立。文末对子女的一段控诉,又说明了这是一位爱子女却晚景凄凉的可怜</a:t>
            </a:r>
            <a:r>
              <a:rPr dirty="0"/>
              <a:t/>
            </a:r>
            <a:br>
              <a:rPr dirty="0"/>
            </a:br>
            <a:r>
              <a:rPr lang="zh-CN" altLang="en-US" sz="1530" kern="0" dirty="0" smtClean="0">
                <a:solidFill>
                  <a:srgbClr val="000000"/>
                </a:solidFill>
                <a:latin typeface="Times New Roman" pitchFamily="65" charset="-122"/>
                <a:ea typeface="宋体" pitchFamily="65" charset="-122"/>
              </a:rPr>
              <a:t>母亲。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对爱孩子却得不到回报的不解、委屈、愤怒、抱怨。</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此处体现了妇人在临终前喷薄而出的愤怒情绪,一连串的感叹号仿佛是在控诉子女的</a:t>
            </a:r>
            <a:r>
              <a:rPr dirty="0"/>
              <a:t/>
            </a:r>
            <a:br>
              <a:rPr dirty="0"/>
            </a:br>
            <a:r>
              <a:rPr lang="zh-CN" altLang="en-US" sz="1530" kern="0" dirty="0" smtClean="0">
                <a:solidFill>
                  <a:srgbClr val="000000"/>
                </a:solidFill>
                <a:latin typeface="Times New Roman" pitchFamily="65" charset="-122"/>
                <a:ea typeface="宋体" pitchFamily="65" charset="-122"/>
              </a:rPr>
              <a:t>不孝。分析画线句的人物心理,需要结合对上下文的理解,妇人凄凉的处境的确与子女的不孝</a:t>
            </a:r>
            <a:r>
              <a:rPr dirty="0"/>
              <a:t/>
            </a:r>
            <a:br>
              <a:rPr dirty="0"/>
            </a:br>
            <a:r>
              <a:rPr lang="zh-CN" altLang="en-US" sz="1530" kern="0" dirty="0" smtClean="0">
                <a:solidFill>
                  <a:srgbClr val="000000"/>
                </a:solidFill>
                <a:latin typeface="Times New Roman" pitchFamily="65" charset="-122"/>
                <a:ea typeface="宋体" pitchFamily="65" charset="-122"/>
              </a:rPr>
              <a:t>不无关联,此处的愤怒、委屈就是妇人内心的真实写照。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猫是老妇人不断搬家的原因,推动了故事情节的发展;二者对举来写,互相映衬,以猫的</a:t>
            </a:r>
            <a:r>
              <a:rPr dirty="0"/>
              <a:t/>
            </a:r>
            <a:br>
              <a:rPr dirty="0"/>
            </a:br>
            <a:r>
              <a:rPr lang="zh-CN" altLang="en-US" sz="1530" kern="0" dirty="0" smtClean="0">
                <a:solidFill>
                  <a:srgbClr val="000000"/>
                </a:solidFill>
                <a:latin typeface="Times New Roman" pitchFamily="65" charset="-122"/>
                <a:ea typeface="宋体" pitchFamily="65" charset="-122"/>
              </a:rPr>
              <a:t>命运衬托妇人的悲惨命运;猫与老妇人相依为命,丰富了小说的内容,强化了小说的悲剧效果。</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“猫”的作用可以从情节角度、人物形象角度考虑。情节上,推波助澜;猫的遭遇与妇</a:t>
            </a:r>
            <a:r>
              <a:rPr dirty="0"/>
              <a:t/>
            </a:r>
            <a:br>
              <a:rPr dirty="0"/>
            </a:br>
            <a:r>
              <a:rPr lang="zh-CN" altLang="en-US" sz="1530" kern="0" dirty="0" smtClean="0">
                <a:solidFill>
                  <a:srgbClr val="000000"/>
                </a:solidFill>
                <a:latin typeface="Times New Roman" pitchFamily="65" charset="-122"/>
                <a:ea typeface="宋体" pitchFamily="65" charset="-122"/>
              </a:rPr>
              <a:t>人同病相怜,因此,猫的作用是映衬老妇人的悲惨命运。</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补充交代猫的最终结局,使小说情节完整;借猫的悲剧,烘托了老妇人的悲惨命运;表达</a:t>
            </a:r>
            <a:r>
              <a:rPr dirty="0"/>
              <a:t/>
            </a:r>
            <a:br>
              <a:rPr dirty="0"/>
            </a:br>
            <a:r>
              <a:rPr lang="zh-CN" altLang="en-US" sz="1530" kern="0" dirty="0" smtClean="0">
                <a:solidFill>
                  <a:srgbClr val="000000"/>
                </a:solidFill>
                <a:latin typeface="Times New Roman" pitchFamily="65" charset="-122"/>
                <a:ea typeface="宋体" pitchFamily="65" charset="-122"/>
              </a:rPr>
              <a:t>了作者对弱势群体的同情和对社会冷漠无情的讽刺与批判;叙述语言含蓄克制,蕴含了强烈的</a:t>
            </a:r>
            <a:r>
              <a:rPr dirty="0"/>
              <a:t/>
            </a:r>
            <a:br>
              <a:rPr dirty="0"/>
            </a:br>
            <a:r>
              <a:rPr lang="zh-CN" altLang="en-US" sz="1530" kern="0" dirty="0" smtClean="0">
                <a:solidFill>
                  <a:srgbClr val="000000"/>
                </a:solidFill>
                <a:latin typeface="Times New Roman" pitchFamily="65" charset="-122"/>
                <a:ea typeface="宋体" pitchFamily="65" charset="-122"/>
              </a:rPr>
              <a:t>感情。</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表达效果题可以从以下几个角度考虑:情节、人物、主旨、语言等。情节上,末尾段有</a:t>
            </a:r>
            <a:r>
              <a:rPr dirty="0"/>
              <a:t/>
            </a:r>
            <a:br>
              <a:rPr dirty="0"/>
            </a:br>
            <a:r>
              <a:rPr lang="zh-CN" altLang="en-US" sz="1530" kern="0" dirty="0" smtClean="0">
                <a:solidFill>
                  <a:srgbClr val="000000"/>
                </a:solidFill>
                <a:latin typeface="Times New Roman" pitchFamily="65" charset="-122"/>
                <a:ea typeface="宋体" pitchFamily="65" charset="-122"/>
              </a:rPr>
              <a:t>补充完善情节的效果;写猫的死去也是烘托妇人的悲惨结局;从主旨看,本文借猫与妇人的命运</a:t>
            </a:r>
            <a:r>
              <a:rPr dirty="0"/>
              <a:t/>
            </a:r>
            <a:br>
              <a:rPr dirty="0"/>
            </a:br>
            <a:r>
              <a:rPr lang="zh-CN" altLang="en-US" sz="1530" kern="0" dirty="0" smtClean="0">
                <a:solidFill>
                  <a:srgbClr val="000000"/>
                </a:solidFill>
                <a:latin typeface="Times New Roman" pitchFamily="65" charset="-122"/>
                <a:ea typeface="宋体" pitchFamily="65" charset="-122"/>
              </a:rPr>
              <a:t>揭示了社会的阴暗面,表达了对弱势群体的同情;语言是含蓄克制的,言有尽而意无穷。</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四、(2014江苏,12—15)阅读下面的作品,完成1—4题。(20分)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安娜之死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[俄]列夫·托尔斯泰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①在火车进站的时候,安娜夹在一群乘客中间下了车。她想着,如果没有回信就准备再乘车往</a:t>
            </a:r>
            <a:r>
              <a:rPr dirty="0"/>
              <a:t/>
            </a:r>
            <a:br>
              <a:rPr dirty="0"/>
            </a:br>
            <a:r>
              <a:rPr lang="zh-CN" altLang="en-US" sz="1530" kern="0" dirty="0" smtClean="0">
                <a:solidFill>
                  <a:srgbClr val="000000"/>
                </a:solidFill>
                <a:latin typeface="Times New Roman" pitchFamily="65" charset="-122"/>
                <a:ea typeface="宋体" pitchFamily="65" charset="-122"/>
              </a:rPr>
              <a:t>前走。她拦住一个挑夫,打听有没有一个从渥伦斯基伯爵那里带信来的车夫。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②她正询问时,那个面色红润、神情愉快、穿着一件挂着表链的时髦外套、显然很得意那么</a:t>
            </a:r>
            <a:r>
              <a:rPr dirty="0"/>
              <a:t/>
            </a:r>
            <a:br>
              <a:rPr dirty="0"/>
            </a:br>
            <a:r>
              <a:rPr lang="zh-CN" altLang="en-US" sz="1530" kern="0" dirty="0" smtClean="0">
                <a:solidFill>
                  <a:srgbClr val="000000"/>
                </a:solidFill>
                <a:latin typeface="Times New Roman" pitchFamily="65" charset="-122"/>
                <a:ea typeface="宋体" pitchFamily="65" charset="-122"/>
              </a:rPr>
              <a:t>顺利就完成了使命的车夫米哈伊尔,走上来交给她一封信。她撕开信,还没有看,她的心就绞痛</a:t>
            </a:r>
            <a:r>
              <a:rPr dirty="0"/>
              <a:t/>
            </a:r>
            <a:br>
              <a:rPr dirty="0"/>
            </a:br>
            <a:r>
              <a:rPr lang="zh-CN" altLang="en-US" sz="1530" kern="0" dirty="0" smtClean="0">
                <a:solidFill>
                  <a:srgbClr val="000000"/>
                </a:solidFill>
                <a:latin typeface="Times New Roman" pitchFamily="65" charset="-122"/>
                <a:ea typeface="宋体" pitchFamily="65" charset="-122"/>
              </a:rPr>
              <a:t>起来。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③“很抱歉,那封信没有交到我手里。十点钟我就回来。”渥伦斯基字迹潦草地写道。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④“是的,果然不出我所料!”她含着恶意的微笑自言自语。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⑤“好,你回家去吧,”她轻轻地对米哈伊尔说。她说得很轻,因为她的心脏的急促跳动使她透</a:t>
            </a:r>
            <a:r>
              <a:rPr dirty="0"/>
              <a:t/>
            </a:r>
            <a:br>
              <a:rPr dirty="0"/>
            </a:br>
            <a:r>
              <a:rPr lang="zh-CN" altLang="en-US" sz="1530" kern="0" dirty="0" smtClean="0">
                <a:solidFill>
                  <a:srgbClr val="000000"/>
                </a:solidFill>
                <a:latin typeface="Times New Roman" pitchFamily="65" charset="-122"/>
                <a:ea typeface="宋体" pitchFamily="65" charset="-122"/>
              </a:rPr>
              <a:t>不过气来。“不,我不让你折磨我了,”她想,既不是威胁他,也不是威胁她自己,而是威胁什么</a:t>
            </a:r>
            <a:r>
              <a:rPr dirty="0"/>
              <a:t/>
            </a:r>
            <a:br>
              <a:rPr dirty="0"/>
            </a:br>
            <a:r>
              <a:rPr lang="zh-CN" altLang="en-US" sz="1530" kern="0" dirty="0" smtClean="0">
                <a:solidFill>
                  <a:srgbClr val="000000"/>
                </a:solidFill>
                <a:latin typeface="Times New Roman" pitchFamily="65" charset="-122"/>
                <a:ea typeface="宋体" pitchFamily="65" charset="-122"/>
              </a:rPr>
              <a:t>迫使她受苦的人。她顺着月台走过去,走过了车站。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⑥几个年轻人盯住她的脸,怪声怪气地又笑又叫,从她旁边走过。站长走过来,问她乘车不乘</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车。一个卖汽水的男孩目不转睛地望着她。“天哪,我这是到哪里去呀?”她想,沿着月台越</a:t>
            </a:r>
            <a:r>
              <a:t/>
            </a:r>
            <a:br/>
            <a:r>
              <a:rPr lang="zh-CN" altLang="en-US" sz="1530" kern="0" dirty="0" smtClean="0">
                <a:solidFill>
                  <a:srgbClr val="000000"/>
                </a:solidFill>
                <a:latin typeface="Times New Roman" pitchFamily="65" charset="-122"/>
                <a:ea typeface="宋体" pitchFamily="65" charset="-122"/>
              </a:rPr>
              <a:t>走越远了。她在月台尽头停下来。几个太太和孩子来迎接一个戴眼镜的绅士,高声谈笑着,在</a:t>
            </a:r>
            <a:r>
              <a:t/>
            </a:r>
            <a:br/>
            <a:r>
              <a:rPr lang="zh-CN" altLang="en-US" sz="1530" kern="0" dirty="0" smtClean="0">
                <a:solidFill>
                  <a:srgbClr val="000000"/>
                </a:solidFill>
                <a:latin typeface="Times New Roman" pitchFamily="65" charset="-122"/>
                <a:ea typeface="宋体" pitchFamily="65" charset="-122"/>
              </a:rPr>
              <a:t>她走过来的时候沉默下来,紧盯着她。她加快脚步,从他们身边走到月台边上。一辆货车驶近</a:t>
            </a:r>
            <a:r>
              <a:t/>
            </a:r>
            <a:br/>
            <a:r>
              <a:rPr lang="zh-CN" altLang="en-US" sz="1530" kern="0" dirty="0" smtClean="0">
                <a:solidFill>
                  <a:srgbClr val="000000"/>
                </a:solidFill>
                <a:latin typeface="Times New Roman" pitchFamily="65" charset="-122"/>
                <a:ea typeface="宋体" pitchFamily="65" charset="-122"/>
              </a:rPr>
              <a:t>了,月台震撼起来,她觉得自己好像又坐在火车里了。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⑦突然间她回忆起和渥伦斯基初次相逢那一天被火车轧死的那个人,她醒悟到她该怎么办</a:t>
            </a:r>
            <a:r>
              <a:t/>
            </a:r>
            <a:br/>
            <a:r>
              <a:rPr lang="zh-CN" altLang="en-US" sz="1530" kern="0" dirty="0" smtClean="0">
                <a:solidFill>
                  <a:srgbClr val="000000"/>
                </a:solidFill>
                <a:latin typeface="Times New Roman" pitchFamily="65" charset="-122"/>
                <a:ea typeface="宋体" pitchFamily="65" charset="-122"/>
              </a:rPr>
              <a:t>了。她迈着迅速而轻盈的步伐走下从水塔通到铁轨的台阶,直到匆匆开过来的火车那儿才停</a:t>
            </a:r>
            <a:r>
              <a:t/>
            </a:r>
            <a:br/>
            <a:r>
              <a:rPr lang="zh-CN" altLang="en-US" sz="1530" kern="0" dirty="0" smtClean="0">
                <a:solidFill>
                  <a:srgbClr val="000000"/>
                </a:solidFill>
                <a:latin typeface="Times New Roman" pitchFamily="65" charset="-122"/>
                <a:ea typeface="宋体" pitchFamily="65" charset="-122"/>
              </a:rPr>
              <a:t>下来。她凝视着车厢下面,凝视着螺旋推进器、锁链和缓缓开来的第一节车的大铁轮,试着衡</a:t>
            </a:r>
            <a:r>
              <a:t/>
            </a:r>
            <a:br/>
            <a:r>
              <a:rPr lang="zh-CN" altLang="en-US" sz="1530" kern="0" dirty="0" smtClean="0">
                <a:solidFill>
                  <a:srgbClr val="000000"/>
                </a:solidFill>
                <a:latin typeface="Times New Roman" pitchFamily="65" charset="-122"/>
                <a:ea typeface="宋体" pitchFamily="65" charset="-122"/>
              </a:rPr>
              <a:t>量前轮和后轮的中心点,估计中心点对着她的时间。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⑧“到那里去!”她自言自语,望着投到布满砂土和煤灰的枕木上的车辆的阴影。“到那里</a:t>
            </a:r>
            <a:r>
              <a:t/>
            </a:r>
            <a:br/>
            <a:r>
              <a:rPr lang="zh-CN" altLang="en-US" sz="1530" kern="0" dirty="0" smtClean="0">
                <a:solidFill>
                  <a:srgbClr val="000000"/>
                </a:solidFill>
                <a:latin typeface="Times New Roman" pitchFamily="65" charset="-122"/>
                <a:ea typeface="宋体" pitchFamily="65" charset="-122"/>
              </a:rPr>
              <a:t>去,投到正中间,我要惩罚他,摆脱所有的人,摆脱我自己!”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⑨她想倒在开到她身边的第一节车厢的车轮中间。但是她因为从臂上往下取小红皮包而耽</a:t>
            </a:r>
            <a:r>
              <a:t/>
            </a:r>
            <a:br/>
            <a:r>
              <a:rPr lang="zh-CN" altLang="en-US" sz="1530" kern="0" dirty="0" smtClean="0">
                <a:solidFill>
                  <a:srgbClr val="000000"/>
                </a:solidFill>
                <a:latin typeface="Times New Roman" pitchFamily="65" charset="-122"/>
                <a:ea typeface="宋体" pitchFamily="65" charset="-122"/>
              </a:rPr>
              <a:t>搁了,已经太晚了;车厢中心开过去了。她不得不等待下一节车厢。一种仿佛她准备入浴时所</a:t>
            </a:r>
            <a:r>
              <a:t/>
            </a:r>
            <a:br/>
            <a:r>
              <a:rPr lang="zh-CN" altLang="en-US" sz="1530" kern="0" dirty="0" smtClean="0">
                <a:solidFill>
                  <a:srgbClr val="000000"/>
                </a:solidFill>
                <a:latin typeface="Times New Roman" pitchFamily="65" charset="-122"/>
                <a:ea typeface="宋体" pitchFamily="65" charset="-122"/>
              </a:rPr>
              <a:t>体会到的心情袭上了她的心头,于是她画了个十字。这种熟悉的画十字的姿势在她心中唤起</a:t>
            </a:r>
            <a:r>
              <a:t/>
            </a:r>
            <a:br/>
            <a:r>
              <a:rPr lang="zh-CN" altLang="en-US" sz="1530" kern="0" dirty="0" smtClean="0">
                <a:solidFill>
                  <a:srgbClr val="000000"/>
                </a:solidFill>
                <a:latin typeface="Times New Roman" pitchFamily="65" charset="-122"/>
                <a:ea typeface="宋体" pitchFamily="65" charset="-122"/>
              </a:rPr>
              <a:t>了一系列少女时代和童年时代的回忆,笼罩着一切的黑暗突然破裂了,转瞬间生命以它过去的</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全部辉煌的欢乐呈现在她面前。但是她目不转睛地盯着开过来的第二节车厢的车轮,车轮与</a:t>
            </a:r>
            <a:r>
              <a:t/>
            </a:r>
            <a:br/>
            <a:r>
              <a:rPr lang="zh-CN" altLang="en-US" sz="1530" kern="0" dirty="0" smtClean="0">
                <a:solidFill>
                  <a:srgbClr val="000000"/>
                </a:solidFill>
                <a:latin typeface="Times New Roman" pitchFamily="65" charset="-122"/>
                <a:ea typeface="宋体" pitchFamily="65" charset="-122"/>
              </a:rPr>
              <a:t>车轮之间的中心点刚一和她对正了,她就抛掉红皮包,缩着脖子,两手着地投到车厢下面,她微</a:t>
            </a:r>
            <a:r>
              <a:t/>
            </a:r>
            <a:br/>
            <a:r>
              <a:rPr lang="zh-CN" altLang="en-US" sz="1530" kern="0" dirty="0" smtClean="0">
                <a:solidFill>
                  <a:srgbClr val="000000"/>
                </a:solidFill>
                <a:latin typeface="Times New Roman" pitchFamily="65" charset="-122"/>
                <a:ea typeface="宋体" pitchFamily="65" charset="-122"/>
              </a:rPr>
              <a:t>微地动了一动,好像准备马上又站起来一样,但又扑通跪了下去。就在这一刹那,一想到自己在</a:t>
            </a:r>
            <a:r>
              <a:t/>
            </a:r>
            <a:br/>
            <a:r>
              <a:rPr lang="zh-CN" altLang="en-US" sz="1530" kern="0" dirty="0" smtClean="0">
                <a:solidFill>
                  <a:srgbClr val="000000"/>
                </a:solidFill>
                <a:latin typeface="Times New Roman" pitchFamily="65" charset="-122"/>
                <a:ea typeface="宋体" pitchFamily="65" charset="-122"/>
              </a:rPr>
              <a:t>做什么,她吓得毛骨悚然。“我这是在哪里?我这是在做什么?为了什么呀?”她想站起来,闪</a:t>
            </a:r>
            <a:r>
              <a:t/>
            </a:r>
            <a:br/>
            <a:r>
              <a:rPr lang="zh-CN" altLang="en-US" sz="1530" kern="0" dirty="0" smtClean="0">
                <a:solidFill>
                  <a:srgbClr val="000000"/>
                </a:solidFill>
                <a:latin typeface="Times New Roman" pitchFamily="65" charset="-122"/>
                <a:ea typeface="宋体" pitchFamily="65" charset="-122"/>
              </a:rPr>
              <a:t>开身子,但是什么巨大的无情的东西撞在她的头上,从她的背上碾过去了。“上帝,饶恕我的一</a:t>
            </a:r>
            <a:r>
              <a:t/>
            </a:r>
            <a:br/>
            <a:r>
              <a:rPr lang="zh-CN" altLang="en-US" sz="1530" kern="0" dirty="0" smtClean="0">
                <a:solidFill>
                  <a:srgbClr val="000000"/>
                </a:solidFill>
                <a:latin typeface="Times New Roman" pitchFamily="65" charset="-122"/>
                <a:ea typeface="宋体" pitchFamily="65" charset="-122"/>
              </a:rPr>
              <a:t>切!”她说,觉得无力挣扎。一个正在铁轨上干活的矮小的农民,咕噜了句什么。</a:t>
            </a:r>
            <a:r>
              <a:rPr lang="zh-CN" altLang="en-US" sz="1530" u="sng" kern="0" dirty="0" smtClean="0">
                <a:solidFill>
                  <a:srgbClr val="000000"/>
                </a:solidFill>
                <a:latin typeface="Times New Roman" pitchFamily="65" charset="-122"/>
                <a:ea typeface="宋体" pitchFamily="65" charset="-122"/>
              </a:rPr>
              <a:t>一支蜡烛,她</a:t>
            </a:r>
            <a:r>
              <a:t/>
            </a:r>
            <a:br/>
            <a:r>
              <a:rPr lang="zh-CN" altLang="en-US" sz="1530" u="sng" kern="0" dirty="0" smtClean="0">
                <a:solidFill>
                  <a:srgbClr val="000000"/>
                </a:solidFill>
                <a:latin typeface="Times New Roman" pitchFamily="65" charset="-122"/>
                <a:ea typeface="宋体" pitchFamily="65" charset="-122"/>
              </a:rPr>
              <a:t>曾借着它的烛光浏览过充满了苦难、虚伪、悲哀和罪恶的书籍,比以往更加明亮地闪烁起来,</a:t>
            </a:r>
            <a:r>
              <a:t/>
            </a:r>
            <a:br/>
            <a:r>
              <a:rPr lang="zh-CN" altLang="en-US" sz="1530" u="sng" kern="0" dirty="0" smtClean="0">
                <a:solidFill>
                  <a:srgbClr val="000000"/>
                </a:solidFill>
                <a:latin typeface="Times New Roman" pitchFamily="65" charset="-122"/>
                <a:ea typeface="宋体" pitchFamily="65" charset="-122"/>
              </a:rPr>
              <a:t>为她照亮了以前笼罩在黑暗中的一切,哔剥响起来,开始昏暗下去,永远熄灭了。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(选自《安娜·卡列尼娜》,周扬、谢素台译,有删改)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1.本文前五段写出了安娜的绝望,请简析其具体内容。(6分)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2.第⑥段中对安娜周围人的描写,具有什么特点和作用?(4分)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3.安娜投到铁轨上之后有什么样的内心活动?这样写有什么意义?(4分)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4.请探究作品结尾画线句的意蕴。(6分) </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四、</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1.</a:t>
            </a:r>
            <a:r>
              <a:rPr lang="zh-CN" altLang="en-US" sz="1500" b="1" kern="0" dirty="0" smtClean="0">
                <a:solidFill>
                  <a:srgbClr val="000000"/>
                </a:solidFill>
                <a:latin typeface="Times New Roman" pitchFamily="65" charset="-122"/>
                <a:ea typeface="宋体" pitchFamily="65" charset="-122"/>
              </a:rPr>
              <a:t>答案</a:t>
            </a:r>
            <a:r>
              <a:rPr lang="zh-CN" altLang="en-US" sz="1500" kern="0" dirty="0" smtClean="0">
                <a:solidFill>
                  <a:srgbClr val="000000"/>
                </a:solidFill>
                <a:latin typeface="Times New Roman" pitchFamily="65" charset="-122"/>
                <a:ea typeface="宋体" pitchFamily="65" charset="-122"/>
              </a:rPr>
              <a:t>　尽管期待渥伦斯基的回信,但先已绝望;看信后对两个人情感的彻底绝望;由此推广到</a:t>
            </a:r>
            <a:r>
              <a:rPr sz="1500" dirty="0"/>
              <a:t/>
            </a:r>
            <a:br>
              <a:rPr sz="1500" dirty="0"/>
            </a:br>
            <a:r>
              <a:rPr lang="zh-CN" altLang="en-US" sz="1500" kern="0" dirty="0" smtClean="0">
                <a:solidFill>
                  <a:srgbClr val="000000"/>
                </a:solidFill>
                <a:latin typeface="Times New Roman" pitchFamily="65" charset="-122"/>
                <a:ea typeface="宋体" pitchFamily="65" charset="-122"/>
              </a:rPr>
              <a:t>对生存背景(人生、世界、命运等)的绝望。</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itchFamily="65" charset="-122"/>
                <a:ea typeface="宋体" pitchFamily="65" charset="-122"/>
              </a:rPr>
              <a:t>解析</a:t>
            </a:r>
            <a:r>
              <a:rPr lang="zh-CN" altLang="en-US" sz="1500" kern="0" dirty="0" smtClean="0">
                <a:solidFill>
                  <a:srgbClr val="000000"/>
                </a:solidFill>
                <a:latin typeface="Times New Roman" pitchFamily="65" charset="-122"/>
                <a:ea typeface="宋体" pitchFamily="65" charset="-122"/>
              </a:rPr>
              <a:t>　根据题干要求,简析的对象是“绝望”,简析的内容要“具体”。①②两段写看信之前,</a:t>
            </a:r>
            <a:r>
              <a:rPr sz="1500" dirty="0"/>
              <a:t/>
            </a:r>
            <a:br>
              <a:rPr sz="1500" dirty="0"/>
            </a:br>
            <a:r>
              <a:rPr lang="zh-CN" altLang="en-US" sz="1500" kern="0" dirty="0" smtClean="0">
                <a:solidFill>
                  <a:srgbClr val="000000"/>
                </a:solidFill>
                <a:latin typeface="Times New Roman" pitchFamily="65" charset="-122"/>
                <a:ea typeface="宋体" pitchFamily="65" charset="-122"/>
              </a:rPr>
              <a:t>“打听</a:t>
            </a:r>
            <a:r>
              <a:rPr lang="zh-CN" altLang="en-US" sz="1500" kern="0" dirty="0" smtClean="0">
                <a:solidFill>
                  <a:srgbClr val="000000"/>
                </a:solidFill>
                <a:latin typeface="黑体"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”“还没有看,她的心就绞痛起来”可见她的期待与绝望。③④两段写回信的内</a:t>
            </a:r>
            <a:r>
              <a:rPr sz="1500" dirty="0"/>
              <a:t/>
            </a:r>
            <a:br>
              <a:rPr sz="1500" dirty="0"/>
            </a:br>
            <a:r>
              <a:rPr lang="zh-CN" altLang="en-US" sz="1500" kern="0" dirty="0" smtClean="0">
                <a:solidFill>
                  <a:srgbClr val="000000"/>
                </a:solidFill>
                <a:latin typeface="Times New Roman" pitchFamily="65" charset="-122"/>
                <a:ea typeface="宋体" pitchFamily="65" charset="-122"/>
              </a:rPr>
              <a:t>容和“她含着恶意的微笑自言自语”,可见她对两人感情的绝望。第⑤段写她决定自杀,“而</a:t>
            </a:r>
            <a:r>
              <a:rPr sz="1500" dirty="0"/>
              <a:t/>
            </a:r>
            <a:br>
              <a:rPr sz="1500" dirty="0"/>
            </a:br>
            <a:r>
              <a:rPr lang="zh-CN" altLang="en-US" sz="1500" kern="0" dirty="0" smtClean="0">
                <a:solidFill>
                  <a:srgbClr val="000000"/>
                </a:solidFill>
                <a:latin typeface="Times New Roman" pitchFamily="65" charset="-122"/>
                <a:ea typeface="宋体" pitchFamily="65" charset="-122"/>
              </a:rPr>
              <a:t>是威胁什么迫使她受苦的人”,暗示她对生存背景的绝望。</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itchFamily="65" charset="-122"/>
                <a:ea typeface="宋体" pitchFamily="65" charset="-122"/>
              </a:rPr>
              <a:t>解题关键</a:t>
            </a:r>
            <a:r>
              <a:rPr lang="zh-CN" altLang="en-US" sz="1500" kern="0" dirty="0" smtClean="0">
                <a:solidFill>
                  <a:srgbClr val="000000"/>
                </a:solidFill>
                <a:latin typeface="Times New Roman" pitchFamily="65" charset="-122"/>
                <a:ea typeface="宋体" pitchFamily="65" charset="-122"/>
              </a:rPr>
              <a:t>　这类题目,一般要从多个方面回答,因此切分角度就变得十分重要。写“安娜的绝</a:t>
            </a:r>
            <a:r>
              <a:rPr sz="1500" dirty="0"/>
              <a:t/>
            </a:r>
            <a:br>
              <a:rPr sz="1500" dirty="0"/>
            </a:br>
            <a:r>
              <a:rPr lang="zh-CN" altLang="en-US" sz="1500" kern="0" dirty="0" smtClean="0">
                <a:solidFill>
                  <a:srgbClr val="000000"/>
                </a:solidFill>
                <a:latin typeface="Times New Roman" pitchFamily="65" charset="-122"/>
                <a:ea typeface="宋体" pitchFamily="65" charset="-122"/>
              </a:rPr>
              <a:t>望”的内容有哪些呢?比如看信前、看信后,比如对情感的绝望、对人生的绝望等。分类多</a:t>
            </a:r>
            <a:r>
              <a:rPr sz="1500" dirty="0"/>
              <a:t/>
            </a:r>
            <a:br>
              <a:rPr sz="1500" dirty="0"/>
            </a:br>
            <a:r>
              <a:rPr lang="zh-CN" altLang="en-US" sz="1500" kern="0" dirty="0" smtClean="0">
                <a:solidFill>
                  <a:srgbClr val="000000"/>
                </a:solidFill>
                <a:latin typeface="Times New Roman" pitchFamily="65" charset="-122"/>
                <a:ea typeface="宋体" pitchFamily="65" charset="-122"/>
              </a:rPr>
              <a:t>些,答对的概率就高些。</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2.</a:t>
            </a:r>
            <a:r>
              <a:rPr lang="zh-CN" altLang="en-US" sz="1500" b="1" kern="0" dirty="0" smtClean="0">
                <a:solidFill>
                  <a:srgbClr val="000000"/>
                </a:solidFill>
                <a:latin typeface="Times New Roman" pitchFamily="65" charset="-122"/>
                <a:ea typeface="宋体" pitchFamily="65" charset="-122"/>
              </a:rPr>
              <a:t>答案</a:t>
            </a:r>
            <a:r>
              <a:rPr lang="zh-CN" altLang="en-US" sz="1500" kern="0" dirty="0" smtClean="0">
                <a:solidFill>
                  <a:srgbClr val="000000"/>
                </a:solidFill>
                <a:latin typeface="Times New Roman" pitchFamily="65" charset="-122"/>
                <a:ea typeface="宋体" pitchFamily="65" charset="-122"/>
              </a:rPr>
              <a:t>　特点:既是客观描写,又体现出安娜主观的感受。作用:从侧面写出了安娜恍惚、敏</a:t>
            </a:r>
            <a:r>
              <a:rPr sz="1500" dirty="0"/>
              <a:t/>
            </a:r>
            <a:br>
              <a:rPr sz="1500" dirty="0"/>
            </a:br>
            <a:r>
              <a:rPr lang="zh-CN" altLang="en-US" sz="1500" kern="0" dirty="0" smtClean="0">
                <a:solidFill>
                  <a:srgbClr val="000000"/>
                </a:solidFill>
                <a:latin typeface="Times New Roman" pitchFamily="65" charset="-122"/>
                <a:ea typeface="宋体" pitchFamily="65" charset="-122"/>
              </a:rPr>
              <a:t>感、神经质的心理状态。</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itchFamily="65" charset="-122"/>
                <a:ea typeface="宋体" pitchFamily="65" charset="-122"/>
              </a:rPr>
              <a:t>解析</a:t>
            </a:r>
            <a:r>
              <a:rPr lang="zh-CN" altLang="en-US" sz="1500" kern="0" dirty="0" smtClean="0">
                <a:solidFill>
                  <a:srgbClr val="000000"/>
                </a:solidFill>
                <a:latin typeface="Times New Roman" pitchFamily="65" charset="-122"/>
                <a:ea typeface="宋体" pitchFamily="65" charset="-122"/>
              </a:rPr>
              <a:t>　本题考查作品的表现手法,第⑥段对安娜周围人的描写属于侧面描写。这些描写既是</a:t>
            </a:r>
            <a:r>
              <a:rPr sz="1500" dirty="0"/>
              <a:t/>
            </a:r>
            <a:br>
              <a:rPr sz="1500" dirty="0"/>
            </a:br>
            <a:r>
              <a:rPr lang="zh-CN" altLang="en-US" sz="1500" kern="0" dirty="0" smtClean="0">
                <a:solidFill>
                  <a:srgbClr val="000000"/>
                </a:solidFill>
                <a:latin typeface="Times New Roman" pitchFamily="65" charset="-122"/>
                <a:ea typeface="宋体" pitchFamily="65" charset="-122"/>
              </a:rPr>
              <a:t>对当时周围环境的真实描述,又都着上了安娜的主观色彩。比如怪声怪气、高声谈笑、沉默</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等都是安娜感受到的。此种手法类似于古典诗歌中的“以我观物,故物皆着我之色彩”。</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848501"/>
            <a:ext cx="8127250" cy="5850322"/>
            <a:chOff x="539750" y="848501"/>
            <a:chExt cx="8127250" cy="5850322"/>
          </a:xfrm>
        </p:grpSpPr>
        <p:sp>
          <p:nvSpPr>
            <p:cNvPr id="2" name="TextBox 2"/>
            <p:cNvSpPr txBox="1"/>
            <p:nvPr/>
          </p:nvSpPr>
          <p:spPr>
            <a:xfrm>
              <a:off x="540000" y="848501"/>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解题关键</a:t>
              </a:r>
              <a:r>
                <a:rPr lang="zh-CN" altLang="en-US" sz="1530" kern="0" dirty="0" smtClean="0">
                  <a:solidFill>
                    <a:srgbClr val="000000"/>
                  </a:solidFill>
                  <a:latin typeface="Times New Roman" pitchFamily="65" charset="-122"/>
                  <a:ea typeface="宋体" pitchFamily="65" charset="-122"/>
                </a:rPr>
                <a:t>　先说“安娜周围人”的特点——“几个年轻人盯住她的脸,怪声怪气地又笑又叫,</a:t>
              </a:r>
              <a:r>
                <a:rPr dirty="0"/>
                <a:t/>
              </a:r>
              <a:br>
                <a:rPr dirty="0"/>
              </a:br>
              <a:r>
                <a:rPr lang="zh-CN" altLang="en-US" sz="1530" kern="0" dirty="0" smtClean="0">
                  <a:solidFill>
                    <a:srgbClr val="000000"/>
                  </a:solidFill>
                  <a:latin typeface="Times New Roman" pitchFamily="65" charset="-122"/>
                  <a:ea typeface="宋体" pitchFamily="65" charset="-122"/>
                </a:rPr>
                <a:t>从她旁边走过”“站长走过来,问她乘车不乘车”“一个卖汽水的男孩目不转睛地望着她”</a:t>
              </a:r>
              <a:r>
                <a:rPr dirty="0"/>
                <a:t/>
              </a:r>
              <a:br>
                <a:rPr dirty="0"/>
              </a:br>
              <a:r>
                <a:rPr lang="zh-CN" altLang="en-US" sz="1530" kern="0" dirty="0" smtClean="0">
                  <a:solidFill>
                    <a:srgbClr val="000000"/>
                  </a:solidFill>
                  <a:latin typeface="Times New Roman" pitchFamily="65" charset="-122"/>
                  <a:ea typeface="宋体" pitchFamily="65" charset="-122"/>
                </a:rPr>
                <a:t>“几个太太和孩子来迎接一个戴眼镜的绅士,高声谈笑着,在她走过来的时候沉默下来,紧盯着</a:t>
              </a:r>
              <a:r>
                <a:rPr dirty="0"/>
                <a:t/>
              </a:r>
              <a:br>
                <a:rPr dirty="0"/>
              </a:br>
              <a:r>
                <a:rPr lang="zh-CN" altLang="en-US" sz="1530" kern="0" dirty="0" smtClean="0">
                  <a:solidFill>
                    <a:srgbClr val="000000"/>
                  </a:solidFill>
                  <a:latin typeface="Times New Roman" pitchFamily="65" charset="-122"/>
                  <a:ea typeface="宋体" pitchFamily="65" charset="-122"/>
                </a:rPr>
                <a:t>她”。这些对周围人的描写都是从安娜主观感觉的角度去写的,也是基于客观的描写。这些</a:t>
              </a:r>
              <a:r>
                <a:rPr dirty="0"/>
                <a:t/>
              </a:r>
              <a:br>
                <a:rPr dirty="0"/>
              </a:br>
              <a:r>
                <a:rPr lang="zh-CN" altLang="en-US" sz="1530" kern="0" dirty="0" smtClean="0">
                  <a:solidFill>
                    <a:srgbClr val="000000"/>
                  </a:solidFill>
                  <a:latin typeface="Times New Roman" pitchFamily="65" charset="-122"/>
                  <a:ea typeface="宋体" pitchFamily="65" charset="-122"/>
                </a:rPr>
                <a:t>描写最主要的作用是刻画此时敏感、恍惚的安娜这一人物形象。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内心活动:恐惧、迷惑、悔恨。意义:表现了安娜之死的偶然性,增强了悲剧意味。</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分析文中相关语句,然后概括安娜的心理活动。恐惧:“一想到自己在做什么,她吓得毛</a:t>
              </a:r>
              <a:r>
                <a:rPr dirty="0"/>
                <a:t/>
              </a:r>
              <a:br>
                <a:rPr dirty="0"/>
              </a:br>
              <a:r>
                <a:rPr lang="zh-CN" altLang="en-US" sz="1530" kern="0" dirty="0" smtClean="0">
                  <a:solidFill>
                    <a:srgbClr val="000000"/>
                  </a:solidFill>
                  <a:latin typeface="Times New Roman" pitchFamily="65" charset="-122"/>
                  <a:ea typeface="宋体" pitchFamily="65" charset="-122"/>
                </a:rPr>
                <a:t>骨悚然。”迷惑:“我这是在哪里?我这是在做什么?为了什么呀?”悔恨:“她想站起来,闪开</a:t>
              </a:r>
              <a:r>
                <a:rPr dirty="0"/>
                <a:t/>
              </a:r>
              <a:br>
                <a:rPr dirty="0"/>
              </a:br>
              <a:r>
                <a:rPr lang="zh-CN" altLang="en-US" sz="1530" kern="0" dirty="0" smtClean="0">
                  <a:solidFill>
                    <a:srgbClr val="000000"/>
                  </a:solidFill>
                  <a:latin typeface="Times New Roman" pitchFamily="65" charset="-122"/>
                  <a:ea typeface="宋体" pitchFamily="65" charset="-122"/>
                </a:rPr>
                <a:t>身子。”作用要联系作品的主题、塑造人物形象的意义来谈,既然有迷惑、悔恨,可见她的死</a:t>
              </a:r>
              <a:r>
                <a:rPr dirty="0"/>
                <a:t/>
              </a:r>
              <a:br>
                <a:rPr dirty="0"/>
              </a:br>
              <a:r>
                <a:rPr lang="zh-CN" altLang="en-US" sz="1530" kern="0" dirty="0" smtClean="0">
                  <a:solidFill>
                    <a:srgbClr val="000000"/>
                  </a:solidFill>
                  <a:latin typeface="Times New Roman" pitchFamily="65" charset="-122"/>
                  <a:ea typeface="宋体" pitchFamily="65" charset="-122"/>
                </a:rPr>
                <a:t>亡是偶然的,死亡的偶然性增强了悲剧意味。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“蜡烛”的比喻,写出了安娜死亡前意识从异常清醒到渐趋模糊、直至消失的过程,</a:t>
              </a:r>
              <a:r>
                <a:rPr dirty="0"/>
                <a:t/>
              </a:r>
              <a:br>
                <a:rPr dirty="0"/>
              </a:br>
              <a:r>
                <a:rPr lang="zh-CN" altLang="en-US" sz="1530" kern="0" dirty="0" smtClean="0">
                  <a:solidFill>
                    <a:srgbClr val="000000"/>
                  </a:solidFill>
                  <a:latin typeface="Times New Roman" pitchFamily="65" charset="-122"/>
                  <a:ea typeface="宋体" pitchFamily="65" charset="-122"/>
                </a:rPr>
                <a:t>这句话表现了安娜临终前的内心感受,又可以理解为作者对安娜之死的总结。画龙点睛,暗含</a:t>
              </a:r>
              <a:r>
                <a:rPr dirty="0"/>
                <a:t/>
              </a:r>
              <a:br>
                <a:rPr dirty="0"/>
              </a:br>
              <a:r>
                <a:rPr lang="zh-CN" altLang="en-US" sz="1530" kern="0" dirty="0" smtClean="0">
                  <a:solidFill>
                    <a:srgbClr val="000000"/>
                  </a:solidFill>
                  <a:latin typeface="Times New Roman" pitchFamily="65" charset="-122"/>
                  <a:ea typeface="宋体" pitchFamily="65" charset="-122"/>
                </a:rPr>
                <a:t>着作者的喟叹同情。</a:t>
              </a:r>
              <a:endParaRPr lang="zh-CN" altLang="en-US" dirty="0"/>
            </a:p>
          </p:txBody>
        </p:sp>
        <p:sp>
          <p:nvSpPr>
            <p:cNvPr id="3" name="TextBox 2"/>
            <p:cNvSpPr txBox="1"/>
            <p:nvPr/>
          </p:nvSpPr>
          <p:spPr>
            <a:xfrm>
              <a:off x="539750" y="5331910"/>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探究句子意蕴,要注意句子的特点,联系作品的主题。画线句子使用了比喻,把安娜比喻</a:t>
              </a:r>
              <a:r>
                <a:rPr dirty="0"/>
                <a:t/>
              </a:r>
              <a:br>
                <a:rPr dirty="0"/>
              </a:br>
              <a:r>
                <a:rPr lang="zh-CN" altLang="en-US" sz="1530" kern="0" dirty="0" smtClean="0">
                  <a:solidFill>
                    <a:srgbClr val="000000"/>
                  </a:solidFill>
                  <a:latin typeface="Times New Roman" pitchFamily="65" charset="-122"/>
                  <a:ea typeface="宋体" pitchFamily="65" charset="-122"/>
                </a:rPr>
                <a:t>成一支蜡烛,蜡烛从“更加明亮—昏暗—熄灭”的过程象征着安娜生命死亡的过程。也写出</a:t>
              </a:r>
              <a:r>
                <a:rPr dirty="0"/>
                <a:t/>
              </a:r>
              <a:br>
                <a:rPr dirty="0"/>
              </a:br>
              <a:r>
                <a:rPr lang="zh-CN" altLang="en-US" sz="1530" kern="0" dirty="0" smtClean="0">
                  <a:solidFill>
                    <a:srgbClr val="000000"/>
                  </a:solidFill>
                  <a:latin typeface="Times New Roman" pitchFamily="65" charset="-122"/>
                  <a:ea typeface="宋体" pitchFamily="65" charset="-122"/>
                </a:rPr>
                <a:t>了安娜临终前的心理感受。“昏暗下去,永远熄灭了”,从中我们能感受到作家对美的毁灭的</a:t>
              </a:r>
              <a:r>
                <a:rPr dirty="0"/>
                <a:t/>
              </a:r>
              <a:br>
                <a:rPr dirty="0"/>
              </a:br>
              <a:r>
                <a:rPr lang="zh-CN" altLang="en-US" sz="1530" kern="0" dirty="0" smtClean="0">
                  <a:solidFill>
                    <a:srgbClr val="000000"/>
                  </a:solidFill>
                  <a:latin typeface="Times New Roman" pitchFamily="65" charset="-122"/>
                  <a:ea typeface="宋体" pitchFamily="65" charset="-122"/>
                </a:rPr>
                <a:t>深切喟叹和同情。</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588347"/>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一、(2018课标全国Ⅰ,4—6)阅读下面的文字,回答问题。(15分)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赵一曼女士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阿 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伪满时期的哈尔滨市立医院,如今仍是医院。后来得知赵一曼女士曾在这里住过院,我便翻阅</a:t>
            </a:r>
            <a:r>
              <a:rPr dirty="0"/>
              <a:t/>
            </a:r>
            <a:br>
              <a:rPr dirty="0"/>
            </a:br>
            <a:r>
              <a:rPr lang="zh-CN" altLang="en-US" sz="1530" kern="0" dirty="0" smtClean="0">
                <a:solidFill>
                  <a:srgbClr val="000000"/>
                </a:solidFill>
                <a:latin typeface="Times New Roman" pitchFamily="65" charset="-122"/>
                <a:ea typeface="宋体" pitchFamily="65" charset="-122"/>
              </a:rPr>
              <a:t>了她的一些资料。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赵一曼女士,是一个略显瘦秀且成熟的女性。在她身上弥漫着拔俗的文人气质和职业军人的</a:t>
            </a:r>
            <a:r>
              <a:rPr dirty="0"/>
              <a:t/>
            </a:r>
            <a:br>
              <a:rPr dirty="0"/>
            </a:br>
            <a:r>
              <a:rPr lang="zh-CN" altLang="en-US" sz="1530" kern="0" dirty="0" smtClean="0">
                <a:solidFill>
                  <a:srgbClr val="000000"/>
                </a:solidFill>
                <a:latin typeface="Times New Roman" pitchFamily="65" charset="-122"/>
                <a:ea typeface="宋体" pitchFamily="65" charset="-122"/>
              </a:rPr>
              <a:t>冷峻,在任何地方,你都能看出她有别于他人的风度。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赵一曼女士率领的抗联活动在小兴安岭的崇山峻岭中,那儿能够听到来自坡镇的钟声。冬夜</a:t>
            </a:r>
            <a:r>
              <a:rPr dirty="0"/>
              <a:t/>
            </a:r>
            <a:br>
              <a:rPr dirty="0"/>
            </a:br>
            <a:r>
              <a:rPr lang="zh-CN" altLang="en-US" sz="1530" kern="0" dirty="0" smtClean="0">
                <a:solidFill>
                  <a:srgbClr val="000000"/>
                </a:solidFill>
                <a:latin typeface="Times New Roman" pitchFamily="65" charset="-122"/>
                <a:ea typeface="宋体" pitchFamily="65" charset="-122"/>
              </a:rPr>
              <a:t>里,钟声会传得很远很远。钟声里,抗联的兵士在森林里烤火,烤野味儿,或者唱着“火烤胸前</a:t>
            </a:r>
            <a:r>
              <a:rPr dirty="0"/>
              <a:t/>
            </a:r>
            <a:br>
              <a:rPr dirty="0"/>
            </a:br>
            <a:r>
              <a:rPr lang="zh-CN" altLang="en-US" sz="1530" kern="0" dirty="0" smtClean="0">
                <a:solidFill>
                  <a:srgbClr val="000000"/>
                </a:solidFill>
                <a:latin typeface="Times New Roman" pitchFamily="65" charset="-122"/>
                <a:ea typeface="宋体" pitchFamily="65" charset="-122"/>
              </a:rPr>
              <a:t>暖,风吹背后寒</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战士们哟”</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这些都给躺在病床上的赵一曼女士留下清晰回忆。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赵一曼女士单独一间病房,由警察昼夜看守。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白色的小柜上有一个玻璃花瓶,里面插着丁香花。赵一曼女士喜欢丁香花。这束丁香花,是女</a:t>
            </a:r>
            <a:r>
              <a:rPr dirty="0"/>
              <a:t/>
            </a:r>
            <a:br>
              <a:rPr dirty="0"/>
            </a:br>
            <a:r>
              <a:rPr lang="zh-CN" altLang="en-US" sz="1530" kern="0" dirty="0" smtClean="0">
                <a:solidFill>
                  <a:srgbClr val="000000"/>
                </a:solidFill>
                <a:latin typeface="Times New Roman" pitchFamily="65" charset="-122"/>
                <a:ea typeface="宋体" pitchFamily="65" charset="-122"/>
              </a:rPr>
              <a:t>护士韩勇义折来摆放在那里的。听说,丁香花现在已经成为这座城市的“市花”了。</a:t>
            </a:r>
            <a:endParaRPr lang="zh-CN" altLang="en-US" dirty="0"/>
          </a:p>
        </p:txBody>
      </p:sp>
      <p:sp>
        <p:nvSpPr>
          <p:cNvPr id="3" name="TextBox 11"/>
          <p:cNvSpPr txBox="1"/>
          <p:nvPr/>
        </p:nvSpPr>
        <p:spPr>
          <a:xfrm>
            <a:off x="2143108" y="919939"/>
            <a:ext cx="4188967" cy="553998"/>
          </a:xfrm>
          <a:prstGeom prst="rect">
            <a:avLst/>
          </a:prstGeom>
          <a:noFill/>
          <a:ln w="9525">
            <a:noFill/>
          </a:ln>
        </p:spPr>
        <p:txBody>
          <a:bodyPr wrap="none">
            <a:spAutoFit/>
          </a:bodyPr>
          <a:lstStyle/>
          <a:p>
            <a:pP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sym typeface="+mn-ea"/>
              </a:rPr>
              <a:t>B组  统一命题、省(区、市)卷题组</a:t>
            </a: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她是在山区中了日军的子弹后被捕的。滨江省警务厅的大野泰治对赵一曼女士进行了严刑</a:t>
            </a:r>
            <a:r>
              <a:t/>
            </a:r>
            <a:br/>
            <a:r>
              <a:rPr lang="zh-CN" altLang="en-US" sz="1530" kern="0" dirty="0" smtClean="0">
                <a:solidFill>
                  <a:srgbClr val="000000"/>
                </a:solidFill>
                <a:latin typeface="Times New Roman" pitchFamily="65" charset="-122"/>
                <a:ea typeface="宋体" pitchFamily="65" charset="-122"/>
              </a:rPr>
              <a:t>拷问,始终没有得到有价值的回答,他觉得很没面子。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大野泰治在向上司呈送的审讯报告上写道:</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赵一曼是中国共产党珠河县委委员,在该党工作上有与赵尚志同等的权力。她是北满共产党</a:t>
            </a:r>
            <a:r>
              <a:t/>
            </a:r>
            <a:br/>
            <a:r>
              <a:rPr lang="zh-CN" altLang="en-US" sz="1530" kern="0" dirty="0" smtClean="0">
                <a:solidFill>
                  <a:srgbClr val="000000"/>
                </a:solidFill>
                <a:latin typeface="Times New Roman" pitchFamily="65" charset="-122"/>
                <a:ea typeface="宋体" pitchFamily="65" charset="-122"/>
              </a:rPr>
              <a:t>的重要干部,通过对此人的严厉审讯,有可能澄清中共与苏联的关系。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1936年初,赵一曼女士以假名“王氏”被送到医院监禁治疗。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《滨江省警务厅关于赵一曼的情况》扼要地介绍了赵一曼女士从市立医院逃走和被害的情</a:t>
            </a:r>
            <a:r>
              <a:t/>
            </a:r>
            <a:br/>
            <a:r>
              <a:rPr lang="zh-CN" altLang="en-US" sz="1530" kern="0" dirty="0" smtClean="0">
                <a:solidFill>
                  <a:srgbClr val="000000"/>
                </a:solidFill>
                <a:latin typeface="Times New Roman" pitchFamily="65" charset="-122"/>
                <a:ea typeface="宋体" pitchFamily="65" charset="-122"/>
              </a:rPr>
              <a:t>况。</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赵一曼女士是在6月28日逃走的。夜里,看守董宪勋在他叔叔的协助下,将赵一曼抬出医院的</a:t>
            </a:r>
            <a:r>
              <a:t/>
            </a:r>
            <a:br/>
            <a:r>
              <a:rPr lang="zh-CN" altLang="en-US" sz="1530" kern="0" dirty="0" smtClean="0">
                <a:solidFill>
                  <a:srgbClr val="000000"/>
                </a:solidFill>
                <a:latin typeface="Times New Roman" pitchFamily="65" charset="-122"/>
                <a:ea typeface="宋体" pitchFamily="65" charset="-122"/>
              </a:rPr>
              <a:t>后门。一辆雇好的出租车已等在那里。几个人上了车,车立刻就开走了。出租车开到文庙屠</a:t>
            </a:r>
            <a:r>
              <a:t/>
            </a:r>
            <a:br/>
            <a:r>
              <a:rPr lang="zh-CN" altLang="en-US" sz="1530" kern="0" dirty="0" smtClean="0">
                <a:solidFill>
                  <a:srgbClr val="000000"/>
                </a:solidFill>
                <a:latin typeface="Times New Roman" pitchFamily="65" charset="-122"/>
                <a:ea typeface="宋体" pitchFamily="65" charset="-122"/>
              </a:rPr>
              <a:t>宰场的后面,韩勇义早就等候在那里,扶着赵一曼女士上了雇好的轿子,大家立刻向宾县方向逃</a:t>
            </a:r>
            <a:r>
              <a:t/>
            </a:r>
            <a:br/>
            <a:r>
              <a:rPr lang="zh-CN" altLang="en-US" sz="1530" kern="0" dirty="0" smtClean="0">
                <a:solidFill>
                  <a:srgbClr val="000000"/>
                </a:solidFill>
                <a:latin typeface="Times New Roman" pitchFamily="65" charset="-122"/>
                <a:ea typeface="宋体" pitchFamily="65" charset="-122"/>
              </a:rPr>
              <a:t>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赵一曼女士住院期间,发现警士董宪勋似乎可以争取。经过一段时间的观察、分析,她觉得有</a:t>
            </a:r>
            <a:r>
              <a:t/>
            </a:r>
            <a:br/>
            <a:r>
              <a:rPr lang="zh-CN" altLang="en-US" sz="1530" kern="0" dirty="0" smtClean="0">
                <a:solidFill>
                  <a:srgbClr val="000000"/>
                </a:solidFill>
                <a:latin typeface="Times New Roman" pitchFamily="65" charset="-122"/>
                <a:ea typeface="宋体" pitchFamily="65" charset="-122"/>
              </a:rPr>
              <a:t>把握去试一试。</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她躺在病床上,和蔼地问董警士:“董先生,您一个月的薪俸是多少?”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董警士显得有些忸怩,“十多块钱吧</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赵一曼女士遗憾地笑了,说:“真没有想到,薪俸会这样少。”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董警士更加忸怩了。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赵一曼女士神情端庄地说:“七尺男儿,为着区区十几块钱,甘为日本人役使,不是太愚蠢了</a:t>
            </a:r>
            <a:r>
              <a:t/>
            </a:r>
            <a:br/>
            <a:r>
              <a:rPr lang="zh-CN" altLang="en-US" sz="1530" kern="0" dirty="0" smtClean="0">
                <a:solidFill>
                  <a:srgbClr val="000000"/>
                </a:solidFill>
                <a:latin typeface="Times New Roman" pitchFamily="65" charset="-122"/>
                <a:ea typeface="宋体" pitchFamily="65" charset="-122"/>
              </a:rPr>
              <a:t>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董警士无法再正视这位成熟女性的眼睛了,只是哆哆嗦嗦给自己点了一颗烟。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此后,赵一曼女士经常与董警士聊抗联的战斗和生活,聊小兴安岭的风光,飞鸟走兽。她用通俗</a:t>
            </a:r>
            <a:r>
              <a:t/>
            </a:r>
            <a:br/>
            <a:r>
              <a:rPr lang="zh-CN" altLang="en-US" sz="1530" kern="0" dirty="0" smtClean="0">
                <a:solidFill>
                  <a:srgbClr val="000000"/>
                </a:solidFill>
                <a:latin typeface="Times New Roman" pitchFamily="65" charset="-122"/>
                <a:ea typeface="宋体" pitchFamily="65" charset="-122"/>
              </a:rPr>
              <a:t>的、有吸引力的小说体记述日军侵略东北的罪行,写在包药的纸上。董警士对这些纸片很有</a:t>
            </a:r>
            <a:r>
              <a:t/>
            </a:r>
            <a:br/>
            <a:r>
              <a:rPr lang="zh-CN" altLang="en-US" sz="1530" kern="0" dirty="0" smtClean="0">
                <a:solidFill>
                  <a:srgbClr val="000000"/>
                </a:solidFill>
                <a:latin typeface="Times New Roman" pitchFamily="65" charset="-122"/>
                <a:ea typeface="宋体" pitchFamily="65" charset="-122"/>
              </a:rPr>
              <a:t>兴趣,以为这是赵一曼女士记述的一些资料,并不知道是专门写给他看的。看了这些记述,董警</a:t>
            </a:r>
            <a:r>
              <a:t/>
            </a:r>
            <a:br/>
            <a:r>
              <a:rPr lang="zh-CN" altLang="en-US" sz="1530" kern="0" dirty="0" smtClean="0">
                <a:solidFill>
                  <a:srgbClr val="000000"/>
                </a:solidFill>
                <a:latin typeface="Times New Roman" pitchFamily="65" charset="-122"/>
                <a:ea typeface="宋体" pitchFamily="65" charset="-122"/>
              </a:rPr>
              <a:t>士非常向往“山区生活”,愿意救赵一曼女士出去,和她一道上山。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赵一曼女士对董警士的争取,共用了20天时间。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对女护士韩勇义,赵一曼女士采取的则是“女人对女人”的攻心术。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半年多的相处,使韩勇义对赵一曼女士十分信赖。她讲述了自己幼年丧母、恋爱不幸、工作</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为还小,都是妈妈替他卷好的,不过他到底不耐烦坐在背着鸟笼子的地方,一吃了两包,他就跑</a:t>
            </a:r>
            <a:r>
              <a:rPr dirty="0"/>
              <a:t/>
            </a:r>
            <a:br>
              <a:rPr dirty="0"/>
            </a:br>
            <a:r>
              <a:rPr lang="zh-CN" altLang="en-US" sz="1530" kern="0" dirty="0" smtClean="0">
                <a:solidFill>
                  <a:srgbClr val="000000"/>
                </a:solidFill>
                <a:latin typeface="Times New Roman" pitchFamily="65" charset="-122"/>
                <a:ea typeface="宋体" pitchFamily="65" charset="-122"/>
              </a:rPr>
              <a:t>开不吃了。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饭后爸爸同叔叔要去听戏,因为昨天已经答应带孩子们一块去的,于是就雇了三辆人力车上戏</a:t>
            </a:r>
            <a:r>
              <a:rPr dirty="0"/>
              <a:t/>
            </a:r>
            <a:br>
              <a:rPr dirty="0"/>
            </a:br>
            <a:r>
              <a:rPr lang="zh-CN" altLang="en-US" sz="1530" kern="0" dirty="0" smtClean="0">
                <a:solidFill>
                  <a:srgbClr val="000000"/>
                </a:solidFill>
                <a:latin typeface="Times New Roman" pitchFamily="65" charset="-122"/>
                <a:ea typeface="宋体" pitchFamily="65" charset="-122"/>
              </a:rPr>
              <a:t>园去了。两个孩子坐在车上还不断地谈起八哥。到了戏园,他们虽然零零碎碎地想起八哥的</a:t>
            </a:r>
            <a:r>
              <a:rPr dirty="0"/>
              <a:t/>
            </a:r>
            <a:br>
              <a:rPr dirty="0"/>
            </a:br>
            <a:r>
              <a:rPr lang="zh-CN" altLang="en-US" sz="1530" kern="0" dirty="0" smtClean="0">
                <a:solidFill>
                  <a:srgbClr val="000000"/>
                </a:solidFill>
                <a:latin typeface="Times New Roman" pitchFamily="65" charset="-122"/>
                <a:ea typeface="宋体" pitchFamily="65" charset="-122"/>
              </a:rPr>
              <a:t>事来,但台上的锣鼓同花花袍子的戏子把他们的精神占住了。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快天黑的时候散了戏,随着爸爸叔叔回到家里,大乖二乖正是很高兴地跳着跑,忽然想到心爱的</a:t>
            </a:r>
            <a:r>
              <a:rPr dirty="0"/>
              <a:t/>
            </a:r>
            <a:br>
              <a:rPr dirty="0"/>
            </a:br>
            <a:r>
              <a:rPr lang="zh-CN" altLang="en-US" sz="1530" kern="0" dirty="0" smtClean="0">
                <a:solidFill>
                  <a:srgbClr val="000000"/>
                </a:solidFill>
                <a:latin typeface="Times New Roman" pitchFamily="65" charset="-122"/>
                <a:ea typeface="宋体" pitchFamily="65" charset="-122"/>
              </a:rPr>
              <a:t>八哥,赶紧跑到廊下挂鸟笼的地方,一望,只有个空笼子掷在地上,八哥不见了。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“妈——八哥呢?”两个孩子一同高声急叫起来。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“给野猫吃了!”妈的声非常沉重迟缓。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“给什么野猫吃的呀?”大乖圆睁了眼,气呼呼的却有些不相信。二乖愣眼望着哥哥。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大乖哭出声来,二乖跟着哭得很伤心。他们也不听妈的话,也不听七叔叔的劝慰,爸爸早躲进书</a:t>
            </a:r>
            <a:r>
              <a:rPr dirty="0"/>
              <a:t/>
            </a:r>
            <a:br>
              <a:rPr dirty="0"/>
            </a:br>
            <a:r>
              <a:rPr lang="zh-CN" altLang="en-US" sz="1530" kern="0" dirty="0" smtClean="0">
                <a:solidFill>
                  <a:srgbClr val="000000"/>
                </a:solidFill>
                <a:latin typeface="Times New Roman" pitchFamily="65" charset="-122"/>
                <a:ea typeface="宋体" pitchFamily="65" charset="-122"/>
              </a:rPr>
              <a:t>房去了。忽然大乖收了声,跳起来四面找棍子,口里嚷道:“打死那野猫,我要打死那野猫!”二</a:t>
            </a:r>
            <a:r>
              <a:rPr dirty="0"/>
              <a:t/>
            </a:r>
            <a:br>
              <a:rPr dirty="0"/>
            </a:br>
            <a:r>
              <a:rPr lang="zh-CN" altLang="en-US" sz="1530" kern="0" dirty="0" smtClean="0">
                <a:solidFill>
                  <a:srgbClr val="000000"/>
                </a:solidFill>
                <a:latin typeface="Times New Roman" pitchFamily="65" charset="-122"/>
                <a:ea typeface="宋体" pitchFamily="65" charset="-122"/>
              </a:rPr>
              <a:t>乖爬在妈的膝头上,呜呜地抽咽。大乖忽然找到一根拦门的长棍子,提在手里,拉起二乖就跑。</a:t>
            </a:r>
            <a:r>
              <a:rPr dirty="0"/>
              <a:t/>
            </a:r>
            <a:br>
              <a:rPr dirty="0"/>
            </a:br>
            <a:r>
              <a:rPr lang="zh-CN" altLang="en-US" sz="1530" kern="0" dirty="0" smtClean="0">
                <a:solidFill>
                  <a:srgbClr val="000000"/>
                </a:solidFill>
                <a:latin typeface="Times New Roman" pitchFamily="65" charset="-122"/>
                <a:ea typeface="宋体" pitchFamily="65" charset="-122"/>
              </a:rPr>
              <a:t>妈叫住他,他嚷道:“报仇去,不报仇不算好汉!”二乖也学着哥哥喊道:“不报仇不算好看!”妈</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受欺负等等。赵一曼女士向她讲述自己和其他女战士在抗日队伍中的生活,有趣的、欢乐的</a:t>
            </a:r>
            <a:r>
              <a:t/>
            </a:r>
            <a:br/>
            <a:r>
              <a:rPr lang="zh-CN" altLang="en-US" sz="1530" kern="0" dirty="0" smtClean="0">
                <a:solidFill>
                  <a:srgbClr val="000000"/>
                </a:solidFill>
                <a:latin typeface="Times New Roman" pitchFamily="65" charset="-122"/>
                <a:ea typeface="宋体" pitchFamily="65" charset="-122"/>
              </a:rPr>
              <a:t>生活。语调是深情的、甜蜜的。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韩护士真诚地问:“如果中国实现了共产主义,我应当是什么样的地位呢?”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赵一曼女士说:“你到了山区,一切都能明白了。”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南岗警察署在赵一曼女士逃走后,马上开车去追。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追到阿什河以东20多公里的地方,发现了赵一曼、韩勇义、董宪勋及他的叔父,将他们逮捕。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赵一曼女士淡淡地笑了。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赵一曼女士是在珠河县被日本宪兵枪杀的。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那个地方我去过,有一座纪念碑。环境十分幽静,周围种植着一些松树。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我去的时候,在那里遇到一位年迈的老人。他指着石碑说,赵一曼?我说,对,赵一曼。</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赵一曼被枪杀前,写了一份遗书: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宁儿: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　　母亲对于你没有能尽到教育的责任,实在是遗憾的事情。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母亲因为坚决地做了反满抗日的斗争,今天已经到了牺牲的前夕了。</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933108"/>
            <a:ext cx="8318530" cy="5630433"/>
            <a:chOff x="539750" y="848501"/>
            <a:chExt cx="8318530" cy="5630433"/>
          </a:xfrm>
        </p:grpSpPr>
        <p:sp>
          <p:nvSpPr>
            <p:cNvPr id="2" name="TextBox 2"/>
            <p:cNvSpPr txBox="1"/>
            <p:nvPr/>
          </p:nvSpPr>
          <p:spPr>
            <a:xfrm>
              <a:off x="540000" y="848501"/>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　　　　母亲和你在生前是永久没有再见的机会了。希望你,宁儿啊!赶快成人,来安慰你地</a:t>
              </a:r>
              <a:r>
                <a:rPr dirty="0"/>
                <a:t/>
              </a:r>
              <a:br>
                <a:rPr dirty="0"/>
              </a:br>
              <a:r>
                <a:rPr lang="zh-CN" altLang="en-US" sz="1530" kern="0" dirty="0" smtClean="0">
                  <a:solidFill>
                    <a:srgbClr val="000000"/>
                  </a:solidFill>
                  <a:latin typeface="Times New Roman" pitchFamily="65" charset="-122"/>
                  <a:ea typeface="宋体" pitchFamily="65" charset="-122"/>
                </a:rPr>
                <a:t>下的母亲!我最亲爱的孩子啊!母亲不用千言万语来教育你,就用实行来教育你。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　　在你长大成人之后,希望不要忘记你的母亲是为国而牺牲的!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一九三六年八月二日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1.下列对小说相关内容和艺术特色的分析鉴赏,不正确的一项是(3分)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A.小说以“赵一曼女士”为题,不同于以往烈士、同志、英雄等惯常用法,称谓的陌生化既表</a:t>
              </a:r>
              <a:r>
                <a:rPr dirty="0"/>
                <a:t/>
              </a:r>
              <a:br>
                <a:rPr dirty="0"/>
              </a:br>
              <a:r>
                <a:rPr lang="zh-CN" altLang="en-US" sz="1530" kern="0" dirty="0" smtClean="0">
                  <a:solidFill>
                    <a:srgbClr val="000000"/>
                  </a:solidFill>
                  <a:latin typeface="Times New Roman" pitchFamily="65" charset="-122"/>
                  <a:ea typeface="宋体" pitchFamily="65" charset="-122"/>
                </a:rPr>
                <a:t>达了对主人公的尊敬之意,又引起了读者的注意。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B.“通过对此人的严厉审讯,有可能澄清中共与苏联的关系”,这既是大野泰治向上级提出的</a:t>
              </a:r>
              <a:r>
                <a:rPr dirty="0"/>
                <a:t/>
              </a:r>
              <a:br>
                <a:rPr dirty="0"/>
              </a:br>
              <a:r>
                <a:rPr lang="zh-CN" altLang="en-US" sz="1530" kern="0" dirty="0" smtClean="0">
                  <a:solidFill>
                    <a:srgbClr val="000000"/>
                  </a:solidFill>
                  <a:latin typeface="Times New Roman" pitchFamily="65" charset="-122"/>
                  <a:ea typeface="宋体" pitchFamily="65" charset="-122"/>
                </a:rPr>
                <a:t>建议,也暗示他已从赵一曼那里得到有价值的回答。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C.“他指着石碑说,赵一曼?我说,对,赵一曼。”两个陌生人之间有意无意的搭讪,看似闲笔,实</a:t>
              </a:r>
              <a:r>
                <a:rPr dirty="0"/>
                <a:t/>
              </a:r>
              <a:br>
                <a:rPr dirty="0"/>
              </a:br>
              <a:r>
                <a:rPr lang="zh-CN" altLang="en-US" sz="1530" kern="0" dirty="0" smtClean="0">
                  <a:solidFill>
                    <a:srgbClr val="000000"/>
                  </a:solidFill>
                  <a:latin typeface="Times New Roman" pitchFamily="65" charset="-122"/>
                  <a:ea typeface="宋体" pitchFamily="65" charset="-122"/>
                </a:rPr>
                <a:t>则很有用心,说明赵一曼仍活在人们的记忆里。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D.医院是“我”与赵一曼的连接点,小说由此切入主人公监禁期间鲜为人知的特殊生活经历,</a:t>
              </a:r>
              <a:r>
                <a:rPr dirty="0"/>
                <a:t/>
              </a:r>
              <a:br>
                <a:rPr dirty="0"/>
              </a:br>
              <a:r>
                <a:rPr lang="zh-CN" altLang="en-US" sz="1530" kern="0" dirty="0" smtClean="0">
                  <a:solidFill>
                    <a:srgbClr val="000000"/>
                  </a:solidFill>
                  <a:latin typeface="Times New Roman" pitchFamily="65" charset="-122"/>
                  <a:ea typeface="宋体" pitchFamily="65" charset="-122"/>
                </a:rPr>
                <a:t>在跨越时空的精神对话中再现了赵一曼的英雄本色。</a:t>
              </a:r>
              <a:endParaRPr lang="zh-CN" altLang="en-US" dirty="0"/>
            </a:p>
          </p:txBody>
        </p:sp>
        <p:sp>
          <p:nvSpPr>
            <p:cNvPr id="3" name="TextBox 2"/>
            <p:cNvSpPr txBox="1"/>
            <p:nvPr/>
          </p:nvSpPr>
          <p:spPr>
            <a:xfrm>
              <a:off x="539750" y="5772587"/>
              <a:ext cx="831853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2.小说中说赵一曼“身上弥漫着拔俗的文人气质和职业军人的冷峻”,请结合作品简要分析。(6分)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3.小说中历史与现实交织穿插,这种叙述方式有哪些好处?请结合作品简要分析。(6分)</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本题考查对小说相关内容和艺术特色的分析鉴赏能力。“暗示他已从赵一曼那</a:t>
            </a:r>
            <a:r>
              <a:rPr dirty="0"/>
              <a:t/>
            </a:r>
            <a:br>
              <a:rPr dirty="0"/>
            </a:br>
            <a:r>
              <a:rPr lang="zh-CN" altLang="en-US" sz="1530" kern="0" dirty="0" smtClean="0">
                <a:solidFill>
                  <a:srgbClr val="000000"/>
                </a:solidFill>
                <a:latin typeface="Times New Roman" pitchFamily="65" charset="-122"/>
                <a:ea typeface="宋体" pitchFamily="65" charset="-122"/>
              </a:rPr>
              <a:t>里得到有价值的回答”表述错误。原文说:“滨江省警务厅的大野泰治对赵一曼女士进行了</a:t>
            </a:r>
            <a:r>
              <a:rPr dirty="0"/>
              <a:t/>
            </a:r>
            <a:br>
              <a:rPr dirty="0"/>
            </a:br>
            <a:r>
              <a:rPr lang="zh-CN" altLang="en-US" sz="1530" kern="0" dirty="0" smtClean="0">
                <a:solidFill>
                  <a:srgbClr val="000000"/>
                </a:solidFill>
                <a:latin typeface="Times New Roman" pitchFamily="65" charset="-122"/>
                <a:ea typeface="宋体" pitchFamily="65" charset="-122"/>
              </a:rPr>
              <a:t>严刑拷问,始终没有得到有价值的回答,他觉得很没面子。”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①文人的气质:喜欢丁香花,情趣不俗;时常深情、甜蜜地回忆战斗生活,文雅浪漫;用</a:t>
            </a:r>
            <a:r>
              <a:rPr dirty="0"/>
              <a:t/>
            </a:r>
            <a:br>
              <a:rPr dirty="0"/>
            </a:br>
            <a:r>
              <a:rPr lang="zh-CN" altLang="en-US" sz="1530" kern="0" dirty="0" smtClean="0">
                <a:solidFill>
                  <a:srgbClr val="000000"/>
                </a:solidFill>
                <a:latin typeface="Times New Roman" pitchFamily="65" charset="-122"/>
                <a:ea typeface="宋体" pitchFamily="65" charset="-122"/>
              </a:rPr>
              <a:t>大义与真情感化青年,智慧过人。②军人的冷峻:遭严刑拷打而不屈服,意志坚定;笑对即将到</a:t>
            </a:r>
            <a:r>
              <a:rPr dirty="0"/>
              <a:t/>
            </a:r>
            <a:br>
              <a:rPr dirty="0"/>
            </a:br>
            <a:r>
              <a:rPr lang="zh-CN" altLang="en-US" sz="1530" kern="0" dirty="0" smtClean="0">
                <a:solidFill>
                  <a:srgbClr val="000000"/>
                </a:solidFill>
                <a:latin typeface="Times New Roman" pitchFamily="65" charset="-122"/>
                <a:ea typeface="宋体" pitchFamily="65" charset="-122"/>
              </a:rPr>
              <a:t>来的死亡,从容淡定;充满母爱又不忘大义,理智沉稳。</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本题考查赏析人物形象的能力。本题应从“拔俗的文人气质”和“职业军人的冷</a:t>
            </a:r>
            <a:r>
              <a:rPr dirty="0"/>
              <a:t/>
            </a:r>
            <a:br>
              <a:rPr dirty="0"/>
            </a:br>
            <a:r>
              <a:rPr lang="zh-CN" altLang="en-US" sz="1530" kern="0" dirty="0" smtClean="0">
                <a:solidFill>
                  <a:srgbClr val="000000"/>
                </a:solidFill>
                <a:latin typeface="Times New Roman" pitchFamily="65" charset="-122"/>
                <a:ea typeface="宋体" pitchFamily="65" charset="-122"/>
              </a:rPr>
              <a:t>峻”两个方面来回答。从“赵一曼女士喜欢丁香花”可以看出她情趣不俗;从“赵一曼女士</a:t>
            </a:r>
            <a:r>
              <a:rPr dirty="0"/>
              <a:t/>
            </a:r>
            <a:br>
              <a:rPr dirty="0"/>
            </a:br>
            <a:r>
              <a:rPr lang="zh-CN" altLang="en-US" sz="1530" kern="0" dirty="0" smtClean="0">
                <a:solidFill>
                  <a:srgbClr val="000000"/>
                </a:solidFill>
                <a:latin typeface="Times New Roman" pitchFamily="65" charset="-122"/>
                <a:ea typeface="宋体" pitchFamily="65" charset="-122"/>
              </a:rPr>
              <a:t>率领的抗联活动在小兴安岭的崇山峻岭中,那儿能够听到来自坡镇的钟声。冬夜里,钟声会传</a:t>
            </a:r>
            <a:r>
              <a:rPr dirty="0"/>
              <a:t/>
            </a:r>
            <a:br>
              <a:rPr dirty="0"/>
            </a:br>
            <a:r>
              <a:rPr lang="zh-CN" altLang="en-US" sz="1530" kern="0" dirty="0" smtClean="0">
                <a:solidFill>
                  <a:srgbClr val="000000"/>
                </a:solidFill>
                <a:latin typeface="Times New Roman" pitchFamily="65" charset="-122"/>
                <a:ea typeface="宋体" pitchFamily="65" charset="-122"/>
              </a:rPr>
              <a:t>得很远很远。钟声里,抗联的兵士在森林里烤火,烤野味儿,或者唱着‘火烤胸前暖,风吹背后</a:t>
            </a:r>
            <a:r>
              <a:rPr dirty="0"/>
              <a:t/>
            </a:r>
            <a:br>
              <a:rPr dirty="0"/>
            </a:br>
            <a:r>
              <a:rPr lang="zh-CN" altLang="en-US" sz="1530" kern="0" dirty="0" smtClean="0">
                <a:solidFill>
                  <a:srgbClr val="000000"/>
                </a:solidFill>
                <a:latin typeface="Times New Roman" pitchFamily="65" charset="-122"/>
                <a:ea typeface="宋体" pitchFamily="65" charset="-122"/>
              </a:rPr>
              <a:t>寒</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战士们哟’</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这些都给躺在病床上的赵一曼女士留下清晰回忆”可以看出她文雅</a:t>
            </a:r>
            <a:r>
              <a:rPr dirty="0"/>
              <a:t/>
            </a:r>
            <a:br>
              <a:rPr dirty="0"/>
            </a:br>
            <a:r>
              <a:rPr lang="zh-CN" altLang="en-US" sz="1530" kern="0" dirty="0" smtClean="0">
                <a:solidFill>
                  <a:srgbClr val="000000"/>
                </a:solidFill>
                <a:latin typeface="Times New Roman" pitchFamily="65" charset="-122"/>
                <a:ea typeface="宋体" pitchFamily="65" charset="-122"/>
              </a:rPr>
              <a:t>浪漫;从“赵一曼女士神情端庄地说:‘七尺男儿,为着区区十几块钱,甘为日本人役使,不是太</a:t>
            </a:r>
            <a:r>
              <a:rPr dirty="0"/>
              <a:t/>
            </a:r>
            <a:br>
              <a:rPr dirty="0"/>
            </a:br>
            <a:r>
              <a:rPr lang="zh-CN" altLang="en-US" sz="1530" kern="0" dirty="0" smtClean="0">
                <a:solidFill>
                  <a:srgbClr val="000000"/>
                </a:solidFill>
                <a:latin typeface="Times New Roman" pitchFamily="65" charset="-122"/>
                <a:ea typeface="宋体" pitchFamily="65" charset="-122"/>
              </a:rPr>
              <a:t>愚蠢了吗?’”“赵一曼女士经常与董警士聊抗联的战斗和生活,聊小兴安岭的风光,飞鸟走</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兽。她用通俗的、有吸引力的小说体记述日军侵略东北的罪行,写在包药的纸上”“赵一曼</a:t>
            </a:r>
            <a:r>
              <a:rPr dirty="0"/>
              <a:t/>
            </a:r>
            <a:br>
              <a:rPr dirty="0"/>
            </a:br>
            <a:r>
              <a:rPr lang="zh-CN" altLang="en-US" sz="1530" kern="0" dirty="0" smtClean="0">
                <a:solidFill>
                  <a:srgbClr val="000000"/>
                </a:solidFill>
                <a:latin typeface="Times New Roman" pitchFamily="65" charset="-122"/>
                <a:ea typeface="宋体" pitchFamily="65" charset="-122"/>
              </a:rPr>
              <a:t>女士向她讲述自己和其他女战士在抗日队伍中的生活,有趣的、欢乐的生活。语调是深情</a:t>
            </a:r>
            <a:r>
              <a:rPr dirty="0"/>
              <a:t/>
            </a:r>
            <a:br>
              <a:rPr dirty="0"/>
            </a:br>
            <a:r>
              <a:rPr lang="zh-CN" altLang="en-US" sz="1530" kern="0" dirty="0" smtClean="0">
                <a:solidFill>
                  <a:srgbClr val="000000"/>
                </a:solidFill>
                <a:latin typeface="Times New Roman" pitchFamily="65" charset="-122"/>
                <a:ea typeface="宋体" pitchFamily="65" charset="-122"/>
              </a:rPr>
              <a:t>的、甜蜜的”,可以看出她用大义与真情感化青年,智慧过人。从“大野泰治对赵一曼女士进</a:t>
            </a:r>
            <a:r>
              <a:rPr dirty="0"/>
              <a:t/>
            </a:r>
            <a:br>
              <a:rPr dirty="0"/>
            </a:br>
            <a:r>
              <a:rPr lang="zh-CN" altLang="en-US" sz="1530" kern="0" dirty="0" smtClean="0">
                <a:solidFill>
                  <a:srgbClr val="000000"/>
                </a:solidFill>
                <a:latin typeface="Times New Roman" pitchFamily="65" charset="-122"/>
                <a:ea typeface="宋体" pitchFamily="65" charset="-122"/>
              </a:rPr>
              <a:t>行了严刑拷问,始终没有得到有价值的回答”,可以看出她遭严刑拷打而不屈服,意志坚定;从</a:t>
            </a:r>
            <a:r>
              <a:rPr dirty="0"/>
              <a:t/>
            </a:r>
            <a:br>
              <a:rPr dirty="0"/>
            </a:br>
            <a:r>
              <a:rPr lang="zh-CN" altLang="en-US" sz="1530" kern="0" dirty="0" smtClean="0">
                <a:solidFill>
                  <a:srgbClr val="000000"/>
                </a:solidFill>
                <a:latin typeface="Times New Roman" pitchFamily="65" charset="-122"/>
                <a:ea typeface="宋体" pitchFamily="65" charset="-122"/>
              </a:rPr>
              <a:t>赵一曼女士在逃走途中被逮捕时“淡淡地笑了”可以看出她笑对即将到来的死亡,从容淡定;</a:t>
            </a:r>
            <a:r>
              <a:rPr dirty="0"/>
              <a:t/>
            </a:r>
            <a:br>
              <a:rPr dirty="0"/>
            </a:br>
            <a:r>
              <a:rPr lang="zh-CN" altLang="en-US" sz="1530" kern="0" dirty="0" smtClean="0">
                <a:solidFill>
                  <a:srgbClr val="000000"/>
                </a:solidFill>
                <a:latin typeface="Times New Roman" pitchFamily="65" charset="-122"/>
                <a:ea typeface="宋体" pitchFamily="65" charset="-122"/>
              </a:rPr>
              <a:t>从赵一曼女士写给孩子的遗书中,可以看出她充满母爱又不忘大义,理智沉稳。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①既能表现当代人对赵一曼女士的尊敬之情,又能表现赵一曼精神的当下意义,使主</a:t>
            </a:r>
            <a:r>
              <a:rPr dirty="0"/>
              <a:t/>
            </a:r>
            <a:br>
              <a:rPr dirty="0"/>
            </a:br>
            <a:r>
              <a:rPr lang="zh-CN" altLang="en-US" sz="1530" kern="0" dirty="0" smtClean="0">
                <a:solidFill>
                  <a:srgbClr val="000000"/>
                </a:solidFill>
                <a:latin typeface="Times New Roman" pitchFamily="65" charset="-122"/>
                <a:ea typeface="宋体" pitchFamily="65" charset="-122"/>
              </a:rPr>
              <a:t>题内蕴更深刻;②可以拉开时间距离,更加全面地认识英雄,使人物形象更加立体;③灵活使用</a:t>
            </a:r>
            <a:r>
              <a:rPr dirty="0"/>
              <a:t/>
            </a:r>
            <a:br>
              <a:rPr dirty="0"/>
            </a:br>
            <a:r>
              <a:rPr lang="zh-CN" altLang="en-US" sz="1530" kern="0" dirty="0" smtClean="0">
                <a:solidFill>
                  <a:srgbClr val="000000"/>
                </a:solidFill>
                <a:latin typeface="Times New Roman" pitchFamily="65" charset="-122"/>
                <a:ea typeface="宋体" pitchFamily="65" charset="-122"/>
              </a:rPr>
              <a:t>文献档案,与小说叙述相互印证,使艺术描写更真实。</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本题考查赏析小说的结构艺术的能力。本题应从主题表达、人物塑造、读者感受等</a:t>
            </a:r>
            <a:r>
              <a:rPr dirty="0"/>
              <a:t/>
            </a:r>
            <a:br>
              <a:rPr dirty="0"/>
            </a:br>
            <a:r>
              <a:rPr lang="zh-CN" altLang="en-US" sz="1530" kern="0" dirty="0" smtClean="0">
                <a:solidFill>
                  <a:srgbClr val="000000"/>
                </a:solidFill>
                <a:latin typeface="Times New Roman" pitchFamily="65" charset="-122"/>
                <a:ea typeface="宋体" pitchFamily="65" charset="-122"/>
              </a:rPr>
              <a:t>角度进行分析。小说中历史与现实交织穿插,从主题表达的角度看,能体现赵一曼精神在当下</a:t>
            </a:r>
            <a:r>
              <a:rPr dirty="0"/>
              <a:t/>
            </a:r>
            <a:br>
              <a:rPr dirty="0"/>
            </a:br>
            <a:r>
              <a:rPr lang="zh-CN" altLang="en-US" sz="1530" kern="0" dirty="0" smtClean="0">
                <a:solidFill>
                  <a:srgbClr val="000000"/>
                </a:solidFill>
                <a:latin typeface="Times New Roman" pitchFamily="65" charset="-122"/>
                <a:ea typeface="宋体" pitchFamily="65" charset="-122"/>
              </a:rPr>
              <a:t>所具有的积极意义;从人物塑造的角度看,以现实的眼光观照历史,有利于全方位地了解历史人</a:t>
            </a:r>
            <a:r>
              <a:rPr dirty="0"/>
              <a:t/>
            </a:r>
            <a:br>
              <a:rPr dirty="0"/>
            </a:br>
            <a:r>
              <a:rPr lang="zh-CN" altLang="en-US" sz="1530" kern="0" dirty="0" smtClean="0">
                <a:solidFill>
                  <a:srgbClr val="000000"/>
                </a:solidFill>
                <a:latin typeface="Times New Roman" pitchFamily="65" charset="-122"/>
                <a:ea typeface="宋体" pitchFamily="65" charset="-122"/>
              </a:rPr>
              <a:t>物,更能凸显人物性格及精神;从读者感受的角度看,小说以这种方式叙述更有真实感,使人印</a:t>
            </a:r>
            <a:r>
              <a:rPr dirty="0"/>
              <a:t/>
            </a:r>
            <a:br>
              <a:rPr dirty="0"/>
            </a:br>
            <a:r>
              <a:rPr lang="zh-CN" altLang="en-US" sz="1530" kern="0" dirty="0" smtClean="0">
                <a:solidFill>
                  <a:srgbClr val="000000"/>
                </a:solidFill>
                <a:latin typeface="Times New Roman" pitchFamily="65" charset="-122"/>
                <a:ea typeface="宋体" pitchFamily="65" charset="-122"/>
              </a:rPr>
              <a:t>象深刻。</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二、(2018课标全国Ⅱ,4—6)阅读下面的文字,回答问题。(15分)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有声电影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老 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二姐还没看过有声电影。可是她已经有了一种理论。在没看见以前,先来一套说法,不独二姐</a:t>
            </a:r>
            <a:r>
              <a:t/>
            </a:r>
            <a:br/>
            <a:r>
              <a:rPr lang="zh-CN" altLang="en-US" sz="1530" kern="0" dirty="0" smtClean="0">
                <a:solidFill>
                  <a:srgbClr val="000000"/>
                </a:solidFill>
                <a:latin typeface="Times New Roman" pitchFamily="65" charset="-122"/>
                <a:ea typeface="宋体" pitchFamily="65" charset="-122"/>
              </a:rPr>
              <a:t>如此。此之谓“知之为知之,不知为知之”也。她以为有声电影便是电机嗒嗒之声特别响亮</a:t>
            </a:r>
            <a:r>
              <a:t/>
            </a:r>
            <a:br/>
            <a:r>
              <a:rPr lang="zh-CN" altLang="en-US" sz="1530" kern="0" dirty="0" smtClean="0">
                <a:solidFill>
                  <a:srgbClr val="000000"/>
                </a:solidFill>
                <a:latin typeface="Times New Roman" pitchFamily="65" charset="-122"/>
                <a:ea typeface="宋体" pitchFamily="65" charset="-122"/>
              </a:rPr>
              <a:t>而已。不然便是当电人——二姐管银幕上的英雄美人叫电人——互相巨吻的时候,台下鼓掌</a:t>
            </a:r>
            <a:r>
              <a:t/>
            </a:r>
            <a:br/>
            <a:r>
              <a:rPr lang="zh-CN" altLang="en-US" sz="1530" kern="0" dirty="0" smtClean="0">
                <a:solidFill>
                  <a:srgbClr val="000000"/>
                </a:solidFill>
                <a:latin typeface="Times New Roman" pitchFamily="65" charset="-122"/>
                <a:ea typeface="宋体" pitchFamily="65" charset="-122"/>
              </a:rPr>
              <a:t>特别发狂,以成其“有声”。她确信这个,所以根本不想去看。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但据说有声电影是有说有笑而且有歌,她才想开开眼。恰巧打牌赢了钱,于是大请客。二姥姥</a:t>
            </a:r>
            <a:r>
              <a:t/>
            </a:r>
            <a:br/>
            <a:r>
              <a:rPr lang="zh-CN" altLang="en-US" sz="1530" kern="0" dirty="0" smtClean="0">
                <a:solidFill>
                  <a:srgbClr val="000000"/>
                </a:solidFill>
                <a:latin typeface="Times New Roman" pitchFamily="65" charset="-122"/>
                <a:ea typeface="宋体" pitchFamily="65" charset="-122"/>
              </a:rPr>
              <a:t>三舅妈,四姨,小秃,小顺,四狗子,都在被请之列。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大家决定看午后两点半那一场,所以十二点动身也就行了。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到了十二点三刻谁也没动身。二姥姥找眼镜找了一刻来钟;确是不容易找,因为眼镜在她自己</a:t>
            </a:r>
            <a:r>
              <a:t/>
            </a:r>
            <a:br/>
            <a:r>
              <a:rPr lang="zh-CN" altLang="en-US" sz="1530" kern="0" dirty="0" smtClean="0">
                <a:solidFill>
                  <a:srgbClr val="000000"/>
                </a:solidFill>
                <a:latin typeface="Times New Roman" pitchFamily="65" charset="-122"/>
                <a:ea typeface="宋体" pitchFamily="65" charset="-122"/>
              </a:rPr>
              <a:t>腰里带着呢。跟着就是三舅妈找钮子,翻了四只箱子也没找到,结果是换了件衣裳。四狗子洗</a:t>
            </a:r>
            <a:r>
              <a:t/>
            </a:r>
            <a:br/>
            <a:r>
              <a:rPr lang="zh-CN" altLang="en-US" sz="1530" kern="0" dirty="0" smtClean="0">
                <a:solidFill>
                  <a:srgbClr val="000000"/>
                </a:solidFill>
                <a:latin typeface="Times New Roman" pitchFamily="65" charset="-122"/>
                <a:ea typeface="宋体" pitchFamily="65" charset="-122"/>
              </a:rPr>
              <a:t>脸又洗了一刻多钟,总算顺当。</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出发了。走到巷口,一点名,小秃没影了。折回家里,找了半点多钟,没找着。大家决定不看电</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影了,找小秃更重要。把新衣裳全脱了,分头去找小秃。正在这个当儿,小秃回来了;原来他是</a:t>
            </a:r>
            <a:r>
              <a:t/>
            </a:r>
            <a:br/>
            <a:r>
              <a:rPr lang="zh-CN" altLang="en-US" sz="1530" kern="0" dirty="0" smtClean="0">
                <a:solidFill>
                  <a:srgbClr val="000000"/>
                </a:solidFill>
                <a:latin typeface="Times New Roman" pitchFamily="65" charset="-122"/>
                <a:ea typeface="宋体" pitchFamily="65" charset="-122"/>
              </a:rPr>
              <a:t>跑在前面,而折回来找她们。好吧,再穿好衣裳走吧,反正巷外有的是洋车,耽误不了。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二姥姥给车价还按着老规矩,多一个铜子不给。这几年了,她不大出门,所以现在拉车的三毛两</a:t>
            </a:r>
            <a:r>
              <a:t/>
            </a:r>
            <a:br/>
            <a:r>
              <a:rPr lang="zh-CN" altLang="en-US" sz="1530" kern="0" dirty="0" smtClean="0">
                <a:solidFill>
                  <a:srgbClr val="000000"/>
                </a:solidFill>
                <a:latin typeface="Times New Roman" pitchFamily="65" charset="-122"/>
                <a:ea typeface="宋体" pitchFamily="65" charset="-122"/>
              </a:rPr>
              <a:t>毛向她要,不是车价高了,是欺侮她年老走不动。她偏要走一个给他们瞧瞧。她确是有志向前</a:t>
            </a:r>
            <a:r>
              <a:t/>
            </a:r>
            <a:br/>
            <a:r>
              <a:rPr lang="zh-CN" altLang="en-US" sz="1530" kern="0" dirty="0" smtClean="0">
                <a:solidFill>
                  <a:srgbClr val="000000"/>
                </a:solidFill>
                <a:latin typeface="Times New Roman" pitchFamily="65" charset="-122"/>
                <a:ea typeface="宋体" pitchFamily="65" charset="-122"/>
              </a:rPr>
              <a:t>迈步,不过脚是向前向后,连她自己也不准知道。四姨倒是能走,可惜为看电影特意换上高底</a:t>
            </a:r>
            <a:r>
              <a:t/>
            </a:r>
            <a:br/>
            <a:r>
              <a:rPr lang="zh-CN" altLang="en-US" sz="1530" kern="0" dirty="0" smtClean="0">
                <a:solidFill>
                  <a:srgbClr val="000000"/>
                </a:solidFill>
                <a:latin typeface="Times New Roman" pitchFamily="65" charset="-122"/>
                <a:ea typeface="宋体" pitchFamily="65" charset="-122"/>
              </a:rPr>
              <a:t>鞋,似乎非扶着点什么不敢抬脚,她过去搀着二姥姥。要是跌倒的话,这二位一定是一齐倒下。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三点一刻到了电影院,电影已经开映。这当然是电影院不对;二姐实在觉得有骂一顿街的必要,</a:t>
            </a:r>
            <a:r>
              <a:t/>
            </a:r>
            <a:br/>
            <a:r>
              <a:rPr lang="zh-CN" altLang="en-US" sz="1530" kern="0" dirty="0" smtClean="0">
                <a:solidFill>
                  <a:srgbClr val="000000"/>
                </a:solidFill>
                <a:latin typeface="Times New Roman" pitchFamily="65" charset="-122"/>
                <a:ea typeface="宋体" pitchFamily="65" charset="-122"/>
              </a:rPr>
              <a:t>可是没骂出来,她有时候也很能“文明”一气。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既来之则安之,打了票。一进门,小顺便不干了,黑的地方有红眼鬼,无论如何不能进去。二姥</a:t>
            </a:r>
            <a:r>
              <a:t/>
            </a:r>
            <a:br/>
            <a:r>
              <a:rPr lang="zh-CN" altLang="en-US" sz="1530" kern="0" dirty="0" smtClean="0">
                <a:solidFill>
                  <a:srgbClr val="000000"/>
                </a:solidFill>
                <a:latin typeface="Times New Roman" pitchFamily="65" charset="-122"/>
                <a:ea typeface="宋体" pitchFamily="65" charset="-122"/>
              </a:rPr>
              <a:t>姥一看里面黑洞洞,以为天已经黑了,想起来睡觉的舒服;她主张带小顺回家。谁不知道二姥姥</a:t>
            </a:r>
            <a:r>
              <a:t/>
            </a:r>
            <a:br/>
            <a:r>
              <a:rPr lang="zh-CN" altLang="en-US" sz="1530" kern="0" dirty="0" smtClean="0">
                <a:solidFill>
                  <a:srgbClr val="000000"/>
                </a:solidFill>
                <a:latin typeface="Times New Roman" pitchFamily="65" charset="-122"/>
                <a:ea typeface="宋体" pitchFamily="65" charset="-122"/>
              </a:rPr>
              <a:t>已经是土埋了半截的人,不看回有声电影,将来见阎王的时候要是盘问这一层呢?大家开了家</a:t>
            </a:r>
            <a:r>
              <a:t/>
            </a:r>
            <a:br/>
            <a:r>
              <a:rPr lang="zh-CN" altLang="en-US" sz="1530" kern="0" dirty="0" smtClean="0">
                <a:solidFill>
                  <a:srgbClr val="000000"/>
                </a:solidFill>
                <a:latin typeface="Times New Roman" pitchFamily="65" charset="-122"/>
                <a:ea typeface="宋体" pitchFamily="65" charset="-122"/>
              </a:rPr>
              <a:t>庭会议。不行,二姥姥是不能走的。至于小顺,买几块糖好了,吃糖自然便看不见红眼鬼了。事</a:t>
            </a:r>
            <a:r>
              <a:t/>
            </a:r>
            <a:br/>
            <a:r>
              <a:rPr lang="zh-CN" altLang="en-US" sz="1530" kern="0" dirty="0" smtClean="0">
                <a:solidFill>
                  <a:srgbClr val="000000"/>
                </a:solidFill>
                <a:latin typeface="Times New Roman" pitchFamily="65" charset="-122"/>
                <a:ea typeface="宋体" pitchFamily="65" charset="-122"/>
              </a:rPr>
              <a:t>情便这样解决了。四姨搀着二姥姥,三舅妈拉着小顺,二姐招呼着小秃和四狗子。看座的过来</a:t>
            </a:r>
            <a:r>
              <a:t/>
            </a:r>
            <a:br/>
            <a:r>
              <a:rPr lang="zh-CN" altLang="en-US" sz="1530" kern="0" dirty="0" smtClean="0">
                <a:solidFill>
                  <a:srgbClr val="000000"/>
                </a:solidFill>
                <a:latin typeface="Times New Roman" pitchFamily="65" charset="-122"/>
                <a:ea typeface="宋体" pitchFamily="65" charset="-122"/>
              </a:rPr>
              <a:t>招待,可是大家各自为政地找座儿,忽前忽后,忽左忽右,离而复散,分而复合,主张不一,而又愿坐</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在一块儿。直落得二姐口干舌燥,二姥姥连喘带嗽,四狗子咆哮如雷,看座的满头是汗。观众们</a:t>
            </a:r>
            <a:r>
              <a:t/>
            </a:r>
            <a:br/>
            <a:r>
              <a:rPr lang="zh-CN" altLang="en-US" sz="1530" kern="0" dirty="0" smtClean="0">
                <a:solidFill>
                  <a:srgbClr val="000000"/>
                </a:solidFill>
                <a:latin typeface="Times New Roman" pitchFamily="65" charset="-122"/>
                <a:ea typeface="宋体" pitchFamily="65" charset="-122"/>
              </a:rPr>
              <a:t>全忘了看电影,一齐恶声地“吃——”,但是压不下去二姐的指挥口令。二姐在公共场所说话</a:t>
            </a:r>
            <a:r>
              <a:t/>
            </a:r>
            <a:br/>
            <a:r>
              <a:rPr lang="zh-CN" altLang="en-US" sz="1530" kern="0" dirty="0" smtClean="0">
                <a:solidFill>
                  <a:srgbClr val="000000"/>
                </a:solidFill>
                <a:latin typeface="Times New Roman" pitchFamily="65" charset="-122"/>
                <a:ea typeface="宋体" pitchFamily="65" charset="-122"/>
              </a:rPr>
              <a:t>特别响亮,要不怎样是“外场”人呢。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直到看座的电筒中的电已使净,大家才一狠心找到了座。不过,总不能忘了谦恭呀,况且是在公</a:t>
            </a:r>
            <a:r>
              <a:t/>
            </a:r>
            <a:br/>
            <a:r>
              <a:rPr lang="zh-CN" altLang="en-US" sz="1530" kern="0" dirty="0" smtClean="0">
                <a:solidFill>
                  <a:srgbClr val="000000"/>
                </a:solidFill>
                <a:latin typeface="Times New Roman" pitchFamily="65" charset="-122"/>
                <a:ea typeface="宋体" pitchFamily="65" charset="-122"/>
              </a:rPr>
              <a:t>共场所。二姥姥年高有德,当然往里坐。可是四姨是姑奶奶呀;而二姐是姐姐兼主人;而三舅妈</a:t>
            </a:r>
            <a:r>
              <a:t/>
            </a:r>
            <a:br/>
            <a:r>
              <a:rPr lang="zh-CN" altLang="en-US" sz="1530" kern="0" dirty="0" smtClean="0">
                <a:solidFill>
                  <a:srgbClr val="000000"/>
                </a:solidFill>
                <a:latin typeface="Times New Roman" pitchFamily="65" charset="-122"/>
                <a:ea typeface="宋体" pitchFamily="65" charset="-122"/>
              </a:rPr>
              <a:t>到底是媳妇;而小顺子等是孩子;一部伦理从何处说起?大家打架似的推让,把前后左右的观众</a:t>
            </a:r>
            <a:r>
              <a:t/>
            </a:r>
            <a:br/>
            <a:r>
              <a:rPr lang="zh-CN" altLang="en-US" sz="1530" kern="0" dirty="0" smtClean="0">
                <a:solidFill>
                  <a:srgbClr val="000000"/>
                </a:solidFill>
                <a:latin typeface="Times New Roman" pitchFamily="65" charset="-122"/>
                <a:ea typeface="宋体" pitchFamily="65" charset="-122"/>
              </a:rPr>
              <a:t>都感化得直叫老天爷。好容易一齐坐下,可是糖还没买呢!二姐喊卖糖的,真喊得有劲,连卖票</a:t>
            </a:r>
            <a:r>
              <a:t/>
            </a:r>
            <a:br/>
            <a:r>
              <a:rPr lang="zh-CN" altLang="en-US" sz="1530" kern="0" dirty="0" smtClean="0">
                <a:solidFill>
                  <a:srgbClr val="000000"/>
                </a:solidFill>
                <a:latin typeface="Times New Roman" pitchFamily="65" charset="-122"/>
                <a:ea typeface="宋体" pitchFamily="65" charset="-122"/>
              </a:rPr>
              <a:t>的都进来了,以为是卖糖的杀了人。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糖买过了,二姥姥想起一桩大事——还没咳嗽呢。二姥姥一阵咳嗽,惹起二姐的孝心,与四姨三</a:t>
            </a:r>
            <a:r>
              <a:t/>
            </a:r>
            <a:br/>
            <a:r>
              <a:rPr lang="zh-CN" altLang="en-US" sz="1530" kern="0" dirty="0" smtClean="0">
                <a:solidFill>
                  <a:srgbClr val="000000"/>
                </a:solidFill>
                <a:latin typeface="Times New Roman" pitchFamily="65" charset="-122"/>
                <a:ea typeface="宋体" pitchFamily="65" charset="-122"/>
              </a:rPr>
              <a:t>舅妈说起二姥姥的后事来。老人家像二姥姥这样的,是不怕儿女当面讲论自己的后事,而且乐</a:t>
            </a:r>
            <a:r>
              <a:t/>
            </a:r>
            <a:br/>
            <a:r>
              <a:rPr lang="zh-CN" altLang="en-US" sz="1530" kern="0" dirty="0" smtClean="0">
                <a:solidFill>
                  <a:srgbClr val="000000"/>
                </a:solidFill>
                <a:latin typeface="Times New Roman" pitchFamily="65" charset="-122"/>
                <a:ea typeface="宋体" pitchFamily="65" charset="-122"/>
              </a:rPr>
              <a:t>意参加些意见,如“别的都是小事,我就是要个金九连环。也别忘了糊一对童儿!”这一说起</a:t>
            </a:r>
            <a:r>
              <a:t/>
            </a:r>
            <a:br/>
            <a:r>
              <a:rPr lang="zh-CN" altLang="en-US" sz="1530" kern="0" dirty="0" smtClean="0">
                <a:solidFill>
                  <a:srgbClr val="000000"/>
                </a:solidFill>
                <a:latin typeface="Times New Roman" pitchFamily="65" charset="-122"/>
                <a:ea typeface="宋体" pitchFamily="65" charset="-122"/>
              </a:rPr>
              <a:t>来,还有完吗?说也奇怪,越是在戏馆电影场里,家事越显着复杂。大家刚说到热闹的地方,忽,电</a:t>
            </a:r>
            <a:r>
              <a:t/>
            </a:r>
            <a:br/>
            <a:r>
              <a:rPr lang="zh-CN" altLang="en-US" sz="1530" kern="0" dirty="0" smtClean="0">
                <a:solidFill>
                  <a:srgbClr val="000000"/>
                </a:solidFill>
                <a:latin typeface="Times New Roman" pitchFamily="65" charset="-122"/>
                <a:ea typeface="宋体" pitchFamily="65" charset="-122"/>
              </a:rPr>
              <a:t>灯亮了,人们全往外走。二姐喊卖瓜子的;说起家务要不吃瓜子便不够派儿。看座的过来了,</a:t>
            </a:r>
            <a:r>
              <a:t/>
            </a:r>
            <a:br/>
            <a:r>
              <a:rPr lang="zh-CN" altLang="en-US" sz="1530" kern="0" dirty="0" smtClean="0">
                <a:solidFill>
                  <a:srgbClr val="000000"/>
                </a:solidFill>
                <a:latin typeface="Times New Roman" pitchFamily="65" charset="-122"/>
                <a:ea typeface="宋体" pitchFamily="65" charset="-122"/>
              </a:rPr>
              <a:t>“这场完了,晚场八点才开呢。”</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819005"/>
            <a:ext cx="8127250" cy="5968859"/>
            <a:chOff x="539750" y="1080000"/>
            <a:chExt cx="8127250" cy="5968859"/>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只好走吧。一直到二姥姥睡了觉,二姐才想起问:“有声电影到底怎么说来着?”三舅妈想了</a:t>
              </a:r>
              <a:r>
                <a:t/>
              </a:r>
              <a:br/>
              <a:r>
                <a:rPr lang="zh-CN" altLang="en-US" sz="1530" kern="0" dirty="0" smtClean="0">
                  <a:solidFill>
                    <a:srgbClr val="000000"/>
                  </a:solidFill>
                  <a:latin typeface="Times New Roman" pitchFamily="65" charset="-122"/>
                  <a:ea typeface="宋体" pitchFamily="65" charset="-122"/>
                </a:rPr>
                <a:t>想:“管它呢,反正我没听见。”还是四姨细心,说看见一个洋鬼子吸烟,还从鼻子里冒烟呢,</a:t>
              </a:r>
              <a:r>
                <a:t/>
              </a:r>
              <a:br/>
              <a:r>
                <a:rPr lang="zh-CN" altLang="en-US" sz="1530" kern="0" dirty="0" smtClean="0">
                  <a:solidFill>
                    <a:srgbClr val="000000"/>
                  </a:solidFill>
                  <a:latin typeface="Times New Roman" pitchFamily="65" charset="-122"/>
                  <a:ea typeface="宋体" pitchFamily="65" charset="-122"/>
                </a:rPr>
                <a:t>“鼻子冒烟,和真的一样,你就说!”大家都赞叹不已。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1.下列对小说相关内容和艺术特色的分析鉴赏,不正确的一项是(3分)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A.小说塑造了市井妇女的群像,同时对其中人物也分别作了较为精细的刻画,如“外场”人二</a:t>
              </a:r>
              <a:r>
                <a:t/>
              </a:r>
              <a:br/>
              <a:r>
                <a:rPr lang="zh-CN" altLang="en-US" sz="1530" kern="0" dirty="0" smtClean="0">
                  <a:solidFill>
                    <a:srgbClr val="000000"/>
                  </a:solidFill>
                  <a:latin typeface="Times New Roman" pitchFamily="65" charset="-122"/>
                  <a:ea typeface="宋体" pitchFamily="65" charset="-122"/>
                </a:rPr>
                <a:t>姐、“特意换上高底鞋”的四姨、“不大出门”的二姥姥。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B.在公共场所电影院观看具有私密性的“电人巨吻”并发狂鼓掌,或是在这一场合大谈家事</a:t>
              </a:r>
              <a:r>
                <a:t/>
              </a:r>
              <a:br/>
              <a:r>
                <a:rPr lang="zh-CN" altLang="en-US" sz="1530" kern="0" dirty="0" smtClean="0">
                  <a:solidFill>
                    <a:srgbClr val="000000"/>
                  </a:solidFill>
                  <a:latin typeface="Times New Roman" pitchFamily="65" charset="-122"/>
                  <a:ea typeface="宋体" pitchFamily="65" charset="-122"/>
                </a:rPr>
                <a:t>而心安理得,都是作者眼中当时社会生活的怪现象。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C.小说开头部分写二姐等人对有声电影无知,结尾写大家对有声电影“赞叹不已”,较为完整</a:t>
              </a:r>
              <a:r>
                <a:t/>
              </a:r>
              <a:br/>
              <a:r>
                <a:rPr lang="zh-CN" altLang="en-US" sz="1530" kern="0" dirty="0" smtClean="0">
                  <a:solidFill>
                    <a:srgbClr val="000000"/>
                  </a:solidFill>
                  <a:latin typeface="Times New Roman" pitchFamily="65" charset="-122"/>
                  <a:ea typeface="宋体" pitchFamily="65" charset="-122"/>
                </a:rPr>
                <a:t>地描写了普通市民令人啼笑皆非的思想意识转变过程。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D.小说标题为“有声电影”,既是指有声电影这一新奇事物,也可指二姐等人在电影院里一系</a:t>
              </a:r>
              <a:r>
                <a:t/>
              </a:r>
              <a:br/>
              <a:r>
                <a:rPr lang="zh-CN" altLang="en-US" sz="1530" kern="0" dirty="0" smtClean="0">
                  <a:solidFill>
                    <a:srgbClr val="000000"/>
                  </a:solidFill>
                  <a:latin typeface="Times New Roman" pitchFamily="65" charset="-122"/>
                  <a:ea typeface="宋体" pitchFamily="65" charset="-122"/>
                </a:rPr>
                <a:t>列“有声”的喧哗表现,可谓一语双关。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2.请结合二姐等人看有声电影的经过,简要分析小说所揭示的市民面对新奇事物的具体心</a:t>
              </a:r>
              <a:endParaRPr lang="zh-CN" altLang="en-US"/>
            </a:p>
          </p:txBody>
        </p:sp>
        <p:sp>
          <p:nvSpPr>
            <p:cNvPr id="3" name="TextBox 2"/>
            <p:cNvSpPr txBox="1"/>
            <p:nvPr/>
          </p:nvSpPr>
          <p:spPr>
            <a:xfrm>
              <a:off x="539750" y="5989338"/>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态。(6分)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3.小说运用多种手法以取得语言的幽默效果,请从文中举出三处手法不同的例子,并简要分</a:t>
              </a:r>
              <a:r>
                <a:rPr dirty="0"/>
                <a:t/>
              </a:r>
              <a:br>
                <a:rPr dirty="0"/>
              </a:br>
              <a:r>
                <a:rPr lang="zh-CN" altLang="en-US" sz="1530" kern="0" dirty="0" smtClean="0">
                  <a:solidFill>
                    <a:srgbClr val="000000"/>
                  </a:solidFill>
                  <a:latin typeface="Times New Roman" pitchFamily="65" charset="-122"/>
                  <a:ea typeface="宋体" pitchFamily="65" charset="-122"/>
                </a:rPr>
                <a:t>析。(6分)</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本题考查对小说内容和艺术特色的分析鉴赏能力。“较为完整地描写了普通市</a:t>
            </a:r>
            <a:r>
              <a:rPr dirty="0"/>
              <a:t/>
            </a:r>
            <a:br>
              <a:rPr dirty="0"/>
            </a:br>
            <a:r>
              <a:rPr lang="zh-CN" altLang="en-US" sz="1530" kern="0" dirty="0" smtClean="0">
                <a:solidFill>
                  <a:srgbClr val="000000"/>
                </a:solidFill>
                <a:latin typeface="Times New Roman" pitchFamily="65" charset="-122"/>
                <a:ea typeface="宋体" pitchFamily="65" charset="-122"/>
              </a:rPr>
              <a:t>民令人啼笑皆非的思想意识转变过程”错。文中二姐等人直到电影结束都在心安理得地大</a:t>
            </a:r>
            <a:r>
              <a:rPr dirty="0"/>
              <a:t/>
            </a:r>
            <a:br>
              <a:rPr dirty="0"/>
            </a:br>
            <a:r>
              <a:rPr lang="zh-CN" altLang="en-US" sz="1530" kern="0" dirty="0" smtClean="0">
                <a:solidFill>
                  <a:srgbClr val="000000"/>
                </a:solidFill>
                <a:latin typeface="Times New Roman" pitchFamily="65" charset="-122"/>
                <a:ea typeface="宋体" pitchFamily="65" charset="-122"/>
              </a:rPr>
              <a:t>谈家事,始终没有弄明白“有声电影”,也没有完成思想意识的“转变”。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知识拓展　小说综合性选择题五大常见设误点</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260000"/>
          <a:ext cx="7740000" cy="4718160"/>
        </p:xfrm>
        <a:graphic>
          <a:graphicData uri="http://schemas.openxmlformats.org/drawingml/2006/table">
            <a:tbl>
              <a:tblPr/>
              <a:tblGrid>
                <a:gridCol w="745852"/>
                <a:gridCol w="6994148"/>
              </a:tblGrid>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类　型</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特　点</a:t>
                      </a:r>
                    </a:p>
                  </a:txBody>
                  <a:tcPr marL="45720" marR="45720"/>
                </a:tc>
              </a:tr>
              <a:tr h="60264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人物概</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括不准</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①特点概括错误;②特点概括过多;③特点概括不全。</a:t>
                      </a:r>
                    </a:p>
                  </a:txBody>
                  <a:tcPr marL="45720" marR="45720"/>
                </a:tc>
              </a:tr>
              <a:tr h="60264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事实陈</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述混乱</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①将人物的这种行为说成另一种行为;②将人物的这种想法说成另一种想法;③颠倒人物做事的顺序;④将此人所为说成他人所为。</a:t>
                      </a:r>
                    </a:p>
                  </a:txBody>
                  <a:tcPr marL="45720" marR="45720"/>
                </a:tc>
              </a:tr>
              <a:tr h="831959">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技巧断</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定不当</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①说错某个情节的性质或情节安排的作用;②说错某处运用的修辞手法及其作用;③说错某处运用的表现手法及其作用;④说错某处运用的表达方式及其作用;⑤说错句子的含意、风格和表达效果。</a:t>
                      </a:r>
                    </a:p>
                  </a:txBody>
                  <a:tcPr marL="45720" marR="45720"/>
                </a:tc>
              </a:tr>
              <a:tr h="83196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评价理</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解失当</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①评价人物感情失当,如褒贬用语不当;②评价人物说法过重或过轻;③对人物的性格特点、行为方式等进行违背文意和常理的解说(曲解文意)。</a:t>
                      </a:r>
                    </a:p>
                  </a:txBody>
                  <a:tcPr marL="45720" marR="45720"/>
                </a:tc>
              </a:tr>
              <a:tr h="60264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文本评</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述失据</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①对人物的评价于文无据;②叙述人物的行为在文中没有对应信息;③总结的所谓“主旨”不在文本的主题范畴内。(无中生有)</a:t>
                      </a:r>
                    </a:p>
                  </a:txBody>
                  <a:tcPr marL="45720" marR="45720"/>
                </a:tc>
              </a:tr>
            </a:tbl>
          </a:graphicData>
        </a:graphic>
      </p:graphicFrame>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听了二乖的话倒有些好笑了。王厨子此时正走过,他说:“少爷们,那野猫黑夜不出来的,明儿</a:t>
            </a:r>
            <a:r>
              <a:rPr dirty="0"/>
              <a:t/>
            </a:r>
            <a:br>
              <a:rPr dirty="0"/>
            </a:br>
            <a:r>
              <a:rPr lang="zh-CN" altLang="en-US" sz="1530" kern="0" dirty="0" smtClean="0">
                <a:solidFill>
                  <a:srgbClr val="000000"/>
                </a:solidFill>
                <a:latin typeface="Times New Roman" pitchFamily="65" charset="-122"/>
                <a:ea typeface="宋体" pitchFamily="65" charset="-122"/>
              </a:rPr>
              <a:t>早上它来了,我替你们狠狠地打它一顿吧。”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“那野猫好像有了身子,不要太打狠了,吓吓它就算了。”妈低声吩咐厨子。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大乖听见了妈的话,还是气呼呼地说:“谁叫它吃了我们的八哥,打死它,要它偿命。”“打死</a:t>
            </a:r>
            <a:r>
              <a:rPr dirty="0"/>
              <a:t/>
            </a:r>
            <a:br>
              <a:rPr dirty="0"/>
            </a:br>
            <a:r>
              <a:rPr lang="zh-CN" altLang="en-US" sz="1530" kern="0" dirty="0" smtClean="0">
                <a:solidFill>
                  <a:srgbClr val="000000"/>
                </a:solidFill>
                <a:latin typeface="Times New Roman" pitchFamily="65" charset="-122"/>
                <a:ea typeface="宋体" pitchFamily="65" charset="-122"/>
              </a:rPr>
              <a:t>它才</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”二乖想照哥哥的话亦喊一下,无奈不清楚底下说什么了。他也挽起袖子,露出肥短</a:t>
            </a:r>
            <a:r>
              <a:rPr dirty="0"/>
              <a:t/>
            </a:r>
            <a:br>
              <a:rPr dirty="0"/>
            </a:br>
            <a:r>
              <a:rPr lang="zh-CN" altLang="en-US" sz="1530" kern="0" dirty="0" smtClean="0">
                <a:solidFill>
                  <a:srgbClr val="000000"/>
                </a:solidFill>
                <a:latin typeface="Times New Roman" pitchFamily="65" charset="-122"/>
                <a:ea typeface="宋体" pitchFamily="65" charset="-122"/>
              </a:rPr>
              <a:t>的胳臂,圆睁着泪还未干的小眼。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第二天太阳还没出,大乖就醒了,想起了打猫的事,就喊弟弟:“快起,快起,二乖,起来打猫去。”</a:t>
            </a:r>
            <a:r>
              <a:rPr dirty="0"/>
              <a:t/>
            </a:r>
            <a:br>
              <a:rPr dirty="0"/>
            </a:br>
            <a:r>
              <a:rPr lang="zh-CN" altLang="en-US" sz="1530" kern="0" dirty="0" smtClean="0">
                <a:solidFill>
                  <a:srgbClr val="000000"/>
                </a:solidFill>
                <a:latin typeface="Times New Roman" pitchFamily="65" charset="-122"/>
                <a:ea typeface="宋体" pitchFamily="65" charset="-122"/>
              </a:rPr>
              <a:t>二乖给哥哥着急声调惊醒,急忙坐起来,拿手揉开眼。然后两个人都提了毛掸子,拉了袍子,嘴</a:t>
            </a:r>
            <a:r>
              <a:rPr dirty="0"/>
              <a:t/>
            </a:r>
            <a:br>
              <a:rPr dirty="0"/>
            </a:br>
            <a:r>
              <a:rPr lang="zh-CN" altLang="en-US" sz="1530" kern="0" dirty="0" smtClean="0">
                <a:solidFill>
                  <a:srgbClr val="000000"/>
                </a:solidFill>
                <a:latin typeface="Times New Roman" pitchFamily="65" charset="-122"/>
                <a:ea typeface="宋体" pitchFamily="65" charset="-122"/>
              </a:rPr>
              <a:t>里喊着报仇,跳着出去。</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这是刚刚天亮了不久,后院地上的草还带着露珠儿,沾湿了这小英雄的鞋袜了。树枝上小麻雀</a:t>
            </a:r>
            <a:r>
              <a:rPr dirty="0"/>
              <a:t/>
            </a:r>
            <a:br>
              <a:rPr dirty="0"/>
            </a:br>
            <a:r>
              <a:rPr lang="zh-CN" altLang="en-US" sz="1530" u="sng" kern="0" dirty="0" smtClean="0">
                <a:solidFill>
                  <a:srgbClr val="000000"/>
                </a:solidFill>
                <a:latin typeface="Times New Roman" pitchFamily="65" charset="-122"/>
                <a:ea typeface="宋体" pitchFamily="65" charset="-122"/>
              </a:rPr>
              <a:t>三三五五地吵闹着飞上飞下地玩,近窗户的一棵丁香满满开了花,香得透鼻子,温和的日光铺在</a:t>
            </a:r>
            <a:r>
              <a:rPr dirty="0"/>
              <a:t/>
            </a:r>
            <a:br>
              <a:rPr dirty="0"/>
            </a:br>
            <a:r>
              <a:rPr lang="zh-CN" altLang="en-US" sz="1530" u="sng" kern="0" dirty="0" smtClean="0">
                <a:solidFill>
                  <a:srgbClr val="000000"/>
                </a:solidFill>
                <a:latin typeface="Times New Roman" pitchFamily="65" charset="-122"/>
                <a:ea typeface="宋体" pitchFamily="65" charset="-122"/>
              </a:rPr>
              <a:t>西边的白粉墙上。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二乖跷高脚摘了一枝丁香花,插在右耳朵上,看见地上的小麻雀吱喳叫唤,跳跃着走,很是好玩</a:t>
            </a:r>
            <a:r>
              <a:rPr dirty="0"/>
              <a:t/>
            </a:r>
            <a:br>
              <a:rPr dirty="0"/>
            </a:br>
            <a:r>
              <a:rPr lang="zh-CN" altLang="en-US" sz="1530" kern="0" dirty="0" smtClean="0">
                <a:solidFill>
                  <a:srgbClr val="000000"/>
                </a:solidFill>
                <a:latin typeface="Times New Roman" pitchFamily="65" charset="-122"/>
                <a:ea typeface="宋体" pitchFamily="65" charset="-122"/>
              </a:rPr>
              <a:t>的样子,他就学它们,嘴里也哼哼着歌唱,毛掸子也掷掉了。二乖一会儿就忘掉为什么事来后院</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①对待新奇事物,还没亲见就先有说法,“不知为知之”,揭示出二姐等人傲慢无知的</a:t>
            </a:r>
            <a:r>
              <a:rPr dirty="0"/>
              <a:t/>
            </a:r>
            <a:br>
              <a:rPr dirty="0"/>
            </a:br>
            <a:r>
              <a:rPr lang="zh-CN" altLang="en-US" sz="1530" kern="0" dirty="0" smtClean="0">
                <a:solidFill>
                  <a:srgbClr val="000000"/>
                </a:solidFill>
                <a:latin typeface="Times New Roman" pitchFamily="65" charset="-122"/>
                <a:ea typeface="宋体" pitchFamily="65" charset="-122"/>
              </a:rPr>
              <a:t>自大;②听说有声电影真有新奇之处,就想“开开眼”,是一种从众、趋新的心态;③到了电影</a:t>
            </a:r>
            <a:r>
              <a:rPr dirty="0"/>
              <a:t/>
            </a:r>
            <a:br>
              <a:rPr dirty="0"/>
            </a:br>
            <a:r>
              <a:rPr lang="zh-CN" altLang="en-US" sz="1530" kern="0" dirty="0" smtClean="0">
                <a:solidFill>
                  <a:srgbClr val="000000"/>
                </a:solidFill>
                <a:latin typeface="Times New Roman" pitchFamily="65" charset="-122"/>
                <a:ea typeface="宋体" pitchFamily="65" charset="-122"/>
              </a:rPr>
              <a:t>院后也不真的看电影,不愿对新奇事物进一步了解探究,实质上是一种固步自封的心态;④对有</a:t>
            </a:r>
            <a:r>
              <a:rPr dirty="0"/>
              <a:t/>
            </a:r>
            <a:br>
              <a:rPr dirty="0"/>
            </a:br>
            <a:r>
              <a:rPr lang="zh-CN" altLang="en-US" sz="1530" kern="0" dirty="0" smtClean="0">
                <a:solidFill>
                  <a:srgbClr val="000000"/>
                </a:solidFill>
                <a:latin typeface="Times New Roman" pitchFamily="65" charset="-122"/>
                <a:ea typeface="宋体" pitchFamily="65" charset="-122"/>
              </a:rPr>
              <a:t>声电影胡乱作出“共识”评价,隐含的是二姐等人面对新奇事物时无所适从的焦虑不安。</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老舍先生在这篇小说里着重塑造的是二姐、二姥姥、三舅妈、四姨等市民的人物群</a:t>
            </a:r>
            <a:r>
              <a:rPr dirty="0"/>
              <a:t/>
            </a:r>
            <a:br>
              <a:rPr dirty="0"/>
            </a:br>
            <a:r>
              <a:rPr lang="zh-CN" altLang="en-US" sz="1530" kern="0" dirty="0" smtClean="0">
                <a:solidFill>
                  <a:srgbClr val="000000"/>
                </a:solidFill>
                <a:latin typeface="Times New Roman" pitchFamily="65" charset="-122"/>
                <a:ea typeface="宋体" pitchFamily="65" charset="-122"/>
              </a:rPr>
              <a:t>像。通过对人物个体的解读,进而合并共性,可以认识到二姐等人在新奇事物出现的时候,表现</a:t>
            </a:r>
            <a:r>
              <a:rPr dirty="0"/>
              <a:t/>
            </a:r>
            <a:br>
              <a:rPr dirty="0"/>
            </a:br>
            <a:r>
              <a:rPr lang="zh-CN" altLang="en-US" sz="1530" kern="0" dirty="0" smtClean="0">
                <a:solidFill>
                  <a:srgbClr val="000000"/>
                </a:solidFill>
                <a:latin typeface="Times New Roman" pitchFamily="65" charset="-122"/>
                <a:ea typeface="宋体" pitchFamily="65" charset="-122"/>
              </a:rPr>
              <a:t>为既觉得新奇而不甘人后,又不愿深入了解而固步自封,一副傲慢无知相,不知道有声电影演了</a:t>
            </a:r>
            <a:r>
              <a:rPr dirty="0"/>
              <a:t/>
            </a:r>
            <a:br>
              <a:rPr dirty="0"/>
            </a:br>
            <a:r>
              <a:rPr lang="zh-CN" altLang="en-US" sz="1530" kern="0" dirty="0" smtClean="0">
                <a:solidFill>
                  <a:srgbClr val="000000"/>
                </a:solidFill>
                <a:latin typeface="Times New Roman" pitchFamily="65" charset="-122"/>
                <a:ea typeface="宋体" pitchFamily="65" charset="-122"/>
              </a:rPr>
              <a:t>什么,却仍然对有声电影胡乱评价。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①如“知之为知之,不知为知之”,或“一部伦理从何处说起”,借用并改换了经典语</a:t>
            </a:r>
            <a:r>
              <a:rPr dirty="0"/>
              <a:t/>
            </a:r>
            <a:br>
              <a:rPr dirty="0"/>
            </a:br>
            <a:r>
              <a:rPr lang="zh-CN" altLang="en-US" sz="1530" kern="0" dirty="0" smtClean="0">
                <a:solidFill>
                  <a:srgbClr val="000000"/>
                </a:solidFill>
                <a:latin typeface="Times New Roman" pitchFamily="65" charset="-122"/>
                <a:ea typeface="宋体" pitchFamily="65" charset="-122"/>
              </a:rPr>
              <a:t>句,以造成幽默效果;②如出门时二姥姥找眼镜、三舅妈找钮子、四狗子洗脸,同一行为模式重</a:t>
            </a:r>
            <a:r>
              <a:rPr dirty="0"/>
              <a:t/>
            </a:r>
            <a:br>
              <a:rPr dirty="0"/>
            </a:br>
            <a:r>
              <a:rPr lang="zh-CN" altLang="en-US" sz="1530" kern="0" dirty="0" smtClean="0">
                <a:solidFill>
                  <a:srgbClr val="000000"/>
                </a:solidFill>
                <a:latin typeface="Times New Roman" pitchFamily="65" charset="-122"/>
                <a:ea typeface="宋体" pitchFamily="65" charset="-122"/>
              </a:rPr>
              <a:t>复多次,产生喜剧效果;③如“既来之则安之,打了票”,或“忽前忽后,忽左忽右,离而复散,分而</a:t>
            </a:r>
            <a:r>
              <a:rPr dirty="0"/>
              <a:t/>
            </a:r>
            <a:br>
              <a:rPr dirty="0"/>
            </a:br>
            <a:r>
              <a:rPr lang="zh-CN" altLang="en-US" sz="1530" kern="0" dirty="0" smtClean="0">
                <a:solidFill>
                  <a:srgbClr val="000000"/>
                </a:solidFill>
                <a:latin typeface="Times New Roman" pitchFamily="65" charset="-122"/>
                <a:ea typeface="宋体" pitchFamily="65" charset="-122"/>
              </a:rPr>
              <a:t>复合,主张不一,而又愿坐在一块儿”,将书面语与口语混搭,庄谐并出;④如“直落得二姐口干</a:t>
            </a:r>
            <a:r>
              <a:rPr dirty="0"/>
              <a:t/>
            </a:r>
            <a:br>
              <a:rPr dirty="0"/>
            </a:br>
            <a:r>
              <a:rPr lang="zh-CN" altLang="en-US" sz="1530" kern="0" dirty="0" smtClean="0">
                <a:solidFill>
                  <a:srgbClr val="000000"/>
                </a:solidFill>
                <a:latin typeface="Times New Roman" pitchFamily="65" charset="-122"/>
                <a:ea typeface="宋体" pitchFamily="65" charset="-122"/>
              </a:rPr>
              <a:t>舌燥,二姥姥连喘带嗽,四狗子咆哮如雷,看座的满头是汗”,使用了排比手法描写人物窘态,带</a:t>
            </a:r>
            <a:r>
              <a:rPr dirty="0"/>
              <a:t/>
            </a:r>
            <a:br>
              <a:rPr dirty="0"/>
            </a:br>
            <a:r>
              <a:rPr lang="zh-CN" altLang="en-US" sz="1530" kern="0" dirty="0" smtClean="0">
                <a:solidFill>
                  <a:srgbClr val="000000"/>
                </a:solidFill>
                <a:latin typeface="Times New Roman" pitchFamily="65" charset="-122"/>
                <a:ea typeface="宋体" pitchFamily="65" charset="-122"/>
              </a:rPr>
              <a:t>有打油诗的诙谐意味;⑤如二姐等人打架似的推让座位,“把前后左右的观众都感化得直喊叫</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老天爷”,把抱怨说成“感化”,反话正说,既讽刺又幽默;⑥如二姐喊叫卖糖的,声音之大令人</a:t>
            </a:r>
            <a:r>
              <a:rPr dirty="0"/>
              <a:t/>
            </a:r>
            <a:br>
              <a:rPr dirty="0"/>
            </a:br>
            <a:r>
              <a:rPr lang="zh-CN" altLang="en-US" sz="1530" kern="0" dirty="0" smtClean="0">
                <a:solidFill>
                  <a:srgbClr val="000000"/>
                </a:solidFill>
                <a:latin typeface="Times New Roman" pitchFamily="65" charset="-122"/>
                <a:ea typeface="宋体" pitchFamily="65" charset="-122"/>
              </a:rPr>
              <a:t>“以为是卖糖的杀了人”,这种夸张令人忍俊不禁。</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本题考查品味精彩的语言表达艺术的能力。老舍先生小说语言的幽默特色在本文中</a:t>
            </a:r>
            <a:r>
              <a:rPr dirty="0"/>
              <a:t/>
            </a:r>
            <a:br>
              <a:rPr dirty="0"/>
            </a:br>
            <a:r>
              <a:rPr lang="zh-CN" altLang="en-US" sz="1530" kern="0" dirty="0" smtClean="0">
                <a:solidFill>
                  <a:srgbClr val="000000"/>
                </a:solidFill>
                <a:latin typeface="Times New Roman" pitchFamily="65" charset="-122"/>
                <a:ea typeface="宋体" pitchFamily="65" charset="-122"/>
              </a:rPr>
              <a:t>表现得十分突出,在文章中找出三处幽默例句不难,难在找出三处“手法不同”的例子。这就</a:t>
            </a:r>
            <a:r>
              <a:rPr dirty="0"/>
              <a:t/>
            </a:r>
            <a:br>
              <a:rPr dirty="0"/>
            </a:br>
            <a:r>
              <a:rPr lang="zh-CN" altLang="en-US" sz="1530" kern="0" dirty="0" smtClean="0">
                <a:solidFill>
                  <a:srgbClr val="000000"/>
                </a:solidFill>
                <a:latin typeface="Times New Roman" pitchFamily="65" charset="-122"/>
                <a:ea typeface="宋体" pitchFamily="65" charset="-122"/>
              </a:rPr>
              <a:t>要求考生不仅要对语言特色有敏锐的感觉,而且要对形成语言风格的原因和方式有所认识。</a:t>
            </a:r>
            <a:r>
              <a:rPr dirty="0"/>
              <a:t/>
            </a:r>
            <a:br>
              <a:rPr dirty="0"/>
            </a:br>
            <a:r>
              <a:rPr lang="zh-CN" altLang="en-US" sz="1530" kern="0" dirty="0" smtClean="0">
                <a:solidFill>
                  <a:srgbClr val="000000"/>
                </a:solidFill>
                <a:latin typeface="Times New Roman" pitchFamily="65" charset="-122"/>
                <a:ea typeface="宋体" pitchFamily="65" charset="-122"/>
              </a:rPr>
              <a:t>如文中“知之为知之,不知为知之”就是故意改换经典语句。</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三、(2018课标全国Ⅲ,4—6)阅读下面的文字,回答问题。(15分)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微纪元(节选)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刘慈欣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先行者知道,他现在是全宇宙中唯一的一个人了。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那事已经发生过了。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其实,在他启程时人类已经知道那事要发生了。人类发射了一艘恒星际飞船,在周围100光年</a:t>
            </a:r>
            <a:r>
              <a:rPr dirty="0"/>
              <a:t/>
            </a:r>
            <a:br>
              <a:rPr dirty="0"/>
            </a:br>
            <a:r>
              <a:rPr lang="zh-CN" altLang="en-US" sz="1530" kern="0" dirty="0" smtClean="0">
                <a:solidFill>
                  <a:srgbClr val="000000"/>
                </a:solidFill>
                <a:latin typeface="Times New Roman" pitchFamily="65" charset="-122"/>
                <a:ea typeface="宋体" pitchFamily="65" charset="-122"/>
              </a:rPr>
              <a:t>以内寻找带有可移民行星的恒星。宇航员被称为先行者。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飞船航行了23年时间,由于速度接近光速,地球时间已过去了两万五千年。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飞船继续飞向太阳系深处。先行者没再关注别的行星,径直飞回地球。啊,我的蓝色水晶球</a:t>
            </a:r>
            <a:r>
              <a:rPr lang="zh-CN" altLang="en-US" sz="1530" kern="0" dirty="0" smtClean="0">
                <a:solidFill>
                  <a:srgbClr val="000000"/>
                </a:solidFill>
                <a:latin typeface="黑体" pitchFamily="65" charset="-122"/>
                <a:ea typeface="宋体" pitchFamily="65" charset="-122"/>
              </a:rPr>
              <a:t>…</a:t>
            </a:r>
            <a:r>
              <a:rPr dirty="0"/>
              <a:t/>
            </a:r>
            <a:br>
              <a:rPr dirty="0"/>
            </a:b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先行者闭起双眼默祷着,过了很长时间,才强迫自己睁开双眼。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他看到了一个黑白相间的地球。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黑色的是熔化后又凝结的岩石,白色的是蒸发后又冻结的海洋。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飞船进入低轨道,从黑色的大陆和白色的海洋上空缓缓越过,先行者没有看到任何遗迹,一切都</a:t>
            </a:r>
            <a:r>
              <a:rPr dirty="0"/>
              <a:t/>
            </a:r>
            <a:br>
              <a:rPr dirty="0"/>
            </a:br>
            <a:r>
              <a:rPr lang="zh-CN" altLang="en-US" sz="1530" kern="0" dirty="0" smtClean="0">
                <a:solidFill>
                  <a:srgbClr val="000000"/>
                </a:solidFill>
                <a:latin typeface="Times New Roman" pitchFamily="65" charset="-122"/>
                <a:ea typeface="宋体" pitchFamily="65" charset="-122"/>
              </a:rPr>
              <a:t>熔化了,文明已成过眼烟云。</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这时,飞船收到了从地面发来的一束视频信号,显示在屏幕上。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先行者看到了一个城市的图像:先看到如林的细长的高楼群,镜头降下去,出现了一个广场,广</a:t>
            </a:r>
            <a:r>
              <a:t/>
            </a:r>
            <a:br/>
            <a:r>
              <a:rPr lang="zh-CN" altLang="en-US" sz="1530" kern="0" dirty="0" smtClean="0">
                <a:solidFill>
                  <a:srgbClr val="000000"/>
                </a:solidFill>
                <a:latin typeface="Times New Roman" pitchFamily="65" charset="-122"/>
                <a:ea typeface="宋体" pitchFamily="65" charset="-122"/>
              </a:rPr>
              <a:t>场上一片人海,所有的人都在仰望天空。镜头最后停在广场正中的平台上,那儿站着一个漂亮</a:t>
            </a:r>
            <a:r>
              <a:t/>
            </a:r>
            <a:br/>
            <a:r>
              <a:rPr lang="zh-CN" altLang="en-US" sz="1530" kern="0" dirty="0" smtClean="0">
                <a:solidFill>
                  <a:srgbClr val="000000"/>
                </a:solidFill>
                <a:latin typeface="Times New Roman" pitchFamily="65" charset="-122"/>
                <a:ea typeface="宋体" pitchFamily="65" charset="-122"/>
              </a:rPr>
              <a:t>姑娘,好像只有十几岁。她在屏幕上冲着先行者挥手,娇滴滴地喊:“喂,我们看到你了!你是先</a:t>
            </a:r>
            <a:r>
              <a:t/>
            </a:r>
            <a:br/>
            <a:r>
              <a:rPr lang="zh-CN" altLang="en-US" sz="1530" kern="0" dirty="0" smtClean="0">
                <a:solidFill>
                  <a:srgbClr val="000000"/>
                </a:solidFill>
                <a:latin typeface="Times New Roman" pitchFamily="65" charset="-122"/>
                <a:ea typeface="宋体" pitchFamily="65" charset="-122"/>
              </a:rPr>
              <a:t>行者?”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在旅途的最后几年,先行者的大部分时间是在虚拟现实的游戏中度过的。在游戏里,计算机接</a:t>
            </a:r>
            <a:r>
              <a:t/>
            </a:r>
            <a:br/>
            <a:r>
              <a:rPr lang="zh-CN" altLang="en-US" sz="1530" kern="0" dirty="0" smtClean="0">
                <a:solidFill>
                  <a:srgbClr val="000000"/>
                </a:solidFill>
                <a:latin typeface="Times New Roman" pitchFamily="65" charset="-122"/>
                <a:ea typeface="宋体" pitchFamily="65" charset="-122"/>
              </a:rPr>
              <a:t>收玩者的大脑信号,构筑一个三维画面,画面中的人和物还可根据玩者的思想做出有限的互</a:t>
            </a:r>
            <a:r>
              <a:t/>
            </a:r>
            <a:br/>
            <a:r>
              <a:rPr lang="zh-CN" altLang="en-US" sz="1530" kern="0" dirty="0" smtClean="0">
                <a:solidFill>
                  <a:srgbClr val="000000"/>
                </a:solidFill>
                <a:latin typeface="Times New Roman" pitchFamily="65" charset="-122"/>
                <a:ea typeface="宋体" pitchFamily="65" charset="-122"/>
              </a:rPr>
              <a:t>动。先行者曾在寂寞中构筑过从家庭到王国的无数个虚拟世界,所以现在他一眼就看出这是</a:t>
            </a:r>
            <a:r>
              <a:t/>
            </a:r>
            <a:br/>
            <a:r>
              <a:rPr lang="zh-CN" altLang="en-US" sz="1530" kern="0" dirty="0" smtClean="0">
                <a:solidFill>
                  <a:srgbClr val="000000"/>
                </a:solidFill>
                <a:latin typeface="Times New Roman" pitchFamily="65" charset="-122"/>
                <a:ea typeface="宋体" pitchFamily="65" charset="-122"/>
              </a:rPr>
              <a:t>一幅这样的画面,可能来自大灾难前遗留下来的某种自动装置。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“那么,现在还有人活着吗?”先行者问。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“您这样的人吗?”姑娘天真地反问。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“当然是我这样的真人,不是你这样的虚拟人。”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姑娘两只小手在胸前绞着,“您是最后一个这样的人了,如果不克隆的话</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呜呜</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”姑娘</a:t>
            </a:r>
            <a:r>
              <a:t/>
            </a:r>
            <a:br/>
            <a:r>
              <a:rPr lang="zh-CN" altLang="en-US" sz="1530" kern="0" dirty="0" smtClean="0">
                <a:solidFill>
                  <a:srgbClr val="000000"/>
                </a:solidFill>
                <a:latin typeface="Times New Roman" pitchFamily="65" charset="-122"/>
                <a:ea typeface="宋体" pitchFamily="65" charset="-122"/>
              </a:rPr>
              <a:t>捂着脸哭起来。</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先行者的心如沉海底。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“您怎么不问我是谁呢?”姑娘抬头仰望着他,又恢复了那副天真神色,好像转眼就忘了刚才</a:t>
            </a:r>
            <a:r>
              <a:rPr dirty="0"/>
              <a:t/>
            </a:r>
            <a:br>
              <a:rPr dirty="0"/>
            </a:br>
            <a:r>
              <a:rPr lang="zh-CN" altLang="en-US" sz="1530" kern="0" dirty="0" smtClean="0">
                <a:solidFill>
                  <a:srgbClr val="000000"/>
                </a:solidFill>
                <a:latin typeface="Times New Roman" pitchFamily="65" charset="-122"/>
                <a:ea typeface="宋体" pitchFamily="65" charset="-122"/>
              </a:rPr>
              <a:t>的悲伤。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“我没兴趣。”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姑娘娇滴滴地大喊:“我是地球领袖啊!”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先行者不想再玩这种无聊的游戏了,他起身要走。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“您怎么这样!全城人民都在这儿迎接您,前辈,您不要不理我们啊!”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先行者想起了什么,转过身来问:“人类还留下了什么?”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“照我们的指引着陆,您就会知道!”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先行者进入了着陆舱,在那束信息波的指引下开始着陆。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他戴着一副视频眼镜,可以从其中一个镜片上看到信息波传来的画面。画面上,那姑娘唱起歌</a:t>
            </a:r>
            <a:r>
              <a:rPr dirty="0"/>
              <a:t/>
            </a:r>
            <a:br>
              <a:rPr dirty="0"/>
            </a:br>
            <a:r>
              <a:rPr lang="zh-CN" altLang="en-US" sz="1530" kern="0" dirty="0" smtClean="0">
                <a:solidFill>
                  <a:srgbClr val="000000"/>
                </a:solidFill>
                <a:latin typeface="Times New Roman" pitchFamily="65" charset="-122"/>
                <a:ea typeface="宋体" pitchFamily="65" charset="-122"/>
              </a:rPr>
              <a:t>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　　啊,尊敬的使者,你来自宏纪元!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伟大的宏纪元,</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美丽的宏纪元,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你是烈火中消逝的梦</a:t>
            </a:r>
            <a:r>
              <a:rPr lang="zh-CN" altLang="en-US" sz="1530"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人海沸腾起来,所有人都大声合唱:“宏纪元,宏纪元</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先行者实在受不了了,他把声音和图像一起关掉。但过了一会儿,当感觉到着陆舱接触地面的</a:t>
            </a:r>
            <a:r>
              <a:rPr dirty="0"/>
              <a:t/>
            </a:r>
            <a:br>
              <a:rPr dirty="0"/>
            </a:br>
            <a:r>
              <a:rPr lang="zh-CN" altLang="en-US" sz="1530" kern="0" dirty="0" smtClean="0">
                <a:solidFill>
                  <a:srgbClr val="000000"/>
                </a:solidFill>
                <a:latin typeface="Times New Roman" pitchFamily="65" charset="-122"/>
                <a:ea typeface="宋体" pitchFamily="65" charset="-122"/>
              </a:rPr>
              <a:t>震动时,他产生了一个幻觉:也许真的降落在一个高空看不清楚的城市了?他走出着陆舱,站在</a:t>
            </a:r>
            <a:r>
              <a:rPr dirty="0"/>
              <a:t/>
            </a:r>
            <a:br>
              <a:rPr dirty="0"/>
            </a:br>
            <a:r>
              <a:rPr lang="zh-CN" altLang="en-US" sz="1530" kern="0" dirty="0" smtClean="0">
                <a:solidFill>
                  <a:srgbClr val="000000"/>
                </a:solidFill>
                <a:latin typeface="Times New Roman" pitchFamily="65" charset="-122"/>
                <a:ea typeface="宋体" pitchFamily="65" charset="-122"/>
              </a:rPr>
              <a:t>那一望无际的黑色荒原上时,幻觉消失,失望使他浑身冰冷。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先行者打开面罩,一股寒气扑面而来,空气很稀薄,但能维持人的呼吸。气温在摄氏零下40度左</a:t>
            </a:r>
            <a:r>
              <a:rPr dirty="0"/>
              <a:t/>
            </a:r>
            <a:br>
              <a:rPr dirty="0"/>
            </a:br>
            <a:r>
              <a:rPr lang="zh-CN" altLang="en-US" sz="1530" kern="0" dirty="0" smtClean="0">
                <a:solidFill>
                  <a:srgbClr val="000000"/>
                </a:solidFill>
                <a:latin typeface="Times New Roman" pitchFamily="65" charset="-122"/>
                <a:ea typeface="宋体" pitchFamily="65" charset="-122"/>
              </a:rPr>
              <a:t>右。天空呈一种大灾难前黎明或黄昏时的深蓝色。脚下是刚凝结了两千年左右的大地,到处</a:t>
            </a:r>
            <a:r>
              <a:rPr dirty="0"/>
              <a:t/>
            </a:r>
            <a:br>
              <a:rPr dirty="0"/>
            </a:br>
            <a:r>
              <a:rPr lang="zh-CN" altLang="en-US" sz="1530" kern="0" dirty="0" smtClean="0">
                <a:solidFill>
                  <a:srgbClr val="000000"/>
                </a:solidFill>
                <a:latin typeface="Times New Roman" pitchFamily="65" charset="-122"/>
                <a:ea typeface="宋体" pitchFamily="65" charset="-122"/>
              </a:rPr>
              <a:t>可见岩浆流动的波纹形状,地面虽已开始风化,仍然很硬,土壤很难见到。这片带波纹的大地伸</a:t>
            </a:r>
            <a:r>
              <a:rPr dirty="0"/>
              <a:t/>
            </a:r>
            <a:br>
              <a:rPr dirty="0"/>
            </a:br>
            <a:r>
              <a:rPr lang="zh-CN" altLang="en-US" sz="1530" kern="0" dirty="0" smtClean="0">
                <a:solidFill>
                  <a:srgbClr val="000000"/>
                </a:solidFill>
                <a:latin typeface="Times New Roman" pitchFamily="65" charset="-122"/>
                <a:ea typeface="宋体" pitchFamily="65" charset="-122"/>
              </a:rPr>
              <a:t>向天边,其间有一些小小的丘陵。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先行者看到了信息波的发射源。一个镶在岩石中的透明半球护面,直径大约有一米,下面似乎</a:t>
            </a:r>
            <a:r>
              <a:rPr dirty="0"/>
              <a:t/>
            </a:r>
            <a:br>
              <a:rPr dirty="0"/>
            </a:br>
            <a:r>
              <a:rPr lang="zh-CN" altLang="en-US" sz="1530" kern="0" dirty="0" smtClean="0">
                <a:solidFill>
                  <a:srgbClr val="000000"/>
                </a:solidFill>
                <a:latin typeface="Times New Roman" pitchFamily="65" charset="-122"/>
                <a:ea typeface="宋体" pitchFamily="65" charset="-122"/>
              </a:rPr>
              <a:t>扣着一片很复杂的结构。他注意到远处还有几个这样的透明半球,像地面上的几个大水泡,反</a:t>
            </a:r>
            <a:r>
              <a:rPr dirty="0"/>
              <a:t/>
            </a:r>
            <a:br>
              <a:rPr dirty="0"/>
            </a:br>
            <a:r>
              <a:rPr lang="zh-CN" altLang="en-US" sz="1530" kern="0" dirty="0" smtClean="0">
                <a:solidFill>
                  <a:srgbClr val="000000"/>
                </a:solidFill>
                <a:latin typeface="Times New Roman" pitchFamily="65" charset="-122"/>
                <a:ea typeface="宋体" pitchFamily="65" charset="-122"/>
              </a:rPr>
              <a:t>射着阳光。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先行者又打开了画面,虚拟世界中,那个小骗子仍在忘情地唱着,广场上所有的人都在欢呼。</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先行者麻木地站着,深蓝色的苍穹中,明亮的太阳和晶莹的星星在闪耀,整个宇宙围绕着他——</a:t>
            </a:r>
            <a:r>
              <a:rPr dirty="0"/>
              <a:t/>
            </a:r>
            <a:br>
              <a:rPr dirty="0"/>
            </a:br>
            <a:r>
              <a:rPr lang="zh-CN" altLang="en-US" sz="1530" kern="0" dirty="0" smtClean="0">
                <a:solidFill>
                  <a:srgbClr val="000000"/>
                </a:solidFill>
                <a:latin typeface="Times New Roman" pitchFamily="65" charset="-122"/>
                <a:ea typeface="宋体" pitchFamily="65" charset="-122"/>
              </a:rPr>
              <a:t>最后一个人类。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孤独像雪崩一样埋住了他,他蹲下来捂住脸抽泣起来。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歌声戛然而止,虚拟画面中的所有人都关切地看着他,那姑娘嫣然一笑。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“您对人类就这么没信心吗?”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这话中有一种东西使先行者浑身一震,他真的感觉到了什么,站起身来。他走近那个透明的半</a:t>
            </a:r>
            <a:r>
              <a:rPr dirty="0"/>
              <a:t/>
            </a:r>
            <a:br>
              <a:rPr dirty="0"/>
            </a:br>
            <a:r>
              <a:rPr lang="zh-CN" altLang="en-US" sz="1530" kern="0" dirty="0" smtClean="0">
                <a:solidFill>
                  <a:srgbClr val="000000"/>
                </a:solidFill>
                <a:latin typeface="Times New Roman" pitchFamily="65" charset="-122"/>
                <a:ea typeface="宋体" pitchFamily="65" charset="-122"/>
              </a:rPr>
              <a:t>球,俯身向里面看。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那个城市不是虚拟的,它就像两万五千年前人类的城市一样真实,它就在这个一米直径的半球</a:t>
            </a:r>
            <a:r>
              <a:rPr dirty="0"/>
              <a:t/>
            </a:r>
            <a:br>
              <a:rPr dirty="0"/>
            </a:br>
            <a:r>
              <a:rPr lang="zh-CN" altLang="en-US" sz="1530" kern="0" dirty="0" smtClean="0">
                <a:solidFill>
                  <a:srgbClr val="000000"/>
                </a:solidFill>
                <a:latin typeface="Times New Roman" pitchFamily="65" charset="-122"/>
                <a:ea typeface="宋体" pitchFamily="65" charset="-122"/>
              </a:rPr>
              <a:t>形透明玻璃罩中。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人类还在,文明还在。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“前辈,微纪元欢迎您!”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(有删改)</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1.下列对文本相关内容和艺术特色的分析鉴赏,不正确的一项是(3分)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A.当城市图像出现后,本文开头部分营造出的沉郁氛围变得较为轻快,这两种氛围的更替,给读</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者带来了一种奇幻的阅读体验。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B.地球领袖是一位十几岁的、天真的、娇滴滴的漂亮姑娘,这一形象来自先行者的大脑信号,</a:t>
            </a:r>
            <a:r>
              <a:rPr dirty="0"/>
              <a:t/>
            </a:r>
            <a:br>
              <a:rPr dirty="0"/>
            </a:br>
            <a:r>
              <a:rPr lang="zh-CN" altLang="en-US" sz="1530" kern="0" dirty="0" smtClean="0">
                <a:solidFill>
                  <a:srgbClr val="000000"/>
                </a:solidFill>
                <a:latin typeface="Times New Roman" pitchFamily="65" charset="-122"/>
                <a:ea typeface="宋体" pitchFamily="65" charset="-122"/>
              </a:rPr>
              <a:t>是他对人类美好记忆的一部分。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C.先行者着陆后,看到天空是“黎明或黄昏时的深蓝色”,孤独的感觉是像被雪崩所埋,这都是</a:t>
            </a:r>
            <a:r>
              <a:rPr dirty="0"/>
              <a:t/>
            </a:r>
            <a:br>
              <a:rPr dirty="0"/>
            </a:br>
            <a:r>
              <a:rPr lang="zh-CN" altLang="en-US" sz="1530" kern="0" dirty="0" smtClean="0">
                <a:solidFill>
                  <a:srgbClr val="000000"/>
                </a:solidFill>
                <a:latin typeface="Times New Roman" pitchFamily="65" charset="-122"/>
                <a:ea typeface="宋体" pitchFamily="65" charset="-122"/>
              </a:rPr>
              <a:t>以身心感受来写先行者对过去地球的深刻眷念。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D.姑娘率众在广场等候、迎接先行者“前辈”,间接说明“微纪元”的人们继承了以往的人</a:t>
            </a:r>
            <a:r>
              <a:rPr dirty="0"/>
              <a:t/>
            </a:r>
            <a:br>
              <a:rPr dirty="0"/>
            </a:br>
            <a:r>
              <a:rPr lang="zh-CN" altLang="en-US" sz="1530" kern="0" dirty="0" smtClean="0">
                <a:solidFill>
                  <a:srgbClr val="000000"/>
                </a:solidFill>
                <a:latin typeface="Times New Roman" pitchFamily="65" charset="-122"/>
                <a:ea typeface="宋体" pitchFamily="65" charset="-122"/>
              </a:rPr>
              <a:t>类文明,科技水平已经很高。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2.请简要分析文中先行者的心理变化过程。(6分)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3.结合本文,谈谈科幻小说中“科学”与“幻想”的关系。(6分)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　本题考查对文章内容、艺术特色的分析鉴赏能力。B.“这一形象来自先行者的</a:t>
            </a:r>
            <a:r>
              <a:rPr dirty="0"/>
              <a:t/>
            </a:r>
            <a:br>
              <a:rPr dirty="0"/>
            </a:br>
            <a:r>
              <a:rPr lang="zh-CN" altLang="en-US" sz="1530" kern="0" dirty="0" smtClean="0">
                <a:solidFill>
                  <a:srgbClr val="000000"/>
                </a:solidFill>
                <a:latin typeface="Times New Roman" pitchFamily="65" charset="-122"/>
                <a:ea typeface="宋体" pitchFamily="65" charset="-122"/>
              </a:rPr>
              <a:t>大脑信号</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的一部分”理解有误。结合文章倒数第三段“那个城市不是虚拟的”可知,小</a:t>
            </a:r>
            <a:r>
              <a:rPr dirty="0"/>
              <a:t/>
            </a:r>
            <a:br>
              <a:rPr dirty="0"/>
            </a:br>
            <a:r>
              <a:rPr lang="zh-CN" altLang="en-US" sz="1530" kern="0" dirty="0" smtClean="0">
                <a:solidFill>
                  <a:srgbClr val="000000"/>
                </a:solidFill>
                <a:latin typeface="Times New Roman" pitchFamily="65" charset="-122"/>
                <a:ea typeface="宋体" pitchFamily="65" charset="-122"/>
              </a:rPr>
              <a:t>女孩的形象并非来自先行者的大脑信号,而是真实存在于微纪元中。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①先行者着陆之前,已经知道地球灾难的发生,一方面心存侥幸,一方面又深知连侥幸</a:t>
            </a:r>
            <a:r>
              <a:rPr dirty="0"/>
              <a:t/>
            </a:r>
            <a:br>
              <a:rPr dirty="0"/>
            </a:br>
            <a:r>
              <a:rPr lang="zh-CN" altLang="en-US" sz="1530" kern="0" dirty="0" smtClean="0">
                <a:solidFill>
                  <a:srgbClr val="000000"/>
                </a:solidFill>
                <a:latin typeface="Times New Roman" pitchFamily="65" charset="-122"/>
                <a:ea typeface="宋体" pitchFamily="65" charset="-122"/>
              </a:rPr>
              <a:t>也不过是幻想,心情复杂纠结;②着陆后亲身感受到地球的荒凉,自认是宇宙间最后一个人类,</a:t>
            </a:r>
            <a:r>
              <a:rPr dirty="0"/>
              <a:t/>
            </a:r>
            <a:br>
              <a:rPr dirty="0"/>
            </a:br>
            <a:r>
              <a:rPr lang="zh-CN" altLang="en-US" sz="1530" kern="0" dirty="0" smtClean="0">
                <a:solidFill>
                  <a:srgbClr val="000000"/>
                </a:solidFill>
                <a:latin typeface="Times New Roman" pitchFamily="65" charset="-122"/>
                <a:ea typeface="宋体" pitchFamily="65" charset="-122"/>
              </a:rPr>
              <a:t>巨大的孤独感和绝望使他濒临崩溃;③意识到画面有可能并非虚拟,感到震撼,重新燃起了希</a:t>
            </a:r>
            <a:r>
              <a:rPr dirty="0"/>
              <a:t/>
            </a:r>
            <a:br>
              <a:rPr dirty="0"/>
            </a:br>
            <a:r>
              <a:rPr lang="zh-CN" altLang="en-US" sz="1530" kern="0" dirty="0" smtClean="0">
                <a:solidFill>
                  <a:srgbClr val="000000"/>
                </a:solidFill>
                <a:latin typeface="Times New Roman" pitchFamily="65" charset="-122"/>
                <a:ea typeface="宋体" pitchFamily="65" charset="-122"/>
              </a:rPr>
              <a:t>望。</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本题考查分析文章结构、赏析人物形象的能力。依次梳理先行者的处境,理解其心理</a:t>
            </a:r>
            <a:r>
              <a:rPr dirty="0"/>
              <a:t/>
            </a:r>
            <a:br>
              <a:rPr dirty="0"/>
            </a:br>
            <a:r>
              <a:rPr lang="zh-CN" altLang="en-US" sz="1530" kern="0" dirty="0" smtClean="0">
                <a:solidFill>
                  <a:srgbClr val="000000"/>
                </a:solidFill>
                <a:latin typeface="Times New Roman" pitchFamily="65" charset="-122"/>
                <a:ea typeface="宋体" pitchFamily="65" charset="-122"/>
              </a:rPr>
              <a:t>变化。开头几段中反复提到的“那事”指的是地球发生的灾难,可见对此他是知晓的;然而第</a:t>
            </a:r>
            <a:r>
              <a:rPr dirty="0"/>
              <a:t/>
            </a:r>
            <a:br>
              <a:rPr dirty="0"/>
            </a:br>
            <a:r>
              <a:rPr lang="zh-CN" altLang="en-US" sz="1530" kern="0" dirty="0" smtClean="0">
                <a:solidFill>
                  <a:srgbClr val="000000"/>
                </a:solidFill>
                <a:latin typeface="Times New Roman" pitchFamily="65" charset="-122"/>
                <a:ea typeface="宋体" pitchFamily="65" charset="-122"/>
              </a:rPr>
              <a:t>五段,在飞向地球时,“先行者闭起双眼默祷着,过了很长时间,才强迫自己睁开双眼”,说明他</a:t>
            </a:r>
            <a:r>
              <a:rPr dirty="0"/>
              <a:t/>
            </a:r>
            <a:br>
              <a:rPr dirty="0"/>
            </a:br>
            <a:r>
              <a:rPr lang="zh-CN" altLang="en-US" sz="1530" kern="0" dirty="0" smtClean="0">
                <a:solidFill>
                  <a:srgbClr val="000000"/>
                </a:solidFill>
                <a:latin typeface="Times New Roman" pitchFamily="65" charset="-122"/>
                <a:ea typeface="宋体" pitchFamily="65" charset="-122"/>
              </a:rPr>
              <a:t>仍心存侥幸,可见其矛盾纠结的心理。倒数第七段,写先行者面对地球时的孤独、绝望,“像雪</a:t>
            </a:r>
            <a:r>
              <a:rPr dirty="0"/>
              <a:t/>
            </a:r>
            <a:br>
              <a:rPr dirty="0"/>
            </a:br>
            <a:r>
              <a:rPr lang="zh-CN" altLang="en-US" sz="1530" kern="0" dirty="0" smtClean="0">
                <a:solidFill>
                  <a:srgbClr val="000000"/>
                </a:solidFill>
                <a:latin typeface="Times New Roman" pitchFamily="65" charset="-122"/>
                <a:ea typeface="宋体" pitchFamily="65" charset="-122"/>
              </a:rPr>
              <a:t>崩一样”写出他近乎崩溃的心理。倒数第四段写先行者“浑身一震”,正是其心灵震撼的表</a:t>
            </a:r>
            <a:r>
              <a:rPr dirty="0"/>
              <a:t/>
            </a:r>
            <a:br>
              <a:rPr dirty="0"/>
            </a:br>
            <a:r>
              <a:rPr lang="zh-CN" altLang="en-US" sz="1530" kern="0" dirty="0" smtClean="0">
                <a:solidFill>
                  <a:srgbClr val="000000"/>
                </a:solidFill>
                <a:latin typeface="Times New Roman" pitchFamily="65" charset="-122"/>
                <a:ea typeface="宋体" pitchFamily="65" charset="-122"/>
              </a:rPr>
              <a:t>现,“他走近</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俯身向里面看”表明他又重燃希望。</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945157"/>
            <a:ext cx="8127250" cy="5546946"/>
            <a:chOff x="539750" y="945157"/>
            <a:chExt cx="8127250" cy="5546946"/>
          </a:xfrm>
        </p:grpSpPr>
        <p:sp>
          <p:nvSpPr>
            <p:cNvPr id="2" name="TextBox 2"/>
            <p:cNvSpPr txBox="1"/>
            <p:nvPr/>
          </p:nvSpPr>
          <p:spPr>
            <a:xfrm>
              <a:off x="540000" y="945157"/>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①科幻小说中的“科学”是“幻想”的基础。本文情节的基本框架,即地球灾难及</a:t>
              </a:r>
              <a:r>
                <a:rPr dirty="0"/>
                <a:t/>
              </a:r>
              <a:br>
                <a:rPr dirty="0"/>
              </a:br>
              <a:r>
                <a:rPr lang="zh-CN" altLang="en-US" sz="1530" kern="0" dirty="0" smtClean="0">
                  <a:solidFill>
                    <a:srgbClr val="000000"/>
                  </a:solidFill>
                  <a:latin typeface="Times New Roman" pitchFamily="65" charset="-122"/>
                  <a:ea typeface="宋体" pitchFamily="65" charset="-122"/>
                </a:rPr>
                <a:t>文明重生,就是在宇宙科学基础上演绎的;而文中细节如宇宙飞船的星际航行、虚拟游戏、视</a:t>
              </a:r>
              <a:r>
                <a:rPr dirty="0"/>
                <a:t/>
              </a:r>
              <a:br>
                <a:rPr dirty="0"/>
              </a:br>
              <a:r>
                <a:rPr lang="zh-CN" altLang="en-US" sz="1530" kern="0" dirty="0" smtClean="0">
                  <a:solidFill>
                    <a:srgbClr val="000000"/>
                  </a:solidFill>
                  <a:latin typeface="Times New Roman" pitchFamily="65" charset="-122"/>
                  <a:ea typeface="宋体" pitchFamily="65" charset="-122"/>
                </a:rPr>
                <a:t>频眼镜等,都已是或部分是科学事实。②科幻小说中的“幻想”虽然立足于“科学”,但更要</a:t>
              </a:r>
              <a:r>
                <a:rPr dirty="0"/>
                <a:t/>
              </a:r>
              <a:br>
                <a:rPr dirty="0"/>
              </a:br>
              <a:r>
                <a:rPr lang="zh-CN" altLang="en-US" sz="1530" kern="0" dirty="0" smtClean="0">
                  <a:solidFill>
                    <a:srgbClr val="000000"/>
                  </a:solidFill>
                  <a:latin typeface="Times New Roman" pitchFamily="65" charset="-122"/>
                  <a:ea typeface="宋体" pitchFamily="65" charset="-122"/>
                </a:rPr>
                <a:t>突破具体科技的限制,充分发挥想象力,将人文关怀与科学意识融汇在一起。本文幻想出来的</a:t>
              </a:r>
              <a:r>
                <a:rPr dirty="0"/>
                <a:t/>
              </a:r>
              <a:br>
                <a:rPr dirty="0"/>
              </a:br>
              <a:r>
                <a:rPr lang="zh-CN" altLang="en-US" sz="1530" kern="0" dirty="0" smtClean="0">
                  <a:solidFill>
                    <a:srgbClr val="000000"/>
                  </a:solidFill>
                  <a:latin typeface="Times New Roman" pitchFamily="65" charset="-122"/>
                  <a:ea typeface="宋体" pitchFamily="65" charset="-122"/>
                </a:rPr>
                <a:t>“宏纪元”与“微纪元”,有一定科学因素,主旨则是对人类文明的思考。</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本题考查对作品进行个性化阅读和有创意的解读的能力。本题先明确“科学”“幻</a:t>
              </a:r>
              <a:r>
                <a:rPr dirty="0"/>
                <a:t/>
              </a:r>
              <a:br>
                <a:rPr dirty="0"/>
              </a:br>
              <a:r>
                <a:rPr lang="zh-CN" altLang="en-US" sz="1530" kern="0" dirty="0" smtClean="0">
                  <a:solidFill>
                    <a:srgbClr val="000000"/>
                  </a:solidFill>
                  <a:latin typeface="Times New Roman" pitchFamily="65" charset="-122"/>
                  <a:ea typeface="宋体" pitchFamily="65" charset="-122"/>
                </a:rPr>
                <a:t>想”在文中的具体体现,再分析它们的关系。科学方面的体现:从全文整体的情节构思看,地球</a:t>
              </a:r>
              <a:r>
                <a:rPr dirty="0"/>
                <a:t/>
              </a:r>
              <a:br>
                <a:rPr dirty="0"/>
              </a:br>
              <a:r>
                <a:rPr lang="zh-CN" altLang="en-US" sz="1530" kern="0" dirty="0" smtClean="0">
                  <a:solidFill>
                    <a:srgbClr val="000000"/>
                  </a:solidFill>
                  <a:latin typeface="Times New Roman" pitchFamily="65" charset="-122"/>
                  <a:ea typeface="宋体" pitchFamily="65" charset="-122"/>
                </a:rPr>
                <a:t>因灾难而毁灭,又重生,符合宇宙发展的历程,体现出科学性;从局部细节看,“虚拟现实的游</a:t>
              </a:r>
              <a:r>
                <a:rPr dirty="0"/>
                <a:t/>
              </a:r>
              <a:br>
                <a:rPr dirty="0"/>
              </a:br>
              <a:r>
                <a:rPr lang="zh-CN" altLang="en-US" sz="1530" kern="0" dirty="0" smtClean="0">
                  <a:solidFill>
                    <a:srgbClr val="000000"/>
                  </a:solidFill>
                  <a:latin typeface="Times New Roman" pitchFamily="65" charset="-122"/>
                  <a:ea typeface="宋体" pitchFamily="65" charset="-122"/>
                </a:rPr>
                <a:t>戏”等体现出科学性。幻想方面的体现,则突出表现在“宏纪元”“微纪元”的塑造上。再</a:t>
              </a:r>
              <a:r>
                <a:rPr dirty="0"/>
                <a:t/>
              </a:r>
              <a:br>
                <a:rPr dirty="0"/>
              </a:br>
              <a:r>
                <a:rPr lang="zh-CN" altLang="en-US" sz="1530" kern="0" dirty="0" smtClean="0">
                  <a:solidFill>
                    <a:srgbClr val="000000"/>
                  </a:solidFill>
                  <a:latin typeface="Times New Roman" pitchFamily="65" charset="-122"/>
                  <a:ea typeface="宋体" pitchFamily="65" charset="-122"/>
                </a:rPr>
                <a:t>分析二者的关系:科学侧重于事实,事实是基础;幻想侧重于对未来的想象,想象提升主旨,为主</a:t>
              </a:r>
              <a:r>
                <a:rPr dirty="0"/>
                <a:t/>
              </a:r>
              <a:br>
                <a:rPr dirty="0"/>
              </a:br>
              <a:r>
                <a:rPr lang="zh-CN" altLang="en-US" sz="1530" kern="0" dirty="0" smtClean="0">
                  <a:solidFill>
                    <a:srgbClr val="000000"/>
                  </a:solidFill>
                  <a:latin typeface="Times New Roman" pitchFamily="65" charset="-122"/>
                  <a:ea typeface="宋体" pitchFamily="65" charset="-122"/>
                </a:rPr>
                <a:t>旨服务,本文主旨则是对人类文明的思考。</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知识拓展</a:t>
              </a:r>
              <a:r>
                <a:rPr lang="zh-CN" altLang="en-US" sz="1530" kern="0" dirty="0" smtClean="0">
                  <a:solidFill>
                    <a:srgbClr val="000000"/>
                  </a:solidFill>
                  <a:latin typeface="Times New Roman" pitchFamily="65" charset="-122"/>
                  <a:ea typeface="宋体" pitchFamily="65" charset="-122"/>
                </a:rPr>
                <a:t>　科幻小说“三特性”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①科学性。科幻小说依据科学事实进行创作,有现实基础。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②幻想性。对某种愿望的传达或对未来现实的想象,往往是最能反映主旨或创作意图的部</a:t>
              </a:r>
              <a:endParaRPr lang="zh-CN" altLang="en-US" dirty="0"/>
            </a:p>
          </p:txBody>
        </p:sp>
        <p:sp>
          <p:nvSpPr>
            <p:cNvPr id="3" name="TextBox 2"/>
            <p:cNvSpPr txBox="1"/>
            <p:nvPr/>
          </p:nvSpPr>
          <p:spPr>
            <a:xfrm>
              <a:off x="539750" y="5785756"/>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③预言性。对人类发展有某种预言性,渗透着作者的人文精神、价值理念。</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的了。他溜达到有太阳的墙边,忽然看见装碎纸的破木箱里,有两个白色的小脑袋一高一低动</a:t>
            </a:r>
            <a:r>
              <a:rPr dirty="0"/>
              <a:t/>
            </a:r>
            <a:br>
              <a:rPr dirty="0"/>
            </a:br>
            <a:r>
              <a:rPr lang="zh-CN" altLang="en-US" sz="1530" kern="0" dirty="0" smtClean="0">
                <a:solidFill>
                  <a:srgbClr val="000000"/>
                </a:solidFill>
                <a:latin typeface="Times New Roman" pitchFamily="65" charset="-122"/>
                <a:ea typeface="宋体" pitchFamily="65" charset="-122"/>
              </a:rPr>
              <a:t>着,接着咪噢咪噢地娇声叫唤,他就赶紧跑近前看去。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原来箱里藏着一堆小猫儿,小得同过年时候妈妈捏的面老鼠一样,小脑袋也是面团一样滚圆得</a:t>
            </a:r>
            <a:r>
              <a:rPr dirty="0"/>
              <a:t/>
            </a:r>
            <a:br>
              <a:rPr dirty="0"/>
            </a:br>
            <a:r>
              <a:rPr lang="zh-CN" altLang="en-US" sz="1530" kern="0" dirty="0" smtClean="0">
                <a:solidFill>
                  <a:srgbClr val="000000"/>
                </a:solidFill>
                <a:latin typeface="Times New Roman" pitchFamily="65" charset="-122"/>
                <a:ea typeface="宋体" pitchFamily="65" charset="-122"/>
              </a:rPr>
              <a:t>可爱,小红鼻子同叫唤时一张一闭的小扁嘴,太好玩了。二乖高兴得要叫起来。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“哥哥,你快来看看,这小东西多好玩!”二乖忽然想起来叫道,一回头哥哥正跑进后院来了。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哥哥赶紧过去同弟弟在木箱子前面看,同二乖一样用手摸那小猫,学它们叫唤,看大猫喂小猫奶</a:t>
            </a:r>
            <a:r>
              <a:rPr dirty="0"/>
              <a:t/>
            </a:r>
            <a:br>
              <a:rPr dirty="0"/>
            </a:br>
            <a:r>
              <a:rPr lang="zh-CN" altLang="en-US" sz="1530" kern="0" dirty="0" smtClean="0">
                <a:solidFill>
                  <a:srgbClr val="000000"/>
                </a:solidFill>
                <a:latin typeface="Times New Roman" pitchFamily="65" charset="-122"/>
                <a:ea typeface="宋体" pitchFamily="65" charset="-122"/>
              </a:rPr>
              <a:t>吃,眼睛转也不转一下。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“它们多么可怜,连褥子都没有,躺在破纸的上面,一定很冷吧。”大乖说,接着出主意道,“我</a:t>
            </a:r>
            <a:r>
              <a:rPr dirty="0"/>
              <a:t/>
            </a:r>
            <a:br>
              <a:rPr dirty="0"/>
            </a:br>
            <a:r>
              <a:rPr lang="zh-CN" altLang="en-US" sz="1530" kern="0" dirty="0" smtClean="0">
                <a:solidFill>
                  <a:srgbClr val="000000"/>
                </a:solidFill>
                <a:latin typeface="Times New Roman" pitchFamily="65" charset="-122"/>
                <a:ea typeface="宋体" pitchFamily="65" charset="-122"/>
              </a:rPr>
              <a:t>们一会儿跟妈妈要些棉花同它们垫一个窝儿,把饭厅的盛酒箱子弄出来,同它做两间房子,让大</a:t>
            </a:r>
            <a:r>
              <a:rPr dirty="0"/>
              <a:t/>
            </a:r>
            <a:br>
              <a:rPr dirty="0"/>
            </a:br>
            <a:r>
              <a:rPr lang="zh-CN" altLang="en-US" sz="1530" kern="0" dirty="0" smtClean="0">
                <a:solidFill>
                  <a:srgbClr val="000000"/>
                </a:solidFill>
                <a:latin typeface="Times New Roman" pitchFamily="65" charset="-122"/>
                <a:ea typeface="宋体" pitchFamily="65" charset="-122"/>
              </a:rPr>
              <a:t>猫住一间,小猫在一间,像妈妈同我们一样。”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“哥哥,你瞧它跟它妈一个样子。这小脑袋多好玩!”弟弟说着,又伸出方才收了的手抱起那</a:t>
            </a:r>
            <a:r>
              <a:rPr dirty="0"/>
              <a:t/>
            </a:r>
            <a:br>
              <a:rPr dirty="0"/>
            </a:br>
            <a:r>
              <a:rPr lang="zh-CN" altLang="en-US" sz="1530" kern="0" dirty="0" smtClean="0">
                <a:solidFill>
                  <a:srgbClr val="000000"/>
                </a:solidFill>
                <a:latin typeface="Times New Roman" pitchFamily="65" charset="-122"/>
                <a:ea typeface="宋体" pitchFamily="65" charset="-122"/>
              </a:rPr>
              <a:t>只小黑猫。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(有删改)</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四、(2017山东,19—22)阅读下面的文字,回答问题。(18分)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七岔犄角的公鹿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(鄂温克族</a:t>
            </a:r>
            <a:r>
              <a:rPr lang="zh-CN" altLang="en-US" sz="1152" kern="0" baseline="59000" dirty="0" smtClean="0">
                <a:solidFill>
                  <a:srgbClr val="000000"/>
                </a:solidFill>
                <a:latin typeface="Times New Roman" pitchFamily="65" charset="-122"/>
                <a:ea typeface="宋体" pitchFamily="65" charset="-122"/>
              </a:rPr>
              <a:t>[注]</a:t>
            </a:r>
            <a:r>
              <a:rPr lang="zh-CN" altLang="en-US" sz="1530" kern="0" dirty="0" smtClean="0">
                <a:solidFill>
                  <a:srgbClr val="000000"/>
                </a:solidFill>
                <a:latin typeface="Times New Roman" pitchFamily="65" charset="-122"/>
                <a:ea typeface="宋体" pitchFamily="65" charset="-122"/>
              </a:rPr>
              <a:t>)乌热尔图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①“你,你别打啦!”我两眼盯着他,一串泪珠滚出眼窝。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②“喊啥,小崽子?你像只猫,整天待在帐篷里,靠我养活!”他吼着,举起熊掌似的大手,又朝我</a:t>
            </a:r>
            <a:r>
              <a:rPr dirty="0"/>
              <a:t/>
            </a:r>
            <a:br>
              <a:rPr dirty="0"/>
            </a:br>
            <a:r>
              <a:rPr lang="zh-CN" altLang="en-US" sz="1530" kern="0" dirty="0" smtClean="0">
                <a:solidFill>
                  <a:srgbClr val="000000"/>
                </a:solidFill>
                <a:latin typeface="Times New Roman" pitchFamily="65" charset="-122"/>
                <a:ea typeface="宋体" pitchFamily="65" charset="-122"/>
              </a:rPr>
              <a:t>打来。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③“我去打猎,给我枪——我爸爸留给我的猎枪。”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④他愣了一下,那双醉红的眼睛像打量陌生人似的瞅着我。我不哭了,再也不想哭了,挺着胸脯</a:t>
            </a:r>
            <a:r>
              <a:rPr dirty="0"/>
              <a:t/>
            </a:r>
            <a:br>
              <a:rPr dirty="0"/>
            </a:br>
            <a:r>
              <a:rPr lang="zh-CN" altLang="en-US" sz="1530" kern="0" dirty="0" smtClean="0">
                <a:solidFill>
                  <a:srgbClr val="000000"/>
                </a:solidFill>
                <a:latin typeface="Times New Roman" pitchFamily="65" charset="-122"/>
                <a:ea typeface="宋体" pitchFamily="65" charset="-122"/>
              </a:rPr>
              <a:t>站在他面前,我感到一下子长大了。我爸爸早死了,妈妈为了过活跟了他,没过几年,妈妈也病</a:t>
            </a:r>
            <a:r>
              <a:rPr dirty="0"/>
              <a:t/>
            </a:r>
            <a:br>
              <a:rPr dirty="0"/>
            </a:br>
            <a:r>
              <a:rPr lang="zh-CN" altLang="en-US" sz="1530" kern="0" dirty="0" smtClean="0">
                <a:solidFill>
                  <a:srgbClr val="000000"/>
                </a:solidFill>
                <a:latin typeface="Times New Roman" pitchFamily="65" charset="-122"/>
                <a:ea typeface="宋体" pitchFamily="65" charset="-122"/>
              </a:rPr>
              <a:t>死了,我就只好和他在一起熬日子。我从未叫过这位继父一声“爸爸”,只在心里喊他的名字:</a:t>
            </a:r>
            <a:r>
              <a:rPr dirty="0"/>
              <a:t/>
            </a:r>
            <a:br>
              <a:rPr dirty="0"/>
            </a:br>
            <a:r>
              <a:rPr lang="zh-CN" altLang="en-US" sz="1530" kern="0" dirty="0" smtClean="0">
                <a:solidFill>
                  <a:srgbClr val="000000"/>
                </a:solidFill>
                <a:latin typeface="Times New Roman" pitchFamily="65" charset="-122"/>
                <a:ea typeface="宋体" pitchFamily="65" charset="-122"/>
              </a:rPr>
              <a:t>特吉——部落里的人都这样叫他。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⑤“给,小崽子。明天,你上山,见啥打啥。你有这个胆子吗?”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⑥几乎和我一般高的猎枪,差点把我撞个跟头。我紧紧攥住枪筒,毫不示弱地说:“我不怕,你</a:t>
            </a:r>
            <a:r>
              <a:rPr dirty="0"/>
              <a:t/>
            </a:r>
            <a:br>
              <a:rPr dirty="0"/>
            </a:br>
            <a:r>
              <a:rPr lang="zh-CN" altLang="en-US" sz="1530" kern="0" dirty="0" smtClean="0">
                <a:solidFill>
                  <a:srgbClr val="000000"/>
                </a:solidFill>
                <a:latin typeface="Times New Roman" pitchFamily="65" charset="-122"/>
                <a:ea typeface="宋体" pitchFamily="65" charset="-122"/>
              </a:rPr>
              <a:t>能打,我也能打。”</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⑦“先别吹。打猎可不像往嘴里灌酒那么容易。”说完,他又抓起酒瓶,咕嘟咕嘟地喝起来。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⑧这天早晨,我起得比往常都早。我脚上穿的软靴是妈妈留给我的,子弹袋和猎刀是爸爸用过</a:t>
              </a:r>
              <a:r>
                <a:t/>
              </a:r>
              <a:br/>
              <a:r>
                <a:rPr lang="zh-CN" altLang="en-US" sz="1530" kern="0" dirty="0" smtClean="0">
                  <a:solidFill>
                    <a:srgbClr val="000000"/>
                  </a:solidFill>
                  <a:latin typeface="Times New Roman" pitchFamily="65" charset="-122"/>
                  <a:ea typeface="宋体" pitchFamily="65" charset="-122"/>
                </a:rPr>
                <a:t>的。我要靠这些,再加上我自己的勇敢,成为一个猎手,一个让全部落人都服气的猎手。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⑨我慢慢地攀上山顶。这是一个漂亮的山峰,它的背上长满松树和桦树,前胸盖着白雪,侧面是</a:t>
              </a:r>
              <a:r>
                <a:t/>
              </a:r>
              <a:br/>
              <a:r>
                <a:rPr lang="zh-CN" altLang="en-US" sz="1530" kern="0" dirty="0" smtClean="0">
                  <a:solidFill>
                    <a:srgbClr val="000000"/>
                  </a:solidFill>
                  <a:latin typeface="Times New Roman" pitchFamily="65" charset="-122"/>
                  <a:ea typeface="宋体" pitchFamily="65" charset="-122"/>
                </a:rPr>
                <a:t>片凹下去的向阳坡。这里准有野兽。等了大半天,果然没叫我失望,桦树林里有什么的影子在</a:t>
              </a:r>
              <a:r>
                <a:t/>
              </a:r>
              <a:br/>
              <a:r>
                <a:rPr lang="zh-CN" altLang="en-US" sz="1530" kern="0" dirty="0" smtClean="0">
                  <a:solidFill>
                    <a:srgbClr val="000000"/>
                  </a:solidFill>
                  <a:latin typeface="Times New Roman" pitchFamily="65" charset="-122"/>
                  <a:ea typeface="宋体" pitchFamily="65" charset="-122"/>
                </a:rPr>
                <a:t>晃动。我咬紧牙,瞄准黑影,端平猎枪。枪响了,野兽晃了晃,踉跄着奔出树林。是一头健壮的</a:t>
              </a:r>
              <a:r>
                <a:t/>
              </a:r>
              <a:br/>
              <a:r>
                <a:rPr lang="zh-CN" altLang="en-US" sz="1530" kern="0" dirty="0" smtClean="0">
                  <a:solidFill>
                    <a:srgbClr val="000000"/>
                  </a:solidFill>
                  <a:latin typeface="Times New Roman" pitchFamily="65" charset="-122"/>
                  <a:ea typeface="宋体" pitchFamily="65" charset="-122"/>
                </a:rPr>
                <a:t>公鹿,它头上顶着光闪闪的犄角,犄角分成了七个支岔,很有气势。鹿一眼瞥见我,扭头叫了一</a:t>
              </a:r>
              <a:r>
                <a:t/>
              </a:r>
              <a:br/>
              <a:r>
                <a:rPr lang="zh-CN" altLang="en-US" sz="1530" kern="0" dirty="0" smtClean="0">
                  <a:solidFill>
                    <a:srgbClr val="000000"/>
                  </a:solidFill>
                  <a:latin typeface="Times New Roman" pitchFamily="65" charset="-122"/>
                  <a:ea typeface="宋体" pitchFamily="65" charset="-122"/>
                </a:rPr>
                <a:t>声。顿时,又从树林里跑出五只受惊的野鹿,有母鹿,有小鹿。公鹿一瘸一拐地跟在最后,不时</a:t>
              </a:r>
              <a:r>
                <a:t/>
              </a:r>
              <a:br/>
              <a:r>
                <a:rPr lang="zh-CN" altLang="en-US" sz="1530" kern="0" dirty="0" smtClean="0">
                  <a:solidFill>
                    <a:srgbClr val="000000"/>
                  </a:solidFill>
                  <a:latin typeface="Times New Roman" pitchFamily="65" charset="-122"/>
                  <a:ea typeface="宋体" pitchFamily="65" charset="-122"/>
                </a:rPr>
                <a:t>扭头戒备而憎恶地瞅着我。看得出来,它在护卫鹿群。转眼间,它们爬过山岗,消失在密林里。</a:t>
              </a:r>
              <a:r>
                <a:t/>
              </a:r>
              <a:br/>
              <a:r>
                <a:rPr lang="zh-CN" altLang="en-US" sz="1530" kern="0" dirty="0" smtClean="0">
                  <a:solidFill>
                    <a:srgbClr val="000000"/>
                  </a:solidFill>
                  <a:latin typeface="Times New Roman" pitchFamily="65" charset="-122"/>
                  <a:ea typeface="宋体" pitchFamily="65" charset="-122"/>
                </a:rPr>
                <a:t>这时,太阳已经溜到山尖,树林变得黑森森的,我想今天是撵不上它了。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⑩晚上,坐在火堆旁,我心里也有一个不安的火苗在上下乱蹿。“今天,我打了个鹿。是七岔犄</a:t>
              </a:r>
              <a:r>
                <a:t/>
              </a:r>
              <a:br/>
              <a:r>
                <a:rPr lang="zh-CN" altLang="en-US" sz="1530" kern="0" dirty="0" smtClean="0">
                  <a:solidFill>
                    <a:srgbClr val="000000"/>
                  </a:solidFill>
                  <a:latin typeface="Times New Roman" pitchFamily="65" charset="-122"/>
                  <a:ea typeface="宋体" pitchFamily="65" charset="-122"/>
                </a:rPr>
                <a:t>角的公鹿,可大啦!它流的血真多,要不是天晚了,我真</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”我对特吉说。他不喝酒的时候,脸</a:t>
              </a:r>
              <a:r>
                <a:t/>
              </a:r>
              <a:br/>
              <a:r>
                <a:rPr lang="zh-CN" altLang="en-US" sz="1530" kern="0" dirty="0" smtClean="0">
                  <a:solidFill>
                    <a:srgbClr val="000000"/>
                  </a:solidFill>
                  <a:latin typeface="Times New Roman" pitchFamily="65" charset="-122"/>
                  <a:ea typeface="宋体" pitchFamily="65" charset="-122"/>
                </a:rPr>
                <a:t>上没有凶相,但总是阴沉沉的。</a:t>
              </a:r>
              <a:endParaRPr lang="zh-CN" altLang="en-US"/>
            </a:p>
            <a:p>
              <a:pPr marL="0" indent="0" eaLnBrk="0" latinLnBrk="1" hangingPunct="0">
                <a:lnSpc>
                  <a:spcPct val="150000"/>
                </a:lnSpc>
                <a:spcBef>
                  <a:spcPts val="0"/>
                </a:spcBef>
                <a:buNone/>
              </a:pPr>
              <a:r>
                <a:rPr lang="zh-CN" altLang="en-US" sz="1282" kern="0" spc="367"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“嘿,傻小子。流点血,这能算你打了鹿?打鹿的人,剥了鹿皮,先把鹿腰子拿回来,让大家尝尝</a:t>
              </a:r>
              <a:endParaRPr lang="zh-CN" altLang="en-US"/>
            </a:p>
          </p:txBody>
        </p:sp>
        <p:pic>
          <p:nvPicPr>
            <p:cNvPr id="3" name="图片 3" descr="textimage0.jpeg"/>
            <p:cNvPicPr>
              <a:picLocks noChangeAspect="1"/>
            </p:cNvPicPr>
            <p:nvPr/>
          </p:nvPicPr>
          <p:blipFill>
            <a:blip r:embed="rId4" cstate="print"/>
            <a:stretch>
              <a:fillRect/>
            </a:stretch>
          </p:blipFill>
          <p:spPr>
            <a:xfrm>
              <a:off x="540000" y="5746870"/>
              <a:ext cx="209549" cy="219075"/>
            </a:xfrm>
            <a:prstGeom prst="rect">
              <a:avLst/>
            </a:prstGeom>
          </p:spPr>
        </p:pic>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鹿可不像你,碰一下就哭。公鹿,那才是真正的男子汉,它就是死也不会屈服。懂吗?”</a:t>
              </a:r>
              <a:endParaRPr lang="zh-CN" altLang="en-US"/>
            </a:p>
            <a:p>
              <a:pPr marL="0" indent="0" eaLnBrk="0" latinLnBrk="1" hangingPunct="0">
                <a:lnSpc>
                  <a:spcPct val="150000"/>
                </a:lnSpc>
                <a:spcBef>
                  <a:spcPts val="0"/>
                </a:spcBef>
                <a:buNone/>
              </a:pPr>
              <a:r>
                <a:rPr lang="zh-CN" altLang="en-US" sz="1282" kern="0" spc="367"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我好像被灌了一脖子雪,心里又气又恼:“明天,我会拿鹿腰子让你尝的。”</a:t>
              </a:r>
              <a:endParaRPr lang="zh-CN" altLang="en-US"/>
            </a:p>
            <a:p>
              <a:pPr marL="0" indent="0" eaLnBrk="0" latinLnBrk="1" hangingPunct="0">
                <a:lnSpc>
                  <a:spcPct val="150000"/>
                </a:lnSpc>
                <a:spcBef>
                  <a:spcPts val="0"/>
                </a:spcBef>
                <a:buNone/>
              </a:pPr>
              <a:r>
                <a:rPr lang="zh-CN" altLang="en-US" sz="1282" kern="0" spc="367"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第二天,天刚亮,我就赶到昨天打猎的山坡,沿着伤鹿留在雪地上的蹄印追着。不知什么时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候,雪地上多了一行奇怪的蹄印。突然,从左侧山脚的桦树林里传来咔嚓咔嚓的响声,六只野鹿</a:t>
              </a:r>
              <a:r>
                <a:t/>
              </a:r>
              <a:br/>
              <a:r>
                <a:rPr lang="zh-CN" altLang="en-US" sz="1530" kern="0" dirty="0" smtClean="0">
                  <a:solidFill>
                    <a:srgbClr val="000000"/>
                  </a:solidFill>
                  <a:latin typeface="Times New Roman" pitchFamily="65" charset="-122"/>
                  <a:ea typeface="宋体" pitchFamily="65" charset="-122"/>
                </a:rPr>
                <a:t>在那里惊慌奔逃。我认出那头被我打伤的公鹿,它瘸了一条腿,跑在鹿群后面。一只狼在后面</a:t>
              </a:r>
              <a:r>
                <a:t/>
              </a:r>
              <a:br/>
              <a:r>
                <a:rPr lang="zh-CN" altLang="en-US" sz="1530" kern="0" dirty="0" smtClean="0">
                  <a:solidFill>
                    <a:srgbClr val="000000"/>
                  </a:solidFill>
                  <a:latin typeface="Times New Roman" pitchFamily="65" charset="-122"/>
                  <a:ea typeface="宋体" pitchFamily="65" charset="-122"/>
                </a:rPr>
                <a:t>拼命地追赶,并且越追越近。公鹿扭头瞅瞅,撇开鹿群,一瘸一拐地直奔山坡跑来,它跑上山顶,</a:t>
              </a:r>
              <a:r>
                <a:t/>
              </a:r>
              <a:br/>
              <a:r>
                <a:rPr lang="zh-CN" altLang="en-US" sz="1530" kern="0" dirty="0" smtClean="0">
                  <a:solidFill>
                    <a:srgbClr val="000000"/>
                  </a:solidFill>
                  <a:latin typeface="Times New Roman" pitchFamily="65" charset="-122"/>
                  <a:ea typeface="宋体" pitchFamily="65" charset="-122"/>
                </a:rPr>
                <a:t>到石崖前放慢脚步,一步一步蹬着石崖。看起来它很费力,忍着痛。</a:t>
              </a:r>
              <a:endParaRPr lang="zh-CN" altLang="en-US"/>
            </a:p>
            <a:p>
              <a:pPr marL="0" indent="0" eaLnBrk="0" latinLnBrk="1" hangingPunct="0">
                <a:lnSpc>
                  <a:spcPct val="150000"/>
                </a:lnSpc>
                <a:spcBef>
                  <a:spcPts val="0"/>
                </a:spcBef>
                <a:buNone/>
              </a:pPr>
              <a:r>
                <a:rPr lang="zh-CN" altLang="en-US" sz="1282" kern="0" spc="367"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快点,狼追上来啦!我被这头危难中的受伤的鹿吸引了,忘记了自己狩猎的使命。</a:t>
              </a:r>
              <a:endParaRPr lang="zh-CN" altLang="en-US"/>
            </a:p>
            <a:p>
              <a:pPr marL="0" indent="0" eaLnBrk="0" latinLnBrk="1" hangingPunct="0">
                <a:lnSpc>
                  <a:spcPct val="150000"/>
                </a:lnSpc>
                <a:spcBef>
                  <a:spcPts val="0"/>
                </a:spcBef>
                <a:buNone/>
              </a:pPr>
              <a:r>
                <a:rPr lang="zh-CN" altLang="en-US" sz="1282" kern="0" spc="367"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猛冲过去的狼一口咬住鹿的后腿,几乎就在同时,鹿猛地一蹬,狼怪叫一声,滚了下来。我看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见鹿的后腿被连皮带肉撕下一块。啊,真有一手。为了弄死这家伙,甘心让它咬去一块肉。可</a:t>
              </a:r>
              <a:r>
                <a:t/>
              </a:r>
              <a:br/>
              <a:r>
                <a:rPr lang="zh-CN" altLang="en-US" sz="1530" kern="0" dirty="0" smtClean="0">
                  <a:solidFill>
                    <a:srgbClr val="000000"/>
                  </a:solidFill>
                  <a:latin typeface="Times New Roman" pitchFamily="65" charset="-122"/>
                  <a:ea typeface="宋体" pitchFamily="65" charset="-122"/>
                </a:rPr>
                <a:t>惜那一蹄没踢在狼的脑壳上。</a:t>
              </a:r>
              <a:endParaRPr lang="zh-CN" altLang="en-US"/>
            </a:p>
            <a:p>
              <a:pPr marL="0" indent="0" eaLnBrk="0" latinLnBrk="1" hangingPunct="0">
                <a:lnSpc>
                  <a:spcPct val="150000"/>
                </a:lnSpc>
                <a:spcBef>
                  <a:spcPts val="0"/>
                </a:spcBef>
                <a:buNone/>
              </a:pPr>
              <a:r>
                <a:rPr lang="zh-CN" altLang="en-US" sz="1282" kern="0" spc="367"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狼在地上打了个滚,弓着腰,咧着嘴,发疯似的朝石崖冲去。鹿低下头,把粗壮、尖利的犄角</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贴在脚下的石头上,沉着地等待着。</a:t>
              </a:r>
              <a:endParaRPr lang="zh-CN" altLang="en-US"/>
            </a:p>
            <a:p>
              <a:pPr marL="0" indent="0" eaLnBrk="0" latinLnBrk="1" hangingPunct="0">
                <a:lnSpc>
                  <a:spcPct val="150000"/>
                </a:lnSpc>
                <a:spcBef>
                  <a:spcPts val="0"/>
                </a:spcBef>
                <a:buNone/>
              </a:pPr>
              <a:r>
                <a:rPr lang="zh-CN" altLang="en-US" sz="1282" kern="0" spc="367"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啊,这只狼真坏。它借助跑的冲力腾空朝鹿扑去。我的心一下子揪紧了。</a:t>
              </a:r>
              <a:endParaRPr lang="zh-CN" altLang="en-US"/>
            </a:p>
          </p:txBody>
        </p:sp>
        <p:pic>
          <p:nvPicPr>
            <p:cNvPr id="3" name="图片 3" descr="textimage1.jpeg"/>
            <p:cNvPicPr>
              <a:picLocks noChangeAspect="1"/>
            </p:cNvPicPr>
            <p:nvPr/>
          </p:nvPicPr>
          <p:blipFill>
            <a:blip r:embed="rId4" cstate="print"/>
            <a:stretch>
              <a:fillRect/>
            </a:stretch>
          </p:blipFill>
          <p:spPr>
            <a:xfrm>
              <a:off x="540000" y="1501174"/>
              <a:ext cx="209549" cy="219075"/>
            </a:xfrm>
            <a:prstGeom prst="rect">
              <a:avLst/>
            </a:prstGeom>
          </p:spPr>
        </p:pic>
        <p:pic>
          <p:nvPicPr>
            <p:cNvPr id="4" name="图片 4" descr="textimage2.jpeg"/>
            <p:cNvPicPr>
              <a:picLocks noChangeAspect="1"/>
            </p:cNvPicPr>
            <p:nvPr/>
          </p:nvPicPr>
          <p:blipFill>
            <a:blip r:embed="rId5" cstate="print"/>
            <a:stretch>
              <a:fillRect/>
            </a:stretch>
          </p:blipFill>
          <p:spPr>
            <a:xfrm>
              <a:off x="540000" y="1854982"/>
              <a:ext cx="209549" cy="219075"/>
            </a:xfrm>
            <a:prstGeom prst="rect">
              <a:avLst/>
            </a:prstGeom>
          </p:spPr>
        </p:pic>
        <p:pic>
          <p:nvPicPr>
            <p:cNvPr id="5" name="图片 5" descr="textimage3.jpeg"/>
            <p:cNvPicPr>
              <a:picLocks noChangeAspect="1"/>
            </p:cNvPicPr>
            <p:nvPr/>
          </p:nvPicPr>
          <p:blipFill>
            <a:blip r:embed="rId6" cstate="print"/>
            <a:stretch>
              <a:fillRect/>
            </a:stretch>
          </p:blipFill>
          <p:spPr>
            <a:xfrm>
              <a:off x="540000" y="3624022"/>
              <a:ext cx="209549" cy="219074"/>
            </a:xfrm>
            <a:prstGeom prst="rect">
              <a:avLst/>
            </a:prstGeom>
          </p:spPr>
        </p:pic>
        <p:pic>
          <p:nvPicPr>
            <p:cNvPr id="6" name="图片 6" descr="textimage4.jpeg"/>
            <p:cNvPicPr>
              <a:picLocks noChangeAspect="1"/>
            </p:cNvPicPr>
            <p:nvPr/>
          </p:nvPicPr>
          <p:blipFill>
            <a:blip r:embed="rId7" cstate="print"/>
            <a:stretch>
              <a:fillRect/>
            </a:stretch>
          </p:blipFill>
          <p:spPr>
            <a:xfrm>
              <a:off x="540000" y="3977830"/>
              <a:ext cx="209549" cy="219074"/>
            </a:xfrm>
            <a:prstGeom prst="rect">
              <a:avLst/>
            </a:prstGeom>
          </p:spPr>
        </p:pic>
        <p:pic>
          <p:nvPicPr>
            <p:cNvPr id="7" name="图片 7" descr="textimage5.jpeg"/>
            <p:cNvPicPr>
              <a:picLocks noChangeAspect="1"/>
            </p:cNvPicPr>
            <p:nvPr/>
          </p:nvPicPr>
          <p:blipFill>
            <a:blip r:embed="rId8" cstate="print"/>
            <a:stretch>
              <a:fillRect/>
            </a:stretch>
          </p:blipFill>
          <p:spPr>
            <a:xfrm>
              <a:off x="540000" y="5039254"/>
              <a:ext cx="209549" cy="219075"/>
            </a:xfrm>
            <a:prstGeom prst="rect">
              <a:avLst/>
            </a:prstGeom>
          </p:spPr>
        </p:pic>
        <p:pic>
          <p:nvPicPr>
            <p:cNvPr id="8" name="图片 8" descr="textimage6.jpeg"/>
            <p:cNvPicPr>
              <a:picLocks noChangeAspect="1"/>
            </p:cNvPicPr>
            <p:nvPr/>
          </p:nvPicPr>
          <p:blipFill>
            <a:blip r:embed="rId9" cstate="print"/>
            <a:stretch>
              <a:fillRect/>
            </a:stretch>
          </p:blipFill>
          <p:spPr>
            <a:xfrm>
              <a:off x="540000" y="5746870"/>
              <a:ext cx="209549" cy="219075"/>
            </a:xfrm>
            <a:prstGeom prst="rect">
              <a:avLst/>
            </a:prstGeom>
          </p:spPr>
        </p:pic>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 name="组合 6"/>
          <p:cNvGrpSpPr/>
          <p:nvPr/>
        </p:nvGrpSpPr>
        <p:grpSpPr>
          <a:xfrm>
            <a:off x="540000" y="1080000"/>
            <a:ext cx="8127000" cy="5148910"/>
            <a:chOff x="540000" y="1080000"/>
            <a:chExt cx="8127000" cy="5148910"/>
          </a:xfrm>
        </p:grpSpPr>
        <p:sp>
          <p:nvSpPr>
            <p:cNvPr id="2" name="TextBox 2"/>
            <p:cNvSpPr txBox="1"/>
            <p:nvPr/>
          </p:nvSpPr>
          <p:spPr>
            <a:xfrm>
              <a:off x="540000" y="1080000"/>
              <a:ext cx="8127000" cy="5148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spc="367" dirty="0" smtClean="0">
                  <a:solidFill>
                    <a:srgbClr val="000000"/>
                  </a:solidFill>
                  <a:latin typeface="Times New Roman" pitchFamily="65" charset="-122"/>
                  <a:ea typeface="宋体" pitchFamily="65" charset="-122"/>
                </a:rPr>
                <a:t> </a:t>
              </a:r>
              <a:r>
                <a:rPr lang="zh-CN" altLang="en-US" sz="1500" kern="0" dirty="0" smtClean="0">
                  <a:solidFill>
                    <a:srgbClr val="000000"/>
                  </a:solidFill>
                  <a:latin typeface="Times New Roman" pitchFamily="65" charset="-122"/>
                  <a:ea typeface="宋体" pitchFamily="65" charset="-122"/>
                </a:rPr>
                <a:t>就在狼对准鹿脖子下口的一刹那,鹿猛地扬起低垂的犄角,狼像被叉子叉中似的,从鹿的头</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顶上像块石头被甩过石崖,跌进山谷。</a:t>
              </a:r>
              <a:endParaRPr lang="zh-CN" altLang="en-US" sz="1500" dirty="0"/>
            </a:p>
            <a:p>
              <a:pPr marL="0" indent="0" eaLnBrk="0" latinLnBrk="1" hangingPunct="0">
                <a:lnSpc>
                  <a:spcPct val="150000"/>
                </a:lnSpc>
                <a:spcBef>
                  <a:spcPts val="0"/>
                </a:spcBef>
                <a:buNone/>
              </a:pPr>
              <a:r>
                <a:rPr lang="zh-CN" altLang="en-US" sz="1500" kern="0" spc="367" dirty="0" smtClean="0">
                  <a:solidFill>
                    <a:srgbClr val="000000"/>
                  </a:solidFill>
                  <a:latin typeface="Times New Roman" pitchFamily="65" charset="-122"/>
                  <a:ea typeface="宋体" pitchFamily="65" charset="-122"/>
                </a:rPr>
                <a:t> </a:t>
              </a:r>
              <a:r>
                <a:rPr lang="zh-CN" altLang="en-US" sz="1500" kern="0" dirty="0" smtClean="0">
                  <a:solidFill>
                    <a:srgbClr val="000000"/>
                  </a:solidFill>
                  <a:latin typeface="Times New Roman" pitchFamily="65" charset="-122"/>
                  <a:ea typeface="宋体" pitchFamily="65" charset="-122"/>
                </a:rPr>
                <a:t>鹿胜利了。它骄傲地扬起头,把漂亮的犄角竖在空中。“呦——”七岔犄角的公鹿站在崖</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顶呼唤同伴,山谷里传来鹿群的回音。</a:t>
              </a:r>
              <a:endParaRPr lang="zh-CN" altLang="en-US" sz="1500" dirty="0"/>
            </a:p>
            <a:p>
              <a:pPr marL="0" indent="0" eaLnBrk="0" latinLnBrk="1" hangingPunct="0">
                <a:lnSpc>
                  <a:spcPct val="150000"/>
                </a:lnSpc>
                <a:spcBef>
                  <a:spcPts val="0"/>
                </a:spcBef>
                <a:buNone/>
              </a:pPr>
              <a:r>
                <a:rPr lang="zh-CN" altLang="en-US" sz="1500" kern="0" spc="367" dirty="0" smtClean="0">
                  <a:solidFill>
                    <a:srgbClr val="000000"/>
                  </a:solidFill>
                  <a:latin typeface="Times New Roman" pitchFamily="65" charset="-122"/>
                  <a:ea typeface="宋体" pitchFamily="65" charset="-122"/>
                </a:rPr>
                <a:t> </a:t>
              </a:r>
              <a:r>
                <a:rPr lang="zh-CN" altLang="en-US" sz="1500" kern="0" dirty="0" smtClean="0">
                  <a:solidFill>
                    <a:srgbClr val="000000"/>
                  </a:solidFill>
                  <a:latin typeface="Times New Roman" pitchFamily="65" charset="-122"/>
                  <a:ea typeface="宋体" pitchFamily="65" charset="-122"/>
                </a:rPr>
                <a:t>我躲在它的下风,着迷地瞅着它。它那一岔一岔支立着的犄角,显得那么刚硬;它那细长的</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脖子挺立着,象征着不屈;四条直立的腿,似乎聚集了全身的力量。我想起特吉的话:“公鹿,那</a:t>
              </a:r>
              <a:r>
                <a:rPr sz="1500" dirty="0"/>
                <a:t/>
              </a:r>
              <a:br>
                <a:rPr sz="1500" dirty="0"/>
              </a:br>
              <a:r>
                <a:rPr lang="zh-CN" altLang="en-US" sz="1500" kern="0" dirty="0" smtClean="0">
                  <a:solidFill>
                    <a:srgbClr val="000000"/>
                  </a:solidFill>
                  <a:latin typeface="Times New Roman" pitchFamily="65" charset="-122"/>
                  <a:ea typeface="宋体" pitchFamily="65" charset="-122"/>
                </a:rPr>
                <a:t>才是真正的男子汉,它就是死也不会屈服。”</a:t>
              </a:r>
              <a:endParaRPr lang="zh-CN" altLang="en-US" sz="1500" dirty="0"/>
            </a:p>
            <a:p>
              <a:pPr marL="0" indent="0" eaLnBrk="0" latinLnBrk="1" hangingPunct="0">
                <a:lnSpc>
                  <a:spcPct val="150000"/>
                </a:lnSpc>
                <a:spcBef>
                  <a:spcPts val="0"/>
                </a:spcBef>
                <a:buNone/>
              </a:pPr>
              <a:r>
                <a:rPr lang="zh-CN" altLang="en-US" sz="1500" kern="0" spc="367" dirty="0" smtClean="0">
                  <a:solidFill>
                    <a:srgbClr val="000000"/>
                  </a:solidFill>
                  <a:latin typeface="Times New Roman" pitchFamily="65" charset="-122"/>
                  <a:ea typeface="宋体" pitchFamily="65" charset="-122"/>
                </a:rPr>
                <a:t> </a:t>
              </a:r>
              <a:r>
                <a:rPr lang="zh-CN" altLang="en-US" sz="1500" kern="0" dirty="0" smtClean="0">
                  <a:solidFill>
                    <a:srgbClr val="000000"/>
                  </a:solidFill>
                  <a:latin typeface="Times New Roman" pitchFamily="65" charset="-122"/>
                  <a:ea typeface="宋体" pitchFamily="65" charset="-122"/>
                </a:rPr>
                <a:t>公鹿疲倦地走过我的眼前,还是那么骄傲。我长长地出了一口气,它似乎觉察出什么,停下</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步来。我觉得自己的心被撞击了一下,我想起了自己。我不是看热闹的孩子,而是一个猎手。</a:t>
              </a:r>
              <a:r>
                <a:rPr sz="1500" dirty="0"/>
                <a:t/>
              </a:r>
              <a:br>
                <a:rPr sz="1500" dirty="0"/>
              </a:br>
              <a:r>
                <a:rPr lang="zh-CN" altLang="en-US" sz="1500" kern="0" dirty="0" smtClean="0">
                  <a:solidFill>
                    <a:srgbClr val="000000"/>
                  </a:solidFill>
                  <a:latin typeface="Times New Roman" pitchFamily="65" charset="-122"/>
                  <a:ea typeface="宋体" pitchFamily="65" charset="-122"/>
                </a:rPr>
                <a:t>我的眼睛转向鹿腿上的伤口:一处是我的猎枪打的,看来没伤到骨头,但也穿了窟窿;另一处是</a:t>
              </a:r>
              <a:r>
                <a:rPr sz="1500" dirty="0"/>
                <a:t/>
              </a:r>
              <a:br>
                <a:rPr sz="1500" dirty="0"/>
              </a:br>
              <a:r>
                <a:rPr lang="zh-CN" altLang="en-US" sz="1500" kern="0" dirty="0" smtClean="0">
                  <a:solidFill>
                    <a:srgbClr val="000000"/>
                  </a:solidFill>
                  <a:latin typeface="Times New Roman" pitchFamily="65" charset="-122"/>
                  <a:ea typeface="宋体" pitchFamily="65" charset="-122"/>
                </a:rPr>
                <a:t>狼咬的,血淋淋的。在这个时候要想补它一枪真是太容易了,我下意识地摸了摸枪栓,看着它一</a:t>
              </a:r>
              <a:r>
                <a:rPr sz="1500" dirty="0"/>
                <a:t/>
              </a:r>
              <a:br>
                <a:rPr sz="1500" dirty="0"/>
              </a:br>
              <a:r>
                <a:rPr lang="zh-CN" altLang="en-US" sz="1500" kern="0" dirty="0" smtClean="0">
                  <a:solidFill>
                    <a:srgbClr val="000000"/>
                  </a:solidFill>
                  <a:latin typeface="Times New Roman" pitchFamily="65" charset="-122"/>
                  <a:ea typeface="宋体" pitchFamily="65" charset="-122"/>
                </a:rPr>
                <a:t>瘸一拐的身影</a:t>
              </a:r>
              <a:r>
                <a:rPr lang="zh-CN" altLang="en-US" sz="1500" kern="0" dirty="0" smtClean="0">
                  <a:solidFill>
                    <a:srgbClr val="000000"/>
                  </a:solidFill>
                  <a:latin typeface="黑体" pitchFamily="65" charset="-122"/>
                  <a:ea typeface="宋体" pitchFamily="65" charset="-122"/>
                </a:rPr>
                <a:t>……</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(节选自乌热尔图《七岔犄角的公鹿》,有删改)</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[注]    鄂温克族:我国少数民族之一,主要分布于内蒙古呼伦贝尔和黑龙江讷河等地,传统上多</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从事农牧业和狩猎业。</a:t>
              </a:r>
              <a:endParaRPr lang="zh-CN" altLang="en-US" sz="1500" dirty="0" smtClean="0"/>
            </a:p>
          </p:txBody>
        </p:sp>
        <p:pic>
          <p:nvPicPr>
            <p:cNvPr id="3" name="图片 3" descr="textimage7.jpeg"/>
            <p:cNvPicPr>
              <a:picLocks noChangeAspect="1"/>
            </p:cNvPicPr>
            <p:nvPr/>
          </p:nvPicPr>
          <p:blipFill>
            <a:blip r:embed="rId4" cstate="print"/>
            <a:stretch>
              <a:fillRect/>
            </a:stretch>
          </p:blipFill>
          <p:spPr>
            <a:xfrm>
              <a:off x="540000" y="1147366"/>
              <a:ext cx="209549" cy="219075"/>
            </a:xfrm>
            <a:prstGeom prst="rect">
              <a:avLst/>
            </a:prstGeom>
          </p:spPr>
        </p:pic>
        <p:pic>
          <p:nvPicPr>
            <p:cNvPr id="4" name="图片 4" descr="textimage8.jpeg"/>
            <p:cNvPicPr>
              <a:picLocks noChangeAspect="1"/>
            </p:cNvPicPr>
            <p:nvPr/>
          </p:nvPicPr>
          <p:blipFill>
            <a:blip r:embed="rId5" cstate="print"/>
            <a:stretch>
              <a:fillRect/>
            </a:stretch>
          </p:blipFill>
          <p:spPr>
            <a:xfrm>
              <a:off x="540000" y="1854982"/>
              <a:ext cx="209549" cy="219075"/>
            </a:xfrm>
            <a:prstGeom prst="rect">
              <a:avLst/>
            </a:prstGeom>
          </p:spPr>
        </p:pic>
        <p:pic>
          <p:nvPicPr>
            <p:cNvPr id="5" name="图片 5" descr="textimage9.jpeg"/>
            <p:cNvPicPr>
              <a:picLocks noChangeAspect="1"/>
            </p:cNvPicPr>
            <p:nvPr/>
          </p:nvPicPr>
          <p:blipFill>
            <a:blip r:embed="rId6" cstate="print"/>
            <a:stretch>
              <a:fillRect/>
            </a:stretch>
          </p:blipFill>
          <p:spPr>
            <a:xfrm>
              <a:off x="540000" y="2562598"/>
              <a:ext cx="209549" cy="219074"/>
            </a:xfrm>
            <a:prstGeom prst="rect">
              <a:avLst/>
            </a:prstGeom>
          </p:spPr>
        </p:pic>
        <p:pic>
          <p:nvPicPr>
            <p:cNvPr id="6" name="图片 6" descr="textimage10.jpeg"/>
            <p:cNvPicPr>
              <a:picLocks noChangeAspect="1"/>
            </p:cNvPicPr>
            <p:nvPr/>
          </p:nvPicPr>
          <p:blipFill>
            <a:blip r:embed="rId7" cstate="print"/>
            <a:stretch>
              <a:fillRect/>
            </a:stretch>
          </p:blipFill>
          <p:spPr>
            <a:xfrm>
              <a:off x="540000" y="3624022"/>
              <a:ext cx="209549" cy="219074"/>
            </a:xfrm>
            <a:prstGeom prst="rect">
              <a:avLst/>
            </a:prstGeom>
          </p:spPr>
        </p:pic>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40000" y="1080000"/>
            <a:ext cx="8127000" cy="1765868"/>
            <a:chOff x="540000" y="1080000"/>
            <a:chExt cx="8127000" cy="1765868"/>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1.本文以“我”与特吉的冲突开篇,这样写有什么作用?请简要分析。(4分)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2.本文第</a:t>
              </a:r>
              <a:r>
                <a:rPr lang="zh-CN" altLang="en-US" sz="1282" kern="0" spc="367"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r>
                <a:rPr lang="zh-CN" altLang="en-US" sz="1282" kern="0" spc="367"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段描写公鹿与狼搏斗的过程,运用了哪些表现手法?请简要分析。(4分)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3.请简要概括七岔犄角公鹿的形象特征。(4分)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4.本文结尾写到“我”下意识地去摸枪栓,那么“我”会再向公鹿开枪吗?请结合全文,谈谈你</a:t>
              </a:r>
              <a:r>
                <a:rPr dirty="0"/>
                <a:t/>
              </a:r>
              <a:br>
                <a:rPr dirty="0"/>
              </a:br>
              <a:r>
                <a:rPr lang="zh-CN" altLang="en-US" sz="1530" kern="0" dirty="0" smtClean="0">
                  <a:solidFill>
                    <a:srgbClr val="000000"/>
                  </a:solidFill>
                  <a:latin typeface="Times New Roman" pitchFamily="65" charset="-122"/>
                  <a:ea typeface="宋体" pitchFamily="65" charset="-122"/>
                </a:rPr>
                <a:t>的看法。(6分) </a:t>
              </a:r>
              <a:endParaRPr lang="zh-CN" altLang="en-US" dirty="0"/>
            </a:p>
          </p:txBody>
        </p:sp>
        <p:pic>
          <p:nvPicPr>
            <p:cNvPr id="3" name="图片 3" descr="textimage11.jpeg"/>
            <p:cNvPicPr>
              <a:picLocks noChangeAspect="1"/>
            </p:cNvPicPr>
            <p:nvPr/>
          </p:nvPicPr>
          <p:blipFill>
            <a:blip r:embed="rId4" cstate="print"/>
            <a:stretch>
              <a:fillRect/>
            </a:stretch>
          </p:blipFill>
          <p:spPr>
            <a:xfrm>
              <a:off x="1269000" y="1520939"/>
              <a:ext cx="209549" cy="219075"/>
            </a:xfrm>
            <a:prstGeom prst="rect">
              <a:avLst/>
            </a:prstGeom>
          </p:spPr>
        </p:pic>
        <p:pic>
          <p:nvPicPr>
            <p:cNvPr id="4" name="图片 4" descr="textimage12.jpeg"/>
            <p:cNvPicPr>
              <a:picLocks noChangeAspect="1"/>
            </p:cNvPicPr>
            <p:nvPr/>
          </p:nvPicPr>
          <p:blipFill>
            <a:blip r:embed="rId5" cstate="print"/>
            <a:stretch>
              <a:fillRect/>
            </a:stretch>
          </p:blipFill>
          <p:spPr>
            <a:xfrm>
              <a:off x="1672950" y="1520939"/>
              <a:ext cx="209549" cy="219075"/>
            </a:xfrm>
            <a:prstGeom prst="rect">
              <a:avLst/>
            </a:prstGeom>
          </p:spPr>
        </p:pic>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①通过紧张的冲突,引起读者阅读兴趣,把读者迅速带入小说情境;②引出下文“我”</a:t>
            </a:r>
            <a:r>
              <a:rPr dirty="0"/>
              <a:t/>
            </a:r>
            <a:br>
              <a:rPr dirty="0"/>
            </a:br>
            <a:r>
              <a:rPr lang="zh-CN" altLang="en-US" sz="1530" kern="0" dirty="0" smtClean="0">
                <a:solidFill>
                  <a:srgbClr val="000000"/>
                </a:solidFill>
                <a:latin typeface="Times New Roman" pitchFamily="65" charset="-122"/>
                <a:ea typeface="宋体" pitchFamily="65" charset="-122"/>
              </a:rPr>
              <a:t>去打猎的故事;③交代“我”的孤儿身份、与继父的情感隔膜,以及“我”对亲情的渴望;④初</a:t>
            </a:r>
            <a:r>
              <a:rPr dirty="0"/>
              <a:t/>
            </a:r>
            <a:br>
              <a:rPr dirty="0"/>
            </a:br>
            <a:r>
              <a:rPr lang="zh-CN" altLang="en-US" sz="1530" kern="0" dirty="0" smtClean="0">
                <a:solidFill>
                  <a:srgbClr val="000000"/>
                </a:solidFill>
                <a:latin typeface="Times New Roman" pitchFamily="65" charset="-122"/>
                <a:ea typeface="宋体" pitchFamily="65" charset="-122"/>
              </a:rPr>
              <a:t>步刻画“我”性格的倔强和好强。</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本题考查分析小说情节作用的能力。解答此题,应从内容和结构两方面入手进行分</a:t>
            </a:r>
            <a:r>
              <a:rPr dirty="0"/>
              <a:t/>
            </a:r>
            <a:br>
              <a:rPr dirty="0"/>
            </a:br>
            <a:r>
              <a:rPr lang="zh-CN" altLang="en-US" sz="1530" kern="0" dirty="0" smtClean="0">
                <a:solidFill>
                  <a:srgbClr val="000000"/>
                </a:solidFill>
                <a:latin typeface="Times New Roman" pitchFamily="65" charset="-122"/>
                <a:ea typeface="宋体" pitchFamily="65" charset="-122"/>
              </a:rPr>
              <a:t>析。从结构方面来看,以“我”与继父的冲突开篇有为下文情节进行铺垫的作用,也可引发读</a:t>
            </a:r>
            <a:r>
              <a:rPr dirty="0"/>
              <a:t/>
            </a:r>
            <a:br>
              <a:rPr dirty="0"/>
            </a:br>
            <a:r>
              <a:rPr lang="zh-CN" altLang="en-US" sz="1530" kern="0" dirty="0" smtClean="0">
                <a:solidFill>
                  <a:srgbClr val="000000"/>
                </a:solidFill>
                <a:latin typeface="Times New Roman" pitchFamily="65" charset="-122"/>
                <a:ea typeface="宋体" pitchFamily="65" charset="-122"/>
              </a:rPr>
              <a:t>者的阅读兴趣。从内容方面来看,文章第④段的“我爸爸早死了”“没过几年,妈妈也病死</a:t>
            </a:r>
            <a:r>
              <a:rPr dirty="0"/>
              <a:t/>
            </a:r>
            <a:br>
              <a:rPr dirty="0"/>
            </a:br>
            <a:r>
              <a:rPr lang="zh-CN" altLang="en-US" sz="1530" kern="0" dirty="0" smtClean="0">
                <a:solidFill>
                  <a:srgbClr val="000000"/>
                </a:solidFill>
                <a:latin typeface="Times New Roman" pitchFamily="65" charset="-122"/>
                <a:ea typeface="宋体" pitchFamily="65" charset="-122"/>
              </a:rPr>
              <a:t>了”,交代了“我”孤儿的身份;继父吼“我”打“我”,而“我从未叫过这位继父一声‘爸</a:t>
            </a:r>
            <a:r>
              <a:rPr dirty="0"/>
              <a:t/>
            </a:r>
            <a:br>
              <a:rPr dirty="0"/>
            </a:br>
            <a:r>
              <a:rPr lang="zh-CN" altLang="en-US" sz="1530" kern="0" dirty="0" smtClean="0">
                <a:solidFill>
                  <a:srgbClr val="000000"/>
                </a:solidFill>
                <a:latin typeface="Times New Roman" pitchFamily="65" charset="-122"/>
                <a:ea typeface="宋体" pitchFamily="65" charset="-122"/>
              </a:rPr>
              <a:t>爸’”,突出“我”与继父关系的紧张和感情上的隔膜,同时也体现了“我”对亲情的渴望;</a:t>
            </a:r>
            <a:r>
              <a:rPr dirty="0"/>
              <a:t/>
            </a:r>
            <a:br>
              <a:rPr dirty="0"/>
            </a:br>
            <a:r>
              <a:rPr lang="zh-CN" altLang="en-US" sz="1530" kern="0" dirty="0" smtClean="0">
                <a:solidFill>
                  <a:srgbClr val="000000"/>
                </a:solidFill>
                <a:latin typeface="Times New Roman" pitchFamily="65" charset="-122"/>
                <a:ea typeface="宋体" pitchFamily="65" charset="-122"/>
              </a:rPr>
              <a:t>“我”的言行举止,如面对继父的打骂,坚强不哭,当继父要求“我”拿着“几乎和我一般高的</a:t>
            </a:r>
            <a:r>
              <a:rPr dirty="0"/>
              <a:t/>
            </a:r>
            <a:br>
              <a:rPr dirty="0"/>
            </a:br>
            <a:r>
              <a:rPr lang="zh-CN" altLang="en-US" sz="1530" kern="0" dirty="0" smtClean="0">
                <a:solidFill>
                  <a:srgbClr val="000000"/>
                </a:solidFill>
                <a:latin typeface="Times New Roman" pitchFamily="65" charset="-122"/>
                <a:ea typeface="宋体" pitchFamily="65" charset="-122"/>
              </a:rPr>
              <a:t>猎枪”去打猎时,“我”只是“紧紧攥住枪筒”,刻画出“我”倔强和好强的性格特征。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①动作描写。从正面对公鹿与狼恶斗的过程作了细致描绘,如公鹿忍着剧痛攀爬石</a:t>
            </a:r>
            <a:r>
              <a:rPr dirty="0"/>
              <a:t/>
            </a:r>
            <a:br>
              <a:rPr dirty="0"/>
            </a:br>
            <a:r>
              <a:rPr lang="zh-CN" altLang="en-US" sz="1530" kern="0" dirty="0" smtClean="0">
                <a:solidFill>
                  <a:srgbClr val="000000"/>
                </a:solidFill>
                <a:latin typeface="Times New Roman" pitchFamily="65" charset="-122"/>
                <a:ea typeface="宋体" pitchFamily="65" charset="-122"/>
              </a:rPr>
              <a:t>崖的姿态,恶狼弓腰、咧嘴,凶残地发起进攻时的动作细节等,生动传神。②比喻的修辞手法。</a:t>
            </a:r>
            <a:r>
              <a:rPr dirty="0"/>
              <a:t/>
            </a:r>
            <a:br>
              <a:rPr dirty="0"/>
            </a:br>
            <a:r>
              <a:rPr lang="zh-CN" altLang="en-US" sz="1530" kern="0" dirty="0" smtClean="0">
                <a:solidFill>
                  <a:srgbClr val="000000"/>
                </a:solidFill>
                <a:latin typeface="Times New Roman" pitchFamily="65" charset="-122"/>
                <a:ea typeface="宋体" pitchFamily="65" charset="-122"/>
              </a:rPr>
              <a:t>把被鹿角叉起的狼比喻成石头,表现公鹿的勇猛。③侧面烘托。通过“我”的心理描写,烘托</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出狼鹿恶战的紧张气氛,表达“我”对公鹿的赞美,强化对公鹿形象的塑造。(或:通过写狼的</a:t>
            </a:r>
            <a:r>
              <a:rPr dirty="0"/>
              <a:t/>
            </a:r>
            <a:br>
              <a:rPr dirty="0"/>
            </a:br>
            <a:r>
              <a:rPr lang="zh-CN" altLang="en-US" sz="1530" kern="0" dirty="0" smtClean="0">
                <a:solidFill>
                  <a:srgbClr val="000000"/>
                </a:solidFill>
                <a:latin typeface="Times New Roman" pitchFamily="65" charset="-122"/>
                <a:ea typeface="宋体" pitchFamily="65" charset="-122"/>
              </a:rPr>
              <a:t>凶残,侧面衬托出公鹿的勇猛和机智)</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本题考查鉴赏小说表现手法的能力。解答此题,可根据原文中的句子进行分析。首先,</a:t>
            </a:r>
            <a:r>
              <a:rPr dirty="0"/>
              <a:t/>
            </a:r>
            <a:br>
              <a:rPr dirty="0"/>
            </a:br>
            <a:r>
              <a:rPr lang="zh-CN" altLang="en-US" sz="1530" kern="0" dirty="0" smtClean="0">
                <a:solidFill>
                  <a:srgbClr val="000000"/>
                </a:solidFill>
                <a:latin typeface="Times New Roman" pitchFamily="65" charset="-122"/>
                <a:ea typeface="宋体" pitchFamily="65" charset="-122"/>
              </a:rPr>
              <a:t>找到公鹿与狼搏斗过程中的描写内容,如狼追赶公鹿时,公鹿“扭头瞅瞅”“跑来”“跑上”</a:t>
            </a:r>
            <a:r>
              <a:rPr dirty="0"/>
              <a:t/>
            </a:r>
            <a:br>
              <a:rPr dirty="0"/>
            </a:br>
            <a:r>
              <a:rPr lang="zh-CN" altLang="en-US" sz="1530" kern="0" dirty="0" smtClean="0">
                <a:solidFill>
                  <a:srgbClr val="000000"/>
                </a:solidFill>
                <a:latin typeface="Times New Roman" pitchFamily="65" charset="-122"/>
                <a:ea typeface="宋体" pitchFamily="65" charset="-122"/>
              </a:rPr>
              <a:t>“放慢脚步”“蹬着”等一系列细致的动作,突出了它忍着剧痛费力攀爬石崖的姿态。然后,</a:t>
            </a:r>
            <a:r>
              <a:rPr dirty="0"/>
              <a:t/>
            </a:r>
            <a:br>
              <a:rPr dirty="0"/>
            </a:br>
            <a:r>
              <a:rPr lang="zh-CN" altLang="en-US" sz="1530" kern="0" dirty="0" smtClean="0">
                <a:solidFill>
                  <a:srgbClr val="000000"/>
                </a:solidFill>
                <a:latin typeface="Times New Roman" pitchFamily="65" charset="-122"/>
                <a:ea typeface="宋体" pitchFamily="65" charset="-122"/>
              </a:rPr>
              <a:t>找到文中和“我”有关的内容,如看到恶狼扑向公鹿时,“我的心一下子揪紧了”,“我”紧张</a:t>
            </a:r>
            <a:r>
              <a:rPr dirty="0"/>
              <a:t/>
            </a:r>
            <a:br>
              <a:rPr dirty="0"/>
            </a:br>
            <a:r>
              <a:rPr lang="zh-CN" altLang="en-US" sz="1530" kern="0" dirty="0" smtClean="0">
                <a:solidFill>
                  <a:srgbClr val="000000"/>
                </a:solidFill>
                <a:latin typeface="Times New Roman" pitchFamily="65" charset="-122"/>
                <a:ea typeface="宋体" pitchFamily="65" charset="-122"/>
              </a:rPr>
              <a:t>的心理烘托出狼鹿恶战的氛围,强化了作者对公鹿形象的塑造。最后,找出文中运用修辞的语</a:t>
            </a:r>
            <a:r>
              <a:rPr dirty="0"/>
              <a:t/>
            </a:r>
            <a:br>
              <a:rPr dirty="0"/>
            </a:br>
            <a:r>
              <a:rPr lang="zh-CN" altLang="en-US" sz="1530" kern="0" dirty="0" smtClean="0">
                <a:solidFill>
                  <a:srgbClr val="000000"/>
                </a:solidFill>
                <a:latin typeface="Times New Roman" pitchFamily="65" charset="-122"/>
                <a:ea typeface="宋体" pitchFamily="65" charset="-122"/>
              </a:rPr>
              <a:t>句,分析其作用。回答时,先明确表现手法,然后结合文本对其作用进行具体分析。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①体格健壮,长有漂亮的犄角。②刚猛傲然,斗志高昂。③沉稳而有智慧。④有头领</a:t>
            </a:r>
            <a:r>
              <a:rPr dirty="0"/>
              <a:t/>
            </a:r>
            <a:br>
              <a:rPr dirty="0"/>
            </a:br>
            <a:r>
              <a:rPr lang="zh-CN" altLang="en-US" sz="1530" kern="0" dirty="0" smtClean="0">
                <a:solidFill>
                  <a:srgbClr val="000000"/>
                </a:solidFill>
                <a:latin typeface="Times New Roman" pitchFamily="65" charset="-122"/>
                <a:ea typeface="宋体" pitchFamily="65" charset="-122"/>
              </a:rPr>
              <a:t>气质和牺牲精神,时时保护弱小。</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本题考查筛选、概括信息的能力。答题要点主要分布在第⑨段和第</a:t>
            </a:r>
            <a:r>
              <a:rPr lang="zh-CN" altLang="en-US" sz="1282" kern="0" spc="367"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r>
              <a:rPr lang="zh-CN" altLang="en-US" sz="1282" kern="0" spc="367"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段。第⑨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段中有“是一头健壮的公鹿,它头上顶着光闪闪的犄角”“很有气势”“跟在最后”“护卫</a:t>
            </a:r>
            <a:r>
              <a:rPr dirty="0"/>
              <a:t/>
            </a:r>
            <a:br>
              <a:rPr dirty="0"/>
            </a:br>
            <a:r>
              <a:rPr lang="zh-CN" altLang="en-US" sz="1530" kern="0" dirty="0" smtClean="0">
                <a:solidFill>
                  <a:srgbClr val="000000"/>
                </a:solidFill>
                <a:latin typeface="Times New Roman" pitchFamily="65" charset="-122"/>
                <a:ea typeface="宋体" pitchFamily="65" charset="-122"/>
              </a:rPr>
              <a:t>鹿群”等,第</a:t>
            </a:r>
            <a:r>
              <a:rPr lang="zh-CN" altLang="en-US" sz="1282" kern="0" spc="367"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r>
              <a:rPr lang="zh-CN" altLang="en-US" sz="1282" kern="0" spc="367"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段中有“撇开鹿群”“真有一手”“沉着地等待着”等,对这些关键词句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进行概括可得出答案。</a:t>
            </a:r>
            <a:endParaRPr lang="zh-CN" altLang="en-US" dirty="0"/>
          </a:p>
        </p:txBody>
      </p:sp>
      <p:pic>
        <p:nvPicPr>
          <p:cNvPr id="3" name="图片 3" descr="textimage13.jpeg"/>
          <p:cNvPicPr>
            <a:picLocks noChangeAspect="1"/>
          </p:cNvPicPr>
          <p:nvPr/>
        </p:nvPicPr>
        <p:blipFill>
          <a:blip r:embed="rId4" cstate="print"/>
          <a:stretch>
            <a:fillRect/>
          </a:stretch>
        </p:blipFill>
        <p:spPr>
          <a:xfrm>
            <a:off x="6760800" y="4685446"/>
            <a:ext cx="209549" cy="219074"/>
          </a:xfrm>
          <a:prstGeom prst="rect">
            <a:avLst/>
          </a:prstGeom>
        </p:spPr>
      </p:pic>
      <p:pic>
        <p:nvPicPr>
          <p:cNvPr id="4" name="图片 4" descr="textimage14.jpeg"/>
          <p:cNvPicPr>
            <a:picLocks noChangeAspect="1"/>
          </p:cNvPicPr>
          <p:nvPr/>
        </p:nvPicPr>
        <p:blipFill>
          <a:blip r:embed="rId5" cstate="print"/>
          <a:stretch>
            <a:fillRect/>
          </a:stretch>
        </p:blipFill>
        <p:spPr>
          <a:xfrm>
            <a:off x="7164750" y="4685446"/>
            <a:ext cx="209549" cy="219074"/>
          </a:xfrm>
          <a:prstGeom prst="rect">
            <a:avLst/>
          </a:prstGeom>
        </p:spPr>
      </p:pic>
      <p:pic>
        <p:nvPicPr>
          <p:cNvPr id="5" name="图片 5" descr="textimage15.jpeg"/>
          <p:cNvPicPr>
            <a:picLocks noChangeAspect="1"/>
          </p:cNvPicPr>
          <p:nvPr/>
        </p:nvPicPr>
        <p:blipFill>
          <a:blip r:embed="rId4" cstate="print"/>
          <a:stretch>
            <a:fillRect/>
          </a:stretch>
        </p:blipFill>
        <p:spPr>
          <a:xfrm>
            <a:off x="1560600" y="5393062"/>
            <a:ext cx="209549" cy="219075"/>
          </a:xfrm>
          <a:prstGeom prst="rect">
            <a:avLst/>
          </a:prstGeom>
        </p:spPr>
      </p:pic>
      <p:pic>
        <p:nvPicPr>
          <p:cNvPr id="6" name="图片 6" descr="textimage16.jpeg"/>
          <p:cNvPicPr>
            <a:picLocks noChangeAspect="1"/>
          </p:cNvPicPr>
          <p:nvPr/>
        </p:nvPicPr>
        <p:blipFill>
          <a:blip r:embed="rId5" cstate="print"/>
          <a:stretch>
            <a:fillRect/>
          </a:stretch>
        </p:blipFill>
        <p:spPr>
          <a:xfrm>
            <a:off x="1964550" y="5393062"/>
            <a:ext cx="209549" cy="219075"/>
          </a:xfrm>
          <a:prstGeom prst="rect">
            <a:avLst/>
          </a:prstGeom>
        </p:spPr>
      </p:pic>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40000" y="838492"/>
            <a:ext cx="8158472" cy="5924615"/>
            <a:chOff x="540000" y="777063"/>
            <a:chExt cx="8158472" cy="5924615"/>
          </a:xfrm>
        </p:grpSpPr>
        <p:sp>
          <p:nvSpPr>
            <p:cNvPr id="2" name="TextBox 2"/>
            <p:cNvSpPr txBox="1"/>
            <p:nvPr/>
          </p:nvSpPr>
          <p:spPr>
            <a:xfrm>
              <a:off x="540000" y="777063"/>
              <a:ext cx="8127000" cy="49444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审题方法</a:t>
              </a:r>
              <a:r>
                <a:rPr lang="zh-CN" altLang="en-US" sz="1530" kern="0" dirty="0" smtClean="0">
                  <a:solidFill>
                    <a:srgbClr val="000000"/>
                  </a:solidFill>
                  <a:latin typeface="Times New Roman" pitchFamily="65" charset="-122"/>
                  <a:ea typeface="宋体" pitchFamily="65" charset="-122"/>
                </a:rPr>
                <a:t>　本题题干中有“简要概括”“形象特征”等重要信息,这些信息告诉我们本题的</a:t>
              </a:r>
              <a:r>
                <a:rPr dirty="0"/>
                <a:t/>
              </a:r>
              <a:br>
                <a:rPr dirty="0"/>
              </a:br>
              <a:r>
                <a:rPr lang="zh-CN" altLang="en-US" sz="1530" kern="0" dirty="0" smtClean="0">
                  <a:solidFill>
                    <a:srgbClr val="000000"/>
                  </a:solidFill>
                  <a:latin typeface="Times New Roman" pitchFamily="65" charset="-122"/>
                  <a:ea typeface="宋体" pitchFamily="65" charset="-122"/>
                </a:rPr>
                <a:t>题型是“概括特征题”,这就提示了我们要根据文本中的关键信息概括出答案。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看法一:不会再向公鹿开枪。①公鹿健硕的体态,它在与恶狼搏斗中展现出的勇气和</a:t>
              </a:r>
              <a:r>
                <a:rPr dirty="0"/>
                <a:t/>
              </a:r>
              <a:br>
                <a:rPr dirty="0"/>
              </a:br>
              <a:r>
                <a:rPr lang="zh-CN" altLang="en-US" sz="1530" kern="0" dirty="0" smtClean="0">
                  <a:solidFill>
                    <a:srgbClr val="000000"/>
                  </a:solidFill>
                  <a:latin typeface="Times New Roman" pitchFamily="65" charset="-122"/>
                  <a:ea typeface="宋体" pitchFamily="65" charset="-122"/>
                </a:rPr>
                <a:t>智谋都让“我”着迷。②“我”从公鹿身上汲取到作为男子汉应有的不屈气概,这让“我”</a:t>
              </a:r>
              <a:r>
                <a:rPr dirty="0"/>
                <a:t/>
              </a:r>
              <a:br>
                <a:rPr dirty="0"/>
              </a:br>
              <a:r>
                <a:rPr lang="zh-CN" altLang="en-US" sz="1530" kern="0" dirty="0" smtClean="0">
                  <a:solidFill>
                    <a:srgbClr val="000000"/>
                  </a:solidFill>
                  <a:latin typeface="Times New Roman" pitchFamily="65" charset="-122"/>
                  <a:ea typeface="宋体" pitchFamily="65" charset="-122"/>
                </a:rPr>
                <a:t>对它心生敬意。③公鹿对鹿群的保护,触动了“我”内心的痛处,“我”不忍母鹿和小鹿失去</a:t>
              </a:r>
              <a:r>
                <a:rPr dirty="0"/>
                <a:t/>
              </a:r>
              <a:br>
                <a:rPr dirty="0"/>
              </a:br>
              <a:r>
                <a:rPr lang="zh-CN" altLang="en-US" sz="1530" kern="0" dirty="0" smtClean="0">
                  <a:solidFill>
                    <a:srgbClr val="000000"/>
                  </a:solidFill>
                  <a:latin typeface="Times New Roman" pitchFamily="65" charset="-122"/>
                  <a:ea typeface="宋体" pitchFamily="65" charset="-122"/>
                </a:rPr>
                <a:t>公鹿。④公鹿已受重伤,“我”此时如再开枪,胜之不武,并不能证明“我”具有让全部落的人</a:t>
              </a:r>
              <a:r>
                <a:rPr dirty="0"/>
                <a:t/>
              </a:r>
              <a:br>
                <a:rPr dirty="0"/>
              </a:br>
              <a:r>
                <a:rPr lang="zh-CN" altLang="en-US" sz="1530" kern="0" dirty="0" smtClean="0">
                  <a:solidFill>
                    <a:srgbClr val="000000"/>
                  </a:solidFill>
                  <a:latin typeface="Times New Roman" pitchFamily="65" charset="-122"/>
                  <a:ea typeface="宋体" pitchFamily="65" charset="-122"/>
                </a:rPr>
                <a:t>都服气的狩猎能力。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看法二:会再向公鹿开枪。①“我”已意识到自己是一名猎手,而不是看热闹的孩子,“我”负</a:t>
              </a:r>
              <a:r>
                <a:rPr dirty="0"/>
                <a:t/>
              </a:r>
              <a:br>
                <a:rPr dirty="0"/>
              </a:br>
              <a:r>
                <a:rPr lang="zh-CN" altLang="en-US" sz="1530" kern="0" dirty="0" smtClean="0">
                  <a:solidFill>
                    <a:srgbClr val="000000"/>
                  </a:solidFill>
                  <a:latin typeface="Times New Roman" pitchFamily="65" charset="-122"/>
                  <a:ea typeface="宋体" pitchFamily="65" charset="-122"/>
                </a:rPr>
                <a:t>有狩猎的使命。②公鹿的刚猛和骄傲激发了“我”的斗志,“我”也应该展现出“我”的勇</a:t>
              </a:r>
              <a:r>
                <a:rPr dirty="0"/>
                <a:t/>
              </a:r>
              <a:br>
                <a:rPr dirty="0"/>
              </a:br>
              <a:r>
                <a:rPr lang="zh-CN" altLang="en-US" sz="1530" kern="0" dirty="0" smtClean="0">
                  <a:solidFill>
                    <a:srgbClr val="000000"/>
                  </a:solidFill>
                  <a:latin typeface="Times New Roman" pitchFamily="65" charset="-122"/>
                  <a:ea typeface="宋体" pitchFamily="65" charset="-122"/>
                </a:rPr>
                <a:t>气和骄傲。③“我”需要通过猎鹿向特吉证明自己可以不再仰人鼻息。④公鹿已经受伤,无</a:t>
              </a:r>
              <a:r>
                <a:rPr dirty="0"/>
                <a:t/>
              </a:r>
              <a:br>
                <a:rPr dirty="0"/>
              </a:br>
              <a:r>
                <a:rPr lang="zh-CN" altLang="en-US" sz="1530" kern="0" dirty="0" smtClean="0">
                  <a:solidFill>
                    <a:srgbClr val="000000"/>
                  </a:solidFill>
                  <a:latin typeface="Times New Roman" pitchFamily="65" charset="-122"/>
                  <a:ea typeface="宋体" pitchFamily="65" charset="-122"/>
                </a:rPr>
                <a:t>法快速奔跑,是狩猎的大好时机。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(任选一种看法作答,答对三点理由即可)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本题考查学生探究文本的能力。本文结尾相当精彩,给读者留下了广阔的想象空间。</a:t>
              </a:r>
              <a:r>
                <a:rPr dirty="0"/>
                <a:t/>
              </a:r>
              <a:br>
                <a:rPr dirty="0"/>
              </a:br>
              <a:r>
                <a:rPr lang="zh-CN" altLang="en-US" sz="1530" kern="0" dirty="0" smtClean="0">
                  <a:solidFill>
                    <a:srgbClr val="000000"/>
                  </a:solidFill>
                  <a:latin typeface="Times New Roman" pitchFamily="65" charset="-122"/>
                  <a:ea typeface="宋体" pitchFamily="65" charset="-122"/>
                </a:rPr>
                <a:t>不会开枪和会开枪都有可能,所以学生答题时,任选其一即可,但要注意结合文章找出理由。认</a:t>
              </a:r>
              <a:endParaRPr lang="zh-CN" altLang="en-US" dirty="0"/>
            </a:p>
          </p:txBody>
        </p:sp>
        <p:sp>
          <p:nvSpPr>
            <p:cNvPr id="3" name="TextBox 2"/>
            <p:cNvSpPr txBox="1"/>
            <p:nvPr/>
          </p:nvSpPr>
          <p:spPr>
            <a:xfrm>
              <a:off x="571472" y="5642157"/>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为“不会开枪”,要注意分析的句子有“着迷地瞅着它”“我觉得自己的心被撞击了一下,我想起了自己”“要想补它一枪真是太容易了”。认为“会开枪”,要注意分析的句子有“明天,我会拿鹿腰子让你尝的”“公鹿疲倦地走过我的眼前,还是那么骄傲”“我不是看热闹的孩子”。</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五、(2017浙江,10—13)阅读下面的文字,回答问题。(20分)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一种美味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巩高峰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他清晰地记得,六岁那年夏天的那个傍晚,当他把一条巴掌大的草鱼捧到母亲面前时,母亲眼里</a:t>
            </a:r>
            <a:r>
              <a:rPr dirty="0"/>
              <a:t/>
            </a:r>
            <a:br>
              <a:rPr dirty="0"/>
            </a:br>
            <a:r>
              <a:rPr lang="zh-CN" altLang="en-US" sz="1530" kern="0" dirty="0" smtClean="0">
                <a:solidFill>
                  <a:srgbClr val="000000"/>
                </a:solidFill>
                <a:latin typeface="Times New Roman" pitchFamily="65" charset="-122"/>
                <a:ea typeface="宋体" pitchFamily="65" charset="-122"/>
              </a:rPr>
              <a:t>第一次出现了一种</a:t>
            </a:r>
            <a:r>
              <a:rPr lang="zh-CN" altLang="en-US" sz="1530" u="sng" kern="0" dirty="0" smtClean="0">
                <a:solidFill>
                  <a:srgbClr val="000000"/>
                </a:solidFill>
                <a:latin typeface="Times New Roman" pitchFamily="65" charset="-122"/>
                <a:ea typeface="宋体" pitchFamily="65" charset="-122"/>
              </a:rPr>
              <a:t>陌生的光</a:t>
            </a:r>
            <a:r>
              <a:rPr lang="zh-CN" altLang="en-US" sz="1530" kern="0" dirty="0" smtClean="0">
                <a:solidFill>
                  <a:srgbClr val="000000"/>
                </a:solidFill>
                <a:latin typeface="Times New Roman" pitchFamily="65" charset="-122"/>
                <a:ea typeface="宋体" pitchFamily="65" charset="-122"/>
              </a:rPr>
              <a:t>。他甚至觉得,他在母亲眼里一定是突然有了地位的,这种感觉在</a:t>
            </a:r>
            <a:r>
              <a:rPr dirty="0"/>
              <a:t/>
            </a:r>
            <a:br>
              <a:rPr dirty="0"/>
            </a:br>
            <a:r>
              <a:rPr lang="zh-CN" altLang="en-US" sz="1530" kern="0" dirty="0" smtClean="0">
                <a:solidFill>
                  <a:srgbClr val="000000"/>
                </a:solidFill>
                <a:latin typeface="Times New Roman" pitchFamily="65" charset="-122"/>
                <a:ea typeface="宋体" pitchFamily="65" charset="-122"/>
              </a:rPr>
              <a:t>随后下地干活回来的父亲和两位哥哥眼里也得到了证实。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他有些受宠若惊。此前,他的生活就是满村子蹿,上树掏鸟窝,扒房檐摘桃偷瓜。因此,每天的</a:t>
            </a:r>
            <a:r>
              <a:rPr dirty="0"/>
              <a:t/>
            </a:r>
            <a:br>
              <a:rPr dirty="0"/>
            </a:br>
            <a:r>
              <a:rPr lang="zh-CN" altLang="en-US" sz="1530" kern="0" dirty="0" smtClean="0">
                <a:solidFill>
                  <a:srgbClr val="000000"/>
                </a:solidFill>
                <a:latin typeface="Times New Roman" pitchFamily="65" charset="-122"/>
                <a:ea typeface="宋体" pitchFamily="65" charset="-122"/>
              </a:rPr>
              <a:t>饭都没准时过,啥时肚子饿了回家吃饭,都要先挨上父亲或母亲的一顿打才能挨着饭碗的边儿。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那天不一样,母亲把双手在围裙上擦了又擦。母亲终于接过那条鱼时,他忽然有一点点失望,那</a:t>
            </a:r>
            <a:r>
              <a:rPr dirty="0"/>
              <a:t/>
            </a:r>
            <a:br>
              <a:rPr dirty="0"/>
            </a:br>
            <a:r>
              <a:rPr lang="zh-CN" altLang="en-US" sz="1530" kern="0" dirty="0" smtClean="0">
                <a:solidFill>
                  <a:srgbClr val="000000"/>
                </a:solidFill>
                <a:latin typeface="Times New Roman" pitchFamily="65" charset="-122"/>
                <a:ea typeface="宋体" pitchFamily="65" charset="-122"/>
              </a:rPr>
              <a:t>条本来大得超出他意料的鱼,在母亲的双手之间动弹时,竟然显得那么瘦小。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准确地说,在那之前他没吃过鱼,唇齿间也回荡不起勾涎引馋的味道。他相信两个哥哥应该也</a:t>
            </a:r>
            <a:r>
              <a:rPr dirty="0"/>
              <a:t/>
            </a:r>
            <a:br>
              <a:rPr dirty="0"/>
            </a:br>
            <a:r>
              <a:rPr lang="zh-CN" altLang="en-US" sz="1530" kern="0" dirty="0" smtClean="0">
                <a:solidFill>
                  <a:srgbClr val="000000"/>
                </a:solidFill>
                <a:latin typeface="Times New Roman" pitchFamily="65" charset="-122"/>
                <a:ea typeface="宋体" pitchFamily="65" charset="-122"/>
              </a:rPr>
              <a:t>极少尝过这东西。在母亲的招呼下,他们手忙脚乱地争抢母亲递过的准备装豆腐的瓷碗。豆</a:t>
            </a:r>
            <a:r>
              <a:rPr dirty="0"/>
              <a:t/>
            </a:r>
            <a:br>
              <a:rPr dirty="0"/>
            </a:br>
            <a:r>
              <a:rPr lang="zh-CN" altLang="en-US" sz="1530" kern="0" dirty="0" smtClean="0">
                <a:solidFill>
                  <a:srgbClr val="000000"/>
                </a:solidFill>
                <a:latin typeface="Times New Roman" pitchFamily="65" charset="-122"/>
                <a:ea typeface="宋体" pitchFamily="65" charset="-122"/>
              </a:rPr>
              <a:t>腐,是跟年联系在一起的东西了。天!为了那条鱼,母亲要舀一瓷碗的黄豆种子去换半瓷碗的</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豆腐来搭配。隐隐约约地,他有了美味的概念,还有慢慢浓起来的期待。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父亲坐在灶前一边看着火苗舔着锅底,一边简单地埋怨了几句,似乎是嫌母亲把鱼洗得太干净</a:t>
            </a:r>
            <a:r>
              <a:t/>
            </a:r>
            <a:br/>
            <a:r>
              <a:rPr lang="zh-CN" altLang="en-US" sz="1530" kern="0" dirty="0" smtClean="0">
                <a:solidFill>
                  <a:srgbClr val="000000"/>
                </a:solidFill>
                <a:latin typeface="Times New Roman" pitchFamily="65" charset="-122"/>
                <a:ea typeface="宋体" pitchFamily="65" charset="-122"/>
              </a:rPr>
              <a:t>了,没了鱼腥味。这已经是难得的意外了,平日里,父亲一个礼拜可能也就说这么一句话。父亲</a:t>
            </a:r>
            <a:r>
              <a:t/>
            </a:r>
            <a:br/>
            <a:r>
              <a:rPr lang="zh-CN" altLang="en-US" sz="1530" kern="0" dirty="0" smtClean="0">
                <a:solidFill>
                  <a:srgbClr val="000000"/>
                </a:solidFill>
                <a:latin typeface="Times New Roman" pitchFamily="65" charset="-122"/>
                <a:ea typeface="宋体" pitchFamily="65" charset="-122"/>
              </a:rPr>
              <a:t>埋怨时,母亲正在把那条鱼放进锅里,她轻手轻脚,似乎开了膛破了肚的草鱼还会有被烫痛的感</a:t>
            </a:r>
            <a:r>
              <a:t/>
            </a:r>
            <a:br/>
            <a:r>
              <a:rPr lang="zh-CN" altLang="en-US" sz="1530" kern="0" dirty="0" smtClean="0">
                <a:solidFill>
                  <a:srgbClr val="000000"/>
                </a:solidFill>
                <a:latin typeface="Times New Roman" pitchFamily="65" charset="-122"/>
                <a:ea typeface="宋体" pitchFamily="65" charset="-122"/>
              </a:rPr>
              <a:t>觉。父亲笑了笑,带着点儿嘲意。母亲嗔怪着说,你笑什么笑!鱼真的还没死,还在锅里游呢。</a:t>
            </a:r>
            <a:r>
              <a:t/>
            </a:r>
            <a:br/>
            <a:r>
              <a:rPr lang="zh-CN" altLang="en-US" sz="1530" kern="0" dirty="0" smtClean="0">
                <a:solidFill>
                  <a:srgbClr val="000000"/>
                </a:solidFill>
                <a:latin typeface="Times New Roman" pitchFamily="65" charset="-122"/>
                <a:ea typeface="宋体" pitchFamily="65" charset="-122"/>
              </a:rPr>
              <a:t>说着,母亲还掀了锅盖让父亲看。父亲保持着笑意,不愿起身。</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母亲拿着装了葱段蒜末的碗,就那么站着等水烧开。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他则坐在桌前,看这一切时他是不是双手托着腮?他忘了。反正所有的记忆都是那条鱼和围绕</a:t>
            </a:r>
            <a:r>
              <a:t/>
            </a:r>
            <a:br/>
            <a:r>
              <a:rPr lang="zh-CN" altLang="en-US" sz="1530" kern="0" dirty="0" smtClean="0">
                <a:solidFill>
                  <a:srgbClr val="000000"/>
                </a:solidFill>
                <a:latin typeface="Times New Roman" pitchFamily="65" charset="-122"/>
                <a:ea typeface="宋体" pitchFamily="65" charset="-122"/>
              </a:rPr>
              <a:t>着那条鱼而产生的梦一般</a:t>
            </a:r>
            <a:r>
              <a:rPr lang="zh-CN" altLang="en-US" sz="1530" u="sng" kern="0" dirty="0" smtClean="0">
                <a:solidFill>
                  <a:srgbClr val="000000"/>
                </a:solidFill>
                <a:latin typeface="Times New Roman" pitchFamily="65" charset="-122"/>
                <a:ea typeface="宋体" pitchFamily="65" charset="-122"/>
              </a:rPr>
              <a:t>陌生的气息</a:t>
            </a:r>
            <a:r>
              <a:rPr lang="zh-CN" altLang="en-US" sz="1530" kern="0" dirty="0" smtClean="0">
                <a:solidFill>
                  <a:srgbClr val="000000"/>
                </a:solidFill>
                <a:latin typeface="Times New Roman" pitchFamily="65" charset="-122"/>
                <a:ea typeface="宋体" pitchFamily="65" charset="-122"/>
              </a:rPr>
              <a:t>。那天什么活都不用他干,他是这顿美味的缔造者,可以</a:t>
            </a:r>
            <a:r>
              <a:t/>
            </a:r>
            <a:br/>
            <a:r>
              <a:rPr lang="zh-CN" altLang="en-US" sz="1530" kern="0" dirty="0" smtClean="0">
                <a:solidFill>
                  <a:srgbClr val="000000"/>
                </a:solidFill>
                <a:latin typeface="Times New Roman" pitchFamily="65" charset="-122"/>
                <a:ea typeface="宋体" pitchFamily="65" charset="-122"/>
              </a:rPr>
              <a:t>游手好闲。父母的举动让他觉得他有这个资格。</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在豆腐到来时,母亲甚至都没来得及埋怨一下一贯喜欢缺斤短两的豆腐贩子,因为豆腐马上就</a:t>
            </a:r>
            <a:r>
              <a:t/>
            </a:r>
            <a:br/>
            <a:r>
              <a:rPr lang="zh-CN" altLang="en-US" sz="1530" kern="0" dirty="0" smtClean="0">
                <a:solidFill>
                  <a:srgbClr val="000000"/>
                </a:solidFill>
                <a:latin typeface="Times New Roman" pitchFamily="65" charset="-122"/>
                <a:ea typeface="宋体" pitchFamily="65" charset="-122"/>
              </a:rPr>
              <a:t>被切成块下了锅。美味,让他带着很多的迫不及待,还有一点点的张皇。张皇什么呢?鱼都在</a:t>
            </a:r>
            <a:r>
              <a:t/>
            </a:r>
            <a:br/>
            <a:r>
              <a:rPr lang="zh-CN" altLang="en-US" sz="1530" kern="0" dirty="0" smtClean="0">
                <a:solidFill>
                  <a:srgbClr val="000000"/>
                </a:solidFill>
                <a:latin typeface="Times New Roman" pitchFamily="65" charset="-122"/>
                <a:ea typeface="宋体" pitchFamily="65" charset="-122"/>
              </a:rPr>
              <a:t>锅里了,它还能游回村头那条沟里去?不过这种张皇让他有点儿熟悉,在沟里捉到鱼时他也这</a:t>
            </a:r>
            <a:r>
              <a:t/>
            </a:r>
            <a:br/>
            <a:r>
              <a:rPr lang="zh-CN" altLang="en-US" sz="1530" kern="0" dirty="0" smtClean="0">
                <a:solidFill>
                  <a:srgbClr val="000000"/>
                </a:solidFill>
                <a:latin typeface="Times New Roman" pitchFamily="65" charset="-122"/>
                <a:ea typeface="宋体" pitchFamily="65" charset="-122"/>
              </a:rPr>
              <a:t>么心慌来着,因为连他自己都不相信,那条沟里竟然会有鱼。</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41269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1.小哥儿俩是在什么样的家庭环境中成长的?请简要分析。(6分)</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2.分析小说画线部分的景物描写对情节发展的作用。(4分)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3.二乖的天真可爱表现在哪些方面?请简要概括。(4分)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4.小说叙述了小哥儿俩的日常故事,请探究作者在其中所寄寓的情感态度。(6分)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来不及细细回味了,豆腐一下锅,屋子里顿时鲜香扑鼻。他是第一次知道,鱼的味道原来是这样</a:t>
            </a:r>
            <a:r>
              <a:t/>
            </a:r>
            <a:br/>
            <a:r>
              <a:rPr lang="zh-CN" altLang="en-US" sz="1530" kern="0" dirty="0" smtClean="0">
                <a:solidFill>
                  <a:srgbClr val="000000"/>
                </a:solidFill>
                <a:latin typeface="Times New Roman" pitchFamily="65" charset="-122"/>
                <a:ea typeface="宋体" pitchFamily="65" charset="-122"/>
              </a:rPr>
              <a:t>的,新鲜得让人稍稍发晕。在鱼汤从锅里到上桌之间,他拼命地翕动鼻翼,贪婪地往肺里装这些</a:t>
            </a:r>
            <a:r>
              <a:t/>
            </a:r>
            <a:br/>
            <a:r>
              <a:rPr lang="zh-CN" altLang="en-US" sz="1530" kern="0" dirty="0" smtClean="0">
                <a:solidFill>
                  <a:srgbClr val="000000"/>
                </a:solidFill>
                <a:latin typeface="Times New Roman" pitchFamily="65" charset="-122"/>
                <a:ea typeface="宋体" pitchFamily="65" charset="-122"/>
              </a:rPr>
              <a:t>味道。他相信装得越多,回味的时间就越长。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至于那锅鱼汤具体是什么滋味,他倒完全不记得哪怕一点儿细节。因为全家吃饭喝鱼汤的状</a:t>
            </a:r>
            <a:r>
              <a:t/>
            </a:r>
            <a:br/>
            <a:r>
              <a:rPr lang="zh-CN" altLang="en-US" sz="1530" kern="0" dirty="0" smtClean="0">
                <a:solidFill>
                  <a:srgbClr val="000000"/>
                </a:solidFill>
                <a:latin typeface="Times New Roman" pitchFamily="65" charset="-122"/>
                <a:ea typeface="宋体" pitchFamily="65" charset="-122"/>
              </a:rPr>
              <a:t>态都有些鲁莽,只有嘴唇和汤接触的呼呼声,一碗接一碗时勺子与锅碰撞的叮当声,还有一口与</a:t>
            </a:r>
            <a:r>
              <a:t/>
            </a:r>
            <a:br/>
            <a:r>
              <a:rPr lang="zh-CN" altLang="en-US" sz="1530" kern="0" dirty="0" smtClean="0">
                <a:solidFill>
                  <a:srgbClr val="000000"/>
                </a:solidFill>
                <a:latin typeface="Times New Roman" pitchFamily="65" charset="-122"/>
                <a:ea typeface="宋体" pitchFamily="65" charset="-122"/>
              </a:rPr>
              <a:t>另一口之间换气时隐约的急促。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那天饭桌上的气氛也不一样,一家人习惯的默不作声完全没了踪影,父亲开口谈天气了,两个哥</a:t>
            </a:r>
            <a:r>
              <a:t/>
            </a:r>
            <a:br/>
            <a:r>
              <a:rPr lang="zh-CN" altLang="en-US" sz="1530" kern="0" dirty="0" smtClean="0">
                <a:solidFill>
                  <a:srgbClr val="000000"/>
                </a:solidFill>
                <a:latin typeface="Times New Roman" pitchFamily="65" charset="-122"/>
                <a:ea typeface="宋体" pitchFamily="65" charset="-122"/>
              </a:rPr>
              <a:t>哥则说了今年可能的收成。而母亲,只是嘴含笑意,一遍又一遍地给大家盛汤。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最后,父亲说了一句有点儿没头没脑的话,父亲说,三子该上学了。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他就叫三子。如今回想起来,对鱼汤食不知味的原因应该就是这句话。两个哥哥没进过一天</a:t>
            </a:r>
            <a:r>
              <a:t/>
            </a:r>
            <a:br/>
            <a:r>
              <a:rPr lang="zh-CN" altLang="en-US" sz="1530" kern="0" dirty="0" smtClean="0">
                <a:solidFill>
                  <a:srgbClr val="000000"/>
                </a:solidFill>
                <a:latin typeface="Times New Roman" pitchFamily="65" charset="-122"/>
                <a:ea typeface="宋体" pitchFamily="65" charset="-122"/>
              </a:rPr>
              <a:t>学校的大门。现在到了他三子,父亲说他该上学了。该,就是要,快要的意思。他忘了两个哥哥</a:t>
            </a:r>
            <a:r>
              <a:t/>
            </a:r>
            <a:br/>
            <a:r>
              <a:rPr lang="zh-CN" altLang="en-US" sz="1530" kern="0" dirty="0" smtClean="0">
                <a:solidFill>
                  <a:srgbClr val="000000"/>
                </a:solidFill>
                <a:latin typeface="Times New Roman" pitchFamily="65" charset="-122"/>
                <a:ea typeface="宋体" pitchFamily="65" charset="-122"/>
              </a:rPr>
              <a:t>投过来的眼神的内容,他忘了鱼汤是什么味道,他忘了那个晚上的一切细节。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美味?美味是什么味呢?当他终于能背着书包从村头墙角中出来,忸怩地走进学校的大门,他离</a:t>
            </a:r>
            <a:r>
              <a:t/>
            </a:r>
            <a:br/>
            <a:r>
              <a:rPr lang="zh-CN" altLang="en-US" sz="1530" kern="0" dirty="0" smtClean="0">
                <a:solidFill>
                  <a:srgbClr val="000000"/>
                </a:solidFill>
                <a:latin typeface="Times New Roman" pitchFamily="65" charset="-122"/>
                <a:ea typeface="宋体" pitchFamily="65" charset="-122"/>
              </a:rPr>
              <a:t>美味的书面意思越来越近。但是,他知道美味的真正意思并不是之后的上学,仍然是有鱼的那</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848501"/>
            <a:ext cx="8127250" cy="5900120"/>
            <a:chOff x="539750" y="848501"/>
            <a:chExt cx="8127250" cy="5900120"/>
          </a:xfrm>
        </p:grpSpPr>
        <p:sp>
          <p:nvSpPr>
            <p:cNvPr id="2" name="TextBox 2"/>
            <p:cNvSpPr txBox="1"/>
            <p:nvPr/>
          </p:nvSpPr>
          <p:spPr>
            <a:xfrm>
              <a:off x="540000" y="848501"/>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天晚上——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两个哥哥忽然就饱了,先后离开桌子回屋睡觉,可是鱼汤每个人起码还可以盛两碗。他们没解</a:t>
              </a:r>
              <a:r>
                <a:rPr dirty="0"/>
                <a:t/>
              </a:r>
              <a:br>
                <a:rPr dirty="0"/>
              </a:br>
              <a:r>
                <a:rPr lang="zh-CN" altLang="en-US" sz="1530" kern="0" dirty="0" smtClean="0">
                  <a:solidFill>
                    <a:srgbClr val="000000"/>
                  </a:solidFill>
                  <a:latin typeface="Times New Roman" pitchFamily="65" charset="-122"/>
                  <a:ea typeface="宋体" pitchFamily="65" charset="-122"/>
                </a:rPr>
                <a:t>释为什么,也不用解释,地里的活要起早贪黑,否则这种鱼加豆腐的美味只能还是好多年享受一</a:t>
              </a:r>
              <a:r>
                <a:rPr dirty="0"/>
                <a:t/>
              </a:r>
              <a:br>
                <a:rPr dirty="0"/>
              </a:br>
              <a:r>
                <a:rPr lang="zh-CN" altLang="en-US" sz="1530" kern="0" dirty="0" smtClean="0">
                  <a:solidFill>
                    <a:srgbClr val="000000"/>
                  </a:solidFill>
                  <a:latin typeface="Times New Roman" pitchFamily="65" charset="-122"/>
                  <a:ea typeface="宋体" pitchFamily="65" charset="-122"/>
                </a:rPr>
                <a:t>次。父亲愣了愣,恢复了以往不苟言笑的表情。</a:t>
              </a:r>
              <a:r>
                <a:rPr lang="zh-CN" altLang="en-US" sz="1530" u="sng" kern="0" dirty="0" smtClean="0">
                  <a:solidFill>
                    <a:srgbClr val="000000"/>
                  </a:solidFill>
                  <a:latin typeface="Times New Roman" pitchFamily="65" charset="-122"/>
                  <a:ea typeface="宋体" pitchFamily="65" charset="-122"/>
                </a:rPr>
                <a:t>母亲端着碗,出神,她似乎用眼神示意过父亲别</a:t>
              </a:r>
              <a:r>
                <a:rPr dirty="0"/>
                <a:t/>
              </a:r>
              <a:br>
                <a:rPr dirty="0"/>
              </a:br>
              <a:r>
                <a:rPr lang="zh-CN" altLang="en-US" sz="1530" u="sng" kern="0" dirty="0" smtClean="0">
                  <a:solidFill>
                    <a:srgbClr val="000000"/>
                  </a:solidFill>
                  <a:latin typeface="Times New Roman" pitchFamily="65" charset="-122"/>
                  <a:ea typeface="宋体" pitchFamily="65" charset="-122"/>
                </a:rPr>
                <a:t>口不择言,但是现在她卸去了笑容,朝着屋外黑糊糊的夜空,一直出神。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可是羊要进圈,牛要喂草,猪还要吃食。都这么愣着不能解决一点儿问题。他起身去做,也只有</a:t>
              </a:r>
              <a:r>
                <a:rPr dirty="0"/>
                <a:t/>
              </a:r>
              <a:br>
                <a:rPr dirty="0"/>
              </a:br>
              <a:r>
                <a:rPr lang="zh-CN" altLang="en-US" sz="1530" kern="0" dirty="0" smtClean="0">
                  <a:solidFill>
                    <a:srgbClr val="000000"/>
                  </a:solidFill>
                  <a:latin typeface="Times New Roman" pitchFamily="65" charset="-122"/>
                  <a:ea typeface="宋体" pitchFamily="65" charset="-122"/>
                </a:rPr>
                <a:t>他还有心情做。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坐在灶前添柴火煮猪食时,已经是最后一件事了。把火点着,添第二把柴火的时候,他就抓着了</a:t>
              </a:r>
              <a:r>
                <a:rPr dirty="0"/>
                <a:t/>
              </a:r>
              <a:br>
                <a:rPr dirty="0"/>
              </a:br>
              <a:r>
                <a:rPr lang="zh-CN" altLang="en-US" sz="1530" kern="0" dirty="0" smtClean="0">
                  <a:solidFill>
                    <a:srgbClr val="000000"/>
                  </a:solidFill>
                  <a:latin typeface="Times New Roman" pitchFamily="65" charset="-122"/>
                  <a:ea typeface="宋体" pitchFamily="65" charset="-122"/>
                </a:rPr>
                <a:t>一个黏黏软软的东西,凑到灶前的火光里一看,是那条鱼!从锅里蹦到地面,它显然已经超越了</a:t>
              </a:r>
              <a:r>
                <a:rPr dirty="0"/>
                <a:t/>
              </a:r>
              <a:br>
                <a:rPr dirty="0"/>
              </a:br>
              <a:r>
                <a:rPr lang="zh-CN" altLang="en-US" sz="1530" kern="0" dirty="0" smtClean="0">
                  <a:solidFill>
                    <a:srgbClr val="000000"/>
                  </a:solidFill>
                  <a:latin typeface="Times New Roman" pitchFamily="65" charset="-122"/>
                  <a:ea typeface="宋体" pitchFamily="65" charset="-122"/>
                </a:rPr>
                <a:t>极限。现在,它早已死了,只是眼里还闪着一丝诡异的光。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(本文有删改)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1.理解文中加点词语的含义。(4分)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u="sng" kern="0" dirty="0" smtClean="0">
                  <a:solidFill>
                    <a:srgbClr val="000000"/>
                  </a:solidFill>
                  <a:latin typeface="Times New Roman" pitchFamily="65" charset="-122"/>
                  <a:ea typeface="宋体" pitchFamily="65" charset="-122"/>
                </a:rPr>
                <a:t>陌生的光</a:t>
              </a:r>
              <a:r>
                <a:rPr lang="zh-CN" altLang="en-US" sz="1530" kern="0" dirty="0" smtClean="0">
                  <a:solidFill>
                    <a:srgbClr val="000000"/>
                  </a:solidFill>
                  <a:latin typeface="Times New Roman" pitchFamily="65" charset="-122"/>
                  <a:ea typeface="宋体" pitchFamily="65" charset="-122"/>
                </a:rPr>
                <a:t>:</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u="sng" kern="0" dirty="0" smtClean="0">
                  <a:solidFill>
                    <a:srgbClr val="000000"/>
                  </a:solidFill>
                  <a:latin typeface="Times New Roman" pitchFamily="65" charset="-122"/>
                  <a:ea typeface="宋体" pitchFamily="65" charset="-122"/>
                </a:rPr>
                <a:t>陌生的气息</a:t>
              </a:r>
              <a:r>
                <a:rPr lang="zh-CN" altLang="en-US" sz="1530" kern="0" dirty="0" smtClean="0">
                  <a:solidFill>
                    <a:srgbClr val="000000"/>
                  </a:solidFill>
                  <a:latin typeface="Times New Roman" pitchFamily="65" charset="-122"/>
                  <a:ea typeface="宋体" pitchFamily="65" charset="-122"/>
                </a:rPr>
                <a:t>:</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(2分)</a:t>
              </a:r>
              <a:endParaRPr lang="zh-CN" altLang="en-US" dirty="0"/>
            </a:p>
          </p:txBody>
        </p:sp>
        <p:sp>
          <p:nvSpPr>
            <p:cNvPr id="3" name="TextBox 2"/>
            <p:cNvSpPr txBox="1"/>
            <p:nvPr/>
          </p:nvSpPr>
          <p:spPr>
            <a:xfrm>
              <a:off x="539750" y="5689100"/>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2.赏析文中画线的句子。(5分)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3.“一种美味”有多重意蕴,试简要分析。(5分)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4.小说设置了一个意外的结尾,这样写有什么好处?(6分) </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35992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(1)①与平时的不满和责备不同。②表达了母亲的惊奇、赞赏与欣慰。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(2)①与平时家庭气氛苦涩沉闷不同。②表达了对美好事物的期待与想象。</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本题考查对文中重要词语(或短语)丰富含义的体会能力和对精彩语言表达艺术的品味</a:t>
            </a:r>
            <a:r>
              <a:rPr dirty="0"/>
              <a:t/>
            </a:r>
            <a:br>
              <a:rPr dirty="0"/>
            </a:br>
            <a:r>
              <a:rPr lang="zh-CN" altLang="en-US" sz="1530" kern="0" dirty="0" smtClean="0">
                <a:solidFill>
                  <a:srgbClr val="000000"/>
                </a:solidFill>
                <a:latin typeface="Times New Roman" pitchFamily="65" charset="-122"/>
                <a:ea typeface="宋体" pitchFamily="65" charset="-122"/>
              </a:rPr>
              <a:t>能力。理解文中重要概念,必须把它放到具体语境中来分析。(1)“陌生的光”里的“光”是</a:t>
            </a:r>
            <a:r>
              <a:rPr dirty="0"/>
              <a:t/>
            </a:r>
            <a:br>
              <a:rPr dirty="0"/>
            </a:br>
            <a:r>
              <a:rPr lang="zh-CN" altLang="en-US" sz="1530" kern="0" dirty="0" smtClean="0">
                <a:solidFill>
                  <a:srgbClr val="000000"/>
                </a:solidFill>
                <a:latin typeface="Times New Roman" pitchFamily="65" charset="-122"/>
                <a:ea typeface="宋体" pitchFamily="65" charset="-122"/>
              </a:rPr>
              <a:t>指眼光。“我”以前总是调皮,没少挨父母的打,可今天拿回来一条鱼,母亲在此情此景中眼光</a:t>
            </a:r>
            <a:r>
              <a:rPr dirty="0"/>
              <a:t/>
            </a:r>
            <a:br>
              <a:rPr dirty="0"/>
            </a:br>
            <a:r>
              <a:rPr lang="zh-CN" altLang="en-US" sz="1530" kern="0" dirty="0" smtClean="0">
                <a:solidFill>
                  <a:srgbClr val="000000"/>
                </a:solidFill>
                <a:latin typeface="Times New Roman" pitchFamily="65" charset="-122"/>
                <a:ea typeface="宋体" pitchFamily="65" charset="-122"/>
              </a:rPr>
              <a:t>自然不一样,细心的“我”敏锐地感知到了这一点。要在对比中,来解释其“陌生”。(2)“陌</a:t>
            </a:r>
            <a:r>
              <a:rPr dirty="0"/>
              <a:t/>
            </a:r>
            <a:br>
              <a:rPr dirty="0"/>
            </a:br>
            <a:r>
              <a:rPr lang="zh-CN" altLang="en-US" sz="1530" kern="0" dirty="0" smtClean="0">
                <a:solidFill>
                  <a:srgbClr val="000000"/>
                </a:solidFill>
                <a:latin typeface="Times New Roman" pitchFamily="65" charset="-122"/>
                <a:ea typeface="宋体" pitchFamily="65" charset="-122"/>
              </a:rPr>
              <a:t>生的气息”里的“气息”在特定语境中应该是指气氛。因为贫穷,过去的家里气氛总是沉闷</a:t>
            </a:r>
            <a:r>
              <a:rPr dirty="0"/>
              <a:t/>
            </a:r>
            <a:br>
              <a:rPr dirty="0"/>
            </a:br>
            <a:r>
              <a:rPr lang="zh-CN" altLang="en-US" sz="1530" kern="0" dirty="0" smtClean="0">
                <a:solidFill>
                  <a:srgbClr val="000000"/>
                </a:solidFill>
                <a:latin typeface="Times New Roman" pitchFamily="65" charset="-122"/>
                <a:ea typeface="宋体" pitchFamily="65" charset="-122"/>
              </a:rPr>
              <a:t>的,是默不作声的,难得说一句话的父亲今天开始谈天气,两个哥哥说起今年的收成,母亲满嘴</a:t>
            </a:r>
            <a:r>
              <a:rPr dirty="0"/>
              <a:t/>
            </a:r>
            <a:br>
              <a:rPr dirty="0"/>
            </a:br>
            <a:r>
              <a:rPr lang="zh-CN" altLang="en-US" sz="1530" kern="0" dirty="0" smtClean="0">
                <a:solidFill>
                  <a:srgbClr val="000000"/>
                </a:solidFill>
                <a:latin typeface="Times New Roman" pitchFamily="65" charset="-122"/>
                <a:ea typeface="宋体" pitchFamily="65" charset="-122"/>
              </a:rPr>
              <a:t>笑意。这些都是“陌生”的。据此,可分析出这“陌生”就是一种精神状态,尤其要看出深藏</a:t>
            </a:r>
            <a:r>
              <a:rPr dirty="0"/>
              <a:t/>
            </a:r>
            <a:br>
              <a:rPr dirty="0"/>
            </a:br>
            <a:r>
              <a:rPr lang="zh-CN" altLang="en-US" sz="1530" kern="0" dirty="0" smtClean="0">
                <a:solidFill>
                  <a:srgbClr val="000000"/>
                </a:solidFill>
                <a:latin typeface="Times New Roman" pitchFamily="65" charset="-122"/>
                <a:ea typeface="宋体" pitchFamily="65" charset="-122"/>
              </a:rPr>
              <a:t>着的对只知调皮的“三子”也能做出一点有益的事情了的欣慰和对未来的希望之情。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①“示意”“卸”等神态细节描写,包含对照意味,细致刻画出母亲嗔怪、不安、沉</a:t>
            </a:r>
            <a:r>
              <a:rPr dirty="0"/>
              <a:t/>
            </a:r>
            <a:br>
              <a:rPr dirty="0"/>
            </a:br>
            <a:r>
              <a:rPr lang="zh-CN" altLang="en-US" sz="1530" kern="0" dirty="0" smtClean="0">
                <a:solidFill>
                  <a:srgbClr val="000000"/>
                </a:solidFill>
                <a:latin typeface="Times New Roman" pitchFamily="65" charset="-122"/>
                <a:ea typeface="宋体" pitchFamily="65" charset="-122"/>
              </a:rPr>
              <a:t>重等微妙的心理变化。②“出神”两次出现,强调了母亲沉浸在茫然、忧心和无奈的心理状</a:t>
            </a:r>
            <a:r>
              <a:rPr dirty="0"/>
              <a:t/>
            </a:r>
            <a:br>
              <a:rPr dirty="0"/>
            </a:br>
            <a:r>
              <a:rPr lang="zh-CN" altLang="en-US" sz="1530" kern="0" dirty="0" smtClean="0">
                <a:solidFill>
                  <a:srgbClr val="000000"/>
                </a:solidFill>
                <a:latin typeface="Times New Roman" pitchFamily="65" charset="-122"/>
                <a:ea typeface="宋体" pitchFamily="65" charset="-122"/>
              </a:rPr>
              <a:t>态中。③“黑糊糊的夜空”,是实景的描写,也是母亲心境的形象写照——为未来生活负担加</a:t>
            </a:r>
            <a:endParaRPr lang="en-US" altLang="zh-CN" sz="153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重而忧虑,因儿子不能均享读书机会而愧疚。</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本题考查对作品形象的欣赏、对作品内涵的赏析、对作品艺术魅力的领悟能力。这</a:t>
            </a:r>
            <a:r>
              <a:rPr dirty="0"/>
              <a:t/>
            </a:r>
            <a:br>
              <a:rPr dirty="0"/>
            </a:br>
            <a:r>
              <a:rPr lang="zh-CN" altLang="en-US" sz="1530" kern="0" dirty="0" smtClean="0">
                <a:solidFill>
                  <a:srgbClr val="000000"/>
                </a:solidFill>
                <a:latin typeface="Times New Roman" pitchFamily="65" charset="-122"/>
                <a:ea typeface="宋体" pitchFamily="65" charset="-122"/>
              </a:rPr>
              <a:t>个句子出现在全家其乐融融地喝鱼汤,父亲不经意间说出“三子该上学了”的话,两个哥哥忽</a:t>
            </a:r>
            <a:r>
              <a:rPr dirty="0"/>
              <a:t/>
            </a:r>
            <a:br>
              <a:rPr dirty="0"/>
            </a:br>
            <a:r>
              <a:rPr lang="zh-CN" altLang="en-US" sz="1530" kern="0" dirty="0" smtClean="0">
                <a:solidFill>
                  <a:srgbClr val="000000"/>
                </a:solidFill>
                <a:latin typeface="Times New Roman" pitchFamily="65" charset="-122"/>
                <a:ea typeface="宋体" pitchFamily="65" charset="-122"/>
              </a:rPr>
              <a:t>然就饱了,先后回屋睡觉去了,父亲愣了愣,恢复了不苟言笑的表情的时候。这时,描写母亲的</a:t>
            </a:r>
            <a:r>
              <a:rPr dirty="0"/>
              <a:t/>
            </a:r>
            <a:br>
              <a:rPr dirty="0"/>
            </a:br>
            <a:r>
              <a:rPr lang="zh-CN" altLang="en-US" sz="1530" kern="0" dirty="0" smtClean="0">
                <a:solidFill>
                  <a:srgbClr val="000000"/>
                </a:solidFill>
                <a:latin typeface="Times New Roman" pitchFamily="65" charset="-122"/>
                <a:ea typeface="宋体" pitchFamily="65" charset="-122"/>
              </a:rPr>
              <a:t>神态、动作,自然都与这些情景有关。可以从以下几个方面赏析这个句子:句子使用了哪些词</a:t>
            </a:r>
            <a:r>
              <a:rPr dirty="0"/>
              <a:t/>
            </a:r>
            <a:br>
              <a:rPr dirty="0"/>
            </a:br>
            <a:r>
              <a:rPr lang="zh-CN" altLang="en-US" sz="1530" kern="0" dirty="0" smtClean="0">
                <a:solidFill>
                  <a:srgbClr val="000000"/>
                </a:solidFill>
                <a:latin typeface="Times New Roman" pitchFamily="65" charset="-122"/>
                <a:ea typeface="宋体" pitchFamily="65" charset="-122"/>
              </a:rPr>
              <a:t>语,有何特殊含义,使用了什么手法,表达了什么内容,达到了什么效果。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①在物质匮乏的年代,“鱼汤”,或仅仅是对“鱼汤”的渴望,便成了满足口腹之欲的</a:t>
            </a:r>
            <a:r>
              <a:rPr dirty="0"/>
              <a:t/>
            </a:r>
            <a:br>
              <a:rPr dirty="0"/>
            </a:br>
            <a:r>
              <a:rPr lang="zh-CN" altLang="en-US" sz="1530" kern="0" dirty="0" smtClean="0">
                <a:solidFill>
                  <a:srgbClr val="000000"/>
                </a:solidFill>
                <a:latin typeface="Times New Roman" pitchFamily="65" charset="-122"/>
                <a:ea typeface="宋体" pitchFamily="65" charset="-122"/>
              </a:rPr>
              <a:t>一种“美味”。②围绕“鱼汤”的烹制,是一家人快乐、亲情和希望的酝酿,这种处于生活重</a:t>
            </a:r>
            <a:r>
              <a:rPr dirty="0"/>
              <a:t/>
            </a:r>
            <a:br>
              <a:rPr dirty="0"/>
            </a:br>
            <a:r>
              <a:rPr lang="zh-CN" altLang="en-US" sz="1530" kern="0" dirty="0" smtClean="0">
                <a:solidFill>
                  <a:srgbClr val="000000"/>
                </a:solidFill>
                <a:latin typeface="Times New Roman" pitchFamily="65" charset="-122"/>
                <a:ea typeface="宋体" pitchFamily="65" charset="-122"/>
              </a:rPr>
              <a:t>负下的情感“美味”弥足珍贵。③在此过程中,“他”由天真懵懂到初通人事,是自我的一次</a:t>
            </a:r>
            <a:r>
              <a:rPr dirty="0"/>
              <a:t/>
            </a:r>
            <a:br>
              <a:rPr dirty="0"/>
            </a:br>
            <a:r>
              <a:rPr lang="zh-CN" altLang="en-US" sz="1530" kern="0" dirty="0" smtClean="0">
                <a:solidFill>
                  <a:srgbClr val="000000"/>
                </a:solidFill>
                <a:latin typeface="Times New Roman" pitchFamily="65" charset="-122"/>
                <a:ea typeface="宋体" pitchFamily="65" charset="-122"/>
              </a:rPr>
              <a:t>重要发现与成长,更是能够滋养一生的特殊“美味”。</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本题考查从不同角度和层面对作品意蕴、民族心理和人文精神的发掘能力。题目虽</a:t>
            </a:r>
            <a:r>
              <a:rPr dirty="0"/>
              <a:t/>
            </a:r>
            <a:br>
              <a:rPr dirty="0"/>
            </a:br>
            <a:r>
              <a:rPr lang="zh-CN" altLang="en-US" sz="1530" kern="0" dirty="0" smtClean="0">
                <a:solidFill>
                  <a:srgbClr val="000000"/>
                </a:solidFill>
                <a:latin typeface="Times New Roman" pitchFamily="65" charset="-122"/>
                <a:ea typeface="宋体" pitchFamily="65" charset="-122"/>
              </a:rPr>
              <a:t>然只是从理解“一种美味”出发设题,但对“一种美味”多重意蕴的理解,涉及民族心理背</a:t>
            </a:r>
            <a:r>
              <a:rPr dirty="0"/>
              <a:t/>
            </a:r>
            <a:br>
              <a:rPr dirty="0"/>
            </a:br>
            <a:r>
              <a:rPr lang="zh-CN" altLang="en-US" sz="1530" kern="0" dirty="0" smtClean="0">
                <a:solidFill>
                  <a:srgbClr val="000000"/>
                </a:solidFill>
                <a:latin typeface="Times New Roman" pitchFamily="65" charset="-122"/>
                <a:ea typeface="宋体" pitchFamily="65" charset="-122"/>
              </a:rPr>
              <a:t>景、人文精神启示。解答此题,需要仔细阅读全文,画出相关信息,如出现“美味”的几个地</a:t>
            </a:r>
            <a:r>
              <a:rPr dirty="0"/>
              <a:t/>
            </a:r>
            <a:br>
              <a:rPr dirty="0"/>
            </a:br>
            <a:r>
              <a:rPr lang="zh-CN" altLang="en-US" sz="1530" kern="0" dirty="0" smtClean="0">
                <a:solidFill>
                  <a:srgbClr val="000000"/>
                </a:solidFill>
                <a:latin typeface="Times New Roman" pitchFamily="65" charset="-122"/>
                <a:ea typeface="宋体" pitchFamily="65" charset="-122"/>
              </a:rPr>
              <a:t>方,如母亲煮鱼汤时,尤其是第14段提到“知道美味的真正意思”,到底是什么意思?要从表层</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16966" y="919939"/>
            <a:ext cx="8150034" cy="5596921"/>
            <a:chOff x="516966" y="1080000"/>
            <a:chExt cx="8150034" cy="5596921"/>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到深层,逐层探析。从满足口腹的鱼汤这个物质意义上的“美味”,到一条小鱼换来家庭成员</a:t>
              </a:r>
              <a:r>
                <a:rPr dirty="0"/>
                <a:t/>
              </a:r>
              <a:br>
                <a:rPr dirty="0"/>
              </a:br>
              <a:r>
                <a:rPr lang="zh-CN" altLang="en-US" sz="1530" kern="0" dirty="0" smtClean="0">
                  <a:solidFill>
                    <a:srgbClr val="000000"/>
                  </a:solidFill>
                  <a:latin typeface="Times New Roman" pitchFamily="65" charset="-122"/>
                  <a:ea typeface="宋体" pitchFamily="65" charset="-122"/>
                </a:rPr>
                <a:t>间气氛的改变这种精神意义上的“美味”,再到哥哥心里明白的“地里的活要起早贪黑,否则</a:t>
              </a:r>
              <a:r>
                <a:rPr dirty="0"/>
                <a:t/>
              </a:r>
              <a:br>
                <a:rPr dirty="0"/>
              </a:br>
              <a:r>
                <a:rPr lang="zh-CN" altLang="en-US" sz="1530" kern="0" dirty="0" smtClean="0">
                  <a:solidFill>
                    <a:srgbClr val="000000"/>
                  </a:solidFill>
                  <a:latin typeface="Times New Roman" pitchFamily="65" charset="-122"/>
                  <a:ea typeface="宋体" pitchFamily="65" charset="-122"/>
                </a:rPr>
                <a:t>这种鱼加豆腐的美味只能还是好多年享受一次”这种更具深远意义的“美味”,靠勤奋劳动</a:t>
              </a:r>
              <a:r>
                <a:rPr dirty="0"/>
                <a:t/>
              </a:r>
              <a:br>
                <a:rPr dirty="0"/>
              </a:br>
              <a:r>
                <a:rPr lang="zh-CN" altLang="en-US" sz="1530" kern="0" dirty="0" smtClean="0">
                  <a:solidFill>
                    <a:srgbClr val="000000"/>
                  </a:solidFill>
                  <a:latin typeface="Times New Roman" pitchFamily="65" charset="-122"/>
                  <a:ea typeface="宋体" pitchFamily="65" charset="-122"/>
                </a:rPr>
                <a:t>换来幸福的真正美味。这里传扬的不仅是民族文化勤劳精髓,更是一种不懈奋斗的民族精</a:t>
              </a:r>
              <a:r>
                <a:rPr dirty="0"/>
                <a:t/>
              </a:r>
              <a:br>
                <a:rPr dirty="0"/>
              </a:br>
              <a:r>
                <a:rPr lang="zh-CN" altLang="en-US" sz="1530" kern="0" dirty="0" smtClean="0">
                  <a:solidFill>
                    <a:srgbClr val="000000"/>
                  </a:solidFill>
                  <a:latin typeface="Times New Roman" pitchFamily="65" charset="-122"/>
                  <a:ea typeface="宋体" pitchFamily="65" charset="-122"/>
                </a:rPr>
                <a:t>神。正是这种精神,使我们的民族不丧失希望,不断走向繁荣。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①情节在结尾处突然逆转,在出人意料的戏剧性效果上,与“欧·亨利式”的结尾有暗</a:t>
              </a:r>
              <a:r>
                <a:rPr dirty="0"/>
                <a:t/>
              </a:r>
              <a:br>
                <a:rPr dirty="0"/>
              </a:br>
              <a:r>
                <a:rPr lang="zh-CN" altLang="en-US" sz="1530" kern="0" dirty="0" smtClean="0">
                  <a:solidFill>
                    <a:srgbClr val="000000"/>
                  </a:solidFill>
                  <a:latin typeface="Times New Roman" pitchFamily="65" charset="-122"/>
                  <a:ea typeface="宋体" pitchFamily="65" charset="-122"/>
                </a:rPr>
                <a:t>合相通之处。②因前文设置的伏笔若有若无(“掀锅盖”“不记得细节”“忘了味道”等),</a:t>
              </a:r>
              <a:r>
                <a:rPr dirty="0"/>
                <a:t/>
              </a:r>
              <a:br>
                <a:rPr dirty="0"/>
              </a:br>
              <a:r>
                <a:rPr lang="zh-CN" altLang="en-US" sz="1530" kern="0" dirty="0" smtClean="0">
                  <a:solidFill>
                    <a:srgbClr val="000000"/>
                  </a:solidFill>
                  <a:latin typeface="Times New Roman" pitchFamily="65" charset="-122"/>
                  <a:ea typeface="宋体" pitchFamily="65" charset="-122"/>
                </a:rPr>
                <a:t>让结尾呈现出某种魔幻色彩。③结尾情节安排表明“鱼未入汤”,诡异之处有深意,引发读者</a:t>
              </a:r>
              <a:r>
                <a:rPr dirty="0"/>
                <a:t/>
              </a:r>
              <a:br>
                <a:rPr dirty="0"/>
              </a:br>
              <a:r>
                <a:rPr lang="zh-CN" altLang="en-US" sz="1530" kern="0" dirty="0" smtClean="0">
                  <a:solidFill>
                    <a:srgbClr val="000000"/>
                  </a:solidFill>
                  <a:latin typeface="Times New Roman" pitchFamily="65" charset="-122"/>
                  <a:ea typeface="宋体" pitchFamily="65" charset="-122"/>
                </a:rPr>
                <a:t>对美味意蕴作深度的思考与探究。④结尾提示了“美味”的含义有表里两层,与标题“一种</a:t>
              </a:r>
              <a:r>
                <a:rPr dirty="0"/>
                <a:t/>
              </a:r>
              <a:br>
                <a:rPr dirty="0"/>
              </a:br>
              <a:r>
                <a:rPr lang="zh-CN" altLang="en-US" sz="1530" kern="0" dirty="0" smtClean="0">
                  <a:solidFill>
                    <a:srgbClr val="000000"/>
                  </a:solidFill>
                  <a:latin typeface="Times New Roman" pitchFamily="65" charset="-122"/>
                  <a:ea typeface="宋体" pitchFamily="65" charset="-122"/>
                </a:rPr>
                <a:t>美味”构成呼应。</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本题考查对作品结构的分析以及艺术手法、艺术魅力的领悟能力。这样一个结尾,显</a:t>
              </a:r>
              <a:r>
                <a:rPr dirty="0"/>
                <a:t/>
              </a:r>
              <a:br>
                <a:rPr dirty="0"/>
              </a:br>
              <a:r>
                <a:rPr lang="zh-CN" altLang="en-US" sz="1530" kern="0" dirty="0" smtClean="0">
                  <a:solidFill>
                    <a:srgbClr val="000000"/>
                  </a:solidFill>
                  <a:latin typeface="Times New Roman" pitchFamily="65" charset="-122"/>
                  <a:ea typeface="宋体" pitchFamily="65" charset="-122"/>
                </a:rPr>
                <a:t>然具有逆转作用。前面大力渲染全家人高兴地品尝鱼汤的美味,结果,鱼却早已蹦出锅掉在地</a:t>
              </a:r>
              <a:r>
                <a:rPr dirty="0"/>
                <a:t/>
              </a:r>
              <a:br>
                <a:rPr dirty="0"/>
              </a:br>
              <a:r>
                <a:rPr lang="zh-CN" altLang="en-US" sz="1530" kern="0" dirty="0" smtClean="0">
                  <a:solidFill>
                    <a:srgbClr val="000000"/>
                  </a:solidFill>
                  <a:latin typeface="Times New Roman" pitchFamily="65" charset="-122"/>
                  <a:ea typeface="宋体" pitchFamily="65" charset="-122"/>
                </a:rPr>
                <a:t>上。读文至此,人心里便突然觉得很不是滋味。一家人真正是在享受一次精神的“鱼汤”。</a:t>
              </a:r>
              <a:r>
                <a:rPr dirty="0"/>
                <a:t/>
              </a:r>
              <a:br>
                <a:rPr dirty="0"/>
              </a:br>
              <a:r>
                <a:rPr lang="zh-CN" altLang="en-US" sz="1530" kern="0" dirty="0" smtClean="0">
                  <a:solidFill>
                    <a:srgbClr val="000000"/>
                  </a:solidFill>
                  <a:latin typeface="Times New Roman" pitchFamily="65" charset="-122"/>
                  <a:ea typeface="宋体" pitchFamily="65" charset="-122"/>
                </a:rPr>
                <a:t>那鱼眼里闪着一丝诡异的光,在贫困中的人类可能不理解,但那其实是在暗示:人类呀,真的应</a:t>
              </a:r>
              <a:endParaRPr lang="zh-CN" altLang="en-US" dirty="0"/>
            </a:p>
          </p:txBody>
        </p:sp>
        <p:sp>
          <p:nvSpPr>
            <p:cNvPr id="3" name="TextBox 2"/>
            <p:cNvSpPr txBox="1"/>
            <p:nvPr/>
          </p:nvSpPr>
          <p:spPr>
            <a:xfrm>
              <a:off x="516966" y="5970574"/>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该看看“外界”是怎么看待我们人类的。文章的意蕴又上升了一个层次。可以从逆转的形</a:t>
              </a:r>
              <a:r>
                <a:rPr dirty="0"/>
                <a:t/>
              </a:r>
              <a:br>
                <a:rPr dirty="0"/>
              </a:br>
              <a:r>
                <a:rPr lang="zh-CN" altLang="en-US" sz="1530" kern="0" dirty="0" smtClean="0">
                  <a:solidFill>
                    <a:srgbClr val="000000"/>
                  </a:solidFill>
                  <a:latin typeface="Times New Roman" pitchFamily="65" charset="-122"/>
                  <a:ea typeface="宋体" pitchFamily="65" charset="-122"/>
                </a:rPr>
                <a:t>式、预埋伏笔、深意暗示和文章呼应等角度分析。</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六、(2017课标全国Ⅰ,4—6)阅读下面的文字,回答问题。(14分)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天　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赵长天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风,像浪一样,梗着头向钢架房冲撞。钢架房,便发疟疾般地一阵阵战栗、摇晃,像是随时都要</a:t>
            </a:r>
            <a:r>
              <a:rPr dirty="0"/>
              <a:t/>
            </a:r>
            <a:br>
              <a:rPr dirty="0"/>
            </a:br>
            <a:r>
              <a:rPr lang="zh-CN" altLang="en-US" sz="1530" kern="0" dirty="0" smtClean="0">
                <a:solidFill>
                  <a:srgbClr val="000000"/>
                </a:solidFill>
                <a:latin typeface="Times New Roman" pitchFamily="65" charset="-122"/>
                <a:ea typeface="宋体" pitchFamily="65" charset="-122"/>
              </a:rPr>
              <a:t>散架。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渴!难忍难挨的渴,使人的思想退化得十分简单、十分原始。欲望,分解成最简单的元素:水!只</a:t>
            </a:r>
            <a:r>
              <a:rPr dirty="0"/>
              <a:t/>
            </a:r>
            <a:br>
              <a:rPr dirty="0"/>
            </a:br>
            <a:r>
              <a:rPr lang="zh-CN" altLang="en-US" sz="1530" kern="0" dirty="0" smtClean="0">
                <a:solidFill>
                  <a:srgbClr val="000000"/>
                </a:solidFill>
                <a:latin typeface="Times New Roman" pitchFamily="65" charset="-122"/>
                <a:ea typeface="宋体" pitchFamily="65" charset="-122"/>
              </a:rPr>
              <a:t>要有一杯水,哪怕半杯,不,一口也好哇!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空气失去了气体的性质,像液体,厚重而凝滞。粉尘,被风化成的极细极小的砂粒,从昏天黑地</a:t>
            </a:r>
            <a:r>
              <a:rPr dirty="0"/>
              <a:t/>
            </a:r>
            <a:br>
              <a:rPr dirty="0"/>
            </a:br>
            <a:r>
              <a:rPr lang="zh-CN" altLang="en-US" sz="1530" kern="0" dirty="0" smtClean="0">
                <a:solidFill>
                  <a:srgbClr val="000000"/>
                </a:solidFill>
                <a:latin typeface="Times New Roman" pitchFamily="65" charset="-122"/>
                <a:ea typeface="宋体" pitchFamily="65" charset="-122"/>
              </a:rPr>
              <a:t>的旷野钻入小屋,在人的五脏六腑间自由遨游。它无情地和人体争夺着仅有的一点水分。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他躺着,喉头有梗阻感,他怀疑粉尘已经在食道结成硬块。会不会引起别的疾病,比如矽肺?但</a:t>
            </a:r>
            <a:r>
              <a:rPr dirty="0"/>
              <a:t/>
            </a:r>
            <a:br>
              <a:rPr dirty="0"/>
            </a:br>
            <a:r>
              <a:rPr lang="zh-CN" altLang="en-US" sz="1530" kern="0" dirty="0" smtClean="0">
                <a:solidFill>
                  <a:srgbClr val="000000"/>
                </a:solidFill>
                <a:latin typeface="Times New Roman" pitchFamily="65" charset="-122"/>
                <a:ea typeface="宋体" pitchFamily="65" charset="-122"/>
              </a:rPr>
              <a:t>他懒得想下去。疾病的威胁,似乎已退得十分遥远。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他闭上眼,调整头部姿势,让左耳朵不受任何阻碍,他左耳听力比右耳强。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风声。丝毫没有减弱的趋势。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他仍然充满希望地倾听。</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基地首长一定牵挂着这支小试验队,但无能为力。远隔一百公里,运水车不能出动,直升机无法</a:t>
            </a:r>
            <a:r>
              <a:t/>
            </a:r>
            <a:br/>
            <a:r>
              <a:rPr lang="zh-CN" altLang="en-US" sz="1530" kern="0" dirty="0" smtClean="0">
                <a:solidFill>
                  <a:srgbClr val="000000"/>
                </a:solidFill>
                <a:latin typeface="Times New Roman" pitchFamily="65" charset="-122"/>
                <a:ea typeface="宋体" pitchFamily="65" charset="-122"/>
              </a:rPr>
              <a:t>起飞,在狂虐的大自然面前,人暂时还只能居于屈从的地位。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他不想再费劲去听了。目前最明智的,也许就是进入半昏迷状态,减少消耗,最大限度地保存体</a:t>
            </a:r>
            <a:r>
              <a:t/>
            </a:r>
            <a:br/>
            <a:r>
              <a:rPr lang="zh-CN" altLang="en-US" sz="1530" kern="0" dirty="0" smtClean="0">
                <a:solidFill>
                  <a:srgbClr val="000000"/>
                </a:solidFill>
                <a:latin typeface="Times New Roman" pitchFamily="65" charset="-122"/>
                <a:ea typeface="宋体" pitchFamily="65" charset="-122"/>
              </a:rPr>
              <a:t>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于是,这间屋子,便沉入无生命状态</a:t>
            </a:r>
            <a:r>
              <a:rPr lang="zh-CN" altLang="en-US" sz="1530"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忽然,处于混沌状态的他,像被雷电击中,浑身一震。一种声音!他转过头。他相信左耳的听觉,</a:t>
            </a:r>
            <a:r>
              <a:t/>
            </a:r>
            <a:br/>
            <a:r>
              <a:rPr lang="zh-CN" altLang="en-US" sz="1530" kern="0" dirty="0" smtClean="0">
                <a:solidFill>
                  <a:srgbClr val="000000"/>
                </a:solidFill>
                <a:latin typeface="Times New Roman" pitchFamily="65" charset="-122"/>
                <a:ea typeface="宋体" pitchFamily="65" charset="-122"/>
              </a:rPr>
              <a:t>没错,滤去风声、沙声、钢架呻吟声、铁皮震颤声,还有一种虽然微弱,却执着,并带节奏的敲</a:t>
            </a:r>
            <a:r>
              <a:t/>
            </a:r>
            <a:br/>
            <a:r>
              <a:rPr lang="zh-CN" altLang="en-US" sz="1530" kern="0" dirty="0" smtClean="0">
                <a:solidFill>
                  <a:srgbClr val="000000"/>
                </a:solidFill>
                <a:latin typeface="Times New Roman" pitchFamily="65" charset="-122"/>
                <a:ea typeface="宋体" pitchFamily="65" charset="-122"/>
              </a:rPr>
              <a:t>击声。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“有人敲门!”他喊起来。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遭雷击了,都遭雷击了,一个个全从床上跳起,跌跌撞撞,竟全扑到门口。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真真切切,有人敲门。谁?当然不可能是运水车,运水车会揿喇叭。微弱的敲门声已经明白无</a:t>
            </a:r>
            <a:r>
              <a:t/>
            </a:r>
            <a:br/>
            <a:r>
              <a:rPr lang="zh-CN" altLang="en-US" sz="1530" kern="0" dirty="0" smtClean="0">
                <a:solidFill>
                  <a:srgbClr val="000000"/>
                </a:solidFill>
                <a:latin typeface="Times New Roman" pitchFamily="65" charset="-122"/>
                <a:ea typeface="宋体" pitchFamily="65" charset="-122"/>
              </a:rPr>
              <a:t>误地告诉大家:不是来救他们的天神,而是需要他们援救的弱者。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人的生命力,也许是最尖端的科研项目,远比上天的导弹玄秘。如果破门而入的是一队救援大</a:t>
            </a:r>
            <a:r>
              <a:t/>
            </a:r>
            <a:br/>
            <a:r>
              <a:rPr lang="zh-CN" altLang="en-US" sz="1530" kern="0" dirty="0" smtClean="0">
                <a:solidFill>
                  <a:srgbClr val="000000"/>
                </a:solidFill>
                <a:latin typeface="Times New Roman" pitchFamily="65" charset="-122"/>
                <a:ea typeface="宋体" pitchFamily="65" charset="-122"/>
              </a:rPr>
              <a:t>军,屋里这几个人准兴奋得瘫倒在地。而此刻,个个都像喝足了人参汤。</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“桌子上有资料没有?当心被风卷出去!”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“门别开得太大!”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“找根棍子撑住!”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每个人都找到了合适的位置,摆好了下死力的姿势。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他朝后看看。“开啦!”撤掉顶门棍,他慢慢移动门闩。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门闩吱吱叫着,痛苦地撤离自己的岗位。当门闩终于脱离了销眼,那门,便呼地弹开来,紧接着,</a:t>
            </a:r>
            <a:r>
              <a:t/>
            </a:r>
            <a:br/>
            <a:r>
              <a:rPr lang="zh-CN" altLang="en-US" sz="1530" kern="0" dirty="0" smtClean="0">
                <a:solidFill>
                  <a:srgbClr val="000000"/>
                </a:solidFill>
                <a:latin typeface="Times New Roman" pitchFamily="65" charset="-122"/>
                <a:ea typeface="宋体" pitchFamily="65" charset="-122"/>
              </a:rPr>
              <a:t>从门外滚进灰扑扑一团什么东西和打得脸生疼的沙砾石块,屋里霎时一片混乱,像回到神话中</a:t>
            </a:r>
            <a:r>
              <a:t/>
            </a:r>
            <a:br/>
            <a:r>
              <a:rPr lang="zh-CN" altLang="en-US" sz="1530" kern="0" dirty="0" smtClean="0">
                <a:solidFill>
                  <a:srgbClr val="000000"/>
                </a:solidFill>
                <a:latin typeface="Times New Roman" pitchFamily="65" charset="-122"/>
                <a:ea typeface="宋体" pitchFamily="65" charset="-122"/>
              </a:rPr>
              <a:t>的史前状态。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“快,关门!”他喊,却喊不出声。但不用喊,谁都调动了每个细胞的力量。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门终于关上了。一伙人,都顺门板滑到地上,瘫成一堆稀泥。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谁也不作声。谁也不想动。直到桌上亮起一盏暗淡的马灯,大家才记起滚进来的那团灰扑扑</a:t>
            </a:r>
            <a:r>
              <a:t/>
            </a:r>
            <a:br/>
            <a:r>
              <a:rPr lang="zh-CN" altLang="en-US" sz="1530" kern="0" dirty="0" smtClean="0">
                <a:solidFill>
                  <a:srgbClr val="000000"/>
                </a:solidFill>
                <a:latin typeface="Times New Roman" pitchFamily="65" charset="-122"/>
                <a:ea typeface="宋体" pitchFamily="65" charset="-122"/>
              </a:rPr>
              <a:t>的东西。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是个人。马灯就是这人点亮的。穿着毡袍,说着谁也听不懂的蒙语。他知道别人听不懂,所以</a:t>
            </a:r>
            <a:r>
              <a:t/>
            </a:r>
            <a:br/>
            <a:r>
              <a:rPr lang="zh-CN" altLang="en-US" sz="1530" kern="0" dirty="0" smtClean="0">
                <a:solidFill>
                  <a:srgbClr val="000000"/>
                </a:solidFill>
                <a:latin typeface="Times New Roman" pitchFamily="65" charset="-122"/>
                <a:ea typeface="宋体" pitchFamily="65" charset="-122"/>
              </a:rPr>
              <a:t>不多说,便动手解皮口袋。</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西瓜!从皮口袋里滚出来的,竟是大西瓜!绿生生,油津津,像是刚从藤上摘下,有一只还带着一片</a:t>
            </a:r>
            <a:r>
              <a:t/>
            </a:r>
            <a:br/>
            <a:r>
              <a:rPr lang="zh-CN" altLang="en-US" sz="1530" kern="0" dirty="0" smtClean="0">
                <a:solidFill>
                  <a:srgbClr val="000000"/>
                </a:solidFill>
                <a:latin typeface="Times New Roman" pitchFamily="65" charset="-122"/>
                <a:ea typeface="宋体" pitchFamily="65" charset="-122"/>
              </a:rPr>
              <a:t>叶儿呢!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戈壁滩有好西瓜,西瓜能一直吃到冬天,这不稀罕。稀罕的是现在,当一口水都成了奢侈品的时</a:t>
            </a:r>
            <a:r>
              <a:t/>
            </a:r>
            <a:br/>
            <a:r>
              <a:rPr lang="zh-CN" altLang="en-US" sz="1530" kern="0" dirty="0" smtClean="0">
                <a:solidFill>
                  <a:srgbClr val="000000"/>
                </a:solidFill>
                <a:latin typeface="Times New Roman" pitchFamily="65" charset="-122"/>
                <a:ea typeface="宋体" pitchFamily="65" charset="-122"/>
              </a:rPr>
              <a:t>候,谁还敢想西瓜!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蒙古族同胞利索地剖开西瓜。红红的汁水,顺着刀把滴滴答答淌,馋人极了!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应该是平生吃过的最甜最美的西瓜,但谁也说不出味来,谁都不知道,那几块西瓜是怎么落进肚</a:t>
            </a:r>
            <a:r>
              <a:t/>
            </a:r>
            <a:br/>
            <a:r>
              <a:rPr lang="zh-CN" altLang="en-US" sz="1530" kern="0" dirty="0" smtClean="0">
                <a:solidFill>
                  <a:srgbClr val="000000"/>
                </a:solidFill>
                <a:latin typeface="Times New Roman" pitchFamily="65" charset="-122"/>
                <a:ea typeface="宋体" pitchFamily="65" charset="-122"/>
              </a:rPr>
              <a:t>子里去的。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至于送瓜人是怎么冲破风沙,奇迹般地来到这里,最终也没弄清,因为谁也听不懂蒙语。只好让</a:t>
            </a:r>
            <a:r>
              <a:t/>
            </a:r>
            <a:br/>
            <a:r>
              <a:rPr lang="zh-CN" altLang="en-US" sz="1530" kern="0" dirty="0" smtClean="0">
                <a:solidFill>
                  <a:srgbClr val="000000"/>
                </a:solidFill>
                <a:latin typeface="Times New Roman" pitchFamily="65" charset="-122"/>
                <a:ea typeface="宋体" pitchFamily="65" charset="-122"/>
              </a:rPr>
              <a:t>它成为一个美好的谜,永久地留在记忆中。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1.下列对小说相关内容和艺术特色的分析鉴赏,不正确的一项是(3分)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A.小说开头不仅形象地描写了风沙的狂暴,也细致具体地表现了人物的直觉印象与切身感受,</a:t>
            </a:r>
            <a:r>
              <a:t/>
            </a:r>
            <a:br/>
            <a:r>
              <a:rPr lang="zh-CN" altLang="en-US" sz="1530" kern="0" dirty="0" smtClean="0">
                <a:solidFill>
                  <a:srgbClr val="000000"/>
                </a:solidFill>
                <a:latin typeface="Times New Roman" pitchFamily="65" charset="-122"/>
                <a:ea typeface="宋体" pitchFamily="65" charset="-122"/>
              </a:rPr>
              <a:t>烘托并渲染了“天嚣”的恐怖气氛。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B.被困队员深陷绝境却调动起所有能量开门救助敲门人,送瓜人在被困队员生死关头奇迹般</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地出现,这都说明生命奇迹无法解释。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C.小说善于运用细节表现人物,开门前试验队员一句“桌子上有资料没有?当心被风卷出</a:t>
            </a:r>
            <a:r>
              <a:rPr dirty="0"/>
              <a:t/>
            </a:r>
            <a:br>
              <a:rPr dirty="0"/>
            </a:br>
            <a:r>
              <a:rPr lang="zh-CN" altLang="en-US" sz="1530" kern="0" dirty="0" smtClean="0">
                <a:solidFill>
                  <a:srgbClr val="000000"/>
                </a:solidFill>
                <a:latin typeface="Times New Roman" pitchFamily="65" charset="-122"/>
                <a:ea typeface="宋体" pitchFamily="65" charset="-122"/>
              </a:rPr>
              <a:t>去”,就体现了科研工作者高度的责任意识。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D.试验队被困队员与素不相识的送瓜人之间的故事,不仅令人感动,还揭示出一个朴素而有意</a:t>
            </a:r>
            <a:r>
              <a:rPr dirty="0"/>
              <a:t/>
            </a:r>
            <a:br>
              <a:rPr dirty="0"/>
            </a:br>
            <a:r>
              <a:rPr lang="zh-CN" altLang="en-US" sz="1530" kern="0" dirty="0" smtClean="0">
                <a:solidFill>
                  <a:srgbClr val="000000"/>
                </a:solidFill>
                <a:latin typeface="Times New Roman" pitchFamily="65" charset="-122"/>
                <a:ea typeface="宋体" pitchFamily="65" charset="-122"/>
              </a:rPr>
              <a:t>味的人生道理:帮助别人,也是帮助自己。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2.小说以“渴”为中心谋篇布局,这有什么好处?请简要说明。(5分)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3.小说以一个没有谜底的“美好的谜”结尾,这样处理有怎样的艺术效果?请结合作品进行分</a:t>
            </a:r>
            <a:r>
              <a:rPr dirty="0"/>
              <a:t/>
            </a:r>
            <a:br>
              <a:rPr dirty="0"/>
            </a:br>
            <a:r>
              <a:rPr lang="zh-CN" altLang="en-US" sz="1530" kern="0" dirty="0" smtClean="0">
                <a:solidFill>
                  <a:srgbClr val="000000"/>
                </a:solidFill>
                <a:latin typeface="Times New Roman" pitchFamily="65" charset="-122"/>
                <a:ea typeface="宋体" pitchFamily="65" charset="-122"/>
              </a:rPr>
              <a:t>析。(6分) </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经济状况良好:家有厨子和前后院等。文化氛围浓厚:家有书房,经常看戏,注重教育</a:t>
            </a:r>
            <a:r>
              <a:rPr dirty="0"/>
              <a:t/>
            </a:r>
            <a:br>
              <a:rPr dirty="0"/>
            </a:br>
            <a:r>
              <a:rPr lang="zh-CN" altLang="en-US" sz="1530" kern="0" dirty="0" smtClean="0">
                <a:solidFill>
                  <a:srgbClr val="000000"/>
                </a:solidFill>
                <a:latin typeface="Times New Roman" pitchFamily="65" charset="-122"/>
                <a:ea typeface="宋体" pitchFamily="65" charset="-122"/>
              </a:rPr>
              <a:t>等。人际关系和谐:尊重孩子,兄弟友爱,主仆融洽等。</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本题考查分析小说中的社会环境的能力。家庭环境一般包括家庭的经济状况、文化</a:t>
            </a:r>
            <a:r>
              <a:rPr dirty="0"/>
              <a:t/>
            </a:r>
            <a:br>
              <a:rPr dirty="0"/>
            </a:br>
            <a:r>
              <a:rPr lang="zh-CN" altLang="en-US" sz="1530" kern="0" dirty="0" smtClean="0">
                <a:solidFill>
                  <a:srgbClr val="000000"/>
                </a:solidFill>
                <a:latin typeface="Times New Roman" pitchFamily="65" charset="-122"/>
                <a:ea typeface="宋体" pitchFamily="65" charset="-122"/>
              </a:rPr>
              <a:t>氛围、人际关系等。从经济状况看,小哥儿俩的家里有厨子,有前后院,经济条件不错;从文化</a:t>
            </a:r>
            <a:r>
              <a:rPr dirty="0"/>
              <a:t/>
            </a:r>
            <a:br>
              <a:rPr dirty="0"/>
            </a:br>
            <a:r>
              <a:rPr lang="zh-CN" altLang="en-US" sz="1530" kern="0" dirty="0" smtClean="0">
                <a:solidFill>
                  <a:srgbClr val="000000"/>
                </a:solidFill>
                <a:latin typeface="Times New Roman" pitchFamily="65" charset="-122"/>
                <a:ea typeface="宋体" pitchFamily="65" charset="-122"/>
              </a:rPr>
              <a:t>氛围看,父母带孩子看戏,父亲躲进书房都体现了一种浓厚的文化氛围;从人际关系看,父母、</a:t>
            </a:r>
            <a:r>
              <a:rPr dirty="0"/>
              <a:t/>
            </a:r>
            <a:br>
              <a:rPr dirty="0"/>
            </a:br>
            <a:r>
              <a:rPr lang="zh-CN" altLang="en-US" sz="1530" kern="0" dirty="0" smtClean="0">
                <a:solidFill>
                  <a:srgbClr val="000000"/>
                </a:solidFill>
                <a:latin typeface="Times New Roman" pitchFamily="65" charset="-122"/>
                <a:ea typeface="宋体" pitchFamily="65" charset="-122"/>
              </a:rPr>
              <a:t>小哥儿俩、七叔叔和仆人间关系融洽。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鸟语花香与温暖的阳光,营造了充满生机的氛围,为人物的兴趣转移和情绪变化作铺</a:t>
            </a:r>
            <a:r>
              <a:rPr dirty="0"/>
              <a:t/>
            </a:r>
            <a:br>
              <a:rPr dirty="0"/>
            </a:br>
            <a:r>
              <a:rPr lang="zh-CN" altLang="en-US" sz="1530" kern="0" dirty="0" smtClean="0">
                <a:solidFill>
                  <a:srgbClr val="000000"/>
                </a:solidFill>
                <a:latin typeface="Times New Roman" pitchFamily="65" charset="-122"/>
                <a:ea typeface="宋体" pitchFamily="65" charset="-122"/>
              </a:rPr>
              <a:t>垫;“日光”“西边的白粉墙”等描写,为二乖在墙边发现小猫埋下伏笔。</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本题考查分析小说中自然环境描写的作用的能力。画线部分主要描写了小哥儿俩在</a:t>
            </a:r>
            <a:r>
              <a:rPr dirty="0"/>
              <a:t/>
            </a:r>
            <a:br>
              <a:rPr dirty="0"/>
            </a:br>
            <a:r>
              <a:rPr lang="zh-CN" altLang="en-US" sz="1530" kern="0" dirty="0" smtClean="0">
                <a:solidFill>
                  <a:srgbClr val="000000"/>
                </a:solidFill>
                <a:latin typeface="Times New Roman" pitchFamily="65" charset="-122"/>
                <a:ea typeface="宋体" pitchFamily="65" charset="-122"/>
              </a:rPr>
              <a:t>天亮后,去后院“报仇”时看到的自然景物。从草带着露珠儿、麻雀飞上飞下、花香弥漫、</a:t>
            </a:r>
            <a:r>
              <a:rPr dirty="0"/>
              <a:t/>
            </a:r>
            <a:br>
              <a:rPr dirty="0"/>
            </a:br>
            <a:r>
              <a:rPr lang="zh-CN" altLang="en-US" sz="1530" kern="0" dirty="0" smtClean="0">
                <a:solidFill>
                  <a:srgbClr val="000000"/>
                </a:solidFill>
                <a:latin typeface="Times New Roman" pitchFamily="65" charset="-122"/>
                <a:ea typeface="宋体" pitchFamily="65" charset="-122"/>
              </a:rPr>
              <a:t>日光温和等可看出,后院充满了生机和活力。正是因为被麻雀、丁香、日光吸引,二乖才会摘</a:t>
            </a:r>
            <a:r>
              <a:rPr dirty="0"/>
              <a:t/>
            </a:r>
            <a:br>
              <a:rPr dirty="0"/>
            </a:br>
            <a:r>
              <a:rPr lang="zh-CN" altLang="en-US" sz="1530" kern="0" dirty="0" smtClean="0">
                <a:solidFill>
                  <a:srgbClr val="000000"/>
                </a:solidFill>
                <a:latin typeface="Times New Roman" pitchFamily="65" charset="-122"/>
                <a:ea typeface="宋体" pitchFamily="65" charset="-122"/>
              </a:rPr>
              <a:t>花,学麻雀叫,溜达到有太阳的墙边玩耍,继而发现小猫儿。所以,这里的自然环境描写主要为</a:t>
            </a:r>
            <a:r>
              <a:rPr dirty="0"/>
              <a:t/>
            </a:r>
            <a:br>
              <a:rPr dirty="0"/>
            </a:br>
            <a:r>
              <a:rPr lang="zh-CN" altLang="en-US" sz="1530" kern="0" dirty="0" smtClean="0">
                <a:solidFill>
                  <a:srgbClr val="000000"/>
                </a:solidFill>
                <a:latin typeface="Times New Roman" pitchFamily="65" charset="-122"/>
                <a:ea typeface="宋体" pitchFamily="65" charset="-122"/>
              </a:rPr>
              <a:t>下文小孩子的兴趣转移(扔掉毛掸子,不再“报仇”,跟小猫儿玩耍)作铺垫。</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本题考查对小说相关内容和艺术特色的分析鉴赏能力。“这都说明生命奇迹无</a:t>
            </a:r>
            <a:r>
              <a:rPr dirty="0"/>
              <a:t/>
            </a:r>
            <a:br>
              <a:rPr dirty="0"/>
            </a:br>
            <a:r>
              <a:rPr lang="zh-CN" altLang="en-US" sz="1530" kern="0" dirty="0" smtClean="0">
                <a:solidFill>
                  <a:srgbClr val="000000"/>
                </a:solidFill>
                <a:latin typeface="Times New Roman" pitchFamily="65" charset="-122"/>
                <a:ea typeface="宋体" pitchFamily="65" charset="-122"/>
              </a:rPr>
              <a:t>法解释”错误。“被困队员深陷绝境却调动起所有能量开门救助敲门人”,反映出被困队员</a:t>
            </a:r>
            <a:r>
              <a:rPr dirty="0"/>
              <a:t/>
            </a:r>
            <a:br>
              <a:rPr dirty="0"/>
            </a:br>
            <a:r>
              <a:rPr lang="zh-CN" altLang="en-US" sz="1530" kern="0" dirty="0" smtClean="0">
                <a:solidFill>
                  <a:srgbClr val="000000"/>
                </a:solidFill>
                <a:latin typeface="Times New Roman" pitchFamily="65" charset="-122"/>
                <a:ea typeface="宋体" pitchFamily="65" charset="-122"/>
              </a:rPr>
              <a:t>在强烈救人意念的驱动下迸发出顽强的意志力;而“送瓜人在被困队员生死关头奇迹般地出</a:t>
            </a:r>
            <a:r>
              <a:rPr dirty="0"/>
              <a:t/>
            </a:r>
            <a:br>
              <a:rPr dirty="0"/>
            </a:br>
            <a:r>
              <a:rPr lang="zh-CN" altLang="en-US" sz="1530" kern="0" dirty="0" smtClean="0">
                <a:solidFill>
                  <a:srgbClr val="000000"/>
                </a:solidFill>
                <a:latin typeface="Times New Roman" pitchFamily="65" charset="-122"/>
                <a:ea typeface="宋体" pitchFamily="65" charset="-122"/>
              </a:rPr>
              <a:t>现”,则反映出蒙古族同胞对基地试验队员的救助,彰显的是民族情、兄弟情。可见,两者说明</a:t>
            </a:r>
            <a:r>
              <a:rPr dirty="0"/>
              <a:t/>
            </a:r>
            <a:br>
              <a:rPr dirty="0"/>
            </a:br>
            <a:r>
              <a:rPr lang="zh-CN" altLang="en-US" sz="1530" kern="0" dirty="0" smtClean="0">
                <a:solidFill>
                  <a:srgbClr val="000000"/>
                </a:solidFill>
                <a:latin typeface="Times New Roman" pitchFamily="65" charset="-122"/>
                <a:ea typeface="宋体" pitchFamily="65" charset="-122"/>
              </a:rPr>
              <a:t>的应是生命力的强大与人性的美好,而不是“生命奇迹无法解释”。</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方法点拨</a:t>
            </a:r>
            <a:r>
              <a:rPr lang="zh-CN" altLang="en-US" sz="1530" kern="0" dirty="0" smtClean="0">
                <a:solidFill>
                  <a:srgbClr val="000000"/>
                </a:solidFill>
                <a:latin typeface="Times New Roman" pitchFamily="65" charset="-122"/>
                <a:ea typeface="宋体" pitchFamily="65" charset="-122"/>
              </a:rPr>
              <a:t>　此类选择题的综合性较强,有的选项针对全篇,有的选项针对局部,但总体来说,把</a:t>
            </a:r>
            <a:r>
              <a:rPr dirty="0"/>
              <a:t/>
            </a:r>
            <a:br>
              <a:rPr dirty="0"/>
            </a:br>
            <a:r>
              <a:rPr lang="zh-CN" altLang="en-US" sz="1530" kern="0" dirty="0" smtClean="0">
                <a:solidFill>
                  <a:srgbClr val="000000"/>
                </a:solidFill>
                <a:latin typeface="Times New Roman" pitchFamily="65" charset="-122"/>
                <a:ea typeface="宋体" pitchFamily="65" charset="-122"/>
              </a:rPr>
              <a:t>握作品的内容和思想情感是解题的关键。具体作答时,首先应根据选项的具体内容找准信息</a:t>
            </a:r>
            <a:r>
              <a:rPr dirty="0"/>
              <a:t/>
            </a:r>
            <a:br>
              <a:rPr dirty="0"/>
            </a:br>
            <a:r>
              <a:rPr lang="zh-CN" altLang="en-US" sz="1530" kern="0" dirty="0" smtClean="0">
                <a:solidFill>
                  <a:srgbClr val="000000"/>
                </a:solidFill>
                <a:latin typeface="Times New Roman" pitchFamily="65" charset="-122"/>
                <a:ea typeface="宋体" pitchFamily="65" charset="-122"/>
              </a:rPr>
              <a:t>区间,然后将选项的表述与其进行比照,从而判断选项的正误。此类题往往会在内容概括、描</a:t>
            </a:r>
            <a:r>
              <a:rPr dirty="0"/>
              <a:t/>
            </a:r>
            <a:br>
              <a:rPr dirty="0"/>
            </a:br>
            <a:r>
              <a:rPr lang="zh-CN" altLang="en-US" sz="1530" kern="0" dirty="0" smtClean="0">
                <a:solidFill>
                  <a:srgbClr val="000000"/>
                </a:solidFill>
                <a:latin typeface="Times New Roman" pitchFamily="65" charset="-122"/>
                <a:ea typeface="宋体" pitchFamily="65" charset="-122"/>
              </a:rPr>
              <a:t>写手法的运用、情感分析、引用材料的目的等方面设置陷阱,考生应先全面了解文本内容,再</a:t>
            </a:r>
            <a:r>
              <a:rPr dirty="0"/>
              <a:t/>
            </a:r>
            <a:br>
              <a:rPr dirty="0"/>
            </a:br>
            <a:r>
              <a:rPr lang="zh-CN" altLang="en-US" sz="1530" kern="0" dirty="0" smtClean="0">
                <a:solidFill>
                  <a:srgbClr val="000000"/>
                </a:solidFill>
                <a:latin typeface="Times New Roman" pitchFamily="65" charset="-122"/>
                <a:ea typeface="宋体" pitchFamily="65" charset="-122"/>
              </a:rPr>
              <a:t>对照选项,逐个击破。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①省去许多不必要的叙述交代,使情节更简洁;②集中描写人物在特定环境下的状态</a:t>
            </a:r>
            <a:r>
              <a:rPr dirty="0"/>
              <a:t/>
            </a:r>
            <a:br>
              <a:rPr dirty="0"/>
            </a:br>
            <a:r>
              <a:rPr lang="zh-CN" altLang="en-US" sz="1530" kern="0" dirty="0" smtClean="0">
                <a:solidFill>
                  <a:srgbClr val="000000"/>
                </a:solidFill>
                <a:latin typeface="Times New Roman" pitchFamily="65" charset="-122"/>
                <a:ea typeface="宋体" pitchFamily="65" charset="-122"/>
              </a:rPr>
              <a:t>与感受,使主题更突出。</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本题考查分析作品结构、领悟作品的艺术魅力的能力。题中告诉我们,小说以“渴”</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为中心谋篇布局。联系小说的体裁特点来看,要回答这样安排“有什么好处”这一问题,应当</a:t>
            </a:r>
            <a:r>
              <a:rPr dirty="0"/>
              <a:t/>
            </a:r>
            <a:br>
              <a:rPr dirty="0"/>
            </a:br>
            <a:r>
              <a:rPr lang="zh-CN" altLang="en-US" sz="1530" kern="0" dirty="0" smtClean="0">
                <a:solidFill>
                  <a:srgbClr val="000000"/>
                </a:solidFill>
                <a:latin typeface="Times New Roman" pitchFamily="65" charset="-122"/>
                <a:ea typeface="宋体" pitchFamily="65" charset="-122"/>
              </a:rPr>
              <a:t>从情节安排、主题思想表达等方面来分析。在情节安排上,“渴”作为试验队员的感受,反映</a:t>
            </a:r>
            <a:r>
              <a:rPr dirty="0"/>
              <a:t/>
            </a:r>
            <a:br>
              <a:rPr dirty="0"/>
            </a:br>
            <a:r>
              <a:rPr lang="zh-CN" altLang="en-US" sz="1530" kern="0" dirty="0" smtClean="0">
                <a:solidFill>
                  <a:srgbClr val="000000"/>
                </a:solidFill>
                <a:latin typeface="Times New Roman" pitchFamily="65" charset="-122"/>
                <a:ea typeface="宋体" pitchFamily="65" charset="-122"/>
              </a:rPr>
              <a:t>出小说情节是在“试验队员深陷绝境”的背景下展开的。略去陷入绝境之前的内容,情节显</a:t>
            </a:r>
            <a:r>
              <a:rPr dirty="0"/>
              <a:t/>
            </a:r>
            <a:br>
              <a:rPr dirty="0"/>
            </a:br>
            <a:r>
              <a:rPr lang="zh-CN" altLang="en-US" sz="1530" kern="0" dirty="0" smtClean="0">
                <a:solidFill>
                  <a:srgbClr val="000000"/>
                </a:solidFill>
                <a:latin typeface="Times New Roman" pitchFamily="65" charset="-122"/>
                <a:ea typeface="宋体" pitchFamily="65" charset="-122"/>
              </a:rPr>
              <a:t>得更加集中、简洁。在主题表达上,“渴”是试验队员在风沙肆虐这样特定环境下的状态和</a:t>
            </a:r>
            <a:r>
              <a:rPr dirty="0"/>
              <a:t/>
            </a:r>
            <a:br>
              <a:rPr dirty="0"/>
            </a:br>
            <a:r>
              <a:rPr lang="zh-CN" altLang="en-US" sz="1530" kern="0" dirty="0" smtClean="0">
                <a:solidFill>
                  <a:srgbClr val="000000"/>
                </a:solidFill>
                <a:latin typeface="Times New Roman" pitchFamily="65" charset="-122"/>
                <a:ea typeface="宋体" pitchFamily="65" charset="-122"/>
              </a:rPr>
              <a:t>感受,能更集中而深刻地诠释小说的主题思想——既讴歌了科研工作者高度的责任意识,也揭</a:t>
            </a:r>
            <a:r>
              <a:rPr dirty="0"/>
              <a:t/>
            </a:r>
            <a:br>
              <a:rPr dirty="0"/>
            </a:br>
            <a:r>
              <a:rPr lang="zh-CN" altLang="en-US" sz="1530" kern="0" dirty="0" smtClean="0">
                <a:solidFill>
                  <a:srgbClr val="000000"/>
                </a:solidFill>
                <a:latin typeface="Times New Roman" pitchFamily="65" charset="-122"/>
                <a:ea typeface="宋体" pitchFamily="65" charset="-122"/>
              </a:rPr>
              <a:t>示出“帮助别人,也是帮助自己”的人生道理。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疑难突破</a:t>
            </a:r>
            <a:r>
              <a:rPr lang="zh-CN" altLang="en-US" sz="1530" kern="0" dirty="0" smtClean="0">
                <a:solidFill>
                  <a:srgbClr val="000000"/>
                </a:solidFill>
                <a:latin typeface="Times New Roman" pitchFamily="65" charset="-122"/>
                <a:ea typeface="宋体" pitchFamily="65" charset="-122"/>
              </a:rPr>
              <a:t>　对情节设置的作用的四个思考角度: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(1)思考在艺术结构(情节)上的作用。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(2)思考在形象塑造上的作用。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(3)思考在情感表达上的作用。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(4)思考在思想内容(主题)上的作用。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①小说人物“他”所知有限,这样写很真实;②故事戛然而止,强化了小说的神秘氛围;</a:t>
            </a:r>
            <a:r>
              <a:rPr dirty="0"/>
              <a:t/>
            </a:r>
            <a:br>
              <a:rPr dirty="0"/>
            </a:br>
            <a:r>
              <a:rPr lang="zh-CN" altLang="en-US" sz="1530" kern="0" dirty="0" smtClean="0">
                <a:solidFill>
                  <a:srgbClr val="000000"/>
                </a:solidFill>
                <a:latin typeface="Times New Roman" pitchFamily="65" charset="-122"/>
                <a:ea typeface="宋体" pitchFamily="65" charset="-122"/>
              </a:rPr>
              <a:t>③打破读者的心理预期,留下了更多想象回味的空间。</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本题考查对小说结尾表达效果的赏析的能力。题中要求结合作品分析小说以一个没</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3278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有谜底的“美好的谜”结尾所产生的艺术效果,应多角度进行挖掘,可联系小说的叙述角度、</a:t>
            </a:r>
            <a:r>
              <a:rPr dirty="0"/>
              <a:t/>
            </a:r>
            <a:br>
              <a:rPr dirty="0"/>
            </a:br>
            <a:r>
              <a:rPr lang="zh-CN" altLang="en-US" sz="1530" kern="0" dirty="0" smtClean="0">
                <a:solidFill>
                  <a:srgbClr val="000000"/>
                </a:solidFill>
                <a:latin typeface="Times New Roman" pitchFamily="65" charset="-122"/>
                <a:ea typeface="宋体" pitchFamily="65" charset="-122"/>
              </a:rPr>
              <a:t>故事情节及读者的阅读感受来分析。从叙述角度来看,小说是以试验队员“他”的角度来叙</a:t>
            </a:r>
            <a:r>
              <a:rPr dirty="0"/>
              <a:t/>
            </a:r>
            <a:br>
              <a:rPr dirty="0"/>
            </a:br>
            <a:r>
              <a:rPr lang="zh-CN" altLang="en-US" sz="1530" kern="0" dirty="0" smtClean="0">
                <a:solidFill>
                  <a:srgbClr val="000000"/>
                </a:solidFill>
                <a:latin typeface="Times New Roman" pitchFamily="65" charset="-122"/>
                <a:ea typeface="宋体" pitchFamily="65" charset="-122"/>
              </a:rPr>
              <a:t>述故事的,“送瓜人是怎么冲破风沙,奇迹般地来到这里”这一“美好的谜”应当不在“他”</a:t>
            </a:r>
            <a:r>
              <a:rPr dirty="0"/>
              <a:t/>
            </a:r>
            <a:br>
              <a:rPr dirty="0"/>
            </a:br>
            <a:r>
              <a:rPr lang="zh-CN" altLang="en-US" sz="1530" kern="0" dirty="0" smtClean="0">
                <a:solidFill>
                  <a:srgbClr val="000000"/>
                </a:solidFill>
                <a:latin typeface="Times New Roman" pitchFamily="65" charset="-122"/>
                <a:ea typeface="宋体" pitchFamily="65" charset="-122"/>
              </a:rPr>
              <a:t>所见所知的范围内,不去叙写,就显得真实可信。从情节安排看,结局给出一个“谜”,没有揭</a:t>
            </a:r>
            <a:r>
              <a:rPr dirty="0"/>
              <a:t/>
            </a:r>
            <a:br>
              <a:rPr dirty="0"/>
            </a:br>
            <a:r>
              <a:rPr lang="zh-CN" altLang="en-US" sz="1530" kern="0" dirty="0" smtClean="0">
                <a:solidFill>
                  <a:srgbClr val="000000"/>
                </a:solidFill>
                <a:latin typeface="Times New Roman" pitchFamily="65" charset="-122"/>
                <a:ea typeface="宋体" pitchFamily="65" charset="-122"/>
              </a:rPr>
              <a:t>示谜底就戛然而止,送瓜人究竟是怎样冲破风沙来到这里的,显得非常神秘,强化了小说的神秘</a:t>
            </a:r>
            <a:r>
              <a:rPr dirty="0"/>
              <a:t/>
            </a:r>
            <a:br>
              <a:rPr dirty="0"/>
            </a:br>
            <a:r>
              <a:rPr lang="zh-CN" altLang="en-US" sz="1530" kern="0" dirty="0" smtClean="0">
                <a:solidFill>
                  <a:srgbClr val="000000"/>
                </a:solidFill>
                <a:latin typeface="Times New Roman" pitchFamily="65" charset="-122"/>
                <a:ea typeface="宋体" pitchFamily="65" charset="-122"/>
              </a:rPr>
              <a:t>氛围。从读者角度看,读者是希望知道谜底的,而作者偏偏不揭开谜底,让读者自己去思考,去</a:t>
            </a:r>
            <a:r>
              <a:rPr dirty="0"/>
              <a:t/>
            </a:r>
            <a:br>
              <a:rPr dirty="0"/>
            </a:br>
            <a:r>
              <a:rPr lang="zh-CN" altLang="en-US" sz="1530" kern="0" dirty="0" smtClean="0">
                <a:solidFill>
                  <a:srgbClr val="000000"/>
                </a:solidFill>
                <a:latin typeface="Times New Roman" pitchFamily="65" charset="-122"/>
                <a:ea typeface="宋体" pitchFamily="65" charset="-122"/>
              </a:rPr>
              <a:t>想象,也就留下了回味的空间。</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知识归纳</a:t>
            </a:r>
            <a:r>
              <a:rPr lang="zh-CN" altLang="en-US" sz="1530" kern="0" dirty="0" smtClean="0">
                <a:solidFill>
                  <a:srgbClr val="000000"/>
                </a:solidFill>
                <a:latin typeface="Times New Roman" pitchFamily="65" charset="-122"/>
                <a:ea typeface="宋体" pitchFamily="65" charset="-122"/>
              </a:rPr>
              <a:t>　文章的结尾,一般在结构上有点题、首尾呼应、总结全文等作用,在内容上有突出</a:t>
            </a:r>
            <a:r>
              <a:rPr dirty="0"/>
              <a:t/>
            </a:r>
            <a:br>
              <a:rPr dirty="0"/>
            </a:br>
            <a:r>
              <a:rPr lang="zh-CN" altLang="en-US" sz="1530" kern="0" dirty="0" smtClean="0">
                <a:solidFill>
                  <a:srgbClr val="000000"/>
                </a:solidFill>
                <a:latin typeface="Times New Roman" pitchFamily="65" charset="-122"/>
                <a:ea typeface="宋体" pitchFamily="65" charset="-122"/>
              </a:rPr>
              <a:t>人物品质或精神、点明中心、深化主旨等作用。</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七、(2016课标全国Ⅰ,11)阅读下面的文字,完成1—4题。(25分)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李 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拄着锄把出村的时候又有人问:“六安爷,又去百亩园呀?”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倒拿着锄头的六安爷平静地笑笑:“是哩。”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“咳呀,六安爷,后晌天气这么热,眼睛又不方便,快回家歇歇吧六安爷!”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六安爷还是平静地笑笑:“我不是锄地,我是过瘾。”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“咳呀,锄了地,受了累,又没有收成,你是图啥呀你六安爷?”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六安爷已经记不清这样的问答重复过多少次了,他还是不紧不慢地笑笑:“我不是锄地,我是过</a:t>
            </a:r>
            <a:r>
              <a:rPr dirty="0"/>
              <a:t/>
            </a:r>
            <a:br>
              <a:rPr dirty="0"/>
            </a:br>
            <a:r>
              <a:rPr lang="zh-CN" altLang="en-US" sz="1530" kern="0" dirty="0" smtClean="0">
                <a:solidFill>
                  <a:srgbClr val="000000"/>
                </a:solidFill>
                <a:latin typeface="Times New Roman" pitchFamily="65" charset="-122"/>
                <a:ea typeface="宋体" pitchFamily="65" charset="-122"/>
              </a:rPr>
              <a:t>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斜射的阳光明晃晃地照在六安爷的脸上,渐渐失明的眼睛,给他带来一种说不出的静穆。六安</a:t>
            </a:r>
            <a:r>
              <a:rPr dirty="0"/>
              <a:t/>
            </a:r>
            <a:br>
              <a:rPr dirty="0"/>
            </a:br>
            <a:r>
              <a:rPr lang="zh-CN" altLang="en-US" sz="1530" kern="0" dirty="0" smtClean="0">
                <a:solidFill>
                  <a:srgbClr val="000000"/>
                </a:solidFill>
                <a:latin typeface="Times New Roman" pitchFamily="65" charset="-122"/>
                <a:ea typeface="宋体" pitchFamily="65" charset="-122"/>
              </a:rPr>
              <a:t>爷看不清人们的脸色,可他听得清人们的腔调。但是六安爷不想改变自己的主意,照样拄着锄</a:t>
            </a:r>
            <a:r>
              <a:rPr dirty="0"/>
              <a:t/>
            </a:r>
            <a:br>
              <a:rPr dirty="0"/>
            </a:br>
            <a:r>
              <a:rPr lang="zh-CN" altLang="en-US" sz="1530" kern="0" dirty="0" smtClean="0">
                <a:solidFill>
                  <a:srgbClr val="000000"/>
                </a:solidFill>
                <a:latin typeface="Times New Roman" pitchFamily="65" charset="-122"/>
                <a:ea typeface="宋体" pitchFamily="65" charset="-122"/>
              </a:rPr>
              <a:t>把当拐棍,从从容容地走过。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百亩园就在河对面,一抬眼就能看见。一座三孔石桥跨过乱流河,把百亩园和村子连在一起。</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00675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这整整一百二十亩平坦肥沃的河滩地,是乱流河一百多里河谷当中最大最肥的一块地。西湾</a:t>
            </a:r>
            <a:r>
              <a:rPr dirty="0"/>
              <a:t/>
            </a:r>
            <a:br>
              <a:rPr dirty="0"/>
            </a:br>
            <a:r>
              <a:rPr lang="zh-CN" altLang="en-US" sz="1530" kern="0" dirty="0" smtClean="0">
                <a:solidFill>
                  <a:srgbClr val="000000"/>
                </a:solidFill>
                <a:latin typeface="Times New Roman" pitchFamily="65" charset="-122"/>
                <a:ea typeface="宋体" pitchFamily="65" charset="-122"/>
              </a:rPr>
              <a:t>村人不知道在这块地上耕种了几千年几百代了。几千年几百代里,西湾村人不知把几千斤几</a:t>
            </a:r>
            <a:r>
              <a:rPr dirty="0"/>
              <a:t/>
            </a:r>
            <a:br>
              <a:rPr dirty="0"/>
            </a:br>
            <a:r>
              <a:rPr lang="zh-CN" altLang="en-US" sz="1530" kern="0" dirty="0" smtClean="0">
                <a:solidFill>
                  <a:srgbClr val="000000"/>
                </a:solidFill>
                <a:latin typeface="Times New Roman" pitchFamily="65" charset="-122"/>
                <a:ea typeface="宋体" pitchFamily="65" charset="-122"/>
              </a:rPr>
              <a:t>万斤的汗水洒在百亩园,也不知从百亩园的土地上收获了几百万几千万斤的粮食,更不知这几</a:t>
            </a:r>
            <a:r>
              <a:rPr dirty="0"/>
              <a:t/>
            </a:r>
            <a:br>
              <a:rPr dirty="0"/>
            </a:br>
            <a:r>
              <a:rPr lang="zh-CN" altLang="en-US" sz="1530" kern="0" dirty="0" smtClean="0">
                <a:solidFill>
                  <a:srgbClr val="000000"/>
                </a:solidFill>
                <a:latin typeface="Times New Roman" pitchFamily="65" charset="-122"/>
                <a:ea typeface="宋体" pitchFamily="65" charset="-122"/>
              </a:rPr>
              <a:t>百万几千万斤的粮食养活了世世代代多少人。但是,从今年起百亩园再也不会收获庄稼了。</a:t>
            </a:r>
            <a:r>
              <a:rPr dirty="0"/>
              <a:t/>
            </a:r>
            <a:br>
              <a:rPr dirty="0"/>
            </a:br>
            <a:r>
              <a:rPr lang="zh-CN" altLang="en-US" sz="1530" kern="0" dirty="0" smtClean="0">
                <a:solidFill>
                  <a:srgbClr val="000000"/>
                </a:solidFill>
                <a:latin typeface="Times New Roman" pitchFamily="65" charset="-122"/>
                <a:ea typeface="宋体" pitchFamily="65" charset="-122"/>
              </a:rPr>
              <a:t>煤炭公司看中了百亩园,要在这块地上建一个焦炭厂。两年里反复地谈判,煤炭公司一直把土</a:t>
            </a:r>
            <a:r>
              <a:rPr dirty="0"/>
              <a:t/>
            </a:r>
            <a:br>
              <a:rPr dirty="0"/>
            </a:br>
            <a:r>
              <a:rPr lang="zh-CN" altLang="en-US" sz="1530" kern="0" dirty="0" smtClean="0">
                <a:solidFill>
                  <a:srgbClr val="000000"/>
                </a:solidFill>
                <a:latin typeface="Times New Roman" pitchFamily="65" charset="-122"/>
                <a:ea typeface="宋体" pitchFamily="65" charset="-122"/>
              </a:rPr>
              <a:t>地收购价压在每亩五千块。为了表示绝不接受的决心,今年下种的季节,西湾村人坚决地把庄</a:t>
            </a:r>
            <a:r>
              <a:rPr dirty="0"/>
              <a:t/>
            </a:r>
            <a:br>
              <a:rPr dirty="0"/>
            </a:br>
            <a:r>
              <a:rPr lang="zh-CN" altLang="en-US" sz="1530" kern="0" dirty="0" smtClean="0">
                <a:solidFill>
                  <a:srgbClr val="000000"/>
                </a:solidFill>
                <a:latin typeface="Times New Roman" pitchFamily="65" charset="-122"/>
                <a:ea typeface="宋体" pitchFamily="65" charset="-122"/>
              </a:rPr>
              <a:t>稼照样种了下去。煤炭公司终于妥协了,每亩地一万五千块。这场惊心动魄的谈判像传奇一</a:t>
            </a:r>
            <a:r>
              <a:rPr dirty="0"/>
              <a:t/>
            </a:r>
            <a:br>
              <a:rPr dirty="0"/>
            </a:br>
            <a:r>
              <a:rPr lang="zh-CN" altLang="en-US" sz="1530" kern="0" dirty="0" smtClean="0">
                <a:solidFill>
                  <a:srgbClr val="000000"/>
                </a:solidFill>
                <a:latin typeface="Times New Roman" pitchFamily="65" charset="-122"/>
                <a:ea typeface="宋体" pitchFamily="65" charset="-122"/>
              </a:rPr>
              <a:t>样在乱流河两岸到处被人传颂。一万五千块,简直就是一个让人头晕的天价。按照最好的年</a:t>
            </a:r>
            <a:r>
              <a:rPr dirty="0"/>
              <a:t/>
            </a:r>
            <a:br>
              <a:rPr dirty="0"/>
            </a:br>
            <a:r>
              <a:rPr lang="zh-CN" altLang="en-US" sz="1530" kern="0" dirty="0" smtClean="0">
                <a:solidFill>
                  <a:srgbClr val="000000"/>
                </a:solidFill>
                <a:latin typeface="Times New Roman" pitchFamily="65" charset="-122"/>
                <a:ea typeface="宋体" pitchFamily="65" charset="-122"/>
              </a:rPr>
              <a:t>景,现在一亩地一年也就能收入一百多块钱。想一想就让人头晕,你得受一百多年的辛苦,流一</a:t>
            </a:r>
            <a:r>
              <a:rPr dirty="0"/>
              <a:t/>
            </a:r>
            <a:br>
              <a:rPr dirty="0"/>
            </a:br>
            <a:r>
              <a:rPr lang="zh-CN" altLang="en-US" sz="1530" kern="0" dirty="0" smtClean="0">
                <a:solidFill>
                  <a:srgbClr val="000000"/>
                </a:solidFill>
                <a:latin typeface="Times New Roman" pitchFamily="65" charset="-122"/>
                <a:ea typeface="宋体" pitchFamily="65" charset="-122"/>
              </a:rPr>
              <a:t>百多年的汗,才能在一亩地里刨出来一万五千块钱呐!胜利的喜悦中,没有人再去百亩园了,因</a:t>
            </a:r>
            <a:r>
              <a:rPr dirty="0"/>
              <a:t/>
            </a:r>
            <a:br>
              <a:rPr dirty="0"/>
            </a:br>
            <a:r>
              <a:rPr lang="zh-CN" altLang="en-US" sz="1530" kern="0" dirty="0" smtClean="0">
                <a:solidFill>
                  <a:srgbClr val="000000"/>
                </a:solidFill>
                <a:latin typeface="Times New Roman" pitchFamily="65" charset="-122"/>
                <a:ea typeface="宋体" pitchFamily="65" charset="-122"/>
              </a:rPr>
              <a:t>为合同一签,钱一拿,推土机马上就要开进来了。</a:t>
            </a:r>
            <a:endParaRPr lang="zh-CN" altLang="en-US" dirty="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可是,不知不觉中,那些被人遗忘了的种子,还是和千百年来一样破土而出了。每天早上嫩绿的</a:t>
            </a:r>
            <a:r>
              <a:rPr dirty="0"/>
              <a:t/>
            </a:r>
            <a:br>
              <a:rPr dirty="0"/>
            </a:br>
            <a:r>
              <a:rPr lang="zh-CN" altLang="en-US" sz="1530" kern="0" dirty="0" smtClean="0">
                <a:solidFill>
                  <a:srgbClr val="000000"/>
                </a:solidFill>
                <a:latin typeface="Times New Roman" pitchFamily="65" charset="-122"/>
                <a:ea typeface="宋体" pitchFamily="65" charset="-122"/>
              </a:rPr>
              <a:t>叶子上都会有珍珠一样的露水,在晨风中把阳光变幻得五彩缤纷。这些种子们不知道,永远不</a:t>
            </a:r>
            <a:r>
              <a:rPr dirty="0"/>
              <a:t/>
            </a:r>
            <a:br>
              <a:rPr dirty="0"/>
            </a:br>
            <a:r>
              <a:rPr lang="zh-CN" altLang="en-US" sz="1530" kern="0" dirty="0" smtClean="0">
                <a:solidFill>
                  <a:srgbClr val="000000"/>
                </a:solidFill>
                <a:latin typeface="Times New Roman" pitchFamily="65" charset="-122"/>
                <a:ea typeface="宋体" pitchFamily="65" charset="-122"/>
              </a:rPr>
              <a:t>会再有人来伺候它们,收获它们了。从此往后,百亩园里将是炉火熊熊、浓烟滚滚的另一番景</a:t>
            </a:r>
            <a:r>
              <a:rPr lang="zh-CN" altLang="en-US" sz="1500" kern="0" dirty="0" smtClean="0">
                <a:solidFill>
                  <a:srgbClr val="000000"/>
                </a:solidFill>
                <a:latin typeface="Times New Roman" pitchFamily="65" charset="-122"/>
                <a:ea typeface="宋体" pitchFamily="65" charset="-122"/>
              </a:rPr>
              <a:t>象。</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六安爷舍不得那些种子。他掐着指头计算着出苗的时间,到了该间苗锄头遍的日子,六安爷就</a:t>
            </a:r>
            <a:r>
              <a:rPr dirty="0"/>
              <a:t/>
            </a:r>
            <a:br>
              <a:rPr dirty="0"/>
            </a:br>
            <a:r>
              <a:rPr lang="zh-CN" altLang="en-US" sz="1530" kern="0" dirty="0" smtClean="0">
                <a:solidFill>
                  <a:srgbClr val="000000"/>
                </a:solidFill>
                <a:latin typeface="Times New Roman" pitchFamily="65" charset="-122"/>
                <a:ea typeface="宋体" pitchFamily="65" charset="-122"/>
              </a:rPr>
              <a:t>拄着锄头来到百亩园。一天三晌,一晌不落。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现在,劳累了一天的六安爷已经感觉到腰背的酸痛,满是老茧的手也有些僵硬。他蹲下身子摸</a:t>
            </a:r>
            <a:r>
              <a:rPr dirty="0"/>
              <a:t/>
            </a:r>
            <a:br>
              <a:rPr dirty="0"/>
            </a:br>
            <a:r>
              <a:rPr lang="zh-CN" altLang="en-US" sz="1530" kern="0" dirty="0" smtClean="0">
                <a:solidFill>
                  <a:srgbClr val="000000"/>
                </a:solidFill>
                <a:latin typeface="Times New Roman" pitchFamily="65" charset="-122"/>
                <a:ea typeface="宋体" pitchFamily="65" charset="-122"/>
              </a:rPr>
              <a:t>索着探出一块空地,然后,坐在黄土上很享受地慢慢吸一支烟,等着僵硬了的筋骨舒缓下来。等</a:t>
            </a:r>
            <a:r>
              <a:rPr dirty="0"/>
              <a:t/>
            </a:r>
            <a:br>
              <a:rPr dirty="0"/>
            </a:br>
            <a:r>
              <a:rPr lang="zh-CN" altLang="en-US" sz="1530" kern="0" dirty="0" smtClean="0">
                <a:solidFill>
                  <a:srgbClr val="000000"/>
                </a:solidFill>
                <a:latin typeface="Times New Roman" pitchFamily="65" charset="-122"/>
                <a:ea typeface="宋体" pitchFamily="65" charset="-122"/>
              </a:rPr>
              <a:t>到歇够了,就再拄着锄把站起来,青筋暴突的臂膀,把锄头一次又一次稳稳地探进摇摆的苗垅里</a:t>
            </a:r>
            <a:r>
              <a:rPr dirty="0"/>
              <a:t/>
            </a:r>
            <a:br>
              <a:rPr dirty="0"/>
            </a:br>
            <a:r>
              <a:rPr lang="zh-CN" altLang="en-US" sz="1530" kern="0" dirty="0" smtClean="0">
                <a:solidFill>
                  <a:srgbClr val="000000"/>
                </a:solidFill>
                <a:latin typeface="Times New Roman" pitchFamily="65" charset="-122"/>
                <a:ea typeface="宋体" pitchFamily="65" charset="-122"/>
              </a:rPr>
              <a:t>去。没有人催,自己心里也不急,六安爷只想一个人慢慢地锄地,就好像一个人对着一壶老酒细</a:t>
            </a:r>
            <a:r>
              <a:rPr dirty="0"/>
              <a:t/>
            </a:r>
            <a:br>
              <a:rPr dirty="0"/>
            </a:br>
            <a:r>
              <a:rPr lang="zh-CN" altLang="en-US" sz="1530" kern="0" dirty="0" smtClean="0">
                <a:solidFill>
                  <a:srgbClr val="000000"/>
                </a:solidFill>
                <a:latin typeface="Times New Roman" pitchFamily="65" charset="-122"/>
                <a:ea typeface="宋体" pitchFamily="65" charset="-122"/>
              </a:rPr>
              <a:t>斟慢饮。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终于,西山的阴影落进了河谷,被太阳晒了一天的六安爷,立刻感觉到了肩背上升起的一丝凉</a:t>
            </a:r>
            <a:r>
              <a:rPr dirty="0"/>
              <a:t/>
            </a:r>
            <a:br>
              <a:rPr dirty="0"/>
            </a:br>
            <a:r>
              <a:rPr lang="zh-CN" altLang="en-US" sz="1530" kern="0" dirty="0" smtClean="0">
                <a:solidFill>
                  <a:srgbClr val="000000"/>
                </a:solidFill>
                <a:latin typeface="Times New Roman" pitchFamily="65" charset="-122"/>
                <a:ea typeface="宋体" pitchFamily="65" charset="-122"/>
              </a:rPr>
              <a:t>意。他缓缓地直起腰来,把捏锄把的两只手一先一后举到嘴前,轻轻地啐上几点唾沫,而后,又</a:t>
            </a:r>
            <a:r>
              <a:rPr dirty="0"/>
              <a:t/>
            </a:r>
            <a:br>
              <a:rPr dirty="0"/>
            </a:br>
            <a:r>
              <a:rPr lang="zh-CN" altLang="en-US" sz="1530" kern="0" dirty="0" smtClean="0">
                <a:solidFill>
                  <a:srgbClr val="000000"/>
                </a:solidFill>
                <a:latin typeface="Times New Roman" pitchFamily="65" charset="-122"/>
                <a:ea typeface="宋体" pitchFamily="65" charset="-122"/>
              </a:rPr>
              <a:t>深深地埋下腰,举起了锄头。随着臂膀有力的拉拽,锋利的锄刃闷在黄土里咯嘣咯嘣地割断了</a:t>
            </a:r>
            <a:r>
              <a:rPr dirty="0"/>
              <a:t/>
            </a:r>
            <a:br>
              <a:rPr dirty="0"/>
            </a:br>
            <a:r>
              <a:rPr lang="zh-CN" altLang="en-US" sz="1530" kern="0" dirty="0" smtClean="0">
                <a:solidFill>
                  <a:srgbClr val="000000"/>
                </a:solidFill>
                <a:latin typeface="Times New Roman" pitchFamily="65" charset="-122"/>
                <a:ea typeface="宋体" pitchFamily="65" charset="-122"/>
              </a:rPr>
              <a:t>草根,间开了密集的幼苗,新鲜的黄土一股一股地翻起来。六安爷惬意地微笑着,虽然看不清,</a:t>
            </a:r>
            <a:r>
              <a:rPr dirty="0"/>
              <a:t/>
            </a:r>
            <a:br>
              <a:rPr dirty="0"/>
            </a:br>
            <a:r>
              <a:rPr lang="zh-CN" altLang="en-US" sz="1530" kern="0" dirty="0" smtClean="0">
                <a:solidFill>
                  <a:srgbClr val="000000"/>
                </a:solidFill>
                <a:latin typeface="Times New Roman" pitchFamily="65" charset="-122"/>
                <a:ea typeface="宋体" pitchFamily="65" charset="-122"/>
              </a:rPr>
              <a:t>可是,耳朵里的声音,鼻子里的气味,河谷里渐起的凉意,都让他顺心,都让他舒服。银亮的锄板</a:t>
            </a:r>
            <a:r>
              <a:rPr dirty="0"/>
              <a:t/>
            </a:r>
            <a:br>
              <a:rPr dirty="0"/>
            </a:br>
            <a:r>
              <a:rPr lang="zh-CN" altLang="en-US" sz="1530" kern="0" dirty="0" smtClean="0">
                <a:solidFill>
                  <a:srgbClr val="000000"/>
                </a:solidFill>
                <a:latin typeface="Times New Roman" pitchFamily="65" charset="-122"/>
                <a:ea typeface="宋体" pitchFamily="65" charset="-122"/>
              </a:rPr>
              <a:t>鱼儿戏水一般地,在禾苗的绿波中上下翻飞。于是,松软新鲜的黄土上留下两行长长的跨距整</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齐的脚印,脚印的两旁是株距均匀的玉茭和青豆的幼苗。六安爷种了一辈子庄稼,锄了一辈子</a:t>
            </a:r>
            <a:r>
              <a:t/>
            </a:r>
            <a:br/>
            <a:r>
              <a:rPr lang="zh-CN" altLang="en-US" sz="1530" kern="0" dirty="0" smtClean="0">
                <a:solidFill>
                  <a:srgbClr val="000000"/>
                </a:solidFill>
                <a:latin typeface="Times New Roman" pitchFamily="65" charset="-122"/>
                <a:ea typeface="宋体" pitchFamily="65" charset="-122"/>
              </a:rPr>
              <a:t>地,眼下这一次有些不一般,六安爷心里知道,这是他这辈子最后一次锄地了,最后一次给百亩</a:t>
            </a:r>
            <a:r>
              <a:t/>
            </a:r>
            <a:br/>
            <a:r>
              <a:rPr lang="zh-CN" altLang="en-US" sz="1530" kern="0" dirty="0" smtClean="0">
                <a:solidFill>
                  <a:srgbClr val="000000"/>
                </a:solidFill>
                <a:latin typeface="Times New Roman" pitchFamily="65" charset="-122"/>
                <a:ea typeface="宋体" pitchFamily="65" charset="-122"/>
              </a:rPr>
              <a:t>园的庄稼锄地了。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沉静的暮色中,百亩园显得寂寥、空旷。六安爷喜欢这天地间昏暗的时辰,眼睛里边和眼睛外</a:t>
            </a:r>
            <a:r>
              <a:t/>
            </a:r>
            <a:br/>
            <a:r>
              <a:rPr lang="zh-CN" altLang="en-US" sz="1530" kern="0" dirty="0" smtClean="0">
                <a:solidFill>
                  <a:srgbClr val="000000"/>
                </a:solidFill>
                <a:latin typeface="Times New Roman" pitchFamily="65" charset="-122"/>
                <a:ea typeface="宋体" pitchFamily="65" charset="-122"/>
              </a:rPr>
              <a:t>边的世界是一样的。他知道自己正慢慢融入眼前这黑暗的世界里。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很多天以后,人们跟着推土机来到百亩园,无比惊讶地发现,六安爷锄过的苗垅里,茁壮的禾苗</a:t>
            </a:r>
            <a:r>
              <a:t/>
            </a:r>
            <a:br/>
            <a:r>
              <a:rPr lang="zh-CN" altLang="en-US" sz="1530" kern="0" dirty="0" smtClean="0">
                <a:solidFill>
                  <a:srgbClr val="000000"/>
                </a:solidFill>
                <a:latin typeface="Times New Roman" pitchFamily="65" charset="-122"/>
                <a:ea typeface="宋体" pitchFamily="65" charset="-122"/>
              </a:rPr>
              <a:t>均匀整齐,一棵一棵蓬勃的庄稼全都充满了丰收的信心。没有人能相信那是一个半瞎子锄过</a:t>
            </a:r>
            <a:r>
              <a:t/>
            </a:r>
            <a:br/>
            <a:r>
              <a:rPr lang="zh-CN" altLang="en-US" sz="1530" kern="0" dirty="0" smtClean="0">
                <a:solidFill>
                  <a:srgbClr val="000000"/>
                </a:solidFill>
                <a:latin typeface="Times New Roman" pitchFamily="65" charset="-122"/>
                <a:ea typeface="宋体" pitchFamily="65" charset="-122"/>
              </a:rPr>
              <a:t>的地。于是人们想起六安爷说了无数遍的话,六安爷总是平静固执地说,“我不是锄地,我是过</a:t>
            </a:r>
            <a:r>
              <a:t/>
            </a:r>
            <a:br/>
            <a:r>
              <a:rPr lang="zh-CN" altLang="en-US" sz="1530" kern="0" dirty="0" smtClean="0">
                <a:solidFill>
                  <a:srgbClr val="000000"/>
                </a:solidFill>
                <a:latin typeface="Times New Roman" pitchFamily="65" charset="-122"/>
                <a:ea typeface="宋体" pitchFamily="65" charset="-122"/>
              </a:rPr>
              <a:t>瘾。”</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1.下列对小说相关内容和艺术特色的分析鉴赏,最恰当的两项是(5分)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A.小说开头寥寥几句对话,六安爷这个勤劳而孤僻的老农形象已经跃然纸上,同时,他与村人的</a:t>
            </a:r>
            <a:r>
              <a:t/>
            </a:r>
            <a:br/>
            <a:r>
              <a:rPr lang="zh-CN" altLang="en-US" sz="1530" kern="0" dirty="0" smtClean="0">
                <a:solidFill>
                  <a:srgbClr val="000000"/>
                </a:solidFill>
                <a:latin typeface="Times New Roman" pitchFamily="65" charset="-122"/>
                <a:ea typeface="宋体" pitchFamily="65" charset="-122"/>
              </a:rPr>
              <a:t>分歧也开始显露,并为下文情节发展埋下了伏笔。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B.西湾村人与煤炭公司“惊心动魄的谈判”,是小说中隐约可见的叙事背景,也是深刻的社会</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背景,巧妙地将六安爷的个人感受跟时代的变化连接起来。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C.小说中写到百亩园将要变成焦炭厂,往日的田园风光将会被“炉火熊熊、浓烟滚滚”的景</a:t>
            </a:r>
            <a:r>
              <a:rPr dirty="0"/>
              <a:t/>
            </a:r>
            <a:br>
              <a:rPr dirty="0"/>
            </a:br>
            <a:r>
              <a:rPr lang="zh-CN" altLang="en-US" sz="1530" kern="0" dirty="0" smtClean="0">
                <a:solidFill>
                  <a:srgbClr val="000000"/>
                </a:solidFill>
                <a:latin typeface="Times New Roman" pitchFamily="65" charset="-122"/>
                <a:ea typeface="宋体" pitchFamily="65" charset="-122"/>
              </a:rPr>
              <a:t>象所取代,深化了作者关于生态问题的思考及小说的环保主题。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D.关于六安爷锄地的描写生动而富有诗意,传达了六安爷在百亩园劳作时惬意舒畅的感觉,这</a:t>
            </a:r>
            <a:r>
              <a:rPr dirty="0"/>
              <a:t/>
            </a:r>
            <a:br>
              <a:rPr dirty="0"/>
            </a:br>
            <a:r>
              <a:rPr lang="zh-CN" altLang="en-US" sz="1530" kern="0" dirty="0" smtClean="0">
                <a:solidFill>
                  <a:srgbClr val="000000"/>
                </a:solidFill>
                <a:latin typeface="Times New Roman" pitchFamily="65" charset="-122"/>
                <a:ea typeface="宋体" pitchFamily="65" charset="-122"/>
              </a:rPr>
              <a:t>样的写法强化了小说所表达的人与土地分离的悲凉感。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E.综合全文来看,六安爷的“平静固执”,说明他作为一个老人,一方面已经饱经沧桑,看透世</a:t>
            </a:r>
            <a:r>
              <a:rPr dirty="0"/>
              <a:t/>
            </a:r>
            <a:br>
              <a:rPr dirty="0"/>
            </a:br>
            <a:r>
              <a:rPr lang="zh-CN" altLang="en-US" sz="1530" kern="0" dirty="0" smtClean="0">
                <a:solidFill>
                  <a:srgbClr val="000000"/>
                </a:solidFill>
                <a:latin typeface="Times New Roman" pitchFamily="65" charset="-122"/>
                <a:ea typeface="宋体" pitchFamily="65" charset="-122"/>
              </a:rPr>
              <a:t>事变迁,另一方面也难免思想保守、无法与时俱进。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2.小说以“锄”为标题,有什么寓意?请结合全文简要分析。(6分)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3.小说较为夸张地连续使用“几万”“几百万”之类的词语描述百亩园的历史,这样写的作</a:t>
            </a:r>
            <a:r>
              <a:rPr dirty="0"/>
              <a:t/>
            </a:r>
            <a:br>
              <a:rPr dirty="0"/>
            </a:br>
            <a:r>
              <a:rPr lang="zh-CN" altLang="en-US" sz="1530" kern="0" dirty="0" smtClean="0">
                <a:solidFill>
                  <a:srgbClr val="000000"/>
                </a:solidFill>
                <a:latin typeface="Times New Roman" pitchFamily="65" charset="-122"/>
                <a:ea typeface="宋体" pitchFamily="65" charset="-122"/>
              </a:rPr>
              <a:t>用是什么?请简要分析。(6分)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4.“我不是锄地,我是过瘾”这句话,既是理解六安爷的关键,也是理解小说主旨的关键。请结</a:t>
            </a:r>
            <a:r>
              <a:rPr dirty="0"/>
              <a:t/>
            </a:r>
            <a:br>
              <a:rPr dirty="0"/>
            </a:br>
            <a:r>
              <a:rPr lang="zh-CN" altLang="en-US" sz="1530" kern="0" dirty="0" smtClean="0">
                <a:solidFill>
                  <a:srgbClr val="000000"/>
                </a:solidFill>
                <a:latin typeface="Times New Roman" pitchFamily="65" charset="-122"/>
                <a:ea typeface="宋体" pitchFamily="65" charset="-122"/>
              </a:rPr>
              <a:t>合全文进行分析。(8分) </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答D给3分,答B给2分,答E给1分;答A、C不给分。回答三项或三项以上,不给分。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A.说六安爷的性格“孤僻”,于文无据。C.“深化了作者关于生态问题的思考及小说</a:t>
            </a:r>
            <a:r>
              <a:rPr dirty="0"/>
              <a:t/>
            </a:r>
            <a:br>
              <a:rPr dirty="0"/>
            </a:br>
            <a:r>
              <a:rPr lang="zh-CN" altLang="en-US" sz="1530" kern="0" dirty="0" smtClean="0">
                <a:solidFill>
                  <a:srgbClr val="000000"/>
                </a:solidFill>
                <a:latin typeface="Times New Roman" pitchFamily="65" charset="-122"/>
                <a:ea typeface="宋体" pitchFamily="65" charset="-122"/>
              </a:rPr>
              <a:t>的环保主题”的后半部分错,“环保”并不是本文着力表现的主题。E.“另一方面也难免思</a:t>
            </a:r>
            <a:r>
              <a:rPr dirty="0"/>
              <a:t/>
            </a:r>
            <a:br>
              <a:rPr dirty="0"/>
            </a:br>
            <a:r>
              <a:rPr lang="zh-CN" altLang="en-US" sz="1530" kern="0" dirty="0" smtClean="0">
                <a:solidFill>
                  <a:srgbClr val="000000"/>
                </a:solidFill>
                <a:latin typeface="Times New Roman" pitchFamily="65" charset="-122"/>
                <a:ea typeface="宋体" pitchFamily="65" charset="-122"/>
              </a:rPr>
              <a:t>想保守、无法与时俱进”曲解文意,六安爷的“平静固执”恰恰表现了其对土地的眷恋与坚</a:t>
            </a:r>
            <a:r>
              <a:rPr dirty="0"/>
              <a:t/>
            </a:r>
            <a:br>
              <a:rPr dirty="0"/>
            </a:br>
            <a:r>
              <a:rPr lang="zh-CN" altLang="en-US" sz="1530" kern="0" dirty="0" smtClean="0">
                <a:solidFill>
                  <a:srgbClr val="000000"/>
                </a:solidFill>
                <a:latin typeface="Times New Roman" pitchFamily="65" charset="-122"/>
                <a:ea typeface="宋体" pitchFamily="65" charset="-122"/>
              </a:rPr>
              <a:t>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①锄作为一种农具,象征六安爷的人生和精神;②锄喻示劳动者与土地的亲密关系;③</a:t>
            </a:r>
            <a:r>
              <a:rPr dirty="0"/>
              <a:t/>
            </a:r>
            <a:br>
              <a:rPr dirty="0"/>
            </a:br>
            <a:r>
              <a:rPr lang="zh-CN" altLang="en-US" sz="1530" kern="0" dirty="0" smtClean="0">
                <a:solidFill>
                  <a:srgbClr val="000000"/>
                </a:solidFill>
                <a:latin typeface="Times New Roman" pitchFamily="65" charset="-122"/>
                <a:ea typeface="宋体" pitchFamily="65" charset="-122"/>
              </a:rPr>
              <a:t>锄意味着传统的农业生产和生活方式;④锄作为一种劳作行为,蕴含着六安爷对土地的热爱,又</a:t>
            </a:r>
            <a:r>
              <a:rPr dirty="0"/>
              <a:t/>
            </a:r>
            <a:br>
              <a:rPr dirty="0"/>
            </a:br>
            <a:r>
              <a:rPr lang="zh-CN" altLang="en-US" sz="1530" kern="0" dirty="0" smtClean="0">
                <a:solidFill>
                  <a:srgbClr val="000000"/>
                </a:solidFill>
                <a:latin typeface="Times New Roman" pitchFamily="65" charset="-122"/>
                <a:ea typeface="宋体" pitchFamily="65" charset="-122"/>
              </a:rPr>
              <a:t>暗含着他对土地的告别。</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标题的寓意,一般要结合小说的主题来进行分析。从主题看,“锄”在文中有象征意味,</a:t>
            </a:r>
            <a:r>
              <a:rPr dirty="0"/>
              <a:t/>
            </a:r>
            <a:br>
              <a:rPr dirty="0"/>
            </a:br>
            <a:r>
              <a:rPr lang="zh-CN" altLang="en-US" sz="1530" kern="0" dirty="0" smtClean="0">
                <a:solidFill>
                  <a:srgbClr val="000000"/>
                </a:solidFill>
                <a:latin typeface="Times New Roman" pitchFamily="65" charset="-122"/>
                <a:ea typeface="宋体" pitchFamily="65" charset="-122"/>
              </a:rPr>
              <a:t>象征了一种传统的农业生产方式,农民没地可锄,农民主动或被动与土地分离,这不是时代的进</a:t>
            </a:r>
            <a:r>
              <a:rPr dirty="0"/>
              <a:t/>
            </a:r>
            <a:br>
              <a:rPr dirty="0"/>
            </a:br>
            <a:r>
              <a:rPr lang="zh-CN" altLang="en-US" sz="1530" kern="0" dirty="0" smtClean="0">
                <a:solidFill>
                  <a:srgbClr val="000000"/>
                </a:solidFill>
                <a:latin typeface="Times New Roman" pitchFamily="65" charset="-122"/>
                <a:ea typeface="宋体" pitchFamily="65" charset="-122"/>
              </a:rPr>
              <a:t>步,而是一种时代的悲哀。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①强调百亩园是西湾村人安身立命的物质基础;②将百亩园抽象为一种生活方式的</a:t>
            </a:r>
            <a:r>
              <a:rPr dirty="0"/>
              <a:t/>
            </a:r>
            <a:br>
              <a:rPr dirty="0"/>
            </a:br>
            <a:r>
              <a:rPr lang="zh-CN" altLang="en-US" sz="1530" kern="0" dirty="0" smtClean="0">
                <a:solidFill>
                  <a:srgbClr val="000000"/>
                </a:solidFill>
                <a:latin typeface="Times New Roman" pitchFamily="65" charset="-122"/>
                <a:ea typeface="宋体" pitchFamily="65" charset="-122"/>
              </a:rPr>
              <a:t>象征;③与下文百亩园的一朝被毁构成鲜明尖锐的对比。</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小说连续使用“几万”“几百万”之类的词语描述百亩园的历史,显然是为了突出百</a:t>
            </a:r>
            <a:r>
              <a:rPr dirty="0"/>
              <a:t/>
            </a:r>
            <a:br>
              <a:rPr dirty="0"/>
            </a:br>
            <a:r>
              <a:rPr lang="zh-CN" altLang="en-US" sz="1530" kern="0" dirty="0" smtClean="0">
                <a:solidFill>
                  <a:srgbClr val="000000"/>
                </a:solidFill>
                <a:latin typeface="Times New Roman" pitchFamily="65" charset="-122"/>
                <a:ea typeface="宋体" pitchFamily="65" charset="-122"/>
              </a:rPr>
              <a:t>亩园的悠久历史及其对西湾村的贡献之大;与后文西湾村人为了眼前利益而放弃祖业形成对</a:t>
            </a:r>
            <a:r>
              <a:rPr dirty="0"/>
              <a:t/>
            </a:r>
            <a:br>
              <a:rPr dirty="0"/>
            </a:br>
            <a:r>
              <a:rPr lang="zh-CN" altLang="en-US" sz="1530" kern="0" dirty="0" smtClean="0">
                <a:solidFill>
                  <a:srgbClr val="000000"/>
                </a:solidFill>
                <a:latin typeface="Times New Roman" pitchFamily="65" charset="-122"/>
                <a:ea typeface="宋体" pitchFamily="65" charset="-122"/>
              </a:rPr>
              <a:t>比,反差强烈;突出表现了小说的主题和作者的情感态度。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六安爷层面: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①六安爷用这句话来回应村人的劝阻,由此能感受到他温和而又固执的性格特征;②百亩园即</a:t>
            </a:r>
            <a:r>
              <a:rPr dirty="0"/>
              <a:t/>
            </a:r>
            <a:br>
              <a:rPr dirty="0"/>
            </a:br>
            <a:r>
              <a:rPr lang="zh-CN" altLang="en-US" sz="1530" kern="0" dirty="0" smtClean="0">
                <a:solidFill>
                  <a:srgbClr val="000000"/>
                </a:solidFill>
                <a:latin typeface="Times New Roman" pitchFamily="65" charset="-122"/>
                <a:ea typeface="宋体" pitchFamily="65" charset="-122"/>
              </a:rPr>
              <a:t>将不复存在,六安爷的眼睛也快要失明,他要过在百亩园劳作的“瘾”,由此能体会到他内心的</a:t>
            </a:r>
            <a:r>
              <a:rPr dirty="0"/>
              <a:t/>
            </a:r>
            <a:br>
              <a:rPr dirty="0"/>
            </a:br>
            <a:r>
              <a:rPr lang="zh-CN" altLang="en-US" sz="1530" kern="0" dirty="0" smtClean="0">
                <a:solidFill>
                  <a:srgbClr val="000000"/>
                </a:solidFill>
                <a:latin typeface="Times New Roman" pitchFamily="65" charset="-122"/>
                <a:ea typeface="宋体" pitchFamily="65" charset="-122"/>
              </a:rPr>
              <a:t>隐痛。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小说主旨层面: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①在大地上劳作是一种“瘾”,即劳动者的精神需要;②随着传统的农业生产、生活方式的结</a:t>
            </a:r>
            <a:r>
              <a:rPr dirty="0"/>
              <a:t/>
            </a:r>
            <a:br>
              <a:rPr dirty="0"/>
            </a:br>
            <a:r>
              <a:rPr lang="zh-CN" altLang="en-US" sz="1530" kern="0" dirty="0" smtClean="0">
                <a:solidFill>
                  <a:srgbClr val="000000"/>
                </a:solidFill>
                <a:latin typeface="Times New Roman" pitchFamily="65" charset="-122"/>
                <a:ea typeface="宋体" pitchFamily="65" charset="-122"/>
              </a:rPr>
              <a:t>束,耕种的意义只剩下“过瘾”,令人叹惋又发人深思。</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由“‘我不是锄地,我是过瘾’这句话,既是理解六安爷的关键,也是理解小说主旨的关</a:t>
            </a:r>
            <a:r>
              <a:rPr dirty="0"/>
              <a:t/>
            </a:r>
            <a:br>
              <a:rPr dirty="0"/>
            </a:br>
            <a:r>
              <a:rPr lang="zh-CN" altLang="en-US" sz="1530" kern="0" dirty="0" smtClean="0">
                <a:solidFill>
                  <a:srgbClr val="000000"/>
                </a:solidFill>
                <a:latin typeface="Times New Roman" pitchFamily="65" charset="-122"/>
                <a:ea typeface="宋体" pitchFamily="65" charset="-122"/>
              </a:rPr>
              <a:t>键”可知,命题者的意图就是让考生分析这句话对人物形象的塑造与主题表现两方面的作</a:t>
            </a:r>
            <a:r>
              <a:rPr dirty="0"/>
              <a:t/>
            </a:r>
            <a:br>
              <a:rPr dirty="0"/>
            </a:br>
            <a:r>
              <a:rPr lang="zh-CN" altLang="en-US" sz="1530" kern="0" dirty="0" smtClean="0">
                <a:solidFill>
                  <a:srgbClr val="000000"/>
                </a:solidFill>
                <a:latin typeface="Times New Roman" pitchFamily="65" charset="-122"/>
                <a:ea typeface="宋体" pitchFamily="65" charset="-122"/>
              </a:rPr>
              <a:t>用。在人物形象塑造上,通篇文章中,六安爷反复说这句话,表现了六安爷的性格特征和内心的</a:t>
            </a:r>
            <a:r>
              <a:rPr dirty="0"/>
              <a:t/>
            </a:r>
            <a:br>
              <a:rPr dirty="0"/>
            </a:br>
            <a:r>
              <a:rPr lang="zh-CN" altLang="en-US" sz="1530" kern="0" dirty="0" smtClean="0">
                <a:solidFill>
                  <a:srgbClr val="000000"/>
                </a:solidFill>
                <a:latin typeface="Times New Roman" pitchFamily="65" charset="-122"/>
                <a:ea typeface="宋体" pitchFamily="65" charset="-122"/>
              </a:rPr>
              <a:t>隐痛。在主题表现上,这句话旨在引起人们对农民与土地分离这一社会现象的反思。</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23269"/>
            <a:chOff x="539750" y="1080000"/>
            <a:chExt cx="8127250" cy="5223269"/>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外貌憨态可掬;言行稚拙,爱模仿;情感表达率真;注意力易转移;喜爱小动物,好奇心</a:t>
              </a:r>
              <a:r>
                <a:rPr dirty="0"/>
                <a:t/>
              </a:r>
              <a:br>
                <a:rPr dirty="0"/>
              </a:br>
              <a:r>
                <a:rPr lang="zh-CN" altLang="en-US" sz="1530" kern="0" dirty="0" smtClean="0">
                  <a:solidFill>
                    <a:srgbClr val="000000"/>
                  </a:solidFill>
                  <a:latin typeface="Times New Roman" pitchFamily="65" charset="-122"/>
                  <a:ea typeface="宋体" pitchFamily="65" charset="-122"/>
                </a:rPr>
                <a:t>强。</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本题考查概括人物性格特点的能力。作答时,用笔圈点勾画出有关二乖言行举止的描</a:t>
              </a:r>
              <a:r>
                <a:rPr dirty="0"/>
                <a:t/>
              </a:r>
              <a:br>
                <a:rPr dirty="0"/>
              </a:br>
              <a:r>
                <a:rPr lang="zh-CN" altLang="en-US" sz="1530" kern="0" dirty="0" smtClean="0">
                  <a:solidFill>
                    <a:srgbClr val="000000"/>
                  </a:solidFill>
                  <a:latin typeface="Times New Roman" pitchFamily="65" charset="-122"/>
                  <a:ea typeface="宋体" pitchFamily="65" charset="-122"/>
                </a:rPr>
                <a:t>写,加以分类概括即可。如每当大乖说要打猫报仇时,二乖也跟着模仿,这体现了他爱模仿的特</a:t>
              </a:r>
              <a:r>
                <a:rPr dirty="0"/>
                <a:t/>
              </a:r>
              <a:br>
                <a:rPr dirty="0"/>
              </a:br>
              <a:r>
                <a:rPr lang="zh-CN" altLang="en-US" sz="1530" kern="0" dirty="0" smtClean="0">
                  <a:solidFill>
                    <a:srgbClr val="000000"/>
                  </a:solidFill>
                  <a:latin typeface="Times New Roman" pitchFamily="65" charset="-122"/>
                  <a:ea typeface="宋体" pitchFamily="65" charset="-122"/>
                </a:rPr>
                <a:t>点;第二天早上他和哥哥去后院要“报仇”,但一转眼就忘记这事了,只顾玩耍,这体现了他注</a:t>
              </a:r>
              <a:r>
                <a:rPr dirty="0"/>
                <a:t/>
              </a:r>
              <a:br>
                <a:rPr dirty="0"/>
              </a:br>
              <a:r>
                <a:rPr lang="zh-CN" altLang="en-US" sz="1530" kern="0" dirty="0" smtClean="0">
                  <a:solidFill>
                    <a:srgbClr val="000000"/>
                  </a:solidFill>
                  <a:latin typeface="Times New Roman" pitchFamily="65" charset="-122"/>
                  <a:ea typeface="宋体" pitchFamily="65" charset="-122"/>
                </a:rPr>
                <a:t>意力易转移的特点;他摸小猫,学小猫叫,盯着小猫看,这体现了他喜爱小动物的特点。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对童真童趣的欣赏;对儿童成长的关注;对母爱的颂扬;对和谐家庭氛围的赞许;对善</a:t>
              </a:r>
              <a:r>
                <a:rPr dirty="0"/>
                <a:t/>
              </a:r>
              <a:br>
                <a:rPr dirty="0"/>
              </a:br>
              <a:r>
                <a:rPr lang="zh-CN" altLang="en-US" sz="1530" kern="0" dirty="0" smtClean="0">
                  <a:solidFill>
                    <a:srgbClr val="000000"/>
                  </a:solidFill>
                  <a:latin typeface="Times New Roman" pitchFamily="65" charset="-122"/>
                  <a:ea typeface="宋体" pitchFamily="65" charset="-122"/>
                </a:rPr>
                <a:t>良人性的礼赞。</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本题考查探究作品表现的人文精神的能力。本题要求探究作者在文中所寄寓的情感</a:t>
              </a:r>
              <a:r>
                <a:rPr dirty="0"/>
                <a:t/>
              </a:r>
              <a:br>
                <a:rPr dirty="0"/>
              </a:br>
              <a:r>
                <a:rPr lang="zh-CN" altLang="en-US" sz="1530" kern="0" dirty="0" smtClean="0">
                  <a:solidFill>
                    <a:srgbClr val="000000"/>
                  </a:solidFill>
                  <a:latin typeface="Times New Roman" pitchFamily="65" charset="-122"/>
                  <a:ea typeface="宋体" pitchFamily="65" charset="-122"/>
                </a:rPr>
                <a:t>态度,实际上是探究小说的主题。小说的主题主要从人物、情节、环境这三要素来体现。从</a:t>
              </a:r>
              <a:r>
                <a:rPr dirty="0"/>
                <a:t/>
              </a:r>
              <a:br>
                <a:rPr dirty="0"/>
              </a:br>
              <a:r>
                <a:rPr lang="zh-CN" altLang="en-US" sz="1530" kern="0" dirty="0" smtClean="0">
                  <a:solidFill>
                    <a:srgbClr val="000000"/>
                  </a:solidFill>
                  <a:latin typeface="Times New Roman" pitchFamily="65" charset="-122"/>
                  <a:ea typeface="宋体" pitchFamily="65" charset="-122"/>
                </a:rPr>
                <a:t>人物来看,大乖、二乖憨态可掬,天真可爱,母亲交代厨子吓吓猫即可,不要真打,体现了对人性</a:t>
              </a:r>
              <a:r>
                <a:rPr dirty="0"/>
                <a:t/>
              </a:r>
              <a:br>
                <a:rPr dirty="0"/>
              </a:br>
              <a:r>
                <a:rPr lang="zh-CN" altLang="en-US" sz="1530" kern="0" dirty="0" smtClean="0">
                  <a:solidFill>
                    <a:srgbClr val="000000"/>
                  </a:solidFill>
                  <a:latin typeface="Times New Roman" pitchFamily="65" charset="-122"/>
                  <a:ea typeface="宋体" pitchFamily="65" charset="-122"/>
                </a:rPr>
                <a:t>的赞美。从情节看,起初小哥儿俩因八哥被猫吃掉而生气要报仇,最后二人竟然忘掉报仇,反而</a:t>
              </a:r>
              <a:r>
                <a:rPr dirty="0"/>
                <a:t/>
              </a:r>
              <a:br>
                <a:rPr dirty="0"/>
              </a:br>
              <a:r>
                <a:rPr lang="zh-CN" altLang="en-US" sz="1530" kern="0" dirty="0" smtClean="0">
                  <a:solidFill>
                    <a:srgbClr val="000000"/>
                  </a:solidFill>
                  <a:latin typeface="Times New Roman" pitchFamily="65" charset="-122"/>
                  <a:ea typeface="宋体" pitchFamily="65" charset="-122"/>
                </a:rPr>
                <a:t>要给大猫、小猫“安家”,这不仅表现了孩子们富有爱心,也表现了作者对儿童成长的关注。</a:t>
              </a:r>
              <a:r>
                <a:rPr dirty="0"/>
                <a:t/>
              </a:r>
              <a:br>
                <a:rPr dirty="0"/>
              </a:br>
              <a:r>
                <a:rPr lang="zh-CN" altLang="en-US" sz="1530" kern="0" dirty="0" smtClean="0">
                  <a:solidFill>
                    <a:srgbClr val="000000"/>
                  </a:solidFill>
                  <a:latin typeface="Times New Roman" pitchFamily="65" charset="-122"/>
                  <a:ea typeface="宋体" pitchFamily="65" charset="-122"/>
                </a:rPr>
                <a:t>从环境看,小哥儿俩生活的家庭经济状况良好、文化氛围浓厚、人际关系融洽,表现了作者对</a:t>
              </a:r>
              <a:endParaRPr lang="zh-CN" altLang="en-US" dirty="0"/>
            </a:p>
          </p:txBody>
        </p:sp>
        <p:sp>
          <p:nvSpPr>
            <p:cNvPr id="3" name="TextBox 2"/>
            <p:cNvSpPr txBox="1"/>
            <p:nvPr/>
          </p:nvSpPr>
          <p:spPr>
            <a:xfrm>
              <a:off x="539750" y="5950095"/>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和谐家庭氛围的赞许。</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八、(2016课标全国Ⅲ,11)阅读下面的文字,完成1—4题。(25分)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玻　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贾平凹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约好在德巴街路南第十个电杆下会面,去了却没看到他。我决意再等一阵,踅进一家小茶馆里</a:t>
            </a:r>
            <a:r>
              <a:rPr dirty="0"/>
              <a:t/>
            </a:r>
            <a:br>
              <a:rPr dirty="0"/>
            </a:br>
            <a:r>
              <a:rPr lang="zh-CN" altLang="en-US" sz="1530" kern="0" dirty="0" smtClean="0">
                <a:solidFill>
                  <a:srgbClr val="000000"/>
                </a:solidFill>
                <a:latin typeface="Times New Roman" pitchFamily="65" charset="-122"/>
                <a:ea typeface="宋体" pitchFamily="65" charset="-122"/>
              </a:rPr>
              <a:t>一边吃茶一边盯着电杆。旁边新盖了一家酒店,玻璃装嵌,还未完工,正有人用白粉写“注意玻</a:t>
            </a:r>
            <a:r>
              <a:rPr dirty="0"/>
              <a:t/>
            </a:r>
            <a:br>
              <a:rPr dirty="0"/>
            </a:br>
            <a:r>
              <a:rPr lang="zh-CN" altLang="en-US" sz="1530" kern="0" dirty="0" smtClean="0">
                <a:solidFill>
                  <a:srgbClr val="000000"/>
                </a:solidFill>
                <a:latin typeface="Times New Roman" pitchFamily="65" charset="-122"/>
                <a:ea typeface="宋体" pitchFamily="65" charset="-122"/>
              </a:rPr>
              <a:t>璃”的字样。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吃过一壶茶后,我回到了家。妻子说王有福来电话了,反复解释他是病了,不能赴约,能否明日</a:t>
            </a:r>
            <a:r>
              <a:rPr dirty="0"/>
              <a:t/>
            </a:r>
            <a:br>
              <a:rPr dirty="0"/>
            </a:br>
            <a:r>
              <a:rPr lang="zh-CN" altLang="en-US" sz="1530" kern="0" dirty="0" smtClean="0">
                <a:solidFill>
                  <a:srgbClr val="000000"/>
                </a:solidFill>
                <a:latin typeface="Times New Roman" pitchFamily="65" charset="-122"/>
                <a:ea typeface="宋体" pitchFamily="65" charset="-122"/>
              </a:rPr>
              <a:t>上午在德巴街后边的德比街再见,仍是路南第十个电杆下。第二天我赶到德比街,电杆下果然</a:t>
            </a:r>
            <a:r>
              <a:rPr dirty="0"/>
              <a:t/>
            </a:r>
            <a:br>
              <a:rPr dirty="0"/>
            </a:br>
            <a:r>
              <a:rPr lang="zh-CN" altLang="en-US" sz="1530" kern="0" dirty="0" smtClean="0">
                <a:solidFill>
                  <a:srgbClr val="000000"/>
                </a:solidFill>
                <a:latin typeface="Times New Roman" pitchFamily="65" charset="-122"/>
                <a:ea typeface="宋体" pitchFamily="65" charset="-122"/>
              </a:rPr>
              <a:t>坐着一个老头,额头上包着一块纱布。我说你是王得贵的爹吗,他立即弯下腰,说:我叫王有</a:t>
            </a:r>
            <a:r>
              <a:rPr dirty="0"/>
              <a:t/>
            </a:r>
            <a:br>
              <a:rPr dirty="0"/>
            </a:br>
            <a:r>
              <a:rPr lang="zh-CN" altLang="en-US" sz="1530" kern="0" dirty="0" smtClean="0">
                <a:solidFill>
                  <a:srgbClr val="000000"/>
                </a:solidFill>
                <a:latin typeface="Times New Roman" pitchFamily="65" charset="-122"/>
                <a:ea typeface="宋体" pitchFamily="65" charset="-122"/>
              </a:rPr>
              <a:t>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我把得贵捎的钱交给他,让给娘好好治病。他看四周没人,就解开裤带将钱装进裤衩上的兜里,</a:t>
            </a:r>
            <a:r>
              <a:rPr dirty="0"/>
              <a:t/>
            </a:r>
            <a:br>
              <a:rPr dirty="0"/>
            </a:br>
            <a:r>
              <a:rPr lang="zh-CN" altLang="en-US" sz="1530" kern="0" dirty="0" smtClean="0">
                <a:solidFill>
                  <a:srgbClr val="000000"/>
                </a:solidFill>
                <a:latin typeface="Times New Roman" pitchFamily="65" charset="-122"/>
                <a:ea typeface="宋体" pitchFamily="65" charset="-122"/>
              </a:rPr>
              <a:t>说:“我请你去喝烧酒!”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我谢绝了。他转身往街的西头走去,又回过头来给我鞠了个躬。我问他家离这儿远吗,他说不</a:t>
            </a:r>
            <a:r>
              <a:rPr dirty="0"/>
              <a:t/>
            </a:r>
            <a:br>
              <a:rPr dirty="0"/>
            </a:br>
            <a:r>
              <a:rPr lang="zh-CN" altLang="en-US" sz="1530" kern="0" dirty="0" smtClean="0">
                <a:solidFill>
                  <a:srgbClr val="000000"/>
                </a:solidFill>
                <a:latin typeface="Times New Roman" pitchFamily="65" charset="-122"/>
                <a:ea typeface="宋体" pitchFamily="65" charset="-122"/>
              </a:rPr>
              <a:t>远,就在德巴街紧南的胡同里。我说从这里过去不是更近吗,老头笑了一下,说:“我不走德巴</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他不去德巴街,我却要去,昨日那家茶馆不错。走过那家酒店,玻璃墙上却贴出了一张布告——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昨天因装修的玻璃上未作标志,致使一过路人误撞受伤。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敬请受伤者速来我店接受我们的歉意并领取赔偿费。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我被酒店此举感动,很快想到王有福是不是撞了玻璃受的伤呢,突然萌生了一个念头:既然肯赔</a:t>
            </a:r>
            <a:r>
              <a:rPr dirty="0"/>
              <a:t/>
            </a:r>
            <a:br>
              <a:rPr dirty="0"/>
            </a:br>
            <a:r>
              <a:rPr lang="zh-CN" altLang="en-US" sz="1530" kern="0" dirty="0" smtClean="0">
                <a:solidFill>
                  <a:srgbClr val="000000"/>
                </a:solidFill>
                <a:latin typeface="Times New Roman" pitchFamily="65" charset="-122"/>
                <a:ea typeface="宋体" pitchFamily="65" charset="-122"/>
              </a:rPr>
              <a:t>偿,那就是他们理屈,何不去法院上告,趁机索赔更大一笔钱呢?我为我的聪明得意,第二天便给</a:t>
            </a:r>
            <a:r>
              <a:rPr dirty="0"/>
              <a:t/>
            </a:r>
            <a:br>
              <a:rPr dirty="0"/>
            </a:br>
            <a:r>
              <a:rPr lang="zh-CN" altLang="en-US" sz="1530" kern="0" dirty="0" smtClean="0">
                <a:solidFill>
                  <a:srgbClr val="000000"/>
                </a:solidFill>
                <a:latin typeface="Times New Roman" pitchFamily="65" charset="-122"/>
                <a:ea typeface="宋体" pitchFamily="65" charset="-122"/>
              </a:rPr>
              <a:t>王有福打电话,约他下午到红星饭店边吃边谈。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红星饭店也是玻璃装修。我选择这家饭店,是要证实他是不是真的在酒店撞伤的。他见了我,</a:t>
            </a:r>
            <a:r>
              <a:rPr dirty="0"/>
              <a:t/>
            </a:r>
            <a:br>
              <a:rPr dirty="0"/>
            </a:br>
            <a:r>
              <a:rPr lang="zh-CN" altLang="en-US" sz="1530" kern="0" dirty="0" smtClean="0">
                <a:solidFill>
                  <a:srgbClr val="000000"/>
                </a:solidFill>
                <a:latin typeface="Times New Roman" pitchFamily="65" charset="-122"/>
                <a:ea typeface="宋体" pitchFamily="65" charset="-122"/>
              </a:rPr>
              <a:t>肿胀的脸上泛了笑容,步履却小心翼翼,到了门口还用手摸,证实是门口了,一倾一倾地摇晃着</a:t>
            </a:r>
            <a:r>
              <a:rPr dirty="0"/>
              <a:t/>
            </a:r>
            <a:br>
              <a:rPr dirty="0"/>
            </a:br>
            <a:r>
              <a:rPr lang="zh-CN" altLang="en-US" sz="1530" kern="0" dirty="0" smtClean="0">
                <a:solidFill>
                  <a:srgbClr val="000000"/>
                </a:solidFill>
                <a:latin typeface="Times New Roman" pitchFamily="65" charset="-122"/>
                <a:ea typeface="宋体" pitchFamily="65" charset="-122"/>
              </a:rPr>
              <a:t>小脑袋走进来。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“我没请你,你倒请我了!”他说。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“一顿饭算什么!”我给他倒了一杯酒,他赶忙说:“我不敢喝的,我有伤。”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“大伯,你是在德巴街酒店撞伤的吗?”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“你</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那酒店怎么啦?”</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“这么说,你真的在那儿撞的!”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老头瓷在那里,似乎要抵赖,但脸色立即赤红,压低了声音说:“是在那儿撞的。”一下子人蔫</a:t>
            </a:r>
            <a:r>
              <a:t/>
            </a:r>
            <a:br/>
            <a:r>
              <a:rPr lang="zh-CN" altLang="en-US" sz="1530" kern="0" dirty="0" smtClean="0">
                <a:solidFill>
                  <a:srgbClr val="000000"/>
                </a:solidFill>
                <a:latin typeface="Times New Roman" pitchFamily="65" charset="-122"/>
                <a:ea typeface="宋体" pitchFamily="65" charset="-122"/>
              </a:rPr>
              <a:t>了许多,可怜得像个做错事的孩子。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“这就好。”我说。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“我不是故意的。”老头急起来。“我那日感冒,头晕晕的,接到你的电话出来,经过那里,明</a:t>
            </a:r>
            <a:r>
              <a:t/>
            </a:r>
            <a:br/>
            <a:r>
              <a:rPr lang="zh-CN" altLang="en-US" sz="1530" kern="0" dirty="0" smtClean="0">
                <a:solidFill>
                  <a:srgbClr val="000000"/>
                </a:solidFill>
                <a:latin typeface="Times New Roman" pitchFamily="65" charset="-122"/>
                <a:ea typeface="宋体" pitchFamily="65" charset="-122"/>
              </a:rPr>
              <a:t>明看着没有什么,走过去,咚,便撞上了。”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“你撞伤了,怎么就走了?”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“哗啦一声,我才知道是撞上玻璃了。三个姑娘出来扶我,血流了一脸,把她们倒吓坏了,要给</a:t>
            </a:r>
            <a:r>
              <a:t/>
            </a:r>
            <a:br/>
            <a:r>
              <a:rPr lang="zh-CN" altLang="en-US" sz="1530" kern="0" dirty="0" smtClean="0">
                <a:solidFill>
                  <a:srgbClr val="000000"/>
                </a:solidFill>
                <a:latin typeface="Times New Roman" pitchFamily="65" charset="-122"/>
                <a:ea typeface="宋体" pitchFamily="65" charset="-122"/>
              </a:rPr>
              <a:t>我包扎伤口,我爬起来跑了。我赔不起那玻璃呀!”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“他们到处找你哩。”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“是吗?我已经几天没敢去德巴街了,他们是在街口认人吗?”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“他们贴了布告</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老头哭丧下脸来,在腰里掏钱,问我一块玻璃多少钱。</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我嘿嘿笑起来。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“不是你给他们赔,是他们要给你赔!”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“赔我?”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“是赔你。”我说,“但你不要接受他们的赔偿,他们能赔多少钱?上法院告他们,索赔的就不</a:t>
            </a:r>
            <a:r>
              <a:t/>
            </a:r>
            <a:br/>
            <a:r>
              <a:rPr lang="zh-CN" altLang="en-US" sz="1530" kern="0" dirty="0" smtClean="0">
                <a:solidFill>
                  <a:srgbClr val="000000"/>
                </a:solidFill>
                <a:latin typeface="Times New Roman" pitchFamily="65" charset="-122"/>
                <a:ea typeface="宋体" pitchFamily="65" charset="-122"/>
              </a:rPr>
              <a:t>是几百元几千元了!”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老头愣在那里,一条线的眼里极力努出那黑珠来盯我,说:“你大伯是有私心,害怕赔偿才溜掉</a:t>
            </a:r>
            <a:r>
              <a:t/>
            </a:r>
            <a:br/>
            <a:r>
              <a:rPr lang="zh-CN" altLang="en-US" sz="1530" kern="0" dirty="0" smtClean="0">
                <a:solidFill>
                  <a:srgbClr val="000000"/>
                </a:solidFill>
                <a:latin typeface="Times New Roman" pitchFamily="65" charset="-122"/>
                <a:ea typeface="宋体" pitchFamily="65" charset="-122"/>
              </a:rPr>
              <a:t>的,可我也经了一辈子世事,再也不受骗了!”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“没骗你,你去看布告嘛!”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“你不骗我,那酒店也骗我哩,我一去那不是投案自首了吗?”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“大伯,你听我说</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老头从怀里掏出一卷软沓沓的钱来,放在桌上:“你要肯认我是大伯,那我求你把这些钱交给人</a:t>
            </a:r>
            <a:r>
              <a:t/>
            </a:r>
            <a:br/>
            <a:r>
              <a:rPr lang="zh-CN" altLang="en-US" sz="1530" kern="0" dirty="0" smtClean="0">
                <a:solidFill>
                  <a:srgbClr val="000000"/>
                </a:solidFill>
                <a:latin typeface="Times New Roman" pitchFamily="65" charset="-122"/>
                <a:ea typeface="宋体" pitchFamily="65" charset="-122"/>
              </a:rPr>
              <a:t>家。不够的话,让得贵补齐。我不是有意的,真是看着什么也没有的,谁知道就有玻璃。你能答</a:t>
            </a:r>
            <a:r>
              <a:t/>
            </a:r>
            <a:br/>
            <a:r>
              <a:rPr lang="zh-CN" altLang="en-US" sz="1530" kern="0" dirty="0" smtClean="0">
                <a:solidFill>
                  <a:srgbClr val="000000"/>
                </a:solidFill>
                <a:latin typeface="Times New Roman" pitchFamily="65" charset="-122"/>
                <a:ea typeface="宋体" pitchFamily="65" charset="-122"/>
              </a:rPr>
              <a:t>应我,这事不要再给外人说,你答应吗?”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“答应。”</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老头眼泪花花的,给我又鞠了下躬,扭身离开了饭桌。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我怎么叫他,他也不回头。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他走到玻璃墙边,看着玻璃上有个门,伸手摸了摸,没有玻璃,走了出去。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我坐在那里喝完了一壶酒,一口菜也没吃,从饭馆出来往德巴街去。趁无人理会,我揭下了那张</a:t>
            </a:r>
            <a:r>
              <a:t/>
            </a:r>
            <a:br/>
            <a:r>
              <a:rPr lang="zh-CN" altLang="en-US" sz="1530" kern="0" dirty="0" smtClean="0">
                <a:solidFill>
                  <a:srgbClr val="000000"/>
                </a:solidFill>
                <a:latin typeface="Times New Roman" pitchFamily="65" charset="-122"/>
                <a:ea typeface="宋体" pitchFamily="65" charset="-122"/>
              </a:rPr>
              <a:t>布告:布告继续贴着,只能使他活得不安生。顺街往东走,照相馆的橱窗下又是一堆碎玻璃,经</a:t>
            </a:r>
            <a:r>
              <a:t/>
            </a:r>
            <a:br/>
            <a:r>
              <a:rPr lang="zh-CN" altLang="en-US" sz="1530" kern="0" dirty="0" smtClean="0">
                <a:solidFill>
                  <a:srgbClr val="000000"/>
                </a:solidFill>
                <a:latin typeface="Times New Roman" pitchFamily="65" charset="-122"/>
                <a:ea typeface="宋体" pitchFamily="65" charset="-122"/>
              </a:rPr>
              <a:t>理在大声骂:谁撞的,眼睛瞎了吗?!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我走出了狭窄的德巴街。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1.下列对小说相关内容和艺术特色的分析鉴赏,最恰当的两项是(5分)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A.“约好在德巴街路南第十个电杆下会面”,是对地下斗争题材影视作品的模仿,为后文悬念</a:t>
            </a:r>
            <a:r>
              <a:t/>
            </a:r>
            <a:br/>
            <a:r>
              <a:rPr lang="zh-CN" altLang="en-US" sz="1530" kern="0" dirty="0" smtClean="0">
                <a:solidFill>
                  <a:srgbClr val="000000"/>
                </a:solidFill>
                <a:latin typeface="Times New Roman" pitchFamily="65" charset="-122"/>
                <a:ea typeface="宋体" pitchFamily="65" charset="-122"/>
              </a:rPr>
              <a:t>丛生的情节作出铺垫。</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B.发现王有福正是受伤的路人后,“我”劝他到法院上告酒店,寻求更多赔偿,因为“我”不仅</a:t>
            </a:r>
            <a:r>
              <a:t/>
            </a:r>
            <a:br/>
            <a:r>
              <a:rPr lang="zh-CN" altLang="en-US" sz="1530" kern="0" dirty="0" smtClean="0">
                <a:solidFill>
                  <a:srgbClr val="000000"/>
                </a:solidFill>
                <a:latin typeface="Times New Roman" pitchFamily="65" charset="-122"/>
                <a:ea typeface="宋体" pitchFamily="65" charset="-122"/>
              </a:rPr>
              <a:t>热心帮助朋友,也有打官司的经验。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C.王有福不情愿承认自己误撞酒店玻璃受伤,主要是因为妻子有病,家庭生活很困难,害怕酒店</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追究责任,让他赔偿损失。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D.“我”经过照相馆时,见经理面对碎玻璃大骂,这一细节暗示此地这类纠纷不少,王有福担心</a:t>
            </a:r>
            <a:r>
              <a:rPr dirty="0"/>
              <a:t/>
            </a:r>
            <a:br>
              <a:rPr dirty="0"/>
            </a:br>
            <a:r>
              <a:rPr lang="zh-CN" altLang="en-US" sz="1530" kern="0" dirty="0" smtClean="0">
                <a:solidFill>
                  <a:srgbClr val="000000"/>
                </a:solidFill>
                <a:latin typeface="Times New Roman" pitchFamily="65" charset="-122"/>
                <a:ea typeface="宋体" pitchFamily="65" charset="-122"/>
              </a:rPr>
              <a:t>的“投案自首”之事是经常发生的。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E.玻璃墙伤人事件的背后,交织着伦理观念、法治观念、诚信意识等不同理念的矛盾、困惑</a:t>
            </a:r>
            <a:r>
              <a:rPr dirty="0"/>
              <a:t/>
            </a:r>
            <a:br>
              <a:rPr dirty="0"/>
            </a:br>
            <a:r>
              <a:rPr lang="zh-CN" altLang="en-US" sz="1530" kern="0" dirty="0" smtClean="0">
                <a:solidFill>
                  <a:srgbClr val="000000"/>
                </a:solidFill>
                <a:latin typeface="Times New Roman" pitchFamily="65" charset="-122"/>
                <a:ea typeface="宋体" pitchFamily="65" charset="-122"/>
              </a:rPr>
              <a:t>与冲突,是转型期中国社会的一面镜子。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2.“我”在小说中的主要作用是什么?请简要分析。(6分)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3.小说中的王有福有哪些性格特点?请简要分析。(6分)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4.是否状告酒店,“我”与王有福的态度不同。你更认同谁的态度?请结合全文,谈谈你的观</a:t>
            </a:r>
            <a:r>
              <a:rPr dirty="0"/>
              <a:t/>
            </a:r>
            <a:br>
              <a:rPr dirty="0"/>
            </a:br>
            <a:r>
              <a:rPr lang="zh-CN" altLang="en-US" sz="1530" kern="0" dirty="0" smtClean="0">
                <a:solidFill>
                  <a:srgbClr val="000000"/>
                </a:solidFill>
                <a:latin typeface="Times New Roman" pitchFamily="65" charset="-122"/>
                <a:ea typeface="宋体" pitchFamily="65" charset="-122"/>
              </a:rPr>
              <a:t>点。(8分) </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答E给3分,答C给2分,答D给1分;答A、B不给分。回答三项或三项以上,不给分。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A.“是对地下斗争题材影视作品的模仿”不合文意。B.“因为‘我’不仅热心帮助</a:t>
            </a:r>
            <a:r>
              <a:rPr dirty="0"/>
              <a:t/>
            </a:r>
            <a:br>
              <a:rPr dirty="0"/>
            </a:br>
            <a:r>
              <a:rPr lang="zh-CN" altLang="en-US" sz="1530" kern="0" dirty="0" smtClean="0">
                <a:solidFill>
                  <a:srgbClr val="000000"/>
                </a:solidFill>
                <a:latin typeface="Times New Roman" pitchFamily="65" charset="-122"/>
                <a:ea typeface="宋体" pitchFamily="65" charset="-122"/>
              </a:rPr>
              <a:t>朋友,也有打官司的经验”错误,应该是“我”认为酒店管理失误导致王有福受伤,要求赔偿正</a:t>
            </a:r>
            <a:r>
              <a:rPr dirty="0"/>
              <a:t/>
            </a:r>
            <a:br>
              <a:rPr dirty="0"/>
            </a:br>
            <a:r>
              <a:rPr lang="zh-CN" altLang="en-US" sz="1530" kern="0" dirty="0" smtClean="0">
                <a:solidFill>
                  <a:srgbClr val="000000"/>
                </a:solidFill>
                <a:latin typeface="Times New Roman" pitchFamily="65" charset="-122"/>
                <a:ea typeface="宋体" pitchFamily="65" charset="-122"/>
              </a:rPr>
              <a:t>当合理。D.“暗示此地这类纠纷不少”正确,但“王有福担心的‘投案自首’之事是经常发</a:t>
            </a:r>
            <a:r>
              <a:rPr dirty="0"/>
              <a:t/>
            </a:r>
            <a:br>
              <a:rPr dirty="0"/>
            </a:br>
            <a:r>
              <a:rPr lang="zh-CN" altLang="en-US" sz="1530" kern="0" dirty="0" smtClean="0">
                <a:solidFill>
                  <a:srgbClr val="000000"/>
                </a:solidFill>
                <a:latin typeface="Times New Roman" pitchFamily="65" charset="-122"/>
                <a:ea typeface="宋体" pitchFamily="65" charset="-122"/>
              </a:rPr>
              <a:t>生的”于文无据。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①讲述故事:小说故事是由“我”叙述出来的,真实可信。②推进情节:“我”是事件</a:t>
            </a:r>
            <a:r>
              <a:rPr dirty="0"/>
              <a:t/>
            </a:r>
            <a:br>
              <a:rPr dirty="0"/>
            </a:br>
            <a:r>
              <a:rPr lang="zh-CN" altLang="en-US" sz="1530" kern="0" dirty="0" smtClean="0">
                <a:solidFill>
                  <a:srgbClr val="000000"/>
                </a:solidFill>
                <a:latin typeface="Times New Roman" pitchFamily="65" charset="-122"/>
                <a:ea typeface="宋体" pitchFamily="65" charset="-122"/>
              </a:rPr>
              <a:t>的参与者,由于“我”的提议,情节得以发展变化。③衬托人物:小说主人公王有福的性格,由</a:t>
            </a:r>
            <a:r>
              <a:rPr dirty="0"/>
              <a:t/>
            </a:r>
            <a:br>
              <a:rPr dirty="0"/>
            </a:br>
            <a:r>
              <a:rPr lang="zh-CN" altLang="en-US" sz="1530" kern="0" dirty="0" smtClean="0">
                <a:solidFill>
                  <a:srgbClr val="000000"/>
                </a:solidFill>
                <a:latin typeface="Times New Roman" pitchFamily="65" charset="-122"/>
                <a:ea typeface="宋体" pitchFamily="65" charset="-122"/>
              </a:rPr>
              <a:t>于“我”的存在而更加鲜明。</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本文采用第一人称的叙述方式,使小说显得真实亲切,拉近了与读者的距离,同时便于作</a:t>
            </a:r>
            <a:r>
              <a:rPr dirty="0"/>
              <a:t/>
            </a:r>
            <a:br>
              <a:rPr dirty="0"/>
            </a:br>
            <a:r>
              <a:rPr lang="zh-CN" altLang="en-US" sz="1530" kern="0" dirty="0" smtClean="0">
                <a:solidFill>
                  <a:srgbClr val="000000"/>
                </a:solidFill>
                <a:latin typeface="Times New Roman" pitchFamily="65" charset="-122"/>
                <a:ea typeface="宋体" pitchFamily="65" charset="-122"/>
              </a:rPr>
              <a:t>者抒发感情。正是“我”约王有福见面,才推动了情节的发展。主人公王有福的人物形象正</a:t>
            </a:r>
            <a:r>
              <a:rPr dirty="0"/>
              <a:t/>
            </a:r>
            <a:br>
              <a:rPr dirty="0"/>
            </a:br>
            <a:r>
              <a:rPr lang="zh-CN" altLang="en-US" sz="1530" kern="0" dirty="0" smtClean="0">
                <a:solidFill>
                  <a:srgbClr val="000000"/>
                </a:solidFill>
                <a:latin typeface="Times New Roman" pitchFamily="65" charset="-122"/>
                <a:ea typeface="宋体" pitchFamily="65" charset="-122"/>
              </a:rPr>
              <a:t>是通过“我”的所见所做所感才一点点地展现出来,“我”的存在也凸显了王有福的思想性</a:t>
            </a:r>
            <a:r>
              <a:rPr dirty="0"/>
              <a:t/>
            </a:r>
            <a:br>
              <a:rPr dirty="0"/>
            </a:br>
            <a:r>
              <a:rPr lang="zh-CN" altLang="en-US" sz="1530" kern="0" dirty="0" smtClean="0">
                <a:solidFill>
                  <a:srgbClr val="000000"/>
                </a:solidFill>
                <a:latin typeface="Times New Roman" pitchFamily="65" charset="-122"/>
                <a:ea typeface="宋体" pitchFamily="65" charset="-122"/>
              </a:rPr>
              <a:t>格特点,使他的形象更加鲜明。</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19939"/>
            <a:ext cx="8127000" cy="522000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①性情谦卑,甚至有点窝囊:见了晚辈,也弯腰鞠躬,说话谦和。②胆小怕事,有些狡黠:</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撞了玻璃偷偷溜掉,别人问起也不敢承认。③有点固执,但不失本分善良:怀疑酒店诚意,承认</a:t>
            </a:r>
            <a:r>
              <a:rPr dirty="0"/>
              <a:t/>
            </a:r>
            <a:br>
              <a:rPr dirty="0"/>
            </a:br>
            <a:r>
              <a:rPr lang="zh-CN" altLang="en-US" sz="1530" kern="0" dirty="0" smtClean="0">
                <a:solidFill>
                  <a:srgbClr val="000000"/>
                </a:solidFill>
                <a:latin typeface="Times New Roman" pitchFamily="65" charset="-122"/>
                <a:ea typeface="宋体" pitchFamily="65" charset="-122"/>
              </a:rPr>
              <a:t>自己责任,不愿借机发财。</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王有福的性格特点可通过以下内容进行概括:①“他立即弯下腰”“又回过头来给我</a:t>
            </a:r>
            <a:r>
              <a:rPr dirty="0"/>
              <a:t/>
            </a:r>
            <a:br>
              <a:rPr dirty="0"/>
            </a:br>
            <a:r>
              <a:rPr lang="zh-CN" altLang="en-US" sz="1530" kern="0" dirty="0" smtClean="0">
                <a:solidFill>
                  <a:srgbClr val="000000"/>
                </a:solidFill>
                <a:latin typeface="Times New Roman" pitchFamily="65" charset="-122"/>
                <a:ea typeface="宋体" pitchFamily="65" charset="-122"/>
              </a:rPr>
              <a:t>鞠了个躬”,体现出王有福“性情谦卑,甚至有点窝囊”,因为“我”是晚辈。②“你</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那酒</a:t>
            </a:r>
            <a:r>
              <a:rPr dirty="0"/>
              <a:t/>
            </a:r>
            <a:br>
              <a:rPr dirty="0"/>
            </a:br>
            <a:r>
              <a:rPr lang="zh-CN" altLang="en-US" sz="1530" kern="0" dirty="0" smtClean="0">
                <a:solidFill>
                  <a:srgbClr val="000000"/>
                </a:solidFill>
                <a:latin typeface="Times New Roman" pitchFamily="65" charset="-122"/>
                <a:ea typeface="宋体" pitchFamily="65" charset="-122"/>
              </a:rPr>
              <a:t>店怎么啦?”“这</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”“我不是故意的”,面对“我”的追问,王有福躲躲闪闪,含糊其词,体</a:t>
            </a:r>
            <a:r>
              <a:rPr dirty="0"/>
              <a:t/>
            </a:r>
            <a:br>
              <a:rPr dirty="0"/>
            </a:br>
            <a:r>
              <a:rPr lang="zh-CN" altLang="en-US" sz="1530" kern="0" dirty="0" smtClean="0">
                <a:solidFill>
                  <a:srgbClr val="000000"/>
                </a:solidFill>
                <a:latin typeface="Times New Roman" pitchFamily="65" charset="-122"/>
                <a:ea typeface="宋体" pitchFamily="65" charset="-122"/>
              </a:rPr>
              <a:t>现出他“胆小怕事,有些狡黠”。③从“你大伯是有私心,害怕赔偿才溜掉的,可我也经了一辈</a:t>
            </a:r>
            <a:r>
              <a:rPr dirty="0"/>
              <a:t/>
            </a:r>
            <a:br>
              <a:rPr dirty="0"/>
            </a:br>
            <a:r>
              <a:rPr lang="zh-CN" altLang="en-US" sz="1530" kern="0" dirty="0" smtClean="0">
                <a:solidFill>
                  <a:srgbClr val="000000"/>
                </a:solidFill>
                <a:latin typeface="Times New Roman" pitchFamily="65" charset="-122"/>
                <a:ea typeface="宋体" pitchFamily="65" charset="-122"/>
              </a:rPr>
              <a:t>子世事,再也不受骗了”以及文本倒数第七段王有福的话中可以看出他“有点固执,但不失本</a:t>
            </a:r>
            <a:r>
              <a:rPr dirty="0"/>
              <a:t/>
            </a:r>
            <a:br>
              <a:rPr dirty="0"/>
            </a:br>
            <a:r>
              <a:rPr lang="zh-CN" altLang="en-US" sz="1530" kern="0" dirty="0" smtClean="0">
                <a:solidFill>
                  <a:srgbClr val="000000"/>
                </a:solidFill>
                <a:latin typeface="Times New Roman" pitchFamily="65" charset="-122"/>
                <a:ea typeface="宋体" pitchFamily="65" charset="-122"/>
              </a:rPr>
              <a:t>分善良”。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观点一:认同王有福的态度。①王有福受伤与酒店管理有关,但他是有行为能力的成</a:t>
            </a:r>
            <a:r>
              <a:rPr dirty="0"/>
              <a:t/>
            </a:r>
            <a:br>
              <a:rPr dirty="0"/>
            </a:br>
            <a:r>
              <a:rPr lang="zh-CN" altLang="en-US" sz="1530" kern="0" dirty="0" smtClean="0">
                <a:solidFill>
                  <a:srgbClr val="000000"/>
                </a:solidFill>
                <a:latin typeface="Times New Roman" pitchFamily="65" charset="-122"/>
                <a:ea typeface="宋体" pitchFamily="65" charset="-122"/>
              </a:rPr>
              <a:t>年人,应负一定责任;②王有福害怕赔偿溜走,逃避责任在先,索赔的理由不够正当充分;③王有</a:t>
            </a:r>
            <a:r>
              <a:rPr dirty="0"/>
              <a:t/>
            </a:r>
            <a:br>
              <a:rPr dirty="0"/>
            </a:br>
            <a:r>
              <a:rPr lang="zh-CN" altLang="en-US" sz="1530" kern="0" dirty="0" smtClean="0">
                <a:solidFill>
                  <a:srgbClr val="000000"/>
                </a:solidFill>
                <a:latin typeface="Times New Roman" pitchFamily="65" charset="-122"/>
                <a:ea typeface="宋体" pitchFamily="65" charset="-122"/>
              </a:rPr>
              <a:t>福害怕被骗而拒绝索赔,在当时情况下,未尝不是理性的选择。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观点二:认同“我”的态度。①酒店失误导致王有福受伤,要求赔偿正当合理;②王有福放弃赔</a:t>
            </a:r>
            <a:r>
              <a:rPr dirty="0"/>
              <a:t/>
            </a:r>
            <a:br>
              <a:rPr dirty="0"/>
            </a:br>
            <a:r>
              <a:rPr lang="zh-CN" altLang="en-US" sz="1530" kern="0" dirty="0" smtClean="0">
                <a:solidFill>
                  <a:srgbClr val="000000"/>
                </a:solidFill>
                <a:latin typeface="Times New Roman" pitchFamily="65" charset="-122"/>
                <a:ea typeface="宋体" pitchFamily="65" charset="-122"/>
              </a:rPr>
              <a:t>偿是担心被骗,说明他缺乏法律意识,更应进行法律启蒙;③王有福式的宽容是对不良行为的纵</a:t>
            </a:r>
            <a:r>
              <a:rPr dirty="0"/>
              <a:t/>
            </a:r>
            <a:br>
              <a:rPr dirty="0"/>
            </a:br>
            <a:r>
              <a:rPr lang="zh-CN" altLang="en-US" sz="1530" kern="0" dirty="0" smtClean="0">
                <a:solidFill>
                  <a:srgbClr val="000000"/>
                </a:solidFill>
                <a:latin typeface="Times New Roman" pitchFamily="65" charset="-122"/>
                <a:ea typeface="宋体" pitchFamily="65" charset="-122"/>
              </a:rPr>
              <a:t>容,有害无益。</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首先亮明自己的观点,答题时,既可以认同“我”的态度,也可以认同王有福的态度;然</a:t>
            </a:r>
            <a:r>
              <a:rPr dirty="0"/>
              <a:t/>
            </a:r>
            <a:br>
              <a:rPr dirty="0"/>
            </a:br>
            <a:r>
              <a:rPr lang="zh-CN" altLang="en-US" sz="1530" kern="0" dirty="0" smtClean="0">
                <a:solidFill>
                  <a:srgbClr val="000000"/>
                </a:solidFill>
                <a:latin typeface="Times New Roman" pitchFamily="65" charset="-122"/>
                <a:ea typeface="宋体" pitchFamily="65" charset="-122"/>
              </a:rPr>
              <a:t>后根据小说的具体内容进行分析。认同王有福的态度。理由可从以下角度作答。①环境角</a:t>
            </a:r>
            <a:r>
              <a:rPr dirty="0"/>
              <a:t/>
            </a:r>
            <a:br>
              <a:rPr dirty="0"/>
            </a:br>
            <a:r>
              <a:rPr lang="zh-CN" altLang="en-US" sz="1530" kern="0" dirty="0" smtClean="0">
                <a:solidFill>
                  <a:srgbClr val="000000"/>
                </a:solidFill>
                <a:latin typeface="Times New Roman" pitchFamily="65" charset="-122"/>
                <a:ea typeface="宋体" pitchFamily="65" charset="-122"/>
              </a:rPr>
              <a:t>度:酒店虽有错,但王有福也有责任。②人物角度:王有福害怕赔偿,偷偷溜走,逃避责任在先,索</a:t>
            </a:r>
            <a:r>
              <a:rPr dirty="0"/>
              <a:t/>
            </a:r>
            <a:br>
              <a:rPr dirty="0"/>
            </a:br>
            <a:r>
              <a:rPr lang="zh-CN" altLang="en-US" sz="1530" kern="0" dirty="0" smtClean="0">
                <a:solidFill>
                  <a:srgbClr val="000000"/>
                </a:solidFill>
                <a:latin typeface="Times New Roman" pitchFamily="65" charset="-122"/>
                <a:ea typeface="宋体" pitchFamily="65" charset="-122"/>
              </a:rPr>
              <a:t>赔理由不正当。③主旨角度:王有福害怕被骗而拒绝索赔的心理,不正是社会所导致的吗?认</a:t>
            </a:r>
            <a:r>
              <a:rPr dirty="0"/>
              <a:t/>
            </a:r>
            <a:br>
              <a:rPr dirty="0"/>
            </a:br>
            <a:r>
              <a:rPr lang="zh-CN" altLang="en-US" sz="1530" kern="0" dirty="0" smtClean="0">
                <a:solidFill>
                  <a:srgbClr val="000000"/>
                </a:solidFill>
                <a:latin typeface="Times New Roman" pitchFamily="65" charset="-122"/>
                <a:ea typeface="宋体" pitchFamily="65" charset="-122"/>
              </a:rPr>
              <a:t>同“我”的态度。理由可从以下角度作答。①环境角度:酒店有错,导致王有福受伤,状告合情</a:t>
            </a:r>
            <a:r>
              <a:rPr dirty="0"/>
              <a:t/>
            </a:r>
            <a:br>
              <a:rPr dirty="0"/>
            </a:br>
            <a:r>
              <a:rPr lang="zh-CN" altLang="en-US" sz="1530" kern="0" dirty="0" smtClean="0">
                <a:solidFill>
                  <a:srgbClr val="000000"/>
                </a:solidFill>
                <a:latin typeface="Times New Roman" pitchFamily="65" charset="-122"/>
                <a:ea typeface="宋体" pitchFamily="65" charset="-122"/>
              </a:rPr>
              <a:t>合理。②人物角度:王有福胆小怕事,说明他缺乏法律意识,更应鼓励他状告酒店。③主旨角</a:t>
            </a:r>
            <a:r>
              <a:rPr dirty="0"/>
              <a:t/>
            </a:r>
            <a:br>
              <a:rPr dirty="0"/>
            </a:br>
            <a:r>
              <a:rPr lang="zh-CN" altLang="en-US" sz="1530" kern="0" dirty="0" smtClean="0">
                <a:solidFill>
                  <a:srgbClr val="000000"/>
                </a:solidFill>
                <a:latin typeface="Times New Roman" pitchFamily="65" charset="-122"/>
                <a:ea typeface="宋体" pitchFamily="65" charset="-122"/>
              </a:rPr>
              <a:t>度:社会中有很多王有福这样的人物,他的宽容只会让社会纵容酒店的不良行为。</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九、(2016山东,19—22)阅读下面的文字,完成1—4题。(18分)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天气晴朗,蓝天白云的,一眼望去很惬意。你眼中的世界实际是你心理的投射,吴秋明如果在旁</a:t>
            </a:r>
            <a:r>
              <a:rPr dirty="0"/>
              <a:t/>
            </a:r>
            <a:br>
              <a:rPr dirty="0"/>
            </a:br>
            <a:r>
              <a:rPr lang="zh-CN" altLang="en-US" sz="1530" kern="0" dirty="0" smtClean="0">
                <a:solidFill>
                  <a:srgbClr val="000000"/>
                </a:solidFill>
                <a:latin typeface="Times New Roman" pitchFamily="65" charset="-122"/>
                <a:ea typeface="宋体" pitchFamily="65" charset="-122"/>
              </a:rPr>
              <a:t>边肯定会这样说的。马骁驭不禁微微一笑。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到达小区,门口的保安照例拦住了马骁驭的车,他报了门牌号码和户主姓名,栏杆抬了起来。①</a:t>
            </a:r>
            <a:r>
              <a:rPr dirty="0"/>
              <a:t/>
            </a:r>
            <a:br>
              <a:rPr dirty="0"/>
            </a:br>
            <a:r>
              <a:rPr lang="zh-CN" altLang="en-US" sz="1530" u="sng" kern="0" dirty="0" smtClean="0">
                <a:solidFill>
                  <a:srgbClr val="000000"/>
                </a:solidFill>
                <a:latin typeface="Times New Roman" pitchFamily="65" charset="-122"/>
                <a:ea typeface="宋体" pitchFamily="65" charset="-122"/>
              </a:rPr>
              <a:t>他忽然感觉自己心里的那根栏杆,也是这样抬起来的,只是从栏杆下通过的,应该是吴秋明。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马骁驭从后视镜里看了眼自己,感觉自己依然算得上英俊,就算减去百分之三十的夸大,也还不</a:t>
            </a:r>
            <a:r>
              <a:rPr dirty="0"/>
              <a:t/>
            </a:r>
            <a:br>
              <a:rPr dirty="0"/>
            </a:br>
            <a:r>
              <a:rPr lang="zh-CN" altLang="en-US" sz="1530" kern="0" dirty="0" smtClean="0">
                <a:solidFill>
                  <a:srgbClr val="000000"/>
                </a:solidFill>
                <a:latin typeface="Times New Roman" pitchFamily="65" charset="-122"/>
                <a:ea typeface="宋体" pitchFamily="65" charset="-122"/>
              </a:rPr>
              <a:t>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吴秋明快速走来,难得地穿了件蓝色小碎花的薄棉衣,看上去是旧的。马骁驭心里打了一个闪,</a:t>
            </a:r>
            <a:r>
              <a:rPr dirty="0"/>
              <a:t/>
            </a:r>
            <a:br>
              <a:rPr dirty="0"/>
            </a:br>
            <a:r>
              <a:rPr lang="zh-CN" altLang="en-US" sz="1530" kern="0" dirty="0" smtClean="0">
                <a:solidFill>
                  <a:srgbClr val="000000"/>
                </a:solidFill>
                <a:latin typeface="Times New Roman" pitchFamily="65" charset="-122"/>
                <a:ea typeface="宋体" pitchFamily="65" charset="-122"/>
              </a:rPr>
              <a:t>想起了母亲。也许是注意到了马骁驭的眼光,吴秋明上车后主动解释说,这件衣服会让孩子们</a:t>
            </a:r>
            <a:r>
              <a:rPr dirty="0"/>
              <a:t/>
            </a:r>
            <a:br>
              <a:rPr dirty="0"/>
            </a:br>
            <a:r>
              <a:rPr lang="zh-CN" altLang="en-US" sz="1530" kern="0" dirty="0" smtClean="0">
                <a:solidFill>
                  <a:srgbClr val="000000"/>
                </a:solidFill>
                <a:latin typeface="Times New Roman" pitchFamily="65" charset="-122"/>
                <a:ea typeface="宋体" pitchFamily="65" charset="-122"/>
              </a:rPr>
              <a:t>感到亲切。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马骁驭说,你真有心。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吴秋明说,你知道那个著名的“绒布妈妈”实验吧?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马骁驭说,不知道。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吴秋明说,是上个世纪一个叫哈利·哈洛的心理学家做的实验,他把刚刚出生的小猴子和妈妈分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二、(2017江苏,13—16)阅读下面的作品,回答问题。(20分)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一个圣诞节的回忆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[美]杜鲁门·卡波特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请设想一下二十多年前一个十一月的早晨,一个白发剪得短短的妇人站在窗口,大声说:“这是</a:t>
            </a:r>
            <a:r>
              <a:rPr dirty="0"/>
              <a:t/>
            </a:r>
            <a:br>
              <a:rPr dirty="0"/>
            </a:br>
            <a:r>
              <a:rPr lang="zh-CN" altLang="en-US" sz="1530" kern="0" dirty="0" smtClean="0">
                <a:solidFill>
                  <a:srgbClr val="000000"/>
                </a:solidFill>
                <a:latin typeface="Times New Roman" pitchFamily="65" charset="-122"/>
                <a:ea typeface="宋体" pitchFamily="65" charset="-122"/>
              </a:rPr>
              <a:t>做水果蛋糕的好天气!巴迪,去把我们的车推来,我们要烤三十个水果蛋糕呢。”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那时我七岁,她六十光景,我们是很远的表亲。从我记事起,我俩就住在一起。她叫我“巴</a:t>
            </a:r>
            <a:r>
              <a:rPr dirty="0"/>
              <a:t/>
            </a:r>
            <a:br>
              <a:rPr dirty="0"/>
            </a:br>
            <a:r>
              <a:rPr lang="zh-CN" altLang="en-US" sz="1530" kern="0" dirty="0" smtClean="0">
                <a:solidFill>
                  <a:srgbClr val="000000"/>
                </a:solidFill>
                <a:latin typeface="Times New Roman" pitchFamily="65" charset="-122"/>
                <a:ea typeface="宋体" pitchFamily="65" charset="-122"/>
              </a:rPr>
              <a:t>迪”,为了纪念她以前最好的朋友。那个巴迪早死了,当时她自己还是个孩子。她现在仍是个</a:t>
            </a:r>
            <a:r>
              <a:rPr dirty="0"/>
              <a:t/>
            </a:r>
            <a:br>
              <a:rPr dirty="0"/>
            </a:br>
            <a:r>
              <a:rPr lang="zh-CN" altLang="en-US" sz="1530" kern="0" dirty="0" smtClean="0">
                <a:solidFill>
                  <a:srgbClr val="000000"/>
                </a:solidFill>
                <a:latin typeface="Times New Roman" pitchFamily="65" charset="-122"/>
                <a:ea typeface="宋体" pitchFamily="65" charset="-122"/>
              </a:rPr>
              <a:t>孩子。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我们把童车推进山核桃树丛。童车是我出生时买的,快散了,轮子摇来摆去,像醉鬼的腿。奎尼</a:t>
            </a:r>
            <a:r>
              <a:rPr dirty="0"/>
              <a:t/>
            </a:r>
            <a:br>
              <a:rPr dirty="0"/>
            </a:br>
            <a:r>
              <a:rPr lang="zh-CN" altLang="en-US" sz="1530" kern="0" dirty="0" smtClean="0">
                <a:solidFill>
                  <a:srgbClr val="000000"/>
                </a:solidFill>
                <a:latin typeface="Times New Roman" pitchFamily="65" charset="-122"/>
                <a:ea typeface="宋体" pitchFamily="65" charset="-122"/>
              </a:rPr>
              <a:t>是我们养的一条小狗,她挺过了一场瘟疫和两次响尾蛇的噬咬,现在一路小跑跟在小车旁。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三小时后我们回到厨房,把拉回家的满满一车风吹自落的山核桃的壳剥去。欢快的裂壳声像</a:t>
            </a:r>
            <a:r>
              <a:rPr dirty="0"/>
              <a:t/>
            </a:r>
            <a:br>
              <a:rPr dirty="0"/>
            </a:br>
            <a:r>
              <a:rPr lang="zh-CN" altLang="en-US" sz="1530" kern="0" dirty="0" smtClean="0">
                <a:solidFill>
                  <a:srgbClr val="000000"/>
                </a:solidFill>
                <a:latin typeface="Times New Roman" pitchFamily="65" charset="-122"/>
                <a:ea typeface="宋体" pitchFamily="65" charset="-122"/>
              </a:rPr>
              <a:t>是微弱的雷鸣,核桃肉散发着甜美的香气。奎尼求我们给她点尝尝,我的朋友时不时偷偷给她</a:t>
            </a:r>
            <a:r>
              <a:rPr dirty="0"/>
              <a:t/>
            </a:r>
            <a:br>
              <a:rPr dirty="0"/>
            </a:br>
            <a:r>
              <a:rPr lang="zh-CN" altLang="en-US" sz="1530" kern="0" dirty="0" smtClean="0">
                <a:solidFill>
                  <a:srgbClr val="000000"/>
                </a:solidFill>
                <a:latin typeface="Times New Roman" pitchFamily="65" charset="-122"/>
                <a:ea typeface="宋体" pitchFamily="65" charset="-122"/>
              </a:rPr>
              <a:t>一点,但我俩是绝对不可以吃的,“这些山核桃还不见得够做三十个水果蛋糕呢”。明月高照,</a:t>
            </a:r>
            <a:r>
              <a:rPr dirty="0"/>
              <a:t/>
            </a:r>
            <a:br>
              <a:rPr dirty="0"/>
            </a:br>
            <a:r>
              <a:rPr lang="zh-CN" altLang="en-US" sz="1530" kern="0" dirty="0" smtClean="0">
                <a:solidFill>
                  <a:srgbClr val="000000"/>
                </a:solidFill>
                <a:latin typeface="Times New Roman" pitchFamily="65" charset="-122"/>
                <a:ea typeface="宋体" pitchFamily="65" charset="-122"/>
              </a:rPr>
              <a:t>小车空了,碗满满的。</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开,关在笼子里用奶瓶喂养。他发现这样喂养的小猴子虽然更强壮一些,但却总是吮手指头,发</a:t>
            </a:r>
            <a:r>
              <a:rPr dirty="0"/>
              <a:t/>
            </a:r>
            <a:br>
              <a:rPr dirty="0"/>
            </a:br>
            <a:r>
              <a:rPr lang="zh-CN" altLang="en-US" sz="1530" kern="0" dirty="0" smtClean="0">
                <a:solidFill>
                  <a:srgbClr val="000000"/>
                </a:solidFill>
                <a:latin typeface="Times New Roman" pitchFamily="65" charset="-122"/>
                <a:ea typeface="宋体" pitchFamily="65" charset="-122"/>
              </a:rPr>
              <a:t>呆,神情漠然。他分析是缺少母爱的缘故,于是给小猴子做了两个假妈妈,一个是有奶的“铁皮</a:t>
            </a:r>
            <a:r>
              <a:rPr dirty="0"/>
              <a:t/>
            </a:r>
            <a:br>
              <a:rPr dirty="0"/>
            </a:br>
            <a:r>
              <a:rPr lang="zh-CN" altLang="en-US" sz="1530" kern="0" dirty="0" smtClean="0">
                <a:solidFill>
                  <a:srgbClr val="000000"/>
                </a:solidFill>
                <a:latin typeface="Times New Roman" pitchFamily="65" charset="-122"/>
                <a:ea typeface="宋体" pitchFamily="65" charset="-122"/>
              </a:rPr>
              <a:t>妈妈”,一个是没有奶的“绒布妈妈”。结果哈洛惊奇地发现,小猴子只会在饿了时才去“铁</a:t>
            </a:r>
            <a:r>
              <a:rPr dirty="0"/>
              <a:t/>
            </a:r>
            <a:br>
              <a:rPr dirty="0"/>
            </a:br>
            <a:r>
              <a:rPr lang="zh-CN" altLang="en-US" sz="1530" kern="0" dirty="0" smtClean="0">
                <a:solidFill>
                  <a:srgbClr val="000000"/>
                </a:solidFill>
                <a:latin typeface="Times New Roman" pitchFamily="65" charset="-122"/>
                <a:ea typeface="宋体" pitchFamily="65" charset="-122"/>
              </a:rPr>
              <a:t>皮妈妈”那里吃奶,绝大多数时间,它们都依偎在“绒布妈妈”的怀里。这个实验说明,母亲并</a:t>
            </a:r>
            <a:r>
              <a:rPr dirty="0"/>
              <a:t/>
            </a:r>
            <a:br>
              <a:rPr dirty="0"/>
            </a:br>
            <a:r>
              <a:rPr lang="zh-CN" altLang="en-US" sz="1530" kern="0" dirty="0" smtClean="0">
                <a:solidFill>
                  <a:srgbClr val="000000"/>
                </a:solidFill>
                <a:latin typeface="Times New Roman" pitchFamily="65" charset="-122"/>
                <a:ea typeface="宋体" pitchFamily="65" charset="-122"/>
              </a:rPr>
              <a:t>不仅仅意味着有食物,还要有温暖的怀抱。温暖的怀抱对小猴子来说非常重要。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马骁驭说,不愧是心理学博士,太有意思了。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吴秋明笑道,所以我每次去儿童村,都要一个个挨着去拥抱那些孩子。尤其是两三岁的孩子,我</a:t>
            </a:r>
            <a:r>
              <a:rPr dirty="0"/>
              <a:t/>
            </a:r>
            <a:br>
              <a:rPr dirty="0"/>
            </a:br>
            <a:r>
              <a:rPr lang="zh-CN" altLang="en-US" sz="1530" kern="0" dirty="0" smtClean="0">
                <a:solidFill>
                  <a:srgbClr val="000000"/>
                </a:solidFill>
                <a:latin typeface="Times New Roman" pitchFamily="65" charset="-122"/>
                <a:ea typeface="宋体" pitchFamily="65" charset="-122"/>
              </a:rPr>
              <a:t>会多抱他们一会儿。我给不了他们一个完整的家,但至少给他们一个温暖的怀抱。我知道那</a:t>
            </a:r>
            <a:r>
              <a:rPr dirty="0"/>
              <a:t/>
            </a:r>
            <a:br>
              <a:rPr dirty="0"/>
            </a:br>
            <a:r>
              <a:rPr lang="zh-CN" altLang="en-US" sz="1530" kern="0" dirty="0" smtClean="0">
                <a:solidFill>
                  <a:srgbClr val="000000"/>
                </a:solidFill>
                <a:latin typeface="Times New Roman" pitchFamily="65" charset="-122"/>
                <a:ea typeface="宋体" pitchFamily="65" charset="-122"/>
              </a:rPr>
              <a:t>对他们来说有多重要,也许他们自己都意识不到。何况我不仅仅是“绒布妈妈”,我还有温暖,</a:t>
            </a:r>
            <a:r>
              <a:rPr dirty="0"/>
              <a:t/>
            </a:r>
            <a:br>
              <a:rPr dirty="0"/>
            </a:br>
            <a:r>
              <a:rPr lang="zh-CN" altLang="en-US" sz="1530" kern="0" dirty="0" smtClean="0">
                <a:solidFill>
                  <a:srgbClr val="000000"/>
                </a:solidFill>
                <a:latin typeface="Times New Roman" pitchFamily="65" charset="-122"/>
                <a:ea typeface="宋体" pitchFamily="65" charset="-122"/>
              </a:rPr>
              <a:t>有心跳,有笑容。我真心爱他们。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马骁驭忽然有了一种拥抱吴秋明的冲动。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他暗想,也许吴秋明没有意识到,这拥抱其实是彼此需要的。她作为一个女人,肯定有做母亲的</a:t>
            </a:r>
            <a:r>
              <a:rPr dirty="0"/>
              <a:t/>
            </a:r>
            <a:br>
              <a:rPr dirty="0"/>
            </a:br>
            <a:r>
              <a:rPr lang="zh-CN" altLang="en-US" sz="1530" kern="0" dirty="0" smtClean="0">
                <a:solidFill>
                  <a:srgbClr val="000000"/>
                </a:solidFill>
                <a:latin typeface="Times New Roman" pitchFamily="65" charset="-122"/>
                <a:ea typeface="宋体" pitchFamily="65" charset="-122"/>
              </a:rPr>
              <a:t>天性,每周和孩子们一起待一天,彼此都有益处。何况,一个长期单身的女人,也是需要拥抱的。</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到了西郊,停好车,他们一起走入一条小巷。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吴秋明虽然个子矮小,步子却很大。马骁驭感觉和她走在一起速度蛮接近。进入一条小巷,眼</a:t>
            </a:r>
            <a:r>
              <a:t/>
            </a:r>
            <a:br/>
            <a:r>
              <a:rPr lang="zh-CN" altLang="en-US" sz="1530" kern="0" dirty="0" smtClean="0">
                <a:solidFill>
                  <a:srgbClr val="000000"/>
                </a:solidFill>
                <a:latin typeface="Times New Roman" pitchFamily="65" charset="-122"/>
                <a:ea typeface="宋体" pitchFamily="65" charset="-122"/>
              </a:rPr>
              <a:t>前出现了一个旧木门。马骁驭一眼看到了门旁边挂的牌子——某某市第一儿童村。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吴秋明熟门熟路地进入,正在院子里玩耍的孩子们围上来叫吴妈妈。吴秋明左揽右抱,踉跄地</a:t>
            </a:r>
            <a:r>
              <a:t/>
            </a:r>
            <a:br/>
            <a:r>
              <a:rPr lang="zh-CN" altLang="en-US" sz="1530" kern="0" dirty="0" smtClean="0">
                <a:solidFill>
                  <a:srgbClr val="000000"/>
                </a:solidFill>
                <a:latin typeface="Times New Roman" pitchFamily="65" charset="-122"/>
                <a:ea typeface="宋体" pitchFamily="65" charset="-122"/>
              </a:rPr>
              <a:t>往里走,和迎上来的老师们一一握手,并把身后的马骁驭介绍给他们。</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后院停着一辆卡车,几个老师在搬运卸下来的纸箱,大一点儿的孩子也在帮忙搬。马骁驭也连</a:t>
            </a:r>
            <a:r>
              <a:t/>
            </a:r>
            <a:br/>
            <a:r>
              <a:rPr lang="zh-CN" altLang="en-US" sz="1530" kern="0" dirty="0" smtClean="0">
                <a:solidFill>
                  <a:srgbClr val="000000"/>
                </a:solidFill>
                <a:latin typeface="Times New Roman" pitchFamily="65" charset="-122"/>
                <a:ea typeface="宋体" pitchFamily="65" charset="-122"/>
              </a:rPr>
              <a:t>忙过去帮忙,但被老师们阻止了,她们热情地把他拉进办公室,要他喝茶。马骁驭咨询了老师们</a:t>
            </a:r>
            <a:r>
              <a:t/>
            </a:r>
            <a:br/>
            <a:r>
              <a:rPr lang="zh-CN" altLang="en-US" sz="1530" kern="0" dirty="0" smtClean="0">
                <a:solidFill>
                  <a:srgbClr val="000000"/>
                </a:solidFill>
                <a:latin typeface="Times New Roman" pitchFamily="65" charset="-122"/>
                <a:ea typeface="宋体" pitchFamily="65" charset="-122"/>
              </a:rPr>
              <a:t>很多关于孩子的问题。这些孩子大多是被遗弃的,和正常家庭长大的孩子相比,在心理上有许</a:t>
            </a:r>
            <a:r>
              <a:t/>
            </a:r>
            <a:br/>
            <a:r>
              <a:rPr lang="zh-CN" altLang="en-US" sz="1530" kern="0" dirty="0" smtClean="0">
                <a:solidFill>
                  <a:srgbClr val="000000"/>
                </a:solidFill>
                <a:latin typeface="Times New Roman" pitchFamily="65" charset="-122"/>
                <a:ea typeface="宋体" pitchFamily="65" charset="-122"/>
              </a:rPr>
              <a:t>多不同。马骁驭边听边产生了做课题研究的冲动。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马骁驭从办公室出来,一眼看到院子里一个场景——吴秋明挽着袖子在给几个女孩子洗头。</a:t>
            </a:r>
            <a:r>
              <a:t/>
            </a:r>
            <a:br/>
            <a:r>
              <a:rPr lang="zh-CN" altLang="en-US" sz="1530" kern="0" dirty="0" smtClean="0">
                <a:solidFill>
                  <a:srgbClr val="000000"/>
                </a:solidFill>
                <a:latin typeface="Times New Roman" pitchFamily="65" charset="-122"/>
                <a:ea typeface="宋体" pitchFamily="65" charset="-122"/>
              </a:rPr>
              <a:t>初秋的阳光洒在院子里,让这普通的场景呈现出非同一般的美丽。一个已经洗好头的女孩儿,</a:t>
            </a:r>
            <a:r>
              <a:t/>
            </a:r>
            <a:br/>
            <a:r>
              <a:rPr lang="zh-CN" altLang="en-US" sz="1530" kern="0" dirty="0" smtClean="0">
                <a:solidFill>
                  <a:srgbClr val="000000"/>
                </a:solidFill>
                <a:latin typeface="Times New Roman" pitchFamily="65" charset="-122"/>
                <a:ea typeface="宋体" pitchFamily="65" charset="-122"/>
              </a:rPr>
              <a:t>披着湿漉漉的头发在一旁递毛巾,吴秋明舀起一瓢水,缓慢地淋到水池边另一个女孩子的头</a:t>
            </a:r>
            <a:r>
              <a:t/>
            </a:r>
            <a:br/>
            <a:r>
              <a:rPr lang="zh-CN" altLang="en-US" sz="1530" kern="0" dirty="0" smtClean="0">
                <a:solidFill>
                  <a:srgbClr val="000000"/>
                </a:solidFill>
                <a:latin typeface="Times New Roman" pitchFamily="65" charset="-122"/>
                <a:ea typeface="宋体" pitchFamily="65" charset="-122"/>
              </a:rPr>
              <a:t>上。阳光穿透水柱,发出宝石的光芒。</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马骁驭定定地站在那里。这样的场景他在哪里见过?他仿佛见到了自己的灵魂,随时都在,却</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848501"/>
            <a:ext cx="8127250" cy="5900120"/>
            <a:chOff x="539750" y="848501"/>
            <a:chExt cx="8127250" cy="5900120"/>
          </a:xfrm>
        </p:grpSpPr>
        <p:sp>
          <p:nvSpPr>
            <p:cNvPr id="2" name="TextBox 2"/>
            <p:cNvSpPr txBox="1"/>
            <p:nvPr/>
          </p:nvSpPr>
          <p:spPr>
            <a:xfrm>
              <a:off x="540000" y="848501"/>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无法捕捉。他一动不敢动,害怕惊动它,打碎它。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那一刻,他动心了,再次动心了。一个人对一个人的动心,肯定是一次又一次。尤其是在他们这</a:t>
              </a:r>
              <a:r>
                <a:t/>
              </a:r>
              <a:br/>
              <a:r>
                <a:rPr lang="zh-CN" altLang="en-US" sz="1530" kern="0" dirty="0" smtClean="0">
                  <a:solidFill>
                    <a:srgbClr val="000000"/>
                  </a:solidFill>
                  <a:latin typeface="Times New Roman" pitchFamily="65" charset="-122"/>
                  <a:ea typeface="宋体" pitchFamily="65" charset="-122"/>
                </a:rPr>
                <a:t>个年龄,需要无数次的小动心,才能汇合成冲破樊篱的勇气。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他看到吴秋明拧干毛巾,给孩子擦头发,很认真,很仔细,脸上洋溢着一种光芒,这光芒让马骁驭</a:t>
              </a:r>
              <a:r>
                <a:t/>
              </a:r>
              <a:br/>
              <a:r>
                <a:rPr lang="zh-CN" altLang="en-US" sz="1530" kern="0" dirty="0" smtClean="0">
                  <a:solidFill>
                    <a:srgbClr val="000000"/>
                  </a:solidFill>
                  <a:latin typeface="Times New Roman" pitchFamily="65" charset="-122"/>
                  <a:ea typeface="宋体" pitchFamily="65" charset="-122"/>
                </a:rPr>
                <a:t>忽然有了一种把吴秋明拥入怀中的冲动。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他走过去,帮吴秋明把用过的毛巾搓干净,一一晾在铁丝上;转过身时,②</a:t>
              </a:r>
              <a:r>
                <a:rPr lang="zh-CN" altLang="en-US" sz="1530" u="sng" kern="0" dirty="0" smtClean="0">
                  <a:solidFill>
                    <a:srgbClr val="000000"/>
                  </a:solidFill>
                  <a:latin typeface="Times New Roman" pitchFamily="65" charset="-122"/>
                  <a:ea typeface="宋体" pitchFamily="65" charset="-122"/>
                </a:rPr>
                <a:t>看见一个头发湿漉漉</a:t>
              </a:r>
              <a:r>
                <a:t/>
              </a:r>
              <a:br/>
              <a:r>
                <a:rPr lang="zh-CN" altLang="en-US" sz="1530" u="sng" kern="0" dirty="0" smtClean="0">
                  <a:solidFill>
                    <a:srgbClr val="000000"/>
                  </a:solidFill>
                  <a:latin typeface="Times New Roman" pitchFamily="65" charset="-122"/>
                  <a:ea typeface="宋体" pitchFamily="65" charset="-122"/>
                </a:rPr>
                <a:t>的女孩子正趴在吴秋明的怀里,左右摇晃,半个脸埋在她怀里,半个脸沐浴在阳光下。</a:t>
              </a:r>
              <a:r>
                <a:rPr lang="zh-CN" altLang="en-US" sz="1530" kern="0" dirty="0" smtClean="0">
                  <a:solidFill>
                    <a:srgbClr val="000000"/>
                  </a:solidFill>
                  <a:latin typeface="Times New Roman" pitchFamily="65" charset="-122"/>
                  <a:ea typeface="宋体" pitchFamily="65" charset="-122"/>
                </a:rPr>
                <a:t>另一个小</a:t>
              </a:r>
              <a:r>
                <a:t/>
              </a:r>
              <a:br/>
              <a:r>
                <a:rPr lang="zh-CN" altLang="en-US" sz="1530" kern="0" dirty="0" smtClean="0">
                  <a:solidFill>
                    <a:srgbClr val="000000"/>
                  </a:solidFill>
                  <a:latin typeface="Times New Roman" pitchFamily="65" charset="-122"/>
                  <a:ea typeface="宋体" pitchFamily="65" charset="-122"/>
                </a:rPr>
                <a:t>男孩儿跑过来说,还有我,还有我,吴妈妈!吴秋明伸出另一只胳膊搂住了他。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马骁驭拿出手机,拍下了这个画面。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而后他走到她身边,以从未有过的语调说,以后我每次都和你一起来!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(节选自裘山山《琴声何来》,有删改)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1.小说写吴秋明讲述“绒布妈妈”实验,有什么作用?(4分)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2.阅读文中画线部分,完成下面题目。(4分)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(1)解释画线①处的含意。(2分) </a:t>
              </a:r>
              <a:endParaRPr lang="zh-CN" altLang="en-US"/>
            </a:p>
          </p:txBody>
        </p:sp>
        <p:sp>
          <p:nvSpPr>
            <p:cNvPr id="3" name="TextBox 2"/>
            <p:cNvSpPr txBox="1"/>
            <p:nvPr/>
          </p:nvSpPr>
          <p:spPr>
            <a:xfrm>
              <a:off x="539750" y="5689100"/>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(2)分析画线②处的表现手法与表达效果。(2分)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3.文中的吴秋明是一个怎样的人物形象?请作简要概括。(4分)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4.文中为什么要写到马骁驭的三次心理冲动?结合全文,谈谈你的认识。(6分) </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①突出了吴秋明心理学博士的身份,说明她懂得“温暖的怀抱”对孩子的重要性;②</a:t>
            </a:r>
            <a:r>
              <a:rPr dirty="0"/>
              <a:t/>
            </a:r>
            <a:br>
              <a:rPr dirty="0"/>
            </a:br>
            <a:r>
              <a:rPr lang="zh-CN" altLang="en-US" sz="1530" kern="0" dirty="0" smtClean="0">
                <a:solidFill>
                  <a:srgbClr val="000000"/>
                </a:solidFill>
                <a:latin typeface="Times New Roman" pitchFamily="65" charset="-122"/>
                <a:ea typeface="宋体" pitchFamily="65" charset="-122"/>
              </a:rPr>
              <a:t>交代吴秋明穿碎花薄棉衣去儿童村的原因;③引出下文,马骁驭对吴秋明产生了新认识;④为下</a:t>
            </a:r>
            <a:r>
              <a:rPr dirty="0"/>
              <a:t/>
            </a:r>
            <a:br>
              <a:rPr dirty="0"/>
            </a:br>
            <a:r>
              <a:rPr lang="zh-CN" altLang="en-US" sz="1530" kern="0" dirty="0" smtClean="0">
                <a:solidFill>
                  <a:srgbClr val="000000"/>
                </a:solidFill>
                <a:latin typeface="Times New Roman" pitchFamily="65" charset="-122"/>
                <a:ea typeface="宋体" pitchFamily="65" charset="-122"/>
              </a:rPr>
              <a:t>文吴秋明在儿童村与孩子们的亲密互动做铺垫。</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本题考查关键语段的作用。一要关注该语段在文中的位置,考虑其与上下文的关系。</a:t>
            </a:r>
            <a:r>
              <a:rPr dirty="0"/>
              <a:t/>
            </a:r>
            <a:br>
              <a:rPr dirty="0"/>
            </a:br>
            <a:r>
              <a:rPr lang="zh-CN" altLang="en-US" sz="1530" kern="0" dirty="0" smtClean="0">
                <a:solidFill>
                  <a:srgbClr val="000000"/>
                </a:solidFill>
                <a:latin typeface="Times New Roman" pitchFamily="65" charset="-122"/>
                <a:ea typeface="宋体" pitchFamily="65" charset="-122"/>
              </a:rPr>
              <a:t>二要考虑该语段与主题之间的关系。小说写吴秋明讲述“绒布妈妈”实验,既引出了马骁驭</a:t>
            </a:r>
            <a:r>
              <a:rPr dirty="0"/>
              <a:t/>
            </a:r>
            <a:br>
              <a:rPr dirty="0"/>
            </a:br>
            <a:r>
              <a:rPr lang="zh-CN" altLang="en-US" sz="1530" kern="0" dirty="0" smtClean="0">
                <a:solidFill>
                  <a:srgbClr val="000000"/>
                </a:solidFill>
                <a:latin typeface="Times New Roman" pitchFamily="65" charset="-122"/>
                <a:ea typeface="宋体" pitchFamily="65" charset="-122"/>
              </a:rPr>
              <a:t>对吴秋明的新的认识,也是塑造吴秋明形象的一个手段,同时丰富了文章的主题。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(1)马骁驭对吴秋明敞开了心扉,把吴秋明放进了自己的心里。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(2)细节描写。用“趴”“摇晃”“埋”等动词,描写出一个充满母爱光辉的温馨而圣洁的画</a:t>
            </a:r>
            <a:r>
              <a:rPr dirty="0"/>
              <a:t/>
            </a:r>
            <a:br>
              <a:rPr dirty="0"/>
            </a:br>
            <a:r>
              <a:rPr lang="zh-CN" altLang="en-US" sz="1530" kern="0" dirty="0" smtClean="0">
                <a:solidFill>
                  <a:srgbClr val="000000"/>
                </a:solidFill>
                <a:latin typeface="Times New Roman" pitchFamily="65" charset="-122"/>
                <a:ea typeface="宋体" pitchFamily="65" charset="-122"/>
              </a:rPr>
              <a:t>面,体现女孩子对吴秋明深深的依恋和吴秋明对孩子浓浓的爱意。</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(1)在整体把握小说情节的基础上,把握人物关系的变化,尤其抓住马骁驭的心理变化进</a:t>
            </a:r>
            <a:r>
              <a:rPr dirty="0"/>
              <a:t/>
            </a:r>
            <a:br>
              <a:rPr dirty="0"/>
            </a:br>
            <a:r>
              <a:rPr lang="zh-CN" altLang="en-US" sz="1530" kern="0" dirty="0" smtClean="0">
                <a:solidFill>
                  <a:srgbClr val="000000"/>
                </a:solidFill>
                <a:latin typeface="Times New Roman" pitchFamily="65" charset="-122"/>
                <a:ea typeface="宋体" pitchFamily="65" charset="-122"/>
              </a:rPr>
              <a:t>行分析。该句说明马骁驭已经对吴秋明彻底地敞开了心扉。(2)这句话是对人物的描写。联</a:t>
            </a:r>
            <a:r>
              <a:rPr dirty="0"/>
              <a:t/>
            </a:r>
            <a:br>
              <a:rPr dirty="0"/>
            </a:br>
            <a:r>
              <a:rPr lang="zh-CN" altLang="en-US" sz="1530" kern="0" dirty="0" smtClean="0">
                <a:solidFill>
                  <a:srgbClr val="000000"/>
                </a:solidFill>
                <a:latin typeface="Times New Roman" pitchFamily="65" charset="-122"/>
                <a:ea typeface="宋体" pitchFamily="65" charset="-122"/>
              </a:rPr>
              <a:t>系这句话中的动词等重点词语,准确判断出人物描写的方法,并分析这一描写方法对于塑造小</a:t>
            </a:r>
            <a:r>
              <a:rPr dirty="0"/>
              <a:t/>
            </a:r>
            <a:br>
              <a:rPr dirty="0"/>
            </a:br>
            <a:r>
              <a:rPr lang="zh-CN" altLang="en-US" sz="1530" kern="0" dirty="0" smtClean="0">
                <a:solidFill>
                  <a:srgbClr val="000000"/>
                </a:solidFill>
                <a:latin typeface="Times New Roman" pitchFamily="65" charset="-122"/>
                <a:ea typeface="宋体" pitchFamily="65" charset="-122"/>
              </a:rPr>
              <a:t>说主要人物的作用。</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吴秋明是一个细心、耐心,有爱心,充满吸引力的单身心理学女博士的形象。</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直接描写:吴秋明的身份——心理学博士;吴秋明的语言——讲“绒布妈妈”实验;吴</a:t>
            </a:r>
            <a:r>
              <a:rPr dirty="0"/>
              <a:t/>
            </a:r>
            <a:br>
              <a:rPr dirty="0"/>
            </a:br>
            <a:r>
              <a:rPr lang="zh-CN" altLang="en-US" sz="1530" kern="0" dirty="0" smtClean="0">
                <a:solidFill>
                  <a:srgbClr val="000000"/>
                </a:solidFill>
                <a:latin typeface="Times New Roman" pitchFamily="65" charset="-122"/>
                <a:ea typeface="宋体" pitchFamily="65" charset="-122"/>
              </a:rPr>
              <a:t>秋明的行为——到儿童村拥抱孩子。侧面烘托:马骁驭对她的情感变化;给小女孩洗头时的场</a:t>
            </a:r>
            <a:r>
              <a:rPr dirty="0"/>
              <a:t/>
            </a:r>
            <a:br>
              <a:rPr dirty="0"/>
            </a:br>
            <a:r>
              <a:rPr lang="zh-CN" altLang="en-US" sz="1530" kern="0" dirty="0" smtClean="0">
                <a:solidFill>
                  <a:srgbClr val="000000"/>
                </a:solidFill>
                <a:latin typeface="Times New Roman" pitchFamily="65" charset="-122"/>
                <a:ea typeface="宋体" pitchFamily="65" charset="-122"/>
              </a:rPr>
              <a:t>景。综合以上内容,概括出吴秋明的形象即可。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①三次心理冲动将马骁驭对吴秋明的了解认识逐层展开,使小说脉络更加清晰;②三</a:t>
            </a:r>
            <a:r>
              <a:rPr dirty="0"/>
              <a:t/>
            </a:r>
            <a:br>
              <a:rPr dirty="0"/>
            </a:br>
            <a:r>
              <a:rPr lang="zh-CN" altLang="en-US" sz="1530" kern="0" dirty="0" smtClean="0">
                <a:solidFill>
                  <a:srgbClr val="000000"/>
                </a:solidFill>
                <a:latin typeface="Times New Roman" pitchFamily="65" charset="-122"/>
                <a:ea typeface="宋体" pitchFamily="65" charset="-122"/>
              </a:rPr>
              <a:t>次心理冲动写出了马骁驭不同的思想感情,从侧面塑造了吴秋明形象;③三次心理冲动都源于</a:t>
            </a:r>
            <a:r>
              <a:rPr dirty="0"/>
              <a:t/>
            </a:r>
            <a:br>
              <a:rPr dirty="0"/>
            </a:br>
            <a:r>
              <a:rPr lang="zh-CN" altLang="en-US" sz="1530" kern="0" dirty="0" smtClean="0">
                <a:solidFill>
                  <a:srgbClr val="000000"/>
                </a:solidFill>
                <a:latin typeface="Times New Roman" pitchFamily="65" charset="-122"/>
                <a:ea typeface="宋体" pitchFamily="65" charset="-122"/>
              </a:rPr>
              <a:t>吴秋明对孤儿的独特关爱所呈现的善心与爱意,吴秋明付出爱的同时也获得了爱,深化了主</a:t>
            </a:r>
            <a:r>
              <a:rPr dirty="0"/>
              <a:t/>
            </a:r>
            <a:br>
              <a:rPr dirty="0"/>
            </a:br>
            <a:r>
              <a:rPr lang="zh-CN" altLang="en-US" sz="1530" kern="0" dirty="0" smtClean="0">
                <a:solidFill>
                  <a:srgbClr val="000000"/>
                </a:solidFill>
                <a:latin typeface="Times New Roman" pitchFamily="65" charset="-122"/>
                <a:ea typeface="宋体" pitchFamily="65" charset="-122"/>
              </a:rPr>
              <a:t>题。</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要关注三次心理冲动在小说中的位置,再根据小说的三要素,从小说的情节推进、主题</a:t>
            </a:r>
            <a:r>
              <a:rPr dirty="0"/>
              <a:t/>
            </a:r>
            <a:br>
              <a:rPr dirty="0"/>
            </a:br>
            <a:r>
              <a:rPr lang="zh-CN" altLang="en-US" sz="1530" kern="0" dirty="0" smtClean="0">
                <a:solidFill>
                  <a:srgbClr val="000000"/>
                </a:solidFill>
                <a:latin typeface="Times New Roman" pitchFamily="65" charset="-122"/>
                <a:ea typeface="宋体" pitchFamily="65" charset="-122"/>
              </a:rPr>
              <a:t>表达、人物形象塑造等方面进行分析。</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十、(2015课标全国Ⅱ,11)阅读下面的文字,回答问题。(25分)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塾师老汪</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老汪在开封上过七年学,也算有学问了。老汪瘦,留个分头,穿上长衫,像个读书人;但老汪嘴笨,</a:t>
            </a:r>
            <a:r>
              <a:t/>
            </a:r>
            <a:br/>
            <a:r>
              <a:rPr lang="zh-CN" altLang="en-US" sz="1530" kern="0" dirty="0" smtClean="0">
                <a:solidFill>
                  <a:srgbClr val="000000"/>
                </a:solidFill>
                <a:latin typeface="Times New Roman" pitchFamily="65" charset="-122"/>
                <a:ea typeface="宋体" pitchFamily="65" charset="-122"/>
              </a:rPr>
              <a:t>又有些结巴,并不适合教书。也许他肚子里有东西,但像茶壶里煮饺子,倒不出来。头几年教私</a:t>
            </a:r>
            <a:r>
              <a:t/>
            </a:r>
            <a:br/>
            <a:r>
              <a:rPr lang="zh-CN" altLang="en-US" sz="1530" kern="0" dirty="0" smtClean="0">
                <a:solidFill>
                  <a:srgbClr val="000000"/>
                </a:solidFill>
                <a:latin typeface="Times New Roman" pitchFamily="65" charset="-122"/>
                <a:ea typeface="宋体" pitchFamily="65" charset="-122"/>
              </a:rPr>
              <a:t>塾,每到一家,教不到三个月,就被人辞退了。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人问:“老汪,你有学问吗?”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老汪红着脸:“拿纸笔来,我给你做一篇述论。”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人:“有,咋说不出来呢?”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老汪叹息:“我跟你说不清楚,躁人之辞多,吉人之辞寡。”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但不管辞之多寡,学堂上,《论语》中“四海困穷,天禄永终”一句,哪有翻来覆去讲十天还讲</a:t>
            </a:r>
            <a:r>
              <a:t/>
            </a:r>
            <a:br/>
            <a:r>
              <a:rPr lang="zh-CN" altLang="en-US" sz="1530" kern="0" dirty="0" smtClean="0">
                <a:solidFill>
                  <a:srgbClr val="000000"/>
                </a:solidFill>
                <a:latin typeface="Times New Roman" pitchFamily="65" charset="-122"/>
                <a:ea typeface="宋体" pitchFamily="65" charset="-122"/>
              </a:rPr>
              <a:t>不清楚的道理?自己讲不清楚,动不动还跟学生急:“啥叫朽木不可雕呢?圣人指的就是你</a:t>
            </a:r>
            <a:r>
              <a:t/>
            </a:r>
            <a:br/>
            <a:r>
              <a:rPr lang="zh-CN" altLang="en-US" sz="1530" kern="0" dirty="0" smtClean="0">
                <a:solidFill>
                  <a:srgbClr val="000000"/>
                </a:solidFill>
                <a:latin typeface="Times New Roman" pitchFamily="65" charset="-122"/>
                <a:ea typeface="宋体" pitchFamily="65" charset="-122"/>
              </a:rPr>
              <a:t>们。”</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四处流落七八年,老汪终于在镇上落下了脚。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老汪的私塾,设在东家老范的牛屋。老汪亲题了一块匾,“种桃书屋”,挂在牛屋的门楣上。老</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范自家设私塾,允许别家孩子来随听,不用交束脩,自带干粮就行了。十里八乡,便有许多孩子</a:t>
            </a:r>
            <a:r>
              <a:t/>
            </a:r>
            <a:br/>
            <a:r>
              <a:rPr lang="zh-CN" altLang="en-US" sz="1530" kern="0" dirty="0" smtClean="0">
                <a:solidFill>
                  <a:srgbClr val="000000"/>
                </a:solidFill>
                <a:latin typeface="Times New Roman" pitchFamily="65" charset="-122"/>
                <a:ea typeface="宋体" pitchFamily="65" charset="-122"/>
              </a:rPr>
              <a:t>来随听。由于老汪讲文讲不清楚,徒儿们十有八个与他作对,何况十有八个本也没想听学,只是</a:t>
            </a:r>
            <a:r>
              <a:t/>
            </a:r>
            <a:br/>
            <a:r>
              <a:rPr lang="zh-CN" altLang="en-US" sz="1530" kern="0" dirty="0" smtClean="0">
                <a:solidFill>
                  <a:srgbClr val="000000"/>
                </a:solidFill>
                <a:latin typeface="Times New Roman" pitchFamily="65" charset="-122"/>
                <a:ea typeface="宋体" pitchFamily="65" charset="-122"/>
              </a:rPr>
              <a:t>借此躲开家中活计,图个安逸罢了。但老汪是个认真的人,便平添了许多烦恼,往往讲着讲着就</a:t>
            </a:r>
            <a:r>
              <a:t/>
            </a:r>
            <a:br/>
            <a:r>
              <a:rPr lang="zh-CN" altLang="en-US" sz="1530" kern="0" dirty="0" smtClean="0">
                <a:solidFill>
                  <a:srgbClr val="000000"/>
                </a:solidFill>
                <a:latin typeface="Times New Roman" pitchFamily="65" charset="-122"/>
                <a:ea typeface="宋体" pitchFamily="65" charset="-122"/>
              </a:rPr>
              <a:t>不讲了,说:“我讲你们也不懂。”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如讲到“有朋自远方来,不亦乐乎”,徒儿们以为远道来了朋友,孔子高兴,而老汪说高兴个啥</a:t>
            </a:r>
            <a:r>
              <a:t/>
            </a:r>
            <a:br/>
            <a:r>
              <a:rPr lang="zh-CN" altLang="en-US" sz="1530" kern="0" dirty="0" smtClean="0">
                <a:solidFill>
                  <a:srgbClr val="000000"/>
                </a:solidFill>
                <a:latin typeface="Times New Roman" pitchFamily="65" charset="-122"/>
                <a:ea typeface="宋体" pitchFamily="65" charset="-122"/>
              </a:rPr>
              <a:t>呀,恰恰是圣人伤了心,如果身边有朋友,心里的话都说完了,远道来个人,不是添堵吗?恰恰是身</a:t>
            </a:r>
            <a:r>
              <a:t/>
            </a:r>
            <a:br/>
            <a:r>
              <a:rPr lang="zh-CN" altLang="en-US" sz="1530" kern="0" dirty="0" smtClean="0">
                <a:solidFill>
                  <a:srgbClr val="000000"/>
                </a:solidFill>
                <a:latin typeface="Times New Roman" pitchFamily="65" charset="-122"/>
                <a:ea typeface="宋体" pitchFamily="65" charset="-122"/>
              </a:rPr>
              <a:t>边没朋友,才把这个远道来的人当朋友呢;这个远道来的人,是不是朋友,还两说着呢;只不过借</a:t>
            </a:r>
            <a:r>
              <a:t/>
            </a:r>
            <a:br/>
            <a:r>
              <a:rPr lang="zh-CN" altLang="en-US" sz="1530" kern="0" dirty="0" smtClean="0">
                <a:solidFill>
                  <a:srgbClr val="000000"/>
                </a:solidFill>
                <a:latin typeface="Times New Roman" pitchFamily="65" charset="-122"/>
                <a:ea typeface="宋体" pitchFamily="65" charset="-122"/>
              </a:rPr>
              <a:t>着这话儿,拐着弯骂人罢了。徒儿们都说孔子不是东西,老汪一个人伤心地流下了眼泪。</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老汪教学之余,有个癖好,每月两次,阴历十五和三十,中午时分,爱一个人四处乱走。拽开大步,</a:t>
            </a:r>
            <a:r>
              <a:t/>
            </a:r>
            <a:br/>
            <a:r>
              <a:rPr lang="zh-CN" altLang="en-US" sz="1530" kern="0" dirty="0" smtClean="0">
                <a:solidFill>
                  <a:srgbClr val="000000"/>
                </a:solidFill>
                <a:latin typeface="Times New Roman" pitchFamily="65" charset="-122"/>
                <a:ea typeface="宋体" pitchFamily="65" charset="-122"/>
              </a:rPr>
              <a:t>一路走去,见人也不打招呼。有时顺着大路,有时在野地里。夏天走出一头汗,冬天也走出一头</a:t>
            </a:r>
            <a:r>
              <a:t/>
            </a:r>
            <a:br/>
            <a:r>
              <a:rPr lang="zh-CN" altLang="en-US" sz="1530" kern="0" dirty="0" smtClean="0">
                <a:solidFill>
                  <a:srgbClr val="000000"/>
                </a:solidFill>
                <a:latin typeface="Times New Roman" pitchFamily="65" charset="-122"/>
                <a:ea typeface="宋体" pitchFamily="65" charset="-122"/>
              </a:rPr>
              <a:t>汗。大家一开始觉得他是乱走,但月月如此,年年如此,也就不是乱走了。十五或三十,偶尔刮</a:t>
            </a:r>
            <a:r>
              <a:t/>
            </a:r>
            <a:br/>
            <a:r>
              <a:rPr lang="zh-CN" altLang="en-US" sz="1530" kern="0" dirty="0" smtClean="0">
                <a:solidFill>
                  <a:srgbClr val="000000"/>
                </a:solidFill>
                <a:latin typeface="Times New Roman" pitchFamily="65" charset="-122"/>
                <a:ea typeface="宋体" pitchFamily="65" charset="-122"/>
              </a:rPr>
              <a:t>大风下大雨不能走了,老汪会被憋得满头青筋。一天中午,东家老范从各村起租子回来,老汪身</a:t>
            </a:r>
            <a:r>
              <a:t/>
            </a:r>
            <a:br/>
            <a:r>
              <a:rPr lang="zh-CN" altLang="en-US" sz="1530" kern="0" dirty="0" smtClean="0">
                <a:solidFill>
                  <a:srgbClr val="000000"/>
                </a:solidFill>
                <a:latin typeface="Times New Roman" pitchFamily="65" charset="-122"/>
                <a:ea typeface="宋体" pitchFamily="65" charset="-122"/>
              </a:rPr>
              <a:t>披褂子正要出门,两人在门口碰上了。老范想起今天是阴历十五,便拦住老汪问:“老汪,这一</a:t>
            </a:r>
            <a:r>
              <a:t/>
            </a:r>
            <a:br/>
            <a:r>
              <a:rPr lang="zh-CN" altLang="en-US" sz="1530" kern="0" dirty="0" smtClean="0">
                <a:solidFill>
                  <a:srgbClr val="000000"/>
                </a:solidFill>
                <a:latin typeface="Times New Roman" pitchFamily="65" charset="-122"/>
                <a:ea typeface="宋体" pitchFamily="65" charset="-122"/>
              </a:rPr>
              <a:t>年一年的,到底走个啥呢?”</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老汪:“东家,没法给你说,说也说不清。”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这年端午节,老范招待老汪吃饭,吃着吃着,又说到走上。老汪喝多了,趴到桌角上哭着说:“总</a:t>
            </a:r>
            <a:r>
              <a:t/>
            </a:r>
            <a:br/>
            <a:r>
              <a:rPr lang="zh-CN" altLang="en-US" sz="1530" kern="0" dirty="0" smtClean="0">
                <a:solidFill>
                  <a:srgbClr val="000000"/>
                </a:solidFill>
                <a:latin typeface="Times New Roman" pitchFamily="65" charset="-122"/>
                <a:ea typeface="宋体" pitchFamily="65" charset="-122"/>
              </a:rPr>
              <a:t>想一个人。半个月积得憋得慌,走走散散,也就好了。”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这下老范明白了:“怕不是你爹吧,当年供你上学不容易。”</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老汪哭着摇头:“不会是他。”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老范:“如果是活着的人,想谁,找谁一趟不就完了?”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老汪摇头:“找不得,找不得,当年就是因为个找,我差点丢了命。”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老范心里一惊,不再问了,只是说:“大中午的,野地里不干净,别碰着无常。”</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老汪摇头:“缘溪行,忘路之远近。”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又说:“碰到无常也不怕,他要让我走,我就跟他走了。”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老汪的老婆叫银瓶。银瓶不识字,但跟老汪一起张罗私塾。老汪嘴笨,银瓶嘴却能说。但她说</a:t>
            </a:r>
            <a:r>
              <a:t/>
            </a:r>
            <a:br/>
            <a:r>
              <a:rPr lang="zh-CN" altLang="en-US" sz="1530" kern="0" dirty="0" smtClean="0">
                <a:solidFill>
                  <a:srgbClr val="000000"/>
                </a:solidFill>
                <a:latin typeface="Times New Roman" pitchFamily="65" charset="-122"/>
                <a:ea typeface="宋体" pitchFamily="65" charset="-122"/>
              </a:rPr>
              <a:t>的不是学堂的事,尽是些东邻西舍的闲话。嘴像刮风似的,想起什么说什么。人劝老汪:“老</a:t>
            </a:r>
            <a:r>
              <a:t/>
            </a:r>
            <a:br/>
            <a:r>
              <a:rPr lang="zh-CN" altLang="en-US" sz="1530" kern="0" dirty="0" smtClean="0">
                <a:solidFill>
                  <a:srgbClr val="000000"/>
                </a:solidFill>
                <a:latin typeface="Times New Roman" pitchFamily="65" charset="-122"/>
                <a:ea typeface="宋体" pitchFamily="65" charset="-122"/>
              </a:rPr>
              <a:t>汪,你是有学问的人,你老婆那个嘴,你也劝劝。”</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老汪一声叹息:“一个人说正经话,说得不对可以劝他;一个人胡言乱语,何劝之有?”</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银瓶除了嘴能说,还爱占人便宜,不占便宜就觉得吃亏。逛一趟集市,买人几棵葱,非拿人两头</a:t>
            </a:r>
            <a:r>
              <a:t/>
            </a:r>
            <a:br/>
            <a:r>
              <a:rPr lang="zh-CN" altLang="en-US" sz="1530" kern="0" dirty="0" smtClean="0">
                <a:solidFill>
                  <a:srgbClr val="000000"/>
                </a:solidFill>
                <a:latin typeface="Times New Roman" pitchFamily="65" charset="-122"/>
                <a:ea typeface="宋体" pitchFamily="65" charset="-122"/>
              </a:rPr>
              <a:t>蒜;买人二尺布,非搭两绺线。夏秋两季,爱到地里拾庄稼,碰到谁家还没收的庄稼,也顺手牵羊</a:t>
            </a:r>
            <a:r>
              <a:t/>
            </a:r>
            <a:br/>
            <a:r>
              <a:rPr lang="zh-CN" altLang="en-US" sz="1530" kern="0" dirty="0" smtClean="0">
                <a:solidFill>
                  <a:srgbClr val="000000"/>
                </a:solidFill>
                <a:latin typeface="Times New Roman" pitchFamily="65" charset="-122"/>
                <a:ea typeface="宋体" pitchFamily="65" charset="-122"/>
              </a:rPr>
              <a:t>捋上两把。从学堂出南门离东家老范的地亩最近,所以捋拿老范的庄稼最多。一次老范到后</a:t>
            </a:r>
            <a:r>
              <a:t/>
            </a:r>
            <a:br/>
            <a:r>
              <a:rPr lang="zh-CN" altLang="en-US" sz="1530" kern="0" dirty="0" smtClean="0">
                <a:solidFill>
                  <a:srgbClr val="000000"/>
                </a:solidFill>
                <a:latin typeface="Times New Roman" pitchFamily="65" charset="-122"/>
                <a:ea typeface="宋体" pitchFamily="65" charset="-122"/>
              </a:rPr>
              <a:t>院牲口棚看牲口,管家老季跟了过来:“东家,把老汪辞了吧。”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老范:“为啥?”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老季:“老汪教书,娃儿们都听不懂。”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老范:“不懂才教,懂还教个啥?”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老季:“不为老汪。”</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老范:“为啥?”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老季:“为他老婆,爱偷庄稼,是个贼。”</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老范挥挥手:“娘们儿家。”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又说:“贼就贼吧,我五十顷地,还养不起一个贼?”</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这话被喂牲口的老宋听到了。老宋也有一个娃跟着老汪学《论语》,老宋便把这话又学给了</a:t>
            </a:r>
            <a:r>
              <a:t/>
            </a:r>
            <a:br/>
            <a:r>
              <a:rPr lang="zh-CN" altLang="en-US" sz="1530" kern="0" dirty="0" smtClean="0">
                <a:solidFill>
                  <a:srgbClr val="000000"/>
                </a:solidFill>
                <a:latin typeface="Times New Roman" pitchFamily="65" charset="-122"/>
                <a:ea typeface="宋体" pitchFamily="65" charset="-122"/>
              </a:rPr>
              <a:t>老汪。没想到老汪潸然泪下:“啥叫有朋自远方来?这就叫有朋自远方来。”</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819005"/>
            <a:ext cx="8127250" cy="5954111"/>
            <a:chOff x="539750" y="1080000"/>
            <a:chExt cx="8127250" cy="5954111"/>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(选自刘震云《一句顶一万句》,有删改)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1.下列对本文相关内容和艺术特色的分析和鉴赏,最恰当的两项是(5分)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A.本文擅长以经典文句的使用来表现人物性格,如老汪翻来覆去讲不清楚“四海困穷,天禄永</a:t>
              </a:r>
              <a:r>
                <a:rPr dirty="0"/>
                <a:t/>
              </a:r>
              <a:br>
                <a:rPr dirty="0"/>
              </a:br>
              <a:r>
                <a:rPr lang="zh-CN" altLang="en-US" sz="1530" kern="0" dirty="0" smtClean="0">
                  <a:solidFill>
                    <a:srgbClr val="000000"/>
                  </a:solidFill>
                  <a:latin typeface="Times New Roman" pitchFamily="65" charset="-122"/>
                  <a:ea typeface="宋体" pitchFamily="65" charset="-122"/>
                </a:rPr>
                <a:t>终”,就说明了作为乡村塾师的他迂腐无能。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B.文中老汪每月两次的“乱走”令人备感困惑,直到端午节老汪酒后吐真言,暴露内心秘密,说</a:t>
              </a:r>
              <a:r>
                <a:rPr dirty="0"/>
                <a:t/>
              </a:r>
              <a:br>
                <a:rPr dirty="0"/>
              </a:br>
              <a:r>
                <a:rPr lang="zh-CN" altLang="en-US" sz="1530" kern="0" dirty="0" smtClean="0">
                  <a:solidFill>
                    <a:srgbClr val="000000"/>
                  </a:solidFill>
                  <a:latin typeface="Times New Roman" pitchFamily="65" charset="-122"/>
                  <a:ea typeface="宋体" pitchFamily="65" charset="-122"/>
                </a:rPr>
                <a:t>出“总想一个人”时,才真相大白。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C.本文在人物关系的参照之中塑造老汪的形象,如他对学生、银瓶及老范等不同的人就有不</a:t>
              </a:r>
              <a:r>
                <a:rPr dirty="0"/>
                <a:t/>
              </a:r>
              <a:br>
                <a:rPr dirty="0"/>
              </a:br>
              <a:r>
                <a:rPr lang="zh-CN" altLang="en-US" sz="1530" kern="0" dirty="0" smtClean="0">
                  <a:solidFill>
                    <a:srgbClr val="000000"/>
                  </a:solidFill>
                  <a:latin typeface="Times New Roman" pitchFamily="65" charset="-122"/>
                  <a:ea typeface="宋体" pitchFamily="65" charset="-122"/>
                </a:rPr>
                <a:t>同的言谈、态度,很好地表现了他的个性。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D.本文以白话口语为主,又掺入了方言和文言,读来别有风味,同时,这样的语言既契合老汪的</a:t>
              </a:r>
              <a:r>
                <a:rPr dirty="0"/>
                <a:t/>
              </a:r>
              <a:br>
                <a:rPr dirty="0"/>
              </a:br>
              <a:r>
                <a:rPr lang="zh-CN" altLang="en-US" sz="1530" kern="0" dirty="0" smtClean="0">
                  <a:solidFill>
                    <a:srgbClr val="000000"/>
                  </a:solidFill>
                  <a:latin typeface="Times New Roman" pitchFamily="65" charset="-122"/>
                  <a:ea typeface="宋体" pitchFamily="65" charset="-122"/>
                </a:rPr>
                <a:t>身份和生活环境,也暗合他的尴尬处境。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E.本文虽只是选段,但故事情节相对完整,作者以简约沉稳的白描手法,生动地塑造了人物群</a:t>
              </a:r>
              <a:r>
                <a:rPr dirty="0"/>
                <a:t/>
              </a:r>
              <a:br>
                <a:rPr dirty="0"/>
              </a:br>
              <a:r>
                <a:rPr lang="zh-CN" altLang="en-US" sz="1530" kern="0" dirty="0" smtClean="0">
                  <a:solidFill>
                    <a:srgbClr val="000000"/>
                  </a:solidFill>
                  <a:latin typeface="Times New Roman" pitchFamily="65" charset="-122"/>
                  <a:ea typeface="宋体" pitchFamily="65" charset="-122"/>
                </a:rPr>
                <a:t>像,展开了一幅北方村镇的风俗画卷。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2.东家老范是一个什么样的人?请结合全文简要分析。(6分)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3.老汪对《论语》中“有朋自远方来”一句的独特理解,其实源于自身人际关系的体验,请结</a:t>
              </a:r>
              <a:endParaRPr lang="zh-CN" altLang="en-US" dirty="0"/>
            </a:p>
          </p:txBody>
        </p:sp>
        <p:sp>
          <p:nvSpPr>
            <p:cNvPr id="3" name="TextBox 2"/>
            <p:cNvSpPr txBox="1"/>
            <p:nvPr/>
          </p:nvSpPr>
          <p:spPr>
            <a:xfrm>
              <a:off x="539750" y="5974590"/>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合全文简要分析。(6分)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4.老汪这一形象与鲁迅笔下的孔乙己在性情气质上有不少相似之处,但二人精神困境的根源</a:t>
              </a:r>
              <a:r>
                <a:rPr dirty="0"/>
                <a:t/>
              </a:r>
              <a:br>
                <a:rPr dirty="0"/>
              </a:br>
              <a:r>
                <a:rPr lang="zh-CN" altLang="en-US" sz="1530" kern="0" dirty="0" smtClean="0">
                  <a:solidFill>
                    <a:srgbClr val="000000"/>
                  </a:solidFill>
                  <a:latin typeface="Times New Roman" pitchFamily="65" charset="-122"/>
                  <a:ea typeface="宋体" pitchFamily="65" charset="-122"/>
                </a:rPr>
                <a:t>实则不同。请简要分析这种相似与不同。(8分) </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主题1">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00.xml.rels><?xml version="1.0" encoding="UTF-8" standalone="yes"?>
<Relationships xmlns="http://schemas.openxmlformats.org/package/2006/relationships"><Relationship Id="rId1" Type="http://schemas.openxmlformats.org/officeDocument/2006/relationships/customXmlProps" Target="itemProps100.xml"/></Relationships>
</file>

<file path=customXml/_rels/item101.xml.rels><?xml version="1.0" encoding="UTF-8" standalone="yes"?>
<Relationships xmlns="http://schemas.openxmlformats.org/package/2006/relationships"><Relationship Id="rId1" Type="http://schemas.openxmlformats.org/officeDocument/2006/relationships/customXmlProps" Target="itemProps101.xml"/></Relationships>
</file>

<file path=customXml/_rels/item102.xml.rels><?xml version="1.0" encoding="UTF-8" standalone="yes"?>
<Relationships xmlns="http://schemas.openxmlformats.org/package/2006/relationships"><Relationship Id="rId1" Type="http://schemas.openxmlformats.org/officeDocument/2006/relationships/customXmlProps" Target="itemProps102.xml"/></Relationships>
</file>

<file path=customXml/_rels/item103.xml.rels><?xml version="1.0" encoding="UTF-8" standalone="yes"?>
<Relationships xmlns="http://schemas.openxmlformats.org/package/2006/relationships"><Relationship Id="rId1" Type="http://schemas.openxmlformats.org/officeDocument/2006/relationships/customXmlProps" Target="itemProps103.xml"/></Relationships>
</file>

<file path=customXml/_rels/item104.xml.rels><?xml version="1.0" encoding="UTF-8" standalone="yes"?>
<Relationships xmlns="http://schemas.openxmlformats.org/package/2006/relationships"><Relationship Id="rId1" Type="http://schemas.openxmlformats.org/officeDocument/2006/relationships/customXmlProps" Target="itemProps104.xml"/></Relationships>
</file>

<file path=customXml/_rels/item105.xml.rels><?xml version="1.0" encoding="UTF-8" standalone="yes"?>
<Relationships xmlns="http://schemas.openxmlformats.org/package/2006/relationships"><Relationship Id="rId1" Type="http://schemas.openxmlformats.org/officeDocument/2006/relationships/customXmlProps" Target="itemProps105.xml"/></Relationships>
</file>

<file path=customXml/_rels/item106.xml.rels><?xml version="1.0" encoding="UTF-8" standalone="yes"?>
<Relationships xmlns="http://schemas.openxmlformats.org/package/2006/relationships"><Relationship Id="rId1" Type="http://schemas.openxmlformats.org/officeDocument/2006/relationships/customXmlProps" Target="itemProps106.xml"/></Relationships>
</file>

<file path=customXml/_rels/item107.xml.rels><?xml version="1.0" encoding="UTF-8" standalone="yes"?>
<Relationships xmlns="http://schemas.openxmlformats.org/package/2006/relationships"><Relationship Id="rId1" Type="http://schemas.openxmlformats.org/officeDocument/2006/relationships/customXmlProps" Target="itemProps107.xml"/></Relationships>
</file>

<file path=customXml/_rels/item108.xml.rels><?xml version="1.0" encoding="UTF-8" standalone="yes"?>
<Relationships xmlns="http://schemas.openxmlformats.org/package/2006/relationships"><Relationship Id="rId1" Type="http://schemas.openxmlformats.org/officeDocument/2006/relationships/customXmlProps" Target="itemProps108.xml"/></Relationships>
</file>

<file path=customXml/_rels/item109.xml.rels><?xml version="1.0" encoding="UTF-8" standalone="yes"?>
<Relationships xmlns="http://schemas.openxmlformats.org/package/2006/relationships"><Relationship Id="rId1" Type="http://schemas.openxmlformats.org/officeDocument/2006/relationships/customXmlProps" Target="itemProps109.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10.xml.rels><?xml version="1.0" encoding="UTF-8" standalone="yes"?>
<Relationships xmlns="http://schemas.openxmlformats.org/package/2006/relationships"><Relationship Id="rId1" Type="http://schemas.openxmlformats.org/officeDocument/2006/relationships/customXmlProps" Target="itemProps110.xml"/></Relationships>
</file>

<file path=customXml/_rels/item111.xml.rels><?xml version="1.0" encoding="UTF-8" standalone="yes"?>
<Relationships xmlns="http://schemas.openxmlformats.org/package/2006/relationships"><Relationship Id="rId1" Type="http://schemas.openxmlformats.org/officeDocument/2006/relationships/customXmlProps" Target="itemProps111.xml"/></Relationships>
</file>

<file path=customXml/_rels/item112.xml.rels><?xml version="1.0" encoding="UTF-8" standalone="yes"?>
<Relationships xmlns="http://schemas.openxmlformats.org/package/2006/relationships"><Relationship Id="rId1" Type="http://schemas.openxmlformats.org/officeDocument/2006/relationships/customXmlProps" Target="itemProps112.xml"/></Relationships>
</file>

<file path=customXml/_rels/item113.xml.rels><?xml version="1.0" encoding="UTF-8" standalone="yes"?>
<Relationships xmlns="http://schemas.openxmlformats.org/package/2006/relationships"><Relationship Id="rId1" Type="http://schemas.openxmlformats.org/officeDocument/2006/relationships/customXmlProps" Target="itemProps113.xml"/></Relationships>
</file>

<file path=customXml/_rels/item114.xml.rels><?xml version="1.0" encoding="UTF-8" standalone="yes"?>
<Relationships xmlns="http://schemas.openxmlformats.org/package/2006/relationships"><Relationship Id="rId1" Type="http://schemas.openxmlformats.org/officeDocument/2006/relationships/customXmlProps" Target="itemProps114.xml"/></Relationships>
</file>

<file path=customXml/_rels/item115.xml.rels><?xml version="1.0" encoding="UTF-8" standalone="yes"?>
<Relationships xmlns="http://schemas.openxmlformats.org/package/2006/relationships"><Relationship Id="rId1" Type="http://schemas.openxmlformats.org/officeDocument/2006/relationships/customXmlProps" Target="itemProps115.xml"/></Relationships>
</file>

<file path=customXml/_rels/item116.xml.rels><?xml version="1.0" encoding="UTF-8" standalone="yes"?>
<Relationships xmlns="http://schemas.openxmlformats.org/package/2006/relationships"><Relationship Id="rId1" Type="http://schemas.openxmlformats.org/officeDocument/2006/relationships/customXmlProps" Target="itemProps116.xml"/></Relationships>
</file>

<file path=customXml/_rels/item117.xml.rels><?xml version="1.0" encoding="UTF-8" standalone="yes"?>
<Relationships xmlns="http://schemas.openxmlformats.org/package/2006/relationships"><Relationship Id="rId1" Type="http://schemas.openxmlformats.org/officeDocument/2006/relationships/customXmlProps" Target="itemProps117.xml"/></Relationships>
</file>

<file path=customXml/_rels/item118.xml.rels><?xml version="1.0" encoding="UTF-8" standalone="yes"?>
<Relationships xmlns="http://schemas.openxmlformats.org/package/2006/relationships"><Relationship Id="rId1" Type="http://schemas.openxmlformats.org/officeDocument/2006/relationships/customXmlProps" Target="itemProps118.xml"/></Relationships>
</file>

<file path=customXml/_rels/item119.xml.rels><?xml version="1.0" encoding="UTF-8" standalone="yes"?>
<Relationships xmlns="http://schemas.openxmlformats.org/package/2006/relationships"><Relationship Id="rId1" Type="http://schemas.openxmlformats.org/officeDocument/2006/relationships/customXmlProps" Target="itemProps119.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20.xml.rels><?xml version="1.0" encoding="UTF-8" standalone="yes"?>
<Relationships xmlns="http://schemas.openxmlformats.org/package/2006/relationships"><Relationship Id="rId1" Type="http://schemas.openxmlformats.org/officeDocument/2006/relationships/customXmlProps" Target="itemProps120.xml"/></Relationships>
</file>

<file path=customXml/_rels/item121.xml.rels><?xml version="1.0" encoding="UTF-8" standalone="yes"?>
<Relationships xmlns="http://schemas.openxmlformats.org/package/2006/relationships"><Relationship Id="rId1" Type="http://schemas.openxmlformats.org/officeDocument/2006/relationships/customXmlProps" Target="itemProps121.xml"/></Relationships>
</file>

<file path=customXml/_rels/item122.xml.rels><?xml version="1.0" encoding="UTF-8" standalone="yes"?>
<Relationships xmlns="http://schemas.openxmlformats.org/package/2006/relationships"><Relationship Id="rId1" Type="http://schemas.openxmlformats.org/officeDocument/2006/relationships/customXmlProps" Target="itemProps122.xml"/></Relationships>
</file>

<file path=customXml/_rels/item123.xml.rels><?xml version="1.0" encoding="UTF-8" standalone="yes"?>
<Relationships xmlns="http://schemas.openxmlformats.org/package/2006/relationships"><Relationship Id="rId1" Type="http://schemas.openxmlformats.org/officeDocument/2006/relationships/customXmlProps" Target="itemProps123.xml"/></Relationships>
</file>

<file path=customXml/_rels/item124.xml.rels><?xml version="1.0" encoding="UTF-8" standalone="yes"?>
<Relationships xmlns="http://schemas.openxmlformats.org/package/2006/relationships"><Relationship Id="rId1" Type="http://schemas.openxmlformats.org/officeDocument/2006/relationships/customXmlProps" Target="itemProps124.xml"/></Relationships>
</file>

<file path=customXml/_rels/item125.xml.rels><?xml version="1.0" encoding="UTF-8" standalone="yes"?>
<Relationships xmlns="http://schemas.openxmlformats.org/package/2006/relationships"><Relationship Id="rId1" Type="http://schemas.openxmlformats.org/officeDocument/2006/relationships/customXmlProps" Target="itemProps125.xml"/></Relationships>
</file>

<file path=customXml/_rels/item126.xml.rels><?xml version="1.0" encoding="UTF-8" standalone="yes"?>
<Relationships xmlns="http://schemas.openxmlformats.org/package/2006/relationships"><Relationship Id="rId1" Type="http://schemas.openxmlformats.org/officeDocument/2006/relationships/customXmlProps" Target="itemProps126.xml"/></Relationships>
</file>

<file path=customXml/_rels/item127.xml.rels><?xml version="1.0" encoding="UTF-8" standalone="yes"?>
<Relationships xmlns="http://schemas.openxmlformats.org/package/2006/relationships"><Relationship Id="rId1" Type="http://schemas.openxmlformats.org/officeDocument/2006/relationships/customXmlProps" Target="itemProps127.xml"/></Relationships>
</file>

<file path=customXml/_rels/item128.xml.rels><?xml version="1.0" encoding="UTF-8" standalone="yes"?>
<Relationships xmlns="http://schemas.openxmlformats.org/package/2006/relationships"><Relationship Id="rId1" Type="http://schemas.openxmlformats.org/officeDocument/2006/relationships/customXmlProps" Target="itemProps128.xml"/></Relationships>
</file>

<file path=customXml/_rels/item129.xml.rels><?xml version="1.0" encoding="UTF-8" standalone="yes"?>
<Relationships xmlns="http://schemas.openxmlformats.org/package/2006/relationships"><Relationship Id="rId1" Type="http://schemas.openxmlformats.org/officeDocument/2006/relationships/customXmlProps" Target="itemProps129.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30.xml.rels><?xml version="1.0" encoding="UTF-8" standalone="yes"?>
<Relationships xmlns="http://schemas.openxmlformats.org/package/2006/relationships"><Relationship Id="rId1" Type="http://schemas.openxmlformats.org/officeDocument/2006/relationships/customXmlProps" Target="itemProps130.xml"/></Relationships>
</file>

<file path=customXml/_rels/item131.xml.rels><?xml version="1.0" encoding="UTF-8" standalone="yes"?>
<Relationships xmlns="http://schemas.openxmlformats.org/package/2006/relationships"><Relationship Id="rId1" Type="http://schemas.openxmlformats.org/officeDocument/2006/relationships/customXmlProps" Target="itemProps131.xml"/></Relationships>
</file>

<file path=customXml/_rels/item132.xml.rels><?xml version="1.0" encoding="UTF-8" standalone="yes"?>
<Relationships xmlns="http://schemas.openxmlformats.org/package/2006/relationships"><Relationship Id="rId1" Type="http://schemas.openxmlformats.org/officeDocument/2006/relationships/customXmlProps" Target="itemProps132.xml"/></Relationships>
</file>

<file path=customXml/_rels/item133.xml.rels><?xml version="1.0" encoding="UTF-8" standalone="yes"?>
<Relationships xmlns="http://schemas.openxmlformats.org/package/2006/relationships"><Relationship Id="rId1" Type="http://schemas.openxmlformats.org/officeDocument/2006/relationships/customXmlProps" Target="itemProps133.xml"/></Relationships>
</file>

<file path=customXml/_rels/item134.xml.rels><?xml version="1.0" encoding="UTF-8" standalone="yes"?>
<Relationships xmlns="http://schemas.openxmlformats.org/package/2006/relationships"><Relationship Id="rId1" Type="http://schemas.openxmlformats.org/officeDocument/2006/relationships/customXmlProps" Target="itemProps134.xml"/></Relationships>
</file>

<file path=customXml/_rels/item135.xml.rels><?xml version="1.0" encoding="UTF-8" standalone="yes"?>
<Relationships xmlns="http://schemas.openxmlformats.org/package/2006/relationships"><Relationship Id="rId1" Type="http://schemas.openxmlformats.org/officeDocument/2006/relationships/customXmlProps" Target="itemProps135.xml"/></Relationships>
</file>

<file path=customXml/_rels/item136.xml.rels><?xml version="1.0" encoding="UTF-8" standalone="yes"?>
<Relationships xmlns="http://schemas.openxmlformats.org/package/2006/relationships"><Relationship Id="rId1" Type="http://schemas.openxmlformats.org/officeDocument/2006/relationships/customXmlProps" Target="itemProps136.xml"/></Relationships>
</file>

<file path=customXml/_rels/item137.xml.rels><?xml version="1.0" encoding="UTF-8" standalone="yes"?>
<Relationships xmlns="http://schemas.openxmlformats.org/package/2006/relationships"><Relationship Id="rId1" Type="http://schemas.openxmlformats.org/officeDocument/2006/relationships/customXmlProps" Target="itemProps137.xml"/></Relationships>
</file>

<file path=customXml/_rels/item138.xml.rels><?xml version="1.0" encoding="UTF-8" standalone="yes"?>
<Relationships xmlns="http://schemas.openxmlformats.org/package/2006/relationships"><Relationship Id="rId1" Type="http://schemas.openxmlformats.org/officeDocument/2006/relationships/customXmlProps" Target="itemProps138.xml"/></Relationships>
</file>

<file path=customXml/_rels/item139.xml.rels><?xml version="1.0" encoding="UTF-8" standalone="yes"?>
<Relationships xmlns="http://schemas.openxmlformats.org/package/2006/relationships"><Relationship Id="rId1" Type="http://schemas.openxmlformats.org/officeDocument/2006/relationships/customXmlProps" Target="itemProps139.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40.xml.rels><?xml version="1.0" encoding="UTF-8" standalone="yes"?>
<Relationships xmlns="http://schemas.openxmlformats.org/package/2006/relationships"><Relationship Id="rId1" Type="http://schemas.openxmlformats.org/officeDocument/2006/relationships/customXmlProps" Target="itemProps140.xml"/></Relationships>
</file>

<file path=customXml/_rels/item141.xml.rels><?xml version="1.0" encoding="UTF-8" standalone="yes"?>
<Relationships xmlns="http://schemas.openxmlformats.org/package/2006/relationships"><Relationship Id="rId1" Type="http://schemas.openxmlformats.org/officeDocument/2006/relationships/customXmlProps" Target="itemProps141.xml"/></Relationships>
</file>

<file path=customXml/_rels/item142.xml.rels><?xml version="1.0" encoding="UTF-8" standalone="yes"?>
<Relationships xmlns="http://schemas.openxmlformats.org/package/2006/relationships"><Relationship Id="rId1" Type="http://schemas.openxmlformats.org/officeDocument/2006/relationships/customXmlProps" Target="itemProps142.xml"/></Relationships>
</file>

<file path=customXml/_rels/item143.xml.rels><?xml version="1.0" encoding="UTF-8" standalone="yes"?>
<Relationships xmlns="http://schemas.openxmlformats.org/package/2006/relationships"><Relationship Id="rId1" Type="http://schemas.openxmlformats.org/officeDocument/2006/relationships/customXmlProps" Target="itemProps143.xml"/></Relationships>
</file>

<file path=customXml/_rels/item144.xml.rels><?xml version="1.0" encoding="UTF-8" standalone="yes"?>
<Relationships xmlns="http://schemas.openxmlformats.org/package/2006/relationships"><Relationship Id="rId1" Type="http://schemas.openxmlformats.org/officeDocument/2006/relationships/customXmlProps" Target="itemProps144.xml"/></Relationships>
</file>

<file path=customXml/_rels/item145.xml.rels><?xml version="1.0" encoding="UTF-8" standalone="yes"?>
<Relationships xmlns="http://schemas.openxmlformats.org/package/2006/relationships"><Relationship Id="rId1" Type="http://schemas.openxmlformats.org/officeDocument/2006/relationships/customXmlProps" Target="itemProps145.xml"/></Relationships>
</file>

<file path=customXml/_rels/item146.xml.rels><?xml version="1.0" encoding="UTF-8" standalone="yes"?>
<Relationships xmlns="http://schemas.openxmlformats.org/package/2006/relationships"><Relationship Id="rId1" Type="http://schemas.openxmlformats.org/officeDocument/2006/relationships/customXmlProps" Target="itemProps146.xml"/></Relationships>
</file>

<file path=customXml/_rels/item147.xml.rels><?xml version="1.0" encoding="UTF-8" standalone="yes"?>
<Relationships xmlns="http://schemas.openxmlformats.org/package/2006/relationships"><Relationship Id="rId1" Type="http://schemas.openxmlformats.org/officeDocument/2006/relationships/customXmlProps" Target="itemProps147.xml"/></Relationships>
</file>

<file path=customXml/_rels/item148.xml.rels><?xml version="1.0" encoding="UTF-8" standalone="yes"?>
<Relationships xmlns="http://schemas.openxmlformats.org/package/2006/relationships"><Relationship Id="rId1" Type="http://schemas.openxmlformats.org/officeDocument/2006/relationships/customXmlProps" Target="itemProps148.xml"/></Relationships>
</file>

<file path=customXml/_rels/item149.xml.rels><?xml version="1.0" encoding="UTF-8" standalone="yes"?>
<Relationships xmlns="http://schemas.openxmlformats.org/package/2006/relationships"><Relationship Id="rId1" Type="http://schemas.openxmlformats.org/officeDocument/2006/relationships/customXmlProps" Target="itemProps149.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50.xml.rels><?xml version="1.0" encoding="UTF-8" standalone="yes"?>
<Relationships xmlns="http://schemas.openxmlformats.org/package/2006/relationships"><Relationship Id="rId1" Type="http://schemas.openxmlformats.org/officeDocument/2006/relationships/customXmlProps" Target="itemProps150.xml"/></Relationships>
</file>

<file path=customXml/_rels/item151.xml.rels><?xml version="1.0" encoding="UTF-8" standalone="yes"?>
<Relationships xmlns="http://schemas.openxmlformats.org/package/2006/relationships"><Relationship Id="rId1" Type="http://schemas.openxmlformats.org/officeDocument/2006/relationships/customXmlProps" Target="itemProps151.xml"/></Relationships>
</file>

<file path=customXml/_rels/item152.xml.rels><?xml version="1.0" encoding="UTF-8" standalone="yes"?>
<Relationships xmlns="http://schemas.openxmlformats.org/package/2006/relationships"><Relationship Id="rId1" Type="http://schemas.openxmlformats.org/officeDocument/2006/relationships/customXmlProps" Target="itemProps152.xml"/></Relationships>
</file>

<file path=customXml/_rels/item153.xml.rels><?xml version="1.0" encoding="UTF-8" standalone="yes"?>
<Relationships xmlns="http://schemas.openxmlformats.org/package/2006/relationships"><Relationship Id="rId1" Type="http://schemas.openxmlformats.org/officeDocument/2006/relationships/customXmlProps" Target="itemProps153.xml"/></Relationships>
</file>

<file path=customXml/_rels/item154.xml.rels><?xml version="1.0" encoding="UTF-8" standalone="yes"?>
<Relationships xmlns="http://schemas.openxmlformats.org/package/2006/relationships"><Relationship Id="rId1" Type="http://schemas.openxmlformats.org/officeDocument/2006/relationships/customXmlProps" Target="itemProps154.xml"/></Relationships>
</file>

<file path=customXml/_rels/item155.xml.rels><?xml version="1.0" encoding="UTF-8" standalone="yes"?>
<Relationships xmlns="http://schemas.openxmlformats.org/package/2006/relationships"><Relationship Id="rId1" Type="http://schemas.openxmlformats.org/officeDocument/2006/relationships/customXmlProps" Target="itemProps155.xml"/></Relationships>
</file>

<file path=customXml/_rels/item156.xml.rels><?xml version="1.0" encoding="UTF-8" standalone="yes"?>
<Relationships xmlns="http://schemas.openxmlformats.org/package/2006/relationships"><Relationship Id="rId1" Type="http://schemas.openxmlformats.org/officeDocument/2006/relationships/customXmlProps" Target="itemProps156.xml"/></Relationships>
</file>

<file path=customXml/_rels/item157.xml.rels><?xml version="1.0" encoding="UTF-8" standalone="yes"?>
<Relationships xmlns="http://schemas.openxmlformats.org/package/2006/relationships"><Relationship Id="rId1" Type="http://schemas.openxmlformats.org/officeDocument/2006/relationships/customXmlProps" Target="itemProps157.xml"/></Relationships>
</file>

<file path=customXml/_rels/item158.xml.rels><?xml version="1.0" encoding="UTF-8" standalone="yes"?>
<Relationships xmlns="http://schemas.openxmlformats.org/package/2006/relationships"><Relationship Id="rId1" Type="http://schemas.openxmlformats.org/officeDocument/2006/relationships/customXmlProps" Target="itemProps158.xml"/></Relationships>
</file>

<file path=customXml/_rels/item159.xml.rels><?xml version="1.0" encoding="UTF-8" standalone="yes"?>
<Relationships xmlns="http://schemas.openxmlformats.org/package/2006/relationships"><Relationship Id="rId1" Type="http://schemas.openxmlformats.org/officeDocument/2006/relationships/customXmlProps" Target="itemProps159.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60.xml.rels><?xml version="1.0" encoding="UTF-8" standalone="yes"?>
<Relationships xmlns="http://schemas.openxmlformats.org/package/2006/relationships"><Relationship Id="rId1" Type="http://schemas.openxmlformats.org/officeDocument/2006/relationships/customXmlProps" Target="itemProps160.xml"/></Relationships>
</file>

<file path=customXml/_rels/item161.xml.rels><?xml version="1.0" encoding="UTF-8" standalone="yes"?>
<Relationships xmlns="http://schemas.openxmlformats.org/package/2006/relationships"><Relationship Id="rId1" Type="http://schemas.openxmlformats.org/officeDocument/2006/relationships/customXmlProps" Target="itemProps161.xml"/></Relationships>
</file>

<file path=customXml/_rels/item162.xml.rels><?xml version="1.0" encoding="UTF-8" standalone="yes"?>
<Relationships xmlns="http://schemas.openxmlformats.org/package/2006/relationships"><Relationship Id="rId1" Type="http://schemas.openxmlformats.org/officeDocument/2006/relationships/customXmlProps" Target="itemProps162.xml"/></Relationships>
</file>

<file path=customXml/_rels/item163.xml.rels><?xml version="1.0" encoding="UTF-8" standalone="yes"?>
<Relationships xmlns="http://schemas.openxmlformats.org/package/2006/relationships"><Relationship Id="rId1" Type="http://schemas.openxmlformats.org/officeDocument/2006/relationships/customXmlProps" Target="itemProps163.xml"/></Relationships>
</file>

<file path=customXml/_rels/item164.xml.rels><?xml version="1.0" encoding="UTF-8" standalone="yes"?>
<Relationships xmlns="http://schemas.openxmlformats.org/package/2006/relationships"><Relationship Id="rId1" Type="http://schemas.openxmlformats.org/officeDocument/2006/relationships/customXmlProps" Target="itemProps164.xml"/></Relationships>
</file>

<file path=customXml/_rels/item165.xml.rels><?xml version="1.0" encoding="UTF-8" standalone="yes"?>
<Relationships xmlns="http://schemas.openxmlformats.org/package/2006/relationships"><Relationship Id="rId1" Type="http://schemas.openxmlformats.org/officeDocument/2006/relationships/customXmlProps" Target="itemProps165.xml"/></Relationships>
</file>

<file path=customXml/_rels/item166.xml.rels><?xml version="1.0" encoding="UTF-8" standalone="yes"?>
<Relationships xmlns="http://schemas.openxmlformats.org/package/2006/relationships"><Relationship Id="rId1" Type="http://schemas.openxmlformats.org/officeDocument/2006/relationships/customXmlProps" Target="itemProps166.xml"/></Relationships>
</file>

<file path=customXml/_rels/item167.xml.rels><?xml version="1.0" encoding="UTF-8" standalone="yes"?>
<Relationships xmlns="http://schemas.openxmlformats.org/package/2006/relationships"><Relationship Id="rId1" Type="http://schemas.openxmlformats.org/officeDocument/2006/relationships/customXmlProps" Target="itemProps167.xml"/></Relationships>
</file>

<file path=customXml/_rels/item168.xml.rels><?xml version="1.0" encoding="UTF-8" standalone="yes"?>
<Relationships xmlns="http://schemas.openxmlformats.org/package/2006/relationships"><Relationship Id="rId1" Type="http://schemas.openxmlformats.org/officeDocument/2006/relationships/customXmlProps" Target="itemProps168.xml"/></Relationships>
</file>

<file path=customXml/_rels/item169.xml.rels><?xml version="1.0" encoding="UTF-8" standalone="yes"?>
<Relationships xmlns="http://schemas.openxmlformats.org/package/2006/relationships"><Relationship Id="rId1" Type="http://schemas.openxmlformats.org/officeDocument/2006/relationships/customXmlProps" Target="itemProps169.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70.xml.rels><?xml version="1.0" encoding="UTF-8" standalone="yes"?>
<Relationships xmlns="http://schemas.openxmlformats.org/package/2006/relationships"><Relationship Id="rId1" Type="http://schemas.openxmlformats.org/officeDocument/2006/relationships/customXmlProps" Target="itemProps170.xml"/></Relationships>
</file>

<file path=customXml/_rels/item171.xml.rels><?xml version="1.0" encoding="UTF-8" standalone="yes"?>
<Relationships xmlns="http://schemas.openxmlformats.org/package/2006/relationships"><Relationship Id="rId1" Type="http://schemas.openxmlformats.org/officeDocument/2006/relationships/customXmlProps" Target="itemProps171.xml"/></Relationships>
</file>

<file path=customXml/_rels/item172.xml.rels><?xml version="1.0" encoding="UTF-8" standalone="yes"?>
<Relationships xmlns="http://schemas.openxmlformats.org/package/2006/relationships"><Relationship Id="rId1" Type="http://schemas.openxmlformats.org/officeDocument/2006/relationships/customXmlProps" Target="itemProps172.xml"/></Relationships>
</file>

<file path=customXml/_rels/item173.xml.rels><?xml version="1.0" encoding="UTF-8" standalone="yes"?>
<Relationships xmlns="http://schemas.openxmlformats.org/package/2006/relationships"><Relationship Id="rId1" Type="http://schemas.openxmlformats.org/officeDocument/2006/relationships/customXmlProps" Target="itemProps173.xml"/></Relationships>
</file>

<file path=customXml/_rels/item174.xml.rels><?xml version="1.0" encoding="UTF-8" standalone="yes"?>
<Relationships xmlns="http://schemas.openxmlformats.org/package/2006/relationships"><Relationship Id="rId1" Type="http://schemas.openxmlformats.org/officeDocument/2006/relationships/customXmlProps" Target="itemProps174.xml"/></Relationships>
</file>

<file path=customXml/_rels/item175.xml.rels><?xml version="1.0" encoding="UTF-8" standalone="yes"?>
<Relationships xmlns="http://schemas.openxmlformats.org/package/2006/relationships"><Relationship Id="rId1" Type="http://schemas.openxmlformats.org/officeDocument/2006/relationships/customXmlProps" Target="itemProps175.xml"/></Relationships>
</file>

<file path=customXml/_rels/item176.xml.rels><?xml version="1.0" encoding="UTF-8" standalone="yes"?>
<Relationships xmlns="http://schemas.openxmlformats.org/package/2006/relationships"><Relationship Id="rId1" Type="http://schemas.openxmlformats.org/officeDocument/2006/relationships/customXmlProps" Target="itemProps176.xml"/></Relationships>
</file>

<file path=customXml/_rels/item177.xml.rels><?xml version="1.0" encoding="UTF-8" standalone="yes"?>
<Relationships xmlns="http://schemas.openxmlformats.org/package/2006/relationships"><Relationship Id="rId1" Type="http://schemas.openxmlformats.org/officeDocument/2006/relationships/customXmlProps" Target="itemProps177.xml"/></Relationships>
</file>

<file path=customXml/_rels/item178.xml.rels><?xml version="1.0" encoding="UTF-8" standalone="yes"?>
<Relationships xmlns="http://schemas.openxmlformats.org/package/2006/relationships"><Relationship Id="rId1" Type="http://schemas.openxmlformats.org/officeDocument/2006/relationships/customXmlProps" Target="itemProps178.xml"/></Relationships>
</file>

<file path=customXml/_rels/item179.xml.rels><?xml version="1.0" encoding="UTF-8" standalone="yes"?>
<Relationships xmlns="http://schemas.openxmlformats.org/package/2006/relationships"><Relationship Id="rId1" Type="http://schemas.openxmlformats.org/officeDocument/2006/relationships/customXmlProps" Target="itemProps179.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80.xml.rels><?xml version="1.0" encoding="UTF-8" standalone="yes"?>
<Relationships xmlns="http://schemas.openxmlformats.org/package/2006/relationships"><Relationship Id="rId1" Type="http://schemas.openxmlformats.org/officeDocument/2006/relationships/customXmlProps" Target="itemProps180.xml"/></Relationships>
</file>

<file path=customXml/_rels/item181.xml.rels><?xml version="1.0" encoding="UTF-8" standalone="yes"?>
<Relationships xmlns="http://schemas.openxmlformats.org/package/2006/relationships"><Relationship Id="rId1" Type="http://schemas.openxmlformats.org/officeDocument/2006/relationships/customXmlProps" Target="itemProps181.xml"/></Relationships>
</file>

<file path=customXml/_rels/item182.xml.rels><?xml version="1.0" encoding="UTF-8" standalone="yes"?>
<Relationships xmlns="http://schemas.openxmlformats.org/package/2006/relationships"><Relationship Id="rId1" Type="http://schemas.openxmlformats.org/officeDocument/2006/relationships/customXmlProps" Target="itemProps182.xml"/></Relationships>
</file>

<file path=customXml/_rels/item183.xml.rels><?xml version="1.0" encoding="UTF-8" standalone="yes"?>
<Relationships xmlns="http://schemas.openxmlformats.org/package/2006/relationships"><Relationship Id="rId1" Type="http://schemas.openxmlformats.org/officeDocument/2006/relationships/customXmlProps" Target="itemProps183.xml"/></Relationships>
</file>

<file path=customXml/_rels/item184.xml.rels><?xml version="1.0" encoding="UTF-8" standalone="yes"?>
<Relationships xmlns="http://schemas.openxmlformats.org/package/2006/relationships"><Relationship Id="rId1" Type="http://schemas.openxmlformats.org/officeDocument/2006/relationships/customXmlProps" Target="itemProps184.xml"/></Relationships>
</file>

<file path=customXml/_rels/item185.xml.rels><?xml version="1.0" encoding="UTF-8" standalone="yes"?>
<Relationships xmlns="http://schemas.openxmlformats.org/package/2006/relationships"><Relationship Id="rId1" Type="http://schemas.openxmlformats.org/officeDocument/2006/relationships/customXmlProps" Target="itemProps185.xml"/></Relationships>
</file>

<file path=customXml/_rels/item186.xml.rels><?xml version="1.0" encoding="UTF-8" standalone="yes"?>
<Relationships xmlns="http://schemas.openxmlformats.org/package/2006/relationships"><Relationship Id="rId1" Type="http://schemas.openxmlformats.org/officeDocument/2006/relationships/customXmlProps" Target="itemProps186.xml"/></Relationships>
</file>

<file path=customXml/_rels/item187.xml.rels><?xml version="1.0" encoding="UTF-8" standalone="yes"?>
<Relationships xmlns="http://schemas.openxmlformats.org/package/2006/relationships"><Relationship Id="rId1" Type="http://schemas.openxmlformats.org/officeDocument/2006/relationships/customXmlProps" Target="itemProps187.xml"/></Relationships>
</file>

<file path=customXml/_rels/item188.xml.rels><?xml version="1.0" encoding="UTF-8" standalone="yes"?>
<Relationships xmlns="http://schemas.openxmlformats.org/package/2006/relationships"><Relationship Id="rId1" Type="http://schemas.openxmlformats.org/officeDocument/2006/relationships/customXmlProps" Target="itemProps188.xml"/></Relationships>
</file>

<file path=customXml/_rels/item189.xml.rels><?xml version="1.0" encoding="UTF-8" standalone="yes"?>
<Relationships xmlns="http://schemas.openxmlformats.org/package/2006/relationships"><Relationship Id="rId1" Type="http://schemas.openxmlformats.org/officeDocument/2006/relationships/customXmlProps" Target="itemProps189.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190.xml.rels><?xml version="1.0" encoding="UTF-8" standalone="yes"?>
<Relationships xmlns="http://schemas.openxmlformats.org/package/2006/relationships"><Relationship Id="rId1" Type="http://schemas.openxmlformats.org/officeDocument/2006/relationships/customXmlProps" Target="itemProps190.xml"/></Relationships>
</file>

<file path=customXml/_rels/item191.xml.rels><?xml version="1.0" encoding="UTF-8" standalone="yes"?>
<Relationships xmlns="http://schemas.openxmlformats.org/package/2006/relationships"><Relationship Id="rId1" Type="http://schemas.openxmlformats.org/officeDocument/2006/relationships/customXmlProps" Target="itemProps191.xml"/></Relationships>
</file>

<file path=customXml/_rels/item192.xml.rels><?xml version="1.0" encoding="UTF-8" standalone="yes"?>
<Relationships xmlns="http://schemas.openxmlformats.org/package/2006/relationships"><Relationship Id="rId1" Type="http://schemas.openxmlformats.org/officeDocument/2006/relationships/customXmlProps" Target="itemProps192.xml"/></Relationships>
</file>

<file path=customXml/_rels/item193.xml.rels><?xml version="1.0" encoding="UTF-8" standalone="yes"?>
<Relationships xmlns="http://schemas.openxmlformats.org/package/2006/relationships"><Relationship Id="rId1" Type="http://schemas.openxmlformats.org/officeDocument/2006/relationships/customXmlProps" Target="itemProps193.xml"/></Relationships>
</file>

<file path=customXml/_rels/item194.xml.rels><?xml version="1.0" encoding="UTF-8" standalone="yes"?>
<Relationships xmlns="http://schemas.openxmlformats.org/package/2006/relationships"><Relationship Id="rId1" Type="http://schemas.openxmlformats.org/officeDocument/2006/relationships/customXmlProps" Target="itemProps194.xml"/></Relationships>
</file>

<file path=customXml/_rels/item195.xml.rels><?xml version="1.0" encoding="UTF-8" standalone="yes"?>
<Relationships xmlns="http://schemas.openxmlformats.org/package/2006/relationships"><Relationship Id="rId1" Type="http://schemas.openxmlformats.org/officeDocument/2006/relationships/customXmlProps" Target="itemProps195.xml"/></Relationships>
</file>

<file path=customXml/_rels/item196.xml.rels><?xml version="1.0" encoding="UTF-8" standalone="yes"?>
<Relationships xmlns="http://schemas.openxmlformats.org/package/2006/relationships"><Relationship Id="rId1" Type="http://schemas.openxmlformats.org/officeDocument/2006/relationships/customXmlProps" Target="itemProps196.xml"/></Relationships>
</file>

<file path=customXml/_rels/item197.xml.rels><?xml version="1.0" encoding="UTF-8" standalone="yes"?>
<Relationships xmlns="http://schemas.openxmlformats.org/package/2006/relationships"><Relationship Id="rId1" Type="http://schemas.openxmlformats.org/officeDocument/2006/relationships/customXmlProps" Target="itemProps197.xml"/></Relationships>
</file>

<file path=customXml/_rels/item198.xml.rels><?xml version="1.0" encoding="UTF-8" standalone="yes"?>
<Relationships xmlns="http://schemas.openxmlformats.org/package/2006/relationships"><Relationship Id="rId1" Type="http://schemas.openxmlformats.org/officeDocument/2006/relationships/customXmlProps" Target="itemProps198.xml"/></Relationships>
</file>

<file path=customXml/_rels/item199.xml.rels><?xml version="1.0" encoding="UTF-8" standalone="yes"?>
<Relationships xmlns="http://schemas.openxmlformats.org/package/2006/relationships"><Relationship Id="rId1" Type="http://schemas.openxmlformats.org/officeDocument/2006/relationships/customXmlProps" Target="itemProps19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00.xml.rels><?xml version="1.0" encoding="UTF-8" standalone="yes"?>
<Relationships xmlns="http://schemas.openxmlformats.org/package/2006/relationships"><Relationship Id="rId1" Type="http://schemas.openxmlformats.org/officeDocument/2006/relationships/customXmlProps" Target="itemProps200.xml"/></Relationships>
</file>

<file path=customXml/_rels/item201.xml.rels><?xml version="1.0" encoding="UTF-8" standalone="yes"?>
<Relationships xmlns="http://schemas.openxmlformats.org/package/2006/relationships"><Relationship Id="rId1" Type="http://schemas.openxmlformats.org/officeDocument/2006/relationships/customXmlProps" Target="itemProps201.xml"/></Relationships>
</file>

<file path=customXml/_rels/item202.xml.rels><?xml version="1.0" encoding="UTF-8" standalone="yes"?>
<Relationships xmlns="http://schemas.openxmlformats.org/package/2006/relationships"><Relationship Id="rId1" Type="http://schemas.openxmlformats.org/officeDocument/2006/relationships/customXmlProps" Target="itemProps202.xml"/></Relationships>
</file>

<file path=customXml/_rels/item203.xml.rels><?xml version="1.0" encoding="UTF-8" standalone="yes"?>
<Relationships xmlns="http://schemas.openxmlformats.org/package/2006/relationships"><Relationship Id="rId1" Type="http://schemas.openxmlformats.org/officeDocument/2006/relationships/customXmlProps" Target="itemProps203.xml"/></Relationships>
</file>

<file path=customXml/_rels/item204.xml.rels><?xml version="1.0" encoding="UTF-8" standalone="yes"?>
<Relationships xmlns="http://schemas.openxmlformats.org/package/2006/relationships"><Relationship Id="rId1" Type="http://schemas.openxmlformats.org/officeDocument/2006/relationships/customXmlProps" Target="itemProps204.xml"/></Relationships>
</file>

<file path=customXml/_rels/item205.xml.rels><?xml version="1.0" encoding="UTF-8" standalone="yes"?>
<Relationships xmlns="http://schemas.openxmlformats.org/package/2006/relationships"><Relationship Id="rId1" Type="http://schemas.openxmlformats.org/officeDocument/2006/relationships/customXmlProps" Target="itemProps205.xml"/></Relationships>
</file>

<file path=customXml/_rels/item206.xml.rels><?xml version="1.0" encoding="UTF-8" standalone="yes"?>
<Relationships xmlns="http://schemas.openxmlformats.org/package/2006/relationships"><Relationship Id="rId1" Type="http://schemas.openxmlformats.org/officeDocument/2006/relationships/customXmlProps" Target="itemProps206.xml"/></Relationships>
</file>

<file path=customXml/_rels/item207.xml.rels><?xml version="1.0" encoding="UTF-8" standalone="yes"?>
<Relationships xmlns="http://schemas.openxmlformats.org/package/2006/relationships"><Relationship Id="rId1" Type="http://schemas.openxmlformats.org/officeDocument/2006/relationships/customXmlProps" Target="itemProps207.xml"/></Relationships>
</file>

<file path=customXml/_rels/item208.xml.rels><?xml version="1.0" encoding="UTF-8" standalone="yes"?>
<Relationships xmlns="http://schemas.openxmlformats.org/package/2006/relationships"><Relationship Id="rId1" Type="http://schemas.openxmlformats.org/officeDocument/2006/relationships/customXmlProps" Target="itemProps208.xml"/></Relationships>
</file>

<file path=customXml/_rels/item209.xml.rels><?xml version="1.0" encoding="UTF-8" standalone="yes"?>
<Relationships xmlns="http://schemas.openxmlformats.org/package/2006/relationships"><Relationship Id="rId1" Type="http://schemas.openxmlformats.org/officeDocument/2006/relationships/customXmlProps" Target="itemProps209.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10.xml.rels><?xml version="1.0" encoding="UTF-8" standalone="yes"?>
<Relationships xmlns="http://schemas.openxmlformats.org/package/2006/relationships"><Relationship Id="rId1" Type="http://schemas.openxmlformats.org/officeDocument/2006/relationships/customXmlProps" Target="itemProps210.xml"/></Relationships>
</file>

<file path=customXml/_rels/item211.xml.rels><?xml version="1.0" encoding="UTF-8" standalone="yes"?>
<Relationships xmlns="http://schemas.openxmlformats.org/package/2006/relationships"><Relationship Id="rId1" Type="http://schemas.openxmlformats.org/officeDocument/2006/relationships/customXmlProps" Target="itemProps211.xml"/></Relationships>
</file>

<file path=customXml/_rels/item212.xml.rels><?xml version="1.0" encoding="UTF-8" standalone="yes"?>
<Relationships xmlns="http://schemas.openxmlformats.org/package/2006/relationships"><Relationship Id="rId1" Type="http://schemas.openxmlformats.org/officeDocument/2006/relationships/customXmlProps" Target="itemProps212.xml"/></Relationships>
</file>

<file path=customXml/_rels/item213.xml.rels><?xml version="1.0" encoding="UTF-8" standalone="yes"?>
<Relationships xmlns="http://schemas.openxmlformats.org/package/2006/relationships"><Relationship Id="rId1" Type="http://schemas.openxmlformats.org/officeDocument/2006/relationships/customXmlProps" Target="itemProps213.xml"/></Relationships>
</file>

<file path=customXml/_rels/item214.xml.rels><?xml version="1.0" encoding="UTF-8" standalone="yes"?>
<Relationships xmlns="http://schemas.openxmlformats.org/package/2006/relationships"><Relationship Id="rId1" Type="http://schemas.openxmlformats.org/officeDocument/2006/relationships/customXmlProps" Target="itemProps214.xml"/></Relationships>
</file>

<file path=customXml/_rels/item215.xml.rels><?xml version="1.0" encoding="UTF-8" standalone="yes"?>
<Relationships xmlns="http://schemas.openxmlformats.org/package/2006/relationships"><Relationship Id="rId1" Type="http://schemas.openxmlformats.org/officeDocument/2006/relationships/customXmlProps" Target="itemProps215.xml"/></Relationships>
</file>

<file path=customXml/_rels/item216.xml.rels><?xml version="1.0" encoding="UTF-8" standalone="yes"?>
<Relationships xmlns="http://schemas.openxmlformats.org/package/2006/relationships"><Relationship Id="rId1" Type="http://schemas.openxmlformats.org/officeDocument/2006/relationships/customXmlProps" Target="itemProps216.xml"/></Relationships>
</file>

<file path=customXml/_rels/item217.xml.rels><?xml version="1.0" encoding="UTF-8" standalone="yes"?>
<Relationships xmlns="http://schemas.openxmlformats.org/package/2006/relationships"><Relationship Id="rId1" Type="http://schemas.openxmlformats.org/officeDocument/2006/relationships/customXmlProps" Target="itemProps217.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74.xml.rels><?xml version="1.0" encoding="UTF-8" standalone="yes"?>
<Relationships xmlns="http://schemas.openxmlformats.org/package/2006/relationships"><Relationship Id="rId1" Type="http://schemas.openxmlformats.org/officeDocument/2006/relationships/customXmlProps" Target="itemProps74.xml"/></Relationships>
</file>

<file path=customXml/_rels/item75.xml.rels><?xml version="1.0" encoding="UTF-8" standalone="yes"?>
<Relationships xmlns="http://schemas.openxmlformats.org/package/2006/relationships"><Relationship Id="rId1" Type="http://schemas.openxmlformats.org/officeDocument/2006/relationships/customXmlProps" Target="itemProps75.xml"/></Relationships>
</file>

<file path=customXml/_rels/item76.xml.rels><?xml version="1.0" encoding="UTF-8" standalone="yes"?>
<Relationships xmlns="http://schemas.openxmlformats.org/package/2006/relationships"><Relationship Id="rId1" Type="http://schemas.openxmlformats.org/officeDocument/2006/relationships/customXmlProps" Target="itemProps76.xml"/></Relationships>
</file>

<file path=customXml/_rels/item77.xml.rels><?xml version="1.0" encoding="UTF-8" standalone="yes"?>
<Relationships xmlns="http://schemas.openxmlformats.org/package/2006/relationships"><Relationship Id="rId1" Type="http://schemas.openxmlformats.org/officeDocument/2006/relationships/customXmlProps" Target="itemProps77.xml"/></Relationships>
</file>

<file path=customXml/_rels/item78.xml.rels><?xml version="1.0" encoding="UTF-8" standalone="yes"?>
<Relationships xmlns="http://schemas.openxmlformats.org/package/2006/relationships"><Relationship Id="rId1" Type="http://schemas.openxmlformats.org/officeDocument/2006/relationships/customXmlProps" Target="itemProps78.xml"/></Relationships>
</file>

<file path=customXml/_rels/item79.xml.rels><?xml version="1.0" encoding="UTF-8" standalone="yes"?>
<Relationships xmlns="http://schemas.openxmlformats.org/package/2006/relationships"><Relationship Id="rId1" Type="http://schemas.openxmlformats.org/officeDocument/2006/relationships/customXmlProps" Target="itemProps79.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80.xml.rels><?xml version="1.0" encoding="UTF-8" standalone="yes"?>
<Relationships xmlns="http://schemas.openxmlformats.org/package/2006/relationships"><Relationship Id="rId1" Type="http://schemas.openxmlformats.org/officeDocument/2006/relationships/customXmlProps" Target="itemProps80.xml"/></Relationships>
</file>

<file path=customXml/_rels/item81.xml.rels><?xml version="1.0" encoding="UTF-8" standalone="yes"?>
<Relationships xmlns="http://schemas.openxmlformats.org/package/2006/relationships"><Relationship Id="rId1" Type="http://schemas.openxmlformats.org/officeDocument/2006/relationships/customXmlProps" Target="itemProps81.xml"/></Relationships>
</file>

<file path=customXml/_rels/item82.xml.rels><?xml version="1.0" encoding="UTF-8" standalone="yes"?>
<Relationships xmlns="http://schemas.openxmlformats.org/package/2006/relationships"><Relationship Id="rId1" Type="http://schemas.openxmlformats.org/officeDocument/2006/relationships/customXmlProps" Target="itemProps82.xml"/></Relationships>
</file>

<file path=customXml/_rels/item83.xml.rels><?xml version="1.0" encoding="UTF-8" standalone="yes"?>
<Relationships xmlns="http://schemas.openxmlformats.org/package/2006/relationships"><Relationship Id="rId1" Type="http://schemas.openxmlformats.org/officeDocument/2006/relationships/customXmlProps" Target="itemProps83.xml"/></Relationships>
</file>

<file path=customXml/_rels/item84.xml.rels><?xml version="1.0" encoding="UTF-8" standalone="yes"?>
<Relationships xmlns="http://schemas.openxmlformats.org/package/2006/relationships"><Relationship Id="rId1" Type="http://schemas.openxmlformats.org/officeDocument/2006/relationships/customXmlProps" Target="itemProps84.xml"/></Relationships>
</file>

<file path=customXml/_rels/item85.xml.rels><?xml version="1.0" encoding="UTF-8" standalone="yes"?>
<Relationships xmlns="http://schemas.openxmlformats.org/package/2006/relationships"><Relationship Id="rId1" Type="http://schemas.openxmlformats.org/officeDocument/2006/relationships/customXmlProps" Target="itemProps85.xml"/></Relationships>
</file>

<file path=customXml/_rels/item86.xml.rels><?xml version="1.0" encoding="UTF-8" standalone="yes"?>
<Relationships xmlns="http://schemas.openxmlformats.org/package/2006/relationships"><Relationship Id="rId1" Type="http://schemas.openxmlformats.org/officeDocument/2006/relationships/customXmlProps" Target="itemProps86.xml"/></Relationships>
</file>

<file path=customXml/_rels/item87.xml.rels><?xml version="1.0" encoding="UTF-8" standalone="yes"?>
<Relationships xmlns="http://schemas.openxmlformats.org/package/2006/relationships"><Relationship Id="rId1" Type="http://schemas.openxmlformats.org/officeDocument/2006/relationships/customXmlProps" Target="itemProps87.xml"/></Relationships>
</file>

<file path=customXml/_rels/item88.xml.rels><?xml version="1.0" encoding="UTF-8" standalone="yes"?>
<Relationships xmlns="http://schemas.openxmlformats.org/package/2006/relationships"><Relationship Id="rId1" Type="http://schemas.openxmlformats.org/officeDocument/2006/relationships/customXmlProps" Target="itemProps88.xml"/></Relationships>
</file>

<file path=customXml/_rels/item89.xml.rels><?xml version="1.0" encoding="UTF-8" standalone="yes"?>
<Relationships xmlns="http://schemas.openxmlformats.org/package/2006/relationships"><Relationship Id="rId1" Type="http://schemas.openxmlformats.org/officeDocument/2006/relationships/customXmlProps" Target="itemProps89.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_rels/item90.xml.rels><?xml version="1.0" encoding="UTF-8" standalone="yes"?>
<Relationships xmlns="http://schemas.openxmlformats.org/package/2006/relationships"><Relationship Id="rId1" Type="http://schemas.openxmlformats.org/officeDocument/2006/relationships/customXmlProps" Target="itemProps90.xml"/></Relationships>
</file>

<file path=customXml/_rels/item91.xml.rels><?xml version="1.0" encoding="UTF-8" standalone="yes"?>
<Relationships xmlns="http://schemas.openxmlformats.org/package/2006/relationships"><Relationship Id="rId1" Type="http://schemas.openxmlformats.org/officeDocument/2006/relationships/customXmlProps" Target="itemProps91.xml"/></Relationships>
</file>

<file path=customXml/_rels/item92.xml.rels><?xml version="1.0" encoding="UTF-8" standalone="yes"?>
<Relationships xmlns="http://schemas.openxmlformats.org/package/2006/relationships"><Relationship Id="rId1" Type="http://schemas.openxmlformats.org/officeDocument/2006/relationships/customXmlProps" Target="itemProps92.xml"/></Relationships>
</file>

<file path=customXml/_rels/item93.xml.rels><?xml version="1.0" encoding="UTF-8" standalone="yes"?>
<Relationships xmlns="http://schemas.openxmlformats.org/package/2006/relationships"><Relationship Id="rId1" Type="http://schemas.openxmlformats.org/officeDocument/2006/relationships/customXmlProps" Target="itemProps93.xml"/></Relationships>
</file>

<file path=customXml/_rels/item94.xml.rels><?xml version="1.0" encoding="UTF-8" standalone="yes"?>
<Relationships xmlns="http://schemas.openxmlformats.org/package/2006/relationships"><Relationship Id="rId1" Type="http://schemas.openxmlformats.org/officeDocument/2006/relationships/customXmlProps" Target="itemProps94.xml"/></Relationships>
</file>

<file path=customXml/_rels/item95.xml.rels><?xml version="1.0" encoding="UTF-8" standalone="yes"?>
<Relationships xmlns="http://schemas.openxmlformats.org/package/2006/relationships"><Relationship Id="rId1" Type="http://schemas.openxmlformats.org/officeDocument/2006/relationships/customXmlProps" Target="itemProps95.xml"/></Relationships>
</file>

<file path=customXml/_rels/item96.xml.rels><?xml version="1.0" encoding="UTF-8" standalone="yes"?>
<Relationships xmlns="http://schemas.openxmlformats.org/package/2006/relationships"><Relationship Id="rId1" Type="http://schemas.openxmlformats.org/officeDocument/2006/relationships/customXmlProps" Target="itemProps96.xml"/></Relationships>
</file>

<file path=customXml/_rels/item97.xml.rels><?xml version="1.0" encoding="UTF-8" standalone="yes"?>
<Relationships xmlns="http://schemas.openxmlformats.org/package/2006/relationships"><Relationship Id="rId1" Type="http://schemas.openxmlformats.org/officeDocument/2006/relationships/customXmlProps" Target="itemProps97.xml"/></Relationships>
</file>

<file path=customXml/_rels/item98.xml.rels><?xml version="1.0" encoding="UTF-8" standalone="yes"?>
<Relationships xmlns="http://schemas.openxmlformats.org/package/2006/relationships"><Relationship Id="rId1" Type="http://schemas.openxmlformats.org/officeDocument/2006/relationships/customXmlProps" Target="itemProps98.xml"/></Relationships>
</file>

<file path=customXml/_rels/item99.xml.rels><?xml version="1.0" encoding="UTF-8" standalone="yes"?>
<Relationships xmlns="http://schemas.openxmlformats.org/package/2006/relationships"><Relationship Id="rId1" Type="http://schemas.openxmlformats.org/officeDocument/2006/relationships/customXmlProps" Target="itemProps9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00.xml><?xml version="1.0" encoding="utf-8"?>
<CustomerInfo>
  <UserName>Administrator</UserName>
  <CompanyName>www.xjghost.com</CompanyName>
  <MachineID>A888</MachineID>
  <ToolID>ljRTAAAAKGU=</ToolID>
  <Data><![CDATA[bGpSVEFBQUFLR1U9]]></Data>
</CustomerInfo>
</file>

<file path=customXml/item101.xml><?xml version="1.0" encoding="utf-8"?>
<CustomerInfo>
  <UserName>Administrator</UserName>
  <CompanyName>www.xjghost.com</CompanyName>
  <MachineID>A888</MachineID>
  <ToolID>ljRTAAAAKGU=</ToolID>
  <Data><![CDATA[bGpSVEFBQUFLR1U9]]></Data>
</CustomerInfo>
</file>

<file path=customXml/item102.xml><?xml version="1.0" encoding="utf-8"?>
<CustomerInfo>
  <UserName>Administrator</UserName>
  <CompanyName>www.xjghost.com</CompanyName>
  <MachineID>A888</MachineID>
  <ToolID>ljRTAAAAKGU=</ToolID>
  <Data><![CDATA[bGpSVEFBQUFLR1U9]]></Data>
</CustomerInfo>
</file>

<file path=customXml/item103.xml><?xml version="1.0" encoding="utf-8"?>
<CustomerInfo>
  <UserName>Administrator</UserName>
  <CompanyName>www.xjghost.com</CompanyName>
  <MachineID>A888</MachineID>
  <ToolID>ljRTAAAAKGU=</ToolID>
  <Data><![CDATA[bGpSVEFBQUFLR1U9]]></Data>
</CustomerInfo>
</file>

<file path=customXml/item104.xml><?xml version="1.0" encoding="utf-8"?>
<CustomerInfo>
  <UserName>Administrator</UserName>
  <CompanyName>www.xjghost.com</CompanyName>
  <MachineID>A888</MachineID>
  <ToolID>ljRTAAAAKGU=</ToolID>
  <Data><![CDATA[bGpSVEFBQUFLR1U9]]></Data>
</CustomerInfo>
</file>

<file path=customXml/item105.xml><?xml version="1.0" encoding="utf-8"?>
<CustomerInfo>
  <UserName>Administrator</UserName>
  <CompanyName>www.xjghost.com</CompanyName>
  <MachineID>A888</MachineID>
  <ToolID>ljRTAAAAKGU=</ToolID>
  <Data><![CDATA[bGpSVEFBQUFLR1U9]]></Data>
</CustomerInfo>
</file>

<file path=customXml/item106.xml><?xml version="1.0" encoding="utf-8"?>
<CustomerInfo>
  <UserName>Administrator</UserName>
  <CompanyName>www.xjghost.com</CompanyName>
  <MachineID>A888</MachineID>
  <ToolID>ljRTAAAAKGU=</ToolID>
  <Data><![CDATA[bGpSVEFBQUFLR1U9]]></Data>
</CustomerInfo>
</file>

<file path=customXml/item107.xml><?xml version="1.0" encoding="utf-8"?>
<CustomerInfo>
  <UserName>Administrator</UserName>
  <CompanyName>www.xjghost.com</CompanyName>
  <MachineID>A888</MachineID>
  <ToolID>ljRTAAAAKGU=</ToolID>
  <Data><![CDATA[bGpSVEFBQUFLR1U9]]></Data>
</CustomerInfo>
</file>

<file path=customXml/item108.xml><?xml version="1.0" encoding="utf-8"?>
<CustomerInfo>
  <UserName>Administrator</UserName>
  <CompanyName>www.xjghost.com</CompanyName>
  <MachineID>A888</MachineID>
  <ToolID>ljRTAAAAKGU=</ToolID>
  <Data><![CDATA[bGpSVEFBQUFLR1U9]]></Data>
</CustomerInfo>
</file>

<file path=customXml/item109.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10.xml><?xml version="1.0" encoding="utf-8"?>
<CustomerInfo>
  <UserName>Administrator</UserName>
  <CompanyName>www.xjghost.com</CompanyName>
  <MachineID>A888</MachineID>
  <ToolID>ljRTAAAAKGU=</ToolID>
  <Data><![CDATA[bGpSVEFBQUFLR1U9]]></Data>
</CustomerInfo>
</file>

<file path=customXml/item111.xml><?xml version="1.0" encoding="utf-8"?>
<CustomerInfo>
  <UserName>Administrator</UserName>
  <CompanyName>www.xjghost.com</CompanyName>
  <MachineID>A888</MachineID>
  <ToolID>ljRTAAAAKGU=</ToolID>
  <Data><![CDATA[bGpSVEFBQUFLR1U9]]></Data>
</CustomerInfo>
</file>

<file path=customXml/item112.xml><?xml version="1.0" encoding="utf-8"?>
<CustomerInfo>
  <UserName>Administrator</UserName>
  <CompanyName>www.xjghost.com</CompanyName>
  <MachineID>A888</MachineID>
  <ToolID>ljRTAAAAKGU=</ToolID>
  <Data><![CDATA[bGpSVEFBQUFLR1U9]]></Data>
</CustomerInfo>
</file>

<file path=customXml/item113.xml><?xml version="1.0" encoding="utf-8"?>
<CustomerInfo>
  <UserName>Administrator</UserName>
  <CompanyName>www.xjghost.com</CompanyName>
  <MachineID>A888</MachineID>
  <ToolID>ljRTAAAAKGU=</ToolID>
  <Data><![CDATA[bGpSVEFBQUFLR1U9]]></Data>
</CustomerInfo>
</file>

<file path=customXml/item114.xml><?xml version="1.0" encoding="utf-8"?>
<CustomerInfo>
  <UserName>Administrator</UserName>
  <CompanyName>www.xjghost.com</CompanyName>
  <MachineID>A888</MachineID>
  <ToolID>ljRTAAAAKGU=</ToolID>
  <Data><![CDATA[bGpSVEFBQUFLR1U9]]></Data>
</CustomerInfo>
</file>

<file path=customXml/item115.xml><?xml version="1.0" encoding="utf-8"?>
<CustomerInfo>
  <UserName>Administrator</UserName>
  <CompanyName>www.xjghost.com</CompanyName>
  <MachineID>A888</MachineID>
  <ToolID>ljRTAAAAKGU=</ToolID>
  <Data><![CDATA[bGpSVEFBQUFLR1U9]]></Data>
</CustomerInfo>
</file>

<file path=customXml/item116.xml><?xml version="1.0" encoding="utf-8"?>
<CustomerInfo>
  <UserName>Administrator</UserName>
  <CompanyName>www.xjghost.com</CompanyName>
  <MachineID>A888</MachineID>
  <ToolID>ljRTAAAAKGU=</ToolID>
  <Data><![CDATA[bGpSVEFBQUFLR1U9]]></Data>
</CustomerInfo>
</file>

<file path=customXml/item117.xml><?xml version="1.0" encoding="utf-8"?>
<CustomerInfo>
  <UserName>Administrator</UserName>
  <CompanyName>www.xjghost.com</CompanyName>
  <MachineID>A888</MachineID>
  <ToolID>ljRTAAAAKGU=</ToolID>
  <Data><![CDATA[bGpSVEFBQUFLR1U9]]></Data>
</CustomerInfo>
</file>

<file path=customXml/item118.xml><?xml version="1.0" encoding="utf-8"?>
<CustomerInfo>
  <UserName>Administrator</UserName>
  <CompanyName>www.xjghost.com</CompanyName>
  <MachineID>A888</MachineID>
  <ToolID>ljRTAAAAKGU=</ToolID>
  <Data><![CDATA[bGpSVEFBQUFLR1U9]]></Data>
</CustomerInfo>
</file>

<file path=customXml/item119.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20.xml><?xml version="1.0" encoding="utf-8"?>
<CustomerInfo>
  <UserName>Administrator</UserName>
  <CompanyName>www.xjghost.com</CompanyName>
  <MachineID>A888</MachineID>
  <ToolID>ljRTAAAAKGU=</ToolID>
  <Data><![CDATA[bGpSVEFBQUFLR1U9]]></Data>
</CustomerInfo>
</file>

<file path=customXml/item121.xml><?xml version="1.0" encoding="utf-8"?>
<CustomerInfo>
  <UserName>Administrator</UserName>
  <CompanyName>www.xjghost.com</CompanyName>
  <MachineID>A888</MachineID>
  <ToolID>ljRTAAAAKGU=</ToolID>
  <Data><![CDATA[bGpSVEFBQUFLR1U9]]></Data>
</CustomerInfo>
</file>

<file path=customXml/item122.xml><?xml version="1.0" encoding="utf-8"?>
<CustomerInfo>
  <UserName>Administrator</UserName>
  <CompanyName>www.xjghost.com</CompanyName>
  <MachineID>A888</MachineID>
  <ToolID>ljRTAAAAKGU=</ToolID>
  <Data><![CDATA[bGpSVEFBQUFLR1U9]]></Data>
</CustomerInfo>
</file>

<file path=customXml/item123.xml><?xml version="1.0" encoding="utf-8"?>
<CustomerInfo>
  <UserName>Administrator</UserName>
  <CompanyName>www.xjghost.com</CompanyName>
  <MachineID>A888</MachineID>
  <ToolID>ljRTAAAAKGU=</ToolID>
  <Data><![CDATA[bGpSVEFBQUFLR1U9]]></Data>
</CustomerInfo>
</file>

<file path=customXml/item124.xml><?xml version="1.0" encoding="utf-8"?>
<CustomerInfo>
  <UserName>Administrator</UserName>
  <CompanyName>www.xjghost.com</CompanyName>
  <MachineID>A888</MachineID>
  <ToolID>ljRTAAAAKGU=</ToolID>
  <Data><![CDATA[bGpSVEFBQUFLR1U9]]></Data>
</CustomerInfo>
</file>

<file path=customXml/item125.xml><?xml version="1.0" encoding="utf-8"?>
<CustomerInfo>
  <UserName>Administrator</UserName>
  <CompanyName>www.xjghost.com</CompanyName>
  <MachineID>A888</MachineID>
  <ToolID>ljRTAAAAKGU=</ToolID>
  <Data><![CDATA[bGpSVEFBQUFLR1U9]]></Data>
</CustomerInfo>
</file>

<file path=customXml/item126.xml><?xml version="1.0" encoding="utf-8"?>
<CustomerInfo>
  <UserName>Administrator</UserName>
  <CompanyName>www.xjghost.com</CompanyName>
  <MachineID>A888</MachineID>
  <ToolID>ljRTAAAAKGU=</ToolID>
  <Data><![CDATA[bGpSVEFBQUFLR1U9]]></Data>
</CustomerInfo>
</file>

<file path=customXml/item127.xml><?xml version="1.0" encoding="utf-8"?>
<CustomerInfo>
  <UserName>Administrator</UserName>
  <CompanyName>www.xjghost.com</CompanyName>
  <MachineID>A888</MachineID>
  <ToolID>ljRTAAAAKGU=</ToolID>
  <Data><![CDATA[bGpSVEFBQUFLR1U9]]></Data>
</CustomerInfo>
</file>

<file path=customXml/item128.xml><?xml version="1.0" encoding="utf-8"?>
<CustomerInfo>
  <UserName>Administrator</UserName>
  <CompanyName>www.xjghost.com</CompanyName>
  <MachineID>A888</MachineID>
  <ToolID>ljRTAAAAKGU=</ToolID>
  <Data><![CDATA[bGpSVEFBQUFLR1U9]]></Data>
</CustomerInfo>
</file>

<file path=customXml/item129.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30.xml><?xml version="1.0" encoding="utf-8"?>
<CustomerInfo>
  <UserName>Administrator</UserName>
  <CompanyName>www.xjghost.com</CompanyName>
  <MachineID>A888</MachineID>
  <ToolID>ljRTAAAAKGU=</ToolID>
  <Data><![CDATA[bGpSVEFBQUFLR1U9]]></Data>
</CustomerInfo>
</file>

<file path=customXml/item131.xml><?xml version="1.0" encoding="utf-8"?>
<CustomerInfo>
  <UserName>Administrator</UserName>
  <CompanyName>www.xjghost.com</CompanyName>
  <MachineID>A888</MachineID>
  <ToolID>ljRTAAAAKGU=</ToolID>
  <Data><![CDATA[bGpSVEFBQUFLR1U9]]></Data>
</CustomerInfo>
</file>

<file path=customXml/item132.xml><?xml version="1.0" encoding="utf-8"?>
<CustomerInfo>
  <UserName>Administrator</UserName>
  <CompanyName>www.xjghost.com</CompanyName>
  <MachineID>A888</MachineID>
  <ToolID>ljRTAAAAKGU=</ToolID>
  <Data><![CDATA[bGpSVEFBQUFLR1U9]]></Data>
</CustomerInfo>
</file>

<file path=customXml/item133.xml><?xml version="1.0" encoding="utf-8"?>
<CustomerInfo>
  <UserName>Administrator</UserName>
  <CompanyName>www.xjghost.com</CompanyName>
  <MachineID>A888</MachineID>
  <ToolID>ljRTAAAAKGU=</ToolID>
  <Data><![CDATA[bGpSVEFBQUFLR1U9]]></Data>
</CustomerInfo>
</file>

<file path=customXml/item134.xml><?xml version="1.0" encoding="utf-8"?>
<CustomerInfo>
  <UserName>Administrator</UserName>
  <CompanyName>www.xjghost.com</CompanyName>
  <MachineID>A888</MachineID>
  <ToolID>ljRTAAAAKGU=</ToolID>
  <Data><![CDATA[bGpSVEFBQUFLR1U9]]></Data>
</CustomerInfo>
</file>

<file path=customXml/item135.xml><?xml version="1.0" encoding="utf-8"?>
<CustomerInfo>
  <UserName>Administrator</UserName>
  <CompanyName>www.xjghost.com</CompanyName>
  <MachineID>A888</MachineID>
  <ToolID>ljRTAAAAKGU=</ToolID>
  <Data><![CDATA[bGpSVEFBQUFLR1U9]]></Data>
</CustomerInfo>
</file>

<file path=customXml/item136.xml><?xml version="1.0" encoding="utf-8"?>
<CustomerInfo>
  <UserName>Administrator</UserName>
  <CompanyName>www.xjghost.com</CompanyName>
  <MachineID>A888</MachineID>
  <ToolID>ljRTAAAAKGU=</ToolID>
  <Data><![CDATA[bGpSVEFBQUFLR1U9]]></Data>
</CustomerInfo>
</file>

<file path=customXml/item137.xml><?xml version="1.0" encoding="utf-8"?>
<CustomerInfo>
  <UserName>Administrator</UserName>
  <CompanyName>www.xjghost.com</CompanyName>
  <MachineID>A888</MachineID>
  <ToolID>ljRTAAAAKGU=</ToolID>
  <Data><![CDATA[bGpSVEFBQUFLR1U9]]></Data>
</CustomerInfo>
</file>

<file path=customXml/item138.xml><?xml version="1.0" encoding="utf-8"?>
<CustomerInfo>
  <UserName>Administrator</UserName>
  <CompanyName>www.xjghost.com</CompanyName>
  <MachineID>A888</MachineID>
  <ToolID>ljRTAAAAKGU=</ToolID>
  <Data><![CDATA[bGpSVEFBQUFLR1U9]]></Data>
</CustomerInfo>
</file>

<file path=customXml/item139.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40.xml><?xml version="1.0" encoding="utf-8"?>
<CustomerInfo>
  <UserName>Administrator</UserName>
  <CompanyName>www.xjghost.com</CompanyName>
  <MachineID>A888</MachineID>
  <ToolID>ljRTAAAAKGU=</ToolID>
  <Data><![CDATA[bGpSVEFBQUFLR1U9]]></Data>
</CustomerInfo>
</file>

<file path=customXml/item141.xml><?xml version="1.0" encoding="utf-8"?>
<CustomerInfo>
  <UserName>Administrator</UserName>
  <CompanyName>www.xjghost.com</CompanyName>
  <MachineID>A888</MachineID>
  <ToolID>ljRTAAAAKGU=</ToolID>
  <Data><![CDATA[bGpSVEFBQUFLR1U9]]></Data>
</CustomerInfo>
</file>

<file path=customXml/item142.xml><?xml version="1.0" encoding="utf-8"?>
<CustomerInfo>
  <UserName>Administrator</UserName>
  <CompanyName>www.xjghost.com</CompanyName>
  <MachineID>A888</MachineID>
  <ToolID>ljRTAAAAKGU=</ToolID>
  <Data><![CDATA[bGpSVEFBQUFLR1U9]]></Data>
</CustomerInfo>
</file>

<file path=customXml/item143.xml><?xml version="1.0" encoding="utf-8"?>
<CustomerInfo>
  <UserName>Administrator</UserName>
  <CompanyName>www.xjghost.com</CompanyName>
  <MachineID>A888</MachineID>
  <ToolID>ljRTAAAAKGU=</ToolID>
  <Data><![CDATA[bGpSVEFBQUFLR1U9]]></Data>
</CustomerInfo>
</file>

<file path=customXml/item144.xml><?xml version="1.0" encoding="utf-8"?>
<CustomerInfo>
  <UserName>Administrator</UserName>
  <CompanyName>www.xjghost.com</CompanyName>
  <MachineID>A888</MachineID>
  <ToolID>ljRTAAAAKGU=</ToolID>
  <Data><![CDATA[bGpSVEFBQUFLR1U9]]></Data>
</CustomerInfo>
</file>

<file path=customXml/item145.xml><?xml version="1.0" encoding="utf-8"?>
<CustomerInfo>
  <UserName>Administrator</UserName>
  <CompanyName>www.xjghost.com</CompanyName>
  <MachineID>A888</MachineID>
  <ToolID>ljRTAAAAKGU=</ToolID>
  <Data><![CDATA[bGpSVEFBQUFLR1U9]]></Data>
</CustomerInfo>
</file>

<file path=customXml/item146.xml><?xml version="1.0" encoding="utf-8"?>
<CustomerInfo>
  <UserName>Administrator</UserName>
  <CompanyName>www.xjghost.com</CompanyName>
  <MachineID>A888</MachineID>
  <ToolID>ljRTAAAAKGU=</ToolID>
  <Data><![CDATA[bGpSVEFBQUFLR1U9]]></Data>
</CustomerInfo>
</file>

<file path=customXml/item147.xml><?xml version="1.0" encoding="utf-8"?>
<CustomerInfo>
  <UserName>Administrator</UserName>
  <CompanyName>www.xjghost.com</CompanyName>
  <MachineID>A888</MachineID>
  <ToolID>ljRTAAAAKGU=</ToolID>
  <Data><![CDATA[bGpSVEFBQUFLR1U9]]></Data>
</CustomerInfo>
</file>

<file path=customXml/item148.xml><?xml version="1.0" encoding="utf-8"?>
<CustomerInfo>
  <UserName>Administrator</UserName>
  <CompanyName>www.xjghost.com</CompanyName>
  <MachineID>A888</MachineID>
  <ToolID>ljRTAAAAKGU=</ToolID>
  <Data><![CDATA[bGpSVEFBQUFLR1U9]]></Data>
</CustomerInfo>
</file>

<file path=customXml/item149.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50.xml><?xml version="1.0" encoding="utf-8"?>
<CustomerInfo>
  <UserName>Administrator</UserName>
  <CompanyName>www.xjghost.com</CompanyName>
  <MachineID>A888</MachineID>
  <ToolID>ljRTAAAAKGU=</ToolID>
  <Data><![CDATA[bGpSVEFBQUFLR1U9]]></Data>
</CustomerInfo>
</file>

<file path=customXml/item151.xml><?xml version="1.0" encoding="utf-8"?>
<CustomerInfo>
  <UserName>Administrator</UserName>
  <CompanyName>www.xjghost.com</CompanyName>
  <MachineID>A888</MachineID>
  <ToolID>ljRTAAAAKGU=</ToolID>
  <Data><![CDATA[bGpSVEFBQUFLR1U9]]></Data>
</CustomerInfo>
</file>

<file path=customXml/item152.xml><?xml version="1.0" encoding="utf-8"?>
<CustomerInfo>
  <UserName>Administrator</UserName>
  <CompanyName>www.xjghost.com</CompanyName>
  <MachineID>A888</MachineID>
  <ToolID>ljRTAAAAKGU=</ToolID>
  <Data><![CDATA[bGpSVEFBQUFLR1U9]]></Data>
</CustomerInfo>
</file>

<file path=customXml/item153.xml><?xml version="1.0" encoding="utf-8"?>
<CustomerInfo>
  <UserName>Administrator</UserName>
  <CompanyName>www.xjghost.com</CompanyName>
  <MachineID>A888</MachineID>
  <ToolID>ljRTAAAAKGU=</ToolID>
  <Data><![CDATA[bGpSVEFBQUFLR1U9]]></Data>
</CustomerInfo>
</file>

<file path=customXml/item154.xml><?xml version="1.0" encoding="utf-8"?>
<CustomerInfo>
  <UserName>Administrator</UserName>
  <CompanyName>www.xjghost.com</CompanyName>
  <MachineID>A888</MachineID>
  <ToolID>ljRTAAAAKGU=</ToolID>
  <Data><![CDATA[bGpSVEFBQUFLR1U9]]></Data>
</CustomerInfo>
</file>

<file path=customXml/item155.xml><?xml version="1.0" encoding="utf-8"?>
<CustomerInfo>
  <UserName>Administrator</UserName>
  <CompanyName>www.xjghost.com</CompanyName>
  <MachineID>A888</MachineID>
  <ToolID>ljRTAAAAKGU=</ToolID>
  <Data><![CDATA[bGpSVEFBQUFLR1U9]]></Data>
</CustomerInfo>
</file>

<file path=customXml/item156.xml><?xml version="1.0" encoding="utf-8"?>
<CustomerInfo>
  <UserName>Administrator</UserName>
  <CompanyName>www.xjghost.com</CompanyName>
  <MachineID>A888</MachineID>
  <ToolID>ljRTAAAAKGU=</ToolID>
  <Data><![CDATA[bGpSVEFBQUFLR1U9]]></Data>
</CustomerInfo>
</file>

<file path=customXml/item157.xml><?xml version="1.0" encoding="utf-8"?>
<CustomerInfo>
  <UserName>Administrator</UserName>
  <CompanyName>www.xjghost.com</CompanyName>
  <MachineID>A888</MachineID>
  <ToolID>ljRTAAAAKGU=</ToolID>
  <Data><![CDATA[bGpSVEFBQUFLR1U9]]></Data>
</CustomerInfo>
</file>

<file path=customXml/item158.xml><?xml version="1.0" encoding="utf-8"?>
<CustomerInfo>
  <UserName>Administrator</UserName>
  <CompanyName>www.xjghost.com</CompanyName>
  <MachineID>A888</MachineID>
  <ToolID>ljRTAAAAKGU=</ToolID>
  <Data><![CDATA[bGpSVEFBQUFLR1U9]]></Data>
</CustomerInfo>
</file>

<file path=customXml/item159.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60.xml><?xml version="1.0" encoding="utf-8"?>
<CustomerInfo>
  <UserName>Administrator</UserName>
  <CompanyName>www.xjghost.com</CompanyName>
  <MachineID>A888</MachineID>
  <ToolID>ljRTAAAAKGU=</ToolID>
  <Data><![CDATA[bGpSVEFBQUFLR1U9]]></Data>
</CustomerInfo>
</file>

<file path=customXml/item161.xml><?xml version="1.0" encoding="utf-8"?>
<CustomerInfo>
  <UserName>Administrator</UserName>
  <CompanyName>www.xjghost.com</CompanyName>
  <MachineID>A888</MachineID>
  <ToolID>ljRTAAAAKGU=</ToolID>
  <Data><![CDATA[bGpSVEFBQUFLR1U9]]></Data>
</CustomerInfo>
</file>

<file path=customXml/item162.xml><?xml version="1.0" encoding="utf-8"?>
<CustomerInfo>
  <UserName>Administrator</UserName>
  <CompanyName>www.xjghost.com</CompanyName>
  <MachineID>A888</MachineID>
  <ToolID>ljRTAAAAKGU=</ToolID>
  <Data><![CDATA[bGpSVEFBQUFLR1U9]]></Data>
</CustomerInfo>
</file>

<file path=customXml/item163.xml><?xml version="1.0" encoding="utf-8"?>
<CustomerInfo>
  <UserName>Administrator</UserName>
  <CompanyName>www.xjghost.com</CompanyName>
  <MachineID>A888</MachineID>
  <ToolID>ljRTAAAAKGU=</ToolID>
  <Data><![CDATA[bGpSVEFBQUFLR1U9]]></Data>
</CustomerInfo>
</file>

<file path=customXml/item164.xml><?xml version="1.0" encoding="utf-8"?>
<CustomerInfo>
  <UserName>Administrator</UserName>
  <CompanyName>www.xjghost.com</CompanyName>
  <MachineID>A888</MachineID>
  <ToolID>ljRTAAAAKGU=</ToolID>
  <Data><![CDATA[bGpSVEFBQUFLR1U9]]></Data>
</CustomerInfo>
</file>

<file path=customXml/item165.xml><?xml version="1.0" encoding="utf-8"?>
<CustomerInfo>
  <UserName>Administrator</UserName>
  <CompanyName>www.xjghost.com</CompanyName>
  <MachineID>A888</MachineID>
  <ToolID>ljRTAAAAKGU=</ToolID>
  <Data><![CDATA[bGpSVEFBQUFLR1U9]]></Data>
</CustomerInfo>
</file>

<file path=customXml/item166.xml><?xml version="1.0" encoding="utf-8"?>
<CustomerInfo>
  <UserName>Administrator</UserName>
  <CompanyName>www.xjghost.com</CompanyName>
  <MachineID>A888</MachineID>
  <ToolID>ljRTAAAAKGU=</ToolID>
  <Data><![CDATA[bGpSVEFBQUFLR1U9]]></Data>
</CustomerInfo>
</file>

<file path=customXml/item167.xml><?xml version="1.0" encoding="utf-8"?>
<CustomerInfo>
  <UserName>Administrator</UserName>
  <CompanyName>www.xjghost.com</CompanyName>
  <MachineID>A888</MachineID>
  <ToolID>ljRTAAAAKGU=</ToolID>
  <Data><![CDATA[bGpSVEFBQUFLR1U9]]></Data>
</CustomerInfo>
</file>

<file path=customXml/item168.xml><?xml version="1.0" encoding="utf-8"?>
<CustomerInfo>
  <UserName>Administrator</UserName>
  <CompanyName>www.xjghost.com</CompanyName>
  <MachineID>A888</MachineID>
  <ToolID>ljRTAAAAKGU=</ToolID>
  <Data><![CDATA[bGpSVEFBQUFLR1U9]]></Data>
</CustomerInfo>
</file>

<file path=customXml/item169.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70.xml><?xml version="1.0" encoding="utf-8"?>
<CustomerInfo>
  <UserName>Administrator</UserName>
  <CompanyName>www.xjghost.com</CompanyName>
  <MachineID>A888</MachineID>
  <ToolID>ljRTAAAAKGU=</ToolID>
  <Data><![CDATA[bGpSVEFBQUFLR1U9]]></Data>
</CustomerInfo>
</file>

<file path=customXml/item171.xml><?xml version="1.0" encoding="utf-8"?>
<CustomerInfo>
  <UserName>Administrator</UserName>
  <CompanyName>www.xjghost.com</CompanyName>
  <MachineID>A888</MachineID>
  <ToolID>ljRTAAAAKGU=</ToolID>
  <Data><![CDATA[bGpSVEFBQUFLR1U9]]></Data>
</CustomerInfo>
</file>

<file path=customXml/item172.xml><?xml version="1.0" encoding="utf-8"?>
<CustomerInfo>
  <UserName>Administrator</UserName>
  <CompanyName>www.xjghost.com</CompanyName>
  <MachineID>A888</MachineID>
  <ToolID>ljRTAAAAKGU=</ToolID>
  <Data><![CDATA[bGpSVEFBQUFLR1U9]]></Data>
</CustomerInfo>
</file>

<file path=customXml/item173.xml><?xml version="1.0" encoding="utf-8"?>
<CustomerInfo>
  <UserName>Administrator</UserName>
  <CompanyName>www.xjghost.com</CompanyName>
  <MachineID>A888</MachineID>
  <ToolID>ljRTAAAAKGU=</ToolID>
  <Data><![CDATA[bGpSVEFBQUFLR1U9]]></Data>
</CustomerInfo>
</file>

<file path=customXml/item174.xml><?xml version="1.0" encoding="utf-8"?>
<CustomerInfo>
  <UserName>Administrator</UserName>
  <CompanyName>www.xjghost.com</CompanyName>
  <MachineID>A888</MachineID>
  <ToolID>ljRTAAAAKGU=</ToolID>
  <Data><![CDATA[bGpSVEFBQUFLR1U9]]></Data>
</CustomerInfo>
</file>

<file path=customXml/item175.xml><?xml version="1.0" encoding="utf-8"?>
<CustomerInfo>
  <UserName>Administrator</UserName>
  <CompanyName>www.xjghost.com</CompanyName>
  <MachineID>A888</MachineID>
  <ToolID>ljRTAAAAKGU=</ToolID>
  <Data><![CDATA[bGpSVEFBQUFLR1U9]]></Data>
</CustomerInfo>
</file>

<file path=customXml/item176.xml><?xml version="1.0" encoding="utf-8"?>
<CustomerInfo>
  <UserName>Administrator</UserName>
  <CompanyName>www.xjghost.com</CompanyName>
  <MachineID>A888</MachineID>
  <ToolID>ljRTAAAAKGU=</ToolID>
  <Data><![CDATA[bGpSVEFBQUFLR1U9]]></Data>
</CustomerInfo>
</file>

<file path=customXml/item177.xml><?xml version="1.0" encoding="utf-8"?>
<CustomerInfo>
  <UserName>Administrator</UserName>
  <CompanyName>www.xjghost.com</CompanyName>
  <MachineID>A888</MachineID>
  <ToolID>ljRTAAAAKGU=</ToolID>
  <Data><![CDATA[bGpSVEFBQUFLR1U9]]></Data>
</CustomerInfo>
</file>

<file path=customXml/item178.xml><?xml version="1.0" encoding="utf-8"?>
<CustomerInfo>
  <UserName>Administrator</UserName>
  <CompanyName>www.xjghost.com</CompanyName>
  <MachineID>A888</MachineID>
  <ToolID>ljRTAAAAKGU=</ToolID>
  <Data><![CDATA[bGpSVEFBQUFLR1U9]]></Data>
</CustomerInfo>
</file>

<file path=customXml/item179.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180.xml><?xml version="1.0" encoding="utf-8"?>
<CustomerInfo>
  <UserName>Administrator</UserName>
  <CompanyName>www.xjghost.com</CompanyName>
  <MachineID>A888</MachineID>
  <ToolID>ljRTAAAAKGU=</ToolID>
  <Data><![CDATA[bGpSVEFBQUFLR1U9]]></Data>
</CustomerInfo>
</file>

<file path=customXml/item181.xml><?xml version="1.0" encoding="utf-8"?>
<CustomerInfo>
  <UserName>Administrator</UserName>
  <CompanyName>www.xjghost.com</CompanyName>
  <MachineID>A888</MachineID>
  <ToolID>ljRTAAAAKGU=</ToolID>
  <Data><![CDATA[bGpSVEFBQUFLR1U9]]></Data>
</CustomerInfo>
</file>

<file path=customXml/item182.xml><?xml version="1.0" encoding="utf-8"?>
<CustomerInfo>
  <UserName>Administrator</UserName>
  <CompanyName>www.xjghost.com</CompanyName>
  <MachineID>A888</MachineID>
  <ToolID>ljRTAAAAKGU=</ToolID>
  <Data><![CDATA[bGpSVEFBQUFLR1U9]]></Data>
</CustomerInfo>
</file>

<file path=customXml/item183.xml><?xml version="1.0" encoding="utf-8"?>
<CustomerInfo>
  <UserName>Administrator</UserName>
  <CompanyName>www.xjghost.com</CompanyName>
  <MachineID>A888</MachineID>
  <ToolID>ljRTAAAAKGU=</ToolID>
  <Data><![CDATA[bGpSVEFBQUFLR1U9]]></Data>
</CustomerInfo>
</file>

<file path=customXml/item184.xml><?xml version="1.0" encoding="utf-8"?>
<CustomerInfo>
  <UserName>Administrator</UserName>
  <CompanyName>www.xjghost.com</CompanyName>
  <MachineID>A888</MachineID>
  <ToolID>ljRTAAAAKGU=</ToolID>
  <Data><![CDATA[bGpSVEFBQUFLR1U9]]></Data>
</CustomerInfo>
</file>

<file path=customXml/item185.xml><?xml version="1.0" encoding="utf-8"?>
<CustomerInfo>
  <UserName>Administrator</UserName>
  <CompanyName>www.xjghost.com</CompanyName>
  <MachineID>A888</MachineID>
  <ToolID>ljRTAAAAKGU=</ToolID>
  <Data><![CDATA[bGpSVEFBQUFLR1U9]]></Data>
</CustomerInfo>
</file>

<file path=customXml/item186.xml><?xml version="1.0" encoding="utf-8"?>
<CustomerInfo>
  <UserName>Administrator</UserName>
  <CompanyName>www.xjghost.com</CompanyName>
  <MachineID>A888</MachineID>
  <ToolID>ljRTAAAAKGU=</ToolID>
  <Data><![CDATA[bGpSVEFBQUFLR1U9]]></Data>
</CustomerInfo>
</file>

<file path=customXml/item187.xml><?xml version="1.0" encoding="utf-8"?>
<CustomerInfo>
  <UserName>Administrator</UserName>
  <CompanyName>www.xjghost.com</CompanyName>
  <MachineID>A888</MachineID>
  <ToolID>ljRTAAAAKGU=</ToolID>
  <Data><![CDATA[bGpSVEFBQUFLR1U9]]></Data>
</CustomerInfo>
</file>

<file path=customXml/item188.xml><?xml version="1.0" encoding="utf-8"?>
<CustomerInfo>
  <UserName>Administrator</UserName>
  <CompanyName>www.xjghost.com</CompanyName>
  <MachineID>A888</MachineID>
  <ToolID>ljRTAAAAKGU=</ToolID>
  <Data><![CDATA[bGpSVEFBQUFLR1U9]]></Data>
</CustomerInfo>
</file>

<file path=customXml/item189.xml><?xml version="1.0" encoding="utf-8"?>
<CustomerInfo>
  <UserName>Administrator</UserName>
  <CompanyName>www.xjghost.com</CompanyName>
  <MachineID>A888</MachineID>
  <ToolID>ljRTAAAAKGU=</ToolID>
  <Data><![CDATA[bGpSVEFBQUFLR1U9]]></Data>
</CustomerInfo>
</file>

<file path=customXml/item19.xml><?xml version="1.0" encoding="utf-8"?>
<CustomerInfo>
  <UserName>Administrator</UserName>
  <CompanyName>www.xjghost.com</CompanyName>
  <MachineID>A888</MachineID>
  <ToolID>ljRTAAAAKGU=</ToolID>
  <Data><![CDATA[bGpSVEFBQUFLR1U9]]></Data>
</CustomerInfo>
</file>

<file path=customXml/item190.xml><?xml version="1.0" encoding="utf-8"?>
<CustomerInfo>
  <UserName>Administrator</UserName>
  <CompanyName>www.xjghost.com</CompanyName>
  <MachineID>A888</MachineID>
  <ToolID>ljRTAAAAKGU=</ToolID>
  <Data><![CDATA[bGpSVEFBQUFLR1U9]]></Data>
</CustomerInfo>
</file>

<file path=customXml/item191.xml><?xml version="1.0" encoding="utf-8"?>
<CustomerInfo>
  <UserName>Administrator</UserName>
  <CompanyName>www.xjghost.com</CompanyName>
  <MachineID>A888</MachineID>
  <ToolID>ljRTAAAAKGU=</ToolID>
  <Data><![CDATA[bGpSVEFBQUFLR1U9]]></Data>
</CustomerInfo>
</file>

<file path=customXml/item192.xml><?xml version="1.0" encoding="utf-8"?>
<CustomerInfo>
  <UserName>Administrator</UserName>
  <CompanyName>www.xjghost.com</CompanyName>
  <MachineID>A888</MachineID>
  <ToolID>ljRTAAAAKGU=</ToolID>
  <Data><![CDATA[bGpSVEFBQUFLR1U9]]></Data>
</CustomerInfo>
</file>

<file path=customXml/item193.xml><?xml version="1.0" encoding="utf-8"?>
<CustomerInfo>
  <UserName>Administrator</UserName>
  <CompanyName>www.xjghost.com</CompanyName>
  <MachineID>A888</MachineID>
  <ToolID>ljRTAAAAKGU=</ToolID>
  <Data><![CDATA[bGpSVEFBQUFLR1U9]]></Data>
</CustomerInfo>
</file>

<file path=customXml/item194.xml><?xml version="1.0" encoding="utf-8"?>
<CustomerInfo>
  <UserName>Administrator</UserName>
  <CompanyName>www.xjghost.com</CompanyName>
  <MachineID>A888</MachineID>
  <ToolID>ljRTAAAAKGU=</ToolID>
  <Data><![CDATA[bGpSVEFBQUFLR1U9]]></Data>
</CustomerInfo>
</file>

<file path=customXml/item195.xml><?xml version="1.0" encoding="utf-8"?>
<CustomerInfo>
  <UserName>Administrator</UserName>
  <CompanyName>www.xjghost.com</CompanyName>
  <MachineID>A888</MachineID>
  <ToolID>ljRTAAAAKGU=</ToolID>
  <Data><![CDATA[bGpSVEFBQUFLR1U9]]></Data>
</CustomerInfo>
</file>

<file path=customXml/item196.xml><?xml version="1.0" encoding="utf-8"?>
<CustomerInfo>
  <UserName>Administrator</UserName>
  <CompanyName>www.xjghost.com</CompanyName>
  <MachineID>A888</MachineID>
  <ToolID>ljRTAAAAKGU=</ToolID>
  <Data><![CDATA[bGpSVEFBQUFLR1U9]]></Data>
</CustomerInfo>
</file>

<file path=customXml/item197.xml><?xml version="1.0" encoding="utf-8"?>
<CustomerInfo>
  <UserName>Administrator</UserName>
  <CompanyName>www.xjghost.com</CompanyName>
  <MachineID>A888</MachineID>
  <ToolID>ljRTAAAAKGU=</ToolID>
  <Data><![CDATA[bGpSVEFBQUFLR1U9]]></Data>
</CustomerInfo>
</file>

<file path=customXml/item198.xml><?xml version="1.0" encoding="utf-8"?>
<CustomerInfo>
  <UserName>Administrator</UserName>
  <CompanyName>www.xjghost.com</CompanyName>
  <MachineID>A888</MachineID>
  <ToolID>ljRTAAAAKGU=</ToolID>
  <Data><![CDATA[bGpSVEFBQUFLR1U9]]></Data>
</CustomerInfo>
</file>

<file path=customXml/item199.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20.xml><?xml version="1.0" encoding="utf-8"?>
<CustomerInfo>
  <UserName>Administrator</UserName>
  <CompanyName>www.xjghost.com</CompanyName>
  <MachineID>A888</MachineID>
  <ToolID>ljRTAAAAKGU=</ToolID>
  <Data><![CDATA[bGpSVEFBQUFLR1U9]]></Data>
</CustomerInfo>
</file>

<file path=customXml/item200.xml><?xml version="1.0" encoding="utf-8"?>
<CustomerInfo>
  <UserName>Administrator</UserName>
  <CompanyName>www.xjghost.com</CompanyName>
  <MachineID>A888</MachineID>
  <ToolID>ljRTAAAAKGU=</ToolID>
  <Data><![CDATA[bGpSVEFBQUFLR1U9]]></Data>
</CustomerInfo>
</file>

<file path=customXml/item201.xml><?xml version="1.0" encoding="utf-8"?>
<CustomerInfo>
  <UserName>Administrator</UserName>
  <CompanyName>www.xjghost.com</CompanyName>
  <MachineID>A888</MachineID>
  <ToolID>ljRTAAAAKGU=</ToolID>
  <Data><![CDATA[bGpSVEFBQUFLR1U9]]></Data>
</CustomerInfo>
</file>

<file path=customXml/item202.xml><?xml version="1.0" encoding="utf-8"?>
<CustomerInfo>
  <UserName>Administrator</UserName>
  <CompanyName>www.xjghost.com</CompanyName>
  <MachineID>A888</MachineID>
  <ToolID>ljRTAAAAKGU=</ToolID>
  <Data><![CDATA[bGpSVEFBQUFLR1U9]]></Data>
</CustomerInfo>
</file>

<file path=customXml/item203.xml><?xml version="1.0" encoding="utf-8"?>
<CustomerInfo>
  <UserName>Administrator</UserName>
  <CompanyName>www.xjghost.com</CompanyName>
  <MachineID>A888</MachineID>
  <ToolID>ljRTAAAAKGU=</ToolID>
  <Data><![CDATA[bGpSVEFBQUFLR1U9]]></Data>
</CustomerInfo>
</file>

<file path=customXml/item204.xml><?xml version="1.0" encoding="utf-8"?>
<CustomerInfo>
  <UserName>Administrator</UserName>
  <CompanyName>www.xjghost.com</CompanyName>
  <MachineID>A888</MachineID>
  <ToolID>ljRTAAAAKGU=</ToolID>
  <Data><![CDATA[bGpSVEFBQUFLR1U9]]></Data>
</CustomerInfo>
</file>

<file path=customXml/item205.xml><?xml version="1.0" encoding="utf-8"?>
<CustomerInfo>
  <UserName>Administrator</UserName>
  <CompanyName>www.xjghost.com</CompanyName>
  <MachineID>A888</MachineID>
  <ToolID>ljRTAAAAKGU=</ToolID>
  <Data><![CDATA[bGpSVEFBQUFLR1U9]]></Data>
</CustomerInfo>
</file>

<file path=customXml/item206.xml><?xml version="1.0" encoding="utf-8"?>
<CustomerInfo>
  <UserName>Administrator</UserName>
  <CompanyName>www.xjghost.com</CompanyName>
  <MachineID>A888</MachineID>
  <ToolID>ljRTAAAAKGU=</ToolID>
  <Data><![CDATA[bGpSVEFBQUFLR1U9]]></Data>
</CustomerInfo>
</file>

<file path=customXml/item207.xml><?xml version="1.0" encoding="utf-8"?>
<CustomerInfo>
  <UserName>Administrator</UserName>
  <CompanyName>www.xjghost.com</CompanyName>
  <MachineID>A888</MachineID>
  <ToolID>ljRTAAAAKGU=</ToolID>
  <Data><![CDATA[bGpSVEFBQUFLR1U9]]></Data>
</CustomerInfo>
</file>

<file path=customXml/item208.xml><?xml version="1.0" encoding="utf-8"?>
<CustomerInfo>
  <UserName>Administrator</UserName>
  <CompanyName>www.xjghost.com</CompanyName>
  <MachineID>A888</MachineID>
  <ToolID>ljRTAAAAKGU=</ToolID>
  <Data><![CDATA[bGpSVEFBQUFLR1U9]]></Data>
</CustomerInfo>
</file>

<file path=customXml/item209.xml><?xml version="1.0" encoding="utf-8"?>
<CustomerInfo>
  <UserName>Administrator</UserName>
  <CompanyName>www.xjghost.com</CompanyName>
  <MachineID>A888</MachineID>
  <ToolID>ljRTAAAAKGU=</ToolID>
  <Data><![CDATA[bGpSVEFBQUFLR1U9]]></Data>
</CustomerInfo>
</file>

<file path=customXml/item21.xml><?xml version="1.0" encoding="utf-8"?>
<CustomerInfo>
  <UserName>Administrator</UserName>
  <CompanyName>www.xjghost.com</CompanyName>
  <MachineID>A888</MachineID>
  <ToolID>ljRTAAAAKGU=</ToolID>
  <Data><![CDATA[bGpSVEFBQUFLR1U9]]></Data>
</CustomerInfo>
</file>

<file path=customXml/item210.xml><?xml version="1.0" encoding="utf-8"?>
<CustomerInfo>
  <UserName>Administrator</UserName>
  <CompanyName>www.xjghost.com</CompanyName>
  <MachineID>A888</MachineID>
  <ToolID>ljRTAAAAKGU=</ToolID>
  <Data><![CDATA[bGpSVEFBQUFLR1U9]]></Data>
</CustomerInfo>
</file>

<file path=customXml/item211.xml><?xml version="1.0" encoding="utf-8"?>
<CustomerInfo>
  <UserName>Administrator</UserName>
  <CompanyName>www.xjghost.com</CompanyName>
  <MachineID>A888</MachineID>
  <ToolID>ljRTAAAAKGU=</ToolID>
  <Data><![CDATA[bGpSVEFBQUFLR1U9]]></Data>
</CustomerInfo>
</file>

<file path=customXml/item212.xml><?xml version="1.0" encoding="utf-8"?>
<CustomerInfo>
  <UserName>Administrator</UserName>
  <CompanyName>www.xjghost.com</CompanyName>
  <MachineID>A888</MachineID>
  <ToolID>ljRTAAAAKGU=</ToolID>
  <Data><![CDATA[bGpSVEFBQUFLR1U9]]></Data>
</CustomerInfo>
</file>

<file path=customXml/item213.xml><?xml version="1.0" encoding="utf-8"?>
<CustomerInfo>
  <UserName>Administrator</UserName>
  <CompanyName>www.xjghost.com</CompanyName>
  <MachineID>A888</MachineID>
  <ToolID>ljRTAAAAKGU=</ToolID>
  <Data><![CDATA[bGpSVEFBQUFLR1U9]]></Data>
</CustomerInfo>
</file>

<file path=customXml/item214.xml><?xml version="1.0" encoding="utf-8"?>
<CustomerInfo>
  <UserName>Administrator</UserName>
  <CompanyName>www.xjghost.com</CompanyName>
  <MachineID>A888</MachineID>
  <ToolID>ljRTAAAAKGU=</ToolID>
  <Data><![CDATA[bGpSVEFBQUFLR1U9]]></Data>
</CustomerInfo>
</file>

<file path=customXml/item215.xml><?xml version="1.0" encoding="utf-8"?>
<CustomerInfo>
  <UserName>Administrator</UserName>
  <CompanyName>www.xjghost.com</CompanyName>
  <MachineID>A888</MachineID>
  <ToolID>ljRTAAAAKGU=</ToolID>
  <Data><![CDATA[bGpSVEFBQUFLR1U9]]></Data>
</CustomerInfo>
</file>

<file path=customXml/item216.xml><?xml version="1.0" encoding="utf-8"?>
<CustomerInfo>
  <UserName>Administrator</UserName>
  <CompanyName>www.xjghost.com</CompanyName>
  <MachineID>A888</MachineID>
  <ToolID>ljRTAAAAKGU=</ToolID>
  <Data><![CDATA[bGpSVEFBQUFLR1U9]]></Data>
</CustomerInfo>
</file>

<file path=customXml/item217.xml><?xml version="1.0" encoding="utf-8"?>
<CustomerInfo>
  <UserName>Administrator</UserName>
  <CompanyName>www.xjghost.com</CompanyName>
  <MachineID>A888</MachineID>
  <ToolID>ljRTAAAAKGU=</ToolID>
  <Data><![CDATA[bGpSVEFBQUFLR1U9]]></Data>
</CustomerInfo>
</file>

<file path=customXml/item22.xml><?xml version="1.0" encoding="utf-8"?>
<CustomerInfo>
  <UserName>Administrator</UserName>
  <CompanyName>www.xjghost.com</CompanyName>
  <MachineID>A888</MachineID>
  <ToolID>ljRTAAAAKGU=</ToolID>
  <Data><![CDATA[bGpSVEFBQUFLR1U9]]></Data>
</CustomerInfo>
</file>

<file path=customXml/item23.xml><?xml version="1.0" encoding="utf-8"?>
<CustomerInfo>
  <UserName>Administrator</UserName>
  <CompanyName>www.xjghost.com</CompanyName>
  <MachineID>A888</MachineID>
  <ToolID>ljRTAAAAKGU=</ToolID>
  <Data><![CDATA[bGpSVEFBQUFLR1U9]]></Data>
</CustomerInfo>
</file>

<file path=customXml/item24.xml><?xml version="1.0" encoding="utf-8"?>
<CustomerInfo>
  <UserName>Administrator</UserName>
  <CompanyName>www.xjghost.com</CompanyName>
  <MachineID>A888</MachineID>
  <ToolID>ljRTAAAAKGU=</ToolID>
  <Data><![CDATA[bGpSVEFBQUFLR1U9]]></Data>
</CustomerInfo>
</file>

<file path=customXml/item25.xml><?xml version="1.0" encoding="utf-8"?>
<CustomerInfo>
  <UserName>Administrator</UserName>
  <CompanyName>www.xjghost.com</CompanyName>
  <MachineID>A888</MachineID>
  <ToolID>ljRTAAAAKGU=</ToolID>
  <Data><![CDATA[bGpSVEFBQUFLR1U9]]></Data>
</CustomerInfo>
</file>

<file path=customXml/item26.xml><?xml version="1.0" encoding="utf-8"?>
<CustomerInfo>
  <UserName>Administrator</UserName>
  <CompanyName>www.xjghost.com</CompanyName>
  <MachineID>A888</MachineID>
  <ToolID>ljRTAAAAKGU=</ToolID>
  <Data><![CDATA[bGpSVEFBQUFLR1U9]]></Data>
</CustomerInfo>
</file>

<file path=customXml/item27.xml><?xml version="1.0" encoding="utf-8"?>
<CustomerInfo>
  <UserName>Administrator</UserName>
  <CompanyName>www.xjghost.com</CompanyName>
  <MachineID>A888</MachineID>
  <ToolID>ljRTAAAAKGU=</ToolID>
  <Data><![CDATA[bGpSVEFBQUFLR1U9]]></Data>
</CustomerInfo>
</file>

<file path=customXml/item28.xml><?xml version="1.0" encoding="utf-8"?>
<CustomerInfo>
  <UserName>Administrator</UserName>
  <CompanyName>www.xjghost.com</CompanyName>
  <MachineID>A888</MachineID>
  <ToolID>ljRTAAAAKGU=</ToolID>
  <Data><![CDATA[bGpSVEFBQUFLR1U9]]></Data>
</CustomerInfo>
</file>

<file path=customXml/item29.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30.xml><?xml version="1.0" encoding="utf-8"?>
<CustomerInfo>
  <UserName>Administrator</UserName>
  <CompanyName>www.xjghost.com</CompanyName>
  <MachineID>A888</MachineID>
  <ToolID>ljRTAAAAKGU=</ToolID>
  <Data><![CDATA[bGpSVEFBQUFLR1U9]]></Data>
</CustomerInfo>
</file>

<file path=customXml/item31.xml><?xml version="1.0" encoding="utf-8"?>
<CustomerInfo>
  <UserName>Administrator</UserName>
  <CompanyName>www.xjghost.com</CompanyName>
  <MachineID>A888</MachineID>
  <ToolID>ljRTAAAAKGU=</ToolID>
  <Data><![CDATA[bGpSVEFBQUFLR1U9]]></Data>
</CustomerInfo>
</file>

<file path=customXml/item32.xml><?xml version="1.0" encoding="utf-8"?>
<CustomerInfo>
  <UserName>Administrator</UserName>
  <CompanyName>www.xjghost.com</CompanyName>
  <MachineID>A888</MachineID>
  <ToolID>ljRTAAAAKGU=</ToolID>
  <Data><![CDATA[bGpSVEFBQUFLR1U9]]></Data>
</CustomerInfo>
</file>

<file path=customXml/item33.xml><?xml version="1.0" encoding="utf-8"?>
<CustomerInfo>
  <UserName>Administrator</UserName>
  <CompanyName>www.xjghost.com</CompanyName>
  <MachineID>A888</MachineID>
  <ToolID>ljRTAAAAKGU=</ToolID>
  <Data><![CDATA[bGpSVEFBQUFLR1U9]]></Data>
</CustomerInfo>
</file>

<file path=customXml/item34.xml><?xml version="1.0" encoding="utf-8"?>
<CustomerInfo>
  <UserName>Administrator</UserName>
  <CompanyName>www.xjghost.com</CompanyName>
  <MachineID>A888</MachineID>
  <ToolID>ljRTAAAAKGU=</ToolID>
  <Data><![CDATA[bGpSVEFBQUFLR1U9]]></Data>
</CustomerInfo>
</file>

<file path=customXml/item35.xml><?xml version="1.0" encoding="utf-8"?>
<CustomerInfo>
  <UserName>Administrator</UserName>
  <CompanyName>www.xjghost.com</CompanyName>
  <MachineID>A888</MachineID>
  <ToolID>ljRTAAAAKGU=</ToolID>
  <Data><![CDATA[bGpSVEFBQUFLR1U9]]></Data>
</CustomerInfo>
</file>

<file path=customXml/item36.xml><?xml version="1.0" encoding="utf-8"?>
<CustomerInfo>
  <UserName>Administrator</UserName>
  <CompanyName>www.xjghost.com</CompanyName>
  <MachineID>A888</MachineID>
  <ToolID>ljRTAAAAKGU=</ToolID>
  <Data><![CDATA[bGpSVEFBQUFLR1U9]]></Data>
</CustomerInfo>
</file>

<file path=customXml/item37.xml><?xml version="1.0" encoding="utf-8"?>
<CustomerInfo>
  <UserName>Administrator</UserName>
  <CompanyName>www.xjghost.com</CompanyName>
  <MachineID>A888</MachineID>
  <ToolID>ljRTAAAAKGU=</ToolID>
  <Data><![CDATA[bGpSVEFBQUFLR1U9]]></Data>
</CustomerInfo>
</file>

<file path=customXml/item38.xml><?xml version="1.0" encoding="utf-8"?>
<CustomerInfo>
  <UserName>Administrator</UserName>
  <CompanyName>www.xjghost.com</CompanyName>
  <MachineID>A888</MachineID>
  <ToolID>ljRTAAAAKGU=</ToolID>
  <Data><![CDATA[bGpSVEFBQUFLR1U9]]></Data>
</CustomerInfo>
</file>

<file path=customXml/item39.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40.xml><?xml version="1.0" encoding="utf-8"?>
<CustomerInfo>
  <UserName>Administrator</UserName>
  <CompanyName>www.xjghost.com</CompanyName>
  <MachineID>A888</MachineID>
  <ToolID>ljRTAAAAKGU=</ToolID>
  <Data><![CDATA[bGpSVEFBQUFLR1U9]]></Data>
</CustomerInfo>
</file>

<file path=customXml/item41.xml><?xml version="1.0" encoding="utf-8"?>
<CustomerInfo>
  <UserName>Administrator</UserName>
  <CompanyName>www.xjghost.com</CompanyName>
  <MachineID>A888</MachineID>
  <ToolID>ljRTAAAAKGU=</ToolID>
  <Data><![CDATA[bGpSVEFBQUFLR1U9]]></Data>
</CustomerInfo>
</file>

<file path=customXml/item42.xml><?xml version="1.0" encoding="utf-8"?>
<CustomerInfo>
  <UserName>Administrator</UserName>
  <CompanyName>www.xjghost.com</CompanyName>
  <MachineID>A888</MachineID>
  <ToolID>ljRTAAAAKGU=</ToolID>
  <Data><![CDATA[bGpSVEFBQUFLR1U9]]></Data>
</CustomerInfo>
</file>

<file path=customXml/item43.xml><?xml version="1.0" encoding="utf-8"?>
<CustomerInfo>
  <UserName>Administrator</UserName>
  <CompanyName>www.xjghost.com</CompanyName>
  <MachineID>A888</MachineID>
  <ToolID>ljRTAAAAKGU=</ToolID>
  <Data><![CDATA[bGpSVEFBQUFLR1U9]]></Data>
</CustomerInfo>
</file>

<file path=customXml/item44.xml><?xml version="1.0" encoding="utf-8"?>
<CustomerInfo>
  <UserName>Administrator</UserName>
  <CompanyName>www.xjghost.com</CompanyName>
  <MachineID>A888</MachineID>
  <ToolID>ljRTAAAAKGU=</ToolID>
  <Data><![CDATA[bGpSVEFBQUFLR1U9]]></Data>
</CustomerInfo>
</file>

<file path=customXml/item45.xml><?xml version="1.0" encoding="utf-8"?>
<CustomerInfo>
  <UserName>Administrator</UserName>
  <CompanyName>www.xjghost.com</CompanyName>
  <MachineID>A888</MachineID>
  <ToolID>ljRTAAAAKGU=</ToolID>
  <Data><![CDATA[bGpSVEFBQUFLR1U9]]></Data>
</CustomerInfo>
</file>

<file path=customXml/item46.xml><?xml version="1.0" encoding="utf-8"?>
<CustomerInfo>
  <UserName>Administrator</UserName>
  <CompanyName>www.xjghost.com</CompanyName>
  <MachineID>A888</MachineID>
  <ToolID>ljRTAAAAKGU=</ToolID>
  <Data><![CDATA[bGpSVEFBQUFLR1U9]]></Data>
</CustomerInfo>
</file>

<file path=customXml/item47.xml><?xml version="1.0" encoding="utf-8"?>
<CustomerInfo>
  <UserName>Administrator</UserName>
  <CompanyName>www.xjghost.com</CompanyName>
  <MachineID>A888</MachineID>
  <ToolID>ljRTAAAAKGU=</ToolID>
  <Data><![CDATA[bGpSVEFBQUFLR1U9]]></Data>
</CustomerInfo>
</file>

<file path=customXml/item48.xml><?xml version="1.0" encoding="utf-8"?>
<CustomerInfo>
  <UserName>Administrator</UserName>
  <CompanyName>www.xjghost.com</CompanyName>
  <MachineID>A888</MachineID>
  <ToolID>ljRTAAAAKGU=</ToolID>
  <Data><![CDATA[bGpSVEFBQUFLR1U9]]></Data>
</CustomerInfo>
</file>

<file path=customXml/item49.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50.xml><?xml version="1.0" encoding="utf-8"?>
<CustomerInfo>
  <UserName>Administrator</UserName>
  <CompanyName>www.xjghost.com</CompanyName>
  <MachineID>A888</MachineID>
  <ToolID>ljRTAAAAKGU=</ToolID>
  <Data><![CDATA[bGpSVEFBQUFLR1U9]]></Data>
</CustomerInfo>
</file>

<file path=customXml/item51.xml><?xml version="1.0" encoding="utf-8"?>
<CustomerInfo>
  <UserName>Administrator</UserName>
  <CompanyName>www.xjghost.com</CompanyName>
  <MachineID>A888</MachineID>
  <ToolID>ljRTAAAAKGU=</ToolID>
  <Data><![CDATA[bGpSVEFBQUFLR1U9]]></Data>
</CustomerInfo>
</file>

<file path=customXml/item52.xml><?xml version="1.0" encoding="utf-8"?>
<CustomerInfo>
  <UserName>Administrator</UserName>
  <CompanyName>www.xjghost.com</CompanyName>
  <MachineID>A888</MachineID>
  <ToolID>ljRTAAAAKGU=</ToolID>
  <Data><![CDATA[bGpSVEFBQUFLR1U9]]></Data>
</CustomerInfo>
</file>

<file path=customXml/item53.xml><?xml version="1.0" encoding="utf-8"?>
<CustomerInfo>
  <UserName>Administrator</UserName>
  <CompanyName>www.xjghost.com</CompanyName>
  <MachineID>A888</MachineID>
  <ToolID>ljRTAAAAKGU=</ToolID>
  <Data><![CDATA[bGpSVEFBQUFLR1U9]]></Data>
</CustomerInfo>
</file>

<file path=customXml/item54.xml><?xml version="1.0" encoding="utf-8"?>
<CustomerInfo>
  <UserName>Administrator</UserName>
  <CompanyName>www.xjghost.com</CompanyName>
  <MachineID>A888</MachineID>
  <ToolID>ljRTAAAAKGU=</ToolID>
  <Data><![CDATA[bGpSVEFBQUFLR1U9]]></Data>
</CustomerInfo>
</file>

<file path=customXml/item55.xml><?xml version="1.0" encoding="utf-8"?>
<CustomerInfo>
  <UserName>Administrator</UserName>
  <CompanyName>www.xjghost.com</CompanyName>
  <MachineID>A888</MachineID>
  <ToolID>ljRTAAAAKGU=</ToolID>
  <Data><![CDATA[bGpSVEFBQUFLR1U9]]></Data>
</CustomerInfo>
</file>

<file path=customXml/item56.xml><?xml version="1.0" encoding="utf-8"?>
<CustomerInfo>
  <UserName>Administrator</UserName>
  <CompanyName>www.xjghost.com</CompanyName>
  <MachineID>A888</MachineID>
  <ToolID>ljRTAAAAKGU=</ToolID>
  <Data><![CDATA[bGpSVEFBQUFLR1U9]]></Data>
</CustomerInfo>
</file>

<file path=customXml/item57.xml><?xml version="1.0" encoding="utf-8"?>
<CustomerInfo>
  <UserName>Administrator</UserName>
  <CompanyName>www.xjghost.com</CompanyName>
  <MachineID>A888</MachineID>
  <ToolID>ljRTAAAAKGU=</ToolID>
  <Data><![CDATA[bGpSVEFBQUFLR1U9]]></Data>
</CustomerInfo>
</file>

<file path=customXml/item58.xml><?xml version="1.0" encoding="utf-8"?>
<CustomerInfo>
  <UserName>Administrator</UserName>
  <CompanyName>www.xjghost.com</CompanyName>
  <MachineID>A888</MachineID>
  <ToolID>ljRTAAAAKGU=</ToolID>
  <Data><![CDATA[bGpSVEFBQUFLR1U9]]></Data>
</CustomerInfo>
</file>

<file path=customXml/item59.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60.xml><?xml version="1.0" encoding="utf-8"?>
<CustomerInfo>
  <UserName>Administrator</UserName>
  <CompanyName>www.xjghost.com</CompanyName>
  <MachineID>A888</MachineID>
  <ToolID>ljRTAAAAKGU=</ToolID>
  <Data><![CDATA[bGpSVEFBQUFLR1U9]]></Data>
</CustomerInfo>
</file>

<file path=customXml/item61.xml><?xml version="1.0" encoding="utf-8"?>
<CustomerInfo>
  <UserName>Administrator</UserName>
  <CompanyName>www.xjghost.com</CompanyName>
  <MachineID>A888</MachineID>
  <ToolID>ljRTAAAAKGU=</ToolID>
  <Data><![CDATA[bGpSVEFBQUFLR1U9]]></Data>
</CustomerInfo>
</file>

<file path=customXml/item62.xml><?xml version="1.0" encoding="utf-8"?>
<CustomerInfo>
  <UserName>Administrator</UserName>
  <CompanyName>www.xjghost.com</CompanyName>
  <MachineID>A888</MachineID>
  <ToolID>ljRTAAAAKGU=</ToolID>
  <Data><![CDATA[bGpSVEFBQUFLR1U9]]></Data>
</CustomerInfo>
</file>

<file path=customXml/item63.xml><?xml version="1.0" encoding="utf-8"?>
<CustomerInfo>
  <UserName>Administrator</UserName>
  <CompanyName>www.xjghost.com</CompanyName>
  <MachineID>A888</MachineID>
  <ToolID>ljRTAAAAKGU=</ToolID>
  <Data><![CDATA[bGpSVEFBQUFLR1U9]]></Data>
</CustomerInfo>
</file>

<file path=customXml/item64.xml><?xml version="1.0" encoding="utf-8"?>
<CustomerInfo>
  <UserName>Administrator</UserName>
  <CompanyName>www.xjghost.com</CompanyName>
  <MachineID>A888</MachineID>
  <ToolID>ljRTAAAAKGU=</ToolID>
  <Data><![CDATA[bGpSVEFBQUFLR1U9]]></Data>
</CustomerInfo>
</file>

<file path=customXml/item65.xml><?xml version="1.0" encoding="utf-8"?>
<CustomerInfo>
  <UserName>Administrator</UserName>
  <CompanyName>www.xjghost.com</CompanyName>
  <MachineID>A888</MachineID>
  <ToolID>ljRTAAAAKGU=</ToolID>
  <Data><![CDATA[bGpSVEFBQUFLR1U9]]></Data>
</CustomerInfo>
</file>

<file path=customXml/item66.xml><?xml version="1.0" encoding="utf-8"?>
<CustomerInfo>
  <UserName>Administrator</UserName>
  <CompanyName>www.xjghost.com</CompanyName>
  <MachineID>A888</MachineID>
  <ToolID>ljRTAAAAKGU=</ToolID>
  <Data><![CDATA[bGpSVEFBQUFLR1U9]]></Data>
</CustomerInfo>
</file>

<file path=customXml/item67.xml><?xml version="1.0" encoding="utf-8"?>
<CustomerInfo>
  <UserName>Administrator</UserName>
  <CompanyName>www.xjghost.com</CompanyName>
  <MachineID>A888</MachineID>
  <ToolID>ljRTAAAAKGU=</ToolID>
  <Data><![CDATA[bGpSVEFBQUFLR1U9]]></Data>
</CustomerInfo>
</file>

<file path=customXml/item68.xml><?xml version="1.0" encoding="utf-8"?>
<CustomerInfo>
  <UserName>Administrator</UserName>
  <CompanyName>www.xjghost.com</CompanyName>
  <MachineID>A888</MachineID>
  <ToolID>ljRTAAAAKGU=</ToolID>
  <Data><![CDATA[bGpSVEFBQUFLR1U9]]></Data>
</CustomerInfo>
</file>

<file path=customXml/item69.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70.xml><?xml version="1.0" encoding="utf-8"?>
<CustomerInfo>
  <UserName>Administrator</UserName>
  <CompanyName>www.xjghost.com</CompanyName>
  <MachineID>A888</MachineID>
  <ToolID>ljRTAAAAKGU=</ToolID>
  <Data><![CDATA[bGpSVEFBQUFLR1U9]]></Data>
</CustomerInfo>
</file>

<file path=customXml/item71.xml><?xml version="1.0" encoding="utf-8"?>
<CustomerInfo>
  <UserName>Administrator</UserName>
  <CompanyName>www.xjghost.com</CompanyName>
  <MachineID>A888</MachineID>
  <ToolID>ljRTAAAAKGU=</ToolID>
  <Data><![CDATA[bGpSVEFBQUFLR1U9]]></Data>
</CustomerInfo>
</file>

<file path=customXml/item72.xml><?xml version="1.0" encoding="utf-8"?>
<CustomerInfo>
  <UserName>Administrator</UserName>
  <CompanyName>www.xjghost.com</CompanyName>
  <MachineID>A888</MachineID>
  <ToolID>ljRTAAAAKGU=</ToolID>
  <Data><![CDATA[bGpSVEFBQUFLR1U9]]></Data>
</CustomerInfo>
</file>

<file path=customXml/item73.xml><?xml version="1.0" encoding="utf-8"?>
<CustomerInfo>
  <UserName>Administrator</UserName>
  <CompanyName>www.xjghost.com</CompanyName>
  <MachineID>A888</MachineID>
  <ToolID>ljRTAAAAKGU=</ToolID>
  <Data><![CDATA[bGpSVEFBQUFLR1U9]]></Data>
</CustomerInfo>
</file>

<file path=customXml/item74.xml><?xml version="1.0" encoding="utf-8"?>
<CustomerInfo>
  <UserName>Administrator</UserName>
  <CompanyName>www.xjghost.com</CompanyName>
  <MachineID>A888</MachineID>
  <ToolID>ljRTAAAAKGU=</ToolID>
  <Data><![CDATA[bGpSVEFBQUFLR1U9]]></Data>
</CustomerInfo>
</file>

<file path=customXml/item75.xml><?xml version="1.0" encoding="utf-8"?>
<CustomerInfo>
  <UserName>Administrator</UserName>
  <CompanyName>www.xjghost.com</CompanyName>
  <MachineID>A888</MachineID>
  <ToolID>ljRTAAAAKGU=</ToolID>
  <Data><![CDATA[bGpSVEFBQUFLR1U9]]></Data>
</CustomerInfo>
</file>

<file path=customXml/item76.xml><?xml version="1.0" encoding="utf-8"?>
<CustomerInfo>
  <UserName>Administrator</UserName>
  <CompanyName>www.xjghost.com</CompanyName>
  <MachineID>A888</MachineID>
  <ToolID>ljRTAAAAKGU=</ToolID>
  <Data><![CDATA[bGpSVEFBQUFLR1U9]]></Data>
</CustomerInfo>
</file>

<file path=customXml/item77.xml><?xml version="1.0" encoding="utf-8"?>
<CustomerInfo>
  <UserName>Administrator</UserName>
  <CompanyName>www.xjghost.com</CompanyName>
  <MachineID>A888</MachineID>
  <ToolID>ljRTAAAAKGU=</ToolID>
  <Data><![CDATA[bGpSVEFBQUFLR1U9]]></Data>
</CustomerInfo>
</file>

<file path=customXml/item78.xml><?xml version="1.0" encoding="utf-8"?>
<CustomerInfo>
  <UserName>Administrator</UserName>
  <CompanyName>www.xjghost.com</CompanyName>
  <MachineID>A888</MachineID>
  <ToolID>ljRTAAAAKGU=</ToolID>
  <Data><![CDATA[bGpSVEFBQUFLR1U9]]></Data>
</CustomerInfo>
</file>

<file path=customXml/item79.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80.xml><?xml version="1.0" encoding="utf-8"?>
<CustomerInfo>
  <UserName>Administrator</UserName>
  <CompanyName>www.xjghost.com</CompanyName>
  <MachineID>A888</MachineID>
  <ToolID>ljRTAAAAKGU=</ToolID>
  <Data><![CDATA[bGpSVEFBQUFLR1U9]]></Data>
</CustomerInfo>
</file>

<file path=customXml/item81.xml><?xml version="1.0" encoding="utf-8"?>
<CustomerInfo>
  <UserName>Administrator</UserName>
  <CompanyName>www.xjghost.com</CompanyName>
  <MachineID>A888</MachineID>
  <ToolID>ljRTAAAAKGU=</ToolID>
  <Data><![CDATA[bGpSVEFBQUFLR1U9]]></Data>
</CustomerInfo>
</file>

<file path=customXml/item82.xml><?xml version="1.0" encoding="utf-8"?>
<CustomerInfo>
  <UserName>Administrator</UserName>
  <CompanyName>www.xjghost.com</CompanyName>
  <MachineID>A888</MachineID>
  <ToolID>ljRTAAAAKGU=</ToolID>
  <Data><![CDATA[bGpSVEFBQUFLR1U9]]></Data>
</CustomerInfo>
</file>

<file path=customXml/item83.xml><?xml version="1.0" encoding="utf-8"?>
<CustomerInfo>
  <UserName>Administrator</UserName>
  <CompanyName>www.xjghost.com</CompanyName>
  <MachineID>A888</MachineID>
  <ToolID>ljRTAAAAKGU=</ToolID>
  <Data><![CDATA[bGpSVEFBQUFLR1U9]]></Data>
</CustomerInfo>
</file>

<file path=customXml/item84.xml><?xml version="1.0" encoding="utf-8"?>
<CustomerInfo>
  <UserName>Administrator</UserName>
  <CompanyName>www.xjghost.com</CompanyName>
  <MachineID>A888</MachineID>
  <ToolID>ljRTAAAAKGU=</ToolID>
  <Data><![CDATA[bGpSVEFBQUFLR1U9]]></Data>
</CustomerInfo>
</file>

<file path=customXml/item85.xml><?xml version="1.0" encoding="utf-8"?>
<CustomerInfo>
  <UserName>Administrator</UserName>
  <CompanyName>www.xjghost.com</CompanyName>
  <MachineID>A888</MachineID>
  <ToolID>ljRTAAAAKGU=</ToolID>
  <Data><![CDATA[bGpSVEFBQUFLR1U9]]></Data>
</CustomerInfo>
</file>

<file path=customXml/item86.xml><?xml version="1.0" encoding="utf-8"?>
<CustomerInfo>
  <UserName>Administrator</UserName>
  <CompanyName>www.xjghost.com</CompanyName>
  <MachineID>A888</MachineID>
  <ToolID>ljRTAAAAKGU=</ToolID>
  <Data><![CDATA[bGpSVEFBQUFLR1U9]]></Data>
</CustomerInfo>
</file>

<file path=customXml/item87.xml><?xml version="1.0" encoding="utf-8"?>
<CustomerInfo>
  <UserName>Administrator</UserName>
  <CompanyName>www.xjghost.com</CompanyName>
  <MachineID>A888</MachineID>
  <ToolID>ljRTAAAAKGU=</ToolID>
  <Data><![CDATA[bGpSVEFBQUFLR1U9]]></Data>
</CustomerInfo>
</file>

<file path=customXml/item88.xml><?xml version="1.0" encoding="utf-8"?>
<CustomerInfo>
  <UserName>Administrator</UserName>
  <CompanyName>www.xjghost.com</CompanyName>
  <MachineID>A888</MachineID>
  <ToolID>ljRTAAAAKGU=</ToolID>
  <Data><![CDATA[bGpSVEFBQUFLR1U9]]></Data>
</CustomerInfo>
</file>

<file path=customXml/item89.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90.xml><?xml version="1.0" encoding="utf-8"?>
<CustomerInfo>
  <UserName>Administrator</UserName>
  <CompanyName>www.xjghost.com</CompanyName>
  <MachineID>A888</MachineID>
  <ToolID>ljRTAAAAKGU=</ToolID>
  <Data><![CDATA[bGpSVEFBQUFLR1U9]]></Data>
</CustomerInfo>
</file>

<file path=customXml/item91.xml><?xml version="1.0" encoding="utf-8"?>
<CustomerInfo>
  <UserName>Administrator</UserName>
  <CompanyName>www.xjghost.com</CompanyName>
  <MachineID>A888</MachineID>
  <ToolID>ljRTAAAAKGU=</ToolID>
  <Data><![CDATA[bGpSVEFBQUFLR1U9]]></Data>
</CustomerInfo>
</file>

<file path=customXml/item92.xml><?xml version="1.0" encoding="utf-8"?>
<CustomerInfo>
  <UserName>Administrator</UserName>
  <CompanyName>www.xjghost.com</CompanyName>
  <MachineID>A888</MachineID>
  <ToolID>ljRTAAAAKGU=</ToolID>
  <Data><![CDATA[bGpSVEFBQUFLR1U9]]></Data>
</CustomerInfo>
</file>

<file path=customXml/item93.xml><?xml version="1.0" encoding="utf-8"?>
<CustomerInfo>
  <UserName>Administrator</UserName>
  <CompanyName>www.xjghost.com</CompanyName>
  <MachineID>A888</MachineID>
  <ToolID>ljRTAAAAKGU=</ToolID>
  <Data><![CDATA[bGpSVEFBQUFLR1U9]]></Data>
</CustomerInfo>
</file>

<file path=customXml/item94.xml><?xml version="1.0" encoding="utf-8"?>
<CustomerInfo>
  <UserName>Administrator</UserName>
  <CompanyName>www.xjghost.com</CompanyName>
  <MachineID>A888</MachineID>
  <ToolID>ljRTAAAAKGU=</ToolID>
  <Data><![CDATA[bGpSVEFBQUFLR1U9]]></Data>
</CustomerInfo>
</file>

<file path=customXml/item95.xml><?xml version="1.0" encoding="utf-8"?>
<CustomerInfo>
  <UserName>Administrator</UserName>
  <CompanyName>www.xjghost.com</CompanyName>
  <MachineID>A888</MachineID>
  <ToolID>ljRTAAAAKGU=</ToolID>
  <Data><![CDATA[bGpSVEFBQUFLR1U9]]></Data>
</CustomerInfo>
</file>

<file path=customXml/item96.xml><?xml version="1.0" encoding="utf-8"?>
<CustomerInfo>
  <UserName>Administrator</UserName>
  <CompanyName>www.xjghost.com</CompanyName>
  <MachineID>A888</MachineID>
  <ToolID>ljRTAAAAKGU=</ToolID>
  <Data><![CDATA[bGpSVEFBQUFLR1U9]]></Data>
</CustomerInfo>
</file>

<file path=customXml/item97.xml><?xml version="1.0" encoding="utf-8"?>
<CustomerInfo>
  <UserName>Administrator</UserName>
  <CompanyName>www.xjghost.com</CompanyName>
  <MachineID>A888</MachineID>
  <ToolID>ljRTAAAAKGU=</ToolID>
  <Data><![CDATA[bGpSVEFBQUFLR1U9]]></Data>
</CustomerInfo>
</file>

<file path=customXml/item98.xml><?xml version="1.0" encoding="utf-8"?>
<CustomerInfo>
  <UserName>Administrator</UserName>
  <CompanyName>www.xjghost.com</CompanyName>
  <MachineID>A888</MachineID>
  <ToolID>ljRTAAAAKGU=</ToolID>
  <Data><![CDATA[bGpSVEFBQUFLR1U9]]></Data>
</CustomerInfo>
</file>

<file path=customXml/item9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AEC80D58-C9AB-442B-B8B0-3F3C655AA9DF}">
  <ds:schemaRefs/>
</ds:datastoreItem>
</file>

<file path=customXml/itemProps10.xml><?xml version="1.0" encoding="utf-8"?>
<ds:datastoreItem xmlns:ds="http://schemas.openxmlformats.org/officeDocument/2006/customXml" ds:itemID="{76DBB45B-1C8C-41E2-9727-D54E0A0F3269}">
  <ds:schemaRefs/>
</ds:datastoreItem>
</file>

<file path=customXml/itemProps100.xml><?xml version="1.0" encoding="utf-8"?>
<ds:datastoreItem xmlns:ds="http://schemas.openxmlformats.org/officeDocument/2006/customXml" ds:itemID="{7C754C08-CA94-4B85-9E4D-AC62B2341A45}">
  <ds:schemaRefs/>
</ds:datastoreItem>
</file>

<file path=customXml/itemProps101.xml><?xml version="1.0" encoding="utf-8"?>
<ds:datastoreItem xmlns:ds="http://schemas.openxmlformats.org/officeDocument/2006/customXml" ds:itemID="{416C374C-C5F5-43F5-9E92-55A56741A6E0}">
  <ds:schemaRefs/>
</ds:datastoreItem>
</file>

<file path=customXml/itemProps102.xml><?xml version="1.0" encoding="utf-8"?>
<ds:datastoreItem xmlns:ds="http://schemas.openxmlformats.org/officeDocument/2006/customXml" ds:itemID="{74A8A120-AED4-44DF-9BD6-231D79930708}">
  <ds:schemaRefs/>
</ds:datastoreItem>
</file>

<file path=customXml/itemProps103.xml><?xml version="1.0" encoding="utf-8"?>
<ds:datastoreItem xmlns:ds="http://schemas.openxmlformats.org/officeDocument/2006/customXml" ds:itemID="{A2A359F1-E1CF-445D-9DAD-CC779B5ED683}">
  <ds:schemaRefs/>
</ds:datastoreItem>
</file>

<file path=customXml/itemProps104.xml><?xml version="1.0" encoding="utf-8"?>
<ds:datastoreItem xmlns:ds="http://schemas.openxmlformats.org/officeDocument/2006/customXml" ds:itemID="{4435001F-865B-4DAB-A286-506E2347B4D6}">
  <ds:schemaRefs/>
</ds:datastoreItem>
</file>

<file path=customXml/itemProps105.xml><?xml version="1.0" encoding="utf-8"?>
<ds:datastoreItem xmlns:ds="http://schemas.openxmlformats.org/officeDocument/2006/customXml" ds:itemID="{E5A78CDB-C143-44AD-82BD-77D0E6008706}">
  <ds:schemaRefs/>
</ds:datastoreItem>
</file>

<file path=customXml/itemProps106.xml><?xml version="1.0" encoding="utf-8"?>
<ds:datastoreItem xmlns:ds="http://schemas.openxmlformats.org/officeDocument/2006/customXml" ds:itemID="{473FFA6D-C74C-4B22-93AF-72C0D04EA363}">
  <ds:schemaRefs/>
</ds:datastoreItem>
</file>

<file path=customXml/itemProps107.xml><?xml version="1.0" encoding="utf-8"?>
<ds:datastoreItem xmlns:ds="http://schemas.openxmlformats.org/officeDocument/2006/customXml" ds:itemID="{33989F2C-379F-4145-9DA4-BEDC95CA2265}">
  <ds:schemaRefs/>
</ds:datastoreItem>
</file>

<file path=customXml/itemProps108.xml><?xml version="1.0" encoding="utf-8"?>
<ds:datastoreItem xmlns:ds="http://schemas.openxmlformats.org/officeDocument/2006/customXml" ds:itemID="{54088519-111F-46BA-BD63-DEFB21FFE2B7}">
  <ds:schemaRefs/>
</ds:datastoreItem>
</file>

<file path=customXml/itemProps109.xml><?xml version="1.0" encoding="utf-8"?>
<ds:datastoreItem xmlns:ds="http://schemas.openxmlformats.org/officeDocument/2006/customXml" ds:itemID="{52E0BB7C-D5D7-4FD9-A6D0-919BAC02FBDF}">
  <ds:schemaRefs/>
</ds:datastoreItem>
</file>

<file path=customXml/itemProps11.xml><?xml version="1.0" encoding="utf-8"?>
<ds:datastoreItem xmlns:ds="http://schemas.openxmlformats.org/officeDocument/2006/customXml" ds:itemID="{7524C24C-3E77-4E9B-B95E-C628D7550CD3}">
  <ds:schemaRefs/>
</ds:datastoreItem>
</file>

<file path=customXml/itemProps110.xml><?xml version="1.0" encoding="utf-8"?>
<ds:datastoreItem xmlns:ds="http://schemas.openxmlformats.org/officeDocument/2006/customXml" ds:itemID="{93BF7CA3-A602-40B1-AB76-80B68108B7BA}">
  <ds:schemaRefs/>
</ds:datastoreItem>
</file>

<file path=customXml/itemProps111.xml><?xml version="1.0" encoding="utf-8"?>
<ds:datastoreItem xmlns:ds="http://schemas.openxmlformats.org/officeDocument/2006/customXml" ds:itemID="{0547AFE2-6374-4826-881E-E9C8AC4C32C4}">
  <ds:schemaRefs/>
</ds:datastoreItem>
</file>

<file path=customXml/itemProps112.xml><?xml version="1.0" encoding="utf-8"?>
<ds:datastoreItem xmlns:ds="http://schemas.openxmlformats.org/officeDocument/2006/customXml" ds:itemID="{F576DD59-2FE1-4294-AFFE-D0CC7E8D9EB3}">
  <ds:schemaRefs/>
</ds:datastoreItem>
</file>

<file path=customXml/itemProps113.xml><?xml version="1.0" encoding="utf-8"?>
<ds:datastoreItem xmlns:ds="http://schemas.openxmlformats.org/officeDocument/2006/customXml" ds:itemID="{6A04075E-D6FE-491A-9EA0-51FA0A6F8FBB}">
  <ds:schemaRefs/>
</ds:datastoreItem>
</file>

<file path=customXml/itemProps114.xml><?xml version="1.0" encoding="utf-8"?>
<ds:datastoreItem xmlns:ds="http://schemas.openxmlformats.org/officeDocument/2006/customXml" ds:itemID="{03934A6F-9300-4F27-9B4F-B71B733EB918}">
  <ds:schemaRefs/>
</ds:datastoreItem>
</file>

<file path=customXml/itemProps115.xml><?xml version="1.0" encoding="utf-8"?>
<ds:datastoreItem xmlns:ds="http://schemas.openxmlformats.org/officeDocument/2006/customXml" ds:itemID="{E66E346B-3DDD-46AB-9103-83652F3CED05}">
  <ds:schemaRefs/>
</ds:datastoreItem>
</file>

<file path=customXml/itemProps116.xml><?xml version="1.0" encoding="utf-8"?>
<ds:datastoreItem xmlns:ds="http://schemas.openxmlformats.org/officeDocument/2006/customXml" ds:itemID="{757DADBC-15D5-4BD1-A6AB-75E54263D4E3}">
  <ds:schemaRefs/>
</ds:datastoreItem>
</file>

<file path=customXml/itemProps117.xml><?xml version="1.0" encoding="utf-8"?>
<ds:datastoreItem xmlns:ds="http://schemas.openxmlformats.org/officeDocument/2006/customXml" ds:itemID="{D802430B-6942-4C33-9787-A622B851B4AB}">
  <ds:schemaRefs/>
</ds:datastoreItem>
</file>

<file path=customXml/itemProps118.xml><?xml version="1.0" encoding="utf-8"?>
<ds:datastoreItem xmlns:ds="http://schemas.openxmlformats.org/officeDocument/2006/customXml" ds:itemID="{1DF382D0-9414-4D27-A934-F2EED9E1823C}">
  <ds:schemaRefs/>
</ds:datastoreItem>
</file>

<file path=customXml/itemProps119.xml><?xml version="1.0" encoding="utf-8"?>
<ds:datastoreItem xmlns:ds="http://schemas.openxmlformats.org/officeDocument/2006/customXml" ds:itemID="{337435D9-1B02-4FE7-9ED9-68A72F4C2AF0}">
  <ds:schemaRefs/>
</ds:datastoreItem>
</file>

<file path=customXml/itemProps12.xml><?xml version="1.0" encoding="utf-8"?>
<ds:datastoreItem xmlns:ds="http://schemas.openxmlformats.org/officeDocument/2006/customXml" ds:itemID="{F056EEA8-D35B-4947-B647-619E994AA431}">
  <ds:schemaRefs/>
</ds:datastoreItem>
</file>

<file path=customXml/itemProps120.xml><?xml version="1.0" encoding="utf-8"?>
<ds:datastoreItem xmlns:ds="http://schemas.openxmlformats.org/officeDocument/2006/customXml" ds:itemID="{53480A8D-448B-4516-9D9B-023C70280EA0}">
  <ds:schemaRefs/>
</ds:datastoreItem>
</file>

<file path=customXml/itemProps121.xml><?xml version="1.0" encoding="utf-8"?>
<ds:datastoreItem xmlns:ds="http://schemas.openxmlformats.org/officeDocument/2006/customXml" ds:itemID="{E87EFE90-9307-47F3-B65B-17DF38313887}">
  <ds:schemaRefs/>
</ds:datastoreItem>
</file>

<file path=customXml/itemProps122.xml><?xml version="1.0" encoding="utf-8"?>
<ds:datastoreItem xmlns:ds="http://schemas.openxmlformats.org/officeDocument/2006/customXml" ds:itemID="{20920773-0D7C-40D4-B3A4-69CA73833310}">
  <ds:schemaRefs/>
</ds:datastoreItem>
</file>

<file path=customXml/itemProps123.xml><?xml version="1.0" encoding="utf-8"?>
<ds:datastoreItem xmlns:ds="http://schemas.openxmlformats.org/officeDocument/2006/customXml" ds:itemID="{00E33E91-BD90-4F11-B470-D9A1B78ACC2D}">
  <ds:schemaRefs/>
</ds:datastoreItem>
</file>

<file path=customXml/itemProps124.xml><?xml version="1.0" encoding="utf-8"?>
<ds:datastoreItem xmlns:ds="http://schemas.openxmlformats.org/officeDocument/2006/customXml" ds:itemID="{106FBB5E-0ED9-432D-8B04-C2364610D783}">
  <ds:schemaRefs/>
</ds:datastoreItem>
</file>

<file path=customXml/itemProps125.xml><?xml version="1.0" encoding="utf-8"?>
<ds:datastoreItem xmlns:ds="http://schemas.openxmlformats.org/officeDocument/2006/customXml" ds:itemID="{B1541416-DB5C-4B59-A957-2E62EC73C740}">
  <ds:schemaRefs/>
</ds:datastoreItem>
</file>

<file path=customXml/itemProps126.xml><?xml version="1.0" encoding="utf-8"?>
<ds:datastoreItem xmlns:ds="http://schemas.openxmlformats.org/officeDocument/2006/customXml" ds:itemID="{B2BEB041-59B5-41BC-A8FF-4742A721471B}">
  <ds:schemaRefs/>
</ds:datastoreItem>
</file>

<file path=customXml/itemProps127.xml><?xml version="1.0" encoding="utf-8"?>
<ds:datastoreItem xmlns:ds="http://schemas.openxmlformats.org/officeDocument/2006/customXml" ds:itemID="{8CBE5B7E-33F2-4480-A2B6-F4660ED42CC7}">
  <ds:schemaRefs/>
</ds:datastoreItem>
</file>

<file path=customXml/itemProps128.xml><?xml version="1.0" encoding="utf-8"?>
<ds:datastoreItem xmlns:ds="http://schemas.openxmlformats.org/officeDocument/2006/customXml" ds:itemID="{16A45EFF-508D-404C-B939-4C1C9D2C0AC8}">
  <ds:schemaRefs/>
</ds:datastoreItem>
</file>

<file path=customXml/itemProps129.xml><?xml version="1.0" encoding="utf-8"?>
<ds:datastoreItem xmlns:ds="http://schemas.openxmlformats.org/officeDocument/2006/customXml" ds:itemID="{32E763D5-22F2-475C-A7A8-F8B67B36BD23}">
  <ds:schemaRefs/>
</ds:datastoreItem>
</file>

<file path=customXml/itemProps13.xml><?xml version="1.0" encoding="utf-8"?>
<ds:datastoreItem xmlns:ds="http://schemas.openxmlformats.org/officeDocument/2006/customXml" ds:itemID="{1D60D77B-1086-4D2C-B040-55A02463058B}">
  <ds:schemaRefs/>
</ds:datastoreItem>
</file>

<file path=customXml/itemProps130.xml><?xml version="1.0" encoding="utf-8"?>
<ds:datastoreItem xmlns:ds="http://schemas.openxmlformats.org/officeDocument/2006/customXml" ds:itemID="{E0E1222A-43BB-4BF3-B277-3C6237B2E2E0}">
  <ds:schemaRefs/>
</ds:datastoreItem>
</file>

<file path=customXml/itemProps131.xml><?xml version="1.0" encoding="utf-8"?>
<ds:datastoreItem xmlns:ds="http://schemas.openxmlformats.org/officeDocument/2006/customXml" ds:itemID="{32FDC595-77C7-4F1F-B773-A0DB0C7BC660}">
  <ds:schemaRefs/>
</ds:datastoreItem>
</file>

<file path=customXml/itemProps132.xml><?xml version="1.0" encoding="utf-8"?>
<ds:datastoreItem xmlns:ds="http://schemas.openxmlformats.org/officeDocument/2006/customXml" ds:itemID="{C72AD355-80D0-481D-94D7-EA55A9E997D8}">
  <ds:schemaRefs/>
</ds:datastoreItem>
</file>

<file path=customXml/itemProps133.xml><?xml version="1.0" encoding="utf-8"?>
<ds:datastoreItem xmlns:ds="http://schemas.openxmlformats.org/officeDocument/2006/customXml" ds:itemID="{A3727A1C-60ED-4426-901D-CF1BB9C75F90}">
  <ds:schemaRefs/>
</ds:datastoreItem>
</file>

<file path=customXml/itemProps134.xml><?xml version="1.0" encoding="utf-8"?>
<ds:datastoreItem xmlns:ds="http://schemas.openxmlformats.org/officeDocument/2006/customXml" ds:itemID="{78B7B771-2361-44A5-B150-93EE2EA31B7F}">
  <ds:schemaRefs/>
</ds:datastoreItem>
</file>

<file path=customXml/itemProps135.xml><?xml version="1.0" encoding="utf-8"?>
<ds:datastoreItem xmlns:ds="http://schemas.openxmlformats.org/officeDocument/2006/customXml" ds:itemID="{10C863DA-B77C-44C9-86EC-928891BFD3BA}">
  <ds:schemaRefs/>
</ds:datastoreItem>
</file>

<file path=customXml/itemProps136.xml><?xml version="1.0" encoding="utf-8"?>
<ds:datastoreItem xmlns:ds="http://schemas.openxmlformats.org/officeDocument/2006/customXml" ds:itemID="{78EB6E91-CC89-42DB-846E-B7880C578AF7}">
  <ds:schemaRefs/>
</ds:datastoreItem>
</file>

<file path=customXml/itemProps137.xml><?xml version="1.0" encoding="utf-8"?>
<ds:datastoreItem xmlns:ds="http://schemas.openxmlformats.org/officeDocument/2006/customXml" ds:itemID="{25F6CF9B-BB2E-49E1-BC68-C891F378537E}">
  <ds:schemaRefs/>
</ds:datastoreItem>
</file>

<file path=customXml/itemProps138.xml><?xml version="1.0" encoding="utf-8"?>
<ds:datastoreItem xmlns:ds="http://schemas.openxmlformats.org/officeDocument/2006/customXml" ds:itemID="{C66DC319-3FB5-407F-B61E-F9053F6D4795}">
  <ds:schemaRefs/>
</ds:datastoreItem>
</file>

<file path=customXml/itemProps139.xml><?xml version="1.0" encoding="utf-8"?>
<ds:datastoreItem xmlns:ds="http://schemas.openxmlformats.org/officeDocument/2006/customXml" ds:itemID="{61BE0C5B-1DBC-4197-AE36-48DF24826B39}">
  <ds:schemaRefs/>
</ds:datastoreItem>
</file>

<file path=customXml/itemProps14.xml><?xml version="1.0" encoding="utf-8"?>
<ds:datastoreItem xmlns:ds="http://schemas.openxmlformats.org/officeDocument/2006/customXml" ds:itemID="{A4533582-A920-4431-AE53-E3325AC63530}">
  <ds:schemaRefs/>
</ds:datastoreItem>
</file>

<file path=customXml/itemProps140.xml><?xml version="1.0" encoding="utf-8"?>
<ds:datastoreItem xmlns:ds="http://schemas.openxmlformats.org/officeDocument/2006/customXml" ds:itemID="{90E899EB-0F94-4C96-B459-F5986E5F81D2}">
  <ds:schemaRefs/>
</ds:datastoreItem>
</file>

<file path=customXml/itemProps141.xml><?xml version="1.0" encoding="utf-8"?>
<ds:datastoreItem xmlns:ds="http://schemas.openxmlformats.org/officeDocument/2006/customXml" ds:itemID="{A3B17631-BB8A-4F61-BD72-19C7319E8853}">
  <ds:schemaRefs/>
</ds:datastoreItem>
</file>

<file path=customXml/itemProps142.xml><?xml version="1.0" encoding="utf-8"?>
<ds:datastoreItem xmlns:ds="http://schemas.openxmlformats.org/officeDocument/2006/customXml" ds:itemID="{1F4EE442-7E20-4E64-8CD6-EEBA09AECC9E}">
  <ds:schemaRefs/>
</ds:datastoreItem>
</file>

<file path=customXml/itemProps143.xml><?xml version="1.0" encoding="utf-8"?>
<ds:datastoreItem xmlns:ds="http://schemas.openxmlformats.org/officeDocument/2006/customXml" ds:itemID="{84A97AE6-814B-4BFF-90CA-2B47E721BDC3}">
  <ds:schemaRefs/>
</ds:datastoreItem>
</file>

<file path=customXml/itemProps144.xml><?xml version="1.0" encoding="utf-8"?>
<ds:datastoreItem xmlns:ds="http://schemas.openxmlformats.org/officeDocument/2006/customXml" ds:itemID="{B681C4B7-8E01-496A-90BD-DCE3DDEDBE9C}">
  <ds:schemaRefs/>
</ds:datastoreItem>
</file>

<file path=customXml/itemProps145.xml><?xml version="1.0" encoding="utf-8"?>
<ds:datastoreItem xmlns:ds="http://schemas.openxmlformats.org/officeDocument/2006/customXml" ds:itemID="{D9211847-375A-4C3B-86E1-4CAD03731550}">
  <ds:schemaRefs/>
</ds:datastoreItem>
</file>

<file path=customXml/itemProps146.xml><?xml version="1.0" encoding="utf-8"?>
<ds:datastoreItem xmlns:ds="http://schemas.openxmlformats.org/officeDocument/2006/customXml" ds:itemID="{1F3F430A-61BC-4D3C-B535-4144D73A34CC}">
  <ds:schemaRefs/>
</ds:datastoreItem>
</file>

<file path=customXml/itemProps147.xml><?xml version="1.0" encoding="utf-8"?>
<ds:datastoreItem xmlns:ds="http://schemas.openxmlformats.org/officeDocument/2006/customXml" ds:itemID="{FB2B5FAF-1049-4CB7-8B1B-ACD8B2084FC3}">
  <ds:schemaRefs/>
</ds:datastoreItem>
</file>

<file path=customXml/itemProps148.xml><?xml version="1.0" encoding="utf-8"?>
<ds:datastoreItem xmlns:ds="http://schemas.openxmlformats.org/officeDocument/2006/customXml" ds:itemID="{146DE9CF-69A1-4970-BE5E-0103345B3C56}">
  <ds:schemaRefs/>
</ds:datastoreItem>
</file>

<file path=customXml/itemProps149.xml><?xml version="1.0" encoding="utf-8"?>
<ds:datastoreItem xmlns:ds="http://schemas.openxmlformats.org/officeDocument/2006/customXml" ds:itemID="{550B56EB-839B-4EE4-96E8-EFD9E7CDF699}">
  <ds:schemaRefs/>
</ds:datastoreItem>
</file>

<file path=customXml/itemProps15.xml><?xml version="1.0" encoding="utf-8"?>
<ds:datastoreItem xmlns:ds="http://schemas.openxmlformats.org/officeDocument/2006/customXml" ds:itemID="{78257DD6-1154-402F-B5D7-6CB3E6AE6343}">
  <ds:schemaRefs/>
</ds:datastoreItem>
</file>

<file path=customXml/itemProps150.xml><?xml version="1.0" encoding="utf-8"?>
<ds:datastoreItem xmlns:ds="http://schemas.openxmlformats.org/officeDocument/2006/customXml" ds:itemID="{BC463BE0-57BC-4D1E-B5A0-D47A767606E9}">
  <ds:schemaRefs/>
</ds:datastoreItem>
</file>

<file path=customXml/itemProps151.xml><?xml version="1.0" encoding="utf-8"?>
<ds:datastoreItem xmlns:ds="http://schemas.openxmlformats.org/officeDocument/2006/customXml" ds:itemID="{972CCBDE-D385-411D-B504-0CE76BD6ACE1}">
  <ds:schemaRefs/>
</ds:datastoreItem>
</file>

<file path=customXml/itemProps152.xml><?xml version="1.0" encoding="utf-8"?>
<ds:datastoreItem xmlns:ds="http://schemas.openxmlformats.org/officeDocument/2006/customXml" ds:itemID="{D327E921-FF30-4D0E-BB92-AC615A7EC8D2}">
  <ds:schemaRefs/>
</ds:datastoreItem>
</file>

<file path=customXml/itemProps153.xml><?xml version="1.0" encoding="utf-8"?>
<ds:datastoreItem xmlns:ds="http://schemas.openxmlformats.org/officeDocument/2006/customXml" ds:itemID="{EAF71BC5-4763-4B28-A3C9-B082C8E5EB9B}">
  <ds:schemaRefs/>
</ds:datastoreItem>
</file>

<file path=customXml/itemProps154.xml><?xml version="1.0" encoding="utf-8"?>
<ds:datastoreItem xmlns:ds="http://schemas.openxmlformats.org/officeDocument/2006/customXml" ds:itemID="{A48CA3B6-B76F-46DE-B9A9-E15A883060A5}">
  <ds:schemaRefs/>
</ds:datastoreItem>
</file>

<file path=customXml/itemProps155.xml><?xml version="1.0" encoding="utf-8"?>
<ds:datastoreItem xmlns:ds="http://schemas.openxmlformats.org/officeDocument/2006/customXml" ds:itemID="{29A85DB0-752D-4156-8693-92BC544F59A5}">
  <ds:schemaRefs/>
</ds:datastoreItem>
</file>

<file path=customXml/itemProps156.xml><?xml version="1.0" encoding="utf-8"?>
<ds:datastoreItem xmlns:ds="http://schemas.openxmlformats.org/officeDocument/2006/customXml" ds:itemID="{A7324E7F-AF4B-4EB1-BB59-935045FA3CDC}">
  <ds:schemaRefs/>
</ds:datastoreItem>
</file>

<file path=customXml/itemProps157.xml><?xml version="1.0" encoding="utf-8"?>
<ds:datastoreItem xmlns:ds="http://schemas.openxmlformats.org/officeDocument/2006/customXml" ds:itemID="{F6E7B686-3D35-48AD-A15D-09BE1D2664C6}">
  <ds:schemaRefs/>
</ds:datastoreItem>
</file>

<file path=customXml/itemProps158.xml><?xml version="1.0" encoding="utf-8"?>
<ds:datastoreItem xmlns:ds="http://schemas.openxmlformats.org/officeDocument/2006/customXml" ds:itemID="{4B5A4880-4061-47F9-8243-4094E5E45311}">
  <ds:schemaRefs/>
</ds:datastoreItem>
</file>

<file path=customXml/itemProps159.xml><?xml version="1.0" encoding="utf-8"?>
<ds:datastoreItem xmlns:ds="http://schemas.openxmlformats.org/officeDocument/2006/customXml" ds:itemID="{E405C358-B8EB-4D4D-9B3C-354F9A43DC29}">
  <ds:schemaRefs/>
</ds:datastoreItem>
</file>

<file path=customXml/itemProps16.xml><?xml version="1.0" encoding="utf-8"?>
<ds:datastoreItem xmlns:ds="http://schemas.openxmlformats.org/officeDocument/2006/customXml" ds:itemID="{022A306C-F8E4-44A5-8DE6-882A5FAC5E38}">
  <ds:schemaRefs/>
</ds:datastoreItem>
</file>

<file path=customXml/itemProps160.xml><?xml version="1.0" encoding="utf-8"?>
<ds:datastoreItem xmlns:ds="http://schemas.openxmlformats.org/officeDocument/2006/customXml" ds:itemID="{FED4A0FE-35EC-4620-A19D-316103BC9105}">
  <ds:schemaRefs/>
</ds:datastoreItem>
</file>

<file path=customXml/itemProps161.xml><?xml version="1.0" encoding="utf-8"?>
<ds:datastoreItem xmlns:ds="http://schemas.openxmlformats.org/officeDocument/2006/customXml" ds:itemID="{154C9FAB-3301-40DE-8E35-387452E41EBB}">
  <ds:schemaRefs/>
</ds:datastoreItem>
</file>

<file path=customXml/itemProps162.xml><?xml version="1.0" encoding="utf-8"?>
<ds:datastoreItem xmlns:ds="http://schemas.openxmlformats.org/officeDocument/2006/customXml" ds:itemID="{C9B16DF2-3281-459F-9BE0-A2E79788A0D8}">
  <ds:schemaRefs/>
</ds:datastoreItem>
</file>

<file path=customXml/itemProps163.xml><?xml version="1.0" encoding="utf-8"?>
<ds:datastoreItem xmlns:ds="http://schemas.openxmlformats.org/officeDocument/2006/customXml" ds:itemID="{DFEC96F5-7B9C-40FB-AAC0-62FCC6DA5347}">
  <ds:schemaRefs/>
</ds:datastoreItem>
</file>

<file path=customXml/itemProps164.xml><?xml version="1.0" encoding="utf-8"?>
<ds:datastoreItem xmlns:ds="http://schemas.openxmlformats.org/officeDocument/2006/customXml" ds:itemID="{0A8759C9-312B-471C-ABC2-CC9D6DB0C10C}">
  <ds:schemaRefs/>
</ds:datastoreItem>
</file>

<file path=customXml/itemProps165.xml><?xml version="1.0" encoding="utf-8"?>
<ds:datastoreItem xmlns:ds="http://schemas.openxmlformats.org/officeDocument/2006/customXml" ds:itemID="{F5927F37-6421-4041-9A66-032A4D06EA72}">
  <ds:schemaRefs/>
</ds:datastoreItem>
</file>

<file path=customXml/itemProps166.xml><?xml version="1.0" encoding="utf-8"?>
<ds:datastoreItem xmlns:ds="http://schemas.openxmlformats.org/officeDocument/2006/customXml" ds:itemID="{649149D0-BBCB-4F57-979D-3170DDEF442B}">
  <ds:schemaRefs/>
</ds:datastoreItem>
</file>

<file path=customXml/itemProps167.xml><?xml version="1.0" encoding="utf-8"?>
<ds:datastoreItem xmlns:ds="http://schemas.openxmlformats.org/officeDocument/2006/customXml" ds:itemID="{4D173D7F-1597-4A05-A34C-4AB379742122}">
  <ds:schemaRefs/>
</ds:datastoreItem>
</file>

<file path=customXml/itemProps168.xml><?xml version="1.0" encoding="utf-8"?>
<ds:datastoreItem xmlns:ds="http://schemas.openxmlformats.org/officeDocument/2006/customXml" ds:itemID="{CD733E19-8C39-4D64-89F7-B6E21563EFDA}">
  <ds:schemaRefs/>
</ds:datastoreItem>
</file>

<file path=customXml/itemProps169.xml><?xml version="1.0" encoding="utf-8"?>
<ds:datastoreItem xmlns:ds="http://schemas.openxmlformats.org/officeDocument/2006/customXml" ds:itemID="{15ED81F2-5EB8-4F1F-9469-FFB5280F4FF8}">
  <ds:schemaRefs/>
</ds:datastoreItem>
</file>

<file path=customXml/itemProps17.xml><?xml version="1.0" encoding="utf-8"?>
<ds:datastoreItem xmlns:ds="http://schemas.openxmlformats.org/officeDocument/2006/customXml" ds:itemID="{BC2D3E85-8704-46D5-9AB5-159FE9592F6F}">
  <ds:schemaRefs/>
</ds:datastoreItem>
</file>

<file path=customXml/itemProps170.xml><?xml version="1.0" encoding="utf-8"?>
<ds:datastoreItem xmlns:ds="http://schemas.openxmlformats.org/officeDocument/2006/customXml" ds:itemID="{9D6902B4-1114-49DE-B188-9FCB551E627B}">
  <ds:schemaRefs/>
</ds:datastoreItem>
</file>

<file path=customXml/itemProps171.xml><?xml version="1.0" encoding="utf-8"?>
<ds:datastoreItem xmlns:ds="http://schemas.openxmlformats.org/officeDocument/2006/customXml" ds:itemID="{61D76AAC-ACC8-4CDD-9837-0A098535659E}">
  <ds:schemaRefs/>
</ds:datastoreItem>
</file>

<file path=customXml/itemProps172.xml><?xml version="1.0" encoding="utf-8"?>
<ds:datastoreItem xmlns:ds="http://schemas.openxmlformats.org/officeDocument/2006/customXml" ds:itemID="{17854165-D9C2-4EAD-849E-523E54EFCAC5}">
  <ds:schemaRefs/>
</ds:datastoreItem>
</file>

<file path=customXml/itemProps173.xml><?xml version="1.0" encoding="utf-8"?>
<ds:datastoreItem xmlns:ds="http://schemas.openxmlformats.org/officeDocument/2006/customXml" ds:itemID="{8A66D865-FC2B-4511-A08A-A8149C518A62}">
  <ds:schemaRefs/>
</ds:datastoreItem>
</file>

<file path=customXml/itemProps174.xml><?xml version="1.0" encoding="utf-8"?>
<ds:datastoreItem xmlns:ds="http://schemas.openxmlformats.org/officeDocument/2006/customXml" ds:itemID="{FD0003BA-9A19-4477-9E7C-E9D49F6CB8E6}">
  <ds:schemaRefs/>
</ds:datastoreItem>
</file>

<file path=customXml/itemProps175.xml><?xml version="1.0" encoding="utf-8"?>
<ds:datastoreItem xmlns:ds="http://schemas.openxmlformats.org/officeDocument/2006/customXml" ds:itemID="{7DF5609D-173C-41F7-81CB-4FE1D0A667F1}">
  <ds:schemaRefs/>
</ds:datastoreItem>
</file>

<file path=customXml/itemProps176.xml><?xml version="1.0" encoding="utf-8"?>
<ds:datastoreItem xmlns:ds="http://schemas.openxmlformats.org/officeDocument/2006/customXml" ds:itemID="{AE11DBF3-4FD3-4803-BF52-C8B7F26E2226}">
  <ds:schemaRefs/>
</ds:datastoreItem>
</file>

<file path=customXml/itemProps177.xml><?xml version="1.0" encoding="utf-8"?>
<ds:datastoreItem xmlns:ds="http://schemas.openxmlformats.org/officeDocument/2006/customXml" ds:itemID="{CC686676-73BA-46F1-8984-6FE927093F7A}">
  <ds:schemaRefs/>
</ds:datastoreItem>
</file>

<file path=customXml/itemProps178.xml><?xml version="1.0" encoding="utf-8"?>
<ds:datastoreItem xmlns:ds="http://schemas.openxmlformats.org/officeDocument/2006/customXml" ds:itemID="{7034BFA5-4BFE-4680-ACCF-22613FF00B7E}">
  <ds:schemaRefs/>
</ds:datastoreItem>
</file>

<file path=customXml/itemProps179.xml><?xml version="1.0" encoding="utf-8"?>
<ds:datastoreItem xmlns:ds="http://schemas.openxmlformats.org/officeDocument/2006/customXml" ds:itemID="{A89A964D-00B3-4EF6-94EA-3F4FF7CB031A}">
  <ds:schemaRefs/>
</ds:datastoreItem>
</file>

<file path=customXml/itemProps18.xml><?xml version="1.0" encoding="utf-8"?>
<ds:datastoreItem xmlns:ds="http://schemas.openxmlformats.org/officeDocument/2006/customXml" ds:itemID="{8C5EBA8F-B481-4BA3-81AA-E9665908F162}">
  <ds:schemaRefs/>
</ds:datastoreItem>
</file>

<file path=customXml/itemProps180.xml><?xml version="1.0" encoding="utf-8"?>
<ds:datastoreItem xmlns:ds="http://schemas.openxmlformats.org/officeDocument/2006/customXml" ds:itemID="{0570AAC2-7871-4932-B79E-BD51592FA293}">
  <ds:schemaRefs/>
</ds:datastoreItem>
</file>

<file path=customXml/itemProps181.xml><?xml version="1.0" encoding="utf-8"?>
<ds:datastoreItem xmlns:ds="http://schemas.openxmlformats.org/officeDocument/2006/customXml" ds:itemID="{FF65968B-DDC8-42C8-98C5-EB2A096844ED}">
  <ds:schemaRefs/>
</ds:datastoreItem>
</file>

<file path=customXml/itemProps182.xml><?xml version="1.0" encoding="utf-8"?>
<ds:datastoreItem xmlns:ds="http://schemas.openxmlformats.org/officeDocument/2006/customXml" ds:itemID="{638EEFA4-3012-431C-AE62-CFFBC097542C}">
  <ds:schemaRefs/>
</ds:datastoreItem>
</file>

<file path=customXml/itemProps183.xml><?xml version="1.0" encoding="utf-8"?>
<ds:datastoreItem xmlns:ds="http://schemas.openxmlformats.org/officeDocument/2006/customXml" ds:itemID="{61B30A47-A43C-4540-A579-77FB944C040A}">
  <ds:schemaRefs/>
</ds:datastoreItem>
</file>

<file path=customXml/itemProps184.xml><?xml version="1.0" encoding="utf-8"?>
<ds:datastoreItem xmlns:ds="http://schemas.openxmlformats.org/officeDocument/2006/customXml" ds:itemID="{B513B18B-3057-42FE-8A79-F2E93B69B3B9}">
  <ds:schemaRefs/>
</ds:datastoreItem>
</file>

<file path=customXml/itemProps185.xml><?xml version="1.0" encoding="utf-8"?>
<ds:datastoreItem xmlns:ds="http://schemas.openxmlformats.org/officeDocument/2006/customXml" ds:itemID="{A48E215E-8A76-4442-A4C4-FAC969DACD16}">
  <ds:schemaRefs/>
</ds:datastoreItem>
</file>

<file path=customXml/itemProps186.xml><?xml version="1.0" encoding="utf-8"?>
<ds:datastoreItem xmlns:ds="http://schemas.openxmlformats.org/officeDocument/2006/customXml" ds:itemID="{03F95659-5C2B-4E95-AE2E-B0AD442C1EBB}">
  <ds:schemaRefs/>
</ds:datastoreItem>
</file>

<file path=customXml/itemProps187.xml><?xml version="1.0" encoding="utf-8"?>
<ds:datastoreItem xmlns:ds="http://schemas.openxmlformats.org/officeDocument/2006/customXml" ds:itemID="{9660E04E-D6CB-4109-8AC4-5DFB8729FF39}">
  <ds:schemaRefs/>
</ds:datastoreItem>
</file>

<file path=customXml/itemProps188.xml><?xml version="1.0" encoding="utf-8"?>
<ds:datastoreItem xmlns:ds="http://schemas.openxmlformats.org/officeDocument/2006/customXml" ds:itemID="{A9C71EFD-4FD0-485E-BAB2-F21868DC783A}">
  <ds:schemaRefs/>
</ds:datastoreItem>
</file>

<file path=customXml/itemProps189.xml><?xml version="1.0" encoding="utf-8"?>
<ds:datastoreItem xmlns:ds="http://schemas.openxmlformats.org/officeDocument/2006/customXml" ds:itemID="{8B7BCBEC-FC61-4414-B89D-EB8D0B6FCBEA}">
  <ds:schemaRefs/>
</ds:datastoreItem>
</file>

<file path=customXml/itemProps19.xml><?xml version="1.0" encoding="utf-8"?>
<ds:datastoreItem xmlns:ds="http://schemas.openxmlformats.org/officeDocument/2006/customXml" ds:itemID="{46DBBC42-E1CF-4DD8-B705-27DD26A0ED3D}">
  <ds:schemaRefs/>
</ds:datastoreItem>
</file>

<file path=customXml/itemProps190.xml><?xml version="1.0" encoding="utf-8"?>
<ds:datastoreItem xmlns:ds="http://schemas.openxmlformats.org/officeDocument/2006/customXml" ds:itemID="{5E0A5D0C-8946-4B5A-9FCE-0F9672FA7C53}">
  <ds:schemaRefs/>
</ds:datastoreItem>
</file>

<file path=customXml/itemProps191.xml><?xml version="1.0" encoding="utf-8"?>
<ds:datastoreItem xmlns:ds="http://schemas.openxmlformats.org/officeDocument/2006/customXml" ds:itemID="{044F1E28-8F31-4173-A2A1-ACE81F8223B3}">
  <ds:schemaRefs/>
</ds:datastoreItem>
</file>

<file path=customXml/itemProps192.xml><?xml version="1.0" encoding="utf-8"?>
<ds:datastoreItem xmlns:ds="http://schemas.openxmlformats.org/officeDocument/2006/customXml" ds:itemID="{0ACD385B-FEF6-41F3-A1AB-02CA4BB603A6}">
  <ds:schemaRefs/>
</ds:datastoreItem>
</file>

<file path=customXml/itemProps193.xml><?xml version="1.0" encoding="utf-8"?>
<ds:datastoreItem xmlns:ds="http://schemas.openxmlformats.org/officeDocument/2006/customXml" ds:itemID="{1D2D6E57-41B2-4C35-A70A-B134984C748A}">
  <ds:schemaRefs/>
</ds:datastoreItem>
</file>

<file path=customXml/itemProps194.xml><?xml version="1.0" encoding="utf-8"?>
<ds:datastoreItem xmlns:ds="http://schemas.openxmlformats.org/officeDocument/2006/customXml" ds:itemID="{2DC9142A-8DEA-4B47-9E5A-362791D6F56D}">
  <ds:schemaRefs/>
</ds:datastoreItem>
</file>

<file path=customXml/itemProps195.xml><?xml version="1.0" encoding="utf-8"?>
<ds:datastoreItem xmlns:ds="http://schemas.openxmlformats.org/officeDocument/2006/customXml" ds:itemID="{3383A791-DABF-4ED4-8A9E-7AC633B1AB6D}">
  <ds:schemaRefs/>
</ds:datastoreItem>
</file>

<file path=customXml/itemProps196.xml><?xml version="1.0" encoding="utf-8"?>
<ds:datastoreItem xmlns:ds="http://schemas.openxmlformats.org/officeDocument/2006/customXml" ds:itemID="{BA81FAE2-B590-4E8D-A192-A8E2F3107109}">
  <ds:schemaRefs/>
</ds:datastoreItem>
</file>

<file path=customXml/itemProps197.xml><?xml version="1.0" encoding="utf-8"?>
<ds:datastoreItem xmlns:ds="http://schemas.openxmlformats.org/officeDocument/2006/customXml" ds:itemID="{0366FF5F-FF47-42A3-9644-3B1C54E16F5B}">
  <ds:schemaRefs/>
</ds:datastoreItem>
</file>

<file path=customXml/itemProps198.xml><?xml version="1.0" encoding="utf-8"?>
<ds:datastoreItem xmlns:ds="http://schemas.openxmlformats.org/officeDocument/2006/customXml" ds:itemID="{450A647A-8DB9-4F59-9C84-C6C09292095A}">
  <ds:schemaRefs/>
</ds:datastoreItem>
</file>

<file path=customXml/itemProps199.xml><?xml version="1.0" encoding="utf-8"?>
<ds:datastoreItem xmlns:ds="http://schemas.openxmlformats.org/officeDocument/2006/customXml" ds:itemID="{F2D9D71A-528F-4831-A1D9-C4447F8575D1}">
  <ds:schemaRefs/>
</ds:datastoreItem>
</file>

<file path=customXml/itemProps2.xml><?xml version="1.0" encoding="utf-8"?>
<ds:datastoreItem xmlns:ds="http://schemas.openxmlformats.org/officeDocument/2006/customXml" ds:itemID="{E3FB3192-C440-4E48-890E-80F740A3340C}">
  <ds:schemaRefs/>
</ds:datastoreItem>
</file>

<file path=customXml/itemProps20.xml><?xml version="1.0" encoding="utf-8"?>
<ds:datastoreItem xmlns:ds="http://schemas.openxmlformats.org/officeDocument/2006/customXml" ds:itemID="{D8082F10-3917-4ACA-8B5C-34AAC9DC35CE}">
  <ds:schemaRefs/>
</ds:datastoreItem>
</file>

<file path=customXml/itemProps200.xml><?xml version="1.0" encoding="utf-8"?>
<ds:datastoreItem xmlns:ds="http://schemas.openxmlformats.org/officeDocument/2006/customXml" ds:itemID="{01D86D9F-9FF0-4E64-83B8-EA70D1854238}">
  <ds:schemaRefs/>
</ds:datastoreItem>
</file>

<file path=customXml/itemProps201.xml><?xml version="1.0" encoding="utf-8"?>
<ds:datastoreItem xmlns:ds="http://schemas.openxmlformats.org/officeDocument/2006/customXml" ds:itemID="{1443DA44-BDEB-4A06-8954-8FB7DE6695FE}">
  <ds:schemaRefs/>
</ds:datastoreItem>
</file>

<file path=customXml/itemProps202.xml><?xml version="1.0" encoding="utf-8"?>
<ds:datastoreItem xmlns:ds="http://schemas.openxmlformats.org/officeDocument/2006/customXml" ds:itemID="{BE39A99A-67B0-4741-87E8-43D85655D160}">
  <ds:schemaRefs/>
</ds:datastoreItem>
</file>

<file path=customXml/itemProps203.xml><?xml version="1.0" encoding="utf-8"?>
<ds:datastoreItem xmlns:ds="http://schemas.openxmlformats.org/officeDocument/2006/customXml" ds:itemID="{ED415082-00B9-4B09-AF54-D3240B640F22}">
  <ds:schemaRefs/>
</ds:datastoreItem>
</file>

<file path=customXml/itemProps204.xml><?xml version="1.0" encoding="utf-8"?>
<ds:datastoreItem xmlns:ds="http://schemas.openxmlformats.org/officeDocument/2006/customXml" ds:itemID="{2C131070-18B0-40DA-8131-2360A1A026D4}">
  <ds:schemaRefs/>
</ds:datastoreItem>
</file>

<file path=customXml/itemProps205.xml><?xml version="1.0" encoding="utf-8"?>
<ds:datastoreItem xmlns:ds="http://schemas.openxmlformats.org/officeDocument/2006/customXml" ds:itemID="{D0D00BB2-0275-43C2-A015-A5D5AC3D1064}">
  <ds:schemaRefs/>
</ds:datastoreItem>
</file>

<file path=customXml/itemProps206.xml><?xml version="1.0" encoding="utf-8"?>
<ds:datastoreItem xmlns:ds="http://schemas.openxmlformats.org/officeDocument/2006/customXml" ds:itemID="{1DA8F5C3-B974-4EA3-A297-6C2866F7C62B}">
  <ds:schemaRefs/>
</ds:datastoreItem>
</file>

<file path=customXml/itemProps207.xml><?xml version="1.0" encoding="utf-8"?>
<ds:datastoreItem xmlns:ds="http://schemas.openxmlformats.org/officeDocument/2006/customXml" ds:itemID="{1CE07733-8DF2-45C5-8BC8-810FDA36880B}">
  <ds:schemaRefs/>
</ds:datastoreItem>
</file>

<file path=customXml/itemProps208.xml><?xml version="1.0" encoding="utf-8"?>
<ds:datastoreItem xmlns:ds="http://schemas.openxmlformats.org/officeDocument/2006/customXml" ds:itemID="{F3FE437D-91A1-404C-B9CB-173A01C0FF50}">
  <ds:schemaRefs/>
</ds:datastoreItem>
</file>

<file path=customXml/itemProps209.xml><?xml version="1.0" encoding="utf-8"?>
<ds:datastoreItem xmlns:ds="http://schemas.openxmlformats.org/officeDocument/2006/customXml" ds:itemID="{0CD67152-F343-4AB9-82EE-E2ABDC130847}">
  <ds:schemaRefs/>
</ds:datastoreItem>
</file>

<file path=customXml/itemProps21.xml><?xml version="1.0" encoding="utf-8"?>
<ds:datastoreItem xmlns:ds="http://schemas.openxmlformats.org/officeDocument/2006/customXml" ds:itemID="{D2633F78-BD9A-4BCD-B964-E1F53A45B423}">
  <ds:schemaRefs/>
</ds:datastoreItem>
</file>

<file path=customXml/itemProps210.xml><?xml version="1.0" encoding="utf-8"?>
<ds:datastoreItem xmlns:ds="http://schemas.openxmlformats.org/officeDocument/2006/customXml" ds:itemID="{BBAD8A8D-1680-4821-8C4C-F20ED2FE1E0D}">
  <ds:schemaRefs/>
</ds:datastoreItem>
</file>

<file path=customXml/itemProps211.xml><?xml version="1.0" encoding="utf-8"?>
<ds:datastoreItem xmlns:ds="http://schemas.openxmlformats.org/officeDocument/2006/customXml" ds:itemID="{3EA39BE4-4E4F-4BBA-99B4-8C6C1EC410E8}">
  <ds:schemaRefs/>
</ds:datastoreItem>
</file>

<file path=customXml/itemProps212.xml><?xml version="1.0" encoding="utf-8"?>
<ds:datastoreItem xmlns:ds="http://schemas.openxmlformats.org/officeDocument/2006/customXml" ds:itemID="{DB22BF69-D957-47A3-9F73-8E0171B54AE7}">
  <ds:schemaRefs/>
</ds:datastoreItem>
</file>

<file path=customXml/itemProps213.xml><?xml version="1.0" encoding="utf-8"?>
<ds:datastoreItem xmlns:ds="http://schemas.openxmlformats.org/officeDocument/2006/customXml" ds:itemID="{0348393D-E914-4429-B581-217D341F49FF}">
  <ds:schemaRefs/>
</ds:datastoreItem>
</file>

<file path=customXml/itemProps214.xml><?xml version="1.0" encoding="utf-8"?>
<ds:datastoreItem xmlns:ds="http://schemas.openxmlformats.org/officeDocument/2006/customXml" ds:itemID="{807D59CB-6DF1-40FE-90A6-7CDB200D2D47}">
  <ds:schemaRefs/>
</ds:datastoreItem>
</file>

<file path=customXml/itemProps215.xml><?xml version="1.0" encoding="utf-8"?>
<ds:datastoreItem xmlns:ds="http://schemas.openxmlformats.org/officeDocument/2006/customXml" ds:itemID="{D34335D4-37B5-4BEE-9E35-CA2DDE981EB0}">
  <ds:schemaRefs/>
</ds:datastoreItem>
</file>

<file path=customXml/itemProps216.xml><?xml version="1.0" encoding="utf-8"?>
<ds:datastoreItem xmlns:ds="http://schemas.openxmlformats.org/officeDocument/2006/customXml" ds:itemID="{700F4B3B-CB2D-4578-A515-2775BF89EE3E}">
  <ds:schemaRefs/>
</ds:datastoreItem>
</file>

<file path=customXml/itemProps217.xml><?xml version="1.0" encoding="utf-8"?>
<ds:datastoreItem xmlns:ds="http://schemas.openxmlformats.org/officeDocument/2006/customXml" ds:itemID="{1D3EA6F3-AFEB-4CC8-99B1-38DBF17BA34A}">
  <ds:schemaRefs/>
</ds:datastoreItem>
</file>

<file path=customXml/itemProps22.xml><?xml version="1.0" encoding="utf-8"?>
<ds:datastoreItem xmlns:ds="http://schemas.openxmlformats.org/officeDocument/2006/customXml" ds:itemID="{CADD6C70-39B5-442B-8BC2-071667FDF853}">
  <ds:schemaRefs/>
</ds:datastoreItem>
</file>

<file path=customXml/itemProps23.xml><?xml version="1.0" encoding="utf-8"?>
<ds:datastoreItem xmlns:ds="http://schemas.openxmlformats.org/officeDocument/2006/customXml" ds:itemID="{652D6835-07E4-4233-AA15-F25FA69F9611}">
  <ds:schemaRefs/>
</ds:datastoreItem>
</file>

<file path=customXml/itemProps24.xml><?xml version="1.0" encoding="utf-8"?>
<ds:datastoreItem xmlns:ds="http://schemas.openxmlformats.org/officeDocument/2006/customXml" ds:itemID="{71A93C1E-1591-42B7-9494-8E477B8D928A}">
  <ds:schemaRefs/>
</ds:datastoreItem>
</file>

<file path=customXml/itemProps25.xml><?xml version="1.0" encoding="utf-8"?>
<ds:datastoreItem xmlns:ds="http://schemas.openxmlformats.org/officeDocument/2006/customXml" ds:itemID="{CE2BFAB7-03AC-4CE3-81C9-CCF380E86B1C}">
  <ds:schemaRefs/>
</ds:datastoreItem>
</file>

<file path=customXml/itemProps26.xml><?xml version="1.0" encoding="utf-8"?>
<ds:datastoreItem xmlns:ds="http://schemas.openxmlformats.org/officeDocument/2006/customXml" ds:itemID="{4A3D1AD1-297C-46B2-A055-EF735D2CB3D7}">
  <ds:schemaRefs/>
</ds:datastoreItem>
</file>

<file path=customXml/itemProps27.xml><?xml version="1.0" encoding="utf-8"?>
<ds:datastoreItem xmlns:ds="http://schemas.openxmlformats.org/officeDocument/2006/customXml" ds:itemID="{369368C4-E4F7-4BC3-8AA6-6597D4643886}">
  <ds:schemaRefs/>
</ds:datastoreItem>
</file>

<file path=customXml/itemProps28.xml><?xml version="1.0" encoding="utf-8"?>
<ds:datastoreItem xmlns:ds="http://schemas.openxmlformats.org/officeDocument/2006/customXml" ds:itemID="{77CC76EE-90A0-4A4B-8F44-0A7C7FD8B98F}">
  <ds:schemaRefs/>
</ds:datastoreItem>
</file>

<file path=customXml/itemProps29.xml><?xml version="1.0" encoding="utf-8"?>
<ds:datastoreItem xmlns:ds="http://schemas.openxmlformats.org/officeDocument/2006/customXml" ds:itemID="{0FDFC5B6-4E58-42CB-AEE8-F1853F78B4DF}">
  <ds:schemaRefs/>
</ds:datastoreItem>
</file>

<file path=customXml/itemProps3.xml><?xml version="1.0" encoding="utf-8"?>
<ds:datastoreItem xmlns:ds="http://schemas.openxmlformats.org/officeDocument/2006/customXml" ds:itemID="{F347118B-71FF-47BE-BDB6-F297D3128C5F}">
  <ds:schemaRefs/>
</ds:datastoreItem>
</file>

<file path=customXml/itemProps30.xml><?xml version="1.0" encoding="utf-8"?>
<ds:datastoreItem xmlns:ds="http://schemas.openxmlformats.org/officeDocument/2006/customXml" ds:itemID="{A6459479-E0D6-4B57-8A7D-11FDFD444C83}">
  <ds:schemaRefs/>
</ds:datastoreItem>
</file>

<file path=customXml/itemProps31.xml><?xml version="1.0" encoding="utf-8"?>
<ds:datastoreItem xmlns:ds="http://schemas.openxmlformats.org/officeDocument/2006/customXml" ds:itemID="{F6C98D6A-D47E-457A-913A-CD6DB3C2372D}">
  <ds:schemaRefs/>
</ds:datastoreItem>
</file>

<file path=customXml/itemProps32.xml><?xml version="1.0" encoding="utf-8"?>
<ds:datastoreItem xmlns:ds="http://schemas.openxmlformats.org/officeDocument/2006/customXml" ds:itemID="{65694053-A994-47F9-981C-ADED7F79A370}">
  <ds:schemaRefs/>
</ds:datastoreItem>
</file>

<file path=customXml/itemProps33.xml><?xml version="1.0" encoding="utf-8"?>
<ds:datastoreItem xmlns:ds="http://schemas.openxmlformats.org/officeDocument/2006/customXml" ds:itemID="{BC53D089-099F-48C2-8A71-F78A5C848AAC}">
  <ds:schemaRefs/>
</ds:datastoreItem>
</file>

<file path=customXml/itemProps34.xml><?xml version="1.0" encoding="utf-8"?>
<ds:datastoreItem xmlns:ds="http://schemas.openxmlformats.org/officeDocument/2006/customXml" ds:itemID="{ADBC0EC3-C20F-4AE0-A943-101E6F0DB433}">
  <ds:schemaRefs/>
</ds:datastoreItem>
</file>

<file path=customXml/itemProps35.xml><?xml version="1.0" encoding="utf-8"?>
<ds:datastoreItem xmlns:ds="http://schemas.openxmlformats.org/officeDocument/2006/customXml" ds:itemID="{B34BBF7F-8EDE-431D-9865-7A9A37A68B81}">
  <ds:schemaRefs/>
</ds:datastoreItem>
</file>

<file path=customXml/itemProps36.xml><?xml version="1.0" encoding="utf-8"?>
<ds:datastoreItem xmlns:ds="http://schemas.openxmlformats.org/officeDocument/2006/customXml" ds:itemID="{B65FAA36-080D-438D-B705-D9EA826CB372}">
  <ds:schemaRefs/>
</ds:datastoreItem>
</file>

<file path=customXml/itemProps37.xml><?xml version="1.0" encoding="utf-8"?>
<ds:datastoreItem xmlns:ds="http://schemas.openxmlformats.org/officeDocument/2006/customXml" ds:itemID="{A263B784-0C40-4050-85AC-DD3976F48BC1}">
  <ds:schemaRefs/>
</ds:datastoreItem>
</file>

<file path=customXml/itemProps38.xml><?xml version="1.0" encoding="utf-8"?>
<ds:datastoreItem xmlns:ds="http://schemas.openxmlformats.org/officeDocument/2006/customXml" ds:itemID="{9E920FCE-F6FA-4A7B-8E04-882CE6C1EA91}">
  <ds:schemaRefs/>
</ds:datastoreItem>
</file>

<file path=customXml/itemProps39.xml><?xml version="1.0" encoding="utf-8"?>
<ds:datastoreItem xmlns:ds="http://schemas.openxmlformats.org/officeDocument/2006/customXml" ds:itemID="{BCE7BAC5-4C21-486B-9AA0-1D232EBA270E}">
  <ds:schemaRefs/>
</ds:datastoreItem>
</file>

<file path=customXml/itemProps4.xml><?xml version="1.0" encoding="utf-8"?>
<ds:datastoreItem xmlns:ds="http://schemas.openxmlformats.org/officeDocument/2006/customXml" ds:itemID="{5885AB36-9834-4733-B399-192AC3B43930}">
  <ds:schemaRefs/>
</ds:datastoreItem>
</file>

<file path=customXml/itemProps40.xml><?xml version="1.0" encoding="utf-8"?>
<ds:datastoreItem xmlns:ds="http://schemas.openxmlformats.org/officeDocument/2006/customXml" ds:itemID="{EDD17624-AE86-42F5-A860-C7324E5B7A09}">
  <ds:schemaRefs/>
</ds:datastoreItem>
</file>

<file path=customXml/itemProps41.xml><?xml version="1.0" encoding="utf-8"?>
<ds:datastoreItem xmlns:ds="http://schemas.openxmlformats.org/officeDocument/2006/customXml" ds:itemID="{4C08406A-04BA-4C64-AB9B-C9E78D061434}">
  <ds:schemaRefs/>
</ds:datastoreItem>
</file>

<file path=customXml/itemProps42.xml><?xml version="1.0" encoding="utf-8"?>
<ds:datastoreItem xmlns:ds="http://schemas.openxmlformats.org/officeDocument/2006/customXml" ds:itemID="{88C7373C-C4F4-43B3-9F3E-C1F5B6FB1738}">
  <ds:schemaRefs/>
</ds:datastoreItem>
</file>

<file path=customXml/itemProps43.xml><?xml version="1.0" encoding="utf-8"?>
<ds:datastoreItem xmlns:ds="http://schemas.openxmlformats.org/officeDocument/2006/customXml" ds:itemID="{1F92EA25-842A-44D0-A555-6607CDDECC07}">
  <ds:schemaRefs/>
</ds:datastoreItem>
</file>

<file path=customXml/itemProps44.xml><?xml version="1.0" encoding="utf-8"?>
<ds:datastoreItem xmlns:ds="http://schemas.openxmlformats.org/officeDocument/2006/customXml" ds:itemID="{112F0539-B3A3-45F0-A38C-6294190883D1}">
  <ds:schemaRefs/>
</ds:datastoreItem>
</file>

<file path=customXml/itemProps45.xml><?xml version="1.0" encoding="utf-8"?>
<ds:datastoreItem xmlns:ds="http://schemas.openxmlformats.org/officeDocument/2006/customXml" ds:itemID="{35C5D132-65B6-4898-AA1C-4D7F3CAD3EFB}">
  <ds:schemaRefs/>
</ds:datastoreItem>
</file>

<file path=customXml/itemProps46.xml><?xml version="1.0" encoding="utf-8"?>
<ds:datastoreItem xmlns:ds="http://schemas.openxmlformats.org/officeDocument/2006/customXml" ds:itemID="{494D14C3-9936-4CA5-97FD-9F28135A7E5A}">
  <ds:schemaRefs/>
</ds:datastoreItem>
</file>

<file path=customXml/itemProps47.xml><?xml version="1.0" encoding="utf-8"?>
<ds:datastoreItem xmlns:ds="http://schemas.openxmlformats.org/officeDocument/2006/customXml" ds:itemID="{4288EC21-F0B4-4B53-B68D-AA8060A1E269}">
  <ds:schemaRefs/>
</ds:datastoreItem>
</file>

<file path=customXml/itemProps48.xml><?xml version="1.0" encoding="utf-8"?>
<ds:datastoreItem xmlns:ds="http://schemas.openxmlformats.org/officeDocument/2006/customXml" ds:itemID="{BC9522EA-9961-40BB-BF70-04F7D06DE3B7}">
  <ds:schemaRefs/>
</ds:datastoreItem>
</file>

<file path=customXml/itemProps49.xml><?xml version="1.0" encoding="utf-8"?>
<ds:datastoreItem xmlns:ds="http://schemas.openxmlformats.org/officeDocument/2006/customXml" ds:itemID="{BAD3217D-2535-46A9-8187-46E4AA7FFF20}">
  <ds:schemaRefs/>
</ds:datastoreItem>
</file>

<file path=customXml/itemProps5.xml><?xml version="1.0" encoding="utf-8"?>
<ds:datastoreItem xmlns:ds="http://schemas.openxmlformats.org/officeDocument/2006/customXml" ds:itemID="{A7F9B2BE-142F-498F-9FF0-2AA229EC07E6}">
  <ds:schemaRefs/>
</ds:datastoreItem>
</file>

<file path=customXml/itemProps50.xml><?xml version="1.0" encoding="utf-8"?>
<ds:datastoreItem xmlns:ds="http://schemas.openxmlformats.org/officeDocument/2006/customXml" ds:itemID="{96E20FC7-2616-4014-8236-1341B1EDF33D}">
  <ds:schemaRefs/>
</ds:datastoreItem>
</file>

<file path=customXml/itemProps51.xml><?xml version="1.0" encoding="utf-8"?>
<ds:datastoreItem xmlns:ds="http://schemas.openxmlformats.org/officeDocument/2006/customXml" ds:itemID="{F1AE1FA8-A501-4767-BD13-BB72AF59305A}">
  <ds:schemaRefs/>
</ds:datastoreItem>
</file>

<file path=customXml/itemProps52.xml><?xml version="1.0" encoding="utf-8"?>
<ds:datastoreItem xmlns:ds="http://schemas.openxmlformats.org/officeDocument/2006/customXml" ds:itemID="{FDBC9C59-73EA-4392-B5A4-D61A9961FBBB}">
  <ds:schemaRefs/>
</ds:datastoreItem>
</file>

<file path=customXml/itemProps53.xml><?xml version="1.0" encoding="utf-8"?>
<ds:datastoreItem xmlns:ds="http://schemas.openxmlformats.org/officeDocument/2006/customXml" ds:itemID="{40E4D136-C63D-49EB-AFB1-EFA45381040C}">
  <ds:schemaRefs/>
</ds:datastoreItem>
</file>

<file path=customXml/itemProps54.xml><?xml version="1.0" encoding="utf-8"?>
<ds:datastoreItem xmlns:ds="http://schemas.openxmlformats.org/officeDocument/2006/customXml" ds:itemID="{A44480E8-508F-4F59-9844-39763CA42468}">
  <ds:schemaRefs/>
</ds:datastoreItem>
</file>

<file path=customXml/itemProps55.xml><?xml version="1.0" encoding="utf-8"?>
<ds:datastoreItem xmlns:ds="http://schemas.openxmlformats.org/officeDocument/2006/customXml" ds:itemID="{808AC21E-9A1F-489A-A7CA-CD02F26CD10E}">
  <ds:schemaRefs/>
</ds:datastoreItem>
</file>

<file path=customXml/itemProps56.xml><?xml version="1.0" encoding="utf-8"?>
<ds:datastoreItem xmlns:ds="http://schemas.openxmlformats.org/officeDocument/2006/customXml" ds:itemID="{9543E4AF-4766-4BFB-A98F-58464B75ED48}">
  <ds:schemaRefs/>
</ds:datastoreItem>
</file>

<file path=customXml/itemProps57.xml><?xml version="1.0" encoding="utf-8"?>
<ds:datastoreItem xmlns:ds="http://schemas.openxmlformats.org/officeDocument/2006/customXml" ds:itemID="{E3D699AB-3C23-42FE-8375-BB6DA5DF0BA8}">
  <ds:schemaRefs/>
</ds:datastoreItem>
</file>

<file path=customXml/itemProps58.xml><?xml version="1.0" encoding="utf-8"?>
<ds:datastoreItem xmlns:ds="http://schemas.openxmlformats.org/officeDocument/2006/customXml" ds:itemID="{53674968-E760-4345-9888-337C58CB27FB}">
  <ds:schemaRefs/>
</ds:datastoreItem>
</file>

<file path=customXml/itemProps59.xml><?xml version="1.0" encoding="utf-8"?>
<ds:datastoreItem xmlns:ds="http://schemas.openxmlformats.org/officeDocument/2006/customXml" ds:itemID="{DE4554B6-11FD-422F-9440-D271A7329691}">
  <ds:schemaRefs/>
</ds:datastoreItem>
</file>

<file path=customXml/itemProps6.xml><?xml version="1.0" encoding="utf-8"?>
<ds:datastoreItem xmlns:ds="http://schemas.openxmlformats.org/officeDocument/2006/customXml" ds:itemID="{DCF11D15-1BCE-4EBE-B15A-0144E72BF306}">
  <ds:schemaRefs/>
</ds:datastoreItem>
</file>

<file path=customXml/itemProps60.xml><?xml version="1.0" encoding="utf-8"?>
<ds:datastoreItem xmlns:ds="http://schemas.openxmlformats.org/officeDocument/2006/customXml" ds:itemID="{E536CEC9-6D10-4FED-9172-8E4809CBD0FD}">
  <ds:schemaRefs/>
</ds:datastoreItem>
</file>

<file path=customXml/itemProps61.xml><?xml version="1.0" encoding="utf-8"?>
<ds:datastoreItem xmlns:ds="http://schemas.openxmlformats.org/officeDocument/2006/customXml" ds:itemID="{8401F14E-E1A2-4A1C-A493-955323A7CEEB}">
  <ds:schemaRefs/>
</ds:datastoreItem>
</file>

<file path=customXml/itemProps62.xml><?xml version="1.0" encoding="utf-8"?>
<ds:datastoreItem xmlns:ds="http://schemas.openxmlformats.org/officeDocument/2006/customXml" ds:itemID="{50203671-9633-4143-AB8E-3E1D3A72B6C4}">
  <ds:schemaRefs/>
</ds:datastoreItem>
</file>

<file path=customXml/itemProps63.xml><?xml version="1.0" encoding="utf-8"?>
<ds:datastoreItem xmlns:ds="http://schemas.openxmlformats.org/officeDocument/2006/customXml" ds:itemID="{CA3CB60B-BF62-4B93-951B-127B7A8DEDBE}">
  <ds:schemaRefs/>
</ds:datastoreItem>
</file>

<file path=customXml/itemProps64.xml><?xml version="1.0" encoding="utf-8"?>
<ds:datastoreItem xmlns:ds="http://schemas.openxmlformats.org/officeDocument/2006/customXml" ds:itemID="{0BE0A3FC-1691-4B10-BD61-5C09DE200DD1}">
  <ds:schemaRefs/>
</ds:datastoreItem>
</file>

<file path=customXml/itemProps65.xml><?xml version="1.0" encoding="utf-8"?>
<ds:datastoreItem xmlns:ds="http://schemas.openxmlformats.org/officeDocument/2006/customXml" ds:itemID="{5610605A-054D-47F7-A2D2-F3A09BE954DE}">
  <ds:schemaRefs/>
</ds:datastoreItem>
</file>

<file path=customXml/itemProps66.xml><?xml version="1.0" encoding="utf-8"?>
<ds:datastoreItem xmlns:ds="http://schemas.openxmlformats.org/officeDocument/2006/customXml" ds:itemID="{5C217AB1-CBA3-4695-8F29-194FE61D4039}">
  <ds:schemaRefs/>
</ds:datastoreItem>
</file>

<file path=customXml/itemProps67.xml><?xml version="1.0" encoding="utf-8"?>
<ds:datastoreItem xmlns:ds="http://schemas.openxmlformats.org/officeDocument/2006/customXml" ds:itemID="{507A7205-0E1B-4F33-B082-75379A93A53B}">
  <ds:schemaRefs/>
</ds:datastoreItem>
</file>

<file path=customXml/itemProps68.xml><?xml version="1.0" encoding="utf-8"?>
<ds:datastoreItem xmlns:ds="http://schemas.openxmlformats.org/officeDocument/2006/customXml" ds:itemID="{99461128-BE14-42CA-A5A6-BC83AFB00561}">
  <ds:schemaRefs/>
</ds:datastoreItem>
</file>

<file path=customXml/itemProps69.xml><?xml version="1.0" encoding="utf-8"?>
<ds:datastoreItem xmlns:ds="http://schemas.openxmlformats.org/officeDocument/2006/customXml" ds:itemID="{ACE58F1E-BF1E-432D-B825-1AF7C3ADBE69}">
  <ds:schemaRefs/>
</ds:datastoreItem>
</file>

<file path=customXml/itemProps7.xml><?xml version="1.0" encoding="utf-8"?>
<ds:datastoreItem xmlns:ds="http://schemas.openxmlformats.org/officeDocument/2006/customXml" ds:itemID="{CBA07950-7F82-485D-853C-3667DB5713EF}">
  <ds:schemaRefs/>
</ds:datastoreItem>
</file>

<file path=customXml/itemProps70.xml><?xml version="1.0" encoding="utf-8"?>
<ds:datastoreItem xmlns:ds="http://schemas.openxmlformats.org/officeDocument/2006/customXml" ds:itemID="{8C60431C-B051-4AD2-A9B3-AE066B69D68F}">
  <ds:schemaRefs/>
</ds:datastoreItem>
</file>

<file path=customXml/itemProps71.xml><?xml version="1.0" encoding="utf-8"?>
<ds:datastoreItem xmlns:ds="http://schemas.openxmlformats.org/officeDocument/2006/customXml" ds:itemID="{2FE764A0-0876-42C1-9ABF-D5070FC6E963}">
  <ds:schemaRefs/>
</ds:datastoreItem>
</file>

<file path=customXml/itemProps72.xml><?xml version="1.0" encoding="utf-8"?>
<ds:datastoreItem xmlns:ds="http://schemas.openxmlformats.org/officeDocument/2006/customXml" ds:itemID="{7EB7115A-1011-4BA5-AD01-F5B03A21BFC3}">
  <ds:schemaRefs/>
</ds:datastoreItem>
</file>

<file path=customXml/itemProps73.xml><?xml version="1.0" encoding="utf-8"?>
<ds:datastoreItem xmlns:ds="http://schemas.openxmlformats.org/officeDocument/2006/customXml" ds:itemID="{9EFA1954-B79E-44F1-92CC-EACC839A19FA}">
  <ds:schemaRefs/>
</ds:datastoreItem>
</file>

<file path=customXml/itemProps74.xml><?xml version="1.0" encoding="utf-8"?>
<ds:datastoreItem xmlns:ds="http://schemas.openxmlformats.org/officeDocument/2006/customXml" ds:itemID="{7095EC9B-52E2-49CD-9433-E8BF5D536662}">
  <ds:schemaRefs/>
</ds:datastoreItem>
</file>

<file path=customXml/itemProps75.xml><?xml version="1.0" encoding="utf-8"?>
<ds:datastoreItem xmlns:ds="http://schemas.openxmlformats.org/officeDocument/2006/customXml" ds:itemID="{0ACC7305-A3D8-4704-8C9D-61411FD1E3B6}">
  <ds:schemaRefs/>
</ds:datastoreItem>
</file>

<file path=customXml/itemProps76.xml><?xml version="1.0" encoding="utf-8"?>
<ds:datastoreItem xmlns:ds="http://schemas.openxmlformats.org/officeDocument/2006/customXml" ds:itemID="{D254FBB7-3DFC-46F6-9F94-85AC0138C117}">
  <ds:schemaRefs/>
</ds:datastoreItem>
</file>

<file path=customXml/itemProps77.xml><?xml version="1.0" encoding="utf-8"?>
<ds:datastoreItem xmlns:ds="http://schemas.openxmlformats.org/officeDocument/2006/customXml" ds:itemID="{81CBA830-ED1B-4264-B51B-98D8E64A8610}">
  <ds:schemaRefs/>
</ds:datastoreItem>
</file>

<file path=customXml/itemProps78.xml><?xml version="1.0" encoding="utf-8"?>
<ds:datastoreItem xmlns:ds="http://schemas.openxmlformats.org/officeDocument/2006/customXml" ds:itemID="{56F191C3-717B-4F30-B737-90F85D8D00B4}">
  <ds:schemaRefs/>
</ds:datastoreItem>
</file>

<file path=customXml/itemProps79.xml><?xml version="1.0" encoding="utf-8"?>
<ds:datastoreItem xmlns:ds="http://schemas.openxmlformats.org/officeDocument/2006/customXml" ds:itemID="{AEC5405F-CBF0-4E3D-8C79-ED02242DF0A1}">
  <ds:schemaRefs/>
</ds:datastoreItem>
</file>

<file path=customXml/itemProps8.xml><?xml version="1.0" encoding="utf-8"?>
<ds:datastoreItem xmlns:ds="http://schemas.openxmlformats.org/officeDocument/2006/customXml" ds:itemID="{14459513-5648-470B-9A82-CA4814472F61}">
  <ds:schemaRefs/>
</ds:datastoreItem>
</file>

<file path=customXml/itemProps80.xml><?xml version="1.0" encoding="utf-8"?>
<ds:datastoreItem xmlns:ds="http://schemas.openxmlformats.org/officeDocument/2006/customXml" ds:itemID="{BBFAF27D-E39D-4D01-B9FE-6D4099AFE4B7}">
  <ds:schemaRefs/>
</ds:datastoreItem>
</file>

<file path=customXml/itemProps81.xml><?xml version="1.0" encoding="utf-8"?>
<ds:datastoreItem xmlns:ds="http://schemas.openxmlformats.org/officeDocument/2006/customXml" ds:itemID="{FB0F372F-82F8-4CB3-9D56-B349A4ADD877}">
  <ds:schemaRefs/>
</ds:datastoreItem>
</file>

<file path=customXml/itemProps82.xml><?xml version="1.0" encoding="utf-8"?>
<ds:datastoreItem xmlns:ds="http://schemas.openxmlformats.org/officeDocument/2006/customXml" ds:itemID="{6D2EFF49-FB6D-4015-8D26-CA40BE305105}">
  <ds:schemaRefs/>
</ds:datastoreItem>
</file>

<file path=customXml/itemProps83.xml><?xml version="1.0" encoding="utf-8"?>
<ds:datastoreItem xmlns:ds="http://schemas.openxmlformats.org/officeDocument/2006/customXml" ds:itemID="{26CCA744-BDBE-47F9-BA20-011A637BCC6B}">
  <ds:schemaRefs/>
</ds:datastoreItem>
</file>

<file path=customXml/itemProps84.xml><?xml version="1.0" encoding="utf-8"?>
<ds:datastoreItem xmlns:ds="http://schemas.openxmlformats.org/officeDocument/2006/customXml" ds:itemID="{007E9DAF-C7F4-46A2-AA75-A36DC10F25C0}">
  <ds:schemaRefs/>
</ds:datastoreItem>
</file>

<file path=customXml/itemProps85.xml><?xml version="1.0" encoding="utf-8"?>
<ds:datastoreItem xmlns:ds="http://schemas.openxmlformats.org/officeDocument/2006/customXml" ds:itemID="{736CB79E-E4B6-45AF-944B-B002282F118E}">
  <ds:schemaRefs/>
</ds:datastoreItem>
</file>

<file path=customXml/itemProps86.xml><?xml version="1.0" encoding="utf-8"?>
<ds:datastoreItem xmlns:ds="http://schemas.openxmlformats.org/officeDocument/2006/customXml" ds:itemID="{1A16FA13-06CC-4454-9FFE-7F6A2D1FBB83}">
  <ds:schemaRefs/>
</ds:datastoreItem>
</file>

<file path=customXml/itemProps87.xml><?xml version="1.0" encoding="utf-8"?>
<ds:datastoreItem xmlns:ds="http://schemas.openxmlformats.org/officeDocument/2006/customXml" ds:itemID="{B7DCE015-B8BE-4703-8979-B3B94A2A245A}">
  <ds:schemaRefs/>
</ds:datastoreItem>
</file>

<file path=customXml/itemProps88.xml><?xml version="1.0" encoding="utf-8"?>
<ds:datastoreItem xmlns:ds="http://schemas.openxmlformats.org/officeDocument/2006/customXml" ds:itemID="{A3EFF2D0-CB65-4D0A-8F4F-F541DC1940B4}">
  <ds:schemaRefs/>
</ds:datastoreItem>
</file>

<file path=customXml/itemProps89.xml><?xml version="1.0" encoding="utf-8"?>
<ds:datastoreItem xmlns:ds="http://schemas.openxmlformats.org/officeDocument/2006/customXml" ds:itemID="{85C084BB-26BB-4281-8F11-6242EC043C02}">
  <ds:schemaRefs/>
</ds:datastoreItem>
</file>

<file path=customXml/itemProps9.xml><?xml version="1.0" encoding="utf-8"?>
<ds:datastoreItem xmlns:ds="http://schemas.openxmlformats.org/officeDocument/2006/customXml" ds:itemID="{604CEBCE-CB23-405E-AE43-A3BAC390DA59}">
  <ds:schemaRefs/>
</ds:datastoreItem>
</file>

<file path=customXml/itemProps90.xml><?xml version="1.0" encoding="utf-8"?>
<ds:datastoreItem xmlns:ds="http://schemas.openxmlformats.org/officeDocument/2006/customXml" ds:itemID="{168AF0FE-4488-4346-A677-BEFF454B5C69}">
  <ds:schemaRefs/>
</ds:datastoreItem>
</file>

<file path=customXml/itemProps91.xml><?xml version="1.0" encoding="utf-8"?>
<ds:datastoreItem xmlns:ds="http://schemas.openxmlformats.org/officeDocument/2006/customXml" ds:itemID="{FAA4923A-F911-48D7-823D-AF09F3B6D3CF}">
  <ds:schemaRefs/>
</ds:datastoreItem>
</file>

<file path=customXml/itemProps92.xml><?xml version="1.0" encoding="utf-8"?>
<ds:datastoreItem xmlns:ds="http://schemas.openxmlformats.org/officeDocument/2006/customXml" ds:itemID="{AE2D07A0-F55B-486A-B0F0-58577C93D084}">
  <ds:schemaRefs/>
</ds:datastoreItem>
</file>

<file path=customXml/itemProps93.xml><?xml version="1.0" encoding="utf-8"?>
<ds:datastoreItem xmlns:ds="http://schemas.openxmlformats.org/officeDocument/2006/customXml" ds:itemID="{02D4DC5A-303C-4F51-A5EE-AA2DBE2B02D9}">
  <ds:schemaRefs/>
</ds:datastoreItem>
</file>

<file path=customXml/itemProps94.xml><?xml version="1.0" encoding="utf-8"?>
<ds:datastoreItem xmlns:ds="http://schemas.openxmlformats.org/officeDocument/2006/customXml" ds:itemID="{17AA58BC-3AAF-476E-97F3-8EB4F1EC15B7}">
  <ds:schemaRefs/>
</ds:datastoreItem>
</file>

<file path=customXml/itemProps95.xml><?xml version="1.0" encoding="utf-8"?>
<ds:datastoreItem xmlns:ds="http://schemas.openxmlformats.org/officeDocument/2006/customXml" ds:itemID="{543EC93F-68EF-42FE-9F68-DF4496EC4DB0}">
  <ds:schemaRefs/>
</ds:datastoreItem>
</file>

<file path=customXml/itemProps96.xml><?xml version="1.0" encoding="utf-8"?>
<ds:datastoreItem xmlns:ds="http://schemas.openxmlformats.org/officeDocument/2006/customXml" ds:itemID="{4CEA5D63-677D-476A-AA8B-D4E5EC95CE0C}">
  <ds:schemaRefs/>
</ds:datastoreItem>
</file>

<file path=customXml/itemProps97.xml><?xml version="1.0" encoding="utf-8"?>
<ds:datastoreItem xmlns:ds="http://schemas.openxmlformats.org/officeDocument/2006/customXml" ds:itemID="{6657BE40-5FFA-4567-A148-88C88C1713D7}">
  <ds:schemaRefs/>
</ds:datastoreItem>
</file>

<file path=customXml/itemProps98.xml><?xml version="1.0" encoding="utf-8"?>
<ds:datastoreItem xmlns:ds="http://schemas.openxmlformats.org/officeDocument/2006/customXml" ds:itemID="{A679FE6A-DAAC-4EA4-825A-2446ABE6179B}">
  <ds:schemaRefs/>
</ds:datastoreItem>
</file>

<file path=customXml/itemProps99.xml><?xml version="1.0" encoding="utf-8"?>
<ds:datastoreItem xmlns:ds="http://schemas.openxmlformats.org/officeDocument/2006/customXml" ds:itemID="{6C3F2A19-E7BB-4C79-99B1-F5578DF2127D}">
  <ds:schemaRefs/>
</ds:datastoreItem>
</file>

<file path=docProps/app.xml><?xml version="1.0" encoding="utf-8"?>
<Properties xmlns="http://schemas.openxmlformats.org/officeDocument/2006/extended-properties" xmlns:vt="http://schemas.openxmlformats.org/officeDocument/2006/docPropsVTypes">
  <Template>主题1</Template>
  <TotalTime>163</TotalTime>
  <Words>8011</Words>
  <Application>Microsoft Office PowerPoint</Application>
  <PresentationFormat>自定义</PresentationFormat>
  <Paragraphs>1445</Paragraphs>
  <Slides>218</Slides>
  <Notes>217</Notes>
  <HiddenSlides>0</HiddenSlides>
  <MMClips>0</MMClips>
  <ScaleCrop>false</ScaleCrop>
  <HeadingPairs>
    <vt:vector size="4" baseType="variant">
      <vt:variant>
        <vt:lpstr>主题</vt:lpstr>
      </vt:variant>
      <vt:variant>
        <vt:i4>1</vt:i4>
      </vt:variant>
      <vt:variant>
        <vt:lpstr>幻灯片标题</vt:lpstr>
      </vt:variant>
      <vt:variant>
        <vt:i4>218</vt:i4>
      </vt:variant>
    </vt:vector>
  </HeadingPairs>
  <TitlesOfParts>
    <vt:vector size="219" baseType="lpstr">
      <vt:lpstr>主题1</vt:lpstr>
      <vt:lpstr>高考语文 (江苏省专用)</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幻灯片 166</vt:lpstr>
      <vt:lpstr>幻灯片 167</vt:lpstr>
      <vt:lpstr>幻灯片 168</vt:lpstr>
      <vt:lpstr>幻灯片 169</vt:lpstr>
      <vt:lpstr>幻灯片 170</vt:lpstr>
      <vt:lpstr>幻灯片 171</vt:lpstr>
      <vt:lpstr>幻灯片 172</vt:lpstr>
      <vt:lpstr>幻灯片 173</vt:lpstr>
      <vt:lpstr>幻灯片 174</vt:lpstr>
      <vt:lpstr>幻灯片 175</vt:lpstr>
      <vt:lpstr>幻灯片 176</vt:lpstr>
      <vt:lpstr>幻灯片 177</vt:lpstr>
      <vt:lpstr>幻灯片 178</vt:lpstr>
      <vt:lpstr>幻灯片 179</vt:lpstr>
      <vt:lpstr>幻灯片 180</vt:lpstr>
      <vt:lpstr>幻灯片 181</vt:lpstr>
      <vt:lpstr>幻灯片 182</vt:lpstr>
      <vt:lpstr>幻灯片 183</vt:lpstr>
      <vt:lpstr>幻灯片 184</vt:lpstr>
      <vt:lpstr>幻灯片 185</vt:lpstr>
      <vt:lpstr>幻灯片 186</vt:lpstr>
      <vt:lpstr>幻灯片 187</vt:lpstr>
      <vt:lpstr>幻灯片 188</vt:lpstr>
      <vt:lpstr>幻灯片 189</vt:lpstr>
      <vt:lpstr>幻灯片 190</vt:lpstr>
      <vt:lpstr>幻灯片 191</vt:lpstr>
      <vt:lpstr>幻灯片 192</vt:lpstr>
      <vt:lpstr>幻灯片 193</vt:lpstr>
      <vt:lpstr>幻灯片 194</vt:lpstr>
      <vt:lpstr>幻灯片 195</vt:lpstr>
      <vt:lpstr>幻灯片 196</vt:lpstr>
      <vt:lpstr>幻灯片 197</vt:lpstr>
      <vt:lpstr>幻灯片 198</vt:lpstr>
      <vt:lpstr>幻灯片 199</vt:lpstr>
      <vt:lpstr>幻灯片 200</vt:lpstr>
      <vt:lpstr>幻灯片 201</vt:lpstr>
      <vt:lpstr>幻灯片 202</vt:lpstr>
      <vt:lpstr>幻灯片 203</vt:lpstr>
      <vt:lpstr>幻灯片 204</vt:lpstr>
      <vt:lpstr>幻灯片 205</vt:lpstr>
      <vt:lpstr>幻灯片 206</vt:lpstr>
      <vt:lpstr>幻灯片 207</vt:lpstr>
      <vt:lpstr>幻灯片 208</vt:lpstr>
      <vt:lpstr>幻灯片 209</vt:lpstr>
      <vt:lpstr>幻灯片 210</vt:lpstr>
      <vt:lpstr>幻灯片 211</vt:lpstr>
      <vt:lpstr>幻灯片 212</vt:lpstr>
      <vt:lpstr>幻灯片 213</vt:lpstr>
      <vt:lpstr>幻灯片 214</vt:lpstr>
      <vt:lpstr>幻灯片 215</vt:lpstr>
      <vt:lpstr>幻灯片 216</vt:lpstr>
      <vt:lpstr>幻灯片 217</vt:lpstr>
      <vt:lpstr>幻灯片 218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User</cp:lastModifiedBy>
  <cp:revision>245</cp:revision>
  <dcterms:modified xsi:type="dcterms:W3CDTF">2019-03-06T07:53:15Z</dcterms:modified>
  <cp:category> </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 </vt:lpwstr>
  </property>
</Properties>
</file>