
<file path=[Content_Types].xml><?xml version="1.0" encoding="utf-8"?>
<Types xmlns="http://schemas.openxmlformats.org/package/2006/content-types">
  <Override PartName="/customXml/itemProps35.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customXml/itemProps58.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25.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32.xml" ContentType="application/vnd.openxmlformats-officedocument.customXmlProperties+xml"/>
  <Override PartName="/customXml/itemProps4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customXml/itemProps21.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xml" ContentType="application/vnd.openxmlformats-officedocument.customXmlProperties+xml"/>
  <Override PartName="/customXml/itemProps48.xml" ContentType="application/vnd.openxmlformats-officedocument.customXmlProperties+xml"/>
  <Override PartName="/customXml/itemProps19.xml" ContentType="application/vnd.openxmlformats-officedocument.customXmlProperties+xml"/>
  <Override PartName="/customXml/itemProps37.xml" ContentType="application/vnd.openxmlformats-officedocument.customXmlProperties+xml"/>
  <Override PartName="/customXml/itemProps55.xml" ContentType="application/vnd.openxmlformats-officedocument.customXmlProperties+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customXml/itemProps33.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ppt/slides/slide8.xml" ContentType="application/vnd.openxmlformats-officedocument.presentationml.slide+xml"/>
  <Override PartName="/customXml/itemProps53.xml" ContentType="application/vnd.openxmlformats-officedocument.customXmlProperties+xml"/>
  <Override PartName="/ppt/slides/slide29.xml" ContentType="application/vnd.openxmlformats-officedocument.presentationml.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customXml/itemProps31.xml" ContentType="application/vnd.openxmlformats-officedocument.customXmlPropertie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61"/>
  </p:sldMasterIdLst>
  <p:notesMasterIdLst>
    <p:notesMasterId r:id="rId122"/>
  </p:notesMasterIdLst>
  <p:sldIdLst>
    <p:sldId id="355" r:id="rId62"/>
    <p:sldId id="356" r:id="rId63"/>
    <p:sldId id="258" r:id="rId64"/>
    <p:sldId id="260" r:id="rId65"/>
    <p:sldId id="261" r:id="rId66"/>
    <p:sldId id="262" r:id="rId67"/>
    <p:sldId id="264" r:id="rId68"/>
    <p:sldId id="265" r:id="rId69"/>
    <p:sldId id="267" r:id="rId70"/>
    <p:sldId id="269" r:id="rId71"/>
    <p:sldId id="270" r:id="rId72"/>
    <p:sldId id="272" r:id="rId73"/>
    <p:sldId id="274" r:id="rId74"/>
    <p:sldId id="275" r:id="rId75"/>
    <p:sldId id="277" r:id="rId76"/>
    <p:sldId id="279" r:id="rId77"/>
    <p:sldId id="282" r:id="rId78"/>
    <p:sldId id="284" r:id="rId79"/>
    <p:sldId id="285" r:id="rId80"/>
    <p:sldId id="286" r:id="rId81"/>
    <p:sldId id="288" r:id="rId82"/>
    <p:sldId id="291" r:id="rId83"/>
    <p:sldId id="293" r:id="rId84"/>
    <p:sldId id="295" r:id="rId85"/>
    <p:sldId id="296" r:id="rId86"/>
    <p:sldId id="297" r:id="rId87"/>
    <p:sldId id="299" r:id="rId88"/>
    <p:sldId id="301" r:id="rId89"/>
    <p:sldId id="302" r:id="rId90"/>
    <p:sldId id="304" r:id="rId91"/>
    <p:sldId id="306" r:id="rId92"/>
    <p:sldId id="308" r:id="rId93"/>
    <p:sldId id="310" r:id="rId94"/>
    <p:sldId id="311" r:id="rId95"/>
    <p:sldId id="312" r:id="rId96"/>
    <p:sldId id="314" r:id="rId97"/>
    <p:sldId id="315" r:id="rId98"/>
    <p:sldId id="316" r:id="rId99"/>
    <p:sldId id="357" r:id="rId100"/>
    <p:sldId id="317" r:id="rId101"/>
    <p:sldId id="318" r:id="rId102"/>
    <p:sldId id="319" r:id="rId103"/>
    <p:sldId id="321" r:id="rId104"/>
    <p:sldId id="323" r:id="rId105"/>
    <p:sldId id="325" r:id="rId106"/>
    <p:sldId id="326" r:id="rId107"/>
    <p:sldId id="329" r:id="rId108"/>
    <p:sldId id="331" r:id="rId109"/>
    <p:sldId id="333" r:id="rId110"/>
    <p:sldId id="335" r:id="rId111"/>
    <p:sldId id="336" r:id="rId112"/>
    <p:sldId id="339" r:id="rId113"/>
    <p:sldId id="341" r:id="rId114"/>
    <p:sldId id="343" r:id="rId115"/>
    <p:sldId id="344" r:id="rId116"/>
    <p:sldId id="345" r:id="rId117"/>
    <p:sldId id="348" r:id="rId118"/>
    <p:sldId id="350" r:id="rId119"/>
    <p:sldId id="351" r:id="rId120"/>
    <p:sldId id="353" r:id="rId121"/>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100" d="100"/>
          <a:sy n="100" d="100"/>
        </p:scale>
        <p:origin x="-336" y="-3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5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slide" Target="slides/slide2.xml"/><Relationship Id="rId68" Type="http://schemas.openxmlformats.org/officeDocument/2006/relationships/slide" Target="slides/slide7.xml"/><Relationship Id="rId84" Type="http://schemas.openxmlformats.org/officeDocument/2006/relationships/slide" Target="slides/slide23.xml"/><Relationship Id="rId89" Type="http://schemas.openxmlformats.org/officeDocument/2006/relationships/slide" Target="slides/slide28.xml"/><Relationship Id="rId112" Type="http://schemas.openxmlformats.org/officeDocument/2006/relationships/slide" Target="slides/slide51.xml"/><Relationship Id="rId16" Type="http://schemas.openxmlformats.org/officeDocument/2006/relationships/customXml" Target="../customXml/item16.xml"/><Relationship Id="rId107" Type="http://schemas.openxmlformats.org/officeDocument/2006/relationships/slide" Target="slides/slide46.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slide" Target="slides/slide13.xml"/><Relationship Id="rId79" Type="http://schemas.openxmlformats.org/officeDocument/2006/relationships/slide" Target="slides/slide18.xml"/><Relationship Id="rId102" Type="http://schemas.openxmlformats.org/officeDocument/2006/relationships/slide" Target="slides/slide41.xml"/><Relationship Id="rId123" Type="http://schemas.openxmlformats.org/officeDocument/2006/relationships/presProps" Target="presProps.xml"/><Relationship Id="rId5" Type="http://schemas.openxmlformats.org/officeDocument/2006/relationships/customXml" Target="../customXml/item5.xml"/><Relationship Id="rId61" Type="http://schemas.openxmlformats.org/officeDocument/2006/relationships/slideMaster" Target="slideMasters/slideMaster1.xml"/><Relationship Id="rId82" Type="http://schemas.openxmlformats.org/officeDocument/2006/relationships/slide" Target="slides/slide21.xml"/><Relationship Id="rId90" Type="http://schemas.openxmlformats.org/officeDocument/2006/relationships/slide" Target="slides/slide29.xml"/><Relationship Id="rId95" Type="http://schemas.openxmlformats.org/officeDocument/2006/relationships/slide" Target="slides/slide34.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slide" Target="slides/slide3.xml"/><Relationship Id="rId69" Type="http://schemas.openxmlformats.org/officeDocument/2006/relationships/slide" Target="slides/slide8.xml"/><Relationship Id="rId77" Type="http://schemas.openxmlformats.org/officeDocument/2006/relationships/slide" Target="slides/slide16.xml"/><Relationship Id="rId100" Type="http://schemas.openxmlformats.org/officeDocument/2006/relationships/slide" Target="slides/slide39.xml"/><Relationship Id="rId105" Type="http://schemas.openxmlformats.org/officeDocument/2006/relationships/slide" Target="slides/slide44.xml"/><Relationship Id="rId113" Type="http://schemas.openxmlformats.org/officeDocument/2006/relationships/slide" Target="slides/slide52.xml"/><Relationship Id="rId118" Type="http://schemas.openxmlformats.org/officeDocument/2006/relationships/slide" Target="slides/slide57.xml"/><Relationship Id="rId126"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1.xml"/><Relationship Id="rId80" Type="http://schemas.openxmlformats.org/officeDocument/2006/relationships/slide" Target="slides/slide19.xml"/><Relationship Id="rId85" Type="http://schemas.openxmlformats.org/officeDocument/2006/relationships/slide" Target="slides/slide24.xml"/><Relationship Id="rId93" Type="http://schemas.openxmlformats.org/officeDocument/2006/relationships/slide" Target="slides/slide32.xml"/><Relationship Id="rId98" Type="http://schemas.openxmlformats.org/officeDocument/2006/relationships/slide" Target="slides/slide37.xml"/><Relationship Id="rId121" Type="http://schemas.openxmlformats.org/officeDocument/2006/relationships/slide" Target="slides/slide60.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slide" Target="slides/slide6.xml"/><Relationship Id="rId103" Type="http://schemas.openxmlformats.org/officeDocument/2006/relationships/slide" Target="slides/slide42.xml"/><Relationship Id="rId108" Type="http://schemas.openxmlformats.org/officeDocument/2006/relationships/slide" Target="slides/slide47.xml"/><Relationship Id="rId116" Type="http://schemas.openxmlformats.org/officeDocument/2006/relationships/slide" Target="slides/slide55.xml"/><Relationship Id="rId124" Type="http://schemas.openxmlformats.org/officeDocument/2006/relationships/viewProps" Target="viewProps.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1.xml"/><Relationship Id="rId70" Type="http://schemas.openxmlformats.org/officeDocument/2006/relationships/slide" Target="slides/slide9.xml"/><Relationship Id="rId75" Type="http://schemas.openxmlformats.org/officeDocument/2006/relationships/slide" Target="slides/slide14.xml"/><Relationship Id="rId83" Type="http://schemas.openxmlformats.org/officeDocument/2006/relationships/slide" Target="slides/slide22.xml"/><Relationship Id="rId88" Type="http://schemas.openxmlformats.org/officeDocument/2006/relationships/slide" Target="slides/slide27.xml"/><Relationship Id="rId91" Type="http://schemas.openxmlformats.org/officeDocument/2006/relationships/slide" Target="slides/slide30.xml"/><Relationship Id="rId96" Type="http://schemas.openxmlformats.org/officeDocument/2006/relationships/slide" Target="slides/slide35.xml"/><Relationship Id="rId111"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45.xml"/><Relationship Id="rId114" Type="http://schemas.openxmlformats.org/officeDocument/2006/relationships/slide" Target="slides/slide53.xml"/><Relationship Id="rId119" Type="http://schemas.openxmlformats.org/officeDocument/2006/relationships/slide" Target="slides/slide58.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slide" Target="slides/slide4.xml"/><Relationship Id="rId73" Type="http://schemas.openxmlformats.org/officeDocument/2006/relationships/slide" Target="slides/slide12.xml"/><Relationship Id="rId78" Type="http://schemas.openxmlformats.org/officeDocument/2006/relationships/slide" Target="slides/slide17.xml"/><Relationship Id="rId81" Type="http://schemas.openxmlformats.org/officeDocument/2006/relationships/slide" Target="slides/slide20.xml"/><Relationship Id="rId86" Type="http://schemas.openxmlformats.org/officeDocument/2006/relationships/slide" Target="slides/slide25.xml"/><Relationship Id="rId94" Type="http://schemas.openxmlformats.org/officeDocument/2006/relationships/slide" Target="slides/slide33.xml"/><Relationship Id="rId99" Type="http://schemas.openxmlformats.org/officeDocument/2006/relationships/slide" Target="slides/slide38.xml"/><Relationship Id="rId101" Type="http://schemas.openxmlformats.org/officeDocument/2006/relationships/slide" Target="slides/slide40.xml"/><Relationship Id="rId122"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8.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15.xml"/><Relationship Id="rId97" Type="http://schemas.openxmlformats.org/officeDocument/2006/relationships/slide" Target="slides/slide36.xml"/><Relationship Id="rId104" Type="http://schemas.openxmlformats.org/officeDocument/2006/relationships/slide" Target="slides/slide43.xml"/><Relationship Id="rId120" Type="http://schemas.openxmlformats.org/officeDocument/2006/relationships/slide" Target="slides/slide59.xml"/><Relationship Id="rId125" Type="http://schemas.openxmlformats.org/officeDocument/2006/relationships/theme" Target="theme/theme1.xml"/><Relationship Id="rId7" Type="http://schemas.openxmlformats.org/officeDocument/2006/relationships/customXml" Target="../customXml/item7.xml"/><Relationship Id="rId71" Type="http://schemas.openxmlformats.org/officeDocument/2006/relationships/slide" Target="slides/slide10.xml"/><Relationship Id="rId92" Type="http://schemas.openxmlformats.org/officeDocument/2006/relationships/slide" Target="slides/slide31.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slide" Target="slides/slide5.xml"/><Relationship Id="rId87" Type="http://schemas.openxmlformats.org/officeDocument/2006/relationships/slide" Target="slides/slide26.xml"/><Relationship Id="rId110" Type="http://schemas.openxmlformats.org/officeDocument/2006/relationships/slide" Target="slides/slide49.xml"/><Relationship Id="rId11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2018-11-6</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74FC518D-AE7E-41F4-BDAF-13DD522B5C6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2" y="7"/>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4"/>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2"/>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2018-11-6</a:t>
            </a:fld>
            <a:endParaRPr lang="zh-CN" altLang="en-US"/>
          </a:p>
        </p:txBody>
      </p:sp>
      <p:sp>
        <p:nvSpPr>
          <p:cNvPr id="5" name="页脚占位符 4"/>
          <p:cNvSpPr>
            <a:spLocks noGrp="1"/>
          </p:cNvSpPr>
          <p:nvPr>
            <p:ph type="ftr" sz="quarter" idx="3"/>
          </p:nvPr>
        </p:nvSpPr>
        <p:spPr>
          <a:xfrm>
            <a:off x="4144991" y="6340172"/>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2"/>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8"/>
            <a:ext cx="3970175" cy="556509"/>
          </a:xfrm>
          <a:prstGeom prst="rect">
            <a:avLst/>
          </a:prstGeom>
          <a:noFill/>
        </p:spPr>
      </p:pic>
      <p:sp>
        <p:nvSpPr>
          <p:cNvPr id="11" name="TextBox 10"/>
          <p:cNvSpPr txBox="1"/>
          <p:nvPr/>
        </p:nvSpPr>
        <p:spPr>
          <a:xfrm>
            <a:off x="985701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25.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5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3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18.xml"/><Relationship Id="rId5" Type="http://schemas.openxmlformats.org/officeDocument/2006/relationships/image" Target="../media/image13.pn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44.xml"/><Relationship Id="rId5" Type="http://schemas.openxmlformats.org/officeDocument/2006/relationships/image" Target="../media/image7.pn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26.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15.xml"/><Relationship Id="rId5" Type="http://schemas.openxmlformats.org/officeDocument/2006/relationships/image" Target="../media/image15.jpe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8.xml"/><Relationship Id="rId5" Type="http://schemas.openxmlformats.org/officeDocument/2006/relationships/image" Target="../media/image17.pn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33.xml"/><Relationship Id="rId5" Type="http://schemas.openxmlformats.org/officeDocument/2006/relationships/image" Target="../media/image7.pn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43.xml"/><Relationship Id="rId5" Type="http://schemas.openxmlformats.org/officeDocument/2006/relationships/slide" Target="slide36.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5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40.xml"/><Relationship Id="rId5" Type="http://schemas.openxmlformats.org/officeDocument/2006/relationships/image" Target="../media/image19.jpe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5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35.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20.xml"/><Relationship Id="rId5" Type="http://schemas.openxmlformats.org/officeDocument/2006/relationships/image" Target="../media/image7.png"/><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4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6.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customXml" Target="../../customXml/item54.xml"/><Relationship Id="rId5" Type="http://schemas.openxmlformats.org/officeDocument/2006/relationships/image" Target="../media/image22.jpe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4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3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1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27.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13.xml"/><Relationship Id="rId5" Type="http://schemas.openxmlformats.org/officeDocument/2006/relationships/image" Target="../media/image7.png"/><Relationship Id="rId4" Type="http://schemas.openxmlformats.org/officeDocument/2006/relationships/image" Target="../media/image2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customXml" Target="../../customXml/item58.xml"/><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customXml" Target="../../customXml/item45.xml"/><Relationship Id="rId5" Type="http://schemas.openxmlformats.org/officeDocument/2006/relationships/image" Target="../media/image9.png"/><Relationship Id="rId4" Type="http://schemas.openxmlformats.org/officeDocument/2006/relationships/image" Target="../media/image25.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customXml" Target="../../customXml/item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customXml" Target="../../customXml/item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38.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5.xml"/><Relationship Id="rId5" Type="http://schemas.openxmlformats.org/officeDocument/2006/relationships/image" Target="../media/image8.png"/><Relationship Id="rId4" Type="http://schemas.openxmlformats.org/officeDocument/2006/relationships/image" Target="../media/image26.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4.xml"/><Relationship Id="rId5" Type="http://schemas.openxmlformats.org/officeDocument/2006/relationships/image" Target="../media/image7.pn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21.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customXml" Target="../../customXml/item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customXml" Target="../../customXml/item42.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customXml" Target="../../customXml/item2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xml"/><Relationship Id="rId1" Type="http://schemas.openxmlformats.org/officeDocument/2006/relationships/customXml" Target="../../customXml/item5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customXml" Target="../../customXml/item59.xml"/><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5.xml"/><Relationship Id="rId1" Type="http://schemas.openxmlformats.org/officeDocument/2006/relationships/customXml" Target="../../customXml/item46.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customXml" Target="../../customXml/item3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2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customXml" Target="../../customXml/item1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customXml" Target="../../customXml/item39.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customXml" Target="../../customXml/item50.xml"/><Relationship Id="rId4" Type="http://schemas.openxmlformats.org/officeDocument/2006/relationships/image" Target="../media/image9.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customXml" Target="../../customXml/item3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customXml" Target="../../customXml/item1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customXml" Target="../../customXml/item4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5.xml"/><Relationship Id="rId1" Type="http://schemas.openxmlformats.org/officeDocument/2006/relationships/customXml" Target="../../customXml/item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5.xml"/><Relationship Id="rId1" Type="http://schemas.openxmlformats.org/officeDocument/2006/relationships/customXml" Target="../../customXml/item11.xml"/><Relationship Id="rId4" Type="http://schemas.openxmlformats.org/officeDocument/2006/relationships/image" Target="../media/image9.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customXml" Target="../../customXml/item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customXml" Target="../../customXml/item2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47.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customXml" Target="../../customXml/item2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3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56.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2017年工作文件\2017图书制作文件\3·2项目\2018版32二轮制作文件\二轮版式与PPT\2018版32二轮PPT模板-03.png"/>
          <p:cNvPicPr>
            <a:picLocks noChangeAspect="1" noChangeArrowheads="1"/>
          </p:cNvPicPr>
          <p:nvPr/>
        </p:nvPicPr>
        <p:blipFill>
          <a:blip r:embed="rId3" cstate="print"/>
          <a:srcRect/>
          <a:stretch>
            <a:fillRect/>
          </a:stretch>
        </p:blipFill>
        <p:spPr bwMode="auto">
          <a:xfrm>
            <a:off x="-1" y="4284367"/>
            <a:ext cx="12131675" cy="2556173"/>
          </a:xfrm>
          <a:prstGeom prst="rect">
            <a:avLst/>
          </a:prstGeom>
          <a:noFill/>
        </p:spPr>
      </p:pic>
      <p:pic>
        <p:nvPicPr>
          <p:cNvPr id="2051" name="Picture 3" descr="E:\2017年工作文件\2017图书制作文件\3·2项目\2018版32二轮制作文件\二轮版式与PPT\2018版32二轮PPT模板-01.png"/>
          <p:cNvPicPr>
            <a:picLocks noChangeAspect="1" noChangeArrowheads="1"/>
          </p:cNvPicPr>
          <p:nvPr/>
        </p:nvPicPr>
        <p:blipFill>
          <a:blip r:embed="rId4" cstate="print"/>
          <a:srcRect/>
          <a:stretch>
            <a:fillRect/>
          </a:stretch>
        </p:blipFill>
        <p:spPr bwMode="auto">
          <a:xfrm>
            <a:off x="4269868" y="-108123"/>
            <a:ext cx="3507752" cy="4536504"/>
          </a:xfrm>
          <a:prstGeom prst="rect">
            <a:avLst/>
          </a:prstGeom>
          <a:noFill/>
        </p:spPr>
      </p:pic>
      <p:sp>
        <p:nvSpPr>
          <p:cNvPr id="3" name="副标题 2"/>
          <p:cNvSpPr>
            <a:spLocks noGrp="1"/>
          </p:cNvSpPr>
          <p:nvPr>
            <p:ph type="subTitle" idx="4294967295"/>
          </p:nvPr>
        </p:nvSpPr>
        <p:spPr>
          <a:xfrm>
            <a:off x="1601342" y="5220469"/>
            <a:ext cx="8998614" cy="1145544"/>
          </a:xfrm>
          <a:prstGeom prst="rect">
            <a:avLst/>
          </a:prstGeom>
        </p:spPr>
        <p:txBody>
          <a:bodyPr/>
          <a:lstStyle/>
          <a:p>
            <a:pPr algn="ctr">
              <a:buNone/>
            </a:pPr>
            <a:r>
              <a:rPr lang="zh-CN" altLang="en-US" sz="4000" b="1" dirty="0" smtClean="0">
                <a:solidFill>
                  <a:schemeClr val="bg1"/>
                </a:solidFill>
                <a:latin typeface="黑体" pitchFamily="49" charset="-122"/>
                <a:ea typeface="黑体" pitchFamily="49" charset="-122"/>
              </a:rPr>
              <a:t>专题</a:t>
            </a:r>
            <a:r>
              <a:rPr lang="zh-CN" altLang="en-US" sz="4000" b="1" dirty="0" smtClean="0">
                <a:solidFill>
                  <a:schemeClr val="bg1"/>
                </a:solidFill>
                <a:latin typeface="黑体" pitchFamily="49" charset="-122"/>
                <a:ea typeface="黑体" pitchFamily="49" charset="-122"/>
              </a:rPr>
              <a:t>十</a:t>
            </a:r>
            <a:r>
              <a:rPr lang="zh-CN" altLang="en-US" sz="4000" b="1" dirty="0" smtClean="0">
                <a:solidFill>
                  <a:schemeClr val="bg1"/>
                </a:solidFill>
                <a:latin typeface="黑体" pitchFamily="49" charset="-122"/>
                <a:ea typeface="黑体" pitchFamily="49" charset="-122"/>
              </a:rPr>
              <a:t>一  </a:t>
            </a:r>
            <a:r>
              <a:rPr lang="zh-CN" altLang="en-US" sz="4000" b="1" dirty="0" smtClean="0">
                <a:solidFill>
                  <a:schemeClr val="bg1"/>
                </a:solidFill>
                <a:latin typeface="黑体" pitchFamily="49" charset="-122"/>
                <a:ea typeface="黑体" pitchFamily="49" charset="-122"/>
              </a:rPr>
              <a:t>图</a:t>
            </a:r>
            <a:r>
              <a:rPr lang="zh-CN" altLang="en-US" sz="4000" b="1" dirty="0" smtClean="0">
                <a:solidFill>
                  <a:schemeClr val="bg1"/>
                </a:solidFill>
                <a:latin typeface="黑体" pitchFamily="49" charset="-122"/>
                <a:ea typeface="黑体" pitchFamily="49" charset="-122"/>
              </a:rPr>
              <a:t>文转换,仿用</a:t>
            </a:r>
            <a:r>
              <a:rPr lang="zh-CN" altLang="en-US" sz="4000" b="1" dirty="0" smtClean="0">
                <a:solidFill>
                  <a:schemeClr val="bg1"/>
                </a:solidFill>
                <a:latin typeface="黑体" pitchFamily="49" charset="-122"/>
                <a:ea typeface="黑体" pitchFamily="49" charset="-122"/>
              </a:rPr>
              <a:t>、变换句式</a:t>
            </a:r>
            <a:endParaRPr lang="zh-CN" altLang="en-US" sz="4000" b="1"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248450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linds(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2.下面是某中学青年教师说课活动的构思流程图,请把这个构思写成一段话,</a:t>
            </a:r>
            <a:r>
              <a:t/>
            </a:r>
            <a:br/>
            <a:r>
              <a:rPr lang="zh-CN" altLang="en-US" sz="2607" kern="0" dirty="0" smtClean="0">
                <a:solidFill>
                  <a:srgbClr val="000000"/>
                </a:solidFill>
                <a:latin typeface="Times New Roman" pitchFamily="65" charset="-122"/>
                <a:ea typeface="宋体" pitchFamily="65" charset="-122"/>
              </a:rPr>
              <a:t>要求内容完整,表述准确,语言连贯,特别是要注意相关信息的整合,不超过90</a:t>
            </a:r>
            <a:r>
              <a:t/>
            </a:r>
            <a:br/>
            <a:r>
              <a:rPr lang="zh-CN" altLang="en-US" sz="2607" kern="0" dirty="0" smtClean="0">
                <a:solidFill>
                  <a:srgbClr val="000000"/>
                </a:solidFill>
                <a:latin typeface="Times New Roman" pitchFamily="65" charset="-122"/>
                <a:ea typeface="宋体" pitchFamily="65" charset="-122"/>
              </a:rPr>
              <a:t>个字。</a:t>
            </a:r>
            <a:endParaRPr lang="zh-CN" altLang="en-US"/>
          </a:p>
        </p:txBody>
      </p:sp>
      <p:pic>
        <p:nvPicPr>
          <p:cNvPr id="3" name="图片 2" descr="textimage2.jpeg"/>
          <p:cNvPicPr>
            <a:picLocks noChangeAspect="1"/>
          </p:cNvPicPr>
          <p:nvPr/>
        </p:nvPicPr>
        <p:blipFill>
          <a:blip r:embed="rId4" cstate="print"/>
          <a:stretch>
            <a:fillRect/>
          </a:stretch>
        </p:blipFill>
        <p:spPr>
          <a:xfrm>
            <a:off x="3041501" y="2340149"/>
            <a:ext cx="5616624" cy="4138565"/>
          </a:xfrm>
          <a:prstGeom prst="rect">
            <a:avLst/>
          </a:prstGeom>
        </p:spPr>
      </p:pic>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09" y="75597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(示例)教师先确定课题,然后通过对教学内容和教学对象的分析制订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教学目标,接着设计出包括教学结构、教学方式、教学手段、板书设计在内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的教学过程,并对其反复修改形成说课稿,之后正式说课。</a:t>
            </a:r>
            <a:endParaRPr lang="zh-CN" altLang="en-US" dirty="0">
              <a:solidFill>
                <a:srgbClr val="FF0000"/>
              </a:solidFill>
            </a:endParaRPr>
          </a:p>
        </p:txBody>
      </p:sp>
      <p:sp>
        <p:nvSpPr>
          <p:cNvPr id="3" name="TextBox 2"/>
          <p:cNvSpPr txBox="1"/>
          <p:nvPr/>
        </p:nvSpPr>
        <p:spPr>
          <a:xfrm>
            <a:off x="540000" y="2700189"/>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分析时注意各部分的逻辑关系以及箭头的指向,按要求作答即可。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徽标</a:t>
            </a:r>
            <a:r>
              <a:rPr lang="zh-CN" altLang="en-US" sz="2607" kern="0" dirty="0" smtClean="0">
                <a:solidFill>
                  <a:srgbClr val="000000"/>
                </a:solidFill>
                <a:latin typeface="Times New Roman" pitchFamily="65" charset="-122"/>
                <a:ea typeface="宋体" pitchFamily="65" charset="-122"/>
              </a:rPr>
              <a:t>题解题</a:t>
            </a:r>
            <a:r>
              <a:rPr lang="zh-CN" altLang="en-US" sz="2607" kern="0" dirty="0" smtClean="0">
                <a:solidFill>
                  <a:srgbClr val="000000"/>
                </a:solidFill>
                <a:latin typeface="Times New Roman" pitchFamily="65" charset="-122"/>
                <a:ea typeface="宋体" pitchFamily="65" charset="-122"/>
              </a:rPr>
              <a:t>“三字诀”</a:t>
            </a:r>
            <a:endParaRPr lang="zh-CN" altLang="en-US" dirty="0"/>
          </a:p>
        </p:txBody>
      </p:sp>
      <p:pic>
        <p:nvPicPr>
          <p:cNvPr id="3" name="图片 3" descr="textimage3.jpeg"/>
          <p:cNvPicPr>
            <a:picLocks noChangeAspect="1"/>
          </p:cNvPicPr>
          <p:nvPr/>
        </p:nvPicPr>
        <p:blipFill>
          <a:blip r:embed="rId4" cstate="print"/>
          <a:stretch>
            <a:fillRect/>
          </a:stretch>
        </p:blipFill>
        <p:spPr>
          <a:xfrm>
            <a:off x="593229" y="2196133"/>
            <a:ext cx="5037680" cy="3960440"/>
          </a:xfrm>
          <a:prstGeom prst="rect">
            <a:avLst/>
          </a:prstGeom>
        </p:spPr>
      </p:pic>
      <p:pic>
        <p:nvPicPr>
          <p:cNvPr id="2050" name="Picture 2"/>
          <p:cNvPicPr>
            <a:picLocks noChangeAspect="1" noChangeArrowheads="1"/>
          </p:cNvPicPr>
          <p:nvPr/>
        </p:nvPicPr>
        <p:blipFill>
          <a:blip r:embed="rId5" cstate="print"/>
          <a:srcRect/>
          <a:stretch>
            <a:fillRect/>
          </a:stretch>
        </p:blipFill>
        <p:spPr bwMode="auto">
          <a:xfrm>
            <a:off x="521221" y="827981"/>
            <a:ext cx="7285038" cy="6191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1134991"/>
          </a:xfrm>
          <a:prstGeom prst="rect">
            <a:avLst/>
          </a:prstGeom>
          <a:noFill/>
        </p:spPr>
        <p:txBody>
          <a:bodyPr wrap="square" lIns="0" tIns="0" rIns="0" bIns="0" rtlCol="0">
            <a:spAutoFit/>
          </a:bodyPr>
          <a:lstStyle/>
          <a:p>
            <a:pPr eaLnBrk="0" latinLnBrk="1" hangingPunct="0">
              <a:lnSpc>
                <a:spcPct val="150000"/>
              </a:lnSpc>
              <a:spcBef>
                <a:spcPts val="3575"/>
              </a:spcBef>
            </a:pPr>
            <a:r>
              <a:rPr lang="zh-CN" altLang="en-US" sz="2607" kern="0" dirty="0" smtClean="0">
                <a:solidFill>
                  <a:srgbClr val="000000"/>
                </a:solidFill>
                <a:latin typeface="Times New Roman" pitchFamily="65" charset="-122"/>
                <a:ea typeface="宋体" pitchFamily="65" charset="-122"/>
              </a:rPr>
              <a:t>下面</a:t>
            </a:r>
            <a:r>
              <a:rPr lang="zh-CN" altLang="en-US" sz="2607" kern="0" dirty="0" smtClean="0">
                <a:solidFill>
                  <a:srgbClr val="000000"/>
                </a:solidFill>
                <a:latin typeface="Times New Roman" pitchFamily="65" charset="-122"/>
                <a:ea typeface="宋体" pitchFamily="65" charset="-122"/>
              </a:rPr>
              <a:t>是某报社为“十三五”规划设计的宣传图标。请写出</a:t>
            </a:r>
            <a:r>
              <a:rPr lang="zh-CN" altLang="en-US" sz="2607" kern="0" dirty="0" smtClean="0">
                <a:solidFill>
                  <a:srgbClr val="000000"/>
                </a:solidFill>
                <a:latin typeface="Times New Roman" pitchFamily="65" charset="-122"/>
                <a:ea typeface="宋体" pitchFamily="65" charset="-122"/>
              </a:rPr>
              <a:t>构图</a:t>
            </a:r>
            <a:r>
              <a:rPr lang="zh-CN" altLang="en-US" sz="2607" kern="0" dirty="0" smtClean="0">
                <a:solidFill>
                  <a:srgbClr val="000000"/>
                </a:solidFill>
                <a:latin typeface="Times New Roman" pitchFamily="65" charset="-122"/>
                <a:ea typeface="宋体" pitchFamily="65" charset="-122"/>
              </a:rPr>
              <a:t>要素</a:t>
            </a:r>
            <a:r>
              <a:rPr lang="zh-CN" altLang="en-US" sz="2607" kern="0" dirty="0" smtClean="0">
                <a:solidFill>
                  <a:srgbClr val="000000"/>
                </a:solidFill>
                <a:latin typeface="Times New Roman" pitchFamily="65" charset="-122"/>
                <a:ea typeface="宋体" pitchFamily="65" charset="-122"/>
              </a:rPr>
              <a:t>,并说明图形寓意。要求语意简明,句子通顺,不超过100个字</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图片 3" descr="textimage4.jpeg"/>
          <p:cNvPicPr>
            <a:picLocks noChangeAspect="1"/>
          </p:cNvPicPr>
          <p:nvPr/>
        </p:nvPicPr>
        <p:blipFill>
          <a:blip r:embed="rId4" cstate="print"/>
          <a:stretch>
            <a:fillRect/>
          </a:stretch>
        </p:blipFill>
        <p:spPr>
          <a:xfrm>
            <a:off x="4049613" y="2772197"/>
            <a:ext cx="2736304" cy="2320077"/>
          </a:xfrm>
          <a:prstGeom prst="rect">
            <a:avLst/>
          </a:prstGeom>
        </p:spPr>
      </p:pic>
      <p:pic>
        <p:nvPicPr>
          <p:cNvPr id="4" name="Picture 5"/>
          <p:cNvPicPr>
            <a:picLocks noChangeAspect="1" noChangeArrowheads="1"/>
          </p:cNvPicPr>
          <p:nvPr/>
        </p:nvPicPr>
        <p:blipFill>
          <a:blip r:embed="rId5" cstate="print"/>
          <a:srcRect/>
          <a:stretch>
            <a:fillRect/>
          </a:stretch>
        </p:blipFill>
        <p:spPr bwMode="auto">
          <a:xfrm>
            <a:off x="535509" y="971997"/>
            <a:ext cx="2419350" cy="590550"/>
          </a:xfrm>
          <a:prstGeom prst="rect">
            <a:avLst/>
          </a:prstGeom>
          <a:noFill/>
          <a:ln w="9525">
            <a:noFill/>
            <a:miter lim="800000"/>
            <a:headEnd/>
            <a:tailEnd/>
          </a:ln>
        </p:spPr>
      </p:pic>
      <p:sp>
        <p:nvSpPr>
          <p:cNvPr id="5" name="TextBox 2"/>
          <p:cNvSpPr txBox="1"/>
          <p:nvPr/>
        </p:nvSpPr>
        <p:spPr>
          <a:xfrm>
            <a:off x="535509" y="5223951"/>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36093"/>
          <a:ext cx="10987200" cy="3572876"/>
        </p:xfrm>
        <a:graphic>
          <a:graphicData uri="http://schemas.openxmlformats.org/drawingml/2006/table">
            <a:tbl>
              <a:tblPr/>
              <a:tblGrid>
                <a:gridCol w="989333"/>
                <a:gridCol w="9997867"/>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阐释</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看</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看要素和顺序。该宣传图标的整体像一个“丰”字,由“十三五”的起止时间(2016和2020)、</a:t>
                      </a:r>
                      <a:r>
                        <a:rPr lang="zh-CN" altLang="en-US" sz="1600" kern="0" dirty="0" smtClean="0">
                          <a:solidFill>
                            <a:srgbClr val="000000"/>
                          </a:solidFill>
                          <a:latin typeface="Times New Roman" pitchFamily="65" charset="-122"/>
                          <a:ea typeface="宋体" pitchFamily="65" charset="-122"/>
                        </a:rPr>
                        <a:t>变形的</a:t>
                      </a:r>
                      <a:r>
                        <a:rPr lang="zh-CN" altLang="en-US" sz="1600" kern="0" dirty="0" smtClean="0">
                          <a:solidFill>
                            <a:srgbClr val="000000"/>
                          </a:solidFill>
                          <a:latin typeface="Times New Roman" pitchFamily="65" charset="-122"/>
                          <a:ea typeface="宋体" pitchFamily="65" charset="-122"/>
                        </a:rPr>
                        <a:t>“13”、草书“五”组成。按此顺序说明即可。</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析</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“丰”有丰硕之意,预示着“十三五”规划将取得丰硕成果;数字“2016”和“2020”是</a:t>
                      </a:r>
                      <a:r>
                        <a:rPr lang="zh-CN" altLang="en-US" sz="1600" kern="0" dirty="0" smtClean="0">
                          <a:solidFill>
                            <a:srgbClr val="000000"/>
                          </a:solidFill>
                          <a:latin typeface="Times New Roman" pitchFamily="65" charset="-122"/>
                          <a:ea typeface="宋体" pitchFamily="65" charset="-122"/>
                        </a:rPr>
                        <a:t>“十三五”</a:t>
                      </a:r>
                      <a:r>
                        <a:rPr lang="zh-CN" altLang="en-US" sz="1600" kern="0" dirty="0" smtClean="0">
                          <a:solidFill>
                            <a:srgbClr val="000000"/>
                          </a:solidFill>
                          <a:latin typeface="Times New Roman" pitchFamily="65" charset="-122"/>
                          <a:ea typeface="宋体" pitchFamily="65" charset="-122"/>
                        </a:rPr>
                        <a:t>的起止时间;变形的“13”、草书“五”点明“十三五”的主旨。</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写</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抓住数字“2016”和“2020”、变形的“13”、草书“五”、“丰”依次说明,做到语言简明、</a:t>
                      </a:r>
                      <a:r>
                        <a:rPr lang="zh-CN" altLang="en-US" sz="1600" kern="0" dirty="0" smtClean="0">
                          <a:solidFill>
                            <a:srgbClr val="000000"/>
                          </a:solidFill>
                          <a:latin typeface="Times New Roman" pitchFamily="65" charset="-122"/>
                          <a:ea typeface="宋体" pitchFamily="65" charset="-122"/>
                        </a:rPr>
                        <a:t>准确</a:t>
                      </a:r>
                      <a:r>
                        <a:rPr lang="zh-CN" altLang="en-US" sz="1600" kern="0" dirty="0" smtClean="0">
                          <a:solidFill>
                            <a:srgbClr val="000000"/>
                          </a:solidFill>
                          <a:latin typeface="Times New Roman" pitchFamily="65" charset="-122"/>
                          <a:ea typeface="宋体" pitchFamily="65" charset="-122"/>
                        </a:rPr>
                        <a:t>,不遗漏要素,想象合理,等等。</a:t>
                      </a:r>
                    </a:p>
                  </a:txBody>
                  <a:tcPr marL="45720" marR="45720"/>
                </a:tc>
              </a:tr>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答案</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(示例)数字“2016”和“2020”表明“十三五”的起止时间。中间的“1”和“3”构成“13”</a:t>
                      </a:r>
                      <a:r>
                        <a:rPr lang="zh-CN" altLang="en-US" sz="1600" kern="0" dirty="0" smtClean="0">
                          <a:solidFill>
                            <a:srgbClr val="000000"/>
                          </a:solidFill>
                          <a:latin typeface="Times New Roman" pitchFamily="65" charset="-122"/>
                          <a:ea typeface="宋体" pitchFamily="65" charset="-122"/>
                        </a:rPr>
                        <a:t>,“3”</a:t>
                      </a:r>
                      <a:r>
                        <a:rPr lang="zh-CN" altLang="en-US" sz="1600" kern="0" dirty="0" smtClean="0">
                          <a:solidFill>
                            <a:srgbClr val="000000"/>
                          </a:solidFill>
                          <a:latin typeface="Times New Roman" pitchFamily="65" charset="-122"/>
                          <a:ea typeface="宋体" pitchFamily="65" charset="-122"/>
                        </a:rPr>
                        <a:t>又像草书的“五”字,点明“十三五”的主旨。合在一起构成汉字“丰”,预示着</a:t>
                      </a:r>
                      <a:r>
                        <a:rPr lang="zh-CN" altLang="en-US" sz="1600" kern="0" dirty="0" smtClean="0">
                          <a:solidFill>
                            <a:srgbClr val="000000"/>
                          </a:solidFill>
                          <a:latin typeface="Times New Roman" pitchFamily="65" charset="-122"/>
                          <a:ea typeface="宋体" pitchFamily="65" charset="-122"/>
                        </a:rPr>
                        <a:t>“十三五”规划</a:t>
                      </a:r>
                      <a:r>
                        <a:rPr lang="zh-CN" altLang="en-US" sz="1600" kern="0" dirty="0" smtClean="0">
                          <a:solidFill>
                            <a:srgbClr val="000000"/>
                          </a:solidFill>
                          <a:latin typeface="Times New Roman" pitchFamily="65" charset="-122"/>
                          <a:ea typeface="宋体" pitchFamily="65" charset="-122"/>
                        </a:rPr>
                        <a:t>将取得丰硕的成果。</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1044005"/>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3.下面是8月8日全民健身日的标志,请写出其文字以外的构图要素,并说明图</a:t>
            </a:r>
            <a:r>
              <a:rPr dirty="0"/>
              <a:t/>
            </a:r>
            <a:br>
              <a:rPr dirty="0"/>
            </a:br>
            <a:r>
              <a:rPr lang="zh-CN" altLang="en-US" sz="2607" kern="0" dirty="0" smtClean="0">
                <a:solidFill>
                  <a:srgbClr val="000000"/>
                </a:solidFill>
                <a:latin typeface="Times New Roman" pitchFamily="65" charset="-122"/>
                <a:ea typeface="宋体" pitchFamily="65" charset="-122"/>
              </a:rPr>
              <a:t>形寓意,要求语意简明,句子通顺,不超过85个字。</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pic>
        <p:nvPicPr>
          <p:cNvPr id="4" name="图片 3" descr="textimage5.jpeg"/>
          <p:cNvPicPr>
            <a:picLocks noChangeAspect="1"/>
          </p:cNvPicPr>
          <p:nvPr/>
        </p:nvPicPr>
        <p:blipFill>
          <a:blip r:embed="rId5" cstate="print"/>
          <a:stretch>
            <a:fillRect/>
          </a:stretch>
        </p:blipFill>
        <p:spPr>
          <a:xfrm>
            <a:off x="4553669" y="2700190"/>
            <a:ext cx="2271132" cy="2736304"/>
          </a:xfrm>
          <a:prstGeom prst="rect">
            <a:avLst/>
          </a:prstGeom>
        </p:spPr>
      </p:pic>
      <p:sp>
        <p:nvSpPr>
          <p:cNvPr id="5" name="TextBox 2"/>
          <p:cNvSpPr txBox="1"/>
          <p:nvPr/>
        </p:nvSpPr>
        <p:spPr>
          <a:xfrm>
            <a:off x="535509" y="5223951"/>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(示例)图案由两个变形的阿拉伯数字“8”叠加而成,“8”字形似两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个举起手臂做健身操的人。两个“8”字表示全民健身日是8月8日,抽象的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运动人形充满活力,彰显健身运动的主题。</a:t>
            </a:r>
            <a:endParaRPr lang="zh-CN" altLang="en-US" dirty="0">
              <a:solidFill>
                <a:srgbClr val="FF0000"/>
              </a:solidFill>
            </a:endParaRPr>
          </a:p>
        </p:txBody>
      </p:sp>
      <p:sp>
        <p:nvSpPr>
          <p:cNvPr id="3" name="TextBox 2"/>
          <p:cNvSpPr txBox="1"/>
          <p:nvPr/>
        </p:nvSpPr>
        <p:spPr>
          <a:xfrm>
            <a:off x="593229" y="2772197"/>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解答此题,可根据标志除文字以外的构成要素及各要素之间的联系,展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开合理的联想,然后根据题干提示,联系社会现实,从标志创作意图角度思考,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分析其寓意。</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漫画</a:t>
            </a:r>
            <a:r>
              <a:rPr lang="zh-CN" altLang="en-US" sz="2607" kern="0" dirty="0" smtClean="0">
                <a:solidFill>
                  <a:srgbClr val="000000"/>
                </a:solidFill>
                <a:latin typeface="Times New Roman" pitchFamily="65" charset="-122"/>
                <a:ea typeface="宋体" pitchFamily="65" charset="-122"/>
              </a:rPr>
              <a:t>题解题</a:t>
            </a:r>
            <a:r>
              <a:rPr lang="zh-CN" altLang="en-US" sz="2607" kern="0" dirty="0" smtClean="0">
                <a:solidFill>
                  <a:srgbClr val="000000"/>
                </a:solidFill>
                <a:latin typeface="Times New Roman" pitchFamily="65" charset="-122"/>
                <a:ea typeface="宋体" pitchFamily="65" charset="-122"/>
              </a:rPr>
              <a:t>“三看”</a:t>
            </a:r>
            <a:endParaRPr lang="zh-CN" altLang="en-US" dirty="0"/>
          </a:p>
        </p:txBody>
      </p:sp>
      <p:pic>
        <p:nvPicPr>
          <p:cNvPr id="3" name="图片 3" descr="textimage6.jpeg"/>
          <p:cNvPicPr>
            <a:picLocks noChangeAspect="1"/>
          </p:cNvPicPr>
          <p:nvPr/>
        </p:nvPicPr>
        <p:blipFill>
          <a:blip r:embed="rId4" cstate="print"/>
          <a:stretch>
            <a:fillRect/>
          </a:stretch>
        </p:blipFill>
        <p:spPr>
          <a:xfrm>
            <a:off x="593229" y="2268141"/>
            <a:ext cx="5373508" cy="4006094"/>
          </a:xfrm>
          <a:prstGeom prst="rect">
            <a:avLst/>
          </a:prstGeom>
        </p:spPr>
      </p:pic>
      <p:pic>
        <p:nvPicPr>
          <p:cNvPr id="3074" name="Picture 2"/>
          <p:cNvPicPr>
            <a:picLocks noChangeAspect="1" noChangeArrowheads="1"/>
          </p:cNvPicPr>
          <p:nvPr/>
        </p:nvPicPr>
        <p:blipFill>
          <a:blip r:embed="rId5" cstate="print"/>
          <a:srcRect/>
          <a:stretch>
            <a:fillRect/>
          </a:stretch>
        </p:blipFill>
        <p:spPr bwMode="auto">
          <a:xfrm>
            <a:off x="593229" y="827981"/>
            <a:ext cx="7285038" cy="6191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32037"/>
            <a:ext cx="11340000" cy="1134991"/>
          </a:xfrm>
          <a:prstGeom prst="rect">
            <a:avLst/>
          </a:prstGeom>
          <a:noFill/>
        </p:spPr>
        <p:txBody>
          <a:bodyPr wrap="square" lIns="0" tIns="0" rIns="0" bIns="0" rtlCol="0">
            <a:spAutoFit/>
          </a:bodyPr>
          <a:lstStyle/>
          <a:p>
            <a:pPr eaLnBrk="0" latinLnBrk="1" hangingPunct="0">
              <a:lnSpc>
                <a:spcPct val="150000"/>
              </a:lnSpc>
              <a:spcBef>
                <a:spcPts val="3575"/>
              </a:spcBef>
            </a:pPr>
            <a:r>
              <a:rPr lang="zh-CN" altLang="en-US" sz="2607" kern="0" dirty="0" smtClean="0">
                <a:solidFill>
                  <a:srgbClr val="000000"/>
                </a:solidFill>
                <a:latin typeface="Times New Roman" pitchFamily="65" charset="-122"/>
                <a:ea typeface="宋体" pitchFamily="65" charset="-122"/>
              </a:rPr>
              <a:t>解说</a:t>
            </a:r>
            <a:r>
              <a:rPr lang="zh-CN" altLang="en-US" sz="2607" kern="0" dirty="0" smtClean="0">
                <a:solidFill>
                  <a:srgbClr val="000000"/>
                </a:solidFill>
                <a:latin typeface="Times New Roman" pitchFamily="65" charset="-122"/>
                <a:ea typeface="宋体" pitchFamily="65" charset="-122"/>
              </a:rPr>
              <a:t>下面漫画的画面内容(不超过40个字),并概括其寓意(不</a:t>
            </a:r>
            <a:r>
              <a:rPr lang="zh-CN" altLang="en-US" sz="2607" kern="0" dirty="0" smtClean="0">
                <a:solidFill>
                  <a:srgbClr val="000000"/>
                </a:solidFill>
                <a:latin typeface="Times New Roman" pitchFamily="65" charset="-122"/>
                <a:ea typeface="宋体" pitchFamily="65" charset="-122"/>
              </a:rPr>
              <a:t>超过</a:t>
            </a:r>
            <a:r>
              <a:rPr lang="zh-CN" altLang="en-US" sz="2607" kern="0" dirty="0" smtClean="0">
                <a:solidFill>
                  <a:srgbClr val="000000"/>
                </a:solidFill>
                <a:latin typeface="Times New Roman" pitchFamily="65" charset="-122"/>
                <a:ea typeface="宋体" pitchFamily="65" charset="-122"/>
              </a:rPr>
              <a:t>20</a:t>
            </a:r>
            <a:r>
              <a:rPr lang="zh-CN" altLang="en-US" sz="2607" kern="0" dirty="0" smtClean="0">
                <a:solidFill>
                  <a:srgbClr val="000000"/>
                </a:solidFill>
                <a:latin typeface="Times New Roman" pitchFamily="65" charset="-122"/>
                <a:ea typeface="宋体" pitchFamily="65" charset="-122"/>
              </a:rPr>
              <a:t>个字)。要求语言简明、准确。</a:t>
            </a:r>
            <a:endParaRPr lang="zh-CN" altLang="en-US" dirty="0"/>
          </a:p>
        </p:txBody>
      </p:sp>
      <p:sp>
        <p:nvSpPr>
          <p:cNvPr id="3" name="TextBox 3"/>
          <p:cNvSpPr txBox="1"/>
          <p:nvPr/>
        </p:nvSpPr>
        <p:spPr>
          <a:xfrm>
            <a:off x="540000" y="4284365"/>
            <a:ext cx="11340000" cy="120366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画面内容:</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寓意:</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pic>
        <p:nvPicPr>
          <p:cNvPr id="4" name="图片 4" descr="textimage7.jpeg"/>
          <p:cNvPicPr>
            <a:picLocks noChangeAspect="1"/>
          </p:cNvPicPr>
          <p:nvPr/>
        </p:nvPicPr>
        <p:blipFill>
          <a:blip r:embed="rId4" cstate="print"/>
          <a:stretch>
            <a:fillRect/>
          </a:stretch>
        </p:blipFill>
        <p:spPr>
          <a:xfrm>
            <a:off x="3041501" y="2268141"/>
            <a:ext cx="5328592" cy="1880680"/>
          </a:xfrm>
          <a:prstGeom prst="rect">
            <a:avLst/>
          </a:prstGeom>
        </p:spPr>
      </p:pic>
      <p:pic>
        <p:nvPicPr>
          <p:cNvPr id="5" name="Picture 5"/>
          <p:cNvPicPr>
            <a:picLocks noChangeAspect="1" noChangeArrowheads="1"/>
          </p:cNvPicPr>
          <p:nvPr/>
        </p:nvPicPr>
        <p:blipFill>
          <a:blip r:embed="rId5" cstate="print"/>
          <a:srcRect/>
          <a:stretch>
            <a:fillRect/>
          </a:stretch>
        </p:blipFill>
        <p:spPr bwMode="auto">
          <a:xfrm>
            <a:off x="521221" y="755973"/>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6"/>
            <a:ext cx="10488463" cy="665439"/>
            <a:chOff x="3388584" y="1969884"/>
            <a:chExt cx="3969873" cy="577530"/>
          </a:xfrm>
        </p:grpSpPr>
        <p:sp>
          <p:nvSpPr>
            <p:cNvPr id="25" name="TextBox 24">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a:t>
              </a:r>
              <a:r>
                <a:rPr lang="zh-CN" altLang="en-US" sz="3724" dirty="0" smtClean="0">
                  <a:latin typeface="黑体" panose="02010609060101010101" pitchFamily="49" charset="-122"/>
                  <a:ea typeface="黑体" panose="02010609060101010101" pitchFamily="49" charset="-122"/>
                  <a:hlinkClick r:id="rId4" action="ppaction://hlinksldjump"/>
                </a:rPr>
                <a:t>一  巧</a:t>
              </a:r>
              <a:r>
                <a:rPr lang="zh-CN" altLang="en-US" sz="3724" dirty="0" smtClean="0">
                  <a:latin typeface="黑体" panose="02010609060101010101" pitchFamily="49" charset="-122"/>
                  <a:ea typeface="黑体" panose="02010609060101010101" pitchFamily="49" charset="-122"/>
                  <a:hlinkClick r:id="rId4" action="ppaction://hlinksldjump"/>
                </a:rPr>
                <a:t>解图文转换五</a:t>
              </a:r>
              <a:r>
                <a:rPr lang="zh-CN" altLang="en-US" sz="3724" dirty="0" smtClean="0">
                  <a:latin typeface="黑体" panose="02010609060101010101" pitchFamily="49" charset="-122"/>
                  <a:ea typeface="黑体" panose="02010609060101010101" pitchFamily="49" charset="-122"/>
                  <a:hlinkClick r:id="rId4" action="ppaction://hlinksldjump"/>
                </a:rPr>
                <a:t>题型</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63094"/>
            <a:ext cx="9951834" cy="665439"/>
            <a:chOff x="3388584" y="1969884"/>
            <a:chExt cx="3969873" cy="577530"/>
          </a:xfrm>
        </p:grpSpPr>
        <p:sp>
          <p:nvSpPr>
            <p:cNvPr id="28" name="TextBox 27">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a:t>
              </a:r>
              <a:r>
                <a:rPr lang="zh-CN" altLang="en-US" sz="3724" dirty="0" smtClean="0">
                  <a:latin typeface="黑体" panose="02010609060101010101" pitchFamily="49" charset="-122"/>
                  <a:ea typeface="黑体" panose="02010609060101010101" pitchFamily="49" charset="-122"/>
                  <a:hlinkClick r:id="rId5" action="ppaction://hlinksldjump"/>
                </a:rPr>
                <a:t>二  仿</a:t>
              </a:r>
              <a:r>
                <a:rPr lang="zh-CN" altLang="en-US" sz="3724" dirty="0" smtClean="0">
                  <a:latin typeface="黑体" panose="02010609060101010101" pitchFamily="49" charset="-122"/>
                  <a:ea typeface="黑体" panose="02010609060101010101" pitchFamily="49" charset="-122"/>
                  <a:hlinkClick r:id="rId5" action="ppaction://hlinksldjump"/>
                </a:rPr>
                <a:t>用句式答题</a:t>
              </a:r>
              <a:r>
                <a:rPr lang="zh-CN" altLang="en-US" sz="3724" dirty="0" smtClean="0">
                  <a:latin typeface="黑体" panose="02010609060101010101" pitchFamily="49" charset="-122"/>
                  <a:ea typeface="黑体" panose="02010609060101010101" pitchFamily="49" charset="-122"/>
                  <a:hlinkClick r:id="rId5" action="ppaction://hlinksldjump"/>
                </a:rPr>
                <a:t>“三步骤”</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5" name="组合 59"/>
          <p:cNvGrpSpPr/>
          <p:nvPr/>
        </p:nvGrpSpPr>
        <p:grpSpPr>
          <a:xfrm>
            <a:off x="1180800" y="3913068"/>
            <a:ext cx="9951834" cy="665439"/>
            <a:chOff x="3388584" y="1907389"/>
            <a:chExt cx="3969873" cy="577530"/>
          </a:xfrm>
        </p:grpSpPr>
        <p:sp>
          <p:nvSpPr>
            <p:cNvPr id="31" name="TextBox 30">
              <a:hlinkClick r:id="rId3" action="ppaction://hlinksldjump"/>
            </p:cNvPr>
            <p:cNvSpPr txBox="1"/>
            <p:nvPr/>
          </p:nvSpPr>
          <p:spPr>
            <a:xfrm>
              <a:off x="3470025" y="1907389"/>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a:t>
              </a:r>
              <a:r>
                <a:rPr lang="zh-CN" altLang="en-US" sz="3724" dirty="0" smtClean="0">
                  <a:latin typeface="黑体" panose="02010609060101010101" pitchFamily="49" charset="-122"/>
                  <a:ea typeface="黑体" panose="02010609060101010101" pitchFamily="49" charset="-122"/>
                  <a:hlinkClick r:id="rId6" action="ppaction://hlinksldjump"/>
                </a:rPr>
                <a:t>三  变换</a:t>
              </a:r>
              <a:r>
                <a:rPr lang="zh-CN" altLang="en-US" sz="3724" dirty="0" smtClean="0">
                  <a:latin typeface="黑体" panose="02010609060101010101" pitchFamily="49" charset="-122"/>
                  <a:ea typeface="黑体" panose="02010609060101010101" pitchFamily="49" charset="-122"/>
                  <a:hlinkClick r:id="rId6" action="ppaction://hlinksldjump"/>
                </a:rPr>
                <a:t>句式四题型解题</a:t>
              </a:r>
              <a:r>
                <a:rPr lang="zh-CN" altLang="en-US" sz="3724" dirty="0" smtClean="0">
                  <a:latin typeface="黑体" panose="02010609060101010101" pitchFamily="49" charset="-122"/>
                  <a:ea typeface="黑体" panose="02010609060101010101" pitchFamily="49" charset="-122"/>
                  <a:hlinkClick r:id="rId6" action="ppaction://hlinksldjump"/>
                </a:rPr>
                <a:t>要领</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32" name="五边形 31"/>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(示例)画面内容:漫画中,一只瘦小的鸟抵挡不住笼里食物的诱惑,钻进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去吃食,吃肥之后,却出不来了。</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寓意:抵挡不住诱惑的代价是失去自由。</a:t>
            </a:r>
            <a:endParaRPr lang="zh-CN" altLang="en-US" dirty="0">
              <a:solidFill>
                <a:srgbClr val="FF0000"/>
              </a:solidFill>
            </a:endParaRPr>
          </a:p>
        </p:txBody>
      </p:sp>
      <p:sp>
        <p:nvSpPr>
          <p:cNvPr id="3" name="TextBox 2"/>
          <p:cNvSpPr txBox="1"/>
          <p:nvPr/>
        </p:nvSpPr>
        <p:spPr>
          <a:xfrm>
            <a:off x="540000" y="2772197"/>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说明漫画的内容时要注意两幅漫画之间的联系。第1幅画中一只瘦小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的鸟钻进了堆满食物的笼子,第2幅画中食物不见了,只有一只肥鸟。两幅画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之间存在着因果联系,因为小鸟贪吃把所有的食物都吃完了,所以小鸟变肥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了,变肥了就出不来了。漫画一般是讽刺某种现象,漫画中小鸟之所以被关在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笼子里是因为贪吃,两幅漫画的寓意也正在于此</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32037"/>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4.阅读下面的漫画,对漫画反映的现象进行评价,要求观点鲜明,语言连贯、准</a:t>
            </a:r>
            <a:r>
              <a:rPr dirty="0"/>
              <a:t/>
            </a:r>
            <a:br>
              <a:rPr dirty="0"/>
            </a:br>
            <a:r>
              <a:rPr lang="zh-CN" altLang="en-US" sz="2607" kern="0" dirty="0" smtClean="0">
                <a:solidFill>
                  <a:srgbClr val="000000"/>
                </a:solidFill>
                <a:latin typeface="Times New Roman" pitchFamily="65" charset="-122"/>
                <a:ea typeface="宋体" pitchFamily="65" charset="-122"/>
              </a:rPr>
              <a:t>确,不超过85个字。</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683965"/>
            <a:ext cx="2514600" cy="609600"/>
          </a:xfrm>
          <a:prstGeom prst="rect">
            <a:avLst/>
          </a:prstGeom>
          <a:noFill/>
          <a:ln w="9525">
            <a:noFill/>
            <a:miter lim="800000"/>
            <a:headEnd/>
            <a:tailEnd/>
          </a:ln>
        </p:spPr>
      </p:pic>
      <p:pic>
        <p:nvPicPr>
          <p:cNvPr id="4" name="图片 3" descr="textimage8.jpeg"/>
          <p:cNvPicPr>
            <a:picLocks noChangeAspect="1"/>
          </p:cNvPicPr>
          <p:nvPr/>
        </p:nvPicPr>
        <p:blipFill>
          <a:blip r:embed="rId5" cstate="print"/>
          <a:stretch>
            <a:fillRect/>
          </a:stretch>
        </p:blipFill>
        <p:spPr>
          <a:xfrm>
            <a:off x="4193629" y="2268141"/>
            <a:ext cx="2858307" cy="2453380"/>
          </a:xfrm>
          <a:prstGeom prst="rect">
            <a:avLst/>
          </a:prstGeom>
        </p:spPr>
      </p:pic>
      <p:sp>
        <p:nvSpPr>
          <p:cNvPr id="5" name="TextBox 2"/>
          <p:cNvSpPr txBox="1"/>
          <p:nvPr/>
        </p:nvSpPr>
        <p:spPr>
          <a:xfrm>
            <a:off x="535509" y="4716413"/>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(示例)考试中,的确存在分数低的情况,老师也的确需要对学生进行适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当批评;但这位老师的态度和语言是对学生人格的不尊重,这样的批评非但不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会让学生进步,反而容易让他们产生自卑或逆反心理。</a:t>
            </a:r>
            <a:endParaRPr lang="zh-CN" altLang="en-US" dirty="0">
              <a:solidFill>
                <a:srgbClr val="FF0000"/>
              </a:solidFill>
            </a:endParaRPr>
          </a:p>
        </p:txBody>
      </p:sp>
      <p:sp>
        <p:nvSpPr>
          <p:cNvPr id="3" name="TextBox 2"/>
          <p:cNvSpPr txBox="1"/>
          <p:nvPr/>
        </p:nvSpPr>
        <p:spPr>
          <a:xfrm>
            <a:off x="540000" y="2844205"/>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解答此题,首先要读懂漫画,总结出漫画中的现象。漫画中,讲台前,一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个学生拿着只考了30分的试卷,低着头站着,旁边的一位老师瞪着眼睛,用手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指着学生骂他“笨得像猪!”这幅漫画反映的是老师辱骂学生,不尊重学生人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格的问题。然后我们可根据自己的理解对这种现象进行评价。注意评价时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语言要精准、得当,不超过85个字。</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图表</a:t>
            </a:r>
            <a:r>
              <a:rPr lang="zh-CN" altLang="en-US" sz="2607" kern="0" dirty="0" smtClean="0">
                <a:solidFill>
                  <a:srgbClr val="000000"/>
                </a:solidFill>
                <a:latin typeface="Times New Roman" pitchFamily="65" charset="-122"/>
                <a:ea typeface="宋体" pitchFamily="65" charset="-122"/>
              </a:rPr>
              <a:t>题解题“三步骤”</a:t>
            </a:r>
            <a:endParaRPr lang="zh-CN" altLang="en-US" dirty="0"/>
          </a:p>
        </p:txBody>
      </p:sp>
      <p:pic>
        <p:nvPicPr>
          <p:cNvPr id="4098" name="Picture 2"/>
          <p:cNvPicPr>
            <a:picLocks noChangeAspect="1" noChangeArrowheads="1"/>
          </p:cNvPicPr>
          <p:nvPr/>
        </p:nvPicPr>
        <p:blipFill>
          <a:blip r:embed="rId4" cstate="print"/>
          <a:srcRect/>
          <a:stretch>
            <a:fillRect/>
          </a:stretch>
        </p:blipFill>
        <p:spPr bwMode="auto">
          <a:xfrm>
            <a:off x="521221" y="755973"/>
            <a:ext cx="7275512" cy="714375"/>
          </a:xfrm>
          <a:prstGeom prst="rect">
            <a:avLst/>
          </a:prstGeom>
          <a:noFill/>
          <a:ln w="9525">
            <a:noFill/>
            <a:miter lim="800000"/>
            <a:headEnd/>
            <a:tailEnd/>
          </a:ln>
        </p:spPr>
      </p:pic>
      <p:graphicFrame>
        <p:nvGraphicFramePr>
          <p:cNvPr id="4" name="表格 2"/>
          <p:cNvGraphicFramePr>
            <a:graphicFrameLocks noGrp="1"/>
          </p:cNvGraphicFramePr>
          <p:nvPr/>
        </p:nvGraphicFramePr>
        <p:xfrm>
          <a:off x="539999" y="2052117"/>
          <a:ext cx="11142461" cy="4072685"/>
        </p:xfrm>
        <a:graphic>
          <a:graphicData uri="http://schemas.openxmlformats.org/drawingml/2006/table">
            <a:tbl>
              <a:tblPr/>
              <a:tblGrid>
                <a:gridCol w="1587518"/>
                <a:gridCol w="9554943"/>
              </a:tblGrid>
              <a:tr h="338244">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阐释</a:t>
                      </a:r>
                    </a:p>
                  </a:txBody>
                  <a:tcPr marL="45720" marR="45720"/>
                </a:tc>
              </a:tr>
              <a:tr h="574593">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第一步:看图审图。</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看懂图是文字转换的基础,是最重要的一步。我们应该观察数据变化和图表细节,还需要整体</a:t>
                      </a:r>
                      <a:r>
                        <a:rPr lang="zh-CN" altLang="en-US" sz="1400" kern="0" dirty="0" smtClean="0">
                          <a:solidFill>
                            <a:srgbClr val="000000"/>
                          </a:solidFill>
                          <a:latin typeface="Times New Roman" pitchFamily="65" charset="-122"/>
                          <a:ea typeface="宋体" pitchFamily="65" charset="-122"/>
                        </a:rPr>
                        <a:t>阅读</a:t>
                      </a:r>
                      <a:r>
                        <a:rPr lang="zh-CN" altLang="en-US" sz="1400" kern="0" dirty="0" smtClean="0">
                          <a:solidFill>
                            <a:srgbClr val="000000"/>
                          </a:solidFill>
                          <a:latin typeface="Times New Roman" pitchFamily="65" charset="-122"/>
                          <a:ea typeface="宋体" pitchFamily="65" charset="-122"/>
                        </a:rPr>
                        <a:t>。一要注意表头和表尾的文字,二要弄清图表说明的对象和比较的角度,找出图表所含的信息。</a:t>
                      </a:r>
                    </a:p>
                  </a:txBody>
                  <a:tcPr marL="45720" marR="45720"/>
                </a:tc>
              </a:tr>
              <a:tr h="574593">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第二步:展开联想。</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联想的指示在试题题干上,是由图表联想其反映的情况、问题、结论等。一般有如下提示:下图</a:t>
                      </a:r>
                      <a:r>
                        <a:rPr lang="zh-CN" altLang="en-US" sz="1400" kern="0" dirty="0" smtClean="0">
                          <a:solidFill>
                            <a:srgbClr val="000000"/>
                          </a:solidFill>
                          <a:latin typeface="Times New Roman" pitchFamily="65" charset="-122"/>
                          <a:ea typeface="宋体" pitchFamily="65" charset="-122"/>
                        </a:rPr>
                        <a:t>显示</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/该图表明</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/所揭示的问题是</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/从中可以看出</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a:t>
                      </a:r>
                    </a:p>
                  </a:txBody>
                  <a:tcPr marL="45720" marR="45720"/>
                </a:tc>
              </a:tr>
              <a:tr h="2198165">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第三步:文字转换。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总体要求是归纳概括,即从图表所列内容的相互联系中找出规律性的东西,归纳出某个结论。</a:t>
                      </a:r>
                      <a:r>
                        <a:rPr lang="zh-CN" altLang="en-US" sz="1400" kern="0" dirty="0" smtClean="0">
                          <a:solidFill>
                            <a:srgbClr val="000000"/>
                          </a:solidFill>
                          <a:latin typeface="Times New Roman" pitchFamily="65" charset="-122"/>
                          <a:ea typeface="宋体" pitchFamily="65" charset="-122"/>
                        </a:rPr>
                        <a:t>具体说</a:t>
                      </a:r>
                      <a:r>
                        <a:rPr lang="zh-CN" altLang="en-US" sz="1400" kern="0" dirty="0" smtClean="0">
                          <a:solidFill>
                            <a:srgbClr val="000000"/>
                          </a:solidFill>
                          <a:latin typeface="Times New Roman" pitchFamily="65" charset="-122"/>
                          <a:ea typeface="宋体" pitchFamily="65" charset="-122"/>
                        </a:rPr>
                        <a:t>,应该注意以下方面:</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1.在表达中,如果没有特别要求用数字说明,应尽量避免出现具体数字。</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2.复杂图表不能就单一角度来展开分析,而要综合分析两个角度:横向、纵向角度。从这两个角度</a:t>
                      </a:r>
                      <a:r>
                        <a:rPr lang="zh-CN" altLang="en-US" sz="1400" kern="0" dirty="0" smtClean="0">
                          <a:solidFill>
                            <a:srgbClr val="000000"/>
                          </a:solidFill>
                          <a:latin typeface="Times New Roman" pitchFamily="65" charset="-122"/>
                          <a:ea typeface="宋体" pitchFamily="65" charset="-122"/>
                        </a:rPr>
                        <a:t>分别</a:t>
                      </a:r>
                      <a:r>
                        <a:rPr lang="zh-CN" altLang="en-US" sz="1400" kern="0" dirty="0" smtClean="0">
                          <a:solidFill>
                            <a:srgbClr val="000000"/>
                          </a:solidFill>
                          <a:latin typeface="Times New Roman" pitchFamily="65" charset="-122"/>
                          <a:ea typeface="宋体" pitchFamily="65" charset="-122"/>
                        </a:rPr>
                        <a:t>得出结论,归纳成句。</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3.注意题目中的两类限制:一是句式(单句、复句)限制,二是字数限制。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4.表达中不能出现语病,特别是在反映事物变化规律时,选词要准确。</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5.针对题目要求和图表内容核对拟写的文字,看有无遗漏、多余、误推或表述不详等错误。</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49437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a:t>
            </a:r>
            <a:r>
              <a:rPr lang="zh-CN" altLang="en-US" sz="2607" kern="0" dirty="0" smtClean="0">
                <a:solidFill>
                  <a:srgbClr val="000000"/>
                </a:solidFill>
                <a:latin typeface="Times New Roman" pitchFamily="65" charset="-122"/>
                <a:ea typeface="宋体" pitchFamily="65" charset="-122"/>
              </a:rPr>
              <a:t>图是“儿童在不同场地的时间分配”,根据该图提供的信息,将</a:t>
            </a:r>
            <a:r>
              <a:rPr dirty="0"/>
              <a:t/>
            </a:r>
            <a:br>
              <a:rPr dirty="0"/>
            </a:br>
            <a:r>
              <a:rPr lang="zh-CN" altLang="en-US" sz="2607" kern="0" dirty="0" smtClean="0">
                <a:solidFill>
                  <a:srgbClr val="000000"/>
                </a:solidFill>
                <a:latin typeface="Times New Roman" pitchFamily="65" charset="-122"/>
                <a:ea typeface="宋体" pitchFamily="65" charset="-122"/>
              </a:rPr>
              <a:t>儿童在不同场地休息和运动时间分配的情况写成一段话。要求:内容完整,概</a:t>
            </a:r>
            <a:r>
              <a:rPr dirty="0"/>
              <a:t/>
            </a:r>
            <a:br>
              <a:rPr dirty="0"/>
            </a:br>
            <a:r>
              <a:rPr lang="zh-CN" altLang="en-US" sz="2607" kern="0" dirty="0" smtClean="0">
                <a:solidFill>
                  <a:srgbClr val="000000"/>
                </a:solidFill>
                <a:latin typeface="Times New Roman" pitchFamily="65" charset="-122"/>
                <a:ea typeface="宋体" pitchFamily="65" charset="-122"/>
              </a:rPr>
              <a:t>括准确,不超过90字。</a:t>
            </a:r>
            <a:endParaRPr lang="zh-CN" altLang="en-US" dirty="0"/>
          </a:p>
          <a:p>
            <a:pPr marL="0" indent="0" eaLnBrk="0" latinLnBrk="1" hangingPunct="0">
              <a:lnSpc>
                <a:spcPct val="150000"/>
              </a:lnSpc>
              <a:spcBef>
                <a:spcPts val="0"/>
              </a:spcBef>
              <a:buNone/>
            </a:pPr>
            <a:r>
              <a:rPr lang="zh-CN" altLang="en-US" sz="13149" kern="0" spc="37325"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9.jpeg"/>
          <p:cNvPicPr>
            <a:picLocks noChangeAspect="1"/>
          </p:cNvPicPr>
          <p:nvPr/>
        </p:nvPicPr>
        <p:blipFill>
          <a:blip r:embed="rId4" cstate="print"/>
          <a:stretch>
            <a:fillRect/>
          </a:stretch>
        </p:blipFill>
        <p:spPr>
          <a:xfrm>
            <a:off x="2969493" y="3420269"/>
            <a:ext cx="5184576" cy="2888880"/>
          </a:xfrm>
          <a:prstGeom prst="rect">
            <a:avLst/>
          </a:prstGeom>
        </p:spPr>
      </p:pic>
      <p:pic>
        <p:nvPicPr>
          <p:cNvPr id="4" name="Picture 5"/>
          <p:cNvPicPr>
            <a:picLocks noChangeAspect="1" noChangeArrowheads="1"/>
          </p:cNvPicPr>
          <p:nvPr/>
        </p:nvPicPr>
        <p:blipFill>
          <a:blip r:embed="rId5"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09" y="89998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692077"/>
          <a:ext cx="10987200" cy="3290698"/>
        </p:xfrm>
        <a:graphic>
          <a:graphicData uri="http://schemas.openxmlformats.org/drawingml/2006/table">
            <a:tbl>
              <a:tblPr/>
              <a:tblGrid>
                <a:gridCol w="1133349"/>
                <a:gridCol w="9853851"/>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阐释</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要弄清楚画面内容,分析其构成。画面内容为“儿童在不同场地休息和运动时间分配的情况”。</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在观察画面的基础上,可以展开丰富的联想,将画面内容与真实生活相融。</a:t>
                      </a:r>
                    </a:p>
                  </a:txBody>
                  <a:tcPr marL="45720" marR="45720"/>
                </a:tc>
              </a:tr>
              <a:tr h="106128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要正确解答这类试题,必须全面理解图表中的信息。就本题而言,笼统地说“儿童”如何,是不够</a:t>
                      </a:r>
                      <a:r>
                        <a:rPr lang="zh-CN" altLang="en-US" sz="1600" kern="0" dirty="0" smtClean="0">
                          <a:solidFill>
                            <a:srgbClr val="000000"/>
                          </a:solidFill>
                          <a:latin typeface="Times New Roman" pitchFamily="65" charset="-122"/>
                          <a:ea typeface="宋体" pitchFamily="65" charset="-122"/>
                        </a:rPr>
                        <a:t>准确</a:t>
                      </a:r>
                      <a:r>
                        <a:rPr lang="zh-CN" altLang="en-US" sz="1600" kern="0" dirty="0" smtClean="0">
                          <a:solidFill>
                            <a:srgbClr val="000000"/>
                          </a:solidFill>
                          <a:latin typeface="Times New Roman" pitchFamily="65" charset="-122"/>
                          <a:ea typeface="宋体" pitchFamily="65" charset="-122"/>
                        </a:rPr>
                        <a:t>的,因为图表中男孩、女孩是分别统计的,应突出男孩、女孩的差异。所以,既要分别指出男孩</a:t>
                      </a:r>
                      <a:r>
                        <a:rPr lang="zh-CN" altLang="en-US" sz="1600" kern="0" dirty="0" smtClean="0">
                          <a:solidFill>
                            <a:srgbClr val="000000"/>
                          </a:solidFill>
                          <a:latin typeface="Times New Roman" pitchFamily="65" charset="-122"/>
                          <a:ea typeface="宋体" pitchFamily="65" charset="-122"/>
                        </a:rPr>
                        <a:t>、女孩</a:t>
                      </a:r>
                      <a:r>
                        <a:rPr lang="zh-CN" altLang="en-US" sz="1600" kern="0" dirty="0" smtClean="0">
                          <a:solidFill>
                            <a:srgbClr val="000000"/>
                          </a:solidFill>
                          <a:latin typeface="Times New Roman" pitchFamily="65" charset="-122"/>
                          <a:ea typeface="宋体" pitchFamily="65" charset="-122"/>
                        </a:rPr>
                        <a:t>在不同场地原地休息和进行运动的时间的差别,也要指出在时间分配上男孩、女孩之间的</a:t>
                      </a:r>
                      <a:r>
                        <a:rPr lang="zh-CN" altLang="en-US" sz="1600" kern="0" dirty="0" smtClean="0">
                          <a:solidFill>
                            <a:srgbClr val="000000"/>
                          </a:solidFill>
                          <a:latin typeface="Times New Roman" pitchFamily="65" charset="-122"/>
                          <a:ea typeface="宋体" pitchFamily="65" charset="-122"/>
                        </a:rPr>
                        <a:t>差异</a:t>
                      </a:r>
                      <a:r>
                        <a:rPr lang="zh-CN" altLang="en-US" sz="1600" kern="0" dirty="0" smtClean="0">
                          <a:solidFill>
                            <a:srgbClr val="000000"/>
                          </a:solidFill>
                          <a:latin typeface="Times New Roman" pitchFamily="65" charset="-122"/>
                          <a:ea typeface="宋体" pitchFamily="65" charset="-122"/>
                        </a:rPr>
                        <a:t>。只有这样才能让答案更加完整。</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答案</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(示例)在草地、运动场、娱乐场,男孩运动的时间多于原地休息的时间,而女孩则相反。在硬场地</a:t>
                      </a:r>
                      <a:r>
                        <a:rPr lang="zh-CN" altLang="en-US" sz="1600" kern="0" dirty="0" smtClean="0">
                          <a:solidFill>
                            <a:srgbClr val="000000"/>
                          </a:solidFill>
                          <a:latin typeface="Times New Roman" pitchFamily="65" charset="-122"/>
                          <a:ea typeface="宋体" pitchFamily="65" charset="-122"/>
                        </a:rPr>
                        <a:t>和天然</a:t>
                      </a:r>
                      <a:r>
                        <a:rPr lang="zh-CN" altLang="en-US" sz="1600" kern="0" dirty="0" smtClean="0">
                          <a:solidFill>
                            <a:srgbClr val="000000"/>
                          </a:solidFill>
                          <a:latin typeface="Times New Roman" pitchFamily="65" charset="-122"/>
                          <a:ea typeface="宋体" pitchFamily="65" charset="-122"/>
                        </a:rPr>
                        <a:t>场地,男孩、女孩在原地休息的时间均多于运动的时间,但男孩运动的时间还是多于女孩。</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971997"/>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5.中国新闻出版研究院最近完成了“第九次全国国民阅读调查”,请根据以</a:t>
            </a:r>
            <a:r>
              <a:rPr dirty="0"/>
              <a:t/>
            </a:r>
            <a:br>
              <a:rPr dirty="0"/>
            </a:br>
            <a:r>
              <a:rPr lang="zh-CN" altLang="en-US" sz="2607" kern="0" dirty="0" smtClean="0">
                <a:solidFill>
                  <a:srgbClr val="000000"/>
                </a:solidFill>
                <a:latin typeface="Times New Roman" pitchFamily="65" charset="-122"/>
                <a:ea typeface="宋体" pitchFamily="65" charset="-122"/>
              </a:rPr>
              <a:t>下两个统计表简要说明调查结果。</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pic>
        <p:nvPicPr>
          <p:cNvPr id="4" name="图片 2" descr="textimage10.jpeg"/>
          <p:cNvPicPr>
            <a:picLocks noChangeAspect="1"/>
          </p:cNvPicPr>
          <p:nvPr/>
        </p:nvPicPr>
        <p:blipFill>
          <a:blip r:embed="rId5" cstate="print"/>
          <a:stretch>
            <a:fillRect/>
          </a:stretch>
        </p:blipFill>
        <p:spPr>
          <a:xfrm>
            <a:off x="3401541" y="2772197"/>
            <a:ext cx="4674996" cy="3731611"/>
          </a:xfrm>
          <a:prstGeom prst="rect">
            <a:avLst/>
          </a:prstGeom>
        </p:spPr>
      </p:pic>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(数字媒介阅读包括网络在线阅读、手机阅读、电子阅读器阅读等</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(示例)2008—2011年各媒介综合阅读率逐年上升,其中数字媒介阅读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率于2009—2011年上升迅猛。</a:t>
            </a:r>
            <a:endParaRPr lang="zh-CN" altLang="en-US" dirty="0">
              <a:solidFill>
                <a:srgbClr val="FF0000"/>
              </a:solidFill>
            </a:endParaRPr>
          </a:p>
        </p:txBody>
      </p:sp>
      <p:sp>
        <p:nvSpPr>
          <p:cNvPr id="3" name="TextBox 2"/>
          <p:cNvSpPr txBox="1"/>
          <p:nvPr/>
        </p:nvSpPr>
        <p:spPr>
          <a:xfrm>
            <a:off x="540000" y="2052117"/>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首先要弄清图表的内容,上半部分是“各媒介综合阅读率”,是对阅读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的整体情况的统计;下半部分是“数字媒介阅读率”,是专项统计。其次观察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数据的变化趋势,得出结论。</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a:t>
            </a:r>
            <a:r>
              <a:rPr lang="zh-CN" altLang="en-US" sz="3700" kern="0" dirty="0" smtClean="0">
                <a:solidFill>
                  <a:srgbClr val="000000"/>
                </a:solidFill>
                <a:latin typeface="黑体" pitchFamily="2" charset="-122"/>
                <a:ea typeface="黑体" pitchFamily="2" charset="-122"/>
              </a:rPr>
              <a:t>分攻略一　巧解图文转换五</a:t>
            </a:r>
            <a:r>
              <a:rPr lang="zh-CN" altLang="en-US" sz="3700" kern="0" dirty="0" smtClean="0">
                <a:solidFill>
                  <a:srgbClr val="000000"/>
                </a:solidFill>
                <a:latin typeface="黑体" pitchFamily="2" charset="-122"/>
                <a:ea typeface="黑体" pitchFamily="2" charset="-122"/>
              </a:rPr>
              <a:t>题型</a:t>
            </a:r>
            <a:endParaRPr lang="zh-CN" altLang="en-US" sz="3700" dirty="0">
              <a:latin typeface="黑体" pitchFamily="2" charset="-122"/>
              <a:ea typeface="黑体" pitchFamily="2" charset="-122"/>
            </a:endParaRPr>
          </a:p>
        </p:txBody>
      </p:sp>
      <p:pic>
        <p:nvPicPr>
          <p:cNvPr id="1026" name="Picture 2"/>
          <p:cNvPicPr>
            <a:picLocks noChangeAspect="1" noChangeArrowheads="1"/>
          </p:cNvPicPr>
          <p:nvPr/>
        </p:nvPicPr>
        <p:blipFill>
          <a:blip r:embed="rId4" cstate="print"/>
          <a:srcRect/>
          <a:stretch>
            <a:fillRect/>
          </a:stretch>
        </p:blipFill>
        <p:spPr bwMode="auto">
          <a:xfrm>
            <a:off x="377205" y="1908101"/>
            <a:ext cx="7237412" cy="647700"/>
          </a:xfrm>
          <a:prstGeom prst="rect">
            <a:avLst/>
          </a:prstGeom>
          <a:noFill/>
          <a:ln w="9525">
            <a:noFill/>
            <a:miter lim="800000"/>
            <a:headEnd/>
            <a:tailEnd/>
          </a:ln>
        </p:spPr>
      </p:pic>
      <p:graphicFrame>
        <p:nvGraphicFramePr>
          <p:cNvPr id="4" name="表格 2"/>
          <p:cNvGraphicFramePr>
            <a:graphicFrameLocks noGrp="1"/>
          </p:cNvGraphicFramePr>
          <p:nvPr/>
        </p:nvGraphicFramePr>
        <p:xfrm>
          <a:off x="540000" y="2700189"/>
          <a:ext cx="10987200" cy="3278380"/>
        </p:xfrm>
        <a:graphic>
          <a:graphicData uri="http://schemas.openxmlformats.org/drawingml/2006/table">
            <a:tbl>
              <a:tblPr/>
              <a:tblGrid>
                <a:gridCol w="1925437"/>
                <a:gridCol w="9061763"/>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阐释</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第一步:读题明对象。</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看清题目要求,明确陈述对象是什么。</a:t>
                      </a:r>
                    </a:p>
                  </a:txBody>
                  <a:tcPr marL="45720" marR="45720"/>
                </a:tc>
              </a:tr>
              <a:tr h="106128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第二步:读图抓关键。</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读懂框架关系及流程,要尽量将其体现在答案中。即要准确把握概念间的关系:框里的词语属于</a:t>
                      </a:r>
                      <a:r>
                        <a:rPr lang="zh-CN" altLang="en-US" sz="1500" kern="0" dirty="0" smtClean="0">
                          <a:solidFill>
                            <a:srgbClr val="000000"/>
                          </a:solidFill>
                          <a:latin typeface="Times New Roman" pitchFamily="65" charset="-122"/>
                          <a:ea typeface="宋体" pitchFamily="65" charset="-122"/>
                        </a:rPr>
                        <a:t>关键</a:t>
                      </a:r>
                      <a:r>
                        <a:rPr lang="zh-CN" altLang="en-US" sz="1500" kern="0" dirty="0" smtClean="0">
                          <a:solidFill>
                            <a:srgbClr val="000000"/>
                          </a:solidFill>
                          <a:latin typeface="Times New Roman" pitchFamily="65" charset="-122"/>
                          <a:ea typeface="宋体" pitchFamily="65" charset="-122"/>
                        </a:rPr>
                        <a:t>概念,是流程图中的关键环节,不要遗漏;箭头展示着事件发展的趋势或动作行为的走向;线上的</a:t>
                      </a:r>
                      <a:r>
                        <a:rPr lang="zh-CN" altLang="en-US" sz="1500" kern="0" dirty="0" smtClean="0">
                          <a:solidFill>
                            <a:srgbClr val="000000"/>
                          </a:solidFill>
                          <a:latin typeface="Times New Roman" pitchFamily="65" charset="-122"/>
                          <a:ea typeface="宋体" pitchFamily="65" charset="-122"/>
                        </a:rPr>
                        <a:t>词语</a:t>
                      </a:r>
                      <a:r>
                        <a:rPr lang="zh-CN" altLang="en-US" sz="1500" kern="0" dirty="0" smtClean="0">
                          <a:solidFill>
                            <a:srgbClr val="000000"/>
                          </a:solidFill>
                          <a:latin typeface="Times New Roman" pitchFamily="65" charset="-122"/>
                          <a:ea typeface="宋体" pitchFamily="65" charset="-122"/>
                        </a:rPr>
                        <a:t>,属于概念(环节)间发生关系的方式,起过渡和连贯的作用。值得注意的是,“初步构思框架图”</a:t>
                      </a:r>
                      <a:r>
                        <a:rPr lang="zh-CN" altLang="en-US" sz="1500" kern="0" dirty="0" smtClean="0">
                          <a:solidFill>
                            <a:srgbClr val="000000"/>
                          </a:solidFill>
                          <a:latin typeface="Times New Roman" pitchFamily="65" charset="-122"/>
                          <a:ea typeface="宋体" pitchFamily="65" charset="-122"/>
                        </a:rPr>
                        <a:t>是指</a:t>
                      </a:r>
                      <a:r>
                        <a:rPr lang="zh-CN" altLang="en-US" sz="1500" kern="0" dirty="0" smtClean="0">
                          <a:solidFill>
                            <a:srgbClr val="000000"/>
                          </a:solidFill>
                          <a:latin typeface="Times New Roman" pitchFamily="65" charset="-122"/>
                          <a:ea typeface="宋体" pitchFamily="65" charset="-122"/>
                        </a:rPr>
                        <a:t>尚未执行的框架图,不能当作已经完成的事情。</a:t>
                      </a:r>
                    </a:p>
                  </a:txBody>
                  <a:tcPr marL="45720" marR="45720"/>
                </a:tc>
              </a:tr>
              <a:tr h="83196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第三步:表述巧连缀。</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分析几个概念在整个事件或行为过程中的地位及作用,确定概念间的关系(如因果、条件、递进</a:t>
                      </a:r>
                      <a:r>
                        <a:rPr lang="zh-CN" altLang="en-US" sz="1500" kern="0" dirty="0" smtClean="0">
                          <a:solidFill>
                            <a:srgbClr val="000000"/>
                          </a:solidFill>
                          <a:latin typeface="Times New Roman" pitchFamily="65" charset="-122"/>
                          <a:ea typeface="宋体" pitchFamily="65" charset="-122"/>
                        </a:rPr>
                        <a:t>、并列</a:t>
                      </a:r>
                      <a:r>
                        <a:rPr lang="zh-CN" altLang="en-US" sz="1500" kern="0" dirty="0" smtClean="0">
                          <a:solidFill>
                            <a:srgbClr val="000000"/>
                          </a:solidFill>
                          <a:latin typeface="Times New Roman" pitchFamily="65" charset="-122"/>
                          <a:ea typeface="宋体" pitchFamily="65" charset="-122"/>
                        </a:rPr>
                        <a:t>、转折等),据此选定过渡词语连缀。值得注意的是,该类图属于思维导图,要注意理清思维</a:t>
                      </a:r>
                      <a:r>
                        <a:rPr lang="zh-CN" altLang="en-US" sz="1500" kern="0" dirty="0" smtClean="0">
                          <a:solidFill>
                            <a:srgbClr val="000000"/>
                          </a:solidFill>
                          <a:latin typeface="Times New Roman" pitchFamily="65" charset="-122"/>
                          <a:ea typeface="宋体" pitchFamily="65" charset="-122"/>
                        </a:rPr>
                        <a:t>框架的</a:t>
                      </a:r>
                      <a:r>
                        <a:rPr lang="zh-CN" altLang="en-US" sz="1500" kern="0" dirty="0" smtClean="0">
                          <a:solidFill>
                            <a:srgbClr val="000000"/>
                          </a:solidFill>
                          <a:latin typeface="Times New Roman" pitchFamily="65" charset="-122"/>
                          <a:ea typeface="宋体" pitchFamily="65" charset="-122"/>
                        </a:rPr>
                        <a:t>层次,找出整个框架的中心。</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图片</a:t>
            </a:r>
            <a:r>
              <a:rPr lang="zh-CN" altLang="en-US" sz="2607" kern="0" dirty="0" smtClean="0">
                <a:solidFill>
                  <a:srgbClr val="000000"/>
                </a:solidFill>
                <a:latin typeface="Times New Roman" pitchFamily="65" charset="-122"/>
                <a:ea typeface="宋体" pitchFamily="65" charset="-122"/>
              </a:rPr>
              <a:t>题解题“三步骤”</a:t>
            </a:r>
            <a:endParaRPr lang="zh-CN" altLang="en-US" dirty="0"/>
          </a:p>
        </p:txBody>
      </p:sp>
      <p:pic>
        <p:nvPicPr>
          <p:cNvPr id="5122" name="Picture 2"/>
          <p:cNvPicPr>
            <a:picLocks noChangeAspect="1" noChangeArrowheads="1"/>
          </p:cNvPicPr>
          <p:nvPr/>
        </p:nvPicPr>
        <p:blipFill>
          <a:blip r:embed="rId4" cstate="print"/>
          <a:srcRect/>
          <a:stretch>
            <a:fillRect/>
          </a:stretch>
        </p:blipFill>
        <p:spPr bwMode="auto">
          <a:xfrm>
            <a:off x="521221" y="971997"/>
            <a:ext cx="7208838" cy="609600"/>
          </a:xfrm>
          <a:prstGeom prst="rect">
            <a:avLst/>
          </a:prstGeom>
          <a:noFill/>
          <a:ln w="9525">
            <a:noFill/>
            <a:miter lim="800000"/>
            <a:headEnd/>
            <a:tailEnd/>
          </a:ln>
        </p:spPr>
      </p:pic>
      <p:graphicFrame>
        <p:nvGraphicFramePr>
          <p:cNvPr id="4" name="表格 2"/>
          <p:cNvGraphicFramePr>
            <a:graphicFrameLocks noGrp="1"/>
          </p:cNvGraphicFramePr>
          <p:nvPr/>
        </p:nvGraphicFramePr>
        <p:xfrm>
          <a:off x="540000" y="2412157"/>
          <a:ext cx="10987200" cy="3291840"/>
        </p:xfrm>
        <a:graphic>
          <a:graphicData uri="http://schemas.openxmlformats.org/drawingml/2006/table">
            <a:tbl>
              <a:tblPr/>
              <a:tblGrid>
                <a:gridCol w="1853429"/>
                <a:gridCol w="9133771"/>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阐释</a:t>
                      </a:r>
                    </a:p>
                  </a:txBody>
                  <a:tcPr marL="45720" marR="45720"/>
                </a:tc>
              </a:tr>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第一步:看图审图。</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要细致观察画面的整体内容,搜索并提取有效信息,看图画表现了什么样的主题。要仔细观察</a:t>
                      </a:r>
                      <a:r>
                        <a:rPr lang="zh-CN" altLang="en-US" sz="1600" kern="0" dirty="0" smtClean="0">
                          <a:solidFill>
                            <a:srgbClr val="000000"/>
                          </a:solidFill>
                          <a:latin typeface="Times New Roman" pitchFamily="65" charset="-122"/>
                          <a:ea typeface="宋体" pitchFamily="65" charset="-122"/>
                        </a:rPr>
                        <a:t>画面的</a:t>
                      </a:r>
                      <a:r>
                        <a:rPr lang="zh-CN" altLang="en-US" sz="1600" kern="0" dirty="0" smtClean="0">
                          <a:solidFill>
                            <a:srgbClr val="000000"/>
                          </a:solidFill>
                          <a:latin typeface="Times New Roman" pitchFamily="65" charset="-122"/>
                          <a:ea typeface="宋体" pitchFamily="65" charset="-122"/>
                        </a:rPr>
                        <a:t>背景和人物,看画面的背景反映了什么,背景和人物有什么联系。要观察画面中的细节,如人物</a:t>
                      </a:r>
                      <a:r>
                        <a:rPr lang="zh-CN" altLang="en-US" sz="1600" kern="0" dirty="0" smtClean="0">
                          <a:solidFill>
                            <a:srgbClr val="000000"/>
                          </a:solidFill>
                          <a:latin typeface="Times New Roman" pitchFamily="65" charset="-122"/>
                          <a:ea typeface="宋体" pitchFamily="65" charset="-122"/>
                        </a:rPr>
                        <a:t>的表情</a:t>
                      </a:r>
                      <a:r>
                        <a:rPr lang="zh-CN" altLang="en-US" sz="1600" kern="0" dirty="0" smtClean="0">
                          <a:solidFill>
                            <a:srgbClr val="000000"/>
                          </a:solidFill>
                          <a:latin typeface="Times New Roman" pitchFamily="65" charset="-122"/>
                          <a:ea typeface="宋体" pitchFamily="65" charset="-122"/>
                        </a:rPr>
                        <a:t>和动作,与画面进行心灵的对话。</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第二步:展开联想。</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合理想象,丰富画面。无论是单幅图还是多幅图,画面上的内容总是有限的。观察图画时要充分</a:t>
                      </a:r>
                      <a:r>
                        <a:rPr lang="zh-CN" altLang="en-US" sz="1600" kern="0" dirty="0" smtClean="0">
                          <a:solidFill>
                            <a:srgbClr val="000000"/>
                          </a:solidFill>
                          <a:latin typeface="Times New Roman" pitchFamily="65" charset="-122"/>
                          <a:ea typeface="宋体" pitchFamily="65" charset="-122"/>
                        </a:rPr>
                        <a:t>发挥</a:t>
                      </a:r>
                      <a:r>
                        <a:rPr lang="zh-CN" altLang="en-US" sz="1600" kern="0" dirty="0" smtClean="0">
                          <a:solidFill>
                            <a:srgbClr val="000000"/>
                          </a:solidFill>
                          <a:latin typeface="Times New Roman" pitchFamily="65" charset="-122"/>
                          <a:ea typeface="宋体" pitchFamily="65" charset="-122"/>
                        </a:rPr>
                        <a:t>自己的想象力,丰富画面内容,从而有助于揭示画面蕴含的主题精神。</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第三步:文字转换。</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组织语言,描述画面。因为是艺术,所以在转换时就要特别凸显艺术的形象性,要尽可能使语言</a:t>
                      </a:r>
                      <a:r>
                        <a:rPr lang="zh-CN" altLang="en-US" sz="1600" kern="0" dirty="0" smtClean="0">
                          <a:solidFill>
                            <a:srgbClr val="000000"/>
                          </a:solidFill>
                          <a:latin typeface="Times New Roman" pitchFamily="65" charset="-122"/>
                          <a:ea typeface="宋体" pitchFamily="65" charset="-122"/>
                        </a:rPr>
                        <a:t>鲜明</a:t>
                      </a:r>
                      <a:r>
                        <a:rPr lang="zh-CN" altLang="en-US" sz="1600" kern="0" dirty="0" smtClean="0">
                          <a:solidFill>
                            <a:srgbClr val="000000"/>
                          </a:solidFill>
                          <a:latin typeface="Times New Roman" pitchFamily="65" charset="-122"/>
                          <a:ea typeface="宋体" pitchFamily="65" charset="-122"/>
                        </a:rPr>
                        <a:t>、生动。</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540000" y="1548061"/>
            <a:ext cx="6605957"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右图是俄罗斯女摄影师艾琳娜·舒米洛娃拍摄的儿子与小兔子在一起的画</a:t>
            </a:r>
            <a:r>
              <a:rPr dirty="0"/>
              <a:t/>
            </a:r>
            <a:br>
              <a:rPr dirty="0"/>
            </a:br>
            <a:r>
              <a:rPr lang="zh-CN" altLang="en-US" sz="2607" kern="0" dirty="0" smtClean="0">
                <a:solidFill>
                  <a:srgbClr val="000000"/>
                </a:solidFill>
                <a:latin typeface="Times New Roman" pitchFamily="65" charset="-122"/>
                <a:ea typeface="宋体" pitchFamily="65" charset="-122"/>
              </a:rPr>
              <a:t>面。请仔细观察,对画面进行准确、生动的描写。要求:使用比喻或比拟的修</a:t>
            </a:r>
            <a:r>
              <a:rPr dirty="0"/>
              <a:t/>
            </a:r>
            <a:br>
              <a:rPr dirty="0"/>
            </a:br>
            <a:r>
              <a:rPr lang="zh-CN" altLang="en-US" sz="2607" kern="0" dirty="0" smtClean="0">
                <a:solidFill>
                  <a:srgbClr val="000000"/>
                </a:solidFill>
                <a:latin typeface="Times New Roman" pitchFamily="65" charset="-122"/>
                <a:ea typeface="宋体" pitchFamily="65" charset="-122"/>
              </a:rPr>
              <a:t>辞手法,不超过80字。</a:t>
            </a:r>
            <a:endParaRPr lang="zh-CN" altLang="en-US" dirty="0"/>
          </a:p>
        </p:txBody>
      </p:sp>
      <p:pic>
        <p:nvPicPr>
          <p:cNvPr id="4" name="图片 4" descr="textimage11.jpeg"/>
          <p:cNvPicPr>
            <a:picLocks noChangeAspect="1"/>
          </p:cNvPicPr>
          <p:nvPr/>
        </p:nvPicPr>
        <p:blipFill>
          <a:blip r:embed="rId4" cstate="print"/>
          <a:stretch>
            <a:fillRect/>
          </a:stretch>
        </p:blipFill>
        <p:spPr>
          <a:xfrm>
            <a:off x="7433989" y="1620069"/>
            <a:ext cx="3924000" cy="2592000"/>
          </a:xfrm>
          <a:prstGeom prst="rect">
            <a:avLst/>
          </a:prstGeom>
        </p:spPr>
      </p:pic>
      <p:pic>
        <p:nvPicPr>
          <p:cNvPr id="5" name="Picture 5"/>
          <p:cNvPicPr>
            <a:picLocks noChangeAspect="1" noChangeArrowheads="1"/>
          </p:cNvPicPr>
          <p:nvPr/>
        </p:nvPicPr>
        <p:blipFill>
          <a:blip r:embed="rId5" cstate="print"/>
          <a:srcRect/>
          <a:stretch>
            <a:fillRect/>
          </a:stretch>
        </p:blipFill>
        <p:spPr bwMode="auto">
          <a:xfrm>
            <a:off x="535509" y="827981"/>
            <a:ext cx="2419350" cy="590550"/>
          </a:xfrm>
          <a:prstGeom prst="rect">
            <a:avLst/>
          </a:prstGeom>
          <a:noFill/>
          <a:ln w="9525">
            <a:noFill/>
            <a:miter lim="800000"/>
            <a:headEnd/>
            <a:tailEnd/>
          </a:ln>
        </p:spPr>
      </p:pic>
      <p:sp>
        <p:nvSpPr>
          <p:cNvPr id="6" name="TextBox 2"/>
          <p:cNvSpPr txBox="1"/>
          <p:nvPr/>
        </p:nvSpPr>
        <p:spPr>
          <a:xfrm>
            <a:off x="535509" y="4572397"/>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692077"/>
          <a:ext cx="10987200" cy="2605469"/>
        </p:xfrm>
        <a:graphic>
          <a:graphicData uri="http://schemas.openxmlformats.org/drawingml/2006/table">
            <a:tbl>
              <a:tblPr/>
              <a:tblGrid>
                <a:gridCol w="1637405"/>
                <a:gridCol w="9349795"/>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阐释</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看图审图。注意图中的环境、孩子的表情和动作、小兔子的特征等要素。</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展开联想。在观察画面的基础上,展开丰富的联想。</a:t>
                      </a:r>
                    </a:p>
                  </a:txBody>
                  <a:tcPr marL="45720" marR="45720"/>
                </a:tc>
              </a:tr>
              <a:tr h="373319">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文字转换。转换时要注意语言生动形象。</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答案</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(示例)天真烂漫、面带笑容的孩子双手捧着恬静、乖巧的小兔子。孩子双目微闭,仿佛在喃喃低语</a:t>
                      </a:r>
                      <a:r>
                        <a:rPr lang="zh-CN" altLang="en-US" sz="1600" kern="0" dirty="0" smtClean="0">
                          <a:solidFill>
                            <a:srgbClr val="000000"/>
                          </a:solidFill>
                          <a:latin typeface="Times New Roman" pitchFamily="65" charset="-122"/>
                          <a:ea typeface="宋体" pitchFamily="65" charset="-122"/>
                        </a:rPr>
                        <a:t>,小</a:t>
                      </a:r>
                      <a:r>
                        <a:rPr lang="zh-CN" altLang="en-US" sz="1600" kern="0" dirty="0" smtClean="0">
                          <a:solidFill>
                            <a:srgbClr val="000000"/>
                          </a:solidFill>
                          <a:latin typeface="Times New Roman" pitchFamily="65" charset="-122"/>
                          <a:ea typeface="宋体" pitchFamily="65" charset="-122"/>
                        </a:rPr>
                        <a:t>兔子似在注视着孩子凝神倾听。此情此景,像冬日里煦暖的阳光,温暖着人们的心田。</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377205" y="1044005"/>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05338"/>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6.下面是一组真实的照片。二十年前奶奶推着孙子,二十年后孙子推着奶奶,</a:t>
            </a:r>
            <a:r>
              <a:rPr dirty="0"/>
              <a:t/>
            </a:r>
            <a:br>
              <a:rPr dirty="0"/>
            </a:br>
            <a:r>
              <a:rPr lang="zh-CN" altLang="en-US" sz="2607" kern="0" dirty="0" smtClean="0">
                <a:solidFill>
                  <a:srgbClr val="000000"/>
                </a:solidFill>
                <a:latin typeface="Times New Roman" pitchFamily="65" charset="-122"/>
                <a:ea typeface="宋体" pitchFamily="65" charset="-122"/>
              </a:rPr>
              <a:t>照片拍摄于同一个地点。请紧扣画面细节,续写下面一段话,不超过100字</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图片 3" descr="textimage12.jpeg"/>
          <p:cNvPicPr>
            <a:picLocks noChangeAspect="1"/>
          </p:cNvPicPr>
          <p:nvPr/>
        </p:nvPicPr>
        <p:blipFill>
          <a:blip r:embed="rId4" cstate="print"/>
          <a:stretch>
            <a:fillRect/>
          </a:stretch>
        </p:blipFill>
        <p:spPr>
          <a:xfrm>
            <a:off x="3113509" y="2772197"/>
            <a:ext cx="4388089" cy="3152363"/>
          </a:xfrm>
          <a:prstGeom prst="rect">
            <a:avLst/>
          </a:prstGeom>
        </p:spPr>
      </p:pic>
      <p:pic>
        <p:nvPicPr>
          <p:cNvPr id="4" name="Picture 4"/>
          <p:cNvPicPr>
            <a:picLocks noChangeAspect="1" noChangeArrowheads="1"/>
          </p:cNvPicPr>
          <p:nvPr/>
        </p:nvPicPr>
        <p:blipFill>
          <a:blip r:embed="rId5"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时间都去哪儿了,二十年匆匆而过,我长大了,您却老了</a:t>
            </a:r>
            <a:r>
              <a:rPr lang="zh-CN" altLang="en-US" sz="2607" kern="0" dirty="0" smtClean="0">
                <a:solidFill>
                  <a:srgbClr val="000000"/>
                </a:solidFill>
                <a:latin typeface="Times New Roman" pitchFamily="65" charset="-122"/>
                <a:ea typeface="宋体" pitchFamily="65" charset="-122"/>
              </a:rPr>
              <a:t>。</a:t>
            </a:r>
            <a:endParaRPr lang="zh-CN" altLang="en-US" sz="2800" dirty="0" smtClean="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(示例)二十年前,您用小小的童车推着我,推出我快乐的童年。二十年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后,您身后的小树早已枝繁叶茂,而您却已华发苍颜。如今,我愿用我的青春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年华,推出您安康的晚年。</a:t>
            </a:r>
            <a:endParaRPr lang="zh-CN" altLang="en-US" dirty="0">
              <a:solidFill>
                <a:srgbClr val="FF0000"/>
              </a:solidFill>
            </a:endParaRPr>
          </a:p>
        </p:txBody>
      </p:sp>
      <p:sp>
        <p:nvSpPr>
          <p:cNvPr id="3" name="TextBox 2"/>
          <p:cNvSpPr txBox="1"/>
          <p:nvPr/>
        </p:nvSpPr>
        <p:spPr>
          <a:xfrm>
            <a:off x="521221" y="2700189"/>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本题要求考生紧扣画面细节,承续“时间都去哪儿了,二十年匆匆而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过,我长大了,您却老了”来写一段文字。写作时应先对二十年前“奶奶推着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孙子”和二十年后“孙子推着奶奶”进行描述,然后抒发感恩之情。</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72064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仿用句式答题“三步骤”</a:t>
            </a:r>
            <a:endParaRPr lang="zh-CN" altLang="en-US" sz="3700" dirty="0">
              <a:latin typeface="黑体" pitchFamily="2" charset="-122"/>
              <a:ea typeface="黑体" pitchFamily="2" charset="-122"/>
            </a:endParaRPr>
          </a:p>
        </p:txBody>
      </p:sp>
      <p:graphicFrame>
        <p:nvGraphicFramePr>
          <p:cNvPr id="3" name="表格 3"/>
          <p:cNvGraphicFramePr>
            <a:graphicFrameLocks noGrp="1"/>
          </p:cNvGraphicFramePr>
          <p:nvPr/>
        </p:nvGraphicFramePr>
        <p:xfrm>
          <a:off x="540000" y="1764085"/>
          <a:ext cx="10987200" cy="4673092"/>
        </p:xfrm>
        <a:graphic>
          <a:graphicData uri="http://schemas.openxmlformats.org/drawingml/2006/table">
            <a:tbl>
              <a:tblPr/>
              <a:tblGrid>
                <a:gridCol w="1997445"/>
                <a:gridCol w="8989755"/>
              </a:tblGrid>
              <a:tr h="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阐释</a:t>
                      </a:r>
                    </a:p>
                  </a:txBody>
                  <a:tcPr marL="45720" marR="45720"/>
                </a:tc>
              </a:tr>
              <a:tr h="18875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第一步:审清题干,明确仿写要求。</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1.弄清仿写的话题。一般有三种话题模式:与例句一致,给出确定的话题,自由选择话题。</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2.弄清写几个句子。看清题目要求仿写几句话。</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3.弄清题干对仿写句在句式上提出了哪些明确的或暗示的要求,特别是其隐含(暗示)的要求,保证</a:t>
                      </a:r>
                      <a:r>
                        <a:rPr lang="zh-CN" altLang="en-US" sz="1300" kern="0" dirty="0" smtClean="0">
                          <a:solidFill>
                            <a:srgbClr val="000000"/>
                          </a:solidFill>
                          <a:latin typeface="Times New Roman" pitchFamily="65" charset="-122"/>
                          <a:ea typeface="宋体" pitchFamily="65" charset="-122"/>
                        </a:rPr>
                        <a:t>仿写</a:t>
                      </a:r>
                      <a:r>
                        <a:rPr lang="zh-CN" altLang="en-US" sz="1300" kern="0" dirty="0" smtClean="0">
                          <a:solidFill>
                            <a:srgbClr val="000000"/>
                          </a:solidFill>
                          <a:latin typeface="Times New Roman" pitchFamily="65" charset="-122"/>
                          <a:ea typeface="宋体" pitchFamily="65" charset="-122"/>
                        </a:rPr>
                        <a:t>句的意义和感情基调与原句保持一致。</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4.弄清题干中对仿写句在字数、格式等方面的要求。</a:t>
                      </a:r>
                    </a:p>
                  </a:txBody>
                  <a:tcPr marL="45720" marR="45720"/>
                </a:tc>
              </a:tr>
              <a:tr h="18875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第二步:剖析例句,弄清内容结构。</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例句是仿写的参照示例,仿写前一定要看清例句,剖析其在句式、修辞、意蕴(内容)等方面的特点,</a:t>
                      </a:r>
                      <a:r>
                        <a:rPr lang="zh-CN" altLang="en-US" sz="1300" kern="0" dirty="0" smtClean="0">
                          <a:solidFill>
                            <a:srgbClr val="000000"/>
                          </a:solidFill>
                          <a:latin typeface="Times New Roman" pitchFamily="65" charset="-122"/>
                          <a:ea typeface="宋体" pitchFamily="65" charset="-122"/>
                        </a:rPr>
                        <a:t>让仿</a:t>
                      </a:r>
                      <a:r>
                        <a:rPr lang="zh-CN" altLang="en-US" sz="1300" kern="0" dirty="0" smtClean="0">
                          <a:solidFill>
                            <a:srgbClr val="000000"/>
                          </a:solidFill>
                          <a:latin typeface="Times New Roman" pitchFamily="65" charset="-122"/>
                          <a:ea typeface="宋体" pitchFamily="65" charset="-122"/>
                        </a:rPr>
                        <a:t>写语句有据可依,有理可循。在剖析例句时,应仔细地对其特点逐个分析,全面而细致地了解其</a:t>
                      </a:r>
                      <a:r>
                        <a:rPr lang="zh-CN" altLang="en-US" sz="1300" kern="0" dirty="0" smtClean="0">
                          <a:solidFill>
                            <a:srgbClr val="000000"/>
                          </a:solidFill>
                          <a:latin typeface="Times New Roman" pitchFamily="65" charset="-122"/>
                          <a:ea typeface="宋体" pitchFamily="65" charset="-122"/>
                        </a:rPr>
                        <a:t>各部分</a:t>
                      </a:r>
                      <a:r>
                        <a:rPr lang="zh-CN" altLang="en-US" sz="1300" kern="0" dirty="0" smtClean="0">
                          <a:solidFill>
                            <a:srgbClr val="000000"/>
                          </a:solidFill>
                          <a:latin typeface="Times New Roman" pitchFamily="65" charset="-122"/>
                          <a:ea typeface="宋体" pitchFamily="65" charset="-122"/>
                        </a:rPr>
                        <a:t>的构造特点。一些隐性要求常在例句中,因此必须高度重视。</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①注意例句的句式,特别是复句内部各分句间的联系,关联词也要一一对应。②注意例句所用的</a:t>
                      </a:r>
                      <a:r>
                        <a:rPr lang="zh-CN" altLang="en-US" sz="1300" kern="0" dirty="0" smtClean="0">
                          <a:solidFill>
                            <a:srgbClr val="000000"/>
                          </a:solidFill>
                          <a:latin typeface="Times New Roman" pitchFamily="65" charset="-122"/>
                          <a:ea typeface="宋体" pitchFamily="65" charset="-122"/>
                        </a:rPr>
                        <a:t>修辞</a:t>
                      </a:r>
                      <a:r>
                        <a:rPr lang="zh-CN" altLang="en-US" sz="1300" kern="0" dirty="0" smtClean="0">
                          <a:solidFill>
                            <a:srgbClr val="000000"/>
                          </a:solidFill>
                          <a:latin typeface="Times New Roman" pitchFamily="65" charset="-122"/>
                          <a:ea typeface="宋体" pitchFamily="65" charset="-122"/>
                        </a:rPr>
                        <a:t>手法。③品味例句的意蕴,确定内容范围。此外,还要注意例句的用词特点,如词语的色彩、</a:t>
                      </a:r>
                      <a:r>
                        <a:rPr lang="zh-CN" altLang="en-US" sz="1300" kern="0" dirty="0" smtClean="0">
                          <a:solidFill>
                            <a:srgbClr val="000000"/>
                          </a:solidFill>
                          <a:latin typeface="Times New Roman" pitchFamily="65" charset="-122"/>
                          <a:ea typeface="宋体" pitchFamily="65" charset="-122"/>
                        </a:rPr>
                        <a:t>雅俗等</a:t>
                      </a:r>
                      <a:r>
                        <a:rPr lang="zh-CN" altLang="en-US" sz="1300" kern="0" dirty="0" smtClean="0">
                          <a:solidFill>
                            <a:srgbClr val="000000"/>
                          </a:solidFill>
                          <a:latin typeface="Times New Roman" pitchFamily="65" charset="-122"/>
                          <a:ea typeface="宋体" pitchFamily="65" charset="-122"/>
                        </a:rPr>
                        <a:t>。</a:t>
                      </a:r>
                    </a:p>
                  </a:txBody>
                  <a:tcPr marL="45720" marR="45720"/>
                </a:tc>
              </a:tr>
              <a:tr h="152035">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第三步:展开联想,组织规范答案。</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仿写的框架搭建起来以后,接下来就是在框架内发挥丰富的联想和想象,严格按要求拟写语句,</a:t>
                      </a:r>
                      <a:r>
                        <a:rPr lang="zh-CN" altLang="en-US" sz="1300" kern="0" dirty="0" smtClean="0">
                          <a:solidFill>
                            <a:srgbClr val="000000"/>
                          </a:solidFill>
                          <a:latin typeface="Times New Roman" pitchFamily="65" charset="-122"/>
                          <a:ea typeface="宋体" pitchFamily="65" charset="-122"/>
                        </a:rPr>
                        <a:t>填写相关</a:t>
                      </a:r>
                      <a:r>
                        <a:rPr lang="zh-CN" altLang="en-US" sz="1300" kern="0" dirty="0" smtClean="0">
                          <a:solidFill>
                            <a:srgbClr val="000000"/>
                          </a:solidFill>
                          <a:latin typeface="Times New Roman" pitchFamily="65" charset="-122"/>
                          <a:ea typeface="宋体" pitchFamily="65" charset="-122"/>
                        </a:rPr>
                        <a:t>内容。仿写句式时,一是形式上要注意“一致性”,即求“形似”。也就是要根据题目要求</a:t>
                      </a:r>
                      <a:r>
                        <a:rPr lang="zh-CN" altLang="en-US" sz="1300" kern="0" dirty="0" smtClean="0">
                          <a:solidFill>
                            <a:srgbClr val="000000"/>
                          </a:solidFill>
                          <a:latin typeface="Times New Roman" pitchFamily="65" charset="-122"/>
                          <a:ea typeface="宋体" pitchFamily="65" charset="-122"/>
                        </a:rPr>
                        <a:t>的形式</a:t>
                      </a:r>
                      <a:r>
                        <a:rPr lang="zh-CN" altLang="en-US" sz="1300" kern="0" dirty="0" smtClean="0">
                          <a:solidFill>
                            <a:srgbClr val="000000"/>
                          </a:solidFill>
                          <a:latin typeface="Times New Roman" pitchFamily="65" charset="-122"/>
                          <a:ea typeface="宋体" pitchFamily="65" charset="-122"/>
                        </a:rPr>
                        <a:t>进行仿写。二是在内容上要注意“一致性”,即求“神似”。要充分调动自己的知识储备,</a:t>
                      </a:r>
                      <a:r>
                        <a:rPr lang="zh-CN" altLang="en-US" sz="1300" kern="0" dirty="0" smtClean="0">
                          <a:solidFill>
                            <a:srgbClr val="000000"/>
                          </a:solidFill>
                          <a:latin typeface="Times New Roman" pitchFamily="65" charset="-122"/>
                          <a:ea typeface="宋体" pitchFamily="65" charset="-122"/>
                        </a:rPr>
                        <a:t>合理</a:t>
                      </a:r>
                      <a:r>
                        <a:rPr lang="zh-CN" altLang="en-US" sz="1300" kern="0" dirty="0" smtClean="0">
                          <a:solidFill>
                            <a:srgbClr val="000000"/>
                          </a:solidFill>
                          <a:latin typeface="Times New Roman" pitchFamily="65" charset="-122"/>
                          <a:ea typeface="宋体" pitchFamily="65" charset="-122"/>
                        </a:rPr>
                        <a:t>地发挥联想和想象,做到既准确又新颖。所仿写的语句要像文言文的翻译一样,不仅要</a:t>
                      </a:r>
                      <a:r>
                        <a:rPr lang="zh-CN" altLang="en-US" sz="1300" kern="0" dirty="0" smtClean="0">
                          <a:solidFill>
                            <a:srgbClr val="000000"/>
                          </a:solidFill>
                          <a:latin typeface="Times New Roman" pitchFamily="65" charset="-122"/>
                          <a:ea typeface="宋体" pitchFamily="65" charset="-122"/>
                        </a:rPr>
                        <a:t>“信”“达”</a:t>
                      </a:r>
                      <a:r>
                        <a:rPr lang="zh-CN" altLang="en-US" sz="1300" kern="0" dirty="0" smtClean="0">
                          <a:solidFill>
                            <a:srgbClr val="000000"/>
                          </a:solidFill>
                          <a:latin typeface="Times New Roman" pitchFamily="65" charset="-122"/>
                          <a:ea typeface="宋体" pitchFamily="65" charset="-122"/>
                        </a:rPr>
                        <a:t>,也要“雅”,富有文采。</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仿照</a:t>
            </a:r>
            <a:r>
              <a:rPr lang="zh-CN" altLang="en-US" sz="2607" kern="0" dirty="0" smtClean="0">
                <a:solidFill>
                  <a:srgbClr val="000000"/>
                </a:solidFill>
                <a:latin typeface="Times New Roman" pitchFamily="65" charset="-122"/>
                <a:ea typeface="宋体" pitchFamily="65" charset="-122"/>
              </a:rPr>
              <a:t>画横线的句子,自选话题,另写一个句子。要求:与示例结构</a:t>
            </a:r>
            <a:r>
              <a:rPr dirty="0"/>
              <a:t/>
            </a:r>
            <a:br>
              <a:rPr dirty="0"/>
            </a:br>
            <a:r>
              <a:rPr lang="zh-CN" altLang="en-US" sz="2607" kern="0" dirty="0" smtClean="0">
                <a:solidFill>
                  <a:srgbClr val="000000"/>
                </a:solidFill>
                <a:latin typeface="Times New Roman" pitchFamily="65" charset="-122"/>
                <a:ea typeface="宋体" pitchFamily="65" charset="-122"/>
              </a:rPr>
              <a:t>基本相同,修辞手法一致;个别词语可与示例重复,字数也可略有增减。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青年的价值取向决定了未来整个社会的价值取向,而青年又处在价值观形成</a:t>
            </a:r>
            <a:r>
              <a:rPr dirty="0"/>
              <a:t/>
            </a:r>
            <a:br>
              <a:rPr dirty="0"/>
            </a:br>
            <a:r>
              <a:rPr lang="zh-CN" altLang="en-US" sz="2607" kern="0" dirty="0" smtClean="0">
                <a:solidFill>
                  <a:srgbClr val="000000"/>
                </a:solidFill>
                <a:latin typeface="Times New Roman" pitchFamily="65" charset="-122"/>
                <a:ea typeface="宋体" pitchFamily="65" charset="-122"/>
              </a:rPr>
              <a:t>和确立的时期,抓好这一时期的价值观养成十分重要。</a:t>
            </a:r>
            <a:r>
              <a:rPr lang="zh-CN" altLang="en-US" sz="2607" u="sng" kern="0" dirty="0" smtClean="0">
                <a:solidFill>
                  <a:srgbClr val="000000"/>
                </a:solidFill>
                <a:latin typeface="Times New Roman" pitchFamily="65" charset="-122"/>
                <a:ea typeface="宋体" pitchFamily="65" charset="-122"/>
              </a:rPr>
              <a:t>这就像穿衣服扣扣子</a:t>
            </a:r>
            <a:r>
              <a:rPr dirty="0"/>
              <a:t/>
            </a:r>
            <a:br>
              <a:rPr dirty="0"/>
            </a:br>
            <a:r>
              <a:rPr lang="zh-CN" altLang="en-US" sz="2607" u="sng" kern="0" dirty="0" smtClean="0">
                <a:solidFill>
                  <a:srgbClr val="000000"/>
                </a:solidFill>
                <a:latin typeface="Times New Roman" pitchFamily="65" charset="-122"/>
                <a:ea typeface="宋体" pitchFamily="65" charset="-122"/>
              </a:rPr>
              <a:t>一样,如果第一粒扣子扣错了,剩余的扣子都会扣错;人生的扣子从一开始就</a:t>
            </a:r>
            <a:r>
              <a:rPr dirty="0"/>
              <a:t/>
            </a:r>
            <a:br>
              <a:rPr dirty="0"/>
            </a:br>
            <a:r>
              <a:rPr lang="zh-CN" altLang="en-US" sz="2607" u="sng" kern="0" dirty="0" smtClean="0">
                <a:solidFill>
                  <a:srgbClr val="000000"/>
                </a:solidFill>
                <a:latin typeface="Times New Roman" pitchFamily="65" charset="-122"/>
                <a:ea typeface="宋体" pitchFamily="65" charset="-122"/>
              </a:rPr>
              <a:t>要扣好</a:t>
            </a:r>
            <a:r>
              <a:rPr lang="zh-CN" altLang="en-US" sz="2607" u="sng" kern="0" dirty="0" smtClean="0">
                <a:solidFill>
                  <a:srgbClr val="000000"/>
                </a:solidFill>
                <a:latin typeface="Times New Roman" pitchFamily="65" charset="-122"/>
                <a:ea typeface="宋体" pitchFamily="65" charset="-122"/>
              </a:rPr>
              <a:t>。</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93229" y="899989"/>
            <a:ext cx="2419350" cy="590550"/>
          </a:xfrm>
          <a:prstGeom prst="rect">
            <a:avLst/>
          </a:prstGeom>
          <a:noFill/>
          <a:ln w="9525">
            <a:noFill/>
            <a:miter lim="800000"/>
            <a:headEnd/>
            <a:tailEnd/>
          </a:ln>
        </p:spPr>
      </p:pic>
      <p:sp>
        <p:nvSpPr>
          <p:cNvPr id="4" name="TextBox 2"/>
          <p:cNvSpPr txBox="1"/>
          <p:nvPr/>
        </p:nvSpPr>
        <p:spPr>
          <a:xfrm>
            <a:off x="535509" y="5220469"/>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3" descr="textimage13.jpeg"/>
          <p:cNvPicPr>
            <a:picLocks noChangeAspect="1"/>
          </p:cNvPicPr>
          <p:nvPr/>
        </p:nvPicPr>
        <p:blipFill>
          <a:blip r:embed="rId4" cstate="print"/>
          <a:stretch>
            <a:fillRect/>
          </a:stretch>
        </p:blipFill>
        <p:spPr>
          <a:xfrm>
            <a:off x="881261" y="1548061"/>
            <a:ext cx="5650801" cy="3859837"/>
          </a:xfrm>
          <a:prstGeom prst="rect">
            <a:avLst/>
          </a:prstGeom>
        </p:spPr>
      </p:pic>
      <p:pic>
        <p:nvPicPr>
          <p:cNvPr id="4" name="Picture 2"/>
          <p:cNvPicPr>
            <a:picLocks noChangeAspect="1" noChangeArrowheads="1"/>
          </p:cNvPicPr>
          <p:nvPr/>
        </p:nvPicPr>
        <p:blipFill>
          <a:blip r:embed="rId5" cstate="print"/>
          <a:srcRect/>
          <a:stretch>
            <a:fillRect/>
          </a:stretch>
        </p:blipFill>
        <p:spPr bwMode="auto">
          <a:xfrm>
            <a:off x="593229" y="827981"/>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3575"/>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(示例)这就像盖高楼打地基一样,如果第一处地基打不好,剩余的地基</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就不稳固;人生的地基从一开始就要打好。</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0926437" cy="48407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2018课标全国Ⅰ,21)下面是某校为教师编写个人专业发展</a:t>
            </a:r>
            <a:r>
              <a:rPr lang="zh-CN" altLang="en-US" sz="2607" kern="0" dirty="0" smtClean="0">
                <a:solidFill>
                  <a:srgbClr val="000000"/>
                </a:solidFill>
                <a:latin typeface="Times New Roman" pitchFamily="65" charset="-122"/>
                <a:ea typeface="宋体" pitchFamily="65" charset="-122"/>
              </a:rPr>
              <a:t>规划而</a:t>
            </a:r>
            <a:r>
              <a:rPr lang="zh-CN" altLang="en-US" sz="2607" kern="0" dirty="0" smtClean="0">
                <a:solidFill>
                  <a:srgbClr val="000000"/>
                </a:solidFill>
                <a:latin typeface="Times New Roman" pitchFamily="65" charset="-122"/>
                <a:ea typeface="宋体" pitchFamily="65" charset="-122"/>
              </a:rPr>
              <a:t>提供的流程图,请把这个图转写成一段文字介绍,要求内容完整,表述准确</a:t>
            </a:r>
            <a:r>
              <a:rPr lang="zh-CN" altLang="en-US" sz="2607" kern="0" dirty="0" smtClean="0">
                <a:solidFill>
                  <a:srgbClr val="000000"/>
                </a:solidFill>
                <a:latin typeface="Times New Roman" pitchFamily="65" charset="-122"/>
                <a:ea typeface="宋体" pitchFamily="65" charset="-122"/>
              </a:rPr>
              <a:t>,语言</a:t>
            </a:r>
            <a:r>
              <a:rPr lang="zh-CN" altLang="en-US" sz="2607" kern="0" dirty="0" smtClean="0">
                <a:solidFill>
                  <a:srgbClr val="000000"/>
                </a:solidFill>
                <a:latin typeface="Times New Roman" pitchFamily="65" charset="-122"/>
                <a:ea typeface="宋体" pitchFamily="65" charset="-122"/>
              </a:rPr>
              <a:t>连贯,不超过90个字。</a:t>
            </a:r>
            <a:endParaRPr lang="zh-CN" altLang="en-US" dirty="0"/>
          </a:p>
          <a:p>
            <a:pPr marL="0" indent="0" eaLnBrk="0" latinLnBrk="1" hangingPunct="0">
              <a:lnSpc>
                <a:spcPct val="150000"/>
              </a:lnSpc>
              <a:spcBef>
                <a:spcPts val="0"/>
              </a:spcBef>
              <a:buNone/>
            </a:pPr>
            <a:r>
              <a:rPr lang="zh-CN" altLang="en-US" sz="13149" kern="0" spc="1085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0.jpeg"/>
          <p:cNvPicPr>
            <a:picLocks noChangeAspect="1"/>
          </p:cNvPicPr>
          <p:nvPr/>
        </p:nvPicPr>
        <p:blipFill>
          <a:blip r:embed="rId4" cstate="print"/>
          <a:stretch>
            <a:fillRect/>
          </a:stretch>
        </p:blipFill>
        <p:spPr>
          <a:xfrm>
            <a:off x="4193629" y="3276253"/>
            <a:ext cx="2679319" cy="3139827"/>
          </a:xfrm>
          <a:prstGeom prst="rect">
            <a:avLst/>
          </a:prstGeom>
        </p:spPr>
      </p:pic>
      <p:pic>
        <p:nvPicPr>
          <p:cNvPr id="4" name="Picture 5"/>
          <p:cNvPicPr>
            <a:picLocks noChangeAspect="1" noChangeArrowheads="1"/>
          </p:cNvPicPr>
          <p:nvPr/>
        </p:nvPicPr>
        <p:blipFill>
          <a:blip r:embed="rId5" cstate="print"/>
          <a:srcRect/>
          <a:stretch>
            <a:fillRect/>
          </a:stretch>
        </p:blipFill>
        <p:spPr bwMode="auto">
          <a:xfrm>
            <a:off x="449213"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2018课标全国Ⅱ,21)仿照下面的示例,利用所给材料续写三句话,要求内容贴</a:t>
            </a:r>
            <a:r>
              <a:rPr dirty="0"/>
              <a:t/>
            </a:r>
            <a:br>
              <a:rPr dirty="0"/>
            </a:br>
            <a:r>
              <a:rPr lang="zh-CN" altLang="en-US" sz="2607" kern="0" dirty="0" smtClean="0">
                <a:solidFill>
                  <a:srgbClr val="000000"/>
                </a:solidFill>
                <a:latin typeface="Times New Roman" pitchFamily="65" charset="-122"/>
                <a:ea typeface="宋体" pitchFamily="65" charset="-122"/>
              </a:rPr>
              <a:t>切,句式与所给示例相同。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诸子争鸣、造纸印刷、筑长城开运河,中国人民具有伟大的创造精神。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材料: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奋斗　团结　梦想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建强国谋复兴　御外侮卫家国　脱贫困奔小康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垦田拓海　开天辟地　守望相助　抗灾治水　逐日奔月　</a:t>
            </a:r>
            <a:r>
              <a:rPr lang="zh-CN" altLang="en-US" sz="2607" kern="0" dirty="0" smtClean="0">
                <a:solidFill>
                  <a:srgbClr val="000000"/>
                </a:solidFill>
                <a:latin typeface="Times New Roman" pitchFamily="65" charset="-122"/>
                <a:ea typeface="宋体" pitchFamily="65" charset="-122"/>
              </a:rPr>
              <a:t>同舟共济</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09" y="89998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(示例)垦田拓海、抗灾治水、脱贫困奔小康,中国人民具有伟大的奋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斗精神。</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同舟共济、守望相助、御外侮卫家国,中国人民具有伟大的团结精神。</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开天辟地、逐日奔月、建强国谋复兴,中国人民具有伟大的梦想精神。</a:t>
            </a:r>
            <a:endParaRPr lang="zh-CN" altLang="en-US" dirty="0">
              <a:solidFill>
                <a:srgbClr val="FF0000"/>
              </a:solidFill>
            </a:endParaRPr>
          </a:p>
        </p:txBody>
      </p:sp>
      <p:sp>
        <p:nvSpPr>
          <p:cNvPr id="3" name="TextBox 2"/>
          <p:cNvSpPr txBox="1"/>
          <p:nvPr/>
        </p:nvSpPr>
        <p:spPr>
          <a:xfrm>
            <a:off x="540000" y="327625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本题考查仿写句子的能力。解答此题的关键在于认真审读材料,找到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材料之间的内在关系。材料第一行提供了三个词语,可归为三类精神:奋斗精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神、团结精神和梦想精神。二、三两行提供的短语都是具体的做法,需要做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好分类,确保做法和精神的对应。表达时,要注意形式和例句相同,先用四字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短语,后用六字短语,最后用句子概括精神。</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45591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提分攻略三　变换句式四题型解题要领</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一、长句变短句答题“三步骤”</a:t>
            </a:r>
            <a:endParaRPr lang="zh-CN" altLang="en-US" b="1" dirty="0"/>
          </a:p>
        </p:txBody>
      </p:sp>
      <p:graphicFrame>
        <p:nvGraphicFramePr>
          <p:cNvPr id="3" name="表格 2"/>
          <p:cNvGraphicFramePr>
            <a:graphicFrameLocks noGrp="1"/>
          </p:cNvGraphicFramePr>
          <p:nvPr/>
        </p:nvGraphicFramePr>
        <p:xfrm>
          <a:off x="540000" y="2412157"/>
          <a:ext cx="10987200" cy="3472436"/>
        </p:xfrm>
        <a:graphic>
          <a:graphicData uri="http://schemas.openxmlformats.org/drawingml/2006/table">
            <a:tbl>
              <a:tblPr/>
              <a:tblGrid>
                <a:gridCol w="2069453"/>
                <a:gridCol w="8917747"/>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阐释</a:t>
                      </a:r>
                    </a:p>
                  </a:txBody>
                  <a:tcPr marL="45720" marR="45720"/>
                </a:tc>
              </a:tr>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第一步:找准主干句。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“主干句”是指重要的中心的句子,不能简单等同于“句子主干”,它可以包含部分修饰语。</a:t>
                      </a:r>
                      <a:r>
                        <a:rPr lang="zh-CN" altLang="en-US" sz="1600" kern="0" dirty="0" smtClean="0">
                          <a:solidFill>
                            <a:srgbClr val="000000"/>
                          </a:solidFill>
                          <a:latin typeface="Times New Roman" pitchFamily="65" charset="-122"/>
                          <a:ea typeface="宋体" pitchFamily="65" charset="-122"/>
                        </a:rPr>
                        <a:t>找到主干</a:t>
                      </a:r>
                      <a:r>
                        <a:rPr lang="zh-CN" altLang="en-US" sz="1600" kern="0" dirty="0" smtClean="0">
                          <a:solidFill>
                            <a:srgbClr val="000000"/>
                          </a:solidFill>
                          <a:latin typeface="Times New Roman" pitchFamily="65" charset="-122"/>
                          <a:ea typeface="宋体" pitchFamily="65" charset="-122"/>
                        </a:rPr>
                        <a:t>句后,把它暂放一边。之所以暂放一边,一是因为这个句子的位置待定——或放在段首,或放</a:t>
                      </a:r>
                      <a:r>
                        <a:rPr lang="zh-CN" altLang="en-US" sz="1600" kern="0" dirty="0" smtClean="0">
                          <a:solidFill>
                            <a:srgbClr val="000000"/>
                          </a:solidFill>
                          <a:latin typeface="Times New Roman" pitchFamily="65" charset="-122"/>
                          <a:ea typeface="宋体" pitchFamily="65" charset="-122"/>
                        </a:rPr>
                        <a:t>在段</a:t>
                      </a:r>
                      <a:r>
                        <a:rPr lang="zh-CN" altLang="en-US" sz="1600" kern="0" dirty="0" smtClean="0">
                          <a:solidFill>
                            <a:srgbClr val="000000"/>
                          </a:solidFill>
                          <a:latin typeface="Times New Roman" pitchFamily="65" charset="-122"/>
                          <a:ea typeface="宋体" pitchFamily="65" charset="-122"/>
                        </a:rPr>
                        <a:t>尾,一般不放在中间;二是因为这个句子在整理成段时需要增删词语。</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第二步:抽出修饰语,独立成句。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把长句的修饰语分别抽出,写成若干个完整的短句。并列型的修饰语可采用并列关系抽取,包含</a:t>
                      </a:r>
                      <a:r>
                        <a:rPr lang="zh-CN" altLang="en-US" sz="1600" kern="0" dirty="0" smtClean="0">
                          <a:solidFill>
                            <a:srgbClr val="000000"/>
                          </a:solidFill>
                          <a:latin typeface="Times New Roman" pitchFamily="65" charset="-122"/>
                          <a:ea typeface="宋体" pitchFamily="65" charset="-122"/>
                        </a:rPr>
                        <a:t>型的</a:t>
                      </a:r>
                      <a:r>
                        <a:rPr lang="zh-CN" altLang="en-US" sz="1600" kern="0" dirty="0" smtClean="0">
                          <a:solidFill>
                            <a:srgbClr val="000000"/>
                          </a:solidFill>
                          <a:latin typeface="Times New Roman" pitchFamily="65" charset="-122"/>
                          <a:ea typeface="宋体" pitchFamily="65" charset="-122"/>
                        </a:rPr>
                        <a:t>修饰语要根据逻辑关系整理出几个句子。</a:t>
                      </a:r>
                    </a:p>
                  </a:txBody>
                  <a:tcPr marL="45720" marR="45720"/>
                </a:tc>
              </a:tr>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第三步:整合成连贯的语段。</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长句变成短句后,这些短句必须构成一个连贯的语段,而不是互不相干的几个独立句子,所以在</a:t>
                      </a:r>
                      <a:r>
                        <a:rPr lang="zh-CN" altLang="en-US" sz="1600" kern="0" dirty="0" smtClean="0">
                          <a:solidFill>
                            <a:srgbClr val="000000"/>
                          </a:solidFill>
                          <a:latin typeface="Times New Roman" pitchFamily="65" charset="-122"/>
                          <a:ea typeface="宋体" pitchFamily="65" charset="-122"/>
                        </a:rPr>
                        <a:t>操作时</a:t>
                      </a:r>
                      <a:r>
                        <a:rPr lang="zh-CN" altLang="en-US" sz="1600" kern="0" dirty="0" smtClean="0">
                          <a:solidFill>
                            <a:srgbClr val="000000"/>
                          </a:solidFill>
                          <a:latin typeface="Times New Roman" pitchFamily="65" charset="-122"/>
                          <a:ea typeface="宋体" pitchFamily="65" charset="-122"/>
                        </a:rPr>
                        <a:t>不要被题目中给出的序号、标点迷惑。所谓整合,就是通过合理排序、使用衔接词、增删词语</a:t>
                      </a:r>
                      <a:r>
                        <a:rPr lang="zh-CN" altLang="en-US" sz="1600" kern="0" dirty="0" smtClean="0">
                          <a:solidFill>
                            <a:srgbClr val="000000"/>
                          </a:solidFill>
                          <a:latin typeface="Times New Roman" pitchFamily="65" charset="-122"/>
                          <a:ea typeface="宋体" pitchFamily="65" charset="-122"/>
                        </a:rPr>
                        <a:t>等手段</a:t>
                      </a:r>
                      <a:r>
                        <a:rPr lang="zh-CN" altLang="en-US" sz="1600" kern="0" dirty="0" smtClean="0">
                          <a:solidFill>
                            <a:srgbClr val="000000"/>
                          </a:solidFill>
                          <a:latin typeface="Times New Roman" pitchFamily="65" charset="-122"/>
                          <a:ea typeface="宋体" pitchFamily="65" charset="-122"/>
                        </a:rPr>
                        <a:t>把前两步分析出的短句整理成一段连贯的话。</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0404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.将下面的长句改为三个语意连贯的短句。(要求:不可改变原意,可改变语</a:t>
            </a:r>
            <a:r>
              <a:rPr dirty="0"/>
              <a:t/>
            </a:r>
            <a:br>
              <a:rPr dirty="0"/>
            </a:br>
            <a:r>
              <a:rPr lang="zh-CN" altLang="en-US" sz="2607" kern="0" dirty="0" smtClean="0">
                <a:solidFill>
                  <a:srgbClr val="000000"/>
                </a:solidFill>
                <a:latin typeface="Times New Roman" pitchFamily="65" charset="-122"/>
                <a:ea typeface="宋体" pitchFamily="65" charset="-122"/>
              </a:rPr>
              <a:t>序和增减个别词语)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在新的环境里,中国人往往以家族道德和家族情感为社会的母本,迅速复制出</a:t>
            </a:r>
            <a:r>
              <a:rPr dirty="0"/>
              <a:t/>
            </a:r>
            <a:br>
              <a:rPr dirty="0"/>
            </a:br>
            <a:r>
              <a:rPr lang="zh-CN" altLang="en-US" sz="2607" kern="0" dirty="0" smtClean="0">
                <a:solidFill>
                  <a:srgbClr val="000000"/>
                </a:solidFill>
                <a:latin typeface="Times New Roman" pitchFamily="65" charset="-122"/>
                <a:ea typeface="宋体" pitchFamily="65" charset="-122"/>
              </a:rPr>
              <a:t>官员是“父母”、下属是“子弟”、朋友和熟人是“弟兄”的仿家族和准</a:t>
            </a:r>
            <a:r>
              <a:rPr dirty="0"/>
              <a:t/>
            </a:r>
            <a:br>
              <a:rPr dirty="0"/>
            </a:br>
            <a:r>
              <a:rPr lang="zh-CN" altLang="en-US" sz="2607" kern="0" dirty="0" smtClean="0">
                <a:solidFill>
                  <a:srgbClr val="000000"/>
                </a:solidFill>
                <a:latin typeface="Times New Roman" pitchFamily="65" charset="-122"/>
                <a:ea typeface="宋体" pitchFamily="65" charset="-122"/>
              </a:rPr>
              <a:t>血缘的人际关系。</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①</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②</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③</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pic>
        <p:nvPicPr>
          <p:cNvPr id="4"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(示例)①在新的环境里,中国人迅速复制出仿家族和准血缘的人际关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系。②这种人际关系往往以家族道德和家族情感为社会的母本。③这种人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际关系是官员为“父母”、下属为“子弟”、朋友和熟人为“弟兄”的关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系</a:t>
            </a:r>
            <a:r>
              <a:rPr lang="zh-CN" altLang="en-US" sz="2607" kern="0" dirty="0" smtClean="0">
                <a:solidFill>
                  <a:srgbClr val="FF0000"/>
                </a:solidFill>
                <a:latin typeface="Times New Roman" pitchFamily="65" charset="-122"/>
                <a:ea typeface="宋体" pitchFamily="65" charset="-122"/>
              </a:rPr>
              <a:t>。</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本题考查长句变短句。此类试题的解题思路是先拆解句子的主干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后把相关的修饰成分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定语或状语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拆成若干短句</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a:t>
            </a:r>
            <a:r>
              <a:rPr lang="zh-CN" altLang="en-US" sz="2607" b="1" kern="0" dirty="0" smtClean="0">
                <a:solidFill>
                  <a:srgbClr val="000000"/>
                </a:solidFill>
                <a:latin typeface="Times New Roman" pitchFamily="65" charset="-122"/>
                <a:ea typeface="宋体" pitchFamily="65" charset="-122"/>
              </a:rPr>
              <a:t>、短句变长句答题“三步骤”</a:t>
            </a:r>
            <a:endParaRPr lang="zh-CN" altLang="en-US" b="1" dirty="0"/>
          </a:p>
        </p:txBody>
      </p:sp>
      <p:graphicFrame>
        <p:nvGraphicFramePr>
          <p:cNvPr id="3" name="表格 2"/>
          <p:cNvGraphicFramePr>
            <a:graphicFrameLocks noGrp="1"/>
          </p:cNvGraphicFramePr>
          <p:nvPr/>
        </p:nvGraphicFramePr>
        <p:xfrm>
          <a:off x="540000" y="1620069"/>
          <a:ext cx="10987200" cy="1643636"/>
        </p:xfrm>
        <a:graphic>
          <a:graphicData uri="http://schemas.openxmlformats.org/drawingml/2006/table">
            <a:tbl>
              <a:tblPr/>
              <a:tblGrid>
                <a:gridCol w="2789533"/>
                <a:gridCol w="8197667"/>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阐释</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第一步:确定长句的主干。</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分析所给的几个短句中共同陈述的对象,定为长句的主语,然后再依次确定谓语和宾语。</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第二步:组合附加成分。</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将短句中的其余成分合理转化为长句的定语、状语或补语。</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第三步:检查排序。</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检查变换后的句子的主干成分、附加成分、并列成分等的语序是否恰当。</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2.将下面的四个短句改为一个长句,可适当增减词语,但不能改变句子的</a:t>
            </a:r>
            <a:r>
              <a:rPr lang="zh-CN" altLang="en-US" sz="2607" kern="0" dirty="0" smtClean="0">
                <a:solidFill>
                  <a:srgbClr val="000000"/>
                </a:solidFill>
                <a:latin typeface="Times New Roman" pitchFamily="65" charset="-122"/>
                <a:ea typeface="宋体" pitchFamily="65" charset="-122"/>
              </a:rPr>
              <a:t>原意</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①寺庙、佛塔在地震中往往不容易倒塌。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②这是因为寺庙、佛塔选址和建筑有玄机。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③它们比一般建筑更为科学合理,具有极好的防震抗震性。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④科学最终揭开了这一“不倒之谜”</a:t>
            </a:r>
            <a:r>
              <a:rPr lang="zh-CN" altLang="en-US" sz="2607" kern="0" dirty="0" smtClean="0">
                <a:solidFill>
                  <a:srgbClr val="000000"/>
                </a:solidFill>
                <a:latin typeface="Times New Roman" pitchFamily="65" charset="-122"/>
                <a:ea typeface="宋体" pitchFamily="65" charset="-122"/>
              </a:rPr>
              <a:t>。</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4644405"/>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(示例)科学最终揭开了选址和建筑有玄机,比一般建筑更为科学合理,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具有极好的防震抗震性的寺庙、佛塔在地震中往往不容易倒塌的“不倒之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谜”。</a:t>
            </a:r>
            <a:endParaRPr lang="zh-CN" altLang="en-US" dirty="0">
              <a:solidFill>
                <a:srgbClr val="FF0000"/>
              </a:solidFill>
            </a:endParaRPr>
          </a:p>
        </p:txBody>
      </p:sp>
      <p:sp>
        <p:nvSpPr>
          <p:cNvPr id="3" name="TextBox 2"/>
          <p:cNvSpPr txBox="1"/>
          <p:nvPr/>
        </p:nvSpPr>
        <p:spPr>
          <a:xfrm>
            <a:off x="540000" y="2700189"/>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从中找出可以作为长句主干的一个句子。此句的主干是“科学最终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揭开了这一‘不倒之谜’”。第②③句作为第①句中“寺庙、佛塔”的定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语补充进去,然后用补充后的句子替代主干句中的指代词“这”。最后检查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变换后的句子是否与原来的短句表达的意思一致。</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3.把下面的四个短句改写成一个长句,可以改变语序,增删词语,但不得改变原</a:t>
            </a:r>
            <a:r>
              <a:rPr dirty="0"/>
              <a:t/>
            </a:r>
            <a:br>
              <a:rPr dirty="0"/>
            </a:br>
            <a:r>
              <a:rPr lang="zh-CN" altLang="en-US" sz="2607" kern="0" dirty="0" smtClean="0">
                <a:solidFill>
                  <a:srgbClr val="000000"/>
                </a:solidFill>
                <a:latin typeface="Times New Roman" pitchFamily="65" charset="-122"/>
                <a:ea typeface="宋体" pitchFamily="65" charset="-122"/>
              </a:rPr>
              <a:t>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①古丝绸之路始于西汉,先后经过几个世纪的努力而形成。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②古丝绸之路是商品贸易、技术交流、文化交流的通道。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③古丝绸之路是沿途国家共同的财富。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④古丝绸之路留给我们许多宝贵的启示</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4500389"/>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5509" y="111601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3191"/>
          </a:xfrm>
          <a:prstGeom prst="rect">
            <a:avLst/>
          </a:prstGeom>
          <a:noFill/>
        </p:spPr>
        <p:txBody>
          <a:bodyPr wrap="square" lIns="0" tIns="0" rIns="0" bIns="0" rtlCol="0">
            <a:spAutoFit/>
          </a:bodyPr>
          <a:lstStyle/>
          <a:p>
            <a:pPr marL="0" indent="0" eaLnBrk="0" latinLnBrk="1" hangingPunct="0">
              <a:lnSpc>
                <a:spcPts val="4200"/>
              </a:lnSpc>
              <a:spcBef>
                <a:spcPts val="0"/>
              </a:spcBef>
              <a:buNone/>
            </a:pPr>
            <a:r>
              <a:rPr lang="zh-CN" altLang="en-US" sz="2607" b="1" kern="0" dirty="0" smtClean="0">
                <a:solidFill>
                  <a:srgbClr val="000000"/>
                </a:solidFill>
                <a:latin typeface="Times New Roman" pitchFamily="65" charset="-122"/>
                <a:ea typeface="宋体" pitchFamily="65" charset="-122"/>
              </a:rPr>
              <a:t>答案</a:t>
            </a:r>
            <a:r>
              <a:rPr lang="zh-CN" altLang="en-US" sz="2607" kern="0" dirty="0" smtClean="0">
                <a:solidFill>
                  <a:srgbClr val="000000"/>
                </a:solidFill>
                <a:latin typeface="Times New Roman" pitchFamily="65" charset="-122"/>
                <a:ea typeface="宋体" pitchFamily="65" charset="-122"/>
              </a:rPr>
              <a:t>　(示例1)始于西汉,先后经过几个世纪的努力而形成,作为商品贸易、</a:t>
            </a:r>
            <a:r>
              <a:rPr dirty="0"/>
              <a:t/>
            </a:r>
            <a:br>
              <a:rPr dirty="0"/>
            </a:br>
            <a:r>
              <a:rPr lang="zh-CN" altLang="en-US" sz="2607" kern="0" dirty="0" smtClean="0">
                <a:solidFill>
                  <a:srgbClr val="000000"/>
                </a:solidFill>
                <a:latin typeface="Times New Roman" pitchFamily="65" charset="-122"/>
                <a:ea typeface="宋体" pitchFamily="65" charset="-122"/>
              </a:rPr>
              <a:t>技术交流、文化交流的通道并留给我们许多宝贵启示的古丝绸之路是沿途</a:t>
            </a:r>
            <a:r>
              <a:rPr dirty="0"/>
              <a:t/>
            </a:r>
            <a:br>
              <a:rPr dirty="0"/>
            </a:br>
            <a:r>
              <a:rPr lang="zh-CN" altLang="en-US" sz="2607" kern="0" dirty="0" smtClean="0">
                <a:solidFill>
                  <a:srgbClr val="000000"/>
                </a:solidFill>
                <a:latin typeface="Times New Roman" pitchFamily="65" charset="-122"/>
                <a:ea typeface="宋体" pitchFamily="65" charset="-122"/>
              </a:rPr>
              <a:t>国家共同的财富。</a:t>
            </a:r>
            <a:endParaRPr lang="zh-CN" altLang="en-US" dirty="0"/>
          </a:p>
          <a:p>
            <a:pPr marL="0" indent="0" eaLnBrk="0" latinLnBrk="1" hangingPunct="0">
              <a:lnSpc>
                <a:spcPts val="4200"/>
              </a:lnSpc>
              <a:spcBef>
                <a:spcPts val="0"/>
              </a:spcBef>
              <a:buNone/>
            </a:pPr>
            <a:r>
              <a:rPr lang="zh-CN" altLang="en-US" sz="2607" kern="0" dirty="0" smtClean="0">
                <a:solidFill>
                  <a:srgbClr val="000000"/>
                </a:solidFill>
                <a:latin typeface="Times New Roman" pitchFamily="65" charset="-122"/>
                <a:ea typeface="宋体" pitchFamily="65" charset="-122"/>
              </a:rPr>
              <a:t>(示例2)始于西汉,先后经过几个世纪的努力而形成,作为商品贸易、技术交</a:t>
            </a:r>
            <a:r>
              <a:rPr dirty="0"/>
              <a:t/>
            </a:r>
            <a:br>
              <a:rPr dirty="0"/>
            </a:br>
            <a:r>
              <a:rPr lang="zh-CN" altLang="en-US" sz="2607" kern="0" dirty="0" smtClean="0">
                <a:solidFill>
                  <a:srgbClr val="000000"/>
                </a:solidFill>
                <a:latin typeface="Times New Roman" pitchFamily="65" charset="-122"/>
                <a:ea typeface="宋体" pitchFamily="65" charset="-122"/>
              </a:rPr>
              <a:t>流、文化交流的通道并成为沿途国家共同的财富的古丝绸之路留给我们许</a:t>
            </a:r>
            <a:r>
              <a:rPr dirty="0"/>
              <a:t/>
            </a:r>
            <a:br>
              <a:rPr dirty="0"/>
            </a:br>
            <a:r>
              <a:rPr lang="zh-CN" altLang="en-US" sz="2607" kern="0" dirty="0" smtClean="0">
                <a:solidFill>
                  <a:srgbClr val="000000"/>
                </a:solidFill>
                <a:latin typeface="Times New Roman" pitchFamily="65" charset="-122"/>
                <a:ea typeface="宋体" pitchFamily="65" charset="-122"/>
              </a:rPr>
              <a:t>多宝贵的启示</a:t>
            </a:r>
            <a:r>
              <a:rPr lang="zh-CN" altLang="en-US" sz="2607" kern="0" dirty="0" smtClean="0">
                <a:solidFill>
                  <a:srgbClr val="000000"/>
                </a:solidFill>
                <a:latin typeface="Times New Roman" pitchFamily="65" charset="-122"/>
                <a:ea typeface="宋体" pitchFamily="65" charset="-122"/>
              </a:rPr>
              <a:t>。</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200"/>
              </a:lnSpc>
            </a:pPr>
            <a:r>
              <a:rPr lang="zh-CN" altLang="en-US" sz="2607" b="1" kern="0" dirty="0" smtClean="0">
                <a:solidFill>
                  <a:srgbClr val="000000"/>
                </a:solidFill>
                <a:latin typeface="Times New Roman" pitchFamily="65" charset="-122"/>
                <a:ea typeface="宋体" pitchFamily="65" charset="-122"/>
              </a:rPr>
              <a:t>解析</a:t>
            </a:r>
            <a:r>
              <a:rPr lang="zh-CN" altLang="en-US" sz="2607" kern="0" dirty="0" smtClean="0">
                <a:solidFill>
                  <a:srgbClr val="000000"/>
                </a:solidFill>
                <a:latin typeface="Times New Roman" pitchFamily="65" charset="-122"/>
                <a:ea typeface="宋体" pitchFamily="65" charset="-122"/>
              </a:rPr>
              <a:t>　本题考查短句变长句。解答时首先找出适合做主干的句子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然后把其</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他短句的主要内容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作为修饰成分嵌入主干句中。可选择③句作为主干句</a:t>
            </a:r>
            <a:r>
              <a:rPr lang="en-US" altLang="zh-CN" sz="2607" kern="0" dirty="0" smtClean="0">
                <a:solidFill>
                  <a:srgbClr val="000000"/>
                </a:solidFill>
                <a:latin typeface="Times New Roman" pitchFamily="65" charset="-122"/>
                <a:ea typeface="宋体" pitchFamily="65" charset="-122"/>
              </a:rPr>
              <a:t>,①</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②④句可以作为修饰成分加入主干句中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按一定顺序组织起来即可。也可以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④句为主干句</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三</a:t>
            </a:r>
            <a:r>
              <a:rPr lang="zh-CN" altLang="en-US" sz="2607" b="1" kern="0" dirty="0" smtClean="0">
                <a:solidFill>
                  <a:srgbClr val="000000"/>
                </a:solidFill>
                <a:latin typeface="Times New Roman" pitchFamily="65" charset="-122"/>
                <a:ea typeface="宋体" pitchFamily="65" charset="-122"/>
              </a:rPr>
              <a:t>、整散句互换“三注意”</a:t>
            </a:r>
            <a:endParaRPr lang="zh-CN" altLang="en-US" b="1" dirty="0"/>
          </a:p>
        </p:txBody>
      </p:sp>
      <p:graphicFrame>
        <p:nvGraphicFramePr>
          <p:cNvPr id="3" name="表格 2"/>
          <p:cNvGraphicFramePr>
            <a:graphicFrameLocks noGrp="1"/>
          </p:cNvGraphicFramePr>
          <p:nvPr/>
        </p:nvGraphicFramePr>
        <p:xfrm>
          <a:off x="540000" y="1620069"/>
          <a:ext cx="10987200" cy="1964247"/>
        </p:xfrm>
        <a:graphic>
          <a:graphicData uri="http://schemas.openxmlformats.org/drawingml/2006/table">
            <a:tbl>
              <a:tblPr/>
              <a:tblGrid>
                <a:gridCol w="1277365"/>
                <a:gridCol w="9709835"/>
              </a:tblGrid>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注意点一</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注意整句和散句互换的思考点主要是重复性用词。散句改为整句时要加上重复使用的词语,使</a:t>
                      </a:r>
                      <a:r>
                        <a:rPr lang="zh-CN" altLang="en-US" sz="1600" kern="0" dirty="0" smtClean="0">
                          <a:solidFill>
                            <a:srgbClr val="000000"/>
                          </a:solidFill>
                          <a:latin typeface="Times New Roman" pitchFamily="65" charset="-122"/>
                          <a:ea typeface="宋体" pitchFamily="65" charset="-122"/>
                        </a:rPr>
                        <a:t>相关内容</a:t>
                      </a:r>
                      <a:r>
                        <a:rPr lang="zh-CN" altLang="en-US" sz="1600" kern="0" dirty="0" smtClean="0">
                          <a:solidFill>
                            <a:srgbClr val="000000"/>
                          </a:solidFill>
                          <a:latin typeface="Times New Roman" pitchFamily="65" charset="-122"/>
                          <a:ea typeface="宋体" pitchFamily="65" charset="-122"/>
                        </a:rPr>
                        <a:t>构成整齐句式,或将整句中不太整齐的部分,分别组合,变为排比句或对偶句。整句改为散句</a:t>
                      </a:r>
                      <a:r>
                        <a:rPr lang="zh-CN" altLang="en-US" sz="1600" kern="0" dirty="0" smtClean="0">
                          <a:solidFill>
                            <a:srgbClr val="000000"/>
                          </a:solidFill>
                          <a:latin typeface="Times New Roman" pitchFamily="65" charset="-122"/>
                          <a:ea typeface="宋体" pitchFamily="65" charset="-122"/>
                        </a:rPr>
                        <a:t>须将</a:t>
                      </a:r>
                      <a:r>
                        <a:rPr lang="zh-CN" altLang="en-US" sz="1600" kern="0" dirty="0" smtClean="0">
                          <a:solidFill>
                            <a:srgbClr val="000000"/>
                          </a:solidFill>
                          <a:latin typeface="Times New Roman" pitchFamily="65" charset="-122"/>
                          <a:ea typeface="宋体" pitchFamily="65" charset="-122"/>
                        </a:rPr>
                        <a:t>整句重复使用的词去掉,使相关内容变为细小成分。</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注意点二</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注意句式特点和题干要求,如要求变成排比句的,原句中一定要含有并列结构的成分。</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注意点三</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不要改变句子原意,要尽量避免增删词语。</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4.阅读下面的文字,请将画横线的句子改写成排比句。要求:不得改变原意。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如果春天是希望,那么,夏天便是绸缪,秋天便是品格,冬天便是抗争。</a:t>
            </a:r>
            <a:r>
              <a:rPr lang="zh-CN" altLang="en-US" sz="2607" u="sng" kern="0" dirty="0" smtClean="0">
                <a:solidFill>
                  <a:srgbClr val="000000"/>
                </a:solidFill>
                <a:latin typeface="Times New Roman" pitchFamily="65" charset="-122"/>
                <a:ea typeface="宋体" pitchFamily="65" charset="-122"/>
              </a:rPr>
              <a:t>没有欲</a:t>
            </a:r>
            <a:r>
              <a:rPr dirty="0"/>
              <a:t/>
            </a:r>
            <a:br>
              <a:rPr dirty="0"/>
            </a:br>
            <a:r>
              <a:rPr lang="zh-CN" altLang="en-US" sz="2607" u="sng" kern="0" dirty="0" smtClean="0">
                <a:solidFill>
                  <a:srgbClr val="000000"/>
                </a:solidFill>
                <a:latin typeface="Times New Roman" pitchFamily="65" charset="-122"/>
                <a:ea typeface="宋体" pitchFamily="65" charset="-122"/>
              </a:rPr>
              <a:t>望的人因为没有希望,便不会有行动;没有绸缪,便没有韬略,便不会深思;没有</a:t>
            </a:r>
            <a:r>
              <a:rPr dirty="0"/>
              <a:t/>
            </a:r>
            <a:br>
              <a:rPr dirty="0"/>
            </a:br>
            <a:r>
              <a:rPr lang="zh-CN" altLang="en-US" sz="2607" u="sng" kern="0" dirty="0" smtClean="0">
                <a:solidFill>
                  <a:srgbClr val="000000"/>
                </a:solidFill>
                <a:latin typeface="Times New Roman" pitchFamily="65" charset="-122"/>
                <a:ea typeface="宋体" pitchFamily="65" charset="-122"/>
              </a:rPr>
              <a:t>纲纪是因为没有品格,就不会有守则的思想;没有叛逆是因为没有抗争,也就</a:t>
            </a:r>
            <a:r>
              <a:rPr dirty="0"/>
              <a:t/>
            </a:r>
            <a:br>
              <a:rPr dirty="0"/>
            </a:br>
            <a:r>
              <a:rPr lang="zh-CN" altLang="en-US" sz="2607" u="sng" kern="0" dirty="0" smtClean="0">
                <a:solidFill>
                  <a:srgbClr val="000000"/>
                </a:solidFill>
                <a:latin typeface="Times New Roman" pitchFamily="65" charset="-122"/>
                <a:ea typeface="宋体" pitchFamily="65" charset="-122"/>
              </a:rPr>
              <a:t>不会有创新。</a:t>
            </a:r>
            <a:r>
              <a:rPr lang="zh-CN" altLang="en-US" sz="2607" kern="0" dirty="0" smtClean="0">
                <a:solidFill>
                  <a:srgbClr val="000000"/>
                </a:solidFill>
                <a:latin typeface="Times New Roman" pitchFamily="65" charset="-122"/>
                <a:ea typeface="宋体" pitchFamily="65" charset="-122"/>
              </a:rPr>
              <a:t>所以,希望、绸缪、品格和抗争是人类摆脱命运束缚的</a:t>
            </a:r>
            <a:r>
              <a:rPr lang="zh-CN" altLang="en-US" sz="2607" kern="0" dirty="0" smtClean="0">
                <a:solidFill>
                  <a:srgbClr val="000000"/>
                </a:solidFill>
                <a:latin typeface="Times New Roman" pitchFamily="65" charset="-122"/>
                <a:ea typeface="宋体" pitchFamily="65" charset="-122"/>
              </a:rPr>
              <a:t>必备品。</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
        <p:nvSpPr>
          <p:cNvPr id="4" name="TextBox 2"/>
          <p:cNvSpPr txBox="1"/>
          <p:nvPr/>
        </p:nvSpPr>
        <p:spPr>
          <a:xfrm>
            <a:off x="535509" y="4572397"/>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(示例)没有希望,便没有欲望,便不会行动;没有绸缪,便没有韬略,便不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会深思;没有品格,便没有纲纪,便不会守则;没有抗争,便没有叛逆,便不会创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新。</a:t>
            </a:r>
            <a:endParaRPr lang="zh-CN" altLang="en-US" dirty="0">
              <a:solidFill>
                <a:srgbClr val="FF0000"/>
              </a:solidFill>
            </a:endParaRPr>
          </a:p>
        </p:txBody>
      </p:sp>
      <p:sp>
        <p:nvSpPr>
          <p:cNvPr id="3" name="TextBox 2"/>
          <p:cNvSpPr txBox="1"/>
          <p:nvPr/>
        </p:nvSpPr>
        <p:spPr>
          <a:xfrm>
            <a:off x="540000" y="2700189"/>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解答此题可以分为两步:第一步,找到基准句;第二步,按照基准句的结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构形式改写另外的语句。一般基准句可以是要求改写的任何句子,但有时要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根据前后文来确定最合适的基准句。从本题的最后一句可以看出,前面论述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的主体是“希望、绸缪、品格、抗争”,分析要求改写的句子可知,“没有绸</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缪,便没有韬略,便不会深思”是直接陈述“绸缪”的,最适合作为基准句,然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后把其他句子按照“没有</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,便没有</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,便不会</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”的格式改写即可。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5.把下面这段话改写成一组排比句。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理想不是现成的粮食和画卷,而是一粒种子、一张白纸,需要你去播种和培</a:t>
            </a:r>
            <a:r>
              <a:rPr dirty="0"/>
              <a:t/>
            </a:r>
            <a:br>
              <a:rPr dirty="0"/>
            </a:br>
            <a:r>
              <a:rPr lang="zh-CN" altLang="en-US" sz="2607" kern="0" dirty="0" smtClean="0">
                <a:solidFill>
                  <a:srgbClr val="000000"/>
                </a:solidFill>
                <a:latin typeface="Times New Roman" pitchFamily="65" charset="-122"/>
                <a:ea typeface="宋体" pitchFamily="65" charset="-122"/>
              </a:rPr>
              <a:t>育、描画和渲染。理想是一片荒漠,而不是葱茏的绿洲,你要去开垦它,改造</a:t>
            </a:r>
            <a:r>
              <a:rPr dirty="0"/>
              <a:t/>
            </a:r>
            <a:br>
              <a:rPr dirty="0"/>
            </a:br>
            <a:r>
              <a:rPr lang="zh-CN" altLang="en-US" sz="2607" kern="0" dirty="0" smtClean="0">
                <a:solidFill>
                  <a:srgbClr val="000000"/>
                </a:solidFill>
                <a:latin typeface="Times New Roman" pitchFamily="65" charset="-122"/>
                <a:ea typeface="宋体" pitchFamily="65" charset="-122"/>
              </a:rPr>
              <a:t>它</a:t>
            </a:r>
            <a:r>
              <a:rPr lang="zh-CN" altLang="en-US" sz="2607"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35509" y="3284052"/>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(示例)理想不是现成的粮食,而是一粒种子,需要你去播种和培育;理想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不是葱茏的绿洲,而是一片荒漠,需要你去开垦和改造;理想不是精美的画卷,</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而是一张白纸,需要你去描画和渲染</a:t>
            </a:r>
            <a:r>
              <a:rPr lang="zh-CN" altLang="en-US" sz="2607" kern="0" dirty="0" smtClean="0">
                <a:solidFill>
                  <a:srgbClr val="FF0000"/>
                </a:solidFill>
                <a:latin typeface="Times New Roman" pitchFamily="65" charset="-122"/>
                <a:ea typeface="宋体" pitchFamily="65" charset="-122"/>
              </a:rPr>
              <a:t>。</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本题是把散句变成整句,变换时把原来的散句变成排比句即可</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四</a:t>
            </a:r>
            <a:r>
              <a:rPr lang="zh-CN" altLang="en-US" sz="2607" b="1" kern="0" dirty="0" smtClean="0">
                <a:solidFill>
                  <a:srgbClr val="000000"/>
                </a:solidFill>
                <a:latin typeface="Times New Roman" pitchFamily="65" charset="-122"/>
                <a:ea typeface="宋体" pitchFamily="65" charset="-122"/>
              </a:rPr>
              <a:t>、句子重组“四步骤”</a:t>
            </a:r>
            <a:endParaRPr lang="zh-CN" altLang="en-US" b="1" dirty="0"/>
          </a:p>
        </p:txBody>
      </p:sp>
      <p:graphicFrame>
        <p:nvGraphicFramePr>
          <p:cNvPr id="3" name="表格 2"/>
          <p:cNvGraphicFramePr>
            <a:graphicFrameLocks noGrp="1"/>
          </p:cNvGraphicFramePr>
          <p:nvPr/>
        </p:nvGraphicFramePr>
        <p:xfrm>
          <a:off x="540000" y="1620069"/>
          <a:ext cx="10987200" cy="2286000"/>
        </p:xfrm>
        <a:graphic>
          <a:graphicData uri="http://schemas.openxmlformats.org/drawingml/2006/table">
            <a:tbl>
              <a:tblPr/>
              <a:tblGrid>
                <a:gridCol w="1565397"/>
                <a:gridCol w="9421803"/>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阐释</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审清题目要求,明确做题的“方向”。</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仔细分析原句特点,包括句式特点、分句间的关系、句子的结构特点等。</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根据重组的要求改变原句句式。</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第四步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检查重组后的句子,看是否改变了原意,是否符合要求和规范。</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6.请以“‘中国式过马路’的陋习心态”开头,重组下面的句子。可以增删</a:t>
            </a:r>
            <a:r>
              <a:rPr dirty="0"/>
              <a:t/>
            </a:r>
            <a:br>
              <a:rPr dirty="0"/>
            </a:br>
            <a:r>
              <a:rPr lang="zh-CN" altLang="en-US" sz="2607" kern="0" dirty="0" smtClean="0">
                <a:solidFill>
                  <a:srgbClr val="000000"/>
                </a:solidFill>
                <a:latin typeface="Times New Roman" pitchFamily="65" charset="-122"/>
                <a:ea typeface="宋体" pitchFamily="65" charset="-122"/>
              </a:rPr>
              <a:t>个别词语,但须保留原意,并保持语意连贯。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著名学者吴思在《造化的报应》一文中对“中国式过马路”的陋习心态做</a:t>
            </a:r>
            <a:r>
              <a:rPr dirty="0"/>
              <a:t/>
            </a:r>
            <a:br>
              <a:rPr dirty="0"/>
            </a:br>
            <a:r>
              <a:rPr lang="zh-CN" altLang="en-US" sz="2607" kern="0" dirty="0" smtClean="0">
                <a:solidFill>
                  <a:srgbClr val="000000"/>
                </a:solidFill>
                <a:latin typeface="Times New Roman" pitchFamily="65" charset="-122"/>
                <a:ea typeface="宋体" pitchFamily="65" charset="-122"/>
              </a:rPr>
              <a:t>了深刻的剖析,他认为,很多人在过马路时把自己和公家比喻成老鼠和猫的关</a:t>
            </a:r>
            <a:r>
              <a:rPr dirty="0"/>
              <a:t/>
            </a:r>
            <a:br>
              <a:rPr dirty="0"/>
            </a:br>
            <a:r>
              <a:rPr lang="zh-CN" altLang="en-US" sz="2607" kern="0" dirty="0" smtClean="0">
                <a:solidFill>
                  <a:srgbClr val="000000"/>
                </a:solidFill>
                <a:latin typeface="Times New Roman" pitchFamily="65" charset="-122"/>
                <a:ea typeface="宋体" pitchFamily="65" charset="-122"/>
              </a:rPr>
              <a:t>系,在代表政府执法的警察不在场时,一些人就会为所欲为,这种心态是一种</a:t>
            </a:r>
            <a:r>
              <a:rPr dirty="0"/>
              <a:t/>
            </a:r>
            <a:br>
              <a:rPr dirty="0"/>
            </a:br>
            <a:r>
              <a:rPr lang="zh-CN" altLang="en-US" sz="2607" kern="0" dirty="0" smtClean="0">
                <a:solidFill>
                  <a:srgbClr val="000000"/>
                </a:solidFill>
                <a:latin typeface="Times New Roman" pitchFamily="65" charset="-122"/>
                <a:ea typeface="宋体" pitchFamily="65" charset="-122"/>
              </a:rPr>
              <a:t>“老鼠心态”。</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“中国式过马路”的陋习心态</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4781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(示例)(“中国式过马路”的陋习心态)是一种在过马路时把自己和</a:t>
            </a:r>
            <a:r>
              <a:rPr lang="zh-CN" altLang="en-US" sz="2607" kern="0" dirty="0" smtClean="0">
                <a:solidFill>
                  <a:srgbClr val="FF0000"/>
                </a:solidFill>
                <a:latin typeface="Times New Roman" pitchFamily="65" charset="-122"/>
                <a:ea typeface="宋体" pitchFamily="65" charset="-122"/>
              </a:rPr>
              <a:t>公家</a:t>
            </a:r>
            <a:r>
              <a:rPr lang="zh-CN" altLang="en-US" sz="2607" kern="0" dirty="0" smtClean="0">
                <a:solidFill>
                  <a:srgbClr val="FF0000"/>
                </a:solidFill>
                <a:latin typeface="Times New Roman" pitchFamily="65" charset="-122"/>
                <a:ea typeface="宋体" pitchFamily="65" charset="-122"/>
              </a:rPr>
              <a:t>比喻成老鼠和猫的关系,在代表政府执法的警察不在场时,就会为所欲为</a:t>
            </a:r>
            <a:r>
              <a:rPr lang="zh-CN" altLang="en-US" sz="2607" kern="0" dirty="0" smtClean="0">
                <a:solidFill>
                  <a:srgbClr val="FF0000"/>
                </a:solidFill>
                <a:latin typeface="Times New Roman" pitchFamily="65" charset="-122"/>
                <a:ea typeface="宋体" pitchFamily="65" charset="-122"/>
              </a:rPr>
              <a:t>的“老鼠心态”</a:t>
            </a:r>
            <a:r>
              <a:rPr lang="zh-CN" altLang="en-US" sz="2607" kern="0" dirty="0" smtClean="0">
                <a:solidFill>
                  <a:srgbClr val="FF0000"/>
                </a:solidFill>
                <a:latin typeface="Times New Roman" pitchFamily="65" charset="-122"/>
                <a:ea typeface="宋体" pitchFamily="65" charset="-122"/>
              </a:rPr>
              <a:t>。著名学者吴思在《造化的报应》一文中对此做了深刻的</a:t>
            </a:r>
            <a:r>
              <a:rPr lang="zh-CN" altLang="en-US" sz="2607" kern="0" dirty="0" smtClean="0">
                <a:solidFill>
                  <a:srgbClr val="FF0000"/>
                </a:solidFill>
                <a:latin typeface="Times New Roman" pitchFamily="65" charset="-122"/>
                <a:ea typeface="宋体" pitchFamily="65" charset="-122"/>
              </a:rPr>
              <a:t>剖析。</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本题题干已规定了句子的主语“‘中国式过马路’的陋习心态”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语段可看出谓语为“是”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由“这种心态是一种‘老鼠心态’”可以得出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宾</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语为“‘老鼠心态’”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定语是“在过马路时把自己和公家比喻成老鼠和猫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的关系”“在代表政府执法的警察不在场时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就会为所欲为”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再加上“著名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学者吴思在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造化的报应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一文中对此做了深刻的剖析”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即可重组为一段</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完整的话</a:t>
            </a:r>
            <a:r>
              <a:rPr lang="zh-CN" altLang="en-US"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7</a:t>
            </a:r>
            <a:r>
              <a:rPr lang="zh-CN" altLang="en-US" sz="2607" kern="0" dirty="0" smtClean="0">
                <a:solidFill>
                  <a:srgbClr val="000000"/>
                </a:solidFill>
                <a:latin typeface="Times New Roman" pitchFamily="65" charset="-122"/>
                <a:ea typeface="宋体" pitchFamily="65" charset="-122"/>
              </a:rPr>
              <a:t>.2018年3月5日是周恩来总理120周年诞辰。下面是1976年周恩来总理逝世</a:t>
            </a:r>
            <a:r>
              <a:rPr dirty="0"/>
              <a:t/>
            </a:r>
            <a:br>
              <a:rPr dirty="0"/>
            </a:br>
            <a:r>
              <a:rPr lang="zh-CN" altLang="en-US" sz="2607" kern="0" dirty="0" smtClean="0">
                <a:solidFill>
                  <a:srgbClr val="000000"/>
                </a:solidFill>
                <a:latin typeface="Times New Roman" pitchFamily="65" charset="-122"/>
                <a:ea typeface="宋体" pitchFamily="65" charset="-122"/>
              </a:rPr>
              <a:t>后人民群众写的两副挽联中的短语,请把这些短语重新组合成两副悼念周恩</a:t>
            </a:r>
            <a:r>
              <a:rPr dirty="0"/>
              <a:t/>
            </a:r>
            <a:br>
              <a:rPr dirty="0"/>
            </a:br>
            <a:r>
              <a:rPr lang="zh-CN" altLang="en-US" sz="2607" kern="0" dirty="0" smtClean="0">
                <a:solidFill>
                  <a:srgbClr val="000000"/>
                </a:solidFill>
                <a:latin typeface="Times New Roman" pitchFamily="65" charset="-122"/>
                <a:ea typeface="宋体" pitchFamily="65" charset="-122"/>
              </a:rPr>
              <a:t>来总理的挽联,其中一副挽联的上联已经给出。要求:不得遗漏短语</a:t>
            </a:r>
            <a:r>
              <a:rPr lang="zh-CN" altLang="en-US" sz="2607" kern="0" dirty="0" smtClean="0">
                <a:solidFill>
                  <a:srgbClr val="000000"/>
                </a:solidFill>
                <a:latin typeface="Times New Roman" pitchFamily="65" charset="-122"/>
                <a:ea typeface="宋体" pitchFamily="65" charset="-122"/>
              </a:rPr>
              <a:t>。</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难报恩来　生为国家　洋洋正气　结丰碑　何堪魂去　千秋青史　功同五</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岳　寸草春晖　德同湖海　耿耿忠心昭</a:t>
            </a:r>
            <a:r>
              <a:rPr lang="zh-CN" altLang="en-US" sz="2607" kern="0" dirty="0" smtClean="0">
                <a:solidFill>
                  <a:srgbClr val="000000"/>
                </a:solidFill>
                <a:latin typeface="Times New Roman" pitchFamily="65" charset="-122"/>
                <a:ea typeface="宋体" pitchFamily="65" charset="-122"/>
              </a:rPr>
              <a:t>日月     死</a:t>
            </a:r>
            <a:r>
              <a:rPr lang="zh-CN" altLang="en-US" sz="2607" kern="0" dirty="0" smtClean="0">
                <a:solidFill>
                  <a:srgbClr val="000000"/>
                </a:solidFill>
                <a:latin typeface="Times New Roman" pitchFamily="65" charset="-122"/>
                <a:ea typeface="宋体" pitchFamily="65" charset="-122"/>
              </a:rPr>
              <a:t>为人民</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上联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千秋青史何堪魂去</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下联</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上联</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下联</a:t>
            </a:r>
            <a:r>
              <a:rPr lang="en-US" altLang="zh-CN"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48061"/>
          <a:ext cx="10987200" cy="3424540"/>
        </p:xfrm>
        <a:graphic>
          <a:graphicData uri="http://schemas.openxmlformats.org/drawingml/2006/table">
            <a:tbl>
              <a:tblPr/>
              <a:tblGrid>
                <a:gridCol w="1205357"/>
                <a:gridCol w="9781843"/>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阐释</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本题是有关“某校为教师编写个人专业发展规划而提供的流程图”。</a:t>
                      </a:r>
                    </a:p>
                  </a:txBody>
                  <a:tcPr marL="45720" marR="45720"/>
                </a:tc>
              </a:tr>
              <a:tr h="106128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由图可知,“编写教师个人专业发展规划”分为五步。第一步的关键词为“环境分析”</a:t>
                      </a:r>
                      <a:r>
                        <a:rPr lang="zh-CN" altLang="en-US" sz="1500" kern="0" dirty="0" smtClean="0">
                          <a:solidFill>
                            <a:srgbClr val="000000"/>
                          </a:solidFill>
                          <a:latin typeface="Times New Roman" pitchFamily="65" charset="-122"/>
                          <a:ea typeface="宋体" pitchFamily="65" charset="-122"/>
                        </a:rPr>
                        <a:t>“自我分析”</a:t>
                      </a:r>
                      <a:r>
                        <a:rPr lang="zh-CN" altLang="en-US" sz="1500" kern="0" dirty="0" smtClean="0">
                          <a:solidFill>
                            <a:srgbClr val="000000"/>
                          </a:solidFill>
                          <a:latin typeface="Times New Roman" pitchFamily="65" charset="-122"/>
                          <a:ea typeface="宋体" pitchFamily="65" charset="-122"/>
                        </a:rPr>
                        <a:t>;第二步的关键词为“个人定位”“发展目标”;第三步的关键词为“操作策略”;第四步的</a:t>
                      </a:r>
                      <a:r>
                        <a:rPr lang="zh-CN" altLang="en-US" sz="1500" kern="0" dirty="0" smtClean="0">
                          <a:solidFill>
                            <a:srgbClr val="000000"/>
                          </a:solidFill>
                          <a:latin typeface="Times New Roman" pitchFamily="65" charset="-122"/>
                          <a:ea typeface="宋体" pitchFamily="65" charset="-122"/>
                        </a:rPr>
                        <a:t>关键词</a:t>
                      </a:r>
                      <a:r>
                        <a:rPr lang="zh-CN" altLang="en-US" sz="1500" kern="0" dirty="0" smtClean="0">
                          <a:solidFill>
                            <a:srgbClr val="000000"/>
                          </a:solidFill>
                          <a:latin typeface="Times New Roman" pitchFamily="65" charset="-122"/>
                          <a:ea typeface="宋体" pitchFamily="65" charset="-122"/>
                        </a:rPr>
                        <a:t>为“评估反馈”;要注意最后一步,不能用“循环”之类的词,因为这是“编写发展规划”,要</a:t>
                      </a:r>
                      <a:r>
                        <a:rPr lang="zh-CN" altLang="en-US" sz="1500" kern="0" dirty="0" smtClean="0">
                          <a:solidFill>
                            <a:srgbClr val="000000"/>
                          </a:solidFill>
                          <a:latin typeface="Times New Roman" pitchFamily="65" charset="-122"/>
                          <a:ea typeface="宋体" pitchFamily="65" charset="-122"/>
                        </a:rPr>
                        <a:t>用“修改”</a:t>
                      </a:r>
                      <a:r>
                        <a:rPr lang="zh-CN" altLang="en-US" sz="1500" kern="0" dirty="0" smtClean="0">
                          <a:solidFill>
                            <a:srgbClr val="000000"/>
                          </a:solidFill>
                          <a:latin typeface="Times New Roman" pitchFamily="65" charset="-122"/>
                          <a:ea typeface="宋体" pitchFamily="65" charset="-122"/>
                        </a:rPr>
                        <a:t>“修订”之类的词表述。</a:t>
                      </a:r>
                    </a:p>
                  </a:txBody>
                  <a:tcPr marL="45720" marR="45720"/>
                </a:tc>
              </a:tr>
              <a:tr h="83196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根据流程图“先从上而下,再从下而上循环”的基本顺序,以“编写教师个人专业发展规划”为</a:t>
                      </a:r>
                      <a:r>
                        <a:rPr lang="zh-CN" altLang="en-US" sz="1500" kern="0" dirty="0" smtClean="0">
                          <a:solidFill>
                            <a:srgbClr val="000000"/>
                          </a:solidFill>
                          <a:latin typeface="Times New Roman" pitchFamily="65" charset="-122"/>
                          <a:ea typeface="宋体" pitchFamily="65" charset="-122"/>
                        </a:rPr>
                        <a:t>叙述</a:t>
                      </a:r>
                      <a:r>
                        <a:rPr lang="zh-CN" altLang="en-US" sz="1500" kern="0" dirty="0" smtClean="0">
                          <a:solidFill>
                            <a:srgbClr val="000000"/>
                          </a:solidFill>
                          <a:latin typeface="Times New Roman" pitchFamily="65" charset="-122"/>
                          <a:ea typeface="宋体" pitchFamily="65" charset="-122"/>
                        </a:rPr>
                        <a:t>对象,用首先、然后、最后之类的表示顺序的词进行连缀,对并列的流程框内容,要用</a:t>
                      </a:r>
                      <a:r>
                        <a:rPr lang="zh-CN" altLang="en-US" sz="1500" kern="0" dirty="0" smtClean="0">
                          <a:solidFill>
                            <a:srgbClr val="000000"/>
                          </a:solidFill>
                          <a:latin typeface="Times New Roman" pitchFamily="65" charset="-122"/>
                          <a:ea typeface="宋体" pitchFamily="65" charset="-122"/>
                        </a:rPr>
                        <a:t>“和”“并”</a:t>
                      </a:r>
                      <a:r>
                        <a:rPr lang="zh-CN" altLang="en-US" sz="1500" kern="0" dirty="0" smtClean="0">
                          <a:solidFill>
                            <a:srgbClr val="000000"/>
                          </a:solidFill>
                          <a:latin typeface="Times New Roman" pitchFamily="65" charset="-122"/>
                          <a:ea typeface="宋体" pitchFamily="65" charset="-122"/>
                        </a:rPr>
                        <a:t>“与”等进行连缀。</a:t>
                      </a:r>
                    </a:p>
                  </a:txBody>
                  <a:tcPr marL="45720" marR="45720"/>
                </a:tc>
              </a:tr>
              <a:tr h="602639">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答案</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(示例)编写教师个人专业发展规划首先要进行环境分析和自我分析,在此基础上进行个人定位并</a:t>
                      </a:r>
                      <a:r>
                        <a:rPr lang="zh-CN" altLang="en-US" sz="1500" kern="0" dirty="0" smtClean="0">
                          <a:solidFill>
                            <a:srgbClr val="000000"/>
                          </a:solidFill>
                          <a:latin typeface="Times New Roman" pitchFamily="65" charset="-122"/>
                          <a:ea typeface="宋体" pitchFamily="65" charset="-122"/>
                        </a:rPr>
                        <a:t>设置</a:t>
                      </a:r>
                      <a:r>
                        <a:rPr lang="zh-CN" altLang="en-US" sz="1500" kern="0" dirty="0" smtClean="0">
                          <a:solidFill>
                            <a:srgbClr val="000000"/>
                          </a:solidFill>
                          <a:latin typeface="Times New Roman" pitchFamily="65" charset="-122"/>
                          <a:ea typeface="宋体" pitchFamily="65" charset="-122"/>
                        </a:rPr>
                        <a:t>发展目标,然后制订达成目标的操作策略,最后展开评估与信息反馈,再据此作进一步修订。</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827981"/>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(示例)(1)下联:寸草春晖难报恩来　(2)上联:生为国家死为人民,耿耿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忠心昭日月　下联:功同五岳德同湖海,洋洋正气结丰碑</a:t>
            </a:r>
            <a:endParaRPr lang="zh-CN" altLang="en-US" dirty="0">
              <a:solidFill>
                <a:srgbClr val="FF0000"/>
              </a:solidFill>
            </a:endParaRPr>
          </a:p>
        </p:txBody>
      </p:sp>
      <p:sp>
        <p:nvSpPr>
          <p:cNvPr id="3" name="TextBox 2"/>
          <p:cNvSpPr txBox="1"/>
          <p:nvPr/>
        </p:nvSpPr>
        <p:spPr>
          <a:xfrm>
            <a:off x="540000" y="2052117"/>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两副挽联都是悼念周恩来总理的,表达的是对周恩来总理丰功伟绩的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赞美。第(1)题的上联,选择了所给短语中的“千秋青史”“何堪魂去”,分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析短语的特点,根据挽联字数相等、词性相同或相对、结构一致的原则,“千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秋”可对应“寸草”,“去”可对应“来”,由此可确定答案。第(2)题,首先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可以确定的是“耿耿忠心昭日月”“洋洋正气结丰碑”应分别列入上下联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中。剩下的四个短语中,“国家”“人民”相对,“功”“德”相对,可列入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上下联。据此即可写出对联。</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44991"/>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1.《世界卫生组织烟草控制框架公约》在我国已经生效好多年了,但目前仍</a:t>
            </a:r>
            <a:r>
              <a:rPr dirty="0"/>
              <a:t/>
            </a:r>
            <a:br>
              <a:rPr dirty="0"/>
            </a:br>
            <a:r>
              <a:rPr lang="zh-CN" altLang="en-US" sz="2607" kern="0" dirty="0" smtClean="0">
                <a:solidFill>
                  <a:srgbClr val="000000"/>
                </a:solidFill>
                <a:latin typeface="Times New Roman" pitchFamily="65" charset="-122"/>
                <a:ea typeface="宋体" pitchFamily="65" charset="-122"/>
              </a:rPr>
              <a:t>存在烟草企业不积极履行公约相关内容的行为。北京市消费者协会发布了</a:t>
            </a:r>
            <a:r>
              <a:rPr dirty="0"/>
              <a:t/>
            </a:r>
            <a:br>
              <a:rPr dirty="0"/>
            </a:br>
            <a:r>
              <a:rPr lang="zh-CN" altLang="en-US" sz="2607" kern="0" dirty="0" smtClean="0">
                <a:solidFill>
                  <a:srgbClr val="000000"/>
                </a:solidFill>
                <a:latin typeface="Times New Roman" pitchFamily="65" charset="-122"/>
                <a:ea typeface="宋体" pitchFamily="65" charset="-122"/>
              </a:rPr>
              <a:t>“在知道吸烟会引发多种疾病的前提下,是否还会吸烟”的调查数据。请把</a:t>
            </a:r>
            <a:r>
              <a:rPr dirty="0"/>
              <a:t/>
            </a:r>
            <a:br>
              <a:rPr dirty="0"/>
            </a:br>
            <a:r>
              <a:rPr lang="zh-CN" altLang="en-US" sz="2607" kern="0" dirty="0" smtClean="0">
                <a:solidFill>
                  <a:srgbClr val="000000"/>
                </a:solidFill>
                <a:latin typeface="Times New Roman" pitchFamily="65" charset="-122"/>
                <a:ea typeface="宋体" pitchFamily="65" charset="-122"/>
              </a:rPr>
              <a:t>下面的图表内容写成一段话,要求表述准确,语言连贯,不超过75个字。</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3" descr="textimage1.jpeg"/>
          <p:cNvPicPr>
            <a:picLocks noChangeAspect="1"/>
          </p:cNvPicPr>
          <p:nvPr/>
        </p:nvPicPr>
        <p:blipFill>
          <a:blip r:embed="rId4" cstate="print"/>
          <a:stretch>
            <a:fillRect/>
          </a:stretch>
        </p:blipFill>
        <p:spPr>
          <a:xfrm>
            <a:off x="1965601" y="900000"/>
            <a:ext cx="6836540" cy="3372693"/>
          </a:xfrm>
          <a:prstGeom prst="rect">
            <a:avLst/>
          </a:prstGeom>
        </p:spPr>
      </p:pic>
      <p:sp>
        <p:nvSpPr>
          <p:cNvPr id="4" name="TextBox 2"/>
          <p:cNvSpPr txBox="1"/>
          <p:nvPr/>
        </p:nvSpPr>
        <p:spPr>
          <a:xfrm>
            <a:off x="535509" y="4500389"/>
            <a:ext cx="11340000" cy="18466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(示例)吸烟易引发肺癌、肺气肿、心脏病、口腔癌等多种疾病,在得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知吸烟的这些危害后,被调查者有将近六成人表示不会吸烟,但仍有四成以上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的人选择吸烟。</a:t>
            </a:r>
            <a:endParaRPr lang="zh-CN" altLang="en-US" dirty="0">
              <a:solidFill>
                <a:srgbClr val="FF0000"/>
              </a:solidFill>
            </a:endParaRPr>
          </a:p>
        </p:txBody>
      </p:sp>
      <p:sp>
        <p:nvSpPr>
          <p:cNvPr id="3" name="TextBox 2"/>
          <p:cNvSpPr txBox="1"/>
          <p:nvPr/>
        </p:nvSpPr>
        <p:spPr>
          <a:xfrm>
            <a:off x="540000" y="2772197"/>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本题是有关“知道吸烟有害,是否还会吸烟”的调查。由图可知,主干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分为两部分:一是吸烟的危害,然后是各种疾病的列举;一是个体的选择,然后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是两个比例数字。方框里的词语属于关键概念,是句子的“主干”。总的来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说,一是分析出层次,二是围绕题目要求确定要点。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508C0163-DC22-4492-B743-7952BA9A0607}">
  <ds:schemaRefs/>
</ds:datastoreItem>
</file>

<file path=customXml/itemProps10.xml><?xml version="1.0" encoding="utf-8"?>
<ds:datastoreItem xmlns:ds="http://schemas.openxmlformats.org/officeDocument/2006/customXml" ds:itemID="{8572F526-B06F-4FA0-8C03-AEA12AA81BAD}">
  <ds:schemaRefs/>
</ds:datastoreItem>
</file>

<file path=customXml/itemProps11.xml><?xml version="1.0" encoding="utf-8"?>
<ds:datastoreItem xmlns:ds="http://schemas.openxmlformats.org/officeDocument/2006/customXml" ds:itemID="{34BFD2FD-CEBE-4612-A447-E8A51C61A299}">
  <ds:schemaRefs/>
</ds:datastoreItem>
</file>

<file path=customXml/itemProps12.xml><?xml version="1.0" encoding="utf-8"?>
<ds:datastoreItem xmlns:ds="http://schemas.openxmlformats.org/officeDocument/2006/customXml" ds:itemID="{68A4E61F-EAA4-4B36-B67B-31AB2A14D5D0}">
  <ds:schemaRefs/>
</ds:datastoreItem>
</file>

<file path=customXml/itemProps13.xml><?xml version="1.0" encoding="utf-8"?>
<ds:datastoreItem xmlns:ds="http://schemas.openxmlformats.org/officeDocument/2006/customXml" ds:itemID="{659DD25D-DE15-491D-8E6C-231B926566C3}">
  <ds:schemaRefs/>
</ds:datastoreItem>
</file>

<file path=customXml/itemProps14.xml><?xml version="1.0" encoding="utf-8"?>
<ds:datastoreItem xmlns:ds="http://schemas.openxmlformats.org/officeDocument/2006/customXml" ds:itemID="{65BFB777-B6C8-4577-8BB7-CED6DBE60496}">
  <ds:schemaRefs/>
</ds:datastoreItem>
</file>

<file path=customXml/itemProps15.xml><?xml version="1.0" encoding="utf-8"?>
<ds:datastoreItem xmlns:ds="http://schemas.openxmlformats.org/officeDocument/2006/customXml" ds:itemID="{511A7B12-037D-4D14-8F91-54784AD3554E}">
  <ds:schemaRefs/>
</ds:datastoreItem>
</file>

<file path=customXml/itemProps16.xml><?xml version="1.0" encoding="utf-8"?>
<ds:datastoreItem xmlns:ds="http://schemas.openxmlformats.org/officeDocument/2006/customXml" ds:itemID="{B91DC3BA-9F56-4374-BCB0-E8973DD539A1}">
  <ds:schemaRefs/>
</ds:datastoreItem>
</file>

<file path=customXml/itemProps17.xml><?xml version="1.0" encoding="utf-8"?>
<ds:datastoreItem xmlns:ds="http://schemas.openxmlformats.org/officeDocument/2006/customXml" ds:itemID="{B393CCF9-7453-4A65-BFBB-F12128BE274F}">
  <ds:schemaRefs/>
</ds:datastoreItem>
</file>

<file path=customXml/itemProps18.xml><?xml version="1.0" encoding="utf-8"?>
<ds:datastoreItem xmlns:ds="http://schemas.openxmlformats.org/officeDocument/2006/customXml" ds:itemID="{AD7E8644-5989-4A23-9427-64E30545FD63}">
  <ds:schemaRefs/>
</ds:datastoreItem>
</file>

<file path=customXml/itemProps19.xml><?xml version="1.0" encoding="utf-8"?>
<ds:datastoreItem xmlns:ds="http://schemas.openxmlformats.org/officeDocument/2006/customXml" ds:itemID="{354587AC-7A99-42BD-8875-F183990AC314}">
  <ds:schemaRefs/>
</ds:datastoreItem>
</file>

<file path=customXml/itemProps2.xml><?xml version="1.0" encoding="utf-8"?>
<ds:datastoreItem xmlns:ds="http://schemas.openxmlformats.org/officeDocument/2006/customXml" ds:itemID="{A53088CA-F1BD-4E23-ADDA-76540FDD0C28}">
  <ds:schemaRefs/>
</ds:datastoreItem>
</file>

<file path=customXml/itemProps20.xml><?xml version="1.0" encoding="utf-8"?>
<ds:datastoreItem xmlns:ds="http://schemas.openxmlformats.org/officeDocument/2006/customXml" ds:itemID="{7B3A343A-01E9-446E-AE26-7513F2644F73}">
  <ds:schemaRefs/>
</ds:datastoreItem>
</file>

<file path=customXml/itemProps21.xml><?xml version="1.0" encoding="utf-8"?>
<ds:datastoreItem xmlns:ds="http://schemas.openxmlformats.org/officeDocument/2006/customXml" ds:itemID="{F0283DC6-41F4-4906-BDAA-5EA570102350}">
  <ds:schemaRefs/>
</ds:datastoreItem>
</file>

<file path=customXml/itemProps22.xml><?xml version="1.0" encoding="utf-8"?>
<ds:datastoreItem xmlns:ds="http://schemas.openxmlformats.org/officeDocument/2006/customXml" ds:itemID="{2B3A92C9-818E-49BA-8BA4-802BB35A962A}">
  <ds:schemaRefs/>
</ds:datastoreItem>
</file>

<file path=customXml/itemProps23.xml><?xml version="1.0" encoding="utf-8"?>
<ds:datastoreItem xmlns:ds="http://schemas.openxmlformats.org/officeDocument/2006/customXml" ds:itemID="{19ABE48D-B6DF-47DD-91A5-8808C436AEC1}">
  <ds:schemaRefs/>
</ds:datastoreItem>
</file>

<file path=customXml/itemProps24.xml><?xml version="1.0" encoding="utf-8"?>
<ds:datastoreItem xmlns:ds="http://schemas.openxmlformats.org/officeDocument/2006/customXml" ds:itemID="{CF7157AA-73DF-42F0-8EF2-7F4C3D74963B}">
  <ds:schemaRefs/>
</ds:datastoreItem>
</file>

<file path=customXml/itemProps25.xml><?xml version="1.0" encoding="utf-8"?>
<ds:datastoreItem xmlns:ds="http://schemas.openxmlformats.org/officeDocument/2006/customXml" ds:itemID="{BBA2A3C0-BC56-4623-98A1-8E72018BF372}">
  <ds:schemaRefs/>
</ds:datastoreItem>
</file>

<file path=customXml/itemProps26.xml><?xml version="1.0" encoding="utf-8"?>
<ds:datastoreItem xmlns:ds="http://schemas.openxmlformats.org/officeDocument/2006/customXml" ds:itemID="{8DF54E24-8D8D-4E53-B7B0-AA8BF5540E70}">
  <ds:schemaRefs/>
</ds:datastoreItem>
</file>

<file path=customXml/itemProps27.xml><?xml version="1.0" encoding="utf-8"?>
<ds:datastoreItem xmlns:ds="http://schemas.openxmlformats.org/officeDocument/2006/customXml" ds:itemID="{04208488-444A-459C-A071-CA75B8E23514}">
  <ds:schemaRefs/>
</ds:datastoreItem>
</file>

<file path=customXml/itemProps28.xml><?xml version="1.0" encoding="utf-8"?>
<ds:datastoreItem xmlns:ds="http://schemas.openxmlformats.org/officeDocument/2006/customXml" ds:itemID="{C68A30AC-C15A-40E5-8740-0632E2B517DC}">
  <ds:schemaRefs/>
</ds:datastoreItem>
</file>

<file path=customXml/itemProps29.xml><?xml version="1.0" encoding="utf-8"?>
<ds:datastoreItem xmlns:ds="http://schemas.openxmlformats.org/officeDocument/2006/customXml" ds:itemID="{14490830-D3FE-46CD-A4D8-C647F8CBE065}">
  <ds:schemaRefs/>
</ds:datastoreItem>
</file>

<file path=customXml/itemProps3.xml><?xml version="1.0" encoding="utf-8"?>
<ds:datastoreItem xmlns:ds="http://schemas.openxmlformats.org/officeDocument/2006/customXml" ds:itemID="{668AA3D4-C98B-4956-A15E-2BB75FA64C24}">
  <ds:schemaRefs/>
</ds:datastoreItem>
</file>

<file path=customXml/itemProps30.xml><?xml version="1.0" encoding="utf-8"?>
<ds:datastoreItem xmlns:ds="http://schemas.openxmlformats.org/officeDocument/2006/customXml" ds:itemID="{CC93DC78-080D-48B7-8EC4-FB2282200458}">
  <ds:schemaRefs/>
</ds:datastoreItem>
</file>

<file path=customXml/itemProps31.xml><?xml version="1.0" encoding="utf-8"?>
<ds:datastoreItem xmlns:ds="http://schemas.openxmlformats.org/officeDocument/2006/customXml" ds:itemID="{27BF587A-866B-40A1-9A82-23124AE5F15B}">
  <ds:schemaRefs/>
</ds:datastoreItem>
</file>

<file path=customXml/itemProps32.xml><?xml version="1.0" encoding="utf-8"?>
<ds:datastoreItem xmlns:ds="http://schemas.openxmlformats.org/officeDocument/2006/customXml" ds:itemID="{601B94CA-5936-4B21-9894-2D51199BE2F8}">
  <ds:schemaRefs/>
</ds:datastoreItem>
</file>

<file path=customXml/itemProps33.xml><?xml version="1.0" encoding="utf-8"?>
<ds:datastoreItem xmlns:ds="http://schemas.openxmlformats.org/officeDocument/2006/customXml" ds:itemID="{7D24334A-4FBE-49EA-B0EA-A627DCFDE7EA}">
  <ds:schemaRefs/>
</ds:datastoreItem>
</file>

<file path=customXml/itemProps34.xml><?xml version="1.0" encoding="utf-8"?>
<ds:datastoreItem xmlns:ds="http://schemas.openxmlformats.org/officeDocument/2006/customXml" ds:itemID="{7A46E2D6-A0A4-477A-81C6-FE02364045BC}">
  <ds:schemaRefs/>
</ds:datastoreItem>
</file>

<file path=customXml/itemProps35.xml><?xml version="1.0" encoding="utf-8"?>
<ds:datastoreItem xmlns:ds="http://schemas.openxmlformats.org/officeDocument/2006/customXml" ds:itemID="{7506D71C-62F9-4DB4-ABD7-26AF851061F5}">
  <ds:schemaRefs/>
</ds:datastoreItem>
</file>

<file path=customXml/itemProps36.xml><?xml version="1.0" encoding="utf-8"?>
<ds:datastoreItem xmlns:ds="http://schemas.openxmlformats.org/officeDocument/2006/customXml" ds:itemID="{5B2C34E9-AD25-4CC3-9E31-3E0A2B674E37}">
  <ds:schemaRefs/>
</ds:datastoreItem>
</file>

<file path=customXml/itemProps37.xml><?xml version="1.0" encoding="utf-8"?>
<ds:datastoreItem xmlns:ds="http://schemas.openxmlformats.org/officeDocument/2006/customXml" ds:itemID="{3390308D-F8AC-492C-9AAF-94D87892355C}">
  <ds:schemaRefs/>
</ds:datastoreItem>
</file>

<file path=customXml/itemProps38.xml><?xml version="1.0" encoding="utf-8"?>
<ds:datastoreItem xmlns:ds="http://schemas.openxmlformats.org/officeDocument/2006/customXml" ds:itemID="{0771402C-29E2-46D7-909D-F2E77CBFFEF7}">
  <ds:schemaRefs/>
</ds:datastoreItem>
</file>

<file path=customXml/itemProps39.xml><?xml version="1.0" encoding="utf-8"?>
<ds:datastoreItem xmlns:ds="http://schemas.openxmlformats.org/officeDocument/2006/customXml" ds:itemID="{0BE6BB2F-6CFF-4E2D-A059-525995ED16D0}">
  <ds:schemaRefs/>
</ds:datastoreItem>
</file>

<file path=customXml/itemProps4.xml><?xml version="1.0" encoding="utf-8"?>
<ds:datastoreItem xmlns:ds="http://schemas.openxmlformats.org/officeDocument/2006/customXml" ds:itemID="{5DB72A2F-669E-4E70-937B-CF5A67AAED36}">
  <ds:schemaRefs/>
</ds:datastoreItem>
</file>

<file path=customXml/itemProps40.xml><?xml version="1.0" encoding="utf-8"?>
<ds:datastoreItem xmlns:ds="http://schemas.openxmlformats.org/officeDocument/2006/customXml" ds:itemID="{FE2F3B56-F938-4241-AC27-4F1CE18F9C89}">
  <ds:schemaRefs/>
</ds:datastoreItem>
</file>

<file path=customXml/itemProps41.xml><?xml version="1.0" encoding="utf-8"?>
<ds:datastoreItem xmlns:ds="http://schemas.openxmlformats.org/officeDocument/2006/customXml" ds:itemID="{8A7B3F1C-E47C-4CC7-878A-D6D8F60403C3}">
  <ds:schemaRefs/>
</ds:datastoreItem>
</file>

<file path=customXml/itemProps42.xml><?xml version="1.0" encoding="utf-8"?>
<ds:datastoreItem xmlns:ds="http://schemas.openxmlformats.org/officeDocument/2006/customXml" ds:itemID="{EB607C95-637A-4C14-AE47-D98108BB96C1}">
  <ds:schemaRefs/>
</ds:datastoreItem>
</file>

<file path=customXml/itemProps43.xml><?xml version="1.0" encoding="utf-8"?>
<ds:datastoreItem xmlns:ds="http://schemas.openxmlformats.org/officeDocument/2006/customXml" ds:itemID="{84308017-51D8-4013-BB34-42F1C2ED0D34}">
  <ds:schemaRefs/>
</ds:datastoreItem>
</file>

<file path=customXml/itemProps44.xml><?xml version="1.0" encoding="utf-8"?>
<ds:datastoreItem xmlns:ds="http://schemas.openxmlformats.org/officeDocument/2006/customXml" ds:itemID="{485731E3-E129-4BD4-8D92-06F26EF41FD5}">
  <ds:schemaRefs/>
</ds:datastoreItem>
</file>

<file path=customXml/itemProps45.xml><?xml version="1.0" encoding="utf-8"?>
<ds:datastoreItem xmlns:ds="http://schemas.openxmlformats.org/officeDocument/2006/customXml" ds:itemID="{E61ADA43-F672-417E-8403-501E93345DED}">
  <ds:schemaRefs/>
</ds:datastoreItem>
</file>

<file path=customXml/itemProps46.xml><?xml version="1.0" encoding="utf-8"?>
<ds:datastoreItem xmlns:ds="http://schemas.openxmlformats.org/officeDocument/2006/customXml" ds:itemID="{77864061-DA22-4139-8296-6710BFCB3945}">
  <ds:schemaRefs/>
</ds:datastoreItem>
</file>

<file path=customXml/itemProps47.xml><?xml version="1.0" encoding="utf-8"?>
<ds:datastoreItem xmlns:ds="http://schemas.openxmlformats.org/officeDocument/2006/customXml" ds:itemID="{CC2ACB35-822A-457C-B26D-D22086255A71}">
  <ds:schemaRefs/>
</ds:datastoreItem>
</file>

<file path=customXml/itemProps48.xml><?xml version="1.0" encoding="utf-8"?>
<ds:datastoreItem xmlns:ds="http://schemas.openxmlformats.org/officeDocument/2006/customXml" ds:itemID="{893EB56E-0634-4B9C-83B2-8E0563EF18DB}">
  <ds:schemaRefs/>
</ds:datastoreItem>
</file>

<file path=customXml/itemProps49.xml><?xml version="1.0" encoding="utf-8"?>
<ds:datastoreItem xmlns:ds="http://schemas.openxmlformats.org/officeDocument/2006/customXml" ds:itemID="{CD9CB28B-AB58-42A9-9A32-BB6C3A3DEC15}">
  <ds:schemaRefs/>
</ds:datastoreItem>
</file>

<file path=customXml/itemProps5.xml><?xml version="1.0" encoding="utf-8"?>
<ds:datastoreItem xmlns:ds="http://schemas.openxmlformats.org/officeDocument/2006/customXml" ds:itemID="{2B4029AC-BF85-4AFE-90FC-45564BAD324A}">
  <ds:schemaRefs/>
</ds:datastoreItem>
</file>

<file path=customXml/itemProps50.xml><?xml version="1.0" encoding="utf-8"?>
<ds:datastoreItem xmlns:ds="http://schemas.openxmlformats.org/officeDocument/2006/customXml" ds:itemID="{3C1F9B1B-717D-4749-9F1A-8511581F241F}">
  <ds:schemaRefs/>
</ds:datastoreItem>
</file>

<file path=customXml/itemProps51.xml><?xml version="1.0" encoding="utf-8"?>
<ds:datastoreItem xmlns:ds="http://schemas.openxmlformats.org/officeDocument/2006/customXml" ds:itemID="{DF2D5788-5725-4069-BCA7-4E97A6C818E8}">
  <ds:schemaRefs/>
</ds:datastoreItem>
</file>

<file path=customXml/itemProps52.xml><?xml version="1.0" encoding="utf-8"?>
<ds:datastoreItem xmlns:ds="http://schemas.openxmlformats.org/officeDocument/2006/customXml" ds:itemID="{19EA8A85-5364-4A81-9429-5C1FAD19CF56}">
  <ds:schemaRefs/>
</ds:datastoreItem>
</file>

<file path=customXml/itemProps53.xml><?xml version="1.0" encoding="utf-8"?>
<ds:datastoreItem xmlns:ds="http://schemas.openxmlformats.org/officeDocument/2006/customXml" ds:itemID="{AF75D757-FC9A-421D-A443-2A365DEBAD47}">
  <ds:schemaRefs/>
</ds:datastoreItem>
</file>

<file path=customXml/itemProps54.xml><?xml version="1.0" encoding="utf-8"?>
<ds:datastoreItem xmlns:ds="http://schemas.openxmlformats.org/officeDocument/2006/customXml" ds:itemID="{DC39A9E5-BFC9-47F1-AEEE-23339C425C89}">
  <ds:schemaRefs/>
</ds:datastoreItem>
</file>

<file path=customXml/itemProps55.xml><?xml version="1.0" encoding="utf-8"?>
<ds:datastoreItem xmlns:ds="http://schemas.openxmlformats.org/officeDocument/2006/customXml" ds:itemID="{C10E50E7-9253-4157-9608-AA96DAF36C95}">
  <ds:schemaRefs/>
</ds:datastoreItem>
</file>

<file path=customXml/itemProps56.xml><?xml version="1.0" encoding="utf-8"?>
<ds:datastoreItem xmlns:ds="http://schemas.openxmlformats.org/officeDocument/2006/customXml" ds:itemID="{E936D7A8-71F9-4974-8550-EB5272B34F41}">
  <ds:schemaRefs/>
</ds:datastoreItem>
</file>

<file path=customXml/itemProps57.xml><?xml version="1.0" encoding="utf-8"?>
<ds:datastoreItem xmlns:ds="http://schemas.openxmlformats.org/officeDocument/2006/customXml" ds:itemID="{F8AEE2D0-5F69-4397-AB0B-F8E2CBA5AE8D}">
  <ds:schemaRefs/>
</ds:datastoreItem>
</file>

<file path=customXml/itemProps58.xml><?xml version="1.0" encoding="utf-8"?>
<ds:datastoreItem xmlns:ds="http://schemas.openxmlformats.org/officeDocument/2006/customXml" ds:itemID="{FB300DDB-DDE1-4C10-8471-AFC09EDA6CEA}">
  <ds:schemaRefs/>
</ds:datastoreItem>
</file>

<file path=customXml/itemProps59.xml><?xml version="1.0" encoding="utf-8"?>
<ds:datastoreItem xmlns:ds="http://schemas.openxmlformats.org/officeDocument/2006/customXml" ds:itemID="{EB3FC1E4-B8FA-40D3-8D4D-F740B5374CF3}">
  <ds:schemaRefs/>
</ds:datastoreItem>
</file>

<file path=customXml/itemProps6.xml><?xml version="1.0" encoding="utf-8"?>
<ds:datastoreItem xmlns:ds="http://schemas.openxmlformats.org/officeDocument/2006/customXml" ds:itemID="{4C80CF0F-A511-4A4C-943F-59A1E57B4C06}">
  <ds:schemaRefs/>
</ds:datastoreItem>
</file>

<file path=customXml/itemProps60.xml><?xml version="1.0" encoding="utf-8"?>
<ds:datastoreItem xmlns:ds="http://schemas.openxmlformats.org/officeDocument/2006/customXml" ds:itemID="{653F2FE7-C59F-4B2F-9B51-CE848D704065}">
  <ds:schemaRefs/>
</ds:datastoreItem>
</file>

<file path=customXml/itemProps7.xml><?xml version="1.0" encoding="utf-8"?>
<ds:datastoreItem xmlns:ds="http://schemas.openxmlformats.org/officeDocument/2006/customXml" ds:itemID="{9CD97B95-24FA-4B2E-A033-F8885E5C438D}">
  <ds:schemaRefs/>
</ds:datastoreItem>
</file>

<file path=customXml/itemProps8.xml><?xml version="1.0" encoding="utf-8"?>
<ds:datastoreItem xmlns:ds="http://schemas.openxmlformats.org/officeDocument/2006/customXml" ds:itemID="{8CFD78CD-3933-4366-8566-0A9886B71A42}">
  <ds:schemaRefs/>
</ds:datastoreItem>
</file>

<file path=customXml/itemProps9.xml><?xml version="1.0" encoding="utf-8"?>
<ds:datastoreItem xmlns:ds="http://schemas.openxmlformats.org/officeDocument/2006/customXml" ds:itemID="{C66567DE-CF79-4451-A02B-A62AD4EEBFBB}">
  <ds:schemaRefs/>
</ds:datastoreItem>
</file>

<file path=docProps/app.xml><?xml version="1.0" encoding="utf-8"?>
<Properties xmlns="http://schemas.openxmlformats.org/officeDocument/2006/extended-properties" xmlns:vt="http://schemas.openxmlformats.org/officeDocument/2006/docPropsVTypes">
  <Template>模板（可编辑PPT）</Template>
  <TotalTime>32</TotalTime>
  <Words>3045</Words>
  <Application>Microsoft Office PowerPoint</Application>
  <PresentationFormat>自定义</PresentationFormat>
  <Paragraphs>279</Paragraphs>
  <Slides>60</Slides>
  <Notes>60</Notes>
  <HiddenSlides>0</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微软中国</cp:lastModifiedBy>
  <cp:revision>157</cp:revision>
  <dcterms:modified xsi:type="dcterms:W3CDTF">2018-11-06T08:44:50Z</dcterms:modified>
</cp:coreProperties>
</file>