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06" r:id="rId2"/>
    <p:sldId id="264" r:id="rId3"/>
    <p:sldId id="308" r:id="rId4"/>
    <p:sldId id="309" r:id="rId5"/>
    <p:sldId id="313" r:id="rId6"/>
    <p:sldId id="314" r:id="rId7"/>
    <p:sldId id="315" r:id="rId8"/>
    <p:sldId id="310" r:id="rId9"/>
    <p:sldId id="265" r:id="rId10"/>
    <p:sldId id="316" r:id="rId11"/>
    <p:sldId id="317" r:id="rId12"/>
    <p:sldId id="318" r:id="rId13"/>
    <p:sldId id="311" r:id="rId14"/>
    <p:sldId id="319" r:id="rId15"/>
    <p:sldId id="312" r:id="rId16"/>
    <p:sldId id="32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2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《老子》五章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8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</p:spPr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dirty="0"/>
              <a:t>　</a:t>
            </a:r>
            <a:r>
              <a:rPr lang="zh-CN" altLang="zh-CN" b="1" dirty="0"/>
              <a:t>《老子》五章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0481554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20486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天下皆知美之为美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斯恶已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皆知善之为善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斯不善已。故有无相生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难易相成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长短相形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高下相倾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音声相和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前后相随。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天下人都知道美好的东西是美的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就知道丑了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都知道怎样才算善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就知道恶了。所以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有无由互相对立而产生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难易由互相对立而形成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长短由互相对立而体现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高下由互相对立而存在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音声由互相对立而和谐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前后由互相对立而出现。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0453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0803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这里集中鲜明地体现了老子朴素的辩证法思想。在这里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老子列举了日常社会现象与自然现象中相对立相对照的矛盾范畴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阐述了世间万物都具有相互比较、相互依存、相互联系、相互作用的关系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确认了对立统一是世界上永恒的、普遍的法则。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在古代中国的哲学史上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还从来没有谁像老子一样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深刻而系统地揭示出事物对立统一的规律。老子认为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事物的发展和变化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不仅都是在矛盾对立的状态中产生的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对立着的双方互相依存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互相联结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还能够向其相反的方向转化。正是这种转化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使人类能够在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如果人们没有对美好事物的认定和追求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也就不会产生对丑恶现象的唾弃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当你还沉浸在幸福或成功的喜悦中时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或许一场灾祸或不幸正悄悄临近。这种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与其说是要求人类在行动上顺应天道自然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不如说是要求我们对于天道自然保持一种敬畏的心态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在敬畏、理解中与自然和谐相处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也求得自身的宁静和通达。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5176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7544" y="1151565"/>
            <a:ext cx="8312472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绝圣弃智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民利百倍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绝仁弃义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民复孝慈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绝巧弃利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盗贼无有。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弃绝一切聪明和智慧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人民才有百倍的利益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人民才能回复孝和慈的天性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抛弃了巧诈私利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盗贼就不会存在。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老子主张摒弃知识、智慧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摒弃仁义等道德规范。因为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等往往成了人们雕饰言行乃至弄虚作假以博取功名富贵的手段。同时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在老子看来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也不必要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必然会干涉百姓的生活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国家就不得安宁了。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绝仁弃义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民复孝慈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是因为人的天性就讲孝慈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所以不讲仁义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百姓自然就能回到上慈下孝。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绝巧弃利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盗贼无有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实际上是强调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治国者无欲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不积聚奇巧器物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百姓见不着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就不会产生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盗窃等事情就不会发生了。在老子看来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是在位者自己的贪欲引来了盗贼。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在这章里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少私寡欲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前者是社会的祸害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后者是救世的良方。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2027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9986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你是怎样看待老子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小国寡民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的理想社会的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8087995"/>
              </p:ext>
            </p:extLst>
          </p:nvPr>
        </p:nvGraphicFramePr>
        <p:xfrm>
          <a:off x="508000" y="2194238"/>
          <a:ext cx="8128000" cy="4259098"/>
        </p:xfrm>
        <a:graphic>
          <a:graphicData uri="http://schemas.openxmlformats.org/presentationml/2006/ole">
            <p:oleObj spid="_x0000_s5124" name="文档" r:id="rId6" imgW="3902524" imgH="20440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852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18754"/>
            <a:ext cx="8128000" cy="58631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老子在他的著作中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一再强调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我们该如何理解与评价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就是老子著名的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守柔曰强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的思想。他一再地强调这些思想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除了教导统治者要谦虚谨慎、重视基础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圣人无心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以百姓之心为心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主要是让人们注意到只有处于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才永远不会被战胜。这就是说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不但不要过分地暴露了自己的才能、力量和优势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要善于隐藏优势或强大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而且不要去竞赛或争夺那种强大。要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这样就能保持住自己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就能持久而有韧性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就能战胜对方而不会被转化掉。这一观念在总结世事经验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开启人生智慧上曾起过作用。从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老子不为天下先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哀兵必胜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宁受胯下之辱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君子报仇十年不晚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都主张在忍让和委屈中以求得生存的可能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用以夺取最后的胜利。这也属于中国式的智慧。它仍然承续了不动情感、清醒冷静的理智态度和不失主体活动的特征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以服务于家族、邦国和个体的生存。它不是明晰思辨的概念辩证法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而是维护生存的生活辩证法。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5091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4512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精美的语言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透辟的说理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老子倡言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绝圣弃智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美言不信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似乎不像儒家孔孟那样重视语言表达。然而正如鲁迅所云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然文辞之美富者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实惟道家。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五千言精妙凝练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表现出了高度的语言写作技巧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正所谓无心为文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自然成采。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《老子》一书善于使用排比、对偶等各种句式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表情达意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变化灵活。就排比而言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可以说是数量众多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格式齐备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形式灵活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运用巧妙。如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有无相生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难易相成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长短相形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高下相倾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音声相和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前后相随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。再如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虽有舟舆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无所乘之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虽有甲兵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无所陈之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甘其食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美其服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安其居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乐其俗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6994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这样的句子在《老子》一书中可以说是俯拾即是。这些排比句的运用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不仅使论述的事理主次分明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条理清晰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层层递进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详尽通达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也使文章雄健有力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气势磅礴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若悬河飞泻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注而不竭。就对偶句而言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道可道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名可名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等名言名句更是早已深入人心。这些对偶句以整齐的句式有机地错置在各章中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不仅给人以美感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而且含有深刻的哲理。尤其值得注意的是其句式使用虽注重语言的美感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但并不拘泥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排比、骈偶之外更有大量散句出现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往往一章之内是三言五言不定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七言八言相杂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明显地表现出散文的特征。也正因为长短不一的句式交错出现在作品中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其形式有参差变化之妙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其语气有起伏顿挫之感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自然亦能够更加自由而充分地抒情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更加明晰而透彻地说理。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4131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V05.eps" descr="id:2147487090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59832" y="1223838"/>
            <a:ext cx="2228610" cy="3778947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507479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春秋时期思想家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道家学派创始人。姓李名耳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楚国苦县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今河南鹿邑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厉乡曲仁里人。做过周朝的守藏室史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管理藏书的史官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。孔子曾向他问礼。后退隐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著《老子》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又称《道德经》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老子提倡以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之道治国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要求统治者无事、无欲、好静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顺乎万事万物的自然本性而为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让天下百姓也复归于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像婴孩一般无知无欲。老子反对战争。他说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夫兵者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不祥之器。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杀人之众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以悲哀泣之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以丧礼处之。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这可以说是他对当时动辄发动战争的统治者的劝告。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老子反对提倡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故失道而后德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失德而后仁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失仁而后义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失义而后礼。夫礼者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忠信之薄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而乱之首。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因为在他看来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并不是人的天性中本来具有的东西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则完全是外在的虚文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以助人作伪。和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思想相适应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在个人立身处世上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老子也强调柔弱、谦下、自足、不争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认为唯有这样才能全身远害。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2515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99301892"/>
              </p:ext>
            </p:extLst>
          </p:nvPr>
        </p:nvGraphicFramePr>
        <p:xfrm>
          <a:off x="508000" y="1442263"/>
          <a:ext cx="8128000" cy="4290993"/>
        </p:xfrm>
        <a:graphic>
          <a:graphicData uri="http://schemas.openxmlformats.org/presentationml/2006/ole">
            <p:oleObj spid="_x0000_s1028" name="文档" r:id="rId7" imgW="3837032" imgH="202492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015869" y="1844824"/>
            <a:ext cx="41314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99993" y="1827490"/>
            <a:ext cx="3755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48934" y="1827490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23833" y="2338489"/>
            <a:ext cx="13164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48489" y="2288132"/>
            <a:ext cx="19273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2557" y="2323143"/>
            <a:ext cx="2821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21791" y="3180469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229224" y="359642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80112" y="4085228"/>
            <a:ext cx="115212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21791" y="4469843"/>
            <a:ext cx="115212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48819" y="4888920"/>
            <a:ext cx="115212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86509" y="540435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34004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7655568"/>
              </p:ext>
            </p:extLst>
          </p:nvPr>
        </p:nvGraphicFramePr>
        <p:xfrm>
          <a:off x="508000" y="1386483"/>
          <a:ext cx="8128000" cy="4418781"/>
        </p:xfrm>
        <a:graphic>
          <a:graphicData uri="http://schemas.openxmlformats.org/presentationml/2006/ole">
            <p:oleObj spid="_x0000_s2052" name="文档" r:id="rId7" imgW="3837032" imgH="2085406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560060" y="1464871"/>
            <a:ext cx="11825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75155" y="1904190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15066" y="238005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0911" y="277053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62511" y="3242010"/>
            <a:ext cx="11825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75921" y="3692701"/>
            <a:ext cx="11825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81765" y="409357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77488" y="4571606"/>
            <a:ext cx="11825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35840" y="502613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80766" y="547653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713986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4289841"/>
              </p:ext>
            </p:extLst>
          </p:nvPr>
        </p:nvGraphicFramePr>
        <p:xfrm>
          <a:off x="508000" y="2136878"/>
          <a:ext cx="8128000" cy="2838243"/>
        </p:xfrm>
        <a:graphic>
          <a:graphicData uri="http://schemas.openxmlformats.org/presentationml/2006/ole">
            <p:oleObj spid="_x0000_s3076" name="文档" r:id="rId7" imgW="3837032" imgH="1340233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12462" y="2967377"/>
            <a:ext cx="1995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23226" y="2967377"/>
            <a:ext cx="232503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722853" y="378748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1596" y="3787485"/>
            <a:ext cx="37327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28238" y="460448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21275" y="460448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75076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1456179"/>
              </p:ext>
            </p:extLst>
          </p:nvPr>
        </p:nvGraphicFramePr>
        <p:xfrm>
          <a:off x="323528" y="1299933"/>
          <a:ext cx="8128000" cy="3023200"/>
        </p:xfrm>
        <a:graphic>
          <a:graphicData uri="http://schemas.openxmlformats.org/presentationml/2006/ole">
            <p:oleObj spid="_x0000_s4100" name="文档" r:id="rId7" imgW="3837032" imgH="1426630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37392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是以不去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天下莫柔弱于水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莫之能胜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82216" y="1696322"/>
            <a:ext cx="199383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082216" y="2165587"/>
            <a:ext cx="199383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730965" y="2594581"/>
            <a:ext cx="285953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584670" y="3059282"/>
            <a:ext cx="293154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98648" y="3955396"/>
            <a:ext cx="587760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411760" y="489161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55851" y="5279799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411760" y="568691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03248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58369"/>
            <a:ext cx="8128000" cy="876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《老子》五章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V06.eps" descr="id:2147487118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43608" y="2125036"/>
            <a:ext cx="7470923" cy="176082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08000" y="3926096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五章》体现了老子的核心思想。他认为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是天地万物的本源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有自己的运行规律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是万事万物的最高法则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治理国家应该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无为而治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让人们去过自由自在的生活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相安无事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的自然状态。这体现了朴素的辩证法思想。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425011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4552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道可道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非常道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名可名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非常名。无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名天地之始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名万物之母。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如果是可以言说的道理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它就不是永恒不变的道理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如果能叫得出来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它也就不是永恒的名。我们用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来命名天地万物之始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来命名万物之母。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本章开篇明义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树立高标。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是这章也是《老子》全书的核心概念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是老子最高的哲学范畴。在这里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是指自然法则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是自然规律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具有无限的潜在力量和创造力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天地间万物蓬勃的生长都是道的潜藏力不断创发的一种表现。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具有不可言说性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不可以概念化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是天地万物的本源。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是用来指称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并不等于零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具有潜藏的特性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不能为人的感观所认识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所以老子用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字来指称这个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不见其形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的特性。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在老子看来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蕴含着无限未显现的生机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蕴含着无限的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209</TotalTime>
  <Words>2141</Words>
  <Application>Microsoft Office PowerPoint</Application>
  <PresentationFormat>全屏显示(4:3)</PresentationFormat>
  <Paragraphs>85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测控设计模板14新</vt:lpstr>
      <vt:lpstr>文档</vt:lpstr>
      <vt:lpstr>2　《老子》五章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2017-11-07T09:45:22Z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