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74" r:id="rId2"/>
    <p:sldId id="304" r:id="rId3"/>
    <p:sldId id="263" r:id="rId4"/>
    <p:sldId id="264" r:id="rId5"/>
    <p:sldId id="305" r:id="rId6"/>
    <p:sldId id="265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howGuides="1">
      <p:cViewPr varScale="1">
        <p:scale>
          <a:sx n="46" d="100"/>
          <a:sy n="46" d="100"/>
        </p:scale>
        <p:origin x="-90" y="-6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pPr/>
              <a:t>2017-11-3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6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/>
        </p:nvGrpSpPr>
        <p:grpSpPr>
          <a:xfrm>
            <a:off x="4839394" y="-27384"/>
            <a:ext cx="1443037" cy="880109"/>
            <a:chOff x="11613" y="1584001"/>
            <a:chExt cx="1443037" cy="733424"/>
          </a:xfrm>
        </p:grpSpPr>
        <p:pic>
          <p:nvPicPr>
            <p:cNvPr id="11" name="图片 10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12" name="TextBox 8">
              <a:hlinkClick r:id="rId3" action="ppaction://hlinksldjump"/>
            </p:cNvPr>
            <p:cNvSpPr txBox="1"/>
            <p:nvPr userDrawn="1"/>
          </p:nvSpPr>
          <p:spPr>
            <a:xfrm>
              <a:off x="230198" y="1781888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内容感知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9364190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6191643" y="-27384"/>
            <a:ext cx="1443037" cy="880109"/>
            <a:chOff x="11613" y="1584001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9" name="TextBox 8">
              <a:hlinkClick r:id="rId3" action="ppaction://hlinksldjump"/>
            </p:cNvPr>
            <p:cNvSpPr txBox="1"/>
            <p:nvPr userDrawn="1"/>
          </p:nvSpPr>
          <p:spPr>
            <a:xfrm>
              <a:off x="235737" y="1790449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合作探究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6373260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7531725" y="-27384"/>
            <a:ext cx="1443037" cy="880109"/>
            <a:chOff x="11613" y="2237065"/>
            <a:chExt cx="1443037" cy="733424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10" name="TextBox 9">
              <a:hlinkClick r:id="rId3" action="ppaction://hlinksldjump"/>
            </p:cNvPr>
            <p:cNvSpPr txBox="1"/>
            <p:nvPr userDrawn="1"/>
          </p:nvSpPr>
          <p:spPr>
            <a:xfrm>
              <a:off x="222711" y="245845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结构图解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616403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7959697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" Target="../slides/slide4.xml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slide" Target="../slides/slide3.xml"/><Relationship Id="rId4" Type="http://schemas.openxmlformats.org/officeDocument/2006/relationships/slideLayout" Target="../slideLayouts/slideLayout4.xml"/><Relationship Id="rId9" Type="http://schemas.openxmlformats.org/officeDocument/2006/relationships/slide" Target="../slides/slide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45955"/>
            <a:ext cx="3730474" cy="52323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zh-CN" sz="1600" b="1" dirty="0" smtClean="0"/>
              <a:t>第二节</a:t>
            </a:r>
            <a:r>
              <a:rPr lang="zh-CN" altLang="zh-CN" sz="1600" dirty="0" smtClean="0"/>
              <a:t>　</a:t>
            </a:r>
            <a:r>
              <a:rPr lang="zh-CN" altLang="zh-CN" sz="1600" b="1" dirty="0" smtClean="0"/>
              <a:t>古今言殊</a:t>
            </a:r>
            <a:r>
              <a:rPr lang="zh-CN" altLang="zh-CN" sz="1600" dirty="0" smtClean="0"/>
              <a:t/>
            </a:r>
            <a:br>
              <a:rPr lang="zh-CN" altLang="zh-CN" sz="1600" dirty="0" smtClean="0"/>
            </a:br>
            <a:r>
              <a:rPr lang="en-US" altLang="zh-CN" sz="1600" dirty="0" smtClean="0"/>
              <a:t>        ——</a:t>
            </a:r>
            <a:r>
              <a:rPr lang="zh-CN" altLang="zh-CN" sz="1600" dirty="0" smtClean="0"/>
              <a:t>汉语的昨天和今天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  <p:sp>
        <p:nvSpPr>
          <p:cNvPr id="11" name="TextBox 24">
            <a:hlinkClick r:id="rId8" action="ppaction://hlinksldjump"/>
          </p:cNvPr>
          <p:cNvSpPr txBox="1"/>
          <p:nvPr userDrawn="1"/>
        </p:nvSpPr>
        <p:spPr>
          <a:xfrm>
            <a:off x="6415767" y="258781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合作探究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TextBox 27">
            <a:hlinkClick r:id="rId9" action="ppaction://hlinksldjump"/>
          </p:cNvPr>
          <p:cNvSpPr txBox="1"/>
          <p:nvPr userDrawn="1"/>
        </p:nvSpPr>
        <p:spPr>
          <a:xfrm>
            <a:off x="7753097" y="26005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结构图解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TextBox 24">
            <a:hlinkClick r:id="rId10" action="ppaction://hlinksldjump"/>
          </p:cNvPr>
          <p:cNvSpPr txBox="1"/>
          <p:nvPr userDrawn="1"/>
        </p:nvSpPr>
        <p:spPr>
          <a:xfrm>
            <a:off x="5057889" y="258781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内容感知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470484" y="2749098"/>
            <a:ext cx="6203032" cy="927757"/>
          </a:xfrm>
        </p:spPr>
        <p:txBody>
          <a:bodyPr/>
          <a:lstStyle/>
          <a:p>
            <a:r>
              <a:rPr lang="zh-CN" altLang="zh-CN" b="1" dirty="0"/>
              <a:t>第二节</a:t>
            </a:r>
            <a:r>
              <a:rPr lang="zh-CN" altLang="zh-CN" dirty="0"/>
              <a:t>　</a:t>
            </a:r>
            <a:r>
              <a:rPr lang="zh-CN" altLang="zh-CN" b="1" dirty="0"/>
              <a:t>古今言</a:t>
            </a:r>
            <a:r>
              <a:rPr lang="zh-CN" altLang="zh-CN" b="1" dirty="0" smtClean="0"/>
              <a:t>殊</a:t>
            </a:r>
            <a:r>
              <a:rPr lang="en-US" altLang="zh-CN" dirty="0" smtClean="0"/>
              <a:t>——</a:t>
            </a:r>
            <a:r>
              <a:rPr lang="zh-CN" altLang="zh-CN" dirty="0"/>
              <a:t>汉语的昨天和今天</a:t>
            </a:r>
          </a:p>
        </p:txBody>
      </p:sp>
    </p:spTree>
    <p:extLst>
      <p:ext uri="{BB962C8B-B14F-4D97-AF65-F5344CB8AC3E}">
        <p14:creationId xmlns:p14="http://schemas.microsoft.com/office/powerpoint/2010/main" xmlns="" val="591445002"/>
      </p:ext>
    </p:extLst>
  </p:cSld>
  <p:clrMapOvr>
    <a:masterClrMapping/>
  </p:clrMapOvr>
  <p:transition spd="slow">
    <p:blinds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818644"/>
            <a:ext cx="8128000" cy="574753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让老师哭笑不得的文言文翻译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子曰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父母在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不远游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游必有方。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《论语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里仁》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孔子说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我父母在的时候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我不敢游泳游得太远。如果游泳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必须要有方向盘。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子曰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德不孤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必有邻。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《论语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里仁》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孔子说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德国在第二次世界大战后并没有被孤立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必然还有邻国。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子曰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后生可畏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焉知来者之不如今也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四十、五十而无闻焉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斯亦不足畏也已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《论语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子罕》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孔子说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:“80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后的人挺可怕的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但你也不敢说他们就不如现在的人可怕。四五十岁还没觉得他们可怕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那看来就没什么可怕的了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子曰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近者说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远者来。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《论语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子路》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孔子说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你跟旁边的人说悄悄话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远处的人肯定会凑过来听。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子曰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知德者鲜矣。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《论语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卫灵公》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孔子说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你还知道以德治国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真新鲜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!”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7857508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114868"/>
            <a:ext cx="8128000" cy="288226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本节共分为三个部分。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第一部分主要借助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秀才买柴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一例来说明古今汉语有很大差别。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第二部分是课堂活动。通过文言文《邹忌讽齐王纳谏》中的一段文字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说明古今汉语在词义和句式方面的巨大差异。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第三部分是工具箱。主要从汉语语音的演变、汉语词汇的演变、汉语语法的演变三个角度来谈。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88969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340768"/>
            <a:ext cx="8128000" cy="8644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汉语语音的演变表现在哪些方面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574363018"/>
              </p:ext>
            </p:extLst>
          </p:nvPr>
        </p:nvGraphicFramePr>
        <p:xfrm>
          <a:off x="508000" y="2242404"/>
          <a:ext cx="8128000" cy="3130812"/>
        </p:xfrm>
        <a:graphic>
          <a:graphicData uri="http://schemas.openxmlformats.org/presentationml/2006/ole">
            <p:oleObj spid="_x0000_s1026" name="文档" r:id="rId3" imgW="3837032" imgH="147774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508000" y="912781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汉语词汇的演变主要表现在哪些方面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汉语词汇的演变主要体现在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词语的词形变化。古代汉语是以单音节词为主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现代汉语则以双音节词为主。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词语的消长变化。随着社会进步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新事物层出不穷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语言也要相应地产生新词来表达这些新事物。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词语的替换变化。现实中某类现象本身没有发生变化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而表达这种现象的词语发生了变化。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词语的引申变化。汉语中词语的形式不变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而意义发生了变化。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汉语语法的演变有什么特点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语序的变化。古代汉语句子中词语的顺序跟现代汉语比较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显著的是疑问句和否定句中的代词宾语的位置不同。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句式的变化。有些句式古今都有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但表现形式不同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还有些句式古代没有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是后来才出现的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字句。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词类的变化。古代汉语中的词类常常可以活用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这些词类活用现象在现代汉语中差不多已经消失了。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4846204"/>
      </p:ext>
    </p:extLst>
  </p:cSld>
  <p:clrMapOvr>
    <a:masterClrMapping/>
  </p:clrMapOvr>
  <p:transition spd="slow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20.eps" descr="id:2147486854;FounderCES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39552" y="2204864"/>
            <a:ext cx="8136904" cy="2273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295</TotalTime>
  <Words>576</Words>
  <Application>Microsoft Office PowerPoint</Application>
  <PresentationFormat>全屏显示(4:3)</PresentationFormat>
  <Paragraphs>22</Paragraphs>
  <Slides>6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测控设计模板14新</vt:lpstr>
      <vt:lpstr>文档</vt:lpstr>
      <vt:lpstr>第二节　古今言殊——汉语的昨天和今天</vt:lpstr>
      <vt:lpstr>幻灯片 2</vt:lpstr>
      <vt:lpstr>幻灯片 3</vt:lpstr>
      <vt:lpstr>幻灯片 4</vt:lpstr>
      <vt:lpstr>幻灯片 5</vt:lpstr>
      <vt:lpstr>幻灯片 6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dbc</dc:creator>
  <dc:description>语文备课大师【全免费】</dc:description>
  <cp:lastModifiedBy>Administrator</cp:lastModifiedBy>
  <cp:revision>语文备课大师【全免费】</cp:revision>
  <dcterms:created xsi:type="dcterms:W3CDTF">2016-04-22T00:11:50Z</dcterms:created>
  <dcterms:modified xsi:type="dcterms:W3CDTF">2017-11-03T12:26:46Z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