
<file path=[Content_Types].xml><?xml version="1.0" encoding="utf-8"?>
<Types xmlns="http://schemas.openxmlformats.org/package/2006/content-types">
  <Override PartName="/customXml/itemProps35.xml" ContentType="application/vnd.openxmlformats-officedocument.customXmlProperties+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customXml/itemProps13.xml" ContentType="application/vnd.openxmlformats-officedocument.customXmlProperties+xml"/>
  <Override PartName="/customXml/itemProps24.xml" ContentType="application/vnd.openxmlformats-officedocument.customXmlProperties+xml"/>
  <Override PartName="/customXml/itemProps60.xml" ContentType="application/vnd.openxmlformats-officedocument.customXmlProperties+xml"/>
  <Override PartName="/customXml/itemProps71.xml" ContentType="application/vnd.openxmlformats-officedocument.customXmlProperties+xml"/>
  <Override PartName="/ppt/slides/slide36.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notesSlides/notesSlide52.xml" ContentType="application/vnd.openxmlformats-officedocument.presentationml.notesSlide+xml"/>
  <Override PartName="/ppt/notesSlides/notesSlide30.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ppt/notesSlides/notesSlide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ppt/slides/slide77.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Default Extension="png" ContentType="image/png"/>
  <Override PartName="/ppt/notesSlides/notesSlide68.xml" ContentType="application/vnd.openxmlformats-officedocument.presentationml.notesSlide+xml"/>
  <Override PartName="/customXml/itemProps32.xml" ContentType="application/vnd.openxmlformats-officedocument.customXmlProperties+xml"/>
  <Override PartName="/customXml/itemProps43.xml" ContentType="application/vnd.openxmlformats-officedocument.customXmlProperties+xml"/>
  <Override PartName="/ppt/slides/slide55.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customXml/itemProps21.xml" ContentType="application/vnd.openxmlformats-officedocument.customXmlProperties+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slides/slide22.xml" ContentType="application/vnd.openxmlformats-officedocument.presentationml.slide+xml"/>
  <Override PartName="/ppt/slides/slide51.xml" ContentType="application/vnd.openxmlformats-officedocument.presentationml.slide+xml"/>
  <Override PartName="/ppt/notesSlides/notesSlide24.xml" ContentType="application/vnd.openxmlformats-officedocument.presentationml.notesSlide+xml"/>
  <Override PartName="/ppt/notesSlides/notesSlide35.xml" ContentType="application/vnd.openxmlformats-officedocument.presentationml.notesSlide+xml"/>
  <Override PartName="/ppt/notesSlides/notesSlide53.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customXml/itemProps7.xml" ContentType="application/vnd.openxmlformats-officedocument.customXmlProperties+xml"/>
  <Override PartName="/customXml/itemProps48.xml" ContentType="application/vnd.openxmlformats-officedocument.customXmlProperties+xml"/>
  <Override PartName="/customXml/itemProps77.xml" ContentType="application/vnd.openxmlformats-officedocument.customXmlProperties+xml"/>
  <Override PartName="/customXml/itemProps19.xml" ContentType="application/vnd.openxmlformats-officedocument.customXmlProperties+xml"/>
  <Override PartName="/customXml/itemProps37.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ppt/slides/slide49.xml" ContentType="application/vnd.openxmlformats-officedocument.presentationml.slide+xml"/>
  <Override PartName="/ppt/slides/slide7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15.xml" ContentType="application/vnd.openxmlformats-officedocument.customXmlProperties+xml"/>
  <Override PartName="/customXml/itemProps26.xml" ContentType="application/vnd.openxmlformats-officedocument.customXmlProperties+xml"/>
  <Override PartName="/customXml/itemProps44.xml" ContentType="application/vnd.openxmlformats-officedocument.customXmlProperties+xml"/>
  <Override PartName="/customXml/itemProps62.xml" ContentType="application/vnd.openxmlformats-officedocument.customXmlProperties+xml"/>
  <Override PartName="/customXml/itemProps73.xml" ContentType="application/vnd.openxmlformats-officedocument.customXml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notesSlides/notesSlide69.xml" ContentType="application/vnd.openxmlformats-officedocument.presentationml.notesSlide+xml"/>
  <Override PartName="/customXml/itemProps33.xml" ContentType="application/vnd.openxmlformats-officedocument.customXmlProperties+xml"/>
  <Override PartName="/customXml/itemProps51.xml" ContentType="application/vnd.openxmlformats-officedocument.customXmlProperties+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76.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40.xml" ContentType="application/vnd.openxmlformats-officedocument.customXmlProperties+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Override PartName="/ppt/notesSlides/notesSlide65.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notesSlides/notesSlide54.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61.xml" ContentType="application/vnd.openxmlformats-officedocument.presentationml.notesSlide+xml"/>
  <Override PartName="/customXml/itemProps8.xml" ContentType="application/vnd.openxmlformats-officedocument.customXmlProperties+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67.xml" ContentType="application/vnd.openxmlformats-officedocument.customXmlProperties+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27.xml" ContentType="application/vnd.openxmlformats-officedocument.customXmlProperties+xml"/>
  <Override PartName="/customXml/itemProps56.xml" ContentType="application/vnd.openxmlformats-officedocument.customXmlProperties+xml"/>
  <Override PartName="/customXml/itemProps74.xml" ContentType="application/vnd.openxmlformats-officedocument.customXmlProperties+xml"/>
  <Override PartName="/ppt/slides/slide7.xml" ContentType="application/vnd.openxmlformats-officedocument.presentationml.slide+xml"/>
  <Override PartName="/ppt/slides/slide68.xml" ContentType="application/vnd.openxmlformats-officedocument.presentationml.slide+xml"/>
  <Override PartName="/ppt/notesSlides/notesSlide5.xml" ContentType="application/vnd.openxmlformats-officedocument.presentationml.notesSlide+xml"/>
  <Override PartName="/customXml/itemProps16.xml" ContentType="application/vnd.openxmlformats-officedocument.customXmlProperties+xml"/>
  <Override PartName="/customXml/itemProps34.xml" ContentType="application/vnd.openxmlformats-officedocument.customXmlProperties+xml"/>
  <Override PartName="/customXml/itemProps45.xml" ContentType="application/vnd.openxmlformats-officedocument.customXmlProperties+xml"/>
  <Override PartName="/customXml/itemProps63.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Override PartName="/ppt/notesSlides/notesSlide59.xml" ContentType="application/vnd.openxmlformats-officedocument.presentationml.notesSlide+xml"/>
  <Override PartName="/customXml/itemProps23.xml" ContentType="application/vnd.openxmlformats-officedocument.customXmlProperties+xml"/>
  <Override PartName="/customXml/itemProps41.xml" ContentType="application/vnd.openxmlformats-officedocument.customXmlProperties+xml"/>
  <Override PartName="/customXml/itemProps52.xml" ContentType="application/vnd.openxmlformats-officedocument.customXmlProperties+xml"/>
  <Override PartName="/customXml/itemProps70.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customXml/itemProps12.xml" ContentType="application/vnd.openxmlformats-officedocument.customXmlProperties+xml"/>
  <Override PartName="/customXml/itemProps30.xml" ContentType="application/vnd.openxmlformats-officedocument.customXmlProperties+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Default Extension="jpeg" ContentType="image/jpeg"/>
  <Override PartName="/ppt/notesSlides/notesSlide37.xml" ContentType="application/vnd.openxmlformats-officedocument.presentationml.notesSlide+xml"/>
  <Override PartName="/ppt/notesSlides/notesSlide55.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51.xml" ContentType="application/vnd.openxmlformats-officedocument.presentationml.notesSlide+xml"/>
  <Override PartName="/customXml/itemProps9.xml" ContentType="application/vnd.openxmlformats-officedocument.customXmlProperties+xml"/>
  <Override PartName="/ppt/notesSlides/notesSlide11.xml" ContentType="application/vnd.openxmlformats-officedocument.presentationml.notes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57.xml" ContentType="application/vnd.openxmlformats-officedocument.customXmlProperties+xml"/>
  <Override PartName="/customXml/itemProps68.xml" ContentType="application/vnd.openxmlformats-officedocument.customXmlProperties+xml"/>
  <Override PartName="/ppt/notesSlides/notesSlide6.xml" ContentType="application/vnd.openxmlformats-officedocument.presentationml.notesSlide+xml"/>
  <Override PartName="/customXml/itemProps5.xml" ContentType="application/vnd.openxmlformats-officedocument.customXmlProperties+xml"/>
  <Override PartName="/customXml/itemProps17.xml" ContentType="application/vnd.openxmlformats-officedocument.customXmlProperties+xml"/>
  <Override PartName="/customXml/itemProps28.xml" ContentType="application/vnd.openxmlformats-officedocument.customXmlProperties+xml"/>
  <Override PartName="/customXml/itemProps46.xml" ContentType="application/vnd.openxmlformats-officedocument.customXmlProperties+xml"/>
  <Override PartName="/customXml/itemProps64.xml" ContentType="application/vnd.openxmlformats-officedocument.customXmlProperties+xml"/>
  <Override PartName="/customXml/itemProps75.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customXml/itemProps53.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customXml/itemProps1.xml" ContentType="application/vnd.openxmlformats-officedocument.customXmlProperties+xml"/>
  <Override PartName="/customXml/itemProps42.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notesSlides/notesSlide67.xml" ContentType="application/vnd.openxmlformats-officedocument.presentationml.notesSlide+xml"/>
  <Override PartName="/customXml/itemProps31.xml" ContentType="application/vnd.openxmlformats-officedocument.customXmlProperties+xml"/>
  <Override PartName="/ppt/slides/slide43.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customXml/itemProps20.xml" ContentType="application/vnd.openxmlformats-officedocument.customXmlProperties+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docProps/custom.xml" ContentType="application/vnd.openxmlformats-officedocument.custom-properties+xml"/>
  <Override PartName="/customXml/itemProps69.xml" ContentType="application/vnd.openxmlformats-officedocument.customXmlProperties+xml"/>
  <Override PartName="/ppt/notesSlides/notesSlide12.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36.xml" ContentType="application/vnd.openxmlformats-officedocument.customXmlProperties+xml"/>
  <Override PartName="/customXml/itemProps47.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customXml/itemProps25.xml" ContentType="application/vnd.openxmlformats-officedocument.customXmlProperties+xml"/>
  <Override PartName="/customXml/itemProps72.xml" ContentType="application/vnd.openxmlformats-officedocument.customXmlProperties+xml"/>
  <Override PartName="/ppt/slides/slide48.xml" ContentType="application/vnd.openxmlformats-officedocument.presentationml.slide+xml"/>
  <Override PartName="/ppt/notesSlides/notesSlide3.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78"/>
  </p:sldMasterIdLst>
  <p:notesMasterIdLst>
    <p:notesMasterId r:id="rId157"/>
  </p:notesMasterIdLst>
  <p:sldIdLst>
    <p:sldId id="342" r:id="rId79"/>
    <p:sldId id="258" r:id="rId80"/>
    <p:sldId id="259" r:id="rId81"/>
    <p:sldId id="260" r:id="rId82"/>
    <p:sldId id="262" r:id="rId83"/>
    <p:sldId id="263" r:id="rId84"/>
    <p:sldId id="264" r:id="rId85"/>
    <p:sldId id="266" r:id="rId86"/>
    <p:sldId id="267" r:id="rId87"/>
    <p:sldId id="268" r:id="rId88"/>
    <p:sldId id="269" r:id="rId89"/>
    <p:sldId id="270" r:id="rId90"/>
    <p:sldId id="271" r:id="rId91"/>
    <p:sldId id="272" r:id="rId92"/>
    <p:sldId id="274" r:id="rId93"/>
    <p:sldId id="275" r:id="rId94"/>
    <p:sldId id="276" r:id="rId95"/>
    <p:sldId id="277" r:id="rId96"/>
    <p:sldId id="278" r:id="rId97"/>
    <p:sldId id="279" r:id="rId98"/>
    <p:sldId id="280" r:id="rId99"/>
    <p:sldId id="281" r:id="rId100"/>
    <p:sldId id="282" r:id="rId101"/>
    <p:sldId id="283" r:id="rId102"/>
    <p:sldId id="284" r:id="rId103"/>
    <p:sldId id="285" r:id="rId104"/>
    <p:sldId id="286" r:id="rId105"/>
    <p:sldId id="287" r:id="rId106"/>
    <p:sldId id="288" r:id="rId107"/>
    <p:sldId id="289" r:id="rId108"/>
    <p:sldId id="290" r:id="rId109"/>
    <p:sldId id="291" r:id="rId110"/>
    <p:sldId id="292" r:id="rId111"/>
    <p:sldId id="293" r:id="rId112"/>
    <p:sldId id="294" r:id="rId113"/>
    <p:sldId id="295" r:id="rId114"/>
    <p:sldId id="296" r:id="rId115"/>
    <p:sldId id="298" r:id="rId116"/>
    <p:sldId id="299" r:id="rId117"/>
    <p:sldId id="300" r:id="rId118"/>
    <p:sldId id="301" r:id="rId119"/>
    <p:sldId id="302" r:id="rId120"/>
    <p:sldId id="303" r:id="rId121"/>
    <p:sldId id="304" r:id="rId122"/>
    <p:sldId id="305" r:id="rId123"/>
    <p:sldId id="306" r:id="rId124"/>
    <p:sldId id="307" r:id="rId125"/>
    <p:sldId id="308" r:id="rId126"/>
    <p:sldId id="309" r:id="rId127"/>
    <p:sldId id="310" r:id="rId128"/>
    <p:sldId id="311" r:id="rId129"/>
    <p:sldId id="312" r:id="rId130"/>
    <p:sldId id="313" r:id="rId131"/>
    <p:sldId id="314" r:id="rId132"/>
    <p:sldId id="315" r:id="rId133"/>
    <p:sldId id="316" r:id="rId134"/>
    <p:sldId id="317" r:id="rId135"/>
    <p:sldId id="318" r:id="rId136"/>
    <p:sldId id="319" r:id="rId137"/>
    <p:sldId id="320" r:id="rId138"/>
    <p:sldId id="322" r:id="rId139"/>
    <p:sldId id="323" r:id="rId140"/>
    <p:sldId id="324" r:id="rId141"/>
    <p:sldId id="326" r:id="rId142"/>
    <p:sldId id="327" r:id="rId143"/>
    <p:sldId id="328" r:id="rId144"/>
    <p:sldId id="329" r:id="rId145"/>
    <p:sldId id="330" r:id="rId146"/>
    <p:sldId id="331" r:id="rId147"/>
    <p:sldId id="332" r:id="rId148"/>
    <p:sldId id="333" r:id="rId149"/>
    <p:sldId id="334" r:id="rId150"/>
    <p:sldId id="335" r:id="rId151"/>
    <p:sldId id="336" r:id="rId152"/>
    <p:sldId id="337" r:id="rId153"/>
    <p:sldId id="338" r:id="rId154"/>
    <p:sldId id="339" r:id="rId155"/>
    <p:sldId id="340" r:id="rId156"/>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60"/>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26" Type="http://schemas.openxmlformats.org/officeDocument/2006/relationships/customXml" Target="../customXml/item26.xml"/><Relationship Id="rId117" Type="http://schemas.openxmlformats.org/officeDocument/2006/relationships/slide" Target="slides/slide39.xml"/><Relationship Id="rId21" Type="http://schemas.openxmlformats.org/officeDocument/2006/relationships/customXml" Target="../customXml/item21.xml"/><Relationship Id="rId42" Type="http://schemas.openxmlformats.org/officeDocument/2006/relationships/customXml" Target="../customXml/item42.xml"/><Relationship Id="rId47" Type="http://schemas.openxmlformats.org/officeDocument/2006/relationships/customXml" Target="../customXml/item47.xml"/><Relationship Id="rId63" Type="http://schemas.openxmlformats.org/officeDocument/2006/relationships/customXml" Target="../customXml/item63.xml"/><Relationship Id="rId68" Type="http://schemas.openxmlformats.org/officeDocument/2006/relationships/customXml" Target="../customXml/item68.xml"/><Relationship Id="rId84" Type="http://schemas.openxmlformats.org/officeDocument/2006/relationships/slide" Target="slides/slide6.xml"/><Relationship Id="rId89" Type="http://schemas.openxmlformats.org/officeDocument/2006/relationships/slide" Target="slides/slide11.xml"/><Relationship Id="rId112" Type="http://schemas.openxmlformats.org/officeDocument/2006/relationships/slide" Target="slides/slide34.xml"/><Relationship Id="rId133" Type="http://schemas.openxmlformats.org/officeDocument/2006/relationships/slide" Target="slides/slide55.xml"/><Relationship Id="rId138" Type="http://schemas.openxmlformats.org/officeDocument/2006/relationships/slide" Target="slides/slide60.xml"/><Relationship Id="rId154" Type="http://schemas.openxmlformats.org/officeDocument/2006/relationships/slide" Target="slides/slide76.xml"/><Relationship Id="rId159" Type="http://schemas.openxmlformats.org/officeDocument/2006/relationships/viewProps" Target="viewProps.xml"/><Relationship Id="rId16" Type="http://schemas.openxmlformats.org/officeDocument/2006/relationships/customXml" Target="../customXml/item16.xml"/><Relationship Id="rId107" Type="http://schemas.openxmlformats.org/officeDocument/2006/relationships/slide" Target="slides/slide29.xml"/><Relationship Id="rId11" Type="http://schemas.openxmlformats.org/officeDocument/2006/relationships/customXml" Target="../customXml/item11.xml"/><Relationship Id="rId32" Type="http://schemas.openxmlformats.org/officeDocument/2006/relationships/customXml" Target="../customXml/item32.xml"/><Relationship Id="rId37" Type="http://schemas.openxmlformats.org/officeDocument/2006/relationships/customXml" Target="../customXml/item37.xml"/><Relationship Id="rId53" Type="http://schemas.openxmlformats.org/officeDocument/2006/relationships/customXml" Target="../customXml/item53.xml"/><Relationship Id="rId58" Type="http://schemas.openxmlformats.org/officeDocument/2006/relationships/customXml" Target="../customXml/item58.xml"/><Relationship Id="rId74" Type="http://schemas.openxmlformats.org/officeDocument/2006/relationships/customXml" Target="../customXml/item74.xml"/><Relationship Id="rId79" Type="http://schemas.openxmlformats.org/officeDocument/2006/relationships/slide" Target="slides/slide1.xml"/><Relationship Id="rId102" Type="http://schemas.openxmlformats.org/officeDocument/2006/relationships/slide" Target="slides/slide24.xml"/><Relationship Id="rId123" Type="http://schemas.openxmlformats.org/officeDocument/2006/relationships/slide" Target="slides/slide45.xml"/><Relationship Id="rId128" Type="http://schemas.openxmlformats.org/officeDocument/2006/relationships/slide" Target="slides/slide50.xml"/><Relationship Id="rId144" Type="http://schemas.openxmlformats.org/officeDocument/2006/relationships/slide" Target="slides/slide66.xml"/><Relationship Id="rId149" Type="http://schemas.openxmlformats.org/officeDocument/2006/relationships/slide" Target="slides/slide71.xml"/><Relationship Id="rId5" Type="http://schemas.openxmlformats.org/officeDocument/2006/relationships/customXml" Target="../customXml/item5.xml"/><Relationship Id="rId90" Type="http://schemas.openxmlformats.org/officeDocument/2006/relationships/slide" Target="slides/slide12.xml"/><Relationship Id="rId95" Type="http://schemas.openxmlformats.org/officeDocument/2006/relationships/slide" Target="slides/slide17.xml"/><Relationship Id="rId160" Type="http://schemas.openxmlformats.org/officeDocument/2006/relationships/theme" Target="theme/theme1.xml"/><Relationship Id="rId22" Type="http://schemas.openxmlformats.org/officeDocument/2006/relationships/customXml" Target="../customXml/item22.xml"/><Relationship Id="rId27" Type="http://schemas.openxmlformats.org/officeDocument/2006/relationships/customXml" Target="../customXml/item27.xml"/><Relationship Id="rId43" Type="http://schemas.openxmlformats.org/officeDocument/2006/relationships/customXml" Target="../customXml/item43.xml"/><Relationship Id="rId48" Type="http://schemas.openxmlformats.org/officeDocument/2006/relationships/customXml" Target="../customXml/item48.xml"/><Relationship Id="rId64" Type="http://schemas.openxmlformats.org/officeDocument/2006/relationships/customXml" Target="../customXml/item64.xml"/><Relationship Id="rId69" Type="http://schemas.openxmlformats.org/officeDocument/2006/relationships/customXml" Target="../customXml/item69.xml"/><Relationship Id="rId113" Type="http://schemas.openxmlformats.org/officeDocument/2006/relationships/slide" Target="slides/slide35.xml"/><Relationship Id="rId118" Type="http://schemas.openxmlformats.org/officeDocument/2006/relationships/slide" Target="slides/slide40.xml"/><Relationship Id="rId134" Type="http://schemas.openxmlformats.org/officeDocument/2006/relationships/slide" Target="slides/slide56.xml"/><Relationship Id="rId139" Type="http://schemas.openxmlformats.org/officeDocument/2006/relationships/slide" Target="slides/slide61.xml"/><Relationship Id="rId80" Type="http://schemas.openxmlformats.org/officeDocument/2006/relationships/slide" Target="slides/slide2.xml"/><Relationship Id="rId85" Type="http://schemas.openxmlformats.org/officeDocument/2006/relationships/slide" Target="slides/slide7.xml"/><Relationship Id="rId150" Type="http://schemas.openxmlformats.org/officeDocument/2006/relationships/slide" Target="slides/slide72.xml"/><Relationship Id="rId155" Type="http://schemas.openxmlformats.org/officeDocument/2006/relationships/slide" Target="slides/slide77.xml"/><Relationship Id="rId12" Type="http://schemas.openxmlformats.org/officeDocument/2006/relationships/customXml" Target="../customXml/item12.xml"/><Relationship Id="rId17" Type="http://schemas.openxmlformats.org/officeDocument/2006/relationships/customXml" Target="../customXml/item17.xml"/><Relationship Id="rId33" Type="http://schemas.openxmlformats.org/officeDocument/2006/relationships/customXml" Target="../customXml/item33.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slide" Target="slides/slide25.xml"/><Relationship Id="rId108" Type="http://schemas.openxmlformats.org/officeDocument/2006/relationships/slide" Target="slides/slide30.xml"/><Relationship Id="rId124" Type="http://schemas.openxmlformats.org/officeDocument/2006/relationships/slide" Target="slides/slide46.xml"/><Relationship Id="rId129" Type="http://schemas.openxmlformats.org/officeDocument/2006/relationships/slide" Target="slides/slide51.xml"/><Relationship Id="rId20" Type="http://schemas.openxmlformats.org/officeDocument/2006/relationships/customXml" Target="../customXml/item20.xml"/><Relationship Id="rId41" Type="http://schemas.openxmlformats.org/officeDocument/2006/relationships/customXml" Target="../customXml/item41.xml"/><Relationship Id="rId54" Type="http://schemas.openxmlformats.org/officeDocument/2006/relationships/customXml" Target="../customXml/item54.xml"/><Relationship Id="rId62" Type="http://schemas.openxmlformats.org/officeDocument/2006/relationships/customXml" Target="../customXml/item62.xml"/><Relationship Id="rId70" Type="http://schemas.openxmlformats.org/officeDocument/2006/relationships/customXml" Target="../customXml/item70.xml"/><Relationship Id="rId75" Type="http://schemas.openxmlformats.org/officeDocument/2006/relationships/customXml" Target="../customXml/item75.xml"/><Relationship Id="rId83" Type="http://schemas.openxmlformats.org/officeDocument/2006/relationships/slide" Target="slides/slide5.xml"/><Relationship Id="rId88" Type="http://schemas.openxmlformats.org/officeDocument/2006/relationships/slide" Target="slides/slide10.xml"/><Relationship Id="rId91" Type="http://schemas.openxmlformats.org/officeDocument/2006/relationships/slide" Target="slides/slide13.xml"/><Relationship Id="rId96" Type="http://schemas.openxmlformats.org/officeDocument/2006/relationships/slide" Target="slides/slide18.xml"/><Relationship Id="rId111" Type="http://schemas.openxmlformats.org/officeDocument/2006/relationships/slide" Target="slides/slide33.xml"/><Relationship Id="rId132" Type="http://schemas.openxmlformats.org/officeDocument/2006/relationships/slide" Target="slides/slide54.xml"/><Relationship Id="rId140" Type="http://schemas.openxmlformats.org/officeDocument/2006/relationships/slide" Target="slides/slide62.xml"/><Relationship Id="rId145" Type="http://schemas.openxmlformats.org/officeDocument/2006/relationships/slide" Target="slides/slide67.xml"/><Relationship Id="rId153" Type="http://schemas.openxmlformats.org/officeDocument/2006/relationships/slide" Target="slides/slide75.xml"/><Relationship Id="rId16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5" Type="http://schemas.openxmlformats.org/officeDocument/2006/relationships/customXml" Target="../customXml/item15.xml"/><Relationship Id="rId23" Type="http://schemas.openxmlformats.org/officeDocument/2006/relationships/customXml" Target="../customXml/item23.xml"/><Relationship Id="rId28" Type="http://schemas.openxmlformats.org/officeDocument/2006/relationships/customXml" Target="../customXml/item28.xml"/><Relationship Id="rId36" Type="http://schemas.openxmlformats.org/officeDocument/2006/relationships/customXml" Target="../customXml/item36.xml"/><Relationship Id="rId49" Type="http://schemas.openxmlformats.org/officeDocument/2006/relationships/customXml" Target="../customXml/item49.xml"/><Relationship Id="rId57" Type="http://schemas.openxmlformats.org/officeDocument/2006/relationships/customXml" Target="../customXml/item57.xml"/><Relationship Id="rId106" Type="http://schemas.openxmlformats.org/officeDocument/2006/relationships/slide" Target="slides/slide28.xml"/><Relationship Id="rId114" Type="http://schemas.openxmlformats.org/officeDocument/2006/relationships/slide" Target="slides/slide36.xml"/><Relationship Id="rId119" Type="http://schemas.openxmlformats.org/officeDocument/2006/relationships/slide" Target="slides/slide41.xml"/><Relationship Id="rId127" Type="http://schemas.openxmlformats.org/officeDocument/2006/relationships/slide" Target="slides/slide49.xml"/><Relationship Id="rId10" Type="http://schemas.openxmlformats.org/officeDocument/2006/relationships/customXml" Target="../customXml/item10.xml"/><Relationship Id="rId31" Type="http://schemas.openxmlformats.org/officeDocument/2006/relationships/customXml" Target="../customXml/item31.xml"/><Relationship Id="rId44" Type="http://schemas.openxmlformats.org/officeDocument/2006/relationships/customXml" Target="../customXml/item44.xml"/><Relationship Id="rId52" Type="http://schemas.openxmlformats.org/officeDocument/2006/relationships/customXml" Target="../customXml/item52.xml"/><Relationship Id="rId60" Type="http://schemas.openxmlformats.org/officeDocument/2006/relationships/customXml" Target="../customXml/item60.xml"/><Relationship Id="rId65" Type="http://schemas.openxmlformats.org/officeDocument/2006/relationships/customXml" Target="../customXml/item65.xml"/><Relationship Id="rId73" Type="http://schemas.openxmlformats.org/officeDocument/2006/relationships/customXml" Target="../customXml/item73.xml"/><Relationship Id="rId78" Type="http://schemas.openxmlformats.org/officeDocument/2006/relationships/slideMaster" Target="slideMasters/slideMaster1.xml"/><Relationship Id="rId81" Type="http://schemas.openxmlformats.org/officeDocument/2006/relationships/slide" Target="slides/slide3.xml"/><Relationship Id="rId86" Type="http://schemas.openxmlformats.org/officeDocument/2006/relationships/slide" Target="slides/slide8.xml"/><Relationship Id="rId94" Type="http://schemas.openxmlformats.org/officeDocument/2006/relationships/slide" Target="slides/slide16.xml"/><Relationship Id="rId99" Type="http://schemas.openxmlformats.org/officeDocument/2006/relationships/slide" Target="slides/slide21.xml"/><Relationship Id="rId101" Type="http://schemas.openxmlformats.org/officeDocument/2006/relationships/slide" Target="slides/slide23.xml"/><Relationship Id="rId122" Type="http://schemas.openxmlformats.org/officeDocument/2006/relationships/slide" Target="slides/slide44.xml"/><Relationship Id="rId130" Type="http://schemas.openxmlformats.org/officeDocument/2006/relationships/slide" Target="slides/slide52.xml"/><Relationship Id="rId135" Type="http://schemas.openxmlformats.org/officeDocument/2006/relationships/slide" Target="slides/slide57.xml"/><Relationship Id="rId143" Type="http://schemas.openxmlformats.org/officeDocument/2006/relationships/slide" Target="slides/slide65.xml"/><Relationship Id="rId148" Type="http://schemas.openxmlformats.org/officeDocument/2006/relationships/slide" Target="slides/slide70.xml"/><Relationship Id="rId151" Type="http://schemas.openxmlformats.org/officeDocument/2006/relationships/slide" Target="slides/slide73.xml"/><Relationship Id="rId156" Type="http://schemas.openxmlformats.org/officeDocument/2006/relationships/slide" Target="slides/slide78.xml"/><Relationship Id="rId4" Type="http://schemas.openxmlformats.org/officeDocument/2006/relationships/customXml" Target="../customXml/item4.xml"/><Relationship Id="rId9" Type="http://schemas.openxmlformats.org/officeDocument/2006/relationships/customXml" Target="../customXml/item9.xml"/><Relationship Id="rId13" Type="http://schemas.openxmlformats.org/officeDocument/2006/relationships/customXml" Target="../customXml/item13.xml"/><Relationship Id="rId18" Type="http://schemas.openxmlformats.org/officeDocument/2006/relationships/customXml" Target="../customXml/item18.xml"/><Relationship Id="rId39" Type="http://schemas.openxmlformats.org/officeDocument/2006/relationships/customXml" Target="../customXml/item39.xml"/><Relationship Id="rId109" Type="http://schemas.openxmlformats.org/officeDocument/2006/relationships/slide" Target="slides/slide31.xml"/><Relationship Id="rId34" Type="http://schemas.openxmlformats.org/officeDocument/2006/relationships/customXml" Target="../customXml/item34.xml"/><Relationship Id="rId50" Type="http://schemas.openxmlformats.org/officeDocument/2006/relationships/customXml" Target="../customXml/item50.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slide" Target="slides/slide19.xml"/><Relationship Id="rId104" Type="http://schemas.openxmlformats.org/officeDocument/2006/relationships/slide" Target="slides/slide26.xml"/><Relationship Id="rId120" Type="http://schemas.openxmlformats.org/officeDocument/2006/relationships/slide" Target="slides/slide42.xml"/><Relationship Id="rId125" Type="http://schemas.openxmlformats.org/officeDocument/2006/relationships/slide" Target="slides/slide47.xml"/><Relationship Id="rId141" Type="http://schemas.openxmlformats.org/officeDocument/2006/relationships/slide" Target="slides/slide63.xml"/><Relationship Id="rId146" Type="http://schemas.openxmlformats.org/officeDocument/2006/relationships/slide" Target="slides/slide68.xml"/><Relationship Id="rId7" Type="http://schemas.openxmlformats.org/officeDocument/2006/relationships/customXml" Target="../customXml/item7.xml"/><Relationship Id="rId71" Type="http://schemas.openxmlformats.org/officeDocument/2006/relationships/customXml" Target="../customXml/item71.xml"/><Relationship Id="rId92" Type="http://schemas.openxmlformats.org/officeDocument/2006/relationships/slide" Target="slides/slide14.xml"/><Relationship Id="rId2" Type="http://schemas.openxmlformats.org/officeDocument/2006/relationships/customXml" Target="../customXml/item2.xml"/><Relationship Id="rId29" Type="http://schemas.openxmlformats.org/officeDocument/2006/relationships/customXml" Target="../customXml/item29.xml"/><Relationship Id="rId24" Type="http://schemas.openxmlformats.org/officeDocument/2006/relationships/customXml" Target="../customXml/item24.xml"/><Relationship Id="rId40" Type="http://schemas.openxmlformats.org/officeDocument/2006/relationships/customXml" Target="../customXml/item40.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slide" Target="slides/slide9.xml"/><Relationship Id="rId110" Type="http://schemas.openxmlformats.org/officeDocument/2006/relationships/slide" Target="slides/slide32.xml"/><Relationship Id="rId115" Type="http://schemas.openxmlformats.org/officeDocument/2006/relationships/slide" Target="slides/slide37.xml"/><Relationship Id="rId131" Type="http://schemas.openxmlformats.org/officeDocument/2006/relationships/slide" Target="slides/slide53.xml"/><Relationship Id="rId136" Type="http://schemas.openxmlformats.org/officeDocument/2006/relationships/slide" Target="slides/slide58.xml"/><Relationship Id="rId157" Type="http://schemas.openxmlformats.org/officeDocument/2006/relationships/notesMaster" Target="notesMasters/notesMaster1.xml"/><Relationship Id="rId61" Type="http://schemas.openxmlformats.org/officeDocument/2006/relationships/customXml" Target="../customXml/item61.xml"/><Relationship Id="rId82" Type="http://schemas.openxmlformats.org/officeDocument/2006/relationships/slide" Target="slides/slide4.xml"/><Relationship Id="rId152" Type="http://schemas.openxmlformats.org/officeDocument/2006/relationships/slide" Target="slides/slide74.xml"/><Relationship Id="rId19" Type="http://schemas.openxmlformats.org/officeDocument/2006/relationships/customXml" Target="../customXml/item19.xml"/><Relationship Id="rId14" Type="http://schemas.openxmlformats.org/officeDocument/2006/relationships/customXml" Target="../customXml/item14.xml"/><Relationship Id="rId30" Type="http://schemas.openxmlformats.org/officeDocument/2006/relationships/customXml" Target="../customXml/item30.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slide" Target="slides/slide22.xml"/><Relationship Id="rId105" Type="http://schemas.openxmlformats.org/officeDocument/2006/relationships/slide" Target="slides/slide27.xml"/><Relationship Id="rId126" Type="http://schemas.openxmlformats.org/officeDocument/2006/relationships/slide" Target="slides/slide48.xml"/><Relationship Id="rId147" Type="http://schemas.openxmlformats.org/officeDocument/2006/relationships/slide" Target="slides/slide69.xml"/><Relationship Id="rId8" Type="http://schemas.openxmlformats.org/officeDocument/2006/relationships/customXml" Target="../customXml/item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slide" Target="slides/slide15.xml"/><Relationship Id="rId98" Type="http://schemas.openxmlformats.org/officeDocument/2006/relationships/slide" Target="slides/slide20.xml"/><Relationship Id="rId121" Type="http://schemas.openxmlformats.org/officeDocument/2006/relationships/slide" Target="slides/slide43.xml"/><Relationship Id="rId142" Type="http://schemas.openxmlformats.org/officeDocument/2006/relationships/slide" Target="slides/slide64.xml"/><Relationship Id="rId3" Type="http://schemas.openxmlformats.org/officeDocument/2006/relationships/customXml" Target="../customXml/item3.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116" Type="http://schemas.openxmlformats.org/officeDocument/2006/relationships/slide" Target="slides/slide38.xml"/><Relationship Id="rId137" Type="http://schemas.openxmlformats.org/officeDocument/2006/relationships/slide" Target="slides/slide59.xml"/><Relationship Id="rId15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19.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9"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43.xml"/><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6.png"/><Relationship Id="rId2" Type="http://schemas.openxmlformats.org/officeDocument/2006/relationships/slideLayout" Target="../slideLayouts/slideLayout4.xml"/><Relationship Id="rId1" Type="http://schemas.openxmlformats.org/officeDocument/2006/relationships/customXml" Target="../../customXml/item34.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3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50.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63.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74.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专题十七  材料归纳、分析与鉴赏</a:t>
            </a:r>
            <a:r>
              <a:rPr kumimoji="0" lang="en-US" altLang="zh-CN" sz="2800" b="0" kern="0" cap="none" spc="0" normalizeH="0" baseline="0" noProof="0" dirty="0">
                <a:latin typeface="黑体" panose="02010609060101010101" pitchFamily="49" charset="-122"/>
                <a:ea typeface="黑体" panose="02010609060101010101" pitchFamily="49" charset="-122"/>
                <a:cs typeface="+mj-cs"/>
              </a:rPr>
              <a:t/>
            </a:r>
            <a:br>
              <a:rPr kumimoji="0" lang="en-US" altLang="zh-CN" sz="2800" b="0" kern="0" cap="none" spc="0" normalizeH="0" baseline="0" noProof="0" dirty="0">
                <a:latin typeface="黑体" panose="02010609060101010101" pitchFamily="49" charset="-122"/>
                <a:ea typeface="黑体" panose="02010609060101010101" pitchFamily="49" charset="-122"/>
                <a:cs typeface="+mj-cs"/>
              </a:rPr>
            </a:b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(江苏省专用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　</a:t>
            </a:r>
            <a:r>
              <a:rPr lang="zh-CN" altLang="en-US" sz="1500" kern="0" dirty="0" smtClean="0">
                <a:solidFill>
                  <a:srgbClr val="000000"/>
                </a:solidFill>
                <a:latin typeface="Times New Roman" pitchFamily="65" charset="-122"/>
                <a:ea typeface="宋体" pitchFamily="65" charset="-122"/>
              </a:rPr>
              <a:t>《大学》《中庸》原本都在《礼记》里,《论语》《孟子》单行;二程强调《大学》</a:t>
            </a:r>
            <a:r>
              <a:rPr sz="1500" dirty="0"/>
              <a:t/>
            </a:r>
            <a:br>
              <a:rPr sz="1500" dirty="0"/>
            </a:br>
            <a:r>
              <a:rPr lang="zh-CN" altLang="en-US" sz="1500" kern="0" dirty="0" smtClean="0">
                <a:solidFill>
                  <a:srgbClr val="000000"/>
                </a:solidFill>
                <a:latin typeface="Times New Roman" pitchFamily="65" charset="-122"/>
                <a:ea typeface="宋体" pitchFamily="65" charset="-122"/>
              </a:rPr>
              <a:t>《中庸》的作用;朱子接受二程的见解,加以系统说明,贯串“四书”;书贾改变“四书”顺序,</a:t>
            </a:r>
            <a:r>
              <a:rPr sz="1500" dirty="0"/>
              <a:t/>
            </a:r>
            <a:br>
              <a:rPr sz="1500" dirty="0"/>
            </a:br>
            <a:r>
              <a:rPr lang="zh-CN" altLang="en-US" sz="1500" kern="0" dirty="0" smtClean="0">
                <a:solidFill>
                  <a:srgbClr val="000000"/>
                </a:solidFill>
                <a:latin typeface="Times New Roman" pitchFamily="65" charset="-122"/>
                <a:ea typeface="宋体" pitchFamily="65" charset="-122"/>
              </a:rPr>
              <a:t>形成通行本。</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对“四书”形成过程的介绍分散在文中每个段落里:第一段末尾有“《学》《庸》都</a:t>
            </a:r>
            <a:r>
              <a:rPr sz="1500" dirty="0"/>
              <a:t/>
            </a:r>
            <a:br>
              <a:rPr sz="1500" dirty="0"/>
            </a:br>
            <a:r>
              <a:rPr lang="zh-CN" altLang="en-US" sz="1500" kern="0" dirty="0" smtClean="0">
                <a:solidFill>
                  <a:srgbClr val="000000"/>
                </a:solidFill>
                <a:latin typeface="Times New Roman" pitchFamily="65" charset="-122"/>
                <a:ea typeface="宋体" pitchFamily="65" charset="-122"/>
              </a:rPr>
              <a:t>在《礼记》里,《论》《孟》单行”的语句;第二段提及二程兄弟用力提倡“四书”,尤其强调</a:t>
            </a:r>
            <a:r>
              <a:rPr sz="1500" dirty="0"/>
              <a:t/>
            </a:r>
            <a:br>
              <a:rPr sz="1500" dirty="0"/>
            </a:br>
            <a:r>
              <a:rPr lang="zh-CN" altLang="en-US" sz="1500" kern="0" dirty="0" smtClean="0">
                <a:solidFill>
                  <a:srgbClr val="000000"/>
                </a:solidFill>
                <a:latin typeface="Times New Roman" pitchFamily="65" charset="-122"/>
                <a:ea typeface="宋体" pitchFamily="65" charset="-122"/>
              </a:rPr>
              <a:t>《大学》《中庸》的作用,末尾写“朱子接受二程的见解,加以系统的说明,四种书便贯串起来</a:t>
            </a:r>
            <a:r>
              <a:rPr sz="1500" dirty="0"/>
              <a:t/>
            </a:r>
            <a:br>
              <a:rPr sz="1500" dirty="0"/>
            </a:br>
            <a:r>
              <a:rPr lang="zh-CN" altLang="en-US" sz="1500" kern="0" dirty="0" smtClean="0">
                <a:solidFill>
                  <a:srgbClr val="000000"/>
                </a:solidFill>
                <a:latin typeface="Times New Roman" pitchFamily="65" charset="-122"/>
                <a:ea typeface="宋体" pitchFamily="65" charset="-122"/>
              </a:rPr>
              <a:t>了”;第三段末尾写书贾将《大学》《中庸》合为一本,“通行既久,居然约定俗成了”。结合</a:t>
            </a:r>
            <a:r>
              <a:rPr sz="1500" dirty="0"/>
              <a:t/>
            </a:r>
            <a:br>
              <a:rPr sz="1500" dirty="0"/>
            </a:br>
            <a:r>
              <a:rPr lang="zh-CN" altLang="en-US" sz="1500" kern="0" dirty="0" smtClean="0">
                <a:solidFill>
                  <a:srgbClr val="000000"/>
                </a:solidFill>
                <a:latin typeface="Times New Roman" pitchFamily="65" charset="-122"/>
                <a:ea typeface="宋体" pitchFamily="65" charset="-122"/>
              </a:rPr>
              <a:t>以上信息进行概括即可。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二程认为,从《大学》可知古人做学问的程序,而且分明易晓,初学者从它入手不会走</a:t>
            </a:r>
            <a:r>
              <a:rPr sz="1500" dirty="0"/>
              <a:t/>
            </a:r>
            <a:br>
              <a:rPr sz="1500" dirty="0"/>
            </a:br>
            <a:r>
              <a:rPr lang="zh-CN" altLang="en-US" sz="1500" kern="0" dirty="0" smtClean="0">
                <a:solidFill>
                  <a:srgbClr val="000000"/>
                </a:solidFill>
                <a:latin typeface="Times New Roman" pitchFamily="65" charset="-122"/>
                <a:ea typeface="宋体" pitchFamily="65" charset="-122"/>
              </a:rPr>
              <a:t>错路;朱子认为,《大学》提纲挈领,由此能领会《论语》《孟子》的精微分别,进而能领会</a:t>
            </a:r>
            <a:r>
              <a:rPr sz="1500" dirty="0"/>
              <a:t/>
            </a:r>
            <a:br>
              <a:rPr sz="1500" dirty="0"/>
            </a:br>
            <a:r>
              <a:rPr lang="zh-CN" altLang="en-US" sz="1500" kern="0" dirty="0" smtClean="0">
                <a:solidFill>
                  <a:srgbClr val="000000"/>
                </a:solidFill>
                <a:latin typeface="Times New Roman" pitchFamily="65" charset="-122"/>
                <a:ea typeface="宋体" pitchFamily="65" charset="-122"/>
              </a:rPr>
              <a:t>《中庸》的心法。</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二程和朱子对于《大学》的评价分别出现在第二段开头和第三段开头,即“《大学》</a:t>
            </a:r>
            <a:r>
              <a:rPr sz="1500" dirty="0"/>
              <a:t/>
            </a:r>
            <a:br>
              <a:rPr sz="1500" dirty="0"/>
            </a:br>
            <a:r>
              <a:rPr lang="zh-CN" altLang="en-US" sz="1500" kern="0" dirty="0" smtClean="0">
                <a:solidFill>
                  <a:srgbClr val="000000"/>
                </a:solidFill>
                <a:latin typeface="Times New Roman" pitchFamily="65" charset="-122"/>
                <a:ea typeface="宋体" pitchFamily="65" charset="-122"/>
              </a:rPr>
              <a:t>是</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做学问的程序”“有了《大学》的</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《中庸》里的心法”。从文中找出相关语句,</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再进行适当的删减概括,即可得出答案。</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研读“四书”,目的是提升人格修养,而非猎取名利;研读“四书”,要理解其内在逻</a:t>
            </a:r>
            <a:r>
              <a:rPr dirty="0"/>
              <a:t/>
            </a:r>
            <a:br>
              <a:rPr dirty="0"/>
            </a:br>
            <a:r>
              <a:rPr lang="zh-CN" altLang="en-US" sz="1530" kern="0" dirty="0" smtClean="0">
                <a:solidFill>
                  <a:srgbClr val="000000"/>
                </a:solidFill>
                <a:latin typeface="Times New Roman" pitchFamily="65" charset="-122"/>
                <a:ea typeface="宋体" pitchFamily="65" charset="-122"/>
              </a:rPr>
              <a:t>辑,循序渐进;研读“四书”,要从大处着眼,进而读天下书,论天下事。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通读全文,归纳分条,组织语言。第二段中间有“必须从这部书入手,才不会走错了路”</a:t>
            </a:r>
            <a:r>
              <a:rPr dirty="0"/>
              <a:t/>
            </a:r>
            <a:br>
              <a:rPr dirty="0"/>
            </a:br>
            <a:r>
              <a:rPr lang="zh-CN" altLang="en-US" sz="1530" kern="0" dirty="0" smtClean="0">
                <a:solidFill>
                  <a:srgbClr val="000000"/>
                </a:solidFill>
                <a:latin typeface="Times New Roman" pitchFamily="65" charset="-122"/>
                <a:ea typeface="宋体" pitchFamily="65" charset="-122"/>
              </a:rPr>
              <a:t>的语句,之后又说“书中所述的人生哲理,意味深长”。第三段前面说:“不领会《中庸》里的</a:t>
            </a:r>
            <a:r>
              <a:rPr dirty="0"/>
              <a:t/>
            </a:r>
            <a:br>
              <a:rPr dirty="0"/>
            </a:br>
            <a:r>
              <a:rPr lang="zh-CN" altLang="en-US" sz="1530" kern="0" dirty="0" smtClean="0">
                <a:solidFill>
                  <a:srgbClr val="000000"/>
                </a:solidFill>
                <a:latin typeface="Times New Roman" pitchFamily="65" charset="-122"/>
                <a:ea typeface="宋体" pitchFamily="65" charset="-122"/>
              </a:rPr>
              <a:t>心法,是不能从大处着眼,读天下的书,论天下的事的。”后面又有“猎取功名”“不符合他提</a:t>
            </a:r>
            <a:r>
              <a:rPr dirty="0"/>
              <a:t/>
            </a:r>
            <a:br>
              <a:rPr dirty="0"/>
            </a:br>
            <a:r>
              <a:rPr lang="zh-CN" altLang="en-US" sz="1530" kern="0" dirty="0" smtClean="0">
                <a:solidFill>
                  <a:srgbClr val="000000"/>
                </a:solidFill>
                <a:latin typeface="Times New Roman" pitchFamily="65" charset="-122"/>
                <a:ea typeface="宋体" pitchFamily="65" charset="-122"/>
              </a:rPr>
              <a:t>倡的本心”的说法。将以上文字从文中一一找出,再进行分类整理,归纳作答即可。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四、(2015江苏,25—27)材料概括分析题。(15分)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古文的写作讲气,词句的短长与声调的高下,说话时的婉转或激昂,都是由气势决定的。这个气</a:t>
            </a:r>
            <a:r>
              <a:rPr sz="1500" dirty="0"/>
              <a:t/>
            </a:r>
            <a:br>
              <a:rPr sz="1500" dirty="0"/>
            </a:br>
            <a:r>
              <a:rPr lang="zh-CN" altLang="en-US" sz="1500" kern="0" dirty="0" smtClean="0">
                <a:solidFill>
                  <a:srgbClr val="000000"/>
                </a:solidFill>
                <a:latin typeface="Times New Roman" pitchFamily="65" charset="-122"/>
                <a:ea typeface="宋体" pitchFamily="65" charset="-122"/>
              </a:rPr>
              <a:t>势里就含有作者的感情在内。作者由气势决定言之短长与声之高下;读者则从言之短长与声</a:t>
            </a:r>
            <a:r>
              <a:rPr sz="1500" dirty="0"/>
              <a:t/>
            </a:r>
            <a:br>
              <a:rPr sz="1500" dirty="0"/>
            </a:br>
            <a:r>
              <a:rPr lang="zh-CN" altLang="en-US" sz="1500" kern="0" dirty="0" smtClean="0">
                <a:solidFill>
                  <a:srgbClr val="000000"/>
                </a:solidFill>
                <a:latin typeface="Times New Roman" pitchFamily="65" charset="-122"/>
                <a:ea typeface="宋体" pitchFamily="65" charset="-122"/>
              </a:rPr>
              <a:t>之高下中去求气,得到了气,就能体会到作者写作时的感情,这就是因声求气。</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就作者来说,他在写作时,不是考虑什么什么手法,而是考虑怎样把意思表达清楚,表达正确,怎</a:t>
            </a:r>
            <a:r>
              <a:rPr sz="1500" dirty="0"/>
              <a:t/>
            </a:r>
            <a:br>
              <a:rPr sz="1500" dirty="0"/>
            </a:br>
            <a:r>
              <a:rPr lang="zh-CN" altLang="en-US" sz="1500" kern="0" dirty="0" smtClean="0">
                <a:solidFill>
                  <a:srgbClr val="000000"/>
                </a:solidFill>
                <a:latin typeface="Times New Roman" pitchFamily="65" charset="-122"/>
                <a:ea typeface="宋体" pitchFamily="65" charset="-122"/>
              </a:rPr>
              <a:t>样把感情表达出来。手法是从声情的变化中自然形成的。不是学会了种种手法,才让自己的</a:t>
            </a:r>
            <a:r>
              <a:rPr sz="1500" dirty="0"/>
              <a:t/>
            </a:r>
            <a:br>
              <a:rPr sz="1500" dirty="0"/>
            </a:br>
            <a:r>
              <a:rPr lang="zh-CN" altLang="en-US" sz="1500" kern="0" dirty="0" smtClean="0">
                <a:solidFill>
                  <a:srgbClr val="000000"/>
                </a:solidFill>
                <a:latin typeface="Times New Roman" pitchFamily="65" charset="-122"/>
                <a:ea typeface="宋体" pitchFamily="65" charset="-122"/>
              </a:rPr>
              <a:t>情意去凑合各种手法。</a:t>
            </a:r>
            <a:r>
              <a:rPr lang="zh-CN" altLang="en-US" sz="1500" u="sng" kern="0" dirty="0" smtClean="0">
                <a:solidFill>
                  <a:srgbClr val="000000"/>
                </a:solidFill>
                <a:latin typeface="Times New Roman" pitchFamily="65" charset="-122"/>
                <a:ea typeface="宋体" pitchFamily="65" charset="-122"/>
              </a:rPr>
              <a:t>一凑合就成了做作</a:t>
            </a:r>
            <a:r>
              <a:rPr lang="zh-CN" altLang="en-US" sz="1500" kern="0" dirty="0" smtClean="0">
                <a:solidFill>
                  <a:srgbClr val="000000"/>
                </a:solidFill>
                <a:latin typeface="Times New Roman" pitchFamily="65" charset="-122"/>
                <a:ea typeface="宋体" pitchFamily="65" charset="-122"/>
              </a:rPr>
              <a:t>,就写不好文章了。要达到前人写作的很高境界,就</a:t>
            </a:r>
            <a:r>
              <a:rPr sz="1500" dirty="0"/>
              <a:t/>
            </a:r>
            <a:br>
              <a:rPr sz="1500" dirty="0"/>
            </a:br>
            <a:r>
              <a:rPr lang="zh-CN" altLang="en-US" sz="1500" kern="0" dirty="0" smtClean="0">
                <a:solidFill>
                  <a:srgbClr val="000000"/>
                </a:solidFill>
                <a:latin typeface="Times New Roman" pitchFamily="65" charset="-122"/>
                <a:ea typeface="宋体" pitchFamily="65" charset="-122"/>
              </a:rPr>
              <a:t>要学通他们下笔的精妙处;要懂得他们写作是本于准确地表达情意的自然流露,而不是有意做</a:t>
            </a:r>
            <a:r>
              <a:rPr sz="1500" dirty="0"/>
              <a:t/>
            </a:r>
            <a:br>
              <a:rPr sz="1500" dirty="0"/>
            </a:br>
            <a:r>
              <a:rPr lang="zh-CN" altLang="en-US" sz="1500" kern="0" dirty="0" smtClean="0">
                <a:solidFill>
                  <a:srgbClr val="000000"/>
                </a:solidFill>
                <a:latin typeface="Times New Roman" pitchFamily="65" charset="-122"/>
                <a:ea typeface="宋体" pitchFamily="65" charset="-122"/>
              </a:rPr>
              <a:t>作。这样,到自己写作时,才能本着自己的情意,透过气势来表达声情,在表达不同的声情中自</a:t>
            </a:r>
            <a:r>
              <a:rPr sz="1500" dirty="0"/>
              <a:t/>
            </a:r>
            <a:br>
              <a:rPr sz="1500" dirty="0"/>
            </a:br>
            <a:r>
              <a:rPr lang="zh-CN" altLang="en-US" sz="1500" kern="0" dirty="0" smtClean="0">
                <a:solidFill>
                  <a:srgbClr val="000000"/>
                </a:solidFill>
                <a:latin typeface="Times New Roman" pitchFamily="65" charset="-122"/>
                <a:ea typeface="宋体" pitchFamily="65" charset="-122"/>
              </a:rPr>
              <a:t>然形成各种不同的艺术手法。</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因声求气不光是会读出文章的声情来,还要求能长久熟读。这样读,当然是读经过时间考验的</a:t>
            </a:r>
            <a:r>
              <a:rPr sz="1500" dirty="0"/>
              <a:t/>
            </a:r>
            <a:br>
              <a:rPr sz="1500" dirty="0"/>
            </a:br>
            <a:r>
              <a:rPr lang="zh-CN" altLang="en-US" sz="1500" kern="0" dirty="0" smtClean="0">
                <a:solidFill>
                  <a:srgbClr val="000000"/>
                </a:solidFill>
                <a:latin typeface="Times New Roman" pitchFamily="65" charset="-122"/>
                <a:ea typeface="宋体" pitchFamily="65" charset="-122"/>
              </a:rPr>
              <a:t>名篇;这样读,也是提高阅读能力的最简便方法。由于熟读,接触书里的词汇时,不是孤立的,而</a:t>
            </a:r>
            <a:r>
              <a:rPr sz="1500" dirty="0"/>
              <a:t/>
            </a:r>
            <a:br>
              <a:rPr sz="1500" dirty="0"/>
            </a:br>
            <a:r>
              <a:rPr lang="zh-CN" altLang="en-US" sz="1500" kern="0" dirty="0" smtClean="0">
                <a:solidFill>
                  <a:srgbClr val="000000"/>
                </a:solidFill>
                <a:latin typeface="Times New Roman" pitchFamily="65" charset="-122"/>
                <a:ea typeface="宋体" pitchFamily="65" charset="-122"/>
              </a:rPr>
              <a:t>是连同整个句子一起记熟的。这样,当对这个词完全懂得时,就对这个词在不同句子里的意义</a:t>
            </a:r>
            <a:r>
              <a:rPr sz="1500" dirty="0"/>
              <a:t/>
            </a:r>
            <a:br>
              <a:rPr sz="1500" dirty="0"/>
            </a:br>
            <a:r>
              <a:rPr lang="zh-CN" altLang="en-US" sz="1500" kern="0" dirty="0" smtClean="0">
                <a:solidFill>
                  <a:srgbClr val="000000"/>
                </a:solidFill>
                <a:latin typeface="Times New Roman" pitchFamily="65" charset="-122"/>
                <a:ea typeface="宋体" pitchFamily="65" charset="-122"/>
              </a:rPr>
              <a:t>变化,以及在不同句子里的不同用法都懂了。自己在写作时,可使之用得合乎法则。因声求气,</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就是透过熟读来学习写作的一种方法。</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(节选自周振甫《文章例话》,有删改)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1.“声”“气”分别指什么?“因声求气”的内涵是什么?(5分)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2.为什么说“一凑合就成了做作”?(4分)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3.结合全文,简析如何通过读书来学习写作。(6分)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4748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(1)“声”指声调的高下,“气”指语气或气势;(2)读者从言之短长与声之高下中去求</a:t>
            </a:r>
            <a:r>
              <a:rPr sz="1500" dirty="0"/>
              <a:t/>
            </a:r>
            <a:br>
              <a:rPr sz="1500" dirty="0"/>
            </a:br>
            <a:r>
              <a:rPr lang="zh-CN" altLang="en-US" sz="1500" kern="0" dirty="0" smtClean="0">
                <a:solidFill>
                  <a:srgbClr val="000000"/>
                </a:solidFill>
                <a:latin typeface="Times New Roman" pitchFamily="65" charset="-122"/>
                <a:ea typeface="宋体" pitchFamily="65" charset="-122"/>
              </a:rPr>
              <a:t>气,得到了气,就能体会到作者写作时的感情,这就是因声求气。</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第一问应从第一段第一句中筛选出“声调的高下”“气势”等,然后概括。第二问应</a:t>
            </a:r>
            <a:r>
              <a:rPr sz="1500" dirty="0"/>
              <a:t/>
            </a:r>
            <a:br>
              <a:rPr sz="1500" dirty="0"/>
            </a:br>
            <a:r>
              <a:rPr lang="zh-CN" altLang="en-US" sz="1500" kern="0" dirty="0" smtClean="0">
                <a:solidFill>
                  <a:srgbClr val="000000"/>
                </a:solidFill>
                <a:latin typeface="Times New Roman" pitchFamily="65" charset="-122"/>
                <a:ea typeface="宋体" pitchFamily="65" charset="-122"/>
              </a:rPr>
              <a:t>根据第一段第三句概括。</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“一凑合就成了做作”,是指一旦用自己的情意拼凑、迎合各种艺术手法,文章写作</a:t>
            </a:r>
            <a:r>
              <a:rPr sz="1500" dirty="0"/>
              <a:t/>
            </a:r>
            <a:br>
              <a:rPr sz="1500" dirty="0"/>
            </a:br>
            <a:r>
              <a:rPr lang="zh-CN" altLang="en-US" sz="1500" kern="0" dirty="0" smtClean="0">
                <a:solidFill>
                  <a:srgbClr val="000000"/>
                </a:solidFill>
                <a:latin typeface="Times New Roman" pitchFamily="65" charset="-122"/>
                <a:ea typeface="宋体" pitchFamily="65" charset="-122"/>
              </a:rPr>
              <a:t>就显得不自然了;手法是从声情的变化中自然形成的,如果为了表现各种手法而拼凑自己的情</a:t>
            </a:r>
            <a:r>
              <a:rPr sz="1500" dirty="0"/>
              <a:t/>
            </a:r>
            <a:br>
              <a:rPr sz="1500" dirty="0"/>
            </a:br>
            <a:r>
              <a:rPr lang="zh-CN" altLang="en-US" sz="1500" kern="0" dirty="0" smtClean="0">
                <a:solidFill>
                  <a:srgbClr val="000000"/>
                </a:solidFill>
                <a:latin typeface="Times New Roman" pitchFamily="65" charset="-122"/>
                <a:ea typeface="宋体" pitchFamily="65" charset="-122"/>
              </a:rPr>
              <a:t>意,那就成了虚情假意,就写不好文章了。</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　</a:t>
            </a:r>
            <a:r>
              <a:rPr lang="zh-CN" altLang="en-US" sz="1500" kern="0" dirty="0" smtClean="0">
                <a:solidFill>
                  <a:srgbClr val="000000"/>
                </a:solidFill>
                <a:latin typeface="Times New Roman" pitchFamily="65" charset="-122"/>
                <a:ea typeface="宋体" pitchFamily="65" charset="-122"/>
              </a:rPr>
              <a:t>应首先根据第二段第二、三、四、五句理解该句的含意,然后从原因的角度指出这样</a:t>
            </a:r>
            <a:r>
              <a:rPr sz="1500" dirty="0"/>
              <a:t/>
            </a:r>
            <a:br>
              <a:rPr sz="1500" dirty="0"/>
            </a:br>
            <a:r>
              <a:rPr lang="zh-CN" altLang="en-US" sz="1500" kern="0" dirty="0" smtClean="0">
                <a:solidFill>
                  <a:srgbClr val="000000"/>
                </a:solidFill>
                <a:latin typeface="Times New Roman" pitchFamily="65" charset="-122"/>
                <a:ea typeface="宋体" pitchFamily="65" charset="-122"/>
              </a:rPr>
              <a:t>做的弊端。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3.</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通过读书来学通前人下笔的精妙处;通过因声求气来学习如何准确地表达情意和自</a:t>
            </a:r>
            <a:r>
              <a:rPr sz="1500" dirty="0"/>
              <a:t/>
            </a:r>
            <a:br>
              <a:rPr sz="1500" dirty="0"/>
            </a:br>
            <a:r>
              <a:rPr lang="zh-CN" altLang="en-US" sz="1500" kern="0" dirty="0" smtClean="0">
                <a:solidFill>
                  <a:srgbClr val="000000"/>
                </a:solidFill>
                <a:latin typeface="Times New Roman" pitchFamily="65" charset="-122"/>
                <a:ea typeface="宋体" pitchFamily="65" charset="-122"/>
              </a:rPr>
              <a:t>然地运用各种艺术手法;通过熟读名篇来积累词句等的用法。</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通读全文,筛选出第一段第三句,第二段第五、六句,第三段的第二、三句等关键语句综</a:t>
            </a:r>
            <a:r>
              <a:rPr sz="1500" dirty="0"/>
              <a:t/>
            </a:r>
            <a:br>
              <a:rPr sz="1500" dirty="0"/>
            </a:br>
            <a:r>
              <a:rPr lang="zh-CN" altLang="en-US" sz="1500" kern="0" dirty="0" smtClean="0">
                <a:solidFill>
                  <a:srgbClr val="000000"/>
                </a:solidFill>
                <a:latin typeface="Times New Roman" pitchFamily="65" charset="-122"/>
                <a:ea typeface="宋体" pitchFamily="65" charset="-122"/>
              </a:rPr>
              <a:t>合分析,从学习前人写法、准确表情达意并自然地运用手法、积累词句三方面分三点准确概括。</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五、(2014江苏,26—28)材料概括分析题。(15分)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金庸阁下除办报外仿佛以史学佛学自负,对于以小说知名,尤其是以武侠小说知名,自己是不是</a:t>
            </a:r>
            <a:r>
              <a:rPr sz="1500" dirty="0"/>
              <a:t/>
            </a:r>
            <a:br>
              <a:rPr sz="1500" dirty="0"/>
            </a:br>
            <a:r>
              <a:rPr lang="zh-CN" altLang="en-US" sz="1500" kern="0" dirty="0" smtClean="0">
                <a:solidFill>
                  <a:srgbClr val="000000"/>
                </a:solidFill>
                <a:latin typeface="Times New Roman" pitchFamily="65" charset="-122"/>
                <a:ea typeface="宋体" pitchFamily="65" charset="-122"/>
              </a:rPr>
              <a:t>有点觉得未展所长,以末技得虚名,似不免略感怏怏?依我看则大可不必。阁下所透露的史学</a:t>
            </a:r>
            <a:r>
              <a:rPr sz="1500" dirty="0"/>
              <a:t/>
            </a:r>
            <a:br>
              <a:rPr sz="1500" dirty="0"/>
            </a:br>
            <a:r>
              <a:rPr lang="zh-CN" altLang="en-US" sz="1500" kern="0" dirty="0" smtClean="0">
                <a:solidFill>
                  <a:srgbClr val="000000"/>
                </a:solidFill>
                <a:latin typeface="Times New Roman" pitchFamily="65" charset="-122"/>
                <a:ea typeface="宋体" pitchFamily="65" charset="-122"/>
              </a:rPr>
              <a:t>佛学见解,论水平未必是“超一流”,若著书立说也不见得能称首席什么家,得什么国际大奖。</a:t>
            </a:r>
            <a:r>
              <a:rPr sz="1500" dirty="0"/>
              <a:t/>
            </a:r>
            <a:br>
              <a:rPr sz="1500" dirty="0"/>
            </a:br>
            <a:r>
              <a:rPr lang="zh-CN" altLang="en-US" sz="1500" kern="0" dirty="0" smtClean="0">
                <a:solidFill>
                  <a:srgbClr val="000000"/>
                </a:solidFill>
                <a:latin typeface="Times New Roman" pitchFamily="65" charset="-122"/>
                <a:ea typeface="宋体" pitchFamily="65" charset="-122"/>
              </a:rPr>
              <a:t>然而以史学佛学入小说,在武侠中讲“破相”,那就超人一筹了。好比不会武艺的痴公子段誉,</a:t>
            </a:r>
            <a:r>
              <a:rPr sz="1500" dirty="0"/>
              <a:t/>
            </a:r>
            <a:br>
              <a:rPr sz="1500" dirty="0"/>
            </a:br>
            <a:r>
              <a:rPr lang="zh-CN" altLang="en-US" sz="1500" kern="0" dirty="0" smtClean="0">
                <a:solidFill>
                  <a:srgbClr val="000000"/>
                </a:solidFill>
                <a:latin typeface="Times New Roman" pitchFamily="65" charset="-122"/>
                <a:ea typeface="宋体" pitchFamily="65" charset="-122"/>
              </a:rPr>
              <a:t>只在无意中学了一着“凌波微步”,就到处能“逃之夭夭”;而且有个时灵时不灵的“六脉神</a:t>
            </a:r>
            <a:r>
              <a:rPr sz="1500" dirty="0"/>
              <a:t/>
            </a:r>
            <a:br>
              <a:rPr sz="1500" dirty="0"/>
            </a:br>
            <a:r>
              <a:rPr lang="zh-CN" altLang="en-US" sz="1500" kern="0" dirty="0" smtClean="0">
                <a:solidFill>
                  <a:srgbClr val="000000"/>
                </a:solidFill>
                <a:latin typeface="Times New Roman" pitchFamily="65" charset="-122"/>
                <a:ea typeface="宋体" pitchFamily="65" charset="-122"/>
              </a:rPr>
              <a:t>剑”,看不见,摸不着,弹指一挥间忽然有效,就能出其不意露上一手。这道理在《金刚经》</a:t>
            </a:r>
            <a:r>
              <a:rPr sz="1500" dirty="0"/>
              <a:t/>
            </a:r>
            <a:br>
              <a:rPr sz="1500" dirty="0"/>
            </a:br>
            <a:r>
              <a:rPr lang="zh-CN" altLang="en-US" sz="1500" kern="0" dirty="0" smtClean="0">
                <a:solidFill>
                  <a:srgbClr val="000000"/>
                </a:solidFill>
                <a:latin typeface="Times New Roman" pitchFamily="65" charset="-122"/>
                <a:ea typeface="宋体" pitchFamily="65" charset="-122"/>
              </a:rPr>
              <a:t>《法华经》里并非唯一高妙思想,而移入武侠小说立刻产生“裂变、聚变”,威力无穷了。又</a:t>
            </a:r>
            <a:r>
              <a:rPr sz="1500" dirty="0"/>
              <a:t/>
            </a:r>
            <a:br>
              <a:rPr sz="1500" dirty="0"/>
            </a:br>
            <a:r>
              <a:rPr lang="zh-CN" altLang="en-US" sz="1500" kern="0" dirty="0" smtClean="0">
                <a:solidFill>
                  <a:srgbClr val="000000"/>
                </a:solidFill>
                <a:latin typeface="Times New Roman" pitchFamily="65" charset="-122"/>
                <a:ea typeface="宋体" pitchFamily="65" charset="-122"/>
              </a:rPr>
              <a:t>如《侠客行》中的石破天,呆头呆脑,一片天真,然而处处机缘凑巧,矛盾相成,最后以不识字超</a:t>
            </a:r>
            <a:r>
              <a:rPr sz="1500" dirty="0"/>
              <a:t/>
            </a:r>
            <a:br>
              <a:rPr sz="1500" dirty="0"/>
            </a:br>
            <a:r>
              <a:rPr lang="zh-CN" altLang="en-US" sz="1500" kern="0" dirty="0" smtClean="0">
                <a:solidFill>
                  <a:srgbClr val="000000"/>
                </a:solidFill>
                <a:latin typeface="Times New Roman" pitchFamily="65" charset="-122"/>
                <a:ea typeface="宋体" pitchFamily="65" charset="-122"/>
              </a:rPr>
              <a:t>过了识字人,以不知道“我是谁”,超出了一切有“我”之人,尤其是那位大“我”发狂的大宗</a:t>
            </a:r>
            <a:r>
              <a:rPr sz="1500" dirty="0"/>
              <a:t/>
            </a:r>
            <a:br>
              <a:rPr sz="1500" dirty="0"/>
            </a:br>
            <a:r>
              <a:rPr lang="zh-CN" altLang="en-US" sz="1500" kern="0" dirty="0" smtClean="0">
                <a:solidFill>
                  <a:srgbClr val="000000"/>
                </a:solidFill>
                <a:latin typeface="Times New Roman" pitchFamily="65" charset="-122"/>
                <a:ea typeface="宋体" pitchFamily="65" charset="-122"/>
              </a:rPr>
              <a:t>师白自在。这只是“无我”的一解。这一解在佛学中算不得什么最高深的了不起理论,不过</a:t>
            </a:r>
            <a:r>
              <a:rPr sz="1500" dirty="0"/>
              <a:t/>
            </a:r>
            <a:br>
              <a:rPr sz="1500" dirty="0"/>
            </a:br>
            <a:r>
              <a:rPr lang="zh-CN" altLang="en-US" sz="1500" kern="0" dirty="0" smtClean="0">
                <a:solidFill>
                  <a:srgbClr val="000000"/>
                </a:solidFill>
                <a:latin typeface="Times New Roman" pitchFamily="65" charset="-122"/>
                <a:ea typeface="宋体" pitchFamily="65" charset="-122"/>
              </a:rPr>
              <a:t>是参禅的一个“话头”法门,但在小说中就是“超凡入圣”了。</a:t>
            </a:r>
            <a:r>
              <a:rPr lang="zh-CN" altLang="en-US" sz="1500" u="sng" kern="0" dirty="0" smtClean="0">
                <a:solidFill>
                  <a:srgbClr val="000000"/>
                </a:solidFill>
                <a:latin typeface="Times New Roman" pitchFamily="65" charset="-122"/>
                <a:ea typeface="宋体" pitchFamily="65" charset="-122"/>
              </a:rPr>
              <a:t>阁下仿佛总想在小说中不讲</a:t>
            </a:r>
            <a:r>
              <a:rPr sz="1500" dirty="0"/>
              <a:t/>
            </a:r>
            <a:br>
              <a:rPr sz="1500" dirty="0"/>
            </a:br>
            <a:r>
              <a:rPr lang="zh-CN" altLang="en-US" sz="1500" u="sng" kern="0" dirty="0" smtClean="0">
                <a:solidFill>
                  <a:srgbClr val="000000"/>
                </a:solidFill>
                <a:latin typeface="Times New Roman" pitchFamily="65" charset="-122"/>
                <a:ea typeface="宋体" pitchFamily="65" charset="-122"/>
              </a:rPr>
              <a:t>而讲一点什么道理。</a:t>
            </a:r>
            <a:r>
              <a:rPr lang="zh-CN" altLang="en-US" sz="1500" kern="0" dirty="0" smtClean="0">
                <a:solidFill>
                  <a:srgbClr val="000000"/>
                </a:solidFill>
                <a:latin typeface="Times New Roman" pitchFamily="65" charset="-122"/>
                <a:ea typeface="宋体" pitchFamily="65" charset="-122"/>
              </a:rPr>
              <a:t>这些见解未必“超凡”,但进入小说,特别是武侠小说,就大大“脱俗”</a:t>
            </a:r>
            <a:r>
              <a:rPr sz="1500" dirty="0"/>
              <a:t/>
            </a:r>
            <a:br>
              <a:rPr sz="1500" dirty="0"/>
            </a:br>
            <a:r>
              <a:rPr lang="zh-CN" altLang="en-US" sz="1500" kern="0" dirty="0" smtClean="0">
                <a:solidFill>
                  <a:srgbClr val="000000"/>
                </a:solidFill>
                <a:latin typeface="Times New Roman" pitchFamily="65" charset="-122"/>
                <a:ea typeface="宋体" pitchFamily="65" charset="-122"/>
              </a:rPr>
              <a:t>了。无言胜有言,不武胜武,愚而智,弱而强,似佛似道,所以能迈过前人难有后继,虽有败笔,仍卓</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然自成一家。前有梁羽生,后有古龙,俱写侠情,各有殊胜,然抒写人情佛理尚逊一筹。</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(选自金克木《与小说对话:不败求败》,有删改)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1.请简要概括文中段誉、石破天两个人物的共同特征。(4分)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2.文中画线句中的“不讲而讲”指的是什么?(5分)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3.从这段文字看,作者对金庸有哪些评价?(6分)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愚能胜智,弱能胜强。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首先找出选文中评论段誉和石破天两个人物的句子,放在一起,去异存同,列出二者的相</a:t>
            </a:r>
            <a:r>
              <a:rPr dirty="0"/>
              <a:t/>
            </a:r>
            <a:br>
              <a:rPr dirty="0"/>
            </a:br>
            <a:r>
              <a:rPr lang="zh-CN" altLang="en-US" sz="1530" kern="0" dirty="0" smtClean="0">
                <a:solidFill>
                  <a:srgbClr val="000000"/>
                </a:solidFill>
                <a:latin typeface="Times New Roman" pitchFamily="65" charset="-122"/>
                <a:ea typeface="宋体" pitchFamily="65" charset="-122"/>
              </a:rPr>
              <a:t>同点即可。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“不讲”是指:正面表达见解,不是小说主要目的。“讲”是指:随着情节推进,金庸小</a:t>
            </a:r>
            <a:r>
              <a:rPr dirty="0"/>
              <a:t/>
            </a:r>
            <a:br>
              <a:rPr dirty="0"/>
            </a:br>
            <a:r>
              <a:rPr lang="zh-CN" altLang="en-US" sz="1530" kern="0" dirty="0" smtClean="0">
                <a:solidFill>
                  <a:srgbClr val="000000"/>
                </a:solidFill>
                <a:latin typeface="Times New Roman" pitchFamily="65" charset="-122"/>
                <a:ea typeface="宋体" pitchFamily="65" charset="-122"/>
              </a:rPr>
              <a:t>说有意无意地表达了某些关于人生、世界的见解。</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理解词语的意思,就是要指出这个词在文句中的含义,因此,要结合语境,联系上下文以</a:t>
            </a:r>
            <a:r>
              <a:rPr dirty="0"/>
              <a:t/>
            </a:r>
            <a:br>
              <a:rPr dirty="0"/>
            </a:br>
            <a:r>
              <a:rPr lang="zh-CN" altLang="en-US" sz="1530" kern="0" dirty="0" smtClean="0">
                <a:solidFill>
                  <a:srgbClr val="000000"/>
                </a:solidFill>
                <a:latin typeface="Times New Roman" pitchFamily="65" charset="-122"/>
                <a:ea typeface="宋体" pitchFamily="65" charset="-122"/>
              </a:rPr>
              <a:t>及文句的语气来理解。</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作者对金庸的佛学史学水平持保留态度</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对他的武侠小说的创作成就</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是肯定的</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对他</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以佛学史学入小说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丰富思想文化内涵</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是推许的。</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概括作者对金庸的评价时要依次进行</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要通读全文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分条归纳</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组织语言。作者对金庸的</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评价有三个方面</a:t>
            </a:r>
            <a:r>
              <a:rPr lang="en-US" altLang="zh-CN" sz="1530" kern="0" dirty="0" smtClean="0">
                <a:solidFill>
                  <a:srgbClr val="000000"/>
                </a:solidFill>
                <a:latin typeface="Times New Roman" pitchFamily="65" charset="-122"/>
                <a:ea typeface="宋体" pitchFamily="65" charset="-122"/>
              </a:rPr>
              <a:t>:①</a:t>
            </a:r>
            <a:r>
              <a:rPr lang="zh-CN" altLang="en-US" sz="1530" kern="0" dirty="0" smtClean="0">
                <a:solidFill>
                  <a:srgbClr val="000000"/>
                </a:solidFill>
                <a:latin typeface="Times New Roman" pitchFamily="65" charset="-122"/>
                <a:ea typeface="宋体" pitchFamily="65" charset="-122"/>
              </a:rPr>
              <a:t>史学、佛学的修为</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武侠小说的成就</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把史学、佛学融进小说</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别出心</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裁。概括综合这三点即可得出答案。</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解题关键　第</a:t>
            </a:r>
            <a:r>
              <a:rPr lang="en-US" altLang="zh-CN" sz="1530" kern="0" dirty="0" smtClean="0">
                <a:solidFill>
                  <a:srgbClr val="000000"/>
                </a:solidFill>
                <a:latin typeface="Times New Roman" pitchFamily="65" charset="-122"/>
                <a:ea typeface="宋体" pitchFamily="65" charset="-122"/>
              </a:rPr>
              <a:t>1</a:t>
            </a:r>
            <a:r>
              <a:rPr lang="zh-CN" altLang="en-US" sz="1530" kern="0" dirty="0" smtClean="0">
                <a:solidFill>
                  <a:srgbClr val="000000"/>
                </a:solidFill>
                <a:latin typeface="Times New Roman" pitchFamily="65" charset="-122"/>
                <a:ea typeface="宋体" pitchFamily="65" charset="-122"/>
              </a:rPr>
              <a:t>小题可根据原文语句“石破天</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呆头呆脑</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一片天真</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然而处处机缘凑巧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矛盾相</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成,最后以不识字超过了识字人”“不会武艺的痴公子段誉,只在无意中学了一着‘凌波微</a:t>
            </a:r>
            <a:r>
              <a:rPr dirty="0"/>
              <a:t/>
            </a:r>
            <a:br>
              <a:rPr dirty="0"/>
            </a:br>
            <a:r>
              <a:rPr lang="zh-CN" altLang="en-US" sz="1530" kern="0" dirty="0" smtClean="0">
                <a:solidFill>
                  <a:srgbClr val="000000"/>
                </a:solidFill>
                <a:latin typeface="Times New Roman" pitchFamily="65" charset="-122"/>
                <a:ea typeface="宋体" pitchFamily="65" charset="-122"/>
              </a:rPr>
              <a:t>步’,就到处能‘逃之夭夭’</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能出其不意露上一手”提炼答案。第2小题根据上下文会发</a:t>
            </a:r>
            <a:r>
              <a:rPr dirty="0"/>
              <a:t/>
            </a:r>
            <a:br>
              <a:rPr dirty="0"/>
            </a:br>
            <a:r>
              <a:rPr lang="zh-CN" altLang="en-US" sz="1530" kern="0" dirty="0" smtClean="0">
                <a:solidFill>
                  <a:srgbClr val="000000"/>
                </a:solidFill>
                <a:latin typeface="Times New Roman" pitchFamily="65" charset="-122"/>
                <a:ea typeface="宋体" pitchFamily="65" charset="-122"/>
              </a:rPr>
              <a:t>现作者所说的“不讲”是指金庸先生不直接正面表达“史学佛学”等“见解”,“讲”在这</a:t>
            </a:r>
            <a:r>
              <a:rPr dirty="0"/>
              <a:t/>
            </a:r>
            <a:br>
              <a:rPr dirty="0"/>
            </a:br>
            <a:r>
              <a:rPr lang="zh-CN" altLang="en-US" sz="1530" kern="0" dirty="0" smtClean="0">
                <a:solidFill>
                  <a:srgbClr val="000000"/>
                </a:solidFill>
                <a:latin typeface="Times New Roman" pitchFamily="65" charset="-122"/>
                <a:ea typeface="宋体" pitchFamily="65" charset="-122"/>
              </a:rPr>
              <a:t>里指作者有意无意地表达“无言胜有言,不武胜武,愚而智,弱而强,似佛似道”等人生见解。</a:t>
            </a:r>
            <a:r>
              <a:rPr dirty="0"/>
              <a:t/>
            </a:r>
            <a:br>
              <a:rPr dirty="0"/>
            </a:br>
            <a:r>
              <a:rPr lang="zh-CN" altLang="en-US" sz="1530" kern="0" dirty="0" smtClean="0">
                <a:solidFill>
                  <a:srgbClr val="000000"/>
                </a:solidFill>
                <a:latin typeface="Times New Roman" pitchFamily="65" charset="-122"/>
                <a:ea typeface="宋体" pitchFamily="65" charset="-122"/>
              </a:rPr>
              <a:t>第3小题需要考生找出材料中“作者对金庸”的“评价”的句子,答案就显而易见了。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96896"/>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一、(2018南通一模,26—28)材料概括分析题。(15分)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文章徒重技巧,于是不免转入空洞,累赘,芜杂的骈体文与应制文也便产生。文章不重技巧而重</a:t>
            </a:r>
            <a:r>
              <a:rPr dirty="0"/>
              <a:t/>
            </a:r>
            <a:br>
              <a:rPr dirty="0"/>
            </a:br>
            <a:r>
              <a:rPr lang="zh-CN" altLang="en-US" sz="1530" kern="0" dirty="0" smtClean="0">
                <a:solidFill>
                  <a:srgbClr val="000000"/>
                </a:solidFill>
                <a:latin typeface="Times New Roman" pitchFamily="65" charset="-122"/>
                <a:ea typeface="宋体" pitchFamily="65" charset="-122"/>
              </a:rPr>
              <a:t>思想,言之有物,不做枝枝节节描述,方可希望产生伟大作品。所谓伟大作品,自然是有思想、</a:t>
            </a:r>
            <a:r>
              <a:rPr dirty="0"/>
              <a:t/>
            </a:r>
            <a:br>
              <a:rPr dirty="0"/>
            </a:br>
            <a:r>
              <a:rPr lang="zh-CN" altLang="en-US" sz="1530" kern="0" dirty="0" smtClean="0">
                <a:solidFill>
                  <a:srgbClr val="000000"/>
                </a:solidFill>
                <a:latin typeface="Times New Roman" pitchFamily="65" charset="-122"/>
                <a:ea typeface="宋体" pitchFamily="65" charset="-122"/>
              </a:rPr>
              <a:t>有魄力、有内容的作品,文字虽泥沙杂下,却具有一泻千里的气势。技巧在某种习气下已发展</a:t>
            </a:r>
            <a:r>
              <a:rPr dirty="0"/>
              <a:t/>
            </a:r>
            <a:br>
              <a:rPr dirty="0"/>
            </a:br>
            <a:r>
              <a:rPr lang="zh-CN" altLang="en-US" sz="1530" kern="0" dirty="0" smtClean="0">
                <a:solidFill>
                  <a:srgbClr val="000000"/>
                </a:solidFill>
                <a:latin typeface="Times New Roman" pitchFamily="65" charset="-122"/>
                <a:ea typeface="宋体" pitchFamily="65" charset="-122"/>
              </a:rPr>
              <a:t>过多,转入空疏,且新时代下的文学,实际上不在意此。技巧由此被诅咒,被轻视,同时也近于被</a:t>
            </a:r>
            <a:r>
              <a:rPr dirty="0"/>
              <a:t/>
            </a:r>
            <a:br>
              <a:rPr dirty="0"/>
            </a:br>
            <a:r>
              <a:rPr lang="zh-CN" altLang="en-US" sz="1530" kern="0" dirty="0" smtClean="0">
                <a:solidFill>
                  <a:srgbClr val="000000"/>
                </a:solidFill>
                <a:latin typeface="Times New Roman" pitchFamily="65" charset="-122"/>
                <a:ea typeface="宋体" pitchFamily="65" charset="-122"/>
              </a:rPr>
              <a:t>误解。社会需变革,必变革,方能进步。徒重技巧的文字,就文字本身言已成为进步阻碍,就社</a:t>
            </a:r>
            <a:r>
              <a:rPr dirty="0"/>
              <a:t/>
            </a:r>
            <a:br>
              <a:rPr dirty="0"/>
            </a:br>
            <a:r>
              <a:rPr lang="zh-CN" altLang="en-US" sz="1530" kern="0" dirty="0" smtClean="0">
                <a:solidFill>
                  <a:srgbClr val="000000"/>
                </a:solidFill>
                <a:latin typeface="Times New Roman" pitchFamily="65" charset="-122"/>
                <a:ea typeface="宋体" pitchFamily="65" charset="-122"/>
              </a:rPr>
              <a:t>会而言更无多少帮助。技巧有害于新文学运动,自然不能否认。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唯过犹不及。正由于数年来“技巧”二字被侮辱,被蔑视,许多所谓有思想的作品企图刻画时</a:t>
            </a:r>
            <a:r>
              <a:rPr dirty="0"/>
              <a:t/>
            </a:r>
            <a:br>
              <a:rPr dirty="0"/>
            </a:br>
            <a:r>
              <a:rPr lang="zh-CN" altLang="en-US" sz="1530" kern="0" dirty="0" smtClean="0">
                <a:solidFill>
                  <a:srgbClr val="000000"/>
                </a:solidFill>
                <a:latin typeface="Times New Roman" pitchFamily="65" charset="-122"/>
                <a:ea typeface="宋体" pitchFamily="65" charset="-122"/>
              </a:rPr>
              <a:t>代变动的一部分或全体,在时间面前,却站立不住,反而更容易被“时代”淘汰忘却了。一面流</a:t>
            </a:r>
            <a:r>
              <a:rPr dirty="0"/>
              <a:t/>
            </a:r>
            <a:br>
              <a:rPr dirty="0"/>
            </a:br>
            <a:r>
              <a:rPr lang="zh-CN" altLang="en-US" sz="1530" kern="0" dirty="0" smtClean="0">
                <a:solidFill>
                  <a:srgbClr val="000000"/>
                </a:solidFill>
                <a:latin typeface="Times New Roman" pitchFamily="65" charset="-122"/>
                <a:ea typeface="宋体" pitchFamily="65" charset="-122"/>
              </a:rPr>
              <a:t>行观念虽已把技巧二字抛入茅坑里,事实是,有思想的作家,若预备写出一点有思想的作品,引</a:t>
            </a:r>
            <a:r>
              <a:rPr dirty="0"/>
              <a:t/>
            </a:r>
            <a:br>
              <a:rPr dirty="0"/>
            </a:br>
            <a:r>
              <a:rPr lang="zh-CN" altLang="en-US" sz="1530" kern="0" dirty="0" smtClean="0">
                <a:solidFill>
                  <a:srgbClr val="000000"/>
                </a:solidFill>
                <a:latin typeface="Times New Roman" pitchFamily="65" charset="-122"/>
                <a:ea typeface="宋体" pitchFamily="65" charset="-122"/>
              </a:rPr>
              <a:t>起读者注意,推动社会产生变革,作家应当做的第一件事,还是得把技巧学会。作者若希望把本</a:t>
            </a:r>
            <a:r>
              <a:rPr dirty="0"/>
              <a:t/>
            </a:r>
            <a:br>
              <a:rPr dirty="0"/>
            </a:br>
            <a:r>
              <a:rPr lang="zh-CN" altLang="en-US" sz="1530" kern="0" dirty="0" smtClean="0">
                <a:solidFill>
                  <a:srgbClr val="000000"/>
                </a:solidFill>
                <a:latin typeface="Times New Roman" pitchFamily="65" charset="-122"/>
                <a:ea typeface="宋体" pitchFamily="65" charset="-122"/>
              </a:rPr>
              <a:t>人作品变为光明的颂歌,未来世界的圣典,既不知如何驾驭文字,尽文字本能,使其具有光辉、</a:t>
            </a:r>
            <a:endParaRPr lang="zh-CN" altLang="en-US" dirty="0"/>
          </a:p>
        </p:txBody>
      </p:sp>
      <p:grpSp>
        <p:nvGrpSpPr>
          <p:cNvPr id="3" name="组合 7"/>
          <p:cNvGrpSpPr/>
          <p:nvPr/>
        </p:nvGrpSpPr>
        <p:grpSpPr>
          <a:xfrm>
            <a:off x="3295650" y="961542"/>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35042" y="1526057"/>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9060101010101" pitchFamily="49" charset="-122"/>
                <a:ea typeface="黑体" panose="02010609060101010101" pitchFamily="49" charset="-122"/>
                <a:sym typeface="+mn-ea"/>
              </a:rPr>
              <a:t>A组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高考模拟·基础题组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每题建议用时15分钟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6" name="组合 5"/>
          <p:cNvGrpSpPr/>
          <p:nvPr/>
        </p:nvGrpSpPr>
        <p:grpSpPr>
          <a:xfrm>
            <a:off x="540000" y="2122973"/>
            <a:ext cx="8127000" cy="3940502"/>
            <a:chOff x="540000" y="1551469"/>
            <a:chExt cx="8127000" cy="3940502"/>
          </a:xfrm>
        </p:grpSpPr>
        <p:sp>
          <p:nvSpPr>
            <p:cNvPr id="2" name="TextBox 2"/>
            <p:cNvSpPr txBox="1"/>
            <p:nvPr/>
          </p:nvSpPr>
          <p:spPr>
            <a:xfrm>
              <a:off x="540000" y="1551469"/>
              <a:ext cx="8127000" cy="394050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一、(2018江苏,26—28)阅读材料,回答问题。(15分)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1982 年,一位美国教授在校园BBS 上建议用字符“:-)”来表示笑话,这个由ASCII(美国标准信</a:t>
              </a:r>
              <a:r>
                <a:rPr dirty="0"/>
                <a:t/>
              </a:r>
              <a:br>
                <a:rPr dirty="0"/>
              </a:br>
              <a:r>
                <a:rPr lang="zh-CN" altLang="en-US" sz="1530" kern="0" dirty="0" smtClean="0">
                  <a:solidFill>
                    <a:srgbClr val="000000"/>
                  </a:solidFill>
                  <a:latin typeface="Times New Roman" pitchFamily="65" charset="-122"/>
                  <a:ea typeface="宋体" pitchFamily="65" charset="-122"/>
                </a:rPr>
                <a:t>息交换代码)元素组成的笑脸大大激发了人们的想象力和生产力,此后各种各样的表情符号被</a:t>
              </a:r>
              <a:r>
                <a:rPr dirty="0"/>
                <a:t/>
              </a:r>
              <a:br>
                <a:rPr dirty="0"/>
              </a:br>
              <a:r>
                <a:rPr lang="zh-CN" altLang="en-US" sz="1530" kern="0" dirty="0" smtClean="0">
                  <a:solidFill>
                    <a:srgbClr val="000000"/>
                  </a:solidFill>
                  <a:latin typeface="Times New Roman" pitchFamily="65" charset="-122"/>
                  <a:ea typeface="宋体" pitchFamily="65" charset="-122"/>
                </a:rPr>
                <a:t>源源不断地创造出来,因此它被称为“ 改变历史的一张笑脸”。颜文字是它的升级版,其显著</a:t>
              </a:r>
              <a:r>
                <a:rPr dirty="0"/>
                <a:t/>
              </a:r>
              <a:br>
                <a:rPr dirty="0"/>
              </a:br>
              <a:r>
                <a:rPr lang="zh-CN" altLang="en-US" sz="1530" kern="0" dirty="0" smtClean="0">
                  <a:solidFill>
                    <a:srgbClr val="000000"/>
                  </a:solidFill>
                  <a:latin typeface="Times New Roman" pitchFamily="65" charset="-122"/>
                  <a:ea typeface="宋体" pitchFamily="65" charset="-122"/>
                </a:rPr>
                <a:t>特点是用键盘符、标点或者两者的结合体模拟出人的面部和某种身体姿态,用来方便快捷地</a:t>
              </a:r>
              <a:r>
                <a:rPr dirty="0"/>
                <a:t/>
              </a:r>
              <a:br>
                <a:rPr dirty="0"/>
              </a:br>
              <a:r>
                <a:rPr lang="zh-CN" altLang="en-US" sz="1530" kern="0" dirty="0" smtClean="0">
                  <a:solidFill>
                    <a:srgbClr val="000000"/>
                  </a:solidFill>
                  <a:latin typeface="Times New Roman" pitchFamily="65" charset="-122"/>
                  <a:ea typeface="宋体" pitchFamily="65" charset="-122"/>
                </a:rPr>
                <a:t>表达和传递情绪。以QQ 表情中的基础默认表情“小黄脸”为代表的表情符号,被称作绘文</a:t>
              </a:r>
              <a:r>
                <a:rPr dirty="0"/>
                <a:t/>
              </a:r>
              <a:br>
                <a:rPr dirty="0"/>
              </a:br>
              <a:r>
                <a:rPr lang="zh-CN" altLang="en-US" sz="1530" kern="0" dirty="0" smtClean="0">
                  <a:solidFill>
                    <a:srgbClr val="000000"/>
                  </a:solidFill>
                  <a:latin typeface="Times New Roman" pitchFamily="65" charset="-122"/>
                  <a:ea typeface="宋体" pitchFamily="65" charset="-122"/>
                </a:rPr>
                <a:t>字,呲牙“</a:t>
              </a:r>
              <a:r>
                <a:rPr lang="zh-CN" altLang="en-US" sz="1538" kern="0" spc="786"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”、偷笑“</a:t>
              </a:r>
              <a:r>
                <a:rPr lang="zh-CN" altLang="en-US" sz="1678" kern="0" spc="946"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”、笑哭“</a:t>
              </a:r>
              <a:r>
                <a:rPr lang="zh-CN" altLang="en-US" sz="1771" kern="0" spc="100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”等惟妙惟肖的符号简洁而又形象,极大丰富了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聊天时的选择和乐趣。以90 后、00 后为代表的年轻群体成为网络主力军后,一些真人表情在</a:t>
              </a:r>
              <a:r>
                <a:rPr dirty="0"/>
                <a:t/>
              </a:r>
              <a:br>
                <a:rPr dirty="0"/>
              </a:br>
              <a:r>
                <a:rPr lang="zh-CN" altLang="en-US" sz="1530" kern="0" dirty="0" smtClean="0">
                  <a:solidFill>
                    <a:srgbClr val="000000"/>
                  </a:solidFill>
                  <a:latin typeface="Times New Roman" pitchFamily="65" charset="-122"/>
                  <a:ea typeface="宋体" pitchFamily="65" charset="-122"/>
                </a:rPr>
                <a:t>网络上竞相出彩,GIF 动画表情的传播也如火如荼,标志着网络表情符号进入自定义创作发展</a:t>
              </a:r>
              <a:r>
                <a:rPr dirty="0"/>
                <a:t/>
              </a:r>
              <a:br>
                <a:rPr dirty="0"/>
              </a:br>
              <a:r>
                <a:rPr lang="zh-CN" altLang="en-US" sz="1530" kern="0" dirty="0" smtClean="0">
                  <a:solidFill>
                    <a:srgbClr val="000000"/>
                  </a:solidFill>
                  <a:latin typeface="Times New Roman" pitchFamily="65" charset="-122"/>
                  <a:ea typeface="宋体" pitchFamily="65" charset="-122"/>
                </a:rPr>
                <a:t>阶段。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在网络社交中,网络表情符号比文字有着先天的优势。从接受者方面说,解读文字容易对信息</a:t>
              </a:r>
              <a:endParaRPr lang="zh-CN" altLang="en-US" dirty="0"/>
            </a:p>
          </p:txBody>
        </p:sp>
        <p:pic>
          <p:nvPicPr>
            <p:cNvPr id="3" name="图片 3" descr="textimage0.jpeg"/>
            <p:cNvPicPr>
              <a:picLocks noChangeAspect="1"/>
            </p:cNvPicPr>
            <p:nvPr/>
          </p:nvPicPr>
          <p:blipFill>
            <a:blip r:embed="rId4" cstate="print"/>
            <a:stretch>
              <a:fillRect/>
            </a:stretch>
          </p:blipFill>
          <p:spPr>
            <a:xfrm>
              <a:off x="1366200" y="3729834"/>
              <a:ext cx="295275" cy="314325"/>
            </a:xfrm>
            <a:prstGeom prst="rect">
              <a:avLst/>
            </a:prstGeom>
          </p:spPr>
        </p:pic>
        <p:pic>
          <p:nvPicPr>
            <p:cNvPr id="4" name="图片 4" descr="textimage1.jpeg"/>
            <p:cNvPicPr>
              <a:picLocks noChangeAspect="1"/>
            </p:cNvPicPr>
            <p:nvPr/>
          </p:nvPicPr>
          <p:blipFill>
            <a:blip r:embed="rId5" cstate="print"/>
            <a:stretch>
              <a:fillRect/>
            </a:stretch>
          </p:blipFill>
          <p:spPr>
            <a:xfrm>
              <a:off x="2633475" y="3715546"/>
              <a:ext cx="333375" cy="342899"/>
            </a:xfrm>
            <a:prstGeom prst="rect">
              <a:avLst/>
            </a:prstGeom>
          </p:spPr>
        </p:pic>
        <p:pic>
          <p:nvPicPr>
            <p:cNvPr id="5" name="图片 5" descr="textimage2.jpeg"/>
            <p:cNvPicPr>
              <a:picLocks noChangeAspect="1"/>
            </p:cNvPicPr>
            <p:nvPr/>
          </p:nvPicPr>
          <p:blipFill>
            <a:blip r:embed="rId6" cstate="print"/>
            <a:stretch>
              <a:fillRect/>
            </a:stretch>
          </p:blipFill>
          <p:spPr>
            <a:xfrm>
              <a:off x="3938850" y="3706021"/>
              <a:ext cx="352424" cy="361949"/>
            </a:xfrm>
            <a:prstGeom prst="rect">
              <a:avLst/>
            </a:prstGeom>
          </p:spPr>
        </p:pic>
      </p:grpSp>
      <p:grpSp>
        <p:nvGrpSpPr>
          <p:cNvPr id="7" name="组合 7"/>
          <p:cNvGrpSpPr/>
          <p:nvPr/>
        </p:nvGrpSpPr>
        <p:grpSpPr>
          <a:xfrm>
            <a:off x="3298985" y="991377"/>
            <a:ext cx="2543175" cy="549275"/>
            <a:chOff x="3899266" y="4430468"/>
            <a:chExt cx="1716088" cy="371475"/>
          </a:xfrm>
        </p:grpSpPr>
        <p:pic>
          <p:nvPicPr>
            <p:cNvPr id="8" name="Picture 2" descr="E:\2016年\图书出版\2017版 53B教参\教参课件\栏目图.png"/>
            <p:cNvPicPr>
              <a:picLocks noChangeAspect="1"/>
            </p:cNvPicPr>
            <p:nvPr/>
          </p:nvPicPr>
          <p:blipFill>
            <a:blip r:embed="rId7" cstate="print"/>
            <a:stretch>
              <a:fillRect/>
            </a:stretch>
          </p:blipFill>
          <p:spPr>
            <a:xfrm>
              <a:off x="3899266" y="4430468"/>
              <a:ext cx="1716088" cy="371475"/>
            </a:xfrm>
            <a:prstGeom prst="rect">
              <a:avLst/>
            </a:prstGeom>
            <a:noFill/>
            <a:ln w="9525">
              <a:noFill/>
            </a:ln>
          </p:spPr>
        </p:pic>
        <p:sp>
          <p:nvSpPr>
            <p:cNvPr id="9"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10" name="TextBox 11"/>
          <p:cNvSpPr txBox="1"/>
          <p:nvPr/>
        </p:nvSpPr>
        <p:spPr>
          <a:xfrm>
            <a:off x="3251289" y="1613848"/>
            <a:ext cx="2749471"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自主命题·江苏卷题组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效力,更不知如何安排作品,使作品产生魔力,这颂歌,这圣典,是无法产生的。人类高尚的理想,</a:t>
            </a:r>
            <a:r>
              <a:rPr dirty="0"/>
              <a:t/>
            </a:r>
            <a:br>
              <a:rPr dirty="0"/>
            </a:br>
            <a:r>
              <a:rPr lang="zh-CN" altLang="en-US" sz="1530" kern="0" dirty="0" smtClean="0">
                <a:solidFill>
                  <a:srgbClr val="000000"/>
                </a:solidFill>
                <a:latin typeface="Times New Roman" pitchFamily="65" charset="-122"/>
                <a:ea typeface="宋体" pitchFamily="65" charset="-122"/>
              </a:rPr>
              <a:t>健康的理想,必须先融解在文字里,这理想方可成为“艺术”。</a:t>
            </a:r>
            <a:r>
              <a:rPr lang="zh-CN" altLang="en-US" sz="1530" u="sng" kern="0" dirty="0" smtClean="0">
                <a:solidFill>
                  <a:srgbClr val="000000"/>
                </a:solidFill>
                <a:latin typeface="Times New Roman" pitchFamily="65" charset="-122"/>
                <a:ea typeface="宋体" pitchFamily="65" charset="-122"/>
              </a:rPr>
              <a:t>无视文字的德性与效率,想望作</a:t>
            </a:r>
            <a:r>
              <a:rPr dirty="0"/>
              <a:t/>
            </a:r>
            <a:br>
              <a:rPr dirty="0"/>
            </a:br>
            <a:r>
              <a:rPr lang="zh-CN" altLang="en-US" sz="1530" u="sng" kern="0" dirty="0" smtClean="0">
                <a:solidFill>
                  <a:srgbClr val="000000"/>
                </a:solidFill>
                <a:latin typeface="Times New Roman" pitchFamily="65" charset="-122"/>
                <a:ea typeface="宋体" pitchFamily="65" charset="-122"/>
              </a:rPr>
              <a:t>品可以作杠杆,作火炬,作炸药,皆为徒然妄想。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(选自《沈从文集》,有删改)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1.技巧为什么会“被诅咒,被轻视,同时也近于被误解”?(4分)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2.请分析文末画线句子的含意。(6分)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3.作者认为怎样才有希望写出伟大的作品?(5分)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①技巧被滥用,文章转入空疏;②新时代文学不重视技巧;③只重视技巧,有害于新文学</a:t>
            </a:r>
            <a:r>
              <a:rPr dirty="0"/>
              <a:t/>
            </a:r>
            <a:br>
              <a:rPr dirty="0"/>
            </a:br>
            <a:r>
              <a:rPr lang="zh-CN" altLang="en-US" sz="1530" kern="0" dirty="0" smtClean="0">
                <a:solidFill>
                  <a:srgbClr val="000000"/>
                </a:solidFill>
                <a:latin typeface="Times New Roman" pitchFamily="65" charset="-122"/>
                <a:ea typeface="宋体" pitchFamily="65" charset="-122"/>
              </a:rPr>
              <a:t>运动;④只重视技巧的文章无益于社会进步。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本题的答题区间在第一段,原文中在“被诅咒,被轻视,同时也近于被误解”前有“由</a:t>
            </a:r>
            <a:r>
              <a:rPr dirty="0"/>
              <a:t/>
            </a:r>
            <a:br>
              <a:rPr dirty="0"/>
            </a:br>
            <a:r>
              <a:rPr lang="zh-CN" altLang="en-US" sz="1530" kern="0" dirty="0" smtClean="0">
                <a:solidFill>
                  <a:srgbClr val="000000"/>
                </a:solidFill>
                <a:latin typeface="Times New Roman" pitchFamily="65" charset="-122"/>
                <a:ea typeface="宋体" pitchFamily="65" charset="-122"/>
              </a:rPr>
              <a:t>此”二字,根据“此”的指代内容,可写出前面的两个要点;向后观照,可得出后两个要点:有害</a:t>
            </a:r>
            <a:r>
              <a:rPr dirty="0"/>
              <a:t/>
            </a:r>
            <a:br>
              <a:rPr dirty="0"/>
            </a:br>
            <a:r>
              <a:rPr lang="zh-CN" altLang="en-US" sz="1530" kern="0" dirty="0" smtClean="0">
                <a:solidFill>
                  <a:srgbClr val="000000"/>
                </a:solidFill>
                <a:latin typeface="Times New Roman" pitchFamily="65" charset="-122"/>
                <a:ea typeface="宋体" pitchFamily="65" charset="-122"/>
              </a:rPr>
              <a:t>于新文学运动;阻碍社会进步。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①不重视写作的技巧和文字的基本功能,就无法让作品成为经典,推动社会变革;②这</a:t>
            </a:r>
            <a:r>
              <a:rPr dirty="0"/>
              <a:t/>
            </a:r>
            <a:br>
              <a:rPr dirty="0"/>
            </a:br>
            <a:r>
              <a:rPr lang="zh-CN" altLang="en-US" sz="1530" kern="0" dirty="0" smtClean="0">
                <a:solidFill>
                  <a:srgbClr val="000000"/>
                </a:solidFill>
                <a:latin typeface="Times New Roman" pitchFamily="65" charset="-122"/>
                <a:ea typeface="宋体" pitchFamily="65" charset="-122"/>
              </a:rPr>
              <a:t>是对那些不懂得驾驭文字、不懂写作技巧的作家的批评;③突出了写作技巧的重要性。</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理解画线句子的含意,首先要抓住关键词语。本句中的“德性和效率”“杠杆”“火</a:t>
            </a:r>
            <a:r>
              <a:rPr dirty="0"/>
              <a:t/>
            </a:r>
            <a:br>
              <a:rPr dirty="0"/>
            </a:br>
            <a:r>
              <a:rPr lang="zh-CN" altLang="en-US" sz="1530" kern="0" dirty="0" smtClean="0">
                <a:solidFill>
                  <a:srgbClr val="000000"/>
                </a:solidFill>
                <a:latin typeface="Times New Roman" pitchFamily="65" charset="-122"/>
                <a:ea typeface="宋体" pitchFamily="65" charset="-122"/>
              </a:rPr>
              <a:t>炬”“炸药”都运用了比喻的修辞,理解句子含意,必须要把这些关键词语的含义写出来。</a:t>
            </a:r>
            <a:r>
              <a:rPr dirty="0"/>
              <a:t/>
            </a:r>
            <a:br>
              <a:rPr dirty="0"/>
            </a:br>
            <a:r>
              <a:rPr lang="zh-CN" altLang="en-US" sz="1530" kern="0" dirty="0" smtClean="0">
                <a:solidFill>
                  <a:srgbClr val="000000"/>
                </a:solidFill>
                <a:latin typeface="Times New Roman" pitchFamily="65" charset="-122"/>
                <a:ea typeface="宋体" pitchFamily="65" charset="-122"/>
              </a:rPr>
              <a:t>“无视”“徒然妄想”等鲜明地表明了作者的态度,即对不重视写作技巧作家的批评。画线</a:t>
            </a:r>
            <a:r>
              <a:rPr dirty="0"/>
              <a:t/>
            </a:r>
            <a:br>
              <a:rPr dirty="0"/>
            </a:br>
            <a:r>
              <a:rPr lang="zh-CN" altLang="en-US" sz="1530" kern="0" dirty="0" smtClean="0">
                <a:solidFill>
                  <a:srgbClr val="000000"/>
                </a:solidFill>
                <a:latin typeface="Times New Roman" pitchFamily="65" charset="-122"/>
                <a:ea typeface="宋体" pitchFamily="65" charset="-122"/>
              </a:rPr>
              <a:t>句子本身也有力地证明了本段的中心:“作家应当做的第一件事,还是得把技巧学会。”根据</a:t>
            </a:r>
            <a:r>
              <a:rPr dirty="0"/>
              <a:t/>
            </a:r>
            <a:br>
              <a:rPr dirty="0"/>
            </a:br>
            <a:r>
              <a:rPr lang="zh-CN" altLang="en-US" sz="1530" kern="0" dirty="0" smtClean="0">
                <a:solidFill>
                  <a:srgbClr val="000000"/>
                </a:solidFill>
                <a:latin typeface="Times New Roman" pitchFamily="65" charset="-122"/>
                <a:ea typeface="宋体" pitchFamily="65" charset="-122"/>
              </a:rPr>
              <a:t>上述内容,从三个方面整合答案即可。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①要懂得驾驭文字,充分发挥文字的基本功能;②要懂得安排作品,使作品产生魅力;③</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要言之有物;④要去刻画时代变动;⑤要把人类高尚健康的理想,融进文字里。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此题要求概括作者的观点态度,答案需整体观照全文。作者的观点有的是从正面阐述</a:t>
            </a:r>
            <a:r>
              <a:rPr dirty="0" smtClean="0"/>
              <a:t/>
            </a:r>
            <a:br>
              <a:rPr dirty="0" smtClean="0"/>
            </a:br>
            <a:r>
              <a:rPr lang="zh-CN" altLang="en-US" sz="1530" kern="0" dirty="0" smtClean="0">
                <a:solidFill>
                  <a:srgbClr val="000000"/>
                </a:solidFill>
                <a:latin typeface="Times New Roman" pitchFamily="65" charset="-122"/>
                <a:ea typeface="宋体" pitchFamily="65" charset="-122"/>
              </a:rPr>
              <a:t>的,如“人类高尚的理想,健康的理想,必须先融解在文字里”,可从中直接提取、概括;有的则</a:t>
            </a:r>
            <a:r>
              <a:rPr dirty="0" smtClean="0"/>
              <a:t/>
            </a:r>
            <a:br>
              <a:rPr dirty="0" smtClean="0"/>
            </a:br>
            <a:r>
              <a:rPr lang="zh-CN" altLang="en-US" sz="1530" kern="0" dirty="0" smtClean="0">
                <a:solidFill>
                  <a:srgbClr val="000000"/>
                </a:solidFill>
                <a:latin typeface="Times New Roman" pitchFamily="65" charset="-122"/>
                <a:ea typeface="宋体" pitchFamily="65" charset="-122"/>
              </a:rPr>
              <a:t>是隐含在对反面现象的批评之中,如“既不知如何驾驭文字,尽文字本能,使其具有光辉、效力,更不知如何安排作品,使作品产生魔力”,需要加以转换,由反面向正面推论,最后整合形成答案。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二、(2018无锡一模,26—28)材料概括分析题。(15分)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文字是文明的载体,记录着国家和民族的历史发展进程。汉字是中华传统文化代代相传并不</a:t>
            </a:r>
            <a:r>
              <a:t/>
            </a:r>
            <a:br/>
            <a:r>
              <a:rPr lang="zh-CN" altLang="en-US" sz="1530" kern="0" dirty="0" smtClean="0">
                <a:solidFill>
                  <a:srgbClr val="000000"/>
                </a:solidFill>
                <a:latin typeface="Times New Roman" pitchFamily="65" charset="-122"/>
                <a:ea typeface="宋体" pitchFamily="65" charset="-122"/>
              </a:rPr>
              <a:t>断繁荣发展的根基,汉字教育是凝神聚力、铸魂固本的战略工程。如果汉字消亡了,国家和民</a:t>
            </a:r>
            <a:r>
              <a:t/>
            </a:r>
            <a:br/>
            <a:r>
              <a:rPr lang="zh-CN" altLang="en-US" sz="1530" kern="0" dirty="0" smtClean="0">
                <a:solidFill>
                  <a:srgbClr val="000000"/>
                </a:solidFill>
                <a:latin typeface="Times New Roman" pitchFamily="65" charset="-122"/>
                <a:ea typeface="宋体" pitchFamily="65" charset="-122"/>
              </a:rPr>
              <a:t>族的根基也就动摇了。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但自清末以来,在日本“脱亚入欧”的影响下,中国一些知识分子也对汉字质疑:“汉字难学”</a:t>
            </a:r>
            <a:r>
              <a:t/>
            </a:r>
            <a:br/>
            <a:r>
              <a:rPr lang="zh-CN" altLang="en-US" sz="1530" kern="0" dirty="0" smtClean="0">
                <a:solidFill>
                  <a:srgbClr val="000000"/>
                </a:solidFill>
                <a:latin typeface="Times New Roman" pitchFamily="65" charset="-122"/>
                <a:ea typeface="宋体" pitchFamily="65" charset="-122"/>
              </a:rPr>
              <a:t>论者主张汉字“拼音化”与“简化”;“汉字落后”论者甚至提出“汉字不灭,中国必亡”,认</a:t>
            </a:r>
            <a:r>
              <a:t/>
            </a:r>
            <a:br/>
            <a:r>
              <a:rPr lang="zh-CN" altLang="en-US" sz="1530" kern="0" dirty="0" smtClean="0">
                <a:solidFill>
                  <a:srgbClr val="000000"/>
                </a:solidFill>
                <a:latin typeface="Times New Roman" pitchFamily="65" charset="-122"/>
                <a:ea typeface="宋体" pitchFamily="65" charset="-122"/>
              </a:rPr>
              <a:t>为汉字的出路在于“拉丁化”,主张放弃汉字教育。20世纪80年代,还有人认为“计算机是汉</a:t>
            </a:r>
            <a:r>
              <a:t/>
            </a:r>
            <a:br/>
            <a:r>
              <a:rPr lang="zh-CN" altLang="en-US" sz="1530" kern="0" dirty="0" smtClean="0">
                <a:solidFill>
                  <a:srgbClr val="000000"/>
                </a:solidFill>
                <a:latin typeface="Times New Roman" pitchFamily="65" charset="-122"/>
                <a:ea typeface="宋体" pitchFamily="65" charset="-122"/>
              </a:rPr>
              <a:t>字的掘墓人”“汉字行将就木”。时下,英语是学生的必修课,学习英语可以改变命运的言论</a:t>
            </a:r>
            <a:r>
              <a:t/>
            </a:r>
            <a:br/>
            <a:r>
              <a:rPr lang="zh-CN" altLang="en-US" sz="1530" kern="0" dirty="0" smtClean="0">
                <a:solidFill>
                  <a:srgbClr val="000000"/>
                </a:solidFill>
                <a:latin typeface="Times New Roman" pitchFamily="65" charset="-122"/>
                <a:ea typeface="宋体" pitchFamily="65" charset="-122"/>
              </a:rPr>
              <a:t>比比皆是。中学阶段,在汉语与英语之间,学生更重视英语,一进大学,越发专注于英语的四</a:t>
            </a:r>
            <a:r>
              <a:t/>
            </a:r>
            <a:br/>
            <a:r>
              <a:rPr lang="zh-CN" altLang="en-US" sz="1530" kern="0" dirty="0" smtClean="0">
                <a:solidFill>
                  <a:srgbClr val="000000"/>
                </a:solidFill>
                <a:latin typeface="Times New Roman" pitchFamily="65" charset="-122"/>
                <a:ea typeface="宋体" pitchFamily="65" charset="-122"/>
              </a:rPr>
              <a:t>级、六级甚至八级,忙托福、雅思,顾了媳妇忘了娘。随着信息、智能技术的迅猛发展,汉字也</a:t>
            </a:r>
            <a:r>
              <a:t/>
            </a:r>
            <a:br/>
            <a:r>
              <a:rPr lang="zh-CN" altLang="en-US" sz="1530" kern="0" dirty="0" smtClean="0">
                <a:solidFill>
                  <a:srgbClr val="000000"/>
                </a:solidFill>
                <a:latin typeface="Times New Roman" pitchFamily="65" charset="-122"/>
                <a:ea typeface="宋体" pitchFamily="65" charset="-122"/>
              </a:rPr>
              <a:t>变成了电脑键盘、手机屏幕上字母组合的产物,人们书写汉字的机会在减少,提笔忘字的时候</a:t>
            </a:r>
            <a:r>
              <a:t/>
            </a:r>
            <a:br/>
            <a:r>
              <a:rPr lang="zh-CN" altLang="en-US" sz="1530" kern="0" dirty="0" smtClean="0">
                <a:solidFill>
                  <a:srgbClr val="000000"/>
                </a:solidFill>
                <a:latin typeface="Times New Roman" pitchFamily="65" charset="-122"/>
                <a:ea typeface="宋体" pitchFamily="65" charset="-122"/>
              </a:rPr>
              <a:t>在增多。</a:t>
            </a:r>
            <a:r>
              <a:rPr lang="zh-CN" altLang="en-US" sz="1530" u="sng" kern="0" dirty="0" smtClean="0">
                <a:solidFill>
                  <a:srgbClr val="000000"/>
                </a:solidFill>
                <a:latin typeface="Times New Roman" pitchFamily="65" charset="-122"/>
                <a:ea typeface="宋体" pitchFamily="65" charset="-122"/>
              </a:rPr>
              <a:t>曼妙婀娜、形神兼备的汉字面临危机绝不是危言耸听。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汉字是象形文字,具有“形、音、义”三要素,与拼音文字不同。汉字教育,应遵循汉字自身的</a:t>
            </a:r>
            <a:r>
              <a:t/>
            </a:r>
            <a:br/>
            <a:r>
              <a:rPr lang="zh-CN" altLang="en-US" sz="1530" kern="0" dirty="0" smtClean="0">
                <a:solidFill>
                  <a:srgbClr val="000000"/>
                </a:solidFill>
                <a:latin typeface="Times New Roman" pitchFamily="65" charset="-122"/>
                <a:ea typeface="宋体" pitchFamily="65" charset="-122"/>
              </a:rPr>
              <a:t>规律和特点。拼音文字是由字母组成的文字,其教学适合用拼音的方法,汉字教学引进并将其</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作为汉字教学的主要方法,其弊端日渐明显。近年来,一些汉字教育工作者根据“形、音、</a:t>
            </a:r>
            <a:r>
              <a:t/>
            </a:r>
            <a:br/>
            <a:r>
              <a:rPr lang="zh-CN" altLang="en-US" sz="1530" kern="0" dirty="0" smtClean="0">
                <a:solidFill>
                  <a:srgbClr val="000000"/>
                </a:solidFill>
                <a:latin typeface="Times New Roman" pitchFamily="65" charset="-122"/>
                <a:ea typeface="宋体" pitchFamily="65" charset="-122"/>
              </a:rPr>
              <a:t>义”三要素和儿童擅长“形象记忆”的特点,探索“从字形讲字义,从生活讲汉字”和“因形</a:t>
            </a:r>
            <a:r>
              <a:t/>
            </a:r>
            <a:br/>
            <a:r>
              <a:rPr lang="zh-CN" altLang="en-US" sz="1530" kern="0" dirty="0" smtClean="0">
                <a:solidFill>
                  <a:srgbClr val="000000"/>
                </a:solidFill>
                <a:latin typeface="Times New Roman" pitchFamily="65" charset="-122"/>
                <a:ea typeface="宋体" pitchFamily="65" charset="-122"/>
              </a:rPr>
              <a:t>分类、因类施教”等汉字教学的新理念与新途径,尝试把每个汉字的文化基因形象生动地传</a:t>
            </a:r>
            <a:r>
              <a:t/>
            </a:r>
            <a:br/>
            <a:r>
              <a:rPr lang="zh-CN" altLang="en-US" sz="1530" kern="0" dirty="0" smtClean="0">
                <a:solidFill>
                  <a:srgbClr val="000000"/>
                </a:solidFill>
                <a:latin typeface="Times New Roman" pitchFamily="65" charset="-122"/>
                <a:ea typeface="宋体" pitchFamily="65" charset="-122"/>
              </a:rPr>
              <a:t>授给学生,让学生对汉字有兴趣、生爱恋、晓逻辑、会思考,甚至实现以字养德的愿景。这类</a:t>
            </a:r>
            <a:r>
              <a:t/>
            </a:r>
            <a:br/>
            <a:r>
              <a:rPr lang="zh-CN" altLang="en-US" sz="1530" kern="0" dirty="0" smtClean="0">
                <a:solidFill>
                  <a:srgbClr val="000000"/>
                </a:solidFill>
                <a:latin typeface="Times New Roman" pitchFamily="65" charset="-122"/>
                <a:ea typeface="宋体" pitchFamily="65" charset="-122"/>
              </a:rPr>
              <a:t>教学实验,对完善汉字教育有积极意义。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(节选自王殿卿《汉字教育攸关文化传承发展》,有删改)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1.怎样理解文中“顾了媳妇忘了娘”的意思?(3分)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2.为什么“曼妙婀娜、形神兼备的汉字面临危机绝不是危言耸听”?(6分)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3.从材料看,怎样才能更好地进行汉字教育?(6分)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“媳妇”指英语,“娘”指汉语,“顾了媳妇忘了娘”有批评学生专注英语学习而忽</a:t>
            </a:r>
            <a:r>
              <a:rPr dirty="0"/>
              <a:t/>
            </a:r>
            <a:br>
              <a:rPr dirty="0"/>
            </a:br>
            <a:r>
              <a:rPr lang="zh-CN" altLang="en-US" sz="1530" kern="0" dirty="0" smtClean="0">
                <a:solidFill>
                  <a:srgbClr val="000000"/>
                </a:solidFill>
                <a:latin typeface="Times New Roman" pitchFamily="65" charset="-122"/>
                <a:ea typeface="宋体" pitchFamily="65" charset="-122"/>
              </a:rPr>
              <a:t>视汉语的意思。</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本题考查对句子含意的理解能力。“顾了媳妇忘了娘”在文章第二段中,结合上下文</a:t>
            </a:r>
            <a:r>
              <a:rPr dirty="0"/>
              <a:t/>
            </a:r>
            <a:br>
              <a:rPr dirty="0"/>
            </a:br>
            <a:r>
              <a:rPr lang="zh-CN" altLang="en-US" sz="1530" kern="0" dirty="0" smtClean="0">
                <a:solidFill>
                  <a:srgbClr val="000000"/>
                </a:solidFill>
                <a:latin typeface="Times New Roman" pitchFamily="65" charset="-122"/>
                <a:ea typeface="宋体" pitchFamily="65" charset="-122"/>
              </a:rPr>
              <a:t>关键语句“20世纪80年代,还有人认为‘计算机是汉字的掘墓人’‘汉字行将就木’。时下,</a:t>
            </a:r>
            <a:r>
              <a:rPr dirty="0"/>
              <a:t/>
            </a:r>
            <a:br>
              <a:rPr dirty="0"/>
            </a:br>
            <a:r>
              <a:rPr lang="zh-CN" altLang="en-US" sz="1530" kern="0" dirty="0" smtClean="0">
                <a:solidFill>
                  <a:srgbClr val="000000"/>
                </a:solidFill>
                <a:latin typeface="Times New Roman" pitchFamily="65" charset="-122"/>
                <a:ea typeface="宋体" pitchFamily="65" charset="-122"/>
              </a:rPr>
              <a:t>英语是学生的必修课,学习英语可以改变命运的言论比比皆是”“中学阶段,在汉语与英语之</a:t>
            </a:r>
            <a:r>
              <a:rPr dirty="0"/>
              <a:t/>
            </a:r>
            <a:br>
              <a:rPr dirty="0"/>
            </a:br>
            <a:r>
              <a:rPr lang="zh-CN" altLang="en-US" sz="1530" kern="0" dirty="0" smtClean="0">
                <a:solidFill>
                  <a:srgbClr val="000000"/>
                </a:solidFill>
                <a:latin typeface="Times New Roman" pitchFamily="65" charset="-122"/>
                <a:ea typeface="宋体" pitchFamily="65" charset="-122"/>
              </a:rPr>
              <a:t>间,学生更重视英语”“随着信息、智能技术的迅猛发展,汉字也变成了电脑键盘、手机屏幕</a:t>
            </a:r>
            <a:r>
              <a:rPr dirty="0"/>
              <a:t/>
            </a:r>
            <a:br>
              <a:rPr dirty="0"/>
            </a:br>
            <a:r>
              <a:rPr lang="zh-CN" altLang="en-US" sz="1530" kern="0" dirty="0" smtClean="0">
                <a:solidFill>
                  <a:srgbClr val="000000"/>
                </a:solidFill>
                <a:latin typeface="Times New Roman" pitchFamily="65" charset="-122"/>
                <a:ea typeface="宋体" pitchFamily="65" charset="-122"/>
              </a:rPr>
              <a:t>上字母组合的产物,人们书写汉字的机会在减少,提笔忘字的时候在增多”可以知道,这里的</a:t>
            </a:r>
            <a:r>
              <a:rPr dirty="0"/>
              <a:t/>
            </a:r>
            <a:br>
              <a:rPr dirty="0"/>
            </a:br>
            <a:r>
              <a:rPr lang="zh-CN" altLang="en-US" sz="1530" kern="0" dirty="0" smtClean="0">
                <a:solidFill>
                  <a:srgbClr val="000000"/>
                </a:solidFill>
                <a:latin typeface="Times New Roman" pitchFamily="65" charset="-122"/>
                <a:ea typeface="宋体" pitchFamily="65" charset="-122"/>
              </a:rPr>
              <a:t>“媳妇”指英语,“娘”指汉语,是一种形象的比喻,“顾了媳妇忘了娘”是批评时下学生对英</a:t>
            </a:r>
            <a:r>
              <a:rPr dirty="0"/>
              <a:t/>
            </a:r>
            <a:br>
              <a:rPr dirty="0"/>
            </a:br>
            <a:r>
              <a:rPr lang="zh-CN" altLang="en-US" sz="1530" kern="0" dirty="0" smtClean="0">
                <a:solidFill>
                  <a:srgbClr val="000000"/>
                </a:solidFill>
                <a:latin typeface="Times New Roman" pitchFamily="65" charset="-122"/>
                <a:ea typeface="宋体" pitchFamily="65" charset="-122"/>
              </a:rPr>
              <a:t>语过分重视,而忽略汉语。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近代全盘西化思潮的影响;计算机、信息、智能等技术发展的影响;学习英语可以改</a:t>
            </a:r>
            <a:r>
              <a:rPr dirty="0"/>
              <a:t/>
            </a:r>
            <a:br>
              <a:rPr dirty="0"/>
            </a:br>
            <a:r>
              <a:rPr lang="zh-CN" altLang="en-US" sz="1530" kern="0" dirty="0" smtClean="0">
                <a:solidFill>
                  <a:srgbClr val="000000"/>
                </a:solidFill>
                <a:latin typeface="Times New Roman" pitchFamily="65" charset="-122"/>
                <a:ea typeface="宋体" pitchFamily="65" charset="-122"/>
              </a:rPr>
              <a:t>变命运的言论的影响。</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“曼妙婀娜、形神兼备的汉字面临危机绝不是危言耸听”出现在文章第二段,根据第</a:t>
            </a:r>
            <a:r>
              <a:rPr dirty="0"/>
              <a:t/>
            </a:r>
            <a:br>
              <a:rPr dirty="0"/>
            </a:br>
            <a:r>
              <a:rPr lang="zh-CN" altLang="en-US" sz="1530" kern="0" dirty="0" smtClean="0">
                <a:solidFill>
                  <a:srgbClr val="000000"/>
                </a:solidFill>
                <a:latin typeface="Times New Roman" pitchFamily="65" charset="-122"/>
                <a:ea typeface="宋体" pitchFamily="65" charset="-122"/>
              </a:rPr>
              <a:t>二段内容筛选关键语句“但自清末以来,在日本‘脱亚入欧’的影响下,中国一些知识分子也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对汉字质疑:‘汉字难学’论者主张汉字‘拼音化’与‘简化’”“汉字不灭,中国必亡”</a:t>
            </a:r>
            <a:r>
              <a:rPr dirty="0"/>
              <a:t/>
            </a:r>
            <a:br>
              <a:rPr dirty="0"/>
            </a:br>
            <a:r>
              <a:rPr lang="zh-CN" altLang="en-US" sz="1530" kern="0" dirty="0" smtClean="0">
                <a:solidFill>
                  <a:srgbClr val="000000"/>
                </a:solidFill>
                <a:latin typeface="Times New Roman" pitchFamily="65" charset="-122"/>
                <a:ea typeface="宋体" pitchFamily="65" charset="-122"/>
              </a:rPr>
              <a:t>“认为汉字的出路在于‘拉丁化’”“计算机是汉字的掘墓人”“汉字行将就木”“时下,</a:t>
            </a:r>
            <a:r>
              <a:rPr dirty="0"/>
              <a:t/>
            </a:r>
            <a:br>
              <a:rPr dirty="0"/>
            </a:br>
            <a:r>
              <a:rPr lang="zh-CN" altLang="en-US" sz="1530" kern="0" dirty="0" smtClean="0">
                <a:solidFill>
                  <a:srgbClr val="000000"/>
                </a:solidFill>
                <a:latin typeface="Times New Roman" pitchFamily="65" charset="-122"/>
                <a:ea typeface="宋体" pitchFamily="65" charset="-122"/>
              </a:rPr>
              <a:t>英语是学生的必修课,学习英语可以改变命运的言论”,概括整合答案。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认识汉字作为文明载体的意义,高度认识汉字教育在传承传统文化和民族精神方面</a:t>
            </a:r>
            <a:r>
              <a:rPr dirty="0" smtClean="0"/>
              <a:t/>
            </a:r>
            <a:br>
              <a:rPr dirty="0" smtClean="0"/>
            </a:br>
            <a:r>
              <a:rPr lang="zh-CN" altLang="en-US" sz="1530" kern="0" dirty="0" smtClean="0">
                <a:solidFill>
                  <a:srgbClr val="000000"/>
                </a:solidFill>
                <a:latin typeface="Times New Roman" pitchFamily="65" charset="-122"/>
                <a:ea typeface="宋体" pitchFamily="65" charset="-122"/>
              </a:rPr>
              <a:t>的价值;摆脱不利因素的影响,把汉字教育当作凝神聚力、铸魂固本的战略工程;汉字教育工作</a:t>
            </a:r>
            <a:r>
              <a:rPr dirty="0" smtClean="0"/>
              <a:t/>
            </a:r>
            <a:br>
              <a:rPr dirty="0" smtClean="0"/>
            </a:br>
            <a:r>
              <a:rPr lang="zh-CN" altLang="en-US" sz="1530" kern="0" dirty="0" smtClean="0">
                <a:solidFill>
                  <a:srgbClr val="000000"/>
                </a:solidFill>
                <a:latin typeface="Times New Roman" pitchFamily="65" charset="-122"/>
                <a:ea typeface="宋体" pitchFamily="65" charset="-122"/>
              </a:rPr>
              <a:t>者遵循汉字自身的规律、特点,根据学生实际重新审视和创新汉字教学的方法。</a:t>
            </a:r>
            <a:endParaRPr lang="zh-CN" altLang="en-US" dirty="0" smtClean="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题干“从材料看,怎样才能更好地进行汉字教育”,答题关键是“怎样”“更好地进行</a:t>
            </a:r>
            <a:r>
              <a:rPr dirty="0"/>
              <a:t/>
            </a:r>
            <a:br>
              <a:rPr dirty="0"/>
            </a:br>
            <a:r>
              <a:rPr lang="zh-CN" altLang="en-US" sz="1530" kern="0" dirty="0" smtClean="0">
                <a:solidFill>
                  <a:srgbClr val="000000"/>
                </a:solidFill>
                <a:latin typeface="Times New Roman" pitchFamily="65" charset="-122"/>
                <a:ea typeface="宋体" pitchFamily="65" charset="-122"/>
              </a:rPr>
              <a:t>汉字教育”,答题区间在文章第一段和第三段中,筛选关键句“汉字是中华传统文化代代相传</a:t>
            </a:r>
            <a:r>
              <a:rPr dirty="0"/>
              <a:t/>
            </a:r>
            <a:br>
              <a:rPr dirty="0"/>
            </a:br>
            <a:r>
              <a:rPr lang="zh-CN" altLang="en-US" sz="1530" kern="0" dirty="0" smtClean="0">
                <a:solidFill>
                  <a:srgbClr val="000000"/>
                </a:solidFill>
                <a:latin typeface="Times New Roman" pitchFamily="65" charset="-122"/>
                <a:ea typeface="宋体" pitchFamily="65" charset="-122"/>
              </a:rPr>
              <a:t>并不断繁荣发展的根基”“汉字教育是凝神聚力、铸魂固本的战略工程”“尝试把每个汉</a:t>
            </a:r>
            <a:r>
              <a:rPr dirty="0"/>
              <a:t/>
            </a:r>
            <a:br>
              <a:rPr dirty="0"/>
            </a:br>
            <a:r>
              <a:rPr lang="zh-CN" altLang="en-US" sz="1530" kern="0" dirty="0" smtClean="0">
                <a:solidFill>
                  <a:srgbClr val="000000"/>
                </a:solidFill>
                <a:latin typeface="Times New Roman" pitchFamily="65" charset="-122"/>
                <a:ea typeface="宋体" pitchFamily="65" charset="-122"/>
              </a:rPr>
              <a:t>字的文化基因形象生动地传授给学生,让学生对汉字有兴趣、生爱恋、晓逻辑、会思考,甚至</a:t>
            </a:r>
            <a:r>
              <a:rPr dirty="0"/>
              <a:t/>
            </a:r>
            <a:br>
              <a:rPr dirty="0"/>
            </a:br>
            <a:r>
              <a:rPr lang="zh-CN" altLang="en-US" sz="1530" kern="0" dirty="0" smtClean="0">
                <a:solidFill>
                  <a:srgbClr val="000000"/>
                </a:solidFill>
                <a:latin typeface="Times New Roman" pitchFamily="65" charset="-122"/>
                <a:ea typeface="宋体" pitchFamily="65" charset="-122"/>
              </a:rPr>
              <a:t>实现以字养德的愿景。这类教学实验,对完善汉字教育有积极意义”,概括形成答案。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三、(2018南京、盐城、连云港二模,27—28)材料概括分析题。(15分)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中国文论一面讲诗言志,言为心声,好像语言一定表达真情实感,另一面又强调正名,要名实相</a:t>
            </a:r>
            <a:r>
              <a:t/>
            </a:r>
            <a:br/>
            <a:r>
              <a:rPr lang="zh-CN" altLang="en-US" sz="1530" kern="0" dirty="0" smtClean="0">
                <a:solidFill>
                  <a:srgbClr val="000000"/>
                </a:solidFill>
                <a:latin typeface="Times New Roman" pitchFamily="65" charset="-122"/>
                <a:ea typeface="宋体" pitchFamily="65" charset="-122"/>
              </a:rPr>
              <a:t>符,说明早意识到言辞不一定可靠,有欺诈的可能。孔子说“有德者必有言,有言者不必有</a:t>
            </a:r>
            <a:r>
              <a:t/>
            </a:r>
            <a:br/>
            <a:r>
              <a:rPr lang="zh-CN" altLang="en-US" sz="1530" kern="0" dirty="0" smtClean="0">
                <a:solidFill>
                  <a:srgbClr val="000000"/>
                </a:solidFill>
                <a:latin typeface="Times New Roman" pitchFamily="65" charset="-122"/>
                <a:ea typeface="宋体" pitchFamily="65" charset="-122"/>
              </a:rPr>
              <a:t>德”,就讲出了互相矛盾的两面。老子说,“信言不美,美言不信”,更明确地把可靠的话和好</a:t>
            </a:r>
            <a:r>
              <a:t/>
            </a:r>
            <a:br/>
            <a:r>
              <a:rPr lang="zh-CN" altLang="en-US" sz="1530" kern="0" dirty="0" smtClean="0">
                <a:solidFill>
                  <a:srgbClr val="000000"/>
                </a:solidFill>
                <a:latin typeface="Times New Roman" pitchFamily="65" charset="-122"/>
                <a:ea typeface="宋体" pitchFamily="65" charset="-122"/>
              </a:rPr>
              <a:t>听的话区别开。文学当然是美言,而且是想象的虚构,所以确实可以说“美言不信”。文学的</a:t>
            </a:r>
            <a:r>
              <a:t/>
            </a:r>
            <a:br/>
            <a:r>
              <a:rPr lang="zh-CN" altLang="en-US" sz="1530" kern="0" dirty="0" smtClean="0">
                <a:solidFill>
                  <a:srgbClr val="000000"/>
                </a:solidFill>
                <a:latin typeface="Times New Roman" pitchFamily="65" charset="-122"/>
                <a:ea typeface="宋体" pitchFamily="65" charset="-122"/>
              </a:rPr>
              <a:t>虚构不等于欺骗,但道学家鄙薄诗文,认为文章写得漂亮就很可疑。就连思想很符合儒家正统</a:t>
            </a:r>
            <a:r>
              <a:t/>
            </a:r>
            <a:br/>
            <a:r>
              <a:rPr lang="zh-CN" altLang="en-US" sz="1530" kern="0" dirty="0" smtClean="0">
                <a:solidFill>
                  <a:srgbClr val="000000"/>
                </a:solidFill>
                <a:latin typeface="Times New Roman" pitchFamily="65" charset="-122"/>
                <a:ea typeface="宋体" pitchFamily="65" charset="-122"/>
              </a:rPr>
              <a:t>的杜甫,也因为诗中有“穿花蛱蝶深深见,点水蜻蜓款款飞”,便受到程颐指责,说“如此闲言</a:t>
            </a:r>
            <a:r>
              <a:t/>
            </a:r>
            <a:br/>
            <a:r>
              <a:rPr lang="zh-CN" altLang="en-US" sz="1530" kern="0" dirty="0" smtClean="0">
                <a:solidFill>
                  <a:srgbClr val="000000"/>
                </a:solidFill>
                <a:latin typeface="Times New Roman" pitchFamily="65" charset="-122"/>
                <a:ea typeface="宋体" pitchFamily="65" charset="-122"/>
              </a:rPr>
              <a:t>语,道出做甚?”文人们往往自己就瞧不起自己:扬雄是汉赋一大作家,却说那是“壮夫不为”</a:t>
            </a:r>
            <a:r>
              <a:t/>
            </a:r>
            <a:br/>
            <a:r>
              <a:rPr lang="zh-CN" altLang="en-US" sz="1530" kern="0" dirty="0" smtClean="0">
                <a:solidFill>
                  <a:srgbClr val="000000"/>
                </a:solidFill>
                <a:latin typeface="Times New Roman" pitchFamily="65" charset="-122"/>
                <a:ea typeface="宋体" pitchFamily="65" charset="-122"/>
              </a:rPr>
              <a:t>的雕虫小技,后来曹植给杨修写信,就引用杨家这位祖先的话,说“辞赋小道”不足以“榆扬大</a:t>
            </a:r>
            <a:r>
              <a:t/>
            </a:r>
            <a:br/>
            <a:r>
              <a:rPr lang="zh-CN" altLang="en-US" sz="1530" kern="0" dirty="0" smtClean="0">
                <a:solidFill>
                  <a:srgbClr val="000000"/>
                </a:solidFill>
                <a:latin typeface="Times New Roman" pitchFamily="65" charset="-122"/>
                <a:ea typeface="宋体" pitchFamily="65" charset="-122"/>
              </a:rPr>
              <a:t>义,彰示来世”。弄得杨修不得不反驳,说他“述鄙宗之过言,窃以为未之思也”,就是说曹植</a:t>
            </a:r>
            <a:r>
              <a:t/>
            </a:r>
            <a:br/>
            <a:r>
              <a:rPr lang="zh-CN" altLang="en-US" sz="1530" kern="0" dirty="0" smtClean="0">
                <a:solidFill>
                  <a:srgbClr val="000000"/>
                </a:solidFill>
                <a:latin typeface="Times New Roman" pitchFamily="65" charset="-122"/>
                <a:ea typeface="宋体" pitchFamily="65" charset="-122"/>
              </a:rPr>
              <a:t>把话说过了头,有欠考虑。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在西方传统中,柏拉图认为诗本来就是模仿虚幻的现象世界,现象世界则模仿唯一真实的理念</a:t>
            </a:r>
            <a:r>
              <a:t/>
            </a:r>
            <a:br/>
            <a:r>
              <a:rPr lang="zh-CN" altLang="en-US" sz="1530" kern="0" dirty="0" smtClean="0">
                <a:solidFill>
                  <a:srgbClr val="000000"/>
                </a:solidFill>
                <a:latin typeface="Times New Roman" pitchFamily="65" charset="-122"/>
                <a:ea typeface="宋体" pitchFamily="65" charset="-122"/>
              </a:rPr>
              <a:t>世界,所以诗是模仿之模仿,与真实相隔两层。而且诗只激励人的感情,无助于理性,所以柏拉</a:t>
            </a:r>
            <a:r>
              <a:t/>
            </a:r>
            <a:br/>
            <a:r>
              <a:rPr lang="zh-CN" altLang="en-US" sz="1530" kern="0" dirty="0" smtClean="0">
                <a:solidFill>
                  <a:srgbClr val="000000"/>
                </a:solidFill>
                <a:latin typeface="Times New Roman" pitchFamily="65" charset="-122"/>
                <a:ea typeface="宋体" pitchFamily="65" charset="-122"/>
              </a:rPr>
              <a:t>图要把诗人驱逐出他所设想的理想国。柏拉图对诗的攻击在西方传统中影响深远,而认为诗</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不真实,于实际生活无补,就很接近“美言不信”的看法。所以,无论东方或西方,文学都常处</a:t>
            </a:r>
            <a:r>
              <a:t/>
            </a:r>
            <a:br/>
            <a:r>
              <a:rPr lang="zh-CN" altLang="en-US" sz="1530" kern="0" dirty="0" smtClean="0">
                <a:solidFill>
                  <a:srgbClr val="000000"/>
                </a:solidFill>
                <a:latin typeface="Times New Roman" pitchFamily="65" charset="-122"/>
                <a:ea typeface="宋体" pitchFamily="65" charset="-122"/>
              </a:rPr>
              <a:t>在边缘地位。过去压抑文学的或者是宗教,或者是政治和道德,而在现代,则恐怕是经济和商</a:t>
            </a:r>
            <a:r>
              <a:t/>
            </a:r>
            <a:br/>
            <a:r>
              <a:rPr lang="zh-CN" altLang="en-US" sz="1530" kern="0" dirty="0" smtClean="0">
                <a:solidFill>
                  <a:srgbClr val="000000"/>
                </a:solidFill>
                <a:latin typeface="Times New Roman" pitchFamily="65" charset="-122"/>
                <a:ea typeface="宋体" pitchFamily="65" charset="-122"/>
              </a:rPr>
              <a:t>业,或者说是只讲实用和功利的心态。然而没有诗和美,没有想象和精神价值,那样的人生又有</a:t>
            </a:r>
            <a:r>
              <a:t/>
            </a:r>
            <a:br/>
            <a:r>
              <a:rPr lang="zh-CN" altLang="en-US" sz="1530" kern="0" dirty="0" smtClean="0">
                <a:solidFill>
                  <a:srgbClr val="000000"/>
                </a:solidFill>
                <a:latin typeface="Times New Roman" pitchFamily="65" charset="-122"/>
                <a:ea typeface="宋体" pitchFamily="65" charset="-122"/>
              </a:rPr>
              <a:t>多少价值呢?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1.文中引用孔子、老子的话,有什么作用?(3分)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2.“无论东方或西方,文学都常处在边缘地位”,作者这样说的依据是什么?(6分)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3.依据文本,试概括诗的价值。(6分)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三、</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论证了语言和情志不完全统一;引用哲人名言,增强了文章的说服力。</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从题干的提问来看,考生需要先到文中找出孔子和老子的话,在文章第一段,孔子说,</a:t>
            </a:r>
            <a:r>
              <a:rPr sz="1500" dirty="0"/>
              <a:t/>
            </a:r>
            <a:br>
              <a:rPr sz="1500" dirty="0"/>
            </a:br>
            <a:r>
              <a:rPr lang="zh-CN" altLang="en-US" sz="1500" kern="0" dirty="0" smtClean="0">
                <a:solidFill>
                  <a:srgbClr val="000000"/>
                </a:solidFill>
                <a:latin typeface="Times New Roman" pitchFamily="65" charset="-122"/>
                <a:ea typeface="宋体" pitchFamily="65" charset="-122"/>
              </a:rPr>
              <a:t>“有德者必有言,有言者不必有德”,老子说“信言不美,美言不信”;然后结合前后文的内容</a:t>
            </a:r>
            <a:r>
              <a:rPr sz="1500" dirty="0"/>
              <a:t/>
            </a:r>
            <a:br>
              <a:rPr sz="1500" dirty="0"/>
            </a:br>
            <a:r>
              <a:rPr lang="zh-CN" altLang="en-US" sz="1500" kern="0" dirty="0" smtClean="0">
                <a:solidFill>
                  <a:srgbClr val="000000"/>
                </a:solidFill>
                <a:latin typeface="Times New Roman" pitchFamily="65" charset="-122"/>
                <a:ea typeface="宋体" pitchFamily="65" charset="-122"/>
              </a:rPr>
              <a:t>明确本段的中心,抓住“中国文论”“一面”“另一面”所领起的内容,特别是“言辞不一定</a:t>
            </a:r>
            <a:r>
              <a:rPr sz="1500" dirty="0"/>
              <a:t/>
            </a:r>
            <a:br>
              <a:rPr sz="1500" dirty="0"/>
            </a:br>
            <a:r>
              <a:rPr lang="zh-CN" altLang="en-US" sz="1500" kern="0" dirty="0" smtClean="0">
                <a:solidFill>
                  <a:srgbClr val="000000"/>
                </a:solidFill>
                <a:latin typeface="Times New Roman" pitchFamily="65" charset="-122"/>
                <a:ea typeface="宋体" pitchFamily="65" charset="-122"/>
              </a:rPr>
              <a:t>可靠”,孔子、老子的话的实质“互相矛盾”“可靠的话和好听的话区别开”等内容分析;接</a:t>
            </a:r>
            <a:r>
              <a:rPr sz="1500" dirty="0"/>
              <a:t/>
            </a:r>
            <a:br>
              <a:rPr sz="1500" dirty="0"/>
            </a:br>
            <a:r>
              <a:rPr lang="zh-CN" altLang="en-US" sz="1500" kern="0" dirty="0" smtClean="0">
                <a:solidFill>
                  <a:srgbClr val="000000"/>
                </a:solidFill>
                <a:latin typeface="Times New Roman" pitchFamily="65" charset="-122"/>
                <a:ea typeface="宋体" pitchFamily="65" charset="-122"/>
              </a:rPr>
              <a:t>着就要知道材料是为证明观点的,故第一段引用孔子和老子的话论证了语言和情志不完全统</a:t>
            </a:r>
            <a:r>
              <a:rPr sz="1500" dirty="0"/>
              <a:t/>
            </a:r>
            <a:br>
              <a:rPr sz="1500" dirty="0"/>
            </a:br>
            <a:r>
              <a:rPr lang="zh-CN" altLang="en-US" sz="1500" kern="0" dirty="0" smtClean="0">
                <a:solidFill>
                  <a:srgbClr val="000000"/>
                </a:solidFill>
                <a:latin typeface="Times New Roman" pitchFamily="65" charset="-122"/>
                <a:ea typeface="宋体" pitchFamily="65" charset="-122"/>
              </a:rPr>
              <a:t>一这一观点,增强了文章的说服力。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中国古代道学家鄙薄诗文;文学家自己也瞧不起自己;柏拉图把诗人驱逐出自己的理</a:t>
            </a:r>
            <a:r>
              <a:rPr sz="1500" dirty="0"/>
              <a:t/>
            </a:r>
            <a:br>
              <a:rPr sz="1500" dirty="0"/>
            </a:br>
            <a:r>
              <a:rPr lang="zh-CN" altLang="en-US" sz="1500" kern="0" dirty="0" smtClean="0">
                <a:solidFill>
                  <a:srgbClr val="000000"/>
                </a:solidFill>
                <a:latin typeface="Times New Roman" pitchFamily="65" charset="-122"/>
                <a:ea typeface="宋体" pitchFamily="65" charset="-122"/>
              </a:rPr>
              <a:t>想国。</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　</a:t>
            </a:r>
            <a:r>
              <a:rPr lang="zh-CN" altLang="en-US" sz="1500" kern="0" dirty="0" smtClean="0">
                <a:solidFill>
                  <a:srgbClr val="000000"/>
                </a:solidFill>
                <a:latin typeface="Times New Roman" pitchFamily="65" charset="-122"/>
                <a:ea typeface="宋体" pitchFamily="65" charset="-122"/>
              </a:rPr>
              <a:t>本题考查学生筛选概括信息的能力。首先到文中找到题干中的引文,在文章第二段,文</a:t>
            </a:r>
            <a:r>
              <a:rPr sz="1500" dirty="0"/>
              <a:t/>
            </a:r>
            <a:br>
              <a:rPr sz="1500" dirty="0"/>
            </a:br>
            <a:r>
              <a:rPr lang="zh-CN" altLang="en-US" sz="1500" kern="0" dirty="0" smtClean="0">
                <a:solidFill>
                  <a:srgbClr val="000000"/>
                </a:solidFill>
                <a:latin typeface="Times New Roman" pitchFamily="65" charset="-122"/>
                <a:ea typeface="宋体" pitchFamily="65" charset="-122"/>
              </a:rPr>
              <a:t>中说“所以,无论东方或西方,文学都常处在边缘地位”,可见答案应在前文。如文章第一段</a:t>
            </a:r>
            <a:r>
              <a:rPr sz="1500" dirty="0"/>
              <a:t/>
            </a:r>
            <a:br>
              <a:rPr sz="1500" dirty="0"/>
            </a:br>
            <a:r>
              <a:rPr lang="zh-CN" altLang="en-US" sz="1500" kern="0" dirty="0" smtClean="0">
                <a:solidFill>
                  <a:srgbClr val="000000"/>
                </a:solidFill>
                <a:latin typeface="Times New Roman" pitchFamily="65" charset="-122"/>
                <a:ea typeface="宋体" pitchFamily="65" charset="-122"/>
              </a:rPr>
              <a:t>“但道学家鄙薄诗文,认为文章写得漂亮就很可疑”“文人们往往自己就瞧不起自己”,文章</a:t>
            </a:r>
            <a:r>
              <a:rPr sz="1500" dirty="0"/>
              <a:t/>
            </a:r>
            <a:br>
              <a:rPr sz="1500" dirty="0"/>
            </a:br>
            <a:r>
              <a:rPr lang="zh-CN" altLang="en-US" sz="1500" kern="0" dirty="0" smtClean="0">
                <a:solidFill>
                  <a:srgbClr val="000000"/>
                </a:solidFill>
                <a:latin typeface="Times New Roman" pitchFamily="65" charset="-122"/>
                <a:ea typeface="宋体" pitchFamily="65" charset="-122"/>
              </a:rPr>
              <a:t>第二段“所以柏拉图要把诗人驱逐出他所设想的理想国”“柏拉图对诗的攻击在西方传统</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中影响深远”。考生只要找到这些内容,然后进行归纳概括即可。</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发送者的语气、态度产生理解偏差,而图文搭配的表情图像,会让信息的准确度和可接受度更</a:t>
            </a:r>
            <a:r>
              <a:rPr dirty="0"/>
              <a:t/>
            </a:r>
            <a:br>
              <a:rPr dirty="0"/>
            </a:br>
            <a:r>
              <a:rPr lang="zh-CN" altLang="en-US" sz="1530" kern="0" dirty="0" smtClean="0">
                <a:solidFill>
                  <a:srgbClr val="000000"/>
                </a:solidFill>
                <a:latin typeface="Times New Roman" pitchFamily="65" charset="-122"/>
                <a:ea typeface="宋体" pitchFamily="65" charset="-122"/>
              </a:rPr>
              <a:t>加凸显,使传播效果事半功倍。表情符号还使人们在交流时打破了时间和空间上的限制,建立</a:t>
            </a:r>
            <a:r>
              <a:rPr dirty="0"/>
              <a:t/>
            </a:r>
            <a:br>
              <a:rPr dirty="0"/>
            </a:br>
            <a:r>
              <a:rPr lang="zh-CN" altLang="en-US" sz="1530" kern="0" dirty="0" smtClean="0">
                <a:solidFill>
                  <a:srgbClr val="000000"/>
                </a:solidFill>
                <a:latin typeface="Times New Roman" pitchFamily="65" charset="-122"/>
                <a:ea typeface="宋体" pitchFamily="65" charset="-122"/>
              </a:rPr>
              <a:t>欢快轻松的“在场”语境,可以加强交流的互动性。其实人的社会互动也是一场关于“自我</a:t>
            </a:r>
            <a:r>
              <a:rPr dirty="0"/>
              <a:t/>
            </a:r>
            <a:br>
              <a:rPr dirty="0"/>
            </a:br>
            <a:r>
              <a:rPr lang="zh-CN" altLang="en-US" sz="1530" kern="0" dirty="0" smtClean="0">
                <a:solidFill>
                  <a:srgbClr val="000000"/>
                </a:solidFill>
                <a:latin typeface="Times New Roman" pitchFamily="65" charset="-122"/>
                <a:ea typeface="宋体" pitchFamily="65" charset="-122"/>
              </a:rPr>
              <a:t>呈现”的表演。长期处于表情符号丰富的交流语境中,通过独特的表情符号进行自我表达,展</a:t>
            </a:r>
            <a:r>
              <a:rPr dirty="0"/>
              <a:t/>
            </a:r>
            <a:br>
              <a:rPr dirty="0"/>
            </a:br>
            <a:r>
              <a:rPr lang="zh-CN" altLang="en-US" sz="1530" kern="0" dirty="0" smtClean="0">
                <a:solidFill>
                  <a:srgbClr val="000000"/>
                </a:solidFill>
                <a:latin typeface="Times New Roman" pitchFamily="65" charset="-122"/>
                <a:ea typeface="宋体" pitchFamily="65" charset="-122"/>
              </a:rPr>
              <a:t>现个性,会不知不觉地将“我”塑造为社交所需要的形象。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(节选自胡远珍《网络社交中表情符号的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表达与象征意义分析》,有删改)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1.网络表情符号经历了哪几个发展阶段? (4分)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2.请简要概括网络表情符号的特点。(5分)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3.根据材料,概括网络表情符号流行的原因。(6分)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诗言志,表达真情实感;诗是美言,给人美的享受;诗是想象的虚构,引导人超越现实;诗</a:t>
            </a:r>
            <a:r>
              <a:rPr dirty="0"/>
              <a:t/>
            </a:r>
            <a:br>
              <a:rPr dirty="0"/>
            </a:br>
            <a:r>
              <a:rPr lang="zh-CN" altLang="en-US" sz="1530" kern="0" dirty="0" smtClean="0">
                <a:solidFill>
                  <a:srgbClr val="000000"/>
                </a:solidFill>
                <a:latin typeface="Times New Roman" pitchFamily="65" charset="-122"/>
                <a:ea typeface="宋体" pitchFamily="65" charset="-122"/>
              </a:rPr>
              <a:t>创造的精神价值,使人生更有价值。</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本题的答题要点在“诗的价值”,也就是“作用”,首先要找准信息点,然后适当进行归</a:t>
            </a:r>
            <a:r>
              <a:rPr dirty="0"/>
              <a:t/>
            </a:r>
            <a:br>
              <a:rPr dirty="0"/>
            </a:br>
            <a:r>
              <a:rPr lang="zh-CN" altLang="en-US" sz="1530" kern="0" dirty="0" smtClean="0">
                <a:solidFill>
                  <a:srgbClr val="000000"/>
                </a:solidFill>
                <a:latin typeface="Times New Roman" pitchFamily="65" charset="-122"/>
                <a:ea typeface="宋体" pitchFamily="65" charset="-122"/>
              </a:rPr>
              <a:t>纳或转换表达方式,就可以得分。如第一段开头“中国文论一面讲诗言志,言为心声,好像语言</a:t>
            </a:r>
            <a:r>
              <a:rPr dirty="0"/>
              <a:t/>
            </a:r>
            <a:br>
              <a:rPr dirty="0"/>
            </a:br>
            <a:r>
              <a:rPr lang="zh-CN" altLang="en-US" sz="1530" kern="0" dirty="0" smtClean="0">
                <a:solidFill>
                  <a:srgbClr val="000000"/>
                </a:solidFill>
                <a:latin typeface="Times New Roman" pitchFamily="65" charset="-122"/>
                <a:ea typeface="宋体" pitchFamily="65" charset="-122"/>
              </a:rPr>
              <a:t>一定表达真情实感”,由此可以概括出第一点“诗言志,表达真情实感”;“文学当然是美言,</a:t>
            </a:r>
            <a:r>
              <a:rPr dirty="0"/>
              <a:t/>
            </a:r>
            <a:br>
              <a:rPr dirty="0"/>
            </a:br>
            <a:r>
              <a:rPr lang="zh-CN" altLang="en-US" sz="1530" kern="0" dirty="0" smtClean="0">
                <a:solidFill>
                  <a:srgbClr val="000000"/>
                </a:solidFill>
                <a:latin typeface="Times New Roman" pitchFamily="65" charset="-122"/>
                <a:ea typeface="宋体" pitchFamily="65" charset="-122"/>
              </a:rPr>
              <a:t>而且是想象的虚构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”,这是说文学(诗歌)是美言,是想象的虚构,诗激励人的情感;文章最后</a:t>
            </a:r>
            <a:r>
              <a:rPr dirty="0"/>
              <a:t/>
            </a:r>
            <a:br>
              <a:rPr dirty="0"/>
            </a:br>
            <a:r>
              <a:rPr lang="zh-CN" altLang="en-US" sz="1530" kern="0" dirty="0" smtClean="0">
                <a:solidFill>
                  <a:srgbClr val="000000"/>
                </a:solidFill>
                <a:latin typeface="Times New Roman" pitchFamily="65" charset="-122"/>
                <a:ea typeface="宋体" pitchFamily="65" charset="-122"/>
              </a:rPr>
              <a:t>一句“然而没有诗和美,没有想象和精神价值,那样的人生又有多少价值呢”,是说诗歌对人的</a:t>
            </a:r>
            <a:r>
              <a:rPr dirty="0"/>
              <a:t/>
            </a:r>
            <a:br>
              <a:rPr dirty="0"/>
            </a:br>
            <a:r>
              <a:rPr lang="zh-CN" altLang="en-US" sz="1530" kern="0" dirty="0" smtClean="0">
                <a:solidFill>
                  <a:srgbClr val="000000"/>
                </a:solidFill>
                <a:latin typeface="Times New Roman" pitchFamily="65" charset="-122"/>
                <a:ea typeface="宋体" pitchFamily="65" charset="-122"/>
              </a:rPr>
              <a:t>精神生活的丰富意义等。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四、(2017无锡一模,25—27)材料概括分析题。(15分)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顾炎武是明末清初著名思想家,《日知录》是一部“</a:t>
            </a:r>
            <a:r>
              <a:rPr lang="zh-CN" altLang="en-US" sz="1530" u="sng" kern="0" dirty="0" smtClean="0">
                <a:solidFill>
                  <a:srgbClr val="000000"/>
                </a:solidFill>
                <a:latin typeface="Times New Roman" pitchFamily="65" charset="-122"/>
                <a:ea typeface="宋体" pitchFamily="65" charset="-122"/>
              </a:rPr>
              <a:t>资治</a:t>
            </a:r>
            <a:r>
              <a:rPr lang="zh-CN" altLang="en-US" sz="1530" kern="0" dirty="0" smtClean="0">
                <a:solidFill>
                  <a:srgbClr val="000000"/>
                </a:solidFill>
                <a:latin typeface="Times New Roman" pitchFamily="65" charset="-122"/>
                <a:ea typeface="宋体" pitchFamily="65" charset="-122"/>
              </a:rPr>
              <a:t>”之书,是他学术和思想的结晶。</a:t>
            </a:r>
            <a:r>
              <a:rPr dirty="0"/>
              <a:t/>
            </a:r>
            <a:br>
              <a:rPr dirty="0"/>
            </a:br>
            <a:r>
              <a:rPr lang="zh-CN" altLang="en-US" sz="1530" kern="0" dirty="0" smtClean="0">
                <a:solidFill>
                  <a:srgbClr val="000000"/>
                </a:solidFill>
                <a:latin typeface="Times New Roman" pitchFamily="65" charset="-122"/>
                <a:ea typeface="宋体" pitchFamily="65" charset="-122"/>
              </a:rPr>
              <a:t>“日知”,出自“日知其所亡,月无忘其所能,可谓好学也已矣”。至于成书过程,顾炎武说:</a:t>
            </a:r>
            <a:r>
              <a:rPr dirty="0"/>
              <a:t/>
            </a:r>
            <a:br>
              <a:rPr dirty="0"/>
            </a:br>
            <a:r>
              <a:rPr lang="zh-CN" altLang="en-US" sz="1530" kern="0" dirty="0" smtClean="0">
                <a:solidFill>
                  <a:srgbClr val="000000"/>
                </a:solidFill>
                <a:latin typeface="Times New Roman" pitchFamily="65" charset="-122"/>
                <a:ea typeface="宋体" pitchFamily="65" charset="-122"/>
              </a:rPr>
              <a:t>“愚自少读书,有所得辄记之。其有不合,复改定</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积三十余年,乃成一编。”《日知录》初</a:t>
            </a:r>
            <a:r>
              <a:rPr dirty="0"/>
              <a:t/>
            </a:r>
            <a:br>
              <a:rPr dirty="0"/>
            </a:br>
            <a:r>
              <a:rPr lang="zh-CN" altLang="en-US" sz="1530" kern="0" dirty="0" smtClean="0">
                <a:solidFill>
                  <a:srgbClr val="000000"/>
                </a:solidFill>
                <a:latin typeface="Times New Roman" pitchFamily="65" charset="-122"/>
                <a:ea typeface="宋体" pitchFamily="65" charset="-122"/>
              </a:rPr>
              <a:t>刻本完成后,他仍不断新写札记,充实内容,纠正讹误。他说著书当如“采铜于山”,而不可</a:t>
            </a:r>
            <a:r>
              <a:rPr dirty="0"/>
              <a:t/>
            </a:r>
            <a:br>
              <a:rPr dirty="0"/>
            </a:br>
            <a:r>
              <a:rPr lang="zh-CN" altLang="en-US" sz="1530" kern="0" dirty="0" smtClean="0">
                <a:solidFill>
                  <a:srgbClr val="000000"/>
                </a:solidFill>
                <a:latin typeface="Times New Roman" pitchFamily="65" charset="-122"/>
                <a:ea typeface="宋体" pitchFamily="65" charset="-122"/>
              </a:rPr>
              <a:t>“废铜铸钱”,急于求成。他看到了明朝末年社会弊病丛生,风气日益衰败,民生凋敝的景象,</a:t>
            </a:r>
            <a:r>
              <a:rPr dirty="0"/>
              <a:t/>
            </a:r>
            <a:br>
              <a:rPr dirty="0"/>
            </a:br>
            <a:r>
              <a:rPr lang="zh-CN" altLang="en-US" sz="1530" kern="0" dirty="0" smtClean="0">
                <a:solidFill>
                  <a:srgbClr val="000000"/>
                </a:solidFill>
                <a:latin typeface="Times New Roman" pitchFamily="65" charset="-122"/>
                <a:ea typeface="宋体" pitchFamily="65" charset="-122"/>
              </a:rPr>
              <a:t>于是将自己的“经世”见解——“明学术,正人心,拨乱世以兴太平之事”寄于书中。他引古</a:t>
            </a:r>
            <a:r>
              <a:rPr dirty="0"/>
              <a:t/>
            </a:r>
            <a:br>
              <a:rPr dirty="0"/>
            </a:br>
            <a:r>
              <a:rPr lang="zh-CN" altLang="en-US" sz="1530" kern="0" dirty="0" smtClean="0">
                <a:solidFill>
                  <a:srgbClr val="000000"/>
                </a:solidFill>
                <a:latin typeface="Times New Roman" pitchFamily="65" charset="-122"/>
                <a:ea typeface="宋体" pitchFamily="65" charset="-122"/>
              </a:rPr>
              <a:t>人言论,必加“立言之人”,还说“古人又述古人之言,则两引之。不可袭以为己说也”。他在</a:t>
            </a:r>
            <a:r>
              <a:rPr dirty="0"/>
              <a:t/>
            </a:r>
            <a:br>
              <a:rPr dirty="0"/>
            </a:br>
            <a:r>
              <a:rPr lang="zh-CN" altLang="en-US" sz="1530" kern="0" dirty="0" smtClean="0">
                <a:solidFill>
                  <a:srgbClr val="000000"/>
                </a:solidFill>
                <a:latin typeface="Times New Roman" pitchFamily="65" charset="-122"/>
                <a:ea typeface="宋体" pitchFamily="65" charset="-122"/>
              </a:rPr>
              <a:t>《日知录》中提出了“</a:t>
            </a:r>
            <a:r>
              <a:rPr lang="zh-CN" altLang="en-US" sz="1530" u="sng" kern="0" dirty="0" smtClean="0">
                <a:solidFill>
                  <a:srgbClr val="000000"/>
                </a:solidFill>
                <a:latin typeface="Times New Roman" pitchFamily="65" charset="-122"/>
                <a:ea typeface="宋体" pitchFamily="65" charset="-122"/>
              </a:rPr>
              <a:t>天下兴亡,匹夫有责</a:t>
            </a:r>
            <a:r>
              <a:rPr lang="zh-CN" altLang="en-US" sz="1530" kern="0" dirty="0" smtClean="0">
                <a:solidFill>
                  <a:srgbClr val="000000"/>
                </a:solidFill>
                <a:latin typeface="Times New Roman" pitchFamily="65" charset="-122"/>
                <a:ea typeface="宋体" pitchFamily="65" charset="-122"/>
              </a:rPr>
              <a:t>”的著名论点。他认为改朝换代、权力更替,属于</a:t>
            </a:r>
            <a:r>
              <a:rPr dirty="0"/>
              <a:t/>
            </a:r>
            <a:br>
              <a:rPr dirty="0"/>
            </a:br>
            <a:r>
              <a:rPr lang="zh-CN" altLang="en-US" sz="1530" kern="0" dirty="0" smtClean="0">
                <a:solidFill>
                  <a:srgbClr val="000000"/>
                </a:solidFill>
                <a:latin typeface="Times New Roman" pitchFamily="65" charset="-122"/>
                <a:ea typeface="宋体" pitchFamily="65" charset="-122"/>
              </a:rPr>
              <a:t>“亡国”,肉食者谋之,与百姓没有大的干系;而败义伤教、无君无父、道德沦丧,则会使整个</a:t>
            </a:r>
            <a:r>
              <a:rPr dirty="0"/>
              <a:t/>
            </a:r>
            <a:br>
              <a:rPr dirty="0"/>
            </a:br>
            <a:r>
              <a:rPr lang="zh-CN" altLang="en-US" sz="1530" kern="0" dirty="0" smtClean="0">
                <a:solidFill>
                  <a:srgbClr val="000000"/>
                </a:solidFill>
                <a:latin typeface="Times New Roman" pitchFamily="65" charset="-122"/>
                <a:ea typeface="宋体" pitchFamily="65" charset="-122"/>
              </a:rPr>
              <a:t>民族陷于衰败,属于“亡天下”。“保天下者,匹夫之贱,与有责焉耳矣”。这里提出的“天下</a:t>
            </a:r>
            <a:r>
              <a:rPr dirty="0"/>
              <a:t/>
            </a:r>
            <a:br>
              <a:rPr dirty="0"/>
            </a:br>
            <a:r>
              <a:rPr lang="zh-CN" altLang="en-US" sz="1530" kern="0" dirty="0" smtClean="0">
                <a:solidFill>
                  <a:srgbClr val="000000"/>
                </a:solidFill>
                <a:latin typeface="Times New Roman" pitchFamily="65" charset="-122"/>
                <a:ea typeface="宋体" pitchFamily="65" charset="-122"/>
              </a:rPr>
              <a:t>兴亡”其实已不再是针对反清复明,而是在于捍卫社会的道德、公平与正义,事关民族的命</a:t>
            </a:r>
            <a:r>
              <a:rPr dirty="0"/>
              <a:t/>
            </a:r>
            <a:br>
              <a:rPr dirty="0"/>
            </a:br>
            <a:r>
              <a:rPr lang="zh-CN" altLang="en-US" sz="1530" kern="0" dirty="0" smtClean="0">
                <a:solidFill>
                  <a:srgbClr val="000000"/>
                </a:solidFill>
                <a:latin typeface="Times New Roman" pitchFamily="65" charset="-122"/>
                <a:ea typeface="宋体" pitchFamily="65" charset="-122"/>
              </a:rPr>
              <a:t>运。他认为以天下之大,仅靠君主一人是管理不好的,而应该扩大民间百姓的权力,重视民众的</a:t>
            </a:r>
            <a:r>
              <a:rPr dirty="0"/>
              <a:t/>
            </a:r>
            <a:br>
              <a:rPr dirty="0"/>
            </a:br>
            <a:r>
              <a:rPr lang="zh-CN" altLang="en-US" sz="1530" kern="0" dirty="0" smtClean="0">
                <a:solidFill>
                  <a:srgbClr val="000000"/>
                </a:solidFill>
                <a:latin typeface="Times New Roman" pitchFamily="65" charset="-122"/>
                <a:ea typeface="宋体" pitchFamily="65" charset="-122"/>
              </a:rPr>
              <a:t>力量,突出民众的地位,民心向背是治乱成功与否的根本。他以“封建”和“郡县”制度为例,</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说封建制变为郡县制,这是历史的必然,当郡县制的弊端又到了极点,就必须顺应时势进行变</a:t>
            </a:r>
            <a:r>
              <a:t/>
            </a:r>
            <a:br/>
            <a:r>
              <a:rPr lang="zh-CN" altLang="en-US" sz="1530" kern="0" dirty="0" smtClean="0">
                <a:solidFill>
                  <a:srgbClr val="000000"/>
                </a:solidFill>
                <a:latin typeface="Times New Roman" pitchFamily="65" charset="-122"/>
                <a:ea typeface="宋体" pitchFamily="65" charset="-122"/>
              </a:rPr>
              <a:t>革,否则,危机将一天比一天严重。“目击世趋,方知治乱之关,必在人心风俗。而所以转移人</a:t>
            </a:r>
            <a:r>
              <a:t/>
            </a:r>
            <a:br/>
            <a:r>
              <a:rPr lang="zh-CN" altLang="en-US" sz="1530" kern="0" dirty="0" smtClean="0">
                <a:solidFill>
                  <a:srgbClr val="000000"/>
                </a:solidFill>
                <a:latin typeface="Times New Roman" pitchFamily="65" charset="-122"/>
                <a:ea typeface="宋体" pitchFamily="65" charset="-122"/>
              </a:rPr>
              <a:t>心,整顿风俗,则教化纪纲为不可阙矣”。这是他历史盛衰思想的又一基本观点。他还说,“国</a:t>
            </a:r>
            <a:r>
              <a:t/>
            </a:r>
            <a:br/>
            <a:r>
              <a:rPr lang="zh-CN" altLang="en-US" sz="1530" kern="0" dirty="0" smtClean="0">
                <a:solidFill>
                  <a:srgbClr val="000000"/>
                </a:solidFill>
                <a:latin typeface="Times New Roman" pitchFamily="65" charset="-122"/>
                <a:ea typeface="宋体" pitchFamily="65" charset="-122"/>
              </a:rPr>
              <a:t>家之所以长治而不乱者,人才也。”缺乏人才,就预示着国家的衰亡。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(节选自钟岳文《&lt;日知录&gt;:一部讲求经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世之学的“资治之书”》,有删改)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1.请解释“天下兴亡,匹夫有责”在文中的意思。(4分)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2.请简要概括顾炎武的治学态度。(5分)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3.请结合材料,分析《日知录》中“资治”的意义。(6分)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“天下兴亡”不是指改朝换代、权力更替(或反清复明),而是指民族的兴盛灭亡。败</a:t>
            </a:r>
            <a:r>
              <a:rPr dirty="0"/>
              <a:t/>
            </a:r>
            <a:br>
              <a:rPr dirty="0"/>
            </a:br>
            <a:r>
              <a:rPr lang="zh-CN" altLang="en-US" sz="1530" kern="0" dirty="0" smtClean="0">
                <a:solidFill>
                  <a:srgbClr val="000000"/>
                </a:solidFill>
                <a:latin typeface="Times New Roman" pitchFamily="65" charset="-122"/>
                <a:ea typeface="宋体" pitchFamily="65" charset="-122"/>
              </a:rPr>
              <a:t>义伤教、无君无父、道德沦丧,会使整个民族陷于衰败(或捍卫社会道德、公平与正义事关民</a:t>
            </a:r>
            <a:r>
              <a:rPr dirty="0"/>
              <a:t/>
            </a:r>
            <a:br>
              <a:rPr dirty="0"/>
            </a:br>
            <a:r>
              <a:rPr lang="zh-CN" altLang="en-US" sz="1530" kern="0" dirty="0" smtClean="0">
                <a:solidFill>
                  <a:srgbClr val="000000"/>
                </a:solidFill>
                <a:latin typeface="Times New Roman" pitchFamily="65" charset="-122"/>
                <a:ea typeface="宋体" pitchFamily="65" charset="-122"/>
              </a:rPr>
              <a:t>族命运),每一个平民百姓都肩负责任。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“天下兴亡,匹夫有责”在文中的意思即文中所阐述的顾炎武关于国家兴亡与民众责</a:t>
            </a:r>
            <a:r>
              <a:rPr dirty="0"/>
              <a:t/>
            </a:r>
            <a:br>
              <a:rPr dirty="0"/>
            </a:br>
            <a:r>
              <a:rPr lang="zh-CN" altLang="en-US" sz="1530" kern="0" dirty="0" smtClean="0">
                <a:solidFill>
                  <a:srgbClr val="000000"/>
                </a:solidFill>
                <a:latin typeface="Times New Roman" pitchFamily="65" charset="-122"/>
                <a:ea typeface="宋体" pitchFamily="65" charset="-122"/>
              </a:rPr>
              <a:t>任关系的观点,筛选出“他认为改朝换代、权力更替,属于‘亡国’,</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而败义伤教、无君无</a:t>
            </a:r>
            <a:r>
              <a:rPr dirty="0"/>
              <a:t/>
            </a:r>
            <a:br>
              <a:rPr dirty="0"/>
            </a:br>
            <a:r>
              <a:rPr lang="zh-CN" altLang="en-US" sz="1530" kern="0" dirty="0" smtClean="0">
                <a:solidFill>
                  <a:srgbClr val="000000"/>
                </a:solidFill>
                <a:latin typeface="Times New Roman" pitchFamily="65" charset="-122"/>
                <a:ea typeface="宋体" pitchFamily="65" charset="-122"/>
              </a:rPr>
              <a:t>父、道德沦丧,则会使整个民族陷于衰败,属于‘亡天下’”“重视民众的力量,突出民众的地</a:t>
            </a:r>
            <a:r>
              <a:rPr dirty="0"/>
              <a:t/>
            </a:r>
            <a:br>
              <a:rPr dirty="0"/>
            </a:br>
            <a:r>
              <a:rPr lang="zh-CN" altLang="en-US" sz="1530" kern="0" dirty="0" smtClean="0">
                <a:solidFill>
                  <a:srgbClr val="000000"/>
                </a:solidFill>
                <a:latin typeface="Times New Roman" pitchFamily="65" charset="-122"/>
                <a:ea typeface="宋体" pitchFamily="65" charset="-122"/>
              </a:rPr>
              <a:t>位,民心向背是治乱成功与否的根本”等语句,进行整合概括。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学而不已,注重积累,精益求精,经世致用,尊重他人学术成果。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文本材料的前半部分阐述了顾炎武的治学态度,只要能梳理该部分内容,结合具体语句,</a:t>
            </a:r>
            <a:r>
              <a:rPr dirty="0"/>
              <a:t/>
            </a:r>
            <a:br>
              <a:rPr dirty="0"/>
            </a:br>
            <a:r>
              <a:rPr lang="zh-CN" altLang="en-US" sz="1530" kern="0" dirty="0" smtClean="0">
                <a:solidFill>
                  <a:srgbClr val="000000"/>
                </a:solidFill>
                <a:latin typeface="Times New Roman" pitchFamily="65" charset="-122"/>
                <a:ea typeface="宋体" pitchFamily="65" charset="-122"/>
              </a:rPr>
              <a:t>提炼文中的关键词语,如“好学”“积三十余年”“充实内容,纠正讹误”“‘经世’见解”</a:t>
            </a:r>
            <a:r>
              <a:rPr dirty="0"/>
              <a:t/>
            </a:r>
            <a:br>
              <a:rPr dirty="0"/>
            </a:br>
            <a:r>
              <a:rPr lang="zh-CN" altLang="en-US" sz="1530" kern="0" dirty="0" smtClean="0">
                <a:solidFill>
                  <a:srgbClr val="000000"/>
                </a:solidFill>
                <a:latin typeface="Times New Roman" pitchFamily="65" charset="-122"/>
                <a:ea typeface="宋体" pitchFamily="65" charset="-122"/>
              </a:rPr>
              <a:t>则不难概括。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①为官者应担起国家兴盛的责任</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民族命运也事关每一个平民百姓</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民心向背是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治乱成功与否的根本</a:t>
            </a:r>
            <a:r>
              <a:rPr lang="en-US" altLang="zh-CN" sz="1530" kern="0" dirty="0" smtClean="0">
                <a:solidFill>
                  <a:srgbClr val="000000"/>
                </a:solidFill>
                <a:latin typeface="Times New Roman" pitchFamily="65" charset="-122"/>
                <a:ea typeface="宋体" pitchFamily="65" charset="-122"/>
              </a:rPr>
              <a:t>;④</a:t>
            </a:r>
            <a:r>
              <a:rPr lang="zh-CN" altLang="en-US" sz="1530" kern="0" dirty="0" smtClean="0">
                <a:solidFill>
                  <a:srgbClr val="000000"/>
                </a:solidFill>
                <a:latin typeface="Times New Roman" pitchFamily="65" charset="-122"/>
                <a:ea typeface="宋体" pitchFamily="65" charset="-122"/>
              </a:rPr>
              <a:t>要顺应时势进行改革</a:t>
            </a:r>
            <a:r>
              <a:rPr lang="en-US" altLang="zh-CN" sz="1530" kern="0" dirty="0" smtClean="0">
                <a:solidFill>
                  <a:srgbClr val="000000"/>
                </a:solidFill>
                <a:latin typeface="Times New Roman" pitchFamily="65" charset="-122"/>
                <a:ea typeface="宋体" pitchFamily="65" charset="-122"/>
              </a:rPr>
              <a:t>;⑤</a:t>
            </a:r>
            <a:r>
              <a:rPr lang="zh-CN" altLang="en-US" sz="1530" kern="0" dirty="0" smtClean="0">
                <a:solidFill>
                  <a:srgbClr val="000000"/>
                </a:solidFill>
                <a:latin typeface="Times New Roman" pitchFamily="65" charset="-122"/>
                <a:ea typeface="宋体" pitchFamily="65" charset="-122"/>
              </a:rPr>
              <a:t>重视人心风俗</a:t>
            </a:r>
            <a:r>
              <a:rPr lang="en-US" altLang="zh-CN" sz="1530" kern="0" dirty="0" smtClean="0">
                <a:solidFill>
                  <a:srgbClr val="000000"/>
                </a:solidFill>
                <a:latin typeface="Times New Roman" pitchFamily="65" charset="-122"/>
                <a:ea typeface="宋体" pitchFamily="65" charset="-122"/>
              </a:rPr>
              <a:t>;⑥</a:t>
            </a:r>
            <a:r>
              <a:rPr lang="zh-CN" altLang="en-US" sz="1530" kern="0" dirty="0" smtClean="0">
                <a:solidFill>
                  <a:srgbClr val="000000"/>
                </a:solidFill>
                <a:latin typeface="Times New Roman" pitchFamily="65" charset="-122"/>
                <a:ea typeface="宋体" pitchFamily="65" charset="-122"/>
              </a:rPr>
              <a:t>人才对国家治乱至关重要。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理解词语的意思,不仅要指出这个词的表层含义,还要结合语境和上下文来理解其深层</a:t>
            </a:r>
            <a:r>
              <a:rPr dirty="0"/>
              <a:t/>
            </a:r>
            <a:br>
              <a:rPr dirty="0"/>
            </a:br>
            <a:r>
              <a:rPr lang="zh-CN" altLang="en-US" sz="1530" kern="0" dirty="0" smtClean="0">
                <a:solidFill>
                  <a:srgbClr val="000000"/>
                </a:solidFill>
                <a:latin typeface="Times New Roman" pitchFamily="65" charset="-122"/>
                <a:ea typeface="宋体" pitchFamily="65" charset="-122"/>
              </a:rPr>
              <a:t>含义。可结合“《日知录》是一部‘资治’之书,是他学术和思想的结晶”“‘经世’见解</a:t>
            </a:r>
            <a:r>
              <a:rPr dirty="0"/>
              <a:t/>
            </a:r>
            <a:br>
              <a:rPr dirty="0"/>
            </a:br>
            <a:r>
              <a:rPr lang="zh-CN" altLang="en-US" sz="1530" kern="0" dirty="0" smtClean="0">
                <a:solidFill>
                  <a:srgbClr val="000000"/>
                </a:solidFill>
                <a:latin typeface="Times New Roman" pitchFamily="65" charset="-122"/>
                <a:ea typeface="宋体" pitchFamily="65" charset="-122"/>
              </a:rPr>
              <a:t>——‘明学术,正人心,拨乱世以兴太平之事’寄于书中”等分析,还可结合“资治通鉴”中的</a:t>
            </a:r>
            <a:r>
              <a:rPr dirty="0"/>
              <a:t/>
            </a:r>
            <a:br>
              <a:rPr dirty="0"/>
            </a:br>
            <a:r>
              <a:rPr lang="zh-CN" altLang="en-US" sz="1530" kern="0" dirty="0" smtClean="0">
                <a:solidFill>
                  <a:srgbClr val="000000"/>
                </a:solidFill>
                <a:latin typeface="Times New Roman" pitchFamily="65" charset="-122"/>
                <a:ea typeface="宋体" pitchFamily="65" charset="-122"/>
              </a:rPr>
              <a:t>“资治”的含义理解,只要言之有理,与责任、民族兴亡等有关即可。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五、(2017南通、泰州二模,26—28)材料概括分析题。(15分)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幽默本是人生的一部分,所以一国的文化,到了相当的程度,必有幽默的文学出现。人之智慧已</a:t>
            </a:r>
            <a:r>
              <a:rPr sz="1500" dirty="0"/>
              <a:t/>
            </a:r>
            <a:br>
              <a:rPr sz="1500" dirty="0"/>
            </a:br>
            <a:r>
              <a:rPr lang="zh-CN" altLang="en-US" sz="1500" kern="0" dirty="0" smtClean="0">
                <a:solidFill>
                  <a:srgbClr val="000000"/>
                </a:solidFill>
                <a:latin typeface="Times New Roman" pitchFamily="65" charset="-122"/>
                <a:ea typeface="宋体" pitchFamily="65" charset="-122"/>
              </a:rPr>
              <a:t>启,对付各种问题之外,尚有余力从容出之,遂有幽默。或者一旦聪明起来,对人之智慧本身发</a:t>
            </a:r>
            <a:r>
              <a:rPr sz="1500" dirty="0"/>
              <a:t/>
            </a:r>
            <a:br>
              <a:rPr sz="1500" dirty="0"/>
            </a:br>
            <a:r>
              <a:rPr lang="zh-CN" altLang="en-US" sz="1500" kern="0" dirty="0" smtClean="0">
                <a:solidFill>
                  <a:srgbClr val="000000"/>
                </a:solidFill>
                <a:latin typeface="Times New Roman" pitchFamily="65" charset="-122"/>
                <a:ea typeface="宋体" pitchFamily="65" charset="-122"/>
              </a:rPr>
              <a:t>生疑惑,处处发现人类的愚笨、矛盾、偏执、自大,幽默也就跟着出现。幽默,广义上,常包括</a:t>
            </a:r>
            <a:r>
              <a:rPr sz="1500" dirty="0"/>
              <a:t/>
            </a:r>
            <a:br>
              <a:rPr sz="1500" dirty="0"/>
            </a:br>
            <a:r>
              <a:rPr lang="zh-CN" altLang="en-US" sz="1500" kern="0" dirty="0" smtClean="0">
                <a:solidFill>
                  <a:srgbClr val="000000"/>
                </a:solidFill>
                <a:latin typeface="Times New Roman" pitchFamily="65" charset="-122"/>
                <a:ea typeface="宋体" pitchFamily="65" charset="-122"/>
              </a:rPr>
              <a:t>一切使人发笑的文字。狭义上,幽默与讽刺、揶揄有别。这几种风调,都含有笑的成分。不过</a:t>
            </a:r>
            <a:r>
              <a:rPr sz="1500" dirty="0"/>
              <a:t/>
            </a:r>
            <a:br>
              <a:rPr sz="1500" dirty="0"/>
            </a:br>
            <a:r>
              <a:rPr lang="zh-CN" altLang="en-US" sz="1500" kern="0" dirty="0" smtClean="0">
                <a:solidFill>
                  <a:srgbClr val="000000"/>
                </a:solidFill>
                <a:latin typeface="Times New Roman" pitchFamily="65" charset="-122"/>
                <a:ea typeface="宋体" pitchFamily="65" charset="-122"/>
              </a:rPr>
              <a:t>笑之立意态度,各有不同。有的是和缓,有的是酸辣;有的是片语解颐,有的是鄙薄蔑视。一般</a:t>
            </a:r>
            <a:r>
              <a:rPr sz="1500" dirty="0"/>
              <a:t/>
            </a:r>
            <a:br>
              <a:rPr sz="1500" dirty="0"/>
            </a:br>
            <a:r>
              <a:rPr lang="zh-CN" altLang="en-US" sz="1500" kern="0" dirty="0" smtClean="0">
                <a:solidFill>
                  <a:srgbClr val="000000"/>
                </a:solidFill>
                <a:latin typeface="Times New Roman" pitchFamily="65" charset="-122"/>
                <a:ea typeface="宋体" pitchFamily="65" charset="-122"/>
              </a:rPr>
              <a:t>人认为幽默是俏皮讽刺,因为即使说笑话之时,亦必关心世道,讽刺时事,然后可成为文章。其</a:t>
            </a:r>
            <a:r>
              <a:rPr sz="1500" dirty="0"/>
              <a:t/>
            </a:r>
            <a:br>
              <a:rPr sz="1500" dirty="0"/>
            </a:br>
            <a:r>
              <a:rPr lang="zh-CN" altLang="en-US" sz="1500" kern="0" dirty="0" smtClean="0">
                <a:solidFill>
                  <a:srgbClr val="000000"/>
                </a:solidFill>
                <a:latin typeface="Times New Roman" pitchFamily="65" charset="-122"/>
                <a:ea typeface="宋体" pitchFamily="65" charset="-122"/>
              </a:rPr>
              <a:t>实幽默与讽刺极近,却不定以讽刺为目的。讽刺每趋于酸腐,去其酸辣而达到冲淡心境的目的,</a:t>
            </a:r>
            <a:r>
              <a:rPr sz="1500" dirty="0"/>
              <a:t/>
            </a:r>
            <a:br>
              <a:rPr sz="1500" dirty="0"/>
            </a:br>
            <a:r>
              <a:rPr lang="zh-CN" altLang="en-US" sz="1500" kern="0" dirty="0" smtClean="0">
                <a:solidFill>
                  <a:srgbClr val="000000"/>
                </a:solidFill>
                <a:latin typeface="Times New Roman" pitchFamily="65" charset="-122"/>
                <a:ea typeface="宋体" pitchFamily="65" charset="-122"/>
              </a:rPr>
              <a:t>便成幽默。最上乘的幽默,自然是表示“心灵的光辉与智慧的丰富”,如麦烈蒂斯氏所说,是属</a:t>
            </a:r>
            <a:r>
              <a:rPr sz="1500" dirty="0"/>
              <a:t/>
            </a:r>
            <a:br>
              <a:rPr sz="1500" dirty="0"/>
            </a:br>
            <a:r>
              <a:rPr lang="zh-CN" altLang="en-US" sz="1500" kern="0" dirty="0" smtClean="0">
                <a:solidFill>
                  <a:srgbClr val="000000"/>
                </a:solidFill>
                <a:latin typeface="Times New Roman" pitchFamily="65" charset="-122"/>
                <a:ea typeface="宋体" pitchFamily="65" charset="-122"/>
              </a:rPr>
              <a:t>于“会心的微笑”一类的。欲求幽默,必先有深远之心境,而带一点我佛慈悲之念头,然后文章</a:t>
            </a:r>
            <a:r>
              <a:rPr sz="1500" dirty="0"/>
              <a:t/>
            </a:r>
            <a:br>
              <a:rPr sz="1500" dirty="0"/>
            </a:br>
            <a:r>
              <a:rPr lang="zh-CN" altLang="en-US" sz="1500" kern="0" dirty="0" smtClean="0">
                <a:solidFill>
                  <a:srgbClr val="000000"/>
                </a:solidFill>
                <a:latin typeface="Times New Roman" pitchFamily="65" charset="-122"/>
                <a:ea typeface="宋体" pitchFamily="65" charset="-122"/>
              </a:rPr>
              <a:t>火气不太盛,读者得淡然之味。幽默只是一位冷静超远的旁观者,故而世事能看穿。其文清淡</a:t>
            </a:r>
            <a:r>
              <a:rPr sz="1500" dirty="0"/>
              <a:t/>
            </a:r>
            <a:br>
              <a:rPr sz="1500" dirty="0"/>
            </a:br>
            <a:r>
              <a:rPr lang="zh-CN" altLang="en-US" sz="1500" kern="0" dirty="0" smtClean="0">
                <a:solidFill>
                  <a:srgbClr val="000000"/>
                </a:solidFill>
                <a:latin typeface="Times New Roman" pitchFamily="65" charset="-122"/>
                <a:ea typeface="宋体" pitchFamily="65" charset="-122"/>
              </a:rPr>
              <a:t>自然,不似滑稽之炫奇斗胜,亦不似揶揄之出于鄙夷捉弄。幽默的文章在婉约豪放之间得其自</a:t>
            </a:r>
            <a:r>
              <a:rPr sz="1500" dirty="0"/>
              <a:t/>
            </a:r>
            <a:br>
              <a:rPr sz="1500" dirty="0"/>
            </a:br>
            <a:r>
              <a:rPr lang="zh-CN" altLang="en-US" sz="1500" kern="0" dirty="0" smtClean="0">
                <a:solidFill>
                  <a:srgbClr val="000000"/>
                </a:solidFill>
                <a:latin typeface="Times New Roman" pitchFamily="65" charset="-122"/>
                <a:ea typeface="宋体" pitchFamily="65" charset="-122"/>
              </a:rPr>
              <a:t>然,不加矫饰,使你于一段之中,指不出哪一句使你发笑,只是读下去心灵启悟,胸怀舒适而已。</a:t>
            </a:r>
            <a:r>
              <a:rPr sz="1500" dirty="0"/>
              <a:t/>
            </a:r>
            <a:br>
              <a:rPr sz="1500" dirty="0"/>
            </a:br>
            <a:r>
              <a:rPr lang="zh-CN" altLang="en-US" sz="1500" kern="0" dirty="0" smtClean="0">
                <a:solidFill>
                  <a:srgbClr val="000000"/>
                </a:solidFill>
                <a:latin typeface="Times New Roman" pitchFamily="65" charset="-122"/>
                <a:ea typeface="宋体" pitchFamily="65" charset="-122"/>
              </a:rPr>
              <a:t>心有所喜悦,用轻快笔调写出,无所挂碍,不作滥调,不忸怩作道学丑态,不求士大夫之喜誉,不博</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庸人之欢心,自然幽默。</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(选自林语堂《论幽默》,有删改)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1.在作者看来,幽默的文学产生的条件有哪些?(3分)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2.根据材料,简要概括“幽默”的特点。(6分)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3.从这段文字看,什么样的人才能写出幽默的作品?(6分)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4904004"/>
            <a:chOff x="539750" y="1080000"/>
            <a:chExt cx="8127250" cy="4904004"/>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①人类智慧开启,且有余力;②认识到人类自身的缺陷;③文化发展到一定的程度。</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文本材料的开头三句阐述了幽默的文学产生的条件,从第一句“必有幽默的文学出</a:t>
              </a:r>
              <a:r>
                <a:rPr dirty="0"/>
                <a:t/>
              </a:r>
              <a:br>
                <a:rPr dirty="0"/>
              </a:br>
              <a:r>
                <a:rPr lang="zh-CN" altLang="en-US" sz="1530" kern="0" dirty="0" smtClean="0">
                  <a:solidFill>
                    <a:srgbClr val="000000"/>
                  </a:solidFill>
                  <a:latin typeface="Times New Roman" pitchFamily="65" charset="-122"/>
                  <a:ea typeface="宋体" pitchFamily="65" charset="-122"/>
                </a:rPr>
                <a:t>现”;第二句“遂有幽默”;第三句“幽默也就跟着出现”可以看出。提炼其中的关键信息即可。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①文字令人发笑,立意和缓;②体现了冲淡的心境;③展现出心灵的光辉与智慧的丰富。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“幽默”的特点紧接在幽默文学产生的条件后,文中对此也有明显阐述,分别从文字和</a:t>
              </a:r>
              <a:r>
                <a:rPr dirty="0"/>
                <a:t/>
              </a:r>
              <a:br>
                <a:rPr dirty="0"/>
              </a:br>
              <a:r>
                <a:rPr lang="zh-CN" altLang="en-US" sz="1530" kern="0" dirty="0" smtClean="0">
                  <a:solidFill>
                    <a:srgbClr val="000000"/>
                  </a:solidFill>
                  <a:latin typeface="Times New Roman" pitchFamily="65" charset="-122"/>
                  <a:ea typeface="宋体" pitchFamily="65" charset="-122"/>
                </a:rPr>
                <a:t>立意、幽默与讽刺的不同、最上乘的幽默(幽默的最高境界)三个角度阐述了幽默的特点,筛</a:t>
              </a:r>
              <a:r>
                <a:rPr dirty="0"/>
                <a:t/>
              </a:r>
              <a:br>
                <a:rPr dirty="0"/>
              </a:br>
              <a:r>
                <a:rPr lang="zh-CN" altLang="en-US" sz="1530" kern="0" dirty="0" smtClean="0">
                  <a:solidFill>
                    <a:srgbClr val="000000"/>
                  </a:solidFill>
                  <a:latin typeface="Times New Roman" pitchFamily="65" charset="-122"/>
                  <a:ea typeface="宋体" pitchFamily="65" charset="-122"/>
                </a:rPr>
                <a:t>选相关语句进行概括。要注意语言表达简洁,抓住关键词或短语概括。</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①心境深远,心怀慈悲,能看穿世事;②心有喜悦,笔调轻快,不做滥调;③内心超然,不装</a:t>
              </a:r>
              <a:r>
                <a:rPr dirty="0"/>
                <a:t/>
              </a:r>
              <a:br>
                <a:rPr dirty="0"/>
              </a:br>
              <a:r>
                <a:rPr lang="zh-CN" altLang="en-US" sz="1530" kern="0" dirty="0" smtClean="0">
                  <a:solidFill>
                    <a:srgbClr val="000000"/>
                  </a:solidFill>
                  <a:latin typeface="Times New Roman" pitchFamily="65" charset="-122"/>
                  <a:ea typeface="宋体" pitchFamily="65" charset="-122"/>
                </a:rPr>
                <a:t>腔作势,不求赞誉。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文本材料看似写欲求幽默,其心境、其文章和其思想,表达的其实是什么样的人才能写</a:t>
              </a:r>
              <a:r>
                <a:rPr dirty="0"/>
                <a:t/>
              </a:r>
              <a:br>
                <a:rPr dirty="0"/>
              </a:br>
              <a:r>
                <a:rPr lang="zh-CN" altLang="en-US" sz="1530" kern="0" dirty="0" smtClean="0">
                  <a:solidFill>
                    <a:srgbClr val="000000"/>
                  </a:solidFill>
                  <a:latin typeface="Times New Roman" pitchFamily="65" charset="-122"/>
                  <a:ea typeface="宋体" pitchFamily="65" charset="-122"/>
                </a:rPr>
                <a:t>出幽默的作品。如根据写幽默心境的语句“欲求幽默,必先有深远之心境,而带一点我佛慈悲</a:t>
              </a:r>
              <a:endParaRPr lang="zh-CN" altLang="en-US" dirty="0"/>
            </a:p>
          </p:txBody>
        </p:sp>
        <p:sp>
          <p:nvSpPr>
            <p:cNvPr id="3" name="TextBox 2"/>
            <p:cNvSpPr txBox="1"/>
            <p:nvPr/>
          </p:nvSpPr>
          <p:spPr>
            <a:xfrm>
              <a:off x="539750" y="527765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之念头,然后文章火气不太盛,读者得淡然之味。幽默只是一位冷静超远的旁观者,故而世事能</a:t>
              </a:r>
              <a:r>
                <a:rPr dirty="0"/>
                <a:t/>
              </a:r>
              <a:br>
                <a:rPr dirty="0"/>
              </a:br>
              <a:r>
                <a:rPr lang="zh-CN" altLang="en-US" sz="1530" kern="0" dirty="0" smtClean="0">
                  <a:solidFill>
                    <a:srgbClr val="000000"/>
                  </a:solidFill>
                  <a:latin typeface="Times New Roman" pitchFamily="65" charset="-122"/>
                  <a:ea typeface="宋体" pitchFamily="65" charset="-122"/>
                </a:rPr>
                <a:t>看穿”,可提炼出“心境深远,心怀慈悲,能看穿世事”的特点。</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六、(2016苏锡常镇四市二模,25—27)材料概括分析题。(15分)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云冈石窟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①置身于云冈石窟,大大小小的佛像从四面八方冲击着人的视觉,一刹那间仿佛使人处在了佛</a:t>
            </a:r>
            <a:r>
              <a:rPr dirty="0"/>
              <a:t/>
            </a:r>
            <a:br>
              <a:rPr dirty="0"/>
            </a:br>
            <a:r>
              <a:rPr lang="zh-CN" altLang="en-US" sz="1530" kern="0" dirty="0" smtClean="0">
                <a:solidFill>
                  <a:srgbClr val="000000"/>
                </a:solidFill>
                <a:latin typeface="Times New Roman" pitchFamily="65" charset="-122"/>
                <a:ea typeface="宋体" pitchFamily="65" charset="-122"/>
              </a:rPr>
              <a:t>教的辉煌时代而恢复了古心——一千五百年前人们对佛的信心。信仰总是要通过一定的中</a:t>
            </a:r>
            <a:r>
              <a:rPr dirty="0"/>
              <a:t/>
            </a:r>
            <a:br>
              <a:rPr dirty="0"/>
            </a:br>
            <a:r>
              <a:rPr lang="zh-CN" altLang="en-US" sz="1530" kern="0" dirty="0" smtClean="0">
                <a:solidFill>
                  <a:srgbClr val="000000"/>
                </a:solidFill>
                <a:latin typeface="Times New Roman" pitchFamily="65" charset="-122"/>
                <a:ea typeface="宋体" pitchFamily="65" charset="-122"/>
              </a:rPr>
              <a:t>介物来表达的,鲜卑族的北魏王朝创造了文化奇迹,云冈石窟就是北魏人佛教信仰的中介物。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②在世界文明历史中,弱小民族产生巨大影响力的典型例子莫过于犹太民族,这个弱小民族通</a:t>
            </a:r>
            <a:r>
              <a:rPr dirty="0"/>
              <a:t/>
            </a:r>
            <a:br>
              <a:rPr dirty="0"/>
            </a:br>
            <a:r>
              <a:rPr lang="zh-CN" altLang="en-US" sz="1530" kern="0" dirty="0" smtClean="0">
                <a:solidFill>
                  <a:srgbClr val="000000"/>
                </a:solidFill>
                <a:latin typeface="Times New Roman" pitchFamily="65" charset="-122"/>
                <a:ea typeface="宋体" pitchFamily="65" charset="-122"/>
              </a:rPr>
              <a:t>过他们的信仰中介物《圣经》,深入而广远地影响了人类的宗教、哲学、文学、艺术,这或许</a:t>
            </a:r>
            <a:r>
              <a:rPr dirty="0"/>
              <a:t/>
            </a:r>
            <a:br>
              <a:rPr dirty="0"/>
            </a:br>
            <a:r>
              <a:rPr lang="zh-CN" altLang="en-US" sz="1530" kern="0" dirty="0" smtClean="0">
                <a:solidFill>
                  <a:srgbClr val="000000"/>
                </a:solidFill>
                <a:latin typeface="Times New Roman" pitchFamily="65" charset="-122"/>
                <a:ea typeface="宋体" pitchFamily="65" charset="-122"/>
              </a:rPr>
              <a:t>与犹太民族经历过大迁徙的苦难有关。鲜卑族也经历了类似的大迁徙,从内蒙古草原的东北</a:t>
            </a:r>
            <a:r>
              <a:rPr dirty="0"/>
              <a:t/>
            </a:r>
            <a:br>
              <a:rPr dirty="0"/>
            </a:br>
            <a:r>
              <a:rPr lang="zh-CN" altLang="en-US" sz="1530" kern="0" dirty="0" smtClean="0">
                <a:solidFill>
                  <a:srgbClr val="000000"/>
                </a:solidFill>
                <a:latin typeface="Times New Roman" pitchFamily="65" charset="-122"/>
                <a:ea typeface="宋体" pitchFamily="65" charset="-122"/>
              </a:rPr>
              <a:t>部迁移到阴山草原南部的匈奴故地,此后一个影响中华民族文明史的王朝就开始了自己的辉</a:t>
            </a:r>
            <a:r>
              <a:rPr dirty="0"/>
              <a:t/>
            </a:r>
            <a:br>
              <a:rPr dirty="0"/>
            </a:br>
            <a:r>
              <a:rPr lang="zh-CN" altLang="en-US" sz="1530" kern="0" dirty="0" smtClean="0">
                <a:solidFill>
                  <a:srgbClr val="000000"/>
                </a:solidFill>
                <a:latin typeface="Times New Roman" pitchFamily="65" charset="-122"/>
                <a:ea typeface="宋体" pitchFamily="65" charset="-122"/>
              </a:rPr>
              <a:t>煌历程。在这种辉煌中,我们看到了文明的融合与交流使人类所能达到的创造力的高度,云冈</a:t>
            </a:r>
            <a:r>
              <a:rPr dirty="0"/>
              <a:t/>
            </a:r>
            <a:br>
              <a:rPr dirty="0"/>
            </a:br>
            <a:r>
              <a:rPr lang="zh-CN" altLang="en-US" sz="1530" kern="0" dirty="0" smtClean="0">
                <a:solidFill>
                  <a:srgbClr val="000000"/>
                </a:solidFill>
                <a:latin typeface="Times New Roman" pitchFamily="65" charset="-122"/>
                <a:ea typeface="宋体" pitchFamily="65" charset="-122"/>
              </a:rPr>
              <a:t>石窟蕴含的中国的、希腊的、印度的三种文明元素就是明证。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③古丝绸之路将东西方文明连接起来,希腊元素通过连接印度、中亚与西亚的枢纽犍陀罗地</a:t>
            </a:r>
            <a:r>
              <a:rPr dirty="0"/>
              <a:t/>
            </a:r>
            <a:br>
              <a:rPr dirty="0"/>
            </a:br>
            <a:r>
              <a:rPr lang="zh-CN" altLang="en-US" sz="1530" kern="0" dirty="0" smtClean="0">
                <a:solidFill>
                  <a:srgbClr val="000000"/>
                </a:solidFill>
                <a:latin typeface="Times New Roman" pitchFamily="65" charset="-122"/>
                <a:ea typeface="宋体" pitchFamily="65" charset="-122"/>
              </a:rPr>
              <a:t>区,将佛教艺术传播到中土。石窟中那些有着高耸鼻梁、波浪式头发、流水线条衣纹的雕像,</a:t>
            </a:r>
            <a:r>
              <a:rPr dirty="0"/>
              <a:t/>
            </a:r>
            <a:br>
              <a:rPr dirty="0"/>
            </a:br>
            <a:r>
              <a:rPr lang="zh-CN" altLang="en-US" sz="1530" kern="0" dirty="0" smtClean="0">
                <a:solidFill>
                  <a:srgbClr val="000000"/>
                </a:solidFill>
                <a:latin typeface="Times New Roman" pitchFamily="65" charset="-122"/>
                <a:ea typeface="宋体" pitchFamily="65" charset="-122"/>
              </a:rPr>
              <a:t>就是希腊艺术风格的体现。代表云冈石窟最高艺术成就的是“昙曜五窟”中的“露天大</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佛”,释迦牟尼的说法指人应抛弃一切原始肉欲,成为一个纯粹的精神人。但是,这种纯粹的精</a:t>
            </a:r>
            <a:r>
              <a:t/>
            </a:r>
            <a:br/>
            <a:r>
              <a:rPr lang="zh-CN" altLang="en-US" sz="1530" kern="0" dirty="0" smtClean="0">
                <a:solidFill>
                  <a:srgbClr val="000000"/>
                </a:solidFill>
                <a:latin typeface="Times New Roman" pitchFamily="65" charset="-122"/>
                <a:ea typeface="宋体" pitchFamily="65" charset="-122"/>
              </a:rPr>
              <a:t>神在古代印度宗教中主要是对肉欲的压制,当这种压制达到冰点状态的同时也使思维丧失了</a:t>
            </a:r>
            <a:r>
              <a:t/>
            </a:r>
            <a:br/>
            <a:r>
              <a:rPr lang="zh-CN" altLang="en-US" sz="1530" kern="0" dirty="0" smtClean="0">
                <a:solidFill>
                  <a:srgbClr val="000000"/>
                </a:solidFill>
                <a:latin typeface="Times New Roman" pitchFamily="65" charset="-122"/>
                <a:ea typeface="宋体" pitchFamily="65" charset="-122"/>
              </a:rPr>
              <a:t>活力。相比于印度故事中苦行僧式的释迦牟尼,“露天大佛”既庄严、阳刚又不乏现实中常</a:t>
            </a:r>
            <a:r>
              <a:t/>
            </a:r>
            <a:br/>
            <a:r>
              <a:rPr lang="zh-CN" altLang="en-US" sz="1530" kern="0" dirty="0" smtClean="0">
                <a:solidFill>
                  <a:srgbClr val="000000"/>
                </a:solidFill>
                <a:latin typeface="Times New Roman" pitchFamily="65" charset="-122"/>
                <a:ea typeface="宋体" pitchFamily="65" charset="-122"/>
              </a:rPr>
              <a:t>人的悠闲、从容的情态,表达了精神不可能在对肉体的极端否定中获得悟彻的中国式的思想</a:t>
            </a:r>
            <a:r>
              <a:t/>
            </a:r>
            <a:br/>
            <a:r>
              <a:rPr lang="zh-CN" altLang="en-US" sz="1530" kern="0" dirty="0" smtClean="0">
                <a:solidFill>
                  <a:srgbClr val="000000"/>
                </a:solidFill>
                <a:latin typeface="Times New Roman" pitchFamily="65" charset="-122"/>
                <a:ea typeface="宋体" pitchFamily="65" charset="-122"/>
              </a:rPr>
              <a:t>——印度精神只有结合中国精神才能到达更辉煌的境界。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④地理决定论者不能解释为何古希腊的天才在现代的希腊不可复现,历史机遇论者无法说明</a:t>
            </a:r>
            <a:r>
              <a:t/>
            </a:r>
            <a:br/>
            <a:r>
              <a:rPr lang="zh-CN" altLang="en-US" sz="1530" kern="0" dirty="0" smtClean="0">
                <a:solidFill>
                  <a:srgbClr val="000000"/>
                </a:solidFill>
                <a:latin typeface="Times New Roman" pitchFamily="65" charset="-122"/>
                <a:ea typeface="宋体" pitchFamily="65" charset="-122"/>
              </a:rPr>
              <a:t>希波战争后为什么斯巴达不能达到雅典文明的高度,璀璨的文明恐怕是地理与历史机遇相结</a:t>
            </a:r>
            <a:r>
              <a:t/>
            </a:r>
            <a:br/>
            <a:r>
              <a:rPr lang="zh-CN" altLang="en-US" sz="1530" kern="0" dirty="0" smtClean="0">
                <a:solidFill>
                  <a:srgbClr val="000000"/>
                </a:solidFill>
                <a:latin typeface="Times New Roman" pitchFamily="65" charset="-122"/>
                <a:ea typeface="宋体" pitchFamily="65" charset="-122"/>
              </a:rPr>
              <a:t>合的产物——</a:t>
            </a:r>
            <a:r>
              <a:rPr lang="zh-CN" altLang="en-US" sz="1530" u="sng" kern="0" dirty="0" smtClean="0">
                <a:solidFill>
                  <a:srgbClr val="000000"/>
                </a:solidFill>
                <a:latin typeface="Times New Roman" pitchFamily="65" charset="-122"/>
                <a:ea typeface="宋体" pitchFamily="65" charset="-122"/>
              </a:rPr>
              <a:t>鲜卑人的地理与历史机遇</a:t>
            </a:r>
            <a:r>
              <a:rPr lang="zh-CN" altLang="en-US" sz="1530" kern="0" dirty="0" smtClean="0">
                <a:solidFill>
                  <a:srgbClr val="000000"/>
                </a:solidFill>
                <a:latin typeface="Times New Roman" pitchFamily="65" charset="-122"/>
                <a:ea typeface="宋体" pitchFamily="65" charset="-122"/>
              </a:rPr>
              <a:t>使他们的民族创造力得以实现。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1.文中所述的犹太民族和鲜卑族的相似之处有哪些?(5分)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2.云冈石窟佛像体现了多种文明的融合,根据第③段内容简要概括这种文明融合的具体体</a:t>
            </a:r>
            <a:r>
              <a:t/>
            </a:r>
            <a:br/>
            <a:r>
              <a:rPr lang="zh-CN" altLang="en-US" sz="1530" kern="0" dirty="0" smtClean="0">
                <a:solidFill>
                  <a:srgbClr val="000000"/>
                </a:solidFill>
                <a:latin typeface="Times New Roman" pitchFamily="65" charset="-122"/>
                <a:ea typeface="宋体" pitchFamily="65" charset="-122"/>
              </a:rPr>
              <a:t>现。(4分)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3.结合材料,具体说明“鲜卑人的地理与历史机遇”的内涵。(6分)    </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428596" y="1003426"/>
            <a:ext cx="8604250" cy="5631553"/>
            <a:chOff x="428596" y="1003426"/>
            <a:chExt cx="8604250" cy="5631553"/>
          </a:xfrm>
        </p:grpSpPr>
        <p:sp>
          <p:nvSpPr>
            <p:cNvPr id="2" name="TextBox 2"/>
            <p:cNvSpPr txBox="1"/>
            <p:nvPr/>
          </p:nvSpPr>
          <p:spPr>
            <a:xfrm>
              <a:off x="428846" y="1003426"/>
              <a:ext cx="8604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ASCII元素组成的表情符号;颜文字;绘文字;自定义表情符号。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本题考查归纳材料要点的能力。材料第一段按照时间顺序介绍了网络表情符号的发展历史,可以依次整理出由ASCII元素组成的表情符号、颜文字、绘文字和自定义表情符号等四个发展阶段。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直观形象;方便快捷;简洁;时尚;娱乐性强。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本题考查筛选信息的能力。网络表情符号的特点散落在材料第一段介绍各种网络表</a:t>
              </a:r>
              <a:r>
                <a:rPr dirty="0"/>
                <a:t/>
              </a:r>
              <a:br>
                <a:rPr dirty="0"/>
              </a:br>
              <a:r>
                <a:rPr lang="zh-CN" altLang="en-US" sz="1530" kern="0" dirty="0" smtClean="0">
                  <a:solidFill>
                    <a:srgbClr val="000000"/>
                  </a:solidFill>
                  <a:latin typeface="Times New Roman" pitchFamily="65" charset="-122"/>
                  <a:ea typeface="宋体" pitchFamily="65" charset="-122"/>
                </a:rPr>
                <a:t>情符号的语句中,需要具备准确迅速抓住关键词句的能力,或利用原文作答,如“方便快捷”</a:t>
              </a:r>
              <a:r>
                <a:rPr dirty="0"/>
                <a:t/>
              </a:r>
              <a:br>
                <a:rPr dirty="0"/>
              </a:br>
              <a:r>
                <a:rPr lang="zh-CN" altLang="en-US" sz="1530" kern="0" dirty="0" smtClean="0">
                  <a:solidFill>
                    <a:srgbClr val="000000"/>
                  </a:solidFill>
                  <a:latin typeface="Times New Roman" pitchFamily="65" charset="-122"/>
                  <a:ea typeface="宋体" pitchFamily="65" charset="-122"/>
                </a:rPr>
                <a:t>“简洁而又形象”,或稍加分析概括作答,如从“极大丰富了聊天时的选择和乐趣”中概括出</a:t>
              </a:r>
              <a:r>
                <a:rPr dirty="0"/>
                <a:t/>
              </a:r>
              <a:br>
                <a:rPr dirty="0"/>
              </a:br>
              <a:r>
                <a:rPr lang="zh-CN" altLang="en-US" sz="1530" kern="0" dirty="0" smtClean="0">
                  <a:solidFill>
                    <a:srgbClr val="000000"/>
                  </a:solidFill>
                  <a:latin typeface="Times New Roman" pitchFamily="65" charset="-122"/>
                  <a:ea typeface="宋体" pitchFamily="65" charset="-122"/>
                </a:rPr>
                <a:t>“娱乐性强”的特点,从“以90后、00后为代表的年轻群体成为网络主力军后,一些真人表情</a:t>
              </a:r>
              <a:r>
                <a:rPr dirty="0"/>
                <a:t/>
              </a:r>
              <a:br>
                <a:rPr dirty="0"/>
              </a:br>
              <a:r>
                <a:rPr lang="zh-CN" altLang="en-US" sz="1530" kern="0" dirty="0" smtClean="0">
                  <a:solidFill>
                    <a:srgbClr val="000000"/>
                  </a:solidFill>
                  <a:latin typeface="Times New Roman" pitchFamily="65" charset="-122"/>
                  <a:ea typeface="宋体" pitchFamily="65" charset="-122"/>
                </a:rPr>
                <a:t>在网络上竞相出彩”“如火如荼”中可概括出“时尚”的特点。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信息传播具有更高的准确度和可接受度;建立“在场”语境,加强交流的互动性;有助</a:t>
              </a:r>
              <a:r>
                <a:rPr dirty="0"/>
                <a:t/>
              </a:r>
              <a:br>
                <a:rPr dirty="0"/>
              </a:br>
              <a:r>
                <a:rPr lang="zh-CN" altLang="en-US" sz="1530" kern="0" dirty="0" smtClean="0">
                  <a:solidFill>
                    <a:srgbClr val="000000"/>
                  </a:solidFill>
                  <a:latin typeface="Times New Roman" pitchFamily="65" charset="-122"/>
                  <a:ea typeface="宋体" pitchFamily="65" charset="-122"/>
                </a:rPr>
                <a:t>于个体的自我表达。</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本题考查归纳概括材料要点的能力。网络表情符号流行的原因集中在材料第二段,重</a:t>
              </a:r>
              <a:endParaRPr lang="zh-CN" altLang="en-US" dirty="0"/>
            </a:p>
          </p:txBody>
        </p:sp>
        <p:sp>
          <p:nvSpPr>
            <p:cNvPr id="3" name="TextBox 2"/>
            <p:cNvSpPr txBox="1"/>
            <p:nvPr/>
          </p:nvSpPr>
          <p:spPr>
            <a:xfrm>
              <a:off x="428596" y="5575458"/>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点关注文中“会让信息的准确度和可接受度更加凸显”“建立欢快轻松的‘在场’语境,可</a:t>
              </a:r>
              <a:r>
                <a:rPr dirty="0"/>
                <a:t/>
              </a:r>
              <a:br>
                <a:rPr dirty="0"/>
              </a:br>
              <a:r>
                <a:rPr lang="zh-CN" altLang="en-US" sz="1530" kern="0" dirty="0" smtClean="0">
                  <a:solidFill>
                    <a:srgbClr val="000000"/>
                  </a:solidFill>
                  <a:latin typeface="Times New Roman" pitchFamily="65" charset="-122"/>
                  <a:ea typeface="宋体" pitchFamily="65" charset="-122"/>
                </a:rPr>
                <a:t>以加强交流的互动性”“通过独特的表情符号进行自我表达,展现个性”等信息,从中归纳概</a:t>
              </a:r>
              <a:r>
                <a:rPr dirty="0"/>
                <a:t/>
              </a:r>
              <a:br>
                <a:rPr dirty="0"/>
              </a:br>
              <a:r>
                <a:rPr lang="zh-CN" altLang="en-US" sz="1530" kern="0" dirty="0" smtClean="0">
                  <a:solidFill>
                    <a:srgbClr val="000000"/>
                  </a:solidFill>
                  <a:latin typeface="Times New Roman" pitchFamily="65" charset="-122"/>
                  <a:ea typeface="宋体" pitchFamily="65" charset="-122"/>
                </a:rPr>
                <a:t>括出网络表情符号流行的原因。</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①都经历了大迁徙的苦难;②都通过自己的信仰中介物对人类产生了大的影响;③都</a:t>
            </a:r>
            <a:r>
              <a:rPr dirty="0"/>
              <a:t/>
            </a:r>
            <a:br>
              <a:rPr dirty="0"/>
            </a:br>
            <a:r>
              <a:rPr lang="zh-CN" altLang="en-US" sz="1530" kern="0" dirty="0" smtClean="0">
                <a:solidFill>
                  <a:srgbClr val="000000"/>
                </a:solidFill>
                <a:latin typeface="Times New Roman" pitchFamily="65" charset="-122"/>
                <a:ea typeface="宋体" pitchFamily="65" charset="-122"/>
              </a:rPr>
              <a:t>曾经是弱小民族,但都建立了自己灿烂的文明。</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解题时要充分了解文本的核心内容,根据题干提示,筛选相关信息,并加以概括。如第②</a:t>
            </a:r>
            <a:r>
              <a:rPr dirty="0"/>
              <a:t/>
            </a:r>
            <a:br>
              <a:rPr dirty="0"/>
            </a:br>
            <a:r>
              <a:rPr lang="zh-CN" altLang="en-US" sz="1530" kern="0" dirty="0" smtClean="0">
                <a:solidFill>
                  <a:srgbClr val="000000"/>
                </a:solidFill>
                <a:latin typeface="Times New Roman" pitchFamily="65" charset="-122"/>
                <a:ea typeface="宋体" pitchFamily="65" charset="-122"/>
              </a:rPr>
              <a:t>段“这或许与犹太民族经历过大迁徙的苦难有关。鲜卑族也经历了类似的大迁徙”。又如</a:t>
            </a:r>
            <a:r>
              <a:rPr dirty="0"/>
              <a:t/>
            </a:r>
            <a:br>
              <a:rPr dirty="0"/>
            </a:br>
            <a:r>
              <a:rPr lang="zh-CN" altLang="en-US" sz="1530" kern="0" dirty="0" smtClean="0">
                <a:solidFill>
                  <a:srgbClr val="000000"/>
                </a:solidFill>
                <a:latin typeface="Times New Roman" pitchFamily="65" charset="-122"/>
                <a:ea typeface="宋体" pitchFamily="65" charset="-122"/>
              </a:rPr>
              <a:t>第①段“信仰总是要通过一定的中介物来表达的,鲜卑族的北魏王朝创造了文化奇迹,云冈石</a:t>
            </a:r>
            <a:r>
              <a:rPr dirty="0"/>
              <a:t/>
            </a:r>
            <a:br>
              <a:rPr dirty="0"/>
            </a:br>
            <a:r>
              <a:rPr lang="zh-CN" altLang="en-US" sz="1530" kern="0" dirty="0" smtClean="0">
                <a:solidFill>
                  <a:srgbClr val="000000"/>
                </a:solidFill>
                <a:latin typeface="Times New Roman" pitchFamily="65" charset="-122"/>
                <a:ea typeface="宋体" pitchFamily="65" charset="-122"/>
              </a:rPr>
              <a:t>窟就是北魏人佛教信仰的中介物”,第②段“这个弱小民族通过他们的信仰中介物《圣经》,</a:t>
            </a:r>
            <a:r>
              <a:rPr dirty="0"/>
              <a:t/>
            </a:r>
            <a:br>
              <a:rPr dirty="0"/>
            </a:br>
            <a:r>
              <a:rPr lang="zh-CN" altLang="en-US" sz="1530" kern="0" dirty="0" smtClean="0">
                <a:solidFill>
                  <a:srgbClr val="000000"/>
                </a:solidFill>
                <a:latin typeface="Times New Roman" pitchFamily="65" charset="-122"/>
                <a:ea typeface="宋体" pitchFamily="65" charset="-122"/>
              </a:rPr>
              <a:t>深入而广远地影响</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”,明显提到了犹太民族和鲜卑族的相似之处。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①外在造型上体现了希腊艺术风格;②内在精神上体现了中国式思想与印度精神的</a:t>
            </a:r>
            <a:r>
              <a:rPr dirty="0"/>
              <a:t/>
            </a:r>
            <a:br>
              <a:rPr dirty="0"/>
            </a:br>
            <a:r>
              <a:rPr lang="zh-CN" altLang="en-US" sz="1530" kern="0" dirty="0" smtClean="0">
                <a:solidFill>
                  <a:srgbClr val="000000"/>
                </a:solidFill>
                <a:latin typeface="Times New Roman" pitchFamily="65" charset="-122"/>
                <a:ea typeface="宋体" pitchFamily="65" charset="-122"/>
              </a:rPr>
              <a:t>融合。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首先要审清题干中的提示和题干的具体要求,题干中提示为“云冈石窟佛像体现了多</a:t>
            </a:r>
            <a:r>
              <a:rPr dirty="0"/>
              <a:t/>
            </a:r>
            <a:br>
              <a:rPr dirty="0"/>
            </a:br>
            <a:r>
              <a:rPr lang="zh-CN" altLang="en-US" sz="1530" kern="0" dirty="0" smtClean="0">
                <a:solidFill>
                  <a:srgbClr val="000000"/>
                </a:solidFill>
                <a:latin typeface="Times New Roman" pitchFamily="65" charset="-122"/>
                <a:ea typeface="宋体" pitchFamily="65" charset="-122"/>
              </a:rPr>
              <a:t>种文明的融合”,要求回答“文明融合的具体体现”,结合第③段内容,从“外在”和“内在”</a:t>
            </a:r>
            <a:r>
              <a:rPr dirty="0"/>
              <a:t/>
            </a:r>
            <a:br>
              <a:rPr dirty="0"/>
            </a:br>
            <a:r>
              <a:rPr lang="zh-CN" altLang="en-US" sz="1530" kern="0" dirty="0" smtClean="0">
                <a:solidFill>
                  <a:srgbClr val="000000"/>
                </a:solidFill>
                <a:latin typeface="Times New Roman" pitchFamily="65" charset="-122"/>
                <a:ea typeface="宋体" pitchFamily="65" charset="-122"/>
              </a:rPr>
              <a:t>两方面作答。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①地理机遇:鲜卑族从内蒙古草原的东北部迁移到阴山草原南部,这个地方处在古丝</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绸之路上。②历史机遇:鲜卑人所处的历史时代刚好处在古希腊文明、印度文明、中国文明</a:t>
            </a:r>
            <a:r>
              <a:rPr dirty="0"/>
              <a:t/>
            </a:r>
            <a:br>
              <a:rPr dirty="0"/>
            </a:br>
            <a:r>
              <a:rPr lang="zh-CN" altLang="en-US" sz="1530" kern="0" dirty="0" smtClean="0">
                <a:solidFill>
                  <a:srgbClr val="000000"/>
                </a:solidFill>
                <a:latin typeface="Times New Roman" pitchFamily="65" charset="-122"/>
                <a:ea typeface="宋体" pitchFamily="65" charset="-122"/>
              </a:rPr>
              <a:t>的高度融合期。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本题有一定的难度,需要结合全文来理解,而不应仅仅关注第④段内容,需从地理、历史</a:t>
            </a:r>
            <a:r>
              <a:rPr dirty="0"/>
              <a:t/>
            </a:r>
            <a:br>
              <a:rPr dirty="0"/>
            </a:br>
            <a:r>
              <a:rPr lang="zh-CN" altLang="en-US" sz="1530" kern="0" dirty="0" smtClean="0">
                <a:solidFill>
                  <a:srgbClr val="000000"/>
                </a:solidFill>
                <a:latin typeface="Times New Roman" pitchFamily="65" charset="-122"/>
                <a:ea typeface="宋体" pitchFamily="65" charset="-122"/>
              </a:rPr>
              <a:t>的角度提炼概括。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39750" y="1968268"/>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一、(2018苏锡常镇四市二模,26—28)材料概括分析题。(15分)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侠义派底小说,可以用《三侠五义》做代表。这书的起源,本是茶馆中的说书,后来能文的人,</a:t>
            </a:r>
            <a:r>
              <a:rPr dirty="0"/>
              <a:t/>
            </a:r>
            <a:br>
              <a:rPr dirty="0"/>
            </a:br>
            <a:r>
              <a:rPr lang="zh-CN" altLang="en-US" sz="1530" kern="0" dirty="0" smtClean="0">
                <a:solidFill>
                  <a:srgbClr val="000000"/>
                </a:solidFill>
                <a:latin typeface="Times New Roman" pitchFamily="65" charset="-122"/>
                <a:ea typeface="宋体" pitchFamily="65" charset="-122"/>
              </a:rPr>
              <a:t>把它写出来,就通行于社会了。当时底小说,有《红楼梦》等专讲柔情,《西游记》一派,又专</a:t>
            </a:r>
            <a:r>
              <a:rPr dirty="0"/>
              <a:t/>
            </a:r>
            <a:br>
              <a:rPr dirty="0"/>
            </a:br>
            <a:r>
              <a:rPr lang="zh-CN" altLang="en-US" sz="1530" kern="0" dirty="0" smtClean="0">
                <a:solidFill>
                  <a:srgbClr val="000000"/>
                </a:solidFill>
                <a:latin typeface="Times New Roman" pitchFamily="65" charset="-122"/>
                <a:ea typeface="宋体" pitchFamily="65" charset="-122"/>
              </a:rPr>
              <a:t>讲妖怪,人们大概也很觉得厌气了,而《三侠五义》则别开生面,很是新奇,所以流行也就特别</a:t>
            </a:r>
            <a:r>
              <a:rPr dirty="0"/>
              <a:t/>
            </a:r>
            <a:br>
              <a:rPr dirty="0"/>
            </a:br>
            <a:r>
              <a:rPr lang="zh-CN" altLang="en-US" sz="1530" kern="0" dirty="0" smtClean="0">
                <a:solidFill>
                  <a:srgbClr val="000000"/>
                </a:solidFill>
                <a:latin typeface="Times New Roman" pitchFamily="65" charset="-122"/>
                <a:ea typeface="宋体" pitchFamily="65" charset="-122"/>
              </a:rPr>
              <a:t>快,特别盛。但《三侠五义》,也并非一时创作的书,宋包拯立朝刚正,《宋史》有传;而民间传</a:t>
            </a:r>
            <a:r>
              <a:rPr dirty="0"/>
              <a:t/>
            </a:r>
            <a:br>
              <a:rPr dirty="0"/>
            </a:br>
            <a:r>
              <a:rPr lang="zh-CN" altLang="en-US" sz="1530" kern="0" dirty="0" smtClean="0">
                <a:solidFill>
                  <a:srgbClr val="000000"/>
                </a:solidFill>
                <a:latin typeface="Times New Roman" pitchFamily="65" charset="-122"/>
                <a:ea typeface="宋体" pitchFamily="65" charset="-122"/>
              </a:rPr>
              <a:t>说,则行事多怪异;元朝就传为故事,明代又渐演为小说,就是《龙图公案》。后来这书的组织</a:t>
            </a:r>
            <a:r>
              <a:rPr dirty="0"/>
              <a:t/>
            </a:r>
            <a:br>
              <a:rPr dirty="0"/>
            </a:br>
            <a:r>
              <a:rPr lang="zh-CN" altLang="en-US" sz="1530" kern="0" dirty="0" smtClean="0">
                <a:solidFill>
                  <a:srgbClr val="000000"/>
                </a:solidFill>
                <a:latin typeface="Times New Roman" pitchFamily="65" charset="-122"/>
                <a:ea typeface="宋体" pitchFamily="65" charset="-122"/>
              </a:rPr>
              <a:t>再加密些,又成为大部的《龙图公案》,也就是《三侠五义》的蓝本了。因为社会上很欢迎,所</a:t>
            </a:r>
            <a:r>
              <a:rPr dirty="0"/>
              <a:t/>
            </a:r>
            <a:br>
              <a:rPr dirty="0"/>
            </a:br>
            <a:r>
              <a:rPr lang="zh-CN" altLang="en-US" sz="1530" kern="0" dirty="0" smtClean="0">
                <a:solidFill>
                  <a:srgbClr val="000000"/>
                </a:solidFill>
                <a:latin typeface="Times New Roman" pitchFamily="65" charset="-122"/>
                <a:ea typeface="宋体" pitchFamily="65" charset="-122"/>
              </a:rPr>
              <a:t>以又有《小五义》《续小五义》《英雄大八义》《英雄小八义》《七剑十三侠》《七剑十</a:t>
            </a:r>
            <a:r>
              <a:rPr dirty="0"/>
              <a:t/>
            </a:r>
            <a:br>
              <a:rPr dirty="0"/>
            </a:br>
            <a:r>
              <a:rPr lang="zh-CN" altLang="en-US" sz="1530" kern="0" dirty="0" smtClean="0">
                <a:solidFill>
                  <a:srgbClr val="000000"/>
                </a:solidFill>
                <a:latin typeface="Times New Roman" pitchFamily="65" charset="-122"/>
                <a:ea typeface="宋体" pitchFamily="65" charset="-122"/>
              </a:rPr>
              <a:t>八义》等等都跟着出现。——这等小说,大概是叙侠义之士除盗平叛的事情,而中间每以名臣</a:t>
            </a:r>
            <a:r>
              <a:rPr dirty="0"/>
              <a:t/>
            </a:r>
            <a:br>
              <a:rPr dirty="0"/>
            </a:br>
            <a:r>
              <a:rPr lang="zh-CN" altLang="en-US" sz="1530" kern="0" dirty="0" smtClean="0">
                <a:solidFill>
                  <a:srgbClr val="000000"/>
                </a:solidFill>
                <a:latin typeface="Times New Roman" pitchFamily="65" charset="-122"/>
                <a:ea typeface="宋体" pitchFamily="65" charset="-122"/>
              </a:rPr>
              <a:t>大官,总领一切。其先又有《施公案》,同时则有《彭公案》一类的小说,也盛行一时。其中所</a:t>
            </a:r>
            <a:r>
              <a:rPr dirty="0"/>
              <a:t/>
            </a:r>
            <a:br>
              <a:rPr dirty="0"/>
            </a:br>
            <a:r>
              <a:rPr lang="zh-CN" altLang="en-US" sz="1530" kern="0" dirty="0" smtClean="0">
                <a:solidFill>
                  <a:srgbClr val="000000"/>
                </a:solidFill>
                <a:latin typeface="Times New Roman" pitchFamily="65" charset="-122"/>
                <a:ea typeface="宋体" pitchFamily="65" charset="-122"/>
              </a:rPr>
              <a:t>叙的侠客,大半粗豪,很像《水浒》中底人物,故其事实虽然来自《龙图公案》,而源流则仍出</a:t>
            </a:r>
            <a:r>
              <a:rPr dirty="0"/>
              <a:t/>
            </a:r>
            <a:br>
              <a:rPr dirty="0"/>
            </a:br>
            <a:r>
              <a:rPr lang="zh-CN" altLang="en-US" sz="1530" kern="0" dirty="0" smtClean="0">
                <a:solidFill>
                  <a:srgbClr val="000000"/>
                </a:solidFill>
                <a:latin typeface="Times New Roman" pitchFamily="65" charset="-122"/>
                <a:ea typeface="宋体" pitchFamily="65" charset="-122"/>
              </a:rPr>
              <a:t>于《水浒》。不过《水浒》中人物在反抗政府;而这一类书中底人物,则帮助政府,这是作者思</a:t>
            </a:r>
            <a:endParaRPr lang="zh-CN" altLang="en-US" dirty="0"/>
          </a:p>
        </p:txBody>
      </p:sp>
      <p:sp>
        <p:nvSpPr>
          <p:cNvPr id="3" name="TextBox 11"/>
          <p:cNvSpPr txBox="1"/>
          <p:nvPr/>
        </p:nvSpPr>
        <p:spPr>
          <a:xfrm>
            <a:off x="2243297" y="1039574"/>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B</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高考模拟·综合题组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每题建议用时15分钟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想的大不同处,大概也因为社会背景不同之故罢。这些书大抵出于光绪初年,其先曾经有过几</a:t>
            </a:r>
            <a:r>
              <a:rPr dirty="0"/>
              <a:t/>
            </a:r>
            <a:br>
              <a:rPr dirty="0"/>
            </a:br>
            <a:r>
              <a:rPr lang="zh-CN" altLang="en-US" sz="1530" kern="0" dirty="0" smtClean="0">
                <a:solidFill>
                  <a:srgbClr val="000000"/>
                </a:solidFill>
                <a:latin typeface="Times New Roman" pitchFamily="65" charset="-122"/>
                <a:ea typeface="宋体" pitchFamily="65" charset="-122"/>
              </a:rPr>
              <a:t>回国内的战争,如平长毛,平捻匪,平教匪等,许多市井中人,因为从军立功,多得顶戴,人民非常羡</a:t>
            </a:r>
            <a:r>
              <a:rPr dirty="0"/>
              <a:t/>
            </a:r>
            <a:br>
              <a:rPr dirty="0"/>
            </a:br>
            <a:r>
              <a:rPr lang="zh-CN" altLang="en-US" sz="1530" kern="0" dirty="0" smtClean="0">
                <a:solidFill>
                  <a:srgbClr val="000000"/>
                </a:solidFill>
                <a:latin typeface="Times New Roman" pitchFamily="65" charset="-122"/>
                <a:ea typeface="宋体" pitchFamily="65" charset="-122"/>
              </a:rPr>
              <a:t>慕,愿听“为王前驱”的故事,所以茶馆中发生的小说,自然也受了影响了。现在《七侠五义》</a:t>
            </a:r>
            <a:r>
              <a:rPr dirty="0"/>
              <a:t/>
            </a:r>
            <a:br>
              <a:rPr dirty="0"/>
            </a:br>
            <a:r>
              <a:rPr lang="zh-CN" altLang="en-US" sz="1530" kern="0" dirty="0" smtClean="0">
                <a:solidFill>
                  <a:srgbClr val="000000"/>
                </a:solidFill>
                <a:latin typeface="Times New Roman" pitchFamily="65" charset="-122"/>
                <a:ea typeface="宋体" pitchFamily="65" charset="-122"/>
              </a:rPr>
              <a:t>已出到二十四集,《施公案》出到十集,《彭公案》十七集,而大抵千篇一律,语多不通,我们对</a:t>
            </a:r>
            <a:r>
              <a:rPr dirty="0"/>
              <a:t/>
            </a:r>
            <a:br>
              <a:rPr dirty="0"/>
            </a:br>
            <a:r>
              <a:rPr lang="zh-CN" altLang="en-US" sz="1530" kern="0" dirty="0" smtClean="0">
                <a:solidFill>
                  <a:srgbClr val="000000"/>
                </a:solidFill>
                <a:latin typeface="Times New Roman" pitchFamily="65" charset="-122"/>
                <a:ea typeface="宋体" pitchFamily="65" charset="-122"/>
              </a:rPr>
              <a:t>此,无多批评,只是很觉得作者和看者,都能够如此之不惮烦,也算是一件奇迹罢了。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(节选自鲁迅《中国小说的历史的变迁》,有删改)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1.简要概括侠义派小说的形成过程。(6分)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2.侠义派小说流行的主要原因有哪些?请加以概括。(5分)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3.依据材料,梳理鲁迅研究中国古代小说的主要角度。(4分)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以历史人物和历史故事为基础;经民间传说和说书人演绎;最后,能文的人把它写出</a:t>
            </a:r>
            <a:r>
              <a:rPr dirty="0"/>
              <a:t/>
            </a:r>
            <a:br>
              <a:rPr dirty="0"/>
            </a:br>
            <a:r>
              <a:rPr lang="zh-CN" altLang="en-US" sz="1530" kern="0" dirty="0" smtClean="0">
                <a:solidFill>
                  <a:srgbClr val="000000"/>
                </a:solidFill>
                <a:latin typeface="Times New Roman" pitchFamily="65" charset="-122"/>
                <a:ea typeface="宋体" pitchFamily="65" charset="-122"/>
              </a:rPr>
              <a:t>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此题考查概括文章内容的能力。要求概括侠义派小说的形成过程,注意根据文中的相</a:t>
            </a:r>
            <a:r>
              <a:rPr dirty="0"/>
              <a:t/>
            </a:r>
            <a:br>
              <a:rPr dirty="0"/>
            </a:br>
            <a:r>
              <a:rPr lang="zh-CN" altLang="en-US" sz="1530" kern="0" dirty="0" smtClean="0">
                <a:solidFill>
                  <a:srgbClr val="000000"/>
                </a:solidFill>
                <a:latin typeface="Times New Roman" pitchFamily="65" charset="-122"/>
                <a:ea typeface="宋体" pitchFamily="65" charset="-122"/>
              </a:rPr>
              <a:t>关句子“这书的起源,本是茶馆中的说书,后来能文的人,把它写出来,就通行于社会了”“但</a:t>
            </a:r>
            <a:r>
              <a:rPr dirty="0"/>
              <a:t/>
            </a:r>
            <a:br>
              <a:rPr dirty="0"/>
            </a:br>
            <a:r>
              <a:rPr lang="zh-CN" altLang="en-US" sz="1530" kern="0" dirty="0" smtClean="0">
                <a:solidFill>
                  <a:srgbClr val="000000"/>
                </a:solidFill>
                <a:latin typeface="Times New Roman" pitchFamily="65" charset="-122"/>
                <a:ea typeface="宋体" pitchFamily="65" charset="-122"/>
              </a:rPr>
              <a:t>《三侠五义》,也并非一时创作的书,宋包拯立朝刚正,《宋史》有传;而民间传说,则行事多怪</a:t>
            </a:r>
            <a:r>
              <a:rPr dirty="0"/>
              <a:t/>
            </a:r>
            <a:br>
              <a:rPr dirty="0"/>
            </a:br>
            <a:r>
              <a:rPr lang="zh-CN" altLang="en-US" sz="1530" kern="0" dirty="0" smtClean="0">
                <a:solidFill>
                  <a:srgbClr val="000000"/>
                </a:solidFill>
                <a:latin typeface="Times New Roman" pitchFamily="65" charset="-122"/>
                <a:ea typeface="宋体" pitchFamily="65" charset="-122"/>
              </a:rPr>
              <a:t>异;元朝就传为故事,明代又渐演为小说,就是《龙图公案》”提取要点,加以概括形成答案。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选材上别开生面,不同于通行的柔情妖怪一派,给读者新奇感;投合了市井中人希望立</a:t>
            </a:r>
            <a:r>
              <a:rPr dirty="0"/>
              <a:t/>
            </a:r>
            <a:br>
              <a:rPr dirty="0"/>
            </a:br>
            <a:r>
              <a:rPr lang="zh-CN" altLang="en-US" sz="1530" kern="0" dirty="0" smtClean="0">
                <a:solidFill>
                  <a:srgbClr val="000000"/>
                </a:solidFill>
                <a:latin typeface="Times New Roman" pitchFamily="65" charset="-122"/>
                <a:ea typeface="宋体" pitchFamily="65" charset="-122"/>
              </a:rPr>
              <a:t>功发迹的社会心理。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此题考核概括文章的能力,要求概括侠义派小说流行的主要原因,注意根据文中的句子</a:t>
            </a:r>
            <a:r>
              <a:rPr dirty="0"/>
              <a:t/>
            </a:r>
            <a:br>
              <a:rPr dirty="0"/>
            </a:br>
            <a:r>
              <a:rPr lang="zh-CN" altLang="en-US" sz="1530" kern="0" dirty="0" smtClean="0">
                <a:solidFill>
                  <a:srgbClr val="000000"/>
                </a:solidFill>
                <a:latin typeface="Times New Roman" pitchFamily="65" charset="-122"/>
                <a:ea typeface="宋体" pitchFamily="65" charset="-122"/>
              </a:rPr>
              <a:t>“当时底小说,有《红楼梦》等专讲柔情,《西游记》一派,又专讲妖怪,人们大概也很觉得厌</a:t>
            </a:r>
            <a:r>
              <a:rPr dirty="0"/>
              <a:t/>
            </a:r>
            <a:br>
              <a:rPr dirty="0"/>
            </a:br>
            <a:r>
              <a:rPr lang="zh-CN" altLang="en-US" sz="1530" kern="0" dirty="0" smtClean="0">
                <a:solidFill>
                  <a:srgbClr val="000000"/>
                </a:solidFill>
                <a:latin typeface="Times New Roman" pitchFamily="65" charset="-122"/>
                <a:ea typeface="宋体" pitchFamily="65" charset="-122"/>
              </a:rPr>
              <a:t>气了,而《三侠五义》则别开生面,很是新奇,所以流行也就特别快,特别盛”“许多市井中人,</a:t>
            </a:r>
            <a:r>
              <a:rPr dirty="0"/>
              <a:t/>
            </a:r>
            <a:br>
              <a:rPr dirty="0"/>
            </a:br>
            <a:r>
              <a:rPr lang="zh-CN" altLang="en-US" sz="1530" kern="0" dirty="0" smtClean="0">
                <a:solidFill>
                  <a:srgbClr val="000000"/>
                </a:solidFill>
                <a:latin typeface="Times New Roman" pitchFamily="65" charset="-122"/>
                <a:ea typeface="宋体" pitchFamily="65" charset="-122"/>
              </a:rPr>
              <a:t>因为从军立功,多得顶戴,人民非常羡慕,愿听‘为王前驱’的故事,所以茶馆中发生的小说,自</a:t>
            </a:r>
            <a:r>
              <a:rPr dirty="0"/>
              <a:t/>
            </a:r>
            <a:br>
              <a:rPr dirty="0"/>
            </a:br>
            <a:r>
              <a:rPr lang="zh-CN" altLang="en-US" sz="1530" kern="0" dirty="0" smtClean="0">
                <a:solidFill>
                  <a:srgbClr val="000000"/>
                </a:solidFill>
                <a:latin typeface="Times New Roman" pitchFamily="65" charset="-122"/>
                <a:ea typeface="宋体" pitchFamily="65" charset="-122"/>
              </a:rPr>
              <a:t>然也受了影响了”从这些语句中提取关键的词语作答。</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作品的题材,作品的传播历史,作品创作的社会背景,作品的艺术价值(如作者的思想,</a:t>
            </a:r>
            <a:r>
              <a:rPr dirty="0"/>
              <a:t/>
            </a:r>
            <a:br>
              <a:rPr dirty="0"/>
            </a:br>
            <a:r>
              <a:rPr lang="zh-CN" altLang="en-US" sz="1530" kern="0" dirty="0" smtClean="0">
                <a:solidFill>
                  <a:srgbClr val="000000"/>
                </a:solidFill>
                <a:latin typeface="Times New Roman" pitchFamily="65" charset="-122"/>
                <a:ea typeface="宋体" pitchFamily="65" charset="-122"/>
              </a:rPr>
              <a:t>作品的构思,作品的语言等)。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此题考核概括文章的能力。要求梳理鲁迅研究中国古代小说的主要角度。注意根据</a:t>
            </a:r>
            <a:r>
              <a:rPr dirty="0"/>
              <a:t/>
            </a:r>
            <a:br>
              <a:rPr dirty="0"/>
            </a:br>
            <a:r>
              <a:rPr lang="zh-CN" altLang="en-US" sz="1530" kern="0" dirty="0" smtClean="0">
                <a:solidFill>
                  <a:srgbClr val="000000"/>
                </a:solidFill>
                <a:latin typeface="Times New Roman" pitchFamily="65" charset="-122"/>
                <a:ea typeface="宋体" pitchFamily="65" charset="-122"/>
              </a:rPr>
              <a:t>文中的句子“宋包拯立朝刚正,《宋史》有传;而民间传说,则行事多怪异;元朝就传为故事,明</a:t>
            </a:r>
            <a:r>
              <a:rPr dirty="0"/>
              <a:t/>
            </a:r>
            <a:br>
              <a:rPr dirty="0"/>
            </a:br>
            <a:r>
              <a:rPr lang="zh-CN" altLang="en-US" sz="1530" kern="0" dirty="0" smtClean="0">
                <a:solidFill>
                  <a:srgbClr val="000000"/>
                </a:solidFill>
                <a:latin typeface="Times New Roman" pitchFamily="65" charset="-122"/>
                <a:ea typeface="宋体" pitchFamily="65" charset="-122"/>
              </a:rPr>
              <a:t>代又渐演为小说”“而这一类书中底人物,则帮助政府,这是作者思想的大不同处,大概也因为社会背景不同之故罢”“而大抵千篇一律,语多不通”概括为作者的思想,作品的构思,作品的语言。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二、(2018南通、扬州等六市二模,26—28)材料概括分析题。(15分)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如今,也许不该再指控“文学脱离现实”了。当下文学已将现实的石头狠狠砸在了自己的胸</a:t>
            </a:r>
            <a:r>
              <a:rPr dirty="0"/>
              <a:t/>
            </a:r>
            <a:br>
              <a:rPr dirty="0"/>
            </a:br>
            <a:r>
              <a:rPr lang="zh-CN" altLang="en-US" sz="1530" kern="0" dirty="0" smtClean="0">
                <a:solidFill>
                  <a:srgbClr val="000000"/>
                </a:solidFill>
                <a:latin typeface="Times New Roman" pitchFamily="65" charset="-122"/>
                <a:ea typeface="宋体" pitchFamily="65" charset="-122"/>
              </a:rPr>
              <a:t>口。翻阅近年国内的长篇小说,现实之砸痕深深浅浅,真真假假,时常令人窒息。在某种现实自</a:t>
            </a:r>
            <a:r>
              <a:rPr dirty="0"/>
              <a:t/>
            </a:r>
            <a:br>
              <a:rPr dirty="0"/>
            </a:br>
            <a:r>
              <a:rPr lang="zh-CN" altLang="en-US" sz="1530" kern="0" dirty="0" smtClean="0">
                <a:solidFill>
                  <a:srgbClr val="000000"/>
                </a:solidFill>
                <a:latin typeface="Times New Roman" pitchFamily="65" charset="-122"/>
                <a:ea typeface="宋体" pitchFamily="65" charset="-122"/>
              </a:rPr>
              <a:t>觉与道德焦虑开始回归,“文学不应自我边缘化”“作家应表现出明确的价值立场”的呼声</a:t>
            </a:r>
            <a:r>
              <a:rPr dirty="0"/>
              <a:t/>
            </a:r>
            <a:br>
              <a:rPr dirty="0"/>
            </a:br>
            <a:r>
              <a:rPr lang="zh-CN" altLang="en-US" sz="1530" kern="0" dirty="0" smtClean="0">
                <a:solidFill>
                  <a:srgbClr val="000000"/>
                </a:solidFill>
                <a:latin typeface="Times New Roman" pitchFamily="65" charset="-122"/>
                <a:ea typeface="宋体" pitchFamily="65" charset="-122"/>
              </a:rPr>
              <a:t>鹊起之时,也有人开始呼吁作家应停止对‘现实’矫枉过正的追逐,回归个人独语才是文学正道。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但文学是否只能摇摆于公共化的“现实”与个人化的“独语”之间?文学的意义是否只在于</a:t>
            </a:r>
            <a:r>
              <a:rPr dirty="0"/>
              <a:t/>
            </a:r>
            <a:br>
              <a:rPr dirty="0"/>
            </a:br>
            <a:r>
              <a:rPr lang="zh-CN" altLang="en-US" sz="1530" kern="0" dirty="0" smtClean="0">
                <a:solidFill>
                  <a:srgbClr val="000000"/>
                </a:solidFill>
                <a:latin typeface="Times New Roman" pitchFamily="65" charset="-122"/>
                <a:ea typeface="宋体" pitchFamily="65" charset="-122"/>
              </a:rPr>
              <a:t>给公共领域的认知结论提供一个个感性的注脚——比如腐败问题、司法问题、环保问题、</a:t>
            </a:r>
            <a:r>
              <a:rPr dirty="0"/>
              <a:t/>
            </a:r>
            <a:br>
              <a:rPr dirty="0"/>
            </a:br>
            <a:r>
              <a:rPr lang="zh-CN" altLang="en-US" sz="1530" kern="0" dirty="0" smtClean="0">
                <a:solidFill>
                  <a:srgbClr val="000000"/>
                </a:solidFill>
                <a:latin typeface="Times New Roman" pitchFamily="65" charset="-122"/>
                <a:ea typeface="宋体" pitchFamily="65" charset="-122"/>
              </a:rPr>
              <a:t>全球化问题之类,并以此表明作家是正义的好人、社会的良心?或者文学的价值只在于给一个</a:t>
            </a:r>
            <a:r>
              <a:rPr dirty="0"/>
              <a:t/>
            </a:r>
            <a:br>
              <a:rPr dirty="0"/>
            </a:br>
            <a:r>
              <a:rPr lang="zh-CN" altLang="en-US" sz="1530" kern="0" dirty="0" smtClean="0">
                <a:solidFill>
                  <a:srgbClr val="000000"/>
                </a:solidFill>
                <a:latin typeface="Times New Roman" pitchFamily="65" charset="-122"/>
                <a:ea typeface="宋体" pitchFamily="65" charset="-122"/>
              </a:rPr>
              <a:t>个孤独的个体提供“个性秀”的舞台?这种非此即彼的思维习惯把文学看作改造社会现实、</a:t>
            </a:r>
            <a:r>
              <a:rPr dirty="0"/>
              <a:t/>
            </a:r>
            <a:br>
              <a:rPr dirty="0"/>
            </a:br>
            <a:r>
              <a:rPr lang="zh-CN" altLang="en-US" sz="1530" kern="0" dirty="0" smtClean="0">
                <a:solidFill>
                  <a:srgbClr val="000000"/>
                </a:solidFill>
                <a:latin typeface="Times New Roman" pitchFamily="65" charset="-122"/>
                <a:ea typeface="宋体" pitchFamily="65" charset="-122"/>
              </a:rPr>
              <a:t>表达价值观念的手段,是一种并无新意的“</a:t>
            </a:r>
            <a:r>
              <a:rPr lang="zh-CN" altLang="en-US" sz="1530" u="sng" kern="0" dirty="0" smtClean="0">
                <a:solidFill>
                  <a:srgbClr val="000000"/>
                </a:solidFill>
                <a:latin typeface="Times New Roman" pitchFamily="65" charset="-122"/>
                <a:ea typeface="宋体" pitchFamily="65" charset="-122"/>
              </a:rPr>
              <a:t>文学工具论</a:t>
            </a:r>
            <a:r>
              <a:rPr lang="zh-CN" altLang="en-US" sz="1530" kern="0" dirty="0" smtClean="0">
                <a:solidFill>
                  <a:srgbClr val="000000"/>
                </a:solidFill>
                <a:latin typeface="Times New Roman" pitchFamily="65" charset="-122"/>
                <a:ea typeface="宋体" pitchFamily="65" charset="-122"/>
              </a:rPr>
              <a:t>”,带有一厢情愿的色彩。它有存在的</a:t>
            </a:r>
            <a:r>
              <a:rPr dirty="0"/>
              <a:t/>
            </a:r>
            <a:br>
              <a:rPr dirty="0"/>
            </a:br>
            <a:r>
              <a:rPr lang="zh-CN" altLang="en-US" sz="1530" kern="0" dirty="0" smtClean="0">
                <a:solidFill>
                  <a:srgbClr val="000000"/>
                </a:solidFill>
                <a:latin typeface="Times New Roman" pitchFamily="65" charset="-122"/>
                <a:ea typeface="宋体" pitchFamily="65" charset="-122"/>
              </a:rPr>
              <a:t>权利,但是并无“统一作家思想”的权力。文学与政治相关,但绝不是政治;文学与道德相关,</a:t>
            </a:r>
            <a:r>
              <a:rPr dirty="0"/>
              <a:t/>
            </a:r>
            <a:br>
              <a:rPr dirty="0"/>
            </a:br>
            <a:r>
              <a:rPr lang="zh-CN" altLang="en-US" sz="1530" kern="0" dirty="0" smtClean="0">
                <a:solidFill>
                  <a:srgbClr val="000000"/>
                </a:solidFill>
                <a:latin typeface="Times New Roman" pitchFamily="65" charset="-122"/>
                <a:ea typeface="宋体" pitchFamily="65" charset="-122"/>
              </a:rPr>
              <a:t>但也绝不是道德。政治的价值尺度是利益,道德的价值尺度是实践,而文学的价值尺度则是艺</a:t>
            </a:r>
            <a:r>
              <a:rPr dirty="0"/>
              <a:t/>
            </a:r>
            <a:br>
              <a:rPr dirty="0"/>
            </a:br>
            <a:r>
              <a:rPr lang="zh-CN" altLang="en-US" sz="1530" kern="0" dirty="0" smtClean="0">
                <a:solidFill>
                  <a:srgbClr val="000000"/>
                </a:solidFill>
                <a:latin typeface="Times New Roman" pitchFamily="65" charset="-122"/>
                <a:ea typeface="宋体" pitchFamily="65" charset="-122"/>
              </a:rPr>
              <a:t>术的创造力。也许这种创造力来自作家对政治、道德或其他领域的独特洞察,但它必定是一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种将洞察力化为“有意味的形式”的艺术能力,而非某种简陋的直抒胸臆。一部文学作品如</a:t>
            </a:r>
            <a:r>
              <a:rPr dirty="0"/>
              <a:t/>
            </a:r>
            <a:br>
              <a:rPr dirty="0"/>
            </a:br>
            <a:r>
              <a:rPr lang="zh-CN" altLang="en-US" sz="1530" kern="0" dirty="0" smtClean="0">
                <a:solidFill>
                  <a:srgbClr val="000000"/>
                </a:solidFill>
                <a:latin typeface="Times New Roman" pitchFamily="65" charset="-122"/>
                <a:ea typeface="宋体" pitchFamily="65" charset="-122"/>
              </a:rPr>
              <a:t>果没有创造力,则任何道德的高调或行为的标新立异都属白费。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1.为什么当下不该再指控“文学脱离现实”?请结合第一段加以概括。(3分)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2.作者所说的“文学工具论”存在哪些问题?(6分)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3.从材料看,作家怎样才能更好地创作文学作品?(6分)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(1)文学作品涉及现实的太多,且复杂多样;(2)文学有自我边缘化的情形不能明确表达</a:t>
            </a:r>
            <a:r>
              <a:rPr sz="1500" dirty="0"/>
              <a:t/>
            </a:r>
            <a:br>
              <a:rPr sz="1500" dirty="0"/>
            </a:br>
            <a:r>
              <a:rPr lang="zh-CN" altLang="en-US" sz="1500" kern="0" dirty="0" smtClean="0">
                <a:solidFill>
                  <a:srgbClr val="000000"/>
                </a:solidFill>
                <a:latin typeface="Times New Roman" pitchFamily="65" charset="-122"/>
                <a:ea typeface="宋体" pitchFamily="65" charset="-122"/>
              </a:rPr>
              <a:t>作家的价值立场;(3)作家对现实有矫枉过正的追逐。</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题干问“为什么当下不该再指控‘文学脱离现实’”,要求结合第一段加以概括,这是</a:t>
            </a:r>
            <a:r>
              <a:rPr sz="1500" dirty="0"/>
              <a:t/>
            </a:r>
            <a:br>
              <a:rPr sz="1500" dirty="0"/>
            </a:br>
            <a:r>
              <a:rPr lang="zh-CN" altLang="en-US" sz="1500" kern="0" dirty="0" smtClean="0">
                <a:solidFill>
                  <a:srgbClr val="000000"/>
                </a:solidFill>
                <a:latin typeface="Times New Roman" pitchFamily="65" charset="-122"/>
                <a:ea typeface="宋体" pitchFamily="65" charset="-122"/>
              </a:rPr>
              <a:t>考查对文本相关信息的筛选概括能力。学生要能从题干中明确问题指向“不该再指控‘文</a:t>
            </a:r>
            <a:r>
              <a:rPr sz="1500" dirty="0"/>
              <a:t/>
            </a:r>
            <a:br>
              <a:rPr sz="1500" dirty="0"/>
            </a:br>
            <a:r>
              <a:rPr lang="zh-CN" altLang="en-US" sz="1500" kern="0" dirty="0" smtClean="0">
                <a:solidFill>
                  <a:srgbClr val="000000"/>
                </a:solidFill>
                <a:latin typeface="Times New Roman" pitchFamily="65" charset="-122"/>
                <a:ea typeface="宋体" pitchFamily="65" charset="-122"/>
              </a:rPr>
              <a:t>学脱离现实’”,然后到材料的第一段中找原因,“当下文学已将现实的石头狠狠砸在了自己</a:t>
            </a:r>
            <a:r>
              <a:rPr sz="1500" dirty="0"/>
              <a:t/>
            </a:r>
            <a:br>
              <a:rPr sz="1500" dirty="0"/>
            </a:br>
            <a:r>
              <a:rPr lang="zh-CN" altLang="en-US" sz="1500" kern="0" dirty="0" smtClean="0">
                <a:solidFill>
                  <a:srgbClr val="000000"/>
                </a:solidFill>
                <a:latin typeface="Times New Roman" pitchFamily="65" charset="-122"/>
                <a:ea typeface="宋体" pitchFamily="65" charset="-122"/>
              </a:rPr>
              <a:t>的胸口”“现实之砸痕深深浅浅,真真假假,时常令人窒息”“也有人开始呼吁作家应停止对</a:t>
            </a:r>
            <a:r>
              <a:rPr sz="1500" dirty="0"/>
              <a:t/>
            </a:r>
            <a:br>
              <a:rPr sz="1500" dirty="0"/>
            </a:br>
            <a:r>
              <a:rPr lang="zh-CN" altLang="en-US" sz="1500" kern="0" dirty="0" smtClean="0">
                <a:solidFill>
                  <a:srgbClr val="000000"/>
                </a:solidFill>
                <a:latin typeface="Times New Roman" pitchFamily="65" charset="-122"/>
                <a:ea typeface="宋体" pitchFamily="65" charset="-122"/>
              </a:rPr>
              <a:t>‘</a:t>
            </a:r>
            <a:r>
              <a:rPr lang="zh-CN" altLang="en-US" sz="1500" b="1" kern="0" dirty="0" smtClean="0">
                <a:solidFill>
                  <a:srgbClr val="000000"/>
                </a:solidFill>
                <a:latin typeface="Times New Roman" pitchFamily="65" charset="-122"/>
                <a:ea typeface="宋体" pitchFamily="65" charset="-122"/>
              </a:rPr>
              <a:t>现实</a:t>
            </a:r>
            <a:r>
              <a:rPr lang="zh-CN" altLang="en-US" sz="1500" kern="0" dirty="0" smtClean="0">
                <a:solidFill>
                  <a:srgbClr val="000000"/>
                </a:solidFill>
                <a:latin typeface="Times New Roman" pitchFamily="65" charset="-122"/>
                <a:ea typeface="宋体" pitchFamily="65" charset="-122"/>
              </a:rPr>
              <a:t>’矫枉过正的追逐,回归个人独语才是文学正道”,最后将这些筛选好的信息进行整合,</a:t>
            </a:r>
            <a:r>
              <a:rPr sz="1500" dirty="0"/>
              <a:t/>
            </a:r>
            <a:br>
              <a:rPr sz="1500" dirty="0"/>
            </a:br>
            <a:r>
              <a:rPr lang="zh-CN" altLang="en-US" sz="1500" kern="0" dirty="0" smtClean="0">
                <a:solidFill>
                  <a:srgbClr val="000000"/>
                </a:solidFill>
                <a:latin typeface="Times New Roman" pitchFamily="65" charset="-122"/>
                <a:ea typeface="宋体" pitchFamily="65" charset="-122"/>
              </a:rPr>
              <a:t>分点概况即可。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(1)用非此即彼的思维习惯看待文学,限定了文学的意义和价值;(2)把文学看作改造社</a:t>
            </a:r>
            <a:r>
              <a:rPr sz="1500" dirty="0"/>
              <a:t/>
            </a:r>
            <a:br>
              <a:rPr sz="1500" dirty="0"/>
            </a:br>
            <a:r>
              <a:rPr lang="zh-CN" altLang="en-US" sz="1500" kern="0" dirty="0" smtClean="0">
                <a:solidFill>
                  <a:srgbClr val="000000"/>
                </a:solidFill>
                <a:latin typeface="Times New Roman" pitchFamily="65" charset="-122"/>
                <a:ea typeface="宋体" pitchFamily="65" charset="-122"/>
              </a:rPr>
              <a:t>会现实、表达价值观念的手段;(3)要求统一作家思想。</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　</a:t>
            </a:r>
            <a:r>
              <a:rPr lang="zh-CN" altLang="en-US" sz="1500" kern="0" dirty="0" smtClean="0">
                <a:solidFill>
                  <a:srgbClr val="000000"/>
                </a:solidFill>
                <a:latin typeface="Times New Roman" pitchFamily="65" charset="-122"/>
                <a:ea typeface="宋体" pitchFamily="65" charset="-122"/>
              </a:rPr>
              <a:t>题干问“作者所说的‘文学工具论’存在哪些问题”,这是考查对文本相关内容的筛</a:t>
            </a:r>
            <a:r>
              <a:rPr sz="1500" dirty="0"/>
              <a:t/>
            </a:r>
            <a:br>
              <a:rPr sz="1500" dirty="0"/>
            </a:br>
            <a:r>
              <a:rPr lang="zh-CN" altLang="en-US" sz="1500" kern="0" dirty="0" smtClean="0">
                <a:solidFill>
                  <a:srgbClr val="000000"/>
                </a:solidFill>
                <a:latin typeface="Times New Roman" pitchFamily="65" charset="-122"/>
                <a:ea typeface="宋体" pitchFamily="65" charset="-122"/>
              </a:rPr>
              <a:t>选概括能力。作答时先通读文本,然后带着问题到文本中筛选相关信息,本题答题区域主要集</a:t>
            </a:r>
            <a:r>
              <a:rPr sz="1500" dirty="0"/>
              <a:t/>
            </a:r>
            <a:br>
              <a:rPr sz="1500" dirty="0"/>
            </a:br>
            <a:r>
              <a:rPr lang="zh-CN" altLang="en-US" sz="1500" kern="0" dirty="0" smtClean="0">
                <a:solidFill>
                  <a:srgbClr val="000000"/>
                </a:solidFill>
                <a:latin typeface="Times New Roman" pitchFamily="65" charset="-122"/>
                <a:ea typeface="宋体" pitchFamily="65" charset="-122"/>
              </a:rPr>
              <a:t>中在材料的第二段,“这种非此即彼的思维习惯</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行为的标新立异都属白费”,最后将这些</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筛选好的信息进行整合,围绕问题指向,分点概括即可。</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(1)要以艺术创造力作为文学作品的价值尺度;(2)对政治、道德等领城要有独特的洞</a:t>
            </a:r>
            <a:r>
              <a:rPr dirty="0"/>
              <a:t/>
            </a:r>
            <a:br>
              <a:rPr dirty="0"/>
            </a:br>
            <a:r>
              <a:rPr lang="zh-CN" altLang="en-US" sz="1530" kern="0" dirty="0" smtClean="0">
                <a:solidFill>
                  <a:srgbClr val="000000"/>
                </a:solidFill>
                <a:latin typeface="Times New Roman" pitchFamily="65" charset="-122"/>
                <a:ea typeface="宋体" pitchFamily="65" charset="-122"/>
              </a:rPr>
              <a:t>察力;(3)要将洞察力化为“有意味的形式”。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题干问“从材料看,作家怎样才能更好地创作文学作品”,这是考查对文本相关内容的</a:t>
            </a:r>
            <a:r>
              <a:rPr dirty="0"/>
              <a:t/>
            </a:r>
            <a:br>
              <a:rPr dirty="0"/>
            </a:br>
            <a:r>
              <a:rPr lang="zh-CN" altLang="en-US" sz="1530" kern="0" dirty="0" smtClean="0">
                <a:solidFill>
                  <a:srgbClr val="000000"/>
                </a:solidFill>
                <a:latin typeface="Times New Roman" pitchFamily="65" charset="-122"/>
                <a:ea typeface="宋体" pitchFamily="65" charset="-122"/>
              </a:rPr>
              <a:t>分析概括能力。作答时先通读文本,然后带着问题到文本中筛选相关信息,进行分析概括。关</a:t>
            </a:r>
            <a:r>
              <a:rPr dirty="0"/>
              <a:t/>
            </a:r>
            <a:br>
              <a:rPr dirty="0"/>
            </a:br>
            <a:r>
              <a:rPr lang="zh-CN" altLang="en-US" sz="1530" kern="0" dirty="0" smtClean="0">
                <a:solidFill>
                  <a:srgbClr val="000000"/>
                </a:solidFill>
                <a:latin typeface="Times New Roman" pitchFamily="65" charset="-122"/>
                <a:ea typeface="宋体" pitchFamily="65" charset="-122"/>
              </a:rPr>
              <a:t>键信息有“而文学的价值尺度则是艺术的创造力”“也许这种创造力来自作家对政治、道</a:t>
            </a:r>
            <a:r>
              <a:rPr dirty="0"/>
              <a:t/>
            </a:r>
            <a:br>
              <a:rPr dirty="0"/>
            </a:br>
            <a:r>
              <a:rPr lang="zh-CN" altLang="en-US" sz="1530" kern="0" dirty="0" smtClean="0">
                <a:solidFill>
                  <a:srgbClr val="000000"/>
                </a:solidFill>
                <a:latin typeface="Times New Roman" pitchFamily="65" charset="-122"/>
                <a:ea typeface="宋体" pitchFamily="65" charset="-122"/>
              </a:rPr>
              <a:t>德或其他领域的独特洞察,但它必定是一种将洞察力化为‘有意味的形式’的艺术能力,而非</a:t>
            </a:r>
            <a:r>
              <a:rPr dirty="0"/>
              <a:t/>
            </a:r>
            <a:br>
              <a:rPr dirty="0"/>
            </a:br>
            <a:r>
              <a:rPr lang="zh-CN" altLang="en-US" sz="1530" kern="0" dirty="0" smtClean="0">
                <a:solidFill>
                  <a:srgbClr val="000000"/>
                </a:solidFill>
                <a:latin typeface="Times New Roman" pitchFamily="65" charset="-122"/>
                <a:ea typeface="宋体" pitchFamily="65" charset="-122"/>
              </a:rPr>
              <a:t>某种简陋的直抒胸臆”,最后将这些信息进行整合,分析概括即可。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二、(2017江苏,26—28)材料概括分析题。(15分)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语言不够“纯净”,据说是新诗的通病。然而将不同的因素冶于一炉,而使之产生浑然一体的</a:t>
            </a:r>
            <a:r>
              <a:rPr dirty="0"/>
              <a:t/>
            </a:r>
            <a:br>
              <a:rPr dirty="0"/>
            </a:br>
            <a:r>
              <a:rPr lang="zh-CN" altLang="en-US" sz="1530" kern="0" dirty="0" smtClean="0">
                <a:solidFill>
                  <a:srgbClr val="000000"/>
                </a:solidFill>
                <a:latin typeface="Times New Roman" pitchFamily="65" charset="-122"/>
                <a:ea typeface="宋体" pitchFamily="65" charset="-122"/>
              </a:rPr>
              <a:t>美感效果,是诗歌艺术的可贵之处。我们并不认为诗和说话居于平等的地位。诗是经验的艺</a:t>
            </a:r>
            <a:r>
              <a:rPr dirty="0"/>
              <a:t/>
            </a:r>
            <a:br>
              <a:rPr dirty="0"/>
            </a:br>
            <a:r>
              <a:rPr lang="zh-CN" altLang="en-US" sz="1530" kern="0" dirty="0" smtClean="0">
                <a:solidFill>
                  <a:srgbClr val="000000"/>
                </a:solidFill>
                <a:latin typeface="Times New Roman" pitchFamily="65" charset="-122"/>
                <a:ea typeface="宋体" pitchFamily="65" charset="-122"/>
              </a:rPr>
              <a:t>术化的表现,不是日常会话的达意。其次,文言在日常生活上虽已僵硬难用,但在艺术品中,经</a:t>
            </a:r>
            <a:r>
              <a:rPr dirty="0"/>
              <a:t/>
            </a:r>
            <a:br>
              <a:rPr dirty="0"/>
            </a:br>
            <a:r>
              <a:rPr lang="zh-CN" altLang="en-US" sz="1530" kern="0" dirty="0" smtClean="0">
                <a:solidFill>
                  <a:srgbClr val="000000"/>
                </a:solidFill>
                <a:latin typeface="Times New Roman" pitchFamily="65" charset="-122"/>
                <a:ea typeface="宋体" pitchFamily="65" charset="-122"/>
              </a:rPr>
              <a:t>诗人的巧妙安排,却能“起死回生”,加强美感。反之,如果欠缺艺术的生命,则尽管一首新诗</a:t>
            </a:r>
            <a:r>
              <a:rPr dirty="0"/>
              <a:t/>
            </a:r>
            <a:br>
              <a:rPr dirty="0"/>
            </a:br>
            <a:r>
              <a:rPr lang="zh-CN" altLang="en-US" sz="1530" kern="0" dirty="0" smtClean="0">
                <a:solidFill>
                  <a:srgbClr val="000000"/>
                </a:solidFill>
                <a:latin typeface="Times New Roman" pitchFamily="65" charset="-122"/>
                <a:ea typeface="宋体" pitchFamily="65" charset="-122"/>
              </a:rPr>
              <a:t>通篇不用一典,不掉一文,那种“纯净”也只是“一贫如洗”的代名词罢了。说坦白些,在文学</a:t>
            </a:r>
            <a:r>
              <a:rPr dirty="0"/>
              <a:t/>
            </a:r>
            <a:br>
              <a:rPr dirty="0"/>
            </a:br>
            <a:r>
              <a:rPr lang="zh-CN" altLang="en-US" sz="1530" kern="0" dirty="0" smtClean="0">
                <a:solidFill>
                  <a:srgbClr val="000000"/>
                </a:solidFill>
                <a:latin typeface="Times New Roman" pitchFamily="65" charset="-122"/>
                <a:ea typeface="宋体" pitchFamily="65" charset="-122"/>
              </a:rPr>
              <a:t>的国度中,新诗人们是带点贵族气质的。我们宁愿自己的作品成为</a:t>
            </a:r>
            <a:r>
              <a:rPr lang="zh-CN" altLang="en-US" sz="1530" u="sng" kern="0" dirty="0" smtClean="0">
                <a:solidFill>
                  <a:srgbClr val="000000"/>
                </a:solidFill>
                <a:latin typeface="Times New Roman" pitchFamily="65" charset="-122"/>
                <a:ea typeface="宋体" pitchFamily="65" charset="-122"/>
              </a:rPr>
              <a:t>滞销的奢侈品</a:t>
            </a:r>
            <a:r>
              <a:rPr lang="zh-CN" altLang="en-US" sz="1530" kern="0" dirty="0" smtClean="0">
                <a:solidFill>
                  <a:srgbClr val="000000"/>
                </a:solidFill>
                <a:latin typeface="Times New Roman" pitchFamily="65" charset="-122"/>
                <a:ea typeface="宋体" pitchFamily="65" charset="-122"/>
              </a:rPr>
              <a:t>,也不愿它成</a:t>
            </a:r>
            <a:r>
              <a:rPr dirty="0"/>
              <a:t/>
            </a:r>
            <a:br>
              <a:rPr dirty="0"/>
            </a:br>
            <a:r>
              <a:rPr lang="zh-CN" altLang="en-US" sz="1530" kern="0" dirty="0" smtClean="0">
                <a:solidFill>
                  <a:srgbClr val="000000"/>
                </a:solidFill>
                <a:latin typeface="Times New Roman" pitchFamily="65" charset="-122"/>
                <a:ea typeface="宋体" pitchFamily="65" charset="-122"/>
              </a:rPr>
              <a:t>为</a:t>
            </a:r>
            <a:r>
              <a:rPr lang="zh-CN" altLang="en-US" sz="1530" u="sng" kern="0" dirty="0" smtClean="0">
                <a:solidFill>
                  <a:srgbClr val="000000"/>
                </a:solidFill>
                <a:latin typeface="Times New Roman" pitchFamily="65" charset="-122"/>
                <a:ea typeface="宋体" pitchFamily="65" charset="-122"/>
              </a:rPr>
              <a:t>畅销的牙膏</a:t>
            </a:r>
            <a:r>
              <a:rPr lang="zh-CN" altLang="en-US" sz="1530" kern="0" dirty="0" smtClean="0">
                <a:solidFill>
                  <a:srgbClr val="000000"/>
                </a:solidFill>
                <a:latin typeface="Times New Roman" pitchFamily="65" charset="-122"/>
                <a:ea typeface="宋体" pitchFamily="65" charset="-122"/>
              </a:rPr>
              <a:t>,人人皆可入口,而转瞬又必吐出的牙膏。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一旦超越了起码的“纯净”之后,我们不难发现,文言宜于表现庄重、优雅、含蓄而曲折的情</a:t>
            </a:r>
            <a:r>
              <a:rPr dirty="0"/>
              <a:t/>
            </a:r>
            <a:br>
              <a:rPr dirty="0"/>
            </a:br>
            <a:r>
              <a:rPr lang="zh-CN" altLang="en-US" sz="1530" kern="0" dirty="0" smtClean="0">
                <a:solidFill>
                  <a:srgbClr val="000000"/>
                </a:solidFill>
                <a:latin typeface="Times New Roman" pitchFamily="65" charset="-122"/>
                <a:ea typeface="宋体" pitchFamily="65" charset="-122"/>
              </a:rPr>
              <a:t>操,而白话则明快、直率、富现实感。许多意境,白话表现起来总嫌太直接、太噜苏,改用文言</a:t>
            </a:r>
            <a:r>
              <a:rPr dirty="0"/>
              <a:t/>
            </a:r>
            <a:br>
              <a:rPr dirty="0"/>
            </a:br>
            <a:r>
              <a:rPr lang="zh-CN" altLang="en-US" sz="1530" kern="0" dirty="0" smtClean="0">
                <a:solidFill>
                  <a:srgbClr val="000000"/>
                </a:solidFill>
                <a:latin typeface="Times New Roman" pitchFamily="65" charset="-122"/>
                <a:ea typeface="宋体" pitchFamily="65" charset="-122"/>
              </a:rPr>
              <a:t>则可保持恰到好处的距离。艺术当然也追求和谐,但那应该是成品的,不是原料的和谐。愈能</a:t>
            </a:r>
            <a:r>
              <a:rPr dirty="0"/>
              <a:t/>
            </a:r>
            <a:br>
              <a:rPr dirty="0"/>
            </a:br>
            <a:r>
              <a:rPr lang="zh-CN" altLang="en-US" sz="1530" kern="0" dirty="0" smtClean="0">
                <a:solidFill>
                  <a:srgbClr val="000000"/>
                </a:solidFill>
                <a:latin typeface="Times New Roman" pitchFamily="65" charset="-122"/>
                <a:ea typeface="宋体" pitchFamily="65" charset="-122"/>
              </a:rPr>
              <a:t>使不同的因素化合成和谐的整体,愈能以不类为类,愈能显示作者艺术的精湛。愿“纯净主</a:t>
            </a:r>
            <a:r>
              <a:rPr dirty="0"/>
              <a:t/>
            </a:r>
            <a:br>
              <a:rPr dirty="0"/>
            </a:br>
            <a:r>
              <a:rPr lang="zh-CN" altLang="en-US" sz="1530" kern="0" dirty="0" smtClean="0">
                <a:solidFill>
                  <a:srgbClr val="000000"/>
                </a:solidFill>
                <a:latin typeface="Times New Roman" pitchFamily="65" charset="-122"/>
                <a:ea typeface="宋体" pitchFamily="65" charset="-122"/>
              </a:rPr>
              <a:t>义”的信徒们多想一想。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(节选自余光中《谈新诗的语言》,有删改)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三、(2018徐州三模,26—28)材料概括分析题。(15分)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莎士比亚所属的伊丽莎白时代是英国人念念不忘的日不落大英帝国时期,狄更斯所属的维多</a:t>
            </a:r>
            <a:r>
              <a:rPr sz="1500" dirty="0"/>
              <a:t/>
            </a:r>
            <a:br>
              <a:rPr sz="1500" dirty="0"/>
            </a:br>
            <a:r>
              <a:rPr lang="zh-CN" altLang="en-US" sz="1500" kern="0" dirty="0" smtClean="0">
                <a:solidFill>
                  <a:srgbClr val="000000"/>
                </a:solidFill>
                <a:latin typeface="Times New Roman" pitchFamily="65" charset="-122"/>
                <a:ea typeface="宋体" pitchFamily="65" charset="-122"/>
              </a:rPr>
              <a:t>利亚时代同样是英国国际影响力突出的时期,莫言在当代能获得诺贝尔文学奖,也有同样的必</a:t>
            </a:r>
            <a:r>
              <a:rPr sz="1500" dirty="0"/>
              <a:t/>
            </a:r>
            <a:br>
              <a:rPr sz="1500" dirty="0"/>
            </a:br>
            <a:r>
              <a:rPr lang="zh-CN" altLang="en-US" sz="1500" kern="0" dirty="0" smtClean="0">
                <a:solidFill>
                  <a:srgbClr val="000000"/>
                </a:solidFill>
                <a:latin typeface="Times New Roman" pitchFamily="65" charset="-122"/>
                <a:ea typeface="宋体" pitchFamily="65" charset="-122"/>
              </a:rPr>
              <a:t>然。这个奖项在一定程度上缓解了中国读者的某些焦虑,也意外加重了中国写作者们的另一</a:t>
            </a:r>
            <a:r>
              <a:rPr sz="1500" dirty="0"/>
              <a:t/>
            </a:r>
            <a:br>
              <a:rPr sz="1500" dirty="0"/>
            </a:br>
            <a:r>
              <a:rPr lang="zh-CN" altLang="en-US" sz="1500" kern="0" dirty="0" smtClean="0">
                <a:solidFill>
                  <a:srgbClr val="000000"/>
                </a:solidFill>
                <a:latin typeface="Times New Roman" pitchFamily="65" charset="-122"/>
                <a:ea typeface="宋体" pitchFamily="65" charset="-122"/>
              </a:rPr>
              <a:t>种负担,即关于优秀作品能否顺利翻译进而传播的顾虑。然而,现代汉语写作的困境还远不止</a:t>
            </a:r>
            <a:r>
              <a:rPr sz="1500" dirty="0"/>
              <a:t/>
            </a:r>
            <a:br>
              <a:rPr sz="1500" dirty="0"/>
            </a:br>
            <a:r>
              <a:rPr lang="zh-CN" altLang="en-US" sz="1500" kern="0" dirty="0" smtClean="0">
                <a:solidFill>
                  <a:srgbClr val="000000"/>
                </a:solidFill>
                <a:latin typeface="Times New Roman" pitchFamily="65" charset="-122"/>
                <a:ea typeface="宋体" pitchFamily="65" charset="-122"/>
              </a:rPr>
              <a:t>于此,撇开文学本身的问题,其与现代汉语自身的发展现状亦关系错综。那种理想的剥离日常</a:t>
            </a:r>
            <a:r>
              <a:rPr sz="1500" dirty="0"/>
              <a:t/>
            </a:r>
            <a:br>
              <a:rPr sz="1500" dirty="0"/>
            </a:br>
            <a:r>
              <a:rPr lang="zh-CN" altLang="en-US" sz="1500" kern="0" dirty="0" smtClean="0">
                <a:solidFill>
                  <a:srgbClr val="000000"/>
                </a:solidFill>
                <a:latin typeface="Times New Roman" pitchFamily="65" charset="-122"/>
                <a:ea typeface="宋体" pitchFamily="65" charset="-122"/>
              </a:rPr>
              <a:t>的现代汉语写作的书面语,才是写作者的长远目标。早在先锋小说盛行期,就有小说家做过这</a:t>
            </a:r>
            <a:r>
              <a:rPr sz="1500" dirty="0"/>
              <a:t/>
            </a:r>
            <a:br>
              <a:rPr sz="1500" dirty="0"/>
            </a:br>
            <a:r>
              <a:rPr lang="zh-CN" altLang="en-US" sz="1500" kern="0" dirty="0" smtClean="0">
                <a:solidFill>
                  <a:srgbClr val="000000"/>
                </a:solidFill>
                <a:latin typeface="Times New Roman" pitchFamily="65" charset="-122"/>
                <a:ea typeface="宋体" pitchFamily="65" charset="-122"/>
              </a:rPr>
              <a:t>种尝试,譬如孙甘露的小说语言,曾被王朔誉为上帝按着他的手写出来的。相比较而言,不少小</a:t>
            </a:r>
            <a:r>
              <a:rPr sz="1500" dirty="0"/>
              <a:t/>
            </a:r>
            <a:br>
              <a:rPr sz="1500" dirty="0"/>
            </a:br>
            <a:r>
              <a:rPr lang="zh-CN" altLang="en-US" sz="1500" kern="0" dirty="0" smtClean="0">
                <a:solidFill>
                  <a:srgbClr val="000000"/>
                </a:solidFill>
                <a:latin typeface="Times New Roman" pitchFamily="65" charset="-122"/>
                <a:ea typeface="宋体" pitchFamily="65" charset="-122"/>
              </a:rPr>
              <a:t>说家麻溜的叙述文字与日常语言靠得如此之近,甚至可以直接拿来进入小说。尽管在早期新</a:t>
            </a:r>
            <a:r>
              <a:rPr sz="1500" dirty="0"/>
              <a:t/>
            </a:r>
            <a:br>
              <a:rPr sz="1500" dirty="0"/>
            </a:br>
            <a:r>
              <a:rPr lang="zh-CN" altLang="en-US" sz="1500" kern="0" dirty="0" smtClean="0">
                <a:solidFill>
                  <a:srgbClr val="000000"/>
                </a:solidFill>
                <a:latin typeface="Times New Roman" pitchFamily="65" charset="-122"/>
                <a:ea typeface="宋体" pitchFamily="65" charset="-122"/>
              </a:rPr>
              <a:t>文学时期,靠近日常并不是问题,新文学的发起者们甚至还提倡从日常出发。然而百年前提倡</a:t>
            </a:r>
            <a:r>
              <a:rPr sz="1500" dirty="0"/>
              <a:t/>
            </a:r>
            <a:br>
              <a:rPr sz="1500" dirty="0"/>
            </a:br>
            <a:r>
              <a:rPr lang="zh-CN" altLang="en-US" sz="1500" kern="0" dirty="0" smtClean="0">
                <a:solidFill>
                  <a:srgbClr val="000000"/>
                </a:solidFill>
                <a:latin typeface="Times New Roman" pitchFamily="65" charset="-122"/>
                <a:ea typeface="宋体" pitchFamily="65" charset="-122"/>
              </a:rPr>
              <a:t>文学语言日常化,为的是与陈旧的文言形式断开。如今,现代汉语作为文学语言的现代形式则</a:t>
            </a:r>
            <a:r>
              <a:rPr sz="1500" dirty="0"/>
              <a:t/>
            </a:r>
            <a:br>
              <a:rPr sz="1500" dirty="0"/>
            </a:br>
            <a:r>
              <a:rPr lang="zh-CN" altLang="en-US" sz="1500" kern="0" dirty="0" smtClean="0">
                <a:solidFill>
                  <a:srgbClr val="000000"/>
                </a:solidFill>
                <a:latin typeface="Times New Roman" pitchFamily="65" charset="-122"/>
                <a:ea typeface="宋体" pitchFamily="65" charset="-122"/>
              </a:rPr>
              <a:t>已经确立,一切留步于粗糙的日常用语,必然与语言本身的发展规律相左。因为从文学语言的</a:t>
            </a:r>
            <a:r>
              <a:rPr sz="1500" dirty="0"/>
              <a:t/>
            </a:r>
            <a:br>
              <a:rPr sz="1500" dirty="0"/>
            </a:br>
            <a:r>
              <a:rPr lang="zh-CN" altLang="en-US" sz="1500" kern="0" dirty="0" smtClean="0">
                <a:solidFill>
                  <a:srgbClr val="000000"/>
                </a:solidFill>
                <a:latin typeface="Times New Roman" pitchFamily="65" charset="-122"/>
                <a:ea typeface="宋体" pitchFamily="65" charset="-122"/>
              </a:rPr>
              <a:t>生长性来说,作家的写作就是探知语言的边界,并且尝试拓展边界,扩大语言的描述范围。于作</a:t>
            </a:r>
            <a:r>
              <a:rPr sz="1500" dirty="0"/>
              <a:t/>
            </a:r>
            <a:br>
              <a:rPr sz="1500" dirty="0"/>
            </a:br>
            <a:r>
              <a:rPr lang="zh-CN" altLang="en-US" sz="1500" kern="0" dirty="0" smtClean="0">
                <a:solidFill>
                  <a:srgbClr val="000000"/>
                </a:solidFill>
                <a:latin typeface="Times New Roman" pitchFamily="65" charset="-122"/>
                <a:ea typeface="宋体" pitchFamily="65" charset="-122"/>
              </a:rPr>
              <a:t>家而言,贡献新语言,其价值远远超过贡献一堆故事。相对唐诗、宋词、元曲的时间跨度,</a:t>
            </a:r>
            <a:r>
              <a:rPr lang="zh-CN" altLang="en-US" sz="1500" u="sng" kern="0" dirty="0" smtClean="0">
                <a:solidFill>
                  <a:srgbClr val="000000"/>
                </a:solidFill>
                <a:latin typeface="Times New Roman" pitchFamily="65" charset="-122"/>
                <a:ea typeface="宋体" pitchFamily="65" charset="-122"/>
              </a:rPr>
              <a:t>现代</a:t>
            </a:r>
            <a:endParaRPr lang="en-US" altLang="zh-CN" sz="1500"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u="sng" kern="0" dirty="0" smtClean="0">
                <a:solidFill>
                  <a:srgbClr val="000000"/>
                </a:solidFill>
                <a:latin typeface="Times New Roman" pitchFamily="65" charset="-122"/>
                <a:ea typeface="宋体" pitchFamily="65" charset="-122"/>
              </a:rPr>
              <a:t>汉语还不过百来年,还是幼儿,若到了青壮年该是何等风景?</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1.作者认为,莫言获得诺贝尔文学奖的原因有哪些?(3分)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2.请简要概括现代汉语写作语言的发展变化过程。(6分)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3.请结合材料内容,阐释文末画线句子的含意。(6分)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①中国具有了强大国际影响力;②莫言作品优秀;③作品能顺利地翻译并翻译并传</a:t>
            </a:r>
            <a:r>
              <a:rPr dirty="0"/>
              <a:t/>
            </a:r>
            <a:br>
              <a:rPr dirty="0"/>
            </a:br>
            <a:r>
              <a:rPr lang="zh-CN" altLang="en-US" sz="1530" kern="0" dirty="0" smtClean="0">
                <a:solidFill>
                  <a:srgbClr val="000000"/>
                </a:solidFill>
                <a:latin typeface="Times New Roman" pitchFamily="65" charset="-122"/>
                <a:ea typeface="宋体" pitchFamily="65" charset="-122"/>
              </a:rPr>
              <a:t>播。</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本题考查筛选信息并概括文章要点的能力。文章开头部分用莎士比亚、狄更斯与莫</a:t>
            </a:r>
            <a:r>
              <a:rPr dirty="0"/>
              <a:t/>
            </a:r>
            <a:br>
              <a:rPr dirty="0"/>
            </a:br>
            <a:r>
              <a:rPr lang="zh-CN" altLang="en-US" sz="1530" kern="0" dirty="0" smtClean="0">
                <a:solidFill>
                  <a:srgbClr val="000000"/>
                </a:solidFill>
                <a:latin typeface="Times New Roman" pitchFamily="65" charset="-122"/>
                <a:ea typeface="宋体" pitchFamily="65" charset="-122"/>
              </a:rPr>
              <a:t>言类比,指出莫言获奖是因为中国具有了强大的国际影响力。接着文章写了“这个奖项在一</a:t>
            </a:r>
            <a:r>
              <a:rPr dirty="0"/>
              <a:t/>
            </a:r>
            <a:br>
              <a:rPr dirty="0"/>
            </a:br>
            <a:r>
              <a:rPr lang="zh-CN" altLang="en-US" sz="1530" kern="0" dirty="0" smtClean="0">
                <a:solidFill>
                  <a:srgbClr val="000000"/>
                </a:solidFill>
                <a:latin typeface="Times New Roman" pitchFamily="65" charset="-122"/>
                <a:ea typeface="宋体" pitchFamily="65" charset="-122"/>
              </a:rPr>
              <a:t>定程度上缓解了中国读者的某些焦虑,也意外加重了中国写作者们的另一种负担,即关于优秀</a:t>
            </a:r>
            <a:r>
              <a:rPr dirty="0"/>
              <a:t/>
            </a:r>
            <a:br>
              <a:rPr dirty="0"/>
            </a:br>
            <a:r>
              <a:rPr lang="zh-CN" altLang="en-US" sz="1530" kern="0" dirty="0" smtClean="0">
                <a:solidFill>
                  <a:srgbClr val="000000"/>
                </a:solidFill>
                <a:latin typeface="Times New Roman" pitchFamily="65" charset="-122"/>
                <a:ea typeface="宋体" pitchFamily="65" charset="-122"/>
              </a:rPr>
              <a:t>作品能否顺利翻译进而传播的顾虑”,可概括出莫言作品优秀及作品能顺利地翻译并传播。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①百年前新文学时期,提倡文学语言日常化;②先锋小说盛行期,尝试使用剥离日常生</a:t>
            </a:r>
            <a:r>
              <a:rPr dirty="0"/>
              <a:t/>
            </a:r>
            <a:br>
              <a:rPr dirty="0"/>
            </a:br>
            <a:r>
              <a:rPr lang="zh-CN" altLang="en-US" sz="1530" kern="0" dirty="0" smtClean="0">
                <a:solidFill>
                  <a:srgbClr val="000000"/>
                </a:solidFill>
                <a:latin typeface="Times New Roman" pitchFamily="65" charset="-122"/>
                <a:ea typeface="宋体" pitchFamily="65" charset="-122"/>
              </a:rPr>
              <a:t>活的书面语;③如今,叙述又过于接近或留步于粗糙的日常语言。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本题要求概括现代汉语写作语言的发展变化过程,解答时可通读全文,筛选出相关信息,</a:t>
            </a:r>
            <a:r>
              <a:rPr dirty="0"/>
              <a:t/>
            </a:r>
            <a:br>
              <a:rPr dirty="0"/>
            </a:br>
            <a:r>
              <a:rPr lang="zh-CN" altLang="en-US" sz="1530" kern="0" dirty="0" smtClean="0">
                <a:solidFill>
                  <a:srgbClr val="000000"/>
                </a:solidFill>
                <a:latin typeface="Times New Roman" pitchFamily="65" charset="-122"/>
                <a:ea typeface="宋体" pitchFamily="65" charset="-122"/>
              </a:rPr>
              <a:t>然后按时间顺序进行概括。相关信息如“然而百年前提倡文学语言日常化,为的是与陈旧的</a:t>
            </a:r>
            <a:r>
              <a:rPr dirty="0"/>
              <a:t/>
            </a:r>
            <a:br>
              <a:rPr dirty="0"/>
            </a:br>
            <a:r>
              <a:rPr lang="zh-CN" altLang="en-US" sz="1530" kern="0" dirty="0" smtClean="0">
                <a:solidFill>
                  <a:srgbClr val="000000"/>
                </a:solidFill>
                <a:latin typeface="Times New Roman" pitchFamily="65" charset="-122"/>
                <a:ea typeface="宋体" pitchFamily="65" charset="-122"/>
              </a:rPr>
              <a:t>文言形式断开”“那种理想的剥离日常的现代汉语写作的书面语</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早在先锋小说盛行期,</a:t>
            </a:r>
            <a:r>
              <a:rPr dirty="0"/>
              <a:t/>
            </a:r>
            <a:br>
              <a:rPr dirty="0"/>
            </a:br>
            <a:r>
              <a:rPr lang="zh-CN" altLang="en-US" sz="1530" kern="0" dirty="0" smtClean="0">
                <a:solidFill>
                  <a:srgbClr val="000000"/>
                </a:solidFill>
                <a:latin typeface="Times New Roman" pitchFamily="65" charset="-122"/>
                <a:ea typeface="宋体" pitchFamily="65" charset="-122"/>
              </a:rPr>
              <a:t>就有小说家做过这种尝试”“如今</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一切留步于粗糙的日常用语,与语言本身的发展规律</a:t>
            </a:r>
            <a:r>
              <a:rPr dirty="0"/>
              <a:t/>
            </a:r>
            <a:br>
              <a:rPr dirty="0"/>
            </a:br>
            <a:r>
              <a:rPr lang="zh-CN" altLang="en-US" sz="1530" kern="0" dirty="0" smtClean="0">
                <a:solidFill>
                  <a:srgbClr val="000000"/>
                </a:solidFill>
                <a:latin typeface="Times New Roman" pitchFamily="65" charset="-122"/>
                <a:ea typeface="宋体" pitchFamily="65" charset="-122"/>
              </a:rPr>
              <a:t>必然相左”等,考生稍加概括即可。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①现代汉语的发展时间尚短,还未完全符合语言的发展规律;②中国影响力不断增加,</a:t>
            </a:r>
            <a:r>
              <a:rPr dirty="0"/>
              <a:t/>
            </a:r>
            <a:br>
              <a:rPr dirty="0"/>
            </a:br>
            <a:r>
              <a:rPr lang="zh-CN" altLang="en-US" sz="1530" kern="0" dirty="0" smtClean="0">
                <a:solidFill>
                  <a:srgbClr val="000000"/>
                </a:solidFill>
                <a:latin typeface="Times New Roman" pitchFamily="65" charset="-122"/>
                <a:ea typeface="宋体" pitchFamily="65" charset="-122"/>
              </a:rPr>
              <a:t>会促进现代汉语的传播;③作家将不断探知并拓展现代汉语的边界,贡献新的文学语言。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本题所考查的句子在文章的结尾处,有总结上文的作用。“现代汉语还不过百来年”</a:t>
            </a:r>
            <a:r>
              <a:rPr dirty="0"/>
              <a:t/>
            </a:r>
            <a:br>
              <a:rPr dirty="0"/>
            </a:br>
            <a:r>
              <a:rPr lang="zh-CN" altLang="en-US" sz="1530" kern="0" dirty="0" smtClean="0">
                <a:solidFill>
                  <a:srgbClr val="000000"/>
                </a:solidFill>
                <a:latin typeface="Times New Roman" pitchFamily="65" charset="-122"/>
                <a:ea typeface="宋体" pitchFamily="65" charset="-122"/>
              </a:rPr>
              <a:t>说明现代汉语的发展时间尚短;“还是幼儿”说明现代汉语还很幼稚,还不完全符合语言的发</a:t>
            </a:r>
            <a:r>
              <a:rPr dirty="0"/>
              <a:t/>
            </a:r>
            <a:br>
              <a:rPr dirty="0"/>
            </a:br>
            <a:r>
              <a:rPr lang="zh-CN" altLang="en-US" sz="1530" kern="0" dirty="0" smtClean="0">
                <a:solidFill>
                  <a:srgbClr val="000000"/>
                </a:solidFill>
                <a:latin typeface="Times New Roman" pitchFamily="65" charset="-122"/>
                <a:ea typeface="宋体" pitchFamily="65" charset="-122"/>
              </a:rPr>
              <a:t>展规律;“若到了青壮年该是何等风景”用反问的句式表达肯定的意思,表明中国影响力不断</a:t>
            </a:r>
            <a:r>
              <a:rPr dirty="0"/>
              <a:t/>
            </a:r>
            <a:br>
              <a:rPr dirty="0"/>
            </a:br>
            <a:r>
              <a:rPr lang="zh-CN" altLang="en-US" sz="1530" kern="0" dirty="0" smtClean="0">
                <a:solidFill>
                  <a:srgbClr val="000000"/>
                </a:solidFill>
                <a:latin typeface="Times New Roman" pitchFamily="65" charset="-122"/>
                <a:ea typeface="宋体" pitchFamily="65" charset="-122"/>
              </a:rPr>
              <a:t>扩大,汉语的传播会有非常好的前景,结合上文来看,就是“拓展边界,扩大语言的描述范围”。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四、(2017苏锡常镇四市二模,25—27)材料概括分析题。(15分)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关于陆游的艺术评价,有一点应该补充进去。非常推崇他的刘克庄说他广记闻博,善于运用古</a:t>
            </a:r>
            <a:r>
              <a:t/>
            </a:r>
            <a:br/>
            <a:r>
              <a:rPr lang="zh-CN" altLang="en-US" sz="1530" kern="0" dirty="0" smtClean="0">
                <a:solidFill>
                  <a:srgbClr val="000000"/>
                </a:solidFill>
                <a:latin typeface="Times New Roman" pitchFamily="65" charset="-122"/>
                <a:ea typeface="宋体" pitchFamily="65" charset="-122"/>
              </a:rPr>
              <a:t>典,组织成为工致的对偶,甚至说“古人好对偶被放翁用尽”;后来许多批评家的意见也不约而</a:t>
            </a:r>
            <a:r>
              <a:t/>
            </a:r>
            <a:br/>
            <a:r>
              <a:rPr lang="zh-CN" altLang="en-US" sz="1530" kern="0" dirty="0" smtClean="0">
                <a:solidFill>
                  <a:srgbClr val="000000"/>
                </a:solidFill>
                <a:latin typeface="Times New Roman" pitchFamily="65" charset="-122"/>
                <a:ea typeface="宋体" pitchFamily="65" charset="-122"/>
              </a:rPr>
              <a:t>同。这当然说得对,不过这让人忽视了他那些朴质清空的作品,更重要的是抹杀了他对这个问</a:t>
            </a:r>
            <a:r>
              <a:t/>
            </a:r>
            <a:br/>
            <a:r>
              <a:rPr lang="zh-CN" altLang="en-US" sz="1530" kern="0" dirty="0" smtClean="0">
                <a:solidFill>
                  <a:srgbClr val="000000"/>
                </a:solidFill>
                <a:latin typeface="Times New Roman" pitchFamily="65" charset="-122"/>
                <a:ea typeface="宋体" pitchFamily="65" charset="-122"/>
              </a:rPr>
              <a:t>题的看法。我们发现他时常觉得寻章摘句的作诗方法是不妥的,尽管他自己改不掉那种习</a:t>
            </a:r>
            <a:r>
              <a:t/>
            </a:r>
            <a:br/>
            <a:r>
              <a:rPr lang="zh-CN" altLang="en-US" sz="1530" kern="0" dirty="0" smtClean="0">
                <a:solidFill>
                  <a:srgbClr val="000000"/>
                </a:solidFill>
                <a:latin typeface="Times New Roman" pitchFamily="65" charset="-122"/>
                <a:ea typeface="宋体" pitchFamily="65" charset="-122"/>
              </a:rPr>
              <a:t>气。他说“组绣纷纷炫女工,诗家于此欲途穷”;又说“我初学诗日,但欲工藻绘;中年始少悟,</a:t>
            </a:r>
            <a:r>
              <a:t/>
            </a:r>
            <a:br/>
            <a:r>
              <a:rPr lang="zh-CN" altLang="en-US" sz="1530" kern="0" dirty="0" smtClean="0">
                <a:solidFill>
                  <a:srgbClr val="000000"/>
                </a:solidFill>
                <a:latin typeface="Times New Roman" pitchFamily="65" charset="-122"/>
                <a:ea typeface="宋体" pitchFamily="65" charset="-122"/>
              </a:rPr>
              <a:t>渐若窥弘大。</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汝果欲学诗,工夫在诗外”;又针对“杜诗无一字无来处”的议论说“今人</a:t>
            </a:r>
            <a:r>
              <a:t/>
            </a:r>
            <a:br/>
            <a:r>
              <a:rPr lang="zh-CN" altLang="en-US" sz="1530" kern="0" dirty="0" smtClean="0">
                <a:solidFill>
                  <a:srgbClr val="000000"/>
                </a:solidFill>
                <a:latin typeface="Times New Roman" pitchFamily="65" charset="-122"/>
                <a:ea typeface="宋体" pitchFamily="65" charset="-122"/>
              </a:rPr>
              <a:t>解杜诗,但寻出处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如《西昆酬唱集》中诗何尝有一字无出处?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且今人作诗亦未尝无出</a:t>
            </a:r>
            <a:r>
              <a:t/>
            </a:r>
            <a:br/>
            <a:r>
              <a:rPr lang="zh-CN" altLang="en-US" sz="1530" kern="0" dirty="0" smtClean="0">
                <a:solidFill>
                  <a:srgbClr val="000000"/>
                </a:solidFill>
                <a:latin typeface="Times New Roman" pitchFamily="65" charset="-122"/>
                <a:ea typeface="宋体" pitchFamily="65" charset="-122"/>
              </a:rPr>
              <a:t>处</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但不妨其为恶诗耳!”字句有“出处”并不等于诗歌有出路。什么是诗家的生路、</a:t>
            </a:r>
            <a:r>
              <a:t/>
            </a:r>
            <a:br/>
            <a:r>
              <a:rPr lang="zh-CN" altLang="en-US" sz="1530" kern="0" dirty="0" smtClean="0">
                <a:solidFill>
                  <a:srgbClr val="000000"/>
                </a:solidFill>
                <a:latin typeface="Times New Roman" pitchFamily="65" charset="-122"/>
                <a:ea typeface="宋体" pitchFamily="65" charset="-122"/>
              </a:rPr>
              <a:t>“诗外”的“工夫”呢?陆游最值得注意而一向被人忽视的是下面的主张。他说“法不孤生</a:t>
            </a:r>
            <a:r>
              <a:t/>
            </a:r>
            <a:br/>
            <a:r>
              <a:rPr lang="zh-CN" altLang="en-US" sz="1530" kern="0" dirty="0" smtClean="0">
                <a:solidFill>
                  <a:srgbClr val="000000"/>
                </a:solidFill>
                <a:latin typeface="Times New Roman" pitchFamily="65" charset="-122"/>
                <a:ea typeface="宋体" pitchFamily="65" charset="-122"/>
              </a:rPr>
              <a:t>自古同,痴人乃欲镂虚空!君诗妙处吾能识,正在山程水驿中”;又说“大抵此业在道途则愈工</a:t>
            </a:r>
            <a:r>
              <a:t/>
            </a:r>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愿舟楫鞍马间加意勿辍,他日绝尘迈往之作必得之此时为多”。换句话说,要做好诗,该跟</a:t>
            </a:r>
            <a:r>
              <a:t/>
            </a:r>
            <a:br/>
            <a:r>
              <a:rPr lang="zh-CN" altLang="en-US" sz="1530" kern="0" dirty="0" smtClean="0">
                <a:solidFill>
                  <a:srgbClr val="000000"/>
                </a:solidFill>
                <a:latin typeface="Times New Roman" pitchFamily="65" charset="-122"/>
                <a:ea typeface="宋体" pitchFamily="65" charset="-122"/>
              </a:rPr>
              <a:t>外面的世界接触,该走出书本的字里行间,跳出蠹鱼蛀孔那种陷人坑。“妆画虚空”“扪摸虚</a:t>
            </a:r>
            <a:r>
              <a:t/>
            </a:r>
            <a:br/>
            <a:r>
              <a:rPr lang="zh-CN" altLang="en-US" sz="1530" kern="0" dirty="0" smtClean="0">
                <a:solidFill>
                  <a:srgbClr val="000000"/>
                </a:solidFill>
                <a:latin typeface="Times New Roman" pitchFamily="65" charset="-122"/>
                <a:ea typeface="宋体" pitchFamily="65" charset="-122"/>
              </a:rPr>
              <a:t>空”原是佛经里的比喻,“</a:t>
            </a:r>
            <a:r>
              <a:rPr lang="zh-CN" altLang="en-US" sz="1530" u="sng" kern="0" dirty="0" smtClean="0">
                <a:solidFill>
                  <a:srgbClr val="000000"/>
                </a:solidFill>
                <a:latin typeface="Times New Roman" pitchFamily="65" charset="-122"/>
                <a:ea typeface="宋体" pitchFamily="65" charset="-122"/>
              </a:rPr>
              <a:t>法不孤生仗境生</a:t>
            </a:r>
            <a:r>
              <a:rPr lang="zh-CN" altLang="en-US" sz="1530" kern="0" dirty="0" smtClean="0">
                <a:solidFill>
                  <a:srgbClr val="000000"/>
                </a:solidFill>
                <a:latin typeface="Times New Roman" pitchFamily="65" charset="-122"/>
                <a:ea typeface="宋体" pitchFamily="65" charset="-122"/>
              </a:rPr>
              <a:t>”“心不孤起,仗境方生”也是禅宗的口号。陆游</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借这些话来说:诗人决不可以关起门来空想,只有从游历和阅历里,在生活的体验里,跟“境”</a:t>
            </a:r>
            <a:r>
              <a:t/>
            </a:r>
            <a:br/>
            <a:r>
              <a:rPr lang="zh-CN" altLang="en-US" sz="1530" kern="0" dirty="0" smtClean="0">
                <a:solidFill>
                  <a:srgbClr val="000000"/>
                </a:solidFill>
                <a:latin typeface="Times New Roman" pitchFamily="65" charset="-122"/>
                <a:ea typeface="宋体" pitchFamily="65" charset="-122"/>
              </a:rPr>
              <a:t>碰面,才会获得新鲜的诗思。至于他颇效法晚唐诗人而又痛骂他们,很讲究“组绣”“藻绘”</a:t>
            </a:r>
            <a:r>
              <a:t/>
            </a:r>
            <a:br/>
            <a:r>
              <a:rPr lang="zh-CN" altLang="en-US" sz="1530" kern="0" dirty="0" smtClean="0">
                <a:solidFill>
                  <a:srgbClr val="000000"/>
                </a:solidFill>
                <a:latin typeface="Times New Roman" pitchFamily="65" charset="-122"/>
                <a:ea typeface="宋体" pitchFamily="65" charset="-122"/>
              </a:rPr>
              <a:t>而最推重素朴平淡的梅尧臣,这些都表示他对自己的作品提出更严的要求,悬立更高的理想。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(选自钱锺书《宋诗选注》,有删改)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1.从这段文字看,陆游的诗歌有哪些艺术特点?(4分)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2.请具体解释“法不孤生仗境生”在文中的意思。(5分)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3.请分析本文对读者学习写作有哪些指导意义。(6分)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善于运用典故,对偶工致,讲究“组绣”“藻绘”,部分作品体现出朴质清空的特点。</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对本段材料的理解有一定难度,首先要通过筛选关键语句,弄清文章的论述思路。第一</a:t>
            </a:r>
            <a:r>
              <a:rPr dirty="0"/>
              <a:t/>
            </a:r>
            <a:br>
              <a:rPr dirty="0"/>
            </a:br>
            <a:r>
              <a:rPr lang="zh-CN" altLang="en-US" sz="1530" kern="0" dirty="0" smtClean="0">
                <a:solidFill>
                  <a:srgbClr val="000000"/>
                </a:solidFill>
                <a:latin typeface="Times New Roman" pitchFamily="65" charset="-122"/>
                <a:ea typeface="宋体" pitchFamily="65" charset="-122"/>
              </a:rPr>
              <a:t>部分通过众多文人的评价,论述了陆游诗歌的特点;接着由“什么是诗家的生路、‘诗外’的</a:t>
            </a:r>
            <a:r>
              <a:rPr dirty="0"/>
              <a:t/>
            </a:r>
            <a:br>
              <a:rPr dirty="0"/>
            </a:br>
            <a:r>
              <a:rPr lang="zh-CN" altLang="en-US" sz="1530" kern="0" dirty="0" smtClean="0">
                <a:solidFill>
                  <a:srgbClr val="000000"/>
                </a:solidFill>
                <a:latin typeface="Times New Roman" pitchFamily="65" charset="-122"/>
                <a:ea typeface="宋体" pitchFamily="65" charset="-122"/>
              </a:rPr>
              <a:t>‘工夫’呢?陆游最值得注意而一向被人忽视的是下面的主张”,重点分析了“诗人决不可以</a:t>
            </a:r>
            <a:r>
              <a:rPr dirty="0"/>
              <a:t/>
            </a:r>
            <a:br>
              <a:rPr dirty="0"/>
            </a:br>
            <a:r>
              <a:rPr lang="zh-CN" altLang="en-US" sz="1530" kern="0" dirty="0" smtClean="0">
                <a:solidFill>
                  <a:srgbClr val="000000"/>
                </a:solidFill>
                <a:latin typeface="Times New Roman" pitchFamily="65" charset="-122"/>
                <a:ea typeface="宋体" pitchFamily="65" charset="-122"/>
              </a:rPr>
              <a:t>关起门来空想,只有从游历和阅历里,在生活的体验里,跟‘境’碰面,才会获得新鲜的诗思”</a:t>
            </a:r>
            <a:r>
              <a:rPr dirty="0"/>
              <a:t/>
            </a:r>
            <a:br>
              <a:rPr dirty="0"/>
            </a:br>
            <a:r>
              <a:rPr lang="zh-CN" altLang="en-US" sz="1530" kern="0" dirty="0" smtClean="0">
                <a:solidFill>
                  <a:srgbClr val="000000"/>
                </a:solidFill>
                <a:latin typeface="Times New Roman" pitchFamily="65" charset="-122"/>
                <a:ea typeface="宋体" pitchFamily="65" charset="-122"/>
              </a:rPr>
              <a:t>这一主张的内涵。弄清了文章思路,再找出体现陆游诗歌艺术的关键句,如“善于运用古典,组</a:t>
            </a:r>
            <a:r>
              <a:rPr dirty="0"/>
              <a:t/>
            </a:r>
            <a:br>
              <a:rPr dirty="0"/>
            </a:br>
            <a:r>
              <a:rPr lang="zh-CN" altLang="en-US" sz="1530" kern="0" dirty="0" smtClean="0">
                <a:solidFill>
                  <a:srgbClr val="000000"/>
                </a:solidFill>
                <a:latin typeface="Times New Roman" pitchFamily="65" charset="-122"/>
                <a:ea typeface="宋体" pitchFamily="65" charset="-122"/>
              </a:rPr>
              <a:t>织成为工致的对偶”“不过这忽视了他那些朴质清空的作品”,加以整合形成答案。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“法”指诗思,“境”指现实世界(游历、阅历、生活体验)。“法不孤生仗境生”,</a:t>
            </a:r>
            <a:r>
              <a:rPr dirty="0"/>
              <a:t/>
            </a:r>
            <a:br>
              <a:rPr dirty="0"/>
            </a:br>
            <a:r>
              <a:rPr lang="zh-CN" altLang="en-US" sz="1530" kern="0" dirty="0" smtClean="0">
                <a:solidFill>
                  <a:srgbClr val="000000"/>
                </a:solidFill>
                <a:latin typeface="Times New Roman" pitchFamily="65" charset="-122"/>
                <a:ea typeface="宋体" pitchFamily="65" charset="-122"/>
              </a:rPr>
              <a:t>意思是新鲜的诗思来源于诗人对外部世界的感受和体验,来源于诗人的游历和阅历。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理解句子的含意,要注意理解句中关键词的含义,此句理解“法”和“境”的含义是关</a:t>
            </a:r>
            <a:r>
              <a:rPr dirty="0"/>
              <a:t/>
            </a:r>
            <a:br>
              <a:rPr dirty="0"/>
            </a:br>
            <a:r>
              <a:rPr lang="zh-CN" altLang="en-US" sz="1530" kern="0" dirty="0" smtClean="0">
                <a:solidFill>
                  <a:srgbClr val="000000"/>
                </a:solidFill>
                <a:latin typeface="Times New Roman" pitchFamily="65" charset="-122"/>
                <a:ea typeface="宋体" pitchFamily="65" charset="-122"/>
              </a:rPr>
              <a:t>键。然后借助文中的“诗人决不可以关起门来空想,只有从游历和阅历里,在生活的体验里,跟</a:t>
            </a:r>
            <a:r>
              <a:rPr dirty="0"/>
              <a:t/>
            </a:r>
            <a:br>
              <a:rPr dirty="0"/>
            </a:br>
            <a:r>
              <a:rPr lang="zh-CN" altLang="en-US" sz="1530" kern="0" dirty="0" smtClean="0">
                <a:solidFill>
                  <a:srgbClr val="000000"/>
                </a:solidFill>
                <a:latin typeface="Times New Roman" pitchFamily="65" charset="-122"/>
                <a:ea typeface="宋体" pitchFamily="65" charset="-122"/>
              </a:rPr>
              <a:t>‘境’碰面,才会获得新鲜的诗思”,就不难理解其含意了。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学习写作要善于借鉴名家名作,但不能寻章摘句;写作不能片面追求辞藻华美;要写出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好文章,应该接触外面的世界,丰富自身的游历和阅历。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本题形式上是探究题,要求借助文中的观点主张推理分析本文对读者学习写作的指导</a:t>
            </a:r>
            <a:r>
              <a:rPr dirty="0"/>
              <a:t/>
            </a:r>
            <a:br>
              <a:rPr dirty="0"/>
            </a:br>
            <a:r>
              <a:rPr lang="zh-CN" altLang="en-US" sz="1530" kern="0" dirty="0" smtClean="0">
                <a:solidFill>
                  <a:srgbClr val="000000"/>
                </a:solidFill>
                <a:latin typeface="Times New Roman" pitchFamily="65" charset="-122"/>
                <a:ea typeface="宋体" pitchFamily="65" charset="-122"/>
              </a:rPr>
              <a:t>意义,文中有具体体现,只要能筛选相关语句,不难概括,如“我们发现他时常觉得寻章摘句的</a:t>
            </a:r>
            <a:r>
              <a:rPr dirty="0"/>
              <a:t/>
            </a:r>
            <a:br>
              <a:rPr dirty="0"/>
            </a:br>
            <a:r>
              <a:rPr lang="zh-CN" altLang="en-US" sz="1530" kern="0" dirty="0" smtClean="0">
                <a:solidFill>
                  <a:srgbClr val="000000"/>
                </a:solidFill>
                <a:latin typeface="Times New Roman" pitchFamily="65" charset="-122"/>
                <a:ea typeface="宋体" pitchFamily="65" charset="-122"/>
              </a:rPr>
              <a:t>作诗方法是不妥的”。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五、(2017南京、盐城二模,26—28)材料概括分析题。(15分)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读一部小说要比看一幢建筑更为复杂。</a:t>
            </a:r>
            <a:r>
              <a:rPr lang="zh-CN" altLang="en-US" sz="1530" u="sng" kern="0" dirty="0" smtClean="0">
                <a:solidFill>
                  <a:srgbClr val="000000"/>
                </a:solidFill>
                <a:latin typeface="Times New Roman" pitchFamily="65" charset="-122"/>
                <a:ea typeface="宋体" pitchFamily="65" charset="-122"/>
              </a:rPr>
              <a:t>要了解小说家创作过程中的细枝末节,也许最简便的</a:t>
            </a:r>
            <a:r>
              <a:rPr dirty="0"/>
              <a:t/>
            </a:r>
            <a:br>
              <a:rPr dirty="0"/>
            </a:br>
            <a:r>
              <a:rPr lang="zh-CN" altLang="en-US" sz="1530" u="sng" kern="0" dirty="0" smtClean="0">
                <a:solidFill>
                  <a:srgbClr val="000000"/>
                </a:solidFill>
                <a:latin typeface="Times New Roman" pitchFamily="65" charset="-122"/>
                <a:ea typeface="宋体" pitchFamily="65" charset="-122"/>
              </a:rPr>
              <a:t>办法不是读,而是写,</a:t>
            </a:r>
            <a:r>
              <a:rPr lang="zh-CN" altLang="en-US" sz="1530" kern="0" dirty="0" smtClean="0">
                <a:solidFill>
                  <a:srgbClr val="000000"/>
                </a:solidFill>
                <a:latin typeface="Times New Roman" pitchFamily="65" charset="-122"/>
                <a:ea typeface="宋体" pitchFamily="65" charset="-122"/>
              </a:rPr>
              <a:t>亲自去尝试一下把握语词有多么艰难。当你想用语句来重现某一印象深</a:t>
            </a:r>
            <a:r>
              <a:rPr dirty="0"/>
              <a:t/>
            </a:r>
            <a:br>
              <a:rPr dirty="0"/>
            </a:br>
            <a:r>
              <a:rPr lang="zh-CN" altLang="en-US" sz="1530" kern="0" dirty="0" smtClean="0">
                <a:solidFill>
                  <a:srgbClr val="000000"/>
                </a:solidFill>
                <a:latin typeface="Times New Roman" pitchFamily="65" charset="-122"/>
                <a:ea typeface="宋体" pitchFamily="65" charset="-122"/>
              </a:rPr>
              <a:t>刻的景象时,就会发现它已散乱成了千百个相互矛盾的片段。这些片段,有些需要淡化,有些需</a:t>
            </a:r>
            <a:r>
              <a:rPr dirty="0"/>
              <a:t/>
            </a:r>
            <a:br>
              <a:rPr dirty="0"/>
            </a:br>
            <a:r>
              <a:rPr lang="zh-CN" altLang="en-US" sz="1530" kern="0" dirty="0" smtClean="0">
                <a:solidFill>
                  <a:srgbClr val="000000"/>
                </a:solidFill>
                <a:latin typeface="Times New Roman" pitchFamily="65" charset="-122"/>
                <a:ea typeface="宋体" pitchFamily="65" charset="-122"/>
              </a:rPr>
              <a:t>要强化,而在写的过程中,你还有可能根本就把握不住情感本身。这样的话,你不妨丢开自己的</a:t>
            </a:r>
            <a:r>
              <a:rPr dirty="0"/>
              <a:t/>
            </a:r>
            <a:br>
              <a:rPr dirty="0"/>
            </a:br>
            <a:r>
              <a:rPr lang="zh-CN" altLang="en-US" sz="1530" kern="0" dirty="0" smtClean="0">
                <a:solidFill>
                  <a:srgbClr val="000000"/>
                </a:solidFill>
                <a:latin typeface="Times New Roman" pitchFamily="65" charset="-122"/>
                <a:ea typeface="宋体" pitchFamily="65" charset="-122"/>
              </a:rPr>
              <a:t>那些乱糟糟的稿纸,翻开某个伟大小说家的作品来读一读。这时你就更加体会到他们的高超</a:t>
            </a:r>
            <a:r>
              <a:rPr dirty="0"/>
              <a:t/>
            </a:r>
            <a:br>
              <a:rPr dirty="0"/>
            </a:br>
            <a:r>
              <a:rPr lang="zh-CN" altLang="en-US" sz="1530" kern="0" dirty="0" smtClean="0">
                <a:solidFill>
                  <a:srgbClr val="000000"/>
                </a:solidFill>
                <a:latin typeface="Times New Roman" pitchFamily="65" charset="-122"/>
                <a:ea typeface="宋体" pitchFamily="65" charset="-122"/>
              </a:rPr>
              <a:t>技艺了。在那里,我们不仅会面对一个与众不同的作家,而且还生活在一个与众不同的世界</a:t>
            </a:r>
            <a:r>
              <a:rPr dirty="0"/>
              <a:t/>
            </a:r>
            <a:br>
              <a:rPr dirty="0"/>
            </a:br>
            <a:r>
              <a:rPr lang="zh-CN" altLang="en-US" sz="1530" kern="0" dirty="0" smtClean="0">
                <a:solidFill>
                  <a:srgbClr val="000000"/>
                </a:solidFill>
                <a:latin typeface="Times New Roman" pitchFamily="65" charset="-122"/>
                <a:ea typeface="宋体" pitchFamily="65" charset="-122"/>
              </a:rPr>
              <a:t>里。譬如,在《鲁滨孙漂流记》里,我们沿着一条平坦的大路行进;事物和事物的次序就是一</a:t>
            </a:r>
            <a:r>
              <a:rPr dirty="0"/>
              <a:t/>
            </a:r>
            <a:br>
              <a:rPr dirty="0"/>
            </a:br>
            <a:r>
              <a:rPr lang="zh-CN" altLang="en-US" sz="1530" kern="0" dirty="0" smtClean="0">
                <a:solidFill>
                  <a:srgbClr val="000000"/>
                </a:solidFill>
                <a:latin typeface="Times New Roman" pitchFamily="65" charset="-122"/>
                <a:ea typeface="宋体" pitchFamily="65" charset="-122"/>
              </a:rPr>
              <a:t>切。然而,如果说荒野和历险对笛福来说就是一切的话,那么对简·奥斯汀来说就什么也不是</a:t>
            </a:r>
            <a:r>
              <a:rPr dirty="0"/>
              <a:t/>
            </a:r>
            <a:br>
              <a:rPr dirty="0"/>
            </a:br>
            <a:r>
              <a:rPr lang="zh-CN" altLang="en-US" sz="1530" kern="0" dirty="0" smtClean="0">
                <a:solidFill>
                  <a:srgbClr val="000000"/>
                </a:solidFill>
                <a:latin typeface="Times New Roman" pitchFamily="65" charset="-122"/>
                <a:ea typeface="宋体" pitchFamily="65" charset="-122"/>
              </a:rPr>
              <a:t>了。在她那里,只有客厅和人们的闲聊,以及从他们的闲聊中像镜子一样反映出来的个性。而</a:t>
            </a:r>
            <a:r>
              <a:rPr dirty="0"/>
              <a:t/>
            </a:r>
            <a:br>
              <a:rPr dirty="0"/>
            </a:br>
            <a:r>
              <a:rPr lang="zh-CN" altLang="en-US" sz="1530" kern="0" dirty="0" smtClean="0">
                <a:solidFill>
                  <a:srgbClr val="000000"/>
                </a:solidFill>
                <a:latin typeface="Times New Roman" pitchFamily="65" charset="-122"/>
                <a:ea typeface="宋体" pitchFamily="65" charset="-122"/>
              </a:rPr>
              <a:t>当我们再转向哈代时,又如置身于沼泽地里,头顶上是满天的星光。那里所显示的,则是人性的</a:t>
            </a:r>
            <a:r>
              <a:rPr dirty="0"/>
              <a:t/>
            </a:r>
            <a:br>
              <a:rPr dirty="0"/>
            </a:br>
            <a:r>
              <a:rPr lang="zh-CN" altLang="en-US" sz="1530" kern="0" dirty="0" smtClean="0">
                <a:solidFill>
                  <a:srgbClr val="000000"/>
                </a:solidFill>
                <a:latin typeface="Times New Roman" pitchFamily="65" charset="-122"/>
                <a:ea typeface="宋体" pitchFamily="65" charset="-122"/>
              </a:rPr>
              <a:t>另一面,是独处孤寂时最强烈的阴暗的一面。我们与之打交道的,与其说是人,不如说是自然和</a:t>
            </a:r>
            <a:r>
              <a:rPr dirty="0"/>
              <a:t/>
            </a:r>
            <a:br>
              <a:rPr dirty="0"/>
            </a:br>
            <a:r>
              <a:rPr lang="zh-CN" altLang="en-US" sz="1530" kern="0" dirty="0" smtClean="0">
                <a:solidFill>
                  <a:srgbClr val="000000"/>
                </a:solidFill>
                <a:latin typeface="Times New Roman" pitchFamily="65" charset="-122"/>
                <a:ea typeface="宋体" pitchFamily="65" charset="-122"/>
              </a:rPr>
              <a:t>命运。不过尽管他们的世界各不相同,每个世界自身却是和谐一致的。每个世界的创造者都</a:t>
            </a:r>
            <a:r>
              <a:rPr dirty="0"/>
              <a:t/>
            </a:r>
            <a:br>
              <a:rPr dirty="0"/>
            </a:br>
            <a:r>
              <a:rPr lang="zh-CN" altLang="en-US" sz="1530" kern="0" dirty="0" smtClean="0">
                <a:solidFill>
                  <a:srgbClr val="000000"/>
                </a:solidFill>
                <a:latin typeface="Times New Roman" pitchFamily="65" charset="-122"/>
                <a:ea typeface="宋体" pitchFamily="65" charset="-122"/>
              </a:rPr>
              <a:t>恪守自己的视角法则,所以不管他们多么使我们费神,却从来不会像二、三流作家那样,常把两</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种不同的现实引入同一本书,弄得我们无所适从。读小说是一门艰难而复杂的艺术,如果你想</a:t>
            </a:r>
            <a:r>
              <a:rPr dirty="0"/>
              <a:t/>
            </a:r>
            <a:br>
              <a:rPr dirty="0"/>
            </a:br>
            <a:r>
              <a:rPr lang="zh-CN" altLang="en-US" sz="1530" kern="0" dirty="0" smtClean="0">
                <a:solidFill>
                  <a:srgbClr val="000000"/>
                </a:solidFill>
                <a:latin typeface="Times New Roman" pitchFamily="65" charset="-122"/>
                <a:ea typeface="宋体" pitchFamily="65" charset="-122"/>
              </a:rPr>
              <a:t>真正掌握某个小说家给你的一切,你不仅需要有非常敏锐的感受力,还需要有非常大胆的想象</a:t>
            </a:r>
            <a:r>
              <a:rPr dirty="0"/>
              <a:t/>
            </a:r>
            <a:br>
              <a:rPr dirty="0"/>
            </a:br>
            <a:r>
              <a:rPr lang="zh-CN" altLang="en-US" sz="1530" kern="0" dirty="0" smtClean="0">
                <a:solidFill>
                  <a:srgbClr val="000000"/>
                </a:solidFill>
                <a:latin typeface="Times New Roman" pitchFamily="65" charset="-122"/>
                <a:ea typeface="宋体" pitchFamily="65" charset="-122"/>
              </a:rPr>
              <a:t>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(节选自弗吉尼亚·伍尔夫《怎样读小说》,有删改)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1.作者认为“要了解小说家创作过程中的细枝末节,也许最简便的办法不是读,而是写”,理由</a:t>
            </a:r>
            <a:r>
              <a:rPr dirty="0"/>
              <a:t/>
            </a:r>
            <a:br>
              <a:rPr dirty="0"/>
            </a:br>
            <a:r>
              <a:rPr lang="zh-CN" altLang="en-US" sz="1530" kern="0" dirty="0" smtClean="0">
                <a:solidFill>
                  <a:srgbClr val="000000"/>
                </a:solidFill>
                <a:latin typeface="Times New Roman" pitchFamily="65" charset="-122"/>
                <a:ea typeface="宋体" pitchFamily="65" charset="-122"/>
              </a:rPr>
              <a:t>是什么?(3分)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2.在作者看来,笛福、简·奥斯汀、哈代的小说创作分别有什么样的特点?(6分)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3.根据作者的观点,我们应该怎样读小说?(6分)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1.请分别解释文中“滞销的奢侈品”与“畅销的牙膏”的含义。(6分)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2.依据材料,概括“纯净主义”的信条。(3分)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3.作者反对“纯净主义”的理由有哪些?(6分)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12169"/>
            <a:chOff x="539750" y="848501"/>
            <a:chExt cx="8127250" cy="5912169"/>
          </a:xfrm>
        </p:grpSpPr>
        <p:sp>
          <p:nvSpPr>
            <p:cNvPr id="2" name="TextBox 2"/>
            <p:cNvSpPr txBox="1"/>
            <p:nvPr/>
          </p:nvSpPr>
          <p:spPr>
            <a:xfrm>
              <a:off x="540000" y="848501"/>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因为小说的语词复杂而难以把握,写的过程中更能体会到情感把握的不易,读的时候</a:t>
              </a:r>
              <a:r>
                <a:rPr dirty="0"/>
                <a:t/>
              </a:r>
              <a:br>
                <a:rPr dirty="0"/>
              </a:br>
              <a:r>
                <a:rPr lang="zh-CN" altLang="en-US" sz="1530" kern="0" dirty="0" smtClean="0">
                  <a:solidFill>
                    <a:srgbClr val="000000"/>
                  </a:solidFill>
                  <a:latin typeface="Times New Roman" pitchFamily="65" charset="-122"/>
                  <a:ea typeface="宋体" pitchFamily="65" charset="-122"/>
                </a:rPr>
                <a:t>才更能体会到小说家的高超技艺。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本题不难回答,“要了解小说家创作过程中的细枝末节,也许最简便的办法不是读,而是</a:t>
              </a:r>
              <a:r>
                <a:rPr dirty="0"/>
                <a:t/>
              </a:r>
              <a:br>
                <a:rPr dirty="0"/>
              </a:br>
              <a:r>
                <a:rPr lang="zh-CN" altLang="en-US" sz="1530" kern="0" dirty="0" smtClean="0">
                  <a:solidFill>
                    <a:srgbClr val="000000"/>
                  </a:solidFill>
                  <a:latin typeface="Times New Roman" pitchFamily="65" charset="-122"/>
                  <a:ea typeface="宋体" pitchFamily="65" charset="-122"/>
                </a:rPr>
                <a:t>写”,其相关理由可从该句的后文中筛选,如“亲自去尝试一下把握语词有多么艰难”“而在</a:t>
              </a:r>
              <a:r>
                <a:rPr dirty="0"/>
                <a:t/>
              </a:r>
              <a:br>
                <a:rPr dirty="0"/>
              </a:br>
              <a:r>
                <a:rPr lang="zh-CN" altLang="en-US" sz="1530" kern="0" dirty="0" smtClean="0">
                  <a:solidFill>
                    <a:srgbClr val="000000"/>
                  </a:solidFill>
                  <a:latin typeface="Times New Roman" pitchFamily="65" charset="-122"/>
                  <a:ea typeface="宋体" pitchFamily="65" charset="-122"/>
                </a:rPr>
                <a:t>写的过程中,你还有可能根本就把握不住情感本身”“这时你就更加体会到他们的高超技艺</a:t>
              </a:r>
              <a:r>
                <a:rPr dirty="0"/>
                <a:t/>
              </a:r>
              <a:br>
                <a:rPr dirty="0"/>
              </a:br>
              <a:r>
                <a:rPr lang="zh-CN" altLang="en-US" sz="1530" kern="0" dirty="0" smtClean="0">
                  <a:solidFill>
                    <a:srgbClr val="000000"/>
                  </a:solidFill>
                  <a:latin typeface="Times New Roman" pitchFamily="65" charset="-122"/>
                  <a:ea typeface="宋体" pitchFamily="65" charset="-122"/>
                </a:rPr>
                <a:t>了”,找到关键句后从理由的角度整合提炼即可。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笛福:情节简单明了,以荒野和历险为主。简·奥斯汀:通过绅士太太们的日常对话、交</a:t>
              </a:r>
              <a:r>
                <a:rPr dirty="0"/>
                <a:t/>
              </a:r>
              <a:br>
                <a:rPr dirty="0"/>
              </a:br>
              <a:r>
                <a:rPr lang="zh-CN" altLang="en-US" sz="1530" kern="0" dirty="0" smtClean="0">
                  <a:solidFill>
                    <a:srgbClr val="000000"/>
                  </a:solidFill>
                  <a:latin typeface="Times New Roman" pitchFamily="65" charset="-122"/>
                  <a:ea typeface="宋体" pitchFamily="65" charset="-122"/>
                </a:rPr>
                <a:t>际来反映当时的社会百态。哈代:表现人在自然与命运的困境中的孤寂、悲哀和抗争。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笛福、简·奥斯汀、哈代的小说创作特点在文中都没有直接、明确的体现,作者借助于</a:t>
              </a:r>
              <a:r>
                <a:rPr dirty="0"/>
                <a:t/>
              </a:r>
              <a:br>
                <a:rPr dirty="0"/>
              </a:br>
              <a:r>
                <a:rPr lang="zh-CN" altLang="en-US" sz="1530" kern="0" dirty="0" smtClean="0">
                  <a:solidFill>
                    <a:srgbClr val="000000"/>
                  </a:solidFill>
                  <a:latin typeface="Times New Roman" pitchFamily="65" charset="-122"/>
                  <a:ea typeface="宋体" pitchFamily="65" charset="-122"/>
                </a:rPr>
                <a:t>含蓄的语言,通过形象的比喻,表达了各自的创作特点。根据对材料的理解进行提炼。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设身处地,尝试用语词表达情感;认识到小说家都有自己的视角法则;要有敏锐的感受</a:t>
              </a:r>
              <a:r>
                <a:rPr dirty="0"/>
                <a:t/>
              </a:r>
              <a:br>
                <a:rPr dirty="0"/>
              </a:br>
              <a:r>
                <a:rPr lang="zh-CN" altLang="en-US" sz="1530" kern="0" dirty="0" smtClean="0">
                  <a:solidFill>
                    <a:srgbClr val="000000"/>
                  </a:solidFill>
                  <a:latin typeface="Times New Roman" pitchFamily="65" charset="-122"/>
                  <a:ea typeface="宋体" pitchFamily="65" charset="-122"/>
                </a:rPr>
                <a:t>力和大胆的想象力;选择伟大的小说家。</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本题为探究题,考查学生对文本观点进行鉴赏评价的能力。利用文中的原句,如“读小</a:t>
              </a:r>
              <a:endParaRPr lang="zh-CN" altLang="en-US" dirty="0"/>
            </a:p>
          </p:txBody>
        </p:sp>
        <p:sp>
          <p:nvSpPr>
            <p:cNvPr id="3" name="TextBox 2"/>
            <p:cNvSpPr txBox="1"/>
            <p:nvPr/>
          </p:nvSpPr>
          <p:spPr>
            <a:xfrm>
              <a:off x="539750" y="5701149"/>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说是一门艰难而复杂的艺术,如果你想真正掌握某个小说家给你的一切,你不仅需要有非常敏</a:t>
              </a:r>
              <a:r>
                <a:rPr dirty="0"/>
                <a:t/>
              </a:r>
              <a:br>
                <a:rPr dirty="0"/>
              </a:br>
              <a:r>
                <a:rPr lang="zh-CN" altLang="en-US" sz="1530" kern="0" dirty="0" smtClean="0">
                  <a:solidFill>
                    <a:srgbClr val="000000"/>
                  </a:solidFill>
                  <a:latin typeface="Times New Roman" pitchFamily="65" charset="-122"/>
                  <a:ea typeface="宋体" pitchFamily="65" charset="-122"/>
                </a:rPr>
                <a:t>锐的感受力,还需要有非常大胆的想象力”,比较容易作答。另外,也可利用文中的其他信息及</a:t>
              </a:r>
              <a:r>
                <a:rPr dirty="0"/>
                <a:t/>
              </a:r>
              <a:br>
                <a:rPr dirty="0"/>
              </a:br>
              <a:r>
                <a:rPr lang="zh-CN" altLang="en-US" sz="1530" kern="0" dirty="0" smtClean="0">
                  <a:solidFill>
                    <a:srgbClr val="000000"/>
                  </a:solidFill>
                  <a:latin typeface="Times New Roman" pitchFamily="65" charset="-122"/>
                  <a:ea typeface="宋体" pitchFamily="65" charset="-122"/>
                </a:rPr>
                <a:t>所包含的观点,变化视角回答。</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六、(2016苏锡常镇四市一模,25—27)材料概括分析题。(15分)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文学与乡愁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陈少聪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中国古代诗词歌赋中,以乡愁为主题的作品俯拾即是。拿起一本关于唐诗、宋词或汉赋的书</a:t>
            </a:r>
            <a:r>
              <a:t/>
            </a:r>
            <a:br/>
            <a:r>
              <a:rPr lang="zh-CN" altLang="en-US" sz="1530" kern="0" dirty="0" smtClean="0">
                <a:solidFill>
                  <a:srgbClr val="000000"/>
                </a:solidFill>
                <a:latin typeface="Times New Roman" pitchFamily="65" charset="-122"/>
                <a:ea typeface="宋体" pitchFamily="65" charset="-122"/>
              </a:rPr>
              <a:t>来,每三两页必有一篇是写乡愁的。有写流放离愁的,有写征人出塞的悲怆的,更有写闺中怨妇</a:t>
            </a:r>
            <a:r>
              <a:t/>
            </a:r>
            <a:br/>
            <a:r>
              <a:rPr lang="zh-CN" altLang="en-US" sz="1530" kern="0" dirty="0" smtClean="0">
                <a:solidFill>
                  <a:srgbClr val="000000"/>
                </a:solidFill>
                <a:latin typeface="Times New Roman" pitchFamily="65" charset="-122"/>
                <a:ea typeface="宋体" pitchFamily="65" charset="-122"/>
              </a:rPr>
              <a:t>的凄怆和游子羁旅思归的。凡是中国人,不论男女老少,谁都可以轻而易举地背诵出几篇来。</a:t>
            </a:r>
            <a:r>
              <a:t/>
            </a:r>
            <a:br/>
            <a:r>
              <a:rPr lang="zh-CN" altLang="en-US" sz="1530" kern="0" dirty="0" smtClean="0">
                <a:solidFill>
                  <a:srgbClr val="000000"/>
                </a:solidFill>
                <a:latin typeface="Times New Roman" pitchFamily="65" charset="-122"/>
                <a:ea typeface="宋体" pitchFamily="65" charset="-122"/>
              </a:rPr>
              <a:t>“乡愁”恐怕早已成了中国人集体意识里的生命基调了吧。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古人出门是大事,往往一别经年,山川阻隔,千里迢迢,那种乡愁摧肠揪心。几千年前,《诗经》</a:t>
            </a:r>
            <a:r>
              <a:t/>
            </a:r>
            <a:br/>
            <a:r>
              <a:rPr lang="zh-CN" altLang="en-US" sz="1530" kern="0" dirty="0" smtClean="0">
                <a:solidFill>
                  <a:srgbClr val="000000"/>
                </a:solidFill>
                <a:latin typeface="Times New Roman" pitchFamily="65" charset="-122"/>
                <a:ea typeface="宋体" pitchFamily="65" charset="-122"/>
              </a:rPr>
              <a:t>里就充塞着书写乡愁的诗句:“昔我往矣,杨柳依依。今我来思,雨雪霏霏。”唐诗里高适的</a:t>
            </a:r>
            <a:r>
              <a:t/>
            </a:r>
            <a:br/>
            <a:r>
              <a:rPr lang="zh-CN" altLang="en-US" sz="1530" kern="0" dirty="0" smtClean="0">
                <a:solidFill>
                  <a:srgbClr val="000000"/>
                </a:solidFill>
                <a:latin typeface="Times New Roman" pitchFamily="65" charset="-122"/>
                <a:ea typeface="宋体" pitchFamily="65" charset="-122"/>
              </a:rPr>
              <a:t>《燕歌行》写征人的苦辛、少妇的悲怆,又是多么动人心魄。杜甫写昭君出塞的千古名句,读</a:t>
            </a:r>
            <a:r>
              <a:t/>
            </a:r>
            <a:br/>
            <a:r>
              <a:rPr lang="zh-CN" altLang="en-US" sz="1530" kern="0" dirty="0" smtClean="0">
                <a:solidFill>
                  <a:srgbClr val="000000"/>
                </a:solidFill>
                <a:latin typeface="Times New Roman" pitchFamily="65" charset="-122"/>
                <a:ea typeface="宋体" pitchFamily="65" charset="-122"/>
              </a:rPr>
              <a:t>了更是令人心碎神销。随手拈来,便有如此之多沉重的乡愁之作。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“乡愁”在英文里译为nostalgia,指对过去的眷念之情。纯粹古典的乡愁因地理的隔离而引</a:t>
            </a:r>
            <a:r>
              <a:t/>
            </a:r>
            <a:br/>
            <a:r>
              <a:rPr lang="zh-CN" altLang="en-US" sz="1530" kern="0" dirty="0" smtClean="0">
                <a:solidFill>
                  <a:srgbClr val="000000"/>
                </a:solidFill>
                <a:latin typeface="Times New Roman" pitchFamily="65" charset="-122"/>
                <a:ea typeface="宋体" pitchFamily="65" charset="-122"/>
              </a:rPr>
              <a:t>起,是种痛苦;而nostalgia则属于一种甜蜜的忧伤。普鲁斯特的《追忆似水年华》所表述的几</a:t>
            </a:r>
            <a:r>
              <a:t/>
            </a:r>
            <a:br/>
            <a:r>
              <a:rPr lang="zh-CN" altLang="en-US" sz="1530" kern="0" dirty="0" smtClean="0">
                <a:solidFill>
                  <a:srgbClr val="000000"/>
                </a:solidFill>
                <a:latin typeface="Times New Roman" pitchFamily="65" charset="-122"/>
                <a:ea typeface="宋体" pitchFamily="65" charset="-122"/>
              </a:rPr>
              <a:t>乎全是这种对过往的眷念之情。记忆往往于人们最不经意之际猝然来袭,常通过某种音符、</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某个旋律或某种气味等感官上的刺激而骤然之间勾起人们浓烈鲜明的回忆。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还有一种乡愁,境界更加抽象,它除了追念既往,也遥想无穷的未来。陈子昂的《登幽州台歌》</a:t>
            </a:r>
            <a:r>
              <a:t/>
            </a:r>
            <a:br/>
            <a:r>
              <a:rPr lang="zh-CN" altLang="en-US" sz="1530" kern="0" dirty="0" smtClean="0">
                <a:solidFill>
                  <a:srgbClr val="000000"/>
                </a:solidFill>
                <a:latin typeface="Times New Roman" pitchFamily="65" charset="-122"/>
                <a:ea typeface="宋体" pitchFamily="65" charset="-122"/>
              </a:rPr>
              <a:t>正是这样一首诗。崔颢的《黄鹤楼》所写的也是类似的境界,诗中的“乡关”未必指家乡,更</a:t>
            </a:r>
            <a:r>
              <a:t/>
            </a:r>
            <a:br/>
            <a:r>
              <a:rPr lang="zh-CN" altLang="en-US" sz="1530" kern="0" dirty="0" smtClean="0">
                <a:solidFill>
                  <a:srgbClr val="000000"/>
                </a:solidFill>
                <a:latin typeface="Times New Roman" pitchFamily="65" charset="-122"/>
                <a:ea typeface="宋体" pitchFamily="65" charset="-122"/>
              </a:rPr>
              <a:t>像是泛指人生的归宿。诗人对生命世事兴起无限感怀:人何其渺小,人生当何去何从?这种乡</a:t>
            </a:r>
            <a:r>
              <a:t/>
            </a:r>
            <a:br/>
            <a:r>
              <a:rPr lang="zh-CN" altLang="en-US" sz="1530" kern="0" dirty="0" smtClean="0">
                <a:solidFill>
                  <a:srgbClr val="000000"/>
                </a:solidFill>
                <a:latin typeface="Times New Roman" pitchFamily="65" charset="-122"/>
                <a:ea typeface="宋体" pitchFamily="65" charset="-122"/>
              </a:rPr>
              <a:t>愁,不限于诗人,是人类自古以来共有的感怀。人生短暂,似白驹过隙;在宇宙间,人永远只是一</a:t>
            </a:r>
            <a:r>
              <a:t/>
            </a:r>
            <a:br/>
            <a:r>
              <a:rPr lang="zh-CN" altLang="en-US" sz="1530" kern="0" dirty="0" smtClean="0">
                <a:solidFill>
                  <a:srgbClr val="000000"/>
                </a:solidFill>
                <a:latin typeface="Times New Roman" pitchFamily="65" charset="-122"/>
                <a:ea typeface="宋体" pitchFamily="65" charset="-122"/>
              </a:rPr>
              <a:t>个过客。苏东坡在《赤壁赋》中不也正有同一种感慨吗?诗人在接触到这旷古的大寂寞之时,</a:t>
            </a:r>
            <a:r>
              <a:t/>
            </a:r>
            <a:br/>
            <a:r>
              <a:rPr lang="zh-CN" altLang="en-US" sz="1530" kern="0" dirty="0" smtClean="0">
                <a:solidFill>
                  <a:srgbClr val="000000"/>
                </a:solidFill>
                <a:latin typeface="Times New Roman" pitchFamily="65" charset="-122"/>
                <a:ea typeface="宋体" pitchFamily="65" charset="-122"/>
              </a:rPr>
              <a:t>也是接触到终极的乡愁的时刻,而这刹那的悲情与颖悟,往往诞生了伟大文学作品的。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1.以乡愁为主题的中国古代文学作品有哪些特点?请简要概括。(5分)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2.“昔我往矣,杨柳依依;今我来思,雨雪霏霏”是如何表现乡愁的?(4分)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3.材料中写到了哪几类乡愁?它们产生的原因分别是什么?(6分)    </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193773"/>
            <a:chOff x="539750" y="991377"/>
            <a:chExt cx="8127250" cy="5193773"/>
          </a:xfrm>
        </p:grpSpPr>
        <p:sp>
          <p:nvSpPr>
            <p:cNvPr id="2" name="TextBox 2"/>
            <p:cNvSpPr txBox="1"/>
            <p:nvPr/>
          </p:nvSpPr>
          <p:spPr>
            <a:xfrm>
              <a:off x="540000" y="991377"/>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体裁多样;数量众多;反映的社会生活面广(表现了许多阶层的人群的生活);流传广泛</a:t>
              </a:r>
              <a:r>
                <a:rPr dirty="0"/>
                <a:t/>
              </a:r>
              <a:br>
                <a:rPr dirty="0"/>
              </a:br>
              <a:r>
                <a:rPr lang="zh-CN" altLang="en-US" sz="1530" kern="0" dirty="0" smtClean="0">
                  <a:solidFill>
                    <a:srgbClr val="000000"/>
                  </a:solidFill>
                  <a:latin typeface="Times New Roman" pitchFamily="65" charset="-122"/>
                  <a:ea typeface="宋体" pitchFamily="65" charset="-122"/>
                </a:rPr>
                <a:t>(广为传诵);影响深远(成为中国人集体意识里的生命基调);感人至深;形成传统。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第一段说明了以乡愁为主题的中国古代文学作品的特点,解答本题,只要抓住相关语句,</a:t>
              </a:r>
              <a:r>
                <a:rPr dirty="0"/>
                <a:t/>
              </a:r>
              <a:br>
                <a:rPr dirty="0"/>
              </a:br>
              <a:r>
                <a:rPr lang="zh-CN" altLang="en-US" sz="1530" kern="0" dirty="0" smtClean="0">
                  <a:solidFill>
                    <a:srgbClr val="000000"/>
                  </a:solidFill>
                  <a:latin typeface="Times New Roman" pitchFamily="65" charset="-122"/>
                  <a:ea typeface="宋体" pitchFamily="65" charset="-122"/>
                </a:rPr>
                <a:t>用自己的话进行概括即可。如“中国古代诗词歌赋中,以乡愁为主题的作品俯拾即是”,可概</a:t>
              </a:r>
              <a:r>
                <a:rPr dirty="0"/>
                <a:t/>
              </a:r>
              <a:br>
                <a:rPr dirty="0"/>
              </a:br>
              <a:r>
                <a:rPr lang="zh-CN" altLang="en-US" sz="1530" kern="0" dirty="0" smtClean="0">
                  <a:solidFill>
                    <a:srgbClr val="000000"/>
                  </a:solidFill>
                  <a:latin typeface="Times New Roman" pitchFamily="65" charset="-122"/>
                  <a:ea typeface="宋体" pitchFamily="65" charset="-122"/>
                </a:rPr>
                <a:t>括为“体裁多样”“数量众多”;又如“有写流放离愁的,有写出塞征人的悲怆的,更有无数写</a:t>
              </a:r>
              <a:r>
                <a:rPr dirty="0"/>
                <a:t/>
              </a:r>
              <a:br>
                <a:rPr dirty="0"/>
              </a:br>
              <a:r>
                <a:rPr lang="zh-CN" altLang="en-US" sz="1530" kern="0" dirty="0" smtClean="0">
                  <a:solidFill>
                    <a:srgbClr val="000000"/>
                  </a:solidFill>
                  <a:latin typeface="Times New Roman" pitchFamily="65" charset="-122"/>
                  <a:ea typeface="宋体" pitchFamily="65" charset="-122"/>
                </a:rPr>
                <a:t>闺中怨妇的凄怆和游子羁旅思归的”,可概括为“反映的社会生活面广”。当然,第二段也有</a:t>
              </a:r>
              <a:r>
                <a:rPr dirty="0"/>
                <a:t/>
              </a:r>
              <a:br>
                <a:rPr dirty="0"/>
              </a:br>
              <a:r>
                <a:rPr lang="zh-CN" altLang="en-US" sz="1530" kern="0" dirty="0" smtClean="0">
                  <a:solidFill>
                    <a:srgbClr val="000000"/>
                  </a:solidFill>
                  <a:latin typeface="Times New Roman" pitchFamily="65" charset="-122"/>
                  <a:ea typeface="宋体" pitchFamily="65" charset="-122"/>
                </a:rPr>
                <a:t>对其相关特点的说明,注意答案要点要概括全面。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今昔对比,借景抒情。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本题考查鉴赏诗歌表达技巧的能力。题中诗句运用了对比、借景抒情的表达技巧,答</a:t>
              </a:r>
              <a:r>
                <a:rPr dirty="0"/>
                <a:t/>
              </a:r>
              <a:br>
                <a:rPr dirty="0"/>
              </a:br>
              <a:r>
                <a:rPr lang="zh-CN" altLang="en-US" sz="1530" kern="0" dirty="0" smtClean="0">
                  <a:solidFill>
                    <a:srgbClr val="000000"/>
                  </a:solidFill>
                  <a:latin typeface="Times New Roman" pitchFamily="65" charset="-122"/>
                  <a:ea typeface="宋体" pitchFamily="65" charset="-122"/>
                </a:rPr>
                <a:t>题时也可以分析一下表达效果。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“纯粹古典的乡愁”,因长期远离故土;“对过去的眷念之情”,因感官刺激而骤然勾</a:t>
              </a:r>
              <a:r>
                <a:rPr dirty="0"/>
                <a:t/>
              </a:r>
              <a:br>
                <a:rPr dirty="0"/>
              </a:br>
              <a:r>
                <a:rPr lang="zh-CN" altLang="en-US" sz="1530" kern="0" dirty="0" smtClean="0">
                  <a:solidFill>
                    <a:srgbClr val="000000"/>
                  </a:solidFill>
                  <a:latin typeface="Times New Roman" pitchFamily="65" charset="-122"/>
                  <a:ea typeface="宋体" pitchFamily="65" charset="-122"/>
                </a:rPr>
                <a:t>起浓烈鲜明的回忆;“终极的乡愁”,因意识到人生的短暂和人生归宿的不确定。</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通读全文,本题的答案信息区间为三、四两段,抓住体现结构脉络的关键词句,如“纯粹</a:t>
              </a:r>
              <a:endParaRPr lang="zh-CN" altLang="en-US" dirty="0"/>
            </a:p>
          </p:txBody>
        </p:sp>
        <p:sp>
          <p:nvSpPr>
            <p:cNvPr id="3" name="TextBox 2"/>
            <p:cNvSpPr txBox="1"/>
            <p:nvPr/>
          </p:nvSpPr>
          <p:spPr>
            <a:xfrm>
              <a:off x="539750" y="5831976"/>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古典的乡愁”“还有一种乡愁,境界更加抽象”等,整合成几个要点,注意表述时语言要准确严密。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039706"/>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一、(2018前黄中学、姜堰中学、溧水中学联考,26—28)材料概括分析题。(15分)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杜甫对庶民、黎元、百姓的体恤体现了所谓的人民性,用现代话语说,含纳了诸如忧患意识、</a:t>
            </a:r>
            <a:r>
              <a:rPr dirty="0"/>
              <a:t/>
            </a:r>
            <a:br>
              <a:rPr dirty="0"/>
            </a:br>
            <a:r>
              <a:rPr lang="zh-CN" altLang="en-US" sz="1530" kern="0" dirty="0" smtClean="0">
                <a:solidFill>
                  <a:srgbClr val="000000"/>
                </a:solidFill>
                <a:latin typeface="Times New Roman" pitchFamily="65" charset="-122"/>
                <a:ea typeface="宋体" pitchFamily="65" charset="-122"/>
              </a:rPr>
              <a:t>悲悯意识、正义感、同情心、人性关怀等等,转换为当下话语,不外是关心民瘼、心系草根、</a:t>
            </a:r>
            <a:r>
              <a:rPr dirty="0"/>
              <a:t/>
            </a:r>
            <a:br>
              <a:rPr dirty="0"/>
            </a:br>
            <a:r>
              <a:rPr lang="zh-CN" altLang="en-US" sz="1530" kern="0" dirty="0" smtClean="0">
                <a:solidFill>
                  <a:srgbClr val="000000"/>
                </a:solidFill>
                <a:latin typeface="Times New Roman" pitchFamily="65" charset="-122"/>
                <a:ea typeface="宋体" pitchFamily="65" charset="-122"/>
              </a:rPr>
              <a:t>为民请愿、呼唤公理。我们不能苛求他的历史局限性,我们承传的是那个巨大文化符号下的</a:t>
            </a:r>
            <a:r>
              <a:rPr dirty="0"/>
              <a:t/>
            </a:r>
            <a:br>
              <a:rPr dirty="0"/>
            </a:br>
            <a:r>
              <a:rPr lang="zh-CN" altLang="en-US" sz="1530" kern="0" dirty="0" smtClean="0">
                <a:solidFill>
                  <a:srgbClr val="000000"/>
                </a:solidFill>
                <a:latin typeface="Times New Roman" pitchFamily="65" charset="-122"/>
                <a:ea typeface="宋体" pitchFamily="65" charset="-122"/>
              </a:rPr>
              <a:t>诗歌精神与诗歌品质。杜甫的作品无论在内心的自我挖掘还是在反映客观现实上,都达到了</a:t>
            </a:r>
            <a:r>
              <a:rPr dirty="0"/>
              <a:t/>
            </a:r>
            <a:br>
              <a:rPr dirty="0"/>
            </a:br>
            <a:r>
              <a:rPr lang="zh-CN" altLang="en-US" sz="1530" kern="0" dirty="0" smtClean="0">
                <a:solidFill>
                  <a:srgbClr val="000000"/>
                </a:solidFill>
                <a:latin typeface="Times New Roman" pitchFamily="65" charset="-122"/>
                <a:ea typeface="宋体" pitchFamily="65" charset="-122"/>
              </a:rPr>
              <a:t>空前丰富的程度;在个人伦理情操上诗品与人品也达到了高度统一。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以现代的眼光打量,杜甫诗歌的介入性涉及诸多层面。通常情况下,当时代的强音席卷一切,诗</a:t>
            </a:r>
            <a:r>
              <a:rPr dirty="0"/>
              <a:t/>
            </a:r>
            <a:br>
              <a:rPr dirty="0"/>
            </a:br>
            <a:r>
              <a:rPr lang="zh-CN" altLang="en-US" sz="1530" kern="0" dirty="0" smtClean="0">
                <a:solidFill>
                  <a:srgbClr val="000000"/>
                </a:solidFill>
                <a:latin typeface="Times New Roman" pitchFamily="65" charset="-122"/>
                <a:ea typeface="宋体" pitchFamily="65" charset="-122"/>
              </a:rPr>
              <a:t>歌作为人类义不容辞的战鼓、号角首当其冲,不可阻挡。当社会的动荡、变革上升为主潮和</a:t>
            </a:r>
            <a:r>
              <a:rPr dirty="0"/>
              <a:t/>
            </a:r>
            <a:br>
              <a:rPr dirty="0"/>
            </a:br>
            <a:r>
              <a:rPr lang="zh-CN" altLang="en-US" sz="1530" kern="0" dirty="0" smtClean="0">
                <a:solidFill>
                  <a:srgbClr val="000000"/>
                </a:solidFill>
                <a:latin typeface="Times New Roman" pitchFamily="65" charset="-122"/>
                <a:ea typeface="宋体" pitchFamily="65" charset="-122"/>
              </a:rPr>
              <a:t>人心向背,诗歌不可能流连于花前月下而不变身为旗帜、炸弹。现实的巨大苦难、灾难,需要</a:t>
            </a:r>
            <a:r>
              <a:rPr dirty="0"/>
              <a:t/>
            </a:r>
            <a:br>
              <a:rPr dirty="0"/>
            </a:br>
            <a:r>
              <a:rPr lang="zh-CN" altLang="en-US" sz="1530" kern="0" dirty="0" smtClean="0">
                <a:solidFill>
                  <a:srgbClr val="000000"/>
                </a:solidFill>
                <a:latin typeface="Times New Roman" pitchFamily="65" charset="-122"/>
                <a:ea typeface="宋体" pitchFamily="65" charset="-122"/>
              </a:rPr>
              <a:t>寻求精神助力,诗歌作为神祇的宣喻、疗救与慰藉,当仁不让,一旦日常生活覆盖大部分领域,</a:t>
            </a:r>
            <a:r>
              <a:rPr dirty="0"/>
              <a:t/>
            </a:r>
            <a:br>
              <a:rPr dirty="0"/>
            </a:br>
            <a:r>
              <a:rPr lang="zh-CN" altLang="en-US" sz="1530" kern="0" dirty="0" smtClean="0">
                <a:solidFill>
                  <a:srgbClr val="000000"/>
                </a:solidFill>
                <a:latin typeface="Times New Roman" pitchFamily="65" charset="-122"/>
                <a:ea typeface="宋体" pitchFamily="65" charset="-122"/>
              </a:rPr>
              <a:t>诗歌关注自我心灵的秘密颤动,也成了无可厚非的常识。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公共领域与诗歌存在千丝万缕的联系,其间的介入、传达方式千姿百态。任何细微的东西,都</a:t>
            </a:r>
            <a:endParaRPr lang="zh-CN" altLang="en-US" dirty="0"/>
          </a:p>
        </p:txBody>
      </p:sp>
      <p:sp>
        <p:nvSpPr>
          <p:cNvPr id="3" name="TextBox 11"/>
          <p:cNvSpPr txBox="1"/>
          <p:nvPr/>
        </p:nvSpPr>
        <p:spPr>
          <a:xfrm>
            <a:off x="3375922" y="1111012"/>
            <a:ext cx="2364750" cy="87716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C</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教师专用题</a:t>
            </a:r>
            <a:r>
              <a:rPr lang="zh-CN" altLang="en-US" sz="2000" dirty="0">
                <a:latin typeface="黑体" panose="02010609060101010101" pitchFamily="49" charset="-122"/>
                <a:ea typeface="黑体" panose="02010609060101010101" pitchFamily="49" charset="-122"/>
                <a:sym typeface="+mn-ea"/>
              </a:rPr>
              <a:t>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每题建议用时15分钟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是公共领域发言的契机。从写作学角度说,写什么其实并不重要,重要的是怎么写、究竟写出</a:t>
            </a:r>
            <a:r>
              <a:t/>
            </a:r>
            <a:br/>
            <a:r>
              <a:rPr lang="zh-CN" altLang="en-US" sz="1530" kern="0" dirty="0" smtClean="0">
                <a:solidFill>
                  <a:srgbClr val="000000"/>
                </a:solidFill>
                <a:latin typeface="Times New Roman" pitchFamily="65" charset="-122"/>
                <a:ea typeface="宋体" pitchFamily="65" charset="-122"/>
              </a:rPr>
              <a:t>了什么。一个人处理手上的碎玻璃杯,能直抵灵魂里的穿刺、滴血,他能从尖利、棱角、迸</a:t>
            </a:r>
            <a:r>
              <a:t/>
            </a:r>
            <a:br/>
            <a:r>
              <a:rPr lang="zh-CN" altLang="en-US" sz="1530" kern="0" dirty="0" smtClean="0">
                <a:solidFill>
                  <a:srgbClr val="000000"/>
                </a:solidFill>
                <a:latin typeface="Times New Roman" pitchFamily="65" charset="-122"/>
                <a:ea typeface="宋体" pitchFamily="65" charset="-122"/>
              </a:rPr>
              <a:t>裂、散光中窥见出时代与生活的某些碎影。关键还在于在渺小的对象上能否挖掘到与心灵</a:t>
            </a:r>
            <a:r>
              <a:t/>
            </a:r>
            <a:br/>
            <a:r>
              <a:rPr lang="zh-CN" altLang="en-US" sz="1530" kern="0" dirty="0" smtClean="0">
                <a:solidFill>
                  <a:srgbClr val="000000"/>
                </a:solidFill>
                <a:latin typeface="Times New Roman" pitchFamily="65" charset="-122"/>
                <a:ea typeface="宋体" pitchFamily="65" charset="-122"/>
              </a:rPr>
              <a:t>存在的某一深刻的契合点。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假如把文本比喻为杯子,其难度就有如缪斯命令我们,用最小的篇幅去装载最多的内容,即用最</a:t>
            </a:r>
            <a:r>
              <a:t/>
            </a:r>
            <a:br/>
            <a:r>
              <a:rPr lang="zh-CN" altLang="en-US" sz="1530" kern="0" dirty="0" smtClean="0">
                <a:solidFill>
                  <a:srgbClr val="000000"/>
                </a:solidFill>
                <a:latin typeface="Times New Roman" pitchFamily="65" charset="-122"/>
                <a:ea typeface="宋体" pitchFamily="65" charset="-122"/>
              </a:rPr>
              <a:t>少的容积去装载最大的世界,</a:t>
            </a:r>
            <a:r>
              <a:rPr lang="zh-CN" altLang="en-US" sz="1530" u="sng" kern="0" dirty="0" smtClean="0">
                <a:solidFill>
                  <a:srgbClr val="000000"/>
                </a:solidFill>
                <a:latin typeface="Times New Roman" pitchFamily="65" charset="-122"/>
                <a:ea typeface="宋体" pitchFamily="65" charset="-122"/>
              </a:rPr>
              <a:t>大诗人杜甫装整个太平洋。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(选自陈仲义《杜甫的“介入性”与诗歌“海绵体”》,有删改)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1.请简要概括我们为什么要承传杜甫的诗歌精神与诗歌品质。(5分)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2.杜甫诗歌的介入性涉及哪些层面?请简要分析。(4分)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3.请结合文章,阐释“大诗人杜甫装整个太平洋”的内涵。(6分)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杜甫的诗歌反映客观现实(关注民间疾苦);杜甫的诗歌挖掘自我内心;杜甫的诗品与</a:t>
            </a:r>
            <a:r>
              <a:rPr dirty="0"/>
              <a:t/>
            </a:r>
            <a:br>
              <a:rPr dirty="0"/>
            </a:br>
            <a:r>
              <a:rPr lang="zh-CN" altLang="en-US" sz="1530" kern="0" dirty="0" smtClean="0">
                <a:solidFill>
                  <a:srgbClr val="000000"/>
                </a:solidFill>
                <a:latin typeface="Times New Roman" pitchFamily="65" charset="-122"/>
                <a:ea typeface="宋体" pitchFamily="65" charset="-122"/>
              </a:rPr>
              <a:t>人品也达到高度统一。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这是一道信息筛选的题目,答题时要注意审清题干,然后锁定区域,概括文意作答,此题</a:t>
            </a:r>
            <a:r>
              <a:rPr dirty="0"/>
              <a:t/>
            </a:r>
            <a:br>
              <a:rPr dirty="0"/>
            </a:br>
            <a:r>
              <a:rPr lang="zh-CN" altLang="en-US" sz="1530" kern="0" dirty="0" smtClean="0">
                <a:solidFill>
                  <a:srgbClr val="000000"/>
                </a:solidFill>
                <a:latin typeface="Times New Roman" pitchFamily="65" charset="-122"/>
                <a:ea typeface="宋体" pitchFamily="65" charset="-122"/>
              </a:rPr>
              <a:t>是综合筛选的题目,要立足原文。本题的答题区间集中在第一段中,主要讲述了三个方面的内</a:t>
            </a:r>
            <a:r>
              <a:rPr dirty="0"/>
              <a:t/>
            </a:r>
            <a:br>
              <a:rPr dirty="0"/>
            </a:br>
            <a:r>
              <a:rPr lang="zh-CN" altLang="en-US" sz="1530" kern="0" dirty="0" smtClean="0">
                <a:solidFill>
                  <a:srgbClr val="000000"/>
                </a:solidFill>
                <a:latin typeface="Times New Roman" pitchFamily="65" charset="-122"/>
                <a:ea typeface="宋体" pitchFamily="65" charset="-122"/>
              </a:rPr>
              <a:t>容:一是杜甫的诗歌关注民间疾苦;二是杜甫的作品无论在内心的自我挖掘还是在反映客观现</a:t>
            </a:r>
            <a:r>
              <a:rPr dirty="0"/>
              <a:t/>
            </a:r>
            <a:br>
              <a:rPr dirty="0"/>
            </a:br>
            <a:r>
              <a:rPr lang="zh-CN" altLang="en-US" sz="1530" kern="0" dirty="0" smtClean="0">
                <a:solidFill>
                  <a:srgbClr val="000000"/>
                </a:solidFill>
                <a:latin typeface="Times New Roman" pitchFamily="65" charset="-122"/>
                <a:ea typeface="宋体" pitchFamily="65" charset="-122"/>
              </a:rPr>
              <a:t>实上,都达到了空前丰富的程度;三是在个人伦理情操上诗品与人品也达到了高度统一。这三</a:t>
            </a:r>
            <a:r>
              <a:rPr dirty="0"/>
              <a:t/>
            </a:r>
            <a:br>
              <a:rPr dirty="0"/>
            </a:br>
            <a:r>
              <a:rPr lang="zh-CN" altLang="en-US" sz="1530" kern="0" dirty="0" smtClean="0">
                <a:solidFill>
                  <a:srgbClr val="000000"/>
                </a:solidFill>
                <a:latin typeface="Times New Roman" pitchFamily="65" charset="-122"/>
                <a:ea typeface="宋体" pitchFamily="65" charset="-122"/>
              </a:rPr>
              <a:t>点稍加整合即成答案。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一是外部世界,诗歌是对现实苦难的救赎和慰藉;二是内部世界,即关注与抒写自我心</a:t>
            </a:r>
            <a:r>
              <a:rPr dirty="0"/>
              <a:t/>
            </a:r>
            <a:br>
              <a:rPr dirty="0"/>
            </a:br>
            <a:r>
              <a:rPr lang="zh-CN" altLang="en-US" sz="1530" kern="0" dirty="0" smtClean="0">
                <a:solidFill>
                  <a:srgbClr val="000000"/>
                </a:solidFill>
                <a:latin typeface="Times New Roman" pitchFamily="65" charset="-122"/>
                <a:ea typeface="宋体" pitchFamily="65" charset="-122"/>
              </a:rPr>
              <a:t>灵。</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本题的答题区间在第二段,原文相关论述是“当社会的动荡、变革上升为主潮和人心</a:t>
            </a:r>
            <a:r>
              <a:rPr dirty="0"/>
              <a:t/>
            </a:r>
            <a:br>
              <a:rPr dirty="0"/>
            </a:br>
            <a:r>
              <a:rPr lang="zh-CN" altLang="en-US" sz="1530" kern="0" dirty="0" smtClean="0">
                <a:solidFill>
                  <a:srgbClr val="000000"/>
                </a:solidFill>
                <a:latin typeface="Times New Roman" pitchFamily="65" charset="-122"/>
                <a:ea typeface="宋体" pitchFamily="65" charset="-122"/>
              </a:rPr>
              <a:t>向背</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也成了无可厚非的常识。”可整合概括为两点:一是外部世界,诗歌是对现实苦难的</a:t>
            </a:r>
            <a:r>
              <a:rPr dirty="0"/>
              <a:t/>
            </a:r>
            <a:br>
              <a:rPr dirty="0"/>
            </a:br>
            <a:r>
              <a:rPr lang="zh-CN" altLang="en-US" sz="1530" kern="0" dirty="0" smtClean="0">
                <a:solidFill>
                  <a:srgbClr val="000000"/>
                </a:solidFill>
                <a:latin typeface="Times New Roman" pitchFamily="65" charset="-122"/>
                <a:ea typeface="宋体" pitchFamily="65" charset="-122"/>
              </a:rPr>
              <a:t>救赎和慰藉;二是内部世界,即关注与抒写自我心灵。</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杜甫的作品含纳了诸如忧患意识、悲悯意识、正义感、同情心、人性关怀,达到空</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前的高度;杜甫的诗歌用最小的篇幅反映时代的背影;杜甫的作品在渺小的对象上深刻挖掘到</a:t>
            </a:r>
            <a:r>
              <a:rPr dirty="0"/>
              <a:t/>
            </a:r>
            <a:br>
              <a:rPr dirty="0"/>
            </a:br>
            <a:r>
              <a:rPr lang="zh-CN" altLang="en-US" sz="1530" kern="0" dirty="0" smtClean="0">
                <a:solidFill>
                  <a:srgbClr val="000000"/>
                </a:solidFill>
                <a:latin typeface="Times New Roman" pitchFamily="65" charset="-122"/>
                <a:ea typeface="宋体" pitchFamily="65" charset="-122"/>
              </a:rPr>
              <a:t>心灵的契合。</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本题考查理解文中重要语句的含意的能力。“大诗人杜甫装整个太平洋”在最后一</a:t>
            </a:r>
            <a:r>
              <a:rPr dirty="0"/>
              <a:t/>
            </a:r>
            <a:br>
              <a:rPr dirty="0"/>
            </a:br>
            <a:r>
              <a:rPr lang="zh-CN" altLang="en-US" sz="1530" kern="0" dirty="0" smtClean="0">
                <a:solidFill>
                  <a:srgbClr val="000000"/>
                </a:solidFill>
                <a:latin typeface="Times New Roman" pitchFamily="65" charset="-122"/>
                <a:ea typeface="宋体" pitchFamily="65" charset="-122"/>
              </a:rPr>
              <a:t>段的最后,是对杜甫诗歌作用的高度评价,“装整个太平洋”,主要是说明杜甫诗歌内容的丰富</a:t>
            </a:r>
            <a:r>
              <a:rPr dirty="0"/>
              <a:t/>
            </a:r>
            <a:br>
              <a:rPr dirty="0"/>
            </a:br>
            <a:r>
              <a:rPr lang="zh-CN" altLang="en-US" sz="1530" kern="0" dirty="0" smtClean="0">
                <a:solidFill>
                  <a:srgbClr val="000000"/>
                </a:solidFill>
                <a:latin typeface="Times New Roman" pitchFamily="65" charset="-122"/>
                <a:ea typeface="宋体" pitchFamily="65" charset="-122"/>
              </a:rPr>
              <a:t>性,分别抓住最后两段中的“关键还在于在渺小的对象上能否挖掘到与心灵存在的某一深刻</a:t>
            </a:r>
            <a:r>
              <a:rPr dirty="0"/>
              <a:t/>
            </a:r>
            <a:br>
              <a:rPr dirty="0"/>
            </a:br>
            <a:r>
              <a:rPr lang="zh-CN" altLang="en-US" sz="1530" kern="0" dirty="0" smtClean="0">
                <a:solidFill>
                  <a:srgbClr val="000000"/>
                </a:solidFill>
                <a:latin typeface="Times New Roman" pitchFamily="65" charset="-122"/>
                <a:ea typeface="宋体" pitchFamily="65" charset="-122"/>
              </a:rPr>
              <a:t>的契合点”“用最小的篇幅去装载最多的内容,即用最少的容积去装载最大的世界”,再结合</a:t>
            </a:r>
            <a:r>
              <a:rPr dirty="0"/>
              <a:t/>
            </a:r>
            <a:br>
              <a:rPr dirty="0"/>
            </a:br>
            <a:r>
              <a:rPr lang="zh-CN" altLang="en-US" sz="1530" kern="0" dirty="0" smtClean="0">
                <a:solidFill>
                  <a:srgbClr val="000000"/>
                </a:solidFill>
                <a:latin typeface="Times New Roman" pitchFamily="65" charset="-122"/>
                <a:ea typeface="宋体" pitchFamily="65" charset="-122"/>
              </a:rPr>
              <a:t>文中对杜甫诗歌的论述整合出答案要点。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二、(2018南通全真模拟五,26—28)材料概括分析题。(15分)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中国古人读书著书重实,这已成为常识。还应当说,不仅是虚中有实,而且是实中有虚。前者不</a:t>
            </a:r>
            <a:r>
              <a:t/>
            </a:r>
            <a:br/>
            <a:r>
              <a:rPr lang="zh-CN" altLang="en-US" sz="1530" kern="0" dirty="0" smtClean="0">
                <a:solidFill>
                  <a:srgbClr val="000000"/>
                </a:solidFill>
                <a:latin typeface="Times New Roman" pitchFamily="65" charset="-122"/>
                <a:ea typeface="宋体" pitchFamily="65" charset="-122"/>
              </a:rPr>
              <a:t>必说;后者可以说是以实事表达思想,以语言表达语言所不能表达的“语言之外”的意思。这</a:t>
            </a:r>
            <a:r>
              <a:t/>
            </a:r>
            <a:br/>
            <a:r>
              <a:rPr lang="zh-CN" altLang="en-US" sz="1530" kern="0" dirty="0" smtClean="0">
                <a:solidFill>
                  <a:srgbClr val="000000"/>
                </a:solidFill>
                <a:latin typeface="Times New Roman" pitchFamily="65" charset="-122"/>
                <a:ea typeface="宋体" pitchFamily="65" charset="-122"/>
              </a:rPr>
              <a:t>就是所谓“寓言十九”。以虚表虚的比较少,如《老子》之类。这些书里也有实。不过可能</a:t>
            </a:r>
            <a:r>
              <a:t/>
            </a:r>
            <a:br/>
            <a:r>
              <a:rPr lang="zh-CN" altLang="en-US" sz="1530" kern="0" dirty="0" smtClean="0">
                <a:solidFill>
                  <a:srgbClr val="000000"/>
                </a:solidFill>
                <a:latin typeface="Times New Roman" pitchFamily="65" charset="-122"/>
                <a:ea typeface="宋体" pitchFamily="65" charset="-122"/>
              </a:rPr>
              <a:t>是口传,而记下来的就有骨无肉了。流传广远而悠久的都是有实事或有故事的书,《列子》就</a:t>
            </a:r>
            <a:r>
              <a:t/>
            </a:r>
            <a:br/>
            <a:r>
              <a:rPr lang="zh-CN" altLang="en-US" sz="1530" kern="0" dirty="0" smtClean="0">
                <a:solidFill>
                  <a:srgbClr val="000000"/>
                </a:solidFill>
                <a:latin typeface="Times New Roman" pitchFamily="65" charset="-122"/>
                <a:ea typeface="宋体" pitchFamily="65" charset="-122"/>
              </a:rPr>
              <a:t>是如此。</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《列子》是道教的三大“真经”之一,仅次于老子《道德经》和庄子《南华经》。可是久矣</a:t>
            </a:r>
            <a:r>
              <a:t/>
            </a:r>
            <a:br/>
            <a:r>
              <a:rPr lang="zh-CN" altLang="en-US" sz="1530" kern="0" dirty="0" smtClean="0">
                <a:solidFill>
                  <a:srgbClr val="000000"/>
                </a:solidFill>
                <a:latin typeface="Times New Roman" pitchFamily="65" charset="-122"/>
                <a:ea typeface="宋体" pitchFamily="65" charset="-122"/>
              </a:rPr>
              <a:t>夫比不上老、庄,而到现代更受冷落。原因大概是这书被证明为后来的“伪作”,不是《汉书·</a:t>
            </a:r>
            <a:r>
              <a:t/>
            </a:r>
            <a:br/>
            <a:r>
              <a:rPr lang="zh-CN" altLang="en-US" sz="1530" kern="0" dirty="0" smtClean="0">
                <a:solidFill>
                  <a:srgbClr val="000000"/>
                </a:solidFill>
                <a:latin typeface="Times New Roman" pitchFamily="65" charset="-122"/>
                <a:ea typeface="宋体" pitchFamily="65" charset="-122"/>
              </a:rPr>
              <a:t>艺文志》中著录的原本,更不是《庄子》里说的那位“御风而行,泠然善也”的列御寇所作。</a:t>
            </a:r>
            <a:r>
              <a:t/>
            </a:r>
            <a:br/>
            <a:r>
              <a:rPr lang="zh-CN" altLang="en-US" sz="1530" kern="0" dirty="0" smtClean="0">
                <a:solidFill>
                  <a:srgbClr val="000000"/>
                </a:solidFill>
                <a:latin typeface="Times New Roman" pitchFamily="65" charset="-122"/>
                <a:ea typeface="宋体" pitchFamily="65" charset="-122"/>
              </a:rPr>
              <a:t>编订作注的张湛是晋人,所以有人以为可能是注者所作或编纂。《列子》不属于“先秦诸</a:t>
            </a:r>
            <a:r>
              <a:t/>
            </a:r>
            <a:br/>
            <a:r>
              <a:rPr lang="zh-CN" altLang="en-US" sz="1530" kern="0" dirty="0" smtClean="0">
                <a:solidFill>
                  <a:srgbClr val="000000"/>
                </a:solidFill>
                <a:latin typeface="Times New Roman" pitchFamily="65" charset="-122"/>
                <a:ea typeface="宋体" pitchFamily="65" charset="-122"/>
              </a:rPr>
              <a:t>子”,于是地位大降。其实这部书有自己的特色。其中思想的来龙去脉比书的流传更为广</a:t>
            </a:r>
            <a:r>
              <a:t/>
            </a:r>
            <a:br/>
            <a:r>
              <a:rPr lang="zh-CN" altLang="en-US" sz="1530" kern="0" dirty="0" smtClean="0">
                <a:solidFill>
                  <a:srgbClr val="000000"/>
                </a:solidFill>
                <a:latin typeface="Times New Roman" pitchFamily="65" charset="-122"/>
                <a:ea typeface="宋体" pitchFamily="65" charset="-122"/>
              </a:rPr>
              <a:t>远。特色之一便是书中的寓言故事多,也就是</a:t>
            </a:r>
            <a:r>
              <a:rPr lang="zh-CN" altLang="en-US" sz="1530" u="sng" kern="0" dirty="0" smtClean="0">
                <a:solidFill>
                  <a:srgbClr val="000000"/>
                </a:solidFill>
                <a:latin typeface="Times New Roman" pitchFamily="65" charset="-122"/>
                <a:ea typeface="宋体" pitchFamily="65" charset="-122"/>
              </a:rPr>
              <a:t>以实说虚</a:t>
            </a:r>
            <a:r>
              <a:rPr lang="zh-CN" altLang="en-US" sz="1530" kern="0" dirty="0" smtClean="0">
                <a:solidFill>
                  <a:srgbClr val="000000"/>
                </a:solidFill>
                <a:latin typeface="Times New Roman" pitchFamily="65" charset="-122"/>
                <a:ea typeface="宋体" pitchFamily="65" charset="-122"/>
              </a:rPr>
              <a:t>的多。不仅有浓厚的文学意味,而且有</a:t>
            </a:r>
            <a:r>
              <a:t/>
            </a:r>
            <a:br/>
            <a:r>
              <a:rPr lang="zh-CN" altLang="en-US" sz="1530" kern="0" dirty="0" smtClean="0">
                <a:solidFill>
                  <a:srgbClr val="000000"/>
                </a:solidFill>
                <a:latin typeface="Times New Roman" pitchFamily="65" charset="-122"/>
                <a:ea typeface="宋体" pitchFamily="65" charset="-122"/>
              </a:rPr>
              <a:t>明显的民间色彩。因为可能书出于魏、晋,内有佛经故事被“取为我用”,所以书又降低一</a:t>
            </a:r>
            <a:r>
              <a:t/>
            </a:r>
            <a:br/>
            <a:r>
              <a:rPr lang="zh-CN" altLang="en-US" sz="1530" kern="0" dirty="0" smtClean="0">
                <a:solidFill>
                  <a:srgbClr val="000000"/>
                </a:solidFill>
                <a:latin typeface="Times New Roman" pitchFamily="65" charset="-122"/>
                <a:ea typeface="宋体" pitchFamily="65" charset="-122"/>
              </a:rPr>
              <a:t>格。实际上引用故事主要是继承战国诸子以来的传统,而且和印度佛经有一点大不相同。佛</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经故事总是以故事来证明一条已说的道理,中国的,例如《列子》,却常用故事来说明一条未说</a:t>
            </a:r>
            <a:r>
              <a:t/>
            </a:r>
            <a:br/>
            <a:r>
              <a:rPr lang="zh-CN" altLang="en-US" sz="1530" kern="0" dirty="0" smtClean="0">
                <a:solidFill>
                  <a:srgbClr val="000000"/>
                </a:solidFill>
                <a:latin typeface="Times New Roman" pitchFamily="65" charset="-122"/>
                <a:ea typeface="宋体" pitchFamily="65" charset="-122"/>
              </a:rPr>
              <a:t>的道理。道理讲不清楚,就来一段故事。认为《列子》是思想和故事的杂烩也罢,较秦、汉书</a:t>
            </a:r>
            <a:r>
              <a:t/>
            </a:r>
            <a:br/>
            <a:r>
              <a:rPr lang="zh-CN" altLang="en-US" sz="1530" kern="0" dirty="0" smtClean="0">
                <a:solidFill>
                  <a:srgbClr val="000000"/>
                </a:solidFill>
                <a:latin typeface="Times New Roman" pitchFamily="65" charset="-122"/>
                <a:ea typeface="宋体" pitchFamily="65" charset="-122"/>
              </a:rPr>
              <a:t>为晚出也罢,不应当抹杀这书表达了中国社会思想的意义。它不仅发挥了秦、汉以来以至</a:t>
            </a:r>
            <a:r>
              <a:t/>
            </a:r>
            <a:br/>
            <a:r>
              <a:rPr lang="zh-CN" altLang="en-US" sz="1530" kern="0" dirty="0" smtClean="0">
                <a:solidFill>
                  <a:srgbClr val="000000"/>
                </a:solidFill>
                <a:latin typeface="Times New Roman" pitchFamily="65" charset="-122"/>
                <a:ea typeface="宋体" pitchFamily="65" charset="-122"/>
              </a:rPr>
              <a:t>魏、晋的社会思想,而且延续到以后,特别是在民间,并未断绝,不仅是神仙理想。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(节选自金克木《“道、理”·&lt;列子&gt;》,有删改)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1.请具体解释“以实说虚”在文中的意思。(3分)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2.作者对《列子》这部书,肯定了哪些方面?(6分)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3.材料中有哪些信息可以证明《列子》“可能书出于魏、晋”?请分点加以概括。(6分)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5" name="组合 4"/>
          <p:cNvGrpSpPr/>
          <p:nvPr/>
        </p:nvGrpSpPr>
        <p:grpSpPr>
          <a:xfrm>
            <a:off x="519084" y="922836"/>
            <a:ext cx="8267758" cy="5549536"/>
            <a:chOff x="519084" y="884736"/>
            <a:chExt cx="8267758" cy="5549536"/>
          </a:xfrm>
        </p:grpSpPr>
        <p:sp>
          <p:nvSpPr>
            <p:cNvPr id="2" name="TextBox 2"/>
            <p:cNvSpPr txBox="1"/>
            <p:nvPr/>
          </p:nvSpPr>
          <p:spPr>
            <a:xfrm>
              <a:off x="540000" y="884736"/>
              <a:ext cx="8246842"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滞销的奢侈品:不被大多数人欣赏却有很高艺术价值的作品。畅销的牙膏:一时很受</a:t>
              </a:r>
              <a:r>
                <a:rPr dirty="0"/>
                <a:t/>
              </a:r>
              <a:br>
                <a:rPr dirty="0"/>
              </a:br>
              <a:r>
                <a:rPr lang="zh-CN" altLang="en-US" sz="1530" kern="0" dirty="0" smtClean="0">
                  <a:solidFill>
                    <a:srgbClr val="000000"/>
                  </a:solidFill>
                  <a:latin typeface="Times New Roman" pitchFamily="65" charset="-122"/>
                  <a:ea typeface="宋体" pitchFamily="65" charset="-122"/>
                </a:rPr>
                <a:t>欢迎但艺术价值很低的作品。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解答此类题,一定要将要解释的词语或句子放到语境中整体考虑。“我们宁愿自己的</a:t>
              </a:r>
              <a:r>
                <a:rPr dirty="0"/>
                <a:t/>
              </a:r>
              <a:br>
                <a:rPr dirty="0"/>
              </a:br>
              <a:r>
                <a:rPr lang="zh-CN" altLang="en-US" sz="1530" kern="0" dirty="0" smtClean="0">
                  <a:solidFill>
                    <a:srgbClr val="000000"/>
                  </a:solidFill>
                  <a:latin typeface="Times New Roman" pitchFamily="65" charset="-122"/>
                  <a:ea typeface="宋体" pitchFamily="65" charset="-122"/>
                </a:rPr>
                <a:t>作品成为滞销的奢侈品,也不愿它成为畅销的牙膏”,告诉我们,这里的“奢侈品”“牙膏”就</a:t>
              </a:r>
              <a:r>
                <a:rPr dirty="0"/>
                <a:t/>
              </a:r>
              <a:br>
                <a:rPr dirty="0"/>
              </a:br>
              <a:r>
                <a:rPr lang="zh-CN" altLang="en-US" sz="1530" kern="0" dirty="0" smtClean="0">
                  <a:solidFill>
                    <a:srgbClr val="000000"/>
                  </a:solidFill>
                  <a:latin typeface="Times New Roman" pitchFamily="65" charset="-122"/>
                  <a:ea typeface="宋体" pitchFamily="65" charset="-122"/>
                </a:rPr>
                <a:t>是指“作品”。“奢侈品”是高档难求的商品,“牙膏”则是平常易得的商品。“滞销”,或</a:t>
              </a:r>
              <a:r>
                <a:rPr dirty="0"/>
                <a:t/>
              </a:r>
              <a:br>
                <a:rPr dirty="0"/>
              </a:br>
              <a:r>
                <a:rPr lang="zh-CN" altLang="en-US" sz="1530" kern="0" dirty="0" smtClean="0">
                  <a:solidFill>
                    <a:srgbClr val="000000"/>
                  </a:solidFill>
                  <a:latin typeface="Times New Roman" pitchFamily="65" charset="-122"/>
                  <a:ea typeface="宋体" pitchFamily="65" charset="-122"/>
                </a:rPr>
                <a:t>因买不起,或是不受欢迎,从“宁愿”一词可以看出是指后者;而“畅销”则相反。将这些意思</a:t>
              </a:r>
              <a:r>
                <a:rPr dirty="0"/>
                <a:t/>
              </a:r>
              <a:br>
                <a:rPr dirty="0"/>
              </a:br>
              <a:r>
                <a:rPr lang="zh-CN" altLang="en-US" sz="1530" kern="0" dirty="0" smtClean="0">
                  <a:solidFill>
                    <a:srgbClr val="000000"/>
                  </a:solidFill>
                  <a:latin typeface="Times New Roman" pitchFamily="65" charset="-122"/>
                  <a:ea typeface="宋体" pitchFamily="65" charset="-122"/>
                </a:rPr>
                <a:t>连缀成句即可形成答案。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在新诗写作中,只应使用纯净的白话,不应掺杂文言。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“愈能使不同的因素化合成和谐的整体,愈能以不类为类,愈能显示作者艺术的精湛。”从反面推断“纯净主义”,即“纯净主义”者认为在新诗写作中,只应使用纯净的白话,不应掺杂文言。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诗不是日常会话的达意;文言使用得好,可以增强美感;文言与白话各有优势;艺术的</a:t>
              </a:r>
              <a:r>
                <a:rPr dirty="0"/>
                <a:t/>
              </a:r>
              <a:br>
                <a:rPr dirty="0"/>
              </a:br>
              <a:r>
                <a:rPr lang="zh-CN" altLang="en-US" sz="1530" kern="0" dirty="0" smtClean="0">
                  <a:solidFill>
                    <a:srgbClr val="000000"/>
                  </a:solidFill>
                  <a:latin typeface="Times New Roman" pitchFamily="65" charset="-122"/>
                  <a:ea typeface="宋体" pitchFamily="65" charset="-122"/>
                </a:rPr>
                <a:t>精湛贵在调和不同的语言因素。</a:t>
              </a:r>
              <a:endParaRPr lang="zh-CN" altLang="en-US" dirty="0"/>
            </a:p>
          </p:txBody>
        </p:sp>
        <p:sp>
          <p:nvSpPr>
            <p:cNvPr id="3" name="TextBox 2"/>
            <p:cNvSpPr txBox="1"/>
            <p:nvPr/>
          </p:nvSpPr>
          <p:spPr>
            <a:xfrm>
              <a:off x="519084" y="5420533"/>
              <a:ext cx="8127000" cy="1013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材料第一句即“纯净主义”者的观点,所以后文的“然而”“其次”“反之”等都引</a:t>
              </a:r>
              <a:r>
                <a:rPr dirty="0"/>
                <a:t/>
              </a:r>
              <a:br>
                <a:rPr dirty="0"/>
              </a:br>
              <a:r>
                <a:rPr lang="zh-CN" altLang="en-US" sz="1530" kern="0" dirty="0" smtClean="0">
                  <a:solidFill>
                    <a:srgbClr val="000000"/>
                  </a:solidFill>
                  <a:latin typeface="Times New Roman" pitchFamily="65" charset="-122"/>
                  <a:ea typeface="宋体" pitchFamily="65" charset="-122"/>
                </a:rPr>
                <a:t>领了作者的观点;再加上“愈能使不同的因素化合成和谐的整体,愈能以不类为类,愈能显示作</a:t>
              </a:r>
              <a:r>
                <a:rPr dirty="0"/>
                <a:t/>
              </a:r>
              <a:br>
                <a:rPr dirty="0"/>
              </a:br>
              <a:r>
                <a:rPr lang="zh-CN" altLang="en-US" sz="1530" kern="0" dirty="0" smtClean="0">
                  <a:solidFill>
                    <a:srgbClr val="000000"/>
                  </a:solidFill>
                  <a:latin typeface="Times New Roman" pitchFamily="65" charset="-122"/>
                  <a:ea typeface="宋体" pitchFamily="65" charset="-122"/>
                </a:rPr>
                <a:t>者艺术的精湛”一句从反面评判“纯净主义”。综合以上信息就能概括出答案要点。</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以实事或故事来说明难以讲清楚的道理。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本题考查“以实说虚”在文中的意思,如此就要在文中找到相关的解读,如“可以说是</a:t>
            </a:r>
            <a:r>
              <a:rPr dirty="0"/>
              <a:t/>
            </a:r>
            <a:br>
              <a:rPr dirty="0"/>
            </a:br>
            <a:r>
              <a:rPr lang="zh-CN" altLang="en-US" sz="1530" kern="0" dirty="0" smtClean="0">
                <a:solidFill>
                  <a:srgbClr val="000000"/>
                </a:solidFill>
                <a:latin typeface="Times New Roman" pitchFamily="65" charset="-122"/>
                <a:ea typeface="宋体" pitchFamily="65" charset="-122"/>
              </a:rPr>
              <a:t>以实事表达思想,以语言表达语言所不能表达的‘语言之外’的意思”“常用故事来说明一</a:t>
            </a:r>
            <a:r>
              <a:rPr dirty="0"/>
              <a:t/>
            </a:r>
            <a:br>
              <a:rPr dirty="0"/>
            </a:br>
            <a:r>
              <a:rPr lang="zh-CN" altLang="en-US" sz="1530" kern="0" dirty="0" smtClean="0">
                <a:solidFill>
                  <a:srgbClr val="000000"/>
                </a:solidFill>
                <a:latin typeface="Times New Roman" pitchFamily="65" charset="-122"/>
                <a:ea typeface="宋体" pitchFamily="65" charset="-122"/>
              </a:rPr>
              <a:t>条未说的道理。道理讲不清楚,就来一段故事”。对这些内容进行概括即可。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①有浓厚的文学意味,②有明显的民间色彩,③表达了中国社会思想的意义。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作者对《列子》这部书,在很多方面进行了肯定。如作者认为,《列子》这部书“特色</a:t>
            </a:r>
            <a:r>
              <a:rPr dirty="0"/>
              <a:t/>
            </a:r>
            <a:br>
              <a:rPr dirty="0"/>
            </a:br>
            <a:r>
              <a:rPr lang="zh-CN" altLang="en-US" sz="1530" kern="0" dirty="0" smtClean="0">
                <a:solidFill>
                  <a:srgbClr val="000000"/>
                </a:solidFill>
                <a:latin typeface="Times New Roman" pitchFamily="65" charset="-122"/>
                <a:ea typeface="宋体" pitchFamily="65" charset="-122"/>
              </a:rPr>
              <a:t>之一便是书中的寓言故事多,也就是以实说虚的多。不仅有浓厚的文学意味,而且有明显的民</a:t>
            </a:r>
            <a:r>
              <a:rPr dirty="0"/>
              <a:t/>
            </a:r>
            <a:br>
              <a:rPr dirty="0"/>
            </a:br>
            <a:r>
              <a:rPr lang="zh-CN" altLang="en-US" sz="1530" kern="0" dirty="0" smtClean="0">
                <a:solidFill>
                  <a:srgbClr val="000000"/>
                </a:solidFill>
                <a:latin typeface="Times New Roman" pitchFamily="65" charset="-122"/>
                <a:ea typeface="宋体" pitchFamily="65" charset="-122"/>
              </a:rPr>
              <a:t>间色彩”“不应当抹杀这书表达了中国社会思想的意义。它不仅发挥了秦、汉以来以至</a:t>
            </a:r>
            <a:r>
              <a:rPr dirty="0"/>
              <a:t/>
            </a:r>
            <a:br>
              <a:rPr dirty="0"/>
            </a:br>
            <a:r>
              <a:rPr lang="zh-CN" altLang="en-US" sz="1530" kern="0" dirty="0" smtClean="0">
                <a:solidFill>
                  <a:srgbClr val="000000"/>
                </a:solidFill>
                <a:latin typeface="Times New Roman" pitchFamily="65" charset="-122"/>
                <a:ea typeface="宋体" pitchFamily="65" charset="-122"/>
              </a:rPr>
              <a:t>魏、晋的社会思想,而且延续到以后,特别是在民间,并未断绝,不仅是神仙理想”。如此,作者</a:t>
            </a:r>
            <a:r>
              <a:rPr dirty="0"/>
              <a:t/>
            </a:r>
            <a:br>
              <a:rPr dirty="0"/>
            </a:br>
            <a:r>
              <a:rPr lang="zh-CN" altLang="en-US" sz="1530" kern="0" dirty="0" smtClean="0">
                <a:solidFill>
                  <a:srgbClr val="000000"/>
                </a:solidFill>
                <a:latin typeface="Times New Roman" pitchFamily="65" charset="-122"/>
                <a:ea typeface="宋体" pitchFamily="65" charset="-122"/>
              </a:rPr>
              <a:t>就从文学贡献和思想传播方面对这部书进行了肯定。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列子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中有佛经故事</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公元前后佛教始传入中国</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所以列子的成书时间应该在汉</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代以后</a:t>
            </a:r>
            <a:r>
              <a:rPr lang="en-US" altLang="zh-CN" sz="1530" kern="0" dirty="0" smtClean="0">
                <a:solidFill>
                  <a:srgbClr val="000000"/>
                </a:solidFill>
                <a:latin typeface="Times New Roman" pitchFamily="65" charset="-122"/>
                <a:ea typeface="宋体" pitchFamily="65" charset="-122"/>
              </a:rPr>
              <a:t>;②</a:t>
            </a:r>
            <a:r>
              <a:rPr lang="zh-CN" altLang="en-US" sz="1530" kern="0" dirty="0" smtClean="0">
                <a:solidFill>
                  <a:srgbClr val="000000"/>
                </a:solidFill>
                <a:latin typeface="Times New Roman" pitchFamily="65" charset="-122"/>
                <a:ea typeface="宋体" pitchFamily="65" charset="-122"/>
              </a:rPr>
              <a:t>现存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列子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的最早版本是由晋人张湛编订作注</a:t>
            </a:r>
            <a:r>
              <a:rPr lang="en-US" altLang="zh-CN" sz="1530" kern="0" dirty="0" smtClean="0">
                <a:solidFill>
                  <a:srgbClr val="000000"/>
                </a:solidFill>
                <a:latin typeface="Times New Roman" pitchFamily="65" charset="-122"/>
                <a:ea typeface="宋体" pitchFamily="65" charset="-122"/>
              </a:rPr>
              <a:t>;③《</a:t>
            </a:r>
            <a:r>
              <a:rPr lang="zh-CN" altLang="en-US" sz="1530" kern="0" dirty="0" smtClean="0">
                <a:solidFill>
                  <a:srgbClr val="000000"/>
                </a:solidFill>
                <a:latin typeface="Times New Roman" pitchFamily="65" charset="-122"/>
                <a:ea typeface="宋体" pitchFamily="65" charset="-122"/>
              </a:rPr>
              <a:t>列子</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不属于“先秦诸</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子”。</a:t>
            </a:r>
            <a:endParaRPr lang="zh-CN" altLang="en-US" sz="1600" dirty="0" smtClean="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文中证明《列子》“可能书出于魏、晋”的相关内容集中在第二段,“编订作注的张</a:t>
            </a:r>
            <a:r>
              <a:rPr dirty="0"/>
              <a:t/>
            </a:r>
            <a:br>
              <a:rPr dirty="0"/>
            </a:br>
            <a:r>
              <a:rPr lang="zh-CN" altLang="en-US" sz="1530" kern="0" dirty="0" smtClean="0">
                <a:solidFill>
                  <a:srgbClr val="000000"/>
                </a:solidFill>
                <a:latin typeface="Times New Roman" pitchFamily="65" charset="-122"/>
                <a:ea typeface="宋体" pitchFamily="65" charset="-122"/>
              </a:rPr>
              <a:t>湛是晋人,所以有人以为可能是注者所作或编纂。《列子》不属于‘先秦诸子’,于是地位大</a:t>
            </a:r>
            <a:r>
              <a:rPr dirty="0"/>
              <a:t/>
            </a:r>
            <a:br>
              <a:rPr dirty="0"/>
            </a:br>
            <a:r>
              <a:rPr lang="zh-CN" altLang="en-US" sz="1530" kern="0" dirty="0" smtClean="0">
                <a:solidFill>
                  <a:srgbClr val="000000"/>
                </a:solidFill>
                <a:latin typeface="Times New Roman" pitchFamily="65" charset="-122"/>
                <a:ea typeface="宋体" pitchFamily="65" charset="-122"/>
              </a:rPr>
              <a:t>降”“因为可能书出于魏、晋,内有佛经故事被‘取为我用’”等都可以作为相关的论证依</a:t>
            </a:r>
            <a:r>
              <a:rPr dirty="0"/>
              <a:t/>
            </a:r>
            <a:br>
              <a:rPr dirty="0"/>
            </a:br>
            <a:r>
              <a:rPr lang="zh-CN" altLang="en-US" sz="1530" kern="0" dirty="0" smtClean="0">
                <a:solidFill>
                  <a:srgbClr val="000000"/>
                </a:solidFill>
                <a:latin typeface="Times New Roman" pitchFamily="65" charset="-122"/>
                <a:ea typeface="宋体" pitchFamily="65" charset="-122"/>
              </a:rPr>
              <a:t>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8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三、(2018常州一模,27—29)材料概括分析题。(15分)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英国小说家爱·摩·福斯特在他的《小说面面观》里,将小说中的人物分为“扁平人物”与“圆</a:t>
            </a:r>
            <a:r>
              <a:rPr sz="1500" dirty="0"/>
              <a:t/>
            </a:r>
            <a:br>
              <a:rPr sz="1500" dirty="0"/>
            </a:br>
            <a:r>
              <a:rPr lang="zh-CN" altLang="en-US" sz="1500" kern="0" dirty="0" smtClean="0">
                <a:solidFill>
                  <a:srgbClr val="000000"/>
                </a:solidFill>
                <a:latin typeface="Times New Roman" pitchFamily="65" charset="-122"/>
                <a:ea typeface="宋体" pitchFamily="65" charset="-122"/>
              </a:rPr>
              <a:t>形人物”。所谓“扁平人物”,也被称作“类型人物”或“漫画人物”。他们最单纯的形式,</a:t>
            </a:r>
            <a:r>
              <a:rPr sz="1500" dirty="0"/>
              <a:t/>
            </a:r>
            <a:br>
              <a:rPr sz="1500" dirty="0"/>
            </a:br>
            <a:r>
              <a:rPr lang="zh-CN" altLang="en-US" sz="1500" kern="0" dirty="0" smtClean="0">
                <a:solidFill>
                  <a:srgbClr val="000000"/>
                </a:solidFill>
                <a:latin typeface="Times New Roman" pitchFamily="65" charset="-122"/>
                <a:ea typeface="宋体" pitchFamily="65" charset="-122"/>
              </a:rPr>
              <a:t>就是按照一个简单的意念或特性被创造出来。“圆形人物”性格较为复杂,往往都是多义与</a:t>
            </a:r>
            <a:r>
              <a:rPr sz="1500" dirty="0"/>
              <a:t/>
            </a:r>
            <a:br>
              <a:rPr sz="1500" dirty="0"/>
            </a:br>
            <a:r>
              <a:rPr lang="zh-CN" altLang="en-US" sz="1500" kern="0" dirty="0" smtClean="0">
                <a:solidFill>
                  <a:srgbClr val="000000"/>
                </a:solidFill>
                <a:latin typeface="Times New Roman" pitchFamily="65" charset="-122"/>
                <a:ea typeface="宋体" pitchFamily="65" charset="-122"/>
              </a:rPr>
              <a:t>多变的人物。狄德罗说:“</a:t>
            </a:r>
            <a:r>
              <a:rPr lang="zh-CN" altLang="en-US" sz="1500" u="sng" kern="0" dirty="0" smtClean="0">
                <a:solidFill>
                  <a:srgbClr val="000000"/>
                </a:solidFill>
                <a:latin typeface="Times New Roman" pitchFamily="65" charset="-122"/>
                <a:ea typeface="宋体" pitchFamily="65" charset="-122"/>
              </a:rPr>
              <a:t>说人是一种力量与软弱、光明与盲目、渺小与伟大的复合物,这并</a:t>
            </a:r>
            <a:r>
              <a:rPr sz="1500" dirty="0"/>
              <a:t/>
            </a:r>
            <a:br>
              <a:rPr sz="1500" dirty="0"/>
            </a:br>
            <a:r>
              <a:rPr lang="zh-CN" altLang="en-US" sz="1500" u="sng" kern="0" dirty="0" smtClean="0">
                <a:solidFill>
                  <a:srgbClr val="000000"/>
                </a:solidFill>
                <a:latin typeface="Times New Roman" pitchFamily="65" charset="-122"/>
                <a:ea typeface="宋体" pitchFamily="65" charset="-122"/>
              </a:rPr>
              <a:t>不是责难人,而是为人下定义。</a:t>
            </a:r>
            <a:r>
              <a:rPr lang="zh-CN" altLang="en-US" sz="1500" kern="0" dirty="0" smtClean="0">
                <a:solidFill>
                  <a:srgbClr val="000000"/>
                </a:solidFill>
                <a:latin typeface="Times New Roman" pitchFamily="65" charset="-122"/>
                <a:ea typeface="宋体" pitchFamily="65" charset="-122"/>
              </a:rPr>
              <a:t>”伟大文学的根本使命就在于展开生命个体的灵魂冲突。在</a:t>
            </a:r>
            <a:r>
              <a:rPr sz="1500" dirty="0"/>
              <a:t/>
            </a:r>
            <a:br>
              <a:rPr sz="1500" dirty="0"/>
            </a:br>
            <a:r>
              <a:rPr lang="zh-CN" altLang="en-US" sz="1500" kern="0" dirty="0" smtClean="0">
                <a:solidFill>
                  <a:srgbClr val="000000"/>
                </a:solidFill>
                <a:latin typeface="Times New Roman" pitchFamily="65" charset="-122"/>
                <a:ea typeface="宋体" pitchFamily="65" charset="-122"/>
              </a:rPr>
              <a:t>那些深刻的文学作品里,更能打动我们的往往是那些具有复杂精神内涵的人物。</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福斯特认为“圆形人物”的艺术性要强于“扁平人物”。因为前者内涵更丰富,性格中的矛</a:t>
            </a:r>
            <a:r>
              <a:rPr sz="1500" dirty="0"/>
              <a:t/>
            </a:r>
            <a:br>
              <a:rPr sz="1500" dirty="0"/>
            </a:br>
            <a:r>
              <a:rPr lang="zh-CN" altLang="en-US" sz="1500" kern="0" dirty="0" smtClean="0">
                <a:solidFill>
                  <a:srgbClr val="000000"/>
                </a:solidFill>
                <a:latin typeface="Times New Roman" pitchFamily="65" charset="-122"/>
                <a:ea typeface="宋体" pitchFamily="65" charset="-122"/>
              </a:rPr>
              <a:t>盾会产生足够的张力。美国小说家玛格丽特·米切尔的长篇小说《飘》中的女主人公斯嘉丽,</a:t>
            </a:r>
            <a:r>
              <a:rPr sz="1500" dirty="0"/>
              <a:t/>
            </a:r>
            <a:br>
              <a:rPr sz="1500" dirty="0"/>
            </a:br>
            <a:r>
              <a:rPr lang="zh-CN" altLang="en-US" sz="1500" kern="0" dirty="0" smtClean="0">
                <a:solidFill>
                  <a:srgbClr val="000000"/>
                </a:solidFill>
                <a:latin typeface="Times New Roman" pitchFamily="65" charset="-122"/>
                <a:ea typeface="宋体" pitchFamily="65" charset="-122"/>
              </a:rPr>
              <a:t>就是这样的人物。她既聪明(在生意上)又愚蠢(在爱情上),既专横任性又坚强果敢,在她身上,</a:t>
            </a:r>
            <a:r>
              <a:rPr sz="1500" dirty="0"/>
              <a:t/>
            </a:r>
            <a:br>
              <a:rPr sz="1500" dirty="0"/>
            </a:br>
            <a:r>
              <a:rPr lang="zh-CN" altLang="en-US" sz="1500" kern="0" dirty="0" smtClean="0">
                <a:solidFill>
                  <a:srgbClr val="000000"/>
                </a:solidFill>
                <a:latin typeface="Times New Roman" pitchFamily="65" charset="-122"/>
                <a:ea typeface="宋体" pitchFamily="65" charset="-122"/>
              </a:rPr>
              <a:t>同时聚集着可恨与可爱,也勾起读者复杂的心态——既鄙夷又同情。当然,“扁平人物”也并</a:t>
            </a:r>
            <a:r>
              <a:rPr sz="1500" dirty="0"/>
              <a:t/>
            </a:r>
            <a:br>
              <a:rPr sz="1500" dirty="0"/>
            </a:br>
            <a:r>
              <a:rPr lang="zh-CN" altLang="en-US" sz="1500" kern="0" dirty="0" smtClean="0">
                <a:solidFill>
                  <a:srgbClr val="000000"/>
                </a:solidFill>
                <a:latin typeface="Times New Roman" pitchFamily="65" charset="-122"/>
                <a:ea typeface="宋体" pitchFamily="65" charset="-122"/>
              </a:rPr>
              <a:t>非没有价值。《变色龙》里的奥楚蔑洛夫,体现了“变色龙”“两面派”这类人物的“共</a:t>
            </a:r>
            <a:r>
              <a:rPr sz="1500" dirty="0"/>
              <a:t/>
            </a:r>
            <a:br>
              <a:rPr sz="1500" dirty="0"/>
            </a:br>
            <a:r>
              <a:rPr lang="zh-CN" altLang="en-US" sz="1500" kern="0" dirty="0" smtClean="0">
                <a:solidFill>
                  <a:srgbClr val="000000"/>
                </a:solidFill>
                <a:latin typeface="Times New Roman" pitchFamily="65" charset="-122"/>
                <a:ea typeface="宋体" pitchFamily="65" charset="-122"/>
              </a:rPr>
              <a:t>性”,令人有鲜明的厌恶感,并在喜剧效果中获得讽刺的快意。在同一作品中,也不可能全是</a:t>
            </a:r>
            <a:r>
              <a:rPr sz="1500" dirty="0"/>
              <a:t/>
            </a:r>
            <a:br>
              <a:rPr sz="1500" dirty="0"/>
            </a:br>
            <a:r>
              <a:rPr lang="zh-CN" altLang="en-US" sz="1500" kern="0" dirty="0" smtClean="0">
                <a:solidFill>
                  <a:srgbClr val="000000"/>
                </a:solidFill>
                <a:latin typeface="Times New Roman" pitchFamily="65" charset="-122"/>
                <a:ea typeface="宋体" pitchFamily="65" charset="-122"/>
              </a:rPr>
              <a:t>“圆形人物”,往往是两种人物共同承担阐释主题的任务。正如福斯特所言:“一本复杂的小</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说常常需要扁平人物与圆形人物出入其间。”</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36800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1.材料引用狄德罗的话有什么作用?(5分)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2.请简要概括小说中“扁平人物”的价值。(4分)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3.试结合材料简要分析鲁迅先生评价《三国演义》:“欲显刘备之长厚而似伪,状诸葛之多智</a:t>
            </a:r>
            <a:r>
              <a:rPr dirty="0"/>
              <a:t/>
            </a:r>
            <a:br>
              <a:rPr dirty="0"/>
            </a:br>
            <a:r>
              <a:rPr lang="zh-CN" altLang="en-US" sz="1530" kern="0" dirty="0" smtClean="0">
                <a:solidFill>
                  <a:srgbClr val="000000"/>
                </a:solidFill>
                <a:latin typeface="Times New Roman" pitchFamily="65" charset="-122"/>
                <a:ea typeface="宋体" pitchFamily="65" charset="-122"/>
              </a:rPr>
              <a:t>而近妖”。(6分)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说明小说中“圆形人物”的复杂性格是以真实生活中的人作为创作基础的;揭示了</a:t>
            </a:r>
            <a:r>
              <a:rPr dirty="0"/>
              <a:t/>
            </a:r>
            <a:br>
              <a:rPr dirty="0"/>
            </a:br>
            <a:r>
              <a:rPr lang="zh-CN" altLang="en-US" sz="1530" kern="0" dirty="0" smtClean="0">
                <a:solidFill>
                  <a:srgbClr val="000000"/>
                </a:solidFill>
                <a:latin typeface="Times New Roman" pitchFamily="65" charset="-122"/>
                <a:ea typeface="宋体" pitchFamily="65" charset="-122"/>
              </a:rPr>
              <a:t>“圆形人物”更能打动读者的原因。</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题干问的是“材料引用狄德罗的话有什么作用”,这是考查引用的作用。引用名人名</a:t>
            </a:r>
            <a:r>
              <a:rPr dirty="0"/>
              <a:t/>
            </a:r>
            <a:br>
              <a:rPr dirty="0"/>
            </a:br>
            <a:r>
              <a:rPr lang="zh-CN" altLang="en-US" sz="1530" kern="0" dirty="0" smtClean="0">
                <a:solidFill>
                  <a:srgbClr val="000000"/>
                </a:solidFill>
                <a:latin typeface="Times New Roman" pitchFamily="65" charset="-122"/>
                <a:ea typeface="宋体" pitchFamily="65" charset="-122"/>
              </a:rPr>
              <a:t>言一般都是为了证明观点,使论证更具权威性(趣味性)。从本文来看,首先找到狄德罗的话,即</a:t>
            </a:r>
            <a:r>
              <a:rPr dirty="0"/>
              <a:t/>
            </a:r>
            <a:br>
              <a:rPr dirty="0"/>
            </a:br>
            <a:r>
              <a:rPr lang="zh-CN" altLang="en-US" sz="1530" kern="0" dirty="0" smtClean="0">
                <a:solidFill>
                  <a:srgbClr val="000000"/>
                </a:solidFill>
                <a:latin typeface="Times New Roman" pitchFamily="65" charset="-122"/>
                <a:ea typeface="宋体" pitchFamily="65" charset="-122"/>
              </a:rPr>
              <a:t>“说人是一种力量与软弱、光明与盲目、渺小与伟大的复合物,这并不是责难人,而是为人下</a:t>
            </a:r>
            <a:r>
              <a:rPr dirty="0"/>
              <a:t/>
            </a:r>
            <a:br>
              <a:rPr dirty="0"/>
            </a:br>
            <a:r>
              <a:rPr lang="zh-CN" altLang="en-US" sz="1530" kern="0" dirty="0" smtClean="0">
                <a:solidFill>
                  <a:srgbClr val="000000"/>
                </a:solidFill>
                <a:latin typeface="Times New Roman" pitchFamily="65" charset="-122"/>
                <a:ea typeface="宋体" pitchFamily="65" charset="-122"/>
              </a:rPr>
              <a:t>定义”,理解其意思,然后找到前文的“‘圆形人物’性格较为复杂,往往都是多义与多变的人</a:t>
            </a:r>
            <a:r>
              <a:rPr dirty="0"/>
              <a:t/>
            </a:r>
            <a:br>
              <a:rPr dirty="0"/>
            </a:br>
            <a:r>
              <a:rPr lang="zh-CN" altLang="en-US" sz="1530" kern="0" dirty="0" smtClean="0">
                <a:solidFill>
                  <a:srgbClr val="000000"/>
                </a:solidFill>
                <a:latin typeface="Times New Roman" pitchFamily="65" charset="-122"/>
                <a:ea typeface="宋体" pitchFamily="65" charset="-122"/>
              </a:rPr>
              <a:t>物”,再找到后文的“伟大文学的根本使命就在于展开生命个体的灵魂冲突。在那些深刻的</a:t>
            </a:r>
            <a:r>
              <a:rPr dirty="0"/>
              <a:t/>
            </a:r>
            <a:br>
              <a:rPr dirty="0"/>
            </a:br>
            <a:r>
              <a:rPr lang="zh-CN" altLang="en-US" sz="1530" kern="0" dirty="0" smtClean="0">
                <a:solidFill>
                  <a:srgbClr val="000000"/>
                </a:solidFill>
                <a:latin typeface="Times New Roman" pitchFamily="65" charset="-122"/>
                <a:ea typeface="宋体" pitchFamily="65" charset="-122"/>
              </a:rPr>
              <a:t>文学作品里,更能打动我们的往往是那些具有复杂精神内涵的人物”,根据这些内容可知,此处</a:t>
            </a:r>
            <a:r>
              <a:rPr dirty="0"/>
              <a:t/>
            </a:r>
            <a:br>
              <a:rPr dirty="0"/>
            </a:br>
            <a:r>
              <a:rPr lang="zh-CN" altLang="en-US" sz="1530" kern="0" dirty="0" smtClean="0">
                <a:solidFill>
                  <a:srgbClr val="000000"/>
                </a:solidFill>
                <a:latin typeface="Times New Roman" pitchFamily="65" charset="-122"/>
                <a:ea typeface="宋体" pitchFamily="65" charset="-122"/>
              </a:rPr>
              <a:t>引用狄德罗的话是为了说明小说中“圆形人物”的复杂性格是以真实生活中的人作为创作</a:t>
            </a:r>
            <a:r>
              <a:rPr dirty="0"/>
              <a:t/>
            </a:r>
            <a:br>
              <a:rPr dirty="0"/>
            </a:br>
            <a:r>
              <a:rPr lang="zh-CN" altLang="en-US" sz="1530" kern="0" dirty="0" smtClean="0">
                <a:solidFill>
                  <a:srgbClr val="000000"/>
                </a:solidFill>
                <a:latin typeface="Times New Roman" pitchFamily="65" charset="-122"/>
                <a:ea typeface="宋体" pitchFamily="65" charset="-122"/>
              </a:rPr>
              <a:t>基础的,同时揭示了“圆形人物”更能打动读者的原因。</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604996"/>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往往能揭示生活中某一类人的共性</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体现对生活的高度概括</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与“圆形人物”配合</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共</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同阐释作品主题。</a:t>
            </a:r>
            <a:endParaRPr lang="zh-CN" altLang="en-US" sz="1600" dirty="0" smtClean="0"/>
          </a:p>
          <a:p>
            <a:pPr eaLnBrk="0" latinLnBrk="1" hangingPunct="0">
              <a:lnSpc>
                <a:spcPct val="150000"/>
              </a:lnSpc>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题干要求“简要概括小说中‘扁平人物’的价值”</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这是考查学生筛选信息和概括信</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息的能力。应先找出写“扁平人物”的内容,然后进行概括。该信息主要在第二段,“当然,</a:t>
            </a:r>
            <a:r>
              <a:rPr dirty="0"/>
              <a:t/>
            </a:r>
            <a:br>
              <a:rPr dirty="0"/>
            </a:br>
            <a:r>
              <a:rPr lang="zh-CN" altLang="en-US" sz="1530" kern="0" dirty="0" smtClean="0">
                <a:solidFill>
                  <a:srgbClr val="000000"/>
                </a:solidFill>
                <a:latin typeface="Times New Roman" pitchFamily="65" charset="-122"/>
                <a:ea typeface="宋体" pitchFamily="65" charset="-122"/>
              </a:rPr>
              <a:t>‘扁平人物’也并非没有价值”,这一句就提示了答题的区域,“《变色龙》里的奥楚蔑洛夫</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获得讽刺的快意”,这是以“变色龙”为例说明“扁平人物”往往能揭示生活中某一类</a:t>
            </a:r>
            <a:r>
              <a:rPr dirty="0"/>
              <a:t/>
            </a:r>
            <a:br>
              <a:rPr dirty="0"/>
            </a:br>
            <a:r>
              <a:rPr lang="zh-CN" altLang="en-US" sz="1530" kern="0" dirty="0" smtClean="0">
                <a:solidFill>
                  <a:srgbClr val="000000"/>
                </a:solidFill>
                <a:latin typeface="Times New Roman" pitchFamily="65" charset="-122"/>
                <a:ea typeface="宋体" pitchFamily="65" charset="-122"/>
              </a:rPr>
              <a:t>人的共性,体现对生活的高度概括;“在同一作品中</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阐释主题的任务”,是说“扁平人物”</a:t>
            </a:r>
            <a:r>
              <a:rPr dirty="0"/>
              <a:t/>
            </a:r>
            <a:br>
              <a:rPr dirty="0"/>
            </a:br>
            <a:r>
              <a:rPr lang="zh-CN" altLang="en-US" sz="1530" kern="0" dirty="0" smtClean="0">
                <a:solidFill>
                  <a:srgbClr val="000000"/>
                </a:solidFill>
                <a:latin typeface="Times New Roman" pitchFamily="65" charset="-122"/>
                <a:ea typeface="宋体" pitchFamily="65" charset="-122"/>
              </a:rPr>
              <a:t>与“圆形人物”配合,共同阐释作品主题。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《三国演义》中的刘备和诸葛亮是比较典型的扁平人物;作品着重表现了他们某一</a:t>
            </a:r>
            <a:r>
              <a:rPr dirty="0"/>
              <a:t/>
            </a:r>
            <a:br>
              <a:rPr dirty="0"/>
            </a:br>
            <a:r>
              <a:rPr lang="zh-CN" altLang="en-US" sz="1530" kern="0" dirty="0" smtClean="0">
                <a:solidFill>
                  <a:srgbClr val="000000"/>
                </a:solidFill>
                <a:latin typeface="Times New Roman" pitchFamily="65" charset="-122"/>
                <a:ea typeface="宋体" pitchFamily="65" charset="-122"/>
              </a:rPr>
              <a:t>方面的特点,把人物“类型化”“漫画化”,给读者留下深刻的印象;但真实生活中不太可能存</a:t>
            </a:r>
            <a:r>
              <a:rPr dirty="0"/>
              <a:t/>
            </a:r>
            <a:br>
              <a:rPr dirty="0"/>
            </a:br>
            <a:r>
              <a:rPr lang="zh-CN" altLang="en-US" sz="1530" kern="0" dirty="0" smtClean="0">
                <a:solidFill>
                  <a:srgbClr val="000000"/>
                </a:solidFill>
                <a:latin typeface="Times New Roman" pitchFamily="65" charset="-122"/>
                <a:ea typeface="宋体" pitchFamily="65" charset="-122"/>
              </a:rPr>
              <a:t>在如此“长厚”“多智”的人,作为文学形象,他们与历史存在也有距离。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“欲显刘备之长厚而似伪,状诸葛之多智而近妖”,由此来看,《三国演义》塑造的“刘</a:t>
            </a:r>
            <a:r>
              <a:rPr dirty="0"/>
              <a:t/>
            </a:r>
            <a:br>
              <a:rPr dirty="0"/>
            </a:br>
            <a:r>
              <a:rPr lang="zh-CN" altLang="en-US" sz="1530" kern="0" dirty="0" smtClean="0">
                <a:solidFill>
                  <a:srgbClr val="000000"/>
                </a:solidFill>
                <a:latin typeface="Times New Roman" pitchFamily="65" charset="-122"/>
                <a:ea typeface="宋体" pitchFamily="65" charset="-122"/>
              </a:rPr>
              <a:t>备”“诸葛亮”这两个形象就是“扁平人物”,作品重点突出刘备的“长厚”和“诸葛亮”</a:t>
            </a:r>
            <a:r>
              <a:rPr dirty="0"/>
              <a:t/>
            </a:r>
            <a:br>
              <a:rPr dirty="0"/>
            </a:br>
            <a:r>
              <a:rPr lang="zh-CN" altLang="en-US" sz="1530" kern="0" dirty="0" smtClean="0">
                <a:solidFill>
                  <a:srgbClr val="000000"/>
                </a:solidFill>
                <a:latin typeface="Times New Roman" pitchFamily="65" charset="-122"/>
                <a:ea typeface="宋体" pitchFamily="65" charset="-122"/>
              </a:rPr>
              <a:t>的“多智”,把人物作为“类型人物”或“漫画人物”进行刻画,给读者留下了深刻的印象;</a:t>
            </a:r>
            <a:r>
              <a:rPr dirty="0"/>
              <a:t/>
            </a:r>
            <a:br>
              <a:rPr dirty="0"/>
            </a:br>
            <a:r>
              <a:rPr lang="zh-CN" altLang="en-US" sz="1530" kern="0" dirty="0" smtClean="0">
                <a:solidFill>
                  <a:srgbClr val="000000"/>
                </a:solidFill>
                <a:latin typeface="Times New Roman" pitchFamily="65" charset="-122"/>
                <a:ea typeface="宋体" pitchFamily="65" charset="-122"/>
              </a:rPr>
              <a:t>“似伪”“近妖”则说明,因为现实生活中不太可能有这样“长厚”“多智”的人,所以作为</a:t>
            </a:r>
            <a:r>
              <a:rPr dirty="0"/>
              <a:t/>
            </a:r>
            <a:br>
              <a:rPr dirty="0"/>
            </a:br>
            <a:r>
              <a:rPr lang="zh-CN" altLang="en-US" sz="1530" kern="0" dirty="0" smtClean="0">
                <a:solidFill>
                  <a:srgbClr val="000000"/>
                </a:solidFill>
                <a:latin typeface="Times New Roman" pitchFamily="65" charset="-122"/>
                <a:ea typeface="宋体" pitchFamily="65" charset="-122"/>
              </a:rPr>
              <a:t>文学形象的“刘备”“诸葛亮”等人物又与历史存在有一定的距离。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四、(2018江苏第三次联考,26—28)材料概括分析题。(15分)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谈到减负,就不能不说火热的校外培训。校内减负校外补,成为许多家长的主动选择。一方面,</a:t>
            </a:r>
            <a:r>
              <a:t/>
            </a:r>
            <a:br/>
            <a:r>
              <a:rPr lang="zh-CN" altLang="en-US" sz="1530" kern="0" dirty="0" smtClean="0">
                <a:solidFill>
                  <a:srgbClr val="000000"/>
                </a:solidFill>
                <a:latin typeface="Times New Roman" pitchFamily="65" charset="-122"/>
                <a:ea typeface="宋体" pitchFamily="65" charset="-122"/>
              </a:rPr>
              <a:t>学校贯彻教育相关政策,采取措施进行减负,已将负担降到一个合理范围;另一方面,补习成了</a:t>
            </a:r>
            <a:r>
              <a:t/>
            </a:r>
            <a:br/>
            <a:r>
              <a:rPr lang="zh-CN" altLang="en-US" sz="1530" kern="0" dirty="0" smtClean="0">
                <a:solidFill>
                  <a:srgbClr val="000000"/>
                </a:solidFill>
                <a:latin typeface="Times New Roman" pitchFamily="65" charset="-122"/>
                <a:ea typeface="宋体" pitchFamily="65" charset="-122"/>
              </a:rPr>
              <a:t>家长的共同话题,“加班加点”“不让孩子输在起跑线”的教育抢跑行为比比皆是。校外培</a:t>
            </a:r>
            <a:r>
              <a:t/>
            </a:r>
            <a:br/>
            <a:r>
              <a:rPr lang="zh-CN" altLang="en-US" sz="1530" kern="0" dirty="0" smtClean="0">
                <a:solidFill>
                  <a:srgbClr val="000000"/>
                </a:solidFill>
                <a:latin typeface="Times New Roman" pitchFamily="65" charset="-122"/>
                <a:ea typeface="宋体" pitchFamily="65" charset="-122"/>
              </a:rPr>
              <a:t>训机构是根据市场需求产生的,不是因为校外培训机构多了而导致学生负担加重,而是高考、</a:t>
            </a:r>
            <a:r>
              <a:t/>
            </a:r>
            <a:br/>
            <a:r>
              <a:rPr lang="zh-CN" altLang="en-US" sz="1530" kern="0" dirty="0" smtClean="0">
                <a:solidFill>
                  <a:srgbClr val="000000"/>
                </a:solidFill>
                <a:latin typeface="Times New Roman" pitchFamily="65" charset="-122"/>
                <a:ea typeface="宋体" pitchFamily="65" charset="-122"/>
              </a:rPr>
              <a:t>中考的竞争压力催生了补课需求,在教育落后地区这一现象更为明显。优质教育资源有限,是</a:t>
            </a:r>
            <a:r>
              <a:t/>
            </a:r>
            <a:br/>
            <a:r>
              <a:rPr lang="zh-CN" altLang="en-US" sz="1530" kern="0" dirty="0" smtClean="0">
                <a:solidFill>
                  <a:srgbClr val="000000"/>
                </a:solidFill>
                <a:latin typeface="Times New Roman" pitchFamily="65" charset="-122"/>
                <a:ea typeface="宋体" pitchFamily="65" charset="-122"/>
              </a:rPr>
              <a:t>校外培训热的另一个原因。教学水准过硬、有口皆碑的中小学数量有限,但学生对优质教育</a:t>
            </a:r>
            <a:r>
              <a:t/>
            </a:r>
            <a:br/>
            <a:r>
              <a:rPr lang="zh-CN" altLang="en-US" sz="1530" kern="0" dirty="0" smtClean="0">
                <a:solidFill>
                  <a:srgbClr val="000000"/>
                </a:solidFill>
                <a:latin typeface="Times New Roman" pitchFamily="65" charset="-122"/>
                <a:ea typeface="宋体" pitchFamily="65" charset="-122"/>
              </a:rPr>
              <a:t>资源的刚需一直存在,家长们只能向校外培训机构寻求帮助。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校外补习要在孩子有兴趣的前提下、基于全面发展需要而进行“学有余力”的补习,而不是</a:t>
            </a:r>
            <a:r>
              <a:t/>
            </a:r>
            <a:br/>
            <a:r>
              <a:rPr lang="zh-CN" altLang="en-US" sz="1530" kern="0" dirty="0" smtClean="0">
                <a:solidFill>
                  <a:srgbClr val="000000"/>
                </a:solidFill>
                <a:latin typeface="Times New Roman" pitchFamily="65" charset="-122"/>
                <a:ea typeface="宋体" pitchFamily="65" charset="-122"/>
              </a:rPr>
              <a:t>建立在焦虑的基础上跟风攀比,为了补习而补习。家长不要把这种焦虑情绪传递给孩子,要让</a:t>
            </a:r>
            <a:r>
              <a:t/>
            </a:r>
            <a:br/>
            <a:r>
              <a:rPr lang="zh-CN" altLang="en-US" sz="1530" kern="0" dirty="0" smtClean="0">
                <a:solidFill>
                  <a:srgbClr val="000000"/>
                </a:solidFill>
                <a:latin typeface="Times New Roman" pitchFamily="65" charset="-122"/>
                <a:ea typeface="宋体" pitchFamily="65" charset="-122"/>
              </a:rPr>
              <a:t>兴趣成为孩子学习的原动力。在补课这件事上,理性不要缺位。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目前校外培训机构水平参差不齐,同行恶性竞争抢生源,大部分培训机构没有办学资质,绝大多</a:t>
            </a:r>
            <a:r>
              <a:t/>
            </a:r>
            <a:br/>
            <a:r>
              <a:rPr lang="zh-CN" altLang="en-US" sz="1530" kern="0" dirty="0" smtClean="0">
                <a:solidFill>
                  <a:srgbClr val="000000"/>
                </a:solidFill>
                <a:latin typeface="Times New Roman" pitchFamily="65" charset="-122"/>
                <a:ea typeface="宋体" pitchFamily="65" charset="-122"/>
              </a:rPr>
              <a:t>数代课老师没有教师资格证。不仅同行之间竞争火热,对校外培训机构而言,最大对手其实是</a:t>
            </a:r>
            <a:r>
              <a:t/>
            </a:r>
            <a:br/>
            <a:r>
              <a:rPr lang="zh-CN" altLang="en-US" sz="1530" kern="0" dirty="0" smtClean="0">
                <a:solidFill>
                  <a:srgbClr val="000000"/>
                </a:solidFill>
                <a:latin typeface="Times New Roman" pitchFamily="65" charset="-122"/>
                <a:ea typeface="宋体" pitchFamily="65" charset="-122"/>
              </a:rPr>
              <a:t>在外兼职的学校老师。有的老师受利益驱动,会劝学生参加校外指定的补习班,甚至有的老师</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讲一半留一半,进行</a:t>
            </a:r>
            <a:r>
              <a:rPr lang="zh-CN" altLang="en-US" sz="1530" u="sng" kern="0" dirty="0" smtClean="0">
                <a:solidFill>
                  <a:srgbClr val="000000"/>
                </a:solidFill>
                <a:latin typeface="Times New Roman" pitchFamily="65" charset="-122"/>
                <a:ea typeface="宋体" pitchFamily="65" charset="-122"/>
              </a:rPr>
              <a:t>“阉割式”教学</a:t>
            </a:r>
            <a:r>
              <a:rPr lang="zh-CN" altLang="en-US" sz="1530" kern="0" dirty="0" smtClean="0">
                <a:solidFill>
                  <a:srgbClr val="000000"/>
                </a:solidFill>
                <a:latin typeface="Times New Roman" pitchFamily="65" charset="-122"/>
                <a:ea typeface="宋体" pitchFamily="65" charset="-122"/>
              </a:rPr>
              <a:t>,倒逼学生上补习班。从长远来看,规范培训机构只是第一</a:t>
            </a:r>
            <a:r>
              <a:t/>
            </a:r>
            <a:br/>
            <a:r>
              <a:rPr lang="zh-CN" altLang="en-US" sz="1530" kern="0" dirty="0" smtClean="0">
                <a:solidFill>
                  <a:srgbClr val="000000"/>
                </a:solidFill>
                <a:latin typeface="Times New Roman" pitchFamily="65" charset="-122"/>
                <a:ea typeface="宋体" pitchFamily="65" charset="-122"/>
              </a:rPr>
              <a:t>步,要让全社会认可,孩子的学习成绩只是眼前的直接价值,而孩子的思想品德、科学素养、学</a:t>
            </a:r>
            <a:r>
              <a:t/>
            </a:r>
            <a:br/>
            <a:r>
              <a:rPr lang="zh-CN" altLang="en-US" sz="1530" kern="0" dirty="0" smtClean="0">
                <a:solidFill>
                  <a:srgbClr val="000000"/>
                </a:solidFill>
                <a:latin typeface="Times New Roman" pitchFamily="65" charset="-122"/>
                <a:ea typeface="宋体" pitchFamily="65" charset="-122"/>
              </a:rPr>
              <a:t>习能力则是伴随其一生的长远价值。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(原文有删改)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1.请说说“‘阉割式’教学”的含义。(4分)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2.根据材料,概括当前校外培训热的原因。(5分)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3.结合材料内容,说说我们应如何看待校外培训。(6分)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626417"/>
            <a:chOff x="539750" y="991377"/>
            <a:chExt cx="8127250" cy="5626417"/>
          </a:xfrm>
        </p:grpSpPr>
        <p:sp>
          <p:nvSpPr>
            <p:cNvPr id="2" name="TextBox 2"/>
            <p:cNvSpPr txBox="1"/>
            <p:nvPr/>
          </p:nvSpPr>
          <p:spPr>
            <a:xfrm>
              <a:off x="540000" y="991377"/>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“‘阉割式’教学”是指在校教师上课时不讲完,讲一部分,留一部分,目的是让学生</a:t>
              </a:r>
              <a:r>
                <a:rPr dirty="0"/>
                <a:t/>
              </a:r>
              <a:br>
                <a:rPr dirty="0"/>
              </a:br>
              <a:r>
                <a:rPr lang="zh-CN" altLang="en-US" sz="1530" kern="0" dirty="0" smtClean="0">
                  <a:solidFill>
                    <a:srgbClr val="000000"/>
                  </a:solidFill>
                  <a:latin typeface="Times New Roman" pitchFamily="65" charset="-122"/>
                  <a:ea typeface="宋体" pitchFamily="65" charset="-122"/>
                </a:rPr>
                <a:t>参加指定的课外补习班以获取利益的不良教学行为。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理解词语的含义要遵循“词不离句,句不离篇”的原则,抓住“‘阉割式’教学”所在</a:t>
              </a:r>
              <a:r>
                <a:rPr dirty="0"/>
                <a:t/>
              </a:r>
              <a:br>
                <a:rPr dirty="0"/>
              </a:br>
              <a:r>
                <a:rPr lang="zh-CN" altLang="en-US" sz="1530" kern="0" dirty="0" smtClean="0">
                  <a:solidFill>
                    <a:srgbClr val="000000"/>
                  </a:solidFill>
                  <a:latin typeface="Times New Roman" pitchFamily="65" charset="-122"/>
                  <a:ea typeface="宋体" pitchFamily="65" charset="-122"/>
                </a:rPr>
                <a:t>的语境,该行为特指在校教师的做法,抓住关键点“受利益驱动”“劝学生参加校外指定的补</a:t>
              </a:r>
              <a:r>
                <a:rPr dirty="0"/>
                <a:t/>
              </a:r>
              <a:br>
                <a:rPr dirty="0"/>
              </a:br>
              <a:r>
                <a:rPr lang="zh-CN" altLang="en-US" sz="1530" kern="0" dirty="0" smtClean="0">
                  <a:solidFill>
                    <a:srgbClr val="000000"/>
                  </a:solidFill>
                  <a:latin typeface="Times New Roman" pitchFamily="65" charset="-122"/>
                  <a:ea typeface="宋体" pitchFamily="65" charset="-122"/>
                </a:rPr>
                <a:t>习班”“讲一半留一半”“倒逼学生上补习班”整合即可。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家长跟风攀比的焦虑情绪;高考、中考的竞争压力催生了补课需求;优质教育资源是</a:t>
              </a:r>
              <a:r>
                <a:rPr dirty="0"/>
                <a:t/>
              </a:r>
              <a:br>
                <a:rPr dirty="0"/>
              </a:br>
              <a:r>
                <a:rPr lang="zh-CN" altLang="en-US" sz="1530" kern="0" dirty="0" smtClean="0">
                  <a:solidFill>
                    <a:srgbClr val="000000"/>
                  </a:solidFill>
                  <a:latin typeface="Times New Roman" pitchFamily="65" charset="-122"/>
                  <a:ea typeface="宋体" pitchFamily="65" charset="-122"/>
                </a:rPr>
                <a:t>刚需,资源有限;某些教师的诱导倒逼行为。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通读全文,找到能表明校外培训热的内部原因和外部原因,抓住材料中的相关内容概括,</a:t>
              </a:r>
              <a:r>
                <a:rPr dirty="0"/>
                <a:t/>
              </a:r>
              <a:br>
                <a:rPr dirty="0"/>
              </a:br>
              <a:r>
                <a:rPr lang="zh-CN" altLang="en-US" sz="1530" kern="0" dirty="0" smtClean="0">
                  <a:solidFill>
                    <a:srgbClr val="000000"/>
                  </a:solidFill>
                  <a:latin typeface="Times New Roman" pitchFamily="65" charset="-122"/>
                  <a:ea typeface="宋体" pitchFamily="65" charset="-122"/>
                </a:rPr>
                <a:t>内部原因来自家长,外部原因来自升学压力、资源有限以及老师的诱导行为。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要理性看待,不盲目跟风,家长不要把焦虑情绪传递给孩子;校外培训有其合理性,孩子</a:t>
              </a:r>
              <a:r>
                <a:rPr dirty="0"/>
                <a:t/>
              </a:r>
              <a:br>
                <a:rPr dirty="0"/>
              </a:br>
              <a:r>
                <a:rPr lang="zh-CN" altLang="en-US" sz="1530" kern="0" dirty="0" smtClean="0">
                  <a:solidFill>
                    <a:srgbClr val="000000"/>
                  </a:solidFill>
                  <a:latin typeface="Times New Roman" pitchFamily="65" charset="-122"/>
                  <a:ea typeface="宋体" pitchFamily="65" charset="-122"/>
                </a:rPr>
                <a:t>参加,要以兴趣为原动力;校外培训机构参差不齐,政府需对其办学资质、教师资质等进行规范</a:t>
              </a:r>
              <a:r>
                <a:rPr dirty="0"/>
                <a:t/>
              </a:r>
              <a:br>
                <a:rPr dirty="0"/>
              </a:br>
              <a:r>
                <a:rPr lang="zh-CN" altLang="en-US" sz="1530" kern="0" dirty="0" smtClean="0">
                  <a:solidFill>
                    <a:srgbClr val="000000"/>
                  </a:solidFill>
                  <a:latin typeface="Times New Roman" pitchFamily="65" charset="-122"/>
                  <a:ea typeface="宋体" pitchFamily="65" charset="-122"/>
                </a:rPr>
                <a:t>管理;加强对在职教师的师德管理,强化课堂效率,不唯利是图。</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分析题干,“如何看待校外培训”,也就是说对待校外培训的正确态度。可以从错误的</a:t>
              </a:r>
              <a:endParaRPr lang="zh-CN" altLang="en-US" dirty="0"/>
            </a:p>
          </p:txBody>
        </p:sp>
        <p:sp>
          <p:nvSpPr>
            <p:cNvPr id="3" name="TextBox 2"/>
            <p:cNvSpPr txBox="1"/>
            <p:nvPr/>
          </p:nvSpPr>
          <p:spPr>
            <a:xfrm>
              <a:off x="539750" y="591144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做法中提取要点,比如家长的行为;同时认可其有合理性的一面;还要考虑当下做得不够完善的</a:t>
              </a:r>
              <a:r>
                <a:rPr dirty="0"/>
                <a:t/>
              </a:r>
              <a:br>
                <a:rPr dirty="0"/>
              </a:br>
              <a:r>
                <a:rPr lang="zh-CN" altLang="en-US" sz="1530" kern="0" dirty="0" smtClean="0">
                  <a:solidFill>
                    <a:srgbClr val="000000"/>
                  </a:solidFill>
                  <a:latin typeface="Times New Roman" pitchFamily="65" charset="-122"/>
                  <a:ea typeface="宋体" pitchFamily="65" charset="-122"/>
                </a:rPr>
                <a:t>地方并提出建议。</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三、(2016江苏,26—28)阅读材料,完成1—3题。(15分)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“四书”按照普通的顺序是《大学》《中庸》《论语》《孟子》,简称《学》《庸》《论》</a:t>
            </a:r>
            <a:r>
              <a:rPr sz="1500" dirty="0"/>
              <a:t/>
            </a:r>
            <a:br>
              <a:rPr sz="1500" dirty="0"/>
            </a:br>
            <a:r>
              <a:rPr lang="zh-CN" altLang="en-US" sz="1500" kern="0" dirty="0" smtClean="0">
                <a:solidFill>
                  <a:srgbClr val="000000"/>
                </a:solidFill>
                <a:latin typeface="Times New Roman" pitchFamily="65" charset="-122"/>
                <a:ea typeface="宋体" pitchFamily="65" charset="-122"/>
              </a:rPr>
              <a:t>《孟》。这四种书原来并不在一起,《学》《庸》都在《礼记》里,《论》《孟》单行。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最初用力提倡“四书”的是程颢、程颐兄弟。他们说:“《大学》是孔门的遗书,只有从这部</a:t>
            </a:r>
            <a:r>
              <a:rPr sz="1500" dirty="0"/>
              <a:t/>
            </a:r>
            <a:br>
              <a:rPr sz="1500" dirty="0"/>
            </a:br>
            <a:r>
              <a:rPr lang="zh-CN" altLang="en-US" sz="1500" kern="0" dirty="0" smtClean="0">
                <a:solidFill>
                  <a:srgbClr val="000000"/>
                </a:solidFill>
                <a:latin typeface="Times New Roman" pitchFamily="65" charset="-122"/>
                <a:ea typeface="宋体" pitchFamily="65" charset="-122"/>
              </a:rPr>
              <a:t>书里,还可以知道古人做学问的程序。从《论》《孟》里虽也可看出一些,但不如这部书的分</a:t>
            </a:r>
            <a:r>
              <a:rPr sz="1500" dirty="0"/>
              <a:t/>
            </a:r>
            <a:br>
              <a:rPr sz="1500" dirty="0"/>
            </a:br>
            <a:r>
              <a:rPr lang="zh-CN" altLang="en-US" sz="1500" kern="0" dirty="0" smtClean="0">
                <a:solidFill>
                  <a:srgbClr val="000000"/>
                </a:solidFill>
                <a:latin typeface="Times New Roman" pitchFamily="65" charset="-122"/>
                <a:ea typeface="宋体" pitchFamily="65" charset="-122"/>
              </a:rPr>
              <a:t>明易晓。学者必须从这部书入手,才不会走错了路。”这里没提到《中庸》。可是他们是很</a:t>
            </a:r>
            <a:r>
              <a:rPr sz="1500" dirty="0"/>
              <a:t/>
            </a:r>
            <a:br>
              <a:rPr sz="1500" dirty="0"/>
            </a:br>
            <a:r>
              <a:rPr lang="zh-CN" altLang="en-US" sz="1500" kern="0" dirty="0" smtClean="0">
                <a:solidFill>
                  <a:srgbClr val="000000"/>
                </a:solidFill>
                <a:latin typeface="Times New Roman" pitchFamily="65" charset="-122"/>
                <a:ea typeface="宋体" pitchFamily="65" charset="-122"/>
              </a:rPr>
              <a:t>推尊《中庸》的。他们在另一处说:“《中庸》是孔门传授心法的书,是子思记下来传给孟子</a:t>
            </a:r>
            <a:r>
              <a:rPr sz="1500" dirty="0"/>
              <a:t/>
            </a:r>
            <a:br>
              <a:rPr sz="1500" dirty="0"/>
            </a:br>
            <a:r>
              <a:rPr lang="zh-CN" altLang="en-US" sz="1500" kern="0" dirty="0" smtClean="0">
                <a:solidFill>
                  <a:srgbClr val="000000"/>
                </a:solidFill>
                <a:latin typeface="Times New Roman" pitchFamily="65" charset="-122"/>
                <a:ea typeface="宋体" pitchFamily="65" charset="-122"/>
              </a:rPr>
              <a:t>的。书中所述的人生哲理,意味深长;会读书的细加玩赏,自然能心领神悟终身受用不尽。”朱</a:t>
            </a:r>
            <a:r>
              <a:rPr sz="1500" dirty="0"/>
              <a:t/>
            </a:r>
            <a:br>
              <a:rPr sz="1500" dirty="0"/>
            </a:br>
            <a:r>
              <a:rPr lang="zh-CN" altLang="en-US" sz="1500" kern="0" dirty="0" smtClean="0">
                <a:solidFill>
                  <a:srgbClr val="000000"/>
                </a:solidFill>
                <a:latin typeface="Times New Roman" pitchFamily="65" charset="-122"/>
                <a:ea typeface="宋体" pitchFamily="65" charset="-122"/>
              </a:rPr>
              <a:t>子接受二程的见解,加以系统的说明,四种书便贯串起来了。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朱子说,有了《大学》的提纲挈领,便能领会《论》《孟》里精微的分别;融贯了《论》《孟》</a:t>
            </a:r>
            <a:r>
              <a:rPr sz="1500" dirty="0"/>
              <a:t/>
            </a:r>
            <a:br>
              <a:rPr sz="1500" dirty="0"/>
            </a:br>
            <a:r>
              <a:rPr lang="zh-CN" altLang="en-US" sz="1500" kern="0" dirty="0" smtClean="0">
                <a:solidFill>
                  <a:srgbClr val="000000"/>
                </a:solidFill>
                <a:latin typeface="Times New Roman" pitchFamily="65" charset="-122"/>
                <a:ea typeface="宋体" pitchFamily="65" charset="-122"/>
              </a:rPr>
              <a:t>旨趣,也便能领会《中庸》里的心法。不领会《中庸》里的心法,是不能从大处着眼,读天下的</a:t>
            </a:r>
            <a:r>
              <a:rPr sz="1500" dirty="0"/>
              <a:t/>
            </a:r>
            <a:br>
              <a:rPr sz="1500" dirty="0"/>
            </a:br>
            <a:r>
              <a:rPr lang="zh-CN" altLang="en-US" sz="1500" kern="0" dirty="0" smtClean="0">
                <a:solidFill>
                  <a:srgbClr val="000000"/>
                </a:solidFill>
                <a:latin typeface="Times New Roman" pitchFamily="65" charset="-122"/>
                <a:ea typeface="宋体" pitchFamily="65" charset="-122"/>
              </a:rPr>
              <a:t>书,论天下的事的。所以,朱子将《中庸》放在第三步,和《大学》《论》《孟》合为“四</a:t>
            </a:r>
            <a:r>
              <a:rPr sz="1500" dirty="0"/>
              <a:t/>
            </a:r>
            <a:br>
              <a:rPr sz="1500" dirty="0"/>
            </a:br>
            <a:r>
              <a:rPr lang="zh-CN" altLang="en-US" sz="1500" kern="0" dirty="0" smtClean="0">
                <a:solidFill>
                  <a:srgbClr val="000000"/>
                </a:solidFill>
                <a:latin typeface="Times New Roman" pitchFamily="65" charset="-122"/>
                <a:ea typeface="宋体" pitchFamily="65" charset="-122"/>
              </a:rPr>
              <a:t>书”,作为初学者的基础教本。不过,朱子教人读“四书”为的成人,后来人却重在猎取功名;</a:t>
            </a:r>
            <a:r>
              <a:rPr sz="1500" dirty="0"/>
              <a:t/>
            </a:r>
            <a:br>
              <a:rPr sz="1500" dirty="0"/>
            </a:br>
            <a:r>
              <a:rPr lang="zh-CN" altLang="en-US" sz="1500" kern="0" dirty="0" smtClean="0">
                <a:solidFill>
                  <a:srgbClr val="000000"/>
                </a:solidFill>
                <a:latin typeface="Times New Roman" pitchFamily="65" charset="-122"/>
                <a:ea typeface="宋体" pitchFamily="65" charset="-122"/>
              </a:rPr>
              <a:t>这是不符合他提倡的本心的。至于顺序变为《学》《庸》《论》《孟》,那是书贾因为</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《学》《庸》篇页不多,合为一本的缘故;通行既久,居然约定俗成了。</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(节选自朱自清《经典常谈·四书》,有删改)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1.根据材料,概述“四书”的形成过程。(4分)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2.二程和朱子分别是怎样评价《大学》的?(5分)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3.请分析本文对读者研读“四书”有哪些指导意义。(6分)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6782038A-FF08-4F35-B383-A3B70F4BFC69}">
  <ds:schemaRefs/>
</ds:datastoreItem>
</file>

<file path=customXml/itemProps10.xml><?xml version="1.0" encoding="utf-8"?>
<ds:datastoreItem xmlns:ds="http://schemas.openxmlformats.org/officeDocument/2006/customXml" ds:itemID="{1CF66A79-59AA-4CEC-8C50-25D94BE78D3D}">
  <ds:schemaRefs/>
</ds:datastoreItem>
</file>

<file path=customXml/itemProps11.xml><?xml version="1.0" encoding="utf-8"?>
<ds:datastoreItem xmlns:ds="http://schemas.openxmlformats.org/officeDocument/2006/customXml" ds:itemID="{930B743C-A1E0-4DA8-BF6D-07E51312B530}">
  <ds:schemaRefs/>
</ds:datastoreItem>
</file>

<file path=customXml/itemProps12.xml><?xml version="1.0" encoding="utf-8"?>
<ds:datastoreItem xmlns:ds="http://schemas.openxmlformats.org/officeDocument/2006/customXml" ds:itemID="{C99EB1D6-0241-4950-BA07-CAFC91B76457}">
  <ds:schemaRefs/>
</ds:datastoreItem>
</file>

<file path=customXml/itemProps13.xml><?xml version="1.0" encoding="utf-8"?>
<ds:datastoreItem xmlns:ds="http://schemas.openxmlformats.org/officeDocument/2006/customXml" ds:itemID="{736D5093-3B9C-4D18-8F91-5EA5FC59DD0C}">
  <ds:schemaRefs/>
</ds:datastoreItem>
</file>

<file path=customXml/itemProps14.xml><?xml version="1.0" encoding="utf-8"?>
<ds:datastoreItem xmlns:ds="http://schemas.openxmlformats.org/officeDocument/2006/customXml" ds:itemID="{30E996D1-07E2-43FD-9BB2-2CFE0466CD8C}">
  <ds:schemaRefs/>
</ds:datastoreItem>
</file>

<file path=customXml/itemProps15.xml><?xml version="1.0" encoding="utf-8"?>
<ds:datastoreItem xmlns:ds="http://schemas.openxmlformats.org/officeDocument/2006/customXml" ds:itemID="{26E8B025-F4C8-4D69-B134-7DD8F3E8AB41}">
  <ds:schemaRefs/>
</ds:datastoreItem>
</file>

<file path=customXml/itemProps16.xml><?xml version="1.0" encoding="utf-8"?>
<ds:datastoreItem xmlns:ds="http://schemas.openxmlformats.org/officeDocument/2006/customXml" ds:itemID="{F9F3D724-2635-4CA2-AB4E-62F9F39B921A}">
  <ds:schemaRefs/>
</ds:datastoreItem>
</file>

<file path=customXml/itemProps17.xml><?xml version="1.0" encoding="utf-8"?>
<ds:datastoreItem xmlns:ds="http://schemas.openxmlformats.org/officeDocument/2006/customXml" ds:itemID="{5F5CB163-03A8-46A8-B4FB-E543E31EC294}">
  <ds:schemaRefs/>
</ds:datastoreItem>
</file>

<file path=customXml/itemProps18.xml><?xml version="1.0" encoding="utf-8"?>
<ds:datastoreItem xmlns:ds="http://schemas.openxmlformats.org/officeDocument/2006/customXml" ds:itemID="{8850473B-5EA4-41A9-A8A9-E809AE5AFDF6}">
  <ds:schemaRefs/>
</ds:datastoreItem>
</file>

<file path=customXml/itemProps19.xml><?xml version="1.0" encoding="utf-8"?>
<ds:datastoreItem xmlns:ds="http://schemas.openxmlformats.org/officeDocument/2006/customXml" ds:itemID="{42B4D7CF-2996-4ED1-9A74-1BADE160103C}">
  <ds:schemaRefs/>
</ds:datastoreItem>
</file>

<file path=customXml/itemProps2.xml><?xml version="1.0" encoding="utf-8"?>
<ds:datastoreItem xmlns:ds="http://schemas.openxmlformats.org/officeDocument/2006/customXml" ds:itemID="{E812DBD8-FF2E-4B37-94E7-D415F7BEECFF}">
  <ds:schemaRefs/>
</ds:datastoreItem>
</file>

<file path=customXml/itemProps20.xml><?xml version="1.0" encoding="utf-8"?>
<ds:datastoreItem xmlns:ds="http://schemas.openxmlformats.org/officeDocument/2006/customXml" ds:itemID="{E8001CD0-53A1-4B4D-BA70-C95701503DCF}">
  <ds:schemaRefs/>
</ds:datastoreItem>
</file>

<file path=customXml/itemProps21.xml><?xml version="1.0" encoding="utf-8"?>
<ds:datastoreItem xmlns:ds="http://schemas.openxmlformats.org/officeDocument/2006/customXml" ds:itemID="{12676E7C-1A5E-4EB3-8FE5-338D33DA9919}">
  <ds:schemaRefs/>
</ds:datastoreItem>
</file>

<file path=customXml/itemProps22.xml><?xml version="1.0" encoding="utf-8"?>
<ds:datastoreItem xmlns:ds="http://schemas.openxmlformats.org/officeDocument/2006/customXml" ds:itemID="{7806AAEF-09E3-401E-AEC9-0423C2CD3FFD}">
  <ds:schemaRefs/>
</ds:datastoreItem>
</file>

<file path=customXml/itemProps23.xml><?xml version="1.0" encoding="utf-8"?>
<ds:datastoreItem xmlns:ds="http://schemas.openxmlformats.org/officeDocument/2006/customXml" ds:itemID="{555EF8AB-DAFC-41DC-87D9-5B4CEE17A341}">
  <ds:schemaRefs/>
</ds:datastoreItem>
</file>

<file path=customXml/itemProps24.xml><?xml version="1.0" encoding="utf-8"?>
<ds:datastoreItem xmlns:ds="http://schemas.openxmlformats.org/officeDocument/2006/customXml" ds:itemID="{57350151-BA14-4BE4-B4A8-12430E464500}">
  <ds:schemaRefs/>
</ds:datastoreItem>
</file>

<file path=customXml/itemProps25.xml><?xml version="1.0" encoding="utf-8"?>
<ds:datastoreItem xmlns:ds="http://schemas.openxmlformats.org/officeDocument/2006/customXml" ds:itemID="{F98DEFDE-DE68-4C4C-A1FA-873327B79B0E}">
  <ds:schemaRefs/>
</ds:datastoreItem>
</file>

<file path=customXml/itemProps26.xml><?xml version="1.0" encoding="utf-8"?>
<ds:datastoreItem xmlns:ds="http://schemas.openxmlformats.org/officeDocument/2006/customXml" ds:itemID="{4D22C7A9-637C-4E1A-A862-084A30EE2E72}">
  <ds:schemaRefs/>
</ds:datastoreItem>
</file>

<file path=customXml/itemProps27.xml><?xml version="1.0" encoding="utf-8"?>
<ds:datastoreItem xmlns:ds="http://schemas.openxmlformats.org/officeDocument/2006/customXml" ds:itemID="{E296D7C4-A4B7-47F3-88C6-D14C30F631DE}">
  <ds:schemaRefs/>
</ds:datastoreItem>
</file>

<file path=customXml/itemProps28.xml><?xml version="1.0" encoding="utf-8"?>
<ds:datastoreItem xmlns:ds="http://schemas.openxmlformats.org/officeDocument/2006/customXml" ds:itemID="{769C326F-5C80-40C7-9B69-172763D4A072}">
  <ds:schemaRefs/>
</ds:datastoreItem>
</file>

<file path=customXml/itemProps29.xml><?xml version="1.0" encoding="utf-8"?>
<ds:datastoreItem xmlns:ds="http://schemas.openxmlformats.org/officeDocument/2006/customXml" ds:itemID="{1DFBE4DA-FEED-4441-894C-64F8CD8BF4C7}">
  <ds:schemaRefs/>
</ds:datastoreItem>
</file>

<file path=customXml/itemProps3.xml><?xml version="1.0" encoding="utf-8"?>
<ds:datastoreItem xmlns:ds="http://schemas.openxmlformats.org/officeDocument/2006/customXml" ds:itemID="{7D2DC592-F5DF-4301-BCC0-33D9F5765BE5}">
  <ds:schemaRefs/>
</ds:datastoreItem>
</file>

<file path=customXml/itemProps30.xml><?xml version="1.0" encoding="utf-8"?>
<ds:datastoreItem xmlns:ds="http://schemas.openxmlformats.org/officeDocument/2006/customXml" ds:itemID="{EE307EC5-32BE-4939-A9E6-1C39A215CABE}">
  <ds:schemaRefs/>
</ds:datastoreItem>
</file>

<file path=customXml/itemProps31.xml><?xml version="1.0" encoding="utf-8"?>
<ds:datastoreItem xmlns:ds="http://schemas.openxmlformats.org/officeDocument/2006/customXml" ds:itemID="{A0AE1DE3-041D-400F-842F-DFFDD25E86D8}">
  <ds:schemaRefs/>
</ds:datastoreItem>
</file>

<file path=customXml/itemProps32.xml><?xml version="1.0" encoding="utf-8"?>
<ds:datastoreItem xmlns:ds="http://schemas.openxmlformats.org/officeDocument/2006/customXml" ds:itemID="{C73FFCB0-506D-45E5-AE50-F3F07A9CF406}">
  <ds:schemaRefs/>
</ds:datastoreItem>
</file>

<file path=customXml/itemProps33.xml><?xml version="1.0" encoding="utf-8"?>
<ds:datastoreItem xmlns:ds="http://schemas.openxmlformats.org/officeDocument/2006/customXml" ds:itemID="{3110B929-856E-449E-BDD0-A8C77D20C9D3}">
  <ds:schemaRefs/>
</ds:datastoreItem>
</file>

<file path=customXml/itemProps34.xml><?xml version="1.0" encoding="utf-8"?>
<ds:datastoreItem xmlns:ds="http://schemas.openxmlformats.org/officeDocument/2006/customXml" ds:itemID="{83A2D489-22A9-4E13-96C9-406F0BE5678F}">
  <ds:schemaRefs/>
</ds:datastoreItem>
</file>

<file path=customXml/itemProps35.xml><?xml version="1.0" encoding="utf-8"?>
<ds:datastoreItem xmlns:ds="http://schemas.openxmlformats.org/officeDocument/2006/customXml" ds:itemID="{37F76731-654A-44B2-B45F-2252E28521DA}">
  <ds:schemaRefs/>
</ds:datastoreItem>
</file>

<file path=customXml/itemProps36.xml><?xml version="1.0" encoding="utf-8"?>
<ds:datastoreItem xmlns:ds="http://schemas.openxmlformats.org/officeDocument/2006/customXml" ds:itemID="{DDB0CC0B-1B64-4C4B-A747-99A96770AAC4}">
  <ds:schemaRefs/>
</ds:datastoreItem>
</file>

<file path=customXml/itemProps37.xml><?xml version="1.0" encoding="utf-8"?>
<ds:datastoreItem xmlns:ds="http://schemas.openxmlformats.org/officeDocument/2006/customXml" ds:itemID="{B65817CB-19F3-4F4E-B6C5-25F0E68D218C}">
  <ds:schemaRefs/>
</ds:datastoreItem>
</file>

<file path=customXml/itemProps38.xml><?xml version="1.0" encoding="utf-8"?>
<ds:datastoreItem xmlns:ds="http://schemas.openxmlformats.org/officeDocument/2006/customXml" ds:itemID="{D01D6BEB-8FEE-4D58-802C-09E417023EF5}">
  <ds:schemaRefs/>
</ds:datastoreItem>
</file>

<file path=customXml/itemProps39.xml><?xml version="1.0" encoding="utf-8"?>
<ds:datastoreItem xmlns:ds="http://schemas.openxmlformats.org/officeDocument/2006/customXml" ds:itemID="{957AD46A-4420-4B67-BE4D-B39217008739}">
  <ds:schemaRefs/>
</ds:datastoreItem>
</file>

<file path=customXml/itemProps4.xml><?xml version="1.0" encoding="utf-8"?>
<ds:datastoreItem xmlns:ds="http://schemas.openxmlformats.org/officeDocument/2006/customXml" ds:itemID="{A1972517-A2A9-418B-B2DA-FC54BC503AC2}">
  <ds:schemaRefs/>
</ds:datastoreItem>
</file>

<file path=customXml/itemProps40.xml><?xml version="1.0" encoding="utf-8"?>
<ds:datastoreItem xmlns:ds="http://schemas.openxmlformats.org/officeDocument/2006/customXml" ds:itemID="{00D75711-119A-41D4-98D2-12B5544B2074}">
  <ds:schemaRefs/>
</ds:datastoreItem>
</file>

<file path=customXml/itemProps41.xml><?xml version="1.0" encoding="utf-8"?>
<ds:datastoreItem xmlns:ds="http://schemas.openxmlformats.org/officeDocument/2006/customXml" ds:itemID="{8177821C-FBED-4C33-910B-0E09AB505E05}">
  <ds:schemaRefs/>
</ds:datastoreItem>
</file>

<file path=customXml/itemProps42.xml><?xml version="1.0" encoding="utf-8"?>
<ds:datastoreItem xmlns:ds="http://schemas.openxmlformats.org/officeDocument/2006/customXml" ds:itemID="{AD98D03D-212E-404D-82A1-8A3522291B1D}">
  <ds:schemaRefs/>
</ds:datastoreItem>
</file>

<file path=customXml/itemProps43.xml><?xml version="1.0" encoding="utf-8"?>
<ds:datastoreItem xmlns:ds="http://schemas.openxmlformats.org/officeDocument/2006/customXml" ds:itemID="{2BF969D2-2DD6-47BD-9904-FBB11A559890}">
  <ds:schemaRefs/>
</ds:datastoreItem>
</file>

<file path=customXml/itemProps44.xml><?xml version="1.0" encoding="utf-8"?>
<ds:datastoreItem xmlns:ds="http://schemas.openxmlformats.org/officeDocument/2006/customXml" ds:itemID="{9A4B8D0D-F58B-4270-8FE0-77D3D46F163B}">
  <ds:schemaRefs/>
</ds:datastoreItem>
</file>

<file path=customXml/itemProps45.xml><?xml version="1.0" encoding="utf-8"?>
<ds:datastoreItem xmlns:ds="http://schemas.openxmlformats.org/officeDocument/2006/customXml" ds:itemID="{FC3D49E9-2C50-4BE5-9197-0FA223DB09B9}">
  <ds:schemaRefs/>
</ds:datastoreItem>
</file>

<file path=customXml/itemProps46.xml><?xml version="1.0" encoding="utf-8"?>
<ds:datastoreItem xmlns:ds="http://schemas.openxmlformats.org/officeDocument/2006/customXml" ds:itemID="{AA388C28-E407-40BF-B229-F03DF0B8B8F0}">
  <ds:schemaRefs/>
</ds:datastoreItem>
</file>

<file path=customXml/itemProps47.xml><?xml version="1.0" encoding="utf-8"?>
<ds:datastoreItem xmlns:ds="http://schemas.openxmlformats.org/officeDocument/2006/customXml" ds:itemID="{5164FB9E-A2A0-4839-8C68-0FE6464EE40C}">
  <ds:schemaRefs/>
</ds:datastoreItem>
</file>

<file path=customXml/itemProps48.xml><?xml version="1.0" encoding="utf-8"?>
<ds:datastoreItem xmlns:ds="http://schemas.openxmlformats.org/officeDocument/2006/customXml" ds:itemID="{D07D61BB-66FC-4822-BBCA-48DF663FFC33}">
  <ds:schemaRefs/>
</ds:datastoreItem>
</file>

<file path=customXml/itemProps49.xml><?xml version="1.0" encoding="utf-8"?>
<ds:datastoreItem xmlns:ds="http://schemas.openxmlformats.org/officeDocument/2006/customXml" ds:itemID="{9576296C-E233-4D56-BA15-A00A9D678489}">
  <ds:schemaRefs/>
</ds:datastoreItem>
</file>

<file path=customXml/itemProps5.xml><?xml version="1.0" encoding="utf-8"?>
<ds:datastoreItem xmlns:ds="http://schemas.openxmlformats.org/officeDocument/2006/customXml" ds:itemID="{84C2983B-1318-447D-B807-9E71AC0FD158}">
  <ds:schemaRefs/>
</ds:datastoreItem>
</file>

<file path=customXml/itemProps50.xml><?xml version="1.0" encoding="utf-8"?>
<ds:datastoreItem xmlns:ds="http://schemas.openxmlformats.org/officeDocument/2006/customXml" ds:itemID="{BF2E1B93-D764-4A55-9053-DD38C1C38F2D}">
  <ds:schemaRefs/>
</ds:datastoreItem>
</file>

<file path=customXml/itemProps51.xml><?xml version="1.0" encoding="utf-8"?>
<ds:datastoreItem xmlns:ds="http://schemas.openxmlformats.org/officeDocument/2006/customXml" ds:itemID="{BCBB006B-D4C2-400C-AB0F-1A14C54A9B0C}">
  <ds:schemaRefs/>
</ds:datastoreItem>
</file>

<file path=customXml/itemProps52.xml><?xml version="1.0" encoding="utf-8"?>
<ds:datastoreItem xmlns:ds="http://schemas.openxmlformats.org/officeDocument/2006/customXml" ds:itemID="{6923C2E2-C490-49BA-8414-4C2A68170233}">
  <ds:schemaRefs/>
</ds:datastoreItem>
</file>

<file path=customXml/itemProps53.xml><?xml version="1.0" encoding="utf-8"?>
<ds:datastoreItem xmlns:ds="http://schemas.openxmlformats.org/officeDocument/2006/customXml" ds:itemID="{4F43EEAE-710F-43B9-984F-C4948BA5802A}">
  <ds:schemaRefs/>
</ds:datastoreItem>
</file>

<file path=customXml/itemProps54.xml><?xml version="1.0" encoding="utf-8"?>
<ds:datastoreItem xmlns:ds="http://schemas.openxmlformats.org/officeDocument/2006/customXml" ds:itemID="{2CA97978-649D-492F-BED8-AEA975CE9A9D}">
  <ds:schemaRefs/>
</ds:datastoreItem>
</file>

<file path=customXml/itemProps55.xml><?xml version="1.0" encoding="utf-8"?>
<ds:datastoreItem xmlns:ds="http://schemas.openxmlformats.org/officeDocument/2006/customXml" ds:itemID="{CBDD6ED4-02CC-498E-B23A-1BF14DD93DEE}">
  <ds:schemaRefs/>
</ds:datastoreItem>
</file>

<file path=customXml/itemProps56.xml><?xml version="1.0" encoding="utf-8"?>
<ds:datastoreItem xmlns:ds="http://schemas.openxmlformats.org/officeDocument/2006/customXml" ds:itemID="{45763FAE-C0E2-448D-8F19-25982FDA2A96}">
  <ds:schemaRefs/>
</ds:datastoreItem>
</file>

<file path=customXml/itemProps57.xml><?xml version="1.0" encoding="utf-8"?>
<ds:datastoreItem xmlns:ds="http://schemas.openxmlformats.org/officeDocument/2006/customXml" ds:itemID="{006D77A7-41F2-4B38-A2D1-F85025B66AA1}">
  <ds:schemaRefs/>
</ds:datastoreItem>
</file>

<file path=customXml/itemProps58.xml><?xml version="1.0" encoding="utf-8"?>
<ds:datastoreItem xmlns:ds="http://schemas.openxmlformats.org/officeDocument/2006/customXml" ds:itemID="{83B79678-6B9E-4112-A8A0-F8FE3A4D1F9C}">
  <ds:schemaRefs/>
</ds:datastoreItem>
</file>

<file path=customXml/itemProps59.xml><?xml version="1.0" encoding="utf-8"?>
<ds:datastoreItem xmlns:ds="http://schemas.openxmlformats.org/officeDocument/2006/customXml" ds:itemID="{B43FB806-BBEE-422A-AF5D-4055167E1046}">
  <ds:schemaRefs/>
</ds:datastoreItem>
</file>

<file path=customXml/itemProps6.xml><?xml version="1.0" encoding="utf-8"?>
<ds:datastoreItem xmlns:ds="http://schemas.openxmlformats.org/officeDocument/2006/customXml" ds:itemID="{159C00EA-B994-4A4F-AE58-D47A04C3DCAF}">
  <ds:schemaRefs/>
</ds:datastoreItem>
</file>

<file path=customXml/itemProps60.xml><?xml version="1.0" encoding="utf-8"?>
<ds:datastoreItem xmlns:ds="http://schemas.openxmlformats.org/officeDocument/2006/customXml" ds:itemID="{790BA053-A23E-434E-87D5-66C26C961026}">
  <ds:schemaRefs/>
</ds:datastoreItem>
</file>

<file path=customXml/itemProps61.xml><?xml version="1.0" encoding="utf-8"?>
<ds:datastoreItem xmlns:ds="http://schemas.openxmlformats.org/officeDocument/2006/customXml" ds:itemID="{6DE0E12D-2C3D-453C-91F8-7E84B3C6991E}">
  <ds:schemaRefs/>
</ds:datastoreItem>
</file>

<file path=customXml/itemProps62.xml><?xml version="1.0" encoding="utf-8"?>
<ds:datastoreItem xmlns:ds="http://schemas.openxmlformats.org/officeDocument/2006/customXml" ds:itemID="{CF0C871C-C447-4533-8708-A95D4E6BED3F}">
  <ds:schemaRefs/>
</ds:datastoreItem>
</file>

<file path=customXml/itemProps63.xml><?xml version="1.0" encoding="utf-8"?>
<ds:datastoreItem xmlns:ds="http://schemas.openxmlformats.org/officeDocument/2006/customXml" ds:itemID="{AC669940-8981-4366-AD7E-35371FF92DA2}">
  <ds:schemaRefs/>
</ds:datastoreItem>
</file>

<file path=customXml/itemProps64.xml><?xml version="1.0" encoding="utf-8"?>
<ds:datastoreItem xmlns:ds="http://schemas.openxmlformats.org/officeDocument/2006/customXml" ds:itemID="{3BC33483-41BB-4235-81E7-1B98A8469E93}">
  <ds:schemaRefs/>
</ds:datastoreItem>
</file>

<file path=customXml/itemProps65.xml><?xml version="1.0" encoding="utf-8"?>
<ds:datastoreItem xmlns:ds="http://schemas.openxmlformats.org/officeDocument/2006/customXml" ds:itemID="{48358C96-BA0D-4AF1-8C33-EE2442395730}">
  <ds:schemaRefs/>
</ds:datastoreItem>
</file>

<file path=customXml/itemProps66.xml><?xml version="1.0" encoding="utf-8"?>
<ds:datastoreItem xmlns:ds="http://schemas.openxmlformats.org/officeDocument/2006/customXml" ds:itemID="{E64E385D-43F7-4493-84EC-C5459CB3E8F2}">
  <ds:schemaRefs/>
</ds:datastoreItem>
</file>

<file path=customXml/itemProps67.xml><?xml version="1.0" encoding="utf-8"?>
<ds:datastoreItem xmlns:ds="http://schemas.openxmlformats.org/officeDocument/2006/customXml" ds:itemID="{AE4C6FA3-9018-4144-9ACB-98419EB51C7D}">
  <ds:schemaRefs/>
</ds:datastoreItem>
</file>

<file path=customXml/itemProps68.xml><?xml version="1.0" encoding="utf-8"?>
<ds:datastoreItem xmlns:ds="http://schemas.openxmlformats.org/officeDocument/2006/customXml" ds:itemID="{3883017E-4BED-40D3-94C3-0ED29110A62E}">
  <ds:schemaRefs/>
</ds:datastoreItem>
</file>

<file path=customXml/itemProps69.xml><?xml version="1.0" encoding="utf-8"?>
<ds:datastoreItem xmlns:ds="http://schemas.openxmlformats.org/officeDocument/2006/customXml" ds:itemID="{FAE93DF3-8604-417F-9158-355815BCE113}">
  <ds:schemaRefs/>
</ds:datastoreItem>
</file>

<file path=customXml/itemProps7.xml><?xml version="1.0" encoding="utf-8"?>
<ds:datastoreItem xmlns:ds="http://schemas.openxmlformats.org/officeDocument/2006/customXml" ds:itemID="{F132B3FB-6390-4234-9F2E-9ADE678D7E66}">
  <ds:schemaRefs/>
</ds:datastoreItem>
</file>

<file path=customXml/itemProps70.xml><?xml version="1.0" encoding="utf-8"?>
<ds:datastoreItem xmlns:ds="http://schemas.openxmlformats.org/officeDocument/2006/customXml" ds:itemID="{F4F93C0D-9135-461F-8E14-C44234EFB19B}">
  <ds:schemaRefs/>
</ds:datastoreItem>
</file>

<file path=customXml/itemProps71.xml><?xml version="1.0" encoding="utf-8"?>
<ds:datastoreItem xmlns:ds="http://schemas.openxmlformats.org/officeDocument/2006/customXml" ds:itemID="{3793D4C2-A5A2-49A0-8021-12BC17150F34}">
  <ds:schemaRefs/>
</ds:datastoreItem>
</file>

<file path=customXml/itemProps72.xml><?xml version="1.0" encoding="utf-8"?>
<ds:datastoreItem xmlns:ds="http://schemas.openxmlformats.org/officeDocument/2006/customXml" ds:itemID="{B765A768-8149-43A8-8945-DDA6891C20BD}">
  <ds:schemaRefs/>
</ds:datastoreItem>
</file>

<file path=customXml/itemProps73.xml><?xml version="1.0" encoding="utf-8"?>
<ds:datastoreItem xmlns:ds="http://schemas.openxmlformats.org/officeDocument/2006/customXml" ds:itemID="{D142878F-4A13-425B-9249-17A3FDF8EB8E}">
  <ds:schemaRefs/>
</ds:datastoreItem>
</file>

<file path=customXml/itemProps74.xml><?xml version="1.0" encoding="utf-8"?>
<ds:datastoreItem xmlns:ds="http://schemas.openxmlformats.org/officeDocument/2006/customXml" ds:itemID="{AA34AEEF-1ADC-4B17-A503-0D7A0AB2AD52}">
  <ds:schemaRefs/>
</ds:datastoreItem>
</file>

<file path=customXml/itemProps75.xml><?xml version="1.0" encoding="utf-8"?>
<ds:datastoreItem xmlns:ds="http://schemas.openxmlformats.org/officeDocument/2006/customXml" ds:itemID="{EC77F30C-2CD6-4FCD-A0A3-B07B6FAB7DB6}">
  <ds:schemaRefs/>
</ds:datastoreItem>
</file>

<file path=customXml/itemProps76.xml><?xml version="1.0" encoding="utf-8"?>
<ds:datastoreItem xmlns:ds="http://schemas.openxmlformats.org/officeDocument/2006/customXml" ds:itemID="{AEC3546E-9C7C-4C31-828C-D1AD0913FDA5}">
  <ds:schemaRefs/>
</ds:datastoreItem>
</file>

<file path=customXml/itemProps77.xml><?xml version="1.0" encoding="utf-8"?>
<ds:datastoreItem xmlns:ds="http://schemas.openxmlformats.org/officeDocument/2006/customXml" ds:itemID="{F2A7FD53-964E-40BC-B0A0-6BB4E4E75D71}">
  <ds:schemaRefs/>
</ds:datastoreItem>
</file>

<file path=customXml/itemProps8.xml><?xml version="1.0" encoding="utf-8"?>
<ds:datastoreItem xmlns:ds="http://schemas.openxmlformats.org/officeDocument/2006/customXml" ds:itemID="{B1646D64-5E55-4BBC-950E-E127942B3182}">
  <ds:schemaRefs/>
</ds:datastoreItem>
</file>

<file path=customXml/itemProps9.xml><?xml version="1.0" encoding="utf-8"?>
<ds:datastoreItem xmlns:ds="http://schemas.openxmlformats.org/officeDocument/2006/customXml" ds:itemID="{A639A9C9-BDCD-49F0-9BC6-380ABDCA74FF}">
  <ds:schemaRefs/>
</ds:datastoreItem>
</file>

<file path=docProps/app.xml><?xml version="1.0" encoding="utf-8"?>
<Properties xmlns="http://schemas.openxmlformats.org/officeDocument/2006/extended-properties" xmlns:vt="http://schemas.openxmlformats.org/officeDocument/2006/docPropsVTypes">
  <Template>主题1</Template>
  <TotalTime>64</TotalTime>
  <Words>2159</Words>
  <Application>Microsoft Office PowerPoint</Application>
  <PresentationFormat>自定义</PresentationFormat>
  <Paragraphs>345</Paragraphs>
  <Slides>78</Slides>
  <Notes>77</Notes>
  <HiddenSlides>0</HiddenSlides>
  <MMClips>0</MMClips>
  <ScaleCrop>false</ScaleCrop>
  <HeadingPairs>
    <vt:vector size="4" baseType="variant">
      <vt:variant>
        <vt:lpstr>主题</vt:lpstr>
      </vt:variant>
      <vt:variant>
        <vt:i4>1</vt:i4>
      </vt:variant>
      <vt:variant>
        <vt:lpstr>幻灯片标题</vt:lpstr>
      </vt:variant>
      <vt:variant>
        <vt:i4>78</vt:i4>
      </vt:variant>
    </vt:vector>
  </HeadingPairs>
  <TitlesOfParts>
    <vt:vector size="79" baseType="lpstr">
      <vt:lpstr>主题1</vt:lpstr>
      <vt:lpstr>高考语文 (江苏省专用)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96</cp:revision>
  <dcterms:modified xsi:type="dcterms:W3CDTF">2019-03-06T07:50:50Z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