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customXml/itemProps7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3"/>
  </p:sldMasterIdLst>
  <p:notesMasterIdLst>
    <p:notesMasterId r:id="rId147"/>
  </p:notesMasterIdLst>
  <p:sldIdLst>
    <p:sldId id="375" r:id="rId74"/>
    <p:sldId id="258" r:id="rId75"/>
    <p:sldId id="260" r:id="rId76"/>
    <p:sldId id="261" r:id="rId77"/>
    <p:sldId id="265" r:id="rId78"/>
    <p:sldId id="266" r:id="rId79"/>
    <p:sldId id="267" r:id="rId80"/>
    <p:sldId id="270" r:id="rId81"/>
    <p:sldId id="271" r:id="rId82"/>
    <p:sldId id="272" r:id="rId83"/>
    <p:sldId id="274" r:id="rId84"/>
    <p:sldId id="275" r:id="rId85"/>
    <p:sldId id="276" r:id="rId86"/>
    <p:sldId id="277" r:id="rId87"/>
    <p:sldId id="278" r:id="rId88"/>
    <p:sldId id="281" r:id="rId89"/>
    <p:sldId id="282" r:id="rId90"/>
    <p:sldId id="283" r:id="rId91"/>
    <p:sldId id="285" r:id="rId92"/>
    <p:sldId id="286" r:id="rId93"/>
    <p:sldId id="287" r:id="rId94"/>
    <p:sldId id="288" r:id="rId95"/>
    <p:sldId id="289" r:id="rId96"/>
    <p:sldId id="290" r:id="rId97"/>
    <p:sldId id="293" r:id="rId98"/>
    <p:sldId id="294" r:id="rId99"/>
    <p:sldId id="295" r:id="rId100"/>
    <p:sldId id="298" r:id="rId101"/>
    <p:sldId id="300" r:id="rId102"/>
    <p:sldId id="302" r:id="rId103"/>
    <p:sldId id="303" r:id="rId104"/>
    <p:sldId id="305" r:id="rId105"/>
    <p:sldId id="308" r:id="rId106"/>
    <p:sldId id="309" r:id="rId107"/>
    <p:sldId id="310" r:id="rId108"/>
    <p:sldId id="313" r:id="rId109"/>
    <p:sldId id="314" r:id="rId110"/>
    <p:sldId id="315" r:id="rId111"/>
    <p:sldId id="318" r:id="rId112"/>
    <p:sldId id="319" r:id="rId113"/>
    <p:sldId id="320" r:id="rId114"/>
    <p:sldId id="323" r:id="rId115"/>
    <p:sldId id="324" r:id="rId116"/>
    <p:sldId id="325" r:id="rId117"/>
    <p:sldId id="328" r:id="rId118"/>
    <p:sldId id="329" r:id="rId119"/>
    <p:sldId id="330" r:id="rId120"/>
    <p:sldId id="333" r:id="rId121"/>
    <p:sldId id="334" r:id="rId122"/>
    <p:sldId id="335" r:id="rId123"/>
    <p:sldId id="338" r:id="rId124"/>
    <p:sldId id="339" r:id="rId125"/>
    <p:sldId id="340" r:id="rId126"/>
    <p:sldId id="343" r:id="rId127"/>
    <p:sldId id="344" r:id="rId128"/>
    <p:sldId id="345" r:id="rId129"/>
    <p:sldId id="348" r:id="rId130"/>
    <p:sldId id="349" r:id="rId131"/>
    <p:sldId id="350" r:id="rId132"/>
    <p:sldId id="353" r:id="rId133"/>
    <p:sldId id="354" r:id="rId134"/>
    <p:sldId id="356" r:id="rId135"/>
    <p:sldId id="358" r:id="rId136"/>
    <p:sldId id="359" r:id="rId137"/>
    <p:sldId id="360" r:id="rId138"/>
    <p:sldId id="361" r:id="rId139"/>
    <p:sldId id="363" r:id="rId140"/>
    <p:sldId id="364" r:id="rId141"/>
    <p:sldId id="366" r:id="rId142"/>
    <p:sldId id="368" r:id="rId143"/>
    <p:sldId id="369" r:id="rId144"/>
    <p:sldId id="370" r:id="rId145"/>
    <p:sldId id="372" r:id="rId14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4.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1.xml"/><Relationship Id="rId89" Type="http://schemas.openxmlformats.org/officeDocument/2006/relationships/slide" Target="slides/slide16.xml"/><Relationship Id="rId112" Type="http://schemas.openxmlformats.org/officeDocument/2006/relationships/slide" Target="slides/slide39.xml"/><Relationship Id="rId133" Type="http://schemas.openxmlformats.org/officeDocument/2006/relationships/slide" Target="slides/slide60.xml"/><Relationship Id="rId138" Type="http://schemas.openxmlformats.org/officeDocument/2006/relationships/slide" Target="slides/slide65.xml"/><Relationship Id="rId16" Type="http://schemas.openxmlformats.org/officeDocument/2006/relationships/customXml" Target="../customXml/item16.xml"/><Relationship Id="rId107" Type="http://schemas.openxmlformats.org/officeDocument/2006/relationships/slide" Target="slides/slide34.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1.xml"/><Relationship Id="rId79" Type="http://schemas.openxmlformats.org/officeDocument/2006/relationships/slide" Target="slides/slide6.xml"/><Relationship Id="rId102" Type="http://schemas.openxmlformats.org/officeDocument/2006/relationships/slide" Target="slides/slide29.xml"/><Relationship Id="rId123" Type="http://schemas.openxmlformats.org/officeDocument/2006/relationships/slide" Target="slides/slide50.xml"/><Relationship Id="rId128" Type="http://schemas.openxmlformats.org/officeDocument/2006/relationships/slide" Target="slides/slide55.xml"/><Relationship Id="rId144" Type="http://schemas.openxmlformats.org/officeDocument/2006/relationships/slide" Target="slides/slide71.xml"/><Relationship Id="rId149" Type="http://schemas.openxmlformats.org/officeDocument/2006/relationships/viewProps" Target="viewProps.xml"/><Relationship Id="rId5" Type="http://schemas.openxmlformats.org/officeDocument/2006/relationships/customXml" Target="../customXml/item5.xml"/><Relationship Id="rId90" Type="http://schemas.openxmlformats.org/officeDocument/2006/relationships/slide" Target="slides/slide17.xml"/><Relationship Id="rId95" Type="http://schemas.openxmlformats.org/officeDocument/2006/relationships/slide" Target="slides/slide22.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40.xml"/><Relationship Id="rId118" Type="http://schemas.openxmlformats.org/officeDocument/2006/relationships/slide" Target="slides/slide45.xml"/><Relationship Id="rId134" Type="http://schemas.openxmlformats.org/officeDocument/2006/relationships/slide" Target="slides/slide61.xml"/><Relationship Id="rId139" Type="http://schemas.openxmlformats.org/officeDocument/2006/relationships/slide" Target="slides/slide66.xml"/><Relationship Id="rId80" Type="http://schemas.openxmlformats.org/officeDocument/2006/relationships/slide" Target="slides/slide7.xml"/><Relationship Id="rId85" Type="http://schemas.openxmlformats.org/officeDocument/2006/relationships/slide" Target="slides/slide12.xml"/><Relationship Id="rId150" Type="http://schemas.openxmlformats.org/officeDocument/2006/relationships/theme" Target="theme/theme1.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0.xml"/><Relationship Id="rId108" Type="http://schemas.openxmlformats.org/officeDocument/2006/relationships/slide" Target="slides/slide35.xml"/><Relationship Id="rId116" Type="http://schemas.openxmlformats.org/officeDocument/2006/relationships/slide" Target="slides/slide43.xml"/><Relationship Id="rId124" Type="http://schemas.openxmlformats.org/officeDocument/2006/relationships/slide" Target="slides/slide51.xml"/><Relationship Id="rId129" Type="http://schemas.openxmlformats.org/officeDocument/2006/relationships/slide" Target="slides/slide56.xml"/><Relationship Id="rId137" Type="http://schemas.openxmlformats.org/officeDocument/2006/relationships/slide" Target="slides/slide64.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slide" Target="slides/slide2.xml"/><Relationship Id="rId83" Type="http://schemas.openxmlformats.org/officeDocument/2006/relationships/slide" Target="slides/slide10.xml"/><Relationship Id="rId88" Type="http://schemas.openxmlformats.org/officeDocument/2006/relationships/slide" Target="slides/slide15.xml"/><Relationship Id="rId91" Type="http://schemas.openxmlformats.org/officeDocument/2006/relationships/slide" Target="slides/slide18.xml"/><Relationship Id="rId96" Type="http://schemas.openxmlformats.org/officeDocument/2006/relationships/slide" Target="slides/slide23.xml"/><Relationship Id="rId111" Type="http://schemas.openxmlformats.org/officeDocument/2006/relationships/slide" Target="slides/slide38.xml"/><Relationship Id="rId132" Type="http://schemas.openxmlformats.org/officeDocument/2006/relationships/slide" Target="slides/slide59.xml"/><Relationship Id="rId140" Type="http://schemas.openxmlformats.org/officeDocument/2006/relationships/slide" Target="slides/slide67.xml"/><Relationship Id="rId145" Type="http://schemas.openxmlformats.org/officeDocument/2006/relationships/slide" Target="slides/slide72.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3.xml"/><Relationship Id="rId114" Type="http://schemas.openxmlformats.org/officeDocument/2006/relationships/slide" Target="slides/slide41.xml"/><Relationship Id="rId119" Type="http://schemas.openxmlformats.org/officeDocument/2006/relationships/slide" Target="slides/slide46.xml"/><Relationship Id="rId127" Type="http://schemas.openxmlformats.org/officeDocument/2006/relationships/slide" Target="slides/slide54.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Master" Target="slideMasters/slideMaster1.xml"/><Relationship Id="rId78" Type="http://schemas.openxmlformats.org/officeDocument/2006/relationships/slide" Target="slides/slide5.xml"/><Relationship Id="rId81" Type="http://schemas.openxmlformats.org/officeDocument/2006/relationships/slide" Target="slides/slide8.xml"/><Relationship Id="rId86" Type="http://schemas.openxmlformats.org/officeDocument/2006/relationships/slide" Target="slides/slide13.xml"/><Relationship Id="rId94" Type="http://schemas.openxmlformats.org/officeDocument/2006/relationships/slide" Target="slides/slide21.xml"/><Relationship Id="rId99" Type="http://schemas.openxmlformats.org/officeDocument/2006/relationships/slide" Target="slides/slide26.xml"/><Relationship Id="rId101" Type="http://schemas.openxmlformats.org/officeDocument/2006/relationships/slide" Target="slides/slide28.xml"/><Relationship Id="rId122" Type="http://schemas.openxmlformats.org/officeDocument/2006/relationships/slide" Target="slides/slide49.xml"/><Relationship Id="rId130" Type="http://schemas.openxmlformats.org/officeDocument/2006/relationships/slide" Target="slides/slide57.xml"/><Relationship Id="rId135" Type="http://schemas.openxmlformats.org/officeDocument/2006/relationships/slide" Target="slides/slide62.xml"/><Relationship Id="rId143" Type="http://schemas.openxmlformats.org/officeDocument/2006/relationships/slide" Target="slides/slide70.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6.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3.xml"/><Relationship Id="rId97" Type="http://schemas.openxmlformats.org/officeDocument/2006/relationships/slide" Target="slides/slide24.xml"/><Relationship Id="rId104" Type="http://schemas.openxmlformats.org/officeDocument/2006/relationships/slide" Target="slides/slide31.xml"/><Relationship Id="rId120" Type="http://schemas.openxmlformats.org/officeDocument/2006/relationships/slide" Target="slides/slide47.xml"/><Relationship Id="rId125" Type="http://schemas.openxmlformats.org/officeDocument/2006/relationships/slide" Target="slides/slide52.xml"/><Relationship Id="rId141" Type="http://schemas.openxmlformats.org/officeDocument/2006/relationships/slide" Target="slides/slide68.xml"/><Relationship Id="rId146" Type="http://schemas.openxmlformats.org/officeDocument/2006/relationships/slide" Target="slides/slide73.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slide" Target="slides/slide19.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4.xml"/><Relationship Id="rId110" Type="http://schemas.openxmlformats.org/officeDocument/2006/relationships/slide" Target="slides/slide37.xml"/><Relationship Id="rId115" Type="http://schemas.openxmlformats.org/officeDocument/2006/relationships/slide" Target="slides/slide42.xml"/><Relationship Id="rId131" Type="http://schemas.openxmlformats.org/officeDocument/2006/relationships/slide" Target="slides/slide58.xml"/><Relationship Id="rId136" Type="http://schemas.openxmlformats.org/officeDocument/2006/relationships/slide" Target="slides/slide63.xml"/><Relationship Id="rId61" Type="http://schemas.openxmlformats.org/officeDocument/2006/relationships/customXml" Target="../customXml/item61.xml"/><Relationship Id="rId82" Type="http://schemas.openxmlformats.org/officeDocument/2006/relationships/slide" Target="slides/slide9.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4.xml"/><Relationship Id="rId100" Type="http://schemas.openxmlformats.org/officeDocument/2006/relationships/slide" Target="slides/slide27.xml"/><Relationship Id="rId105" Type="http://schemas.openxmlformats.org/officeDocument/2006/relationships/slide" Target="slides/slide32.xml"/><Relationship Id="rId126" Type="http://schemas.openxmlformats.org/officeDocument/2006/relationships/slide" Target="slides/slide53.xml"/><Relationship Id="rId147"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slide" Target="slides/slide20.xml"/><Relationship Id="rId98" Type="http://schemas.openxmlformats.org/officeDocument/2006/relationships/slide" Target="slides/slide25.xml"/><Relationship Id="rId121" Type="http://schemas.openxmlformats.org/officeDocument/2006/relationships/slide" Target="slides/slide48.xml"/><Relationship Id="rId142" Type="http://schemas.openxmlformats.org/officeDocument/2006/relationships/slide" Target="slides/slide69.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5.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5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44.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专题十六  名著阅读与解析</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2422388"/>
            <a:chOff x="539750" y="1080000"/>
            <a:chExt cx="8127250" cy="2422388"/>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A.“单骑救主”的人应是赵云。E.欧也妮在堂弟查理变心后,不是“始终保存</a:t>
              </a:r>
              <a:r>
                <a:rPr dirty="0"/>
                <a:t/>
              </a:r>
              <a:br>
                <a:rPr dirty="0"/>
              </a:br>
              <a:r>
                <a:rPr lang="zh-CN" altLang="en-US" sz="1530" kern="0" dirty="0" smtClean="0">
                  <a:solidFill>
                    <a:srgbClr val="000000"/>
                  </a:solidFill>
                  <a:latin typeface="Times New Roman" pitchFamily="65" charset="-122"/>
                  <a:ea typeface="宋体" pitchFamily="65" charset="-122"/>
                </a:rPr>
                <a:t>着堂弟送给她的梳妆盒”,而是让人将梳妆盒送还给堂弟。</a:t>
              </a:r>
              <a:endParaRPr lang="zh-CN" altLang="en-US" dirty="0"/>
            </a:p>
          </p:txBody>
        </p:sp>
        <p:sp>
          <p:nvSpPr>
            <p:cNvPr id="3" name="TextBox 2"/>
            <p:cNvSpPr txBox="1"/>
            <p:nvPr/>
          </p:nvSpPr>
          <p:spPr>
            <a:xfrm>
              <a:off x="539750" y="213438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(1)“元妃省亲”前,贾政带着宝玉给各个景点题匾额、对联,宝玉文思泉涌,贾政称其</a:t>
              </a:r>
              <a:r>
                <a:rPr dirty="0"/>
                <a:t/>
              </a:r>
              <a:br>
                <a:rPr dirty="0"/>
              </a:br>
              <a:r>
                <a:rPr lang="zh-CN" altLang="en-US" sz="1530" kern="0" dirty="0" smtClean="0">
                  <a:solidFill>
                    <a:srgbClr val="000000"/>
                  </a:solidFill>
                  <a:latin typeface="Times New Roman" pitchFamily="65" charset="-122"/>
                  <a:ea typeface="宋体" pitchFamily="65" charset="-122"/>
                </a:rPr>
                <a:t>为“孽障”,表面上是责怪,实际上是欣赏;“宝玉挨打”中,贾政认为宝玉在外流荡优伶,在家</a:t>
              </a:r>
              <a:r>
                <a:rPr dirty="0"/>
                <a:t/>
              </a:r>
              <a:br>
                <a:rPr dirty="0"/>
              </a:br>
              <a:r>
                <a:rPr lang="zh-CN" altLang="en-US" sz="1530" kern="0" dirty="0" smtClean="0">
                  <a:solidFill>
                    <a:srgbClr val="000000"/>
                  </a:solidFill>
                  <a:latin typeface="Times New Roman" pitchFamily="65" charset="-122"/>
                  <a:ea typeface="宋体" pitchFamily="65" charset="-122"/>
                </a:rPr>
                <a:t>淫辱母婢、荒疏学业,斥之为“孽障”,表达了强烈的痛惜之情。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(2)一方面,凶残、贪婪;一方面,愚昧、无聊。</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(1)前两回中,既然贾政对宝玉题的匾额及对联有点儿满意,那么宝玉的议论在贾政心里</a:t>
            </a:r>
            <a:r>
              <a:rPr dirty="0"/>
              <a:t/>
            </a:r>
            <a:br>
              <a:rPr dirty="0"/>
            </a:br>
            <a:r>
              <a:rPr lang="zh-CN" altLang="en-US" sz="1530" kern="0" dirty="0" smtClean="0">
                <a:solidFill>
                  <a:srgbClr val="000000"/>
                </a:solidFill>
                <a:latin typeface="Times New Roman" pitchFamily="65" charset="-122"/>
                <a:ea typeface="宋体" pitchFamily="65" charset="-122"/>
              </a:rPr>
              <a:t>应该也是得到赞同的;之所以这时贾政口头上称宝玉为“孽障”,不过是为了不让宝玉沾沾自</a:t>
            </a:r>
            <a:r>
              <a:rPr dirty="0"/>
              <a:t/>
            </a:r>
            <a:br>
              <a:rPr dirty="0"/>
            </a:br>
            <a:r>
              <a:rPr lang="zh-CN" altLang="en-US" sz="1530" kern="0" dirty="0" smtClean="0">
                <a:solidFill>
                  <a:srgbClr val="000000"/>
                </a:solidFill>
                <a:latin typeface="Times New Roman" pitchFamily="65" charset="-122"/>
                <a:ea typeface="宋体" pitchFamily="65" charset="-122"/>
              </a:rPr>
              <a:t>喜以致止步不前,而且在众人面前应该客气一下,不能显得过于轻狂。后一回主要内容是宝玉</a:t>
            </a:r>
            <a:r>
              <a:rPr dirty="0"/>
              <a:t/>
            </a:r>
            <a:br>
              <a:rPr dirty="0"/>
            </a:br>
            <a:r>
              <a:rPr lang="zh-CN" altLang="en-US" sz="1530" kern="0" dirty="0" smtClean="0">
                <a:solidFill>
                  <a:srgbClr val="000000"/>
                </a:solidFill>
                <a:latin typeface="Times New Roman" pitchFamily="65" charset="-122"/>
                <a:ea typeface="宋体" pitchFamily="65" charset="-122"/>
              </a:rPr>
              <a:t>挨打。起因有三:其一是宝玉会见官僚贾雨村时无精打采,令贾政很不满意;其二是宝玉与琪官</a:t>
            </a:r>
            <a:r>
              <a:rPr dirty="0"/>
              <a:t/>
            </a:r>
            <a:br>
              <a:rPr dirty="0"/>
            </a:br>
            <a:r>
              <a:rPr lang="zh-CN" altLang="en-US" sz="1530" kern="0" dirty="0" smtClean="0">
                <a:solidFill>
                  <a:srgbClr val="000000"/>
                </a:solidFill>
                <a:latin typeface="Times New Roman" pitchFamily="65" charset="-122"/>
                <a:ea typeface="宋体" pitchFamily="65" charset="-122"/>
              </a:rPr>
              <a:t>的交往激怒了忠顺王爷,无端给贾政招来政治纠纷;其三是贾环搬弄是非,污蔑宝玉逼死了金钏</a:t>
            </a:r>
            <a:r>
              <a:rPr dirty="0"/>
              <a:t/>
            </a:r>
            <a:br>
              <a:rPr dirty="0"/>
            </a:br>
            <a:r>
              <a:rPr lang="zh-CN" altLang="en-US" sz="1530" kern="0" dirty="0" smtClean="0">
                <a:solidFill>
                  <a:srgbClr val="000000"/>
                </a:solidFill>
                <a:latin typeface="Times New Roman" pitchFamily="65" charset="-122"/>
                <a:ea typeface="宋体" pitchFamily="65" charset="-122"/>
              </a:rPr>
              <a:t>儿。归结为一点,就是贾宝玉不愿意走仕途经济的老路,与望子成龙、渴望重振家业的贾政背</a:t>
            </a:r>
            <a:r>
              <a:rPr dirty="0"/>
              <a:t/>
            </a:r>
            <a:br>
              <a:rPr dirty="0"/>
            </a:br>
            <a:r>
              <a:rPr lang="zh-CN" altLang="en-US" sz="1530" kern="0" dirty="0" smtClean="0">
                <a:solidFill>
                  <a:srgbClr val="000000"/>
                </a:solidFill>
                <a:latin typeface="Times New Roman" pitchFamily="65" charset="-122"/>
                <a:ea typeface="宋体" pitchFamily="65" charset="-122"/>
              </a:rPr>
              <a:t>道而驰。贾政认为儿子如此发展下去不仅会损害家族利益,而且有可能与宗法、社会对立,这</a:t>
            </a:r>
            <a:r>
              <a:rPr dirty="0"/>
              <a:t/>
            </a:r>
            <a:br>
              <a:rPr dirty="0"/>
            </a:br>
            <a:r>
              <a:rPr lang="zh-CN" altLang="en-US" sz="1530" kern="0" dirty="0" smtClean="0">
                <a:solidFill>
                  <a:srgbClr val="000000"/>
                </a:solidFill>
                <a:latin typeface="Times New Roman" pitchFamily="65" charset="-122"/>
                <a:ea typeface="宋体" pitchFamily="65" charset="-122"/>
              </a:rPr>
              <a:t>是思想保守的贾政所不能容忍的,所以他打宝玉时下手极狠、内心极痛。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(2)考生阅读名著时,若能关注细节、反复推敲,解答此题轻而易举;但若是对名著内容记忆模</a:t>
            </a:r>
            <a:r>
              <a:rPr dirty="0"/>
              <a:t/>
            </a:r>
            <a:br>
              <a:rPr dirty="0"/>
            </a:br>
            <a:r>
              <a:rPr lang="zh-CN" altLang="en-US" sz="1530" kern="0" dirty="0" smtClean="0">
                <a:solidFill>
                  <a:srgbClr val="000000"/>
                </a:solidFill>
                <a:latin typeface="Times New Roman" pitchFamily="65" charset="-122"/>
                <a:ea typeface="宋体" pitchFamily="65" charset="-122"/>
              </a:rPr>
              <a:t>糊,便要从题目本身入手。“眼里闪出攫取的光”体现“庸众”的贪婪,“时而像鸭,被无形的</a:t>
            </a:r>
            <a:r>
              <a:rPr dirty="0"/>
              <a:t/>
            </a:r>
            <a:br>
              <a:rPr dirty="0"/>
            </a:br>
            <a:r>
              <a:rPr lang="zh-CN" altLang="en-US" sz="1530" kern="0" dirty="0" smtClean="0">
                <a:solidFill>
                  <a:srgbClr val="000000"/>
                </a:solidFill>
                <a:latin typeface="Times New Roman" pitchFamily="65" charset="-122"/>
                <a:ea typeface="宋体" pitchFamily="65" charset="-122"/>
              </a:rPr>
              <a:t>手捏住,向上提着”体现“庸众”的凶残;不过“观刑”而已,竟有如此表现,可见“庸众”愚</a:t>
            </a:r>
            <a:r>
              <a:rPr dirty="0"/>
              <a:t/>
            </a:r>
            <a:br>
              <a:rPr dirty="0"/>
            </a:br>
            <a:r>
              <a:rPr lang="zh-CN" altLang="en-US" sz="1530" kern="0" dirty="0" smtClean="0">
                <a:solidFill>
                  <a:srgbClr val="000000"/>
                </a:solidFill>
                <a:latin typeface="Times New Roman" pitchFamily="65" charset="-122"/>
                <a:ea typeface="宋体" pitchFamily="65" charset="-122"/>
              </a:rPr>
              <a:t>昧、无知。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本题考查“名著名篇阅读”的能力。要求了解有关名著名篇的主要内容、艺术</a:t>
            </a:r>
            <a:r>
              <a:rPr dirty="0"/>
              <a:t/>
            </a:r>
            <a:br>
              <a:rPr dirty="0"/>
            </a:br>
            <a:r>
              <a:rPr lang="zh-CN" altLang="en-US" sz="1530" kern="0" dirty="0" smtClean="0">
                <a:solidFill>
                  <a:srgbClr val="000000"/>
                </a:solidFill>
                <a:latin typeface="Times New Roman" pitchFamily="65" charset="-122"/>
                <a:ea typeface="宋体" pitchFamily="65" charset="-122"/>
              </a:rPr>
              <a:t>特色等。多项选择题主要考查名著的主要人物形象、重要情节、艺术手法、主题思想等,力</a:t>
            </a:r>
            <a:r>
              <a:rPr dirty="0"/>
              <a:t/>
            </a:r>
            <a:br>
              <a:rPr dirty="0"/>
            </a:br>
            <a:r>
              <a:rPr lang="zh-CN" altLang="en-US" sz="1530" kern="0" dirty="0" smtClean="0">
                <a:solidFill>
                  <a:srgbClr val="000000"/>
                </a:solidFill>
                <a:latin typeface="Times New Roman" pitchFamily="65" charset="-122"/>
                <a:ea typeface="宋体" pitchFamily="65" charset="-122"/>
              </a:rPr>
              <a:t>求覆盖多部名著而给考生以阅读导向。简答题的第(1)道小题考查学生对相关名著的典型情</a:t>
            </a:r>
            <a:r>
              <a:rPr dirty="0"/>
              <a:t/>
            </a:r>
            <a:br>
              <a:rPr dirty="0"/>
            </a:br>
            <a:r>
              <a:rPr lang="zh-CN" altLang="en-US" sz="1530" kern="0" dirty="0" smtClean="0">
                <a:solidFill>
                  <a:srgbClr val="000000"/>
                </a:solidFill>
                <a:latin typeface="Times New Roman" pitchFamily="65" charset="-122"/>
                <a:ea typeface="宋体" pitchFamily="65" charset="-122"/>
              </a:rPr>
              <a:t>节及人物情感的掌握能力,第(2)小题考查学生对相关名著经典描写背后所体现的作者的认</a:t>
            </a:r>
            <a:r>
              <a:rPr dirty="0"/>
              <a:t/>
            </a:r>
            <a:br>
              <a:rPr dirty="0"/>
            </a:br>
            <a:r>
              <a:rPr lang="zh-CN" altLang="en-US" sz="1530" kern="0" dirty="0" smtClean="0">
                <a:solidFill>
                  <a:srgbClr val="000000"/>
                </a:solidFill>
                <a:latin typeface="Times New Roman" pitchFamily="65" charset="-122"/>
                <a:ea typeface="宋体" pitchFamily="65" charset="-122"/>
              </a:rPr>
              <a:t>识。读原著是答好该题的关键;以往的几乎所有答案都是从“写了什么”角度设置,本题60%</a:t>
            </a:r>
            <a:r>
              <a:rPr dirty="0"/>
              <a:t/>
            </a:r>
            <a:br>
              <a:rPr dirty="0"/>
            </a:br>
            <a:r>
              <a:rPr lang="zh-CN" altLang="en-US" sz="1530" kern="0" dirty="0" smtClean="0">
                <a:solidFill>
                  <a:srgbClr val="000000"/>
                </a:solidFill>
                <a:latin typeface="Times New Roman" pitchFamily="65" charset="-122"/>
                <a:ea typeface="宋体" pitchFamily="65" charset="-122"/>
              </a:rPr>
              <a:t>是从“为什么写”角度来命制的——“贾政对宝玉什么样的感情”和“这表明鲁迅有什么</a:t>
            </a:r>
            <a:r>
              <a:rPr dirty="0"/>
              <a:t/>
            </a:r>
            <a:br>
              <a:rPr dirty="0"/>
            </a:br>
            <a:r>
              <a:rPr lang="zh-CN" altLang="en-US" sz="1530" kern="0" dirty="0" smtClean="0">
                <a:solidFill>
                  <a:srgbClr val="000000"/>
                </a:solidFill>
                <a:latin typeface="Times New Roman" pitchFamily="65" charset="-122"/>
                <a:ea typeface="宋体" pitchFamily="65" charset="-122"/>
              </a:rPr>
              <a:t>样的认识”。还需要在明确名著写了什么的基础上体会人物和作者的情感、观点。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四、(2015江苏,23—24)名著阅读题。(15分)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不正确的两项</a:t>
            </a:r>
            <a:r>
              <a:rPr lang="zh-CN" altLang="en-US" sz="1530" kern="0" dirty="0" smtClean="0">
                <a:solidFill>
                  <a:srgbClr val="000000"/>
                </a:solidFill>
                <a:latin typeface="Times New Roman" pitchFamily="65" charset="-122"/>
                <a:ea typeface="宋体" pitchFamily="65" charset="-122"/>
              </a:rPr>
              <a:t>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A.《三国演义》中,关羽接受曹操赠送的新战袍后,仍将旧战袍穿在外面,说明关羽生活简朴,</a:t>
            </a:r>
            <a:r>
              <a:rPr dirty="0"/>
              <a:t/>
            </a:r>
            <a:br>
              <a:rPr dirty="0"/>
            </a:br>
            <a:r>
              <a:rPr lang="zh-CN" altLang="en-US" sz="1530" kern="0" dirty="0" smtClean="0">
                <a:solidFill>
                  <a:srgbClr val="000000"/>
                </a:solidFill>
                <a:latin typeface="Times New Roman" pitchFamily="65" charset="-122"/>
                <a:ea typeface="宋体" pitchFamily="65" charset="-122"/>
              </a:rPr>
              <a:t>对新战袍格外珍惜。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B.鲁迅《白光》中反复出现的“这回又完了!”既是指陈士成又一次的科举考试失败,也是暗</a:t>
            </a:r>
            <a:r>
              <a:rPr dirty="0"/>
              <a:t/>
            </a:r>
            <a:br>
              <a:rPr dirty="0"/>
            </a:br>
            <a:r>
              <a:rPr lang="zh-CN" altLang="en-US" sz="1530" kern="0" dirty="0" smtClean="0">
                <a:solidFill>
                  <a:srgbClr val="000000"/>
                </a:solidFill>
                <a:latin typeface="Times New Roman" pitchFamily="65" charset="-122"/>
                <a:ea typeface="宋体" pitchFamily="65" charset="-122"/>
              </a:rPr>
              <a:t>示他对人生前景的绝望。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C.《子夜》开头,吴荪甫的一九三年式雪铁笼汽车与吴老太爷的《太上感应篇》形成强烈</a:t>
            </a:r>
            <a:r>
              <a:rPr dirty="0"/>
              <a:t/>
            </a:r>
            <a:br>
              <a:rPr dirty="0"/>
            </a:br>
            <a:r>
              <a:rPr lang="zh-CN" altLang="en-US" sz="1530" kern="0" dirty="0" smtClean="0">
                <a:solidFill>
                  <a:srgbClr val="000000"/>
                </a:solidFill>
                <a:latin typeface="Times New Roman" pitchFamily="65" charset="-122"/>
                <a:ea typeface="宋体" pitchFamily="65" charset="-122"/>
              </a:rPr>
              <a:t>比照,标志着资产阶级全面压倒了封建阶级。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D.第一幕开场时,哈姆莱特的父亲被克劳迪斯杀害,造成了哈姆莱特与克劳迪斯之间不断的争</a:t>
            </a:r>
            <a:r>
              <a:rPr dirty="0"/>
              <a:t/>
            </a:r>
            <a:br>
              <a:rPr dirty="0"/>
            </a:br>
            <a:r>
              <a:rPr lang="zh-CN" altLang="en-US" sz="1530" kern="0" dirty="0" smtClean="0">
                <a:solidFill>
                  <a:srgbClr val="000000"/>
                </a:solidFill>
                <a:latin typeface="Times New Roman" pitchFamily="65" charset="-122"/>
                <a:ea typeface="宋体" pitchFamily="65" charset="-122"/>
              </a:rPr>
              <a:t>斗,全剧人物无一例外被卷入其中。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E.《老人与海》中,老人年轻时曾在黄昏时分看到海滩上的狮子,后来又多次梦到狮子,这里的</a:t>
            </a:r>
            <a:r>
              <a:rPr dirty="0"/>
              <a:t/>
            </a:r>
            <a:br>
              <a:rPr dirty="0"/>
            </a:br>
            <a:r>
              <a:rPr lang="zh-CN" altLang="en-US" sz="1530" kern="0" dirty="0" smtClean="0">
                <a:solidFill>
                  <a:srgbClr val="000000"/>
                </a:solidFill>
                <a:latin typeface="Times New Roman" pitchFamily="65" charset="-122"/>
                <a:ea typeface="宋体" pitchFamily="65" charset="-122"/>
              </a:rPr>
              <a:t>狮子象征着旺盛的生命力和青春。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(1)在《红楼梦》第四十回“史太君两宴大观园,金鸳鸯三宣牙牌令”中,鸳鸯说:“天天咱们</a:t>
            </a:r>
            <a:r>
              <a:rPr dirty="0"/>
              <a:t/>
            </a:r>
            <a:br>
              <a:rPr dirty="0"/>
            </a:br>
            <a:r>
              <a:rPr lang="zh-CN" altLang="en-US" sz="1530" kern="0" dirty="0" smtClean="0">
                <a:solidFill>
                  <a:srgbClr val="000000"/>
                </a:solidFill>
                <a:latin typeface="Times New Roman" pitchFamily="65" charset="-122"/>
                <a:ea typeface="宋体" pitchFamily="65" charset="-122"/>
              </a:rPr>
              <a:t>说,外头老爷们吃酒吃饭,都有一个篾片相公,拿他取笑儿。咱们今儿也得了一个女篾片了。”</a:t>
            </a:r>
            <a:r>
              <a:rPr dirty="0"/>
              <a:t/>
            </a:r>
            <a:br>
              <a:rPr dirty="0"/>
            </a:br>
            <a:r>
              <a:rPr lang="zh-CN" altLang="en-US" sz="1530" kern="0" dirty="0" smtClean="0">
                <a:solidFill>
                  <a:srgbClr val="000000"/>
                </a:solidFill>
                <a:latin typeface="Times New Roman" pitchFamily="65" charset="-122"/>
                <a:ea typeface="宋体" pitchFamily="65" charset="-122"/>
              </a:rPr>
              <a:t>鸳鸯她们要取笑的“女篾片”指谁?请结合本回情节,归纳她的性格特征。(5分)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(2)《边城》中,端午赛龙舟,二老失足落水,上岸后迎面碰上翠翠。翠翠没有说话,到处找黄</a:t>
            </a:r>
            <a:r>
              <a:rPr dirty="0"/>
              <a:t/>
            </a:r>
            <a:br>
              <a:rPr dirty="0"/>
            </a:br>
            <a:r>
              <a:rPr lang="zh-CN" altLang="en-US" sz="1530" kern="0" dirty="0" smtClean="0">
                <a:solidFill>
                  <a:srgbClr val="000000"/>
                </a:solidFill>
                <a:latin typeface="Times New Roman" pitchFamily="65" charset="-122"/>
                <a:ea typeface="宋体" pitchFamily="65" charset="-122"/>
              </a:rPr>
              <a:t>狗。黄狗泅水而来,翠翠说:“得了,你又不翻船,谁要你落水呢?”翠翠对黄狗说话这一情节,体</a:t>
            </a:r>
            <a:r>
              <a:rPr dirty="0"/>
              <a:t/>
            </a:r>
            <a:br>
              <a:rPr dirty="0"/>
            </a:br>
            <a:r>
              <a:rPr lang="zh-CN" altLang="en-US" sz="1530" kern="0" dirty="0" smtClean="0">
                <a:solidFill>
                  <a:srgbClr val="000000"/>
                </a:solidFill>
                <a:latin typeface="Times New Roman" pitchFamily="65" charset="-122"/>
                <a:ea typeface="宋体" pitchFamily="65" charset="-122"/>
              </a:rPr>
              <a:t>现了她什么样的心理活动?(5分)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5034831"/>
            <a:chOff x="539750" y="1080000"/>
            <a:chExt cx="8127250" cy="5034831"/>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AD　A.《三国演义》原句:关公受之,穿于衣底,上仍用旧袍罩之。操笑曰:“云长何</a:t>
              </a:r>
              <a:r>
                <a:rPr dirty="0"/>
                <a:t/>
              </a:r>
              <a:br>
                <a:rPr dirty="0"/>
              </a:br>
              <a:r>
                <a:rPr lang="zh-CN" altLang="en-US" sz="1530" kern="0" dirty="0" smtClean="0">
                  <a:solidFill>
                    <a:srgbClr val="000000"/>
                  </a:solidFill>
                  <a:latin typeface="Times New Roman" pitchFamily="65" charset="-122"/>
                  <a:ea typeface="宋体" pitchFamily="65" charset="-122"/>
                </a:rPr>
                <a:t>如此之俭乎?”公曰:“某非俭也。旧袍乃刘皇叔所赐,某穿之如见兄面,不敢以丞相之新赐而</a:t>
              </a:r>
              <a:r>
                <a:rPr dirty="0"/>
                <a:t/>
              </a:r>
              <a:br>
                <a:rPr dirty="0"/>
              </a:br>
              <a:r>
                <a:rPr lang="zh-CN" altLang="en-US" sz="1530" kern="0" dirty="0" smtClean="0">
                  <a:solidFill>
                    <a:srgbClr val="000000"/>
                  </a:solidFill>
                  <a:latin typeface="Times New Roman" pitchFamily="65" charset="-122"/>
                  <a:ea typeface="宋体" pitchFamily="65" charset="-122"/>
                </a:rPr>
                <a:t>忘兄长之旧赐,故穿于上。”这正体现了关羽对刘备的忠诚仁义之心。D.《哈姆莱特》中的</a:t>
              </a:r>
              <a:r>
                <a:rPr dirty="0"/>
                <a:t/>
              </a:r>
              <a:br>
                <a:rPr dirty="0"/>
              </a:br>
              <a:r>
                <a:rPr lang="zh-CN" altLang="en-US" sz="1530" kern="0" dirty="0" smtClean="0">
                  <a:solidFill>
                    <a:srgbClr val="000000"/>
                  </a:solidFill>
                  <a:latin typeface="Times New Roman" pitchFamily="65" charset="-122"/>
                  <a:ea typeface="宋体" pitchFamily="65" charset="-122"/>
                </a:rPr>
                <a:t>霍拉旭是哈姆莱特大学密友,他没有直接卷入王室的阴谋,所以他成了哈姆莱特的传声筒,莎士</a:t>
              </a:r>
              <a:r>
                <a:rPr dirty="0"/>
                <a:t/>
              </a:r>
              <a:br>
                <a:rPr dirty="0"/>
              </a:br>
              <a:r>
                <a:rPr lang="zh-CN" altLang="en-US" sz="1530" kern="0" dirty="0" smtClean="0">
                  <a:solidFill>
                    <a:srgbClr val="000000"/>
                  </a:solidFill>
                  <a:latin typeface="Times New Roman" pitchFamily="65" charset="-122"/>
                  <a:ea typeface="宋体" pitchFamily="65" charset="-122"/>
                </a:rPr>
                <a:t>比亚用他来烘托剧情。他也是唯一一个活到全剧结束的主要角色。</a:t>
              </a:r>
              <a:endParaRPr lang="zh-CN" altLang="en-US" dirty="0"/>
            </a:p>
          </p:txBody>
        </p:sp>
        <p:sp>
          <p:nvSpPr>
            <p:cNvPr id="3" name="TextBox 2"/>
            <p:cNvSpPr txBox="1"/>
            <p:nvPr/>
          </p:nvSpPr>
          <p:spPr>
            <a:xfrm>
              <a:off x="539750" y="327739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(1)刘姥姥。朴实善良,善解人意;老于世故,精明狡黠;幽默风趣,性格诙谐;顺从讨好,偶</a:t>
              </a:r>
              <a:r>
                <a:rPr dirty="0"/>
                <a:t/>
              </a:r>
              <a:br>
                <a:rPr dirty="0"/>
              </a:br>
              <a:r>
                <a:rPr lang="zh-CN" altLang="en-US" sz="1530" kern="0" dirty="0" smtClean="0">
                  <a:solidFill>
                    <a:srgbClr val="000000"/>
                  </a:solidFill>
                  <a:latin typeface="Times New Roman" pitchFamily="65" charset="-122"/>
                  <a:ea typeface="宋体" pitchFamily="65" charset="-122"/>
                </a:rPr>
                <a:t>有反抗。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(2)因为听到碾坊一事,心中有些忧愁、嗔怪;因为二老明明对自己有意,又隐隐地有些欢喜。</a:t>
              </a:r>
              <a:endParaRPr lang="zh-CN" altLang="en-US" dirty="0"/>
            </a:p>
          </p:txBody>
        </p:sp>
        <p:sp>
          <p:nvSpPr>
            <p:cNvPr id="4" name="TextBox 2"/>
            <p:cNvSpPr txBox="1"/>
            <p:nvPr/>
          </p:nvSpPr>
          <p:spPr>
            <a:xfrm>
              <a:off x="539750" y="434896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(1)《红楼梦》原文:李纨是个厚道人,听了不解。凤姐儿却知是说的是刘姥姥了。篾</a:t>
              </a:r>
              <a:r>
                <a:rPr dirty="0"/>
                <a:t/>
              </a:r>
              <a:br>
                <a:rPr dirty="0"/>
              </a:br>
              <a:r>
                <a:rPr lang="zh-CN" altLang="en-US" sz="1530" kern="0" dirty="0" smtClean="0">
                  <a:solidFill>
                    <a:srgbClr val="000000"/>
                  </a:solidFill>
                  <a:latin typeface="Times New Roman" pitchFamily="65" charset="-122"/>
                  <a:ea typeface="宋体" pitchFamily="65" charset="-122"/>
                </a:rPr>
                <a:t>片,旧时依附于富贵人家,为主子帮闲凑趣的人,也叫“清客”。应结合本回情节,并联系涉及</a:t>
              </a:r>
              <a:r>
                <a:rPr dirty="0"/>
                <a:t/>
              </a:r>
              <a:br>
                <a:rPr dirty="0"/>
              </a:br>
              <a:r>
                <a:rPr lang="zh-CN" altLang="en-US" sz="1530" kern="0" dirty="0" smtClean="0">
                  <a:solidFill>
                    <a:srgbClr val="000000"/>
                  </a:solidFill>
                  <a:latin typeface="Times New Roman" pitchFamily="65" charset="-122"/>
                  <a:ea typeface="宋体" pitchFamily="65" charset="-122"/>
                </a:rPr>
                <a:t>刘姥姥的其他各回中的相关情节,从不同角度分析刘姥姥的性格特征并分点概括。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(2)根据《边城》中翠翠与二老初次相遇的前后情节可知,翠翠心里一方面责怪,另一方面又有</a:t>
              </a:r>
              <a:r>
                <a:rPr dirty="0"/>
                <a:t/>
              </a:r>
              <a:br>
                <a:rPr dirty="0"/>
              </a:br>
              <a:r>
                <a:rPr lang="zh-CN" altLang="en-US" sz="1530" kern="0" dirty="0" smtClean="0">
                  <a:solidFill>
                    <a:srgbClr val="000000"/>
                  </a:solidFill>
                  <a:latin typeface="Times New Roman" pitchFamily="65" charset="-122"/>
                  <a:ea typeface="宋体" pitchFamily="65" charset="-122"/>
                </a:rPr>
                <a:t>欢喜,通过这一细节充分体现了翠翠的单纯可爱和对爱情的觉醒意识。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五、(2014江苏,24—25)名著阅读题。(15分)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不正确的两项</a:t>
            </a:r>
            <a:r>
              <a:rPr lang="zh-CN" altLang="en-US" sz="1530" kern="0" dirty="0" smtClean="0">
                <a:solidFill>
                  <a:srgbClr val="000000"/>
                </a:solidFill>
                <a:latin typeface="Times New Roman" pitchFamily="65" charset="-122"/>
                <a:ea typeface="宋体" pitchFamily="65" charset="-122"/>
              </a:rPr>
              <a:t>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A.《三国演义》中,徐庶之母大骂徐庶不识刘备之伪,“玷辱祖宗,空生于天地间”,骂完自缢</a:t>
            </a:r>
            <a:r>
              <a:rPr dirty="0"/>
              <a:t/>
            </a:r>
            <a:br>
              <a:rPr dirty="0"/>
            </a:br>
            <a:r>
              <a:rPr lang="zh-CN" altLang="en-US" sz="1530" kern="0" dirty="0" smtClean="0">
                <a:solidFill>
                  <a:srgbClr val="000000"/>
                </a:solidFill>
                <a:latin typeface="Times New Roman" pitchFamily="65" charset="-122"/>
                <a:ea typeface="宋体" pitchFamily="65" charset="-122"/>
              </a:rPr>
              <a:t>而死,其行动具有鲜明的拥曹反刘的倾向。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B.茅盾《子夜》主要描写光怪陆离、大开大阖的都市生活场景,仅第四章写到双桥镇的农民</a:t>
            </a:r>
            <a:r>
              <a:rPr dirty="0"/>
              <a:t/>
            </a:r>
            <a:br>
              <a:rPr dirty="0"/>
            </a:br>
            <a:r>
              <a:rPr lang="zh-CN" altLang="en-US" sz="1530" kern="0" dirty="0" smtClean="0">
                <a:solidFill>
                  <a:srgbClr val="000000"/>
                </a:solidFill>
                <a:latin typeface="Times New Roman" pitchFamily="65" charset="-122"/>
                <a:ea typeface="宋体" pitchFamily="65" charset="-122"/>
              </a:rPr>
              <a:t>暴动,所以此章游离了整部小说。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C.《边城》由今年即将到来的端午节写起,回溯之前的两个端午节,因而整部小说都洋溢着赛</a:t>
            </a:r>
            <a:r>
              <a:rPr dirty="0"/>
              <a:t/>
            </a:r>
            <a:br>
              <a:rPr dirty="0"/>
            </a:br>
            <a:r>
              <a:rPr lang="zh-CN" altLang="en-US" sz="1530" kern="0" dirty="0" smtClean="0">
                <a:solidFill>
                  <a:srgbClr val="000000"/>
                </a:solidFill>
                <a:latin typeface="Times New Roman" pitchFamily="65" charset="-122"/>
                <a:ea typeface="宋体" pitchFamily="65" charset="-122"/>
              </a:rPr>
              <a:t>龙舟、捉鸭子的狂欢气氛。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D.《哈姆莱特》采用多线索布局,哈姆莱特、雷欧提斯和福丁布拉斯三条线索安排得繁简得</a:t>
            </a:r>
            <a:r>
              <a:rPr dirty="0"/>
              <a:t/>
            </a:r>
            <a:br>
              <a:rPr dirty="0"/>
            </a:br>
            <a:r>
              <a:rPr lang="zh-CN" altLang="en-US" sz="1530" kern="0" dirty="0" smtClean="0">
                <a:solidFill>
                  <a:srgbClr val="000000"/>
                </a:solidFill>
                <a:latin typeface="Times New Roman" pitchFamily="65" charset="-122"/>
                <a:ea typeface="宋体" pitchFamily="65" charset="-122"/>
              </a:rPr>
              <a:t>当、缓急有序,全剧气势跌宕起伏。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E.泰戈尔《飞鸟集》歌颂了自然、生命与爱情,诗句如格言般短小精致,具有浓郁的抒情性和</a:t>
            </a:r>
            <a:r>
              <a:rPr dirty="0"/>
              <a:t/>
            </a:r>
            <a:br>
              <a:rPr dirty="0"/>
            </a:br>
            <a:r>
              <a:rPr lang="zh-CN" altLang="en-US" sz="1530" kern="0" dirty="0" smtClean="0">
                <a:solidFill>
                  <a:srgbClr val="000000"/>
                </a:solidFill>
                <a:latin typeface="Times New Roman" pitchFamily="65" charset="-122"/>
                <a:ea typeface="宋体" pitchFamily="65" charset="-122"/>
              </a:rPr>
              <a:t>隽永的哲理性,语言清新,意象美妙。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(1)《红楼梦》不同的版本中,凹晶馆联诗一回,黛玉的名句,一为“冷月葬花魂”,一为“冷月</a:t>
            </a:r>
            <a:r>
              <a:rPr dirty="0"/>
              <a:t/>
            </a:r>
            <a:br>
              <a:rPr dirty="0"/>
            </a:br>
            <a:r>
              <a:rPr lang="zh-CN" altLang="en-US" sz="1530" kern="0" dirty="0" smtClean="0">
                <a:solidFill>
                  <a:srgbClr val="000000"/>
                </a:solidFill>
                <a:latin typeface="Times New Roman" pitchFamily="65" charset="-122"/>
                <a:ea typeface="宋体" pitchFamily="65" charset="-122"/>
              </a:rPr>
              <a:t>葬诗魂”。请从小说情节和主题两个方面,分别说明“葬花魂”与“葬诗魂”的依据。(6分)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(2)鲁迅《故乡》的结尾处,“我想到希望,忽然害怕起来了”,因为希望不过是“自己手制的</a:t>
            </a:r>
            <a:r>
              <a:rPr dirty="0"/>
              <a:t/>
            </a:r>
            <a:br>
              <a:rPr dirty="0"/>
            </a:br>
            <a:r>
              <a:rPr lang="zh-CN" altLang="en-US" sz="1530" kern="0" dirty="0" smtClean="0">
                <a:solidFill>
                  <a:srgbClr val="000000"/>
                </a:solidFill>
                <a:latin typeface="Times New Roman" pitchFamily="65" charset="-122"/>
                <a:ea typeface="宋体" pitchFamily="65" charset="-122"/>
              </a:rPr>
              <a:t>偶像”。接着,“我”又想:“希望是本无所谓有,无所谓无的。这正如地上的路;其实地上本</a:t>
            </a:r>
            <a:r>
              <a:rPr dirty="0"/>
              <a:t/>
            </a:r>
            <a:br>
              <a:rPr dirty="0"/>
            </a:br>
            <a:r>
              <a:rPr lang="zh-CN" altLang="en-US" sz="1530" kern="0" dirty="0" smtClean="0">
                <a:solidFill>
                  <a:srgbClr val="000000"/>
                </a:solidFill>
                <a:latin typeface="Times New Roman" pitchFamily="65" charset="-122"/>
                <a:ea typeface="宋体" pitchFamily="65" charset="-122"/>
              </a:rPr>
              <a:t>没有路,走的人多了,也便成了路。”这两个想法之间有什么关系?反映了作家什么样的心态?</a:t>
            </a:r>
            <a:r>
              <a:rPr dirty="0"/>
              <a:t/>
            </a:r>
            <a:br>
              <a:rPr dirty="0"/>
            </a:br>
            <a:r>
              <a:rPr lang="zh-CN" altLang="en-US" sz="1530" kern="0" dirty="0" smtClean="0">
                <a:solidFill>
                  <a:srgbClr val="000000"/>
                </a:solidFill>
                <a:latin typeface="Times New Roman" pitchFamily="65" charset="-122"/>
                <a:ea typeface="宋体" pitchFamily="65" charset="-122"/>
              </a:rPr>
              <a:t>(4分)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855297"/>
            <a:chOff x="539750" y="1080000"/>
            <a:chExt cx="8127250" cy="4855297"/>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AC　A.原文:“急往见其母,泣拜于堂下。母大惊曰:‘汝何故至此?’庶曰:‘近于新</a:t>
              </a:r>
              <a:r>
                <a:rPr dirty="0"/>
                <a:t/>
              </a:r>
              <a:br>
                <a:rPr dirty="0"/>
              </a:br>
              <a:r>
                <a:rPr lang="zh-CN" altLang="en-US" sz="1530" kern="0" dirty="0" smtClean="0">
                  <a:solidFill>
                    <a:srgbClr val="000000"/>
                  </a:solidFill>
                  <a:latin typeface="Times New Roman" pitchFamily="65" charset="-122"/>
                  <a:ea typeface="宋体" pitchFamily="65" charset="-122"/>
                </a:rPr>
                <a:t>野事刘豫州;因得母书,故星夜至此。’徐母勃然大怒,拍案骂曰:‘辱子飘荡江湖数年,吾以为</a:t>
              </a:r>
              <a:r>
                <a:rPr dirty="0"/>
                <a:t/>
              </a:r>
              <a:br>
                <a:rPr dirty="0"/>
              </a:br>
              <a:r>
                <a:rPr lang="zh-CN" altLang="en-US" sz="1530" kern="0" dirty="0" smtClean="0">
                  <a:solidFill>
                    <a:srgbClr val="000000"/>
                  </a:solidFill>
                  <a:latin typeface="Times New Roman" pitchFamily="65" charset="-122"/>
                  <a:ea typeface="宋体" pitchFamily="65" charset="-122"/>
                </a:rPr>
                <a:t>汝学业有进,何其反不如初也!汝既读书,须知忠孝不能两全。岂不识曹操欺君罔上之贼?刘玄</a:t>
              </a:r>
              <a:r>
                <a:rPr dirty="0"/>
                <a:t/>
              </a:r>
              <a:br>
                <a:rPr dirty="0"/>
              </a:br>
              <a:r>
                <a:rPr lang="zh-CN" altLang="en-US" sz="1530" kern="0" dirty="0" smtClean="0">
                  <a:solidFill>
                    <a:srgbClr val="000000"/>
                  </a:solidFill>
                  <a:latin typeface="Times New Roman" pitchFamily="65" charset="-122"/>
                  <a:ea typeface="宋体" pitchFamily="65" charset="-122"/>
                </a:rPr>
                <a:t>德仁义布于四海,况又汉室之胄,汝既事之,得其主矣。今凭一纸伪书,更不详察,遂弃明投暗,自</a:t>
              </a:r>
              <a:r>
                <a:rPr dirty="0"/>
                <a:t/>
              </a:r>
              <a:br>
                <a:rPr dirty="0"/>
              </a:br>
              <a:r>
                <a:rPr lang="zh-CN" altLang="en-US" sz="1530" kern="0" dirty="0" smtClean="0">
                  <a:solidFill>
                    <a:srgbClr val="000000"/>
                  </a:solidFill>
                  <a:latin typeface="Times New Roman" pitchFamily="65" charset="-122"/>
                  <a:ea typeface="宋体" pitchFamily="65" charset="-122"/>
                </a:rPr>
                <a:t>取恶名,真愚夫也!吾有何面目与汝相见!汝玷辱祖宗,空生于天地间耳!’骂得徐庶拜伏于地,不</a:t>
              </a:r>
              <a:r>
                <a:rPr dirty="0"/>
                <a:t/>
              </a:r>
              <a:br>
                <a:rPr dirty="0"/>
              </a:br>
              <a:r>
                <a:rPr lang="zh-CN" altLang="en-US" sz="1530" kern="0" dirty="0" smtClean="0">
                  <a:solidFill>
                    <a:srgbClr val="000000"/>
                  </a:solidFill>
                  <a:latin typeface="Times New Roman" pitchFamily="65" charset="-122"/>
                  <a:ea typeface="宋体" pitchFamily="65" charset="-122"/>
                </a:rPr>
                <a:t>敢仰视。母自转入屏风后去了。少顷,家人出报曰:‘老夫人自缢于梁间。’徐庶慌入救时,母</a:t>
              </a:r>
              <a:r>
                <a:rPr dirty="0"/>
                <a:t/>
              </a:r>
              <a:br>
                <a:rPr dirty="0"/>
              </a:br>
              <a:r>
                <a:rPr lang="zh-CN" altLang="en-US" sz="1530" kern="0" dirty="0" smtClean="0">
                  <a:solidFill>
                    <a:srgbClr val="000000"/>
                  </a:solidFill>
                  <a:latin typeface="Times New Roman" pitchFamily="65" charset="-122"/>
                  <a:ea typeface="宋体" pitchFamily="65" charset="-122"/>
                </a:rPr>
                <a:t>气已绝。”可见徐庶之母并未拥曹反刘,而是正好相反。“徐庶之母大骂徐庶不识刘备之</a:t>
              </a:r>
              <a:r>
                <a:rPr dirty="0"/>
                <a:t/>
              </a:r>
              <a:br>
                <a:rPr dirty="0"/>
              </a:br>
              <a:r>
                <a:rPr lang="zh-CN" altLang="en-US" sz="1530" kern="0" dirty="0" smtClean="0">
                  <a:solidFill>
                    <a:srgbClr val="000000"/>
                  </a:solidFill>
                  <a:latin typeface="Times New Roman" pitchFamily="65" charset="-122"/>
                  <a:ea typeface="宋体" pitchFamily="65" charset="-122"/>
                </a:rPr>
                <a:t>伪”是错误的。C.《边城》结尾:天保与傩送一个身亡,一个出走,祖父也在一个暴风雨的夜晚</a:t>
              </a:r>
              <a:r>
                <a:rPr dirty="0"/>
                <a:t/>
              </a:r>
              <a:br>
                <a:rPr dirty="0"/>
              </a:br>
              <a:r>
                <a:rPr lang="zh-CN" altLang="en-US" sz="1530" kern="0" dirty="0" smtClean="0">
                  <a:solidFill>
                    <a:srgbClr val="000000"/>
                  </a:solidFill>
                  <a:latin typeface="Times New Roman" pitchFamily="65" charset="-122"/>
                  <a:ea typeface="宋体" pitchFamily="65" charset="-122"/>
                </a:rPr>
                <a:t>死去,一个顺乎自然的爱情故事以悲剧告终。所以C项说“整部小说都洋溢”“狂欢气氛”</a:t>
              </a:r>
              <a:r>
                <a:rPr dirty="0"/>
                <a:t/>
              </a:r>
              <a:br>
                <a:rPr dirty="0"/>
              </a:br>
              <a:r>
                <a:rPr lang="zh-CN" altLang="en-US" sz="1530" kern="0" dirty="0" smtClean="0">
                  <a:solidFill>
                    <a:srgbClr val="000000"/>
                  </a:solidFill>
                  <a:latin typeface="Times New Roman" pitchFamily="65" charset="-122"/>
                  <a:ea typeface="宋体" pitchFamily="65" charset="-122"/>
                </a:rPr>
                <a:t>不正确。</a:t>
              </a:r>
              <a:endParaRPr lang="zh-CN" altLang="en-US" dirty="0"/>
            </a:p>
          </p:txBody>
        </p:sp>
        <p:sp>
          <p:nvSpPr>
            <p:cNvPr id="3" name="TextBox 2"/>
            <p:cNvSpPr txBox="1"/>
            <p:nvPr/>
          </p:nvSpPr>
          <p:spPr>
            <a:xfrm>
              <a:off x="539750" y="49204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(1)“葬花魂”的依据:小说中有黛玉葬花的重要情节;表达女性精神在一个时代的毁</a:t>
              </a:r>
              <a:r>
                <a:rPr dirty="0"/>
                <a:t/>
              </a:r>
              <a:br>
                <a:rPr dirty="0"/>
              </a:br>
              <a:r>
                <a:rPr lang="zh-CN" altLang="en-US" sz="1530" kern="0" dirty="0" smtClean="0">
                  <a:solidFill>
                    <a:srgbClr val="000000"/>
                  </a:solidFill>
                  <a:latin typeface="Times New Roman" pitchFamily="65" charset="-122"/>
                  <a:ea typeface="宋体" pitchFamily="65" charset="-122"/>
                </a:rPr>
                <a:t>灭。“葬诗魂”的依据:小说中多有黛玉吟诗的情节;表达对诗意消亡的哀悼。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(2)关系:后者否定前者。心态:自己感到虚无、迷茫、寂寞,但不愿将它们传递给读者。</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(1)“寒塘渡鹤影,冷月葬花魂”是红楼梦里史湘云和林黛玉的联诗。鹤过寒塘垂影渡,</a:t>
            </a:r>
            <a:r>
              <a:rPr dirty="0"/>
              <a:t/>
            </a:r>
            <a:br>
              <a:rPr dirty="0"/>
            </a:br>
            <a:r>
              <a:rPr lang="zh-CN" altLang="en-US" sz="1530" kern="0" dirty="0" smtClean="0">
                <a:solidFill>
                  <a:srgbClr val="000000"/>
                </a:solidFill>
                <a:latin typeface="Times New Roman" pitchFamily="65" charset="-122"/>
                <a:ea typeface="宋体" pitchFamily="65" charset="-122"/>
              </a:rPr>
              <a:t>冷月照花葬魂归。从字面角度来讲就是描写了两个场景,鹤飞过寒塘,但诗人不直写,而是写鹤</a:t>
            </a:r>
            <a:r>
              <a:rPr dirty="0"/>
              <a:t/>
            </a:r>
            <a:br>
              <a:rPr dirty="0"/>
            </a:br>
            <a:r>
              <a:rPr lang="zh-CN" altLang="en-US" sz="1530" kern="0" dirty="0" smtClean="0">
                <a:solidFill>
                  <a:srgbClr val="000000"/>
                </a:solidFill>
                <a:latin typeface="Times New Roman" pitchFamily="65" charset="-122"/>
                <a:ea typeface="宋体" pitchFamily="65" charset="-122"/>
              </a:rPr>
              <a:t>影渡过了寒塘。冷月照花,花谢花归花落尘。其实是诗人葬花,但她却选了葬花场景中默默注</a:t>
            </a:r>
            <a:r>
              <a:rPr dirty="0"/>
              <a:t/>
            </a:r>
            <a:br>
              <a:rPr dirty="0"/>
            </a:br>
            <a:r>
              <a:rPr lang="zh-CN" altLang="en-US" sz="1530" kern="0" dirty="0" smtClean="0">
                <a:solidFill>
                  <a:srgbClr val="000000"/>
                </a:solidFill>
                <a:latin typeface="Times New Roman" pitchFamily="65" charset="-122"/>
                <a:ea typeface="宋体" pitchFamily="65" charset="-122"/>
              </a:rPr>
              <a:t>视着这一切的冷月,将心寄托在冷月身上,表达情思。要结合原著,合理说明,注意分清要点。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(2)鲁迅当时怀着救国救民的思想,一心想改变国民的劣根性,但任重道远,能不能完成还是个</a:t>
            </a:r>
            <a:r>
              <a:rPr dirty="0"/>
              <a:t/>
            </a:r>
            <a:br>
              <a:rPr dirty="0"/>
            </a:br>
            <a:r>
              <a:rPr lang="zh-CN" altLang="en-US" sz="1530" kern="0" dirty="0" smtClean="0">
                <a:solidFill>
                  <a:srgbClr val="000000"/>
                </a:solidFill>
                <a:latin typeface="Times New Roman" pitchFamily="65" charset="-122"/>
                <a:ea typeface="宋体" pitchFamily="65" charset="-122"/>
              </a:rPr>
              <a:t>未知数,自己的未来究竟会怎样?一想到这,鲁迅的心里有一种发慌的感觉,突然就害怕起来</a:t>
            </a:r>
            <a:r>
              <a:rPr dirty="0"/>
              <a:t/>
            </a:r>
            <a:br>
              <a:rPr dirty="0"/>
            </a:br>
            <a:r>
              <a:rPr lang="zh-CN" altLang="en-US" sz="1530" kern="0" dirty="0" smtClean="0">
                <a:solidFill>
                  <a:srgbClr val="000000"/>
                </a:solidFill>
                <a:latin typeface="Times New Roman" pitchFamily="65" charset="-122"/>
                <a:ea typeface="宋体" pitchFamily="65" charset="-122"/>
              </a:rPr>
              <a:t>了。至于“路”的说明,只是想表达一种善意的“希望”和良好的祝愿。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8985" y="95791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580387"/>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grpSp>
        <p:nvGrpSpPr>
          <p:cNvPr id="8" name="组合 7"/>
          <p:cNvGrpSpPr/>
          <p:nvPr/>
        </p:nvGrpSpPr>
        <p:grpSpPr>
          <a:xfrm>
            <a:off x="540000" y="2107127"/>
            <a:ext cx="8145800" cy="4546902"/>
            <a:chOff x="540000" y="2107127"/>
            <a:chExt cx="8145800" cy="4546902"/>
          </a:xfrm>
        </p:grpSpPr>
        <p:sp>
          <p:nvSpPr>
            <p:cNvPr id="2" name="TextBox 2"/>
            <p:cNvSpPr txBox="1"/>
            <p:nvPr/>
          </p:nvSpPr>
          <p:spPr>
            <a:xfrm>
              <a:off x="540000" y="210712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一、(2018江苏,24—25)名著阅读题。(15分)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不正确的两项</a:t>
              </a:r>
              <a:r>
                <a:rPr lang="zh-CN" altLang="en-US" sz="1530" kern="0" dirty="0" smtClean="0">
                  <a:solidFill>
                    <a:srgbClr val="000000"/>
                  </a:solidFill>
                  <a:latin typeface="Times New Roman" pitchFamily="65" charset="-122"/>
                  <a:ea typeface="宋体" pitchFamily="65" charset="-122"/>
                </a:rPr>
                <a:t>是(5分)(选择两项且全答对得5分,选择两项只答对一</a:t>
              </a:r>
              <a:r>
                <a:rPr dirty="0"/>
                <a:t/>
              </a:r>
              <a:br>
                <a:rPr dirty="0"/>
              </a:br>
              <a:r>
                <a:rPr lang="zh-CN" altLang="en-US" sz="1530" kern="0" dirty="0" smtClean="0">
                  <a:solidFill>
                    <a:srgbClr val="000000"/>
                  </a:solidFill>
                  <a:latin typeface="Times New Roman" pitchFamily="65" charset="-122"/>
                  <a:ea typeface="宋体" pitchFamily="65" charset="-122"/>
                </a:rPr>
                <a:t>项得2分,其余情况得0分)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A.《三国演义》中,曹操攻陷徐州后,派遣张辽劝降陷入困境中的关羽,关羽提出了“卸甲”的</a:t>
              </a:r>
              <a:r>
                <a:rPr dirty="0"/>
                <a:t/>
              </a:r>
              <a:br>
                <a:rPr dirty="0"/>
              </a:br>
              <a:r>
                <a:rPr lang="zh-CN" altLang="en-US" sz="1530" kern="0" dirty="0" smtClean="0">
                  <a:solidFill>
                    <a:srgbClr val="000000"/>
                  </a:solidFill>
                  <a:latin typeface="Times New Roman" pitchFamily="65" charset="-122"/>
                  <a:ea typeface="宋体" pitchFamily="65" charset="-122"/>
                </a:rPr>
                <a:t>三个条件,这一情节突出了关羽的忠义形象。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B.《茶馆》中,秦仲义说:“只有那么办,国家才能富强!”他说的“那么办”是指通过收回房</a:t>
              </a:r>
              <a:r>
                <a:rPr dirty="0"/>
                <a:t/>
              </a:r>
              <a:br>
                <a:rPr dirty="0"/>
              </a:br>
              <a:r>
                <a:rPr lang="zh-CN" altLang="en-US" sz="1530" kern="0" dirty="0" smtClean="0">
                  <a:solidFill>
                    <a:srgbClr val="000000"/>
                  </a:solidFill>
                  <a:latin typeface="Times New Roman" pitchFamily="65" charset="-122"/>
                  <a:ea typeface="宋体" pitchFamily="65" charset="-122"/>
                </a:rPr>
                <a:t>子、卖掉土地等途径,筹集资金来开办工厂。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C.《风波》中,七斤曾经在喝醉后骂有些遗老臭味的赵七爷是“贱胎”,并在革命后很快剪掉</a:t>
              </a:r>
              <a:r>
                <a:rPr dirty="0"/>
                <a:t/>
              </a:r>
              <a:br>
                <a:rPr dirty="0"/>
              </a:br>
              <a:r>
                <a:rPr lang="zh-CN" altLang="en-US" sz="1530" kern="0" dirty="0" smtClean="0">
                  <a:solidFill>
                    <a:srgbClr val="000000"/>
                  </a:solidFill>
                  <a:latin typeface="Times New Roman" pitchFamily="65" charset="-122"/>
                  <a:ea typeface="宋体" pitchFamily="65" charset="-122"/>
                </a:rPr>
                <a:t>了辫子,这体现了他是一个具有新思想的农民。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D.《老人与海》中,老渔夫圣地亚哥奋力捕到的大马林鱼被鲨鱼给毁了,回到港口后,男孩遗憾</a:t>
              </a:r>
              <a:r>
                <a:rPr dirty="0"/>
                <a:t/>
              </a:r>
              <a:br>
                <a:rPr dirty="0"/>
              </a:br>
              <a:r>
                <a:rPr lang="zh-CN" altLang="en-US" sz="1530" kern="0" dirty="0" smtClean="0">
                  <a:solidFill>
                    <a:srgbClr val="000000"/>
                  </a:solidFill>
                  <a:latin typeface="Times New Roman" pitchFamily="65" charset="-122"/>
                  <a:ea typeface="宋体" pitchFamily="65" charset="-122"/>
                </a:rPr>
                <a:t>地对他说,以后他们俩不能一起捕鱼了。</a:t>
              </a:r>
              <a:endParaRPr lang="zh-CN" altLang="en-US" dirty="0"/>
            </a:p>
          </p:txBody>
        </p:sp>
        <p:sp>
          <p:nvSpPr>
            <p:cNvPr id="7" name="TextBox 2"/>
            <p:cNvSpPr txBox="1"/>
            <p:nvPr/>
          </p:nvSpPr>
          <p:spPr>
            <a:xfrm>
              <a:off x="558800" y="594768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E.《欧也妮·葛朗台》中,葛朗台太太的性情极好,从不向丈夫要钱,她有着天使般的温柔,她的</a:t>
              </a:r>
              <a:r>
                <a:rPr dirty="0"/>
                <a:t/>
              </a:r>
              <a:br>
                <a:rPr dirty="0"/>
              </a:br>
              <a:r>
                <a:rPr lang="zh-CN" altLang="en-US" sz="1530" kern="0" dirty="0" smtClean="0">
                  <a:solidFill>
                    <a:srgbClr val="000000"/>
                  </a:solidFill>
                  <a:latin typeface="Times New Roman" pitchFamily="65" charset="-122"/>
                  <a:ea typeface="宋体" pitchFamily="65" charset="-122"/>
                </a:rPr>
                <a:t>善良和忍让反衬了葛朗台的冷漠和贪婪。</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69026"/>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一、(2015福建,7)下列各项中,对作品故事情节的叙述,</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的两项是(6分)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A.张飞攻下两座城池后在长沙受阻,关羽前来支援。交战中,黄忠马失前蹄而关羽让他换马再</a:t>
            </a:r>
            <a:r>
              <a:rPr dirty="0"/>
              <a:t/>
            </a:r>
            <a:br>
              <a:rPr dirty="0"/>
            </a:br>
            <a:r>
              <a:rPr lang="zh-CN" altLang="en-US" sz="1530" kern="0" dirty="0" smtClean="0">
                <a:solidFill>
                  <a:srgbClr val="000000"/>
                </a:solidFill>
                <a:latin typeface="Times New Roman" pitchFamily="65" charset="-122"/>
                <a:ea typeface="宋体" pitchFamily="65" charset="-122"/>
              </a:rPr>
              <a:t>战。黄忠被关羽的义气所感动,与太守出城投降。(《三国演义》)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B.黛玉从傻大姐儿的话里得知贾府要宝玉娶宝钗,就去见宝玉,宝玉只会傻笑。回到潇湘馆后,</a:t>
            </a:r>
            <a:r>
              <a:rPr dirty="0"/>
              <a:t/>
            </a:r>
            <a:br>
              <a:rPr dirty="0"/>
            </a:br>
            <a:r>
              <a:rPr lang="zh-CN" altLang="en-US" sz="1530" kern="0" dirty="0" smtClean="0">
                <a:solidFill>
                  <a:srgbClr val="000000"/>
                </a:solidFill>
                <a:latin typeface="Times New Roman" pitchFamily="65" charset="-122"/>
                <a:ea typeface="宋体" pitchFamily="65" charset="-122"/>
              </a:rPr>
              <a:t>病情日重一日,她感到绝望,便烧了诗帕和诗稿。(《红楼梦》)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C.高老太爷生日庆典后不久,觉新就接到梅去世的消息,他急忙赶往她家。看着梅的遗体,觉新</a:t>
            </a:r>
            <a:r>
              <a:rPr dirty="0"/>
              <a:t/>
            </a:r>
            <a:br>
              <a:rPr dirty="0"/>
            </a:br>
            <a:r>
              <a:rPr lang="zh-CN" altLang="en-US" sz="1530" kern="0" dirty="0" smtClean="0">
                <a:solidFill>
                  <a:srgbClr val="000000"/>
                </a:solidFill>
                <a:latin typeface="Times New Roman" pitchFamily="65" charset="-122"/>
                <a:ea typeface="宋体" pitchFamily="65" charset="-122"/>
              </a:rPr>
              <a:t>百感交集。他忍着悲痛,与梅的家人共同料理了丧事。(《家》)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D.赵伯韬告诉吴荪甫,外国金融资本家正要实施兼并中国的民族中小企业的计划。回到家后,</a:t>
            </a:r>
            <a:r>
              <a:rPr dirty="0"/>
              <a:t/>
            </a:r>
            <a:br>
              <a:rPr dirty="0"/>
            </a:br>
            <a:r>
              <a:rPr lang="zh-CN" altLang="en-US" sz="1530" kern="0" dirty="0" smtClean="0">
                <a:solidFill>
                  <a:srgbClr val="000000"/>
                </a:solidFill>
                <a:latin typeface="Times New Roman" pitchFamily="65" charset="-122"/>
                <a:ea typeface="宋体" pitchFamily="65" charset="-122"/>
              </a:rPr>
              <a:t>吴荪甫又得到在公债市场投资失败的消息,他彻底绝望了。(《子夜》)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E.欧也妮过生日那天,夏尔的公子哥儿做派让有些客人反感,但欧也妮却很喜欢。她细心安排</a:t>
            </a:r>
            <a:r>
              <a:rPr dirty="0"/>
              <a:t/>
            </a:r>
            <a:br>
              <a:rPr dirty="0"/>
            </a:br>
            <a:r>
              <a:rPr lang="zh-CN" altLang="en-US" sz="1530" kern="0" dirty="0" smtClean="0">
                <a:solidFill>
                  <a:srgbClr val="000000"/>
                </a:solidFill>
                <a:latin typeface="Times New Roman" pitchFamily="65" charset="-122"/>
                <a:ea typeface="宋体" pitchFamily="65" charset="-122"/>
              </a:rPr>
              <a:t>夏尔的卧室,并拿出零花钱让拿侬去买白蜡烛和糖。(《欧也妮·葛朗台》)</a:t>
            </a:r>
            <a:endParaRPr lang="zh-CN" altLang="en-US" dirty="0"/>
          </a:p>
        </p:txBody>
      </p:sp>
      <p:sp>
        <p:nvSpPr>
          <p:cNvPr id="3" name="TextBox 11"/>
          <p:cNvSpPr txBox="1"/>
          <p:nvPr/>
        </p:nvSpPr>
        <p:spPr>
          <a:xfrm>
            <a:off x="2357422" y="1062815"/>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AD　A.赤壁之战后,刘备占领了荆州。209年,刘备留下关羽镇守荆州,自己带赵云、张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飞往南发展,赵云和张飞先后攻下了桂阳、武陵、零陵等地,关羽不甘落后,请命去攻打长沙。</a:t>
            </a:r>
            <a:r>
              <a:rPr dirty="0"/>
              <a:t/>
            </a:r>
            <a:br>
              <a:rPr dirty="0"/>
            </a:br>
            <a:r>
              <a:rPr lang="zh-CN" altLang="en-US" sz="1530" kern="0" dirty="0" smtClean="0">
                <a:solidFill>
                  <a:srgbClr val="000000"/>
                </a:solidFill>
                <a:latin typeface="Times New Roman" pitchFamily="65" charset="-122"/>
                <a:ea typeface="宋体" pitchFamily="65" charset="-122"/>
              </a:rPr>
              <a:t>首战,关羽与黄忠交战一百余回合不分胜负;第二战,黄忠马失前蹄将黄忠掀翻在地,被关羽放</a:t>
            </a:r>
            <a:r>
              <a:rPr dirty="0"/>
              <a:t/>
            </a:r>
            <a:br>
              <a:rPr dirty="0"/>
            </a:br>
            <a:r>
              <a:rPr lang="zh-CN" altLang="en-US" sz="1530" kern="0" dirty="0" smtClean="0">
                <a:solidFill>
                  <a:srgbClr val="000000"/>
                </a:solidFill>
                <a:latin typeface="Times New Roman" pitchFamily="65" charset="-122"/>
                <a:ea typeface="宋体" pitchFamily="65" charset="-122"/>
              </a:rPr>
              <a:t>过;第三战时,黄忠感谢关羽不杀之恩,只射中了关羽头上的盔缨根。长沙太守韩玄怀疑黄忠,</a:t>
            </a:r>
            <a:r>
              <a:rPr dirty="0"/>
              <a:t/>
            </a:r>
            <a:br>
              <a:rPr dirty="0"/>
            </a:br>
            <a:r>
              <a:rPr lang="zh-CN" altLang="en-US" sz="1530" kern="0" dirty="0" smtClean="0">
                <a:solidFill>
                  <a:srgbClr val="000000"/>
                </a:solidFill>
                <a:latin typeface="Times New Roman" pitchFamily="65" charset="-122"/>
                <a:ea typeface="宋体" pitchFamily="65" charset="-122"/>
              </a:rPr>
              <a:t>命把黄忠斩首,魏延带领民众造反,杀了韩玄,出城投降关羽。黄忠待在屋里不肯出降。之后刘</a:t>
            </a:r>
            <a:r>
              <a:rPr dirty="0"/>
              <a:t/>
            </a:r>
            <a:br>
              <a:rPr dirty="0"/>
            </a:br>
            <a:r>
              <a:rPr lang="zh-CN" altLang="en-US" sz="1530" kern="0" dirty="0" smtClean="0">
                <a:solidFill>
                  <a:srgbClr val="000000"/>
                </a:solidFill>
                <a:latin typeface="Times New Roman" pitchFamily="65" charset="-122"/>
                <a:ea typeface="宋体" pitchFamily="65" charset="-122"/>
              </a:rPr>
              <a:t>备和关羽亲自登门拜访,黄忠方才归顺。D.赵伯韬想吞并吴荪甫的企业,于是广布流言,说吴荪</a:t>
            </a:r>
            <a:r>
              <a:rPr dirty="0"/>
              <a:t/>
            </a:r>
            <a:br>
              <a:rPr dirty="0"/>
            </a:br>
            <a:r>
              <a:rPr lang="zh-CN" altLang="en-US" sz="1530" kern="0" dirty="0" smtClean="0">
                <a:solidFill>
                  <a:srgbClr val="000000"/>
                </a:solidFill>
                <a:latin typeface="Times New Roman" pitchFamily="65" charset="-122"/>
                <a:ea typeface="宋体" pitchFamily="65" charset="-122"/>
              </a:rPr>
              <a:t>甫组建的银行将不按时付息,鼓动股民将存款提出来。吴荪甫当机立断,贴出告示,告知股民,</a:t>
            </a:r>
            <a:r>
              <a:rPr dirty="0"/>
              <a:t/>
            </a:r>
            <a:br>
              <a:rPr dirty="0"/>
            </a:br>
            <a:r>
              <a:rPr lang="zh-CN" altLang="en-US" sz="1530" kern="0" dirty="0" smtClean="0">
                <a:solidFill>
                  <a:srgbClr val="000000"/>
                </a:solidFill>
                <a:latin typeface="Times New Roman" pitchFamily="65" charset="-122"/>
                <a:ea typeface="宋体" pitchFamily="65" charset="-122"/>
              </a:rPr>
              <a:t>凡在半个月内要提取没到期的款子,可以特别通融,利息照日子算。只此一招,就扑灭了赵伯韬</a:t>
            </a:r>
            <a:r>
              <a:rPr dirty="0"/>
              <a:t/>
            </a:r>
            <a:br>
              <a:rPr dirty="0"/>
            </a:br>
            <a:r>
              <a:rPr lang="zh-CN" altLang="en-US" sz="1530" kern="0" dirty="0" smtClean="0">
                <a:solidFill>
                  <a:srgbClr val="000000"/>
                </a:solidFill>
                <a:latin typeface="Times New Roman" pitchFamily="65" charset="-122"/>
                <a:ea typeface="宋体" pitchFamily="65" charset="-122"/>
              </a:rPr>
              <a:t>的流言。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二、(2014福建,7)文学名著阅读。(10分)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1.下列各项中,对作品故事情节的叙述,</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A.冯云卿靠放高利贷挣起了一份家产,因投机公债库券,很快就亏折了,但他不承认是自己失</a:t>
            </a:r>
            <a:r>
              <a:rPr dirty="0"/>
              <a:t/>
            </a:r>
            <a:br>
              <a:rPr dirty="0"/>
            </a:br>
            <a:r>
              <a:rPr lang="zh-CN" altLang="en-US" sz="1530" kern="0" dirty="0" smtClean="0">
                <a:solidFill>
                  <a:srgbClr val="000000"/>
                </a:solidFill>
                <a:latin typeface="Times New Roman" pitchFamily="65" charset="-122"/>
                <a:ea typeface="宋体" pitchFamily="65" charset="-122"/>
              </a:rPr>
              <a:t>误,而认为是运气不好。(《子夜》)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B.觉慧去看生病的祖父,祖父对他说,冯家的亲事不能不提,要他去把二哥找回来谈这件事,但</a:t>
            </a:r>
            <a:r>
              <a:rPr dirty="0"/>
              <a:t/>
            </a:r>
            <a:br>
              <a:rPr dirty="0"/>
            </a:br>
            <a:r>
              <a:rPr lang="zh-CN" altLang="en-US" sz="1530" kern="0" dirty="0" smtClean="0">
                <a:solidFill>
                  <a:srgbClr val="000000"/>
                </a:solidFill>
                <a:latin typeface="Times New Roman" pitchFamily="65" charset="-122"/>
                <a:ea typeface="宋体" pitchFamily="65" charset="-122"/>
              </a:rPr>
              <a:t>是觉新等人却把觉民藏了起来。(《家》)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C.老葛朗台知道欧也妮把私房钱给了堂弟,大怒,把她关在房间里。克罗旭得知后,提醒他欧也</a:t>
            </a:r>
            <a:r>
              <a:rPr dirty="0"/>
              <a:t/>
            </a:r>
            <a:br>
              <a:rPr dirty="0"/>
            </a:br>
            <a:r>
              <a:rPr lang="zh-CN" altLang="en-US" sz="1530" kern="0" dirty="0" smtClean="0">
                <a:solidFill>
                  <a:srgbClr val="000000"/>
                </a:solidFill>
                <a:latin typeface="Times New Roman" pitchFamily="65" charset="-122"/>
                <a:ea typeface="宋体" pitchFamily="65" charset="-122"/>
              </a:rPr>
              <a:t>妮拥有母亲去世后的遗产继承权,劝他善待欧也妮。(《欧也妮·葛朗台》)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D.伽西莫多因为出奇的丑陋,没有参赛却意外地当选为愚人王。当有人称他是十全十美的愚</a:t>
            </a:r>
            <a:r>
              <a:rPr dirty="0"/>
              <a:t/>
            </a:r>
            <a:br>
              <a:rPr dirty="0"/>
            </a:br>
            <a:r>
              <a:rPr lang="zh-CN" altLang="en-US" sz="1530" kern="0" dirty="0" smtClean="0">
                <a:solidFill>
                  <a:srgbClr val="000000"/>
                </a:solidFill>
                <a:latin typeface="Times New Roman" pitchFamily="65" charset="-122"/>
                <a:ea typeface="宋体" pitchFamily="65" charset="-122"/>
              </a:rPr>
              <a:t>人王时,伽西莫多激动地说:“谢谢!”(《巴黎圣母院》)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E.押解马斯洛娃这一批人的火车就要开了,涅赫柳多夫去为她送行。见到他,马斯洛娃很高</a:t>
            </a:r>
            <a:r>
              <a:rPr dirty="0"/>
              <a:t/>
            </a:r>
            <a:br>
              <a:rPr dirty="0"/>
            </a:br>
            <a:r>
              <a:rPr lang="zh-CN" altLang="en-US" sz="1530" kern="0" dirty="0" smtClean="0">
                <a:solidFill>
                  <a:srgbClr val="000000"/>
                </a:solidFill>
                <a:latin typeface="Times New Roman" pitchFamily="65" charset="-122"/>
                <a:ea typeface="宋体" pitchFamily="65" charset="-122"/>
              </a:rPr>
              <a:t>兴。涅赫柳多夫告诉她,下一班火车他也去西伯利亚。(《复活》)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86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2.简答题。(选做一题)(5分)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(1)阅读下面的《三国演义》第十九回(下邳城曹操鏖兵)选段,完成后面的题目。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徐晃解陈宫至。(曹)操曰:“公台别来无恙!”宫曰:“汝心术不正,吾故弃汝!”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陈宫被俘前辅佐的是谁?陈宫所说的“汝心术不正,吾故弃汝”,指的是什么事?请简述相关情</a:t>
            </a:r>
            <a:r>
              <a:rPr dirty="0"/>
              <a:t/>
            </a:r>
            <a:br>
              <a:rPr dirty="0"/>
            </a:br>
            <a:r>
              <a:rPr lang="zh-CN" altLang="en-US" sz="1530" kern="0" dirty="0" smtClean="0">
                <a:solidFill>
                  <a:srgbClr val="000000"/>
                </a:solidFill>
                <a:latin typeface="Times New Roman" pitchFamily="65" charset="-122"/>
                <a:ea typeface="宋体" pitchFamily="65" charset="-122"/>
              </a:rPr>
              <a:t>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(2)阅读下面的《红楼梦》第十七回(大观园试才题对额)选段,完成后面的题目。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至院外,就有跟贾政的几个小厮上来拦腰抱住,都说:“今儿亏我们,老爷才喜欢,老太太打发人</a:t>
            </a:r>
            <a:r>
              <a:rPr dirty="0"/>
              <a:t/>
            </a:r>
            <a:br>
              <a:rPr dirty="0"/>
            </a:br>
            <a:r>
              <a:rPr lang="zh-CN" altLang="en-US" sz="1530" kern="0" dirty="0" smtClean="0">
                <a:solidFill>
                  <a:srgbClr val="000000"/>
                </a:solidFill>
                <a:latin typeface="Times New Roman" pitchFamily="65" charset="-122"/>
                <a:ea typeface="宋体" pitchFamily="65" charset="-122"/>
              </a:rPr>
              <a:t>出来问了几遍,都亏我们回说喜欢;不然,若老太太叫你进去,就不得展才了。人人都说,你才那</a:t>
            </a:r>
            <a:r>
              <a:rPr dirty="0"/>
              <a:t/>
            </a:r>
            <a:br>
              <a:rPr dirty="0"/>
            </a:br>
            <a:r>
              <a:rPr lang="zh-CN" altLang="en-US" sz="1530" kern="0" dirty="0" smtClean="0">
                <a:solidFill>
                  <a:srgbClr val="000000"/>
                </a:solidFill>
                <a:latin typeface="Times New Roman" pitchFamily="65" charset="-122"/>
                <a:ea typeface="宋体" pitchFamily="65" charset="-122"/>
              </a:rPr>
              <a:t>些诗比世人的都强。今儿得了这样的彩头,该赏我们了。”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被小厮抱住的人是谁?引得“老爷喜欢”的有什么事?几个小厮讨赏的结果如何?请简述相关</a:t>
            </a:r>
            <a:r>
              <a:rPr dirty="0"/>
              <a:t/>
            </a:r>
            <a:br>
              <a:rPr dirty="0"/>
            </a:br>
            <a:r>
              <a:rPr lang="zh-CN" altLang="en-US" sz="1530" kern="0" dirty="0" smtClean="0">
                <a:solidFill>
                  <a:srgbClr val="000000"/>
                </a:solidFill>
                <a:latin typeface="Times New Roman" pitchFamily="65" charset="-122"/>
                <a:ea typeface="宋体" pitchFamily="65" charset="-122"/>
              </a:rPr>
              <a:t>情节。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答第(　　)题:</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95536" y="848501"/>
            <a:ext cx="8271464" cy="5992037"/>
            <a:chOff x="395536" y="848501"/>
            <a:chExt cx="8271464" cy="5992037"/>
          </a:xfrm>
        </p:grpSpPr>
        <p:sp>
          <p:nvSpPr>
            <p:cNvPr id="2" name="TextBox 2"/>
            <p:cNvSpPr txBox="1"/>
            <p:nvPr/>
          </p:nvSpPr>
          <p:spPr>
            <a:xfrm>
              <a:off x="540000" y="848501"/>
              <a:ext cx="8127000" cy="722505"/>
            </a:xfrm>
            <a:prstGeom prst="rect">
              <a:avLst/>
            </a:prstGeom>
            <a:noFill/>
          </p:spPr>
          <p:txBody>
            <a:bodyPr wrap="square" lIns="0" tIns="0" rIns="0" bIns="0" rtlCol="0">
              <a:spAutoFit/>
            </a:bodyPr>
            <a:lstStyle/>
            <a:p>
              <a:pPr eaLnBrk="0" latinLnBrk="1" hangingPunct="0">
                <a:lnSpc>
                  <a:spcPct val="150000"/>
                </a:lnSpc>
              </a:pP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 BD　</a:t>
              </a:r>
              <a:endParaRPr lang="zh-CN" altLang="en-US" dirty="0"/>
            </a:p>
          </p:txBody>
        </p:sp>
        <p:sp>
          <p:nvSpPr>
            <p:cNvPr id="3" name="TextBox 2"/>
            <p:cNvSpPr txBox="1"/>
            <p:nvPr/>
          </p:nvSpPr>
          <p:spPr>
            <a:xfrm>
              <a:off x="395536" y="1548061"/>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 ①(第一问)吕布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(第二问)[要点]</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陈宫与曹操一起逃亡,投宿在吕伯奢家时误杀多人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外逃时路遇吕伯奢    </a:t>
              </a:r>
              <a:r>
                <a:rPr dirty="0"/>
                <a:t/>
              </a:r>
              <a:br>
                <a:rPr dirty="0"/>
              </a:br>
              <a:r>
                <a:rPr lang="en-US"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曹操为绝后患,杀了吕伯奢　</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陈宫见曹操如此不义,就弃他而去(意思对即可)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(2)(第一问)贾宝玉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(第二问)[要点]</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众清客交口称赞大观园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大观园题匾额对联,宝玉施展了诗才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(第三问)[要点]几个小厮将宝玉所佩之物尽行解去(意思对即可)</a:t>
              </a:r>
              <a:endParaRPr lang="zh-CN" altLang="en-US" dirty="0"/>
            </a:p>
          </p:txBody>
        </p:sp>
        <p:sp>
          <p:nvSpPr>
            <p:cNvPr id="4" name="TextBox 2"/>
            <p:cNvSpPr txBox="1"/>
            <p:nvPr/>
          </p:nvSpPr>
          <p:spPr>
            <a:xfrm>
              <a:off x="467544" y="3661976"/>
              <a:ext cx="7992888" cy="317856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en-US" altLang="zh-CN" sz="1530" b="1"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应为“觉新去看生病的祖父</a:t>
              </a:r>
              <a:r>
                <a:rPr lang="en-US" altLang="zh-CN"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要他去把二弟找回来谈这件事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但是觉慧等人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却把觉民藏了起来”。</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整个过程中伽西莫多什么也没有说。 　(</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 ①第一问应结合原著相关情节准确判断;第二问可结合选文中曹操、陈宫的对话来解</a:t>
              </a:r>
              <a:r>
                <a:rPr dirty="0"/>
                <a:t/>
              </a:r>
              <a:br>
                <a:rPr dirty="0"/>
              </a:br>
              <a:r>
                <a:rPr lang="zh-CN" altLang="en-US" sz="1530" kern="0" dirty="0" smtClean="0">
                  <a:solidFill>
                    <a:srgbClr val="000000"/>
                  </a:solidFill>
                  <a:latin typeface="Times New Roman" pitchFamily="65" charset="-122"/>
                  <a:ea typeface="宋体" pitchFamily="65" charset="-122"/>
                </a:rPr>
                <a:t>读,其中的“汝”指曹操,应结合原著相关情节准确理解所指何事。曹操当年误杀吕伯奢家人,</a:t>
              </a:r>
              <a:r>
                <a:rPr dirty="0"/>
                <a:t/>
              </a:r>
              <a:br>
                <a:rPr dirty="0"/>
              </a:br>
              <a:r>
                <a:rPr lang="zh-CN" altLang="en-US" sz="1530" kern="0" dirty="0" smtClean="0">
                  <a:solidFill>
                    <a:srgbClr val="000000"/>
                  </a:solidFill>
                  <a:latin typeface="Times New Roman" pitchFamily="65" charset="-122"/>
                  <a:ea typeface="宋体" pitchFamily="65" charset="-122"/>
                </a:rPr>
                <a:t>让陈宫觉得尚情有可原,但在途中为绝后患而杀了吕伯奢,则让陈宫觉得曹操“心术不正”,所</a:t>
              </a:r>
              <a:r>
                <a:rPr dirty="0"/>
                <a:t/>
              </a:r>
              <a:br>
                <a:rPr dirty="0"/>
              </a:br>
              <a:r>
                <a:rPr lang="zh-CN" altLang="en-US" sz="1530" kern="0" dirty="0" smtClean="0">
                  <a:solidFill>
                    <a:srgbClr val="000000"/>
                  </a:solidFill>
                  <a:latin typeface="Times New Roman" pitchFamily="65" charset="-122"/>
                  <a:ea typeface="宋体" pitchFamily="65" charset="-122"/>
                </a:rPr>
                <a:t>以决定弃之而去。</a:t>
              </a:r>
              <a:endParaRPr lang="zh-CN" altLang="en-US" dirty="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②贾府建好大观园之后,贾政邀众清客观赏,并给园中各处建筑题写匾额、对联,借此让宝玉展示自己的才华。宝玉出园后,遇到众小厮讨赏,即本题所选语段。第二问要结合原著及选段内容,准确理解贾政此举的心意;第三问应结合选段下文的内容准确概括。</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68334"/>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一、(2018南通一模,24—25)名著阅读题。(15分)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A.《三国演义》中,刘备、关羽、张飞三人救出被张角打败的董卓,但董卓见刘备是平民,并不</a:t>
            </a:r>
            <a:r>
              <a:rPr dirty="0"/>
              <a:t/>
            </a:r>
            <a:br>
              <a:rPr dirty="0"/>
            </a:br>
            <a:r>
              <a:rPr lang="zh-CN" altLang="en-US" sz="1530" kern="0" dirty="0" smtClean="0">
                <a:solidFill>
                  <a:srgbClr val="000000"/>
                </a:solidFill>
                <a:latin typeface="Times New Roman" pitchFamily="65" charset="-122"/>
                <a:ea typeface="宋体" pitchFamily="65" charset="-122"/>
              </a:rPr>
              <a:t>答谢。关羽大怒,要斩董卓,被刘备劝住。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B.《家》中,因高老太爷要抱重孙,父亲用“拈阄”的办法为觉新定了亲事,这断绝了他升学的</a:t>
            </a:r>
            <a:r>
              <a:rPr dirty="0"/>
              <a:t/>
            </a:r>
            <a:br>
              <a:rPr dirty="0"/>
            </a:br>
            <a:r>
              <a:rPr lang="zh-CN" altLang="en-US" sz="1530" kern="0" dirty="0" smtClean="0">
                <a:solidFill>
                  <a:srgbClr val="000000"/>
                </a:solidFill>
                <a:latin typeface="Times New Roman" pitchFamily="65" charset="-122"/>
                <a:ea typeface="宋体" pitchFamily="65" charset="-122"/>
              </a:rPr>
              <a:t>希望,也葬送了他与梅表妹之间的美好爱情。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C.《茶馆》第一幕中,秦仲义出场时二十多岁,穿着得体,称比他年长的王利发为“年轻小伙</a:t>
            </a:r>
            <a:r>
              <a:rPr dirty="0"/>
              <a:t/>
            </a:r>
            <a:br>
              <a:rPr dirty="0"/>
            </a:br>
            <a:r>
              <a:rPr lang="zh-CN" altLang="en-US" sz="1530" kern="0" dirty="0" smtClean="0">
                <a:solidFill>
                  <a:srgbClr val="000000"/>
                </a:solidFill>
                <a:latin typeface="Times New Roman" pitchFamily="65" charset="-122"/>
                <a:ea typeface="宋体" pitchFamily="65" charset="-122"/>
              </a:rPr>
              <a:t>子”,体现了他潇洒又自负的性格特点。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D.《欧也妮·葛朗台》中,欧也妮答应嫁给格拉桑,只做形式上的夫妻,几年后丈夫死去,她孀居</a:t>
            </a:r>
            <a:r>
              <a:rPr dirty="0"/>
              <a:t/>
            </a:r>
            <a:br>
              <a:rPr dirty="0"/>
            </a:br>
            <a:r>
              <a:rPr lang="zh-CN" altLang="en-US" sz="1530" kern="0" dirty="0" smtClean="0">
                <a:solidFill>
                  <a:srgbClr val="000000"/>
                </a:solidFill>
                <a:latin typeface="Times New Roman" pitchFamily="65" charset="-122"/>
                <a:ea typeface="宋体" pitchFamily="65" charset="-122"/>
              </a:rPr>
              <a:t>独处,虔诚地做出了大量的善行义举。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E.《老人与海》结尾处,曼诺林为桑地亚哥买来热咖啡,并安慰老人,后又表达了与老人一起去</a:t>
            </a:r>
            <a:r>
              <a:rPr dirty="0"/>
              <a:t/>
            </a:r>
            <a:br>
              <a:rPr dirty="0"/>
            </a:br>
            <a:r>
              <a:rPr lang="zh-CN" altLang="en-US" sz="1530" kern="0" dirty="0" smtClean="0">
                <a:solidFill>
                  <a:srgbClr val="000000"/>
                </a:solidFill>
                <a:latin typeface="Times New Roman" pitchFamily="65" charset="-122"/>
                <a:ea typeface="宋体" pitchFamily="65" charset="-122"/>
              </a:rPr>
              <a:t>钓鱼,向他学习本领的愿望。</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84454"/>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2015—2017年高考模拟·基础题组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(1)《红楼梦》中,“紫鹃料是要绢子,便叫雪雁开箱,拿出一块白绫绢子来。黛玉瞧了,撂在一</a:t>
            </a:r>
            <a:r>
              <a:rPr dirty="0"/>
              <a:t/>
            </a:r>
            <a:br>
              <a:rPr dirty="0"/>
            </a:br>
            <a:r>
              <a:rPr lang="zh-CN" altLang="en-US" sz="1530" kern="0" dirty="0" smtClean="0">
                <a:solidFill>
                  <a:srgbClr val="000000"/>
                </a:solidFill>
                <a:latin typeface="Times New Roman" pitchFamily="65" charset="-122"/>
                <a:ea typeface="宋体" pitchFamily="65" charset="-122"/>
              </a:rPr>
              <a:t>边,使劲说道:‘有字的。’紫鹃这才明白过来,要那块题诗的旧帕,只得叫雪雁拿出来递给黛</a:t>
            </a:r>
            <a:r>
              <a:rPr dirty="0"/>
              <a:t/>
            </a:r>
            <a:br>
              <a:rPr dirty="0"/>
            </a:br>
            <a:r>
              <a:rPr lang="zh-CN" altLang="en-US" sz="1530" kern="0" dirty="0" smtClean="0">
                <a:solidFill>
                  <a:srgbClr val="000000"/>
                </a:solidFill>
                <a:latin typeface="Times New Roman" pitchFamily="65" charset="-122"/>
                <a:ea typeface="宋体" pitchFamily="65" charset="-122"/>
              </a:rPr>
              <a:t>玉。”请概述与“旧帕”相关的情节。(6分)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(2)《阿Q正传》《头发的故事》中,人们骂钱秀才、N先生为“假洋鬼子”,这些情节反映了</a:t>
            </a:r>
            <a:r>
              <a:rPr dirty="0"/>
              <a:t/>
            </a:r>
            <a:br>
              <a:rPr dirty="0"/>
            </a:br>
            <a:r>
              <a:rPr lang="zh-CN" altLang="en-US" sz="1530" kern="0" dirty="0" smtClean="0">
                <a:solidFill>
                  <a:srgbClr val="000000"/>
                </a:solidFill>
                <a:latin typeface="Times New Roman" pitchFamily="65" charset="-122"/>
                <a:ea typeface="宋体" pitchFamily="65" charset="-122"/>
              </a:rPr>
              <a:t>当时民众什么样的特点?(4分)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1080000"/>
            <a:ext cx="8127250" cy="4598170"/>
            <a:chOff x="539750" y="1080000"/>
            <a:chExt cx="8127250" cy="459817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AD　A项,“关羽大怒”错,不是关羽,是张飞。D项,“欧也妮答应嫁给格拉桑”错,</a:t>
              </a:r>
              <a:r>
                <a:rPr dirty="0"/>
                <a:t/>
              </a:r>
              <a:br>
                <a:rPr dirty="0"/>
              </a:br>
              <a:r>
                <a:rPr lang="zh-CN" altLang="en-US" sz="1530" kern="0" dirty="0" smtClean="0">
                  <a:solidFill>
                    <a:srgbClr val="000000"/>
                  </a:solidFill>
                  <a:latin typeface="Times New Roman" pitchFamily="65" charset="-122"/>
                  <a:ea typeface="宋体" pitchFamily="65" charset="-122"/>
                </a:rPr>
                <a:t>不是格拉桑,而是德·蓬风。</a:t>
              </a:r>
              <a:endParaRPr lang="zh-CN" altLang="en-US" dirty="0"/>
            </a:p>
          </p:txBody>
        </p:sp>
        <p:sp>
          <p:nvSpPr>
            <p:cNvPr id="4" name="TextBox 2"/>
            <p:cNvSpPr txBox="1"/>
            <p:nvPr/>
          </p:nvSpPr>
          <p:spPr>
            <a:xfrm>
              <a:off x="539750" y="214643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(1)宝玉在挨打后,因行动不便,心里又记挂黛玉,特意让晴雯送去旧帕。黛玉接到旧帕</a:t>
              </a:r>
              <a:r>
                <a:rPr dirty="0"/>
                <a:t/>
              </a:r>
              <a:br>
                <a:rPr dirty="0"/>
              </a:br>
              <a:r>
                <a:rPr lang="zh-CN" altLang="en-US" sz="1530" kern="0" dirty="0" smtClean="0">
                  <a:solidFill>
                    <a:srgbClr val="000000"/>
                  </a:solidFill>
                  <a:latin typeface="Times New Roman" pitchFamily="65" charset="-122"/>
                  <a:ea typeface="宋体" pitchFamily="65" charset="-122"/>
                </a:rPr>
                <a:t>后,情难自禁,便在帕上题了诗。病危的黛玉将旧帕放在火盆上烧了。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(2)思想保守(落后);精神麻木;心理狭隘;生活无聊。</a:t>
              </a:r>
              <a:endParaRPr lang="zh-CN" altLang="en-US" dirty="0"/>
            </a:p>
          </p:txBody>
        </p:sp>
        <p:sp>
          <p:nvSpPr>
            <p:cNvPr id="5" name="TextBox 2"/>
            <p:cNvSpPr txBox="1"/>
            <p:nvPr/>
          </p:nvSpPr>
          <p:spPr>
            <a:xfrm>
              <a:off x="539750" y="3205955"/>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(1)《红楼梦》里涉及宝黛爱情的线索有若干条,作为一个小道具,手帕穿插在情节中也</a:t>
              </a:r>
              <a:r>
                <a:rPr dirty="0"/>
                <a:t/>
              </a:r>
              <a:br>
                <a:rPr dirty="0"/>
              </a:br>
              <a:r>
                <a:rPr lang="zh-CN" altLang="en-US" sz="1530" kern="0" dirty="0" smtClean="0">
                  <a:solidFill>
                    <a:srgbClr val="000000"/>
                  </a:solidFill>
                  <a:latin typeface="Times New Roman" pitchFamily="65" charset="-122"/>
                  <a:ea typeface="宋体" pitchFamily="65" charset="-122"/>
                </a:rPr>
                <a:t>构成了一条副线。在这条线索中,以手帕为中心衍生出的赠帕、题帕、忆帕、焚帕等一系列</a:t>
              </a:r>
              <a:r>
                <a:rPr dirty="0"/>
                <a:t/>
              </a:r>
              <a:br>
                <a:rPr dirty="0"/>
              </a:br>
              <a:r>
                <a:rPr lang="zh-CN" altLang="en-US" sz="1530" kern="0" dirty="0" smtClean="0">
                  <a:solidFill>
                    <a:srgbClr val="000000"/>
                  </a:solidFill>
                  <a:latin typeface="Times New Roman" pitchFamily="65" charset="-122"/>
                  <a:ea typeface="宋体" pitchFamily="65" charset="-122"/>
                </a:rPr>
                <a:t>情节巧妙完整地勾勒了宝黛爱情悲剧的始末。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(2)改造“国民精神”是鲁迅一生的奋斗目标,他一方面深刻剖析了国民劣根性的思想本质后</a:t>
              </a:r>
              <a:r>
                <a:rPr dirty="0"/>
                <a:t/>
              </a:r>
              <a:br>
                <a:rPr dirty="0"/>
              </a:br>
              <a:r>
                <a:rPr lang="zh-CN" altLang="en-US" sz="1530" kern="0" dirty="0" smtClean="0">
                  <a:solidFill>
                    <a:srgbClr val="000000"/>
                  </a:solidFill>
                  <a:latin typeface="Times New Roman" pitchFamily="65" charset="-122"/>
                  <a:ea typeface="宋体" pitchFamily="65" charset="-122"/>
                </a:rPr>
                <a:t>进行强烈的批判,另一方面又不停地向愚昧的民众发出呐喊,希望他们能认识并改造这些“国</a:t>
              </a:r>
              <a:r>
                <a:rPr dirty="0"/>
                <a:t/>
              </a:r>
              <a:br>
                <a:rPr dirty="0"/>
              </a:br>
              <a:r>
                <a:rPr lang="zh-CN" altLang="en-US" sz="1530" kern="0" dirty="0" smtClean="0">
                  <a:solidFill>
                    <a:srgbClr val="000000"/>
                  </a:solidFill>
                  <a:latin typeface="Times New Roman" pitchFamily="65" charset="-122"/>
                  <a:ea typeface="宋体" pitchFamily="65" charset="-122"/>
                </a:rPr>
                <a:t>民的劣根性”。《阿Q正传》《头发的故事》等,都从不同角度、不同层次揭示出国民愚</a:t>
              </a:r>
              <a:r>
                <a:rPr dirty="0"/>
                <a:t/>
              </a:r>
              <a:br>
                <a:rPr dirty="0"/>
              </a:br>
              <a:r>
                <a:rPr lang="zh-CN" altLang="en-US" sz="1530" kern="0" dirty="0" smtClean="0">
                  <a:solidFill>
                    <a:srgbClr val="000000"/>
                  </a:solidFill>
                  <a:latin typeface="Times New Roman" pitchFamily="65" charset="-122"/>
                  <a:ea typeface="宋体" pitchFamily="65" charset="-122"/>
                </a:rPr>
                <a:t>昧、落后、因循守旧、麻木无知、冷漠自私等思想劣根性。</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565660"/>
            <a:chOff x="539750" y="991377"/>
            <a:chExt cx="8127250" cy="5565660"/>
          </a:xfrm>
        </p:grpSpPr>
        <p:sp>
          <p:nvSpPr>
            <p:cNvPr id="2" name="TextBox 2"/>
            <p:cNvSpPr txBox="1"/>
            <p:nvPr/>
          </p:nvSpPr>
          <p:spPr>
            <a:xfrm>
              <a:off x="540000" y="991377"/>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二、(2018无锡一模,24—25)名著阅读题。(15分)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A.《哈姆莱特》中,波洛涅斯被误杀后,克劳狄斯才觉察到哈姆莱特的精神错乱不像是为了恋</a:t>
              </a:r>
              <a:r>
                <a:rPr dirty="0"/>
                <a:t/>
              </a:r>
              <a:br>
                <a:rPr dirty="0"/>
              </a:br>
              <a:r>
                <a:rPr lang="zh-CN" altLang="en-US" sz="1530" kern="0" dirty="0" smtClean="0">
                  <a:solidFill>
                    <a:srgbClr val="000000"/>
                  </a:solidFill>
                  <a:latin typeface="Times New Roman" pitchFamily="65" charset="-122"/>
                  <a:ea typeface="宋体" pitchFamily="65" charset="-122"/>
                </a:rPr>
                <a:t>爱,也不像是疯狂,心里害怕哈姆莱特会带来危险,决定让他去英国。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B.老舍先生的《茶馆》以老北京裕泰茶馆的兴衰变迁为背景,共分三幕,向人们展示了从清末</a:t>
              </a:r>
              <a:r>
                <a:rPr dirty="0"/>
                <a:t/>
              </a:r>
              <a:br>
                <a:rPr dirty="0"/>
              </a:br>
              <a:r>
                <a:rPr lang="zh-CN" altLang="en-US" sz="1530" kern="0" dirty="0" smtClean="0">
                  <a:solidFill>
                    <a:srgbClr val="000000"/>
                  </a:solidFill>
                  <a:latin typeface="Times New Roman" pitchFamily="65" charset="-122"/>
                  <a:ea typeface="宋体" pitchFamily="65" charset="-122"/>
                </a:rPr>
                <a:t>到北洋军阀时期,再到新中国成立前夕,北京的社会风貌及各阶层人物的不同命运。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C.《边城》中,老船夫下葬后三天,船总顺顺亲自来碧溪岨商量接翠翠到家里去住,翠翠却想看</a:t>
              </a:r>
              <a:r>
                <a:rPr dirty="0"/>
                <a:t/>
              </a:r>
              <a:br>
                <a:rPr dirty="0"/>
              </a:br>
              <a:r>
                <a:rPr lang="zh-CN" altLang="en-US" sz="1530" kern="0" dirty="0" smtClean="0">
                  <a:solidFill>
                    <a:srgbClr val="000000"/>
                  </a:solidFill>
                  <a:latin typeface="Times New Roman" pitchFamily="65" charset="-122"/>
                  <a:ea typeface="宋体" pitchFamily="65" charset="-122"/>
                </a:rPr>
                <a:t>守祖父的坟山,不愿即刻进城。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D.《欧也妮·葛朗台》中,欧也妮叫人将自己一直珍藏的金饰熔掉,加上夏尔还给她的八千法</a:t>
              </a:r>
              <a:r>
                <a:rPr dirty="0"/>
                <a:t/>
              </a:r>
              <a:br>
                <a:rPr dirty="0"/>
              </a:br>
              <a:r>
                <a:rPr lang="zh-CN" altLang="en-US" sz="1530" kern="0" dirty="0" smtClean="0">
                  <a:solidFill>
                    <a:srgbClr val="000000"/>
                  </a:solidFill>
                  <a:latin typeface="Times New Roman" pitchFamily="65" charset="-122"/>
                  <a:ea typeface="宋体" pitchFamily="65" charset="-122"/>
                </a:rPr>
                <a:t>郎,铸了一个圣体显供台,送给了那个她曾为夏尔祈祷过无数次的教堂。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E.《社戏》中,一群少年在看戏回去的路上偷了八公公田里的豆,第二天,纯朴、大度的八公公</a:t>
              </a:r>
              <a:r>
                <a:rPr dirty="0"/>
                <a:t/>
              </a:r>
              <a:br>
                <a:rPr dirty="0"/>
              </a:br>
              <a:r>
                <a:rPr lang="zh-CN" altLang="en-US" sz="1530" kern="0" dirty="0" smtClean="0">
                  <a:solidFill>
                    <a:srgbClr val="000000"/>
                  </a:solidFill>
                  <a:latin typeface="Times New Roman" pitchFamily="65" charset="-122"/>
                  <a:ea typeface="宋体" pitchFamily="65" charset="-122"/>
                </a:rPr>
                <a:t>不但没有严厉责备,还送了好些罗汉豆给迅哥儿母子吃。肛</a:t>
              </a:r>
              <a:endParaRPr lang="zh-CN" altLang="en-US" dirty="0"/>
            </a:p>
          </p:txBody>
        </p:sp>
        <p:sp>
          <p:nvSpPr>
            <p:cNvPr id="3" name="TextBox 2"/>
            <p:cNvSpPr txBox="1"/>
            <p:nvPr/>
          </p:nvSpPr>
          <p:spPr>
            <a:xfrm>
              <a:off x="539750" y="518903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(1)《红楼梦》中,莺儿嘻嘻笑道:“我听这两句话,倒像和姑娘的项圈上的两句话是一对</a:t>
              </a:r>
              <a:r>
                <a:rPr dirty="0"/>
                <a:t/>
              </a:r>
              <a:br>
                <a:rPr dirty="0"/>
              </a:br>
              <a:r>
                <a:rPr lang="zh-CN" altLang="en-US" sz="1530" kern="0" dirty="0" smtClean="0">
                  <a:solidFill>
                    <a:srgbClr val="000000"/>
                  </a:solidFill>
                  <a:latin typeface="Times New Roman" pitchFamily="65" charset="-122"/>
                  <a:ea typeface="宋体" pitchFamily="65" charset="-122"/>
                </a:rPr>
                <a:t>儿。”莺儿所说的“姑娘”是谁?是在怎样的情境下说的?(4分)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(2)请简要分析《三国演义》中关羽失荆州走麦城的原因。(6分)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2775562"/>
            <a:chOff x="539750" y="1080000"/>
            <a:chExt cx="8127250" cy="2775562"/>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A项,“波洛涅斯被误杀后,克劳狄斯才觉察到”错误,波洛涅斯被误杀前克劳狄</a:t>
              </a:r>
              <a:r>
                <a:rPr dirty="0"/>
                <a:t/>
              </a:r>
              <a:br>
                <a:rPr dirty="0"/>
              </a:br>
              <a:r>
                <a:rPr lang="zh-CN" altLang="en-US" sz="1530" kern="0" dirty="0" smtClean="0">
                  <a:solidFill>
                    <a:srgbClr val="000000"/>
                  </a:solidFill>
                  <a:latin typeface="Times New Roman" pitchFamily="65" charset="-122"/>
                  <a:ea typeface="宋体" pitchFamily="65" charset="-122"/>
                </a:rPr>
                <a:t>斯就有觉察。E项,“八公公”应改成“六一公公”。</a:t>
              </a:r>
              <a:endParaRPr lang="zh-CN" altLang="en-US" dirty="0"/>
            </a:p>
          </p:txBody>
        </p:sp>
        <p:sp>
          <p:nvSpPr>
            <p:cNvPr id="3" name="TextBox 2"/>
            <p:cNvSpPr txBox="1"/>
            <p:nvPr/>
          </p:nvSpPr>
          <p:spPr>
            <a:xfrm>
              <a:off x="539750" y="213438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(1)宝钗。宝玉送贾母回来后,想起薛宝钗在家养病,就去探望她。薛宝钗坐在炕上做</a:t>
              </a:r>
              <a:r>
                <a:rPr dirty="0"/>
                <a:t/>
              </a:r>
              <a:br>
                <a:rPr dirty="0"/>
              </a:br>
              <a:r>
                <a:rPr lang="zh-CN" altLang="en-US" sz="1530" kern="0" dirty="0" smtClean="0">
                  <a:solidFill>
                    <a:srgbClr val="000000"/>
                  </a:solidFill>
                  <a:latin typeface="Times New Roman" pitchFamily="65" charset="-122"/>
                  <a:ea typeface="宋体" pitchFamily="65" charset="-122"/>
                </a:rPr>
                <a:t>针线,看见宝玉项上挂着长命锁和宝玉,就正反细看后念道:“莫失莫忘,仙寿恒昌。”莺儿听</a:t>
              </a:r>
              <a:r>
                <a:rPr dirty="0"/>
                <a:t/>
              </a:r>
              <a:br>
                <a:rPr dirty="0"/>
              </a:br>
              <a:r>
                <a:rPr lang="zh-CN" altLang="en-US" sz="1530" kern="0" dirty="0" smtClean="0">
                  <a:solidFill>
                    <a:srgbClr val="000000"/>
                  </a:solidFill>
                  <a:latin typeface="Times New Roman" pitchFamily="65" charset="-122"/>
                  <a:ea typeface="宋体" pitchFamily="65" charset="-122"/>
                </a:rPr>
                <a:t>后发现与宝钗项圈上的“不离不弃,芳龄永继”是一对儿。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(2)关羽自负轻敌,不听王甫劝告,又中吕蒙、陆逊之计;孙、曹联合夹攻;蜀军将领内部矛盾,关</a:t>
              </a:r>
              <a:r>
                <a:rPr dirty="0"/>
                <a:t/>
              </a:r>
              <a:br>
                <a:rPr dirty="0"/>
              </a:br>
              <a:r>
                <a:rPr lang="zh-CN" altLang="en-US" sz="1530" kern="0" dirty="0" smtClean="0">
                  <a:solidFill>
                    <a:srgbClr val="000000"/>
                  </a:solidFill>
                  <a:latin typeface="Times New Roman" pitchFamily="65" charset="-122"/>
                  <a:ea typeface="宋体" pitchFamily="65" charset="-122"/>
                </a:rPr>
                <a:t>羽失去后援。(答“蜀将傅士仁、糜芳投降,刘封、孟达不发救兵”也可)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(1)《红楼梦》“散余资贾母明大义,复世职政老沐天恩”一回中,贾母得知府中库藏已空、入</a:t>
            </a:r>
            <a:r>
              <a:rPr dirty="0"/>
              <a:t/>
            </a:r>
            <a:br>
              <a:rPr dirty="0"/>
            </a:br>
            <a:r>
              <a:rPr lang="zh-CN" altLang="en-US" sz="1530" kern="0" dirty="0" smtClean="0">
                <a:solidFill>
                  <a:srgbClr val="000000"/>
                </a:solidFill>
                <a:latin typeface="Times New Roman" pitchFamily="65" charset="-122"/>
                <a:ea typeface="宋体" pitchFamily="65" charset="-122"/>
              </a:rPr>
              <a:t>不敷出的实情后,将自己多年的积蓄拿出来,以渡难关。请结合这一情节,分析贾母的形象特</a:t>
            </a:r>
            <a:r>
              <a:rPr dirty="0"/>
              <a:t/>
            </a:r>
            <a:br>
              <a:rPr dirty="0"/>
            </a:br>
            <a:r>
              <a:rPr lang="zh-CN" altLang="en-US" sz="1530" kern="0" dirty="0" smtClean="0">
                <a:solidFill>
                  <a:srgbClr val="000000"/>
                </a:solidFill>
                <a:latin typeface="Times New Roman" pitchFamily="65" charset="-122"/>
                <a:ea typeface="宋体" pitchFamily="65" charset="-122"/>
              </a:rPr>
              <a:t>点。(6 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(2)巴金的《家》中,梅表姐因躲避炮火再次来到高家,她在花园里看见觉新站在树下,她“嘴</a:t>
            </a:r>
            <a:r>
              <a:rPr dirty="0"/>
              <a:t/>
            </a:r>
            <a:br>
              <a:rPr dirty="0"/>
            </a:br>
            <a:r>
              <a:rPr lang="zh-CN" altLang="en-US" sz="1530" kern="0" dirty="0" smtClean="0">
                <a:solidFill>
                  <a:srgbClr val="000000"/>
                </a:solidFill>
                <a:latin typeface="Times New Roman" pitchFamily="65" charset="-122"/>
                <a:ea typeface="宋体" pitchFamily="65" charset="-122"/>
              </a:rPr>
              <a:t>唇微微动一下,像要说话”,最终还是“转过身默默地走了”。请说明梅表姐为什么会有这样</a:t>
            </a:r>
            <a:r>
              <a:rPr dirty="0"/>
              <a:t/>
            </a:r>
            <a:br>
              <a:rPr dirty="0"/>
            </a:br>
            <a:r>
              <a:rPr lang="zh-CN" altLang="en-US" sz="1530" kern="0" dirty="0" smtClean="0">
                <a:solidFill>
                  <a:srgbClr val="000000"/>
                </a:solidFill>
                <a:latin typeface="Times New Roman" pitchFamily="65" charset="-122"/>
                <a:ea typeface="宋体" pitchFamily="65" charset="-122"/>
              </a:rPr>
              <a:t>的举动。(4分)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(1)本题考查对于《红楼梦》内容的把握能力。题中,“我听这两句话,倒像和姑娘的项</a:t>
            </a:r>
            <a:r>
              <a:rPr dirty="0"/>
              <a:t/>
            </a:r>
            <a:br>
              <a:rPr dirty="0"/>
            </a:br>
            <a:r>
              <a:rPr lang="zh-CN" altLang="en-US" sz="1530" kern="0" dirty="0" smtClean="0">
                <a:solidFill>
                  <a:srgbClr val="000000"/>
                </a:solidFill>
                <a:latin typeface="Times New Roman" pitchFamily="65" charset="-122"/>
                <a:ea typeface="宋体" pitchFamily="65" charset="-122"/>
              </a:rPr>
              <a:t>圈上的两句话是一对儿”这句话出自《红楼梦》第八回“比通灵金莺微露意”,宝玉到梨香</a:t>
            </a:r>
            <a:r>
              <a:rPr dirty="0"/>
              <a:t/>
            </a:r>
            <a:br>
              <a:rPr dirty="0"/>
            </a:br>
            <a:r>
              <a:rPr lang="zh-CN" altLang="en-US" sz="1530" kern="0" dirty="0" smtClean="0">
                <a:solidFill>
                  <a:srgbClr val="000000"/>
                </a:solidFill>
                <a:latin typeface="Times New Roman" pitchFamily="65" charset="-122"/>
                <a:ea typeface="宋体" pitchFamily="65" charset="-122"/>
              </a:rPr>
              <a:t>院探望小恙的宝钗。宝钗说:“成日家说你这玉,究竟未曾细细的赏鉴,我今儿倒要瞧瞧。”宝</a:t>
            </a:r>
            <a:r>
              <a:rPr dirty="0"/>
              <a:t/>
            </a:r>
            <a:br>
              <a:rPr dirty="0"/>
            </a:br>
            <a:r>
              <a:rPr lang="zh-CN" altLang="en-US" sz="1530" kern="0" dirty="0" smtClean="0">
                <a:solidFill>
                  <a:srgbClr val="000000"/>
                </a:solidFill>
                <a:latin typeface="Times New Roman" pitchFamily="65" charset="-122"/>
                <a:ea typeface="宋体" pitchFamily="65" charset="-122"/>
              </a:rPr>
              <a:t>玉将通灵宝玉摘下递到宝钗手上。宝钗看了正面看反面,看过反面“又从新翻过正面来细</a:t>
            </a:r>
            <a:r>
              <a:rPr dirty="0"/>
              <a:t/>
            </a:r>
            <a:br>
              <a:rPr dirty="0"/>
            </a:br>
            <a:r>
              <a:rPr lang="zh-CN" altLang="en-US" sz="1530" kern="0" dirty="0" smtClean="0">
                <a:solidFill>
                  <a:srgbClr val="000000"/>
                </a:solidFill>
                <a:latin typeface="Times New Roman" pitchFamily="65" charset="-122"/>
                <a:ea typeface="宋体" pitchFamily="65" charset="-122"/>
              </a:rPr>
              <a:t>看”口内念着:“莫失莫忘,仙寿恒昌”。念给谁听?当然不必念给宝玉听,也不必自念自听,这</a:t>
            </a:r>
            <a:r>
              <a:rPr dirty="0"/>
              <a:t/>
            </a:r>
            <a:br>
              <a:rPr dirty="0"/>
            </a:br>
            <a:r>
              <a:rPr lang="zh-CN" altLang="en-US" sz="1530" kern="0" dirty="0" smtClean="0">
                <a:solidFill>
                  <a:srgbClr val="000000"/>
                </a:solidFill>
                <a:latin typeface="Times New Roman" pitchFamily="65" charset="-122"/>
                <a:ea typeface="宋体" pitchFamily="65" charset="-122"/>
              </a:rPr>
              <a:t>是念给同在观看却不识字的莺儿听。这一念就把莺儿的话引出来了:“我听这两句话,倒像和</a:t>
            </a:r>
            <a:r>
              <a:rPr dirty="0"/>
              <a:t/>
            </a:r>
            <a:br>
              <a:rPr dirty="0"/>
            </a:br>
            <a:r>
              <a:rPr lang="zh-CN" altLang="en-US" sz="1530" kern="0" dirty="0" smtClean="0">
                <a:solidFill>
                  <a:srgbClr val="000000"/>
                </a:solidFill>
                <a:latin typeface="Times New Roman" pitchFamily="65" charset="-122"/>
                <a:ea typeface="宋体" pitchFamily="65" charset="-122"/>
              </a:rPr>
              <a:t>姑娘的项圈上的两句话是一对儿。”宝玉一听,自然马上要求看宝钗的项圈儿。等看到金锁</a:t>
            </a:r>
            <a:r>
              <a:rPr dirty="0"/>
              <a:t/>
            </a:r>
            <a:br>
              <a:rPr dirty="0"/>
            </a:br>
            <a:r>
              <a:rPr lang="zh-CN" altLang="en-US" sz="1530" kern="0" dirty="0" smtClean="0">
                <a:solidFill>
                  <a:srgbClr val="000000"/>
                </a:solidFill>
                <a:latin typeface="Times New Roman" pitchFamily="65" charset="-122"/>
                <a:ea typeface="宋体" pitchFamily="65" charset="-122"/>
              </a:rPr>
              <a:t>上的八个字“不离不弃,芳龄永继”,天真的贾宝玉马上承认:“倒真与我的是一对。”答题</a:t>
            </a:r>
            <a:r>
              <a:rPr dirty="0"/>
              <a:t/>
            </a:r>
            <a:br>
              <a:rPr dirty="0"/>
            </a:br>
            <a:r>
              <a:rPr lang="zh-CN" altLang="en-US" sz="1530" kern="0" dirty="0" smtClean="0">
                <a:solidFill>
                  <a:srgbClr val="000000"/>
                </a:solidFill>
                <a:latin typeface="Times New Roman" pitchFamily="65" charset="-122"/>
                <a:ea typeface="宋体" pitchFamily="65" charset="-122"/>
              </a:rPr>
              <a:t>时,注意恰当精简概括。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(2)熟悉《三国演义》中的相关情节,在此基础上从主观和客观两个方面总结原因并加以概括。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97855"/>
            <a:chOff x="539750" y="919939"/>
            <a:chExt cx="8127250" cy="5697855"/>
          </a:xfrm>
        </p:grpSpPr>
        <p:sp>
          <p:nvSpPr>
            <p:cNvPr id="2" name="TextBox 2"/>
            <p:cNvSpPr txBox="1"/>
            <p:nvPr/>
          </p:nvSpPr>
          <p:spPr>
            <a:xfrm>
              <a:off x="540000" y="919939"/>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三、(2018南京、盐城、连云港二模,25—26)名著阅读题。(15分)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A.《端午节》刻画了方玄绰的表里不一;对太太买彩票的提议,他口头责备,但对“头彩几万</a:t>
              </a:r>
              <a:r>
                <a:rPr dirty="0"/>
                <a:t/>
              </a:r>
              <a:br>
                <a:rPr dirty="0"/>
              </a:br>
              <a:r>
                <a:rPr lang="zh-CN" altLang="en-US" sz="1530" kern="0" dirty="0" smtClean="0">
                  <a:solidFill>
                    <a:srgbClr val="000000"/>
                  </a:solidFill>
                  <a:latin typeface="Times New Roman" pitchFamily="65" charset="-122"/>
                  <a:ea typeface="宋体" pitchFamily="65" charset="-122"/>
                </a:rPr>
                <a:t>元”的广告却颇为动心。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B.“汉水功勋在,当阳姓字彰。两番扶幼主,一念答先皇。”诗歌吟咏的是诸葛亮为报先皇刘</a:t>
              </a:r>
              <a:r>
                <a:rPr dirty="0"/>
                <a:t/>
              </a:r>
              <a:br>
                <a:rPr dirty="0"/>
              </a:br>
              <a:r>
                <a:rPr lang="zh-CN" altLang="en-US" sz="1530" kern="0" dirty="0" smtClean="0">
                  <a:solidFill>
                    <a:srgbClr val="000000"/>
                  </a:solidFill>
                  <a:latin typeface="Times New Roman" pitchFamily="65" charset="-122"/>
                  <a:ea typeface="宋体" pitchFamily="65" charset="-122"/>
                </a:rPr>
                <a:t>备的知遇之恩,鞠躬尽瘁,不遗余力地辅佐幼主刘禅。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C.天宝大佬过溪时同祖父谈话,说他以后想为翠翠唱歌,但又觉得翠翠太娇了,不能做茶峒女子</a:t>
              </a:r>
              <a:r>
                <a:rPr dirty="0"/>
                <a:t/>
              </a:r>
              <a:br>
                <a:rPr dirty="0"/>
              </a:br>
              <a:r>
                <a:rPr lang="zh-CN" altLang="en-US" sz="1530" kern="0" dirty="0" smtClean="0">
                  <a:solidFill>
                    <a:srgbClr val="000000"/>
                  </a:solidFill>
                  <a:latin typeface="Times New Roman" pitchFamily="65" charset="-122"/>
                  <a:ea typeface="宋体" pitchFamily="65" charset="-122"/>
                </a:rPr>
                <a:t>做媳妇的一切正经事。祖父又喜又愁。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D.“即使把我关在一个果壳里,我也会把自己当作一个拥有着无限空间的君王。”体现了哈</a:t>
              </a:r>
              <a:r>
                <a:rPr dirty="0"/>
                <a:t/>
              </a:r>
              <a:br>
                <a:rPr dirty="0"/>
              </a:br>
              <a:r>
                <a:rPr lang="zh-CN" altLang="en-US" sz="1530" kern="0" dirty="0" smtClean="0">
                  <a:solidFill>
                    <a:srgbClr val="000000"/>
                  </a:solidFill>
                  <a:latin typeface="Times New Roman" pitchFamily="65" charset="-122"/>
                  <a:ea typeface="宋体" pitchFamily="65" charset="-122"/>
                </a:rPr>
                <a:t>姆莱特要与腐朽黑暗的势力抗争到底的信念和决心。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E.欧也妮让格拉桑代表自己去巴黎,把夏尔所欠的本金和利息全部还清。夏尔拿到收据并得</a:t>
              </a:r>
              <a:r>
                <a:rPr dirty="0"/>
                <a:t/>
              </a:r>
              <a:br>
                <a:rPr dirty="0"/>
              </a:br>
              <a:r>
                <a:rPr lang="zh-CN" altLang="en-US" sz="1530" kern="0" dirty="0" smtClean="0">
                  <a:solidFill>
                    <a:srgbClr val="000000"/>
                  </a:solidFill>
                  <a:latin typeface="Times New Roman" pitchFamily="65" charset="-122"/>
                  <a:ea typeface="宋体" pitchFamily="65" charset="-122"/>
                </a:rPr>
                <a:t>知欧也妮有一千七百万法郎的财产,惊呆了。</a:t>
              </a:r>
              <a:endParaRPr lang="zh-CN" altLang="en-US" dirty="0"/>
            </a:p>
          </p:txBody>
        </p:sp>
        <p:sp>
          <p:nvSpPr>
            <p:cNvPr id="3" name="TextBox 2"/>
            <p:cNvSpPr txBox="1"/>
            <p:nvPr/>
          </p:nvSpPr>
          <p:spPr>
            <a:xfrm>
              <a:off x="539750" y="52051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(1)《红楼梦》中香菱的咏月诗云“博得嫦娘应借问,缘何不使永团圆”,其中影射了香菱怎样</a:t>
              </a:r>
              <a:r>
                <a:rPr dirty="0"/>
                <a:t/>
              </a:r>
              <a:br>
                <a:rPr dirty="0"/>
              </a:br>
              <a:r>
                <a:rPr lang="zh-CN" altLang="en-US" sz="1530" kern="0" dirty="0" smtClean="0">
                  <a:solidFill>
                    <a:srgbClr val="000000"/>
                  </a:solidFill>
                  <a:latin typeface="Times New Roman" pitchFamily="65" charset="-122"/>
                  <a:ea typeface="宋体" pitchFamily="65" charset="-122"/>
                </a:rPr>
                <a:t>的人生遭际?(6分)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(2)《家)中琴小姐既有进步性又有局限性,请写出她的矛盾表现。(4分)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5022782"/>
            <a:chOff x="539750" y="1080000"/>
            <a:chExt cx="8127250" cy="5022782"/>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BE　B.诗歌吟诵的是赵云。E.应是欧也妮让德·蓬风代表自己去巴黎</a:t>
              </a:r>
              <a:endParaRPr lang="zh-CN" altLang="en-US" dirty="0"/>
            </a:p>
          </p:txBody>
        </p:sp>
        <p:sp>
          <p:nvSpPr>
            <p:cNvPr id="3" name="TextBox 2"/>
            <p:cNvSpPr txBox="1"/>
            <p:nvPr/>
          </p:nvSpPr>
          <p:spPr>
            <a:xfrm>
              <a:off x="539750" y="184863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(1)自小被拐卖,与家人离散;被薛蟠强买作妾,遭受冷落;最后被夏金桂折磨致死,难以</a:t>
              </a:r>
              <a:r>
                <a:rPr dirty="0"/>
                <a:t/>
              </a:r>
              <a:br>
                <a:rPr dirty="0"/>
              </a:br>
              <a:r>
                <a:rPr lang="zh-CN" altLang="en-US" sz="1530" kern="0" dirty="0" smtClean="0">
                  <a:solidFill>
                    <a:srgbClr val="000000"/>
                  </a:solidFill>
                  <a:latin typeface="Times New Roman" pitchFamily="65" charset="-122"/>
                  <a:ea typeface="宋体" pitchFamily="65" charset="-122"/>
                </a:rPr>
                <a:t>善终。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(2)写文章宣传女子剪发,自己却不敢实践;有平等意识,当舞龙灯的人被烧伤时,却无动于衷;接</a:t>
              </a:r>
              <a:r>
                <a:rPr dirty="0"/>
                <a:t/>
              </a:r>
              <a:br>
                <a:rPr dirty="0"/>
              </a:br>
              <a:r>
                <a:rPr lang="zh-CN" altLang="en-US" sz="1530" kern="0" dirty="0" smtClean="0">
                  <a:solidFill>
                    <a:srgbClr val="000000"/>
                  </a:solidFill>
                  <a:latin typeface="Times New Roman" pitchFamily="65" charset="-122"/>
                  <a:ea typeface="宋体" pitchFamily="65" charset="-122"/>
                </a:rPr>
                <a:t>受新思想,但一次军阀混战的洗劫就让她对此产生了怀疑。</a:t>
              </a:r>
              <a:endParaRPr lang="zh-CN" altLang="en-US" dirty="0"/>
            </a:p>
          </p:txBody>
        </p:sp>
        <p:sp>
          <p:nvSpPr>
            <p:cNvPr id="4" name="TextBox 2"/>
            <p:cNvSpPr txBox="1"/>
            <p:nvPr/>
          </p:nvSpPr>
          <p:spPr>
            <a:xfrm>
              <a:off x="539750" y="3277393"/>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(1)首先理解诗句的意思,“缘何不使永团圆”,意思是“为什么不让她永远团圆”,诗</a:t>
              </a:r>
              <a:r>
                <a:rPr dirty="0"/>
                <a:t/>
              </a:r>
              <a:br>
                <a:rPr dirty="0"/>
              </a:br>
              <a:r>
                <a:rPr lang="zh-CN" altLang="en-US" sz="1530" kern="0" dirty="0" smtClean="0">
                  <a:solidFill>
                    <a:srgbClr val="000000"/>
                  </a:solidFill>
                  <a:latin typeface="Times New Roman" pitchFamily="65" charset="-122"/>
                  <a:ea typeface="宋体" pitchFamily="65" charset="-122"/>
                </a:rPr>
                <a:t>句中影射了香菱的人生遭际。香菱是《红楼梦》中重要丫鬟,重要人物,她自小被拐卖,与家人</a:t>
              </a:r>
              <a:r>
                <a:rPr dirty="0"/>
                <a:t/>
              </a:r>
              <a:br>
                <a:rPr dirty="0"/>
              </a:br>
              <a:r>
                <a:rPr lang="zh-CN" altLang="en-US" sz="1530" kern="0" dirty="0" smtClean="0">
                  <a:solidFill>
                    <a:srgbClr val="000000"/>
                  </a:solidFill>
                  <a:latin typeface="Times New Roman" pitchFamily="65" charset="-122"/>
                  <a:ea typeface="宋体" pitchFamily="65" charset="-122"/>
                </a:rPr>
                <a:t>离散,后来被薛蟠强买作妾,遭受冷落,最后被夏金桂折磨致死,难以善终。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(2)题目要求“写出她的矛盾表现”,故应把进步性和局限性两方面合到一起表述,如琴小姐写</a:t>
              </a:r>
              <a:r>
                <a:rPr dirty="0"/>
                <a:t/>
              </a:r>
              <a:br>
                <a:rPr dirty="0"/>
              </a:br>
              <a:r>
                <a:rPr lang="zh-CN" altLang="en-US" sz="1530" kern="0" dirty="0" smtClean="0">
                  <a:solidFill>
                    <a:srgbClr val="000000"/>
                  </a:solidFill>
                  <a:latin typeface="Times New Roman" pitchFamily="65" charset="-122"/>
                  <a:ea typeface="宋体" pitchFamily="65" charset="-122"/>
                </a:rPr>
                <a:t>文章宣传女子剪发,但她自己却不敢实践;如她有平等的意识,但是当舞龙灯的人被烧伤时,她</a:t>
              </a:r>
              <a:r>
                <a:rPr dirty="0"/>
                <a:t/>
              </a:r>
              <a:br>
                <a:rPr dirty="0"/>
              </a:br>
              <a:r>
                <a:rPr lang="zh-CN" altLang="en-US" sz="1530" kern="0" dirty="0" smtClean="0">
                  <a:solidFill>
                    <a:srgbClr val="000000"/>
                  </a:solidFill>
                  <a:latin typeface="Times New Roman" pitchFamily="65" charset="-122"/>
                  <a:ea typeface="宋体" pitchFamily="65" charset="-122"/>
                </a:rPr>
                <a:t>却无动于衷;琴小姐接受新思想,但一次军阀混战的洗劫就让她对此产生了怀疑。《家》的情</a:t>
              </a:r>
              <a:r>
                <a:rPr dirty="0"/>
                <a:t/>
              </a:r>
              <a:br>
                <a:rPr dirty="0"/>
              </a:br>
              <a:r>
                <a:rPr lang="zh-CN" altLang="en-US" sz="1530" kern="0" dirty="0" smtClean="0">
                  <a:solidFill>
                    <a:srgbClr val="000000"/>
                  </a:solidFill>
                  <a:latin typeface="Times New Roman" pitchFamily="65" charset="-122"/>
                  <a:ea typeface="宋体" pitchFamily="65" charset="-122"/>
                </a:rPr>
                <a:t>节、人物相对简单一些,可以从人物角度将重要事件一一弄清,并分析他们的性格特点,以及在</a:t>
              </a:r>
              <a:r>
                <a:rPr dirty="0"/>
                <a:t/>
              </a:r>
              <a:br>
                <a:rPr dirty="0"/>
              </a:br>
              <a:r>
                <a:rPr lang="zh-CN" altLang="en-US" sz="1530" kern="0" dirty="0" smtClean="0">
                  <a:solidFill>
                    <a:srgbClr val="000000"/>
                  </a:solidFill>
                  <a:latin typeface="Times New Roman" pitchFamily="65" charset="-122"/>
                  <a:ea typeface="宋体" pitchFamily="65" charset="-122"/>
                </a:rPr>
                <a:t>当时的现实意义。</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四、(2017苏锡常镇四市二模,23—24)名著阅读题。(15分)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A.赤壁之战,曹操败退途中三次大笑诸葛亮、周瑜未在险要处设伏,被关羽义释,回到江陵后大</a:t>
            </a:r>
            <a:r>
              <a:rPr dirty="0"/>
              <a:t/>
            </a:r>
            <a:br>
              <a:rPr dirty="0"/>
            </a:br>
            <a:r>
              <a:rPr lang="zh-CN" altLang="en-US" sz="1530" kern="0" dirty="0" smtClean="0">
                <a:solidFill>
                  <a:srgbClr val="000000"/>
                </a:solidFill>
                <a:latin typeface="Times New Roman" pitchFamily="65" charset="-122"/>
                <a:ea typeface="宋体" pitchFamily="65" charset="-122"/>
              </a:rPr>
              <a:t>哭杨修,把责任推给谋士。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B.《风波》中赵七爷对七斤骂自己“贱胎”耿耿于怀,趁七斤没有辫子,挟私报复,可见其内心</a:t>
            </a:r>
            <a:r>
              <a:rPr dirty="0"/>
              <a:t/>
            </a:r>
            <a:br>
              <a:rPr dirty="0"/>
            </a:br>
            <a:r>
              <a:rPr lang="zh-CN" altLang="en-US" sz="1530" kern="0" dirty="0" smtClean="0">
                <a:solidFill>
                  <a:srgbClr val="000000"/>
                </a:solidFill>
                <a:latin typeface="Times New Roman" pitchFamily="65" charset="-122"/>
                <a:ea typeface="宋体" pitchFamily="65" charset="-122"/>
              </a:rPr>
              <a:t>深处的狭隘、阴暗和狠毒。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C.《边城》中老船夫教导孙女要有一种坚强的精神:“不管有什么事皆不许哭,要硬扎一点,结</a:t>
            </a:r>
            <a:r>
              <a:rPr dirty="0"/>
              <a:t/>
            </a:r>
            <a:br>
              <a:rPr dirty="0"/>
            </a:br>
            <a:r>
              <a:rPr lang="zh-CN" altLang="en-US" sz="1530" kern="0" dirty="0" smtClean="0">
                <a:solidFill>
                  <a:srgbClr val="000000"/>
                </a:solidFill>
                <a:latin typeface="Times New Roman" pitchFamily="65" charset="-122"/>
                <a:ea typeface="宋体" pitchFamily="65" charset="-122"/>
              </a:rPr>
              <a:t>实一点,方配活到这块土地上!”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D.《子夜》借范博文所谓的封建僵尸风化的议论,揭示了吴老太爷受上海五光十色景象刺激</a:t>
            </a:r>
            <a:r>
              <a:rPr dirty="0"/>
              <a:t/>
            </a:r>
            <a:br>
              <a:rPr dirty="0"/>
            </a:br>
            <a:r>
              <a:rPr lang="zh-CN" altLang="en-US" sz="1530" kern="0" dirty="0" smtClean="0">
                <a:solidFill>
                  <a:srgbClr val="000000"/>
                </a:solidFill>
                <a:latin typeface="Times New Roman" pitchFamily="65" charset="-122"/>
                <a:ea typeface="宋体" pitchFamily="65" charset="-122"/>
              </a:rPr>
              <a:t>中风而死这一情节隐含的意义。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E.哈姆莱特以为是叔叔在偷听而误杀奥菲莉娅的父亲波洛涅斯,他为此陷入了深深的悔意中,</a:t>
            </a:r>
            <a:r>
              <a:rPr dirty="0"/>
              <a:t/>
            </a:r>
            <a:br>
              <a:rPr dirty="0"/>
            </a:br>
            <a:r>
              <a:rPr lang="zh-CN" altLang="en-US" sz="1530" kern="0" dirty="0" smtClean="0">
                <a:solidFill>
                  <a:srgbClr val="000000"/>
                </a:solidFill>
                <a:latin typeface="Times New Roman" pitchFamily="65" charset="-122"/>
                <a:ea typeface="宋体" pitchFamily="65" charset="-122"/>
              </a:rPr>
              <a:t>性格也变得复杂而多疑。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(1)《红楼梦》中的贾探春有“敏探春”之称,根据“偶结海棠社”“兴利除宿弊”“抄检大</a:t>
            </a:r>
            <a:r>
              <a:rPr dirty="0"/>
              <a:t/>
            </a:r>
            <a:br>
              <a:rPr dirty="0"/>
            </a:br>
            <a:r>
              <a:rPr lang="zh-CN" altLang="en-US" sz="1530" kern="0" dirty="0" smtClean="0">
                <a:solidFill>
                  <a:srgbClr val="000000"/>
                </a:solidFill>
                <a:latin typeface="Times New Roman" pitchFamily="65" charset="-122"/>
                <a:ea typeface="宋体" pitchFamily="65" charset="-122"/>
              </a:rPr>
              <a:t>观园”三回中的有关情节,概括探春的“敏”表现在哪些方面。(6分)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(2)《老人与海》中,老人独自驾着小船出海捕鱼,当他通过紧绷的钓线发现有大鱼上钩并拖着</a:t>
            </a:r>
            <a:r>
              <a:rPr dirty="0"/>
              <a:t/>
            </a:r>
            <a:br>
              <a:rPr dirty="0"/>
            </a:br>
            <a:r>
              <a:rPr lang="zh-CN" altLang="en-US" sz="1530" kern="0" dirty="0" smtClean="0">
                <a:solidFill>
                  <a:srgbClr val="000000"/>
                </a:solidFill>
                <a:latin typeface="Times New Roman" pitchFamily="65" charset="-122"/>
                <a:ea typeface="宋体" pitchFamily="65" charset="-122"/>
              </a:rPr>
              <a:t>小船向远海游去时,几次大声地说“真希望那孩子在我身边”“要是那孩子在就好了”,这体</a:t>
            </a:r>
            <a:r>
              <a:rPr dirty="0"/>
              <a:t/>
            </a:r>
            <a:br>
              <a:rPr dirty="0"/>
            </a:br>
            <a:r>
              <a:rPr lang="zh-CN" altLang="en-US" sz="1530" kern="0" dirty="0" smtClean="0">
                <a:solidFill>
                  <a:srgbClr val="000000"/>
                </a:solidFill>
                <a:latin typeface="Times New Roman" pitchFamily="65" charset="-122"/>
                <a:ea typeface="宋体" pitchFamily="65" charset="-122"/>
              </a:rPr>
              <a:t>现了老人什么样的心理?(4分)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4249013"/>
            <a:chOff x="539750" y="1080000"/>
            <a:chExt cx="8127250" cy="4249013"/>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A.应是曹操回到江陵后大哭郭嘉,把责任推给谋士。E.“性格也变得复杂而多</a:t>
              </a:r>
              <a:r>
                <a:rPr dirty="0"/>
                <a:t/>
              </a:r>
              <a:br>
                <a:rPr dirty="0"/>
              </a:br>
              <a:r>
                <a:rPr lang="zh-CN" altLang="en-US" sz="1530" kern="0" dirty="0" smtClean="0">
                  <a:solidFill>
                    <a:srgbClr val="000000"/>
                  </a:solidFill>
                  <a:latin typeface="Times New Roman" pitchFamily="65" charset="-122"/>
                  <a:ea typeface="宋体" pitchFamily="65" charset="-122"/>
                </a:rPr>
                <a:t>疑”错,哈姆莱特的悲剧性格决定了他的悲剧命运,并不是在误杀奥菲莉娅的父亲波洛涅斯后,</a:t>
              </a:r>
              <a:r>
                <a:rPr dirty="0"/>
                <a:t/>
              </a:r>
              <a:br>
                <a:rPr dirty="0"/>
              </a:br>
              <a:r>
                <a:rPr lang="zh-CN" altLang="en-US" sz="1530" kern="0" dirty="0" smtClean="0">
                  <a:solidFill>
                    <a:srgbClr val="000000"/>
                  </a:solidFill>
                  <a:latin typeface="Times New Roman" pitchFamily="65" charset="-122"/>
                  <a:ea typeface="宋体" pitchFamily="65" charset="-122"/>
                </a:rPr>
                <a:t>性格才变得复杂而多疑。</a:t>
              </a:r>
              <a:endParaRPr lang="zh-CN" altLang="en-US" dirty="0"/>
            </a:p>
          </p:txBody>
        </p:sp>
        <p:sp>
          <p:nvSpPr>
            <p:cNvPr id="3" name="TextBox 2"/>
            <p:cNvSpPr txBox="1"/>
            <p:nvPr/>
          </p:nvSpPr>
          <p:spPr>
            <a:xfrm>
              <a:off x="539750" y="249157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(1)才思敏捷;目光敏锐,洞察贾府弊端和隐患;行事敏捷,处世干练,敢作敢为。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(2)孤独,心里一直惦念着曼诺林;感到力不从心,希望得到曼诺林的帮助;有些自负和自豪,想让</a:t>
              </a:r>
              <a:r>
                <a:rPr dirty="0"/>
                <a:t/>
              </a:r>
              <a:br>
                <a:rPr dirty="0"/>
              </a:br>
              <a:r>
                <a:rPr lang="zh-CN" altLang="en-US" sz="1530" kern="0" dirty="0" smtClean="0">
                  <a:solidFill>
                    <a:srgbClr val="000000"/>
                  </a:solidFill>
                  <a:latin typeface="Times New Roman" pitchFamily="65" charset="-122"/>
                  <a:ea typeface="宋体" pitchFamily="65" charset="-122"/>
                </a:rPr>
                <a:t>曼诺林见识自己捕大鱼的场面。</a:t>
              </a:r>
              <a:endParaRPr lang="zh-CN" altLang="en-US" dirty="0"/>
            </a:p>
          </p:txBody>
        </p:sp>
        <p:sp>
          <p:nvSpPr>
            <p:cNvPr id="4" name="TextBox 2"/>
            <p:cNvSpPr txBox="1"/>
            <p:nvPr/>
          </p:nvSpPr>
          <p:spPr>
            <a:xfrm>
              <a:off x="539750" y="356314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(1)在《红楼梦》中,探春精明能干,有心机,能决断,连王夫人与凤姐都让她几分,有“玫</a:t>
              </a:r>
              <a:r>
                <a:rPr dirty="0"/>
                <a:t/>
              </a:r>
              <a:br>
                <a:rPr dirty="0"/>
              </a:br>
              <a:r>
                <a:rPr lang="zh-CN" altLang="en-US" sz="1530" kern="0" dirty="0" smtClean="0">
                  <a:solidFill>
                    <a:srgbClr val="000000"/>
                  </a:solidFill>
                  <a:latin typeface="Times New Roman" pitchFamily="65" charset="-122"/>
                  <a:ea typeface="宋体" pitchFamily="65" charset="-122"/>
                </a:rPr>
                <a:t>瑰花”之诨名。要对相关情节有具体的了解,注意不是概括探春的人物形象和性格特点,而是</a:t>
              </a:r>
              <a:r>
                <a:rPr dirty="0"/>
                <a:t/>
              </a:r>
              <a:br>
                <a:rPr dirty="0"/>
              </a:br>
              <a:r>
                <a:rPr lang="zh-CN" altLang="en-US" sz="1530" kern="0" dirty="0" smtClean="0">
                  <a:solidFill>
                    <a:srgbClr val="000000"/>
                  </a:solidFill>
                  <a:latin typeface="Times New Roman" pitchFamily="65" charset="-122"/>
                  <a:ea typeface="宋体" pitchFamily="65" charset="-122"/>
                </a:rPr>
                <a:t>要围绕“敏”概括。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(2)细致的心理描写是《老人与海》的一大特点,心理描写折射人物的性格特点,大量的内心活</a:t>
              </a:r>
              <a:r>
                <a:rPr dirty="0"/>
                <a:t/>
              </a:r>
              <a:br>
                <a:rPr dirty="0"/>
              </a:br>
              <a:r>
                <a:rPr lang="zh-CN" altLang="en-US" sz="1530" kern="0" dirty="0" smtClean="0">
                  <a:solidFill>
                    <a:srgbClr val="000000"/>
                  </a:solidFill>
                  <a:latin typeface="Times New Roman" pitchFamily="65" charset="-122"/>
                  <a:ea typeface="宋体" pitchFamily="65" charset="-122"/>
                </a:rPr>
                <a:t>动,深刻揭示了主人公内心的自豪感、坚毅以及寻求援助的孤独感。</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五、(2017苏北四市一模,23—24)名著阅读题。(15分)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A.《三国演义》中,周瑜为火攻曹军,设下苦肉计,黄盖故意唱反调,周瑜不听诸葛亮等人的阻</a:t>
            </a:r>
            <a:r>
              <a:rPr dirty="0"/>
              <a:t/>
            </a:r>
            <a:br>
              <a:rPr dirty="0"/>
            </a:br>
            <a:r>
              <a:rPr lang="zh-CN" altLang="en-US" sz="1530" kern="0" dirty="0" smtClean="0">
                <a:solidFill>
                  <a:srgbClr val="000000"/>
                </a:solidFill>
                <a:latin typeface="Times New Roman" pitchFamily="65" charset="-122"/>
                <a:ea typeface="宋体" pitchFamily="65" charset="-122"/>
              </a:rPr>
              <a:t>拦,将黄盖打得皮开肉绽,又派蔡中、蔡和写信给曹操,黄盖诈降成功。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B.《边城》中二老傩送唱歌向翠翠求爱。翠翠跟祖父说起梦里让自己飞起来的歌声。祖父</a:t>
            </a:r>
            <a:r>
              <a:rPr dirty="0"/>
              <a:t/>
            </a:r>
            <a:br>
              <a:rPr dirty="0"/>
            </a:br>
            <a:r>
              <a:rPr lang="zh-CN" altLang="en-US" sz="1530" kern="0" dirty="0" smtClean="0">
                <a:solidFill>
                  <a:srgbClr val="000000"/>
                </a:solidFill>
                <a:latin typeface="Times New Roman" pitchFamily="65" charset="-122"/>
                <a:ea typeface="宋体" pitchFamily="65" charset="-122"/>
              </a:rPr>
              <a:t>“温和悲悯地笑着”,心想“做梦一辈子更好”。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C.《风波》中,九斤老太的口头禅“一代不如一代”写出她对世道不满的情绪,作者借九斤老</a:t>
            </a:r>
            <a:r>
              <a:rPr dirty="0"/>
              <a:t/>
            </a:r>
            <a:br>
              <a:rPr dirty="0"/>
            </a:br>
            <a:r>
              <a:rPr lang="zh-CN" altLang="en-US" sz="1530" kern="0" dirty="0" smtClean="0">
                <a:solidFill>
                  <a:srgbClr val="000000"/>
                </a:solidFill>
                <a:latin typeface="Times New Roman" pitchFamily="65" charset="-122"/>
                <a:ea typeface="宋体" pitchFamily="65" charset="-122"/>
              </a:rPr>
              <a:t>太的这一口头禅,表现了对复古家、国粹家的讽刺。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D.《茶馆》以王利发的遭遇为线索,贯穿三代70多个人物,把50年的中国史横向切出三个片段,</a:t>
            </a:r>
            <a:r>
              <a:rPr dirty="0"/>
              <a:t/>
            </a:r>
            <a:br>
              <a:rPr dirty="0"/>
            </a:br>
            <a:r>
              <a:rPr lang="zh-CN" altLang="en-US" sz="1530" kern="0" dirty="0" smtClean="0">
                <a:solidFill>
                  <a:srgbClr val="000000"/>
                </a:solidFill>
                <a:latin typeface="Times New Roman" pitchFamily="65" charset="-122"/>
                <a:ea typeface="宋体" pitchFamily="65" charset="-122"/>
              </a:rPr>
              <a:t>大跨度地辐射出时代变迁的轮廓,构成一幅世态风俗图。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E.《哈姆莱特》包蕴多个难解之谜,如哈姆莱特多次延宕复仇的原因,王后为何会被引诱,等</a:t>
            </a:r>
            <a:r>
              <a:rPr dirty="0"/>
              <a:t/>
            </a:r>
            <a:br>
              <a:rPr dirty="0"/>
            </a:br>
            <a:r>
              <a:rPr lang="zh-CN" altLang="en-US" sz="1530" kern="0" dirty="0" smtClean="0">
                <a:solidFill>
                  <a:srgbClr val="000000"/>
                </a:solidFill>
                <a:latin typeface="Times New Roman" pitchFamily="65" charset="-122"/>
                <a:ea typeface="宋体" pitchFamily="65" charset="-122"/>
              </a:rPr>
              <a:t>等,而这些疑问恰恰表现了莎士比亚对人性的丰富性与复杂性的独特认识。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(1)《红楼梦》第二十七回“滴翠亭杨妃戏彩蝶　埋香冢飞燕泣残红”写道:(宝钗)中写“</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况才说话的语音,大似宝玉房里的红儿的言语。他素昔眼空心大,是个头等刁钻古怪东西,今</a:t>
            </a:r>
            <a:r>
              <a:rPr dirty="0"/>
              <a:t/>
            </a:r>
            <a:br>
              <a:rPr dirty="0"/>
            </a:br>
            <a:r>
              <a:rPr lang="zh-CN" altLang="en-US" sz="1530" kern="0" dirty="0" smtClean="0">
                <a:solidFill>
                  <a:srgbClr val="000000"/>
                </a:solidFill>
                <a:latin typeface="Times New Roman" pitchFamily="65" charset="-122"/>
                <a:ea typeface="宋体" pitchFamily="65" charset="-122"/>
              </a:rPr>
              <a:t>儿我听了他的短儿,一时人急造反,狗急跳墙,不但生事,而且我还没趣。如今便赶着躲了,料也</a:t>
            </a:r>
            <a:r>
              <a:rPr dirty="0"/>
              <a:t/>
            </a:r>
            <a:br>
              <a:rPr dirty="0"/>
            </a:br>
            <a:r>
              <a:rPr lang="zh-CN" altLang="en-US" sz="1530" kern="0" dirty="0" smtClean="0">
                <a:solidFill>
                  <a:srgbClr val="000000"/>
                </a:solidFill>
                <a:latin typeface="Times New Roman" pitchFamily="65" charset="-122"/>
                <a:ea typeface="宋体" pitchFamily="65" charset="-122"/>
              </a:rPr>
              <a:t>躲不及,少不得要使个‘金蝉脱壳’的法子。”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上述话语中的“短儿”指什么事?“‘金蝉脱壳’的法子”又是指什么?请结合上述话语,简</a:t>
            </a:r>
            <a:r>
              <a:rPr dirty="0"/>
              <a:t/>
            </a:r>
            <a:br>
              <a:rPr dirty="0"/>
            </a:br>
            <a:r>
              <a:rPr lang="zh-CN" altLang="en-US" sz="1530" kern="0" dirty="0" smtClean="0">
                <a:solidFill>
                  <a:srgbClr val="000000"/>
                </a:solidFill>
                <a:latin typeface="Times New Roman" pitchFamily="65" charset="-122"/>
                <a:ea typeface="宋体" pitchFamily="65" charset="-122"/>
              </a:rPr>
              <a:t>要概括宝钗的性格特征。(6分)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(2)《欧也妮·葛朗台》中,查理被赶到印度后,作者说“葛朗台家族的血统没有失传”,这表明</a:t>
            </a:r>
            <a:r>
              <a:rPr dirty="0"/>
              <a:t/>
            </a:r>
            <a:br>
              <a:rPr dirty="0"/>
            </a:br>
            <a:r>
              <a:rPr lang="zh-CN" altLang="en-US" sz="1530" kern="0" dirty="0" smtClean="0">
                <a:solidFill>
                  <a:srgbClr val="000000"/>
                </a:solidFill>
                <a:latin typeface="Times New Roman" pitchFamily="65" charset="-122"/>
                <a:ea typeface="宋体" pitchFamily="65" charset="-122"/>
              </a:rPr>
              <a:t>查理仍然是“葛朗台式”的人。请举两例说明。(4分)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791351"/>
            <a:ext cx="8127250" cy="5951476"/>
            <a:chOff x="539750" y="791351"/>
            <a:chExt cx="8127250" cy="5951476"/>
          </a:xfrm>
        </p:grpSpPr>
        <p:sp>
          <p:nvSpPr>
            <p:cNvPr id="2" name="TextBox 2"/>
            <p:cNvSpPr txBox="1"/>
            <p:nvPr/>
          </p:nvSpPr>
          <p:spPr>
            <a:xfrm>
              <a:off x="540000" y="791351"/>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A.诸葛亮没有劝阻;蔡中、蔡和是他们自己写信给曹操的,不是周瑜让他们写</a:t>
              </a:r>
              <a:r>
                <a:rPr dirty="0"/>
                <a:t/>
              </a:r>
              <a:br>
                <a:rPr dirty="0"/>
              </a:br>
              <a:r>
                <a:rPr lang="zh-CN" altLang="en-US" sz="1530" kern="0" dirty="0" smtClean="0">
                  <a:solidFill>
                    <a:srgbClr val="000000"/>
                  </a:solidFill>
                  <a:latin typeface="Times New Roman" pitchFamily="65" charset="-122"/>
                  <a:ea typeface="宋体" pitchFamily="65" charset="-122"/>
                </a:rPr>
                <a:t>的。D.“以王利发的遭遇为线索”错。</a:t>
              </a:r>
              <a:endParaRPr lang="zh-CN" altLang="en-US" dirty="0"/>
            </a:p>
          </p:txBody>
        </p:sp>
        <p:sp>
          <p:nvSpPr>
            <p:cNvPr id="3" name="TextBox 2"/>
            <p:cNvSpPr txBox="1"/>
            <p:nvPr/>
          </p:nvSpPr>
          <p:spPr>
            <a:xfrm>
              <a:off x="539750" y="1845736"/>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(1)“短儿”指红儿丢的绢子被贾芸捡到,当成了定情之物。“‘金蝉脱壳’的法</a:t>
              </a:r>
              <a:r>
                <a:rPr dirty="0"/>
                <a:t/>
              </a:r>
              <a:br>
                <a:rPr dirty="0"/>
              </a:br>
              <a:r>
                <a:rPr lang="zh-CN" altLang="en-US" sz="1530" kern="0" dirty="0" smtClean="0">
                  <a:solidFill>
                    <a:srgbClr val="000000"/>
                  </a:solidFill>
                  <a:latin typeface="Times New Roman" pitchFamily="65" charset="-122"/>
                  <a:ea typeface="宋体" pitchFamily="65" charset="-122"/>
                </a:rPr>
                <a:t>子”是指宝钗假装跟林黛玉捉迷藏,巧妙地将偷听的嫌疑转嫁到黛玉身上。性格特征:心思缜</a:t>
              </a:r>
              <a:r>
                <a:rPr dirty="0"/>
                <a:t/>
              </a:r>
              <a:br>
                <a:rPr dirty="0"/>
              </a:br>
              <a:r>
                <a:rPr lang="zh-CN" altLang="en-US" sz="1530" kern="0" dirty="0" smtClean="0">
                  <a:solidFill>
                    <a:srgbClr val="000000"/>
                  </a:solidFill>
                  <a:latin typeface="Times New Roman" pitchFamily="65" charset="-122"/>
                  <a:ea typeface="宋体" pitchFamily="65" charset="-122"/>
                </a:rPr>
                <a:t>密;城府深;成熟稳重。(答出两点即可)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(2)①查理到了印度后,贩卖人口(放高利贷,走私漏税,变得冷酷、狭隘、无情);②他跟各种肤</a:t>
              </a:r>
              <a:r>
                <a:rPr dirty="0"/>
                <a:t/>
              </a:r>
              <a:br>
                <a:rPr dirty="0"/>
              </a:br>
              <a:r>
                <a:rPr lang="zh-CN" altLang="en-US" sz="1530" kern="0" dirty="0" smtClean="0">
                  <a:solidFill>
                    <a:srgbClr val="000000"/>
                  </a:solidFill>
                  <a:latin typeface="Times New Roman" pitchFamily="65" charset="-122"/>
                  <a:ea typeface="宋体" pitchFamily="65" charset="-122"/>
                </a:rPr>
                <a:t>色的女人鬼混,把欧也妮忘得一干二净;③为了高攀门第,他与侯爵奇丑的女儿订了终身。(答</a:t>
              </a:r>
              <a:r>
                <a:rPr dirty="0"/>
                <a:t/>
              </a:r>
              <a:br>
                <a:rPr dirty="0"/>
              </a:br>
              <a:r>
                <a:rPr lang="zh-CN" altLang="en-US" sz="1530" kern="0" dirty="0" smtClean="0">
                  <a:solidFill>
                    <a:srgbClr val="000000"/>
                  </a:solidFill>
                  <a:latin typeface="Times New Roman" pitchFamily="65" charset="-122"/>
                  <a:ea typeface="宋体" pitchFamily="65" charset="-122"/>
                </a:rPr>
                <a:t>出两点即可)</a:t>
              </a:r>
              <a:endParaRPr lang="zh-CN" altLang="en-US" dirty="0"/>
            </a:p>
          </p:txBody>
        </p:sp>
        <p:sp>
          <p:nvSpPr>
            <p:cNvPr id="4" name="TextBox 2"/>
            <p:cNvSpPr txBox="1"/>
            <p:nvPr/>
          </p:nvSpPr>
          <p:spPr>
            <a:xfrm>
              <a:off x="539750" y="3917438"/>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(1)本题考查对名著中重要情节的识记能力。《红楼梦》第二十七回中,作者通过对人</a:t>
              </a:r>
              <a:r>
                <a:rPr dirty="0"/>
                <a:t/>
              </a:r>
              <a:br>
                <a:rPr dirty="0"/>
              </a:br>
              <a:r>
                <a:rPr lang="zh-CN" altLang="en-US" sz="1530" kern="0" dirty="0" smtClean="0">
                  <a:solidFill>
                    <a:srgbClr val="000000"/>
                  </a:solidFill>
                  <a:latin typeface="Times New Roman" pitchFamily="65" charset="-122"/>
                  <a:ea typeface="宋体" pitchFamily="65" charset="-122"/>
                </a:rPr>
                <a:t>物的刻画及行动的描绘,生动、形象地再现了人物活动的场面。薛宝钗在扑蝶时来到滴翠亭,</a:t>
              </a:r>
              <a:r>
                <a:rPr dirty="0"/>
                <a:t/>
              </a:r>
              <a:br>
                <a:rPr dirty="0"/>
              </a:br>
              <a:r>
                <a:rPr lang="zh-CN" altLang="en-US" sz="1530" kern="0" dirty="0" smtClean="0">
                  <a:solidFill>
                    <a:srgbClr val="000000"/>
                  </a:solidFill>
                  <a:latin typeface="Times New Roman" pitchFamily="65" charset="-122"/>
                  <a:ea typeface="宋体" pitchFamily="65" charset="-122"/>
                </a:rPr>
                <a:t>隔窗听见了红儿和坠儿的私房话,宝钗知道红儿眼空心大,是个头等刁钻古怪东西,于是使用了</a:t>
              </a:r>
              <a:r>
                <a:rPr dirty="0"/>
                <a:t/>
              </a:r>
              <a:br>
                <a:rPr dirty="0"/>
              </a:br>
              <a:r>
                <a:rPr lang="zh-CN" altLang="en-US" sz="1530" kern="0" dirty="0" smtClean="0">
                  <a:solidFill>
                    <a:srgbClr val="000000"/>
                  </a:solidFill>
                  <a:latin typeface="Times New Roman" pitchFamily="65" charset="-122"/>
                  <a:ea typeface="宋体" pitchFamily="65" charset="-122"/>
                </a:rPr>
                <a:t>“金蝉脱壳”法,嫁祸黛玉,使得开窗后被惊的红儿和坠儿,都真以为是黛玉听了她们的绝密隐</a:t>
              </a:r>
              <a:r>
                <a:rPr dirty="0"/>
                <a:t/>
              </a:r>
              <a:br>
                <a:rPr dirty="0"/>
              </a:br>
              <a:r>
                <a:rPr lang="zh-CN" altLang="en-US" sz="1530" kern="0" dirty="0" smtClean="0">
                  <a:solidFill>
                    <a:srgbClr val="000000"/>
                  </a:solidFill>
                  <a:latin typeface="Times New Roman" pitchFamily="65" charset="-122"/>
                  <a:ea typeface="宋体" pitchFamily="65" charset="-122"/>
                </a:rPr>
                <a:t>私。考生梳理情节时,要关注人物的语言和人物的性格。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(2)查理是《欧也妮·葛朗台》中的一个重要人物。他是一个花花公子,从小家境优裕,爱慕虚</a:t>
              </a:r>
              <a:r>
                <a:rPr dirty="0"/>
                <a:t/>
              </a:r>
              <a:br>
                <a:rPr dirty="0"/>
              </a:br>
              <a:r>
                <a:rPr lang="zh-CN" altLang="en-US" sz="1530" kern="0" dirty="0" smtClean="0">
                  <a:solidFill>
                    <a:srgbClr val="000000"/>
                  </a:solidFill>
                  <a:latin typeface="Times New Roman" pitchFamily="65" charset="-122"/>
                  <a:ea typeface="宋体" pitchFamily="65" charset="-122"/>
                </a:rPr>
                <a:t>荣、贪图享乐。他也是一个冒险家和野心家(资本家),心狠手辣,贪婪至极。注意题中“查理</a:t>
              </a:r>
              <a:r>
                <a:rPr dirty="0"/>
                <a:t/>
              </a:r>
              <a:br>
                <a:rPr dirty="0"/>
              </a:br>
              <a:r>
                <a:rPr lang="zh-CN" altLang="en-US" sz="1530" kern="0" dirty="0" smtClean="0">
                  <a:solidFill>
                    <a:srgbClr val="000000"/>
                  </a:solidFill>
                  <a:latin typeface="Times New Roman" pitchFamily="65" charset="-122"/>
                  <a:ea typeface="宋体" pitchFamily="65" charset="-122"/>
                </a:rPr>
                <a:t>被赶到印度后”以及“‘葛朗台式’的人”这些信息,并与相应的情节联系起来,进行简要概括。</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六、(2017苏州期初调研,24—25)名著阅读题。(15分)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A.《三国演义》通过“怒鞭督邮”“三英战吕布”“醉酒失徐州”“大闹长坂桥”“义释</a:t>
            </a:r>
            <a:r>
              <a:rPr dirty="0"/>
              <a:t/>
            </a:r>
            <a:br>
              <a:rPr dirty="0"/>
            </a:br>
            <a:r>
              <a:rPr lang="zh-CN" altLang="en-US" sz="1530" kern="0" dirty="0" smtClean="0">
                <a:solidFill>
                  <a:srgbClr val="000000"/>
                </a:solidFill>
                <a:latin typeface="Times New Roman" pitchFamily="65" charset="-122"/>
                <a:ea typeface="宋体" pitchFamily="65" charset="-122"/>
              </a:rPr>
              <a:t>严颜”等情节,塑造了疾恶如仇、有情有义、有勇无谋的张飞形象。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B.哈姆莱特最主要的性格特征是优柔寡断。面对父亲被毒杀、母亲被占有等,哈姆莱特既有</a:t>
            </a:r>
            <a:r>
              <a:rPr dirty="0"/>
              <a:t/>
            </a:r>
            <a:br>
              <a:rPr dirty="0"/>
            </a:br>
            <a:r>
              <a:rPr lang="zh-CN" altLang="en-US" sz="1530" kern="0" dirty="0" smtClean="0">
                <a:solidFill>
                  <a:srgbClr val="000000"/>
                </a:solidFill>
                <a:latin typeface="Times New Roman" pitchFamily="65" charset="-122"/>
                <a:ea typeface="宋体" pitchFamily="65" charset="-122"/>
              </a:rPr>
              <a:t>强烈的复仇愿望,却又迟疑不决,使复仇计划一次次功亏一篑。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C.《茶馆》中,王利发因为时局混乱,生意越做越艰难。而唐铁嘴因为年头越乱生意越好而感</a:t>
            </a:r>
            <a:r>
              <a:rPr dirty="0"/>
              <a:t/>
            </a:r>
            <a:br>
              <a:rPr dirty="0"/>
            </a:br>
            <a:r>
              <a:rPr lang="zh-CN" altLang="en-US" sz="1530" kern="0" dirty="0" smtClean="0">
                <a:solidFill>
                  <a:srgbClr val="000000"/>
                </a:solidFill>
                <a:latin typeface="Times New Roman" pitchFamily="65" charset="-122"/>
                <a:ea typeface="宋体" pitchFamily="65" charset="-122"/>
              </a:rPr>
              <a:t>谢岁月,他已改抽“白面”,他要求在茶馆租房却被王利发拒绝。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D.《边城》中多有对湘西民俗的展现:青年男女月夜对歌,展现了当地的婚恋习俗;端午节赛龙</a:t>
            </a:r>
            <a:r>
              <a:rPr dirty="0"/>
              <a:t/>
            </a:r>
            <a:br>
              <a:rPr dirty="0"/>
            </a:br>
            <a:r>
              <a:rPr lang="zh-CN" altLang="en-US" sz="1530" kern="0" dirty="0" smtClean="0">
                <a:solidFill>
                  <a:srgbClr val="000000"/>
                </a:solidFill>
                <a:latin typeface="Times New Roman" pitchFamily="65" charset="-122"/>
                <a:ea typeface="宋体" pitchFamily="65" charset="-122"/>
              </a:rPr>
              <a:t>舟,表现了湘西的生活习俗;崇拜“傩神”,表现了湘西人的宗教习俗。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E.阿Q在辛亥革命到来时,起先对革命是“深恶而痛绝之”,但后来又产生了“要投降革命</a:t>
            </a:r>
            <a:r>
              <a:rPr dirty="0"/>
              <a:t/>
            </a:r>
            <a:br>
              <a:rPr dirty="0"/>
            </a:br>
            <a:r>
              <a:rPr lang="zh-CN" altLang="en-US" sz="1530" kern="0" dirty="0" smtClean="0">
                <a:solidFill>
                  <a:srgbClr val="000000"/>
                </a:solidFill>
                <a:latin typeface="Times New Roman" pitchFamily="65" charset="-122"/>
                <a:ea typeface="宋体" pitchFamily="65" charset="-122"/>
              </a:rPr>
              <a:t>党”的念头。于是,他与假洋鬼子相约一起革命。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919939"/>
            <a:ext cx="8127250" cy="5728010"/>
            <a:chOff x="539750" y="919939"/>
            <a:chExt cx="8127250" cy="5728010"/>
          </a:xfrm>
        </p:grpSpPr>
        <p:sp>
          <p:nvSpPr>
            <p:cNvPr id="2" name="TextBox 2"/>
            <p:cNvSpPr txBox="1"/>
            <p:nvPr/>
          </p:nvSpPr>
          <p:spPr>
            <a:xfrm>
              <a:off x="540000" y="919939"/>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CD　本题考查对名著相关内容的识记能力。 C.七斤是一个落后的农民的典型,他进</a:t>
              </a:r>
              <a:r>
                <a:rPr dirty="0"/>
                <a:t/>
              </a:r>
              <a:br>
                <a:rPr dirty="0"/>
              </a:br>
              <a:r>
                <a:rPr lang="zh-CN" altLang="en-US" sz="1530" kern="0" dirty="0" smtClean="0">
                  <a:solidFill>
                    <a:srgbClr val="000000"/>
                  </a:solidFill>
                  <a:latin typeface="Times New Roman" pitchFamily="65" charset="-122"/>
                  <a:ea typeface="宋体" pitchFamily="65" charset="-122"/>
                </a:rPr>
                <a:t>城后被人剪去了辫子,风波由此而起。D.圣地亚哥回来后,马诺林要老人休息,把身体养好,以</a:t>
              </a:r>
              <a:r>
                <a:rPr dirty="0"/>
                <a:t/>
              </a:r>
              <a:br>
                <a:rPr dirty="0"/>
              </a:br>
              <a:r>
                <a:rPr lang="zh-CN" altLang="en-US" sz="1530" kern="0" dirty="0" smtClean="0">
                  <a:solidFill>
                    <a:srgbClr val="000000"/>
                  </a:solidFill>
                  <a:latin typeface="Times New Roman" pitchFamily="65" charset="-122"/>
                  <a:ea typeface="宋体" pitchFamily="65" charset="-122"/>
                </a:rPr>
                <a:t>便日后再一起出去捕鱼。</a:t>
              </a:r>
              <a:endParaRPr lang="zh-CN" altLang="en-US" dirty="0"/>
            </a:p>
          </p:txBody>
        </p:sp>
        <p:sp>
          <p:nvSpPr>
            <p:cNvPr id="3" name="TextBox 2"/>
            <p:cNvSpPr txBox="1"/>
            <p:nvPr/>
          </p:nvSpPr>
          <p:spPr>
            <a:xfrm>
              <a:off x="539750" y="2331514"/>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名著阅读多项选择题判断“两关键”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一是人物,什么人说了什么话,做了什么事,表现出什么样的性格特点。二是事件,事件的起</a:t>
              </a:r>
              <a:r>
                <a:rPr dirty="0"/>
                <a:t/>
              </a:r>
              <a:br>
                <a:rPr dirty="0"/>
              </a:br>
              <a:r>
                <a:rPr lang="zh-CN" altLang="en-US" sz="1530" kern="0" dirty="0" smtClean="0">
                  <a:solidFill>
                    <a:srgbClr val="000000"/>
                  </a:solidFill>
                  <a:latin typeface="Times New Roman" pitchFamily="65" charset="-122"/>
                  <a:ea typeface="宋体" pitchFamily="65" charset="-122"/>
                </a:rPr>
                <a:t>因、经过、高潮、结局。判别时要关注细节,人物方面要注意不能张冠李戴,事件方面要注意</a:t>
              </a:r>
              <a:r>
                <a:rPr dirty="0"/>
                <a:t/>
              </a:r>
              <a:br>
                <a:rPr dirty="0"/>
              </a:br>
              <a:r>
                <a:rPr lang="zh-CN" altLang="en-US" sz="1530" kern="0" dirty="0" smtClean="0">
                  <a:solidFill>
                    <a:srgbClr val="000000"/>
                  </a:solidFill>
                  <a:latin typeface="Times New Roman" pitchFamily="65" charset="-122"/>
                  <a:ea typeface="宋体" pitchFamily="65" charset="-122"/>
                </a:rPr>
                <a:t>时间顺序不能错乱。</a:t>
              </a:r>
              <a:endParaRPr lang="zh-CN" altLang="en-US" dirty="0"/>
            </a:p>
          </p:txBody>
        </p:sp>
        <p:sp>
          <p:nvSpPr>
            <p:cNvPr id="4" name="TextBox 2"/>
            <p:cNvSpPr txBox="1"/>
            <p:nvPr/>
          </p:nvSpPr>
          <p:spPr>
            <a:xfrm>
              <a:off x="540000" y="376027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(1)处变不惊,性格坚强;处置果断,能力出众;分配得当,处事公平;轻财重义,顾全大局。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(2)心中仍有旧情,想跟心上人说话;婚姻现状和礼教束缚,不便单独与觉新见面。</a:t>
              </a:r>
              <a:endParaRPr lang="zh-CN" altLang="en-US" dirty="0"/>
            </a:p>
          </p:txBody>
        </p:sp>
        <p:sp>
          <p:nvSpPr>
            <p:cNvPr id="5" name="TextBox 4"/>
            <p:cNvSpPr txBox="1"/>
            <p:nvPr/>
          </p:nvSpPr>
          <p:spPr>
            <a:xfrm>
              <a:off x="539750" y="4528907"/>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(1)本题已提供相关情节,要求结合情节概括人物的形象特点,按照小说阅读概括人物形</a:t>
              </a:r>
              <a:r>
                <a:rPr dirty="0"/>
                <a:t/>
              </a:r>
              <a:br>
                <a:rPr dirty="0"/>
              </a:br>
              <a:r>
                <a:rPr lang="zh-CN" altLang="en-US" sz="1530" kern="0" dirty="0" smtClean="0">
                  <a:solidFill>
                    <a:srgbClr val="000000"/>
                  </a:solidFill>
                  <a:latin typeface="Times New Roman" pitchFamily="65" charset="-122"/>
                  <a:ea typeface="宋体" pitchFamily="65" charset="-122"/>
                </a:rPr>
                <a:t>象的方法回答即可。当然,如果考生自身对名著内容熟悉,了解贾母这个人物,那么对解答本题</a:t>
              </a:r>
              <a:r>
                <a:rPr dirty="0"/>
                <a:t/>
              </a:r>
              <a:br>
                <a:rPr dirty="0"/>
              </a:br>
              <a:r>
                <a:rPr lang="zh-CN" altLang="en-US" sz="1530" kern="0" dirty="0" smtClean="0">
                  <a:solidFill>
                    <a:srgbClr val="000000"/>
                  </a:solidFill>
                  <a:latin typeface="Times New Roman" pitchFamily="65" charset="-122"/>
                  <a:ea typeface="宋体" pitchFamily="65" charset="-122"/>
                </a:rPr>
                <a:t>自然会有不小的帮助。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(2)解答此题,一要把握梅表姐这一人物形象的特点,二要熟悉原著情节。梅表姐与觉新青梅竹</a:t>
              </a:r>
              <a:r>
                <a:rPr dirty="0"/>
                <a:t/>
              </a:r>
              <a:br>
                <a:rPr dirty="0"/>
              </a:br>
              <a:r>
                <a:rPr lang="zh-CN" altLang="en-US" sz="1530" kern="0" dirty="0" smtClean="0">
                  <a:solidFill>
                    <a:srgbClr val="000000"/>
                  </a:solidFill>
                  <a:latin typeface="Times New Roman" pitchFamily="65" charset="-122"/>
                  <a:ea typeface="宋体" pitchFamily="65" charset="-122"/>
                </a:rPr>
                <a:t>马,后因家庭阻力被迫他嫁,但对觉新情愫犹在;她又是一个受封建礼教束缚的女子,性格比较</a:t>
              </a:r>
              <a:r>
                <a:rPr dirty="0"/>
                <a:t/>
              </a:r>
              <a:br>
                <a:rPr dirty="0"/>
              </a:br>
              <a:r>
                <a:rPr lang="zh-CN" altLang="en-US" sz="1530" kern="0" dirty="0" smtClean="0">
                  <a:solidFill>
                    <a:srgbClr val="000000"/>
                  </a:solidFill>
                  <a:latin typeface="Times New Roman" pitchFamily="65" charset="-122"/>
                  <a:ea typeface="宋体" pitchFamily="65" charset="-122"/>
                </a:rPr>
                <a:t>软弱。抓住这两点,我们不难分析出梅表姐和觉新重逢后的心理状态。</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(1)《三国演义》第五十三回写道:“将军气概与天参,白发犹然困汉南。至死甘心无怨望,临</a:t>
            </a:r>
            <a:r>
              <a:rPr dirty="0"/>
              <a:t/>
            </a:r>
            <a:br>
              <a:rPr dirty="0"/>
            </a:br>
            <a:r>
              <a:rPr lang="zh-CN" altLang="en-US" sz="1530" kern="0" dirty="0" smtClean="0">
                <a:solidFill>
                  <a:srgbClr val="000000"/>
                </a:solidFill>
                <a:latin typeface="Times New Roman" pitchFamily="65" charset="-122"/>
                <a:ea typeface="宋体" pitchFamily="65" charset="-122"/>
              </a:rPr>
              <a:t>降低首尚怀惭。”请问“将军”指谁?结合本回相关情节,简述“将军”的主要性格及表现。</a:t>
            </a:r>
            <a:r>
              <a:rPr dirty="0"/>
              <a:t/>
            </a:r>
            <a:br>
              <a:rPr dirty="0"/>
            </a:br>
            <a:r>
              <a:rPr lang="zh-CN" altLang="en-US" sz="1530" kern="0" dirty="0" smtClean="0">
                <a:solidFill>
                  <a:srgbClr val="000000"/>
                </a:solidFill>
                <a:latin typeface="Times New Roman" pitchFamily="65" charset="-122"/>
                <a:ea typeface="宋体" pitchFamily="65" charset="-122"/>
              </a:rPr>
              <a:t>(4分)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(2)《太上感应篇》集中出现在《子夜》第一章和第十八章,请结合相关情节,分别简述其主要</a:t>
            </a:r>
            <a:r>
              <a:rPr dirty="0"/>
              <a:t/>
            </a:r>
            <a:br>
              <a:rPr dirty="0"/>
            </a:br>
            <a:r>
              <a:rPr lang="zh-CN" altLang="en-US" sz="1530" kern="0" dirty="0" smtClean="0">
                <a:solidFill>
                  <a:srgbClr val="000000"/>
                </a:solidFill>
                <a:latin typeface="Times New Roman" pitchFamily="65" charset="-122"/>
                <a:ea typeface="宋体" pitchFamily="65" charset="-122"/>
              </a:rPr>
              <a:t>作用。(6分)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4279776"/>
            <a:chOff x="539750" y="1080000"/>
            <a:chExt cx="8127250" cy="4279776"/>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A.“大闹长坂桥”的情节说明张飞有谋。E.阿Q没有和假洋鬼子相约革命。</a:t>
              </a:r>
              <a:endParaRPr lang="zh-CN" altLang="en-US" dirty="0"/>
            </a:p>
          </p:txBody>
        </p:sp>
        <p:sp>
          <p:nvSpPr>
            <p:cNvPr id="3" name="TextBox 2"/>
            <p:cNvSpPr txBox="1"/>
            <p:nvPr/>
          </p:nvSpPr>
          <p:spPr>
            <a:xfrm>
              <a:off x="539750" y="184863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(1)“将军”指黄忠。主要性格是忠勇过人,有情有义。表现:第一,竭力保卫长沙,效</a:t>
              </a:r>
              <a:r>
                <a:rPr dirty="0"/>
                <a:t/>
              </a:r>
              <a:br>
                <a:rPr dirty="0"/>
              </a:br>
              <a:r>
                <a:rPr lang="zh-CN" altLang="en-US" sz="1530" kern="0" dirty="0" smtClean="0">
                  <a:solidFill>
                    <a:srgbClr val="000000"/>
                  </a:solidFill>
                  <a:latin typeface="Times New Roman" pitchFamily="65" charset="-122"/>
                  <a:ea typeface="宋体" pitchFamily="65" charset="-122"/>
                </a:rPr>
                <a:t>忠韩玄。第二,报关羽不杀之恩,还他恩情,此乃忠义也。第三,刘备占领长沙后,黄忠为表忠心,</a:t>
              </a:r>
              <a:r>
                <a:rPr dirty="0"/>
                <a:t/>
              </a:r>
              <a:br>
                <a:rPr dirty="0"/>
              </a:br>
              <a:r>
                <a:rPr lang="zh-CN" altLang="en-US" sz="1530" kern="0" dirty="0" smtClean="0">
                  <a:solidFill>
                    <a:srgbClr val="000000"/>
                  </a:solidFill>
                  <a:latin typeface="Times New Roman" pitchFamily="65" charset="-122"/>
                  <a:ea typeface="宋体" pitchFamily="65" charset="-122"/>
                </a:rPr>
                <a:t>不降刘备。最后刘备亲自看望相请,才降刘备。事后还要求厚葬韩玄。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(2)第一处:开头部分,写吴老太爷去上海以及去世时,着力提到这本书。突显出吴老太爷封建</a:t>
              </a:r>
              <a:r>
                <a:rPr dirty="0"/>
                <a:t/>
              </a:r>
              <a:br>
                <a:rPr dirty="0"/>
              </a:br>
              <a:r>
                <a:rPr lang="zh-CN" altLang="en-US" sz="1530" kern="0" dirty="0" smtClean="0">
                  <a:solidFill>
                    <a:srgbClr val="000000"/>
                  </a:solidFill>
                  <a:latin typeface="Times New Roman" pitchFamily="65" charset="-122"/>
                  <a:ea typeface="宋体" pitchFamily="65" charset="-122"/>
                </a:rPr>
                <a:t>卫道士的伪善、虚伪与守旧。第二处:四小姐惠芳继承与抛弃《太上感应篇》,表明传统文化</a:t>
              </a:r>
              <a:r>
                <a:rPr dirty="0"/>
                <a:t/>
              </a:r>
              <a:br>
                <a:rPr dirty="0"/>
              </a:br>
              <a:r>
                <a:rPr lang="zh-CN" altLang="en-US" sz="1530" kern="0" dirty="0" smtClean="0">
                  <a:solidFill>
                    <a:srgbClr val="000000"/>
                  </a:solidFill>
                  <a:latin typeface="Times New Roman" pitchFamily="65" charset="-122"/>
                  <a:ea typeface="宋体" pitchFamily="65" charset="-122"/>
                </a:rPr>
                <a:t>在现代文化面前没有苟延残喘的机会。</a:t>
              </a:r>
              <a:endParaRPr lang="zh-CN" altLang="en-US" dirty="0"/>
            </a:p>
          </p:txBody>
        </p:sp>
        <p:sp>
          <p:nvSpPr>
            <p:cNvPr id="4" name="TextBox 3"/>
            <p:cNvSpPr txBox="1"/>
            <p:nvPr/>
          </p:nvSpPr>
          <p:spPr>
            <a:xfrm>
              <a:off x="539750" y="399177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(1)对《三国演义》第五十三回的主要情节和人物要熟悉。“将军”的主要性格和表</a:t>
              </a:r>
              <a:r>
                <a:rPr dirty="0"/>
                <a:t/>
              </a:r>
              <a:br>
                <a:rPr dirty="0"/>
              </a:br>
              <a:r>
                <a:rPr lang="zh-CN" altLang="en-US" sz="1530" kern="0" dirty="0" smtClean="0">
                  <a:solidFill>
                    <a:srgbClr val="000000"/>
                  </a:solidFill>
                  <a:latin typeface="Times New Roman" pitchFamily="65" charset="-122"/>
                  <a:ea typeface="宋体" pitchFamily="65" charset="-122"/>
                </a:rPr>
                <a:t>现,特别是其表现,概括时要分点作答,力求简洁。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(2)《太上感应篇》出现在第一章和第十八章,其具体情境和相关事件要清楚,从人物性格和小</a:t>
              </a:r>
              <a:r>
                <a:rPr dirty="0"/>
                <a:t/>
              </a:r>
              <a:br>
                <a:rPr dirty="0"/>
              </a:br>
              <a:r>
                <a:rPr lang="zh-CN" altLang="en-US" sz="1530" kern="0" dirty="0" smtClean="0">
                  <a:solidFill>
                    <a:srgbClr val="000000"/>
                  </a:solidFill>
                  <a:latin typeface="Times New Roman" pitchFamily="65" charset="-122"/>
                  <a:ea typeface="宋体" pitchFamily="65" charset="-122"/>
                </a:rPr>
                <a:t>说主题等角度探究其作用,答案要点应包含情节和作用两个方面。</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9683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一、(2018苏锡常镇四市二模,24—25)名著阅读题。(15分)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A.《阿Q正传》的结尾,写人丛中发出豺狼嗥叫般的喝彩声,写喝彩的人们的眼睛咀嚼了阿Q</a:t>
            </a:r>
            <a:r>
              <a:rPr dirty="0"/>
              <a:t/>
            </a:r>
            <a:br>
              <a:rPr dirty="0"/>
            </a:br>
            <a:r>
              <a:rPr lang="zh-CN" altLang="en-US" sz="1530" kern="0" dirty="0" smtClean="0">
                <a:solidFill>
                  <a:srgbClr val="000000"/>
                </a:solidFill>
                <a:latin typeface="Times New Roman" pitchFamily="65" charset="-122"/>
                <a:ea typeface="宋体" pitchFamily="65" charset="-122"/>
              </a:rPr>
              <a:t>的皮肉和灵魂,都表现了看客的愚昧麻木,深化了悲剧意味。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B.《茶馆》中,崔久峰原先做过国会议员,主张革命,但后来办了工厂,开了银号,走上了他的实</a:t>
            </a:r>
            <a:r>
              <a:rPr dirty="0"/>
              <a:t/>
            </a:r>
            <a:br>
              <a:rPr dirty="0"/>
            </a:br>
            <a:r>
              <a:rPr lang="zh-CN" altLang="en-US" sz="1530" kern="0" dirty="0" smtClean="0">
                <a:solidFill>
                  <a:srgbClr val="000000"/>
                </a:solidFill>
                <a:latin typeface="Times New Roman" pitchFamily="65" charset="-122"/>
                <a:ea typeface="宋体" pitchFamily="65" charset="-122"/>
              </a:rPr>
              <a:t>业救国之路。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C.《家》中鸣凤是高公馆里的丫头,她既聪慧又漂亮,她很喜欢觉慧。觉慧也只有回到他那寂</a:t>
            </a:r>
            <a:r>
              <a:rPr dirty="0"/>
              <a:t/>
            </a:r>
            <a:br>
              <a:rPr dirty="0"/>
            </a:br>
            <a:r>
              <a:rPr lang="zh-CN" altLang="en-US" sz="1530" kern="0" dirty="0" smtClean="0">
                <a:solidFill>
                  <a:srgbClr val="000000"/>
                </a:solidFill>
                <a:latin typeface="Times New Roman" pitchFamily="65" charset="-122"/>
                <a:ea typeface="宋体" pitchFamily="65" charset="-122"/>
              </a:rPr>
              <a:t>寞无聊的家里时,才会不为思念鸣凤而苦恼。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D.《边城》中,船总顺顺为大儿子取名天保,有上天保佑的意思,为第二个儿子取名傩送,意为</a:t>
            </a:r>
            <a:r>
              <a:rPr dirty="0"/>
              <a:t/>
            </a:r>
            <a:br>
              <a:rPr dirty="0"/>
            </a:br>
            <a:r>
              <a:rPr lang="zh-CN" altLang="en-US" sz="1530" kern="0" dirty="0" smtClean="0">
                <a:solidFill>
                  <a:srgbClr val="000000"/>
                </a:solidFill>
                <a:latin typeface="Times New Roman" pitchFamily="65" charset="-122"/>
                <a:ea typeface="宋体" pitchFamily="65" charset="-122"/>
              </a:rPr>
              <a:t>傩神送来的。照当地的风俗看,他更喜欢第二个。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E.《哈姆莱特》中,克劳狄斯为置哈姆莱特于必死之地,嗾使雷欧提斯在利剑上涂无解的致命</a:t>
            </a:r>
            <a:r>
              <a:rPr dirty="0"/>
              <a:t/>
            </a:r>
            <a:br>
              <a:rPr dirty="0"/>
            </a:br>
            <a:r>
              <a:rPr lang="zh-CN" altLang="en-US" sz="1530" kern="0" dirty="0" smtClean="0">
                <a:solidFill>
                  <a:srgbClr val="000000"/>
                </a:solidFill>
                <a:latin typeface="Times New Roman" pitchFamily="65" charset="-122"/>
                <a:ea typeface="宋体" pitchFamily="65" charset="-122"/>
              </a:rPr>
              <a:t>毒药,这一细节凸显了人物的阴险恶毒。</a:t>
            </a:r>
            <a:endParaRPr lang="zh-CN" altLang="en-US" dirty="0"/>
          </a:p>
        </p:txBody>
      </p:sp>
      <p:sp>
        <p:nvSpPr>
          <p:cNvPr id="3" name="TextBox 11"/>
          <p:cNvSpPr txBox="1"/>
          <p:nvPr/>
        </p:nvSpPr>
        <p:spPr>
          <a:xfrm>
            <a:off x="2243297" y="919939"/>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2015—2017年高考模拟·综合题组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(1)“眼见不日又有一件非常喜事,真是烈火烹油、鲜花着锦之盛。要知道,也不过是瞬息的繁</a:t>
            </a:r>
            <a:r>
              <a:rPr dirty="0"/>
              <a:t/>
            </a:r>
            <a:br>
              <a:rPr dirty="0"/>
            </a:br>
            <a:r>
              <a:rPr lang="zh-CN" altLang="en-US" sz="1530" kern="0" dirty="0" smtClean="0">
                <a:solidFill>
                  <a:srgbClr val="000000"/>
                </a:solidFill>
                <a:latin typeface="Times New Roman" pitchFamily="65" charset="-122"/>
                <a:ea typeface="宋体" pitchFamily="65" charset="-122"/>
              </a:rPr>
              <a:t>华,一时的欢乐,万不可忘了那‘盛筵必散’的俗语。”这话是《红楼梦》中哪个人说的?</a:t>
            </a:r>
            <a:r>
              <a:rPr dirty="0"/>
              <a:t/>
            </a:r>
            <a:br>
              <a:rPr dirty="0"/>
            </a:br>
            <a:r>
              <a:rPr lang="zh-CN" altLang="en-US" sz="1530" kern="0" dirty="0" smtClean="0">
                <a:solidFill>
                  <a:srgbClr val="000000"/>
                </a:solidFill>
                <a:latin typeface="Times New Roman" pitchFamily="65" charset="-122"/>
                <a:ea typeface="宋体" pitchFamily="65" charset="-122"/>
              </a:rPr>
              <a:t>“非常喜事”指什么?这句话有什么作用?(6分)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(2)《三国演义》中,刘备为吕布所败,前往许都投靠曹操。曹操是怎么对待刘备的?这反映了</a:t>
            </a:r>
            <a:r>
              <a:rPr dirty="0"/>
              <a:t/>
            </a:r>
            <a:br>
              <a:rPr dirty="0"/>
            </a:br>
            <a:r>
              <a:rPr lang="zh-CN" altLang="en-US" sz="1530" kern="0" dirty="0" smtClean="0">
                <a:solidFill>
                  <a:srgbClr val="000000"/>
                </a:solidFill>
                <a:latin typeface="Times New Roman" pitchFamily="65" charset="-122"/>
                <a:ea typeface="宋体" pitchFamily="65" charset="-122"/>
              </a:rPr>
              <a:t>曹操什么样的性格特点?(4分)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2783595"/>
            <a:chOff x="539750" y="1080000"/>
            <a:chExt cx="8127250" cy="2783595"/>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B项,崔久峰没有办工厂、开银号。E项,是雷欧提斯自己决定涂毒药。</a:t>
              </a:r>
              <a:endParaRPr lang="zh-CN" altLang="en-US" dirty="0"/>
            </a:p>
          </p:txBody>
        </p:sp>
        <p:sp>
          <p:nvSpPr>
            <p:cNvPr id="3" name="TextBox 2"/>
            <p:cNvSpPr txBox="1"/>
            <p:nvPr/>
          </p:nvSpPr>
          <p:spPr>
            <a:xfrm>
              <a:off x="539750" y="177719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(1)是秦可卿说的,元春晋封为妃,皇帝恩准省亲,这是秦可卿临终前对王熙凤的提醒,</a:t>
              </a:r>
              <a:r>
                <a:rPr dirty="0"/>
                <a:t/>
              </a:r>
              <a:br>
                <a:rPr dirty="0"/>
              </a:br>
              <a:r>
                <a:rPr lang="zh-CN" altLang="en-US" sz="1530" kern="0" dirty="0" smtClean="0">
                  <a:solidFill>
                    <a:srgbClr val="000000"/>
                  </a:solidFill>
                  <a:latin typeface="Times New Roman" pitchFamily="65" charset="-122"/>
                  <a:ea typeface="宋体" pitchFamily="65" charset="-122"/>
                </a:rPr>
                <a:t>也暗示贾府盛极而衰的走势。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(2)曹操表荐刘备领豫州牧,并送兵送粮让他赴任。反映了曹操胸怀远大、深谋远虑的性格特点。</a:t>
              </a:r>
              <a:endParaRPr lang="zh-CN" altLang="en-US" dirty="0"/>
            </a:p>
          </p:txBody>
        </p:sp>
        <p:sp>
          <p:nvSpPr>
            <p:cNvPr id="4" name="TextBox 2"/>
            <p:cNvSpPr txBox="1"/>
            <p:nvPr/>
          </p:nvSpPr>
          <p:spPr>
            <a:xfrm>
              <a:off x="539750" y="28487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此题考查《红楼梦》和《三国演义》中的情节,根据原著细节回答第(1)题的第一问,第</a:t>
              </a:r>
              <a:r>
                <a:rPr dirty="0"/>
                <a:t/>
              </a:r>
              <a:br>
                <a:rPr dirty="0"/>
              </a:br>
              <a:r>
                <a:rPr lang="zh-CN" altLang="en-US" sz="1530" kern="0" dirty="0" smtClean="0">
                  <a:solidFill>
                    <a:srgbClr val="000000"/>
                  </a:solidFill>
                  <a:latin typeface="Times New Roman" pitchFamily="65" charset="-122"/>
                  <a:ea typeface="宋体" pitchFamily="65" charset="-122"/>
                </a:rPr>
                <a:t>二问注意根据内容进行分析,秦可卿的话是临终前对王熙凤的提醒,也暗示贾府盛极而衰的走</a:t>
              </a:r>
              <a:r>
                <a:rPr dirty="0"/>
                <a:t/>
              </a:r>
              <a:br>
                <a:rPr dirty="0"/>
              </a:br>
              <a:r>
                <a:rPr lang="zh-CN" altLang="en-US" sz="1530" kern="0" dirty="0" smtClean="0">
                  <a:solidFill>
                    <a:srgbClr val="000000"/>
                  </a:solidFill>
                  <a:latin typeface="Times New Roman" pitchFamily="65" charset="-122"/>
                  <a:ea typeface="宋体" pitchFamily="65" charset="-122"/>
                </a:rPr>
                <a:t>势。第(2)题中曹操的做法反映了曹操胸怀远大、深谋远虑的性格特点。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二、(2018南通、扬州等六市二模,24—25)名著阅读题。(15分)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A.《三国演义》中,张飞攻打巴郡,多次搦战未果,便用稻草人装扮成自己,诱使严颜前来抢夺</a:t>
            </a:r>
            <a:r>
              <a:rPr dirty="0"/>
              <a:t/>
            </a:r>
            <a:br>
              <a:rPr dirty="0"/>
            </a:br>
            <a:r>
              <a:rPr lang="zh-CN" altLang="en-US" sz="1530" kern="0" dirty="0" smtClean="0">
                <a:solidFill>
                  <a:srgbClr val="000000"/>
                </a:solidFill>
                <a:latin typeface="Times New Roman" pitchFamily="65" charset="-122"/>
                <a:ea typeface="宋体" pitchFamily="65" charset="-122"/>
              </a:rPr>
              <a:t>车仗,乘机生擒严颜,攻占巴郡,这体现了其粗中有细的性格。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B.《阿Q正传》中,鲁迅通过叙写阿Q政治上受迫害、经济上受剥削、精神上受奴役,直至最</a:t>
            </a:r>
            <a:r>
              <a:rPr dirty="0"/>
              <a:t/>
            </a:r>
            <a:br>
              <a:rPr dirty="0"/>
            </a:br>
            <a:r>
              <a:rPr lang="zh-CN" altLang="en-US" sz="1530" kern="0" dirty="0" smtClean="0">
                <a:solidFill>
                  <a:srgbClr val="000000"/>
                </a:solidFill>
                <a:latin typeface="Times New Roman" pitchFamily="65" charset="-122"/>
                <a:ea typeface="宋体" pitchFamily="65" charset="-122"/>
              </a:rPr>
              <a:t>后被杀的悲惨遭遇,痛击了国民劣根性的种种弱点,批判了辛亥革命的不彻底性。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C.《茶馆》中,崔久峰拒绝秦仲义的邀请,只愿念经不愿出去做事,他认为秦仲义的事业会轻易</a:t>
            </a:r>
            <a:r>
              <a:rPr dirty="0"/>
              <a:t/>
            </a:r>
            <a:br>
              <a:rPr dirty="0"/>
            </a:br>
            <a:r>
              <a:rPr lang="zh-CN" altLang="en-US" sz="1530" kern="0" dirty="0" smtClean="0">
                <a:solidFill>
                  <a:srgbClr val="000000"/>
                </a:solidFill>
                <a:latin typeface="Times New Roman" pitchFamily="65" charset="-122"/>
                <a:ea typeface="宋体" pitchFamily="65" charset="-122"/>
              </a:rPr>
              <a:t>被外国人推倒,这反映了他内心的悲观与消极。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D.《边城》中,老船夫进城去探听消息,却意外得知先前唱歌的不是天保而是傩送。回去之后,</a:t>
            </a:r>
            <a:r>
              <a:rPr dirty="0"/>
              <a:t/>
            </a:r>
            <a:br>
              <a:rPr dirty="0"/>
            </a:br>
            <a:r>
              <a:rPr lang="zh-CN" altLang="en-US" sz="1530" kern="0" dirty="0" smtClean="0">
                <a:solidFill>
                  <a:srgbClr val="000000"/>
                </a:solidFill>
                <a:latin typeface="Times New Roman" pitchFamily="65" charset="-122"/>
                <a:ea typeface="宋体" pitchFamily="65" charset="-122"/>
              </a:rPr>
              <a:t>他并不把进城的事告诉翠翠,也不提醒翠翠注意夜晚的歌声。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E.《哈姆莱特》第五幕中,哈姆莱特后悔自己因为一时冲动而答应与雷欧提斯比剑,于是在比</a:t>
            </a:r>
            <a:r>
              <a:rPr dirty="0"/>
              <a:t/>
            </a:r>
            <a:br>
              <a:rPr dirty="0"/>
            </a:br>
            <a:r>
              <a:rPr lang="zh-CN" altLang="en-US" sz="1530" kern="0" dirty="0" smtClean="0">
                <a:solidFill>
                  <a:srgbClr val="000000"/>
                </a:solidFill>
                <a:latin typeface="Times New Roman" pitchFamily="65" charset="-122"/>
                <a:ea typeface="宋体" pitchFamily="65" charset="-122"/>
              </a:rPr>
              <a:t>剑之前向对手道歉,但并未能避免悲剧的发生。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(1)《红楼梦)第七十六回“凸碧堂品笛感凄清　凹晶馆联诗悲寂寞”中写贾府中秋赏月,本应</a:t>
            </a:r>
            <a:r>
              <a:rPr dirty="0"/>
              <a:t/>
            </a:r>
            <a:br>
              <a:rPr dirty="0"/>
            </a:br>
            <a:r>
              <a:rPr lang="zh-CN" altLang="en-US" sz="1530" kern="0" dirty="0" smtClean="0">
                <a:solidFill>
                  <a:srgbClr val="000000"/>
                </a:solidFill>
                <a:latin typeface="Times New Roman" pitchFamily="65" charset="-122"/>
                <a:ea typeface="宋体" pitchFamily="65" charset="-122"/>
              </a:rPr>
              <a:t>热闹高兴,为什么却有“凄清”“寂寞”之意?请结合本回内容加以分析。(6分)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(2)小说《家》第三章中,觉民和觉慧“第一次看见她的这种表情,马上就明白了是什么东西在</a:t>
            </a:r>
            <a:r>
              <a:rPr dirty="0"/>
              <a:t/>
            </a:r>
            <a:br>
              <a:rPr dirty="0"/>
            </a:br>
            <a:r>
              <a:rPr lang="zh-CN" altLang="en-US" sz="1530" kern="0" dirty="0" smtClean="0">
                <a:solidFill>
                  <a:srgbClr val="000000"/>
                </a:solidFill>
                <a:latin typeface="Times New Roman" pitchFamily="65" charset="-122"/>
                <a:ea typeface="宋体" pitchFamily="65" charset="-122"/>
              </a:rPr>
              <a:t>苦恼她。(觉得)她的处境比他们的更困难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这时他们有了一种愿望,愿意牺牲自己的一切,</a:t>
            </a:r>
            <a:r>
              <a:rPr dirty="0"/>
              <a:t/>
            </a:r>
            <a:br>
              <a:rPr dirty="0"/>
            </a:br>
            <a:r>
              <a:rPr lang="zh-CN" altLang="en-US" sz="1530" kern="0" dirty="0" smtClean="0">
                <a:solidFill>
                  <a:srgbClr val="000000"/>
                </a:solidFill>
                <a:latin typeface="Times New Roman" pitchFamily="65" charset="-122"/>
                <a:ea typeface="宋体" pitchFamily="65" charset="-122"/>
              </a:rPr>
              <a:t>只为着使这个少女的希望早日实现”。“这个少女”指的是谁?她当时有什么样的处境?她</a:t>
            </a:r>
            <a:r>
              <a:rPr dirty="0"/>
              <a:t/>
            </a:r>
            <a:br>
              <a:rPr dirty="0"/>
            </a:br>
            <a:r>
              <a:rPr lang="zh-CN" altLang="en-US" sz="1530" kern="0" dirty="0" smtClean="0">
                <a:solidFill>
                  <a:srgbClr val="000000"/>
                </a:solidFill>
                <a:latin typeface="Times New Roman" pitchFamily="65" charset="-122"/>
                <a:ea typeface="宋体" pitchFamily="65" charset="-122"/>
              </a:rPr>
              <a:t>的希望是什么?(4分)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791351"/>
            <a:ext cx="8127250" cy="5945507"/>
            <a:chOff x="539750" y="791351"/>
            <a:chExt cx="8127250" cy="5945507"/>
          </a:xfrm>
        </p:grpSpPr>
        <p:sp>
          <p:nvSpPr>
            <p:cNvPr id="2" name="TextBox 2"/>
            <p:cNvSpPr txBox="1"/>
            <p:nvPr/>
          </p:nvSpPr>
          <p:spPr>
            <a:xfrm>
              <a:off x="540000" y="791351"/>
              <a:ext cx="8127000" cy="1013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A项,“用稻草人装扮成自己”错,应是暗中安排一名军士假扮自己。D项,老船</a:t>
              </a:r>
              <a:r>
                <a:rPr dirty="0"/>
                <a:t/>
              </a:r>
              <a:br>
                <a:rPr dirty="0"/>
              </a:br>
              <a:r>
                <a:rPr lang="zh-CN" altLang="en-US" sz="1530" kern="0" dirty="0" smtClean="0">
                  <a:solidFill>
                    <a:srgbClr val="000000"/>
                  </a:solidFill>
                  <a:latin typeface="Times New Roman" pitchFamily="65" charset="-122"/>
                  <a:ea typeface="宋体" pitchFamily="65" charset="-122"/>
                </a:rPr>
                <a:t>夫回去之后提醒了翠翠注意夜晚的歌声。</a:t>
              </a:r>
              <a:endParaRPr lang="zh-CN" altLang="en-US" dirty="0"/>
            </a:p>
          </p:txBody>
        </p:sp>
        <p:sp>
          <p:nvSpPr>
            <p:cNvPr id="3" name="TextBox 2"/>
            <p:cNvSpPr txBox="1"/>
            <p:nvPr/>
          </p:nvSpPr>
          <p:spPr>
            <a:xfrm>
              <a:off x="539750" y="184573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(1)贾母听闻悲怨的笛声,受到触动而流泪,大家也都有凄凉寂寞之意;黛玉、湘云去了</a:t>
              </a:r>
              <a:r>
                <a:rPr dirty="0"/>
                <a:t/>
              </a:r>
              <a:br>
                <a:rPr dirty="0"/>
              </a:br>
              <a:r>
                <a:rPr lang="zh-CN" altLang="en-US" sz="1530" kern="0" dirty="0" smtClean="0">
                  <a:solidFill>
                    <a:srgbClr val="000000"/>
                  </a:solidFill>
                  <a:latin typeface="Times New Roman" pitchFamily="65" charset="-122"/>
                  <a:ea typeface="宋体" pitchFamily="65" charset="-122"/>
                </a:rPr>
                <a:t>凹晶馆,黛玉以“冷月葬诗魂”与湘云“寒塘渡鹤影”联诗,使人觉得过于凄清悲凉。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(2)琴(张蕴华)。处境:进入女师后,众多亲戚挖苦嘲笑,说她有失大家的闺范;社会上有太多的</a:t>
              </a:r>
              <a:r>
                <a:rPr dirty="0"/>
                <a:t/>
              </a:r>
              <a:br>
                <a:rPr dirty="0"/>
              </a:br>
              <a:r>
                <a:rPr lang="zh-CN" altLang="en-US" sz="1530" kern="0" dirty="0" smtClean="0">
                  <a:solidFill>
                    <a:srgbClr val="000000"/>
                  </a:solidFill>
                  <a:latin typeface="Times New Roman" pitchFamily="65" charset="-122"/>
                  <a:ea typeface="宋体" pitchFamily="65" charset="-122"/>
                </a:rPr>
                <a:t>人反对男女同校。希望:考进外专,与男学生一起上课。</a:t>
              </a:r>
              <a:endParaRPr lang="zh-CN" altLang="en-US" dirty="0"/>
            </a:p>
          </p:txBody>
        </p:sp>
        <p:sp>
          <p:nvSpPr>
            <p:cNvPr id="4" name="TextBox 2"/>
            <p:cNvSpPr txBox="1"/>
            <p:nvPr/>
          </p:nvSpPr>
          <p:spPr>
            <a:xfrm>
              <a:off x="539750" y="324981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(1)作答本题要对第六十七回的内容有个大致的了解,宝钗姊妹家去圆月,李纨、凤姐病</a:t>
              </a:r>
              <a:r>
                <a:rPr dirty="0"/>
                <a:t/>
              </a:r>
              <a:br>
                <a:rPr dirty="0"/>
              </a:br>
              <a:r>
                <a:rPr lang="zh-CN" altLang="en-US" sz="1530" kern="0" dirty="0" smtClean="0">
                  <a:solidFill>
                    <a:srgbClr val="000000"/>
                  </a:solidFill>
                  <a:latin typeface="Times New Roman" pitchFamily="65" charset="-122"/>
                  <a:ea typeface="宋体" pitchFamily="65" charset="-122"/>
                </a:rPr>
                <a:t>着,贾母感叹人少冷清。贾母吃酒闻笛,对贾赦说父母偏心的笑话耿耿于怀,王夫人从中解释。</a:t>
              </a:r>
              <a:r>
                <a:rPr dirty="0"/>
                <a:t/>
              </a:r>
              <a:br>
                <a:rPr dirty="0"/>
              </a:br>
              <a:r>
                <a:rPr lang="zh-CN" altLang="en-US" sz="1530" kern="0" dirty="0" smtClean="0">
                  <a:solidFill>
                    <a:srgbClr val="000000"/>
                  </a:solidFill>
                  <a:latin typeface="Times New Roman" pitchFamily="65" charset="-122"/>
                  <a:ea typeface="宋体" pitchFamily="65" charset="-122"/>
                </a:rPr>
                <a:t>笛声又起,比先越发凄凉,笛声悲怨,贾母随泪。黛玉因贾母叹人少,而见景感怀,湘云劝她,并责</a:t>
              </a:r>
              <a:r>
                <a:rPr dirty="0"/>
                <a:t/>
              </a:r>
              <a:br>
                <a:rPr dirty="0"/>
              </a:br>
              <a:r>
                <a:rPr lang="zh-CN" altLang="en-US" sz="1530" kern="0" dirty="0" smtClean="0">
                  <a:solidFill>
                    <a:srgbClr val="000000"/>
                  </a:solidFill>
                  <a:latin typeface="Times New Roman" pitchFamily="65" charset="-122"/>
                  <a:ea typeface="宋体" pitchFamily="65" charset="-122"/>
                </a:rPr>
                <a:t>怪宝钗自食其言。二人到凹晶馆,黛玉作冷月葬诗魂,湘云说她诗固新奇,只是太颓丧了些。不</a:t>
              </a:r>
              <a:r>
                <a:rPr dirty="0"/>
                <a:t/>
              </a:r>
              <a:br>
                <a:rPr dirty="0"/>
              </a:br>
              <a:r>
                <a:rPr lang="zh-CN" altLang="en-US" sz="1530" kern="0" dirty="0" smtClean="0">
                  <a:solidFill>
                    <a:srgbClr val="000000"/>
                  </a:solidFill>
                  <a:latin typeface="Times New Roman" pitchFamily="65" charset="-122"/>
                  <a:ea typeface="宋体" pitchFamily="65" charset="-122"/>
                </a:rPr>
                <a:t>该作此过于清奇诡谲之语。妙玉也说太悲凉了。然后据此分析原因即可。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(2)这是考查学生对小说《家》相关章节内容的掌握情况。作答本题首先一定要认真阅读作</a:t>
              </a:r>
              <a:r>
                <a:rPr dirty="0"/>
                <a:t/>
              </a:r>
              <a:br>
                <a:rPr dirty="0"/>
              </a:br>
              <a:r>
                <a:rPr lang="zh-CN" altLang="en-US" sz="1530" kern="0" dirty="0" smtClean="0">
                  <a:solidFill>
                    <a:srgbClr val="000000"/>
                  </a:solidFill>
                  <a:latin typeface="Times New Roman" pitchFamily="65" charset="-122"/>
                  <a:ea typeface="宋体" pitchFamily="65" charset="-122"/>
                </a:rPr>
                <a:t>品,掌握各个章节的内容。“这个少女”指的是琴,她是高家亲戚里面最美丽、最活泼的姑娘,</a:t>
              </a:r>
              <a:r>
                <a:rPr dirty="0"/>
                <a:t/>
              </a:r>
              <a:br>
                <a:rPr dirty="0"/>
              </a:br>
              <a:r>
                <a:rPr lang="zh-CN" altLang="en-US" sz="1530" kern="0" dirty="0" smtClean="0">
                  <a:solidFill>
                    <a:srgbClr val="000000"/>
                  </a:solidFill>
                  <a:latin typeface="Times New Roman" pitchFamily="65" charset="-122"/>
                  <a:ea typeface="宋体" pitchFamily="65" charset="-122"/>
                </a:rPr>
                <a:t>当她到听二表哥觉民说“外专”暑假要招收女生,十分高兴,她希望进“外专”,与男学生一起</a:t>
              </a:r>
              <a:r>
                <a:rPr dirty="0"/>
                <a:t/>
              </a:r>
              <a:br>
                <a:rPr dirty="0"/>
              </a:br>
              <a:r>
                <a:rPr lang="zh-CN" altLang="en-US" sz="1530" kern="0" dirty="0" smtClean="0">
                  <a:solidFill>
                    <a:srgbClr val="000000"/>
                  </a:solidFill>
                  <a:latin typeface="Times New Roman" pitchFamily="65" charset="-122"/>
                  <a:ea typeface="宋体" pitchFamily="65" charset="-122"/>
                </a:rPr>
                <a:t>上课。但一想到进入男学堂将要遇到的困难和阻力,心情不免沉重起来。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三、(2018南通、扬州等七市三模,24—25)名著阅读题。(15分)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A.《三国演义》中,孟获请来乌戈国的藤甲军与诸葛亮决战,在盘蛇谷遭遇诸葛亮的火攻,又一</a:t>
            </a:r>
            <a:r>
              <a:rPr dirty="0"/>
              <a:t/>
            </a:r>
            <a:br>
              <a:rPr dirty="0"/>
            </a:br>
            <a:r>
              <a:rPr lang="zh-CN" altLang="en-US" sz="1530" kern="0" dirty="0" smtClean="0">
                <a:solidFill>
                  <a:srgbClr val="000000"/>
                </a:solidFill>
                <a:latin typeface="Times New Roman" pitchFamily="65" charset="-122"/>
                <a:ea typeface="宋体" pitchFamily="65" charset="-122"/>
              </a:rPr>
              <a:t>次被擒,但心未臣服,还想再战。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B.《家》中,觉新与温柔体贴的瑞珏结婚后,在短时期内忘记了过去的幻梦,忘记了另一个女</a:t>
            </a:r>
            <a:r>
              <a:rPr dirty="0"/>
              <a:t/>
            </a:r>
            <a:br>
              <a:rPr dirty="0"/>
            </a:br>
            <a:r>
              <a:rPr lang="zh-CN" altLang="en-US" sz="1530" kern="0" dirty="0" smtClean="0">
                <a:solidFill>
                  <a:srgbClr val="000000"/>
                </a:solidFill>
                <a:latin typeface="Times New Roman" pitchFamily="65" charset="-122"/>
                <a:ea typeface="宋体" pitchFamily="65" charset="-122"/>
              </a:rPr>
              <a:t>郎,忘记了他的前程,陶醉在自己的爱情里。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C.《药》中,花白胡子、驼背五少爷等人在茶馆闲聊时,听到康大叔转述夏瑜所说的“这大清</a:t>
            </a:r>
            <a:r>
              <a:rPr dirty="0"/>
              <a:t/>
            </a:r>
            <a:br>
              <a:rPr dirty="0"/>
            </a:br>
            <a:r>
              <a:rPr lang="zh-CN" altLang="en-US" sz="1530" kern="0" dirty="0" smtClean="0">
                <a:solidFill>
                  <a:srgbClr val="000000"/>
                </a:solidFill>
                <a:latin typeface="Times New Roman" pitchFamily="65" charset="-122"/>
                <a:ea typeface="宋体" pitchFamily="65" charset="-122"/>
              </a:rPr>
              <a:t>的天下是我们大家的”“阿义可怜”,都觉得夏瑜是个疯子。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D.《老人与海》中,老人出海捕到了大马林鱼,他称这条鱼是他的朋友,又为这条没有东西吃的</a:t>
            </a:r>
            <a:r>
              <a:rPr dirty="0"/>
              <a:t/>
            </a:r>
            <a:br>
              <a:rPr dirty="0"/>
            </a:br>
            <a:r>
              <a:rPr lang="zh-CN" altLang="en-US" sz="1530" kern="0" dirty="0" smtClean="0">
                <a:solidFill>
                  <a:srgbClr val="000000"/>
                </a:solidFill>
                <a:latin typeface="Times New Roman" pitchFamily="65" charset="-122"/>
                <a:ea typeface="宋体" pitchFamily="65" charset="-122"/>
              </a:rPr>
              <a:t>大鱼感到难过,但难过归难过,还是决定杀死它。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E.《欧也妮·葛朗台》中,庭长德·蓬风愿意到巴黎处理葛朗台弟弟的债务问题,但要葛朗台出</a:t>
            </a:r>
            <a:r>
              <a:rPr dirty="0"/>
              <a:t/>
            </a:r>
            <a:br>
              <a:rPr dirty="0"/>
            </a:br>
            <a:r>
              <a:rPr lang="zh-CN" altLang="en-US" sz="1530" kern="0" dirty="0" smtClean="0">
                <a:solidFill>
                  <a:srgbClr val="000000"/>
                </a:solidFill>
                <a:latin typeface="Times New Roman" pitchFamily="65" charset="-122"/>
                <a:ea typeface="宋体" pitchFamily="65" charset="-122"/>
              </a:rPr>
              <a:t>往来的旅费,公证人克罗旭也想让他侄儿去办这件事。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(1)《红楼梦》第四十八回中,贾赦拿着扇子问贾琏:“人家怎么弄了来?”贾琏只说了一句:</a:t>
            </a:r>
            <a:r>
              <a:rPr dirty="0"/>
              <a:t/>
            </a:r>
            <a:br>
              <a:rPr dirty="0"/>
            </a:br>
            <a:r>
              <a:rPr lang="zh-CN" altLang="en-US" sz="1530" kern="0" dirty="0" smtClean="0">
                <a:solidFill>
                  <a:srgbClr val="000000"/>
                </a:solidFill>
                <a:latin typeface="Times New Roman" pitchFamily="65" charset="-122"/>
                <a:ea typeface="宋体" pitchFamily="65" charset="-122"/>
              </a:rPr>
              <a:t>“为这点子小事,弄得人坑家败业,也不算什么能为!”贾琏说的是谁?为何要说“不算什么能</a:t>
            </a:r>
            <a:r>
              <a:rPr dirty="0"/>
              <a:t/>
            </a:r>
            <a:br>
              <a:rPr dirty="0"/>
            </a:br>
            <a:r>
              <a:rPr lang="zh-CN" altLang="en-US" sz="1530" kern="0" dirty="0" smtClean="0">
                <a:solidFill>
                  <a:srgbClr val="000000"/>
                </a:solidFill>
                <a:latin typeface="Times New Roman" pitchFamily="65" charset="-122"/>
                <a:ea typeface="宋体" pitchFamily="65" charset="-122"/>
              </a:rPr>
              <a:t>为”?(6分)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(2)《边城》中翠翠祖父死后,船总顺顺想把翠翠接回家中作为二老的媳妇,杨马兵把顺顺的意</a:t>
            </a:r>
            <a:r>
              <a:rPr dirty="0"/>
              <a:t/>
            </a:r>
            <a:br>
              <a:rPr dirty="0"/>
            </a:br>
            <a:r>
              <a:rPr lang="zh-CN" altLang="en-US" sz="1530" kern="0" dirty="0" smtClean="0">
                <a:solidFill>
                  <a:srgbClr val="000000"/>
                </a:solidFill>
                <a:latin typeface="Times New Roman" pitchFamily="65" charset="-122"/>
                <a:ea typeface="宋体" pitchFamily="65" charset="-122"/>
              </a:rPr>
              <a:t>思向翠翠说过后,为她提出了什么“主张”?这些“主张”表明了他什么目的?(4分)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二、(2017江苏,24—25)名著阅读题。(15分)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不正确的两项</a:t>
            </a:r>
            <a:r>
              <a:rPr lang="zh-CN" altLang="en-US" sz="1530" kern="0" dirty="0" smtClean="0">
                <a:solidFill>
                  <a:srgbClr val="000000"/>
                </a:solidFill>
                <a:latin typeface="Times New Roman" pitchFamily="65" charset="-122"/>
                <a:ea typeface="宋体" pitchFamily="65" charset="-122"/>
              </a:rPr>
              <a:t>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A.《三国演义》中,曹操青梅煮酒,品评天下人物,认为当世只有自己和刘备可称英雄,刘备听</a:t>
            </a:r>
            <a:r>
              <a:rPr dirty="0"/>
              <a:t/>
            </a:r>
            <a:br>
              <a:rPr dirty="0"/>
            </a:br>
            <a:r>
              <a:rPr lang="zh-CN" altLang="en-US" sz="1530" kern="0" dirty="0" smtClean="0">
                <a:solidFill>
                  <a:srgbClr val="000000"/>
                </a:solidFill>
                <a:latin typeface="Times New Roman" pitchFamily="65" charset="-122"/>
                <a:ea typeface="宋体" pitchFamily="65" charset="-122"/>
              </a:rPr>
              <a:t>后大喜,于是有了夺取天下的雄心。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B.《边城》里,第一个端午,翠翠在河边等爷爷,突然一阵害怕:“假若爷爷死了?”后来,爷爷在</a:t>
            </a:r>
            <a:r>
              <a:rPr dirty="0"/>
              <a:t/>
            </a:r>
            <a:br>
              <a:rPr dirty="0"/>
            </a:br>
            <a:r>
              <a:rPr lang="zh-CN" altLang="en-US" sz="1530" kern="0" dirty="0" smtClean="0">
                <a:solidFill>
                  <a:srgbClr val="000000"/>
                </a:solidFill>
                <a:latin typeface="Times New Roman" pitchFamily="65" charset="-122"/>
                <a:ea typeface="宋体" pitchFamily="65" charset="-122"/>
              </a:rPr>
              <a:t>雷雨的夜里死去。死亡的阴影让小说笼上一层淡淡的忧伤。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C.《子夜》前三章用吴老太爷之死把军、政、工、商、学等各界人物聚拢到一处,为小说全</a:t>
            </a:r>
            <a:r>
              <a:rPr dirty="0"/>
              <a:t/>
            </a:r>
            <a:br>
              <a:rPr dirty="0"/>
            </a:br>
            <a:r>
              <a:rPr lang="zh-CN" altLang="en-US" sz="1530" kern="0" dirty="0" smtClean="0">
                <a:solidFill>
                  <a:srgbClr val="000000"/>
                </a:solidFill>
                <a:latin typeface="Times New Roman" pitchFamily="65" charset="-122"/>
                <a:ea typeface="宋体" pitchFamily="65" charset="-122"/>
              </a:rPr>
              <a:t>景式反映中国社会面貌、剖析中国社会性质奠定了基础。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D.《哈姆莱特》中,克劳狄斯送哈姆莱特赴英国,实际是要借刀杀人,后来哈姆莱特识破了克劳</a:t>
            </a:r>
            <a:r>
              <a:rPr dirty="0"/>
              <a:t/>
            </a:r>
            <a:br>
              <a:rPr dirty="0"/>
            </a:br>
            <a:r>
              <a:rPr lang="zh-CN" altLang="en-US" sz="1530" kern="0" dirty="0" smtClean="0">
                <a:solidFill>
                  <a:srgbClr val="000000"/>
                </a:solidFill>
                <a:latin typeface="Times New Roman" pitchFamily="65" charset="-122"/>
                <a:ea typeface="宋体" pitchFamily="65" charset="-122"/>
              </a:rPr>
              <a:t>狄斯的奸计,撕毁了给英王的国书,才得以脱险。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E.《老人与海》中,圣地亚哥捕鱼时体会到大马林鱼仿佛也是他的朋友和兄弟,不过为了渔夫</a:t>
            </a:r>
            <a:r>
              <a:rPr dirty="0"/>
              <a:t/>
            </a:r>
            <a:br>
              <a:rPr dirty="0"/>
            </a:br>
            <a:r>
              <a:rPr lang="zh-CN" altLang="en-US" sz="1530" kern="0" dirty="0" smtClean="0">
                <a:solidFill>
                  <a:srgbClr val="000000"/>
                </a:solidFill>
                <a:latin typeface="Times New Roman" pitchFamily="65" charset="-122"/>
                <a:ea typeface="宋体" pitchFamily="65" charset="-122"/>
              </a:rPr>
              <a:t>的尊严必须杀死它。这一矛盾具有扣人心弦的张力。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4556405"/>
            <a:chOff x="539750" y="1080000"/>
            <a:chExt cx="8127250" cy="4556405"/>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A项,“心未臣服,还想再战”错误,应该心悦诚服,不敢再战。E项,“公证人克罗</a:t>
              </a:r>
              <a:r>
                <a:rPr dirty="0"/>
                <a:t/>
              </a:r>
              <a:br>
                <a:rPr dirty="0"/>
              </a:br>
              <a:r>
                <a:rPr lang="zh-CN" altLang="en-US" sz="1530" kern="0" dirty="0" smtClean="0">
                  <a:solidFill>
                    <a:srgbClr val="000000"/>
                  </a:solidFill>
                  <a:latin typeface="Times New Roman" pitchFamily="65" charset="-122"/>
                  <a:ea typeface="宋体" pitchFamily="65" charset="-122"/>
                </a:rPr>
                <a:t>旭也想让他侄儿去办这件事”错,公证人克罗旭不赞同并阻止侄儿去办这件事。</a:t>
              </a:r>
              <a:endParaRPr lang="zh-CN" altLang="en-US" dirty="0"/>
            </a:p>
          </p:txBody>
        </p:sp>
        <p:sp>
          <p:nvSpPr>
            <p:cNvPr id="3" name="TextBox 2"/>
            <p:cNvSpPr txBox="1"/>
            <p:nvPr/>
          </p:nvSpPr>
          <p:spPr>
            <a:xfrm>
              <a:off x="539750" y="213438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(1)贾雨村;为了讨好贾赦,贾雨村竟借机敲诈石呆子“拖欠官银”,抄来了旧扇,送给</a:t>
              </a:r>
              <a:r>
                <a:rPr dirty="0"/>
                <a:t/>
              </a:r>
              <a:br>
                <a:rPr dirty="0"/>
              </a:br>
              <a:r>
                <a:rPr lang="zh-CN" altLang="en-US" sz="1530" kern="0" dirty="0" smtClean="0">
                  <a:solidFill>
                    <a:srgbClr val="000000"/>
                  </a:solidFill>
                  <a:latin typeface="Times New Roman" pitchFamily="65" charset="-122"/>
                  <a:ea typeface="宋体" pitchFamily="65" charset="-122"/>
                </a:rPr>
                <a:t>贾赦,贾琏认为贾雨村利用权力,巧取豪夺,手段卑劣,不能算有能耐。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(2)主张:名分未定,不宜去生人家里;等二老回来,再看二老的意思。目的:保护翠翠的安全,维护</a:t>
              </a:r>
              <a:r>
                <a:rPr dirty="0"/>
                <a:t/>
              </a:r>
              <a:br>
                <a:rPr dirty="0"/>
              </a:br>
              <a:r>
                <a:rPr lang="zh-CN" altLang="en-US" sz="1530" kern="0" dirty="0" smtClean="0">
                  <a:solidFill>
                    <a:srgbClr val="000000"/>
                  </a:solidFill>
                  <a:latin typeface="Times New Roman" pitchFamily="65" charset="-122"/>
                  <a:ea typeface="宋体" pitchFamily="65" charset="-122"/>
                </a:rPr>
                <a:t>翠翠的尊严。</a:t>
              </a:r>
              <a:endParaRPr lang="zh-CN" altLang="en-US" dirty="0"/>
            </a:p>
          </p:txBody>
        </p:sp>
        <p:sp>
          <p:nvSpPr>
            <p:cNvPr id="4" name="TextBox 2"/>
            <p:cNvSpPr txBox="1"/>
            <p:nvPr/>
          </p:nvSpPr>
          <p:spPr>
            <a:xfrm>
              <a:off x="539750" y="356314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(1)本题考查的是《红楼梦》第四十八回中的情节,贾赦父子对话中所说的“他”是指</a:t>
              </a:r>
              <a:r>
                <a:rPr dirty="0"/>
                <a:t/>
              </a:r>
              <a:br>
                <a:rPr dirty="0"/>
              </a:br>
              <a:r>
                <a:rPr lang="zh-CN" altLang="en-US" sz="1530" kern="0" dirty="0" smtClean="0">
                  <a:solidFill>
                    <a:srgbClr val="000000"/>
                  </a:solidFill>
                  <a:latin typeface="Times New Roman" pitchFamily="65" charset="-122"/>
                  <a:ea typeface="宋体" pitchFamily="65" charset="-122"/>
                </a:rPr>
                <a:t>贾雨村,“人家怎么弄了来?”说的是贾赦想买石呆子家的古扇,石呆子不肯,便让贾雨村讹石</a:t>
              </a:r>
              <a:r>
                <a:rPr dirty="0"/>
                <a:t/>
              </a:r>
              <a:br>
                <a:rPr dirty="0"/>
              </a:br>
              <a:r>
                <a:rPr lang="zh-CN" altLang="en-US" sz="1530" kern="0" dirty="0" smtClean="0">
                  <a:solidFill>
                    <a:srgbClr val="000000"/>
                  </a:solidFill>
                  <a:latin typeface="Times New Roman" pitchFamily="65" charset="-122"/>
                  <a:ea typeface="宋体" pitchFamily="65" charset="-122"/>
                </a:rPr>
                <a:t>呆子拖欠官银,拿他到衙门问罪,把扇子抄了来,送给贾赦一事。“也不算什么能为”表明贾链</a:t>
              </a:r>
              <a:r>
                <a:rPr dirty="0"/>
                <a:t/>
              </a:r>
              <a:br>
                <a:rPr dirty="0"/>
              </a:br>
              <a:r>
                <a:rPr lang="zh-CN" altLang="en-US" sz="1530" kern="0" dirty="0" smtClean="0">
                  <a:solidFill>
                    <a:srgbClr val="000000"/>
                  </a:solidFill>
                  <a:latin typeface="Times New Roman" pitchFamily="65" charset="-122"/>
                  <a:ea typeface="宋体" pitchFamily="65" charset="-122"/>
                </a:rPr>
                <a:t>不赞成贾雨村的做法,贾链认为贾雨村的手段卑劣,不能算作有能耐。(2)本题考查的是《边</a:t>
              </a:r>
              <a:r>
                <a:rPr dirty="0"/>
                <a:t/>
              </a:r>
              <a:br>
                <a:rPr dirty="0"/>
              </a:br>
              <a:r>
                <a:rPr lang="zh-CN" altLang="en-US" sz="1530" kern="0" dirty="0" smtClean="0">
                  <a:solidFill>
                    <a:srgbClr val="000000"/>
                  </a:solidFill>
                  <a:latin typeface="Times New Roman" pitchFamily="65" charset="-122"/>
                  <a:ea typeface="宋体" pitchFamily="65" charset="-122"/>
                </a:rPr>
                <a:t>城》中的情节,根据小说情节可知杨马兵是出于保护翠翠的目的给翠翠提出的“主张”,考生</a:t>
              </a:r>
              <a:r>
                <a:rPr dirty="0"/>
                <a:t/>
              </a:r>
              <a:br>
                <a:rPr dirty="0"/>
              </a:br>
              <a:r>
                <a:rPr lang="zh-CN" altLang="en-US" sz="1530" kern="0" dirty="0" smtClean="0">
                  <a:solidFill>
                    <a:srgbClr val="000000"/>
                  </a:solidFill>
                  <a:latin typeface="Times New Roman" pitchFamily="65" charset="-122"/>
                  <a:ea typeface="宋体" pitchFamily="65" charset="-122"/>
                </a:rPr>
                <a:t>按情节答出即可。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四、(2017苏锡常镇四市一模,23—24)名著阅读题。(15分)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A.《三国演义》中,鲁肃当着关羽的面指责刘备不归还荆州是“贪而背义”时,周仓用“天下</a:t>
            </a:r>
            <a:r>
              <a:rPr dirty="0"/>
              <a:t/>
            </a:r>
            <a:br>
              <a:rPr dirty="0"/>
            </a:br>
            <a:r>
              <a:rPr lang="zh-CN" altLang="en-US" sz="1530" kern="0" dirty="0" smtClean="0">
                <a:solidFill>
                  <a:srgbClr val="000000"/>
                </a:solidFill>
                <a:latin typeface="Times New Roman" pitchFamily="65" charset="-122"/>
                <a:ea typeface="宋体" pitchFamily="65" charset="-122"/>
              </a:rPr>
              <a:t>土地,惟有德者居之”加以驳斥,这体现了周仓的胆识。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B.欧也妮二十三岁生日的那天,克罗旭家和格拉桑家都努力巴结欧也妮,葛朗台明白他们的心</a:t>
            </a:r>
            <a:r>
              <a:rPr dirty="0"/>
              <a:t/>
            </a:r>
            <a:br>
              <a:rPr dirty="0"/>
            </a:br>
            <a:r>
              <a:rPr lang="zh-CN" altLang="en-US" sz="1530" kern="0" dirty="0" smtClean="0">
                <a:solidFill>
                  <a:srgbClr val="000000"/>
                </a:solidFill>
                <a:latin typeface="Times New Roman" pitchFamily="65" charset="-122"/>
                <a:ea typeface="宋体" pitchFamily="65" charset="-122"/>
              </a:rPr>
              <a:t>思,但欧也妮以为得到的是真诚的关怀和情谊。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C.《老人与海》中,老人和孩子经常谈论过去的球赛,主要是因为老人看重球队永不放弃的拼</a:t>
            </a:r>
            <a:r>
              <a:rPr dirty="0"/>
              <a:t/>
            </a:r>
            <a:br>
              <a:rPr dirty="0"/>
            </a:br>
            <a:r>
              <a:rPr lang="zh-CN" altLang="en-US" sz="1530" kern="0" dirty="0" smtClean="0">
                <a:solidFill>
                  <a:srgbClr val="000000"/>
                </a:solidFill>
                <a:latin typeface="Times New Roman" pitchFamily="65" charset="-122"/>
                <a:ea typeface="宋体" pitchFamily="65" charset="-122"/>
              </a:rPr>
              <a:t>搏精神,这与他的性格相契合。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D.《边城》中,中寨人的碾坊为故事的发展平添了波澜,不过在一番思想斗争之后,二老还是坚</a:t>
            </a:r>
            <a:r>
              <a:rPr dirty="0"/>
              <a:t/>
            </a:r>
            <a:br>
              <a:rPr dirty="0"/>
            </a:br>
            <a:r>
              <a:rPr lang="zh-CN" altLang="en-US" sz="1530" kern="0" dirty="0" smtClean="0">
                <a:solidFill>
                  <a:srgbClr val="000000"/>
                </a:solidFill>
                <a:latin typeface="Times New Roman" pitchFamily="65" charset="-122"/>
                <a:ea typeface="宋体" pitchFamily="65" charset="-122"/>
              </a:rPr>
              <a:t>定地选择了渡船。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E.对于哈姆莱特的求爱,奥菲利娅在哥哥的鼓励和支持下,充满了信心和希望,但是她父亲波洛</a:t>
            </a:r>
            <a:r>
              <a:rPr dirty="0"/>
              <a:t/>
            </a:r>
            <a:br>
              <a:rPr dirty="0"/>
            </a:br>
            <a:r>
              <a:rPr lang="zh-CN" altLang="en-US" sz="1530" kern="0" dirty="0" smtClean="0">
                <a:solidFill>
                  <a:srgbClr val="000000"/>
                </a:solidFill>
                <a:latin typeface="Times New Roman" pitchFamily="65" charset="-122"/>
                <a:ea typeface="宋体" pitchFamily="65" charset="-122"/>
              </a:rPr>
              <a:t>涅斯却极力反对。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(1)《红楼梦》中,宝玉挨打时相继有人来劝阻,下面两句话分别是谁说的?为什么口吻不同?(6分)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①若有你活着,便死一百个我也不管了。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②你原来是和我说话!我倒有话吩咐,只是可怜我一生没养个好儿子,却叫我和谁说去!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(2)阿Q的“下跪”是鲁迅先生着力刻画的细节,请根据小说内容简述阿Q下跪的对象及原</a:t>
            </a:r>
            <a:r>
              <a:rPr dirty="0"/>
              <a:t/>
            </a:r>
            <a:br>
              <a:rPr dirty="0"/>
            </a:br>
            <a:r>
              <a:rPr lang="zh-CN" altLang="en-US" sz="1530" kern="0" dirty="0" smtClean="0">
                <a:solidFill>
                  <a:srgbClr val="000000"/>
                </a:solidFill>
                <a:latin typeface="Times New Roman" pitchFamily="65" charset="-122"/>
                <a:ea typeface="宋体" pitchFamily="65" charset="-122"/>
              </a:rPr>
              <a:t>因。(4分)</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797058"/>
            <a:ext cx="8127250" cy="5990323"/>
            <a:chOff x="539750" y="797058"/>
            <a:chExt cx="8127250" cy="5990323"/>
          </a:xfrm>
        </p:grpSpPr>
        <p:sp>
          <p:nvSpPr>
            <p:cNvPr id="2" name="TextBox 2"/>
            <p:cNvSpPr txBox="1"/>
            <p:nvPr/>
          </p:nvSpPr>
          <p:spPr>
            <a:xfrm>
              <a:off x="540000" y="797058"/>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DE　D.碾坊的出现并没有使二老产生思想斗争。E.雷欧提斯斩钉截铁地否定了哈</a:t>
              </a:r>
              <a:r>
                <a:rPr dirty="0"/>
                <a:t/>
              </a:r>
              <a:br>
                <a:rPr dirty="0"/>
              </a:br>
              <a:r>
                <a:rPr lang="zh-CN" altLang="en-US" sz="1530" kern="0" dirty="0" smtClean="0">
                  <a:solidFill>
                    <a:srgbClr val="000000"/>
                  </a:solidFill>
                  <a:latin typeface="Times New Roman" pitchFamily="65" charset="-122"/>
                  <a:ea typeface="宋体" pitchFamily="65" charset="-122"/>
                </a:rPr>
                <a:t>姆莱特对奥菲利娅的爱情,他警告妹妹:“对于哈姆莱特和他的调情献媚,你必须把它认作年轻</a:t>
              </a:r>
              <a:r>
                <a:rPr dirty="0"/>
                <a:t/>
              </a:r>
              <a:br>
                <a:rPr dirty="0"/>
              </a:br>
              <a:r>
                <a:rPr lang="zh-CN" altLang="en-US" sz="1530" kern="0" dirty="0" smtClean="0">
                  <a:solidFill>
                    <a:srgbClr val="000000"/>
                  </a:solidFill>
                  <a:latin typeface="Times New Roman" pitchFamily="65" charset="-122"/>
                  <a:ea typeface="宋体" pitchFamily="65" charset="-122"/>
                </a:rPr>
                <a:t>人一时的感情冲动。”</a:t>
              </a:r>
              <a:endParaRPr lang="zh-CN" altLang="en-US" dirty="0"/>
            </a:p>
          </p:txBody>
        </p:sp>
        <p:sp>
          <p:nvSpPr>
            <p:cNvPr id="3" name="TextBox 2"/>
            <p:cNvSpPr txBox="1"/>
            <p:nvPr/>
          </p:nvSpPr>
          <p:spPr>
            <a:xfrm>
              <a:off x="539750" y="218482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(1)①王夫人是旁敲侧击,因为她是贾政的妻子,只能以哭贾珠来委婉提醒贾政不要下</a:t>
              </a:r>
              <a:r>
                <a:rPr dirty="0"/>
                <a:t/>
              </a:r>
              <a:br>
                <a:rPr dirty="0"/>
              </a:br>
              <a:r>
                <a:rPr lang="zh-CN" altLang="en-US" sz="1530" kern="0" dirty="0" smtClean="0">
                  <a:solidFill>
                    <a:srgbClr val="000000"/>
                  </a:solidFill>
                  <a:latin typeface="Times New Roman" pitchFamily="65" charset="-122"/>
                  <a:ea typeface="宋体" pitchFamily="65" charset="-122"/>
                </a:rPr>
                <a:t>手太重。②贾母是责备(讽刺)的口吻。因为她是一家之主,地位高。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(2)第一次,向吴妈下跪。是阿Q内心深处“不孝有三,无后为大”的封建观念使然。第二、</a:t>
              </a:r>
              <a:r>
                <a:rPr dirty="0"/>
                <a:t/>
              </a:r>
              <a:br>
                <a:rPr dirty="0"/>
              </a:br>
              <a:r>
                <a:rPr lang="zh-CN" altLang="en-US" sz="1530" kern="0" dirty="0" smtClean="0">
                  <a:solidFill>
                    <a:srgbClr val="000000"/>
                  </a:solidFill>
                  <a:latin typeface="Times New Roman" pitchFamily="65" charset="-122"/>
                  <a:ea typeface="宋体" pitchFamily="65" charset="-122"/>
                </a:rPr>
                <a:t>三、四次,向光头的老头子下跪。是阿Q内心深处遵从权力的奴性使然。</a:t>
              </a:r>
              <a:endParaRPr lang="zh-CN" altLang="en-US" dirty="0"/>
            </a:p>
          </p:txBody>
        </p:sp>
        <p:sp>
          <p:nvSpPr>
            <p:cNvPr id="4" name="TextBox 2"/>
            <p:cNvSpPr txBox="1"/>
            <p:nvPr/>
          </p:nvSpPr>
          <p:spPr>
            <a:xfrm>
              <a:off x="539750" y="360881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(1)宝玉挨打时相继有人来劝阻,从王夫人“三哭”,贾母的“三逼”看,他们劝阻的方</a:t>
              </a:r>
              <a:r>
                <a:rPr dirty="0"/>
                <a:t/>
              </a:r>
              <a:br>
                <a:rPr dirty="0"/>
              </a:br>
              <a:r>
                <a:rPr lang="zh-CN" altLang="en-US" sz="1530" kern="0" dirty="0" smtClean="0">
                  <a:solidFill>
                    <a:srgbClr val="000000"/>
                  </a:solidFill>
                  <a:latin typeface="Times New Roman" pitchFamily="65" charset="-122"/>
                  <a:ea typeface="宋体" pitchFamily="65" charset="-122"/>
                </a:rPr>
                <a:t>式不同,由此可看出他们的身份、性格以及对宝玉的态度也不同。王夫人的三“哭”宝玉深</a:t>
              </a:r>
              <a:r>
                <a:rPr dirty="0"/>
                <a:t/>
              </a:r>
              <a:br>
                <a:rPr dirty="0"/>
              </a:br>
              <a:r>
                <a:rPr lang="zh-CN" altLang="en-US" sz="1530" kern="0" dirty="0" smtClean="0">
                  <a:solidFill>
                    <a:srgbClr val="000000"/>
                  </a:solidFill>
                  <a:latin typeface="Times New Roman" pitchFamily="65" charset="-122"/>
                  <a:ea typeface="宋体" pitchFamily="65" charset="-122"/>
                </a:rPr>
                <a:t>刻揭示出这位封建时代嫡室夫人的典型心态。一哭时相劝,二哭时相求,三哭已是失声大哭,把</a:t>
              </a:r>
              <a:r>
                <a:rPr dirty="0"/>
                <a:t/>
              </a:r>
              <a:br>
                <a:rPr dirty="0"/>
              </a:br>
              <a:r>
                <a:rPr lang="zh-CN" altLang="en-US" sz="1530" kern="0" dirty="0" smtClean="0">
                  <a:solidFill>
                    <a:srgbClr val="000000"/>
                  </a:solidFill>
                  <a:latin typeface="Times New Roman" pitchFamily="65" charset="-122"/>
                  <a:ea typeface="宋体" pitchFamily="65" charset="-122"/>
                </a:rPr>
                <a:t>早逝的珠儿拿来作最后的盾牌,并以此来暗怨贾政。贾母“三逼”集中体现了老太太对宝玉</a:t>
              </a:r>
              <a:r>
                <a:rPr dirty="0"/>
                <a:t/>
              </a:r>
              <a:br>
                <a:rPr dirty="0"/>
              </a:br>
              <a:r>
                <a:rPr lang="zh-CN" altLang="en-US" sz="1530" kern="0" dirty="0" smtClean="0">
                  <a:solidFill>
                    <a:srgbClr val="000000"/>
                  </a:solidFill>
                  <a:latin typeface="Times New Roman" pitchFamily="65" charset="-122"/>
                  <a:ea typeface="宋体" pitchFamily="65" charset="-122"/>
                </a:rPr>
                <a:t>发自内心的疼爱,体现了她作为“老祖宗”这一家庭最高地位的贵族老太太的气度、态势和</a:t>
              </a:r>
              <a:r>
                <a:rPr dirty="0"/>
                <a:t/>
              </a:r>
              <a:br>
                <a:rPr dirty="0"/>
              </a:br>
              <a:r>
                <a:rPr lang="zh-CN" altLang="en-US" sz="1530" kern="0" dirty="0" smtClean="0">
                  <a:solidFill>
                    <a:srgbClr val="000000"/>
                  </a:solidFill>
                  <a:latin typeface="Times New Roman" pitchFamily="65" charset="-122"/>
                  <a:ea typeface="宋体" pitchFamily="65" charset="-122"/>
                </a:rPr>
                <a:t>影响力。要抓住人物、身份和性格的不同回答。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(2)本题的考查导向明显,希望考生研读名著要关注其中的细节,如有学生对下跪对象缺乏印</a:t>
              </a:r>
              <a:r>
                <a:rPr dirty="0"/>
                <a:t/>
              </a:r>
              <a:br>
                <a:rPr dirty="0"/>
              </a:br>
              <a:r>
                <a:rPr lang="zh-CN" altLang="en-US" sz="1530" kern="0" dirty="0" smtClean="0">
                  <a:solidFill>
                    <a:srgbClr val="000000"/>
                  </a:solidFill>
                  <a:latin typeface="Times New Roman" pitchFamily="65" charset="-122"/>
                  <a:ea typeface="宋体" pitchFamily="65" charset="-122"/>
                </a:rPr>
                <a:t>象,大多写成“赵太爷”或“假洋鬼子”。对辛亥革命造成的社会变化不了解,回答时既要有</a:t>
              </a:r>
              <a:r>
                <a:rPr dirty="0"/>
                <a:t/>
              </a:r>
              <a:br>
                <a:rPr dirty="0"/>
              </a:br>
              <a:r>
                <a:rPr lang="zh-CN" altLang="en-US" sz="1530" kern="0" dirty="0" smtClean="0">
                  <a:solidFill>
                    <a:srgbClr val="000000"/>
                  </a:solidFill>
                  <a:latin typeface="Times New Roman" pitchFamily="65" charset="-122"/>
                  <a:ea typeface="宋体" pitchFamily="65" charset="-122"/>
                </a:rPr>
                <a:t>对下跪对象的辨认和相关情节的陈述,又要对由此反映出的阿Q的性格特征的分析。</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五、(2017南通、泰州三模)名著阅读题。(15分)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A.《红楼梦》中,紫鹃原名鹦哥,是贾母房里的丫头,后被贾母派去服侍黛玉,改名紫鹃,她一心</a:t>
            </a:r>
            <a:r>
              <a:rPr dirty="0"/>
              <a:t/>
            </a:r>
            <a:br>
              <a:rPr dirty="0"/>
            </a:br>
            <a:r>
              <a:rPr lang="zh-CN" altLang="en-US" sz="1530" kern="0" dirty="0" smtClean="0">
                <a:solidFill>
                  <a:srgbClr val="000000"/>
                </a:solidFill>
                <a:latin typeface="Times New Roman" pitchFamily="65" charset="-122"/>
                <a:ea typeface="宋体" pitchFamily="65" charset="-122"/>
              </a:rPr>
              <a:t>一意为黛玉着想,敢于直接指出黛玉的过错。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B.《边城》中,沈从文重在“显美”,展现了山民的自然人性和传统美德,构建了人与自然和谐</a:t>
            </a:r>
            <a:r>
              <a:rPr dirty="0"/>
              <a:t/>
            </a:r>
            <a:br>
              <a:rPr dirty="0"/>
            </a:br>
            <a:r>
              <a:rPr lang="zh-CN" altLang="en-US" sz="1530" kern="0" dirty="0" smtClean="0">
                <a:solidFill>
                  <a:srgbClr val="000000"/>
                </a:solidFill>
                <a:latin typeface="Times New Roman" pitchFamily="65" charset="-122"/>
                <a:ea typeface="宋体" pitchFamily="65" charset="-122"/>
              </a:rPr>
              <a:t>共处的社会,寄托了作者重塑民族精神的理想。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C.《茶馆》中,面对专横的宋恩子,常四爷愤言道:“英法联军烧了圆明园,尊家吃着官饷,可没</a:t>
            </a:r>
            <a:r>
              <a:rPr dirty="0"/>
              <a:t/>
            </a:r>
            <a:br>
              <a:rPr dirty="0"/>
            </a:br>
            <a:r>
              <a:rPr lang="zh-CN" altLang="en-US" sz="1530" kern="0" dirty="0" smtClean="0">
                <a:solidFill>
                  <a:srgbClr val="000000"/>
                </a:solidFill>
                <a:latin typeface="Times New Roman" pitchFamily="65" charset="-122"/>
                <a:ea typeface="宋体" pitchFamily="65" charset="-122"/>
              </a:rPr>
              <a:t>见您去冲锋打仗!”真可谓无惧恶人,仗义执言。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D.《老人与海》中,圣地亚哥曾经与大块头黑人掰手腕比手劲,取得胜利后被众人称为“冠</a:t>
            </a:r>
            <a:r>
              <a:rPr dirty="0"/>
              <a:t/>
            </a:r>
            <a:br>
              <a:rPr dirty="0"/>
            </a:br>
            <a:r>
              <a:rPr lang="zh-CN" altLang="en-US" sz="1530" kern="0" dirty="0" smtClean="0">
                <a:solidFill>
                  <a:srgbClr val="000000"/>
                </a:solidFill>
                <a:latin typeface="Times New Roman" pitchFamily="65" charset="-122"/>
                <a:ea typeface="宋体" pitchFamily="65" charset="-122"/>
              </a:rPr>
              <a:t>军”。他坚信,只要自己一心想去做,就能打败任何人。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E.《欧也妮·葛朗台》中,欧也妮初次见到堂兄弟查理,认为他是从天上而降的神人,这使她第</a:t>
            </a:r>
            <a:r>
              <a:rPr dirty="0"/>
              <a:t/>
            </a:r>
            <a:br>
              <a:rPr dirty="0"/>
            </a:br>
            <a:r>
              <a:rPr lang="zh-CN" altLang="en-US" sz="1530" kern="0" dirty="0" smtClean="0">
                <a:solidFill>
                  <a:srgbClr val="000000"/>
                </a:solidFill>
                <a:latin typeface="Times New Roman" pitchFamily="65" charset="-122"/>
                <a:ea typeface="宋体" pitchFamily="65" charset="-122"/>
              </a:rPr>
              <a:t>一次梦见绫罗绸缎,第一次希望自己显得漂亮。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(1)《三国演义》中,诗句“温侯神射世间稀,曾向辕门独解危”“恋妻不纳陈官谏,枉骂无恩</a:t>
            </a:r>
            <a:r>
              <a:rPr dirty="0"/>
              <a:t/>
            </a:r>
            <a:br>
              <a:rPr dirty="0"/>
            </a:br>
            <a:r>
              <a:rPr lang="zh-CN" altLang="en-US" sz="1530" kern="0" dirty="0" smtClean="0">
                <a:solidFill>
                  <a:srgbClr val="000000"/>
                </a:solidFill>
                <a:latin typeface="Times New Roman" pitchFamily="65" charset="-122"/>
                <a:ea typeface="宋体" pitchFamily="65" charset="-122"/>
              </a:rPr>
              <a:t>大耳儿”共同涉及的人物除了刘备外,还有谁?请根据诗句内容概括其形象特征。(5分)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(2)《哈姆莱特》第五幕中,雷欧提斯说:“这奸恶的诡计已经回转来害了我自己;瞧!我躺在这</a:t>
            </a:r>
            <a:r>
              <a:rPr dirty="0"/>
              <a:t/>
            </a:r>
            <a:br>
              <a:rPr dirty="0"/>
            </a:br>
            <a:r>
              <a:rPr lang="zh-CN" altLang="en-US" sz="1530" kern="0" dirty="0" smtClean="0">
                <a:solidFill>
                  <a:srgbClr val="000000"/>
                </a:solidFill>
                <a:latin typeface="Times New Roman" pitchFamily="65" charset="-122"/>
                <a:ea typeface="宋体" pitchFamily="65" charset="-122"/>
              </a:rPr>
              <a:t>儿,再也不会站起来了。”请简述“这奸恶的诡计”的内容。(5分)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4240980"/>
            <a:chOff x="539750" y="1080000"/>
            <a:chExt cx="8127250" cy="424098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CE　C.面对的不是宋恩子,应是二德子。E.“第一次梦见绫罗绸缎”的人应是拿侬。</a:t>
              </a:r>
              <a:endParaRPr lang="zh-CN" altLang="en-US" dirty="0"/>
            </a:p>
          </p:txBody>
        </p:sp>
        <p:sp>
          <p:nvSpPr>
            <p:cNvPr id="3" name="TextBox 2"/>
            <p:cNvSpPr txBox="1"/>
            <p:nvPr/>
          </p:nvSpPr>
          <p:spPr>
            <a:xfrm>
              <a:off x="539750" y="177719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(1)吕布。武艺高超,颇有谋略;贪恋美色,刚愎自用。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(2)克劳狄斯鼓动雷欧提斯去为父复仇,唆使他准备一把利剑与哈姆莱特比剑;自己预备一杯毒</a:t>
              </a:r>
              <a:r>
                <a:rPr dirty="0"/>
                <a:t/>
              </a:r>
              <a:br>
                <a:rPr dirty="0"/>
              </a:br>
              <a:r>
                <a:rPr lang="zh-CN" altLang="en-US" sz="1530" kern="0" dirty="0" smtClean="0">
                  <a:solidFill>
                    <a:srgbClr val="000000"/>
                  </a:solidFill>
                  <a:latin typeface="Times New Roman" pitchFamily="65" charset="-122"/>
                  <a:ea typeface="宋体" pitchFamily="65" charset="-122"/>
                </a:rPr>
                <a:t>饮料,供哈姆莱特讨水喝。雷欧提斯应允,还在剑头上涂上毒药,以达到复仇的目的。</a:t>
              </a:r>
              <a:endParaRPr lang="zh-CN" altLang="en-US" dirty="0"/>
            </a:p>
          </p:txBody>
        </p:sp>
        <p:sp>
          <p:nvSpPr>
            <p:cNvPr id="4" name="TextBox 2"/>
            <p:cNvSpPr txBox="1"/>
            <p:nvPr/>
          </p:nvSpPr>
          <p:spPr>
            <a:xfrm>
              <a:off x="539750" y="2848765"/>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(1)吕布是《三国演义》中塑造得比较真实、丰满的一个形象,他的主导形象特征是</a:t>
              </a:r>
              <a:r>
                <a:rPr dirty="0"/>
                <a:t/>
              </a:r>
              <a:br>
                <a:rPr dirty="0"/>
              </a:br>
              <a:r>
                <a:rPr lang="zh-CN" altLang="en-US" sz="1530" kern="0" dirty="0" smtClean="0">
                  <a:solidFill>
                    <a:srgbClr val="000000"/>
                  </a:solidFill>
                  <a:latin typeface="Times New Roman" pitchFamily="65" charset="-122"/>
                  <a:ea typeface="宋体" pitchFamily="65" charset="-122"/>
                </a:rPr>
                <a:t>“有勇无谋”。“温侯神射世间稀,曾向辕门独解危”指著名的“射戟辕门”,体现吕布的武</a:t>
              </a:r>
              <a:r>
                <a:rPr dirty="0"/>
                <a:t/>
              </a:r>
              <a:br>
                <a:rPr dirty="0"/>
              </a:br>
              <a:r>
                <a:rPr lang="zh-CN" altLang="en-US" sz="1530" kern="0" dirty="0" smtClean="0">
                  <a:solidFill>
                    <a:srgbClr val="000000"/>
                  </a:solidFill>
                  <a:latin typeface="Times New Roman" pitchFamily="65" charset="-122"/>
                  <a:ea typeface="宋体" pitchFamily="65" charset="-122"/>
                </a:rPr>
                <a:t>艺和谋略。从“恋妻不纳陈官谏,枉骂无恩大耳儿”可知吕布有勇无谋,不听陈宫良言,优柔寡</a:t>
              </a:r>
              <a:r>
                <a:rPr dirty="0"/>
                <a:t/>
              </a:r>
              <a:br>
                <a:rPr dirty="0"/>
              </a:br>
              <a:r>
                <a:rPr lang="zh-CN" altLang="en-US" sz="1530" kern="0" dirty="0" smtClean="0">
                  <a:solidFill>
                    <a:srgbClr val="000000"/>
                  </a:solidFill>
                  <a:latin typeface="Times New Roman" pitchFamily="65" charset="-122"/>
                  <a:ea typeface="宋体" pitchFamily="65" charset="-122"/>
                </a:rPr>
                <a:t>断,刚愎自用,且贪恋美色。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(2)《哈姆莱特》的情节发展与国王克劳狄斯的阴谋密不可分,国王克劳狄斯策划阴谋刺杀哈</a:t>
              </a:r>
              <a:r>
                <a:rPr dirty="0"/>
                <a:t/>
              </a:r>
              <a:br>
                <a:rPr dirty="0"/>
              </a:br>
              <a:r>
                <a:rPr lang="zh-CN" altLang="en-US" sz="1530" kern="0" dirty="0" smtClean="0">
                  <a:solidFill>
                    <a:srgbClr val="000000"/>
                  </a:solidFill>
                  <a:latin typeface="Times New Roman" pitchFamily="65" charset="-122"/>
                  <a:ea typeface="宋体" pitchFamily="65" charset="-122"/>
                </a:rPr>
                <a:t>姆莱特,一次想借英王之手除去哈姆莱特;一次是想借雷欧提斯之手谋杀哈姆莱特。这里指的</a:t>
              </a:r>
              <a:r>
                <a:rPr dirty="0"/>
                <a:t/>
              </a:r>
              <a:br>
                <a:rPr dirty="0"/>
              </a:br>
              <a:r>
                <a:rPr lang="zh-CN" altLang="en-US" sz="1530" kern="0" dirty="0" smtClean="0">
                  <a:solidFill>
                    <a:srgbClr val="000000"/>
                  </a:solidFill>
                  <a:latin typeface="Times New Roman" pitchFamily="65" charset="-122"/>
                  <a:ea typeface="宋体" pitchFamily="65" charset="-122"/>
                </a:rPr>
                <a:t>是第二次阴谋。考生应熟悉情节的具体内容,并能概括事件的主要内容,明晰相关细节。</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六、(2016南京、盐城一模改编,23—24)名著阅读题。(15分)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A.吴荪甫和他的姐夫杜竹斋乘坐汽车前去迎接从老家双桥镇来到上海避难的吴老太爷,但没</a:t>
            </a:r>
            <a:r>
              <a:rPr dirty="0"/>
              <a:t/>
            </a:r>
            <a:br>
              <a:rPr dirty="0"/>
            </a:br>
            <a:r>
              <a:rPr lang="zh-CN" altLang="en-US" sz="1530" kern="0" dirty="0" smtClean="0">
                <a:solidFill>
                  <a:srgbClr val="000000"/>
                </a:solidFill>
                <a:latin typeface="Times New Roman" pitchFamily="65" charset="-122"/>
                <a:ea typeface="宋体" pitchFamily="65" charset="-122"/>
              </a:rPr>
              <a:t>想到,大都市中机械的噪音、耀眼的灯光、熏人的香水、时髦的男女,都让吴老太爷的神经饱</a:t>
            </a:r>
            <a:r>
              <a:rPr dirty="0"/>
              <a:t/>
            </a:r>
            <a:br>
              <a:rPr dirty="0"/>
            </a:br>
            <a:r>
              <a:rPr lang="zh-CN" altLang="en-US" sz="1530" kern="0" dirty="0" smtClean="0">
                <a:solidFill>
                  <a:srgbClr val="000000"/>
                </a:solidFill>
                <a:latin typeface="Times New Roman" pitchFamily="65" charset="-122"/>
                <a:ea typeface="宋体" pitchFamily="65" charset="-122"/>
              </a:rPr>
              <a:t>受刺激,结果一命呜呼。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B.《边城》中的边城即茶峒,位于江浙交界。这里有山有水,是一个宁静而安详的好地方。这</a:t>
            </a:r>
            <a:r>
              <a:rPr dirty="0"/>
              <a:t/>
            </a:r>
            <a:br>
              <a:rPr dirty="0"/>
            </a:br>
            <a:r>
              <a:rPr lang="zh-CN" altLang="en-US" sz="1530" kern="0" dirty="0" smtClean="0">
                <a:solidFill>
                  <a:srgbClr val="000000"/>
                </a:solidFill>
                <a:latin typeface="Times New Roman" pitchFamily="65" charset="-122"/>
                <a:ea typeface="宋体" pitchFamily="65" charset="-122"/>
              </a:rPr>
              <a:t>地方的人纯朴、豪爽、热情,天保和傩送就是其中的代表。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C.鲁迅善于用白描手法写人物,《孔乙己》中的孔乙己和《明天》中的何小仙都留着长指甲,</a:t>
            </a:r>
            <a:r>
              <a:rPr dirty="0"/>
              <a:t/>
            </a:r>
            <a:br>
              <a:rPr dirty="0"/>
            </a:br>
            <a:r>
              <a:rPr lang="zh-CN" altLang="en-US" sz="1530" kern="0" dirty="0" smtClean="0">
                <a:solidFill>
                  <a:srgbClr val="000000"/>
                </a:solidFill>
                <a:latin typeface="Times New Roman" pitchFamily="65" charset="-122"/>
                <a:ea typeface="宋体" pitchFamily="65" charset="-122"/>
              </a:rPr>
              <a:t>前者可说是不事劳作的读书人的标志,后者是虚伪冷酷本性的外化。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D.《老人与海》中的桑地亚哥是真正的英雄。他捕到的大鱼被鲨鱼啃噬,他用鱼叉扎死了一</a:t>
            </a:r>
            <a:r>
              <a:rPr dirty="0"/>
              <a:t/>
            </a:r>
            <a:br>
              <a:rPr dirty="0"/>
            </a:br>
            <a:r>
              <a:rPr lang="zh-CN" altLang="en-US" sz="1530" kern="0" dirty="0" smtClean="0">
                <a:solidFill>
                  <a:srgbClr val="000000"/>
                </a:solidFill>
                <a:latin typeface="Times New Roman" pitchFamily="65" charset="-122"/>
                <a:ea typeface="宋体" pitchFamily="65" charset="-122"/>
              </a:rPr>
              <a:t>条鲨鱼,他说:“人不是为失败而生的,一个人可以被毁灭,但不能被打败。”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E.《三国演义》中周瑜被气死后,诸葛亮引五百军士前往柴桑口吊祭,设祭物于周瑜灵前。东</a:t>
            </a:r>
            <a:r>
              <a:rPr dirty="0"/>
              <a:t/>
            </a:r>
            <a:br>
              <a:rPr dirty="0"/>
            </a:br>
            <a:r>
              <a:rPr lang="zh-CN" altLang="en-US" sz="1530" kern="0" dirty="0" smtClean="0">
                <a:solidFill>
                  <a:srgbClr val="000000"/>
                </a:solidFill>
                <a:latin typeface="Times New Roman" pitchFamily="65" charset="-122"/>
                <a:ea typeface="宋体" pitchFamily="65" charset="-122"/>
              </a:rPr>
              <a:t>吴诸将本欲杀诸葛亮,看到诸葛亮祭品太丰厚,被感动而未下手。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(1)《欧也妮·葛朗台》是以欧也妮的悲剧人生为中心线索展开情节的。欧也妮遭遇了哪些不</a:t>
            </a:r>
            <a:r>
              <a:rPr dirty="0"/>
              <a:t/>
            </a:r>
            <a:br>
              <a:rPr dirty="0"/>
            </a:br>
            <a:r>
              <a:rPr lang="zh-CN" altLang="en-US" sz="1530" kern="0" dirty="0" smtClean="0">
                <a:solidFill>
                  <a:srgbClr val="000000"/>
                </a:solidFill>
                <a:latin typeface="Times New Roman" pitchFamily="65" charset="-122"/>
                <a:ea typeface="宋体" pitchFamily="65" charset="-122"/>
              </a:rPr>
              <a:t>幸事件?请说出其中的三件。(4分)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(2)《红楼梦》第七十八回贾宝玉曾写《芙蓉女儿诔》的祭文,他祭奠的是谁?请简要概述她</a:t>
            </a:r>
            <a:r>
              <a:rPr dirty="0"/>
              <a:t/>
            </a:r>
            <a:br>
              <a:rPr dirty="0"/>
            </a:br>
            <a:r>
              <a:rPr lang="zh-CN" altLang="en-US" sz="1530" kern="0" dirty="0" smtClean="0">
                <a:solidFill>
                  <a:srgbClr val="000000"/>
                </a:solidFill>
                <a:latin typeface="Times New Roman" pitchFamily="65" charset="-122"/>
                <a:ea typeface="宋体" pitchFamily="65" charset="-122"/>
              </a:rPr>
              <a:t>的死因。(6分)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777063"/>
            <a:ext cx="8158722" cy="5961747"/>
            <a:chOff x="539750" y="777063"/>
            <a:chExt cx="8158722" cy="5961747"/>
          </a:xfrm>
        </p:grpSpPr>
        <p:sp>
          <p:nvSpPr>
            <p:cNvPr id="2" name="TextBox 2"/>
            <p:cNvSpPr txBox="1"/>
            <p:nvPr/>
          </p:nvSpPr>
          <p:spPr>
            <a:xfrm>
              <a:off x="540000" y="777063"/>
              <a:ext cx="8127000" cy="10148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BE　B.边城茶峒位于川湘黔交界处。E.东吴诸将不是因祭品感动,是被诸葛亮灵前</a:t>
              </a:r>
              <a:r>
                <a:rPr dirty="0"/>
                <a:t/>
              </a:r>
              <a:br>
                <a:rPr dirty="0"/>
              </a:br>
              <a:r>
                <a:rPr lang="zh-CN" altLang="en-US" sz="1530" kern="0" dirty="0" smtClean="0">
                  <a:solidFill>
                    <a:srgbClr val="000000"/>
                  </a:solidFill>
                  <a:latin typeface="Times New Roman" pitchFamily="65" charset="-122"/>
                  <a:ea typeface="宋体" pitchFamily="65" charset="-122"/>
                </a:rPr>
                <a:t>哀哭感动,认为孔明重情,周瑜量窄自取死耳。</a:t>
              </a:r>
              <a:endParaRPr lang="zh-CN" altLang="en-US" dirty="0"/>
            </a:p>
          </p:txBody>
        </p:sp>
        <p:sp>
          <p:nvSpPr>
            <p:cNvPr id="3" name="TextBox 2"/>
            <p:cNvSpPr txBox="1"/>
            <p:nvPr/>
          </p:nvSpPr>
          <p:spPr>
            <a:xfrm>
              <a:off x="539750" y="183144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(1)父亲贪婪吝啬,视钱如命,曾抢夺女儿的镶金梳妆匣。欧也妮真心爱查理,把全部积</a:t>
              </a:r>
              <a:r>
                <a:rPr dirty="0"/>
                <a:t/>
              </a:r>
              <a:br>
                <a:rPr dirty="0"/>
              </a:br>
              <a:r>
                <a:rPr lang="zh-CN" altLang="en-US" sz="1530" kern="0" dirty="0" smtClean="0">
                  <a:solidFill>
                    <a:srgbClr val="000000"/>
                  </a:solidFill>
                  <a:latin typeface="Times New Roman" pitchFamily="65" charset="-122"/>
                  <a:ea typeface="宋体" pitchFamily="65" charset="-122"/>
                </a:rPr>
                <a:t>蓄给了查理,却遭查理的背弃。欧也妮母亲善良隐忍,却过早地离世。欧也妮与公证人儿子结</a:t>
              </a:r>
              <a:r>
                <a:rPr dirty="0"/>
                <a:t/>
              </a:r>
              <a:br>
                <a:rPr dirty="0"/>
              </a:br>
              <a:r>
                <a:rPr lang="zh-CN" altLang="en-US" sz="1530" kern="0" dirty="0" smtClean="0">
                  <a:solidFill>
                    <a:srgbClr val="000000"/>
                  </a:solidFill>
                  <a:latin typeface="Times New Roman" pitchFamily="65" charset="-122"/>
                  <a:ea typeface="宋体" pitchFamily="65" charset="-122"/>
                </a:rPr>
                <a:t>婚,做形式夫妻,对方只想要她的钱。(说出三件即可)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(2)晴雯。抄捡大观园时,晴雯冲撞王善保家的。王善保家的借机向王夫人进谗。王夫人硬把</a:t>
              </a:r>
              <a:r>
                <a:rPr dirty="0"/>
                <a:t/>
              </a:r>
              <a:br>
                <a:rPr dirty="0"/>
              </a:br>
              <a:r>
                <a:rPr lang="zh-CN" altLang="en-US" sz="1530" kern="0" dirty="0" smtClean="0">
                  <a:solidFill>
                    <a:srgbClr val="000000"/>
                  </a:solidFill>
                  <a:latin typeface="Times New Roman" pitchFamily="65" charset="-122"/>
                  <a:ea typeface="宋体" pitchFamily="65" charset="-122"/>
                </a:rPr>
                <a:t>病重的晴雯撵出大观园。晴雯在家中病情加重,羞愤死去。</a:t>
              </a:r>
              <a:endParaRPr lang="zh-CN" altLang="en-US" dirty="0"/>
            </a:p>
          </p:txBody>
        </p:sp>
        <p:sp>
          <p:nvSpPr>
            <p:cNvPr id="4" name="TextBox 2"/>
            <p:cNvSpPr txBox="1"/>
            <p:nvPr/>
          </p:nvSpPr>
          <p:spPr>
            <a:xfrm>
              <a:off x="571472" y="3560248"/>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(1)欧也妮的不幸主要指她的家庭遭遇和婚姻悲剧两个方面,其中涉及葛朗台、欧也妮</a:t>
              </a:r>
              <a:r>
                <a:rPr dirty="0"/>
                <a:t/>
              </a:r>
              <a:br>
                <a:rPr dirty="0"/>
              </a:br>
              <a:r>
                <a:rPr lang="zh-CN" altLang="en-US" sz="1530" kern="0" dirty="0" smtClean="0">
                  <a:solidFill>
                    <a:srgbClr val="000000"/>
                  </a:solidFill>
                  <a:latin typeface="Times New Roman" pitchFamily="65" charset="-122"/>
                  <a:ea typeface="宋体" pitchFamily="65" charset="-122"/>
                </a:rPr>
                <a:t>母亲、查理等人物,相关事件的主要情节、人物、结果等的表述要准确无误,语言要简洁。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(2)晴雯是大观园里最有反抗性的丫头之一,她蔑视王夫人,嘲弄袭人,痛骂王善保家的,但却最</a:t>
              </a:r>
              <a:r>
                <a:rPr dirty="0"/>
                <a:t/>
              </a:r>
              <a:br>
                <a:rPr dirty="0"/>
              </a:br>
              <a:r>
                <a:rPr lang="zh-CN" altLang="en-US" sz="1530" kern="0" dirty="0" smtClean="0">
                  <a:solidFill>
                    <a:srgbClr val="000000"/>
                  </a:solidFill>
                  <a:latin typeface="Times New Roman" pitchFamily="65" charset="-122"/>
                  <a:ea typeface="宋体" pitchFamily="65" charset="-122"/>
                </a:rPr>
                <a:t>终难逃一个被压迫者的宿命。她的反抗,遭到了残酷报复。王夫人在她病得“四五日水米不</a:t>
              </a:r>
              <a:r>
                <a:rPr dirty="0"/>
                <a:t/>
              </a:r>
              <a:br>
                <a:rPr dirty="0"/>
              </a:br>
              <a:r>
                <a:rPr lang="zh-CN" altLang="en-US" sz="1530" kern="0" dirty="0" smtClean="0">
                  <a:solidFill>
                    <a:srgbClr val="000000"/>
                  </a:solidFill>
                  <a:latin typeface="Times New Roman" pitchFamily="65" charset="-122"/>
                  <a:ea typeface="宋体" pitchFamily="65" charset="-122"/>
                </a:rPr>
                <a:t>曾沾牙”的情况下,把她从炕上拉下来,硬给撵了出去。在此之前,她在身子不好的情况下还曾</a:t>
              </a:r>
              <a:r>
                <a:rPr dirty="0"/>
                <a:t/>
              </a:r>
              <a:br>
                <a:rPr dirty="0"/>
              </a:br>
              <a:r>
                <a:rPr lang="zh-CN" altLang="en-US" sz="1530" kern="0" dirty="0" smtClean="0">
                  <a:solidFill>
                    <a:srgbClr val="000000"/>
                  </a:solidFill>
                  <a:latin typeface="Times New Roman" pitchFamily="65" charset="-122"/>
                  <a:ea typeface="宋体" pitchFamily="65" charset="-122"/>
                </a:rPr>
                <a:t>经被王夫人痛骂过一顿,所以愈感郁闷和愤懑。晴雯被赶出大观园以后,处境更惨。她的表哥</a:t>
              </a:r>
              <a:r>
                <a:rPr dirty="0"/>
                <a:t/>
              </a:r>
              <a:br>
                <a:rPr dirty="0"/>
              </a:br>
              <a:r>
                <a:rPr lang="zh-CN" altLang="en-US" sz="1530" kern="0" dirty="0" smtClean="0">
                  <a:solidFill>
                    <a:srgbClr val="000000"/>
                  </a:solidFill>
                  <a:latin typeface="Times New Roman" pitchFamily="65" charset="-122"/>
                  <a:ea typeface="宋体" pitchFamily="65" charset="-122"/>
                </a:rPr>
                <a:t>表嫂根本不管她的死活。晴雯又受了他俩的歹话,病上加病,连一口茶水也喝不到。晴雯就是</a:t>
              </a:r>
              <a:r>
                <a:rPr dirty="0"/>
                <a:t/>
              </a:r>
              <a:br>
                <a:rPr dirty="0"/>
              </a:br>
              <a:r>
                <a:rPr lang="zh-CN" altLang="en-US" sz="1530" kern="0" dirty="0" smtClean="0">
                  <a:solidFill>
                    <a:srgbClr val="000000"/>
                  </a:solidFill>
                  <a:latin typeface="Times New Roman" pitchFamily="65" charset="-122"/>
                  <a:ea typeface="宋体" pitchFamily="65" charset="-122"/>
                </a:rPr>
                <a:t>在这样极度虚弱和悲愤中死去的!“寿夭多因毁谤生”,晴雯的真正死因就是王夫人的逼迫和</a:t>
              </a:r>
              <a:r>
                <a:rPr dirty="0"/>
                <a:t/>
              </a:r>
              <a:br>
                <a:rPr dirty="0"/>
              </a:br>
              <a:r>
                <a:rPr lang="zh-CN" altLang="en-US" sz="1530" kern="0" dirty="0" smtClean="0">
                  <a:solidFill>
                    <a:srgbClr val="000000"/>
                  </a:solidFill>
                  <a:latin typeface="Times New Roman" pitchFamily="65" charset="-122"/>
                  <a:ea typeface="宋体" pitchFamily="65" charset="-122"/>
                </a:rPr>
                <a:t>侮辱,加上她表哥表嫂的冷漠与自私。本题立足于对作品情节熟悉程度和前后情节关系的考查。</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(1)《红楼梦》第四十五回“金兰契互剖金兰语,风雨夕闷制风雨词”中,黛玉对宝钗说:“我</a:t>
            </a:r>
            <a:r>
              <a:rPr dirty="0"/>
              <a:t/>
            </a:r>
            <a:br>
              <a:rPr dirty="0"/>
            </a:br>
            <a:r>
              <a:rPr lang="zh-CN" altLang="en-US" sz="1530" kern="0" dirty="0" smtClean="0">
                <a:solidFill>
                  <a:srgbClr val="000000"/>
                </a:solidFill>
                <a:latin typeface="Times New Roman" pitchFamily="65" charset="-122"/>
                <a:ea typeface="宋体" pitchFamily="65" charset="-122"/>
              </a:rPr>
              <a:t>最是个多心的人,只当你心里藏奸</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往日竟是我错了,实在误到如今。”请说明黛玉对宝钗</a:t>
            </a:r>
            <a:r>
              <a:rPr dirty="0"/>
              <a:t/>
            </a:r>
            <a:br>
              <a:rPr dirty="0"/>
            </a:br>
            <a:r>
              <a:rPr lang="zh-CN" altLang="en-US" sz="1530" kern="0" dirty="0" smtClean="0">
                <a:solidFill>
                  <a:srgbClr val="000000"/>
                </a:solidFill>
                <a:latin typeface="Times New Roman" pitchFamily="65" charset="-122"/>
                <a:ea typeface="宋体" pitchFamily="65" charset="-122"/>
              </a:rPr>
              <a:t>的认识发生变化的原因。(6分)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(2)《阿Q正传》中,未庄谣传革命党个个白盔白甲,“穿着崇正皇帝的素”;《祝福》里,鲁四</a:t>
            </a:r>
            <a:r>
              <a:rPr dirty="0"/>
              <a:t/>
            </a:r>
            <a:br>
              <a:rPr dirty="0"/>
            </a:br>
            <a:r>
              <a:rPr lang="zh-CN" altLang="en-US" sz="1530" kern="0" dirty="0" smtClean="0">
                <a:solidFill>
                  <a:srgbClr val="000000"/>
                </a:solidFill>
                <a:latin typeface="Times New Roman" pitchFamily="65" charset="-122"/>
                <a:ea typeface="宋体" pitchFamily="65" charset="-122"/>
              </a:rPr>
              <a:t>老爷一见“我”就大骂其新党,但“他所骂的还是康有为”。这两个细节共同传达出鲁迅什</a:t>
            </a:r>
            <a:r>
              <a:rPr dirty="0"/>
              <a:t/>
            </a:r>
            <a:br>
              <a:rPr dirty="0"/>
            </a:br>
            <a:r>
              <a:rPr lang="zh-CN" altLang="en-US" sz="1530" kern="0" dirty="0" smtClean="0">
                <a:solidFill>
                  <a:srgbClr val="000000"/>
                </a:solidFill>
                <a:latin typeface="Times New Roman" pitchFamily="65" charset="-122"/>
                <a:ea typeface="宋体" pitchFamily="65" charset="-122"/>
              </a:rPr>
              <a:t>么样的观点?(4分)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2539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一、(2018前黄中学、姜堰中学、溧水中学联考,24—25)名著阅读题。(15分)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A.唐铁嘴在《茶馆》里属于反面角色,同是底层人物,却在损害着其他底层人物,是特定时期塑</a:t>
            </a:r>
            <a:r>
              <a:rPr dirty="0"/>
              <a:t/>
            </a:r>
            <a:br>
              <a:rPr dirty="0"/>
            </a:br>
            <a:r>
              <a:rPr lang="zh-CN" altLang="en-US" sz="1530" kern="0" dirty="0" smtClean="0">
                <a:solidFill>
                  <a:srgbClr val="000000"/>
                </a:solidFill>
                <a:latin typeface="Times New Roman" pitchFamily="65" charset="-122"/>
                <a:ea typeface="宋体" pitchFamily="65" charset="-122"/>
              </a:rPr>
              <a:t>造的社会人物,“有钱呀,就应该吃喝嫖赌,胡作非为,可千万别干好事!”是他奉行的人生哲</a:t>
            </a:r>
            <a:r>
              <a:rPr dirty="0"/>
              <a:t/>
            </a:r>
            <a:br>
              <a:rPr dirty="0"/>
            </a:br>
            <a:r>
              <a:rPr lang="zh-CN" altLang="en-US" sz="1530" kern="0" dirty="0" smtClean="0">
                <a:solidFill>
                  <a:srgbClr val="000000"/>
                </a:solidFill>
                <a:latin typeface="Times New Roman" pitchFamily="65" charset="-122"/>
                <a:ea typeface="宋体" pitchFamily="65" charset="-122"/>
              </a:rPr>
              <a:t>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B.小男孩马诺林的形象贯穿了《老人与海》整本小说。这个人物既帮助制造了悲剧所需要</a:t>
            </a:r>
            <a:r>
              <a:rPr dirty="0"/>
              <a:t/>
            </a:r>
            <a:br>
              <a:rPr dirty="0"/>
            </a:br>
            <a:r>
              <a:rPr lang="zh-CN" altLang="en-US" sz="1530" kern="0" dirty="0" smtClean="0">
                <a:solidFill>
                  <a:srgbClr val="000000"/>
                </a:solidFill>
                <a:latin typeface="Times New Roman" pitchFamily="65" charset="-122"/>
                <a:ea typeface="宋体" pitchFamily="65" charset="-122"/>
              </a:rPr>
              <a:t>的孤独感,激起读者对桑地亚哥的同情怜悯,又作为人间友爱和年轻一代的象征,将小说的方向</a:t>
            </a:r>
            <a:r>
              <a:rPr dirty="0"/>
              <a:t/>
            </a:r>
            <a:br>
              <a:rPr dirty="0"/>
            </a:br>
            <a:r>
              <a:rPr lang="zh-CN" altLang="en-US" sz="1530" kern="0" dirty="0" smtClean="0">
                <a:solidFill>
                  <a:srgbClr val="000000"/>
                </a:solidFill>
                <a:latin typeface="Times New Roman" pitchFamily="65" charset="-122"/>
                <a:ea typeface="宋体" pitchFamily="65" charset="-122"/>
              </a:rPr>
              <a:t>对准积极乐观的未来。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C.《三国演义》中的自然环境描写对于刻画人物起到了映衬作用。比如隆中之地,卧龙岗上,</a:t>
            </a:r>
            <a:r>
              <a:rPr dirty="0"/>
              <a:t/>
            </a:r>
            <a:br>
              <a:rPr dirty="0"/>
            </a:br>
            <a:r>
              <a:rPr lang="zh-CN" altLang="en-US" sz="1530" kern="0" dirty="0" smtClean="0">
                <a:solidFill>
                  <a:srgbClr val="000000"/>
                </a:solidFill>
                <a:latin typeface="Times New Roman" pitchFamily="65" charset="-122"/>
                <a:ea typeface="宋体" pitchFamily="65" charset="-122"/>
              </a:rPr>
              <a:t>山清水秀,猿鹤相亲,松竹交翠;此中之人,个个超凡脱俗,谈笑有鸿儒,往来无白丁。诸葛亮的高</a:t>
            </a:r>
            <a:r>
              <a:rPr dirty="0"/>
              <a:t/>
            </a:r>
            <a:br>
              <a:rPr dirty="0"/>
            </a:br>
            <a:r>
              <a:rPr lang="zh-CN" altLang="en-US" sz="1530" kern="0" dirty="0" smtClean="0">
                <a:solidFill>
                  <a:srgbClr val="000000"/>
                </a:solidFill>
                <a:latin typeface="Times New Roman" pitchFamily="65" charset="-122"/>
                <a:ea typeface="宋体" pitchFamily="65" charset="-122"/>
              </a:rPr>
              <a:t>洁品质,与这样的环境不无关系。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D.《哈姆莱特》取材于文艺复兴时期丹麦史中的一个古老的故事,通过哈姆莱特为父报仇的</a:t>
            </a:r>
            <a:endParaRPr lang="zh-CN" altLang="en-US" dirty="0"/>
          </a:p>
        </p:txBody>
      </p:sp>
      <p:sp>
        <p:nvSpPr>
          <p:cNvPr id="3" name="TextBox 11"/>
          <p:cNvSpPr txBox="1"/>
          <p:nvPr/>
        </p:nvSpPr>
        <p:spPr>
          <a:xfrm>
            <a:off x="2285984" y="968136"/>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2015—2017年高考模拟·创新题组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3602055"/>
            <a:chOff x="539750" y="1080000"/>
            <a:chExt cx="8127250" cy="3602055"/>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故事,表现了莎士比亚对文艺复兴运动的深刻反思以及对人的命运与前途的深切关注。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E.《边城》中的祖父是一位阅尽世事、饱经风霜的老人,他“硬扎结实”,因此在摆渡的职务</a:t>
              </a:r>
              <a:r>
                <a:rPr dirty="0"/>
                <a:t/>
              </a:r>
              <a:br>
                <a:rPr dirty="0"/>
              </a:br>
              <a:r>
                <a:rPr lang="zh-CN" altLang="en-US" sz="1530" kern="0" dirty="0" smtClean="0">
                  <a:solidFill>
                    <a:srgbClr val="000000"/>
                  </a:solidFill>
                  <a:latin typeface="Times New Roman" pitchFamily="65" charset="-122"/>
                  <a:ea typeface="宋体" pitchFamily="65" charset="-122"/>
                </a:rPr>
                <a:t>上毫不儿戏,他把对不幸女儿的哀思寄托在对翠翠的关爱上,希冀排解孙女的凄凉迷茫,却并不</a:t>
              </a:r>
              <a:r>
                <a:rPr dirty="0"/>
                <a:t/>
              </a:r>
              <a:br>
                <a:rPr dirty="0"/>
              </a:br>
              <a:r>
                <a:rPr lang="zh-CN" altLang="en-US" sz="1530" kern="0" dirty="0" smtClean="0">
                  <a:solidFill>
                    <a:srgbClr val="000000"/>
                  </a:solidFill>
                  <a:latin typeface="Times New Roman" pitchFamily="65" charset="-122"/>
                  <a:ea typeface="宋体" pitchFamily="65" charset="-122"/>
                </a:rPr>
                <a:t>理解她的躁动情感。</a:t>
              </a:r>
              <a:endParaRPr lang="zh-CN" altLang="en-US" dirty="0"/>
            </a:p>
          </p:txBody>
        </p:sp>
        <p:sp>
          <p:nvSpPr>
            <p:cNvPr id="3" name="TextBox 2"/>
            <p:cNvSpPr txBox="1"/>
            <p:nvPr/>
          </p:nvSpPr>
          <p:spPr>
            <a:xfrm>
              <a:off x="539750" y="256301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(1)《红楼梦》第二十九回“享福人福深还祷福”中,贾母叫贾珍点戏,贾珍分别点了哪三部</a:t>
              </a:r>
              <a:r>
                <a:rPr dirty="0"/>
                <a:t/>
              </a:r>
              <a:br>
                <a:rPr dirty="0"/>
              </a:br>
              <a:r>
                <a:rPr lang="zh-CN" altLang="en-US" sz="1530" kern="0" dirty="0" smtClean="0">
                  <a:solidFill>
                    <a:srgbClr val="000000"/>
                  </a:solidFill>
                  <a:latin typeface="Times New Roman" pitchFamily="65" charset="-122"/>
                  <a:ea typeface="宋体" pitchFamily="65" charset="-122"/>
                </a:rPr>
                <a:t>戏?有什么寓意?(6分)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(2)“他有十多本金圣叹批评的《三国志》,时常坐着一个字一个字地读;他不但能说出五虎将</a:t>
              </a:r>
              <a:r>
                <a:rPr dirty="0"/>
                <a:t/>
              </a:r>
              <a:br>
                <a:rPr dirty="0"/>
              </a:br>
              <a:r>
                <a:rPr lang="zh-CN" altLang="en-US" sz="1530" kern="0" dirty="0" smtClean="0">
                  <a:solidFill>
                    <a:srgbClr val="000000"/>
                  </a:solidFill>
                  <a:latin typeface="Times New Roman" pitchFamily="65" charset="-122"/>
                  <a:ea typeface="宋体" pitchFamily="65" charset="-122"/>
                </a:rPr>
                <a:t>姓名,甚而至于还知道黄忠表字汉升和马超表字孟起。”中的“他”是谁?出自《呐喊》中的</a:t>
              </a:r>
              <a:r>
                <a:rPr dirty="0"/>
                <a:t/>
              </a:r>
              <a:br>
                <a:rPr dirty="0"/>
              </a:br>
              <a:r>
                <a:rPr lang="zh-CN" altLang="en-US" sz="1530" kern="0" dirty="0" smtClean="0">
                  <a:solidFill>
                    <a:srgbClr val="000000"/>
                  </a:solidFill>
                  <a:latin typeface="Times New Roman" pitchFamily="65" charset="-122"/>
                  <a:ea typeface="宋体" pitchFamily="65" charset="-122"/>
                </a:rPr>
                <a:t>哪一篇?他是一个怎样的人物?(4分)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A项“有钱呀,就应该吃喝嫖赌,胡作非为,可千万别干好事!”是秦仲义晚年的</a:t>
            </a:r>
            <a:r>
              <a:rPr dirty="0"/>
              <a:t/>
            </a:r>
            <a:br>
              <a:rPr dirty="0"/>
            </a:br>
            <a:r>
              <a:rPr lang="zh-CN" altLang="en-US" sz="1530" kern="0" dirty="0" smtClean="0">
                <a:solidFill>
                  <a:srgbClr val="000000"/>
                </a:solidFill>
                <a:latin typeface="Times New Roman" pitchFamily="65" charset="-122"/>
                <a:ea typeface="宋体" pitchFamily="65" charset="-122"/>
              </a:rPr>
              <a:t>感慨。D项“《哈姆莱特》取材于文艺复兴时期丹麦史中的一个古老的故事”错,应该是取</a:t>
            </a:r>
            <a:r>
              <a:rPr dirty="0"/>
              <a:t/>
            </a:r>
            <a:br>
              <a:rPr dirty="0"/>
            </a:br>
            <a:r>
              <a:rPr lang="zh-CN" altLang="en-US" sz="1530" kern="0" dirty="0" smtClean="0">
                <a:solidFill>
                  <a:srgbClr val="000000"/>
                </a:solidFill>
                <a:latin typeface="Times New Roman" pitchFamily="65" charset="-122"/>
                <a:ea typeface="宋体" pitchFamily="65" charset="-122"/>
              </a:rPr>
              <a:t>材于12世纪丹麦史。</a:t>
            </a:r>
            <a:endParaRPr lang="zh-CN" altLang="en-US" dirty="0"/>
          </a:p>
        </p:txBody>
      </p:sp>
      <p:sp>
        <p:nvSpPr>
          <p:cNvPr id="3" name="TextBox 2"/>
          <p:cNvSpPr txBox="1"/>
          <p:nvPr/>
        </p:nvSpPr>
        <p:spPr>
          <a:xfrm>
            <a:off x="539750" y="2477968"/>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(1)《白蛇记》《满床笏》《南柯梦》,暗示了贾府从创业到兴盛再到衰败的历程。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(2)赵七爷,出自《风波》,他是一个对形势持观望态度的投机主义者,具有一定的威望和影响。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(1)《红楼梦》第二十九回“享福人福深还祷福”中,贾母叫贾珍点戏,贾珍分别点了</a:t>
            </a:r>
            <a:r>
              <a:rPr dirty="0"/>
              <a:t/>
            </a:r>
            <a:br>
              <a:rPr dirty="0"/>
            </a:br>
            <a:r>
              <a:rPr lang="zh-CN" altLang="en-US" sz="1530" kern="0" dirty="0" smtClean="0">
                <a:solidFill>
                  <a:srgbClr val="000000"/>
                </a:solidFill>
                <a:latin typeface="Times New Roman" pitchFamily="65" charset="-122"/>
                <a:ea typeface="宋体" pitchFamily="65" charset="-122"/>
              </a:rPr>
              <a:t>《白蛇记》《满床笏》《南柯梦》,暗示了贾府从创业到兴盛再到衰败的历程。《白蛇记》,</a:t>
            </a:r>
            <a:r>
              <a:rPr dirty="0"/>
              <a:t/>
            </a:r>
            <a:br>
              <a:rPr dirty="0"/>
            </a:br>
            <a:r>
              <a:rPr lang="zh-CN" altLang="en-US" sz="1530" kern="0" dirty="0" smtClean="0">
                <a:solidFill>
                  <a:srgbClr val="000000"/>
                </a:solidFill>
                <a:latin typeface="Times New Roman" pitchFamily="65" charset="-122"/>
                <a:ea typeface="宋体" pitchFamily="65" charset="-122"/>
              </a:rPr>
              <a:t>讲汉高祖刘邦斩百蛇起义的故事,影射曹家的发家史,曹家是包衣奴才,后来才富贵了。《满床</a:t>
            </a:r>
            <a:r>
              <a:rPr dirty="0"/>
              <a:t/>
            </a:r>
            <a:br>
              <a:rPr dirty="0"/>
            </a:br>
            <a:r>
              <a:rPr lang="zh-CN" altLang="en-US" sz="1530" kern="0" dirty="0" smtClean="0">
                <a:solidFill>
                  <a:srgbClr val="000000"/>
                </a:solidFill>
                <a:latin typeface="Times New Roman" pitchFamily="65" charset="-122"/>
                <a:ea typeface="宋体" pitchFamily="65" charset="-122"/>
              </a:rPr>
              <a:t>笏》想来讲的是第一回“好了歌”中的第一句:陋室空堂,当年笏满床。形容家中做大官的人</a:t>
            </a:r>
            <a:r>
              <a:rPr dirty="0"/>
              <a:t/>
            </a:r>
            <a:br>
              <a:rPr dirty="0"/>
            </a:br>
            <a:r>
              <a:rPr lang="zh-CN" altLang="en-US" sz="1530" kern="0" dirty="0" smtClean="0">
                <a:solidFill>
                  <a:srgbClr val="000000"/>
                </a:solidFill>
                <a:latin typeface="Times New Roman" pitchFamily="65" charset="-122"/>
                <a:ea typeface="宋体" pitchFamily="65" charset="-122"/>
              </a:rPr>
              <a:t>很多,不过水满则溢,月盈则亏,自然不会有好结果,富贵之中反现凄凉。《南柯梦》自然不用</a:t>
            </a:r>
            <a:r>
              <a:rPr dirty="0"/>
              <a:t/>
            </a:r>
            <a:br>
              <a:rPr dirty="0"/>
            </a:br>
            <a:r>
              <a:rPr lang="zh-CN" altLang="en-US" sz="1530" kern="0" dirty="0" smtClean="0">
                <a:solidFill>
                  <a:srgbClr val="000000"/>
                </a:solidFill>
                <a:latin typeface="Times New Roman" pitchFamily="65" charset="-122"/>
                <a:ea typeface="宋体" pitchFamily="65" charset="-122"/>
              </a:rPr>
              <a:t>多说,浮生若梦人生如戏,再是富贵场温柔乡,也不过南柯一梦,正好是红楼十二曲最后那一句:</a:t>
            </a:r>
            <a:r>
              <a:rPr dirty="0"/>
              <a:t/>
            </a:r>
            <a:br>
              <a:rPr dirty="0"/>
            </a:br>
            <a:r>
              <a:rPr lang="zh-CN" altLang="en-US" sz="1530" kern="0" dirty="0" smtClean="0">
                <a:solidFill>
                  <a:srgbClr val="000000"/>
                </a:solidFill>
                <a:latin typeface="Times New Roman" pitchFamily="65" charset="-122"/>
                <a:ea typeface="宋体" pitchFamily="65" charset="-122"/>
              </a:rPr>
              <a:t>好一似食尽鸟投林,落了片白茫茫大地真干净!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(2)此题首先要熟悉原著相关情节,再根据情节分析人物。赵七爷不学无术,精神贫乏,善于韬</a:t>
            </a:r>
            <a:r>
              <a:rPr dirty="0"/>
              <a:t/>
            </a:r>
            <a:br>
              <a:rPr dirty="0"/>
            </a:br>
            <a:r>
              <a:rPr lang="zh-CN" altLang="en-US" sz="1530" kern="0" dirty="0" smtClean="0">
                <a:solidFill>
                  <a:srgbClr val="000000"/>
                </a:solidFill>
                <a:latin typeface="Times New Roman" pitchFamily="65" charset="-122"/>
                <a:ea typeface="宋体" pitchFamily="65" charset="-122"/>
              </a:rPr>
              <a:t>晦且阴险凶狠,时刻梦想复辟的封建遗老。他的咄咄逼人的言语,恫吓,欺骗的举动,说明封建</a:t>
            </a:r>
            <a:r>
              <a:rPr dirty="0"/>
              <a:t/>
            </a:r>
            <a:br>
              <a:rPr dirty="0"/>
            </a:br>
            <a:r>
              <a:rPr lang="zh-CN" altLang="en-US" sz="1530" kern="0" dirty="0" smtClean="0">
                <a:solidFill>
                  <a:srgbClr val="000000"/>
                </a:solidFill>
                <a:latin typeface="Times New Roman" pitchFamily="65" charset="-122"/>
                <a:ea typeface="宋体" pitchFamily="65" charset="-122"/>
              </a:rPr>
              <a:t>复辟势力企图卷土重来的欲望与野心。他虽与七斤等人处于不同的社会阶层,但在一定意义</a:t>
            </a:r>
            <a:r>
              <a:rPr dirty="0"/>
              <a:t/>
            </a:r>
            <a:br>
              <a:rPr dirty="0"/>
            </a:br>
            <a:r>
              <a:rPr lang="zh-CN" altLang="en-US" sz="1530" kern="0" dirty="0" smtClean="0">
                <a:solidFill>
                  <a:srgbClr val="000000"/>
                </a:solidFill>
                <a:latin typeface="Times New Roman" pitchFamily="65" charset="-122"/>
                <a:ea typeface="宋体" pitchFamily="65" charset="-122"/>
              </a:rPr>
              <a:t>上,他与七斤等人一样,同是专制统治下无信仰,无特操的子民,他的被人尊敬,从另一个角度说</a:t>
            </a:r>
            <a:r>
              <a:rPr dirty="0"/>
              <a:t/>
            </a:r>
            <a:br>
              <a:rPr dirty="0"/>
            </a:br>
            <a:r>
              <a:rPr lang="zh-CN" altLang="en-US" sz="1530" kern="0" dirty="0" smtClean="0">
                <a:solidFill>
                  <a:srgbClr val="000000"/>
                </a:solidFill>
                <a:latin typeface="Times New Roman" pitchFamily="65" charset="-122"/>
                <a:ea typeface="宋体" pitchFamily="65" charset="-122"/>
              </a:rPr>
              <a:t>明了辛亥革命的不彻底性。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二、(2018南通全真模拟五,24—25)名著阅读题。(15分)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A.《三国满义》中吕布被曹操击败后投奔刘备,屯扎小沛;吕布趁刘备出兵抵御袁术时夺了徐</a:t>
            </a:r>
            <a:r>
              <a:rPr dirty="0"/>
              <a:t/>
            </a:r>
            <a:br>
              <a:rPr dirty="0"/>
            </a:br>
            <a:r>
              <a:rPr lang="zh-CN" altLang="en-US" sz="1530" kern="0" dirty="0" smtClean="0">
                <a:solidFill>
                  <a:srgbClr val="000000"/>
                </a:solidFill>
                <a:latin typeface="Times New Roman" pitchFamily="65" charset="-122"/>
                <a:ea typeface="宋体" pitchFamily="65" charset="-122"/>
              </a:rPr>
              <a:t>州,把小沛还给刘备。不久吕布又攻小沛,刘备兵败,投靠曹操。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B.《白光》中的白光,既指白银之光,又象征着陈土成毕生道追求的升官发财的欲望:白光的虚</a:t>
            </a:r>
            <a:r>
              <a:rPr dirty="0"/>
              <a:t/>
            </a:r>
            <a:br>
              <a:rPr dirty="0"/>
            </a:br>
            <a:r>
              <a:rPr lang="zh-CN" altLang="en-US" sz="1530" kern="0" dirty="0" smtClean="0">
                <a:solidFill>
                  <a:srgbClr val="000000"/>
                </a:solidFill>
                <a:latin typeface="Times New Roman" pitchFamily="65" charset="-122"/>
                <a:ea typeface="宋体" pitchFamily="65" charset="-122"/>
              </a:rPr>
              <a:t>无性、虚妄性,注定了陈土成人生归宿的悲剧性。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C.《边城》中多有对湘西民俗的展现:端午节时人们到河边、上吊脚楼看年轻小伙儿赛龙舟,</a:t>
            </a:r>
            <a:r>
              <a:rPr dirty="0"/>
              <a:t/>
            </a:r>
            <a:br>
              <a:rPr dirty="0"/>
            </a:br>
            <a:r>
              <a:rPr lang="zh-CN" altLang="en-US" sz="1530" kern="0" dirty="0" smtClean="0">
                <a:solidFill>
                  <a:srgbClr val="000000"/>
                </a:solidFill>
                <a:latin typeface="Times New Roman" pitchFamily="65" charset="-122"/>
                <a:ea typeface="宋体" pitchFamily="65" charset="-122"/>
              </a:rPr>
              <a:t>表现了湘西的生活习俗:对“傩神”的崇拜,表现了湘西人的宗教习俗。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D.“改良!改良!越改越凉,冰凉!”《茶馆)裕泰茶馆伙计李三的这句台词,反映了他对掌柜的不</a:t>
            </a:r>
            <a:r>
              <a:rPr dirty="0"/>
              <a:t/>
            </a:r>
            <a:br>
              <a:rPr dirty="0"/>
            </a:br>
            <a:r>
              <a:rPr lang="zh-CN" altLang="en-US" sz="1530" kern="0" dirty="0" smtClean="0">
                <a:solidFill>
                  <a:srgbClr val="000000"/>
                </a:solidFill>
                <a:latin typeface="Times New Roman" pitchFamily="65" charset="-122"/>
                <a:ea typeface="宋体" pitchFamily="65" charset="-122"/>
              </a:rPr>
              <a:t>满,也道出了普通民众在时局动荡中内心的真实感受。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E.在成立“海棠诗社”时,众人根据住处都起了个别号,林黛玉别号“潇湘妃子”;薛宝钗别号</a:t>
            </a:r>
            <a:r>
              <a:rPr dirty="0"/>
              <a:t/>
            </a:r>
            <a:br>
              <a:rPr dirty="0"/>
            </a:br>
            <a:r>
              <a:rPr lang="zh-CN" altLang="en-US" sz="1530" kern="0" dirty="0" smtClean="0">
                <a:solidFill>
                  <a:srgbClr val="000000"/>
                </a:solidFill>
                <a:latin typeface="Times New Roman" pitchFamily="65" charset="-122"/>
                <a:ea typeface="宋体" pitchFamily="65" charset="-122"/>
              </a:rPr>
              <a:t>“蘅芜君”;贾宝玉别号“绛洞花主”“恰红公子”;惜春别号“枕霞旧友”。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(1)阅读下面《欧也妮·葛朗台》选段,根据原著故事情节,回答问题。(6分)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“父亲,我吧,”她要求道。“好好照看一切。到了那边向我交账。”他说的最后一句话证明</a:t>
            </a:r>
            <a:r>
              <a:rPr dirty="0"/>
              <a:t/>
            </a:r>
            <a:br>
              <a:rPr dirty="0"/>
            </a:br>
            <a:r>
              <a:rPr lang="zh-CN" altLang="en-US" sz="1530" kern="0" dirty="0" smtClean="0">
                <a:solidFill>
                  <a:srgbClr val="000000"/>
                </a:solidFill>
                <a:latin typeface="Times New Roman" pitchFamily="65" charset="-122"/>
                <a:ea typeface="宋体" pitchFamily="65" charset="-122"/>
              </a:rPr>
              <a:t>基督教应该是守财奴的宗教。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欧也妮在父亲死后是如何对待拿依和查理的?她用父亲留下的巨额遗产做了哪些公益善事?</a:t>
            </a:r>
            <a:r>
              <a:rPr dirty="0"/>
              <a:t/>
            </a:r>
            <a:br>
              <a:rPr dirty="0"/>
            </a:br>
            <a:r>
              <a:rPr lang="zh-CN" altLang="en-US" sz="1530" kern="0" dirty="0" smtClean="0">
                <a:solidFill>
                  <a:srgbClr val="000000"/>
                </a:solidFill>
                <a:latin typeface="Times New Roman" pitchFamily="65" charset="-122"/>
                <a:ea typeface="宋体" pitchFamily="65" charset="-122"/>
              </a:rPr>
              <a:t>对她的这些做法,周围人持什么态度?请简述。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(2)《老人与海》中写了小男孩曼诺林,与塑造老人形象有何关系?(4分)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2489810"/>
            <a:chOff x="539750" y="1080000"/>
            <a:chExt cx="8127250" cy="248981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CE　C项,端午节时人们到河边、上吊脚楼看小伙儿赛龙舟。E项,惜春别号“藕榭”。</a:t>
              </a:r>
              <a:endParaRPr lang="zh-CN" altLang="en-US" dirty="0"/>
            </a:p>
          </p:txBody>
        </p:sp>
        <p:sp>
          <p:nvSpPr>
            <p:cNvPr id="3" name="TextBox 2"/>
            <p:cNvSpPr txBox="1"/>
            <p:nvPr/>
          </p:nvSpPr>
          <p:spPr>
            <a:xfrm>
              <a:off x="539750" y="184863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(1)欧也妮资助拿侬结婚,让拿侬的丈夫担任总管;拿出150万法郎帮查理还清父债。</a:t>
              </a:r>
              <a:r>
                <a:rPr dirty="0"/>
                <a:t/>
              </a:r>
              <a:br>
                <a:rPr dirty="0"/>
              </a:br>
              <a:r>
                <a:rPr lang="zh-CN" altLang="en-US" sz="1530" kern="0" dirty="0" smtClean="0">
                  <a:solidFill>
                    <a:srgbClr val="000000"/>
                  </a:solidFill>
                  <a:latin typeface="Times New Roman" pitchFamily="65" charset="-122"/>
                  <a:ea typeface="宋体" pitchFamily="65" charset="-122"/>
                </a:rPr>
                <a:t>用遗产做了许多公益善事:建了1所养老院、8处教会小学和一所图书馆。这些做法得到人们</a:t>
              </a:r>
              <a:r>
                <a:rPr dirty="0"/>
                <a:t/>
              </a:r>
              <a:br>
                <a:rPr dirty="0"/>
              </a:br>
              <a:r>
                <a:rPr lang="zh-CN" altLang="en-US" sz="1530" kern="0" dirty="0" smtClean="0">
                  <a:solidFill>
                    <a:srgbClr val="000000"/>
                  </a:solidFill>
                  <a:latin typeface="Times New Roman" pitchFamily="65" charset="-122"/>
                  <a:ea typeface="宋体" pitchFamily="65" charset="-122"/>
                </a:rPr>
                <a:t>的普遍认可(或:欧也妮受到人们普遍的尊重)。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(2)①小男孩曼诺林是老人的助手,自尊自强,懂得生活的艰辛与男人的责任;②他的性格既是</a:t>
              </a:r>
              <a:r>
                <a:rPr dirty="0"/>
                <a:t/>
              </a:r>
              <a:br>
                <a:rPr dirty="0"/>
              </a:br>
              <a:r>
                <a:rPr lang="zh-CN" altLang="en-US" sz="1530" kern="0" dirty="0" smtClean="0">
                  <a:solidFill>
                    <a:srgbClr val="000000"/>
                  </a:solidFill>
                  <a:latin typeface="Times New Roman" pitchFamily="65" charset="-122"/>
                  <a:ea typeface="宋体" pitchFamily="65" charset="-122"/>
                </a:rPr>
                <a:t>对老人形象的补充,从另一侧面衬托了老人的硬汉性格。</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(1)题干要求“阅读下面《欧也妮·葛朗台》选段,根据原著故事情节,回答问题”,这是</a:t>
            </a:r>
            <a:r>
              <a:rPr dirty="0"/>
              <a:t/>
            </a:r>
            <a:br>
              <a:rPr dirty="0"/>
            </a:br>
            <a:r>
              <a:rPr lang="zh-CN" altLang="en-US" sz="1530" kern="0" dirty="0" smtClean="0">
                <a:solidFill>
                  <a:srgbClr val="000000"/>
                </a:solidFill>
                <a:latin typeface="Times New Roman" pitchFamily="65" charset="-122"/>
                <a:ea typeface="宋体" pitchFamily="65" charset="-122"/>
              </a:rPr>
              <a:t>考查对名著《欧也妮·葛朗台》内容的理解分析能力。这题不难,只要了解这部分的相关情节</a:t>
            </a:r>
            <a:r>
              <a:rPr dirty="0"/>
              <a:t/>
            </a:r>
            <a:br>
              <a:rPr dirty="0"/>
            </a:br>
            <a:r>
              <a:rPr lang="zh-CN" altLang="en-US" sz="1530" kern="0" dirty="0" smtClean="0">
                <a:solidFill>
                  <a:srgbClr val="000000"/>
                </a:solidFill>
                <a:latin typeface="Times New Roman" pitchFamily="65" charset="-122"/>
                <a:ea typeface="宋体" pitchFamily="65" charset="-122"/>
              </a:rPr>
              <a:t>并加以分析、概括即可。题目共有三个问题,答题时要有鲜明的层次感。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(2)题干要求分析《老人与海》中的小男孩曼诺林与塑造老人形象的关系。阅读名著时要注</a:t>
            </a:r>
            <a:r>
              <a:rPr dirty="0"/>
              <a:t/>
            </a:r>
            <a:br>
              <a:rPr dirty="0"/>
            </a:br>
            <a:r>
              <a:rPr lang="zh-CN" altLang="en-US" sz="1530" kern="0" dirty="0" smtClean="0">
                <a:solidFill>
                  <a:srgbClr val="000000"/>
                </a:solidFill>
                <a:latin typeface="Times New Roman" pitchFamily="65" charset="-122"/>
                <a:ea typeface="宋体" pitchFamily="65" charset="-122"/>
              </a:rPr>
              <a:t>意分析老人与小男孩曼洛林的形象,将两个人的形象放在一起比较。小男孩曼诺林是从五岁</a:t>
            </a:r>
            <a:r>
              <a:rPr dirty="0"/>
              <a:t/>
            </a:r>
            <a:br>
              <a:rPr dirty="0"/>
            </a:br>
            <a:r>
              <a:rPr lang="zh-CN" altLang="en-US" sz="1530" kern="0" dirty="0" smtClean="0">
                <a:solidFill>
                  <a:srgbClr val="000000"/>
                </a:solidFill>
                <a:latin typeface="Times New Roman" pitchFamily="65" charset="-122"/>
                <a:ea typeface="宋体" pitchFamily="65" charset="-122"/>
              </a:rPr>
              <a:t>起跟老人上船学习捕鱼的,孩子的个性特征从另一个侧面反映了老人的性格,孩子虽然很小,但</a:t>
            </a:r>
            <a:r>
              <a:rPr dirty="0"/>
              <a:t/>
            </a:r>
            <a:br>
              <a:rPr dirty="0"/>
            </a:br>
            <a:r>
              <a:rPr lang="zh-CN" altLang="en-US" sz="1530" kern="0" dirty="0" smtClean="0">
                <a:solidFill>
                  <a:srgbClr val="000000"/>
                </a:solidFill>
                <a:latin typeface="Times New Roman" pitchFamily="65" charset="-122"/>
                <a:ea typeface="宋体" pitchFamily="65" charset="-122"/>
              </a:rPr>
              <a:t>并不显得孩子气;从老人那里学到的不仅是捕鱼的本领,还有自尊自强的精神,并懂得生活的艰</a:t>
            </a:r>
            <a:r>
              <a:rPr dirty="0"/>
              <a:t/>
            </a:r>
            <a:br>
              <a:rPr dirty="0"/>
            </a:br>
            <a:r>
              <a:rPr lang="zh-CN" altLang="en-US" sz="1530" kern="0" dirty="0" smtClean="0">
                <a:solidFill>
                  <a:srgbClr val="000000"/>
                </a:solidFill>
                <a:latin typeface="Times New Roman" pitchFamily="65" charset="-122"/>
                <a:ea typeface="宋体" pitchFamily="65" charset="-122"/>
              </a:rPr>
              <a:t>辛与男人的责任。稚嫩的肩膀早已习惯了清早就得出门打鱼的生活,纵然是“走路还打瞌</a:t>
            </a:r>
            <a:r>
              <a:rPr dirty="0"/>
              <a:t/>
            </a:r>
            <a:br>
              <a:rPr dirty="0"/>
            </a:br>
            <a:r>
              <a:rPr lang="zh-CN" altLang="en-US" sz="1530" kern="0" dirty="0" smtClean="0">
                <a:solidFill>
                  <a:srgbClr val="000000"/>
                </a:solidFill>
                <a:latin typeface="Times New Roman" pitchFamily="65" charset="-122"/>
                <a:ea typeface="宋体" pitchFamily="65" charset="-122"/>
              </a:rPr>
              <a:t>睡”,仍然说“这算什么,男子汉就得这样”的话。铿锵有力,落地有声的言语充分的展示了</a:t>
            </a:r>
            <a:r>
              <a:rPr dirty="0"/>
              <a:t/>
            </a:r>
            <a:br>
              <a:rPr dirty="0"/>
            </a:br>
            <a:r>
              <a:rPr lang="zh-CN" altLang="en-US" sz="1530" kern="0" dirty="0" smtClean="0">
                <a:solidFill>
                  <a:srgbClr val="000000"/>
                </a:solidFill>
                <a:latin typeface="Times New Roman" pitchFamily="65" charset="-122"/>
                <a:ea typeface="宋体" pitchFamily="65" charset="-122"/>
              </a:rPr>
              <a:t>“海明威式”的硬汉子精神。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26417"/>
            <a:chOff x="539750" y="919939"/>
            <a:chExt cx="8127250" cy="5626417"/>
          </a:xfrm>
        </p:grpSpPr>
        <p:sp>
          <p:nvSpPr>
            <p:cNvPr id="2" name="TextBox 2"/>
            <p:cNvSpPr txBox="1"/>
            <p:nvPr/>
          </p:nvSpPr>
          <p:spPr>
            <a:xfrm>
              <a:off x="540000" y="919939"/>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三、(2018常州一模,25—26)名著阅读题。(15分)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A.曹操行刺董卓不成,矫诏召集义兵,各镇诸侯起兵响应,歃血为盟,推曹操为盟主,后袁绍不发</a:t>
              </a:r>
              <a:r>
                <a:rPr dirty="0"/>
                <a:t/>
              </a:r>
              <a:br>
                <a:rPr dirty="0"/>
              </a:br>
              <a:r>
                <a:rPr lang="zh-CN" altLang="en-US" sz="1530" kern="0" dirty="0" smtClean="0">
                  <a:solidFill>
                    <a:srgbClr val="000000"/>
                  </a:solidFill>
                  <a:latin typeface="Times New Roman" pitchFamily="65" charset="-122"/>
                  <a:ea typeface="宋体" pitchFamily="65" charset="-122"/>
                </a:rPr>
                <a:t>粮,孙坚背约,各怀私心,纷纷散去。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B.《边城》中翠翠谢绝了船总让她住进家中的好意,选择等待傩送归来,面对命运的磨难,表现</a:t>
              </a:r>
              <a:r>
                <a:rPr dirty="0"/>
                <a:t/>
              </a:r>
              <a:br>
                <a:rPr dirty="0"/>
              </a:br>
              <a:r>
                <a:rPr lang="zh-CN" altLang="en-US" sz="1530" kern="0" dirty="0" smtClean="0">
                  <a:solidFill>
                    <a:srgbClr val="000000"/>
                  </a:solidFill>
                  <a:latin typeface="Times New Roman" pitchFamily="65" charset="-122"/>
                  <a:ea typeface="宋体" pitchFamily="65" charset="-122"/>
                </a:rPr>
                <a:t>出一种比她母亲更加勇敢和坚强的毅力。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C.《茶馆》把清末到新中国成立前夕的社会巨大变迁和跌宕的个人命运都聚合在了京城的</a:t>
              </a:r>
              <a:r>
                <a:rPr dirty="0"/>
                <a:t/>
              </a:r>
              <a:br>
                <a:rPr dirty="0"/>
              </a:br>
              <a:r>
                <a:rPr lang="zh-CN" altLang="en-US" sz="1530" kern="0" dirty="0" smtClean="0">
                  <a:solidFill>
                    <a:srgbClr val="000000"/>
                  </a:solidFill>
                  <a:latin typeface="Times New Roman" pitchFamily="65" charset="-122"/>
                  <a:ea typeface="宋体" pitchFamily="65" charset="-122"/>
                </a:rPr>
                <a:t>一个小小的裕泰茶馆之中,用最简省的场景讲述最丰富的故事。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D.《欧也妮·葛朗台》中老葛朗台的发家史反映出政权更迭时期暴发户的不择手段,而查理的</a:t>
              </a:r>
              <a:r>
                <a:rPr dirty="0"/>
                <a:t/>
              </a:r>
              <a:br>
                <a:rPr dirty="0"/>
              </a:br>
              <a:r>
                <a:rPr lang="zh-CN" altLang="en-US" sz="1530" kern="0" dirty="0" smtClean="0">
                  <a:solidFill>
                    <a:srgbClr val="000000"/>
                  </a:solidFill>
                  <a:latin typeface="Times New Roman" pitchFamily="65" charset="-122"/>
                  <a:ea typeface="宋体" pitchFamily="65" charset="-122"/>
                </a:rPr>
                <a:t>发迹史则揭露了资本原始积累时期海外殖民掠夺的罪恶。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E.《老人与海》中狮子的意象贯穿始终,既暗示老人潜意识中对大海、鲨鱼的畏惧,又反映他</a:t>
              </a:r>
              <a:r>
                <a:rPr dirty="0"/>
                <a:t/>
              </a:r>
              <a:br>
                <a:rPr dirty="0"/>
              </a:br>
              <a:r>
                <a:rPr lang="zh-CN" altLang="en-US" sz="1530" kern="0" dirty="0" smtClean="0">
                  <a:solidFill>
                    <a:srgbClr val="000000"/>
                  </a:solidFill>
                  <a:latin typeface="Times New Roman" pitchFamily="65" charset="-122"/>
                  <a:ea typeface="宋体" pitchFamily="65" charset="-122"/>
                </a:rPr>
                <a:t>渴望从狮子身上汲取力量和勇气,与命运抗争。</a:t>
              </a:r>
              <a:endParaRPr lang="zh-CN" altLang="en-US" dirty="0"/>
            </a:p>
          </p:txBody>
        </p:sp>
        <p:sp>
          <p:nvSpPr>
            <p:cNvPr id="3" name="TextBox 2"/>
            <p:cNvSpPr txBox="1"/>
            <p:nvPr/>
          </p:nvSpPr>
          <p:spPr>
            <a:xfrm>
              <a:off x="539750" y="517835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(1)《红楼梦》中多次描写大观园中众女子和宝玉结社赋诗的情节,在塑造人物和表现主题方</a:t>
              </a:r>
              <a:r>
                <a:rPr dirty="0"/>
                <a:t/>
              </a:r>
              <a:br>
                <a:rPr dirty="0"/>
              </a:br>
              <a:r>
                <a:rPr lang="zh-CN" altLang="en-US" sz="1530" kern="0" dirty="0" smtClean="0">
                  <a:solidFill>
                    <a:srgbClr val="000000"/>
                  </a:solidFill>
                  <a:latin typeface="Times New Roman" pitchFamily="65" charset="-122"/>
                  <a:ea typeface="宋体" pitchFamily="65" charset="-122"/>
                </a:rPr>
                <a:t>面有哪些主要作用?(6分)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(2)未庄是阿Q一生活动的主要场所,请简要概括这一典型环境的特征。(4分)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2901651"/>
            <a:chOff x="539750" y="1080000"/>
            <a:chExt cx="8127250" cy="2901651"/>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A项,“推曹操为盟主,后袁绍不发粮”错误,应是“推袁绍为盟主,后来袁术不发</a:t>
              </a:r>
              <a:r>
                <a:rPr dirty="0"/>
                <a:t/>
              </a:r>
              <a:br>
                <a:rPr dirty="0"/>
              </a:br>
              <a:r>
                <a:rPr lang="zh-CN" altLang="en-US" sz="1530" kern="0" dirty="0" smtClean="0">
                  <a:solidFill>
                    <a:srgbClr val="000000"/>
                  </a:solidFill>
                  <a:latin typeface="Times New Roman" pitchFamily="65" charset="-122"/>
                  <a:ea typeface="宋体" pitchFamily="65" charset="-122"/>
                </a:rPr>
                <a:t>粮”。E项,“暗示老人潜意识中对大海、鲨鱼的畏惧”错误,梦中不断梦见“狮子”,暗含老</a:t>
              </a:r>
              <a:r>
                <a:rPr dirty="0"/>
                <a:t/>
              </a:r>
              <a:br>
                <a:rPr dirty="0"/>
              </a:br>
              <a:r>
                <a:rPr lang="zh-CN" altLang="en-US" sz="1530" kern="0" dirty="0" smtClean="0">
                  <a:solidFill>
                    <a:srgbClr val="000000"/>
                  </a:solidFill>
                  <a:latin typeface="Times New Roman" pitchFamily="65" charset="-122"/>
                  <a:ea typeface="宋体" pitchFamily="65" charset="-122"/>
                </a:rPr>
                <a:t>人与命运做不懈的抗争,是激励老人奋斗的力量,象征勇敢、自信、坚强。</a:t>
              </a:r>
              <a:endParaRPr lang="zh-CN" altLang="en-US" dirty="0"/>
            </a:p>
          </p:txBody>
        </p:sp>
        <p:sp>
          <p:nvSpPr>
            <p:cNvPr id="3" name="TextBox 2"/>
            <p:cNvSpPr txBox="1"/>
            <p:nvPr/>
          </p:nvSpPr>
          <p:spPr>
            <a:xfrm>
              <a:off x="539750" y="256895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(1)通过呈现大观园众女子的诗意生活和精神追求,表现人物的才情和性格;传递出对</a:t>
              </a:r>
              <a:r>
                <a:rPr dirty="0"/>
                <a:t/>
              </a:r>
              <a:br>
                <a:rPr dirty="0"/>
              </a:br>
              <a:r>
                <a:rPr lang="zh-CN" altLang="en-US" sz="1530" kern="0" dirty="0" smtClean="0">
                  <a:solidFill>
                    <a:srgbClr val="000000"/>
                  </a:solidFill>
                  <a:latin typeface="Times New Roman" pitchFamily="65" charset="-122"/>
                  <a:ea typeface="宋体" pitchFamily="65" charset="-122"/>
                </a:rPr>
                <a:t>青春和生命或无奈或惆怅或忧戚或得意的种种感悟;人物才情和悲剧命运之间的反差,增强了</a:t>
              </a:r>
              <a:r>
                <a:rPr dirty="0"/>
                <a:t/>
              </a:r>
              <a:br>
                <a:rPr dirty="0"/>
              </a:br>
              <a:r>
                <a:rPr lang="zh-CN" altLang="en-US" sz="1530" kern="0" dirty="0" smtClean="0">
                  <a:solidFill>
                    <a:srgbClr val="000000"/>
                  </a:solidFill>
                  <a:latin typeface="Times New Roman" pitchFamily="65" charset="-122"/>
                  <a:ea typeface="宋体" pitchFamily="65" charset="-122"/>
                </a:rPr>
                <a:t>作品的悲剧性。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(2)未庄是一个封闭、愚昧落后、等级森严的江南村镇,是辛亥革命前后中国广大农村的写照。</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75654" cy="3828418"/>
            <a:chOff x="539750" y="1080000"/>
            <a:chExt cx="8175654" cy="3828418"/>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A.刘备听了大吃一惊,筷子都掉在了地上;恰巧响起一阵雷声,他借雷声掩饰自</a:t>
              </a:r>
              <a:r>
                <a:rPr dirty="0"/>
                <a:t/>
              </a:r>
              <a:br>
                <a:rPr dirty="0"/>
              </a:br>
              <a:r>
                <a:rPr lang="zh-CN" altLang="en-US" sz="1530" kern="0" dirty="0" smtClean="0">
                  <a:solidFill>
                    <a:srgbClr val="000000"/>
                  </a:solidFill>
                  <a:latin typeface="Times New Roman" pitchFamily="65" charset="-122"/>
                  <a:ea typeface="宋体" pitchFamily="65" charset="-122"/>
                </a:rPr>
                <a:t>己的惊慌恐惧。曹操于是认为刘备胆小,也不再将其看作对手。D.哈姆莱特识破了奸计,将信</a:t>
              </a:r>
              <a:r>
                <a:rPr dirty="0"/>
                <a:t/>
              </a:r>
              <a:br>
                <a:rPr dirty="0"/>
              </a:br>
              <a:r>
                <a:rPr lang="zh-CN" altLang="en-US" sz="1530" kern="0" dirty="0" smtClean="0">
                  <a:solidFill>
                    <a:srgbClr val="000000"/>
                  </a:solidFill>
                  <a:latin typeface="Times New Roman" pitchFamily="65" charset="-122"/>
                  <a:ea typeface="宋体" pitchFamily="65" charset="-122"/>
                </a:rPr>
                <a:t>的内容改为杀死两位使臣,并盖上了父亲的信玺。恰巧又被海盗劫了船,不久就把他放了。</a:t>
              </a:r>
              <a:endParaRPr lang="zh-CN" altLang="en-US" dirty="0"/>
            </a:p>
          </p:txBody>
        </p:sp>
        <p:sp>
          <p:nvSpPr>
            <p:cNvPr id="3" name="TextBox 2"/>
            <p:cNvSpPr txBox="1"/>
            <p:nvPr/>
          </p:nvSpPr>
          <p:spPr>
            <a:xfrm>
              <a:off x="539750" y="248198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(1)黛玉在行酒令时“失于检点”,宝钗私下提醒;宝钗教导黛玉要做女性“分内的</a:t>
              </a:r>
              <a:r>
                <a:rPr dirty="0"/>
                <a:t/>
              </a:r>
              <a:br>
                <a:rPr dirty="0"/>
              </a:br>
              <a:r>
                <a:rPr lang="zh-CN" altLang="en-US" sz="1530" kern="0" dirty="0" smtClean="0">
                  <a:solidFill>
                    <a:srgbClr val="000000"/>
                  </a:solidFill>
                  <a:latin typeface="Times New Roman" pitchFamily="65" charset="-122"/>
                  <a:ea typeface="宋体" pitchFamily="65" charset="-122"/>
                </a:rPr>
                <a:t>事”,“看杂书不好”;宝钗关心黛玉的身体健康。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(2)民众愚昧、落伍,无法理解新思潮及其运动的意义;新思潮及其运动脆弱、不彻底,无力走</a:t>
              </a:r>
              <a:r>
                <a:rPr dirty="0"/>
                <a:t/>
              </a:r>
              <a:br>
                <a:rPr dirty="0"/>
              </a:br>
              <a:r>
                <a:rPr lang="zh-CN" altLang="en-US" sz="1530" kern="0" dirty="0" smtClean="0">
                  <a:solidFill>
                    <a:srgbClr val="000000"/>
                  </a:solidFill>
                  <a:latin typeface="Times New Roman" pitchFamily="65" charset="-122"/>
                  <a:ea typeface="宋体" pitchFamily="65" charset="-122"/>
                </a:rPr>
                <a:t>入民众的世界。</a:t>
              </a:r>
              <a:endParaRPr lang="zh-CN" altLang="en-US" dirty="0"/>
            </a:p>
          </p:txBody>
        </p:sp>
        <p:sp>
          <p:nvSpPr>
            <p:cNvPr id="4" name="TextBox 2"/>
            <p:cNvSpPr txBox="1"/>
            <p:nvPr/>
          </p:nvSpPr>
          <p:spPr>
            <a:xfrm>
              <a:off x="588404" y="384889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(1)“金兰契互剖金兰语”是钗黛感情生活中很重要的一个情节,应该熟知。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(2)两个细节的共同点是:对于新思潮运动,民众不理解,甚至排斥,且他们还停留在为崇祯复</a:t>
              </a:r>
              <a:r>
                <a:rPr dirty="0"/>
                <a:t/>
              </a:r>
              <a:br>
                <a:rPr dirty="0"/>
              </a:br>
              <a:r>
                <a:rPr lang="zh-CN" altLang="en-US" sz="1530" kern="0" dirty="0" smtClean="0">
                  <a:solidFill>
                    <a:srgbClr val="000000"/>
                  </a:solidFill>
                  <a:latin typeface="Times New Roman" pitchFamily="65" charset="-122"/>
                  <a:ea typeface="宋体" pitchFamily="65" charset="-122"/>
                </a:rPr>
                <a:t>仇、百日维新的旧事上。应从“民众”“新思潮运动”两个角度概括。</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(1)考生需要先回顾书中所写的“大观园中众女子和宝玉结社赋诗”的情节,如《红楼</a:t>
            </a:r>
            <a:r>
              <a:rPr dirty="0"/>
              <a:t/>
            </a:r>
            <a:br>
              <a:rPr dirty="0"/>
            </a:br>
            <a:r>
              <a:rPr lang="zh-CN" altLang="en-US" sz="1530" kern="0" dirty="0" smtClean="0">
                <a:solidFill>
                  <a:srgbClr val="000000"/>
                </a:solidFill>
                <a:latin typeface="Times New Roman" pitchFamily="65" charset="-122"/>
                <a:ea typeface="宋体" pitchFamily="65" charset="-122"/>
              </a:rPr>
              <a:t>梦》第三十七回,大观园众女子及宝玉第一次结诗社,他们起名号、字样,李纨自推当社长,拟</a:t>
            </a:r>
            <a:r>
              <a:rPr dirty="0"/>
              <a:t/>
            </a:r>
            <a:br>
              <a:rPr dirty="0"/>
            </a:br>
            <a:r>
              <a:rPr lang="zh-CN" altLang="en-US" sz="1530" kern="0" dirty="0" smtClean="0">
                <a:solidFill>
                  <a:srgbClr val="000000"/>
                </a:solidFill>
                <a:latin typeface="Times New Roman" pitchFamily="65" charset="-122"/>
                <a:ea typeface="宋体" pitchFamily="65" charset="-122"/>
              </a:rPr>
              <a:t>起社日期,出题设韵作诗,拟社名“海棠社”。然后从人物的生活状态、精神状态以及所表达</a:t>
            </a:r>
            <a:r>
              <a:rPr dirty="0"/>
              <a:t/>
            </a:r>
            <a:br>
              <a:rPr dirty="0"/>
            </a:br>
            <a:r>
              <a:rPr lang="zh-CN" altLang="en-US" sz="1530" kern="0" dirty="0" smtClean="0">
                <a:solidFill>
                  <a:srgbClr val="000000"/>
                </a:solidFill>
                <a:latin typeface="Times New Roman" pitchFamily="65" charset="-122"/>
                <a:ea typeface="宋体" pitchFamily="65" charset="-122"/>
              </a:rPr>
              <a:t>的主旨上分析。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(2)题干要求“简要概括(未庄)这一典型环境的特征”,这是考查学生对环境描写的理解和概</a:t>
            </a:r>
            <a:r>
              <a:rPr dirty="0"/>
              <a:t/>
            </a:r>
            <a:br>
              <a:rPr dirty="0"/>
            </a:br>
            <a:r>
              <a:rPr lang="zh-CN" altLang="en-US" sz="1530" kern="0" dirty="0" smtClean="0">
                <a:solidFill>
                  <a:srgbClr val="000000"/>
                </a:solidFill>
                <a:latin typeface="Times New Roman" pitchFamily="65" charset="-122"/>
                <a:ea typeface="宋体" pitchFamily="65" charset="-122"/>
              </a:rPr>
              <a:t>括能力。未庄是一个封闭、愚昧、落后、等级森严的江南村镇,在这个地方,阿Q贫穷,无立锥</a:t>
            </a:r>
            <a:r>
              <a:rPr dirty="0"/>
              <a:t/>
            </a:r>
            <a:br>
              <a:rPr dirty="0"/>
            </a:br>
            <a:r>
              <a:rPr lang="zh-CN" altLang="en-US" sz="1530" kern="0" dirty="0" smtClean="0">
                <a:solidFill>
                  <a:srgbClr val="000000"/>
                </a:solidFill>
                <a:latin typeface="Times New Roman" pitchFamily="65" charset="-122"/>
                <a:ea typeface="宋体" pitchFamily="65" charset="-122"/>
              </a:rPr>
              <a:t>之地,只得住在土谷祠里;在这个地方,他没有固定职业,只能靠打短工为生;在这个地方,他的社</a:t>
            </a:r>
            <a:r>
              <a:rPr dirty="0"/>
              <a:t/>
            </a:r>
            <a:br>
              <a:rPr dirty="0"/>
            </a:br>
            <a:r>
              <a:rPr lang="zh-CN" altLang="en-US" sz="1530" kern="0" dirty="0" smtClean="0">
                <a:solidFill>
                  <a:srgbClr val="000000"/>
                </a:solidFill>
                <a:latin typeface="Times New Roman" pitchFamily="65" charset="-122"/>
                <a:ea typeface="宋体" pitchFamily="65" charset="-122"/>
              </a:rPr>
              <a:t>会地位极其低下,甚至失掉了自己的姓。这个地方是辛亥革命前后中国广大农村的写照。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四、(2018江苏第三次全国大联考,24—25)名著阅读题。(15分)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1.下列对有关名著的说明,不正确的两项是(5分)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A.欧也妮是巴尔扎克在《欧也妮·葛朗台》中着力塑造的人物,她善良,渴望爱情,却遭到了薄</a:t>
            </a:r>
            <a:r>
              <a:rPr dirty="0"/>
              <a:t/>
            </a:r>
            <a:br>
              <a:rPr dirty="0"/>
            </a:br>
            <a:r>
              <a:rPr lang="zh-CN" altLang="en-US" sz="1530" kern="0" dirty="0" smtClean="0">
                <a:solidFill>
                  <a:srgbClr val="000000"/>
                </a:solidFill>
                <a:latin typeface="Times New Roman" pitchFamily="65" charset="-122"/>
                <a:ea typeface="宋体" pitchFamily="65" charset="-122"/>
              </a:rPr>
              <a:t>情郎的抛弃。作者对她的态度是“哀其不幸,怒其不争”。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B.哈姆莱特对朋友坦诚,同时也得到民众的拥戴,连他的敌人克劳狄斯也承认“他是为糊涂的</a:t>
            </a:r>
            <a:r>
              <a:rPr dirty="0"/>
              <a:t/>
            </a:r>
            <a:br>
              <a:rPr dirty="0"/>
            </a:br>
            <a:r>
              <a:rPr lang="zh-CN" altLang="en-US" sz="1530" kern="0" dirty="0" smtClean="0">
                <a:solidFill>
                  <a:srgbClr val="000000"/>
                </a:solidFill>
                <a:latin typeface="Times New Roman" pitchFamily="65" charset="-122"/>
                <a:ea typeface="宋体" pitchFamily="65" charset="-122"/>
              </a:rPr>
              <a:t>群众所喜爱的”。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C.《老人与海》的叙述角度是第三人称,老渔夫在海上独驾孤舟,采用内心独白,不易直接展现</a:t>
            </a:r>
            <a:r>
              <a:rPr dirty="0"/>
              <a:t/>
            </a:r>
            <a:br>
              <a:rPr dirty="0"/>
            </a:br>
            <a:r>
              <a:rPr lang="zh-CN" altLang="en-US" sz="1530" kern="0" dirty="0" smtClean="0">
                <a:solidFill>
                  <a:srgbClr val="000000"/>
                </a:solidFill>
                <a:latin typeface="Times New Roman" pitchFamily="65" charset="-122"/>
                <a:ea typeface="宋体" pitchFamily="65" charset="-122"/>
              </a:rPr>
              <a:t>他面对厄运时的心理活动和顽强斗志。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D.《茶馆》中的秦仲义是个民族资本家,他凭着一颗报国之心,变卖祖业创办工厂,想实业救</a:t>
            </a:r>
            <a:r>
              <a:rPr dirty="0"/>
              <a:t/>
            </a:r>
            <a:br>
              <a:rPr dirty="0"/>
            </a:br>
            <a:r>
              <a:rPr lang="zh-CN" altLang="en-US" sz="1530" kern="0" dirty="0" smtClean="0">
                <a:solidFill>
                  <a:srgbClr val="000000"/>
                </a:solidFill>
                <a:latin typeface="Times New Roman" pitchFamily="65" charset="-122"/>
                <a:ea typeface="宋体" pitchFamily="65" charset="-122"/>
              </a:rPr>
              <a:t>国,惨淡经营几十年后,还是破产了。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E.《边城》中,翠翠与傩送初次见面时,傩送说的“水里大鱼来咬了你”的玩笑话,深深印在了</a:t>
            </a:r>
            <a:r>
              <a:rPr dirty="0"/>
              <a:t/>
            </a:r>
            <a:br>
              <a:rPr dirty="0"/>
            </a:br>
            <a:r>
              <a:rPr lang="zh-CN" altLang="en-US" sz="1530" kern="0" dirty="0" smtClean="0">
                <a:solidFill>
                  <a:srgbClr val="000000"/>
                </a:solidFill>
                <a:latin typeface="Times New Roman" pitchFamily="65" charset="-122"/>
                <a:ea typeface="宋体" pitchFamily="65" charset="-122"/>
              </a:rPr>
              <a:t>翠翠的心里,从此善良而又体贴人的傩送就占据了翠翠的心。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(1)《三国演义》第四十四回是“孔明用智激周瑜　孙权决计破曹操”,诸葛亮是如何智激周</a:t>
            </a:r>
            <a:r>
              <a:rPr dirty="0"/>
              <a:t/>
            </a:r>
            <a:br>
              <a:rPr dirty="0"/>
            </a:br>
            <a:r>
              <a:rPr lang="zh-CN" altLang="en-US" sz="1530" kern="0" dirty="0" smtClean="0">
                <a:solidFill>
                  <a:srgbClr val="000000"/>
                </a:solidFill>
                <a:latin typeface="Times New Roman" pitchFamily="65" charset="-122"/>
                <a:ea typeface="宋体" pitchFamily="65" charset="-122"/>
              </a:rPr>
              <a:t>瑜的?请简要概括。(6分)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(2)阅读下面《家》的节选内容,简要分析觉慧说“我是青年”时心理的变化过程。(4分)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“你总是这样激烈!事情已经过去了,还有什么办法?难道你就不想到将来?奇怪,你居然忘记你</a:t>
            </a:r>
            <a:r>
              <a:rPr dirty="0"/>
              <a:t/>
            </a:r>
            <a:br>
              <a:rPr dirty="0"/>
            </a:br>
            <a:r>
              <a:rPr lang="zh-CN" altLang="en-US" sz="1530" kern="0" dirty="0" smtClean="0">
                <a:solidFill>
                  <a:srgbClr val="000000"/>
                </a:solidFill>
                <a:latin typeface="Times New Roman" pitchFamily="65" charset="-122"/>
                <a:ea typeface="宋体" pitchFamily="65" charset="-122"/>
              </a:rPr>
              <a:t>平日常说的那几句话!”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觉民并不直接答复他,却念道: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我是青年,我不是畸人,我不是愚人,我要给自己把幸福争过来。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觉慧不作声了。他脸上的表情变化得很快,这表现出来他的内心的斗争是怎样地激烈。他皱</a:t>
            </a:r>
            <a:r>
              <a:rPr dirty="0"/>
              <a:t/>
            </a:r>
            <a:br>
              <a:rPr dirty="0"/>
            </a:br>
            <a:r>
              <a:rPr lang="zh-CN" altLang="en-US" sz="1530" kern="0" dirty="0" smtClean="0">
                <a:solidFill>
                  <a:srgbClr val="000000"/>
                </a:solidFill>
                <a:latin typeface="Times New Roman" pitchFamily="65" charset="-122"/>
                <a:ea typeface="宋体" pitchFamily="65" charset="-122"/>
              </a:rPr>
              <a:t>紧眉头,然后微微地张开口加重语气地自语道:“我是青年。”他又愤愤地说:“我是青年!”</a:t>
            </a:r>
            <a:r>
              <a:rPr dirty="0"/>
              <a:t/>
            </a:r>
            <a:br>
              <a:rPr dirty="0"/>
            </a:br>
            <a:r>
              <a:rPr lang="zh-CN" altLang="en-US" sz="1530" kern="0" dirty="0" smtClean="0">
                <a:solidFill>
                  <a:srgbClr val="000000"/>
                </a:solidFill>
                <a:latin typeface="Times New Roman" pitchFamily="65" charset="-122"/>
                <a:ea typeface="宋体" pitchFamily="65" charset="-122"/>
              </a:rPr>
              <a:t>过后他又怀疑似的慢声说:“我是青年?”又领悟似的说:“我是青年。”最后用坚决的声音</a:t>
            </a:r>
            <a:r>
              <a:rPr dirty="0"/>
              <a:t/>
            </a:r>
            <a:br>
              <a:rPr dirty="0"/>
            </a:br>
            <a:r>
              <a:rPr lang="zh-CN" altLang="en-US" sz="1530" kern="0" dirty="0" smtClean="0">
                <a:solidFill>
                  <a:srgbClr val="000000"/>
                </a:solidFill>
                <a:latin typeface="Times New Roman" pitchFamily="65" charset="-122"/>
                <a:ea typeface="宋体" pitchFamily="65" charset="-122"/>
              </a:rPr>
              <a:t>说:“我是青年,不错,我是青年!”他一把抓住觉民的右手,注视着哥哥的脸。从这友爱的握手</a:t>
            </a:r>
            <a:r>
              <a:rPr dirty="0"/>
              <a:t/>
            </a:r>
            <a:br>
              <a:rPr dirty="0"/>
            </a:br>
            <a:r>
              <a:rPr lang="zh-CN" altLang="en-US" sz="1530" kern="0" dirty="0" smtClean="0">
                <a:solidFill>
                  <a:srgbClr val="000000"/>
                </a:solidFill>
                <a:latin typeface="Times New Roman" pitchFamily="65" charset="-122"/>
                <a:ea typeface="宋体" pitchFamily="65" charset="-122"/>
              </a:rPr>
              <a:t>中,从这坚定的眼光中,觉民知道了弟弟心里想说的话。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4632950"/>
            <a:chOff x="539750" y="1080000"/>
            <a:chExt cx="8127250" cy="463295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AC　A项,“怒其不争”无中生有。C项,“不易”应改为“更易”。</a:t>
              </a:r>
              <a:endParaRPr lang="zh-CN" altLang="en-US" dirty="0"/>
            </a:p>
          </p:txBody>
        </p:sp>
        <p:sp>
          <p:nvSpPr>
            <p:cNvPr id="3" name="TextBox 2"/>
            <p:cNvSpPr txBox="1"/>
            <p:nvPr/>
          </p:nvSpPr>
          <p:spPr>
            <a:xfrm>
              <a:off x="539750" y="184863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(1)先故意说曹操极善用兵,天下莫敢当,降曹是识时务之举,而刘备不识时务,守义不</a:t>
              </a:r>
              <a:r>
                <a:rPr dirty="0"/>
                <a:t/>
              </a:r>
              <a:br>
                <a:rPr dirty="0"/>
              </a:br>
              <a:r>
                <a:rPr lang="zh-CN" altLang="en-US" sz="1530" kern="0" dirty="0" smtClean="0">
                  <a:solidFill>
                    <a:srgbClr val="000000"/>
                  </a:solidFill>
                  <a:latin typeface="Times New Roman" pitchFamily="65" charset="-122"/>
                  <a:ea typeface="宋体" pitchFamily="65" charset="-122"/>
                </a:rPr>
                <a:t>辱,要与曹操争衡;再说曹操命子曹植作《铜雀台赋》,要得到江东美女大乔、小乔,而大乔是</a:t>
              </a:r>
              <a:r>
                <a:rPr dirty="0"/>
                <a:t/>
              </a:r>
              <a:br>
                <a:rPr dirty="0"/>
              </a:br>
              <a:r>
                <a:rPr lang="zh-CN" altLang="en-US" sz="1530" kern="0" dirty="0" smtClean="0">
                  <a:solidFill>
                    <a:srgbClr val="000000"/>
                  </a:solidFill>
                  <a:latin typeface="Times New Roman" pitchFamily="65" charset="-122"/>
                  <a:ea typeface="宋体" pitchFamily="65" charset="-122"/>
                </a:rPr>
                <a:t>孙策的妻子,小乔是周瑜的妻子。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(2)觉慧平日常说“我是青年,我不是畸人,我不是愚人,我要给自己把幸福争过来”,而此时,他</a:t>
              </a:r>
              <a:r>
                <a:rPr dirty="0"/>
                <a:t/>
              </a:r>
              <a:br>
                <a:rPr dirty="0"/>
              </a:br>
              <a:r>
                <a:rPr lang="zh-CN" altLang="en-US" sz="1530" kern="0" dirty="0" smtClean="0">
                  <a:solidFill>
                    <a:srgbClr val="000000"/>
                  </a:solidFill>
                  <a:latin typeface="Times New Roman" pitchFamily="65" charset="-122"/>
                  <a:ea typeface="宋体" pitchFamily="65" charset="-122"/>
                </a:rPr>
                <a:t>沉浸在失去爱人鸣凤的痛苦之中,不能自拔。经觉民的提醒,他经过“迷惘—愤愤—怀疑—领</a:t>
              </a:r>
              <a:r>
                <a:rPr dirty="0"/>
                <a:t/>
              </a:r>
              <a:br>
                <a:rPr dirty="0"/>
              </a:br>
              <a:r>
                <a:rPr lang="zh-CN" altLang="en-US" sz="1530" kern="0" dirty="0" smtClean="0">
                  <a:solidFill>
                    <a:srgbClr val="000000"/>
                  </a:solidFill>
                  <a:latin typeface="Times New Roman" pitchFamily="65" charset="-122"/>
                  <a:ea typeface="宋体" pitchFamily="65" charset="-122"/>
                </a:rPr>
                <a:t>悟—坚决”的过程,逐渐清醒,内心的痛苦得到了释放。</a:t>
              </a:r>
              <a:endParaRPr lang="zh-CN" altLang="en-US" dirty="0"/>
            </a:p>
          </p:txBody>
        </p:sp>
        <p:sp>
          <p:nvSpPr>
            <p:cNvPr id="4" name="TextBox 2"/>
            <p:cNvSpPr txBox="1"/>
            <p:nvPr/>
          </p:nvSpPr>
          <p:spPr>
            <a:xfrm>
              <a:off x="539750" y="399177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(1)本题考查考生对《三国演义》相关情节的掌握情况,主要内容集中在第四十四回,根</a:t>
              </a:r>
              <a:r>
                <a:rPr dirty="0"/>
                <a:t/>
              </a:r>
              <a:br>
                <a:rPr dirty="0"/>
              </a:br>
              <a:r>
                <a:rPr lang="zh-CN" altLang="en-US" sz="1530" kern="0" dirty="0" smtClean="0">
                  <a:solidFill>
                    <a:srgbClr val="000000"/>
                  </a:solidFill>
                  <a:latin typeface="Times New Roman" pitchFamily="65" charset="-122"/>
                  <a:ea typeface="宋体" pitchFamily="65" charset="-122"/>
                </a:rPr>
                <a:t>据诸葛亮智激周瑜这一主要事件加以概括分析,题干中的“如何”二字要求落实诸葛亮采用</a:t>
              </a:r>
              <a:r>
                <a:rPr dirty="0"/>
                <a:t/>
              </a:r>
              <a:br>
                <a:rPr dirty="0"/>
              </a:br>
              <a:r>
                <a:rPr lang="zh-CN" altLang="en-US" sz="1530" kern="0" dirty="0" smtClean="0">
                  <a:solidFill>
                    <a:srgbClr val="000000"/>
                  </a:solidFill>
                  <a:latin typeface="Times New Roman" pitchFamily="65" charset="-122"/>
                  <a:ea typeface="宋体" pitchFamily="65" charset="-122"/>
                </a:rPr>
                <a:t>的方法及过程上。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(2)分析觉慧的心理变化,一要抓住人物说话时的语气、神态和动作,二要抓住人物的主要性格</a:t>
              </a:r>
              <a:r>
                <a:rPr dirty="0"/>
                <a:t/>
              </a:r>
              <a:br>
                <a:rPr dirty="0"/>
              </a:br>
              <a:r>
                <a:rPr lang="zh-CN" altLang="en-US" sz="1530" kern="0" dirty="0" smtClean="0">
                  <a:solidFill>
                    <a:srgbClr val="000000"/>
                  </a:solidFill>
                  <a:latin typeface="Times New Roman" pitchFamily="65" charset="-122"/>
                  <a:ea typeface="宋体" pitchFamily="65" charset="-122"/>
                </a:rPr>
                <a:t>特点和小说的故事情节。概括“过程”,则需写出心理变化的几个阶段。</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18412"/>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三、(2016江苏,24—25)名著阅读题。(15分)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1.下列对有关名著的说明,</a:t>
            </a:r>
            <a:r>
              <a:rPr lang="zh-CN" altLang="en-US" sz="1530" u="sng" kern="0" dirty="0" smtClean="0">
                <a:solidFill>
                  <a:srgbClr val="000000"/>
                </a:solidFill>
                <a:latin typeface="Times New Roman" pitchFamily="65" charset="-122"/>
                <a:ea typeface="宋体" pitchFamily="65" charset="-122"/>
              </a:rPr>
              <a:t>不正确的两项</a:t>
            </a:r>
            <a:r>
              <a:rPr lang="zh-CN" altLang="en-US" sz="1530" kern="0" dirty="0" smtClean="0">
                <a:solidFill>
                  <a:srgbClr val="000000"/>
                </a:solidFill>
                <a:latin typeface="Times New Roman" pitchFamily="65" charset="-122"/>
                <a:ea typeface="宋体" pitchFamily="65" charset="-122"/>
              </a:rPr>
              <a:t>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A.《三国演义》通过“温酒斩华雄”“挂印封金”“单骑救主”“义释曹操”“水淹七</a:t>
            </a:r>
            <a:r>
              <a:rPr dirty="0"/>
              <a:t/>
            </a:r>
            <a:br>
              <a:rPr dirty="0"/>
            </a:br>
            <a:r>
              <a:rPr lang="zh-CN" altLang="en-US" sz="1530" kern="0" dirty="0" smtClean="0">
                <a:solidFill>
                  <a:srgbClr val="000000"/>
                </a:solidFill>
                <a:latin typeface="Times New Roman" pitchFamily="65" charset="-122"/>
                <a:ea typeface="宋体" pitchFamily="65" charset="-122"/>
              </a:rPr>
              <a:t>军”等情节,塑造了忠心耿耿、智勇双全、有情有义的关羽形象。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B.《子夜》里,吴少奶奶与雷参谋的感情信物是一本破旧的《少年维特之烦恼》和一朵枯萎</a:t>
            </a:r>
            <a:r>
              <a:rPr dirty="0"/>
              <a:t/>
            </a:r>
            <a:br>
              <a:rPr dirty="0"/>
            </a:br>
            <a:r>
              <a:rPr lang="zh-CN" altLang="en-US" sz="1530" kern="0" dirty="0" smtClean="0">
                <a:solidFill>
                  <a:srgbClr val="000000"/>
                </a:solidFill>
                <a:latin typeface="Times New Roman" pitchFamily="65" charset="-122"/>
                <a:ea typeface="宋体" pitchFamily="65" charset="-122"/>
              </a:rPr>
              <a:t>的白玫瑰,这本书和这朵花曾经见证过浪漫、自由的“密司林佩瑶时代”。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C.《茶馆》中,一茶客说“我的铁杆庄稼又保住了”,另一茶客则抱怨“一份钱粮倒叫上头克</a:t>
            </a:r>
            <a:r>
              <a:rPr dirty="0"/>
              <a:t/>
            </a:r>
            <a:br>
              <a:rPr dirty="0"/>
            </a:br>
            <a:r>
              <a:rPr lang="zh-CN" altLang="en-US" sz="1530" kern="0" dirty="0" smtClean="0">
                <a:solidFill>
                  <a:srgbClr val="000000"/>
                </a:solidFill>
                <a:latin typeface="Times New Roman" pitchFamily="65" charset="-122"/>
                <a:ea typeface="宋体" pitchFamily="65" charset="-122"/>
              </a:rPr>
              <a:t>扣去一大半”,这些台词流露出老舍对于底层满族人命运的深切关注。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D.哈姆莱特为复仇付出了生命的代价,他在死前让霍拉旭活下去并传述他的故事,表现了他对</a:t>
            </a:r>
            <a:r>
              <a:rPr dirty="0"/>
              <a:t/>
            </a:r>
            <a:br>
              <a:rPr dirty="0"/>
            </a:br>
            <a:r>
              <a:rPr lang="zh-CN" altLang="en-US" sz="1530" kern="0" dirty="0" smtClean="0">
                <a:solidFill>
                  <a:srgbClr val="000000"/>
                </a:solidFill>
                <a:latin typeface="Times New Roman" pitchFamily="65" charset="-122"/>
                <a:ea typeface="宋体" pitchFamily="65" charset="-122"/>
              </a:rPr>
              <a:t>人生的执着和对荣誉的珍视。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E.尽管欧也妮的堂弟背叛了她,没有兑现娶她的诺言,欧也妮也没有任何怨恨,始终保存着堂弟</a:t>
            </a:r>
            <a:r>
              <a:rPr dirty="0"/>
              <a:t/>
            </a:r>
            <a:br>
              <a:rPr dirty="0"/>
            </a:br>
            <a:r>
              <a:rPr lang="zh-CN" altLang="en-US" sz="1530" kern="0" dirty="0" smtClean="0">
                <a:solidFill>
                  <a:srgbClr val="000000"/>
                </a:solidFill>
                <a:latin typeface="Times New Roman" pitchFamily="65" charset="-122"/>
                <a:ea typeface="宋体" pitchFamily="65" charset="-122"/>
              </a:rPr>
              <a:t>送给她的梳妆盒。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309958"/>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(1)《红楼梦》“大观园试才题对额,荣国府归省庆元宵”两回中,贾政称宝玉为“无知的孽</a:t>
            </a:r>
            <a:r>
              <a:rPr dirty="0"/>
              <a:t/>
            </a:r>
            <a:br>
              <a:rPr dirty="0"/>
            </a:br>
            <a:r>
              <a:rPr lang="zh-CN" altLang="en-US" sz="1530" kern="0" dirty="0" smtClean="0">
                <a:solidFill>
                  <a:srgbClr val="000000"/>
                </a:solidFill>
                <a:latin typeface="Times New Roman" pitchFamily="65" charset="-122"/>
                <a:ea typeface="宋体" pitchFamily="65" charset="-122"/>
              </a:rPr>
              <a:t>障”,“手足眈眈小动唇舌,不肖种种大承笞挞”一回中,又称之为“不孝的孽障”。请结合相</a:t>
            </a:r>
            <a:r>
              <a:rPr dirty="0"/>
              <a:t/>
            </a:r>
            <a:br>
              <a:rPr dirty="0"/>
            </a:br>
            <a:r>
              <a:rPr lang="zh-CN" altLang="en-US" sz="1530" kern="0" dirty="0" smtClean="0">
                <a:solidFill>
                  <a:srgbClr val="000000"/>
                </a:solidFill>
                <a:latin typeface="Times New Roman" pitchFamily="65" charset="-122"/>
                <a:ea typeface="宋体" pitchFamily="65" charset="-122"/>
              </a:rPr>
              <a:t>关情节,说明这两处的“孽障”分别表达了贾政对宝玉什么样的感情。(6分)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(2)在《药》中,华老栓眼里的观刑者时而像久饿的人见了食物,眼里闪出攫取的光,时而像鸭,</a:t>
            </a:r>
            <a:r>
              <a:rPr dirty="0"/>
              <a:t/>
            </a:r>
            <a:br>
              <a:rPr dirty="0"/>
            </a:br>
            <a:r>
              <a:rPr lang="zh-CN" altLang="en-US" sz="1530" kern="0" dirty="0" smtClean="0">
                <a:solidFill>
                  <a:srgbClr val="000000"/>
                </a:solidFill>
                <a:latin typeface="Times New Roman" pitchFamily="65" charset="-122"/>
                <a:ea typeface="宋体" pitchFamily="65" charset="-122"/>
              </a:rPr>
              <a:t>被无形的手捏住,向上提着。这两种联想表明鲁迅对于“庸众”有什么样的认识?(4分)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BE8A8D5-F128-4605-9328-3AF5B11879E5}">
  <ds:schemaRefs/>
</ds:datastoreItem>
</file>

<file path=customXml/itemProps10.xml><?xml version="1.0" encoding="utf-8"?>
<ds:datastoreItem xmlns:ds="http://schemas.openxmlformats.org/officeDocument/2006/customXml" ds:itemID="{1A74D160-718C-4D50-BB14-0D2189AFDFFB}">
  <ds:schemaRefs/>
</ds:datastoreItem>
</file>

<file path=customXml/itemProps11.xml><?xml version="1.0" encoding="utf-8"?>
<ds:datastoreItem xmlns:ds="http://schemas.openxmlformats.org/officeDocument/2006/customXml" ds:itemID="{27A668FD-514B-48A7-B959-269275A998D7}">
  <ds:schemaRefs/>
</ds:datastoreItem>
</file>

<file path=customXml/itemProps12.xml><?xml version="1.0" encoding="utf-8"?>
<ds:datastoreItem xmlns:ds="http://schemas.openxmlformats.org/officeDocument/2006/customXml" ds:itemID="{7EF9FDF1-BD5F-412E-B2E3-E59C782A28A7}">
  <ds:schemaRefs/>
</ds:datastoreItem>
</file>

<file path=customXml/itemProps13.xml><?xml version="1.0" encoding="utf-8"?>
<ds:datastoreItem xmlns:ds="http://schemas.openxmlformats.org/officeDocument/2006/customXml" ds:itemID="{8D7DF61D-3723-44BA-B394-127E5BB37DD7}">
  <ds:schemaRefs/>
</ds:datastoreItem>
</file>

<file path=customXml/itemProps14.xml><?xml version="1.0" encoding="utf-8"?>
<ds:datastoreItem xmlns:ds="http://schemas.openxmlformats.org/officeDocument/2006/customXml" ds:itemID="{8ADB90B9-B603-43E3-A47F-E6CA5F2A045F}">
  <ds:schemaRefs/>
</ds:datastoreItem>
</file>

<file path=customXml/itemProps15.xml><?xml version="1.0" encoding="utf-8"?>
<ds:datastoreItem xmlns:ds="http://schemas.openxmlformats.org/officeDocument/2006/customXml" ds:itemID="{CE5127C6-1C0E-4D67-AC04-088A095F4081}">
  <ds:schemaRefs/>
</ds:datastoreItem>
</file>

<file path=customXml/itemProps16.xml><?xml version="1.0" encoding="utf-8"?>
<ds:datastoreItem xmlns:ds="http://schemas.openxmlformats.org/officeDocument/2006/customXml" ds:itemID="{8468A440-8C76-4D99-9FEC-A89F55DB3108}">
  <ds:schemaRefs/>
</ds:datastoreItem>
</file>

<file path=customXml/itemProps17.xml><?xml version="1.0" encoding="utf-8"?>
<ds:datastoreItem xmlns:ds="http://schemas.openxmlformats.org/officeDocument/2006/customXml" ds:itemID="{DE580D6E-648E-47B4-9D38-D28FEB38251F}">
  <ds:schemaRefs/>
</ds:datastoreItem>
</file>

<file path=customXml/itemProps18.xml><?xml version="1.0" encoding="utf-8"?>
<ds:datastoreItem xmlns:ds="http://schemas.openxmlformats.org/officeDocument/2006/customXml" ds:itemID="{7691E973-B2AD-4783-91BF-187BB6DAC342}">
  <ds:schemaRefs/>
</ds:datastoreItem>
</file>

<file path=customXml/itemProps19.xml><?xml version="1.0" encoding="utf-8"?>
<ds:datastoreItem xmlns:ds="http://schemas.openxmlformats.org/officeDocument/2006/customXml" ds:itemID="{643D2B14-4CBB-4BE3-AE1D-186C737FF75B}">
  <ds:schemaRefs/>
</ds:datastoreItem>
</file>

<file path=customXml/itemProps2.xml><?xml version="1.0" encoding="utf-8"?>
<ds:datastoreItem xmlns:ds="http://schemas.openxmlformats.org/officeDocument/2006/customXml" ds:itemID="{17F2FD86-EF39-49B7-A6B2-5B574F5F316B}">
  <ds:schemaRefs/>
</ds:datastoreItem>
</file>

<file path=customXml/itemProps20.xml><?xml version="1.0" encoding="utf-8"?>
<ds:datastoreItem xmlns:ds="http://schemas.openxmlformats.org/officeDocument/2006/customXml" ds:itemID="{86A48D90-3512-4ED2-BE85-C90D80532153}">
  <ds:schemaRefs/>
</ds:datastoreItem>
</file>

<file path=customXml/itemProps21.xml><?xml version="1.0" encoding="utf-8"?>
<ds:datastoreItem xmlns:ds="http://schemas.openxmlformats.org/officeDocument/2006/customXml" ds:itemID="{335BF576-AACD-4A09-91C6-EC6223EC2CA7}">
  <ds:schemaRefs/>
</ds:datastoreItem>
</file>

<file path=customXml/itemProps22.xml><?xml version="1.0" encoding="utf-8"?>
<ds:datastoreItem xmlns:ds="http://schemas.openxmlformats.org/officeDocument/2006/customXml" ds:itemID="{D33557E9-5A18-48F4-8825-4056E7501604}">
  <ds:schemaRefs/>
</ds:datastoreItem>
</file>

<file path=customXml/itemProps23.xml><?xml version="1.0" encoding="utf-8"?>
<ds:datastoreItem xmlns:ds="http://schemas.openxmlformats.org/officeDocument/2006/customXml" ds:itemID="{6E43A7A1-4A98-4716-9354-0D55DCF7E9A8}">
  <ds:schemaRefs/>
</ds:datastoreItem>
</file>

<file path=customXml/itemProps24.xml><?xml version="1.0" encoding="utf-8"?>
<ds:datastoreItem xmlns:ds="http://schemas.openxmlformats.org/officeDocument/2006/customXml" ds:itemID="{7FD772EB-1013-45C7-8B0F-20D303A2B504}">
  <ds:schemaRefs/>
</ds:datastoreItem>
</file>

<file path=customXml/itemProps25.xml><?xml version="1.0" encoding="utf-8"?>
<ds:datastoreItem xmlns:ds="http://schemas.openxmlformats.org/officeDocument/2006/customXml" ds:itemID="{5164A86E-353F-49E6-A75F-420B3FBECEC6}">
  <ds:schemaRefs/>
</ds:datastoreItem>
</file>

<file path=customXml/itemProps26.xml><?xml version="1.0" encoding="utf-8"?>
<ds:datastoreItem xmlns:ds="http://schemas.openxmlformats.org/officeDocument/2006/customXml" ds:itemID="{D3FECF4E-C1CA-4D21-9A20-2864D62CB3AB}">
  <ds:schemaRefs/>
</ds:datastoreItem>
</file>

<file path=customXml/itemProps27.xml><?xml version="1.0" encoding="utf-8"?>
<ds:datastoreItem xmlns:ds="http://schemas.openxmlformats.org/officeDocument/2006/customXml" ds:itemID="{D7FB088F-F3D4-4FF0-9EC1-3B5F86E42FB4}">
  <ds:schemaRefs/>
</ds:datastoreItem>
</file>

<file path=customXml/itemProps28.xml><?xml version="1.0" encoding="utf-8"?>
<ds:datastoreItem xmlns:ds="http://schemas.openxmlformats.org/officeDocument/2006/customXml" ds:itemID="{CD563E90-11C4-4454-B9AB-433D3B199F72}">
  <ds:schemaRefs/>
</ds:datastoreItem>
</file>

<file path=customXml/itemProps29.xml><?xml version="1.0" encoding="utf-8"?>
<ds:datastoreItem xmlns:ds="http://schemas.openxmlformats.org/officeDocument/2006/customXml" ds:itemID="{B45DFF9F-7845-4991-973D-3E92835A5238}">
  <ds:schemaRefs/>
</ds:datastoreItem>
</file>

<file path=customXml/itemProps3.xml><?xml version="1.0" encoding="utf-8"?>
<ds:datastoreItem xmlns:ds="http://schemas.openxmlformats.org/officeDocument/2006/customXml" ds:itemID="{9CE70A1B-4F58-49E2-9B60-0EBF88040F0D}">
  <ds:schemaRefs/>
</ds:datastoreItem>
</file>

<file path=customXml/itemProps30.xml><?xml version="1.0" encoding="utf-8"?>
<ds:datastoreItem xmlns:ds="http://schemas.openxmlformats.org/officeDocument/2006/customXml" ds:itemID="{79C98234-86F3-4AE1-9657-B2CA734D9FF7}">
  <ds:schemaRefs/>
</ds:datastoreItem>
</file>

<file path=customXml/itemProps31.xml><?xml version="1.0" encoding="utf-8"?>
<ds:datastoreItem xmlns:ds="http://schemas.openxmlformats.org/officeDocument/2006/customXml" ds:itemID="{3EBDEF8F-ECAD-40BE-A45E-D35AD989182E}">
  <ds:schemaRefs/>
</ds:datastoreItem>
</file>

<file path=customXml/itemProps32.xml><?xml version="1.0" encoding="utf-8"?>
<ds:datastoreItem xmlns:ds="http://schemas.openxmlformats.org/officeDocument/2006/customXml" ds:itemID="{6C86AD5E-162F-4CF5-B92A-A2CAB797481C}">
  <ds:schemaRefs/>
</ds:datastoreItem>
</file>

<file path=customXml/itemProps33.xml><?xml version="1.0" encoding="utf-8"?>
<ds:datastoreItem xmlns:ds="http://schemas.openxmlformats.org/officeDocument/2006/customXml" ds:itemID="{00D6D5E8-EDF2-46C6-82C7-40BEDC4202BF}">
  <ds:schemaRefs/>
</ds:datastoreItem>
</file>

<file path=customXml/itemProps34.xml><?xml version="1.0" encoding="utf-8"?>
<ds:datastoreItem xmlns:ds="http://schemas.openxmlformats.org/officeDocument/2006/customXml" ds:itemID="{52773312-F2D5-4256-8904-920451EFDC65}">
  <ds:schemaRefs/>
</ds:datastoreItem>
</file>

<file path=customXml/itemProps35.xml><?xml version="1.0" encoding="utf-8"?>
<ds:datastoreItem xmlns:ds="http://schemas.openxmlformats.org/officeDocument/2006/customXml" ds:itemID="{37662591-FA12-42B6-A04E-FA5288F37F36}">
  <ds:schemaRefs/>
</ds:datastoreItem>
</file>

<file path=customXml/itemProps36.xml><?xml version="1.0" encoding="utf-8"?>
<ds:datastoreItem xmlns:ds="http://schemas.openxmlformats.org/officeDocument/2006/customXml" ds:itemID="{0CC2261B-BE70-4B7D-8C44-7FFD464AA71E}">
  <ds:schemaRefs/>
</ds:datastoreItem>
</file>

<file path=customXml/itemProps37.xml><?xml version="1.0" encoding="utf-8"?>
<ds:datastoreItem xmlns:ds="http://schemas.openxmlformats.org/officeDocument/2006/customXml" ds:itemID="{C682EFA4-3DBE-4FF4-8F7F-D99A5DFBDF0A}">
  <ds:schemaRefs/>
</ds:datastoreItem>
</file>

<file path=customXml/itemProps38.xml><?xml version="1.0" encoding="utf-8"?>
<ds:datastoreItem xmlns:ds="http://schemas.openxmlformats.org/officeDocument/2006/customXml" ds:itemID="{3642C5FE-074C-4261-BDDE-A87646E3EAB2}">
  <ds:schemaRefs/>
</ds:datastoreItem>
</file>

<file path=customXml/itemProps39.xml><?xml version="1.0" encoding="utf-8"?>
<ds:datastoreItem xmlns:ds="http://schemas.openxmlformats.org/officeDocument/2006/customXml" ds:itemID="{FE404C56-570B-4A41-9253-821261E1D7E1}">
  <ds:schemaRefs/>
</ds:datastoreItem>
</file>

<file path=customXml/itemProps4.xml><?xml version="1.0" encoding="utf-8"?>
<ds:datastoreItem xmlns:ds="http://schemas.openxmlformats.org/officeDocument/2006/customXml" ds:itemID="{876BB65F-DA49-441F-BDEE-9161A7FEE541}">
  <ds:schemaRefs/>
</ds:datastoreItem>
</file>

<file path=customXml/itemProps40.xml><?xml version="1.0" encoding="utf-8"?>
<ds:datastoreItem xmlns:ds="http://schemas.openxmlformats.org/officeDocument/2006/customXml" ds:itemID="{9176B403-EFF1-494F-BF90-809BEF2EAB52}">
  <ds:schemaRefs/>
</ds:datastoreItem>
</file>

<file path=customXml/itemProps41.xml><?xml version="1.0" encoding="utf-8"?>
<ds:datastoreItem xmlns:ds="http://schemas.openxmlformats.org/officeDocument/2006/customXml" ds:itemID="{08CF49A4-D127-4D2B-8B0A-DD2647A2066A}">
  <ds:schemaRefs/>
</ds:datastoreItem>
</file>

<file path=customXml/itemProps42.xml><?xml version="1.0" encoding="utf-8"?>
<ds:datastoreItem xmlns:ds="http://schemas.openxmlformats.org/officeDocument/2006/customXml" ds:itemID="{7F7D6808-7FE1-47AC-93F7-D383CF681C5E}">
  <ds:schemaRefs/>
</ds:datastoreItem>
</file>

<file path=customXml/itemProps43.xml><?xml version="1.0" encoding="utf-8"?>
<ds:datastoreItem xmlns:ds="http://schemas.openxmlformats.org/officeDocument/2006/customXml" ds:itemID="{56D4760F-8EE4-4411-93A7-3B0BC90352DD}">
  <ds:schemaRefs/>
</ds:datastoreItem>
</file>

<file path=customXml/itemProps44.xml><?xml version="1.0" encoding="utf-8"?>
<ds:datastoreItem xmlns:ds="http://schemas.openxmlformats.org/officeDocument/2006/customXml" ds:itemID="{FDED29F3-67D1-4021-8600-4C62C2905BE9}">
  <ds:schemaRefs/>
</ds:datastoreItem>
</file>

<file path=customXml/itemProps45.xml><?xml version="1.0" encoding="utf-8"?>
<ds:datastoreItem xmlns:ds="http://schemas.openxmlformats.org/officeDocument/2006/customXml" ds:itemID="{8CC5C9EC-EECE-4FA0-81AA-52BD9691D827}">
  <ds:schemaRefs/>
</ds:datastoreItem>
</file>

<file path=customXml/itemProps46.xml><?xml version="1.0" encoding="utf-8"?>
<ds:datastoreItem xmlns:ds="http://schemas.openxmlformats.org/officeDocument/2006/customXml" ds:itemID="{87B0BC23-F568-4E40-9407-E60B4141B726}">
  <ds:schemaRefs/>
</ds:datastoreItem>
</file>

<file path=customXml/itemProps47.xml><?xml version="1.0" encoding="utf-8"?>
<ds:datastoreItem xmlns:ds="http://schemas.openxmlformats.org/officeDocument/2006/customXml" ds:itemID="{4E7588D8-3944-4BA3-AC62-804DD71C370D}">
  <ds:schemaRefs/>
</ds:datastoreItem>
</file>

<file path=customXml/itemProps48.xml><?xml version="1.0" encoding="utf-8"?>
<ds:datastoreItem xmlns:ds="http://schemas.openxmlformats.org/officeDocument/2006/customXml" ds:itemID="{98F41D26-6F41-4D33-91CE-BCB1B7D6CAD0}">
  <ds:schemaRefs/>
</ds:datastoreItem>
</file>

<file path=customXml/itemProps49.xml><?xml version="1.0" encoding="utf-8"?>
<ds:datastoreItem xmlns:ds="http://schemas.openxmlformats.org/officeDocument/2006/customXml" ds:itemID="{D8471558-FFAD-4690-B862-6A1BB7815E5B}">
  <ds:schemaRefs/>
</ds:datastoreItem>
</file>

<file path=customXml/itemProps5.xml><?xml version="1.0" encoding="utf-8"?>
<ds:datastoreItem xmlns:ds="http://schemas.openxmlformats.org/officeDocument/2006/customXml" ds:itemID="{55C7BF14-487E-499D-B33F-E17EA95F838F}">
  <ds:schemaRefs/>
</ds:datastoreItem>
</file>

<file path=customXml/itemProps50.xml><?xml version="1.0" encoding="utf-8"?>
<ds:datastoreItem xmlns:ds="http://schemas.openxmlformats.org/officeDocument/2006/customXml" ds:itemID="{9D1479B0-D596-43A0-BA50-D21C05F39086}">
  <ds:schemaRefs/>
</ds:datastoreItem>
</file>

<file path=customXml/itemProps51.xml><?xml version="1.0" encoding="utf-8"?>
<ds:datastoreItem xmlns:ds="http://schemas.openxmlformats.org/officeDocument/2006/customXml" ds:itemID="{FB97592C-43B8-4118-A83F-0ECEDD4DC7A8}">
  <ds:schemaRefs/>
</ds:datastoreItem>
</file>

<file path=customXml/itemProps52.xml><?xml version="1.0" encoding="utf-8"?>
<ds:datastoreItem xmlns:ds="http://schemas.openxmlformats.org/officeDocument/2006/customXml" ds:itemID="{8A378F99-E90A-4228-937E-9821C7D345C1}">
  <ds:schemaRefs/>
</ds:datastoreItem>
</file>

<file path=customXml/itemProps53.xml><?xml version="1.0" encoding="utf-8"?>
<ds:datastoreItem xmlns:ds="http://schemas.openxmlformats.org/officeDocument/2006/customXml" ds:itemID="{48C3B13B-4CF0-4661-89B5-DEBDE62B80B6}">
  <ds:schemaRefs/>
</ds:datastoreItem>
</file>

<file path=customXml/itemProps54.xml><?xml version="1.0" encoding="utf-8"?>
<ds:datastoreItem xmlns:ds="http://schemas.openxmlformats.org/officeDocument/2006/customXml" ds:itemID="{DFEC1763-A12F-4421-BC6A-A8DFE02A0C86}">
  <ds:schemaRefs/>
</ds:datastoreItem>
</file>

<file path=customXml/itemProps55.xml><?xml version="1.0" encoding="utf-8"?>
<ds:datastoreItem xmlns:ds="http://schemas.openxmlformats.org/officeDocument/2006/customXml" ds:itemID="{FC64CCEE-3577-49F3-9FC9-B3CF474F03C4}">
  <ds:schemaRefs/>
</ds:datastoreItem>
</file>

<file path=customXml/itemProps56.xml><?xml version="1.0" encoding="utf-8"?>
<ds:datastoreItem xmlns:ds="http://schemas.openxmlformats.org/officeDocument/2006/customXml" ds:itemID="{A5293D72-6E31-4945-9B4C-85698F3C30A2}">
  <ds:schemaRefs/>
</ds:datastoreItem>
</file>

<file path=customXml/itemProps57.xml><?xml version="1.0" encoding="utf-8"?>
<ds:datastoreItem xmlns:ds="http://schemas.openxmlformats.org/officeDocument/2006/customXml" ds:itemID="{158F3B2A-597B-4076-B4D9-756DAAA8377B}">
  <ds:schemaRefs/>
</ds:datastoreItem>
</file>

<file path=customXml/itemProps58.xml><?xml version="1.0" encoding="utf-8"?>
<ds:datastoreItem xmlns:ds="http://schemas.openxmlformats.org/officeDocument/2006/customXml" ds:itemID="{DF5EAE08-0AC4-469D-9D7E-85F6E51142F6}">
  <ds:schemaRefs/>
</ds:datastoreItem>
</file>

<file path=customXml/itemProps59.xml><?xml version="1.0" encoding="utf-8"?>
<ds:datastoreItem xmlns:ds="http://schemas.openxmlformats.org/officeDocument/2006/customXml" ds:itemID="{FBF0537A-A766-4D23-9C0A-B675A759E0A6}">
  <ds:schemaRefs/>
</ds:datastoreItem>
</file>

<file path=customXml/itemProps6.xml><?xml version="1.0" encoding="utf-8"?>
<ds:datastoreItem xmlns:ds="http://schemas.openxmlformats.org/officeDocument/2006/customXml" ds:itemID="{47C883C3-2C74-451D-81DC-9DE5BDDAAF2E}">
  <ds:schemaRefs/>
</ds:datastoreItem>
</file>

<file path=customXml/itemProps60.xml><?xml version="1.0" encoding="utf-8"?>
<ds:datastoreItem xmlns:ds="http://schemas.openxmlformats.org/officeDocument/2006/customXml" ds:itemID="{1C628682-9BD8-4FDC-9E32-6ACC07EA8525}">
  <ds:schemaRefs/>
</ds:datastoreItem>
</file>

<file path=customXml/itemProps61.xml><?xml version="1.0" encoding="utf-8"?>
<ds:datastoreItem xmlns:ds="http://schemas.openxmlformats.org/officeDocument/2006/customXml" ds:itemID="{4C78F14B-62D4-4327-A36A-1857E7E18BF0}">
  <ds:schemaRefs/>
</ds:datastoreItem>
</file>

<file path=customXml/itemProps62.xml><?xml version="1.0" encoding="utf-8"?>
<ds:datastoreItem xmlns:ds="http://schemas.openxmlformats.org/officeDocument/2006/customXml" ds:itemID="{DD51299D-30C0-4274-8101-A362A91CDE7B}">
  <ds:schemaRefs/>
</ds:datastoreItem>
</file>

<file path=customXml/itemProps63.xml><?xml version="1.0" encoding="utf-8"?>
<ds:datastoreItem xmlns:ds="http://schemas.openxmlformats.org/officeDocument/2006/customXml" ds:itemID="{6206953E-2F7E-48E3-859A-745277A0A9CE}">
  <ds:schemaRefs/>
</ds:datastoreItem>
</file>

<file path=customXml/itemProps64.xml><?xml version="1.0" encoding="utf-8"?>
<ds:datastoreItem xmlns:ds="http://schemas.openxmlformats.org/officeDocument/2006/customXml" ds:itemID="{AFBF6DEE-D6F1-4F5E-95AD-8E8BC000A994}">
  <ds:schemaRefs/>
</ds:datastoreItem>
</file>

<file path=customXml/itemProps65.xml><?xml version="1.0" encoding="utf-8"?>
<ds:datastoreItem xmlns:ds="http://schemas.openxmlformats.org/officeDocument/2006/customXml" ds:itemID="{B8327E68-7710-43EB-85F0-304A3389B449}">
  <ds:schemaRefs/>
</ds:datastoreItem>
</file>

<file path=customXml/itemProps66.xml><?xml version="1.0" encoding="utf-8"?>
<ds:datastoreItem xmlns:ds="http://schemas.openxmlformats.org/officeDocument/2006/customXml" ds:itemID="{10DCC6FE-2D18-4FC9-8C44-F5A593CEC2CA}">
  <ds:schemaRefs/>
</ds:datastoreItem>
</file>

<file path=customXml/itemProps67.xml><?xml version="1.0" encoding="utf-8"?>
<ds:datastoreItem xmlns:ds="http://schemas.openxmlformats.org/officeDocument/2006/customXml" ds:itemID="{7ED6F688-1F03-4534-8087-DB7512D4EB97}">
  <ds:schemaRefs/>
</ds:datastoreItem>
</file>

<file path=customXml/itemProps68.xml><?xml version="1.0" encoding="utf-8"?>
<ds:datastoreItem xmlns:ds="http://schemas.openxmlformats.org/officeDocument/2006/customXml" ds:itemID="{A7A9180B-55B4-4BD4-8704-F048FB793305}">
  <ds:schemaRefs/>
</ds:datastoreItem>
</file>

<file path=customXml/itemProps69.xml><?xml version="1.0" encoding="utf-8"?>
<ds:datastoreItem xmlns:ds="http://schemas.openxmlformats.org/officeDocument/2006/customXml" ds:itemID="{FFABD7A5-DAC8-420C-8CFB-863237B6A392}">
  <ds:schemaRefs/>
</ds:datastoreItem>
</file>

<file path=customXml/itemProps7.xml><?xml version="1.0" encoding="utf-8"?>
<ds:datastoreItem xmlns:ds="http://schemas.openxmlformats.org/officeDocument/2006/customXml" ds:itemID="{B6949851-8B64-4742-B73E-9926D3406E58}">
  <ds:schemaRefs/>
</ds:datastoreItem>
</file>

<file path=customXml/itemProps70.xml><?xml version="1.0" encoding="utf-8"?>
<ds:datastoreItem xmlns:ds="http://schemas.openxmlformats.org/officeDocument/2006/customXml" ds:itemID="{AD1793AA-160F-404D-8E5B-6066B780979C}">
  <ds:schemaRefs/>
</ds:datastoreItem>
</file>

<file path=customXml/itemProps71.xml><?xml version="1.0" encoding="utf-8"?>
<ds:datastoreItem xmlns:ds="http://schemas.openxmlformats.org/officeDocument/2006/customXml" ds:itemID="{6A1D7F44-E0AF-4E9D-8048-F88FE230A14F}">
  <ds:schemaRefs/>
</ds:datastoreItem>
</file>

<file path=customXml/itemProps72.xml><?xml version="1.0" encoding="utf-8"?>
<ds:datastoreItem xmlns:ds="http://schemas.openxmlformats.org/officeDocument/2006/customXml" ds:itemID="{8934262B-0BEE-4D0A-831A-3F2E6D60E78F}">
  <ds:schemaRefs/>
</ds:datastoreItem>
</file>

<file path=customXml/itemProps8.xml><?xml version="1.0" encoding="utf-8"?>
<ds:datastoreItem xmlns:ds="http://schemas.openxmlformats.org/officeDocument/2006/customXml" ds:itemID="{1EB845C0-3654-4296-A154-8811C56464C3}">
  <ds:schemaRefs/>
</ds:datastoreItem>
</file>

<file path=customXml/itemProps9.xml><?xml version="1.0" encoding="utf-8"?>
<ds:datastoreItem xmlns:ds="http://schemas.openxmlformats.org/officeDocument/2006/customXml" ds:itemID="{CF260CE2-4E41-4AB0-B157-143EAC168585}">
  <ds:schemaRefs/>
</ds:datastoreItem>
</file>

<file path=docProps/app.xml><?xml version="1.0" encoding="utf-8"?>
<Properties xmlns="http://schemas.openxmlformats.org/officeDocument/2006/extended-properties" xmlns:vt="http://schemas.openxmlformats.org/officeDocument/2006/docPropsVTypes">
  <Template>主题1</Template>
  <TotalTime>33</TotalTime>
  <Words>2297</Words>
  <Application>Microsoft Office PowerPoint</Application>
  <PresentationFormat>自定义</PresentationFormat>
  <Paragraphs>394</Paragraphs>
  <Slides>73</Slides>
  <Notes>72</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124</cp:revision>
  <dcterms:modified xsi:type="dcterms:W3CDTF">2019-03-06T07:51:35Z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