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74" r:id="rId3"/>
    <p:sldId id="263" r:id="rId4"/>
    <p:sldId id="264" r:id="rId5"/>
    <p:sldId id="275" r:id="rId6"/>
    <p:sldId id="267" r:id="rId7"/>
    <p:sldId id="276" r:id="rId8"/>
    <p:sldId id="277" r:id="rId9"/>
    <p:sldId id="278" r:id="rId10"/>
    <p:sldId id="280" r:id="rId11"/>
    <p:sldId id="282" r:id="rId12"/>
    <p:sldId id="265" r:id="rId13"/>
    <p:sldId id="284" r:id="rId14"/>
    <p:sldId id="285" r:id="rId15"/>
    <p:sldId id="266" r:id="rId16"/>
    <p:sldId id="286" r:id="rId17"/>
    <p:sldId id="287" r:id="rId18"/>
    <p:sldId id="269"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3.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12.xml"/><Relationship Id="rId4" Type="http://schemas.openxmlformats.org/officeDocument/2006/relationships/slide" Target="../slides/sl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41783736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38706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04827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09726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8"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9" name="组合 8"/>
          <p:cNvGrpSpPr/>
          <p:nvPr userDrawn="1"/>
        </p:nvGrpSpPr>
        <p:grpSpPr>
          <a:xfrm>
            <a:off x="10104749" y="-27384"/>
            <a:ext cx="1924049" cy="880109"/>
            <a:chOff x="6197901" y="-27384"/>
            <a:chExt cx="1443037" cy="880109"/>
          </a:xfrm>
        </p:grpSpPr>
        <p:pic>
          <p:nvPicPr>
            <p:cNvPr id="10" name="图片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1"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92701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par>
                                <p:cTn id="21" presetID="1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标题 3"/>
              <p:cNvSpPr>
                <a:spLocks noGrp="1"/>
              </p:cNvSpPr>
              <p:nvPr>
                <p:ph type="title"/>
              </p:nvPr>
            </p:nvSpPr>
            <p:spPr/>
            <p:txBody>
              <a:bodyPr/>
              <a:lstStyle/>
              <a:p>
                <a:pPr/>
                <a14:m>
                  <m:oMathPara xmlns:m="http://schemas.openxmlformats.org/officeDocument/2006/math">
                    <m:oMathParaPr>
                      <m:jc m:val="centerGroup"/>
                    </m:oMathParaPr>
                    <m:oMath xmlns:m="http://schemas.openxmlformats.org/officeDocument/2006/math">
                      <m:r>
                        <m:rPr>
                          <m:nor/>
                        </m:rPr>
                        <a:rPr lang="zh-CN" altLang="zh-CN"/>
                        <m:t>第六单元</m:t>
                      </m:r>
                    </m:oMath>
                  </m:oMathPara>
                </a14:m>
                <a:endParaRPr lang="zh-CN" altLang="zh-CN" dirty="0"/>
              </a:p>
            </p:txBody>
          </p:sp>
        </mc:Choice>
        <mc:Fallback xmlns="">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10530460"/>
      </p:ext>
    </p:extLst>
  </p:cSld>
  <p:clrMapOvr>
    <a:masterClrMapping/>
  </p:clrMapOvr>
  <p:transition spd="slow">
    <p:checke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32856"/>
            <a:ext cx="8128000" cy="208595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祈求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乞求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他合掌向朱阿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祈求</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不要杀死我的小羊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你只打死他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千万别打死我的羊。你瞄准点。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在莫斯科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有些聪明的流浪狗还会把头放在孩子们的膝盖上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眼巴巴地望着他们的眼睛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乞求</a:t>
            </a:r>
            <a:r>
              <a:rPr lang="zh-CN" altLang="zh-CN" sz="2200" dirty="0">
                <a:solidFill>
                  <a:srgbClr val="000000"/>
                </a:solidFill>
                <a:latin typeface="Times New Roman" panose="02020603050405020304" pitchFamily="18" charset="0"/>
                <a:cs typeface="Times New Roman" panose="02020603050405020304" pitchFamily="18" charset="0"/>
              </a:rPr>
              <a:t>同情和食物。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367809" y="2575550"/>
            <a:ext cx="549853" cy="309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03913" y="3759456"/>
            <a:ext cx="549853" cy="332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2032000" y="4197898"/>
            <a:ext cx="8128000" cy="86716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祈求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指恳切地希望或请求。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即请求给予。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9990483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2032000" y="2060849"/>
            <a:ext cx="8128000" cy="167969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比比皆是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俯拾即是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松树林里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松果密密麻麻落在地上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俯拾即是</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贪腐利益集团相互勾结形成紧密链条的情况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反腐败任重道远。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6744073" y="2519724"/>
            <a:ext cx="1071507" cy="303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14101" y="2919210"/>
            <a:ext cx="1054807" cy="300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2032000" y="3740540"/>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指到处都是。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俯拾即是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形容地上的某一类东西、要找的某一类例证、文章中的错别字等很多。也说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俯拾皆是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457708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309891"/>
            <a:ext cx="8128000" cy="2529923"/>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山间小路以外的灌木丛和树林中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赶着母牛和小牛的人家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牵着山羊的老太婆和抱着大鹅的小姑娘比比皆是。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这一句描写既说明了当时的混乱场面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同时也为后文埋下了伏笔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为后面的情节</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铺垫。文中写百姓们的善良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写他们不分主次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只顾眼前的一点小利益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而忘记了自己的敌人、民族的敌人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所以是麻木的、狭隘的。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15473"/>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2106757"/>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一想到他在世上唯一的财产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要被带走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便不寒而栗。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普通的民众往往只有在自身利益受到威胁的时候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才会有爱国意识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才想到反抗与还击。这不仅是个体的行为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也是相当一部分人的心理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而这也恰恰表现了作品的真实性与深刻性。那么我们应该如何去做呢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要有政治的敏感性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要有民族意识、主权意识。当我们的这些利益受到威胁的时候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一定要奋力反抗。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9925353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901029"/>
            <a:ext cx="8128000" cy="3342453"/>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这是一只光秃秃没剩几根毛的母鸡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人们再也不可能见到比它更老、更瘦的鸡了。是全村最穷的老太婆吉鲁米娜的。它很快被德国兵抓住了。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作者似乎有意避免把一个太鲜活的生命在他的小说里交付到死亡的命运中去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从而安排了一只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人们再也不可能见到比它更老、更瘦的鸡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。可见作者构思之独特。同时也为下文刻画朱阿更深层的心理活动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可以毫无顾忌地开枪了</a:t>
            </a:r>
            <a:r>
              <a:rPr lang="en-US" altLang="zh-CN" sz="2200" dirty="0">
                <a:solidFill>
                  <a:srgbClr val="000000"/>
                </a:solidFill>
                <a:latin typeface="Times New Roman" panose="02020603050405020304" pitchFamily="18" charset="0"/>
              </a:rPr>
              <a:t>”</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推进了情节的发展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鼓足了勇气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扣动了扳机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321966310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06757"/>
            <a:ext cx="8128000" cy="2936188"/>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文中的朱阿是一个怎样的形象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他在文中起了哪些作用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从外貌来看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男主角朱阿是个近乎小丑的形象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他是一个劣等射手。他不是一个英雄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而是一个穿针引线的人物。是朱阿把一个德国兵间接引到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牲畜林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直接把他引来的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还一头牲畜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也是朱阿的拙劣射术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使得各种牲畜有与德国兵轮番接触的机会。小说结构的要点是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牲畜林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而朱阿回村找牛等一系列情节则将其丰富为一个完整的结构。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148666" y="2564904"/>
            <a:ext cx="7907775" cy="2440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498218"/>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759992"/>
            <a:ext cx="8128000" cy="411728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《牲畜林》表现了人们战胜法西斯的乐观精神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其中使用了几次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对表现主题有什么作用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延迟法的使用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较大的有六次。各种牲畜接连出场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成为故事的真正主角。牲畜们在林子中间跑啊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仿佛这是一场盛大的狂欢节。正是这种欢乐的景象所蕴含的精神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把严酷的战争这一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融合到自然和谐的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中来。战争的严酷性也从中显露出来。朱阿一想到他在世上唯一的财产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要被带走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便不寒而栗。同样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那头粉红色的小猪是那两个小孩的唯一财产。那只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光秃秃没剩几根毛的母鸡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也是老太婆吉鲁米娜唯一的财产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她本来就已十分穷困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一旦失去这点财产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生活将更加悲惨。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2032000" y="2636912"/>
            <a:ext cx="8128000" cy="33843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682433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919287"/>
            <a:ext cx="8128000" cy="127342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使得原本紧张激烈的情节节奏舒缓下来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牲畜林里的各种动物可以自由地登台表演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战争的阴影被更有生命力的和谐自然挤到一边。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4776864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03626"/>
            <a:ext cx="8128000" cy="3304751"/>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情理之中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《牲畜林》这篇小说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开篇不久就设置悬念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躲在墙后面的朱阿开始瞄准了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但是朱阿迟迟没有鸣枪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故事的情节呈现摇摆之势。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朱阿一直尾随在后面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保持着一定距离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不时躲在篱笆或矮墙后面瞄准。但无论如何总拿不稳枪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更何况德国人和母牛靠得那么近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他哪里敢扣动扳机。难道就这样让他牵走吗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朱阿不是不敢开枪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而是因为有自知之明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知道自己的枪法差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更痛惜自己的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他在世上唯一的财产要被带走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他怎么可以忍受呢</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5316059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826806"/>
            <a:ext cx="8128000" cy="412247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德国兵松开牵牛的绳子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去追赶那头猪。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花大姐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一旦得到自由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就一头钻进树林跑了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这里有它许多朋友。对朱阿来说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这正是开枪的好机会。可他为何还没有开枪呢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就在朱阿站在那里准备扣动扳机时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附近出现了两个小孩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一男一女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头戴毛线帽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足蹬长统靴。他们脸上挂着泪珠说</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请你瞄准点。要是把我们的猪打死了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我们就什么也没有了。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朱阿手中的猎枪又跳起了塔兰泰拉舞。他的心肠太软了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激动得太厉害了。这倒不是因为他要杀死那个德国鬼子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而是为了那两个可爱孩子的猪担心。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本来就不太自信的朱阿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此时就更紧张了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因为前文介绍过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要知道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他是村子里最蹩脚的猎手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从来瞄不准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不要说野兔子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就连一只松鼠也没打到过。</a:t>
            </a:r>
            <a:endParaRPr lang="zh-CN" altLang="en-US" sz="2200" dirty="0"/>
          </a:p>
        </p:txBody>
      </p:sp>
    </p:spTree>
    <p:extLst>
      <p:ext uri="{BB962C8B-B14F-4D97-AF65-F5344CB8AC3E}">
        <p14:creationId xmlns:p14="http://schemas.microsoft.com/office/powerpoint/2010/main" val="408244772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牲畜林</a:t>
            </a:r>
          </a:p>
        </p:txBody>
      </p:sp>
    </p:spTree>
    <p:extLst>
      <p:ext uri="{BB962C8B-B14F-4D97-AF65-F5344CB8AC3E}">
        <p14:creationId xmlns:p14="http://schemas.microsoft.com/office/powerpoint/2010/main" val="634073043"/>
      </p:ext>
    </p:extLst>
  </p:cSld>
  <p:clrMapOvr>
    <a:masterClrMapping/>
  </p:clrMapOvr>
  <p:transition spd="slow">
    <p:pull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09891"/>
            <a:ext cx="8128000" cy="249222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当他朝树上的鸟儿开枪时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它们甚至动也不动。没人愿和他一起去打猎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因为他会把铁砂粒打到同伴的屁股上。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后文接着又出现了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正要扣动扳机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突然有一只手托起了他的枪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原来是个白胡子的老牧羊人。他合掌向朱阿祈求说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不要杀死我的小羊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你只打死他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千万别打死我的羊。你瞄准点。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朱阿简直给搞糊涂了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连扳机在什么地方也不知道了。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8166857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832000"/>
            <a:ext cx="8128000" cy="411728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通过层层的铺垫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朱阿的手比以前颤抖得更厉害了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他的责任太大了。尽管如此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他还是鼓足了勇气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扣动了扳机。听到枪声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德国人看到手中的鸡没了尾巴。接着又一声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翅膀丢了一只。难道这只鸡有魔法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会在手中自我爆炸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鸡的毛全部剥光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除了还在不停地叫以外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简直可以直接送去烧烤。心惊胆颤的德国兵抓住鸡的脖子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手臂平伸出去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同自己身体保持一定距离。朱阿的第四枪恰好打在他手下面一点的鸡脖子上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他手中只剩下了一个鸡头。他飞快地把鸡头扔掉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撒腿就跑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。故事的结局是一只凶恶的野猫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竖起全身的毛向德国兵扑去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人和野猫在厮打中一起滚下了石崖。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2827669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有了前文的暗示与铺垫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故事的结局就不显得那么意外了。各种动物的出现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照应了题目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牲畜林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它们为了避难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逃进密林。多发不中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照应了前文对朱阿枪法的介绍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打中应该是偶然的。故事的结局显现了作者童话式的构思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恶者得惩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善者得保。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4729404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867052"/>
            <a:ext cx="8128000" cy="574118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童话是怎么来的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读卡尔维诺短篇小说集《亚当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午后》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继续穷追猛打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把老卡的这本小说集看完了。原来他还有明净简洁的一面。早知道老卡写意大利的童话很有名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得到很高的评价。实际上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像民间流传的童话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还要等他这个后现代派的人来搜集整理吗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事实就是如此。老卡把最复杂的艺术探索和最简单的童话整理都做得很出色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而且都成了经典。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这本书里共收录了七篇短篇小说。文字都很纯净简洁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叙述平实从容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没有花哨的手法。故事也很简单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但是每篇都有打动读者的潜在力量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让你或者忍俊不禁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或者掩卷沉思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或者黯然泪下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或者咬牙切齿。这些篇章虽然是小说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我看把它们当作童话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介绍给孩子们阅读似乎更为适合。因为它们完全是用童话的方式写就的。你阅读的时候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会想起安徒生童话的一些篇章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它们甚至难分伯仲。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423323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505472"/>
            <a:ext cx="8128000" cy="410105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午后》和《迷人的花园》都是写孩子们的故事。前者塑造了一个活泼调皮的少年形象。他是富人家的园丁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他要把自己每天喜欢摆弄的蜗牛、癞蛤蟆甚至小蛇和刺猬送给比他小一岁的厨娘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最后还恶作剧地把这些东西都放到了厨房里。小说表现了少年男女之间纯洁美好的感情。后者则反映了少年世界的烦恼。姐弟二人无意中闯进了富人家美丽的花园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他们忐忑不安地摘人家的花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吃人家的东西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想象在这样的条件里生活的人该是多么幸福。但他们发现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这家的孩子也充满了烦恼。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《父与子》反映了穷人对美好生活的向往和对自身无法摆脱贫困生活的无奈和悲哀。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033603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《贝维拉山谷的粮荒》则是一个催人泪下的故事。全村的人被入侵的德军困在山谷里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谁也不敢到村子里去找面包。而又聋又驼的老头比斯马却站了出来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驱赶着他瘸腿的骡子到村里去。老头儿在炮火里穿行的镜头是极其感人的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炮弹不断地响着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人们站在洞口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朝大路张望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看着那一瘸一拐的身影不断远去。骡子和骑在上面的老人是那样危险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似乎随时都可能一起倒下去。炮弹在前面的路上不断炸开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硝烟弥漫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有时落在前面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破坏了骡子小心翼翼地走着的道路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有时又落在后面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但比斯马连头也不回。人们屏住呼吸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注视着他在炮弹的呼啸声中一步一步地前进。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这颗炮弹准得击中他。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只听得一声炮响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扬起的尘埃完全笼罩了他。人们顿时安静了下来。随着烟尘慢慢地消失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剩下的大概只是光秃秃的道路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连他的尸体可能也看不到了。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537357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02338"/>
            <a:ext cx="8128000" cy="450732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人和骡子却幽灵一般再现了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他们继续慢慢地走着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到了最后一个拐弯处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以后就再也看不见他们了。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就在这样困难的情况下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老头儿奇迹般地成功了。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贝维拉村里突然有人喊道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比斯马回来了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他成功了。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男女老少一齐走出家门和山洞。只见在最后一个拐弯处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驮着口袋的骡子比原来更加一瘸一拐地走来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比斯马步行跟在后面。他拉住骡子的尾巴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不知是他被骡子拉着走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还是他在推着骡子向前进。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老人每天去运面包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最后终于被凶恶的敌人打死了。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村里来人把他们抬走了。人们安葬了比斯马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把骡子煮熟吃了。肉是硬一些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最后这一句非常平实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却充满了力量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就像一颗子弹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一下就穿透了读者的心灵。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544580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72361"/>
            <a:ext cx="8128000" cy="537377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《糕点店的盗窃案》和《阿根廷蚂蚁》都是反映人类灵魂是如何龌龊的。前者写的是闯进糕点店的窃贼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在偷盗钱财的同时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大吃人家的糕点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还肆意进行糟蹋。赶来的警察发现店里没人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也偷吃起糕点来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却让盗贼趁机逃走了。《阿根廷蚂蚁》写的是蚂蚁给居民带来无穷的烦恼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人们的灵魂在蚁灾面前是如何扭曲。政府安排的灭杀蚂蚁的人员却成了蚂蚁的饲养员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为的是不失业。这两篇文章讽刺了政府人员的腐败无能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他们的实质是窃贼和蚁灾的帮凶。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如果说这些小说语言的简洁和寓意的深刻已经接近了童话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那么《牲畜林》就是一个纯粹的童话了。故事写朱阿举枪瞄准了一个闯进村庄抢掠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的德国</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却因为顾虑村里人的利益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不敢开枪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一次又一次错过射杀的机会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最后愚蠢的敌人和一只野猫滚落山崖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结束了可恶的生命。故事反复的节奏和结尾的戏剧性是传统童话的特质。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411241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老卡已经做到了返璞归真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用最简单的方式去处理现代素材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童话在他这里就这样产生了。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这篇文章就卡尔维诺的多部作品进行分析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总结出其鲜明的艺术特色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既有语言的特色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又有文章构思的特点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准确而周详。事实也是如此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卡尔维诺把最复杂的艺术探索和最简单的童话整理都做得很出色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而且都成了经典。把自己的见解以及建议用简明而清晰的笔墨表现出来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使命使然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当然也是文学应当遵循的原则。文学作品是形象思维的载体。如若载体是清新的诗的形象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可以引发更多读者的共鸣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那么作家何乐而不为呢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04822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1069"/>
            <a:ext cx="8128000" cy="370986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战争是残酷的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但战争中的牲畜林具有最自然的生命力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给人以生活的希望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给人以奋斗的动力。请你以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一个人必须经过一番艰苦奋斗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才会有所成就。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安徒生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我们的奋斗目标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不是长寿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而是活得正直。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塞内加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要有所发现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而不要屈服。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丁尼生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奋斗停止了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生命也就停止了。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卡莱尔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290077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022"/>
            <a:ext cx="8128000" cy="2085956"/>
          </a:xfrm>
          <a:prstGeom prst="rect">
            <a:avLst/>
          </a:prstGeom>
        </p:spPr>
        <p:txBody>
          <a:bodyPr>
            <a:spAutoFit/>
          </a:bodyPr>
          <a:lstStyle/>
          <a:p>
            <a:pPr indent="13335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我们没有经历过战争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但在新闻报道里、电影电视上、文学作品中或多或少感受过战争。面对战争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你的心情是怎样的呢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沉重、愤怒、悲伤、无奈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在读了卡尔维诺的《牲畜林》之后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你又有什么感受呢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体会在故事情节发展过程中运用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延迟法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所取得的效果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学会在困难的环境下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要看到生活的希望。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53808180"/>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香港著名的房地产业巨子。可谁又知道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霍英东先生的今天是由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价值七角钱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的苦力一步一步干起来的呢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童年时的贫寒家境和成年以后生活中的坎坷、煎熬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磨炼了霍英东的意志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也培养了他自强不息、勇于进取、敢于拼搏的奋斗精神。第二次世界大战时期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日本人扩建机场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他去当苦力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日报酬是七角钱和半磅配给米。那时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他每天只吃一碗粥和一块米糕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饿得头昏眼花。在这之后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霍英东投身于运输业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朝鲜战争爆发后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他又投身于航运业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生意十分兴隆。霍英东不满足于运输业已经取得的成就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又开始向房地产业进军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房地产成了他致富的基础。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725828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英国物理学家霍金创立了新的宇宙学说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著有《时间简史》等书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被人们称为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当今世界上继爱因斯坦之后最杰出的理论物理学家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岁时被确诊患上了使肌肉萎缩的卢伽雷氏症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医生认为他只能活两年时间。随后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霍金不得不借助轮椅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但他始终坚持物理学研究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甚至在丧失说话能力之后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仍然依靠机器工作。尽管霍金的病情已经很严重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与人交流也很不方便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但他始终坚持奋斗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刻苦钻研。霍金上大学时结识的朋友狄克斯说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当霍金所热爱的东西都失去时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他不仅坚强地活着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而且伟大地活着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他带给人们的不仅仅是科学的智慧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还有人类最可贵的不息的奋斗精神。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560666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勤奋的门捷列夫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俄国杰出的化学家门捷列夫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一生从事化学研究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勤奋不息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硕果累累。由于生活清苦和过于用功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门捷列夫在大学时期身体累垮了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住进了医院。他偷偷地把书本纸笔带进病房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一天也没有停止过学习。到了晚年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视力衰退到半盲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双手颤抖到不能写字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但仍口述由秘书笔录编写自传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整理自己的著作。临终前三个星期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他还参加讨论了乘飞艇到北极探险的计划。门捷列夫就是以这样不断奋斗的精神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发现了元素周期律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发表了</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多篇科学著作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其中包括篇幅达数千页的著作。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335537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223932533"/>
              </p:ext>
            </p:extLst>
          </p:nvPr>
        </p:nvGraphicFramePr>
        <p:xfrm>
          <a:off x="2855640" y="1329883"/>
          <a:ext cx="6106686" cy="1738623"/>
        </p:xfrm>
        <a:graphic>
          <a:graphicData uri="http://schemas.openxmlformats.org/presentationml/2006/ole">
            <mc:AlternateContent xmlns:mc="http://schemas.openxmlformats.org/markup-compatibility/2006">
              <mc:Choice xmlns:v="urn:schemas-microsoft-com:vml" Requires="v">
                <p:oleObj spid="_x0000_s1026" name="文档" r:id="rId5" imgW="3829999" imgH="1090406" progId="Word.Document.12">
                  <p:embed/>
                </p:oleObj>
              </mc:Choice>
              <mc:Fallback>
                <p:oleObj name="文档" r:id="rId5" imgW="3829999" imgH="1090406" progId="Word.Document.12">
                  <p:embed/>
                  <p:pic>
                    <p:nvPicPr>
                      <p:cNvPr id="2" name="对象 1"/>
                      <p:cNvPicPr/>
                      <p:nvPr/>
                    </p:nvPicPr>
                    <p:blipFill>
                      <a:blip r:embed="rId6"/>
                      <a:stretch>
                        <a:fillRect/>
                      </a:stretch>
                    </p:blipFill>
                    <p:spPr>
                      <a:xfrm>
                        <a:off x="2855640" y="1329883"/>
                        <a:ext cx="6106686" cy="1738623"/>
                      </a:xfrm>
                      <a:prstGeom prst="rect">
                        <a:avLst/>
                      </a:prstGeom>
                    </p:spPr>
                  </p:pic>
                </p:oleObj>
              </mc:Fallback>
            </mc:AlternateContent>
          </a:graphicData>
        </a:graphic>
      </p:graphicFrame>
      <p:sp>
        <p:nvSpPr>
          <p:cNvPr id="6" name="矩形 5"/>
          <p:cNvSpPr>
            <a:spLocks noChangeAspect="1"/>
          </p:cNvSpPr>
          <p:nvPr/>
        </p:nvSpPr>
        <p:spPr>
          <a:xfrm>
            <a:off x="2032000" y="3140514"/>
            <a:ext cx="8128000" cy="328852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卡尔维诺</a:t>
            </a:r>
            <a:r>
              <a:rPr lang="en-US" altLang="zh-CN" sz="2200" dirty="0">
                <a:solidFill>
                  <a:srgbClr val="000000"/>
                </a:solidFill>
                <a:latin typeface="Times New Roman" panose="02020603050405020304" pitchFamily="18" charset="0"/>
                <a:cs typeface="Times New Roman" panose="02020603050405020304" pitchFamily="18" charset="0"/>
              </a:rPr>
              <a:t>(1923—1985),</a:t>
            </a:r>
            <a:r>
              <a:rPr lang="zh-CN" altLang="zh-CN" sz="2200" dirty="0">
                <a:solidFill>
                  <a:srgbClr val="000000"/>
                </a:solidFill>
                <a:latin typeface="Times New Roman" panose="02020603050405020304" pitchFamily="18" charset="0"/>
                <a:cs typeface="Times New Roman" panose="02020603050405020304" pitchFamily="18" charset="0"/>
              </a:rPr>
              <a:t>意大利现代最具世界影响的作家之一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也是现代欧洲文学大师之一。他的父母都是侨居拉丁美洲的意大利人。卡尔维诺生于古巴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岁时回到意大利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后毕业于都灵大学。他在第二次世界大战期间参加了抵抗运动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并根据这段经历写成了第一部长篇小说《蛛巢小径》。不久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这部作品得了奖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他就此步入文坛。卡尔维诺当过新闻记者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后来从事儿童文学编辑工作。他的主要作品有《寒冬夜行人》《看不见的城市》《分成两半的子爵》《不存在的骑士》等。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095765"/>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卡尔维诺是一位富于幻想、具有童话气质的作家。在卡尔维诺的作品中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有异想天开的奇趣、精神的冒险、思维的乐趣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同时也会有迷惑与沉重感。以第二次世界大战为背景的《牲畜林》就体现了这一特色。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26425315"/>
      </p:ext>
    </p:extLst>
  </p:cSld>
  <p:clrMapOvr>
    <a:masterClrMapping/>
  </p:clrMapOvr>
  <p:transition spd="slow">
    <p:cover dir="l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2032000" y="1608293"/>
            <a:ext cx="1591782" cy="466090"/>
          </a:xfrm>
          <a:prstGeom prst="rect">
            <a:avLst/>
          </a:prstGeom>
        </p:spPr>
        <p:txBody>
          <a:bodyPr wrap="none">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17055944"/>
              </p:ext>
            </p:extLst>
          </p:nvPr>
        </p:nvGraphicFramePr>
        <p:xfrm>
          <a:off x="2032000" y="2132857"/>
          <a:ext cx="8128000" cy="3404883"/>
        </p:xfrm>
        <a:graphic>
          <a:graphicData uri="http://schemas.openxmlformats.org/presentationml/2006/ole">
            <mc:AlternateContent xmlns:mc="http://schemas.openxmlformats.org/markup-compatibility/2006">
              <mc:Choice xmlns:v="urn:schemas-microsoft-com:vml" Requires="v">
                <p:oleObj spid="_x0000_s2050" name="文档" r:id="rId5" imgW="3896414" imgH="1632171" progId="Word.Document.12">
                  <p:embed/>
                </p:oleObj>
              </mc:Choice>
              <mc:Fallback>
                <p:oleObj name="文档" r:id="rId5" imgW="3896414" imgH="1632171" progId="Word.Document.12">
                  <p:embed/>
                  <p:pic>
                    <p:nvPicPr>
                      <p:cNvPr id="4" name="对象 3"/>
                      <p:cNvPicPr/>
                      <p:nvPr/>
                    </p:nvPicPr>
                    <p:blipFill>
                      <a:blip r:embed="rId6"/>
                      <a:stretch>
                        <a:fillRect/>
                      </a:stretch>
                    </p:blipFill>
                    <p:spPr>
                      <a:xfrm>
                        <a:off x="2032000" y="2132857"/>
                        <a:ext cx="8128000" cy="3404883"/>
                      </a:xfrm>
                      <a:prstGeom prst="rect">
                        <a:avLst/>
                      </a:prstGeom>
                    </p:spPr>
                  </p:pic>
                </p:oleObj>
              </mc:Fallback>
            </mc:AlternateContent>
          </a:graphicData>
        </a:graphic>
      </p:graphicFrame>
    </p:spTree>
    <p:extLst>
      <p:ext uri="{BB962C8B-B14F-4D97-AF65-F5344CB8AC3E}">
        <p14:creationId xmlns:p14="http://schemas.microsoft.com/office/powerpoint/2010/main" val="4217467380"/>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083695144"/>
              </p:ext>
            </p:extLst>
          </p:nvPr>
        </p:nvGraphicFramePr>
        <p:xfrm>
          <a:off x="2032000" y="1845810"/>
          <a:ext cx="8128000" cy="3959454"/>
        </p:xfrm>
        <a:graphic>
          <a:graphicData uri="http://schemas.openxmlformats.org/presentationml/2006/ole">
            <mc:AlternateContent xmlns:mc="http://schemas.openxmlformats.org/markup-compatibility/2006">
              <mc:Choice xmlns:v="urn:schemas-microsoft-com:vml" Requires="v">
                <p:oleObj spid="_x0000_s3074" name="文档" r:id="rId5" imgW="3887469" imgH="1893106" progId="Word.Document.12">
                  <p:embed/>
                </p:oleObj>
              </mc:Choice>
              <mc:Fallback>
                <p:oleObj name="文档" r:id="rId5" imgW="3887469" imgH="1893106" progId="Word.Document.12">
                  <p:embed/>
                  <p:pic>
                    <p:nvPicPr>
                      <p:cNvPr id="2" name="对象 1"/>
                      <p:cNvPicPr/>
                      <p:nvPr/>
                    </p:nvPicPr>
                    <p:blipFill>
                      <a:blip r:embed="rId6"/>
                      <a:stretch>
                        <a:fillRect/>
                      </a:stretch>
                    </p:blipFill>
                    <p:spPr>
                      <a:xfrm>
                        <a:off x="2032000" y="1845810"/>
                        <a:ext cx="8128000" cy="3959454"/>
                      </a:xfrm>
                      <a:prstGeom prst="rect">
                        <a:avLst/>
                      </a:prstGeom>
                    </p:spPr>
                  </p:pic>
                </p:oleObj>
              </mc:Fallback>
            </mc:AlternateContent>
          </a:graphicData>
        </a:graphic>
      </p:graphicFrame>
    </p:spTree>
    <p:extLst>
      <p:ext uri="{BB962C8B-B14F-4D97-AF65-F5344CB8AC3E}">
        <p14:creationId xmlns:p14="http://schemas.microsoft.com/office/powerpoint/2010/main" val="3628166964"/>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08342"/>
            <a:ext cx="8128000" cy="209531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蹩脚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本领不强。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声嘶力竭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嗓子喊哑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力气用尽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形容拼命叫喊、呼号。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温煦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温和亲切。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不寒而栗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不寒冷而发抖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形容非常恐惧。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6387443"/>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844825"/>
            <a:ext cx="8128000" cy="249222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凄凉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悲凉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随着时代的进步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人类对欺瞒的热衷揉碎了我的希望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我驻足止步了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悲凉</a:t>
            </a:r>
            <a:r>
              <a:rPr lang="zh-CN" altLang="zh-CN" sz="2200" dirty="0">
                <a:solidFill>
                  <a:srgbClr val="000000"/>
                </a:solidFill>
                <a:latin typeface="Times New Roman" panose="02020603050405020304" pitchFamily="18" charset="0"/>
                <a:cs typeface="Times New Roman" panose="02020603050405020304" pitchFamily="18" charset="0"/>
              </a:rPr>
              <a:t>涌上心头。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远在千里之外的亡妻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孤零零地待在冰凉的地下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该是多么寂寞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凄凉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601932" y="3063602"/>
            <a:ext cx="549853"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23593" y="3906107"/>
            <a:ext cx="549853" cy="3017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2032000" y="4337045"/>
            <a:ext cx="8128000" cy="86716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强调寂寞冷落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多形容环境或景物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凄惨。有时直接形容人的感觉。悲凉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强调悲哀凄凉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多形容人的感觉及相关景物。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3635456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3479</Words>
  <Application>Microsoft Office PowerPoint</Application>
  <PresentationFormat>宽屏</PresentationFormat>
  <Paragraphs>114</Paragraphs>
  <Slides>32</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3" baseType="lpstr">
      <vt:lpstr>NEU-BZ-S92</vt:lpstr>
      <vt:lpstr>等线</vt:lpstr>
      <vt:lpstr>等线 Light</vt:lpstr>
      <vt:lpstr>黑体</vt:lpstr>
      <vt:lpstr>楷体</vt:lpstr>
      <vt:lpstr>宋体</vt:lpstr>
      <vt:lpstr>微软雅黑</vt:lpstr>
      <vt:lpstr>Arial</vt:lpstr>
      <vt:lpstr>Times New Roman</vt:lpstr>
      <vt:lpstr>Office 主题​​</vt:lpstr>
      <vt:lpstr>文档</vt:lpstr>
      <vt:lpstr>"第六单元"</vt:lpstr>
      <vt:lpstr>牲畜林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2019-05-23T02:27:28Z</dcterms:modified>
</cp:coreProperties>
</file>