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06" r:id="rId2"/>
    <p:sldId id="264" r:id="rId3"/>
    <p:sldId id="313" r:id="rId4"/>
    <p:sldId id="308" r:id="rId5"/>
    <p:sldId id="314" r:id="rId6"/>
    <p:sldId id="315" r:id="rId7"/>
    <p:sldId id="316" r:id="rId8"/>
    <p:sldId id="317" r:id="rId9"/>
    <p:sldId id="309" r:id="rId10"/>
    <p:sldId id="318" r:id="rId11"/>
    <p:sldId id="265" r:id="rId12"/>
    <p:sldId id="319" r:id="rId13"/>
    <p:sldId id="311" r:id="rId14"/>
    <p:sldId id="312" r:id="rId15"/>
    <p:sldId id="32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3266" y="1704228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一起读文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30514" y="2377205"/>
              <a:ext cx="902811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《百喻经》六则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8" action="ppaction://hlinksldjump"/>
          </p:cNvPr>
          <p:cNvSpPr txBox="1"/>
          <p:nvPr userDrawn="1"/>
        </p:nvSpPr>
        <p:spPr>
          <a:xfrm>
            <a:off x="6419775" y="14892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走进新课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一起读文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9" action="ppaction://hlinksldjump"/>
          </p:cNvPr>
          <p:cNvSpPr txBox="1"/>
          <p:nvPr userDrawn="1"/>
        </p:nvSpPr>
        <p:spPr>
          <a:xfrm>
            <a:off x="7749900" y="1459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阅读鉴赏</a:t>
            </a:r>
            <a:endParaRPr lang="en-US" altLang="zh-CN" sz="1400" dirty="0" smtClean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14" name="TextBox 22">
              <a:hlinkClick r:id="rId8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2710"/>
            <a:ext cx="6203032" cy="1020533"/>
          </a:xfrm>
        </p:spPr>
        <p:txBody>
          <a:bodyPr/>
          <a:lstStyle/>
          <a:p>
            <a:r>
              <a:rPr lang="zh-CN" altLang="zh-CN" dirty="0"/>
              <a:t>相关读物</a:t>
            </a:r>
            <a:br>
              <a:rPr lang="zh-CN" altLang="zh-CN" dirty="0"/>
            </a:br>
            <a:r>
              <a:rPr lang="zh-CN" altLang="zh-CN" b="1" dirty="0"/>
              <a:t>《百喻经》六则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048155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474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《渴见水》比喻有些人强词夺理地坚持着怪僻的见解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不近情理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以为佛教戒律很宽泛、很严格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一时不能全部接受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就索性舍弃不受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最终没有得道的希望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可怜可笑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喻指重要的是做好眼前的事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踏踏实实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一步一个脚印。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《入海取沉水》比喻要修佛果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不能怕难而生退心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如若见异思迁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或者退求小果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结果自失大利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犹如沉香烧成炭卖一样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是非常可惜的。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《尝庵婆罗果》说明了为人处世不可一错再错的道理。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《诈言马死》比喻有这种人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犯了错误不肯认错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信口雌黄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编造谎言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结果弄得自己下不了台。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《驼瓮俱失》比喻在通常情况下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集思广益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从善如流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往往能在做事时起到事半功倍、锦上添花的效果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但如果不假思考就接受别人的意见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连旁人的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馊主意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也言听计从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结果只能像那个笨人一样赔了骆驼又折了瓮。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88972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391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如彼愚人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以盐美故而空食之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致令口爽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此亦复尔。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就像那个蠢人一样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以为盐可以增加美味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于是空口吃盐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以致败坏了口味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这也是一样。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生活中的许多事情和盐一样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适当地添加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可以使生活充满滋味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但太多了就会使事情走向反面。这就是说做任何事情都要有一个限度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恰到好处时美妙无比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一旦过头就会走向反面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哪怕是好事也会给弄得很糟。真理再向前跨越一步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就变成了谬误。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见人卖炭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时得速售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便生念言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不如烧之作炭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可得速售。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看见别人卖木炭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经常能够很快就卖出去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于是就产生了一个想法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不如把沉香烧成木炭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可以很快就卖出去。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蠢人只有蠢想法。这件事也从反面警示我们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有恒心、耐心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不急不躁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才不至于失去理性判断。在遇到挫折的时候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要耐心地等待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全面地审时度势。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6718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买果者言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我今当一一尝之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然后当取。若但尝一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何以可知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买果子的人说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我现在应该一一品尝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然后才买。如果只是尝一个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怎么能知道个个都很好呢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品尝一果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怎知他果甜美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一一尝之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一切都弃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的结果。对待佛家的教理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不知道类推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认为只有自己一一亲身体验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最终只能导致什么也得不到。这个故事同时也告诉我们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做事要善于从个别中发现和认识一般。绝对的实践主义不仅时时碰壁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而且不可能做到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归纳推理和演绎推理是认识世界重要的思维方式。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86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542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阅读《驼瓮俱失》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联系现实说一说你受到了哪些启示。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佛教善于将生活现象上升为对人生的理解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这个故事的用意不在于指出解决骆驼入瓮办法的愚蠢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而在于通过驼瓮俱失的事实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比喻由于违反了禁条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使自己的智慧之路和自我修养都丧失了。骆驼的头插进了瓮中出不来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要拯救骆驼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势必要打破瓮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而要保全瓮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势必要搭上骆驼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二者必选其一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顾此必然失彼。故事中的人却采取了一个愚蠢的办法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结果两者俱失。这样的事情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现实生活中自然不会出现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但我们也常常面临这种类似的两难局面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由于处理不当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结果也就两者俱失了。比如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考试作弊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可能会侥幸过关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但人格上也就有了一处瑕疵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如果被老师发现了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就会受到处分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影响学业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那么人格的完善和学业就可能两者俱失。这样我们和那个愚人有什么分别呢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2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1302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诙谐风趣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寓意深远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佛经经常采用寓言譬喻的方式说理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《百喻经》便突出体现了这一特色。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愚人食盐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修行人适当地节制饮食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少欲知足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是对于身体和修行都有好处的。但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矫枉过正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对修行却没有一点儿益处。这种做法和笨人吃盐一样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是可笑而愚蠢的举动。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有些人强词夺理地坚持着怪僻的见解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不近情理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以为佛教戒律很宽泛、很严格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一时不能全部接受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就索性舍弃不受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最终没有得道的希望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那是很可怜也是很可笑的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选文中的每一则故事的背后都隐藏着一个佛学义理。佛教的义理玄微深奥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一般人难以理解。于是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《百喻经》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假近以喻远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借彼而况此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将坚深的义理化作浅易的故事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在故事的讲述中借助巧妙的文字比喻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直截了当说破人心缺憾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于诙谐风趣中使人得到启示。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42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更值得人称道的是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每则譬喻先讲故事后说理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在讲述故事时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作者善于运用熟稔的白描手法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使得情节生动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人物传神。如《渴见水》一则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开篇直言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痴无智慧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何以见得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于是有了下文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极渴须水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既至河所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对视不饮。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见热时焰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谓为是水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之情状如在目前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即便逐走至辛头河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得水之艰辛可以想见。按照常情常理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得水之后便当饱饮。可是最后的结果却是大出常人所料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既至河所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对视不饮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傍人质疑便在情理之中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汝患渴逐水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今至水所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何故不饮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且看愚人如何回答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若可饮尽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我当饮之。此水极多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俱不可尽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是故不饮。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之所以不饮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此水极多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俱不可尽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。真真一个愚人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众人大嗤笑自在情理之中。短短几十字的小故事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竟然出现这么多陡转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但虚妄的人物反映的是写实的人生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缺少了陡转便不会发人深思。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9109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pic>
        <p:nvPicPr>
          <p:cNvPr id="8" name="V15.eps" descr="id:2147487002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15816" y="1216480"/>
            <a:ext cx="1805508" cy="268019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92143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佛教的义理玄奥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一般人难以理解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所以佛经经常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假近以喻远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借彼而况此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通过譬喻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将艰深的义理化作浅易的故事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使人乐于听闻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易于接受。据说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经中有大喻八百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小喻三千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其方式包括顺喻、逆喻、现喻、非喻、先喻、后喻、先后喻、遍喻等。佛经的寓言譬喻影响很大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很多寓言在流传中逐渐凝固下来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成为汉语词汇系统的固定成员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盲人摸象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空中楼阁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水中捞月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妇孺皆知。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《百喻经》是突出体现佛经这一特色的著作。《百喻经》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全称《百句譬喻经》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也称《百譬经》。《百喻经》称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就是指有一百篇譬喻故事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但原经真正的譬喻故事只有九十八篇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有两种说法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一就整数而言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二是加上卷首引言和卷尾偈颂共为百则。全书两卷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均为宣扬佛教教义而作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除去教诫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独留寓言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完全可以当成一部极有趣味的文学作品来读。《百喻经》全文两万余字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结构形式单一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每篇都采用两步式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第一步是讲故事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是引子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第二步是比喻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阐述一个佛学义理。其内容大体上可以分为这样几类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批判外道的邪见异说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剖析痴人愚行产生的原因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训谕僧徒严守戒律、精勤修持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规劝世俗人及时行布施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解说某些深奥的佛教义理。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</p:spTree>
    <p:extLst>
      <p:ext uri="{BB962C8B-B14F-4D97-AF65-F5344CB8AC3E}">
        <p14:creationId xmlns:p14="http://schemas.microsoft.com/office/powerpoint/2010/main" xmlns="" val="13410565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6214852"/>
              </p:ext>
            </p:extLst>
          </p:nvPr>
        </p:nvGraphicFramePr>
        <p:xfrm>
          <a:off x="508000" y="1335454"/>
          <a:ext cx="8128000" cy="4613826"/>
        </p:xfrm>
        <a:graphic>
          <a:graphicData uri="http://schemas.openxmlformats.org/presentationml/2006/ole">
            <p:oleObj spid="_x0000_s1027" name="文档" r:id="rId6" imgW="3837032" imgH="217828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48313" y="1772816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3928" y="1746548"/>
            <a:ext cx="282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57282" y="2161106"/>
            <a:ext cx="3414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05613" y="2157642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53676" y="2979830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60032" y="297983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97572" y="380201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2634" y="426352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16791" y="4716481"/>
            <a:ext cx="28474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99310" y="517798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80059" y="5603816"/>
            <a:ext cx="204407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94251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5988665"/>
              </p:ext>
            </p:extLst>
          </p:nvPr>
        </p:nvGraphicFramePr>
        <p:xfrm>
          <a:off x="508000" y="1061234"/>
          <a:ext cx="8128000" cy="5834541"/>
        </p:xfrm>
        <a:graphic>
          <a:graphicData uri="http://schemas.openxmlformats.org/presentationml/2006/ole">
            <p:oleObj spid="_x0000_s2051" name="文档" r:id="rId3" imgW="3837032" imgH="2754983" progId="Word.Document.12">
              <p:embed/>
            </p:oleObj>
          </a:graphicData>
        </a:graphic>
      </p:graphicFrame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/>
          <p:nvPr/>
        </p:nvSpPr>
        <p:spPr>
          <a:xfrm>
            <a:off x="3100667" y="111522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5616" y="1598356"/>
            <a:ext cx="118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02682" y="2039926"/>
            <a:ext cx="118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4088" y="2492896"/>
            <a:ext cx="118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8454" y="2956117"/>
            <a:ext cx="17898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7775" y="341691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7947" y="3860900"/>
            <a:ext cx="22557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19148" y="432397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67611" y="4765683"/>
            <a:ext cx="18642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16480" y="5198756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69616" y="565070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35526" y="609416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05180" y="653227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2488334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5434016"/>
              </p:ext>
            </p:extLst>
          </p:nvPr>
        </p:nvGraphicFramePr>
        <p:xfrm>
          <a:off x="508000" y="1207143"/>
          <a:ext cx="8128000" cy="5219138"/>
        </p:xfrm>
        <a:graphic>
          <a:graphicData uri="http://schemas.openxmlformats.org/presentationml/2006/ole">
            <p:oleObj spid="_x0000_s3075" name="文档" r:id="rId3" imgW="3837032" imgH="2464113" progId="Word.Document.12">
              <p:embed/>
            </p:oleObj>
          </a:graphicData>
        </a:graphic>
      </p:graphicFrame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/>
          <p:nvPr/>
        </p:nvSpPr>
        <p:spPr>
          <a:xfrm>
            <a:off x="1720694" y="2040066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1744" y="2040066"/>
            <a:ext cx="22883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2276" y="284271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3848" y="285202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0694" y="367654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9398" y="4046768"/>
            <a:ext cx="69166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16428" y="4416995"/>
            <a:ext cx="62878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723058" y="521967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30089" y="522913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0694" y="605333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32856" y="6056372"/>
            <a:ext cx="227524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781833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6912041"/>
              </p:ext>
            </p:extLst>
          </p:nvPr>
        </p:nvGraphicFramePr>
        <p:xfrm>
          <a:off x="508000" y="3144052"/>
          <a:ext cx="8128000" cy="823896"/>
        </p:xfrm>
        <a:graphic>
          <a:graphicData uri="http://schemas.openxmlformats.org/presentationml/2006/ole">
            <p:oleObj spid="_x0000_s4099" name="文档" r:id="rId3" imgW="3837032" imgH="389146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/>
          <p:nvPr/>
        </p:nvSpPr>
        <p:spPr>
          <a:xfrm>
            <a:off x="1712462" y="3597564"/>
            <a:ext cx="14193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61353" y="359756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65858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96549673"/>
              </p:ext>
            </p:extLst>
          </p:nvPr>
        </p:nvGraphicFramePr>
        <p:xfrm>
          <a:off x="323528" y="1258369"/>
          <a:ext cx="8128000" cy="2199302"/>
        </p:xfrm>
        <a:graphic>
          <a:graphicData uri="http://schemas.openxmlformats.org/presentationml/2006/ole">
            <p:oleObj spid="_x0000_s5123" name="文档" r:id="rId3" imgW="3837032" imgH="103748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401597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徒自困饿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无益于道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傍人语言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心生疲厌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以为苦恼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其所乘马为他所夺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默然无对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如此痴人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世间所笑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/>
          <p:nvPr/>
        </p:nvSpPr>
        <p:spPr>
          <a:xfrm>
            <a:off x="3635896" y="1651140"/>
            <a:ext cx="28803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54031" y="2100771"/>
            <a:ext cx="20143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575211" y="2538750"/>
            <a:ext cx="20143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464849" y="3015114"/>
            <a:ext cx="283762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605802" y="3881051"/>
            <a:ext cx="16465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09134" y="4243999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92838" y="4681978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32715" y="5105358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95993" y="5528738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98119" y="5913833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8712197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4729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4512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《百喻经》六则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品愚人故事　　悟智慧人生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《百喻经》是汉译佛经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以近百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个比喻故事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说明佛教基本义理如因果报应之类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极富文学特色。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《愚人食盐》中的愚人实际上是一个聪明人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只是在探索未知的过程中显得蠢笨。主旨在于外道修持中过分强调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而带来的弊端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而在现实社会中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这种超过适度的教训实在太多了。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34004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209</TotalTime>
  <Words>1810</Words>
  <Application>Microsoft Office PowerPoint</Application>
  <PresentationFormat>全屏显示(4:3)</PresentationFormat>
  <Paragraphs>82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测控设计模板14新</vt:lpstr>
      <vt:lpstr>文档</vt:lpstr>
      <vt:lpstr>相关读物 《百喻经》六则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2016-04-22T00:11:50Z</dcterms:created>
  <dcterms:modified xsi:type="dcterms:W3CDTF">2017-11-07T09:56:09Z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