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customXml/itemProps42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customXml/itemProps58.xml" ContentType="application/vnd.openxmlformats-officedocument.customXmlProperties+xml"/>
  <Override PartName="/ppt/notesSlides/notesSlide7.xml" ContentType="application/vnd.openxmlformats-officedocument.presentationml.notesSlide+xml"/>
  <Override PartName="/customXml/itemProps18.xml" ContentType="application/vnd.openxmlformats-officedocument.customXmlProperties+xml"/>
  <Override PartName="/customXml/itemProps36.xml" ContentType="application/vnd.openxmlformats-officedocument.customXmlProperties+xml"/>
  <Override PartName="/customXml/itemProps47.xml" ContentType="application/vnd.openxmlformats-officedocument.customXmlProperti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customXml/itemProps25.xml" ContentType="application/vnd.openxmlformats-officedocument.customXmlProperties+xml"/>
  <Override PartName="/customXml/itemProps54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32.xml" ContentType="application/vnd.openxmlformats-officedocument.customXmlProperties+xml"/>
  <Override PartName="/customXml/itemProps43.xml" ContentType="application/vnd.openxmlformats-officedocument.customXmlPropertie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customXml/itemProps21.xml" ContentType="application/vnd.openxmlformats-officedocument.customXmlProperties+xml"/>
  <Override PartName="/customXml/itemProps5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customXml/itemProps48.xml" ContentType="application/vnd.openxmlformats-officedocument.customXmlProperties+xml"/>
  <Override PartName="/customXml/itemProps19.xml" ContentType="application/vnd.openxmlformats-officedocument.customXmlProperties+xml"/>
  <Override PartName="/customXml/itemProps37.xml" ContentType="application/vnd.openxmlformats-officedocument.customXmlProperties+xml"/>
  <Override PartName="/customXml/itemProps55.xml" ContentType="application/vnd.openxmlformats-officedocument.customXmlProperties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customXml/itemProps44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customXml/itemProps33.xml" ContentType="application/vnd.openxmlformats-officedocument.customXmlProperties+xml"/>
  <Override PartName="/customXml/itemProps5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customXml/itemProps40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customXml/itemProps38.xml" ContentType="application/vnd.openxmlformats-officedocument.customXmlProperties+xml"/>
  <Override PartName="/customXml/itemProps49.xml" ContentType="application/vnd.openxmlformats-officedocument.customXmlProperties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customXml/itemProps56.xml" ContentType="application/vnd.openxmlformats-officedocument.customXmlProperties+xml"/>
  <Override PartName="/ppt/slides/slide7.xml" ContentType="application/vnd.openxmlformats-officedocument.presentationml.slide+xml"/>
  <Override PartName="/ppt/notesSlides/notesSlide5.xml" ContentType="application/vnd.openxmlformats-officedocument.presentationml.notesSlide+xml"/>
  <Override PartName="/customXml/itemProps16.xml" ContentType="application/vnd.openxmlformats-officedocument.customXmlProperties+xml"/>
  <Override PartName="/customXml/itemProps34.xml" ContentType="application/vnd.openxmlformats-officedocument.customXmlProperties+xml"/>
  <Override PartName="/customXml/itemProps45.xml" ContentType="application/vnd.openxmlformats-officedocument.customXmlProperti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customXml/itemProps23.xml" ContentType="application/vnd.openxmlformats-officedocument.customXmlProperties+xml"/>
  <Override PartName="/customXml/itemProps41.xml" ContentType="application/vnd.openxmlformats-officedocument.customXmlProperties+xml"/>
  <Override PartName="/customXml/itemProps5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customXml/itemProps12.xml" ContentType="application/vnd.openxmlformats-officedocument.customXmlProperties+xml"/>
  <Override PartName="/customXml/itemProps30.xml" ContentType="application/vnd.openxmlformats-officedocument.customXmlProperti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customXml/itemProps9.xml" ContentType="application/vnd.openxmlformats-officedocument.customXmlProperties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customXml/itemProps39.xml" ContentType="application/vnd.openxmlformats-officedocument.customXmlProperties+xml"/>
  <Override PartName="/customXml/itemProps5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28.xml" ContentType="application/vnd.openxmlformats-officedocument.customXmlProperties+xml"/>
  <Override PartName="/customXml/itemProps46.xml" ContentType="application/vnd.openxmlformats-officedocument.customXmlProperties+xml"/>
  <Override PartName="/ppt/slides/slide8.xml" ContentType="application/vnd.openxmlformats-officedocument.presentationml.slide+xml"/>
  <Override PartName="/customXml/itemProps53.xml" ContentType="application/vnd.openxmlformats-officedocument.customXmlProperties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59"/>
  </p:sldMasterIdLst>
  <p:notesMasterIdLst>
    <p:notesMasterId r:id="rId119"/>
  </p:notesMasterIdLst>
  <p:sldIdLst>
    <p:sldId id="373" r:id="rId60"/>
    <p:sldId id="258" r:id="rId61"/>
    <p:sldId id="261" r:id="rId62"/>
    <p:sldId id="263" r:id="rId63"/>
    <p:sldId id="266" r:id="rId64"/>
    <p:sldId id="268" r:id="rId65"/>
    <p:sldId id="269" r:id="rId66"/>
    <p:sldId id="271" r:id="rId67"/>
    <p:sldId id="272" r:id="rId68"/>
    <p:sldId id="273" r:id="rId69"/>
    <p:sldId id="274" r:id="rId70"/>
    <p:sldId id="277" r:id="rId71"/>
    <p:sldId id="281" r:id="rId72"/>
    <p:sldId id="284" r:id="rId73"/>
    <p:sldId id="285" r:id="rId74"/>
    <p:sldId id="287" r:id="rId75"/>
    <p:sldId id="288" r:id="rId76"/>
    <p:sldId id="290" r:id="rId77"/>
    <p:sldId id="293" r:id="rId78"/>
    <p:sldId id="296" r:id="rId79"/>
    <p:sldId id="299" r:id="rId80"/>
    <p:sldId id="301" r:id="rId81"/>
    <p:sldId id="303" r:id="rId82"/>
    <p:sldId id="305" r:id="rId83"/>
    <p:sldId id="307" r:id="rId84"/>
    <p:sldId id="309" r:id="rId85"/>
    <p:sldId id="310" r:id="rId86"/>
    <p:sldId id="311" r:id="rId87"/>
    <p:sldId id="313" r:id="rId88"/>
    <p:sldId id="315" r:id="rId89"/>
    <p:sldId id="317" r:id="rId90"/>
    <p:sldId id="319" r:id="rId91"/>
    <p:sldId id="321" r:id="rId92"/>
    <p:sldId id="323" r:id="rId93"/>
    <p:sldId id="325" r:id="rId94"/>
    <p:sldId id="327" r:id="rId95"/>
    <p:sldId id="329" r:id="rId96"/>
    <p:sldId id="330" r:id="rId97"/>
    <p:sldId id="331" r:id="rId98"/>
    <p:sldId id="333" r:id="rId99"/>
    <p:sldId id="335" r:id="rId100"/>
    <p:sldId id="337" r:id="rId101"/>
    <p:sldId id="339" r:id="rId102"/>
    <p:sldId id="341" r:id="rId103"/>
    <p:sldId id="343" r:id="rId104"/>
    <p:sldId id="345" r:id="rId105"/>
    <p:sldId id="347" r:id="rId106"/>
    <p:sldId id="349" r:id="rId107"/>
    <p:sldId id="351" r:id="rId108"/>
    <p:sldId id="353" r:id="rId109"/>
    <p:sldId id="355" r:id="rId110"/>
    <p:sldId id="357" r:id="rId111"/>
    <p:sldId id="359" r:id="rId112"/>
    <p:sldId id="361" r:id="rId113"/>
    <p:sldId id="363" r:id="rId114"/>
    <p:sldId id="365" r:id="rId115"/>
    <p:sldId id="367" r:id="rId116"/>
    <p:sldId id="369" r:id="rId117"/>
    <p:sldId id="371" r:id="rId118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>
        <p:scale>
          <a:sx n="50" d="100"/>
          <a:sy n="50" d="100"/>
        </p:scale>
        <p:origin x="-2142" y="-1284"/>
      </p:cViewPr>
      <p:guideLst>
        <p:guide orient="horz" pos="2154"/>
        <p:guide pos="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slide" Target="slides/slide58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slide" Target="slides/slide4.xml"/><Relationship Id="rId68" Type="http://schemas.openxmlformats.org/officeDocument/2006/relationships/slide" Target="slides/slide9.xml"/><Relationship Id="rId84" Type="http://schemas.openxmlformats.org/officeDocument/2006/relationships/slide" Target="slides/slide25.xml"/><Relationship Id="rId89" Type="http://schemas.openxmlformats.org/officeDocument/2006/relationships/slide" Target="slides/slide30.xml"/><Relationship Id="rId112" Type="http://schemas.openxmlformats.org/officeDocument/2006/relationships/slide" Target="slides/slide53.xml"/><Relationship Id="rId16" Type="http://schemas.openxmlformats.org/officeDocument/2006/relationships/customXml" Target="../customXml/item16.xml"/><Relationship Id="rId107" Type="http://schemas.openxmlformats.org/officeDocument/2006/relationships/slide" Target="slides/slide48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15.xml"/><Relationship Id="rId79" Type="http://schemas.openxmlformats.org/officeDocument/2006/relationships/slide" Target="slides/slide20.xml"/><Relationship Id="rId102" Type="http://schemas.openxmlformats.org/officeDocument/2006/relationships/slide" Target="slides/slide43.xml"/><Relationship Id="rId123" Type="http://schemas.openxmlformats.org/officeDocument/2006/relationships/tableStyles" Target="tableStyles.xml"/><Relationship Id="rId5" Type="http://schemas.openxmlformats.org/officeDocument/2006/relationships/customXml" Target="../customXml/item5.xml"/><Relationship Id="rId61" Type="http://schemas.openxmlformats.org/officeDocument/2006/relationships/slide" Target="slides/slide2.xml"/><Relationship Id="rId82" Type="http://schemas.openxmlformats.org/officeDocument/2006/relationships/slide" Target="slides/slide23.xml"/><Relationship Id="rId90" Type="http://schemas.openxmlformats.org/officeDocument/2006/relationships/slide" Target="slides/slide31.xml"/><Relationship Id="rId95" Type="http://schemas.openxmlformats.org/officeDocument/2006/relationships/slide" Target="slides/slide36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slide" Target="slides/slide5.xml"/><Relationship Id="rId69" Type="http://schemas.openxmlformats.org/officeDocument/2006/relationships/slide" Target="slides/slide10.xml"/><Relationship Id="rId77" Type="http://schemas.openxmlformats.org/officeDocument/2006/relationships/slide" Target="slides/slide18.xml"/><Relationship Id="rId100" Type="http://schemas.openxmlformats.org/officeDocument/2006/relationships/slide" Target="slides/slide41.xml"/><Relationship Id="rId105" Type="http://schemas.openxmlformats.org/officeDocument/2006/relationships/slide" Target="slides/slide46.xml"/><Relationship Id="rId113" Type="http://schemas.openxmlformats.org/officeDocument/2006/relationships/slide" Target="slides/slide54.xml"/><Relationship Id="rId118" Type="http://schemas.openxmlformats.org/officeDocument/2006/relationships/slide" Target="slides/slide59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13.xml"/><Relationship Id="rId80" Type="http://schemas.openxmlformats.org/officeDocument/2006/relationships/slide" Target="slides/slide21.xml"/><Relationship Id="rId85" Type="http://schemas.openxmlformats.org/officeDocument/2006/relationships/slide" Target="slides/slide26.xml"/><Relationship Id="rId93" Type="http://schemas.openxmlformats.org/officeDocument/2006/relationships/slide" Target="slides/slide34.xml"/><Relationship Id="rId98" Type="http://schemas.openxmlformats.org/officeDocument/2006/relationships/slide" Target="slides/slide39.xml"/><Relationship Id="rId12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slideMaster" Target="slideMasters/slideMaster1.xml"/><Relationship Id="rId67" Type="http://schemas.openxmlformats.org/officeDocument/2006/relationships/slide" Target="slides/slide8.xml"/><Relationship Id="rId103" Type="http://schemas.openxmlformats.org/officeDocument/2006/relationships/slide" Target="slides/slide44.xml"/><Relationship Id="rId108" Type="http://schemas.openxmlformats.org/officeDocument/2006/relationships/slide" Target="slides/slide49.xml"/><Relationship Id="rId116" Type="http://schemas.openxmlformats.org/officeDocument/2006/relationships/slide" Target="slides/slide57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slide" Target="slides/slide3.xml"/><Relationship Id="rId70" Type="http://schemas.openxmlformats.org/officeDocument/2006/relationships/slide" Target="slides/slide11.xml"/><Relationship Id="rId75" Type="http://schemas.openxmlformats.org/officeDocument/2006/relationships/slide" Target="slides/slide16.xml"/><Relationship Id="rId83" Type="http://schemas.openxmlformats.org/officeDocument/2006/relationships/slide" Target="slides/slide24.xml"/><Relationship Id="rId88" Type="http://schemas.openxmlformats.org/officeDocument/2006/relationships/slide" Target="slides/slide29.xml"/><Relationship Id="rId91" Type="http://schemas.openxmlformats.org/officeDocument/2006/relationships/slide" Target="slides/slide32.xml"/><Relationship Id="rId96" Type="http://schemas.openxmlformats.org/officeDocument/2006/relationships/slide" Target="slides/slide37.xml"/><Relationship Id="rId111" Type="http://schemas.openxmlformats.org/officeDocument/2006/relationships/slide" Target="slides/slide52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slide" Target="slides/slide47.xml"/><Relationship Id="rId114" Type="http://schemas.openxmlformats.org/officeDocument/2006/relationships/slide" Target="slides/slide55.xml"/><Relationship Id="rId119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slide" Target="slides/slide1.xml"/><Relationship Id="rId65" Type="http://schemas.openxmlformats.org/officeDocument/2006/relationships/slide" Target="slides/slide6.xml"/><Relationship Id="rId73" Type="http://schemas.openxmlformats.org/officeDocument/2006/relationships/slide" Target="slides/slide14.xml"/><Relationship Id="rId78" Type="http://schemas.openxmlformats.org/officeDocument/2006/relationships/slide" Target="slides/slide19.xml"/><Relationship Id="rId81" Type="http://schemas.openxmlformats.org/officeDocument/2006/relationships/slide" Target="slides/slide22.xml"/><Relationship Id="rId86" Type="http://schemas.openxmlformats.org/officeDocument/2006/relationships/slide" Target="slides/slide27.xml"/><Relationship Id="rId94" Type="http://schemas.openxmlformats.org/officeDocument/2006/relationships/slide" Target="slides/slide35.xml"/><Relationship Id="rId99" Type="http://schemas.openxmlformats.org/officeDocument/2006/relationships/slide" Target="slides/slide40.xml"/><Relationship Id="rId101" Type="http://schemas.openxmlformats.org/officeDocument/2006/relationships/slide" Target="slides/slide42.xml"/><Relationship Id="rId122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50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7.xml"/><Relationship Id="rId97" Type="http://schemas.openxmlformats.org/officeDocument/2006/relationships/slide" Target="slides/slide38.xml"/><Relationship Id="rId104" Type="http://schemas.openxmlformats.org/officeDocument/2006/relationships/slide" Target="slides/slide45.xml"/><Relationship Id="rId120" Type="http://schemas.openxmlformats.org/officeDocument/2006/relationships/presProps" Target="presProps.xml"/><Relationship Id="rId7" Type="http://schemas.openxmlformats.org/officeDocument/2006/relationships/customXml" Target="../customXml/item7.xml"/><Relationship Id="rId71" Type="http://schemas.openxmlformats.org/officeDocument/2006/relationships/slide" Target="slides/slide12.xml"/><Relationship Id="rId92" Type="http://schemas.openxmlformats.org/officeDocument/2006/relationships/slide" Target="slides/slide33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" Target="slides/slide7.xml"/><Relationship Id="rId87" Type="http://schemas.openxmlformats.org/officeDocument/2006/relationships/slide" Target="slides/slide28.xml"/><Relationship Id="rId110" Type="http://schemas.openxmlformats.org/officeDocument/2006/relationships/slide" Target="slides/slide51.xml"/><Relationship Id="rId115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019版53Bppt模板\2019版53Bppt模板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1.xml"/><Relationship Id="rId3" Type="http://schemas.openxmlformats.org/officeDocument/2006/relationships/slideLayout" Target="../slideLayouts/slideLayout3.xml"/><Relationship Id="rId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>
          <a:xfrm>
            <a:off x="7508240" y="-771460"/>
            <a:ext cx="1477010" cy="687221"/>
            <a:chOff x="7877866" y="892779"/>
            <a:chExt cx="928694" cy="761923"/>
          </a:xfrm>
        </p:grpSpPr>
        <p:sp>
          <p:nvSpPr>
            <p:cNvPr id="15" name="圆角矩形 14">
              <a:hlinkClick r:id="rId7" action="ppaction://hlinksldjump"/>
            </p:cNvPr>
            <p:cNvSpPr/>
            <p:nvPr/>
          </p:nvSpPr>
          <p:spPr>
            <a:xfrm>
              <a:off x="7898656" y="892779"/>
              <a:ext cx="888995" cy="761923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77866" y="1017955"/>
              <a:ext cx="928694" cy="5105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7" action="ppaction://hlinksldjump"/>
                </a:rPr>
                <a:t>五年高考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8" action="ppaction://hlinksldjump"/>
                </a:rPr>
                <a:t>三年</a:t>
              </a:r>
              <a:r>
                <a:rPr kumimoji="0" lang="zh-CN" altLang="en-US" sz="1200" b="1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8" action="ppaction://hlinksldjump"/>
                </a:rPr>
                <a:t>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hlinkClick r:id="rId9" action="ppaction://hlinksldjump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454901" y="-633"/>
            <a:ext cx="1740535" cy="787295"/>
          </a:xfrm>
          <a:prstGeom prst="rect">
            <a:avLst/>
          </a:prstGeom>
          <a:solidFill>
            <a:srgbClr val="A02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12" name="流程图: 终止 11"/>
            <p:cNvSpPr/>
            <p:nvPr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7030A0"/>
                </a:gs>
                <a:gs pos="25000">
                  <a:srgbClr val="FF99FF"/>
                </a:gs>
                <a:gs pos="75000">
                  <a:srgbClr val="9900FF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栏目索引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0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-6985" y="4717438"/>
            <a:ext cx="9144000" cy="1114754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0" kern="0" cap="none" spc="0" normalizeH="0" baseline="0" noProof="0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专题三 对联运用与提炼语意</a:t>
            </a:r>
            <a:r>
              <a:rPr kumimoji="0" lang="en-US" altLang="zh-CN" sz="2800" b="0" kern="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/>
            </a:r>
            <a:br>
              <a:rPr kumimoji="0" lang="en-US" altLang="zh-CN" sz="2800" b="0" kern="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</a:br>
            <a:endParaRPr kumimoji="0" lang="zh-CN" altLang="en-US" sz="2800" b="0" kern="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ctrTitle" idx="4294967295"/>
          </p:nvPr>
        </p:nvSpPr>
        <p:spPr>
          <a:xfrm>
            <a:off x="0" y="3926975"/>
            <a:ext cx="9144000" cy="68405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eaLnBrk="1" hangingPunct="1"/>
            <a:r>
              <a:rPr lang="zh-CN" altLang="en-US" sz="2400" b="1" dirty="0" smtClean="0">
                <a:solidFill>
                  <a:schemeClr val="tx1"/>
                </a:solidFill>
                <a:ea typeface="黑体" panose="02010609060101010101" pitchFamily="49" charset="-122"/>
              </a:rPr>
              <a:t>高考语文</a:t>
            </a:r>
            <a:r>
              <a:rPr lang="zh-CN" altLang="en-US" sz="4000" dirty="0" smtClean="0">
                <a:solidFill>
                  <a:schemeClr val="tx1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1800" dirty="0" smtClean="0">
                <a:solidFill>
                  <a:schemeClr val="tx1"/>
                </a:solidFill>
                <a:ea typeface="黑体" panose="02010609060101010101" pitchFamily="49" charset="-122"/>
              </a:rPr>
              <a:t>(江苏省专用</a:t>
            </a:r>
            <a:r>
              <a:rPr lang="zh-CN" altLang="en-US" sz="1800" dirty="0">
                <a:solidFill>
                  <a:schemeClr val="tx1"/>
                </a:solidFill>
                <a:ea typeface="黑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428596" y="1080000"/>
            <a:ext cx="8238404" cy="4531026"/>
            <a:chOff x="428596" y="1080000"/>
            <a:chExt cx="8238404" cy="453102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21190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★(1)用一句话归纳上述消息的主要内容。不超过30个字。(2分)</a:t>
              </a:r>
              <a:endParaRPr lang="zh-CN" altLang="en-US" sz="1600" dirty="0" smtClean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(2)针对上述消息所反映的社会现象,写一段评述性文字。不超过80个字。(4分)</a:t>
              </a:r>
              <a:endParaRPr lang="zh-CN" altLang="en-US" dirty="0"/>
            </a:p>
          </p:txBody>
        </p:sp>
        <p:pic>
          <p:nvPicPr>
            <p:cNvPr id="2131" name="Picture 8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8596" y="1459683"/>
              <a:ext cx="5000690" cy="13890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32" name="Picture 8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14353" y="3205955"/>
              <a:ext cx="4486275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33" name="Picture 8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9750" y="4420401"/>
              <a:ext cx="4457700" cy="1190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(1)(示例)综合阅读率和数字化阅读率双增,有声阅读成为新的增长点。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(2)(示例)科技的进步为国民提供了灵活多样的阅读方式。随着人们生活节奏的日益加快,听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书这种阅读方式因为更加便捷,为越来越多的读者所喜爱,却会带来阅读浅表化问题。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1720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本题考查压缩语段、表达准确连贯的能力。(1)关注一下括号中的内容“包括书报刊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和数字出版物”“网络在线阅读、手机阅读、电子阅读器阅读等”,由此可知第二段所说的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“有声阅读”属于“数字化阅读方式”。综合两段文字概括压缩即可。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(2)一方面可针对阅读率提升来评述,另一方面可针对这种改变了传统的以“看”为主的方式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可能带来的弊端来评述。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3991773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解题步骤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压缩语段解题“两步骤”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步骤一:总览全篇,压缩同类。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步骤二:表述全面,突出重点。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2.(2017天津,21)给下面短文拟写一个标题。(12字以内)(3分)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事实上,“一带一路”推动的不仅仅是经济上的合作,更是文明互通的基础建设,是连接世界上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不同文明的“带”与“路”。它以文明对话为引领,强调不同文明的相互尊重、平等对话与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交流融合,其路径很清晰:基础设施建设先行,贸易发展紧随,伴着人民交往、文化交流,逐渐实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现沿线国家民众相互理解、相互包容、和平共处、共同发展,最终达至民心相通,文化相融。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84876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例:“一带一路”推动文明互通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3260208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本题考查压缩语段的能力。阅读全段,划分层次,概括层意。第一层为“一带一路”的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意义,第二层强调其重要内涵,第三层强调其路径。三层为总分关系,所以,可从第一层中提炼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概括,拟写新闻标题。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539750" y="431708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标题是新闻的“眼睛”,一般说来,标题较一句话新闻更简洁,往往不需要时间,只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要求两个必备要素——人物和事件,句子一般采用主谓句,句中通常不停顿,句末不用标点。一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定要概括出最主要的信息(事件、行为)。在字数允许的情况下,尽量多负载信息。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3.(2017山东,17)阅读下面的文字,逐段概括中国古代木构房屋的特点。每个特点不超过10个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字。(4分)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①中国古代木构房屋需防潮防雨,故有高出地面的台基和出檐较大的屋顶。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②这种房屋内部可以全部打通,也可按需要用木材进行装修分隔,分隔方式可实可虚,实的如屏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门、板壁等,虚的如落地罩、太师壁等。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③工匠们设计房屋的各种构件(如梁、柱)时,在保有其功能的基础上,往往顺应其形状、位置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进行艺术加工,使之更加漂亮美观。如把直梁加工成月梁,以给人举重若轻之感。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④为防止木材腐烂,工匠们给木构房屋涂上油漆,油漆在木材表面形成坚韧的保护膜,能起到很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好的防护作用。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34896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①台基高,出檐大。②内部可通可隔。③构件艺术美观。④涂有油漆以防腐。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4760406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本题考查压缩语段的能力。材料总共有四段,逐段细读,筛选出重要信息并加以概括即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可。第一段强调中国古代木构房屋台基高和屋顶出檐大的特点;第二段强调房屋内部可打通,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也可分隔;第三段强调对房屋各种构件进行艺术加工,使之更加漂亮、美观;第四段强调给房屋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涂油漆,防止木材腐烂。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7691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4.(2016浙江,6)提取所给材料的主要信息,在横线处写出四个关键词。(4分)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引力全称万有引力,指具有质量的物体之间加速靠近的趋势,简单说就是物体之间相互吸引的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作用力。在爱因斯坦广义相对论的视野里,引力等价于弯曲的时空。而引力波就是在弯曲的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时空这个大背景下,当发生有质量的物体加速运动导致的扰动时,由此产生的波动如波纹一样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向外传播的现象。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一个世纪前,爱因斯坦预测了引力波的存在,但近百年来,科学家们并未找到证明它存在的直接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证据。华盛顿当地时间2016年2月11日,美国激光干涉引力波观测台(LIGO)实验组召开新闻发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布会,宣布首次直接观测到了由两颗恒星级黑洞13亿年前并合产生的引力波。这是科学史上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又一次具有划时代意义的发现。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引力波的发现对普通人的生活会产生什么影响?科学家们表示,一个新的重大科学发现,总会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给人类社会带来无法预估的发展。18世纪描述电磁波的麦克斯韦理论确认的时候,也没有人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知道会给人类带来什么,但是现在不管是电视机还是移动电话,都与电磁现象有关。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540000" y="108000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引力波　首次(或“美国”)　发现　影响(或“意义”)    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9750" y="1491443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提取新闻的主要信息,应抓住中心事件及其结果。该则材料分三段,第一段说明引力波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的概念,第二段介绍引力波的发现,第三段阐述发现引力波的影响。根据段意去提取信息,第一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段提取关键词“引力波”,第二段提取关键词“首次”“发现”,第三段提取关键词“影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响”。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5.(2015湖南,20)阅读下面的文字,完成题目。(6分)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请一定别忘记诗歌!诗是会飞的,会把你带向神秘、自由和解放的语境,带向语言乌托邦。诗,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表达着语言的最高理想和生命的最纯粹区域,其追求与音乐很像。青春应是读诗的旺季。这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时候的你,内心清澈、葱茏、轻盈,没有磐重的世故、杂芜的沉积和理性禁忌,你的精神体质与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诗歌的灵魂是吻合的,美能轻易地诱惑你、俘虏你,你会心甘情愿跟她走。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(节选自王开岭《读书:最美好的生命举止》)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为什么“青春应是读诗的旺季”?请结合材料,用自己的语言阐述。 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答题要点及角度提示:①诗歌的语境神秘、自由和解放,正符合青春的向往。②诗歌的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纯粹与青春的纯真、感性相吻合。③诗歌之美契合青春之美,诱惑青春之心。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848633"/>
            <a:ext cx="8127000" cy="20743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为什么说“青春应是读诗的旺季”?首先要找到诗的好处,原文中说“诗是会飞的,会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把你带向神秘、自由和解放的语境,带向语言乌托邦”,“诗,表达着语言的最高理想和生命的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最纯粹区域”。然后找到诗与青春的联系点,一是诗歌的神秘、自由和解放符合青春的向往,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二是诗歌的纯粹与青春的纯真(内心清澈、葱茏、轻盈)、感性(没有磐重的世故、杂芜的沉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积和理性禁忌)相吻合,三是诗歌之美契合青春之美,诱惑青春之心(你的精神体质与诗歌的灵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魂是吻合的,美能轻易地诱惑你)。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6.(2014辽宁,16)概括下面语段的主要信息,不超过45个字(含标点符号)。(5分)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长征三号丙改二型火箭将在今年下半年发射,届时将搭载“嫦娥五号试验器”,执行探月工程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三期再入返回验证试验的发射任务。为确保“嫦娥五号试验器”准确进入预定轨道,长征三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号丙改二型火箭进行了多项技术攻关。整体上火箭“身体长高、翅膀变长”,芯级火箭增高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1.5米,两个助推器加长0.8米。长征三号丙改二型火箭同时采用“天基测量”技术和最新的高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码率传输技术,可以向地面技术人员传输火箭飞行过程的实时遥测数据,实现了“实时问诊”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和“宽带传输”。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633054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长征三号丙改二型火箭将搭载“嫦娥五号试验器”执行发射任务,它进行了多项技术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攻关。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4401687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先给语段分层次,可知包括两部分:长征三号丙改二型火箭将搭载“嫦娥五号试验器”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执行发射任务;为确保任务完成,它进行了多项技术攻关。然后按字数要求压缩。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7.(2014山东,16)概括下面这段话的主要内容,不超过55字。(4分)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近来,共青团中央发起了一项“青年好声音”网络活动,鼓励青少年结合自身学习工作实际,写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下对24字社会主义核心价值观的认识和体会。活动开展一周多的时间里,33万余名青少年在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网站、微博、微信、手机报等网络平台上,编创和传播内涵丰富、形式时尚的网络文化产品,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仅话题微博总阅读量就超过9000万次。这项以弘扬社会主义核心价值观为主旨的活动,为网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络空间注入了强有力的青春正能量。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275864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(示例)为弘扬社会主义核心价值观,团中央发起了“青年好声音”网络活动,广大青少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年积极响应,为网络注入了正能量。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3973059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本题要求考生能给语段划分层次,捕捉关键语句,分清主次,去伪存真,去粗取精,择取要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点,力求言简意赅,文句顺畅。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750" y="1805648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1.(2018江苏,4)对下面一段文字主要意思的提炼,最准确的一项是(3分)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偏见可以说是思想的放假。它是没有思想的人的家常日用,是有思想的人的星期天娱乐。假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如我们不能怀挟偏见,随时随地必须得客观公正、正经严肃,那就像造屋只有客厅,没有卧室,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又好比在浴室里照镜子还得做出摄影机前的姿态。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A.没有思想的人往往更容易产生偏见。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B.即使有思想的人也常常会怀挟偏见。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C.人无法做到随时随地保持客观公正。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D.对思想而言偏见自有其存在的价值。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298985" y="848501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五年高考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829753" y="1348567"/>
            <a:ext cx="3413114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A组  自主命题·江苏卷题组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539750" y="4649561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D　本题考查压缩语段的能力。解答本题的关键是把握作者的情感倾向。结合“星期天娱乐”“必须得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”“没有卧室”“还得做出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姿态”可知,作者是主张偏见具有合理性的。</a:t>
            </a:r>
            <a:endParaRPr lang="zh-CN" altLang="en-US" dirty="0"/>
          </a:p>
        </p:txBody>
      </p:sp>
      <p:sp>
        <p:nvSpPr>
          <p:cNvPr id="8" name="TextBox 2"/>
          <p:cNvSpPr txBox="1"/>
          <p:nvPr/>
        </p:nvSpPr>
        <p:spPr>
          <a:xfrm>
            <a:off x="539750" y="5338414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压缩语段题易错“三警示”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警示一:忌先入为主,如看到“偏见”就主观臆断作者是批判的态度。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警示二:忌断章取义,如看到某些句段中有显露态度的表述就马上下结论。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警示三:忌不回扣原文。判断之后,一定要带着观点回扣原文,再次确认。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8.(2014重庆,21)阅读下面材料,按要求答题。(4分)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雾是由贴近地面空气层中大量水汽凝结成的微小水滴(或冰晶)组成的悬浮体。出现雾时,空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气中相对湿度大于95%,含水量一般为0.1~1克/立方米,形成人们的视觉障碍,一般情况下,水平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能见距离低于1千米,而轻雾能见距离在1千米到10千米之间,给人朦胧飘渺的感觉。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霾由空气中浓度较大、直径很小的烟、尘等颗粒组成,它们形成悬浮体弥漫于空中。出现霾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时,虽然没有沙尘暴、扬沙等恶劣天气现象,但大气混浊,空气相对湿度小于80%,水平能见距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离明显缩短,一般在10千米以下,给人不甚透明的感觉。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(1)概括雾和霾的不同点,要求:16字以内。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(2)概括雾和霾的相同点,要求:16字以内。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34896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(1)构成成分、能见度范围、相对湿度不同。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(2)都是悬浮体,都形成视觉障碍。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5117596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首先分清层次,然后概括要点;答题时既要全面,又要考虑字数限制。抓住关键字词,整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合概括即可。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750" y="2374165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1.(2018盐城三模,3)下列对联与可使用场所对应恰当的一项是(3分)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①三代鼎彝昭日月　　　一堂图画灿云霞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②龙蛇蜿蜒归梨枣　　鸟兽飞腾入简笺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③有迹可循模传墨本　　无体不备意在笔先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④白首壮心写大海　　青春浩气画高山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A.①古董行　②刻印社　③碑帖馆　④书画社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B.①古董行　②书画社　③刻印社　④碑帖馆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C.①碑帖馆　②刻印社　③古董行　④书画社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D.①碑帖馆　②书画社　③刻印社　④古董行</a:t>
            </a:r>
            <a:endParaRPr lang="zh-CN" altLang="en-US" dirty="0"/>
          </a:p>
        </p:txBody>
      </p:sp>
      <p:grpSp>
        <p:nvGrpSpPr>
          <p:cNvPr id="5" name="组合 7"/>
          <p:cNvGrpSpPr/>
          <p:nvPr/>
        </p:nvGrpSpPr>
        <p:grpSpPr>
          <a:xfrm>
            <a:off x="3295650" y="905241"/>
            <a:ext cx="2543175" cy="549275"/>
            <a:chOff x="3899266" y="4430468"/>
            <a:chExt cx="1716088" cy="371475"/>
          </a:xfrm>
        </p:grpSpPr>
        <p:pic>
          <p:nvPicPr>
            <p:cNvPr id="6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三年模拟</a:t>
              </a:r>
            </a:p>
          </p:txBody>
        </p:sp>
      </p:grpSp>
      <p:sp>
        <p:nvSpPr>
          <p:cNvPr id="8" name="TextBox 11"/>
          <p:cNvSpPr txBox="1"/>
          <p:nvPr/>
        </p:nvSpPr>
        <p:spPr>
          <a:xfrm>
            <a:off x="2235042" y="1469756"/>
            <a:ext cx="4657090" cy="894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A组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高考模拟·基础题组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：45分钟   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：45分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539750" y="5548711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A　鼎彝,古代祭器,上面多刻着表彰有功人物的文字,第①句为古董行;古代印书的木刻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板多用梨木或枣木刻成,所以称雕版印刷的版为梨枣,第②句为刻印社;根据“模传墨本”一词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可知第③句为碑帖馆;根据“画高山”一词可知第④句为书画社。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2.(2018扬州三模,3)下列对联中,适合悬挂在泰山风景区大门两侧的一组是(3分)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①摘星捧日,雄踞五岳之首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蔚霞蒸云,广纳万有之灵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②水木荣春晖,柳外东风花外雨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江山留胜迹,秦时明月汉时关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③山高则配天,阳鲁阴齐资化育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坤厚故载物,西河东海仰生成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④气备四时,与天地日月鬼神合其德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教垂万世,继尧舜禹汤文武作之师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　　B.①④　　C.②③　　D.②④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563277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根据第①联中的“雄踞五岳之首”和第③联中的“阳鲁阴齐”可知描写的是泰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山。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3.(2018姜堰中学、溧阳中学、前黄中学三校联考,5)对下面这个小故事的寓意理解有误的一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一个人在屋檐下躲雨,看见一个和尚正打伞走过,这个人说:“大师,普度一下众生吧!带我一段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如何?”和尚说:“我在雨里,你在檐下,而檐下无雨,你不需要我度。”这人立刻跳出檐下,站在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雨中说:“现在我也在雨中了,该度我了吧?”和尚说:“我也在雨中,你也在雨中。我没有被雨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淋,是因为有伞;你被雨淋,是因为无伞。所以不是我度自己,而是伞度我。所以不必找我,请自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找伞。”说完便走了。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A.自助者才有天助,何必“创造条件”求别人来“度”。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B.命运掌握在自己的手中,想不被雨淋,首先应自己找伞或寻找屋檐。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C.“度”人不一定是授人以伞,和尚其实是用禅的智慧“度”了这个人。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D.不愿意帮别人的人就像这个和尚一样,总会找到各种拒绝的理由。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506334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D　小故事中并没有和尚找理由不帮助别人之意。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4.(2018苏北四市期初,5)下列诗句与琴、棋、书、画四种技艺对应恰当的一项是(3分)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①世人尽学《兰亭》面,欲换凡骨无金丹。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②丹青忽借便,移向帝乡飞。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③蜀僧抱绿绮,西下峨眉峰。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④鸡鸭乌鹭玉楸枰,君臣黑白竞输赢。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A.①书　②画　③琴　④棋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B.①画　②琴　③棋　④书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C.①画　②书　③琴　④棋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D.①书　②琴　③棋　④画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420401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①中的“兰亭”指王羲之的《兰亭集序》,借指书法。②中的“丹青”指朱红色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和青色这两种颜色,借指绘画。③中的“绿绮”是古琴的别称,后人以此代指琴。④中的“黑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白”指围棋。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5.(2018连云港一模,5)下列诗句所描写的景色依时序排列,恰当的一项是(3分)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①迟日未能销野雪,晴花偏自犯江寒。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②帘卷西风,人比黄花瘦。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③微雨过,小荷翻。榴花开欲燃。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④六出飞花入户时,坐看青竹变琼枝。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A.①②③④　　B.①③②④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C.③①②④　　D.③④②①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63458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①为春,③为夏,②为秋,④为冬。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238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6.(2018常州一模,5)下列咏史诗所歌咏的历史人物,前后都相同的一组是(3分)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①画图省识春风面,环珮空归月夜魂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玉颜流落死天涯,琵琶却传来汉家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②他年锦里经祠庙,梁父吟成恨有馀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出师未捷身先死,长使英雄泪满襟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③可怜夜半虚前席,不问苍生问鬼神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天门日暮灵修远,瑶草春深佩服香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④回眸一笑百媚生,六宫粉黛无颜色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一骑红尘妃子笑,无人知是荔枝来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⑤世间豪杰英雄士,江左风流美丈夫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江东子弟多才俊,卷土重来未可知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A.①②④　　B.①③④　　C.②③⑤　　D.③④⑤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4870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A　①中两句说的都是王昭君,“画图省识春风面,环珮空归月夜魂”,“画图”指汉元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帝对后妃宫人们,只看图画不看人,把她们的命运完全交给画工们来摆布;“玉颜流落死天涯,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琵琶却传来汉家”,这是写王昭君和亲塞外。②都是指诸葛亮,“他年锦里经祠庙,梁父吟成恨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有馀”,“锦里”“祠庙”指的是锦里的武侯庙,“梁父吟”即《梁甫吟》,乐府楚调曲名;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“出师未捷身先死,长使英雄泪满襟”,“出师”指出师伐魏。③中的“可怜夜半虚前席,不问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苍生问鬼神”,出自李商隐的《贾生》,说的是贾谊;“天门日暮灵修远,瑶草春深佩服香”,说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的是屈原。④说的都是杨贵妃,“回眸一笑百媚生,六宫粉黛无颜色”,出自白居易的《长恨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歌》,是写杨贵妃的容貌;“一骑红尘妃子笑,无人知是荔枝来”,出自杜牧的《过华清宫绝句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三首》(其一),讲的是杨贵妃喜欢荔枝,皇帝找人快马相运。⑤中的“世间豪杰英雄士,江左风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流美丈夫”,说的是周瑜;“江东子弟多才俊,卷土重来未可知”,说的是项羽。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7.(2018扬州一模,3)下列对联中,属于纪念屈原的一组是(3分)(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①至圣无域泽天下　　　　　盛德有范垂人间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②旨远辞高,同风雅并举　　行廉志坚,与日月争光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③万顷重湖悲去国　　一江千古属斯人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④世上疮痍,诗中圣哲　　民间疾苦,笔底波澜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　　B.②③　　C.③④　　D.②④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348831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B　①中的“至圣”“泽天下”“盛德”等,表明是纪念孔子的对联。②中的“旨远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辞高”“行廉志坚”“与日月争光”都化用《屈原列传》中的语句,可知是纪念屈原的。③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中的“悲去国”指屈原被流放,“一江”指屈原的自尽地点汨罗江。④中的“诗中圣哲”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“民间疾苦”等,表明这是纪念忧国忧民的“诗圣”杜甫的对联。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8.(2018扬州期初,3)某服装店开业,老板的朋友送来四副贺联,其中最得体的一副是(3分)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A.锦绣乾坤真事业　经纶民国大文明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B.春满柜台宾客至　货盈橱架利源开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C.粉黛染山川秀色　丹青夺造化之工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D.愿将天上云霞色　化作人间锦绣裳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27739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D　A项对联说的是绸缎,B项对联说的是百货商店。C项从“粉黛”“丹青”可以看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出指的是绘画。只有D项“云霞色”“锦绣裳”与服装店相符合,故选D。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2.(2018江苏,3)下列诗句与所描绘的古代体育活动,对应全部正确的一项是(3分)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①乐手无踪洞箫吹,精灵盘丝任翻飞。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②雾縠云绡妙剪裁,好风相送上瑶台。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③浪设机关何所益,仅存边角未为雄。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④来疑神女从云下,去似姮娥到月边。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A.①下围棋　②荡秋千　③抖空竹　④放风筝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B.①抖空竹　②荡秋千　③下围棋　④放风筝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C.①下围棋　②放风筝　③抖空竹　④荡秋千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D.①抖空竹　②放风筝　③下围棋　④荡秋千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D　①结合关键词“洞箫吹”“盘丝”“翻飞”来判断。②“雾縠”是轻薄如雾的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纱,“云绡”指像云一样洁白的丝绸。两者都是制作材料,明确之后再结合关键词“剪裁”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“好风相送”来判断。③结合关键词“机关”“边角”“未为雄”来判断。④结合关键词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“来”“去”“从云下”“到月边”来判断。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9.(2018南京、盐城、连云港二模,4)下列楹联与场所不匹配的一项是(3分)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A.泗水文章昭日月,杏坛礼乐冠华夷。(文庙)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B.胸藏万汇凭吞吐,笔有千钧任翕张。(书房)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C.追摹古人得高趣,别出心意成一家。(宗祠)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D.法云广萌无遮会,慧日高悬有相天。(寺院)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A.“杏坛”是孔子讲学的地方,因此匹配文庙是符合的。B.“胸藏万汇凭吞吐,笔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有千钧任翕张”的意思是,胸中藏有万千个词汇凭你调用,即使笔下有千钧重,写作起来也能挥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洒自如。可以与书房匹配。C.该项讲的是对文学意趣的追求,用于宗祠不当。D.“法云广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萌”是与佛教有关,说其是寺院楹联是符合的。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10.(2017南通、泰州一模,3)某校举办对联大赛,下面是某学生就“岳阳楼、黄鹤楼、滕王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阁、蓬莱阁”四大名楼拟写的对联。所拟对联与楼名对应最恰当的一项是(3分)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①云鹤俱空横笛在,古今无尽大江流。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②海市蜃楼仙人境,忠臣孝子紫殿高。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③眼底乾坤千里月,胸中忧乐万重山。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④孤鹜落霞生秋水,才人江上送夕阳。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A.①③④②　　B.③①④②　　C.③②④①　　D.④②③①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88404" y="3623902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①云鹤俱空:橘皮画鹤的神话。与黄鹤楼相对应。②“海市蜃楼仙人境”指蓬莱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仙境,对应蓬莱阁。③“胸中忧乐”指《岳阳楼记》中的诗句“先天下之忧而忧,后天下之乐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而乐”,对应岳阳楼。④“孤鹜落霞生秋水”指《滕王阁序》中的句子“落霞与孤鹜齐飞,秋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水共长天一色”,对应滕王阁。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11.(2017南通一模,5)下面文段中最符合作者想法的一项是(3分)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生活开始变得简单:简单地吃,简单地睡,简单地面对人生中一切复杂烦琐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非常规律。因为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没有惊喜,也无须想象在正常行事之外,还有什么事情会来破坏已经安排好的一切。但总有一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些无关紧要的场景,像是餐桌上的一对咖啡杯,沙发上随意摆放的一双靠枕,在不经意之间,引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起我无尽的想象。真要说还有什么值得我期待的,大概也就是将一张张日历撕下的过程,因为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那提醒了我,别离的苦涩终会换来甜美的报偿。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A.人生从来多憾,还君明珠泪垂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B.别后思君之甚,欣信相逢有期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C.春尽絮飞不留,随风吹落谁家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D.爱情犹如春梦,醒来方知是空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34715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　文段的主旨体现在段落的后半部分,抓住“但总有一些无关紧要的场景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经意之间,引起我无尽的想象”和“因为那提醒了我,别离的苦涩终会换来甜美的报偿”,可提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炼概括答案。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238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12.(2017南通、扬州、泰州三模,4)某校文学社准备根据以下主题挑选学生习作,下列各组习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作与主题对应最恰当的一项是(3分)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主题一:月是故乡明　　　    主题二:向青春举杯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主题三:和平的钟声　　主题四:文化与传统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A.《母亲的微笑》　《青葱岁月》　《我看辛德勒》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《奇妙的昆虫》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B.《温暖的布鞋》　《成长的欢乐》　《人生驿站》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《肯德基印象》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C.《游子折柳》　《年轻的梦想》　《华沙之跪》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《秦腔古韵》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D.《风华正茂》　《原驰蜡象》　《将军白发征夫泪》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《北京的地坛》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534909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    《游子折柳》中“游子”“折柳”表示思乡、思念,与“月是故乡明”相符,《青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葱岁月》《年轻的梦想》与“向青春举杯”相符,《我看辛德勒》《华沙之跪》与“和平的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钟声”相符,《肯德基印象》《秦腔古韵》与“文化与传统”相符,故选C项。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13.(2017常州武进调研,5)下列有关各节日的诗句不恰当的一项是(3分)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A.元宵节:满城灯市荡春烟,宝月沉沉隔海天。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B.七夕节:天阶夜色凉如水,卧看牵牛织女星。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C.中秋节:无云世界秋三五,共看蟾盘上海涯。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D.重阳节:独写菖蒲竹叶杯,蓬城芳草踏初回。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A.“灯市”“春烟”可知是元宵节。B.“牵牛织女星”是七夕节。C.“秋三五”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“蟾盘”是中秋节。D.意为端午节采菖蒲、艾叶,到江边悼念屈原。与重阳节不符。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14.(2016南通一模,5)对下列材料理解不恰当的一项是(3分)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驴子听见蝉唱歌,被美妙动听的歌声打动,也想发出同样悦耳动听的声音,便羡慕地问他们吃些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什么才能发出如此美妙的声音来。蝉答道:“吃露水。”驴子便也只吃露水,没多久就饿死了。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A.要理性分析自身的条件。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B.要虚心听取别人的意见。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C.要选择恰当的学习对象。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D.要掌握变通的学习方法。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620976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　上述文段通过写驴子盲目模仿别人所导致悲剧的故事,阐述了学习借鉴他人,要理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性分析自身特点,选择恰当的学习对象,学会变通的道理。B项“要虚心听取别人的意见”属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无中生有。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15.(2016常州一中、南菁高中联考,3)下面是英国学者里基·特里维尔关于“战略环境评价”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的经典性定义,不能正确反映其主要信息的一项是(3分)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战略环境评价是指对政策、计划、规划及其替代方案的环境影响进行规范、系统、综合的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评价过程,包括根据评价结果提交的书面报告和把评价结果应用于决策之中。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A.环境影响　　B.评价过程　　C.书面报告　　D.应用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2991641"/>
            <a:ext cx="8127000" cy="1720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B　此题考查概括内容、提取信息的能力。首先应该从语法角度对句子加以分析,提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取核心成分,然后再将核心成分压缩。本段材料的主干是“战略环境评价是评价过程”,附加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成分是被定义的本质属性,包含三层意思:①评价的对象是“环境影响”;②评价的形式是书面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报告;③评价的意义在于把评价结果应用于决策之中。把上述三层意思的关键词提取出来即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750" y="1920071"/>
            <a:ext cx="8127000" cy="4238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1.(2018通、泰、扬、徐、淮、宿二模,5)某校文学社准备编写一本散文集,挑选了三组散文,要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为每组散文拟一个专题名称。所拟名称与各组散文对应最恰当的一项是(3分)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第一组:《登临黄鹤楼》《雨中访滕王阁》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《又到虎跑泉》《观壶口瀑布》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第二组:《菜畦蝴蝶飞》《耕牛的背影》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《袅袅炊烟升起》《麦苗青青》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第三组:《传统团圆饭》《幸福在元宵节》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《飘香的酥油茶》《洁白的哈达献给你》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A.亲近自然　儿时回忆　美好生活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B.行万里路　儿时回忆　潇洒人生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C.行万里路　田园风光　美好生活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D.亲近自然　田园风光　潇洒人生</a:t>
            </a:r>
            <a:endParaRPr lang="zh-CN" altLang="en-US" dirty="0"/>
          </a:p>
        </p:txBody>
      </p:sp>
      <p:sp>
        <p:nvSpPr>
          <p:cNvPr id="5" name="TextBox 11"/>
          <p:cNvSpPr txBox="1"/>
          <p:nvPr/>
        </p:nvSpPr>
        <p:spPr>
          <a:xfrm>
            <a:off x="2214546" y="991377"/>
            <a:ext cx="4657090" cy="894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高考模拟·综合题组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：40分钟   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：39分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第一组根据“登、访、到、观”判断,都是游记,可以归为“行万里路”专题;第二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组根据“菜畦、耕牛、炊烟、麦苗”判断,应归为“田园风光”一类;第三组根据各个标题猜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想文本内容,“团圆饭”“元宵节”“酥油茶”“洁白的哈达”,这些都与幸福、美好有关,应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归为“美好生活”专题。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2.(2018苏锡常镇四市一模,3)书院是中国古代民间教育机构,下列对联中不适合悬挂在书院的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A.东林讲学以来必有名世　　　　南方豪杰之士于兹为群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B.考古证今致用要关天下事　　先忧后乐存心先在秀才时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C.千百年楚材导源于此　　近世纪湘学与日争光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D.人至上圣贤书可耕可读　　德为绳祖宗恩当报当酬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265234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D项内容不适用于书院,用于祠堂。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7063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3.(2017江苏,3)下列对联中,适合悬挂在杜甫草堂的一组是(3分)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①为闻庐岳多真隐　别有天地非人间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②十年幕府悲秦月　一卷唐诗补蜀风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③狂到世人皆欲杀　醉来天子不能呼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④秋天一鹄先生骨　春水群鸥野老心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　　B.①④　　C.②③　　D.②④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74456"/>
            <a:ext cx="8127000" cy="2427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①此联是劳鸣勋题桃花源的对联。②“十年幕府悲秦月”是对杜甫在十年幕府生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活中看到朝廷腐败,国家混乱,民生疾苦而痛心疾首,哀婉叹息的总结;“一卷唐诗补蜀风”指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出杜甫希冀用一卷《茅屋为秋风所破歌》抒发胸臆,企求实现“大庇天下寒士俱欢颜”的愿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望。③此联赞美李白,为姚恭</a:t>
            </a:r>
            <a:r>
              <a:rPr lang="zh-CN" altLang="en-US" sz="922" kern="0" spc="-9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所撰。上下联均出自杜甫的诗句,上联“世人皆欲杀”出自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《不见》,下联化用《饮中八仙歌》。④此联节选自象予民题于杜甫草堂的对联。杜甫号少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陵野老,在自己的诗里曾用“飘飘何所似?天地一沙鸥”来形容自己,其《客至》中也有“舍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南舍北皆春水,但见群鸥日日来”的诗句。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5403348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疑难突破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解答此题,关键在于“知人论世”。题干明确对联要跟杜甫有关。④应不难判断,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因为学过《客至》一诗,对杜甫自号“少陵野老”也不陌生。由此可以排除A、C两项。①句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中“多真隐”不适用于杜甫,杜甫一生忧国忧民,未曾归隐。②句中“唐诗”“蜀”提示了其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与杜甫有关,只是学生不一定了解杜甫的“幕府”生活。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3.(2018苏州二模,5)下列对联中,适合悬挂在岳阳楼的一项是(3分)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①南极潇湘千里月　北通巫峡万重烟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②千载题诗到崔李　一楼抗势压江湖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③吴楚乾坤天下句　江湖廊庙古人情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④词赋千秋唯一序　江山万里独斯楼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　　B.①④　　C.②③　　D.②④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27739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A　由②中“崔李”可知是黄鹤楼,由④中“一序”可知是滕王阁,据此可排除②④,故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选A。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4.(2018江苏第二次全国大联考,5)下列诗句对应的节日正确的一项是(3分)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①暮云收尽溢清寒,银汉无声转玉盘。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②纸灰飞作白蝴蝶,泪血染成红杜鹃。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③千门万户曈曈日,总把新桃换旧符。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④日暮汉宫传蜡烛,轻烟散入五侯家。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A.①元宵节　②重阳节　③七夕节　④端午节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B.①元宵节　②清明节　③春节　　④端午节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C.①中秋节　②清明节　③春节　　④寒食节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D.①中秋节　②重阳节　③七夕节　④寒食节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①出自宋代苏轼的《阳关曲·中秋月》。②出自宋代高翥的《清明》。③出自宋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代王安石的《元日》,“新桃”指新制的桃符,“旧符”指旧的桃符。桃符,古代习俗,春节前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家家都将画有门神肖像或写有门神名字的两块桃木板,悬挂在大门两旁,用来驱鬼压邪。桃符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每年都要更换,后来用贴春联代替了。④出自唐代韩翃的《寒食》,寒食节在清明节前一二日,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这一天人们要禁烟火,不许生火做饭,只能吃冷食。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5.(2018泰州中学模拟,4)下列对联,用于某校百年校庆,最恰当的一项是(3分)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A.满腔热血育桃李,一片丹心扶栋梁。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B.画栋拂云联旧垒,玉兰绕砌缀新枝。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C.根深叶茂结硕果,笔健墨浓绘蓝图。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D.福星高照满庭乐,寿诞生辉合家欢。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A项用于歌颂老师。B项用于新校舍奠基。D项用于祝寿。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6.(2018扬州一中模拟,5)下面文章与栏目名称对应最准确的一项是(3分)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第一组:《天眼计划》《星穹之外》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《外星人谜踪》《月球上真的有水吗》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第二组:《“南山”是座什么山》《花木兰女扮男装的真相》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《朱自清与“背影”》《这个寒假读什么》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第三组:《我来倾听你的故事》《如何应对成长之痛》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《我和烦恼握手言和》《还我一双自由飞翔的翅膀》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A.魅力星球　校园随笔　心理诊室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B.宇宙探秘　校园随笔　依然故我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C.宇宙探秘　课堂内外　心理诊室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D.魅力星球　课堂内外　依然故我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504864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第一组属于探究宇宙某种奥秘类的文章,宜用“宇宙探秘”。第二组文章都与课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内课文有关,但又适当向课外延伸,宜用“课堂内外”。第三组文章都是针对心理问题提出应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对之策,或者处理方法,宜用“心理诊室”。故选C项。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7.(2018苏州期初调研,5)对下面一句话的理解正确的一项是(3分)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人生的阴影,是自己遮挡阳光造成的。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A.消除人生的阴影是违反客观规律的。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B.人与周围事物处于普遍联系之中。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C.外因无助于解决人生所面临的难题。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D.要从内因寻找摆脱困境的有效方法。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265234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D　这句话强调造成阴影的是自己,是内因,所以要从内因寻找摆脱困境的有效方法。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8.(2018高邮中学月考,5)下列诗句的意境,与“片石孤峰窥色相,清池皓月照禅心”最为相似的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A.鱼吹细浪摇歌扇,燕蹴飞花落舞筵。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B.一院落花无客醉,半窗残月有莺啼。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C.幽溪鹿过苔还静,深树云来鸟不知。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D.汉家城阙疑天上,秦地山川似镜中。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27739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例句是有关禅理的,体现心无杂念,宁静致远的心境。C项“鸟不知”体现心中的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空静。故C项与例句意境最为相似。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591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9.(2017南京、盐城一模,4)老师准备向学生介绍一些描写祖国山川风物的文学作品,打算按照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所写的地域编为两个专题。甲:巴山蜀水岭南。乙:骏马秋风塞上。下列作品与专题名称对应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①《锦江春色来天地——都江堰》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②《李清照的汴京情结》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③《不教胡马度阴山——呼和浩特》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④《共来百越文身地——柳州》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⑤《烟波浩渺岳阳楼》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⑥《秦时明月汉时关——天水》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⑦《锦官城外柏森森》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⑧《遥梦敦煌》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A.甲:②⑤⑦　乙:③④⑧　　　　B.甲:①④⑦　乙:③⑥⑧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C.甲:①⑤⑧　乙:③⑥⑦　　　　D.甲:①②⑤　乙:④⑥⑧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570628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B　这八个文学作品依次对应的地域分别是:四川、河南、内蒙古、广西、湖南、甘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肃、四川、甘肃。“巴山蜀水岭南”对应的是①④⑦;“骏马秋风塞上”对应的是③⑥⑧。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10.(2017徐州一模,4)下列对联与相关场所对应最恰当的一组是(3分)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①春露秋霜本支衍百世　　　　苹繁藻洁俎豆祝千秋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②竹韵松涛清自远　　风台月榭悄无言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③殿宇辉煌人杰地灵千古迹　　神功浩荡民安物阜万家春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④近贤门之居容光必照　　遵海滨而处明德惟馨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A.①祠堂　②庙宇　③宅第　④园林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B.①宅第　②庙宇　③园林　④祠堂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C.①祠堂　②园林　③庙宇　④宅第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D.①宅第　②园林　③庙宇　④祠堂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①句中“本支”喻子孙,“衍”同“延”,指绵延不绝。“俎豆”指宴客用的器具,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引申为祭祀意。②“竹韵松涛”“风台月榭”为园林之景。③“殿宇”写庙宇。④“贤门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之居”说宅第,“明德惟馨”说主人的美德。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11.(2017南京、盐城二模,4)高三毕业班的学生给语文老师赠送对联,下列最恰当的一副是(3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A.杏林分种逢春茂　　桔井挹泉滋蕙香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B.无字文章写古今　　有声画谱描人物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C.书味本长宜细索　　砚田可种勿抛荒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D.杏坛文章传承远　　楼观道德浸润深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277393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D　“杏坛”是传说中孔子聚徒讲学的地方。现多指教书授人的地方。A.以“杏林”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颂赞良医,“桔井”是中医药的代名词。B.“有声画谱描人物”指京剧艺术。C.“砚田可种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勿抛荒”指书法艺术。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12.(2016溧水高中三模,5)阅读下列文字,选出对“圣洁”的理解恰当的一项(3分)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安东每天独善其身,多读书,少说话,提高修养,净化心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灵,经过一段时间,他问上帝,自己是否足够圣洁了。上帝对他说:“鞋匠康德比你更圣洁。”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安东不服,来到康德的鞋店。他问:“你到底做了什么,让上帝认为你比我圣洁?”康德回答: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“我也不知道,我只不过是一个鞋匠而已。每次修鞋的时候,我总是将它当作上帝的鞋子来修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”安东对什么叫“圣洁”似乎若有所悟。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A.所谓“圣洁”,就是如同上帝一样对待每一位顾客。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B.所谓“圣洁”,就是提高修养,净化心灵。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C.所谓“圣洁”,就是用自身修养对待每一个人。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D.所谓“圣洁”,就是认真做好自己的本职工作。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9145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C　A项和D项仅仅把“上帝”理解为顾客,把“修鞋”理解为本职工作。B项为文段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中安东的做法,即提高修养,净化心灵。C项理解深刻,鞋匠康德之所以比安东更圣洁,是因为他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在“提高修养,净化心灵”的基础上去认真对待每一个人。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48501"/>
            <a:ext cx="8127000" cy="4238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4.(2016江苏,4)某同学从自己所写的文章里选出以下三组,为每组文章拟一标题,编成集子。所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拟标题与各组文章对应最恰当的一项是(3分)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第一组:《看见&lt;看见&gt;》《书虫诞生记》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《对话苏东坡》《家有书窝》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第二组:《同桌的你》《伴我同行》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《奔跑吧,兄弟》《没有麦田的守望者》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第三组:《感悟青春》《我的“离经叛道”的话》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《扪心自问》《当我发呆时我在想些什么》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A.读万卷书　　寸草春晖　　我思我在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B.悦读生活　　寸草春晖　　指点江山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C.悦读生活　　那些花儿　　我思我在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D.读万卷书　　那些花儿　　指点江山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503949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C　第一组的四篇文章,是写读书生活的,尤其是《家有书窝》更体现生活性,以“悦读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生活”为标题更恰当。“读万卷书”适合作为侧重于写读了很多书、明白了很多道理的文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章的集子名。第二组文章,是写生活中那些留下印象的人和事的,这些人和事都是一朵朵记忆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的花儿,用“那些花儿”为标题比较合适。“寸草春晖”则更适合于那些写小事反映大道理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的文章的集子名。第三组文章,都侧重于思考,宜用“我思我在”做集子名。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13.(2016扬州中学质检,5)下列对文段中画线句子的理解,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不正确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5月22日,莫言出席中拉人文交流研讨会发表演讲:“我不能说马尔克斯是当代世界上最伟大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的作家,但自20世纪60年代至今,世界上的确没有一本书像《百年孤独》那样产生广泛而持久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的影响。”莫言称,自己有一个与马尔克斯相见的幻想:“我甚至都想好了见到他时应该说的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第一句话,到了后来因为他身体欠佳,这个幻想没有变成现实,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我当年想好的见到马尔克斯时要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说的第一句话就是:先生,我在梦中曾经与你一起喝过咖啡,但哥伦比亚的咖啡里面,有点中国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绿茶的味道。”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A.这是一个颇富趣味的场景假设,体现了莫言语言的幽默。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B.咖啡与绿茶,是莫言对两种文化关系的比喻,说明了它们的平等。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C.哥伦比亚的文化也受到了中国文化的影响。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D.这句话意在说明中国文化与拉美文化的内在有一个天然的交互性。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5049736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B　这里用了借代,用“咖啡”与“绿茶”,代指两种不同的文化,而且这两种文化是互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相交融和相互影响的,文段中并没有谈到文化的“平等”这一话题,属于无中生有,其他三项理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解正确。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750" y="2134385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1.(2018南通中学月考,5)下列诗句中不含有神话传说的一项是(3分)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A.蓬山此去无多路,青鸟殷勤为探看。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B.怀旧空吟闻笛赋,到乡翻似烂柯人。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C.问讯吴刚何所有,吴刚捧出桂花酒。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D.一去紫台连朔漠,独留青冢向黄昏。</a:t>
            </a:r>
            <a:endParaRPr lang="zh-CN" altLang="en-US" dirty="0"/>
          </a:p>
        </p:txBody>
      </p:sp>
      <p:sp>
        <p:nvSpPr>
          <p:cNvPr id="5" name="TextBox 11"/>
          <p:cNvSpPr txBox="1"/>
          <p:nvPr/>
        </p:nvSpPr>
        <p:spPr>
          <a:xfrm>
            <a:off x="2953136" y="1205691"/>
            <a:ext cx="2608406" cy="8899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教师专用题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：30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分钟   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：27分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750" y="399177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D项所写对象为王昭君。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2.(2018泰州中学期初考试,5)下列诗句与荷花无关的是(3分)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A.菡萏香销翠叶残,西风愁起绿波间。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B.十里锦香看不断,西风明月棹歌还。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C.当轩对尊酒,四面芙蓉开。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D.绿艳闲且静,红衣浅复深。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063079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　这是王维的《红牡丹》中的前两句,写牡丹枝叶的情状。浓绿的叶子,安闲而静雅;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绿艳的叶子中,盛开着一朵朵红艳的牡丹。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3.(2017苏锡常镇四市一模,3)下列对联涉及的传统节日按一年中的时间先后排列正确的一项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①何处题诗酬锦句,有人送酒对黄花。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②叶脱疏桐秋正半,花开丛桂树齐香。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③禁火今年逢春早,飞花锁日为人忙。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④玉宇无尘一轮月,银花有艳万点灯。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A.②④①③　　B.④③②①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C.①②③④　　D.③④①②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①“送酒对黄花”中赏菊、饮菊花酒是指重阳节。②“秋正半”“花开丛桂”指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的是中秋节。③“禁火”“逢春早”“飞花”“为人忙”指的是清明节。④“一轮月”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“银花”“万点灯”指的是元宵节。按照时间先后排列,应为④③②①。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4.(2017如东、前黄、栟茶、马塘四校联考,5)下列各句没有反映流离经历的一项是(3分)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A.小楼昨夜又东风,故国不堪回首月明中。(李煜《虞美人》)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B.万里悲秋常作客,百年多病独登台。(杜甫《登高》)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C.送子涉淇,至于顿丘。(《诗经·氓》)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D.座中泣下谁最多?江州司马青衫湿。(白居易《琵琶行》)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27739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C　“送子涉淇,至于顿丘”写的是热恋中的卫国少女不辞路远,而将心爱的恋人送过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了淇水,来到了顿丘。表现了送别的依依不舍和对心上人的含情脉脉。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5.(2017扬州中学检测,5)下列诗词的作者或内容都与江苏地域无关的一项是(3分)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A.江流宛转绕芳甸,月照花林皆似霰。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B.月落乌啼霜满天,江枫渔火对愁眠。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C.东南形胜,三吴都会,钱塘自古繁华。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D.天下英雄谁敌手?曹刘。生子当如孙仲谋。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09522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　A项是《春江花月夜》中的句子,作者张若虚是扬州人。B项是张继《枫桥夜泊》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中的句子,另外两句是“姑苏城外寒山寺,夜半钟声到客船”,写的是苏州。C项是柳永《望海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潮》中的句子,其中“钱塘自古繁华”写的是杭州。D项出自辛弃疾的《南乡子·登京口北固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亭有怀》一词,是登临镇江北固山时写的作品。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6.(2016连云港灌云中学学情检测,5)对下列材料理解不恰当的一项是(3分)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两只蚂蚁想到桥那边去找食物,第一只蚂蚁顺着往上爬,刚爬到一半就掉了下来,如此反复了几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次。另一只蚂蚁看到这种情况,就绕过墙到了那边。第一只蚂蚁爬过墙时,另一只蚂蚁已将食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物吃完了。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A.正确的方法胜于盲目的坚持。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B.忽视方向的选择会误入歧途。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C.取得成功需要摒弃思维定式。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D.汲取他人教训可以少走弯路。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063211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B　文段通过两只蚂蚁采取不同的方法,得到了不同的结果的故事,阐述了取得成功需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要摒弃思维定式的重要性。其中另一只蚂蚁汲取了第一只蚂蚁的教训,避免了走弯路,说明选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择正确的方法的重要性。B项“方向的选择”与“误入歧途”与文段联系不紧密。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7.(2016扬州中学质检,5)对下面画线句寓意的理解,最准确的一项是(3分)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作家余华与一位餐馆老板聊天,谈到读书时,餐馆老板深有同感:“我常让厨师去品尝其他餐馆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的美食来提高自己的厨艺,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我发现总挑别人菜肴缺点的,没有进步;总夸别人菜肴优点的,倒成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了好厨师。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A.要成为优秀的厨师,更要学习别人菜肴的优点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B.金无足赤,人无完人,做出评价,应全面公正。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C.世间万物缺陷难免,多吸收其优点,才有长进。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D.读书做菜,都要既找别人缺点,也学别人优点。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首先要理解文段从生活小事中所折射的人生哲理,特别是画线句所强调的“多吸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收他人的优点,才能有所长进”的道理。A项仅停留于“厨师”与“菜肴”这一现象,未揭示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深刻的道理。B项是说要公正地评价他人。不符合画线句要表现的主旨。D项强调了既要找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别人缺点,也要学别人优点的道理,也不符合画线句要表现的主旨。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8.(2016镇江期末,5)下列四个选项中,对语段内容概括最准确的一项是(3分)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我们一定要找到自己的优势,并把这个优势发挥到极致。优势这块板越长越好,如果打破吉尼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斯世界纪录,那就更好了。这样,你就做到了卓越。而在这一个点上的超越,会给你带来更多的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资源和更多的成功。乔布斯是个完人吗?苹果公司是面面俱到吗?他们的每一块木板都比竞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争对手长吗?当他们能把产品做到人人喜欢,就几乎一切都有了。我们为什么没有苹果,没有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乔布斯,正因为我们总是追求样样不落人后,努力活在别人描绘的理想模式之中。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A.我们需要找出自己的优势且将其发挥到极致。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B.优势这块板越长越好,能打破吉尼斯世界纪录就更好。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C.我们总是追求样样不落人后,努力活在别人的模式中。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D.无论是人还是公司,都靠自己最长的那块板成功。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88530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A　B.概括不全面。C.从反面来说,不适宜作为最准确的概括句。D.是比喻说法,未直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接说理。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9.(2016姜堰、如东、前黄联考,5)下面是一首小诗,对其寓意理解最恰当的一项是(3分)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不顾一切捕捉蝴蝶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蝴蝶飞向了远方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静静地欣赏蝴蝶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蝴蝶落在你的肩上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A.得也是失,失也是得,有失必定会有得。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B.机遇产生于静静等待中,可遇不可求。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C.要力戒贪婪,与其占有美,不如欣赏美。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D.尊重对手,化敌为友,共建和谐的社会。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A.“得也是失”在诗中无依据,诗中并未写捕捉到蝴蝶,无所谓“得”,“蝴蝶飞向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了远方”也不是“失”。B.“静静等待”在诗中无依据,“蝴蝶落在你的肩上”不是“静静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等待”得来的,而是“静静地欣赏”获得的。C.“不顾一切捕捉蝴蝶”就是要占有美,是贪婪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的表现;“欣赏蝴蝶”即欣赏美。D.“对手”“敌”“友”等说法在诗中无依据。蝴蝶是美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的象征,不是“对手”,更不是“敌人”。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40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解题关键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解答该题的关键有两点:一是话题(文章)对象和标题角度要保持一致(主要判定对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象是否保持一致);二是若话题(文章)对象有多个则要判断多个对象的共同点,可以是内容的共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同点,亦可以是情感思想的共同点,还可以是时间、空间的共同点等。这道题的问题是选出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“所拟标题与各组文章对应最恰当的一项”,其主要对象是“自己所写的文章”。命题者已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经将12篇文章分为三组,然后用四个选项列出了“读万卷书、悦读生活,寸草春晖、那些花儿,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我思我在、指点江山”六个标题,我们只要从中判断出哪一个标题不合适就很容易找到突破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口。“寸草春晖”源自“谁言寸草心,报得三春晖”,比喻父母的恩情子女难以报答。用在第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二组“《同桌的你》《伴我同行》《奔跑吧,兄弟》《没有麦田的守望者》”是不合适的,这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样可以排除A和B。C和D答案最大的不同是“我思我在”和“指点江山”,看第三组文章—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—《感悟青春》《我的“离经叛道”的话》《扪心自问》《当我发呆时我在想些什么》,这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些都是所感所思所问所想,不是“指点江山”类的内容。因此只剩下C项是合适的。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5.(2016江苏,5)文化宫为评书、古琴、昆曲、木偶戏四个文艺演出专场各准备了一副对联,对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联与演出专场对应恰当的一项是(3分)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①假笑啼中真面目　　　　　　　新笙歌里古衣冠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②疑雨疑云颇多关节　　绘声绘影巧合连环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③白雪阳春传雅曲　　高山流水觅知音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④开幕几疑非傀儡　　舞台虽小有机关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A.①古琴　　②评书　　③昆曲　　④木偶戏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B.①昆曲　　②评书　　③古琴　　④木偶戏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C.①古琴　　②木偶戏　　③昆曲　　④评书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D.①昆曲　　②木偶戏　　③古琴　　④评书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34715"/>
            <a:ext cx="8127000" cy="1720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B　对联①,演员的假笑假哭反映的是当时人们的真实情况,现代人穿的是古人衣装,演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绎的是古时的生活,这是昆曲的特点。对联②,处处设疑,处处有悬念,绘声绘色再现情景,故事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环环相扣,这是评书的特点。对联③,白雪阳春,高山流水,传雅曲,觅知音,这是古琴的特点。对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联④,舞台上展示的形象,观众似乎认为是真的而非木偶,在小小的舞台上随意操纵机关,这是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木偶戏的特点。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解题关键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命题者把昆曲、评书、古琴、木偶戏四个文艺演出专场的对联作为出题点,这就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要求考生要对这四个文艺品种的特征有基本的了解,同时也要明白给出的对联的基本意思,这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样才能准确找到对联与演出专场对应恰当的一项。最容易判断的是“开幕几疑非傀儡　舞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台虽小有机关”,可以肯定是木偶戏。从“白雪阳春传雅曲　高山流水觅知音”可知“高山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流水”与古琴曲相关。确定了这两项,答案也就基本确定了。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29413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1.(2018浙江,6)阅读下面的文字,完成题目。(6分)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中国新闻出版研究院2018年4月18日在京发布第十五次全国国民阅读调查报告。报告显示,20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17年我国成年国民各种媒介(包括书报刊和数字出版物)的综合阅读率为80.3%,较2016年的79.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9%有所提升;数字化阅读方式(网络在线阅读、手机阅读、电子阅读器阅读等)的接触率为73.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0%,较2016年上升了4.8个百分点。成年国民各媒介综合阅读率与数字化阅读方式的接触率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保持增长势头。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调查还发现,有声阅读成为国民阅读新的增长点。2017年,我国成年国民的听书率为22.8%,较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2016年的17.0%提高了5.8个百分点;0—17周岁未成年人的听书率也有所增长。具体来看,未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成年人群体中,14—17周岁青少年的听书率最高,9—13周岁少年儿童和0—8周岁儿童的听书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率相差不大。同时,听书的方式也很多样。我国成年国民中,选择通过移动有声应用软件平台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听书的人最多,选择通过广播和微信语音推送听书的也占一定比例。</a:t>
            </a:r>
            <a:endParaRPr lang="zh-CN" altLang="en-US" dirty="0"/>
          </a:p>
        </p:txBody>
      </p:sp>
      <p:sp>
        <p:nvSpPr>
          <p:cNvPr id="34" name="TextBox 11"/>
          <p:cNvSpPr txBox="1"/>
          <p:nvPr/>
        </p:nvSpPr>
        <p:spPr>
          <a:xfrm>
            <a:off x="2357422" y="919939"/>
            <a:ext cx="4188967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B组  统一命题、省(区、市)卷题组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0FDCB077-4534-46D8-ABBB-0469D7A463B0}">
  <ds:schemaRefs/>
</ds:datastoreItem>
</file>

<file path=customXml/itemProps10.xml><?xml version="1.0" encoding="utf-8"?>
<ds:datastoreItem xmlns:ds="http://schemas.openxmlformats.org/officeDocument/2006/customXml" ds:itemID="{13703E84-D5F8-4824-952A-A452013D019A}">
  <ds:schemaRefs/>
</ds:datastoreItem>
</file>

<file path=customXml/itemProps11.xml><?xml version="1.0" encoding="utf-8"?>
<ds:datastoreItem xmlns:ds="http://schemas.openxmlformats.org/officeDocument/2006/customXml" ds:itemID="{D42C7700-A187-42B3-9213-226A1D793132}">
  <ds:schemaRefs/>
</ds:datastoreItem>
</file>

<file path=customXml/itemProps12.xml><?xml version="1.0" encoding="utf-8"?>
<ds:datastoreItem xmlns:ds="http://schemas.openxmlformats.org/officeDocument/2006/customXml" ds:itemID="{668D46F5-BDC9-421B-BB30-D9E09B1A963A}">
  <ds:schemaRefs/>
</ds:datastoreItem>
</file>

<file path=customXml/itemProps13.xml><?xml version="1.0" encoding="utf-8"?>
<ds:datastoreItem xmlns:ds="http://schemas.openxmlformats.org/officeDocument/2006/customXml" ds:itemID="{083C58C4-AA05-40F4-B5C7-45E8BE39F485}">
  <ds:schemaRefs/>
</ds:datastoreItem>
</file>

<file path=customXml/itemProps14.xml><?xml version="1.0" encoding="utf-8"?>
<ds:datastoreItem xmlns:ds="http://schemas.openxmlformats.org/officeDocument/2006/customXml" ds:itemID="{C196668F-933A-4F21-B0F7-26D45AEED2D5}">
  <ds:schemaRefs/>
</ds:datastoreItem>
</file>

<file path=customXml/itemProps15.xml><?xml version="1.0" encoding="utf-8"?>
<ds:datastoreItem xmlns:ds="http://schemas.openxmlformats.org/officeDocument/2006/customXml" ds:itemID="{252DC0E5-7E53-4A82-A4FA-0890AB1404F8}">
  <ds:schemaRefs/>
</ds:datastoreItem>
</file>

<file path=customXml/itemProps16.xml><?xml version="1.0" encoding="utf-8"?>
<ds:datastoreItem xmlns:ds="http://schemas.openxmlformats.org/officeDocument/2006/customXml" ds:itemID="{5672E3D5-E5DC-4158-A1DA-FE3DEAD5C64C}">
  <ds:schemaRefs/>
</ds:datastoreItem>
</file>

<file path=customXml/itemProps17.xml><?xml version="1.0" encoding="utf-8"?>
<ds:datastoreItem xmlns:ds="http://schemas.openxmlformats.org/officeDocument/2006/customXml" ds:itemID="{5E80D7BC-76A4-421B-85B8-712BE777A894}">
  <ds:schemaRefs/>
</ds:datastoreItem>
</file>

<file path=customXml/itemProps18.xml><?xml version="1.0" encoding="utf-8"?>
<ds:datastoreItem xmlns:ds="http://schemas.openxmlformats.org/officeDocument/2006/customXml" ds:itemID="{567D8187-3818-4357-B1AC-ACBC901849E4}">
  <ds:schemaRefs/>
</ds:datastoreItem>
</file>

<file path=customXml/itemProps19.xml><?xml version="1.0" encoding="utf-8"?>
<ds:datastoreItem xmlns:ds="http://schemas.openxmlformats.org/officeDocument/2006/customXml" ds:itemID="{CFE0C62B-F3C6-49A7-8E15-4C8BD29A5049}">
  <ds:schemaRefs/>
</ds:datastoreItem>
</file>

<file path=customXml/itemProps2.xml><?xml version="1.0" encoding="utf-8"?>
<ds:datastoreItem xmlns:ds="http://schemas.openxmlformats.org/officeDocument/2006/customXml" ds:itemID="{129E0520-46FE-47CA-8589-031E35339340}">
  <ds:schemaRefs/>
</ds:datastoreItem>
</file>

<file path=customXml/itemProps20.xml><?xml version="1.0" encoding="utf-8"?>
<ds:datastoreItem xmlns:ds="http://schemas.openxmlformats.org/officeDocument/2006/customXml" ds:itemID="{DE7A8A42-A527-4248-A9A4-38FACC4F15F1}">
  <ds:schemaRefs/>
</ds:datastoreItem>
</file>

<file path=customXml/itemProps21.xml><?xml version="1.0" encoding="utf-8"?>
<ds:datastoreItem xmlns:ds="http://schemas.openxmlformats.org/officeDocument/2006/customXml" ds:itemID="{6D0F392D-EC14-411E-9A54-720AED697DC9}">
  <ds:schemaRefs/>
</ds:datastoreItem>
</file>

<file path=customXml/itemProps22.xml><?xml version="1.0" encoding="utf-8"?>
<ds:datastoreItem xmlns:ds="http://schemas.openxmlformats.org/officeDocument/2006/customXml" ds:itemID="{46FB0CC6-9AA8-4031-BB2A-00DA87384BCA}">
  <ds:schemaRefs/>
</ds:datastoreItem>
</file>

<file path=customXml/itemProps23.xml><?xml version="1.0" encoding="utf-8"?>
<ds:datastoreItem xmlns:ds="http://schemas.openxmlformats.org/officeDocument/2006/customXml" ds:itemID="{DEB9073B-3050-43E4-8456-18DA24EA499C}">
  <ds:schemaRefs/>
</ds:datastoreItem>
</file>

<file path=customXml/itemProps24.xml><?xml version="1.0" encoding="utf-8"?>
<ds:datastoreItem xmlns:ds="http://schemas.openxmlformats.org/officeDocument/2006/customXml" ds:itemID="{3AF5D350-DBA0-48BC-9318-7B383A23F088}">
  <ds:schemaRefs/>
</ds:datastoreItem>
</file>

<file path=customXml/itemProps25.xml><?xml version="1.0" encoding="utf-8"?>
<ds:datastoreItem xmlns:ds="http://schemas.openxmlformats.org/officeDocument/2006/customXml" ds:itemID="{8A85D8FB-6546-43C1-8B8F-6E8EAFA0048F}">
  <ds:schemaRefs/>
</ds:datastoreItem>
</file>

<file path=customXml/itemProps26.xml><?xml version="1.0" encoding="utf-8"?>
<ds:datastoreItem xmlns:ds="http://schemas.openxmlformats.org/officeDocument/2006/customXml" ds:itemID="{717D361D-3704-4EEB-AE69-6AD5F3B0FF6B}">
  <ds:schemaRefs/>
</ds:datastoreItem>
</file>

<file path=customXml/itemProps27.xml><?xml version="1.0" encoding="utf-8"?>
<ds:datastoreItem xmlns:ds="http://schemas.openxmlformats.org/officeDocument/2006/customXml" ds:itemID="{5AAE1112-5F52-4C4E-B98B-1BBBD0768093}">
  <ds:schemaRefs/>
</ds:datastoreItem>
</file>

<file path=customXml/itemProps28.xml><?xml version="1.0" encoding="utf-8"?>
<ds:datastoreItem xmlns:ds="http://schemas.openxmlformats.org/officeDocument/2006/customXml" ds:itemID="{8239832E-47AB-452B-822B-F827EFD9ADC7}">
  <ds:schemaRefs/>
</ds:datastoreItem>
</file>

<file path=customXml/itemProps29.xml><?xml version="1.0" encoding="utf-8"?>
<ds:datastoreItem xmlns:ds="http://schemas.openxmlformats.org/officeDocument/2006/customXml" ds:itemID="{9684AB77-2860-4DB2-B03E-310F4D860861}">
  <ds:schemaRefs/>
</ds:datastoreItem>
</file>

<file path=customXml/itemProps3.xml><?xml version="1.0" encoding="utf-8"?>
<ds:datastoreItem xmlns:ds="http://schemas.openxmlformats.org/officeDocument/2006/customXml" ds:itemID="{D7982934-24EC-4BBA-B3E1-532F024B4233}">
  <ds:schemaRefs/>
</ds:datastoreItem>
</file>

<file path=customXml/itemProps30.xml><?xml version="1.0" encoding="utf-8"?>
<ds:datastoreItem xmlns:ds="http://schemas.openxmlformats.org/officeDocument/2006/customXml" ds:itemID="{4598D762-3E01-4516-BBCF-44893F834BE9}">
  <ds:schemaRefs/>
</ds:datastoreItem>
</file>

<file path=customXml/itemProps31.xml><?xml version="1.0" encoding="utf-8"?>
<ds:datastoreItem xmlns:ds="http://schemas.openxmlformats.org/officeDocument/2006/customXml" ds:itemID="{DB6E4CF1-C559-4C8E-9B8D-5E94A8BCF684}">
  <ds:schemaRefs/>
</ds:datastoreItem>
</file>

<file path=customXml/itemProps32.xml><?xml version="1.0" encoding="utf-8"?>
<ds:datastoreItem xmlns:ds="http://schemas.openxmlformats.org/officeDocument/2006/customXml" ds:itemID="{DFBDCB71-CE35-4DD1-83A2-1744CF970EA6}">
  <ds:schemaRefs/>
</ds:datastoreItem>
</file>

<file path=customXml/itemProps33.xml><?xml version="1.0" encoding="utf-8"?>
<ds:datastoreItem xmlns:ds="http://schemas.openxmlformats.org/officeDocument/2006/customXml" ds:itemID="{B1AE5BA8-D411-458D-95AB-DEE50DFD9701}">
  <ds:schemaRefs/>
</ds:datastoreItem>
</file>

<file path=customXml/itemProps34.xml><?xml version="1.0" encoding="utf-8"?>
<ds:datastoreItem xmlns:ds="http://schemas.openxmlformats.org/officeDocument/2006/customXml" ds:itemID="{CBAC10DF-5340-4FD6-AAC2-0FB583C9CB22}">
  <ds:schemaRefs/>
</ds:datastoreItem>
</file>

<file path=customXml/itemProps35.xml><?xml version="1.0" encoding="utf-8"?>
<ds:datastoreItem xmlns:ds="http://schemas.openxmlformats.org/officeDocument/2006/customXml" ds:itemID="{801244B0-748E-4B57-AF05-E446C481060E}">
  <ds:schemaRefs/>
</ds:datastoreItem>
</file>

<file path=customXml/itemProps36.xml><?xml version="1.0" encoding="utf-8"?>
<ds:datastoreItem xmlns:ds="http://schemas.openxmlformats.org/officeDocument/2006/customXml" ds:itemID="{7884F035-F858-4D87-BB6E-B05273A39E08}">
  <ds:schemaRefs/>
</ds:datastoreItem>
</file>

<file path=customXml/itemProps37.xml><?xml version="1.0" encoding="utf-8"?>
<ds:datastoreItem xmlns:ds="http://schemas.openxmlformats.org/officeDocument/2006/customXml" ds:itemID="{62F9038B-BA15-4369-B336-0CE9FDC330A8}">
  <ds:schemaRefs/>
</ds:datastoreItem>
</file>

<file path=customXml/itemProps38.xml><?xml version="1.0" encoding="utf-8"?>
<ds:datastoreItem xmlns:ds="http://schemas.openxmlformats.org/officeDocument/2006/customXml" ds:itemID="{D4378961-1E13-4624-8946-1F75E5E90A85}">
  <ds:schemaRefs/>
</ds:datastoreItem>
</file>

<file path=customXml/itemProps39.xml><?xml version="1.0" encoding="utf-8"?>
<ds:datastoreItem xmlns:ds="http://schemas.openxmlformats.org/officeDocument/2006/customXml" ds:itemID="{F0DC698C-AEFF-4842-97F5-D28E23DC91F5}">
  <ds:schemaRefs/>
</ds:datastoreItem>
</file>

<file path=customXml/itemProps4.xml><?xml version="1.0" encoding="utf-8"?>
<ds:datastoreItem xmlns:ds="http://schemas.openxmlformats.org/officeDocument/2006/customXml" ds:itemID="{4886A5D5-8BCF-489A-A1E7-6987FF21AD35}">
  <ds:schemaRefs/>
</ds:datastoreItem>
</file>

<file path=customXml/itemProps40.xml><?xml version="1.0" encoding="utf-8"?>
<ds:datastoreItem xmlns:ds="http://schemas.openxmlformats.org/officeDocument/2006/customXml" ds:itemID="{31211A77-5E3A-49BC-83F5-EB47FB948B8A}">
  <ds:schemaRefs/>
</ds:datastoreItem>
</file>

<file path=customXml/itemProps41.xml><?xml version="1.0" encoding="utf-8"?>
<ds:datastoreItem xmlns:ds="http://schemas.openxmlformats.org/officeDocument/2006/customXml" ds:itemID="{47C0CCCF-F3A7-4DAA-AF73-E807993F0650}">
  <ds:schemaRefs/>
</ds:datastoreItem>
</file>

<file path=customXml/itemProps42.xml><?xml version="1.0" encoding="utf-8"?>
<ds:datastoreItem xmlns:ds="http://schemas.openxmlformats.org/officeDocument/2006/customXml" ds:itemID="{32284AA5-A344-4F6B-B8ED-396CF97EEFC8}">
  <ds:schemaRefs/>
</ds:datastoreItem>
</file>

<file path=customXml/itemProps43.xml><?xml version="1.0" encoding="utf-8"?>
<ds:datastoreItem xmlns:ds="http://schemas.openxmlformats.org/officeDocument/2006/customXml" ds:itemID="{0086CDED-AAA8-466E-9CA5-6FE85C18DF8E}">
  <ds:schemaRefs/>
</ds:datastoreItem>
</file>

<file path=customXml/itemProps44.xml><?xml version="1.0" encoding="utf-8"?>
<ds:datastoreItem xmlns:ds="http://schemas.openxmlformats.org/officeDocument/2006/customXml" ds:itemID="{D27EBA94-4DEC-4905-9AB2-F72BC64B2330}">
  <ds:schemaRefs/>
</ds:datastoreItem>
</file>

<file path=customXml/itemProps45.xml><?xml version="1.0" encoding="utf-8"?>
<ds:datastoreItem xmlns:ds="http://schemas.openxmlformats.org/officeDocument/2006/customXml" ds:itemID="{D09FFEC5-3697-4E4C-8F4A-6E3BA6771865}">
  <ds:schemaRefs/>
</ds:datastoreItem>
</file>

<file path=customXml/itemProps46.xml><?xml version="1.0" encoding="utf-8"?>
<ds:datastoreItem xmlns:ds="http://schemas.openxmlformats.org/officeDocument/2006/customXml" ds:itemID="{3FE8E4A8-7CF6-4F7F-B8B7-7D350F3D7212}">
  <ds:schemaRefs/>
</ds:datastoreItem>
</file>

<file path=customXml/itemProps47.xml><?xml version="1.0" encoding="utf-8"?>
<ds:datastoreItem xmlns:ds="http://schemas.openxmlformats.org/officeDocument/2006/customXml" ds:itemID="{27E6293C-E58E-4EF7-9C78-59E98C6A4861}">
  <ds:schemaRefs/>
</ds:datastoreItem>
</file>

<file path=customXml/itemProps48.xml><?xml version="1.0" encoding="utf-8"?>
<ds:datastoreItem xmlns:ds="http://schemas.openxmlformats.org/officeDocument/2006/customXml" ds:itemID="{42263163-A249-4DFD-AB49-2516D3686FEE}">
  <ds:schemaRefs/>
</ds:datastoreItem>
</file>

<file path=customXml/itemProps49.xml><?xml version="1.0" encoding="utf-8"?>
<ds:datastoreItem xmlns:ds="http://schemas.openxmlformats.org/officeDocument/2006/customXml" ds:itemID="{C52D75A8-6D91-4CE7-8BA5-C9F8DDA74FF9}">
  <ds:schemaRefs/>
</ds:datastoreItem>
</file>

<file path=customXml/itemProps5.xml><?xml version="1.0" encoding="utf-8"?>
<ds:datastoreItem xmlns:ds="http://schemas.openxmlformats.org/officeDocument/2006/customXml" ds:itemID="{58D9C3F3-468B-4ED8-8ADF-16D404E68DE5}">
  <ds:schemaRefs/>
</ds:datastoreItem>
</file>

<file path=customXml/itemProps50.xml><?xml version="1.0" encoding="utf-8"?>
<ds:datastoreItem xmlns:ds="http://schemas.openxmlformats.org/officeDocument/2006/customXml" ds:itemID="{1DD0A52F-9E5B-4779-BADA-39DFEF06B164}">
  <ds:schemaRefs/>
</ds:datastoreItem>
</file>

<file path=customXml/itemProps51.xml><?xml version="1.0" encoding="utf-8"?>
<ds:datastoreItem xmlns:ds="http://schemas.openxmlformats.org/officeDocument/2006/customXml" ds:itemID="{669DBF37-6255-4911-AB0F-C36B6A77BF9E}">
  <ds:schemaRefs/>
</ds:datastoreItem>
</file>

<file path=customXml/itemProps52.xml><?xml version="1.0" encoding="utf-8"?>
<ds:datastoreItem xmlns:ds="http://schemas.openxmlformats.org/officeDocument/2006/customXml" ds:itemID="{327ADC0D-81F2-4656-ADAB-5026B3C8CB73}">
  <ds:schemaRefs/>
</ds:datastoreItem>
</file>

<file path=customXml/itemProps53.xml><?xml version="1.0" encoding="utf-8"?>
<ds:datastoreItem xmlns:ds="http://schemas.openxmlformats.org/officeDocument/2006/customXml" ds:itemID="{C3885CC7-6813-4128-B048-130E41CE802F}">
  <ds:schemaRefs/>
</ds:datastoreItem>
</file>

<file path=customXml/itemProps54.xml><?xml version="1.0" encoding="utf-8"?>
<ds:datastoreItem xmlns:ds="http://schemas.openxmlformats.org/officeDocument/2006/customXml" ds:itemID="{61CB03B3-1A2E-4A76-8D88-6E5406EF61F6}">
  <ds:schemaRefs/>
</ds:datastoreItem>
</file>

<file path=customXml/itemProps55.xml><?xml version="1.0" encoding="utf-8"?>
<ds:datastoreItem xmlns:ds="http://schemas.openxmlformats.org/officeDocument/2006/customXml" ds:itemID="{CABC0750-D333-4103-AE57-B47C56C82BDD}">
  <ds:schemaRefs/>
</ds:datastoreItem>
</file>

<file path=customXml/itemProps56.xml><?xml version="1.0" encoding="utf-8"?>
<ds:datastoreItem xmlns:ds="http://schemas.openxmlformats.org/officeDocument/2006/customXml" ds:itemID="{29E00703-99E0-4457-9D7C-D9AFF07819B3}">
  <ds:schemaRefs/>
</ds:datastoreItem>
</file>

<file path=customXml/itemProps57.xml><?xml version="1.0" encoding="utf-8"?>
<ds:datastoreItem xmlns:ds="http://schemas.openxmlformats.org/officeDocument/2006/customXml" ds:itemID="{F8FBF2E9-C294-44C8-A5EC-82F27B846AED}">
  <ds:schemaRefs/>
</ds:datastoreItem>
</file>

<file path=customXml/itemProps58.xml><?xml version="1.0" encoding="utf-8"?>
<ds:datastoreItem xmlns:ds="http://schemas.openxmlformats.org/officeDocument/2006/customXml" ds:itemID="{AFF4963B-1116-44AE-B2C1-A40930E357F9}">
  <ds:schemaRefs/>
</ds:datastoreItem>
</file>

<file path=customXml/itemProps6.xml><?xml version="1.0" encoding="utf-8"?>
<ds:datastoreItem xmlns:ds="http://schemas.openxmlformats.org/officeDocument/2006/customXml" ds:itemID="{38470227-77F8-4B57-93EB-DE0CF47B1CB5}">
  <ds:schemaRefs/>
</ds:datastoreItem>
</file>

<file path=customXml/itemProps7.xml><?xml version="1.0" encoding="utf-8"?>
<ds:datastoreItem xmlns:ds="http://schemas.openxmlformats.org/officeDocument/2006/customXml" ds:itemID="{0DF459FF-7D8D-4B85-9CCA-C39A61B4366F}">
  <ds:schemaRefs/>
</ds:datastoreItem>
</file>

<file path=customXml/itemProps8.xml><?xml version="1.0" encoding="utf-8"?>
<ds:datastoreItem xmlns:ds="http://schemas.openxmlformats.org/officeDocument/2006/customXml" ds:itemID="{4F1AEE15-50FB-4A81-AB9F-5E374725ED68}">
  <ds:schemaRefs/>
</ds:datastoreItem>
</file>

<file path=customXml/itemProps9.xml><?xml version="1.0" encoding="utf-8"?>
<ds:datastoreItem xmlns:ds="http://schemas.openxmlformats.org/officeDocument/2006/customXml" ds:itemID="{369FB9D9-4196-4D41-99B1-60BC8218C8B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132</TotalTime>
  <Words>1805</Words>
  <Application>Microsoft Office PowerPoint</Application>
  <PresentationFormat>自定义</PresentationFormat>
  <Paragraphs>418</Paragraphs>
  <Slides>59</Slides>
  <Notes>58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0" baseType="lpstr">
      <vt:lpstr>主题1</vt:lpstr>
      <vt:lpstr>高考语文 (江苏省专用)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 </dc:subject>
  <dc:creator> </dc:creator>
  <cp:keywords> </cp:keywords>
  <dc:description> </dc:description>
  <cp:lastModifiedBy>User</cp:lastModifiedBy>
  <cp:revision>129</cp:revision>
  <dcterms:modified xsi:type="dcterms:W3CDTF">2019-03-06T07:53:46Z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 </vt:lpwstr>
  </property>
</Properties>
</file>