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259" r:id="rId4"/>
    <p:sldId id="264" r:id="rId5"/>
    <p:sldId id="265" r:id="rId6"/>
    <p:sldId id="266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82" r:id="rId16"/>
    <p:sldId id="276" r:id="rId17"/>
    <p:sldId id="277" r:id="rId18"/>
    <p:sldId id="278" r:id="rId19"/>
    <p:sldId id="279" r:id="rId20"/>
    <p:sldId id="280" r:id="rId21"/>
    <p:sldId id="289" r:id="rId22"/>
    <p:sldId id="281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3C6BF-17B0-4C4C-93BE-782C4EC7A1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1E5E0-596D-4F16-AEC1-72F78B14E5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93189" y="1761119"/>
            <a:ext cx="5070188" cy="17532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en-US" altLang="zh-CN" sz="54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zh-CN" alt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修  辞   手  法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79512" y="1268760"/>
            <a:ext cx="8153400" cy="36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设问</a:t>
            </a:r>
            <a:r>
              <a:rPr lang="zh-CN" altLang="zh-CN" sz="2400" b="1" dirty="0"/>
              <a:t>：为了引起读者的注意或思考，先自行提出问题，再自己进行回答。即</a:t>
            </a:r>
            <a:r>
              <a:rPr lang="zh-CN" altLang="zh-CN" sz="2400" b="1" dirty="0">
                <a:solidFill>
                  <a:srgbClr val="FF0000"/>
                </a:solidFill>
              </a:rPr>
              <a:t>明知故问</a:t>
            </a:r>
            <a:r>
              <a:rPr lang="zh-CN" altLang="zh-CN" sz="2400" b="1" dirty="0"/>
              <a:t>，</a:t>
            </a:r>
            <a:r>
              <a:rPr lang="zh-CN" altLang="zh-CN" sz="2400" b="1" dirty="0">
                <a:solidFill>
                  <a:srgbClr val="FF0000"/>
                </a:solidFill>
              </a:rPr>
              <a:t>自问自答</a:t>
            </a:r>
            <a:r>
              <a:rPr lang="zh-CN" altLang="zh-CN" sz="2400" b="1" dirty="0"/>
              <a:t>。</a:t>
            </a:r>
            <a:endParaRPr lang="zh-CN" altLang="zh-CN" sz="2400" b="1" dirty="0"/>
          </a:p>
          <a:p>
            <a:pPr>
              <a:lnSpc>
                <a:spcPct val="200000"/>
              </a:lnSpc>
            </a:pPr>
            <a:r>
              <a:rPr lang="zh-CN" altLang="zh-CN" sz="2400" b="1" dirty="0"/>
              <a:t>    设问这种修辞手法，可以引起读者的注意和思考，强调了实践的重要性。 </a:t>
            </a:r>
            <a:endParaRPr lang="zh-CN" altLang="zh-CN" sz="2400" b="1" dirty="0"/>
          </a:p>
          <a:p>
            <a:pPr>
              <a:lnSpc>
                <a:spcPct val="200000"/>
              </a:lnSpc>
            </a:pPr>
            <a:r>
              <a:rPr lang="zh-CN" altLang="zh-CN" sz="2400" b="1" dirty="0"/>
              <a:t> 如：人的聪明才智是天生的吗？不是，是从实践中得来的。    </a:t>
            </a:r>
            <a:endParaRPr lang="zh-CN" altLang="zh-CN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23528" y="1556792"/>
            <a:ext cx="8153400" cy="3627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Bef>
                <a:spcPct val="50000"/>
              </a:spcBef>
            </a:pPr>
            <a:r>
              <a:rPr lang="zh-CN" altLang="zh-CN" sz="2800" b="1" dirty="0">
                <a:solidFill>
                  <a:srgbClr val="FF0000"/>
                </a:solidFill>
              </a:rPr>
              <a:t>反问</a:t>
            </a:r>
            <a:r>
              <a:rPr lang="zh-CN" altLang="zh-CN" sz="2800" b="1" dirty="0"/>
              <a:t>：反问将明确的意思用问句的形式表达出来，即</a:t>
            </a:r>
            <a:r>
              <a:rPr lang="zh-CN" altLang="zh-CN" sz="2800" b="1" dirty="0">
                <a:solidFill>
                  <a:srgbClr val="FF0000"/>
                </a:solidFill>
              </a:rPr>
              <a:t>只问不答，问中有答</a:t>
            </a:r>
            <a:r>
              <a:rPr lang="zh-CN" altLang="zh-CN" sz="2800" b="1" dirty="0"/>
              <a:t>。也就是说：用肯定的形式来表示否定，用否定的形式来表示肯定。</a:t>
            </a:r>
            <a:endParaRPr lang="zh-CN" altLang="zh-CN" sz="2800" b="1" dirty="0"/>
          </a:p>
          <a:p>
            <a:pPr algn="just">
              <a:lnSpc>
                <a:spcPct val="200000"/>
              </a:lnSpc>
              <a:spcBef>
                <a:spcPct val="50000"/>
              </a:spcBef>
            </a:pPr>
            <a:r>
              <a:rPr lang="zh-CN" altLang="zh-CN" sz="2800" dirty="0"/>
              <a:t> </a:t>
            </a:r>
            <a:r>
              <a:rPr lang="zh-CN" altLang="zh-CN" sz="2800" b="1" dirty="0"/>
              <a:t>如：不劳动，连棵花也养不活，这难道不是真理吗？</a:t>
            </a:r>
            <a:r>
              <a:rPr lang="zh-CN" altLang="zh-CN" sz="2800" dirty="0"/>
              <a:t> </a:t>
            </a:r>
            <a:endParaRPr lang="zh-CN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81000" y="533400"/>
            <a:ext cx="8646886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             </a:t>
            </a:r>
            <a:r>
              <a:rPr lang="zh-CN" altLang="zh-CN" sz="2800" b="1" dirty="0" smtClean="0">
                <a:solidFill>
                  <a:srgbClr val="3333FF"/>
                </a:solidFill>
                <a:latin typeface="+mn-ea"/>
              </a:rPr>
              <a:t>设问</a:t>
            </a:r>
            <a:r>
              <a:rPr lang="zh-CN" altLang="zh-CN" sz="2800" b="1" dirty="0">
                <a:solidFill>
                  <a:srgbClr val="3333FF"/>
                </a:solidFill>
                <a:latin typeface="+mn-ea"/>
              </a:rPr>
              <a:t>与</a:t>
            </a:r>
            <a:r>
              <a:rPr lang="zh-CN" altLang="zh-CN" sz="2800" b="1" dirty="0" smtClean="0">
                <a:solidFill>
                  <a:srgbClr val="3333FF"/>
                </a:solidFill>
                <a:latin typeface="+mn-ea"/>
              </a:rPr>
              <a:t>反问</a:t>
            </a:r>
            <a:r>
              <a:rPr lang="zh-CN" altLang="en-US" sz="2800" b="1" dirty="0" smtClean="0">
                <a:solidFill>
                  <a:srgbClr val="3333FF"/>
                </a:solidFill>
                <a:latin typeface="+mn-ea"/>
              </a:rPr>
              <a:t>的区别</a:t>
            </a:r>
            <a:endParaRPr lang="zh-CN" altLang="zh-CN" sz="2800" b="1" dirty="0" smtClean="0">
              <a:solidFill>
                <a:srgbClr val="3333FF"/>
              </a:solidFill>
              <a:latin typeface="+mn-ea"/>
            </a:endParaRPr>
          </a:p>
          <a:p>
            <a:r>
              <a:rPr lang="zh-CN" altLang="zh-CN" sz="2800" b="1" dirty="0" smtClean="0">
                <a:latin typeface="+mn-ea"/>
              </a:rPr>
              <a:t>你不遵守纪律，难道不该挨批评吗？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 smtClean="0">
                <a:latin typeface="+mn-ea"/>
              </a:rPr>
              <a:t>                                                               </a:t>
            </a:r>
            <a:endParaRPr lang="en-US" altLang="zh-CN" sz="2800" b="1" dirty="0" smtClean="0">
              <a:latin typeface="+mn-ea"/>
            </a:endParaRPr>
          </a:p>
          <a:p>
            <a:r>
              <a:rPr lang="zh-CN" altLang="zh-CN" sz="2800" b="1" dirty="0" smtClean="0">
                <a:latin typeface="+mn-ea"/>
              </a:rPr>
              <a:t>是</a:t>
            </a:r>
            <a:r>
              <a:rPr lang="zh-CN" altLang="zh-CN" sz="2800" b="1" dirty="0">
                <a:latin typeface="+mn-ea"/>
              </a:rPr>
              <a:t>谁创造了人类世界？是我们的劳动群众</a:t>
            </a:r>
            <a:r>
              <a:rPr lang="zh-CN" altLang="zh-CN" sz="2800" b="1" dirty="0" smtClean="0">
                <a:latin typeface="+mn-ea"/>
              </a:rPr>
              <a:t>。</a:t>
            </a:r>
            <a:r>
              <a:rPr lang="en-US" altLang="zh-CN" sz="2800" b="1" dirty="0" smtClean="0">
                <a:latin typeface="+mn-ea"/>
              </a:rPr>
              <a:t>  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en-US" altLang="zh-CN" sz="2800" b="1" dirty="0" smtClean="0">
                <a:latin typeface="+mn-ea"/>
              </a:rPr>
              <a:t>                                                               </a:t>
            </a:r>
            <a:endParaRPr lang="en-US" altLang="zh-CN" sz="2800" b="1" dirty="0" smtClean="0">
              <a:latin typeface="+mn-ea"/>
            </a:endParaRPr>
          </a:p>
          <a:p>
            <a:endParaRPr lang="en-US" altLang="zh-CN" sz="28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2436051"/>
            <a:ext cx="8136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设问</a:t>
            </a:r>
            <a:r>
              <a:rPr lang="zh-CN" altLang="en-US" sz="2800" b="1" dirty="0">
                <a:latin typeface="+mn-ea"/>
              </a:rPr>
              <a:t>不表示肯定什么或否定什么，而</a:t>
            </a:r>
            <a:r>
              <a:rPr lang="zh-CN" altLang="en-US" sz="2800" b="1" dirty="0">
                <a:solidFill>
                  <a:srgbClr val="92D050"/>
                </a:solidFill>
                <a:latin typeface="+mn-ea"/>
              </a:rPr>
              <a:t>反问</a:t>
            </a:r>
            <a:r>
              <a:rPr lang="zh-CN" altLang="en-US" sz="2800" b="1" dirty="0">
                <a:latin typeface="+mn-ea"/>
              </a:rPr>
              <a:t>明确地表示肯定或否定的内容</a:t>
            </a:r>
            <a:r>
              <a:rPr lang="zh-CN" altLang="en-US" sz="2800" b="1" dirty="0" smtClean="0">
                <a:latin typeface="+mn-ea"/>
              </a:rPr>
              <a:t>；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569" y="4005064"/>
            <a:ext cx="8136904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+mn-ea"/>
              </a:rPr>
              <a:t>设问</a:t>
            </a:r>
            <a:r>
              <a:rPr lang="zh-CN" altLang="zh-CN" sz="2800" b="1" dirty="0">
                <a:latin typeface="+mn-ea"/>
              </a:rPr>
              <a:t>主要是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</a:rPr>
              <a:t>提出问题，引起注意，启发思考，然后再回答</a:t>
            </a:r>
            <a:r>
              <a:rPr lang="zh-CN" altLang="zh-CN" sz="2800" b="1" dirty="0">
                <a:latin typeface="+mn-ea"/>
              </a:rPr>
              <a:t>。而</a:t>
            </a:r>
            <a:r>
              <a:rPr lang="zh-CN" altLang="zh-CN" sz="2800" b="1" dirty="0">
                <a:solidFill>
                  <a:schemeClr val="folHlink"/>
                </a:solidFill>
                <a:latin typeface="+mn-ea"/>
              </a:rPr>
              <a:t>反问</a:t>
            </a:r>
            <a:r>
              <a:rPr lang="zh-CN" altLang="zh-CN" sz="2800" b="1" dirty="0">
                <a:latin typeface="+mn-ea"/>
              </a:rPr>
              <a:t>主要</a:t>
            </a:r>
            <a:r>
              <a:rPr lang="zh-CN" altLang="zh-CN" sz="2800" b="1" dirty="0">
                <a:solidFill>
                  <a:srgbClr val="3333FF"/>
                </a:solidFill>
                <a:latin typeface="+mn-ea"/>
              </a:rPr>
              <a:t>是加强语气，用确定的语气表明作者自己的思想。</a:t>
            </a:r>
            <a:endParaRPr lang="zh-CN" altLang="zh-CN" sz="2800" b="1" dirty="0">
              <a:solidFill>
                <a:srgbClr val="3333FF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946066"/>
            <a:ext cx="8748464" cy="406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下列</a:t>
            </a:r>
            <a:r>
              <a:rPr lang="zh-CN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句子运用什么修辞手法</a:t>
            </a:r>
            <a:endParaRPr lang="zh-CN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1、水龙头伤心地流着眼泪。（       </a:t>
            </a:r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  </a:t>
            </a:r>
            <a:r>
              <a:rPr lang="zh-CN" altLang="zh-CN" sz="2400" b="1" dirty="0"/>
              <a:t>） </a:t>
            </a:r>
            <a:endParaRPr lang="zh-CN" altLang="zh-CN" sz="2400" b="1" dirty="0"/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2、鹅毛般的雪花纷纷扬扬飘落下来。（      </a:t>
            </a:r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  </a:t>
            </a:r>
            <a:r>
              <a:rPr lang="zh-CN" altLang="zh-CN" sz="2400" b="1" dirty="0"/>
              <a:t>） </a:t>
            </a:r>
            <a:endParaRPr lang="zh-CN" altLang="zh-CN" sz="2400" b="1" dirty="0"/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3、他是那么平凡，那么朴素，那么纯真，那么谦虚。（   　</a:t>
            </a:r>
            <a:r>
              <a:rPr lang="en-US" altLang="zh-CN" sz="2400" b="1" dirty="0" smtClean="0"/>
              <a:t>  </a:t>
            </a:r>
            <a:r>
              <a:rPr lang="zh-CN" altLang="zh-CN" sz="2400" b="1" dirty="0" smtClean="0"/>
              <a:t>）      </a:t>
            </a:r>
            <a:endParaRPr lang="zh-CN" altLang="zh-CN" sz="2400" b="1" dirty="0"/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4、它声音太小太小，就像蚊子哼哼似的。（   </a:t>
            </a:r>
            <a:r>
              <a:rPr lang="en-US" altLang="zh-CN" sz="2400" b="1" dirty="0" smtClean="0"/>
              <a:t>   </a:t>
            </a:r>
            <a:r>
              <a:rPr lang="zh-CN" altLang="zh-CN" sz="2400" b="1" dirty="0" smtClean="0"/>
              <a:t>      </a:t>
            </a:r>
            <a:r>
              <a:rPr lang="zh-CN" altLang="zh-CN" sz="2400" b="1" dirty="0"/>
              <a:t>） </a:t>
            </a:r>
            <a:endParaRPr lang="zh-CN" altLang="zh-CN" sz="2400" b="1" dirty="0"/>
          </a:p>
          <a:p>
            <a:pPr>
              <a:lnSpc>
                <a:spcPct val="150000"/>
              </a:lnSpc>
            </a:pPr>
            <a:r>
              <a:rPr lang="zh-CN" altLang="zh-CN" sz="2400" b="1" dirty="0"/>
              <a:t>5、鲸的身子那么大，它们吃什么呢？须鲸主要吃小虾和小鱼， 齿鲸主要吃大鱼和海兽。（      </a:t>
            </a:r>
            <a:r>
              <a:rPr lang="en-US" altLang="zh-CN" sz="2400" b="1" dirty="0" smtClean="0"/>
              <a:t>  </a:t>
            </a:r>
            <a:r>
              <a:rPr lang="zh-CN" altLang="zh-CN" sz="2400" b="1" dirty="0" smtClean="0"/>
              <a:t>    </a:t>
            </a:r>
            <a:r>
              <a:rPr lang="zh-CN" altLang="zh-CN" sz="2400" b="1" dirty="0"/>
              <a:t>）  </a:t>
            </a:r>
            <a:endParaRPr lang="zh-CN" altLang="zh-CN" sz="2400" b="1" dirty="0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359169" y="1705095"/>
            <a:ext cx="993920" cy="51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拟人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491819" y="2198319"/>
            <a:ext cx="92278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比喻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7524328" y="2752077"/>
            <a:ext cx="993920" cy="51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排比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5977600" y="3237198"/>
            <a:ext cx="936104" cy="51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夸张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707904" y="4319117"/>
            <a:ext cx="993920" cy="51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设问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196752"/>
            <a:ext cx="75608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6、泉眼里，不断冒出的水泡，像珍珠一样，在阳光下闪闪发光</a:t>
            </a:r>
            <a:r>
              <a:rPr lang="zh-CN" altLang="zh-CN" sz="2400" b="1" dirty="0" smtClean="0"/>
              <a:t>。</a:t>
            </a:r>
            <a:r>
              <a:rPr lang="zh-CN" altLang="zh-CN" sz="2400" b="1" dirty="0"/>
              <a:t>（   </a:t>
            </a:r>
            <a:r>
              <a:rPr lang="en-US" altLang="zh-CN" sz="2400" b="1" dirty="0"/>
              <a:t>      </a:t>
            </a:r>
            <a:r>
              <a:rPr lang="zh-CN" altLang="zh-CN" sz="2400" b="1" dirty="0"/>
              <a:t>    ）</a:t>
            </a:r>
            <a:endParaRPr lang="zh-CN" altLang="zh-CN" sz="2400" b="1" dirty="0"/>
          </a:p>
          <a:p>
            <a:pPr>
              <a:lnSpc>
                <a:spcPct val="150000"/>
              </a:lnSpc>
            </a:pPr>
            <a:r>
              <a:rPr lang="zh-CN" altLang="zh-CN" sz="2400" b="1" dirty="0" smtClean="0"/>
              <a:t>7</a:t>
            </a:r>
            <a:r>
              <a:rPr lang="zh-CN" altLang="zh-CN" sz="2400" b="1" dirty="0"/>
              <a:t>、山上的树木、瀑布、良田又苏醒了，人们重新过上了幸福的生活。                                                                   </a:t>
            </a:r>
            <a:r>
              <a:rPr lang="zh-CN" altLang="zh-CN" sz="2400" b="1" dirty="0" smtClean="0"/>
              <a:t>（</a:t>
            </a:r>
            <a:r>
              <a:rPr lang="zh-CN" altLang="zh-CN" sz="2400" b="1" dirty="0"/>
              <a:t>   </a:t>
            </a:r>
            <a:r>
              <a:rPr lang="en-US" altLang="zh-CN" sz="2400" b="1" dirty="0"/>
              <a:t>      </a:t>
            </a:r>
            <a:r>
              <a:rPr lang="zh-CN" altLang="zh-CN" sz="2400" b="1" dirty="0"/>
              <a:t>    ）</a:t>
            </a:r>
            <a:endParaRPr lang="zh-CN" altLang="zh-CN" sz="2400" b="1" dirty="0"/>
          </a:p>
          <a:p>
            <a:pPr>
              <a:lnSpc>
                <a:spcPct val="150000"/>
              </a:lnSpc>
            </a:pPr>
            <a:r>
              <a:rPr lang="zh-CN" altLang="zh-CN" sz="2400" b="1" dirty="0" smtClean="0"/>
              <a:t>8、晚也得去，怎么可以逃学？               （   </a:t>
            </a:r>
            <a:r>
              <a:rPr lang="en-US" altLang="zh-CN" sz="2400" b="1" dirty="0" smtClean="0"/>
              <a:t>      </a:t>
            </a:r>
            <a:r>
              <a:rPr lang="zh-CN" altLang="zh-CN" sz="2400" b="1" dirty="0" smtClean="0"/>
              <a:t>    ）</a:t>
            </a:r>
            <a:endParaRPr lang="zh-CN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zh-CN" sz="2400" b="1" dirty="0" smtClean="0"/>
              <a:t>9</a:t>
            </a:r>
            <a:r>
              <a:rPr lang="zh-CN" altLang="zh-CN" sz="2400" b="1" dirty="0"/>
              <a:t>、这就是黄河源头吗？对，这就是黄河源头。                （    </a:t>
            </a:r>
            <a:r>
              <a:rPr lang="en-US" altLang="zh-CN" sz="2400" b="1" dirty="0" smtClean="0"/>
              <a:t>      </a:t>
            </a:r>
            <a:r>
              <a:rPr lang="zh-CN" altLang="zh-CN" sz="2400" b="1" dirty="0"/>
              <a:t>  ）</a:t>
            </a:r>
            <a:endParaRPr lang="zh-CN" altLang="zh-CN" sz="2400" b="1" dirty="0"/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501667" y="5127729"/>
            <a:ext cx="993920" cy="51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设问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5724128" y="4005064"/>
            <a:ext cx="993920" cy="51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反问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599043" y="3485467"/>
            <a:ext cx="993920" cy="51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拟人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061880" y="1836316"/>
            <a:ext cx="993920" cy="51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</a:rPr>
              <a:t>比喻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1680" y="2944189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对比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4048" y="3011757"/>
            <a:ext cx="1576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对偶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 smtClean="0"/>
              <a:t>有</a:t>
            </a:r>
            <a:r>
              <a:rPr lang="zh-CN" altLang="zh-CN" dirty="0"/>
              <a:t>的人活着，他已经死了；有的人死了，他还活着。</a:t>
            </a:r>
            <a:endParaRPr lang="zh-CN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zh-CN" b="1" dirty="0"/>
              <a:t>对比：</a:t>
            </a:r>
            <a:r>
              <a:rPr lang="zh-CN" altLang="zh-CN" dirty="0"/>
              <a:t>对比是把两种不同事物或者同一事物的两个方面，放在一起相互比较的一种修辞方法。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87824" y="4869160"/>
            <a:ext cx="36631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相反、相对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dirty="0"/>
              <a:t>天上五颜六色的火花结成彩，地上千千万万的灯火一片红。</a:t>
            </a:r>
            <a:endParaRPr lang="zh-CN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zh-CN" b="1" dirty="0"/>
              <a:t>对偶：</a:t>
            </a:r>
            <a:r>
              <a:rPr lang="zh-CN" altLang="zh-CN" dirty="0"/>
              <a:t>对偶是用字数相等、结构相似的两个句子或短语来表达意义</a:t>
            </a:r>
            <a:r>
              <a:rPr lang="zh-CN" altLang="zh-CN" b="1" dirty="0">
                <a:solidFill>
                  <a:srgbClr val="FF0000"/>
                </a:solidFill>
              </a:rPr>
              <a:t>相近、相关或相反</a:t>
            </a:r>
            <a:r>
              <a:rPr lang="zh-CN" altLang="zh-CN" dirty="0"/>
              <a:t>的一种修辞方法。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zh-CN" dirty="0">
                <a:latin typeface="+mn-ea"/>
              </a:rPr>
              <a:t>对比主要是意义、内容的相反或相对。</a:t>
            </a:r>
            <a:r>
              <a:rPr lang="zh-CN" altLang="zh-CN" b="1" dirty="0">
                <a:solidFill>
                  <a:srgbClr val="FF0000"/>
                </a:solidFill>
                <a:latin typeface="+mn-ea"/>
              </a:rPr>
              <a:t>不限制</a:t>
            </a:r>
            <a:r>
              <a:rPr lang="zh-CN" altLang="zh-CN" b="1" dirty="0" smtClean="0">
                <a:solidFill>
                  <a:srgbClr val="FF0000"/>
                </a:solidFill>
                <a:latin typeface="+mn-ea"/>
              </a:rPr>
              <a:t>结构</a:t>
            </a: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。</a:t>
            </a:r>
            <a:endParaRPr lang="zh-CN" altLang="zh-CN" b="1" dirty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zh-CN" dirty="0" smtClean="0">
                <a:latin typeface="+mn-ea"/>
              </a:rPr>
              <a:t>对偶</a:t>
            </a:r>
            <a:r>
              <a:rPr lang="zh-CN" altLang="zh-CN" dirty="0">
                <a:latin typeface="+mn-ea"/>
              </a:rPr>
              <a:t>是</a:t>
            </a:r>
            <a:r>
              <a:rPr lang="zh-CN" altLang="zh-CN" b="1" dirty="0">
                <a:solidFill>
                  <a:srgbClr val="FF0000"/>
                </a:solidFill>
                <a:latin typeface="+mn-ea"/>
              </a:rPr>
              <a:t>结构形式上的对称</a:t>
            </a:r>
            <a:r>
              <a:rPr lang="zh-CN" altLang="zh-CN" dirty="0">
                <a:latin typeface="+mn-ea"/>
              </a:rPr>
              <a:t>，要求字数相等、结构相同或相似。</a:t>
            </a:r>
            <a:endParaRPr lang="zh-CN" altLang="zh-CN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latin typeface="+mn-ea"/>
              </a:rPr>
              <a:t>日出江花红胜火，春来江水绿如蓝。</a:t>
            </a:r>
            <a:endParaRPr lang="en-US" altLang="zh-CN" dirty="0" smtClean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altLang="zh-CN" dirty="0">
              <a:latin typeface="+mn-ea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 smtClean="0">
                <a:latin typeface="+mn-ea"/>
              </a:rPr>
              <a:t>的确，伯父就是这样的一个人，他为自己想的少，为别人想得多。</a:t>
            </a:r>
            <a:endParaRPr lang="zh-CN" altLang="en-US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7664" y="332656"/>
            <a:ext cx="5750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对比和对偶的区别</a:t>
            </a:r>
            <a:endParaRPr lang="zh-CN" alt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下列古诗中的句子采用了哪种修辞手法？请连线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zh-CN" dirty="0" smtClean="0"/>
              <a:t>危楼</a:t>
            </a:r>
            <a:r>
              <a:rPr lang="zh-CN" altLang="zh-CN" dirty="0"/>
              <a:t>高百尺</a:t>
            </a:r>
            <a:r>
              <a:rPr lang="en-US" altLang="zh-CN" dirty="0"/>
              <a:t>,</a:t>
            </a:r>
            <a:r>
              <a:rPr lang="zh-CN" altLang="zh-CN" dirty="0"/>
              <a:t>手可摘星辰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                                                                       </a:t>
            </a:r>
            <a:r>
              <a:rPr lang="zh-CN" altLang="zh-CN" dirty="0" smtClean="0"/>
              <a:t>拟人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不知细叶谁裁出，二月春风似剪刀。</a:t>
            </a:r>
            <a:r>
              <a:rPr lang="en-US" altLang="zh-CN" dirty="0"/>
              <a:t>               </a:t>
            </a:r>
            <a:r>
              <a:rPr lang="en-US" altLang="zh-CN" dirty="0" smtClean="0"/>
              <a:t>                    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                         </a:t>
            </a:r>
            <a:r>
              <a:rPr lang="zh-CN" altLang="zh-CN" dirty="0" smtClean="0"/>
              <a:t>夸张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醉卧沙场君莫笑，古来征战几人回。</a:t>
            </a:r>
            <a:r>
              <a:rPr lang="en-US" altLang="zh-CN" dirty="0"/>
              <a:t>               </a:t>
            </a:r>
            <a:r>
              <a:rPr lang="en-US" altLang="zh-CN" dirty="0" smtClean="0"/>
              <a:t>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                         </a:t>
            </a:r>
            <a:r>
              <a:rPr lang="zh-CN" altLang="zh-CN" dirty="0" smtClean="0"/>
              <a:t>反问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草长莺飞二月天，拂堤杨柳醉春烟。</a:t>
            </a:r>
            <a:r>
              <a:rPr lang="en-US" altLang="zh-CN" dirty="0"/>
              <a:t>              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                          </a:t>
            </a:r>
            <a:r>
              <a:rPr lang="zh-CN" altLang="zh-CN" dirty="0" smtClean="0"/>
              <a:t>比喻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4716016" y="1772816"/>
            <a:ext cx="3240360" cy="1368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336196" y="2935796"/>
            <a:ext cx="1487004" cy="2347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647543" y="4049486"/>
            <a:ext cx="1308833" cy="5316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647543" y="2456892"/>
            <a:ext cx="900674" cy="24122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363272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 smtClean="0">
                <a:latin typeface="+mn-ea"/>
              </a:rPr>
              <a:t>比喻：打比方，利用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不同事物</a:t>
            </a:r>
            <a:r>
              <a:rPr lang="zh-CN" altLang="en-US" sz="2800" dirty="0" smtClean="0">
                <a:latin typeface="+mn-ea"/>
              </a:rPr>
              <a:t>之间的</a:t>
            </a:r>
            <a:r>
              <a:rPr lang="zh-CN" altLang="en-US" sz="2800" dirty="0" smtClean="0">
                <a:solidFill>
                  <a:srgbClr val="FF0000"/>
                </a:solidFill>
                <a:latin typeface="+mn-ea"/>
              </a:rPr>
              <a:t>某些</a:t>
            </a:r>
            <a:r>
              <a:rPr lang="zh-CN" altLang="en-US" sz="2800" dirty="0" smtClean="0">
                <a:latin typeface="+mn-ea"/>
              </a:rPr>
              <a:t>相    </a:t>
            </a:r>
            <a:endParaRPr lang="en-US" altLang="zh-CN" sz="2800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         </a:t>
            </a:r>
            <a:r>
              <a:rPr lang="zh-CN" altLang="en-US" sz="2800" dirty="0" smtClean="0">
                <a:latin typeface="+mn-ea"/>
              </a:rPr>
              <a:t>似的地方，借一事物来说明另一事物</a:t>
            </a:r>
            <a:endParaRPr lang="en-US" altLang="zh-CN" sz="2800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2800" dirty="0" smtClean="0">
                <a:latin typeface="+mn-ea"/>
              </a:rPr>
              <a:t>          </a:t>
            </a:r>
            <a:r>
              <a:rPr lang="zh-CN" altLang="en-US" sz="2800" dirty="0" smtClean="0">
                <a:latin typeface="+mn-ea"/>
              </a:rPr>
              <a:t>的方法。</a:t>
            </a:r>
            <a:endParaRPr lang="en-US" altLang="zh-CN" sz="2800" dirty="0" smtClean="0">
              <a:latin typeface="+mn-ea"/>
            </a:endParaRPr>
          </a:p>
          <a:p>
            <a:pPr marL="0" indent="0">
              <a:buNone/>
            </a:pPr>
            <a:endParaRPr lang="en-US" altLang="zh-CN" sz="2800" dirty="0">
              <a:latin typeface="+mn-ea"/>
            </a:endParaRPr>
          </a:p>
          <a:p>
            <a:pPr marL="0" indent="0">
              <a:buNone/>
            </a:pPr>
            <a:r>
              <a:rPr lang="zh-CN" altLang="en-US" sz="2800" dirty="0" smtClean="0">
                <a:latin typeface="+mn-ea"/>
              </a:rPr>
              <a:t>基本结构：本体＋比喻词＋喻体</a:t>
            </a:r>
            <a:endParaRPr lang="en-US" altLang="zh-CN" sz="2800" dirty="0" smtClean="0">
              <a:latin typeface="+mn-ea"/>
            </a:endParaRPr>
          </a:p>
          <a:p>
            <a:pPr marL="0" indent="0">
              <a:buNone/>
            </a:pPr>
            <a:endParaRPr lang="en-US" altLang="zh-CN" sz="2800" dirty="0" smtClean="0">
              <a:latin typeface="+mn-ea"/>
            </a:endParaRPr>
          </a:p>
          <a:p>
            <a:pPr marL="0" indent="0">
              <a:buNone/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岸边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华灯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倒映在湖中，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宛如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颗颗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宝石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缀在湖面之上。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  <a:p>
            <a:pPr marL="0" indent="0">
              <a:buNone/>
            </a:pP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28600" y="1295400"/>
            <a:ext cx="8534400" cy="506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一、下列句子运用什么修辞手法</a:t>
            </a:r>
            <a:endParaRPr lang="zh-CN" altLang="zh-CN" sz="2800" b="1" dirty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sz="2800" b="1" dirty="0">
                <a:latin typeface="华文楷体" pitchFamily="2" charset="-122"/>
                <a:ea typeface="华文楷体" pitchFamily="2" charset="-122"/>
              </a:rPr>
              <a:t>1、</a:t>
            </a:r>
            <a:r>
              <a:rPr lang="zh-CN" altLang="zh-CN" sz="2800" b="1" dirty="0"/>
              <a:t>远处，小河</a:t>
            </a:r>
            <a:r>
              <a:rPr lang="zh-CN" altLang="zh-CN" sz="2800" b="1" dirty="0">
                <a:solidFill>
                  <a:srgbClr val="FF0000"/>
                </a:solidFill>
              </a:rPr>
              <a:t>像</a:t>
            </a:r>
            <a:r>
              <a:rPr lang="zh-CN" altLang="zh-CN" sz="2800" b="1" dirty="0"/>
              <a:t>一条银色的带子，在阳光下闪闪发光。（      ）                                    </a:t>
            </a:r>
            <a:endParaRPr lang="zh-CN" altLang="zh-CN" sz="2800" b="1" dirty="0"/>
          </a:p>
          <a:p>
            <a:r>
              <a:rPr lang="zh-CN" altLang="zh-CN" sz="2800" b="1" dirty="0"/>
              <a:t>2、水渐渐窜上来，放肆的</a:t>
            </a:r>
            <a:r>
              <a:rPr lang="zh-CN" altLang="zh-CN" sz="2800" b="1" dirty="0">
                <a:solidFill>
                  <a:srgbClr val="FF0000"/>
                </a:solidFill>
              </a:rPr>
              <a:t>舔</a:t>
            </a:r>
            <a:r>
              <a:rPr lang="zh-CN" altLang="zh-CN" sz="2800" b="1" dirty="0"/>
              <a:t>着人们的腰。（       ）</a:t>
            </a:r>
            <a:endParaRPr lang="zh-CN" altLang="zh-CN" sz="2800" b="1" dirty="0"/>
          </a:p>
          <a:p>
            <a:r>
              <a:rPr lang="zh-CN" altLang="zh-CN" sz="2800" b="1" dirty="0"/>
              <a:t>3、我端起搪瓷碗，觉得这碗有</a:t>
            </a:r>
            <a:r>
              <a:rPr lang="zh-CN" altLang="zh-CN" sz="2800" b="1" dirty="0">
                <a:solidFill>
                  <a:srgbClr val="FF0000"/>
                </a:solidFill>
              </a:rPr>
              <a:t>千斤重</a:t>
            </a:r>
            <a:r>
              <a:rPr lang="zh-CN" altLang="zh-CN" sz="2800" b="1" dirty="0"/>
              <a:t>，怎么也送不到嘴边.。（       ）</a:t>
            </a:r>
            <a:endParaRPr lang="zh-CN" altLang="zh-CN" sz="2800" b="1" dirty="0"/>
          </a:p>
          <a:p>
            <a:r>
              <a:rPr lang="zh-CN" altLang="zh-CN" sz="2800" b="1" dirty="0"/>
              <a:t>4、你说这比山还高比海还深的情谊，我们</a:t>
            </a:r>
            <a:r>
              <a:rPr lang="zh-CN" altLang="zh-CN" sz="2800" b="1" dirty="0">
                <a:solidFill>
                  <a:srgbClr val="FF0000"/>
                </a:solidFill>
              </a:rPr>
              <a:t>怎么能忘怀？</a:t>
            </a:r>
            <a:r>
              <a:rPr lang="zh-CN" altLang="zh-CN" sz="2800" b="1" dirty="0"/>
              <a:t>（        ）</a:t>
            </a:r>
            <a:endParaRPr lang="zh-CN" altLang="zh-CN" sz="2800" b="1" dirty="0"/>
          </a:p>
          <a:p>
            <a:r>
              <a:rPr lang="zh-CN" altLang="zh-CN" sz="2800" b="1" dirty="0"/>
              <a:t>5、爸爸只是向孩子们介绍白杨树吗？</a:t>
            </a:r>
            <a:r>
              <a:rPr lang="zh-CN" altLang="zh-CN" sz="2800" b="1" dirty="0">
                <a:solidFill>
                  <a:srgbClr val="FF0000"/>
                </a:solidFill>
              </a:rPr>
              <a:t>不是的，他也在表白着自己的心</a:t>
            </a:r>
            <a:r>
              <a:rPr lang="zh-CN" altLang="zh-CN" sz="2800" b="1" dirty="0"/>
              <a:t>。（       ）</a:t>
            </a:r>
            <a:endParaRPr lang="zh-CN" altLang="zh-CN" sz="2800" b="1" dirty="0"/>
          </a:p>
          <a:p>
            <a:r>
              <a:rPr lang="zh-CN" altLang="zh-CN" sz="2800" b="1" dirty="0"/>
              <a:t>6、</a:t>
            </a:r>
            <a:r>
              <a:rPr lang="zh-CN" altLang="zh-CN" sz="2800" b="1" dirty="0">
                <a:solidFill>
                  <a:srgbClr val="FF0000"/>
                </a:solidFill>
              </a:rPr>
              <a:t>时间</a:t>
            </a:r>
            <a:r>
              <a:rPr lang="zh-CN" altLang="zh-CN" sz="2800" b="1" dirty="0"/>
              <a:t>就是生命，</a:t>
            </a:r>
            <a:r>
              <a:rPr lang="zh-CN" altLang="zh-CN" sz="2800" b="1" dirty="0">
                <a:solidFill>
                  <a:srgbClr val="FF0000"/>
                </a:solidFill>
              </a:rPr>
              <a:t>时间</a:t>
            </a:r>
            <a:r>
              <a:rPr lang="zh-CN" altLang="zh-CN" sz="2800" b="1" dirty="0"/>
              <a:t>就是财富，</a:t>
            </a:r>
            <a:r>
              <a:rPr lang="zh-CN" altLang="zh-CN" sz="2800" b="1" dirty="0">
                <a:solidFill>
                  <a:srgbClr val="FF0000"/>
                </a:solidFill>
              </a:rPr>
              <a:t>时间</a:t>
            </a:r>
            <a:r>
              <a:rPr lang="zh-CN" altLang="zh-CN" sz="2800" b="1" dirty="0"/>
              <a:t>就是力量。</a:t>
            </a:r>
            <a:r>
              <a:rPr lang="zh-CN" altLang="zh-CN" b="1" dirty="0"/>
              <a:t>（              ）</a:t>
            </a:r>
            <a:endParaRPr lang="zh-CN" altLang="zh-CN" sz="2800" b="1" dirty="0"/>
          </a:p>
        </p:txBody>
      </p:sp>
      <p:sp>
        <p:nvSpPr>
          <p:cNvPr id="4102" name="WordArt 6" descr="白色大理石"/>
          <p:cNvSpPr>
            <a:spLocks noChangeArrowheads="1" noChangeShapeType="1"/>
          </p:cNvSpPr>
          <p:nvPr/>
        </p:nvSpPr>
        <p:spPr bwMode="auto">
          <a:xfrm>
            <a:off x="533400" y="304800"/>
            <a:ext cx="3048000" cy="762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6000">
                <a:ln w="9525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修辞温故</a:t>
            </a:r>
            <a:endParaRPr lang="zh-CN" altLang="en-US" sz="6000">
              <a:ln w="9525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7527925" y="30702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295400" y="2133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>
                <a:solidFill>
                  <a:srgbClr val="3333FF"/>
                </a:solidFill>
              </a:rPr>
              <a:t>比喻</a:t>
            </a:r>
            <a:endParaRPr lang="zh-CN" altLang="zh-CN" sz="2400">
              <a:solidFill>
                <a:srgbClr val="3333FF"/>
              </a:solidFill>
            </a:endParaRP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7162800" y="25908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>
                <a:solidFill>
                  <a:srgbClr val="3333FF"/>
                </a:solidFill>
              </a:rPr>
              <a:t>拟人</a:t>
            </a:r>
            <a:endParaRPr lang="zh-CN" altLang="zh-CN" sz="2400">
              <a:solidFill>
                <a:srgbClr val="3333FF"/>
              </a:solidFill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057400" y="34290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400">
                <a:solidFill>
                  <a:srgbClr val="3333FF"/>
                </a:solidFill>
              </a:rPr>
              <a:t>夸张</a:t>
            </a:r>
            <a:endParaRPr lang="zh-CN" altLang="zh-CN" sz="2400">
              <a:solidFill>
                <a:srgbClr val="3333FF"/>
              </a:solidFill>
            </a:endParaRP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1371600" y="4343400"/>
            <a:ext cx="79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3333FF"/>
                </a:solidFill>
              </a:rPr>
              <a:t>反问</a:t>
            </a:r>
            <a:endParaRPr lang="zh-CN" altLang="zh-CN" sz="2400">
              <a:solidFill>
                <a:srgbClr val="3333FF"/>
              </a:solidFill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3810000" y="5181600"/>
            <a:ext cx="79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3333FF"/>
                </a:solidFill>
              </a:rPr>
              <a:t>设问</a:t>
            </a:r>
            <a:endParaRPr lang="zh-CN" altLang="zh-CN" sz="2400">
              <a:solidFill>
                <a:srgbClr val="3333FF"/>
              </a:solidFill>
            </a:endParaRP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762000" y="5865813"/>
            <a:ext cx="79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>
                <a:solidFill>
                  <a:srgbClr val="3333FF"/>
                </a:solidFill>
              </a:rPr>
              <a:t>排比</a:t>
            </a:r>
            <a:endParaRPr lang="zh-CN" altLang="zh-CN" sz="240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bldLvl="0" animBg="1" autoUpdateAnimBg="0"/>
      <p:bldP spid="4105" grpId="0" bldLvl="0" animBg="1" autoUpdateAnimBg="0"/>
      <p:bldP spid="4106" grpId="0" bldLvl="0" animBg="1" autoUpdateAnimBg="0"/>
      <p:bldP spid="4107" grpId="0" bldLvl="0" animBg="1" autoUpdateAnimBg="0"/>
      <p:bldP spid="4108" grpId="0" bldLvl="0" animBg="1" autoUpdateAnimBg="0"/>
      <p:bldP spid="4109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dirty="0"/>
              <a:t>按要求改写下列的句子。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zh-CN" altLang="zh-CN" dirty="0"/>
              <a:t>山坡被冰雪覆盖了。（改成拟人句）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u="sng" dirty="0"/>
              <a:t>                                                        </a:t>
            </a:r>
            <a:endParaRPr lang="zh-CN" altLang="zh-CN" dirty="0"/>
          </a:p>
          <a:p>
            <a:pPr marL="0" lvl="0" indent="0">
              <a:buNone/>
            </a:pPr>
            <a:r>
              <a:rPr lang="zh-CN" altLang="zh-CN" dirty="0"/>
              <a:t>在一间很小的牢房里，方志敏竟然写出了《清贫》和《可爱的中国》。（改成夸张句）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u="sng" dirty="0"/>
              <a:t>                                                        </a:t>
            </a:r>
            <a:endParaRPr lang="zh-CN" altLang="zh-CN" dirty="0"/>
          </a:p>
          <a:p>
            <a:pPr marL="0" lvl="0" indent="0">
              <a:buNone/>
            </a:pPr>
            <a:r>
              <a:rPr lang="zh-CN" altLang="zh-CN" dirty="0"/>
              <a:t>春雨下起来了，很细很细。（改成比喻句）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u="sng" dirty="0"/>
              <a:t>                                                        </a:t>
            </a:r>
            <a:endParaRPr lang="zh-CN" altLang="zh-CN" dirty="0"/>
          </a:p>
          <a:p>
            <a:pPr marL="0" lvl="0" indent="0">
              <a:buNone/>
            </a:pPr>
            <a:r>
              <a:rPr lang="zh-CN" altLang="zh-CN" dirty="0"/>
              <a:t>看到别人有困难，我们不能坐视不理。（改成反问句）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u="sng" dirty="0"/>
              <a:t>                                                        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像、像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一样、仿佛、好像、如同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733" y="3933056"/>
            <a:ext cx="822853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4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有“像”的一定是比喻句吗？</a:t>
            </a:r>
            <a:endParaRPr lang="zh-CN" altLang="en-US" sz="4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91264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①他长得像他爸爸。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这天阴沉沉的，像要下雨了。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东北有许多特产，像木耳 、猴头、人参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在大森林里，你不能像个客人，得像个主人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37766" y="476672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作比较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79704" y="1705163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表示猜测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9998" y="3437710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表示举例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19284" y="5089539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435280" cy="564949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延安，你的精神灿烂辉煌！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2132856"/>
            <a:ext cx="7200800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拟人：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根据想象把物当做人来叙述或描写，使“物”具有人一样的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言行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神态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感情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。一句话，拟人就是用写人的词句去写物。这种手法又叫做“人格化”。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5875" y="0"/>
            <a:ext cx="8991600" cy="7201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+mn-ea"/>
              </a:rPr>
              <a:t>比较</a:t>
            </a:r>
            <a:r>
              <a:rPr lang="zh-CN" altLang="zh-CN" sz="2800" b="1" dirty="0">
                <a:latin typeface="+mn-ea"/>
              </a:rPr>
              <a:t>两个句子，说说它们分别用了什么修辞方法。</a:t>
            </a:r>
            <a:endParaRPr lang="zh-CN" altLang="zh-CN" sz="28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+mn-ea"/>
              </a:rPr>
              <a:t>A、星星一闪一闪的，像孩子们的眼睛。（     ）</a:t>
            </a:r>
            <a:endParaRPr lang="zh-CN" altLang="zh-CN" sz="28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+mn-ea"/>
              </a:rPr>
              <a:t>B、星星眨着眼睛。（      ）</a:t>
            </a:r>
            <a:endParaRPr lang="zh-CN" altLang="zh-CN" sz="2800" b="1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+mn-ea"/>
              </a:rPr>
              <a:t>    区别：</a:t>
            </a:r>
            <a:endParaRPr lang="zh-CN" altLang="zh-CN" sz="28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3333FF"/>
                </a:solidFill>
                <a:latin typeface="+mn-ea"/>
              </a:rPr>
              <a:t>比喻</a:t>
            </a:r>
            <a:r>
              <a:rPr lang="zh-CN" altLang="zh-CN" sz="2800" b="1" dirty="0">
                <a:latin typeface="+mn-ea"/>
              </a:rPr>
              <a:t>的重点在“</a:t>
            </a:r>
            <a:r>
              <a:rPr lang="zh-CN" altLang="zh-CN" sz="2800" b="1" dirty="0">
                <a:solidFill>
                  <a:schemeClr val="tx2"/>
                </a:solidFill>
                <a:latin typeface="+mn-ea"/>
              </a:rPr>
              <a:t>打比方</a:t>
            </a:r>
            <a:r>
              <a:rPr lang="zh-CN" altLang="zh-CN" sz="2800" b="1" dirty="0">
                <a:latin typeface="+mn-ea"/>
              </a:rPr>
              <a:t>”，它突出的是两个事物的相似点</a:t>
            </a:r>
            <a:r>
              <a:rPr lang="zh-CN" altLang="zh-CN" sz="2800" b="1" dirty="0" smtClean="0">
                <a:latin typeface="+mn-ea"/>
              </a:rPr>
              <a:t>。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</a:rPr>
              <a:t>看本质是否相同。本质不同，那就是比喻句。</a:t>
            </a:r>
            <a:endParaRPr lang="zh-CN" altLang="zh-CN" sz="28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3333FF"/>
                </a:solidFill>
                <a:latin typeface="+mn-ea"/>
              </a:rPr>
              <a:t>拟人</a:t>
            </a:r>
            <a:r>
              <a:rPr lang="zh-CN" altLang="zh-CN" sz="2800" b="1" dirty="0">
                <a:latin typeface="+mn-ea"/>
              </a:rPr>
              <a:t>的重点在“</a:t>
            </a:r>
            <a:r>
              <a:rPr lang="zh-CN" altLang="zh-CN" sz="2800" b="1" dirty="0">
                <a:solidFill>
                  <a:schemeClr val="tx2"/>
                </a:solidFill>
                <a:latin typeface="+mn-ea"/>
              </a:rPr>
              <a:t>当作</a:t>
            </a:r>
            <a:r>
              <a:rPr lang="zh-CN" altLang="zh-CN" sz="2800" b="1" dirty="0">
                <a:latin typeface="+mn-ea"/>
              </a:rPr>
              <a:t>”，它直接把物当人来描述。</a:t>
            </a:r>
            <a:endParaRPr lang="zh-CN" altLang="zh-CN" sz="28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+mn-ea"/>
              </a:rPr>
              <a:t>注意：拟人句中不能有“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</a:rPr>
              <a:t>人</a:t>
            </a:r>
            <a:r>
              <a:rPr lang="zh-CN" altLang="zh-CN" sz="2800" b="1" dirty="0">
                <a:latin typeface="+mn-ea"/>
              </a:rPr>
              <a:t>”出现，否则就变成了比喻句。</a:t>
            </a:r>
            <a:endParaRPr lang="zh-CN" altLang="zh-CN" sz="2800" b="1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zh-CN" sz="2800" b="1" dirty="0">
              <a:latin typeface="+mn-ea"/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836355" y="764704"/>
            <a:ext cx="79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比喻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3717925" y="1487534"/>
            <a:ext cx="79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拟人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 autoUpdateAnimBg="0"/>
      <p:bldP spid="1025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zh-CN" sz="2800" b="1" dirty="0">
                <a:latin typeface="+mn-ea"/>
              </a:rPr>
              <a:t>三、判断下列句子是拟人句还是比喻句。</a:t>
            </a:r>
            <a:endParaRPr lang="zh-CN" altLang="zh-CN" sz="2800" dirty="0">
              <a:latin typeface="+mn-ea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en-US" altLang="zh-CN" sz="2800" dirty="0" smtClean="0">
                <a:latin typeface="+mn-ea"/>
              </a:rPr>
              <a:t>1.</a:t>
            </a:r>
            <a:r>
              <a:rPr lang="zh-CN" altLang="zh-CN" sz="2800" dirty="0" smtClean="0">
                <a:latin typeface="+mn-ea"/>
              </a:rPr>
              <a:t>春天</a:t>
            </a:r>
            <a:r>
              <a:rPr lang="zh-CN" altLang="zh-CN" sz="2800" dirty="0">
                <a:latin typeface="+mn-ea"/>
              </a:rPr>
              <a:t>来了，柳条随风摆动，像少女的秀发。</a:t>
            </a:r>
            <a:r>
              <a:rPr lang="en-US" altLang="zh-CN" sz="2800" dirty="0">
                <a:latin typeface="+mn-ea"/>
              </a:rPr>
              <a:t>                      </a:t>
            </a:r>
            <a:endParaRPr lang="zh-CN" altLang="zh-CN" sz="2800" dirty="0">
              <a:latin typeface="+mn-ea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en-US" altLang="zh-CN" sz="2800" dirty="0" smtClean="0">
                <a:latin typeface="+mn-ea"/>
              </a:rPr>
              <a:t>2.</a:t>
            </a:r>
            <a:r>
              <a:rPr lang="zh-CN" altLang="zh-CN" sz="2800" dirty="0" smtClean="0">
                <a:latin typeface="+mn-ea"/>
              </a:rPr>
              <a:t>菊花</a:t>
            </a:r>
            <a:r>
              <a:rPr lang="zh-CN" altLang="zh-CN" sz="2800" dirty="0">
                <a:latin typeface="+mn-ea"/>
              </a:rPr>
              <a:t>在秋雨里频频点头。</a:t>
            </a:r>
            <a:r>
              <a:rPr lang="en-US" altLang="zh-CN" sz="2800" dirty="0">
                <a:latin typeface="+mn-ea"/>
              </a:rPr>
              <a:t>                             </a:t>
            </a:r>
            <a:endParaRPr lang="zh-CN" altLang="zh-CN" sz="2800" dirty="0">
              <a:latin typeface="+mn-ea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en-US" altLang="zh-CN" sz="2800" dirty="0" smtClean="0">
                <a:latin typeface="+mn-ea"/>
              </a:rPr>
              <a:t>3.</a:t>
            </a:r>
            <a:r>
              <a:rPr lang="zh-CN" altLang="zh-CN" sz="2800" dirty="0" smtClean="0">
                <a:latin typeface="+mn-ea"/>
              </a:rPr>
              <a:t>这</a:t>
            </a:r>
            <a:r>
              <a:rPr lang="zh-CN" altLang="zh-CN" sz="2800" dirty="0">
                <a:latin typeface="+mn-ea"/>
              </a:rPr>
              <a:t>只猴子像一个小男孩那样顽皮。</a:t>
            </a:r>
            <a:r>
              <a:rPr lang="en-US" altLang="zh-CN" sz="2800" dirty="0">
                <a:latin typeface="+mn-ea"/>
              </a:rPr>
              <a:t>                 </a:t>
            </a:r>
            <a:endParaRPr lang="zh-CN" altLang="zh-CN" sz="2800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 dirty="0" smtClean="0">
                <a:latin typeface="+mn-ea"/>
              </a:rPr>
              <a:t>4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zh-CN" altLang="zh-CN" sz="2800" dirty="0">
                <a:latin typeface="+mn-ea"/>
              </a:rPr>
              <a:t>春天像刚刚落地的娃娃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从头到脚都是新的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它生长着……</a:t>
            </a:r>
            <a:r>
              <a:rPr lang="en-US" altLang="zh-CN" sz="2800" dirty="0">
                <a:latin typeface="+mn-ea"/>
              </a:rPr>
              <a:t>               </a:t>
            </a:r>
            <a:endParaRPr lang="en-US" altLang="zh-CN" sz="2800" dirty="0" smtClean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 dirty="0" smtClean="0">
                <a:latin typeface="+mn-ea"/>
              </a:rPr>
              <a:t>5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zh-CN" altLang="zh-CN" sz="2800" dirty="0">
                <a:latin typeface="+mn-ea"/>
              </a:rPr>
              <a:t>春天是个害羞的小姑娘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遮遮掩掩</a:t>
            </a:r>
            <a:r>
              <a:rPr lang="en-US" altLang="zh-CN" sz="2800" dirty="0">
                <a:latin typeface="+mn-ea"/>
              </a:rPr>
              <a:t>,</a:t>
            </a:r>
            <a:r>
              <a:rPr lang="zh-CN" altLang="zh-CN" sz="2800" dirty="0">
                <a:latin typeface="+mn-ea"/>
              </a:rPr>
              <a:t>躲躲藏藏；春天是出生的婴儿，娇小可爱。 </a:t>
            </a:r>
            <a:endParaRPr lang="zh-CN" altLang="zh-CN" sz="2800" dirty="0">
              <a:latin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800" dirty="0" smtClean="0">
                <a:latin typeface="+mn-ea"/>
              </a:rPr>
              <a:t>6</a:t>
            </a:r>
            <a:r>
              <a:rPr lang="zh-CN" altLang="zh-CN" sz="2800" dirty="0" smtClean="0">
                <a:latin typeface="+mn-ea"/>
              </a:rPr>
              <a:t>、</a:t>
            </a:r>
            <a:r>
              <a:rPr lang="zh-CN" altLang="zh-CN" sz="2800" dirty="0">
                <a:latin typeface="+mn-ea"/>
              </a:rPr>
              <a:t>当悲伤的水流入稳重的山，水这可怜儿的悲伤也勾起了山的悲伤，于是他们的心一起碎了；水把头埋入地下，山却把心的碎片一块块收好。于是就有了迷乱复杂的溶洞，就有了千姿百态的石笋，就有了洞口突突的泉水。 </a:t>
            </a:r>
            <a:r>
              <a:rPr lang="en-US" altLang="zh-CN" sz="2800" dirty="0">
                <a:latin typeface="+mn-ea"/>
              </a:rPr>
              <a:t>                              </a:t>
            </a:r>
            <a:endParaRPr lang="zh-CN" altLang="zh-CN" sz="28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81000" y="457200"/>
            <a:ext cx="8153400" cy="5262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dirty="0">
                <a:solidFill>
                  <a:srgbClr val="FF0000"/>
                </a:solidFill>
              </a:rPr>
              <a:t>夸张</a:t>
            </a:r>
            <a:r>
              <a:rPr lang="zh-CN" altLang="zh-CN" sz="2800" b="1" dirty="0"/>
              <a:t>：运用丰富的想象，把所要描写的事物故意</a:t>
            </a:r>
            <a:r>
              <a:rPr lang="zh-CN" altLang="zh-CN" sz="2800" b="1" dirty="0">
                <a:solidFill>
                  <a:srgbClr val="3333FF"/>
                </a:solidFill>
              </a:rPr>
              <a:t>夸大</a:t>
            </a:r>
            <a:r>
              <a:rPr lang="zh-CN" altLang="zh-CN" sz="2800" b="1" dirty="0"/>
              <a:t>或</a:t>
            </a:r>
            <a:r>
              <a:rPr lang="zh-CN" altLang="zh-CN" sz="2800" b="1" dirty="0">
                <a:solidFill>
                  <a:srgbClr val="3333FF"/>
                </a:solidFill>
              </a:rPr>
              <a:t>缩小</a:t>
            </a:r>
            <a:r>
              <a:rPr lang="zh-CN" altLang="zh-CN" sz="2800" b="1" dirty="0"/>
              <a:t>的写法叫夸张。</a:t>
            </a:r>
            <a:endParaRPr lang="zh-CN" altLang="zh-CN" sz="2800" b="1" dirty="0"/>
          </a:p>
          <a:p>
            <a:pPr>
              <a:lnSpc>
                <a:spcPct val="200000"/>
              </a:lnSpc>
            </a:pPr>
            <a:r>
              <a:rPr lang="zh-CN" altLang="zh-CN" sz="2800" b="1" dirty="0"/>
              <a:t>A、缩小</a:t>
            </a:r>
            <a:r>
              <a:rPr lang="zh-CN" altLang="zh-CN" sz="2800" b="1" dirty="0" smtClean="0"/>
              <a:t>夸张 </a:t>
            </a:r>
            <a:endParaRPr lang="zh-CN" altLang="zh-CN" sz="2800" b="1" dirty="0"/>
          </a:p>
          <a:p>
            <a:pPr>
              <a:lnSpc>
                <a:spcPct val="200000"/>
              </a:lnSpc>
            </a:pPr>
            <a:r>
              <a:rPr lang="zh-CN" altLang="zh-CN" sz="2800" b="1" dirty="0"/>
              <a:t>比如：王若飞被关在</a:t>
            </a:r>
            <a:r>
              <a:rPr lang="zh-CN" altLang="zh-CN" sz="2800" b="1" dirty="0">
                <a:solidFill>
                  <a:srgbClr val="FF0000"/>
                </a:solidFill>
              </a:rPr>
              <a:t>巴掌大</a:t>
            </a:r>
            <a:r>
              <a:rPr lang="zh-CN" altLang="zh-CN" sz="2800" b="1" dirty="0"/>
              <a:t>的牢房里。 </a:t>
            </a:r>
            <a:endParaRPr lang="zh-CN" altLang="zh-CN" sz="2800" b="1" dirty="0"/>
          </a:p>
          <a:p>
            <a:pPr>
              <a:lnSpc>
                <a:spcPct val="200000"/>
              </a:lnSpc>
            </a:pPr>
            <a:r>
              <a:rPr lang="zh-CN" altLang="zh-CN" sz="2800" b="1" dirty="0"/>
              <a:t>B、夸大夸张</a:t>
            </a:r>
            <a:endParaRPr lang="zh-CN" altLang="zh-CN" sz="2800" b="1" dirty="0"/>
          </a:p>
          <a:p>
            <a:pPr>
              <a:lnSpc>
                <a:spcPct val="200000"/>
              </a:lnSpc>
            </a:pPr>
            <a:r>
              <a:rPr lang="zh-CN" altLang="zh-CN" sz="2800" b="1" dirty="0"/>
              <a:t>比如：茉莉花开，</a:t>
            </a:r>
            <a:r>
              <a:rPr lang="zh-CN" altLang="zh-CN" sz="2800" b="1" dirty="0">
                <a:solidFill>
                  <a:srgbClr val="FF0000"/>
                </a:solidFill>
              </a:rPr>
              <a:t>香飘万里</a:t>
            </a:r>
            <a:r>
              <a:rPr lang="zh-CN" altLang="zh-CN" sz="2800" b="1" dirty="0"/>
              <a:t>。</a:t>
            </a:r>
            <a:r>
              <a:rPr lang="zh-CN" altLang="zh-CN" sz="2800" dirty="0"/>
              <a:t> </a:t>
            </a:r>
            <a:endParaRPr lang="zh-CN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28600" y="304800"/>
            <a:ext cx="823183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排比</a:t>
            </a:r>
            <a:r>
              <a:rPr lang="zh-CN" altLang="zh-CN" sz="2400" b="1" dirty="0"/>
              <a:t>：把结构相同或相似、语气一致、意思密切相关的</a:t>
            </a:r>
            <a:r>
              <a:rPr lang="zh-CN" altLang="zh-CN" sz="2400" b="1" dirty="0">
                <a:solidFill>
                  <a:srgbClr val="FF0000"/>
                </a:solidFill>
              </a:rPr>
              <a:t>三个</a:t>
            </a:r>
            <a:r>
              <a:rPr lang="zh-CN" altLang="zh-CN" sz="2400" b="1" dirty="0"/>
              <a:t>或</a:t>
            </a:r>
            <a:r>
              <a:rPr lang="zh-CN" altLang="zh-CN" sz="2400" b="1" dirty="0">
                <a:solidFill>
                  <a:srgbClr val="FF0000"/>
                </a:solidFill>
              </a:rPr>
              <a:t>三个以上</a:t>
            </a:r>
            <a:r>
              <a:rPr lang="zh-CN" altLang="zh-CN" sz="2400" b="1" dirty="0"/>
              <a:t>的词组、短语或句子排列在一起，借以增强语气，说明道理，加深感情。 </a:t>
            </a:r>
            <a:endParaRPr lang="zh-CN" altLang="zh-CN" sz="2400" b="1" dirty="0"/>
          </a:p>
        </p:txBody>
      </p:sp>
      <p:sp>
        <p:nvSpPr>
          <p:cNvPr id="3" name="矩形 2"/>
          <p:cNvSpPr/>
          <p:nvPr/>
        </p:nvSpPr>
        <p:spPr>
          <a:xfrm>
            <a:off x="228600" y="3068960"/>
            <a:ext cx="7295728" cy="721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b="1" dirty="0"/>
              <a:t>如：梅花是</a:t>
            </a:r>
            <a:r>
              <a:rPr lang="zh-CN" altLang="zh-CN" sz="2400" b="1" dirty="0">
                <a:solidFill>
                  <a:srgbClr val="FF3300"/>
                </a:solidFill>
              </a:rPr>
              <a:t>最有</a:t>
            </a:r>
            <a:r>
              <a:rPr lang="zh-CN" altLang="zh-CN" sz="2400" b="1" dirty="0"/>
              <a:t>品格，</a:t>
            </a:r>
            <a:r>
              <a:rPr lang="zh-CN" altLang="zh-CN" sz="2400" b="1" dirty="0">
                <a:solidFill>
                  <a:srgbClr val="FF3300"/>
                </a:solidFill>
              </a:rPr>
              <a:t>最有</a:t>
            </a:r>
            <a:r>
              <a:rPr lang="zh-CN" altLang="zh-CN" sz="2400" b="1" dirty="0"/>
              <a:t>灵魂，</a:t>
            </a:r>
            <a:r>
              <a:rPr lang="zh-CN" altLang="zh-CN" sz="2400" b="1" dirty="0">
                <a:solidFill>
                  <a:srgbClr val="FF3300"/>
                </a:solidFill>
              </a:rPr>
              <a:t>最有</a:t>
            </a:r>
            <a:r>
              <a:rPr lang="zh-CN" altLang="zh-CN" sz="2400" b="1" dirty="0"/>
              <a:t>骨气的花。</a:t>
            </a:r>
            <a:endParaRPr lang="zh-CN" altLang="zh-CN" sz="2400" b="1" dirty="0"/>
          </a:p>
        </p:txBody>
      </p:sp>
      <p:sp>
        <p:nvSpPr>
          <p:cNvPr id="4" name="矩形 3"/>
          <p:cNvSpPr/>
          <p:nvPr/>
        </p:nvSpPr>
        <p:spPr>
          <a:xfrm>
            <a:off x="228600" y="4149080"/>
            <a:ext cx="7727776" cy="2198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b="1" dirty="0"/>
              <a:t>这样三个结构相同的三个句子排列在一起，就加强了语言的气势，增强了语言的感染力，就更突出了梅花的秉性。</a:t>
            </a:r>
            <a:r>
              <a:rPr lang="zh-CN" altLang="zh-CN" sz="2400" dirty="0"/>
              <a:t> </a:t>
            </a:r>
            <a:endParaRPr lang="zh-CN" altLang="zh-CN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3458</Words>
  <Application>WPS 演示</Application>
  <PresentationFormat>全屏显示(4:3)</PresentationFormat>
  <Paragraphs>197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华文楷体</vt:lpstr>
      <vt:lpstr>微软雅黑</vt:lpstr>
      <vt:lpstr>楷体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下列古诗中的句子采用了哪种修辞手法？请连线。</vt:lpstr>
      <vt:lpstr>PowerPoint 演示文稿</vt:lpstr>
      <vt:lpstr>按要求改写下列的句子。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乐在炯途</cp:lastModifiedBy>
  <cp:revision>17</cp:revision>
  <dcterms:created xsi:type="dcterms:W3CDTF">2016-07-15T08:17:00Z</dcterms:created>
  <dcterms:modified xsi:type="dcterms:W3CDTF">2018-05-09T02:23:29Z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