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63" r:id="rId4"/>
    <p:sldId id="264" r:id="rId5"/>
    <p:sldId id="275" r:id="rId6"/>
    <p:sldId id="267" r:id="rId7"/>
    <p:sldId id="276" r:id="rId8"/>
    <p:sldId id="277" r:id="rId9"/>
    <p:sldId id="278" r:id="rId10"/>
    <p:sldId id="279" r:id="rId11"/>
    <p:sldId id="280" r:id="rId12"/>
    <p:sldId id="265" r:id="rId13"/>
    <p:sldId id="282" r:id="rId14"/>
    <p:sldId id="283" r:id="rId15"/>
    <p:sldId id="284" r:id="rId16"/>
    <p:sldId id="266" r:id="rId17"/>
    <p:sldId id="285" r:id="rId18"/>
    <p:sldId id="286" r:id="rId19"/>
    <p:sldId id="287" r:id="rId20"/>
    <p:sldId id="288" r:id="rId21"/>
    <p:sldId id="269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4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1.png"/><Relationship Id="rId4" Type="http://schemas.openxmlformats.org/officeDocument/2006/relationships/slide" Target="../slides/slide4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2.xml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2.xml"/><Relationship Id="rId4" Type="http://schemas.openxmlformats.org/officeDocument/2006/relationships/slide" Target="../slides/sl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11446931" y="6453338"/>
            <a:ext cx="672075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>
                <a:solidFill>
                  <a:srgbClr val="5F5F5F"/>
                </a:solidFill>
              </a:rPr>
              <a:t>-</a:t>
            </a:r>
            <a:endParaRPr lang="zh-CN" altLang="en-US" sz="1400" b="0" dirty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12192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60646" y="2924944"/>
            <a:ext cx="8270709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9923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655842" y="-27384"/>
            <a:ext cx="1924049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11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27347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5135895" y="112562"/>
            <a:ext cx="633507" cy="480597"/>
            <a:chOff x="366968" y="1037555"/>
            <a:chExt cx="475130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6469553" y="-27379"/>
            <a:ext cx="1924049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402264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5135895" y="98611"/>
            <a:ext cx="633507" cy="480597"/>
            <a:chOff x="366968" y="1037555"/>
            <a:chExt cx="475130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8263869" y="-27384"/>
            <a:ext cx="1924049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</a:p>
          </p:txBody>
        </p:sp>
      </p:grpSp>
      <p:sp>
        <p:nvSpPr>
          <p:cNvPr id="9" name="TextBox 34">
            <a:hlinkClick r:id="rId7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</p:spTree>
    <p:extLst>
      <p:ext uri="{BB962C8B-B14F-4D97-AF65-F5344CB8AC3E}">
        <p14:creationId xmlns:p14="http://schemas.microsoft.com/office/powerpoint/2010/main" val="62514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5135895" y="102211"/>
            <a:ext cx="633507" cy="480597"/>
            <a:chOff x="366968" y="1037555"/>
            <a:chExt cx="475130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47513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6716455" y="213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8540658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</a:p>
        </p:txBody>
      </p:sp>
      <p:sp>
        <p:nvSpPr>
          <p:cNvPr id="7" name="TextBox 34">
            <a:hlinkClick r:id="rId6" action="ppaction://hlinksldjump"/>
          </p:cNvPr>
          <p:cNvSpPr txBox="1"/>
          <p:nvPr userDrawn="1"/>
        </p:nvSpPr>
        <p:spPr>
          <a:xfrm>
            <a:off x="10464901" y="2103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104749" y="-27384"/>
            <a:ext cx="1924049" cy="880109"/>
            <a:chOff x="6197901" y="-27384"/>
            <a:chExt cx="1443037" cy="880109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10" name="TextBox 34">
              <a:hlinkClick r:id="rId8" action="ppaction://hlinksldjump"/>
            </p:cNvPr>
            <p:cNvSpPr txBox="1"/>
            <p:nvPr userDrawn="1"/>
          </p:nvSpPr>
          <p:spPr>
            <a:xfrm>
              <a:off x="6405493" y="210299"/>
              <a:ext cx="677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675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标题 3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zh-CN"/>
                        <m:t>第四单元</m:t>
                      </m:r>
                    </m:oMath>
                  </m:oMathPara>
                </a14:m>
                <a:endParaRPr lang="zh-CN" altLang="zh-CN" dirty="0"/>
              </a:p>
            </p:txBody>
          </p:sp>
        </mc:Choice>
        <mc:Fallback xmlns="">
          <p:sp>
            <p:nvSpPr>
              <p:cNvPr id="4" name="标题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0294795"/>
      </p:ext>
    </p:extLst>
  </p:cSld>
  <p:clrMapOvr>
    <a:masterClrMapping/>
  </p:clrMapOvr>
  <p:transition spd="slow"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预先要做某事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指预先规定或约定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对象一般较抽象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如日期、行程或计划等。而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指预先订购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对象一般比较具体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如房间、机票、门票、会议室、酒店用餐席位等。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651382"/>
      </p:ext>
    </p:extLst>
  </p:cSld>
  <p:clrMapOvr>
    <a:masterClrMapping/>
  </p:clrMapOvr>
  <p:transition spd="slow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30831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干预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干涉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学术上的问题应当由学者们自由地讨论解决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领导不要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干预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《国际互联网公约》规定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任何国家不能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干涉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网上交易。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2344" y="2747586"/>
            <a:ext cx="55535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6946" y="3189154"/>
            <a:ext cx="533682" cy="298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3604257"/>
            <a:ext cx="8128000" cy="8667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指过问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并施加一定的影响。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指过问或制止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多指不应该管硬管。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3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309891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在英国码头上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这个要人的有名的宅邸里闪耀着无数的灯火。在铺着红布的、灯火辉煌的大门口站着警察和宪兵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而且还有警察局长和几十个警官。许多马车驶开了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许多新到的马车、穿红号衣的听差和戴花翎帽子的听差又驶来了。从马车里走出了穿军服的、佩星章和勋绶的男人们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妇女们穿着绸缎与银鼠皮大衣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小心地踏上砰然拉下的脚踏板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急速而又无声地在大门口的红布上走过。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1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71615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这段文字通过对舞会主办者的宅邸环境的描绘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对往来车马以及人员的衣着、表情、身份、动作的描写与介绍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渲染了一种华贵威严的气氛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为人物活动提供了典型的环境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为下文娜塔莎及其家人对舞会的高度重视以及精心准备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了很好的铺垫。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5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903626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娜塔莎望着他们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几乎要哭了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因为跳第一圈华姿舞的不是她。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舞会上盛装的娜塔莎一开始并没有受到特别的注意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她只能把急切、羡慕的目光投到已经成为舞会焦点的人身上。小说通过对主人公这一细腻而微妙的心理描写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将少女渴盼关注、争强好胜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希望在别人的眼睛里看到美丽的自己的心态一览无余地表现出来。透过这传神的文字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我们几乎能想象得到娜塔莎是带着怎样急切的神情站在大厅里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等待一位绅士来邀请自己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让自己也成为别人目光的聚集之处。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2000" y="2348880"/>
            <a:ext cx="8240464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6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娜塔莎对于失望和狂喜都有所准备的焦急的面色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忽然明朗起来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露出了快乐、感激、小孩般的笑容。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似乎是用她那含泪的眼睛里所流露出来的笑容这么说。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通过对娜塔莎神情的描写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充分体现了人物的心理变化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也写出了一位急切盼望得到异性肯定的少女形象。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5916" y="3789040"/>
            <a:ext cx="7766508" cy="937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92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51518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找出文中经典的细节描写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试加以分析。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帽子还要偏一点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娜塔莎说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我来替你重新别一下。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于是她冲上前去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但是在缩短衣边的女仆们来不及松手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衣边的一块纱被撕了下来。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我已经荣幸地认识了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假使伯爵小姐记得我。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安德来公爵恭敬地低低地鞠着躬说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和撇隆斯卡雅说他粗鲁恰恰完全相反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他走到娜塔莎面前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还未说完邀请跳舞的话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就伸出手去搂抱她的腰。他提议跳华姿舞。娜塔莎对于失望和狂喜都有所准备的焦急的面色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忽然明朗起来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露出了快乐、感激、小孩般的笑容。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我等你好久了。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这个惊惶的、快乐的女孩子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当她把手放到安德来公爵的肩上时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似乎是用她那含泪的眼睛里所流露出来的笑容这么说。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2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5023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娜塔莎自己的服饰还没有弄好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就匆匆忙忙地帮助别人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还一边嚷着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一边为别人整理服饰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反而把自己的衣服搞得狼狈不堪。这一细节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把急于参加舞会的娜塔莎的兴奋、激动、焦灼不安的心态活灵活现地表达了出来。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在温文尔雅的安德来公爵邀请她时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她先前沮丧的表情忽然为之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明朗起来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露出了快乐、感激、小孩般的笑容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并张嘴说出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我等你好久了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没有表现出一点女孩应有的羞涩和矜持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这样突出了娜塔莎心直口快的性格特点。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含泪的眼睛里所流露出来的笑容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一笔点出娜塔莎从尴尬中忽然被解放出来的心境。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96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有的个性复杂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非类型化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圆形人物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有的性格单一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扁平人物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。你觉得娜塔莎属于哪一类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圆形人物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扁平人物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各有什么艺术价值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她活泼、纯洁、天真、充满热情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但又有点盲目、执拗、容易冲动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缺乏理性的分析判断能力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还是一个单纯的小女孩。在她身上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活泼、纯洁、天真、充满热情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是可爱的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盲目、执拗、容易冲动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缺乏理性的分析判断能力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这些缺点则需要改进。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43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09891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托尔斯泰并没有因为娜塔莎是小说的主角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就把她塑造成一个完美的人。相反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她的身上既有优点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展现出复杂又独特的个性特点。在小说中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这种具有复杂个性的非类型人物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圆形人物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与之相对的是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扁平人物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就是那种按照一个简单的意念或特性被创造出来的类型人物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是那种性格特点单一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某方面特性特别突出的人物。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31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娜塔莎</a:t>
            </a:r>
          </a:p>
        </p:txBody>
      </p:sp>
    </p:spTree>
    <p:extLst>
      <p:ext uri="{BB962C8B-B14F-4D97-AF65-F5344CB8AC3E}">
        <p14:creationId xmlns:p14="http://schemas.microsoft.com/office/powerpoint/2010/main" val="3579838334"/>
      </p:ext>
    </p:extLst>
  </p:cSld>
  <p:clrMapOvr>
    <a:masterClrMapping/>
  </p:clrMapOvr>
  <p:transition spd="slow">
    <p:pull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圆形人物具有更丰富的内涵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性格中的矛盾会产生足够的张力。这样的人物往往更能体现生活本真的面貌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因为生活本身就是复杂矛盾的。如《飘》中的斯佳丽、瑞德、阿希礼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《威尼斯商人》中的夏洛克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《红楼梦》中的王熙凤、林黛玉、薛宝钗等。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扁平人物因为性格单一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比较单薄。但他们并非没有价值。一般来说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在讽刺小说里较多见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对于某方面性格的放大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可以增强戏剧效果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起到讽刺作用。如《变色龙》中的奥楚蔑洛夫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《装在套子里的人》中的别里科夫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《堂吉诃德》中的堂吉诃德等。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34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90872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2904677" y="90872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774675" y="90872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1276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《战争与和平》鉴赏与评析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《战争与和平》充满信仰和对现实的领会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表现出积极、乐观、热爱人生和自然的进取精神。其内容规模庞大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精彩的画面一个接一个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动人的场面层出不穷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纷繁的事件互相交错。这一部史诗性的作品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尽管内容复杂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卷帙浩繁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但线索清晰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结构完整。作者把当时的重大历史事件和人们的社会生活都以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为中心加以安排。重要的历史人物只在他们历史活动的重要时刻出场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而几个贵族家庭的历史则是小说的基本内容。托尔斯泰以深挚的感情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优美、深刻的笔触创作了一部壮丽、精美的文学作品。作品中的景色描绘与人物内心世界紧密相连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如奥斯特里茨的天空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春天的白桦林都跟安德来的心理变化密不可分。整部作品的语言如行云流水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挥洒自如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在优美的散文中插入大段富有雄辩力的议论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直接表达作者的历史、哲学观点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是这部巨著的又一艺术特色。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54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8888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美文品读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开阔你的视野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最后一次的爱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无名氏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太阳落山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金色的光辉洒在一望无际的草原上。汤姆斯驾着车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载着妻子和女儿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在草原上纵情驰骋。今天是他和妻子萝莉特的结婚纪念日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也是女儿凯瑟琳的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岁生日。他们决定在这个极具纪念意义的日子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驾车到美丽的大草原上游玩。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眼看日落西山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天地间最后的一抹余晖也将散去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汤姆斯选了一个平坦的地方将车停了下来。他在车旁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了篝火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萝莉特拿出香肠、烧鸡、啤酒等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开始张罗晚餐。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尽管天色已晚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汤姆斯还是瞥到远处草地上开着一簇黄色的小花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那些不知名的小黄花迎着晚风轻轻摇曳。汤姆斯想到萝莉特身上的黄色裙子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心中蓦地一动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妻子最喜欢黄色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我何不把那些花儿采集在一起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亲自交到她手上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给她一个意外的惊喜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汤姆斯趁萝莉特和凯瑟琳没注意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蹑手蹑脚地向远处走去。快要接近那簇小黄花时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他突然感到脚下一沉。不好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是泥沼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他想把脚拔起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但为时已晚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泥沼中的污泥像是一只看不见的魔手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紧紧地吸住他的双脚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不断把他往下拉。汤姆斯想起了篝火处的妻子和女儿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刚想张口大叫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但他的目光却陡然一呆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继而满是恐惧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硬生生地把话咽了回去。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汤姆斯把帽子摘下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把上衣脱了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裹成团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向目光尽头处扔去。他又把腕上的手表拿下来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使尽全身力气向那里扔去。泥沼中的污泥很快淹没了汤姆斯的胸、颈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在快要淹没他口鼻的瞬间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他一直看着前方的眼神突然变得兴奋起来。死神来临之际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他脸上居然展露出了最后的笑容。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7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920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萝莉特发现汤姆斯不见了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焦急地和女儿呼喊着他的名字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但除了远处传来一声动物的吼声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她们没得到汤姆斯的任何回应。萝莉特留下女儿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拿着火把四下里去寻找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但最终还是扑了个空。就在她快要绝望时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突然发现前方草地上居然有丈夫的帽子和手表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还有他的上衣。她心里一喜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刚要上前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但另一个意外的发现却使她望而却步。原来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在那些东西的旁边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还有动物的足印。在大学里教动物学的她凭借多年的经验断定那是狮子的足印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而且还是一只巨大、凶猛的成年狮子。恐惧顿时袭上心头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她撒腿往火光处边跑边喊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凯瑟琳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快上车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萝莉特关紧车门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和女儿俯卧在车上。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当翌日的第一缕阳光洒进车窗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恐惧了一夜的萝莉特拨了报警电话。两个小时之后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当地警方驱车来到这里。听完萝莉特的叙述后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警方来到了有狮子足印的地方。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0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9551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探长希拉顿仔细勘察了现场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发现无论是汤姆斯还是狮子的足印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都在前面不远处消失了。希拉顿走到足印消失处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突然发现前方地面有点异样。他略微思索了一下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捡起一块石头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扔在前方地面上。石头竟然慢慢沉入了地面。希拉顿说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果然是泥沼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幸好这个泥沼并不太大太深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警方动用了大型工具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终于在泥沼里捞出了汤姆斯。和他一起的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还有一只巨大的狮子。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汤姆斯并非死于狮口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而是这罪恶的泥沼。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希拉顿拉起痛哭的萝莉特。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萝莉特大哭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如果他掉进泥沼里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怎么可能不向我们呼救呢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他是被狮子追得走投无路才坠入泥沼中的呀。归根到底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凶手还是这可恶的狮子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希拉顿摇了摇头说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如果狮子追他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他怎么可能顾得上把帽子、上衣脱掉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还扔掉手表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他又怎么可能一边跑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一边把这些东西扔在同一个地方呢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探长的话确实有道理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萝莉特感到很迷惘。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希拉顿长叹一声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只有一种可能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那就是汤姆斯掉入泥沼后才发现狮子。依你所说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那时天色已黑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狮子不一定能发现汤姆斯。但你们在汽车旁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篝火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足以吸引狮子的目光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这对你们来说无疑是致命的威胁。汤姆斯发现狮子之后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立即感到形势不妙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他用裹成团的上衣、帽子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向狮子发动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袭击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吸引它的注意力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把它引进泥沼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这样就保证了你们的安全啊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他不向你们求救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就是怕你们闻声而来惨遭噩运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夫妻本是同林鸟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大难来临各自飞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可汤姆斯是真爱他的妻子、女儿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当她们的生命受到威胁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自己也面临死亡的时候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他用自己独特的方式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拯救了她们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用自己的生命再一次表达了对亲人的爱。这最后一次的爱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感天动地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催人泪下。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47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素材积累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贮满你的背囊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为话题或中心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储备写作素材。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爱情使人心的憧憬升华到至善之境。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意大利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爱情犹如树叶一样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在人的忽视里绿了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在忍耐里露出蓓蕾。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何其芳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心灵不在它生活的地方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但在它所爱的地方。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英国谚语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将爱情当作理想的人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不会有真正的理想。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佚名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没有一种服装比爱更合身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没有一种装饰比爱更迷人。有人说无美就无爱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实际正相反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无爱才无美。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佚名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50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吉鸿昌将军是我国抗日战争时期的著名将领。有一次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他被国民政府派往美国考察。那时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中华民族被西方污蔑为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劣等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有些在外国的华人也为此感到自卑。吉鸿昌却在胸前佩戴着一块小牌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我是中国人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昂首挺胸于美国人之中。吉鸿昌为什么要戴这块独特的牌子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他和中国使馆的一名官员去一家邮局寄包裹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当邮局的工作人员知道他是中国人时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便轻蔑地说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我不知道中国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随行的使馆官员埋怨吉鸿昌说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你为什么说你是中国人呢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你可以说是日本人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这样就能受到礼遇。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吉鸿昌怒不可遏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一把抓住那个官员的衣领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大声说道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你觉得做一个中国人丢脸吗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我觉得做一个中国人光荣得很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我吉鸿昌誓不当洋奴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他回到住处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当即写了这块牌子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并戴在胸前。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43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09167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裴淑英拒嫁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在隋朝做高官的裴矩把女儿淑英嫁给李德武为妻。李德武官位不高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但夫妻感情甚笃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恩爱无比。后来李德武得罪了皇上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被革职发配到两广地区。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裴矩见女婿出事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为对皇帝表示忠心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向皇上要求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恩准女儿与李德武离婚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皇帝立即批准。李德武认为自己这一去凶多吉少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怕连累妻子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劝妻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离婚改嫁。淑英表示决不变心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要求丈夫好好保重身体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等待日后重聚。李德武一去十多年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淑英屡次拒绝改嫁。其父曾企图强迫她嫁给一个叫柳直的人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她剪掉头发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誓死相抗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最后也只好作罢。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李德武后遇大赦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听到妻子忠于爱情、矢志不渝的消息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万分感动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急忙赶回家中同淑英团聚。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88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是人类最美好的情感。无论是在东方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还是在西方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始终是作家创作永恒的主题。学习本文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把握娜塔莎这一人物形象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体会她渴望爱情的内心状态。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0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9551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爱情的力量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世纪著名女诗人伊丽莎白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巴蕾特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在少年时代就有诗才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岁时就出版了四卷咏希腊马拉松战役的史诗。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岁骑马不慎摔断了椎骨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从此瘫痪在床。她在病榻上以顽强的意志仍然坚持诗歌创作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写成了很有影响的《孩子们的哭声》。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比她小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岁的青年诗人白朗宁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钦佩女诗人的人品和才华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他们彼此之间结成了深厚的友谊。在相处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白朗宁深深地爱上了这位瘫痪的女诗人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热烈而坚定地向她表白自己的心迹。巴蕾特自知是残疾人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认为对方只是一种同情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便断然拒绝了对方的求爱。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白朗宁对巴蕾特的爱是坚定不移的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两人通信更为频繁。双方都感到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谁也离不开谁。在爱情力量的鼓舞下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奇迹发生了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巴蕾特竟然逐渐好起来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不久居然能离开卧身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多年的病榻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下楼走动了。当白朗宁第三次向她求婚时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她欣然接受。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他俩结婚后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生活非常幸福。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8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20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燕妮与马克思风雨同舟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燕妮出身于名门贵族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聪慧漂亮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才华出众。她不顾家庭的反对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热恋着出身于普通律师家庭的马克思。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当马克思被德国反动政府迫害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准备流亡国外时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她毅然离开自己的家庭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同马克思结婚。婚后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她随着马克思颠沛流离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生活极其困难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有时甚至交不起房租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他们最小的一个儿子也因病饿而死。但她从没有动摇过对马克思的坚贞爱情。她经常自豪地说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我很幸福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因为马克思在身边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他是我生命的支柱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15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702698"/>
              </p:ext>
            </p:extLst>
          </p:nvPr>
        </p:nvGraphicFramePr>
        <p:xfrm>
          <a:off x="4871864" y="2824063"/>
          <a:ext cx="8128000" cy="2314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5" imgW="3829999" imgH="1090406" progId="Word.Document.12">
                  <p:embed/>
                </p:oleObj>
              </mc:Choice>
              <mc:Fallback>
                <p:oleObj name="文档" r:id="rId5" imgW="3829999" imgH="1090406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1864" y="2824063"/>
                        <a:ext cx="8128000" cy="2314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2309891"/>
            <a:ext cx="550416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托尔斯泰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(1828—1910),19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世纪俄国最伟大的作家。托尔斯泰出身于古老而有名望的大贵族家庭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但他受卢梭、孟德斯鸠等启蒙思想家的影响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一生始终不渝地真诚寻求接近人民的道路。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年代他开始文学创作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代表作有《安娜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卡列宁娜》《战争与和平》《复活》等。他以自己一生的辛勤创作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登上了欧洲批判现实主义文学的高峰。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937135"/>
      </p:ext>
    </p:extLst>
  </p:cSld>
  <p:clrMapOvr>
    <a:masterClrMapping/>
  </p:clrMapOvr>
  <p:transition spd="slow">
    <p:cover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7494"/>
            <a:ext cx="8128000" cy="24956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1863~1869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托尔斯泰创作了长篇历史小说《战争与和平》。小说以四大家族的相互关系为情节线索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展现了当时俄国从城市到乡村的广阔社会生活画面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气势磅礴地反映了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1805~1820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年之间发生的一系列重大历史事件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年库图佐夫领导的反对拿破仑的卫国战争。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244820"/>
      </p:ext>
    </p:extLst>
  </p:cSld>
  <p:clrMapOvr>
    <a:masterClrMapping/>
  </p:clrMapOvr>
  <p:transition spd="slow"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548316"/>
              </p:ext>
            </p:extLst>
          </p:nvPr>
        </p:nvGraphicFramePr>
        <p:xfrm>
          <a:off x="2401456" y="1484784"/>
          <a:ext cx="7389091" cy="5086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5" imgW="3887469" imgH="2676386" progId="Word.Document.12">
                  <p:embed/>
                </p:oleObj>
              </mc:Choice>
              <mc:Fallback>
                <p:oleObj name="文档" r:id="rId5" imgW="3887469" imgH="2676386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1456" y="1484784"/>
                        <a:ext cx="7389091" cy="5086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132135"/>
      </p:ext>
    </p:extLst>
  </p:cSld>
  <p:clrMapOvr>
    <a:masterClrMapping/>
  </p:clrMapOvr>
  <p:transition spd="slow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616555"/>
              </p:ext>
            </p:extLst>
          </p:nvPr>
        </p:nvGraphicFramePr>
        <p:xfrm>
          <a:off x="2032000" y="2144510"/>
          <a:ext cx="8128000" cy="3660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5" imgW="3887469" imgH="1751051" progId="Word.Document.12">
                  <p:embed/>
                </p:oleObj>
              </mc:Choice>
              <mc:Fallback>
                <p:oleObj name="文档" r:id="rId5" imgW="3887469" imgH="1751051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144510"/>
                        <a:ext cx="8128000" cy="3660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151587"/>
      </p:ext>
    </p:extLst>
  </p:cSld>
  <p:clrMapOvr>
    <a:masterClrMapping/>
  </p:clrMapOvr>
  <p:transition spd="slow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711474"/>
            <a:ext cx="8128000" cy="16890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怯场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在人多的场面上发言、表演等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因紧张害怕而神态举动不自然。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陶醉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很满意地沉浸在某种境界或思想活动中。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584442"/>
      </p:ext>
    </p:extLst>
  </p:cSld>
  <p:clrMapOvr>
    <a:masterClrMapping/>
  </p:clrMapOvr>
  <p:transition spd="slow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000230" y="90872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052927" y="90872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09891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预定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预订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非尔号夫男爵对他说起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预定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在明天举行的国务会议的第一次会议。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记者在乌鲁木齐海德、喜来登、华凌、银都等五星级酒店了解到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今年的团队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预订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旺季比去年提前了一个月。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7928" y="3189032"/>
            <a:ext cx="555352" cy="27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7599" y="4356576"/>
            <a:ext cx="525365" cy="317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0880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3463</Words>
  <Application>Microsoft Office PowerPoint</Application>
  <PresentationFormat>宽屏</PresentationFormat>
  <Paragraphs>122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NEU-BZ-S92</vt:lpstr>
      <vt:lpstr>等线</vt:lpstr>
      <vt:lpstr>等线 Light</vt:lpstr>
      <vt:lpstr>黑体</vt:lpstr>
      <vt:lpstr>微软雅黑</vt:lpstr>
      <vt:lpstr>Arial</vt:lpstr>
      <vt:lpstr>Times New Roman</vt:lpstr>
      <vt:lpstr>Office 主题​​</vt:lpstr>
      <vt:lpstr>文档</vt:lpstr>
      <vt:lpstr>"第四单元"</vt:lpstr>
      <vt:lpstr>娜塔莎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 </dc:creator>
  <cp:lastModifiedBy> </cp:lastModifiedBy>
  <cp:revision>2</cp:revision>
  <dcterms:created xsi:type="dcterms:W3CDTF">2018-12-18T11:00:13Z</dcterms:created>
  <dcterms:modified xsi:type="dcterms:W3CDTF">2019-05-23T02:27:11Z</dcterms:modified>
</cp:coreProperties>
</file>