
<file path=[Content_Types].xml><?xml version="1.0" encoding="utf-8"?>
<Types xmlns="http://schemas.openxmlformats.org/package/2006/content-types">
  <Override PartName="/customXml/itemProps35.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customXml/itemProps58.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25.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customXml/itemProps21.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xml" ContentType="application/vnd.openxmlformats-officedocument.customXmlProperties+xml"/>
  <Override PartName="/customXml/itemProps48.xml" ContentType="application/vnd.openxmlformats-officedocument.customXmlProperties+xml"/>
  <Override PartName="/customXml/itemProps19.xml" ContentType="application/vnd.openxmlformats-officedocument.customXmlProperties+xml"/>
  <Override PartName="/customXml/itemProps37.xml" ContentType="application/vnd.openxmlformats-officedocument.customXmlProperties+xml"/>
  <Override PartName="/customXml/itemProps55.xml" ContentType="application/vnd.openxmlformats-officedocument.customXmlProperties+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customXml/itemProps33.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ppt/slides/slide8.xml" ContentType="application/vnd.openxmlformats-officedocument.presentationml.slide+xml"/>
  <Override PartName="/customXml/itemProps53.xml" ContentType="application/vnd.openxmlformats-officedocument.customXmlProperties+xml"/>
  <Override PartName="/ppt/slides/slide29.xml" ContentType="application/vnd.openxmlformats-officedocument.presentationml.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customXml/itemProps31.xml" ContentType="application/vnd.openxmlformats-officedocument.customXmlPropertie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61"/>
  </p:sldMasterIdLst>
  <p:notesMasterIdLst>
    <p:notesMasterId r:id="rId123"/>
  </p:notesMasterIdLst>
  <p:sldIdLst>
    <p:sldId id="256" r:id="rId62"/>
    <p:sldId id="325" r:id="rId63"/>
    <p:sldId id="258" r:id="rId64"/>
    <p:sldId id="260" r:id="rId65"/>
    <p:sldId id="261" r:id="rId66"/>
    <p:sldId id="262" r:id="rId67"/>
    <p:sldId id="263" r:id="rId68"/>
    <p:sldId id="264" r:id="rId69"/>
    <p:sldId id="265" r:id="rId70"/>
    <p:sldId id="266" r:id="rId71"/>
    <p:sldId id="267" r:id="rId72"/>
    <p:sldId id="269" r:id="rId73"/>
    <p:sldId id="270" r:id="rId74"/>
    <p:sldId id="271" r:id="rId75"/>
    <p:sldId id="272" r:id="rId76"/>
    <p:sldId id="326" r:id="rId77"/>
    <p:sldId id="273" r:id="rId78"/>
    <p:sldId id="274" r:id="rId79"/>
    <p:sldId id="276" r:id="rId80"/>
    <p:sldId id="277" r:id="rId81"/>
    <p:sldId id="279" r:id="rId82"/>
    <p:sldId id="280" r:id="rId83"/>
    <p:sldId id="281" r:id="rId84"/>
    <p:sldId id="284" r:id="rId85"/>
    <p:sldId id="285" r:id="rId86"/>
    <p:sldId id="287" r:id="rId87"/>
    <p:sldId id="288" r:id="rId88"/>
    <p:sldId id="289" r:id="rId89"/>
    <p:sldId id="290" r:id="rId90"/>
    <p:sldId id="291" r:id="rId91"/>
    <p:sldId id="292" r:id="rId92"/>
    <p:sldId id="294" r:id="rId93"/>
    <p:sldId id="295" r:id="rId94"/>
    <p:sldId id="296" r:id="rId95"/>
    <p:sldId id="297" r:id="rId96"/>
    <p:sldId id="298" r:id="rId97"/>
    <p:sldId id="299" r:id="rId98"/>
    <p:sldId id="327" r:id="rId99"/>
    <p:sldId id="300" r:id="rId100"/>
    <p:sldId id="302" r:id="rId101"/>
    <p:sldId id="303" r:id="rId102"/>
    <p:sldId id="304" r:id="rId103"/>
    <p:sldId id="305" r:id="rId104"/>
    <p:sldId id="306" r:id="rId105"/>
    <p:sldId id="307" r:id="rId106"/>
    <p:sldId id="308" r:id="rId107"/>
    <p:sldId id="309" r:id="rId108"/>
    <p:sldId id="310" r:id="rId109"/>
    <p:sldId id="312" r:id="rId110"/>
    <p:sldId id="313" r:id="rId111"/>
    <p:sldId id="314" r:id="rId112"/>
    <p:sldId id="315" r:id="rId113"/>
    <p:sldId id="316" r:id="rId114"/>
    <p:sldId id="317" r:id="rId115"/>
    <p:sldId id="318" r:id="rId116"/>
    <p:sldId id="319" r:id="rId117"/>
    <p:sldId id="320" r:id="rId118"/>
    <p:sldId id="321" r:id="rId119"/>
    <p:sldId id="322" r:id="rId120"/>
    <p:sldId id="323" r:id="rId121"/>
    <p:sldId id="324" r:id="rId122"/>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8142" autoAdjust="0"/>
  </p:normalViewPr>
  <p:slideViewPr>
    <p:cSldViewPr>
      <p:cViewPr>
        <p:scale>
          <a:sx n="100" d="100"/>
          <a:sy n="100" d="100"/>
        </p:scale>
        <p:origin x="-336" y="-3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5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slide" Target="slides/slide2.xml"/><Relationship Id="rId68" Type="http://schemas.openxmlformats.org/officeDocument/2006/relationships/slide" Target="slides/slide7.xml"/><Relationship Id="rId84" Type="http://schemas.openxmlformats.org/officeDocument/2006/relationships/slide" Target="slides/slide23.xml"/><Relationship Id="rId89" Type="http://schemas.openxmlformats.org/officeDocument/2006/relationships/slide" Target="slides/slide28.xml"/><Relationship Id="rId112" Type="http://schemas.openxmlformats.org/officeDocument/2006/relationships/slide" Target="slides/slide51.xml"/><Relationship Id="rId16" Type="http://schemas.openxmlformats.org/officeDocument/2006/relationships/customXml" Target="../customXml/item16.xml"/><Relationship Id="rId107" Type="http://schemas.openxmlformats.org/officeDocument/2006/relationships/slide" Target="slides/slide4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13.xml"/><Relationship Id="rId79" Type="http://schemas.openxmlformats.org/officeDocument/2006/relationships/slide" Target="slides/slide18.xml"/><Relationship Id="rId102" Type="http://schemas.openxmlformats.org/officeDocument/2006/relationships/slide" Target="slides/slide41.xml"/><Relationship Id="rId123" Type="http://schemas.openxmlformats.org/officeDocument/2006/relationships/notesMaster" Target="notesMasters/notesMaster1.xml"/><Relationship Id="rId5" Type="http://schemas.openxmlformats.org/officeDocument/2006/relationships/customXml" Target="../customXml/item5.xml"/><Relationship Id="rId90" Type="http://schemas.openxmlformats.org/officeDocument/2006/relationships/slide" Target="slides/slide29.xml"/><Relationship Id="rId95" Type="http://schemas.openxmlformats.org/officeDocument/2006/relationships/slide" Target="slides/slide34.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slide" Target="slides/slide3.xml"/><Relationship Id="rId69" Type="http://schemas.openxmlformats.org/officeDocument/2006/relationships/slide" Target="slides/slide8.xml"/><Relationship Id="rId77" Type="http://schemas.openxmlformats.org/officeDocument/2006/relationships/slide" Target="slides/slide16.xml"/><Relationship Id="rId100" Type="http://schemas.openxmlformats.org/officeDocument/2006/relationships/slide" Target="slides/slide39.xml"/><Relationship Id="rId105" Type="http://schemas.openxmlformats.org/officeDocument/2006/relationships/slide" Target="slides/slide44.xml"/><Relationship Id="rId113" Type="http://schemas.openxmlformats.org/officeDocument/2006/relationships/slide" Target="slides/slide52.xml"/><Relationship Id="rId118" Type="http://schemas.openxmlformats.org/officeDocument/2006/relationships/slide" Target="slides/slide57.xml"/><Relationship Id="rId126" Type="http://schemas.openxmlformats.org/officeDocument/2006/relationships/theme" Target="theme/theme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1.xml"/><Relationship Id="rId80" Type="http://schemas.openxmlformats.org/officeDocument/2006/relationships/slide" Target="slides/slide19.xml"/><Relationship Id="rId85" Type="http://schemas.openxmlformats.org/officeDocument/2006/relationships/slide" Target="slides/slide24.xml"/><Relationship Id="rId93" Type="http://schemas.openxmlformats.org/officeDocument/2006/relationships/slide" Target="slides/slide32.xml"/><Relationship Id="rId98" Type="http://schemas.openxmlformats.org/officeDocument/2006/relationships/slide" Target="slides/slide37.xml"/><Relationship Id="rId121" Type="http://schemas.openxmlformats.org/officeDocument/2006/relationships/slide" Target="slides/slide60.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slide" Target="slides/slide6.xml"/><Relationship Id="rId103" Type="http://schemas.openxmlformats.org/officeDocument/2006/relationships/slide" Target="slides/slide42.xml"/><Relationship Id="rId108" Type="http://schemas.openxmlformats.org/officeDocument/2006/relationships/slide" Target="slides/slide47.xml"/><Relationship Id="rId116" Type="http://schemas.openxmlformats.org/officeDocument/2006/relationships/slide" Target="slides/slide55.xml"/><Relationship Id="rId124" Type="http://schemas.openxmlformats.org/officeDocument/2006/relationships/presProps" Target="presProps.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1.xml"/><Relationship Id="rId70" Type="http://schemas.openxmlformats.org/officeDocument/2006/relationships/slide" Target="slides/slide9.xml"/><Relationship Id="rId75" Type="http://schemas.openxmlformats.org/officeDocument/2006/relationships/slide" Target="slides/slide14.xml"/><Relationship Id="rId83" Type="http://schemas.openxmlformats.org/officeDocument/2006/relationships/slide" Target="slides/slide22.xml"/><Relationship Id="rId88" Type="http://schemas.openxmlformats.org/officeDocument/2006/relationships/slide" Target="slides/slide27.xml"/><Relationship Id="rId91" Type="http://schemas.openxmlformats.org/officeDocument/2006/relationships/slide" Target="slides/slide30.xml"/><Relationship Id="rId96" Type="http://schemas.openxmlformats.org/officeDocument/2006/relationships/slide" Target="slides/slide35.xml"/><Relationship Id="rId111"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45.xml"/><Relationship Id="rId114" Type="http://schemas.openxmlformats.org/officeDocument/2006/relationships/slide" Target="slides/slide53.xml"/><Relationship Id="rId119" Type="http://schemas.openxmlformats.org/officeDocument/2006/relationships/slide" Target="slides/slide58.xml"/><Relationship Id="rId127" Type="http://schemas.openxmlformats.org/officeDocument/2006/relationships/tableStyles" Target="tableStyles.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slide" Target="slides/slide4.xml"/><Relationship Id="rId73" Type="http://schemas.openxmlformats.org/officeDocument/2006/relationships/slide" Target="slides/slide12.xml"/><Relationship Id="rId78" Type="http://schemas.openxmlformats.org/officeDocument/2006/relationships/slide" Target="slides/slide17.xml"/><Relationship Id="rId81" Type="http://schemas.openxmlformats.org/officeDocument/2006/relationships/slide" Target="slides/slide20.xml"/><Relationship Id="rId86" Type="http://schemas.openxmlformats.org/officeDocument/2006/relationships/slide" Target="slides/slide25.xml"/><Relationship Id="rId94" Type="http://schemas.openxmlformats.org/officeDocument/2006/relationships/slide" Target="slides/slide33.xml"/><Relationship Id="rId99" Type="http://schemas.openxmlformats.org/officeDocument/2006/relationships/slide" Target="slides/slide38.xml"/><Relationship Id="rId101" Type="http://schemas.openxmlformats.org/officeDocument/2006/relationships/slide" Target="slides/slide40.xml"/><Relationship Id="rId122" Type="http://schemas.openxmlformats.org/officeDocument/2006/relationships/slide" Target="slides/slide6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8.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15.xml"/><Relationship Id="rId97" Type="http://schemas.openxmlformats.org/officeDocument/2006/relationships/slide" Target="slides/slide36.xml"/><Relationship Id="rId104" Type="http://schemas.openxmlformats.org/officeDocument/2006/relationships/slide" Target="slides/slide43.xml"/><Relationship Id="rId120" Type="http://schemas.openxmlformats.org/officeDocument/2006/relationships/slide" Target="slides/slide59.xml"/><Relationship Id="rId125" Type="http://schemas.openxmlformats.org/officeDocument/2006/relationships/viewProps" Target="viewProps.xml"/><Relationship Id="rId7" Type="http://schemas.openxmlformats.org/officeDocument/2006/relationships/customXml" Target="../customXml/item7.xml"/><Relationship Id="rId71" Type="http://schemas.openxmlformats.org/officeDocument/2006/relationships/slide" Target="slides/slide10.xml"/><Relationship Id="rId92" Type="http://schemas.openxmlformats.org/officeDocument/2006/relationships/slide" Target="slides/slide31.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slide" Target="slides/slide5.xml"/><Relationship Id="rId87" Type="http://schemas.openxmlformats.org/officeDocument/2006/relationships/slide" Target="slides/slide26.xml"/><Relationship Id="rId110" Type="http://schemas.openxmlformats.org/officeDocument/2006/relationships/slide" Target="slides/slide49.xml"/><Relationship Id="rId115" Type="http://schemas.openxmlformats.org/officeDocument/2006/relationships/slide" Target="slides/slide54.xml"/><Relationship Id="rId61" Type="http://schemas.openxmlformats.org/officeDocument/2006/relationships/slideMaster" Target="slideMasters/slideMaster1.xml"/><Relationship Id="rId82" Type="http://schemas.openxmlformats.org/officeDocument/2006/relationships/slide" Target="slides/slide2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2018-11-6</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1" y="5"/>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4"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4"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2"/>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0"/>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3"/>
          </p:nvPr>
        </p:nvSpPr>
        <p:spPr>
          <a:xfrm>
            <a:off x="4144990" y="6340170"/>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0"/>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6"/>
            <a:ext cx="3970175" cy="556509"/>
          </a:xfrm>
          <a:prstGeom prst="rect">
            <a:avLst/>
          </a:prstGeom>
          <a:noFill/>
        </p:spPr>
      </p:pic>
      <p:sp>
        <p:nvSpPr>
          <p:cNvPr id="11" name="TextBox 10"/>
          <p:cNvSpPr txBox="1"/>
          <p:nvPr/>
        </p:nvSpPr>
        <p:spPr>
          <a:xfrm>
            <a:off x="9857014"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25.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2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5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44.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5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2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30.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5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13.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slide" Target="slide32.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6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2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5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36.xml"/><Relationship Id="rId5" Type="http://schemas.openxmlformats.org/officeDocument/2006/relationships/image" Target="../media/image7.png"/><Relationship Id="rId4" Type="http://schemas.openxmlformats.org/officeDocument/2006/relationships/image" Target="../media/image9.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4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38.xml"/><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customXml" Target="../../customXml/item5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21.xml"/><Relationship Id="rId4" Type="http://schemas.openxmlformats.org/officeDocument/2006/relationships/image" Target="../media/image11.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2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1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23.xml"/><Relationship Id="rId4" Type="http://schemas.openxmlformats.org/officeDocument/2006/relationships/image" Target="../media/image12.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51.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35.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4.xml"/><Relationship Id="rId4" Type="http://schemas.openxmlformats.org/officeDocument/2006/relationships/image" Target="../media/image13.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17.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9.xml"/><Relationship Id="rId4" Type="http://schemas.openxmlformats.org/officeDocument/2006/relationships/image" Target="../media/image14.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1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42.xml"/><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4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5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2017年工作文件\2017图书制作文件\3·2项目\2018版32二轮制作文件\二轮版式与PPT\2018版32二轮PPT模板-03.png"/>
          <p:cNvPicPr>
            <a:picLocks noChangeAspect="1" noChangeArrowheads="1"/>
          </p:cNvPicPr>
          <p:nvPr/>
        </p:nvPicPr>
        <p:blipFill>
          <a:blip r:embed="rId4" cstate="print"/>
          <a:srcRect/>
          <a:stretch>
            <a:fillRect/>
          </a:stretch>
        </p:blipFill>
        <p:spPr bwMode="auto">
          <a:xfrm>
            <a:off x="-1" y="4284366"/>
            <a:ext cx="12160250" cy="2556173"/>
          </a:xfrm>
          <a:prstGeom prst="rect">
            <a:avLst/>
          </a:prstGeom>
          <a:noFill/>
        </p:spPr>
      </p:pic>
      <p:pic>
        <p:nvPicPr>
          <p:cNvPr id="3" name="Picture 3" descr="E:\2017年工作文件\2017图书制作文件\3·2项目\2018版32二轮制作文件\二轮版式与PPT\2018版32二轮PPT模板-01.png"/>
          <p:cNvPicPr>
            <a:picLocks noChangeAspect="1" noChangeArrowheads="1"/>
          </p:cNvPicPr>
          <p:nvPr/>
        </p:nvPicPr>
        <p:blipFill>
          <a:blip r:embed="rId5" cstate="print"/>
          <a:srcRect/>
          <a:stretch>
            <a:fillRect/>
          </a:stretch>
        </p:blipFill>
        <p:spPr bwMode="auto">
          <a:xfrm>
            <a:off x="4279925" y="-108123"/>
            <a:ext cx="3516014" cy="4536504"/>
          </a:xfrm>
          <a:prstGeom prst="rect">
            <a:avLst/>
          </a:prstGeom>
          <a:noFill/>
        </p:spPr>
      </p:pic>
      <p:sp>
        <p:nvSpPr>
          <p:cNvPr id="4" name="副标题 2"/>
          <p:cNvSpPr txBox="1">
            <a:spLocks/>
          </p:cNvSpPr>
          <p:nvPr/>
        </p:nvSpPr>
        <p:spPr>
          <a:xfrm>
            <a:off x="1824038" y="5220469"/>
            <a:ext cx="8512175" cy="1145544"/>
          </a:xfrm>
          <a:prstGeom prst="rect">
            <a:avLst/>
          </a:prstGeom>
        </p:spPr>
        <p:txBody>
          <a:bodyPr/>
          <a:lstStyle/>
          <a:p>
            <a:pPr marL="456023" lvl="0" indent="-456023" algn="ctr" defTabSz="1216061">
              <a:spcBef>
                <a:spcPct val="20000"/>
              </a:spcBef>
            </a:pPr>
            <a:r>
              <a:rPr kumimoji="0" lang="zh-CN" altLang="en-US" sz="4000" b="1"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专题四  </a:t>
            </a:r>
            <a:r>
              <a:rPr lang="zh-CN" altLang="en-US" sz="4000" b="1" dirty="0" smtClean="0">
                <a:solidFill>
                  <a:schemeClr val="bg1"/>
                </a:solidFill>
                <a:latin typeface="黑体" pitchFamily="49" charset="-122"/>
                <a:ea typeface="黑体" pitchFamily="49" charset="-122"/>
              </a:rPr>
              <a:t>实用类文本阅读</a:t>
            </a:r>
            <a:endParaRPr kumimoji="0" lang="zh-CN" altLang="en-US" sz="4000" b="1" i="0" u="none" strike="noStrike" kern="1200" cap="none" spc="0" normalizeH="0" baseline="0" noProof="0" dirty="0">
              <a:ln>
                <a:noFill/>
              </a:ln>
              <a:solidFill>
                <a:schemeClr val="bg1"/>
              </a:solidFill>
              <a:effectLst/>
              <a:uLnTx/>
              <a:uFillTx/>
              <a:latin typeface="黑体" pitchFamily="49" charset="-122"/>
              <a:ea typeface="黑体" pitchFamily="49" charset="-122"/>
              <a:cs typeface="+mn-cs"/>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lide(fromBottom)">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980109"/>
          <a:ext cx="10987200" cy="4617720"/>
        </p:xfrm>
        <a:graphic>
          <a:graphicData uri="http://schemas.openxmlformats.org/drawingml/2006/table">
            <a:tbl>
              <a:tblPr/>
              <a:tblGrid>
                <a:gridCol w="3725637"/>
                <a:gridCol w="5400600"/>
                <a:gridCol w="1860963"/>
              </a:tblGrid>
              <a:tr h="287716">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对应原文分析</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比对结果</a:t>
                      </a:r>
                    </a:p>
                  </a:txBody>
                  <a:tcPr marL="45720" marR="45720"/>
                </a:tc>
              </a:tr>
              <a:tr h="727752">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A.量子通信把量子物理与信息技术结合起来,利用量子调控技术,对信息进行编码、存储、传输和操纵,可以有效解决经典密码被破译的问题。</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把量子物理与信息技术相结合,利用量子调控技术,用一种革命性的方式对信息进行编码、存储、传输和操纵,从而在确保信息安全、提高运算速度、提升测量精度等方面突破经典信息技术的瓶颈。</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符合原文</a:t>
                      </a:r>
                    </a:p>
                  </a:txBody>
                  <a:tcPr marL="45720" marR="45720"/>
                </a:tc>
              </a:tr>
              <a:tr h="913404">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B.潘建伟研究团队在天宫二号空间站上进行太空量子实验,并计划发射“墨子号”后的第二颗卫星,他对未来五年会取得更多成果充满信心。</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潘建伟的团队计划发射第二颗卫星,他们还在中国的天宫二号空间站上进行着一项太空量子实验。</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潘建伟是一个有着无穷热情的乐观主义者。他低调地表达了自己的信心,称中国政府将会支持下一个宏伟计划</a:t>
                      </a:r>
                      <a:r>
                        <a:rPr lang="zh-CN" altLang="en-US" sz="1300" kern="0" dirty="0" smtClean="0">
                          <a:solidFill>
                            <a:srgbClr val="000000"/>
                          </a:solidFill>
                          <a:latin typeface="黑体"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符合原文</a:t>
                      </a:r>
                    </a:p>
                  </a:txBody>
                  <a:tcPr marL="45720" marR="45720"/>
                </a:tc>
              </a:tr>
              <a:tr h="727752">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C.中国继美国、英国、日本之后成为第四个拥有散裂中子源设施的国家,有些日本科学家有了危机感,认为亚洲的中心正逐渐向中国转移。</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中国是继美国、英国、日本之后第四个拥有同样设施的国家。</a:t>
                      </a:r>
                      <a:r>
                        <a:rPr sz="1300" dirty="0"/>
                        <a:t/>
                      </a:r>
                      <a:br>
                        <a:rPr sz="1300" dirty="0"/>
                      </a:br>
                      <a:r>
                        <a:rPr lang="zh-CN" altLang="en-US" sz="1300" kern="0" dirty="0" smtClean="0">
                          <a:solidFill>
                            <a:srgbClr val="000000"/>
                          </a:solidFill>
                          <a:latin typeface="Times New Roman" pitchFamily="65" charset="-122"/>
                          <a:ea typeface="宋体" pitchFamily="65" charset="-122"/>
                        </a:rPr>
                        <a:t>日本的J-PARC加速器设施中心主任齐藤直人说:“虽然日本在技术和经验上领先,但中国发展得实在太快,亚洲的中心正在从日本向中国转移。”</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符合原文</a:t>
                      </a:r>
                    </a:p>
                  </a:txBody>
                  <a:tcPr marL="45720" marR="45720"/>
                </a:tc>
              </a:tr>
              <a:tr h="727752">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D.在基础科学研究领域,比如使用人造卫星开展科学实验,需要耗费巨额资金,欧洲和日本都还在犹豫不决,因而尚未涉足这些领域。</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使用人造卫星的实验要耗费巨额资金,欧洲和日本还在犹豫不决。日本的研究人员认为,“在基础科学领域,中国正在踏入他国难以涉足的领域,领先世界”。</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不符合原文。“因而尚未涉足这些领域”于文无据。</a:t>
                      </a:r>
                    </a:p>
                  </a:txBody>
                  <a:tcPr marL="45720" marR="45720"/>
                </a:tc>
              </a:tr>
            </a:tbl>
          </a:graphicData>
        </a:graphic>
      </p:graphicFrame>
      <p:sp>
        <p:nvSpPr>
          <p:cNvPr id="3" name="矩形 2"/>
          <p:cNvSpPr/>
          <p:nvPr/>
        </p:nvSpPr>
        <p:spPr>
          <a:xfrm>
            <a:off x="521221" y="1332037"/>
            <a:ext cx="8185831" cy="626069"/>
          </a:xfrm>
          <a:prstGeom prst="rect">
            <a:avLst/>
          </a:prstGeom>
        </p:spPr>
        <p:txBody>
          <a:bodyPr wrap="none">
            <a:spAutoFit/>
          </a:bodyPr>
          <a:lstStyle/>
          <a:p>
            <a:pPr eaLnBrk="0" latinLnBrk="1" hangingPunct="0">
              <a:lnSpc>
                <a:spcPct val="150000"/>
              </a:lnSpc>
            </a:pPr>
            <a:r>
              <a:rPr lang="zh-CN" altLang="en-US" sz="2610" kern="0" dirty="0" smtClean="0">
                <a:solidFill>
                  <a:srgbClr val="000000"/>
                </a:solidFill>
                <a:latin typeface="Times New Roman" pitchFamily="65" charset="-122"/>
                <a:ea typeface="宋体" pitchFamily="65" charset="-122"/>
              </a:rPr>
              <a:t>1.下列对材料相关内容的理解,不正确的一项是</a:t>
            </a:r>
            <a:r>
              <a:rPr lang="zh-CN" altLang="en-US" sz="2610" kern="0" spc="567" dirty="0" smtClean="0">
                <a:solidFill>
                  <a:srgbClr val="000000"/>
                </a:solidFill>
                <a:latin typeface="Times New Roman" pitchFamily="65" charset="-122"/>
                <a:ea typeface="宋体" pitchFamily="65" charset="-122"/>
              </a:rPr>
              <a:t> </a:t>
            </a:r>
            <a:r>
              <a:rPr lang="zh-CN" altLang="en-US" sz="2610" kern="0" dirty="0" smtClean="0">
                <a:solidFill>
                  <a:srgbClr val="000000"/>
                </a:solidFill>
                <a:latin typeface="Times New Roman" pitchFamily="65" charset="-122"/>
                <a:ea typeface="宋体" pitchFamily="65" charset="-122"/>
              </a:rPr>
              <a:t>(　　)</a:t>
            </a:r>
            <a:endParaRPr lang="zh-CN" altLang="en-US" sz="2610" dirty="0"/>
          </a:p>
        </p:txBody>
      </p:sp>
      <p:pic>
        <p:nvPicPr>
          <p:cNvPr id="4" name="Picture 2"/>
          <p:cNvPicPr>
            <a:picLocks noChangeAspect="1" noChangeArrowheads="1"/>
          </p:cNvPicPr>
          <p:nvPr/>
        </p:nvPicPr>
        <p:blipFill>
          <a:blip r:embed="rId4" cstate="print"/>
          <a:srcRect/>
          <a:stretch>
            <a:fillRect/>
          </a:stretch>
        </p:blipFill>
        <p:spPr bwMode="auto">
          <a:xfrm>
            <a:off x="607517" y="827981"/>
            <a:ext cx="2476500" cy="590550"/>
          </a:xfrm>
          <a:prstGeom prst="rect">
            <a:avLst/>
          </a:prstGeom>
          <a:noFill/>
          <a:ln w="9525">
            <a:noFill/>
            <a:miter lim="800000"/>
            <a:headEnd/>
            <a:tailEnd/>
          </a:ln>
        </p:spPr>
      </p:pic>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6018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2.下列对材料相关内容的概括和分析,不正确的一项是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p:txBody>
      </p:sp>
      <p:graphicFrame>
        <p:nvGraphicFramePr>
          <p:cNvPr id="3" name="表格 2"/>
          <p:cNvGraphicFramePr>
            <a:graphicFrameLocks noGrp="1"/>
          </p:cNvGraphicFramePr>
          <p:nvPr/>
        </p:nvGraphicFramePr>
        <p:xfrm>
          <a:off x="540000" y="1620069"/>
          <a:ext cx="10987200" cy="4572000"/>
        </p:xfrm>
        <a:graphic>
          <a:graphicData uri="http://schemas.openxmlformats.org/drawingml/2006/table">
            <a:tbl>
              <a:tblPr/>
              <a:tblGrid>
                <a:gridCol w="3869653"/>
                <a:gridCol w="5184576"/>
                <a:gridCol w="1932971"/>
              </a:tblGrid>
              <a:tr h="249813">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对应原文分析</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比对结果</a:t>
                      </a:r>
                    </a:p>
                  </a:txBody>
                  <a:tcPr marL="45720" marR="45720"/>
                </a:tc>
              </a:tr>
              <a:tr h="611886">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A.利用“墨子号”科学实验卫星研究量子密钥分发和量子隐形传态的量子通信技术,对国家信息安全和人类经济社会生活具有重要意义。</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通信安全是国家信息安全和人类经济社会生活的基本需求。千百年来,人们对于通信安全的追求从未停止。</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量子通信主要研究内容包括量子密钥分发和量子隐形传态。</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符合原文。</a:t>
                      </a:r>
                    </a:p>
                  </a:txBody>
                  <a:tcPr marL="45720" marR="45720"/>
                </a:tc>
              </a:tr>
              <a:tr h="710173">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B.量子密钥分发是通过量子态的传输,使双方共享无条件安全的量子密钥,对信息进行一次一密的严格加密,从而确保信息传递绝对安全。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量子密钥分发通过量子态的传输,使遥远两地的用户可以共享无条件安全的密钥,利用该密钥对信息进行一次一密的严格加密。这是目前人类唯一已知的不可窃听、不可破译的无条件安全的通信方式。</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符合原文。</a:t>
                      </a:r>
                    </a:p>
                  </a:txBody>
                  <a:tcPr marL="45720" marR="45720"/>
                </a:tc>
              </a:tr>
              <a:tr h="101708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C.考虑到千百年来人们对于通信安全的追求从未停止,市场潜力巨大,中国和欧洲都投入巨额资金,首要目的是抢占尽可能多的市场份额。</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千百年来,人们对于通信安全的追求从未停止。</a:t>
                      </a:r>
                      <a:endParaRPr lang="en-US" altLang="zh-CN" sz="12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200" kern="0" dirty="0" smtClean="0">
                          <a:solidFill>
                            <a:srgbClr val="000000"/>
                          </a:solidFill>
                          <a:latin typeface="黑体" pitchFamily="65" charset="-122"/>
                          <a:ea typeface="宋体" pitchFamily="65" charset="-122"/>
                        </a:rPr>
                        <a:t>……</a:t>
                      </a:r>
                      <a:r>
                        <a:rPr lang="zh-CN" altLang="en-US" sz="1200" kern="0" dirty="0" smtClean="0">
                          <a:solidFill>
                            <a:srgbClr val="000000"/>
                          </a:solidFill>
                          <a:latin typeface="Times New Roman" pitchFamily="65" charset="-122"/>
                          <a:ea typeface="宋体" pitchFamily="65" charset="-122"/>
                        </a:rPr>
                        <a:t>中国政府</a:t>
                      </a:r>
                      <a:r>
                        <a:rPr lang="zh-CN" altLang="en-US" sz="1200" kern="0" dirty="0" smtClean="0">
                          <a:solidFill>
                            <a:srgbClr val="000000"/>
                          </a:solidFill>
                          <a:latin typeface="黑体" pitchFamily="65" charset="-122"/>
                          <a:ea typeface="宋体" pitchFamily="65" charset="-122"/>
                        </a:rPr>
                        <a:t>……</a:t>
                      </a:r>
                      <a:r>
                        <a:rPr lang="zh-CN" altLang="en-US" sz="1200" kern="0" dirty="0" smtClean="0">
                          <a:solidFill>
                            <a:srgbClr val="000000"/>
                          </a:solidFill>
                          <a:latin typeface="Times New Roman" pitchFamily="65" charset="-122"/>
                          <a:ea typeface="宋体" pitchFamily="65" charset="-122"/>
                        </a:rPr>
                        <a:t>一项投资20亿美元的量子通信、量子计量和量子计算的五年计划,与此形成对照的是欧洲2016年宣布的旗舰项目,投资额为12亿美元。</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使用人造卫星的实验要耗费巨额资金,欧洲和日本还在犹豫不决。</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不符合原文。“首要目的是抢占尽可能多的市场份额”</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于文无据。</a:t>
                      </a:r>
                    </a:p>
                  </a:txBody>
                  <a:tcPr marL="45720" marR="45720"/>
                </a:tc>
              </a:tr>
              <a:tr h="795452">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D.材料二和材料三中,国外媒体对我国量子通信技术研究的相关情况进行了报道,认为中国无论是投资力度还是研究水平都处于世界领先地位。</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黑体" pitchFamily="65" charset="-122"/>
                          <a:ea typeface="宋体" pitchFamily="65" charset="-122"/>
                        </a:rPr>
                        <a:t>……</a:t>
                      </a:r>
                      <a:r>
                        <a:rPr lang="zh-CN" altLang="en-US" sz="1200" kern="0" dirty="0" smtClean="0">
                          <a:solidFill>
                            <a:srgbClr val="000000"/>
                          </a:solidFill>
                          <a:latin typeface="Times New Roman" pitchFamily="65" charset="-122"/>
                          <a:ea typeface="宋体" pitchFamily="65" charset="-122"/>
                        </a:rPr>
                        <a:t>中国政府</a:t>
                      </a:r>
                      <a:r>
                        <a:rPr lang="zh-CN" altLang="en-US" sz="1200" kern="0" dirty="0" smtClean="0">
                          <a:solidFill>
                            <a:srgbClr val="000000"/>
                          </a:solidFill>
                          <a:latin typeface="黑体" pitchFamily="65" charset="-122"/>
                          <a:ea typeface="宋体" pitchFamily="65" charset="-122"/>
                        </a:rPr>
                        <a:t>……</a:t>
                      </a:r>
                      <a:r>
                        <a:rPr lang="zh-CN" altLang="en-US" sz="1200" kern="0" dirty="0" smtClean="0">
                          <a:solidFill>
                            <a:srgbClr val="000000"/>
                          </a:solidFill>
                          <a:latin typeface="Times New Roman" pitchFamily="65" charset="-122"/>
                          <a:ea typeface="宋体" pitchFamily="65" charset="-122"/>
                        </a:rPr>
                        <a:t>一项投资20亿美元</a:t>
                      </a:r>
                      <a:r>
                        <a:rPr lang="zh-CN" altLang="en-US" sz="1200" kern="0" dirty="0" smtClean="0">
                          <a:solidFill>
                            <a:srgbClr val="000000"/>
                          </a:solidFill>
                          <a:latin typeface="黑体" pitchFamily="65" charset="-122"/>
                          <a:ea typeface="宋体" pitchFamily="65" charset="-122"/>
                        </a:rPr>
                        <a:t>……</a:t>
                      </a:r>
                      <a:r>
                        <a:rPr lang="zh-CN" altLang="en-US" sz="1200" kern="0" dirty="0" smtClean="0">
                          <a:solidFill>
                            <a:srgbClr val="000000"/>
                          </a:solidFill>
                          <a:latin typeface="Times New Roman" pitchFamily="65" charset="-122"/>
                          <a:ea typeface="宋体" pitchFamily="65" charset="-122"/>
                        </a:rPr>
                        <a:t>欧洲2016年宣布的旗舰项目,投资额为12亿美元。</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其团队2017年以后相继发布了多项世界首创的实验成果。</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中国正在踏入他国难以涉足的领域,领先世界。</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符合原文。</a:t>
                      </a:r>
                    </a:p>
                  </a:txBody>
                  <a:tcPr marL="45720" marR="45720"/>
                </a:tc>
              </a:tr>
            </a:tbl>
          </a:graphicData>
        </a:graphic>
      </p:graphicFrame>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(2018广东深圳二模改编)阅读下面的文字,完成后面题目。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2009年,中国政府实施新能源汽车购置补贴政策;2014年,政府实施新能源汽</a:t>
            </a:r>
            <a:r>
              <a:rPr dirty="0"/>
              <a:t/>
            </a:r>
            <a:br>
              <a:rPr dirty="0"/>
            </a:br>
            <a:r>
              <a:rPr lang="zh-CN" altLang="en-US" sz="2607" kern="0" dirty="0" smtClean="0">
                <a:solidFill>
                  <a:srgbClr val="000000"/>
                </a:solidFill>
                <a:latin typeface="Times New Roman" pitchFamily="65" charset="-122"/>
                <a:ea typeface="宋体" pitchFamily="65" charset="-122"/>
              </a:rPr>
              <a:t>车免征车辆购置税政策。“政策性利好”推动了新能源汽车业蓬勃发展。2</a:t>
            </a:r>
            <a:r>
              <a:rPr dirty="0"/>
              <a:t/>
            </a:r>
            <a:br>
              <a:rPr dirty="0"/>
            </a:br>
            <a:r>
              <a:rPr lang="zh-CN" altLang="en-US" sz="2607" kern="0" dirty="0" smtClean="0">
                <a:solidFill>
                  <a:srgbClr val="000000"/>
                </a:solidFill>
                <a:latin typeface="Times New Roman" pitchFamily="65" charset="-122"/>
                <a:ea typeface="宋体" pitchFamily="65" charset="-122"/>
              </a:rPr>
              <a:t>017年,全球新能源汽车累计销售340多万辆,而在中国销售的新能源汽车占比</a:t>
            </a:r>
            <a:r>
              <a:rPr dirty="0"/>
              <a:t/>
            </a:r>
            <a:br>
              <a:rPr dirty="0"/>
            </a:br>
            <a:r>
              <a:rPr lang="zh-CN" altLang="en-US" sz="2607" kern="0" dirty="0" smtClean="0">
                <a:solidFill>
                  <a:srgbClr val="000000"/>
                </a:solidFill>
                <a:latin typeface="Times New Roman" pitchFamily="65" charset="-122"/>
                <a:ea typeface="宋体" pitchFamily="65" charset="-122"/>
              </a:rPr>
              <a:t>就超过了50%。</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政策执行过程中,发生了车企利用政策漏洞骗补的个案。另外,中国新能源汽</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车存在“大而不强”的现象。微型纯电动汽车凭着价格低廉、可直接上牌</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照、能获得政府补贴等优势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在中国新能源乘用车的市场销量中遥遥领先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这些车排量小、技术含量低。在动力电池、电池管理系统和整车系统集成</a:t>
            </a:r>
            <a:r>
              <a:rPr dirty="0"/>
              <a:t/>
            </a:r>
            <a:br>
              <a:rPr dirty="0"/>
            </a:br>
            <a:r>
              <a:rPr lang="zh-CN" altLang="en-US" sz="2607" kern="0" dirty="0" smtClean="0">
                <a:solidFill>
                  <a:srgbClr val="000000"/>
                </a:solidFill>
                <a:latin typeface="Times New Roman" pitchFamily="65" charset="-122"/>
                <a:ea typeface="宋体" pitchFamily="65" charset="-122"/>
              </a:rPr>
              <a:t>等核心技术方面,中国新能源汽车与国际一流品牌仍存在不小差距。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(摘编自林芝罘《解析中国新能源汽车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发展得失　补贴政策待完善》)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随着我国新能源汽车产销规模的迅速扩大,中央财政负担递增,2016年清算的</a:t>
            </a:r>
            <a:r>
              <a:rPr dirty="0"/>
              <a:t/>
            </a:r>
            <a:br>
              <a:rPr dirty="0"/>
            </a:br>
            <a:r>
              <a:rPr lang="zh-CN" altLang="en-US" sz="2607" kern="0" dirty="0" smtClean="0">
                <a:solidFill>
                  <a:srgbClr val="000000"/>
                </a:solidFill>
                <a:latin typeface="Times New Roman" pitchFamily="65" charset="-122"/>
                <a:ea typeface="宋体" pitchFamily="65" charset="-122"/>
              </a:rPr>
              <a:t>补助资金就高达58.59亿元。</a:t>
            </a:r>
            <a:endParaRPr lang="zh-CN" altLang="en-US" dirty="0"/>
          </a:p>
        </p:txBody>
      </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83198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2016</a:t>
            </a:r>
            <a:r>
              <a:rPr lang="zh-CN" altLang="en-US" sz="2607" kern="0" dirty="0" smtClean="0">
                <a:solidFill>
                  <a:srgbClr val="000000"/>
                </a:solidFill>
                <a:latin typeface="Times New Roman" pitchFamily="65" charset="-122"/>
                <a:ea typeface="宋体" pitchFamily="65" charset="-122"/>
              </a:rPr>
              <a:t>年</a:t>
            </a:r>
            <a:r>
              <a:rPr lang="en-US" altLang="zh-CN" sz="2607" kern="0" dirty="0" smtClean="0">
                <a:solidFill>
                  <a:srgbClr val="000000"/>
                </a:solidFill>
                <a:latin typeface="Times New Roman" pitchFamily="65" charset="-122"/>
                <a:ea typeface="宋体" pitchFamily="65" charset="-122"/>
              </a:rPr>
              <a:t>12</a:t>
            </a:r>
            <a:r>
              <a:rPr lang="zh-CN" altLang="en-US" sz="2607" kern="0" dirty="0" smtClean="0">
                <a:solidFill>
                  <a:srgbClr val="000000"/>
                </a:solidFill>
                <a:latin typeface="Times New Roman" pitchFamily="65" charset="-122"/>
                <a:ea typeface="宋体" pitchFamily="65" charset="-122"/>
              </a:rPr>
              <a:t>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财政部、工信部、科技部、国家发改委等四部委发布通知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贴门槛、补贴方式、补贴金额、骗补惩罚等四个方面做了严格的规定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明确</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要求2017年的国家补贴标准在2016年的基础上降低20%。</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2017年12月,财政部等部门发布公告,规定自2018年1月1日至2020年12月31</a:t>
            </a:r>
            <a:r>
              <a:rPr dirty="0"/>
              <a:t/>
            </a:r>
            <a:br>
              <a:rPr dirty="0"/>
            </a:br>
            <a:r>
              <a:rPr lang="zh-CN" altLang="en-US" sz="2607" kern="0" dirty="0" smtClean="0">
                <a:solidFill>
                  <a:srgbClr val="000000"/>
                </a:solidFill>
                <a:latin typeface="Times New Roman" pitchFamily="65" charset="-122"/>
                <a:ea typeface="宋体" pitchFamily="65" charset="-122"/>
              </a:rPr>
              <a:t>日,对购置的新能源汽车继续免征车辆购置税。这一政策虽作用于消费环节,</a:t>
            </a:r>
            <a:r>
              <a:rPr dirty="0"/>
              <a:t/>
            </a:r>
            <a:br>
              <a:rPr dirty="0"/>
            </a:br>
            <a:r>
              <a:rPr lang="zh-CN" altLang="en-US" sz="2607" kern="0" dirty="0" smtClean="0">
                <a:solidFill>
                  <a:srgbClr val="000000"/>
                </a:solidFill>
                <a:latin typeface="Times New Roman" pitchFamily="65" charset="-122"/>
                <a:ea typeface="宋体" pitchFamily="65" charset="-122"/>
              </a:rPr>
              <a:t>但最终受益者还是新能源汽车企业。当然,消费者的“用脚投票”也会倒逼</a:t>
            </a:r>
            <a:r>
              <a:rPr dirty="0"/>
              <a:t/>
            </a:r>
            <a:br>
              <a:rPr dirty="0"/>
            </a:br>
            <a:r>
              <a:rPr lang="zh-CN" altLang="en-US" sz="2607" kern="0" dirty="0" smtClean="0">
                <a:solidFill>
                  <a:srgbClr val="000000"/>
                </a:solidFill>
                <a:latin typeface="Times New Roman" pitchFamily="65" charset="-122"/>
                <a:ea typeface="宋体" pitchFamily="65" charset="-122"/>
              </a:rPr>
              <a:t>新能源汽车企业提高技术水平,提供更好的产品。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2018年,四部委发布通知,大幅减少补贴金额,并对新能源汽车提出更高的技</a:t>
            </a:r>
            <a:r>
              <a:rPr dirty="0"/>
              <a:t/>
            </a:r>
            <a:br>
              <a:rPr dirty="0"/>
            </a:br>
            <a:r>
              <a:rPr lang="zh-CN" altLang="en-US" sz="2607" kern="0" dirty="0" smtClean="0">
                <a:solidFill>
                  <a:srgbClr val="000000"/>
                </a:solidFill>
                <a:latin typeface="Times New Roman" pitchFamily="65" charset="-122"/>
                <a:ea typeface="宋体" pitchFamily="65" charset="-122"/>
              </a:rPr>
              <a:t>术要求。电动汽车中,只有续航里程长、动力电池能量密度大的车型才能得</a:t>
            </a:r>
            <a:r>
              <a:rPr dirty="0"/>
              <a:t/>
            </a:r>
            <a:br>
              <a:rPr dirty="0"/>
            </a:br>
            <a:endParaRPr lang="zh-CN" altLang="en-US" dirty="0"/>
          </a:p>
        </p:txBody>
      </p:sp>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到更优厚的补贴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而以知豆</a:t>
            </a:r>
            <a:r>
              <a:rPr lang="en-US" altLang="zh-CN" sz="2607" kern="0" dirty="0" smtClean="0">
                <a:solidFill>
                  <a:srgbClr val="000000"/>
                </a:solidFill>
                <a:latin typeface="Times New Roman" pitchFamily="65" charset="-122"/>
                <a:ea typeface="宋体" pitchFamily="65" charset="-122"/>
              </a:rPr>
              <a:t>D2</a:t>
            </a:r>
            <a:r>
              <a:rPr lang="zh-CN" altLang="en-US" sz="2607" kern="0" dirty="0" smtClean="0">
                <a:solidFill>
                  <a:srgbClr val="000000"/>
                </a:solidFill>
                <a:latin typeface="Times New Roman" pitchFamily="65" charset="-122"/>
                <a:ea typeface="宋体" pitchFamily="65" charset="-122"/>
              </a:rPr>
              <a:t>、北汽新能源</a:t>
            </a:r>
            <a:r>
              <a:rPr lang="en-US" altLang="zh-CN" sz="2607" kern="0" dirty="0" smtClean="0">
                <a:solidFill>
                  <a:srgbClr val="000000"/>
                </a:solidFill>
                <a:latin typeface="Times New Roman" pitchFamily="65" charset="-122"/>
                <a:ea typeface="宋体" pitchFamily="65" charset="-122"/>
              </a:rPr>
              <a:t>EC</a:t>
            </a:r>
            <a:r>
              <a:rPr lang="zh-CN" altLang="en-US" sz="2607" kern="0" dirty="0" smtClean="0">
                <a:solidFill>
                  <a:srgbClr val="000000"/>
                </a:solidFill>
                <a:latin typeface="Times New Roman" pitchFamily="65" charset="-122"/>
                <a:ea typeface="宋体" pitchFamily="65" charset="-122"/>
              </a:rPr>
              <a:t>系列等为代表的微型纯电动</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汽车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在补贴被减半甚至失去补贴的情况下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将逐步失去价格竞争优势。微型</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纯电动汽车制造商为获取补贴,必须进行技术改造。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(摘编自谢光耀《四部委新政下狠手　新能源客车财政补贴大降》)</a:t>
            </a:r>
            <a:endParaRPr lang="zh-CN" altLang="en-US" dirty="0"/>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材料三:</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(资料来源于2013年、2016年、2018年我国纯电动汽车补贴政策分析)</a:t>
            </a:r>
            <a:endParaRPr lang="zh-CN" altLang="en-US" dirty="0"/>
          </a:p>
        </p:txBody>
      </p:sp>
      <p:pic>
        <p:nvPicPr>
          <p:cNvPr id="3" name="图片 3" descr="textimage0.jpeg"/>
          <p:cNvPicPr>
            <a:picLocks noChangeAspect="1"/>
          </p:cNvPicPr>
          <p:nvPr/>
        </p:nvPicPr>
        <p:blipFill>
          <a:blip r:embed="rId4" cstate="print"/>
          <a:stretch>
            <a:fillRect/>
          </a:stretch>
        </p:blipFill>
        <p:spPr>
          <a:xfrm>
            <a:off x="2681461" y="1548061"/>
            <a:ext cx="5760640" cy="2927154"/>
          </a:xfrm>
          <a:prstGeom prst="rect">
            <a:avLst/>
          </a:prstGeom>
        </p:spPr>
      </p:pic>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有关部门表示,政府将在2020年底全面退出对新能源汽车的补贴。为保证政</a:t>
            </a:r>
            <a:r>
              <a:rPr dirty="0"/>
              <a:t/>
            </a:r>
            <a:br>
              <a:rPr dirty="0"/>
            </a:br>
            <a:r>
              <a:rPr lang="zh-CN" altLang="en-US" sz="2607" kern="0" dirty="0" smtClean="0">
                <a:solidFill>
                  <a:srgbClr val="000000"/>
                </a:solidFill>
                <a:latin typeface="Times New Roman" pitchFamily="65" charset="-122"/>
                <a:ea typeface="宋体" pitchFamily="65" charset="-122"/>
              </a:rPr>
              <a:t>策衔接,《乘用车企业平均燃料消耗量与新能源汽车积分并行管理办法》20</a:t>
            </a:r>
            <a:r>
              <a:rPr dirty="0"/>
              <a:t/>
            </a:r>
            <a:br>
              <a:rPr dirty="0"/>
            </a:br>
            <a:r>
              <a:rPr lang="zh-CN" altLang="en-US" sz="2607" kern="0" dirty="0" smtClean="0">
                <a:solidFill>
                  <a:srgbClr val="000000"/>
                </a:solidFill>
                <a:latin typeface="Times New Roman" pitchFamily="65" charset="-122"/>
                <a:ea typeface="宋体" pitchFamily="65" charset="-122"/>
              </a:rPr>
              <a:t>18年4月1日起施行,以建立新能源汽车发展的市场化补贴机制。该办法对所</a:t>
            </a:r>
            <a:r>
              <a:rPr dirty="0"/>
              <a:t/>
            </a:r>
            <a:br>
              <a:rPr dirty="0"/>
            </a:br>
            <a:r>
              <a:rPr lang="zh-CN" altLang="en-US" sz="2607" kern="0" dirty="0" smtClean="0">
                <a:solidFill>
                  <a:srgbClr val="000000"/>
                </a:solidFill>
                <a:latin typeface="Times New Roman" pitchFamily="65" charset="-122"/>
                <a:ea typeface="宋体" pitchFamily="65" charset="-122"/>
              </a:rPr>
              <a:t>有车企提出燃料消耗量积分(油耗积分)与新能源汽车积分两项考核指标。</a:t>
            </a:r>
            <a:r>
              <a:rPr dirty="0"/>
              <a:t/>
            </a:r>
            <a:br>
              <a:rPr dirty="0"/>
            </a:br>
            <a:r>
              <a:rPr lang="zh-CN" altLang="en-US" sz="2607" kern="0" dirty="0" smtClean="0">
                <a:solidFill>
                  <a:srgbClr val="000000"/>
                </a:solidFill>
                <a:latin typeface="Times New Roman" pitchFamily="65" charset="-122"/>
                <a:ea typeface="宋体" pitchFamily="65" charset="-122"/>
              </a:rPr>
              <a:t>达标获正积分,未达标获负积分。油耗正积分、新能源汽车正积分都能在关</a:t>
            </a:r>
            <a:r>
              <a:rPr dirty="0"/>
              <a:t/>
            </a:r>
            <a:br>
              <a:rPr dirty="0"/>
            </a:br>
            <a:r>
              <a:rPr lang="zh-CN" altLang="en-US" sz="2607" kern="0" dirty="0" smtClean="0">
                <a:solidFill>
                  <a:srgbClr val="000000"/>
                </a:solidFill>
                <a:latin typeface="Times New Roman" pitchFamily="65" charset="-122"/>
                <a:ea typeface="宋体" pitchFamily="65" charset="-122"/>
              </a:rPr>
              <a:t>联企业间转让;油耗正积分还能结转至下一年度使用,新能源汽车正积分不能</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结转。所有负积分都必须在当年内用正积分来抵偿。油耗负积分可用油耗</a:t>
            </a:r>
            <a:endParaRPr lang="zh-CN" altLang="en-US" dirty="0"/>
          </a:p>
        </p:txBody>
      </p:sp>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正积分或新能源汽车正积分抵偿,而新能源汽车负积分只能向关联企业购买</a:t>
            </a:r>
            <a:r>
              <a:rPr dirty="0"/>
              <a:t/>
            </a:r>
            <a:br>
              <a:rPr dirty="0"/>
            </a:br>
            <a:r>
              <a:rPr lang="zh-CN" altLang="en-US" sz="2607" kern="0" dirty="0" smtClean="0">
                <a:solidFill>
                  <a:srgbClr val="000000"/>
                </a:solidFill>
                <a:latin typeface="Times New Roman" pitchFamily="65" charset="-122"/>
                <a:ea typeface="宋体" pitchFamily="65" charset="-122"/>
              </a:rPr>
              <a:t>新能源汽车正积分来抵偿。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该办法还规定,新能源汽车在油耗积分计算中,可直接以2~5倍的数量参与计</a:t>
            </a:r>
            <a:r>
              <a:rPr dirty="0"/>
              <a:t/>
            </a:r>
            <a:br>
              <a:rPr dirty="0"/>
            </a:br>
            <a:r>
              <a:rPr lang="zh-CN" altLang="en-US" sz="2607" kern="0" dirty="0" smtClean="0">
                <a:solidFill>
                  <a:srgbClr val="000000"/>
                </a:solidFill>
                <a:latin typeface="Times New Roman" pitchFamily="65" charset="-122"/>
                <a:ea typeface="宋体" pitchFamily="65" charset="-122"/>
              </a:rPr>
              <a:t>算。可以说,新能源汽车能够在油耗积分和新能源汽车积分中得到双重优</a:t>
            </a:r>
            <a:r>
              <a:rPr dirty="0"/>
              <a:t/>
            </a:r>
            <a:br>
              <a:rPr dirty="0"/>
            </a:br>
            <a:r>
              <a:rPr lang="zh-CN" altLang="en-US" sz="2607" kern="0" dirty="0" smtClean="0">
                <a:solidFill>
                  <a:srgbClr val="000000"/>
                </a:solidFill>
                <a:latin typeface="Times New Roman" pitchFamily="65" charset="-122"/>
                <a:ea typeface="宋体" pitchFamily="65" charset="-122"/>
              </a:rPr>
              <a:t>惠。因此,生产新能源汽车几乎成了未来乘用车企业油耗积分达标的最佳选</a:t>
            </a:r>
            <a:r>
              <a:rPr dirty="0"/>
              <a:t/>
            </a:r>
            <a:br>
              <a:rPr dirty="0"/>
            </a:br>
            <a:r>
              <a:rPr lang="zh-CN" altLang="en-US" sz="2607" kern="0" dirty="0" smtClean="0">
                <a:solidFill>
                  <a:srgbClr val="000000"/>
                </a:solidFill>
                <a:latin typeface="Times New Roman" pitchFamily="65" charset="-122"/>
                <a:ea typeface="宋体" pitchFamily="65" charset="-122"/>
              </a:rPr>
              <a:t>择。那些在新能源汽车布局上明显滞后的传统车企,未来势必要额外增加不</a:t>
            </a:r>
            <a:r>
              <a:rPr dirty="0"/>
              <a:t/>
            </a:r>
            <a:br>
              <a:rPr dirty="0"/>
            </a:br>
            <a:r>
              <a:rPr lang="zh-CN" altLang="en-US" sz="2607" kern="0" dirty="0" smtClean="0">
                <a:solidFill>
                  <a:srgbClr val="000000"/>
                </a:solidFill>
                <a:latin typeface="Times New Roman" pitchFamily="65" charset="-122"/>
                <a:ea typeface="宋体" pitchFamily="65" charset="-122"/>
              </a:rPr>
              <a:t>菲的“买分”成本。</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(摘编自《&lt;乘用车企业平均燃料消耗量与</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新能源汽车积分并行管理办法&gt;解读》)</a:t>
            </a:r>
            <a:endParaRPr lang="zh-CN" altLang="en-US" dirty="0"/>
          </a:p>
        </p:txBody>
      </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1.下列对材料四中《管理办法》的理解,不正确的一项是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A.某车企的新能源汽车积分如果是正分,可以选择出售给关联企业;如果是负</a:t>
            </a:r>
            <a:r>
              <a:t/>
            </a:r>
            <a:br/>
            <a:r>
              <a:rPr lang="zh-CN" altLang="en-US" sz="2607" kern="0" dirty="0" smtClean="0">
                <a:solidFill>
                  <a:srgbClr val="000000"/>
                </a:solidFill>
                <a:latin typeface="Times New Roman" pitchFamily="65" charset="-122"/>
                <a:ea typeface="宋体" pitchFamily="65" charset="-122"/>
              </a:rPr>
              <a:t>分,只能从关联企业购买新能源汽车正积分来抵偿。</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B.某车企的油耗积分如果是负分,它可以选择从关联企业购买正积分来抵偿,</a:t>
            </a:r>
            <a:r>
              <a:t/>
            </a:r>
            <a:br/>
            <a:r>
              <a:rPr lang="zh-CN" altLang="en-US" sz="2607" kern="0" dirty="0" smtClean="0">
                <a:solidFill>
                  <a:srgbClr val="000000"/>
                </a:solidFill>
                <a:latin typeface="Times New Roman" pitchFamily="65" charset="-122"/>
                <a:ea typeface="宋体" pitchFamily="65" charset="-122"/>
              </a:rPr>
              <a:t>也可以选择用上年度结转的正积分来抵偿。</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C.某车企如果某年度在油耗积分、新能源汽车积分这两项指标中有一项未</a:t>
            </a:r>
            <a:r>
              <a:t/>
            </a:r>
            <a:br/>
            <a:r>
              <a:rPr lang="zh-CN" altLang="en-US" sz="2607" kern="0" dirty="0" smtClean="0">
                <a:solidFill>
                  <a:srgbClr val="000000"/>
                </a:solidFill>
                <a:latin typeface="Times New Roman" pitchFamily="65" charset="-122"/>
                <a:ea typeface="宋体" pitchFamily="65" charset="-122"/>
              </a:rPr>
              <a:t>达标,就不得不额外增加不菲的“买分”成本。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D.该政策实施的目的是大力推广新能源汽车,而且让新能源汽车发展不再依</a:t>
            </a:r>
            <a:r>
              <a:t/>
            </a:r>
            <a:br/>
            <a:r>
              <a:rPr lang="zh-CN" altLang="en-US" sz="2607" kern="0" dirty="0" smtClean="0">
                <a:solidFill>
                  <a:srgbClr val="000000"/>
                </a:solidFill>
                <a:latin typeface="Times New Roman" pitchFamily="65" charset="-122"/>
                <a:ea typeface="宋体" pitchFamily="65" charset="-122"/>
              </a:rPr>
              <a:t>赖政府的补贴,进一步减轻政府的财政负担。</a:t>
            </a:r>
            <a:endParaRPr lang="zh-CN" altLang="en-US"/>
          </a:p>
        </p:txBody>
      </p:sp>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7"/>
            <a:ext cx="10213630" cy="1238544"/>
            <a:chOff x="3388584" y="1969885"/>
            <a:chExt cx="3865849" cy="1074924"/>
          </a:xfrm>
        </p:grpSpPr>
        <p:sp>
          <p:nvSpPr>
            <p:cNvPr id="25" name="TextBox 24">
              <a:hlinkClick r:id="rId3" action="ppaction://hlinksldjump"/>
            </p:cNvPr>
            <p:cNvSpPr txBox="1"/>
            <p:nvPr/>
          </p:nvSpPr>
          <p:spPr>
            <a:xfrm>
              <a:off x="3470025" y="1969885"/>
              <a:ext cx="3784408"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提分攻略一  三步法，解答实用类文本阅读选择题</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3564285"/>
            <a:ext cx="9951834" cy="665439"/>
            <a:chOff x="3388584" y="1969884"/>
            <a:chExt cx="3969873" cy="577530"/>
          </a:xfrm>
        </p:grpSpPr>
        <p:sp>
          <p:nvSpPr>
            <p:cNvPr id="28" name="TextBox 27">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提分攻略二  全面破解实用类文本阅读主观题</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083123"/>
          </a:xfrm>
          <a:prstGeom prst="rect">
            <a:avLst/>
          </a:prstGeom>
          <a:noFill/>
        </p:spPr>
        <p:txBody>
          <a:bodyPr wrap="square" lIns="0" tIns="0" rIns="0" bIns="0" rtlCol="0">
            <a:spAutoFit/>
          </a:bodyPr>
          <a:lstStyle/>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2.下列对材料相关内容的分析,正确的一项是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A.微型纯电动汽车在中国新能源乘用车市场销量中占比很大,说明中国新能</a:t>
            </a:r>
            <a:r>
              <a:rPr dirty="0"/>
              <a:t/>
            </a:r>
            <a:br>
              <a:rPr dirty="0"/>
            </a:br>
            <a:r>
              <a:rPr lang="zh-CN" altLang="en-US" sz="2607" kern="0" dirty="0" smtClean="0">
                <a:solidFill>
                  <a:srgbClr val="000000"/>
                </a:solidFill>
                <a:latin typeface="Times New Roman" pitchFamily="65" charset="-122"/>
                <a:ea typeface="宋体" pitchFamily="65" charset="-122"/>
              </a:rPr>
              <a:t>源汽车“大而不强”,补贴政策的促进作用十分有限。</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B.新能源汽车免征车辆购置税政策的实施与延期,使得新能源汽车企业可以</a:t>
            </a:r>
            <a:r>
              <a:rPr dirty="0"/>
              <a:t/>
            </a:r>
            <a:br>
              <a:rPr dirty="0"/>
            </a:br>
            <a:r>
              <a:rPr lang="zh-CN" altLang="en-US" sz="2607" kern="0" dirty="0" smtClean="0">
                <a:solidFill>
                  <a:srgbClr val="000000"/>
                </a:solidFill>
                <a:latin typeface="Times New Roman" pitchFamily="65" charset="-122"/>
                <a:ea typeface="宋体" pitchFamily="65" charset="-122"/>
              </a:rPr>
              <a:t>直接从政府那里得到更多的资金来进行技术升级。</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C.相比2013年,2018年纯电动汽车补贴政策对续航里程数的分类更细,其目的</a:t>
            </a:r>
            <a:r>
              <a:rPr dirty="0"/>
              <a:t/>
            </a:r>
            <a:br>
              <a:rPr dirty="0"/>
            </a:br>
            <a:r>
              <a:rPr lang="zh-CN" altLang="en-US" sz="2607" kern="0" dirty="0" smtClean="0">
                <a:solidFill>
                  <a:srgbClr val="000000"/>
                </a:solidFill>
                <a:latin typeface="Times New Roman" pitchFamily="65" charset="-122"/>
                <a:ea typeface="宋体" pitchFamily="65" charset="-122"/>
              </a:rPr>
              <a:t>是从总量上减少补贴,同时通过差异化管理,促进纯电动汽车技术的革新,延</a:t>
            </a:r>
            <a:r>
              <a:rPr dirty="0"/>
              <a:t/>
            </a:r>
            <a:br>
              <a:rPr dirty="0"/>
            </a:br>
            <a:r>
              <a:rPr lang="zh-CN" altLang="en-US" sz="2607" kern="0" dirty="0" smtClean="0">
                <a:solidFill>
                  <a:srgbClr val="000000"/>
                </a:solidFill>
                <a:latin typeface="Times New Roman" pitchFamily="65" charset="-122"/>
                <a:ea typeface="宋体" pitchFamily="65" charset="-122"/>
              </a:rPr>
              <a:t>长续航里程。</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D.参照2016年,可看出2018年纯电动汽车补贴政策对续航表现不佳与续航表</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现优秀的车型,采取完全不同的补贴政策。</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由原文“油耗负积分可用油耗正积分或新能源汽车正积分抵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偿”可以推知,“油耗积分、新能源汽车积分这两项指标中有一项未达标”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时,不一定需要通过“买分”来解决。</a:t>
            </a:r>
            <a:endParaRPr lang="zh-CN" altLang="en-US" dirty="0">
              <a:solidFill>
                <a:srgbClr val="FF0000"/>
              </a:solidFill>
            </a:endParaRPr>
          </a:p>
        </p:txBody>
      </p:sp>
    </p:spTree>
    <p:custDataLst>
      <p:custData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A.相关内容源于材料一,“微型纯电动汽车凭着价格低廉、可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直接上牌照、能获得政府补贴等优势,在中国新能源乘用车的市场销量中遥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遥领先”既说明微型纯电动汽车在中国新能源乘用车市场销量中占比很大,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又能证明补贴政策的促进作用。且材料一明确指出补贴政策“推动了新能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源汽车业蓬勃发展”,因此A项中“补贴政策的促进作用十分有限”表述有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误。B.“新能源汽车企业可以直接从政府那里得到更多的资金来进行技术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升级”有误,根据材料二,“这一政策虽作用于消费环节,但最终受益者还是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新能源汽车企业”,免征的车辆购置税直接作用于消费者,并非直接作用于车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企,政策带给车企实惠的方式不是“直接”而是“间接”的。C.“相比2013</a:t>
            </a:r>
            <a:endParaRPr lang="zh-CN" altLang="en-US" dirty="0">
              <a:solidFill>
                <a:srgbClr val="FF0000"/>
              </a:solidFill>
            </a:endParaRPr>
          </a:p>
        </p:txBody>
      </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年,2018年纯电动汽车补贴政策对续航里程数的分类更细”有误,材料三显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示,2013年比2018年多“80—150公里”档位的补贴。</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latin typeface="Times New Roman" pitchFamily="65" charset="-122"/>
                <a:ea typeface="宋体" pitchFamily="65" charset="-122"/>
              </a:rPr>
              <a:t>附录:非连续性文本图表题答题步骤</a:t>
            </a:r>
            <a:endParaRPr lang="zh-CN" altLang="en-US" dirty="0"/>
          </a:p>
        </p:txBody>
      </p:sp>
      <p:graphicFrame>
        <p:nvGraphicFramePr>
          <p:cNvPr id="3" name="表格 2"/>
          <p:cNvGraphicFramePr>
            <a:graphicFrameLocks noGrp="1"/>
          </p:cNvGraphicFramePr>
          <p:nvPr/>
        </p:nvGraphicFramePr>
        <p:xfrm>
          <a:off x="540000" y="2772197"/>
          <a:ext cx="10987200" cy="2712456"/>
        </p:xfrm>
        <a:graphic>
          <a:graphicData uri="http://schemas.openxmlformats.org/drawingml/2006/table">
            <a:tbl>
              <a:tblPr/>
              <a:tblGrid>
                <a:gridCol w="2357485"/>
                <a:gridCol w="8629715"/>
              </a:tblGrid>
              <a:tr h="31728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解说</a:t>
                      </a:r>
                    </a:p>
                  </a:txBody>
                  <a:tcPr marL="45720" marR="45720"/>
                </a:tc>
              </a:tr>
              <a:tr h="464688">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第一步:读题,把握选项特点。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审清选项陈述的是图表材料的哪一点(陈述的对象)、做了怎样的分析或得出怎样的结论(陈述的信息)等。</a:t>
                      </a:r>
                    </a:p>
                  </a:txBody>
                  <a:tcPr marL="45720" marR="45720"/>
                </a:tc>
              </a:tr>
              <a:tr h="1057623">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第二步:读图,把握图表信息。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新闻类文本中的图示多是以分析数据为主的图表(柱状图、饼状图、表格、曲线图),读图时就要紧紧抓住“数据”这个核心,区分数据统计的对象、认识数据的变化、分析数据间的比值。具体来说,要着重分析:柱状图条柱的高低显示的数据比例的大小,饼状图各项目所占图形的比例,表格横向、纵向数据的差别,曲线图曲线的发展趋势和曲线的交叉点。</a:t>
                      </a:r>
                    </a:p>
                  </a:txBody>
                  <a:tcPr marL="45720" marR="45720"/>
                </a:tc>
              </a:tr>
              <a:tr h="464688">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第三步:比对,判定选项正误。</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将选项内容与图表相应内容进行比对,看选项的陈述对象和得出的结论是否与图表信息符合,由此确定正误。</a:t>
                      </a:r>
                    </a:p>
                  </a:txBody>
                  <a:tcPr marL="45720" marR="45720"/>
                </a:tc>
              </a:tr>
            </a:tbl>
          </a:graphicData>
        </a:graphic>
      </p:graphicFrame>
    </p:spTree>
    <p:custDataLst>
      <p:custData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89314"/>
            <a:ext cx="11340000" cy="535704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3.(2018课标全国Ⅱ改编,7)对下面材料相关内容的理解和分析,不正确的一项</a:t>
            </a:r>
            <a:r>
              <a:rPr dirty="0"/>
              <a:t/>
            </a:r>
            <a:br>
              <a:rPr dirty="0"/>
            </a:br>
            <a:r>
              <a:rPr lang="zh-CN" altLang="en-US" sz="2607" kern="0" dirty="0" smtClean="0">
                <a:solidFill>
                  <a:srgbClr val="000000"/>
                </a:solidFill>
                <a:latin typeface="Times New Roman" pitchFamily="65" charset="-122"/>
                <a:ea typeface="宋体" pitchFamily="65" charset="-122"/>
              </a:rPr>
              <a:t>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1223" kern="0" spc="65276"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847"/>
              </a:spcBef>
              <a:buNone/>
            </a:pPr>
            <a:r>
              <a:rPr lang="zh-CN" altLang="en-US" sz="2607" kern="0" dirty="0" smtClean="0">
                <a:solidFill>
                  <a:srgbClr val="000000"/>
                </a:solidFill>
                <a:latin typeface="Times New Roman" pitchFamily="65" charset="-122"/>
                <a:ea typeface="宋体" pitchFamily="65" charset="-122"/>
              </a:rPr>
              <a:t>2011~2016年遭遇过专利侵权的比例(单位:%)</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(摘编自国家知识产权局知识产权发展研究中心《2017年中国专利调查报告》)</a:t>
            </a:r>
            <a:endParaRPr lang="zh-CN" altLang="en-US" dirty="0"/>
          </a:p>
        </p:txBody>
      </p:sp>
      <p:pic>
        <p:nvPicPr>
          <p:cNvPr id="3" name="图片 3" descr="textimage1.jpeg"/>
          <p:cNvPicPr>
            <a:picLocks noChangeAspect="1"/>
          </p:cNvPicPr>
          <p:nvPr/>
        </p:nvPicPr>
        <p:blipFill>
          <a:blip r:embed="rId4" cstate="print"/>
          <a:stretch>
            <a:fillRect/>
          </a:stretch>
        </p:blipFill>
        <p:spPr>
          <a:xfrm>
            <a:off x="1457325" y="2628181"/>
            <a:ext cx="8770486" cy="2717131"/>
          </a:xfrm>
          <a:prstGeom prst="rect">
            <a:avLst/>
          </a:prstGeom>
        </p:spPr>
      </p:pic>
      <p:pic>
        <p:nvPicPr>
          <p:cNvPr id="4" name="Picture 4"/>
          <p:cNvPicPr>
            <a:picLocks noChangeAspect="1" noChangeArrowheads="1"/>
          </p:cNvPicPr>
          <p:nvPr/>
        </p:nvPicPr>
        <p:blipFill>
          <a:blip r:embed="rId5" cstate="print"/>
          <a:srcRect/>
          <a:stretch>
            <a:fillRect/>
          </a:stretch>
        </p:blipFill>
        <p:spPr bwMode="auto">
          <a:xfrm>
            <a:off x="449213" y="683965"/>
            <a:ext cx="2514600" cy="609600"/>
          </a:xfrm>
          <a:prstGeom prst="rect">
            <a:avLst/>
          </a:prstGeom>
          <a:noFill/>
          <a:ln w="9525">
            <a:noFill/>
            <a:miter lim="800000"/>
            <a:headEnd/>
            <a:tailEnd/>
          </a:ln>
        </p:spPr>
      </p:pic>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A.2011到2013年,科研单位遭遇侵权的比例由25.3%下降到13.4%,降幅较为</a:t>
            </a:r>
            <a:r>
              <a:rPr dirty="0"/>
              <a:t/>
            </a:r>
            <a:br>
              <a:rPr dirty="0"/>
            </a:br>
            <a:r>
              <a:rPr lang="zh-CN" altLang="en-US" sz="2607" kern="0" dirty="0" smtClean="0">
                <a:solidFill>
                  <a:srgbClr val="000000"/>
                </a:solidFill>
                <a:latin typeface="Times New Roman" pitchFamily="65" charset="-122"/>
                <a:ea typeface="宋体" pitchFamily="65" charset="-122"/>
              </a:rPr>
              <a:t>明显,但2014年有微小回升,2015年则回落至8.4%。</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B.2015年企业和高校遭遇侵权的比例较之以往四年有所提高,总体侵权比例也略有反弹;而2016年各项侵权比例均呈下降态势,总体遭遇侵权比例为10.7%。</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C.2012至2016年间,比例一直下降的仅有个人遭遇侵权这一项,企业、高校、</a:t>
            </a:r>
            <a:r>
              <a:rPr dirty="0"/>
              <a:t/>
            </a:r>
            <a:br>
              <a:rPr dirty="0"/>
            </a:br>
            <a:r>
              <a:rPr lang="zh-CN" altLang="en-US" sz="2607" kern="0" dirty="0" smtClean="0">
                <a:solidFill>
                  <a:srgbClr val="000000"/>
                </a:solidFill>
                <a:latin typeface="Times New Roman" pitchFamily="65" charset="-122"/>
                <a:ea typeface="宋体" pitchFamily="65" charset="-122"/>
              </a:rPr>
              <a:t>科研单位以及总体这四项数据,均有回升的现象发生。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D.专利侵权总体比例的下降,一定程度上体现了我国知识产权保护工作所取</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得的成效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当然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我国专利数量的快速增长也可能在一定程度上拉低专利侵权</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的比例。</a:t>
            </a:r>
            <a:endParaRPr lang="zh-CN" altLang="en-US" dirty="0"/>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4.下面的图表是交通运输部发布的乘客使用专车上班或出行与距离远近关</a:t>
            </a:r>
            <a:r>
              <a:rPr dirty="0"/>
              <a:t/>
            </a:r>
            <a:br>
              <a:rPr dirty="0"/>
            </a:br>
            <a:r>
              <a:rPr lang="zh-CN" altLang="en-US" sz="2607" kern="0" dirty="0" smtClean="0">
                <a:solidFill>
                  <a:srgbClr val="000000"/>
                </a:solidFill>
                <a:latin typeface="Times New Roman" pitchFamily="65" charset="-122"/>
                <a:ea typeface="宋体" pitchFamily="65" charset="-122"/>
              </a:rPr>
              <a:t>系的比例图,相关表述不正确的一项是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2.jpeg"/>
          <p:cNvPicPr>
            <a:picLocks noChangeAspect="1"/>
          </p:cNvPicPr>
          <p:nvPr/>
        </p:nvPicPr>
        <p:blipFill>
          <a:blip r:embed="rId4" cstate="print"/>
          <a:stretch>
            <a:fillRect/>
          </a:stretch>
        </p:blipFill>
        <p:spPr>
          <a:xfrm>
            <a:off x="2753469" y="2196133"/>
            <a:ext cx="5085812" cy="3152363"/>
          </a:xfrm>
          <a:prstGeom prst="rect">
            <a:avLst/>
          </a:prstGeom>
        </p:spPr>
      </p:pic>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A.10公里的路程内,乘客使用专车的订单占比明显较高。</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B.10公里的路程内,出行使用专车的订单占比高于上班选择专车的订单占比。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C.随着上班和出行距离的增加,乘客使用专车的订单占比在不断地下降。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D.就出行而言,距离的远近是影响乘客是否使用专车的重要因素。</a:t>
            </a:r>
            <a:endParaRPr lang="zh-CN" altLang="en-US" dirty="0"/>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5.阅读下面的图表,分析不正确的一项是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3.jpeg"/>
          <p:cNvPicPr>
            <a:picLocks noChangeAspect="1"/>
          </p:cNvPicPr>
          <p:nvPr/>
        </p:nvPicPr>
        <p:blipFill>
          <a:blip r:embed="rId4" cstate="print"/>
          <a:stretch>
            <a:fillRect/>
          </a:stretch>
        </p:blipFill>
        <p:spPr>
          <a:xfrm>
            <a:off x="2033389" y="1620069"/>
            <a:ext cx="7935858" cy="4032448"/>
          </a:xfrm>
          <a:prstGeom prst="rect">
            <a:avLst/>
          </a:prstGeom>
        </p:spPr>
      </p:pic>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spcBef>
                <a:spcPts val="3575"/>
              </a:spcBef>
            </a:pPr>
            <a:r>
              <a:rPr lang="zh-CN" altLang="en-US" sz="2607" kern="0" dirty="0" smtClean="0">
                <a:solidFill>
                  <a:srgbClr val="000000"/>
                </a:solidFill>
                <a:latin typeface="Times New Roman" pitchFamily="65" charset="-122"/>
                <a:ea typeface="宋体" pitchFamily="65" charset="-122"/>
              </a:rPr>
              <a:t>A.收发网络红包,已成为中国绝大多数网民认可的一种春节娱乐方式。</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B.如果网民一味沉迷于收发网络红包,那么传统的年味就变淡了。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C.网民收发网络红包,对身体健康、家庭成员之间的情感交流会有一定的影</a:t>
            </a:r>
            <a:r>
              <a:rPr dirty="0"/>
              <a:t/>
            </a:r>
            <a:br>
              <a:rPr dirty="0"/>
            </a:br>
            <a:r>
              <a:rPr lang="zh-CN" altLang="en-US" sz="2607" kern="0" dirty="0" smtClean="0">
                <a:solidFill>
                  <a:srgbClr val="000000"/>
                </a:solidFill>
                <a:latin typeface="Times New Roman" pitchFamily="65" charset="-122"/>
                <a:ea typeface="宋体" pitchFamily="65" charset="-122"/>
              </a:rPr>
              <a:t>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D.支付平台在依靠网络红包拓展用户市场的同时,也应该履行其社会责任。</a:t>
            </a:r>
            <a:endParaRPr lang="zh-CN" altLang="en-US" dirty="0"/>
          </a:p>
        </p:txBody>
      </p:sp>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提分攻略一　三步法,解答实用类文本阅读选择题</a:t>
            </a:r>
            <a:endParaRPr lang="zh-CN" altLang="en-US" sz="3700" dirty="0">
              <a:latin typeface="黑体" pitchFamily="2" charset="-122"/>
              <a:ea typeface="黑体" pitchFamily="2" charset="-122"/>
            </a:endParaRPr>
          </a:p>
        </p:txBody>
      </p:sp>
      <p:graphicFrame>
        <p:nvGraphicFramePr>
          <p:cNvPr id="3" name="表格 2"/>
          <p:cNvGraphicFramePr>
            <a:graphicFrameLocks noGrp="1"/>
          </p:cNvGraphicFramePr>
          <p:nvPr/>
        </p:nvGraphicFramePr>
        <p:xfrm>
          <a:off x="540000" y="1764085"/>
          <a:ext cx="10987200" cy="2064687"/>
        </p:xfrm>
        <a:graphic>
          <a:graphicData uri="http://schemas.openxmlformats.org/drawingml/2006/table">
            <a:tbl>
              <a:tblPr/>
              <a:tblGrid>
                <a:gridCol w="1709413"/>
                <a:gridCol w="9277787"/>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解说</a:t>
                      </a:r>
                    </a:p>
                  </a:txBody>
                  <a:tcPr marL="45720" marR="45720"/>
                </a:tc>
              </a:tr>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第一步:细读。</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就是细读文,细读图,细读选项。细读文指在读文时能读出文本陈述重点,读出文本细节之处的信息点;细读图就是能读出各类图标中蕴含的各种信息点;细读选项就是阅读试题选项时能读出选项的命题侧重点。</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第二步:细对。</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就是精细对点。把从文中或图中读出的信息点与选项的命题点进行细致对照。</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第三步:细查。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就是在细对的基础上细致排查四个选项,发现选项与原文信息不一致的地方,进而确定答案。</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本题考查理解图表的能力。A.先确定主体——科研单位,确定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范围——2011到2013年,再依次对应数值,可知此项正确。B.“2015年企业和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高校遭遇侵权的比例较之以往四年有所提高”错。据图表可知,2015年企业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和高校遭遇侵权的比例较2011年和2012年降低了。C.抓住选项中的关键词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“仅有”“回升”对应图表查看,可知此项正确。D.先观察图表内容,再分析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选项的推断是否合理。此项正确。</a:t>
            </a:r>
            <a:endParaRPr lang="zh-CN" altLang="en-US" dirty="0">
              <a:solidFill>
                <a:srgbClr val="FF0000"/>
              </a:solidFill>
            </a:endParaRPr>
          </a:p>
        </p:txBody>
      </p:sp>
    </p:spTree>
    <p:custDataLst>
      <p:custData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由图表数据分析可知,5~10公里的路程内,上班乘客使用专车的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订单占比比5公里内的高。</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5.</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t>
            </a:r>
            <a:r>
              <a:rPr lang="en-US" altLang="zh-CN" sz="2607" kern="0" dirty="0" smtClean="0">
                <a:solidFill>
                  <a:srgbClr val="FF0000"/>
                </a:solidFill>
                <a:latin typeface="Times New Roman" pitchFamily="65" charset="-122"/>
                <a:ea typeface="宋体" pitchFamily="65" charset="-122"/>
              </a:rPr>
              <a:t>A</a:t>
            </a:r>
            <a:r>
              <a:rPr lang="zh-CN" altLang="en-US" sz="2607" kern="0" dirty="0" smtClean="0">
                <a:solidFill>
                  <a:srgbClr val="FF0000"/>
                </a:solidFill>
                <a:latin typeface="Times New Roman" pitchFamily="65" charset="-122"/>
                <a:ea typeface="宋体" pitchFamily="65" charset="-122"/>
              </a:rPr>
              <a:t>　由图表数据可知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只有近三成的网民认为收发网络红包基本没</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有问题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所以</a:t>
            </a:r>
            <a:r>
              <a:rPr lang="en-US" altLang="zh-CN" sz="2607" kern="0" dirty="0" smtClean="0">
                <a:solidFill>
                  <a:srgbClr val="FF0000"/>
                </a:solidFill>
                <a:latin typeface="Times New Roman" pitchFamily="65" charset="-122"/>
                <a:ea typeface="宋体" pitchFamily="65" charset="-122"/>
              </a:rPr>
              <a:t>A</a:t>
            </a:r>
            <a:r>
              <a:rPr lang="zh-CN" altLang="en-US" sz="2607" kern="0" dirty="0" smtClean="0">
                <a:solidFill>
                  <a:srgbClr val="FF0000"/>
                </a:solidFill>
                <a:latin typeface="Times New Roman" pitchFamily="65" charset="-122"/>
                <a:ea typeface="宋体" pitchFamily="65" charset="-122"/>
              </a:rPr>
              <a:t>项中的“绝大多数”不正确。</a:t>
            </a:r>
            <a:endParaRPr lang="zh-CN" altLang="en-US" dirty="0">
              <a:solidFill>
                <a:srgbClr val="FF0000"/>
              </a:solidFill>
            </a:endParaRPr>
          </a:p>
        </p:txBody>
      </p:sp>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45591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全面破解实用类文本阅读主观题</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一、筛选信息、概括要点</a:t>
            </a:r>
            <a:endParaRPr lang="zh-CN" altLang="en-US" dirty="0"/>
          </a:p>
        </p:txBody>
      </p:sp>
      <p:pic>
        <p:nvPicPr>
          <p:cNvPr id="3" name="图片 3" descr="textimage4.jpeg"/>
          <p:cNvPicPr>
            <a:picLocks noChangeAspect="1"/>
          </p:cNvPicPr>
          <p:nvPr/>
        </p:nvPicPr>
        <p:blipFill>
          <a:blip r:embed="rId4" cstate="print"/>
          <a:stretch>
            <a:fillRect/>
          </a:stretch>
        </p:blipFill>
        <p:spPr>
          <a:xfrm>
            <a:off x="4121621" y="2412157"/>
            <a:ext cx="4464496" cy="3687634"/>
          </a:xfrm>
          <a:prstGeom prst="rect">
            <a:avLst/>
          </a:prstGeom>
        </p:spPr>
      </p:pic>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阅读下面的材料,回答问题。</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中国的生育政策从产生的那一天起始终在实践中不断调整和完善,一直处于</a:t>
            </a:r>
            <a:r>
              <a:rPr dirty="0"/>
              <a:t/>
            </a:r>
            <a:br>
              <a:rPr dirty="0"/>
            </a:br>
            <a:r>
              <a:rPr lang="zh-CN" altLang="en-US" sz="2607" kern="0" dirty="0" smtClean="0">
                <a:solidFill>
                  <a:srgbClr val="000000"/>
                </a:solidFill>
                <a:latin typeface="Times New Roman" pitchFamily="65" charset="-122"/>
                <a:ea typeface="宋体" pitchFamily="65" charset="-122"/>
              </a:rPr>
              <a:t>动态调整的“进行时”。20世纪70年代,为控制人口过快增长,缓解人口与经</a:t>
            </a:r>
            <a:r>
              <a:rPr dirty="0"/>
              <a:t/>
            </a:r>
            <a:br>
              <a:rPr dirty="0"/>
            </a:br>
            <a:r>
              <a:rPr lang="zh-CN" altLang="en-US" sz="2607" kern="0" dirty="0" smtClean="0">
                <a:solidFill>
                  <a:srgbClr val="000000"/>
                </a:solidFill>
                <a:latin typeface="Times New Roman" pitchFamily="65" charset="-122"/>
                <a:ea typeface="宋体" pitchFamily="65" charset="-122"/>
              </a:rPr>
              <a:t>济社会、资源环境的紧张关系,我国开始全面推行计划生育,提倡少生优生。</a:t>
            </a:r>
            <a:r>
              <a:rPr dirty="0"/>
              <a:t/>
            </a:r>
            <a:br>
              <a:rPr dirty="0"/>
            </a:br>
            <a:r>
              <a:rPr lang="zh-CN" altLang="en-US" sz="2607" kern="0" dirty="0" smtClean="0">
                <a:solidFill>
                  <a:srgbClr val="000000"/>
                </a:solidFill>
                <a:latin typeface="Times New Roman" pitchFamily="65" charset="-122"/>
                <a:ea typeface="宋体" pitchFamily="65" charset="-122"/>
              </a:rPr>
              <a:t>1980年党中央发表《关于控制我国人口增长问题致全体共产党员、共青团</a:t>
            </a:r>
            <a:r>
              <a:rPr dirty="0"/>
              <a:t/>
            </a:r>
            <a:br>
              <a:rPr dirty="0"/>
            </a:br>
            <a:r>
              <a:rPr lang="zh-CN" altLang="en-US" sz="2607" kern="0" dirty="0" smtClean="0">
                <a:solidFill>
                  <a:srgbClr val="000000"/>
                </a:solidFill>
                <a:latin typeface="Times New Roman" pitchFamily="65" charset="-122"/>
                <a:ea typeface="宋体" pitchFamily="65" charset="-122"/>
              </a:rPr>
              <a:t>员的公开信》,提倡“一对夫妇只生育一个孩子”;1982年在党的“十二大”</a:t>
            </a:r>
            <a:r>
              <a:rPr dirty="0"/>
              <a:t/>
            </a:r>
            <a:br>
              <a:rPr dirty="0"/>
            </a:br>
            <a:r>
              <a:rPr lang="zh-CN" altLang="en-US" sz="2607" kern="0" dirty="0" smtClean="0">
                <a:solidFill>
                  <a:srgbClr val="000000"/>
                </a:solidFill>
                <a:latin typeface="Times New Roman" pitchFamily="65" charset="-122"/>
                <a:ea typeface="宋体" pitchFamily="65" charset="-122"/>
              </a:rPr>
              <a:t>上,计划生育被确定为基本国策,一孩政策被严格执行,违者将受到惩处。</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1871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生育要有计划</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但计划并非一成不变的。进入新世纪</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我国人口发展呈现出重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大转折性变化。尽管人口基数大的基本国情未根本改变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但生育率低、出生</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人口性别比例失调、人口老龄化、独生子女家庭数量增长等人口结构性问</a:t>
            </a:r>
            <a:r>
              <a:rPr dirty="0"/>
              <a:t/>
            </a:r>
            <a:br>
              <a:rPr dirty="0"/>
            </a:br>
            <a:r>
              <a:rPr lang="zh-CN" altLang="en-US" sz="2607" kern="0" dirty="0" smtClean="0">
                <a:solidFill>
                  <a:srgbClr val="000000"/>
                </a:solidFill>
                <a:latin typeface="Times New Roman" pitchFamily="65" charset="-122"/>
                <a:ea typeface="宋体" pitchFamily="65" charset="-122"/>
              </a:rPr>
              <a:t>题也正日益成为影响经济和社会发展的重要因素。“我国生育率已有20多</a:t>
            </a:r>
            <a:r>
              <a:rPr dirty="0"/>
              <a:t/>
            </a:r>
            <a:br>
              <a:rPr dirty="0"/>
            </a:br>
            <a:r>
              <a:rPr lang="zh-CN" altLang="en-US" sz="2607" kern="0" dirty="0" smtClean="0">
                <a:solidFill>
                  <a:srgbClr val="000000"/>
                </a:solidFill>
                <a:latin typeface="Times New Roman" pitchFamily="65" charset="-122"/>
                <a:ea typeface="宋体" pitchFamily="65" charset="-122"/>
              </a:rPr>
              <a:t>年低于实现世代交替所需的更替水平,多年处于世界低生育水平国家行</a:t>
            </a:r>
            <a:r>
              <a:rPr dirty="0"/>
              <a:t/>
            </a:r>
            <a:br>
              <a:rPr dirty="0"/>
            </a:br>
            <a:r>
              <a:rPr lang="zh-CN" altLang="en-US" sz="2607" kern="0" dirty="0" smtClean="0">
                <a:solidFill>
                  <a:srgbClr val="000000"/>
                </a:solidFill>
                <a:latin typeface="Times New Roman" pitchFamily="65" charset="-122"/>
                <a:ea typeface="宋体" pitchFamily="65" charset="-122"/>
              </a:rPr>
              <a:t>列。”中国人民大学人口与发展研究中心教授顾宝昌说。目前,我国劳动年</a:t>
            </a:r>
            <a:r>
              <a:rPr dirty="0"/>
              <a:t/>
            </a:r>
            <a:br>
              <a:rPr dirty="0"/>
            </a:br>
            <a:r>
              <a:rPr lang="zh-CN" altLang="en-US" sz="2607" kern="0" dirty="0" smtClean="0">
                <a:solidFill>
                  <a:srgbClr val="000000"/>
                </a:solidFill>
                <a:latin typeface="Times New Roman" pitchFamily="65" charset="-122"/>
                <a:ea typeface="宋体" pitchFamily="65" charset="-122"/>
              </a:rPr>
              <a:t>龄人口已经开始减少,年轻劳动力出现急剧萎缩,同时养老负担加大。在此背</a:t>
            </a:r>
            <a:r>
              <a:rPr dirty="0"/>
              <a:t/>
            </a:r>
            <a:br>
              <a:rPr dirty="0"/>
            </a:br>
            <a:r>
              <a:rPr lang="zh-CN" altLang="en-US" sz="2607" kern="0" dirty="0" smtClean="0">
                <a:solidFill>
                  <a:srgbClr val="000000"/>
                </a:solidFill>
                <a:latin typeface="Times New Roman" pitchFamily="65" charset="-122"/>
                <a:ea typeface="宋体" pitchFamily="65" charset="-122"/>
              </a:rPr>
              <a:t>景之下,2013年11月,党的十八届三中全会审议通过《中共中央关于全面深化</a:t>
            </a:r>
            <a:r>
              <a:rPr dirty="0"/>
              <a:t/>
            </a:r>
            <a:br>
              <a:rPr dirty="0"/>
            </a:br>
            <a:endParaRPr lang="zh-CN" altLang="en-US" dirty="0"/>
          </a:p>
        </p:txBody>
      </p:sp>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改革若干重大问题的决定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。它提出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坚持计划生育的基本国策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启动实施单</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独二孩政策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逐步调整完善生育政策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促进人口长期均衡发展。</a:t>
            </a:r>
            <a:r>
              <a:rPr lang="en-US" altLang="zh-CN" sz="2607" kern="0" dirty="0" smtClean="0">
                <a:solidFill>
                  <a:srgbClr val="000000"/>
                </a:solidFill>
                <a:latin typeface="Times New Roman" pitchFamily="65" charset="-122"/>
                <a:ea typeface="宋体" pitchFamily="65" charset="-122"/>
              </a:rPr>
              <a:t>2015</a:t>
            </a:r>
            <a:r>
              <a:rPr lang="zh-CN" altLang="en-US" sz="2607" kern="0" dirty="0" smtClean="0">
                <a:solidFill>
                  <a:srgbClr val="000000"/>
                </a:solidFill>
                <a:latin typeface="Times New Roman" pitchFamily="65" charset="-122"/>
                <a:ea typeface="宋体" pitchFamily="65" charset="-122"/>
              </a:rPr>
              <a:t>年</a:t>
            </a:r>
            <a:r>
              <a:rPr lang="en-US" altLang="zh-CN" sz="2607" kern="0" dirty="0" smtClean="0">
                <a:solidFill>
                  <a:srgbClr val="000000"/>
                </a:solidFill>
                <a:latin typeface="Times New Roman" pitchFamily="65" charset="-122"/>
                <a:ea typeface="宋体" pitchFamily="65" charset="-122"/>
              </a:rPr>
              <a:t>10</a:t>
            </a:r>
            <a:r>
              <a:rPr lang="zh-CN" altLang="en-US" sz="2607" kern="0" dirty="0" smtClean="0">
                <a:solidFill>
                  <a:srgbClr val="000000"/>
                </a:solidFill>
                <a:latin typeface="Times New Roman" pitchFamily="65" charset="-122"/>
                <a:ea typeface="宋体" pitchFamily="65" charset="-122"/>
              </a:rPr>
              <a:t>月</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党的十八届五中全会又进一步提出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全面实施一对夫妇可生育两个孩子政策</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该政策从2016年1月1日开始实施,我国计生政策进入全面二孩时代。</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长期以来,社会上一些企业招收女员工,就有“已婚已育优先考虑”的潜规</a:t>
            </a:r>
            <a:r>
              <a:rPr dirty="0"/>
              <a:t/>
            </a:r>
            <a:br>
              <a:rPr dirty="0"/>
            </a:br>
            <a:r>
              <a:rPr lang="zh-CN" altLang="en-US" sz="2607" kern="0" dirty="0" smtClean="0">
                <a:solidFill>
                  <a:srgbClr val="000000"/>
                </a:solidFill>
                <a:latin typeface="Times New Roman" pitchFamily="65" charset="-122"/>
                <a:ea typeface="宋体" pitchFamily="65" charset="-122"/>
              </a:rPr>
              <a:t>则。放开二孩政策后,更多女性要生育、抚养两个孩子,这将可能进一步影响</a:t>
            </a:r>
            <a:r>
              <a:rPr dirty="0"/>
              <a:t/>
            </a:r>
            <a:br>
              <a:rPr dirty="0"/>
            </a:br>
            <a:r>
              <a:rPr lang="zh-CN" altLang="en-US" sz="2607" kern="0" dirty="0" smtClean="0">
                <a:solidFill>
                  <a:srgbClr val="000000"/>
                </a:solidFill>
                <a:latin typeface="Times New Roman" pitchFamily="65" charset="-122"/>
                <a:ea typeface="宋体" pitchFamily="65" charset="-122"/>
              </a:rPr>
              <a:t>女性在职场中的地位和待遇,造成女性就业中断和收入下降。因此,政府应出</a:t>
            </a:r>
            <a:r>
              <a:rPr dirty="0"/>
              <a:t/>
            </a:r>
            <a:br>
              <a:rPr dirty="0"/>
            </a:br>
            <a:endParaRPr lang="zh-CN" altLang="en-US" dirty="0"/>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1871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台相关政策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进一步延长生育假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同时加大财政投入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保障生育保险可运行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并</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给予企业税费减免以补偿其因女员工产假而增加的成本</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这样才能切实保障</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女性的生育权、就业权和休息权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防止个别企业可能出现的对生育二孩女职</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工的歧视和差别待遇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针对全面放开二孩后可生育二孩家庭生育意愿并没有</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得到明显扭转的状况,除加大对生育二孩的宣传力度之外,还应根据实际情况</a:t>
            </a:r>
            <a:r>
              <a:rPr dirty="0"/>
              <a:t/>
            </a:r>
            <a:br>
              <a:rPr dirty="0"/>
            </a:br>
            <a:r>
              <a:rPr lang="zh-CN" altLang="en-US" sz="2607" kern="0" dirty="0" smtClean="0">
                <a:solidFill>
                  <a:srgbClr val="000000"/>
                </a:solidFill>
                <a:latin typeface="Times New Roman" pitchFamily="65" charset="-122"/>
                <a:ea typeface="宋体" pitchFamily="65" charset="-122"/>
              </a:rPr>
              <a:t>逐步、适时出台对新出生孩子家庭,特别是生育二孩家庭的奖励政策;生育政</a:t>
            </a:r>
            <a:r>
              <a:rPr dirty="0"/>
              <a:t/>
            </a:r>
            <a:br>
              <a:rPr dirty="0"/>
            </a:br>
            <a:r>
              <a:rPr lang="zh-CN" altLang="en-US" sz="2607" kern="0" dirty="0" smtClean="0">
                <a:solidFill>
                  <a:srgbClr val="000000"/>
                </a:solidFill>
                <a:latin typeface="Times New Roman" pitchFamily="65" charset="-122"/>
                <a:ea typeface="宋体" pitchFamily="65" charset="-122"/>
              </a:rPr>
              <a:t>策调整后,无人看孩儿、入托入学难等也是二孩家庭很快面临的问题,因此政</a:t>
            </a:r>
            <a:r>
              <a:rPr dirty="0"/>
              <a:t/>
            </a:r>
            <a:br>
              <a:rPr dirty="0"/>
            </a:br>
            <a:r>
              <a:rPr lang="zh-CN" altLang="en-US" sz="2607" kern="0" dirty="0" smtClean="0">
                <a:solidFill>
                  <a:srgbClr val="000000"/>
                </a:solidFill>
                <a:latin typeface="Times New Roman" pitchFamily="65" charset="-122"/>
                <a:ea typeface="宋体" pitchFamily="65" charset="-122"/>
              </a:rPr>
              <a:t>府应提前做好幼儿园和小学的规划和配套工作,加大财政投入,将学前教育纳</a:t>
            </a:r>
            <a:r>
              <a:rPr dirty="0"/>
              <a:t/>
            </a:r>
            <a:br>
              <a:rPr dirty="0"/>
            </a:br>
            <a:endParaRPr lang="zh-CN" altLang="en-US" dirty="0"/>
          </a:p>
        </p:txBody>
      </p:sp>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入义务教育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同时大力兴办日托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让普通家庭能够享受便利、平价而优质的日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托和学前教育服务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以缓解二孩家庭的压力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另外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抚育二孩所增加的家庭支</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对于中低收入家庭将是一笔沉重的负担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在对生育进行财政补贴、奖励之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政府还应采取适当的措施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如实行按家庭人均可支配收入计税等办法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增</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加生育二孩家庭的收入。总之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全面放开二孩政策是一个系统工程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必须考虑</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做好相关配套工作,才能把好事办好。</a:t>
            </a:r>
            <a:endParaRPr lang="zh-CN" altLang="en-US" dirty="0"/>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1.从材料一来看,我国的生育政策经历了哪几个阶段?我国的生育政策总体上</a:t>
            </a:r>
            <a:r>
              <a:rPr dirty="0"/>
              <a:t/>
            </a:r>
            <a:br>
              <a:rPr dirty="0"/>
            </a:br>
            <a:r>
              <a:rPr lang="zh-CN" altLang="en-US" sz="2607" kern="0" dirty="0" smtClean="0">
                <a:solidFill>
                  <a:srgbClr val="000000"/>
                </a:solidFill>
                <a:latin typeface="Times New Roman" pitchFamily="65" charset="-122"/>
                <a:ea typeface="宋体" pitchFamily="65" charset="-122"/>
              </a:rPr>
              <a:t>呈现出怎样的特点?</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2.为保证全面二孩政策真正落地,政府需采取哪些措施?请结合材料二简要概</a:t>
            </a:r>
            <a:r>
              <a:rPr dirty="0"/>
              <a:t/>
            </a:r>
            <a:br>
              <a:rPr dirty="0"/>
            </a:br>
            <a:r>
              <a:rPr lang="zh-CN" altLang="en-US" sz="2607" kern="0" dirty="0" smtClean="0">
                <a:solidFill>
                  <a:srgbClr val="000000"/>
                </a:solidFill>
                <a:latin typeface="Times New Roman" pitchFamily="65" charset="-122"/>
                <a:ea typeface="宋体" pitchFamily="65" charset="-122"/>
              </a:rPr>
              <a:t>括。</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(2018课标全国Ⅰ,7—8)阅读下面的文字,完成题目。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日前,中国科学院在京召开新闻发布会对外宣布,“墨子号”量子科学实验卫</a:t>
            </a:r>
            <a:r>
              <a:rPr dirty="0"/>
              <a:t/>
            </a:r>
            <a:br>
              <a:rPr dirty="0"/>
            </a:br>
            <a:r>
              <a:rPr lang="zh-CN" altLang="en-US" sz="2607" kern="0" dirty="0" smtClean="0">
                <a:solidFill>
                  <a:srgbClr val="000000"/>
                </a:solidFill>
                <a:latin typeface="Times New Roman" pitchFamily="65" charset="-122"/>
                <a:ea typeface="宋体" pitchFamily="65" charset="-122"/>
              </a:rPr>
              <a:t>星提前并圆满实现全部既定科学目标,为我国在未来继续引领世界量子通信</a:t>
            </a:r>
            <a:r>
              <a:rPr dirty="0"/>
              <a:t/>
            </a:r>
            <a:br>
              <a:rPr dirty="0"/>
            </a:br>
            <a:r>
              <a:rPr lang="zh-CN" altLang="en-US" sz="2607" kern="0" dirty="0" smtClean="0">
                <a:solidFill>
                  <a:srgbClr val="000000"/>
                </a:solidFill>
                <a:latin typeface="Times New Roman" pitchFamily="65" charset="-122"/>
                <a:ea typeface="宋体" pitchFamily="65" charset="-122"/>
              </a:rPr>
              <a:t>研究奠定了坚实的基础。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通信安全是国家信息安全和人类经济社会生活的基本需求。千百年来,人们</a:t>
            </a:r>
            <a:r>
              <a:rPr dirty="0"/>
              <a:t/>
            </a:r>
            <a:br>
              <a:rPr dirty="0"/>
            </a:br>
            <a:r>
              <a:rPr lang="zh-CN" altLang="en-US" sz="2607" kern="0" dirty="0" smtClean="0">
                <a:solidFill>
                  <a:srgbClr val="000000"/>
                </a:solidFill>
                <a:latin typeface="Times New Roman" pitchFamily="65" charset="-122"/>
                <a:ea typeface="宋体" pitchFamily="65" charset="-122"/>
              </a:rPr>
              <a:t>对于通信安全的追求从未停止。然而,基于计算复杂性的传统加密技术,在原</a:t>
            </a:r>
            <a:r>
              <a:rPr dirty="0"/>
              <a:t/>
            </a:r>
            <a:br>
              <a:rPr dirty="0"/>
            </a:b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阶段</a:t>
            </a:r>
            <a:r>
              <a:rPr lang="en-US" altLang="zh-CN" sz="2607" kern="0" dirty="0" smtClean="0">
                <a:solidFill>
                  <a:srgbClr val="FF0000"/>
                </a:solidFill>
                <a:latin typeface="Times New Roman" pitchFamily="65" charset="-122"/>
                <a:ea typeface="宋体" pitchFamily="65" charset="-122"/>
              </a:rPr>
              <a:t>:20</a:t>
            </a:r>
            <a:r>
              <a:rPr lang="zh-CN" altLang="en-US" sz="2607" kern="0" dirty="0" smtClean="0">
                <a:solidFill>
                  <a:srgbClr val="FF0000"/>
                </a:solidFill>
                <a:latin typeface="Times New Roman" pitchFamily="65" charset="-122"/>
                <a:ea typeface="宋体" pitchFamily="65" charset="-122"/>
              </a:rPr>
              <a:t>世纪</a:t>
            </a:r>
            <a:r>
              <a:rPr lang="en-US" altLang="zh-CN" sz="2607" kern="0" dirty="0" smtClean="0">
                <a:solidFill>
                  <a:srgbClr val="FF0000"/>
                </a:solidFill>
                <a:latin typeface="Times New Roman" pitchFamily="65" charset="-122"/>
                <a:ea typeface="宋体" pitchFamily="65" charset="-122"/>
              </a:rPr>
              <a:t>70</a:t>
            </a:r>
            <a:r>
              <a:rPr lang="zh-CN" altLang="en-US" sz="2607" kern="0" dirty="0" smtClean="0">
                <a:solidFill>
                  <a:srgbClr val="FF0000"/>
                </a:solidFill>
                <a:latin typeface="Times New Roman" pitchFamily="65" charset="-122"/>
                <a:ea typeface="宋体" pitchFamily="65" charset="-122"/>
              </a:rPr>
              <a:t>年代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提倡少生优生</a:t>
            </a:r>
            <a:r>
              <a:rPr lang="en-US" altLang="zh-CN" sz="2607" kern="0" dirty="0" smtClean="0">
                <a:solidFill>
                  <a:srgbClr val="FF0000"/>
                </a:solidFill>
                <a:latin typeface="Times New Roman" pitchFamily="65" charset="-122"/>
                <a:ea typeface="宋体" pitchFamily="65" charset="-122"/>
              </a:rPr>
              <a:t>;20</a:t>
            </a:r>
            <a:r>
              <a:rPr lang="zh-CN" altLang="en-US" sz="2607" kern="0" dirty="0" smtClean="0">
                <a:solidFill>
                  <a:srgbClr val="FF0000"/>
                </a:solidFill>
                <a:latin typeface="Times New Roman" pitchFamily="65" charset="-122"/>
                <a:ea typeface="宋体" pitchFamily="65" charset="-122"/>
              </a:rPr>
              <a:t>世纪</a:t>
            </a:r>
            <a:r>
              <a:rPr lang="en-US" altLang="zh-CN" sz="2607" kern="0" dirty="0" smtClean="0">
                <a:solidFill>
                  <a:srgbClr val="FF0000"/>
                </a:solidFill>
                <a:latin typeface="Times New Roman" pitchFamily="65" charset="-122"/>
                <a:ea typeface="宋体" pitchFamily="65" charset="-122"/>
              </a:rPr>
              <a:t>80</a:t>
            </a:r>
            <a:r>
              <a:rPr lang="zh-CN" altLang="en-US" sz="2607" kern="0" dirty="0" smtClean="0">
                <a:solidFill>
                  <a:srgbClr val="FF0000"/>
                </a:solidFill>
                <a:latin typeface="Times New Roman" pitchFamily="65" charset="-122"/>
                <a:ea typeface="宋体" pitchFamily="65" charset="-122"/>
              </a:rPr>
              <a:t>年代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严格执行一孩政</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策</a:t>
            </a:r>
            <a:r>
              <a:rPr lang="en-US" altLang="zh-CN" sz="2607" kern="0" dirty="0" smtClean="0">
                <a:solidFill>
                  <a:srgbClr val="FF0000"/>
                </a:solidFill>
                <a:latin typeface="Times New Roman" pitchFamily="65" charset="-122"/>
                <a:ea typeface="宋体" pitchFamily="65" charset="-122"/>
              </a:rPr>
              <a:t>;2013</a:t>
            </a:r>
            <a:r>
              <a:rPr lang="zh-CN" altLang="en-US" sz="2607" kern="0" dirty="0" smtClean="0">
                <a:solidFill>
                  <a:srgbClr val="FF0000"/>
                </a:solidFill>
                <a:latin typeface="Times New Roman" pitchFamily="65" charset="-122"/>
                <a:ea typeface="宋体" pitchFamily="65" charset="-122"/>
              </a:rPr>
              <a:t>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单独二孩政策</a:t>
            </a:r>
            <a:r>
              <a:rPr lang="en-US" altLang="zh-CN" sz="2607" kern="0" dirty="0" smtClean="0">
                <a:solidFill>
                  <a:srgbClr val="FF0000"/>
                </a:solidFill>
                <a:latin typeface="Times New Roman" pitchFamily="65" charset="-122"/>
                <a:ea typeface="宋体" pitchFamily="65" charset="-122"/>
              </a:rPr>
              <a:t>;2016</a:t>
            </a:r>
            <a:r>
              <a:rPr lang="zh-CN" altLang="en-US" sz="2607" kern="0" dirty="0" smtClean="0">
                <a:solidFill>
                  <a:srgbClr val="FF0000"/>
                </a:solidFill>
                <a:latin typeface="Times New Roman" pitchFamily="65" charset="-122"/>
                <a:ea typeface="宋体" pitchFamily="65" charset="-122"/>
              </a:rPr>
              <a:t>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全面二孩政策。特点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始终坚持计划生育</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在实践中不断调整和完善。</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答题区间在材料一中,注意原文中的时间提示标志,并根据内容筛选、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概括出特点。</a:t>
            </a:r>
            <a:endParaRPr lang="zh-CN" altLang="en-US" dirty="0">
              <a:solidFill>
                <a:srgbClr val="FF0000"/>
              </a:solidFill>
            </a:endParaRPr>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①延长生育假,加大对生育的财政投入,切实保障女性的生育权、就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业权和休息权。②出台对新出生孩子家庭,特别是生育二孩家庭的奖励政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策。③加大教育投入,让普通家庭能享受便利、平价而优质的日托和学前教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育服务。④采取适当措施增加二孩家庭的收入。</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在材料二中有明显的语言标志“因此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政府应出台相关政策”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在这一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标志后面讲了四层意思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每层概括为一点即可。</a:t>
            </a:r>
            <a:endParaRPr lang="zh-CN" altLang="en-US" dirty="0">
              <a:solidFill>
                <a:srgbClr val="FF0000"/>
              </a:solidFill>
            </a:endParaRPr>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二、比较材料异同</a:t>
            </a:r>
            <a:endParaRPr lang="zh-CN" altLang="en-US" dirty="0"/>
          </a:p>
        </p:txBody>
      </p:sp>
      <p:pic>
        <p:nvPicPr>
          <p:cNvPr id="3" name="图片 3" descr="textimage5.jpeg"/>
          <p:cNvPicPr>
            <a:picLocks noChangeAspect="1"/>
          </p:cNvPicPr>
          <p:nvPr/>
        </p:nvPicPr>
        <p:blipFill>
          <a:blip r:embed="rId4" cstate="print"/>
          <a:stretch>
            <a:fillRect/>
          </a:stretch>
        </p:blipFill>
        <p:spPr>
          <a:xfrm>
            <a:off x="2897485" y="1620069"/>
            <a:ext cx="5184576" cy="4500500"/>
          </a:xfrm>
          <a:prstGeom prst="rect">
            <a:avLst/>
          </a:prstGeom>
        </p:spPr>
      </p:pic>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3575"/>
              </a:spcBef>
              <a:buNone/>
            </a:pPr>
            <a:r>
              <a:rPr lang="zh-CN" altLang="en-US" sz="2607" kern="0" dirty="0" smtClean="0">
                <a:solidFill>
                  <a:srgbClr val="000000"/>
                </a:solidFill>
                <a:latin typeface="Times New Roman" pitchFamily="65" charset="-122"/>
                <a:ea typeface="宋体" pitchFamily="65" charset="-122"/>
              </a:rPr>
              <a:t>(2018河南郑州一模)阅读下面的文字,完成题目。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2017年11月,习近平总书记就旅游系统推进“厕所革命”工作取得的成效作</a:t>
            </a:r>
            <a:r>
              <a:rPr dirty="0"/>
              <a:t/>
            </a:r>
            <a:br>
              <a:rPr dirty="0"/>
            </a:br>
            <a:r>
              <a:rPr lang="zh-CN" altLang="en-US" sz="2607" kern="0" dirty="0" smtClean="0">
                <a:solidFill>
                  <a:srgbClr val="000000"/>
                </a:solidFill>
                <a:latin typeface="Times New Roman" pitchFamily="65" charset="-122"/>
                <a:ea typeface="宋体" pitchFamily="65" charset="-122"/>
              </a:rPr>
              <a:t>出重要指示。这是总书记三年来第二次对“厕所革命”作出重要指示,广大</a:t>
            </a:r>
            <a:r>
              <a:rPr dirty="0"/>
              <a:t/>
            </a:r>
            <a:br>
              <a:rPr dirty="0"/>
            </a:br>
            <a:r>
              <a:rPr lang="zh-CN" altLang="en-US" sz="2607" kern="0" dirty="0" smtClean="0">
                <a:solidFill>
                  <a:srgbClr val="000000"/>
                </a:solidFill>
                <a:latin typeface="Times New Roman" pitchFamily="65" charset="-122"/>
                <a:ea typeface="宋体" pitchFamily="65" charset="-122"/>
              </a:rPr>
              <a:t>干部群众反响强烈。习总书记指出,厕所问题不是小事情,是城乡文明建设的</a:t>
            </a:r>
            <a:r>
              <a:rPr dirty="0"/>
              <a:t/>
            </a:r>
            <a:br>
              <a:rPr dirty="0"/>
            </a:br>
            <a:r>
              <a:rPr lang="zh-CN" altLang="en-US" sz="2607" kern="0" dirty="0" smtClean="0">
                <a:solidFill>
                  <a:srgbClr val="000000"/>
                </a:solidFill>
                <a:latin typeface="Times New Roman" pitchFamily="65" charset="-122"/>
                <a:ea typeface="宋体" pitchFamily="65" charset="-122"/>
              </a:rPr>
              <a:t>重要方面,不但景区、城市要抓,农村也要抓,要把这项工作作为乡村振兴战</a:t>
            </a:r>
            <a:r>
              <a:rPr dirty="0"/>
              <a:t/>
            </a:r>
            <a:br>
              <a:rPr dirty="0"/>
            </a:br>
            <a:r>
              <a:rPr lang="zh-CN" altLang="en-US" sz="2607" kern="0" dirty="0" smtClean="0">
                <a:solidFill>
                  <a:srgbClr val="000000"/>
                </a:solidFill>
                <a:latin typeface="Times New Roman" pitchFamily="65" charset="-122"/>
                <a:ea typeface="宋体" pitchFamily="65" charset="-122"/>
              </a:rPr>
              <a:t>略的一项具体工作来推进,努力补齐这块影响群众生活品质的短板。</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“厕所革命”自实施以来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取得了显著成效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不仅受到广大群众和游客的欢</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也得到了海外人士的广泛赞誉。新加坡明鼎国际旅游有限公司董事长郎</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义煊认为,厕所是一个国家文明程度的体现,与人民的生活息息相关,对生活</a:t>
            </a:r>
            <a:r>
              <a:rPr dirty="0"/>
              <a:t/>
            </a:r>
            <a:br>
              <a:rPr dirty="0"/>
            </a:br>
            <a:r>
              <a:rPr lang="zh-CN" altLang="en-US" sz="2607" kern="0" dirty="0" smtClean="0">
                <a:solidFill>
                  <a:srgbClr val="000000"/>
                </a:solidFill>
                <a:latin typeface="Times New Roman" pitchFamily="65" charset="-122"/>
                <a:ea typeface="宋体" pitchFamily="65" charset="-122"/>
              </a:rPr>
              <a:t>质量有很大影响。澳大利亚埃迪斯科文大学旅游学教授山姆·黄说,中国发起</a:t>
            </a:r>
            <a:r>
              <a:rPr dirty="0"/>
              <a:t/>
            </a:r>
            <a:br>
              <a:rPr dirty="0"/>
            </a:br>
            <a:r>
              <a:rPr lang="zh-CN" altLang="en-US" sz="2607" kern="0" dirty="0" smtClean="0">
                <a:solidFill>
                  <a:srgbClr val="000000"/>
                </a:solidFill>
                <a:latin typeface="Times New Roman" pitchFamily="65" charset="-122"/>
                <a:ea typeface="宋体" pitchFamily="65" charset="-122"/>
              </a:rPr>
              <a:t>改善如厕环境的“厕所革命”,让外国游客感受到中国厕所环境的变化和改</a:t>
            </a:r>
            <a:r>
              <a:rPr dirty="0"/>
              <a:t/>
            </a:r>
            <a:br>
              <a:rPr dirty="0"/>
            </a:br>
            <a:r>
              <a:rPr lang="zh-CN" altLang="en-US" sz="2607" kern="0" dirty="0" smtClean="0">
                <a:solidFill>
                  <a:srgbClr val="000000"/>
                </a:solidFill>
                <a:latin typeface="Times New Roman" pitchFamily="65" charset="-122"/>
                <a:ea typeface="宋体" pitchFamily="65" charset="-122"/>
              </a:rPr>
              <a:t>善,这件好事可以大大提升中国的旅游形象。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(摘编自《人民日报》2017年11月29日01版)</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6244145"/>
          </a:xfrm>
          <a:prstGeom prst="rect">
            <a:avLst/>
          </a:prstGeom>
          <a:noFill/>
        </p:spPr>
        <p:txBody>
          <a:bodyPr wrap="square" lIns="0" tIns="0" rIns="0" bIns="0" rtlCol="0">
            <a:spAutoFit/>
          </a:bodyPr>
          <a:lstStyle/>
          <a:p>
            <a:pPr eaLnBrk="0" latinLnBrk="1" hangingPunct="0">
              <a:lnSpc>
                <a:spcPct val="150000"/>
              </a:lnSpc>
              <a:spcBef>
                <a:spcPts val="3575"/>
              </a:spcBef>
            </a:pPr>
            <a:r>
              <a:rPr lang="zh-CN" altLang="en-US" sz="2607" kern="0" dirty="0" smtClean="0">
                <a:solidFill>
                  <a:srgbClr val="000000"/>
                </a:solidFill>
                <a:latin typeface="Times New Roman" pitchFamily="65" charset="-122"/>
                <a:ea typeface="宋体" pitchFamily="65" charset="-122"/>
              </a:rPr>
              <a:t>材料二:</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spcBef>
                <a:spcPts val="3575"/>
              </a:spcBef>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spcBef>
                <a:spcPts val="3575"/>
              </a:spcBef>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spcBef>
                <a:spcPts val="3575"/>
              </a:spcBef>
            </a:pPr>
            <a:r>
              <a:rPr lang="zh-CN" altLang="en-US" sz="2800" dirty="0" smtClean="0"/>
              <a:t> </a:t>
            </a:r>
            <a:r>
              <a:rPr lang="zh-CN" altLang="en-US" sz="2607" kern="0" dirty="0" smtClean="0">
                <a:solidFill>
                  <a:srgbClr val="000000"/>
                </a:solidFill>
                <a:latin typeface="Times New Roman" pitchFamily="65" charset="-122"/>
                <a:ea typeface="宋体" pitchFamily="65" charset="-122"/>
              </a:rPr>
              <a:t>[注]    按照计划,从2018到2020年,全国将新建、改扩建旅游厕所6.4万座,达</a:t>
            </a:r>
            <a:r>
              <a:rPr dirty="0" smtClean="0"/>
              <a:t/>
            </a:r>
            <a:br>
              <a:rPr dirty="0" smtClean="0"/>
            </a:br>
            <a:r>
              <a:rPr lang="zh-CN" altLang="en-US" sz="2607" kern="0" dirty="0" smtClean="0">
                <a:solidFill>
                  <a:srgbClr val="000000"/>
                </a:solidFill>
                <a:latin typeface="Times New Roman" pitchFamily="65" charset="-122"/>
                <a:ea typeface="宋体" pitchFamily="65" charset="-122"/>
              </a:rPr>
              <a:t>到“数量充足、分布合理,管理有效、服务到位,环保卫生、如厕文明”的新</a:t>
            </a:r>
            <a:r>
              <a:rPr dirty="0" smtClean="0"/>
              <a:t/>
            </a:r>
            <a:br>
              <a:rPr dirty="0" smtClean="0"/>
            </a:br>
            <a:r>
              <a:rPr lang="zh-CN" altLang="en-US" sz="2607" kern="0" dirty="0" smtClean="0">
                <a:solidFill>
                  <a:srgbClr val="000000"/>
                </a:solidFill>
                <a:latin typeface="Times New Roman" pitchFamily="65" charset="-122"/>
                <a:ea typeface="宋体" pitchFamily="65" charset="-122"/>
              </a:rPr>
              <a:t>三年目标。</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(摘编自“中商情报网”《2017—2022年中国城市环卫行业市场前景及投融资战略研究报告》)</a:t>
            </a:r>
            <a:endParaRPr lang="zh-CN" altLang="en-US" dirty="0"/>
          </a:p>
        </p:txBody>
      </p:sp>
      <p:pic>
        <p:nvPicPr>
          <p:cNvPr id="3" name="图片 3" descr="textimage6.jpeg"/>
          <p:cNvPicPr>
            <a:picLocks noChangeAspect="1"/>
          </p:cNvPicPr>
          <p:nvPr/>
        </p:nvPicPr>
        <p:blipFill>
          <a:blip r:embed="rId4" cstate="print"/>
          <a:stretch>
            <a:fillRect/>
          </a:stretch>
        </p:blipFill>
        <p:spPr>
          <a:xfrm>
            <a:off x="2681461" y="1044005"/>
            <a:ext cx="4968552" cy="2665532"/>
          </a:xfrm>
          <a:prstGeom prst="rect">
            <a:avLst/>
          </a:prstGeom>
        </p:spPr>
      </p:pic>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在建筑风格设计上,内蒙古建造了具有地方特色、民族特点的驿站旅游厕所;</a:t>
            </a:r>
            <a:r>
              <a:rPr dirty="0"/>
              <a:t/>
            </a:r>
            <a:br>
              <a:rPr dirty="0"/>
            </a:br>
            <a:r>
              <a:rPr lang="zh-CN" altLang="en-US" sz="2607" kern="0" dirty="0" smtClean="0">
                <a:solidFill>
                  <a:srgbClr val="000000"/>
                </a:solidFill>
                <a:latin typeface="Times New Roman" pitchFamily="65" charset="-122"/>
                <a:ea typeface="宋体" pitchFamily="65" charset="-122"/>
              </a:rPr>
              <a:t>广西桂林芦笛岩景区厕所设置了户外观景平台,让游客在如厕时可休闲观</a:t>
            </a:r>
            <a:r>
              <a:rPr dirty="0"/>
              <a:t/>
            </a:r>
            <a:br>
              <a:rPr dirty="0"/>
            </a:br>
            <a:r>
              <a:rPr lang="zh-CN" altLang="en-US" sz="2607" kern="0" dirty="0" smtClean="0">
                <a:solidFill>
                  <a:srgbClr val="000000"/>
                </a:solidFill>
                <a:latin typeface="Times New Roman" pitchFamily="65" charset="-122"/>
                <a:ea typeface="宋体" pitchFamily="65" charset="-122"/>
              </a:rPr>
              <a:t>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在管理服务提升上,徐州与知名洁具品牌合作,将厕所打造成该品牌的实体体</a:t>
            </a:r>
            <a:r>
              <a:rPr dirty="0"/>
              <a:t/>
            </a:r>
            <a:br>
              <a:rPr dirty="0"/>
            </a:br>
            <a:r>
              <a:rPr lang="zh-CN" altLang="en-US" sz="2607" kern="0" dirty="0" smtClean="0">
                <a:solidFill>
                  <a:srgbClr val="000000"/>
                </a:solidFill>
                <a:latin typeface="Times New Roman" pitchFamily="65" charset="-122"/>
                <a:ea typeface="宋体" pitchFamily="65" charset="-122"/>
              </a:rPr>
              <a:t>验区;苏州打造的“游急便”旅游厕所电子服务平台,较好地发挥了服务和监</a:t>
            </a:r>
            <a:r>
              <a:rPr dirty="0"/>
              <a:t/>
            </a:r>
            <a:br>
              <a:rPr dirty="0"/>
            </a:br>
            <a:r>
              <a:rPr lang="zh-CN" altLang="en-US" sz="2607" kern="0" dirty="0" smtClean="0">
                <a:solidFill>
                  <a:srgbClr val="000000"/>
                </a:solidFill>
                <a:latin typeface="Times New Roman" pitchFamily="65" charset="-122"/>
                <a:ea typeface="宋体" pitchFamily="65" charset="-122"/>
              </a:rPr>
              <a:t>管作用。</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在投融资模式的创新上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山东积极推广</a:t>
            </a:r>
            <a:r>
              <a:rPr lang="en-US" altLang="zh-CN" sz="2607" kern="0" dirty="0" smtClean="0">
                <a:solidFill>
                  <a:srgbClr val="000000"/>
                </a:solidFill>
                <a:latin typeface="Times New Roman" pitchFamily="65" charset="-122"/>
                <a:ea typeface="宋体" pitchFamily="65" charset="-122"/>
              </a:rPr>
              <a:t>PPP</a:t>
            </a:r>
            <a:r>
              <a:rPr lang="zh-CN" altLang="en-US" sz="2607" kern="0" dirty="0" smtClean="0">
                <a:solidFill>
                  <a:srgbClr val="000000"/>
                </a:solidFill>
                <a:latin typeface="Times New Roman" pitchFamily="65" charset="-122"/>
                <a:ea typeface="宋体" pitchFamily="65" charset="-122"/>
              </a:rPr>
              <a:t>模式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实行设备提供、厕所清扫、</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废弃物回收一条龙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积极探索“以商养厕”新路子。河北涞水野三坡首倡</a:t>
            </a:r>
            <a:endParaRPr lang="zh-CN" altLang="en-US" dirty="0"/>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“乡村旅游厕所开放联盟”和“企业认养厕所”的管理新模式。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(摘编自“新华网”《“小厕所,大民生”——全国旅游</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系统推进“厕所革命”纪实》)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印度政府曾在1986年推出旨在向农村地区普及卫生设施的中央农村卫生项</a:t>
            </a:r>
            <a:r>
              <a:rPr dirty="0"/>
              <a:t/>
            </a:r>
            <a:br>
              <a:rPr dirty="0"/>
            </a:br>
            <a:r>
              <a:rPr lang="zh-CN" altLang="en-US" sz="2607" kern="0" dirty="0" smtClean="0">
                <a:solidFill>
                  <a:srgbClr val="000000"/>
                </a:solidFill>
                <a:latin typeface="Times New Roman" pitchFamily="65" charset="-122"/>
                <a:ea typeface="宋体" pitchFamily="65" charset="-122"/>
              </a:rPr>
              <a:t>目;之后在1999年,又推出了全民卫生运动,但都收效甚微。截至2011年,印度</a:t>
            </a:r>
            <a:r>
              <a:rPr dirty="0"/>
              <a:t/>
            </a:r>
            <a:br>
              <a:rPr dirty="0"/>
            </a:br>
            <a:r>
              <a:rPr lang="zh-CN" altLang="en-US" sz="2607" kern="0" dirty="0" smtClean="0">
                <a:solidFill>
                  <a:srgbClr val="000000"/>
                </a:solidFill>
                <a:latin typeface="Times New Roman" pitchFamily="65" charset="-122"/>
                <a:ea typeface="宋体" pitchFamily="65" charset="-122"/>
              </a:rPr>
              <a:t>只有47%的家庭拥有卫生间。2014年莫迪总理发起“厕所运动”,“家家有</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厕所”的口号在印度颇为响亮。</a:t>
            </a:r>
            <a:endParaRPr lang="zh-CN" altLang="en-US" dirty="0"/>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但印度水资源协会的扎克·快特表示:“由于文化、宗教或传统信仰,部分居</a:t>
            </a:r>
            <a:r>
              <a:rPr dirty="0"/>
              <a:t/>
            </a:r>
            <a:br>
              <a:rPr dirty="0"/>
            </a:br>
            <a:r>
              <a:rPr lang="zh-CN" altLang="en-US" sz="2607" kern="0" dirty="0" smtClean="0">
                <a:solidFill>
                  <a:srgbClr val="000000"/>
                </a:solidFill>
                <a:latin typeface="Times New Roman" pitchFamily="65" charset="-122"/>
                <a:ea typeface="宋体" pitchFamily="65" charset="-122"/>
              </a:rPr>
              <a:t>民更青睐露天如厕。”因此,推广厕所还需要印度人民转变观念。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印度比哈尔邦议会2015年8月5日通过的一项新的村务委员制度修订案明确</a:t>
            </a:r>
            <a:r>
              <a:rPr dirty="0"/>
              <a:t/>
            </a:r>
            <a:br>
              <a:rPr dirty="0"/>
            </a:br>
            <a:r>
              <a:rPr lang="zh-CN" altLang="en-US" sz="2607" kern="0" dirty="0" smtClean="0">
                <a:solidFill>
                  <a:srgbClr val="000000"/>
                </a:solidFill>
                <a:latin typeface="Times New Roman" pitchFamily="65" charset="-122"/>
                <a:ea typeface="宋体" pitchFamily="65" charset="-122"/>
              </a:rPr>
              <a:t>规定:家里配备厕所成为竞选村干部的硬性条件。这样做是为了保证乡村地</a:t>
            </a:r>
            <a:r>
              <a:rPr dirty="0"/>
              <a:t/>
            </a:r>
            <a:br>
              <a:rPr dirty="0"/>
            </a:br>
            <a:r>
              <a:rPr lang="zh-CN" altLang="en-US" sz="2607" kern="0" dirty="0" smtClean="0">
                <a:solidFill>
                  <a:srgbClr val="000000"/>
                </a:solidFill>
                <a:latin typeface="Times New Roman" pitchFamily="65" charset="-122"/>
                <a:ea typeface="宋体" pitchFamily="65" charset="-122"/>
              </a:rPr>
              <a:t>区的环境卫生。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《印度时报》网友对此新规纷纷点赞,不少人表示希望这条新规能遍布印度</a:t>
            </a:r>
            <a:r>
              <a:rPr dirty="0"/>
              <a:t/>
            </a:r>
            <a:br>
              <a:rPr dirty="0"/>
            </a:br>
            <a:r>
              <a:rPr lang="zh-CN" altLang="en-US" sz="2607" kern="0" dirty="0" smtClean="0">
                <a:solidFill>
                  <a:srgbClr val="000000"/>
                </a:solidFill>
                <a:latin typeface="Times New Roman" pitchFamily="65" charset="-122"/>
                <a:ea typeface="宋体" pitchFamily="65" charset="-122"/>
              </a:rPr>
              <a:t>的各个村落及更广泛的场所。还有网友表示,此项新规不应只适用于竞选者,</a:t>
            </a:r>
            <a:r>
              <a:rPr dirty="0"/>
              <a:t/>
            </a:r>
            <a:br>
              <a:rPr dirty="0"/>
            </a:br>
            <a:r>
              <a:rPr lang="zh-CN" altLang="en-US" sz="2607" kern="0" dirty="0" smtClean="0">
                <a:solidFill>
                  <a:srgbClr val="000000"/>
                </a:solidFill>
                <a:latin typeface="Times New Roman" pitchFamily="65" charset="-122"/>
                <a:ea typeface="宋体" pitchFamily="65" charset="-122"/>
              </a:rPr>
              <a:t>还应适用于参与投票的选民。</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(摘编自“百度百科”《厕所革命》)</a:t>
            </a:r>
            <a:endParaRPr lang="zh-CN" altLang="en-US" dirty="0"/>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3.根据上述材料,概括说明中国“厕所革命”与印度“厕所革命”所面临问</a:t>
            </a:r>
            <a:r>
              <a:rPr dirty="0"/>
              <a:t/>
            </a:r>
            <a:br>
              <a:rPr dirty="0"/>
            </a:br>
            <a:r>
              <a:rPr lang="zh-CN" altLang="en-US" sz="2607" kern="0" dirty="0" smtClean="0">
                <a:solidFill>
                  <a:srgbClr val="000000"/>
                </a:solidFill>
                <a:latin typeface="Times New Roman" pitchFamily="65" charset="-122"/>
                <a:ea typeface="宋体" pitchFamily="65" charset="-122"/>
              </a:rPr>
              <a:t>题的异同。</a:t>
            </a:r>
            <a:endParaRPr lang="zh-CN" altLang="en-US" dirty="0"/>
          </a:p>
        </p:txBody>
      </p:sp>
      <p:sp>
        <p:nvSpPr>
          <p:cNvPr id="3" name="TextBox 2"/>
          <p:cNvSpPr txBox="1"/>
          <p:nvPr/>
        </p:nvSpPr>
        <p:spPr>
          <a:xfrm>
            <a:off x="535509" y="226814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理上存在着被破译的可能性。随着数学和计算能力的不断提升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经典密码被</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破译的可能性与日俱增。中国科学技术大学潘建伟教授说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通过量子通信</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可以解决这个问题。把量子物理与信息技术相结合,利用量子调控技术,用一</a:t>
            </a:r>
            <a:r>
              <a:rPr dirty="0"/>
              <a:t/>
            </a:r>
            <a:br>
              <a:rPr dirty="0"/>
            </a:br>
            <a:r>
              <a:rPr lang="zh-CN" altLang="en-US" sz="2607" kern="0" dirty="0" smtClean="0">
                <a:solidFill>
                  <a:srgbClr val="000000"/>
                </a:solidFill>
                <a:latin typeface="Times New Roman" pitchFamily="65" charset="-122"/>
                <a:ea typeface="宋体" pitchFamily="65" charset="-122"/>
              </a:rPr>
              <a:t>种革命性的方式对信息进行编码、存储、传输和操纵,从而在确保信息安</a:t>
            </a:r>
            <a:r>
              <a:rPr dirty="0"/>
              <a:t/>
            </a:r>
            <a:br>
              <a:rPr dirty="0"/>
            </a:br>
            <a:r>
              <a:rPr lang="zh-CN" altLang="en-US" sz="2607" kern="0" dirty="0" smtClean="0">
                <a:solidFill>
                  <a:srgbClr val="000000"/>
                </a:solidFill>
                <a:latin typeface="Times New Roman" pitchFamily="65" charset="-122"/>
                <a:ea typeface="宋体" pitchFamily="65" charset="-122"/>
              </a:rPr>
              <a:t>全、提高运算速度、提升测量精度等方面突破经典信息技术的瓶颈。”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量子通信主要研究内容包括量子密钥分发和量子隐形传态。量子密钥分发</a:t>
            </a:r>
            <a:r>
              <a:rPr dirty="0"/>
              <a:t/>
            </a:r>
            <a:br>
              <a:rPr dirty="0"/>
            </a:br>
            <a:r>
              <a:rPr lang="zh-CN" altLang="en-US" sz="2607" kern="0" dirty="0" smtClean="0">
                <a:solidFill>
                  <a:srgbClr val="000000"/>
                </a:solidFill>
                <a:latin typeface="Times New Roman" pitchFamily="65" charset="-122"/>
                <a:ea typeface="宋体" pitchFamily="65" charset="-122"/>
              </a:rPr>
              <a:t>通过量子态的传输,使遥远两地的用户可以共享无条件安全的密钥,利用该密</a:t>
            </a:r>
            <a:r>
              <a:rPr dirty="0"/>
              <a:t/>
            </a:r>
            <a:br>
              <a:rPr dirty="0"/>
            </a:br>
            <a:r>
              <a:rPr lang="zh-CN" altLang="en-US" sz="2607" kern="0" dirty="0" smtClean="0">
                <a:solidFill>
                  <a:srgbClr val="000000"/>
                </a:solidFill>
                <a:latin typeface="Times New Roman" pitchFamily="65" charset="-122"/>
                <a:ea typeface="宋体" pitchFamily="65" charset="-122"/>
              </a:rPr>
              <a:t>钥对信息进行一次一密的严格加密。这是目前人类唯一已知的不可窃听、</a:t>
            </a:r>
            <a:r>
              <a:rPr dirty="0"/>
              <a:t/>
            </a:r>
            <a:br>
              <a:rPr dirty="0"/>
            </a:br>
            <a:endParaRPr lang="zh-CN" altLang="en-US" dirty="0"/>
          </a:p>
        </p:txBody>
      </p:sp>
    </p:spTree>
    <p:custDataLst>
      <p:custData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相同点:两国都存在人口众多、厕所(或公厕)数量不足的问题。</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不同点:中国“厕所革命”存在着城市公厕的发展速度赶不上人口增长速度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的问题;印度“厕所革命”存在着人民的如厕观念和认识亟待转变(答“印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度家庭配备厕所还难以普及”也可)以及推行“厕所革命”效果差(答“印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度‘厕所革命’起步很早,但困难重重”也可)的问题。</a:t>
            </a:r>
            <a:endParaRPr lang="zh-CN" altLang="en-US" dirty="0">
              <a:solidFill>
                <a:srgbClr val="FF0000"/>
              </a:solidFill>
            </a:endParaRPr>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0782421"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本题先找出答题区间——材料二和材料四,再仔细对比分析。很明显,相同点是中印两个人口大国的厕所均不足。不同点:由材料二可知,2006—2015年中国城市公厕数量呈上升趋势,而城市每万人拥有公厕数量却大致呈下降趋势,这说明城市不断扩容,而城市公厕的发展速度赶不上人口的增长速度;由材料四中的“由于文化、宗教或传统信仰,部分居民更青睐露天如厕”可知,印度“厕所革命”存在亟待转变观念和认识的问题,而由“印度政府曾在1986年推出</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但都收效甚微”可知,其“厕所革命”起步早,但效果差。</a:t>
            </a:r>
            <a:endParaRPr lang="zh-CN" altLang="en-US" dirty="0">
              <a:solidFill>
                <a:srgbClr val="FF0000"/>
              </a:solidFill>
            </a:endParaRPr>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48061"/>
          <a:ext cx="10987200" cy="2194560"/>
        </p:xfrm>
        <a:graphic>
          <a:graphicData uri="http://schemas.openxmlformats.org/drawingml/2006/table">
            <a:tbl>
              <a:tblPr/>
              <a:tblGrid>
                <a:gridCol w="2069453"/>
                <a:gridCol w="8917747"/>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解说</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第一步:审清题干。</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明确题干要求探究的方向、内容,找出答题的重点。</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第二步:筛选信息。</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根据题干要求,再读材料,筛选出有助于我们探究的信息。</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第三步:整合作答。</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重读筛选的信息,进行分类合并,有时可合理联系社会现象,围绕新闻所体现的价值,摘录或化用与材料相关的字词,转化为自己的语言。</a:t>
                      </a:r>
                    </a:p>
                  </a:txBody>
                  <a:tcPr marL="45720" marR="45720"/>
                </a:tc>
              </a:tr>
            </a:tbl>
          </a:graphicData>
        </a:graphic>
      </p:graphicFrame>
      <p:sp>
        <p:nvSpPr>
          <p:cNvPr id="3" name="矩形 2"/>
          <p:cNvSpPr/>
          <p:nvPr/>
        </p:nvSpPr>
        <p:spPr>
          <a:xfrm>
            <a:off x="521221" y="899989"/>
            <a:ext cx="1859805" cy="626069"/>
          </a:xfrm>
          <a:prstGeom prst="rect">
            <a:avLst/>
          </a:prstGeom>
        </p:spPr>
        <p:txBody>
          <a:bodyPr wrap="none">
            <a:spAutoFit/>
          </a:bodyPr>
          <a:lstStyle/>
          <a:p>
            <a:pPr eaLnBrk="0" latinLnBrk="1" hangingPunct="0">
              <a:lnSpc>
                <a:spcPct val="150000"/>
              </a:lnSpc>
            </a:pPr>
            <a:r>
              <a:rPr lang="zh-CN" altLang="en-US" sz="2610" b="1" kern="0" dirty="0" smtClean="0">
                <a:solidFill>
                  <a:srgbClr val="000000"/>
                </a:solidFill>
                <a:latin typeface="Times New Roman" pitchFamily="65" charset="-122"/>
                <a:ea typeface="宋体" pitchFamily="65" charset="-122"/>
              </a:rPr>
              <a:t>三、探究题</a:t>
            </a:r>
            <a:endParaRPr lang="zh-CN" altLang="en-US" sz="2610" b="1" dirty="0"/>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面对京津冀协同发展这一历史机遇,河北易县找准发展定位,深入实施“生态</a:t>
            </a:r>
            <a:r>
              <a:rPr dirty="0"/>
              <a:t/>
            </a:r>
            <a:br>
              <a:rPr dirty="0"/>
            </a:br>
            <a:r>
              <a:rPr lang="zh-CN" altLang="en-US" sz="2607" kern="0" dirty="0" smtClean="0">
                <a:solidFill>
                  <a:srgbClr val="000000"/>
                </a:solidFill>
                <a:latin typeface="Times New Roman" pitchFamily="65" charset="-122"/>
                <a:ea typeface="宋体" pitchFamily="65" charset="-122"/>
              </a:rPr>
              <a:t>立县、旅游兴县”战略,把旅游业作为引领县域经济发展的龙头产业来抓。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在对村容村貌进行改造提升的过程中,易县立足村情,着重体现了太行民居风</a:t>
            </a:r>
            <a:r>
              <a:rPr dirty="0"/>
              <a:t/>
            </a:r>
            <a:br>
              <a:rPr dirty="0"/>
            </a:br>
            <a:r>
              <a:rPr lang="zh-CN" altLang="en-US" sz="2607" kern="0" dirty="0" smtClean="0">
                <a:solidFill>
                  <a:srgbClr val="000000"/>
                </a:solidFill>
                <a:latin typeface="Times New Roman" pitchFamily="65" charset="-122"/>
                <a:ea typeface="宋体" pitchFamily="65" charset="-122"/>
              </a:rPr>
              <a:t>情,保留了石碾、栅栏等乡土元素,展现出淳朴、浓郁的乡土风情;同时引导</a:t>
            </a:r>
            <a:r>
              <a:rPr dirty="0"/>
              <a:t/>
            </a:r>
            <a:br>
              <a:rPr dirty="0"/>
            </a:br>
            <a:r>
              <a:rPr lang="zh-CN" altLang="en-US" sz="2607" kern="0" dirty="0" smtClean="0">
                <a:solidFill>
                  <a:srgbClr val="000000"/>
                </a:solidFill>
                <a:latin typeface="Times New Roman" pitchFamily="65" charset="-122"/>
                <a:ea typeface="宋体" pitchFamily="65" charset="-122"/>
              </a:rPr>
              <a:t>当地群众根据旱地多、有沙性的特点,种植了油葵、速生油菜等经济类花卉</a:t>
            </a:r>
            <a:r>
              <a:rPr dirty="0"/>
              <a:t/>
            </a:r>
            <a:br>
              <a:rPr dirty="0"/>
            </a:br>
            <a:r>
              <a:rPr lang="zh-CN" altLang="en-US" sz="2607" kern="0" dirty="0" smtClean="0">
                <a:solidFill>
                  <a:srgbClr val="000000"/>
                </a:solidFill>
                <a:latin typeface="Times New Roman" pitchFamily="65" charset="-122"/>
                <a:ea typeface="宋体" pitchFamily="65" charset="-122"/>
              </a:rPr>
              <a:t>景观作物,不仅增加了农民收入,还吸引了大批游客赏花拍照。</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6018314"/>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为充分发挥旅游产业的带动作用,易县积极推广“旅游+扶贫”模式,把特色</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扶贫产业发展成特色旅游项目,形成了四种旅游扶贫业态:通过建立旅游扶贫</a:t>
            </a:r>
            <a:r>
              <a:rPr dirty="0"/>
              <a:t/>
            </a:r>
            <a:br>
              <a:rPr dirty="0"/>
            </a:br>
            <a:r>
              <a:rPr lang="zh-CN" altLang="en-US" sz="2607" kern="0" dirty="0" smtClean="0">
                <a:solidFill>
                  <a:srgbClr val="000000"/>
                </a:solidFill>
                <a:latin typeface="Times New Roman" pitchFamily="65" charset="-122"/>
                <a:ea typeface="宋体" pitchFamily="65" charset="-122"/>
              </a:rPr>
              <a:t>试点村,贫困群众可以自己开办采摘园、农家乐;可以在“家门口”的园区、</a:t>
            </a:r>
            <a:r>
              <a:rPr dirty="0"/>
              <a:t/>
            </a:r>
            <a:br>
              <a:rPr dirty="0"/>
            </a:br>
            <a:r>
              <a:rPr lang="zh-CN" altLang="en-US" sz="2607" kern="0" dirty="0" smtClean="0">
                <a:solidFill>
                  <a:srgbClr val="000000"/>
                </a:solidFill>
                <a:latin typeface="Times New Roman" pitchFamily="65" charset="-122"/>
                <a:ea typeface="宋体" pitchFamily="65" charset="-122"/>
              </a:rPr>
              <a:t>商户里打工;可以制作、销售农家特色旅游产品;还可以加入旅游扶贫合作</a:t>
            </a:r>
            <a:r>
              <a:rPr dirty="0"/>
              <a:t/>
            </a:r>
            <a:br>
              <a:rPr dirty="0"/>
            </a:br>
            <a:r>
              <a:rPr lang="zh-CN" altLang="en-US" sz="2607" kern="0" dirty="0" smtClean="0">
                <a:solidFill>
                  <a:srgbClr val="000000"/>
                </a:solidFill>
                <a:latin typeface="Times New Roman" pitchFamily="65" charset="-122"/>
                <a:ea typeface="宋体" pitchFamily="65" charset="-122"/>
              </a:rPr>
              <a:t>社,以资金、人力、土地入股的形式,参与旅游产业,获取分红。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(选自“中国财经时报网”,有删改)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2002年,江西赣州瑞金市规划开发脐橙基地,鼓励引导农户种植脐橙。几年</a:t>
            </a:r>
            <a:r>
              <a:rPr dirty="0"/>
              <a:t/>
            </a:r>
            <a:br>
              <a:rPr dirty="0"/>
            </a:br>
            <a:r>
              <a:rPr lang="zh-CN" altLang="en-US" sz="2607" kern="0" dirty="0" smtClean="0">
                <a:solidFill>
                  <a:srgbClr val="000000"/>
                </a:solidFill>
                <a:latin typeface="Times New Roman" pitchFamily="65" charset="-122"/>
                <a:ea typeface="宋体" pitchFamily="65" charset="-122"/>
              </a:rPr>
              <a:t>后,单家独户零散经营的局限性显露:资金少、无技术、无销路、风险大。瑞</a:t>
            </a:r>
            <a:r>
              <a:rPr dirty="0"/>
              <a:t/>
            </a:r>
            <a:br>
              <a:rPr dirty="0"/>
            </a:br>
            <a:endParaRPr lang="zh-CN" altLang="en-US" dirty="0"/>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金市高度重视,市里积极引导果农建立16家脐橙合作社,全面推广应用生物防</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治、测土配方施肥等新技术,实施农资供应、技术培训、管理技术、开拓市</a:t>
            </a:r>
            <a:r>
              <a:rPr dirty="0"/>
              <a:t/>
            </a:r>
            <a:br>
              <a:rPr dirty="0"/>
            </a:br>
            <a:r>
              <a:rPr lang="zh-CN" altLang="en-US" sz="2607" kern="0" dirty="0" smtClean="0">
                <a:solidFill>
                  <a:srgbClr val="000000"/>
                </a:solidFill>
                <a:latin typeface="Times New Roman" pitchFamily="65" charset="-122"/>
                <a:ea typeface="宋体" pitchFamily="65" charset="-122"/>
              </a:rPr>
              <a:t>场、果品销售“五统一”,同时引进脐橙加工企业,兴建大型保鲜库和分级包</a:t>
            </a:r>
            <a:r>
              <a:rPr dirty="0"/>
              <a:t/>
            </a:r>
            <a:br>
              <a:rPr dirty="0"/>
            </a:br>
            <a:r>
              <a:rPr lang="zh-CN" altLang="en-US" sz="2607" kern="0" dirty="0" smtClean="0">
                <a:solidFill>
                  <a:srgbClr val="000000"/>
                </a:solidFill>
                <a:latin typeface="Times New Roman" pitchFamily="65" charset="-122"/>
                <a:ea typeface="宋体" pitchFamily="65" charset="-122"/>
              </a:rPr>
              <a:t>装车间,帮助果农包装销售,仅此一项每公斤可增收0.8元。由“单打独斗”</a:t>
            </a:r>
            <a:r>
              <a:rPr dirty="0"/>
              <a:t/>
            </a:r>
            <a:br>
              <a:rPr dirty="0"/>
            </a:br>
            <a:r>
              <a:rPr lang="zh-CN" altLang="en-US" sz="2607" kern="0" dirty="0" smtClean="0">
                <a:solidFill>
                  <a:srgbClr val="000000"/>
                </a:solidFill>
                <a:latin typeface="Times New Roman" pitchFamily="65" charset="-122"/>
                <a:ea typeface="宋体" pitchFamily="65" charset="-122"/>
              </a:rPr>
              <a:t>到“抱团发展”,增强了果农抵御市场风险的能力。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瑞金只是赣州的一个缩影。赣州市积极发挥产业发展对脱贫增收的带动作</a:t>
            </a:r>
            <a:r>
              <a:rPr dirty="0"/>
              <a:t/>
            </a:r>
            <a:br>
              <a:rPr dirty="0"/>
            </a:br>
            <a:r>
              <a:rPr lang="zh-CN" altLang="en-US" sz="2607" kern="0" dirty="0" smtClean="0">
                <a:solidFill>
                  <a:srgbClr val="000000"/>
                </a:solidFill>
                <a:latin typeface="Times New Roman" pitchFamily="65" charset="-122"/>
                <a:ea typeface="宋体" pitchFamily="65" charset="-122"/>
              </a:rPr>
              <a:t>用。2015年,全市脐橙种植面积157万亩,脐橙产量128万吨,初步建立起覆盖</a:t>
            </a:r>
            <a:r>
              <a:rPr dirty="0"/>
              <a:t/>
            </a:r>
            <a:br>
              <a:rPr dirty="0"/>
            </a:br>
            <a:r>
              <a:rPr lang="zh-CN" altLang="en-US" sz="2607" kern="0" dirty="0" smtClean="0">
                <a:solidFill>
                  <a:srgbClr val="000000"/>
                </a:solidFill>
                <a:latin typeface="Times New Roman" pitchFamily="65" charset="-122"/>
                <a:ea typeface="宋体" pitchFamily="65" charset="-122"/>
              </a:rPr>
              <a:t>全国的市场营销体系,脐橙产业总产值达105亿元,70万果农增收致富,100万</a:t>
            </a:r>
            <a:r>
              <a:rPr dirty="0"/>
              <a:t/>
            </a:r>
            <a:br>
              <a:rPr dirty="0"/>
            </a:br>
            <a:endParaRPr lang="zh-CN" altLang="en-US" dirty="0"/>
          </a:p>
        </p:txBody>
      </p:sp>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农村劳动力的就业问题得到解决。如今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漫山遍野的脐橙已成为赣州百姓脱</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贫致富的“摇钱树”。</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(选自《人民日报》,有删改)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贫困的表现形式多种多样,不仅表现在物质层面,而且表现在精神、能力等层</a:t>
            </a:r>
            <a:r>
              <a:rPr dirty="0"/>
              <a:t/>
            </a:r>
            <a:br>
              <a:rPr dirty="0"/>
            </a:br>
            <a:r>
              <a:rPr lang="zh-CN" altLang="en-US" sz="2607" kern="0" dirty="0" smtClean="0">
                <a:solidFill>
                  <a:srgbClr val="000000"/>
                </a:solidFill>
                <a:latin typeface="Times New Roman" pitchFamily="65" charset="-122"/>
                <a:ea typeface="宋体" pitchFamily="65" charset="-122"/>
              </a:rPr>
              <a:t>面。从这个角度看,脱贫攻坚是一项系统工程,仅仅从经济维度出发进行政策</a:t>
            </a:r>
            <a:r>
              <a:rPr dirty="0"/>
              <a:t/>
            </a:r>
            <a:br>
              <a:rPr dirty="0"/>
            </a:br>
            <a:r>
              <a:rPr lang="zh-CN" altLang="en-US" sz="2607" kern="0" dirty="0" smtClean="0">
                <a:solidFill>
                  <a:srgbClr val="000000"/>
                </a:solidFill>
                <a:latin typeface="Times New Roman" pitchFamily="65" charset="-122"/>
                <a:ea typeface="宋体" pitchFamily="65" charset="-122"/>
              </a:rPr>
              <a:t>设计,可能会“治标不治本”,难以确保脱贫效果的可持续性。因此,应从单</a:t>
            </a:r>
            <a:r>
              <a:rPr dirty="0"/>
              <a:t/>
            </a:r>
            <a:br>
              <a:rPr dirty="0"/>
            </a:br>
            <a:r>
              <a:rPr lang="zh-CN" altLang="en-US" sz="2607" kern="0" dirty="0" smtClean="0">
                <a:solidFill>
                  <a:srgbClr val="000000"/>
                </a:solidFill>
                <a:latin typeface="Times New Roman" pitchFamily="65" charset="-122"/>
                <a:ea typeface="宋体" pitchFamily="65" charset="-122"/>
              </a:rPr>
              <a:t>一经济维度的扶贫政策转向经济、社会、文化、生态等多维度有效衔接的</a:t>
            </a:r>
            <a:r>
              <a:rPr dirty="0"/>
              <a:t/>
            </a:r>
            <a:br>
              <a:rPr dirty="0"/>
            </a:br>
            <a:endParaRPr lang="zh-CN" altLang="en-US" dirty="0"/>
          </a:p>
        </p:txBody>
      </p:sp>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系统扶贫政策。一方面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要对贫困地区的社会发展、文化习俗、生态环境等</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给予高度关注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有序推进经济、社会、文化和生态同步改善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另一方面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应将</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教育、医疗、就业等贫困群众最关心、最直接、最现实的利益问题有机有</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序串联起来,更加注重脱贫效果的可持续性,让贫困地区实现彻底脱贫。</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(选自《人民日报》,有删改)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在精准扶贫、精准脱贫方略落实过程中,也出现了不少问题。一些地方形式</a:t>
            </a:r>
            <a:r>
              <a:rPr dirty="0"/>
              <a:t/>
            </a:r>
            <a:br>
              <a:rPr dirty="0"/>
            </a:br>
            <a:r>
              <a:rPr lang="zh-CN" altLang="en-US" sz="2607" kern="0" dirty="0" smtClean="0">
                <a:solidFill>
                  <a:srgbClr val="000000"/>
                </a:solidFill>
                <a:latin typeface="Times New Roman" pitchFamily="65" charset="-122"/>
                <a:ea typeface="宋体" pitchFamily="65" charset="-122"/>
              </a:rPr>
              <a:t>主义比较严重。驻村干部“走读式”“挂名式”帮扶,聪明才智没放在踏实</a:t>
            </a:r>
            <a:r>
              <a:rPr dirty="0"/>
              <a:t/>
            </a:r>
            <a:br>
              <a:rPr dirty="0"/>
            </a:br>
            <a:endParaRPr lang="zh-CN" altLang="en-US" dirty="0"/>
          </a:p>
        </p:txBody>
      </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帮贫困群众勤劳致富上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却花在怎么通过“巧算”收入账把贫困群众“算脱</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贫”。作为精准扶贫的责任主体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地方政府不认真想办法、出实招帮贫困群</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众增收脱贫</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却为完成任务搞“数字脱贫”。一些扶贫主体功利主义严重。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比如</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在贫困地区投资的一些企业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以扶贫为名要优惠、要政策扶持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实际上</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却“扶富不扶贫”,还往脸上贴“扶贫济困模范”“社会责任楷模”的标</a:t>
            </a:r>
            <a:r>
              <a:rPr dirty="0"/>
              <a:t/>
            </a:r>
            <a:br>
              <a:rPr dirty="0"/>
            </a:br>
            <a:r>
              <a:rPr lang="zh-CN" altLang="en-US" sz="2607" kern="0" dirty="0" smtClean="0">
                <a:solidFill>
                  <a:srgbClr val="000000"/>
                </a:solidFill>
                <a:latin typeface="Times New Roman" pitchFamily="65" charset="-122"/>
                <a:ea typeface="宋体" pitchFamily="65" charset="-122"/>
              </a:rPr>
              <a:t>签。抢摘贫困帽凸显政绩的冲动在一些地方也不同程度地存在:西部某深度</a:t>
            </a:r>
            <a:r>
              <a:rPr dirty="0"/>
              <a:t/>
            </a:r>
            <a:br>
              <a:rPr dirty="0"/>
            </a:br>
            <a:r>
              <a:rPr lang="zh-CN" altLang="en-US" sz="2607" kern="0" dirty="0" smtClean="0">
                <a:solidFill>
                  <a:srgbClr val="000000"/>
                </a:solidFill>
                <a:latin typeface="Times New Roman" pitchFamily="65" charset="-122"/>
                <a:ea typeface="宋体" pitchFamily="65" charset="-122"/>
              </a:rPr>
              <a:t>贫困县,目前贫困发生率依然高达30%,却提出今年要“摘帽”。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(选自《人民日报》,有删改)</a:t>
            </a:r>
            <a:endParaRPr lang="zh-CN" altLang="en-US" dirty="0"/>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4.你认为我国目前的“精准扶贫”还需要在哪些方面下功夫?请结合材料</a:t>
            </a:r>
            <a:r>
              <a:rPr dirty="0"/>
              <a:t/>
            </a:r>
            <a:br>
              <a:rPr dirty="0"/>
            </a:br>
            <a:r>
              <a:rPr lang="zh-CN" altLang="en-US" sz="2607" kern="0" dirty="0" smtClean="0">
                <a:solidFill>
                  <a:srgbClr val="000000"/>
                </a:solidFill>
                <a:latin typeface="Times New Roman" pitchFamily="65" charset="-122"/>
                <a:ea typeface="宋体" pitchFamily="65" charset="-122"/>
              </a:rPr>
              <a:t>三、四谈谈你的看法。</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不可破译的无条件安全的通信方式。量子通信的另一重要内容量子隐形传</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是利用量子纠缠特性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将物质的未知量子态精确传送到遥远地点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而不用</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传送物质本身</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通过隐形传输实现信息传递。</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(摘编自吴月辉《“墨子号”,抢占量子科技创新制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高点》,《人民日报》2017年8月10日)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潘建伟的导师安东·蔡林格说,潘建伟的团队在量子互联网的发展方面冲到了</a:t>
            </a:r>
            <a:r>
              <a:rPr dirty="0"/>
              <a:t/>
            </a:r>
            <a:br>
              <a:rPr dirty="0"/>
            </a:br>
            <a:r>
              <a:rPr lang="zh-CN" altLang="en-US" sz="2607" kern="0" dirty="0" smtClean="0">
                <a:solidFill>
                  <a:srgbClr val="000000"/>
                </a:solidFill>
                <a:latin typeface="Times New Roman" pitchFamily="65" charset="-122"/>
                <a:ea typeface="宋体" pitchFamily="65" charset="-122"/>
              </a:rPr>
              <a:t>领先地位。量子互联网是由卫星和地面设备构成的能够在全球范围分享量</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子信息的网络。这将使不可破解的全球加密通信成为可能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同时也使我们可</a:t>
            </a:r>
            <a:endParaRPr lang="zh-CN" altLang="en-US" dirty="0"/>
          </a:p>
        </p:txBody>
      </p:sp>
    </p:spTree>
    <p:custDataLst>
      <p:custData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①注意系统扶贫,改变目前扶贫政策。要从单一经济维度的扶贫政策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转向经济、社会、文化、生态等多维度有效衔接的系统扶贫政策。②杜绝</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形式主义,把“精准扶贫”落到实处。“精准扶贫”不能走过场,要对“精准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扶贫”有敬畏之心。③摒弃功利主义,不能抢摘贫困帽子。要让贫困户真正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富足起来,不要为了政绩抢摘贫困帽子。</a:t>
            </a:r>
            <a:endParaRPr lang="zh-CN" altLang="en-US" dirty="0">
              <a:solidFill>
                <a:srgbClr val="FF0000"/>
              </a:solidFill>
            </a:endParaRPr>
          </a:p>
        </p:txBody>
      </p:sp>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回答本题,注重理解两则材料表述的有关“精准扶贫”的问题。材料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三提出“应从单一经济维度的扶贫政策转向</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”;材料四指出驻村干部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“走读式”“挂名式”帮扶、深度贫困县想今年“摘帽”等问题。针对这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些问题,提出相应看法。</a:t>
            </a:r>
            <a:endParaRPr lang="zh-CN" altLang="en-US" dirty="0">
              <a:solidFill>
                <a:srgbClr val="FF0000"/>
              </a:solidFill>
            </a:endParaRPr>
          </a:p>
        </p:txBody>
      </p:sp>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以开展一些新的控制远距离量子联系的实验。目前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潘建伟的团队计划发射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第二颗卫星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他们还在中国的天宫二号空间站上进行着一项太空量子实验。</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潘建伟说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未来五年“还会取得很多精彩的成果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一个新的时代已经到来”。</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潘建伟是一个有着无穷热情的乐观主义者。他低调地表达了自己的信心,称</a:t>
            </a:r>
            <a:r>
              <a:rPr dirty="0"/>
              <a:t/>
            </a:r>
            <a:br>
              <a:rPr dirty="0"/>
            </a:br>
            <a:r>
              <a:rPr lang="zh-CN" altLang="en-US" sz="2607" kern="0" dirty="0" smtClean="0">
                <a:solidFill>
                  <a:srgbClr val="000000"/>
                </a:solidFill>
                <a:latin typeface="Times New Roman" pitchFamily="65" charset="-122"/>
                <a:ea typeface="宋体" pitchFamily="65" charset="-122"/>
              </a:rPr>
              <a:t>中国政府将会支持下一个宏伟计划——一项投资20亿美元的量子通信、量</a:t>
            </a:r>
            <a:r>
              <a:rPr dirty="0"/>
              <a:t/>
            </a:r>
            <a:br>
              <a:rPr dirty="0"/>
            </a:br>
            <a:r>
              <a:rPr lang="zh-CN" altLang="en-US" sz="2607" kern="0" dirty="0" smtClean="0">
                <a:solidFill>
                  <a:srgbClr val="000000"/>
                </a:solidFill>
                <a:latin typeface="Times New Roman" pitchFamily="65" charset="-122"/>
                <a:ea typeface="宋体" pitchFamily="65" charset="-122"/>
              </a:rPr>
              <a:t>子计量和量子计算的五年计划,与此形成对照的是欧洲2016年宣布的旗舰项</a:t>
            </a:r>
            <a:r>
              <a:rPr dirty="0"/>
              <a:t/>
            </a:r>
            <a:br>
              <a:rPr dirty="0"/>
            </a:br>
            <a:r>
              <a:rPr lang="zh-CN" altLang="en-US" sz="2607" kern="0" dirty="0" smtClean="0">
                <a:solidFill>
                  <a:srgbClr val="000000"/>
                </a:solidFill>
                <a:latin typeface="Times New Roman" pitchFamily="65" charset="-122"/>
                <a:ea typeface="宋体" pitchFamily="65" charset="-122"/>
              </a:rPr>
              <a:t>目,投资额为12亿美元。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(摘编自伊丽莎白·吉布尼《一位把量子通信带到太空又带回地球的物理学家》,《自然》2017年12月)</a:t>
            </a:r>
            <a:endParaRPr lang="zh-CN" altLang="en-US" dirty="0"/>
          </a:p>
        </p:txBody>
      </p:sp>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材料三</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日本</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读卖新闻</a:t>
            </a:r>
            <a:r>
              <a:rPr lang="en-US" altLang="zh-CN" sz="2607" kern="0" dirty="0" smtClean="0">
                <a:solidFill>
                  <a:srgbClr val="000000"/>
                </a:solidFill>
                <a:latin typeface="Times New Roman" pitchFamily="65" charset="-122"/>
                <a:ea typeface="宋体" pitchFamily="65" charset="-122"/>
              </a:rPr>
              <a:t>》5</a:t>
            </a:r>
            <a:r>
              <a:rPr lang="zh-CN" altLang="en-US" sz="2607" kern="0" dirty="0" smtClean="0">
                <a:solidFill>
                  <a:srgbClr val="000000"/>
                </a:solidFill>
                <a:latin typeface="Times New Roman" pitchFamily="65" charset="-122"/>
                <a:ea typeface="宋体" pitchFamily="65" charset="-122"/>
              </a:rPr>
              <a:t>月</a:t>
            </a: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日报道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中国实验设施瞄准一流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记者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莳田一彦、船</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越翔</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在中国南部广东省东莞市郊外的丘陵地带,中国刚刚建成了大型实验设施</a:t>
            </a:r>
            <a:r>
              <a:rPr dirty="0"/>
              <a:t/>
            </a:r>
            <a:br>
              <a:rPr dirty="0"/>
            </a:br>
            <a:r>
              <a:rPr lang="zh-CN" altLang="en-US" sz="2607" kern="0" dirty="0" smtClean="0">
                <a:solidFill>
                  <a:srgbClr val="000000"/>
                </a:solidFill>
                <a:latin typeface="Times New Roman" pitchFamily="65" charset="-122"/>
                <a:ea typeface="宋体" pitchFamily="65" charset="-122"/>
              </a:rPr>
              <a:t>“中国散裂中子源”。该实验设施建设费用达到23亿元人民币,3月正式投</a:t>
            </a:r>
            <a:r>
              <a:rPr dirty="0"/>
              <a:t/>
            </a:r>
            <a:br>
              <a:rPr dirty="0"/>
            </a:br>
            <a:r>
              <a:rPr lang="zh-CN" altLang="en-US" sz="2607" kern="0" dirty="0" smtClean="0">
                <a:solidFill>
                  <a:srgbClr val="000000"/>
                </a:solidFill>
                <a:latin typeface="Times New Roman" pitchFamily="65" charset="-122"/>
                <a:ea typeface="宋体" pitchFamily="65" charset="-122"/>
              </a:rPr>
              <a:t>入运行。中国是继美国、英国、日本之后第四个拥有同样设施的国家。日</a:t>
            </a:r>
            <a:r>
              <a:rPr dirty="0"/>
              <a:t/>
            </a:r>
            <a:br>
              <a:rPr dirty="0"/>
            </a:br>
            <a:r>
              <a:rPr lang="zh-CN" altLang="en-US" sz="2607" kern="0" dirty="0" smtClean="0">
                <a:solidFill>
                  <a:srgbClr val="000000"/>
                </a:solidFill>
                <a:latin typeface="Times New Roman" pitchFamily="65" charset="-122"/>
                <a:ea typeface="宋体" pitchFamily="65" charset="-122"/>
              </a:rPr>
              <a:t>本的J-PARC加速器设施中心主任齐藤直人说:“虽然日本在技术和经验上</a:t>
            </a:r>
            <a:r>
              <a:rPr dirty="0"/>
              <a:t/>
            </a:r>
            <a:br>
              <a:rPr dirty="0"/>
            </a:br>
            <a:r>
              <a:rPr lang="zh-CN" altLang="en-US" sz="2607" kern="0" dirty="0" smtClean="0">
                <a:solidFill>
                  <a:srgbClr val="000000"/>
                </a:solidFill>
                <a:latin typeface="Times New Roman" pitchFamily="65" charset="-122"/>
                <a:ea typeface="宋体" pitchFamily="65" charset="-122"/>
              </a:rPr>
              <a:t>领先,但中国发展得实在太快,亚洲的中心正在从日本向中国转移。”</a:t>
            </a:r>
            <a:endParaRPr lang="zh-CN" altLang="en-US" dirty="0"/>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中国推进的这类大型工程还有很多。</a:t>
            </a:r>
            <a:r>
              <a:rPr lang="en-US" altLang="zh-CN" sz="2607" kern="0" dirty="0" smtClean="0">
                <a:solidFill>
                  <a:srgbClr val="000000"/>
                </a:solidFill>
                <a:latin typeface="Times New Roman" pitchFamily="65" charset="-122"/>
                <a:ea typeface="宋体" pitchFamily="65" charset="-122"/>
              </a:rPr>
              <a:t>3</a:t>
            </a:r>
            <a:r>
              <a:rPr lang="zh-CN" altLang="en-US" sz="2607" kern="0" dirty="0" smtClean="0">
                <a:solidFill>
                  <a:srgbClr val="000000"/>
                </a:solidFill>
                <a:latin typeface="Times New Roman" pitchFamily="65" charset="-122"/>
                <a:ea typeface="宋体" pitchFamily="65" charset="-122"/>
              </a:rPr>
              <a:t>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中国人民政治协商会议开幕。政</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协委员潘建伟被媒体记者团团围住。潘建伟是利用</a:t>
            </a:r>
            <a:r>
              <a:rPr lang="en-US" altLang="zh-CN" sz="2607" kern="0" dirty="0" smtClean="0">
                <a:solidFill>
                  <a:srgbClr val="000000"/>
                </a:solidFill>
                <a:latin typeface="Times New Roman" pitchFamily="65" charset="-122"/>
                <a:ea typeface="宋体" pitchFamily="65" charset="-122"/>
              </a:rPr>
              <a:t>2016</a:t>
            </a:r>
            <a:r>
              <a:rPr lang="zh-CN" altLang="en-US" sz="2607" kern="0" dirty="0" smtClean="0">
                <a:solidFill>
                  <a:srgbClr val="000000"/>
                </a:solidFill>
                <a:latin typeface="Times New Roman" pitchFamily="65" charset="-122"/>
                <a:ea typeface="宋体" pitchFamily="65" charset="-122"/>
              </a:rPr>
              <a:t>年发射的“墨子</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号”人造卫星进行量子通信研究的研究团队负责人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其团队</a:t>
            </a:r>
            <a:r>
              <a:rPr lang="en-US" altLang="zh-CN" sz="2607" kern="0" dirty="0" smtClean="0">
                <a:solidFill>
                  <a:srgbClr val="000000"/>
                </a:solidFill>
                <a:latin typeface="Times New Roman" pitchFamily="65" charset="-122"/>
                <a:ea typeface="宋体" pitchFamily="65" charset="-122"/>
              </a:rPr>
              <a:t>2017</a:t>
            </a:r>
            <a:r>
              <a:rPr lang="zh-CN" altLang="en-US" sz="2607" kern="0" dirty="0" smtClean="0">
                <a:solidFill>
                  <a:srgbClr val="000000"/>
                </a:solidFill>
                <a:latin typeface="Times New Roman" pitchFamily="65" charset="-122"/>
                <a:ea typeface="宋体" pitchFamily="65" charset="-122"/>
              </a:rPr>
              <a:t>年以后相继</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发布了多项世界首创的实验成果。潘建伟今年当选美国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时代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杂志“全</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球百大最具影响力人物”。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使用人造卫星的实验要耗费巨额资金,欧洲和日本还在犹豫不决。日本的研</a:t>
            </a:r>
            <a:r>
              <a:rPr dirty="0"/>
              <a:t/>
            </a:r>
            <a:br>
              <a:rPr dirty="0"/>
            </a:br>
            <a:r>
              <a:rPr lang="zh-CN" altLang="en-US" sz="2607" kern="0" dirty="0" smtClean="0">
                <a:solidFill>
                  <a:srgbClr val="000000"/>
                </a:solidFill>
                <a:latin typeface="Times New Roman" pitchFamily="65" charset="-122"/>
                <a:ea typeface="宋体" pitchFamily="65" charset="-122"/>
              </a:rPr>
              <a:t>究人员认为,“在基础科学领域,中国正在踏入他国难以涉足的领域,领先世</a:t>
            </a:r>
            <a:r>
              <a:rPr dirty="0"/>
              <a:t/>
            </a:r>
            <a:br>
              <a:rPr dirty="0"/>
            </a:br>
            <a:r>
              <a:rPr lang="zh-CN" altLang="en-US" sz="2607" kern="0" dirty="0" smtClean="0">
                <a:solidFill>
                  <a:srgbClr val="000000"/>
                </a:solidFill>
                <a:latin typeface="Times New Roman" pitchFamily="65" charset="-122"/>
                <a:ea typeface="宋体" pitchFamily="65" charset="-122"/>
              </a:rPr>
              <a:t>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(摘编自《参考消息》2018年5月7日)</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7AB5D1CF-EFFA-4E06-98FB-E8BF439D593D}">
  <ds:schemaRefs/>
</ds:datastoreItem>
</file>

<file path=customXml/itemProps10.xml><?xml version="1.0" encoding="utf-8"?>
<ds:datastoreItem xmlns:ds="http://schemas.openxmlformats.org/officeDocument/2006/customXml" ds:itemID="{CED45C31-1690-4932-B6B5-08C6C3AB4066}">
  <ds:schemaRefs/>
</ds:datastoreItem>
</file>

<file path=customXml/itemProps11.xml><?xml version="1.0" encoding="utf-8"?>
<ds:datastoreItem xmlns:ds="http://schemas.openxmlformats.org/officeDocument/2006/customXml" ds:itemID="{D3FD95B1-C1E0-46CC-B333-0202A710F0D4}">
  <ds:schemaRefs/>
</ds:datastoreItem>
</file>

<file path=customXml/itemProps12.xml><?xml version="1.0" encoding="utf-8"?>
<ds:datastoreItem xmlns:ds="http://schemas.openxmlformats.org/officeDocument/2006/customXml" ds:itemID="{ECA1865A-5061-400C-BC87-02D613EF342B}">
  <ds:schemaRefs/>
</ds:datastoreItem>
</file>

<file path=customXml/itemProps13.xml><?xml version="1.0" encoding="utf-8"?>
<ds:datastoreItem xmlns:ds="http://schemas.openxmlformats.org/officeDocument/2006/customXml" ds:itemID="{A2B3749F-3413-4AC1-A836-2BA356575050}">
  <ds:schemaRefs/>
</ds:datastoreItem>
</file>

<file path=customXml/itemProps14.xml><?xml version="1.0" encoding="utf-8"?>
<ds:datastoreItem xmlns:ds="http://schemas.openxmlformats.org/officeDocument/2006/customXml" ds:itemID="{4535ED04-D797-46F6-8F4D-5471F4F047E9}">
  <ds:schemaRefs/>
</ds:datastoreItem>
</file>

<file path=customXml/itemProps15.xml><?xml version="1.0" encoding="utf-8"?>
<ds:datastoreItem xmlns:ds="http://schemas.openxmlformats.org/officeDocument/2006/customXml" ds:itemID="{F12E49D9-7359-4C09-AACD-A39A6598B26C}">
  <ds:schemaRefs/>
</ds:datastoreItem>
</file>

<file path=customXml/itemProps16.xml><?xml version="1.0" encoding="utf-8"?>
<ds:datastoreItem xmlns:ds="http://schemas.openxmlformats.org/officeDocument/2006/customXml" ds:itemID="{7B0AD0BB-19A1-48F8-B9E4-C9ED43749656}">
  <ds:schemaRefs/>
</ds:datastoreItem>
</file>

<file path=customXml/itemProps17.xml><?xml version="1.0" encoding="utf-8"?>
<ds:datastoreItem xmlns:ds="http://schemas.openxmlformats.org/officeDocument/2006/customXml" ds:itemID="{C37A2C93-38C9-4472-8D3F-38477580A57F}">
  <ds:schemaRefs/>
</ds:datastoreItem>
</file>

<file path=customXml/itemProps18.xml><?xml version="1.0" encoding="utf-8"?>
<ds:datastoreItem xmlns:ds="http://schemas.openxmlformats.org/officeDocument/2006/customXml" ds:itemID="{EACF4224-8388-48A5-AD86-F8D651F7503F}">
  <ds:schemaRefs/>
</ds:datastoreItem>
</file>

<file path=customXml/itemProps19.xml><?xml version="1.0" encoding="utf-8"?>
<ds:datastoreItem xmlns:ds="http://schemas.openxmlformats.org/officeDocument/2006/customXml" ds:itemID="{20F99E04-088E-4BE4-B706-7EB69F2C5FC7}">
  <ds:schemaRefs/>
</ds:datastoreItem>
</file>

<file path=customXml/itemProps2.xml><?xml version="1.0" encoding="utf-8"?>
<ds:datastoreItem xmlns:ds="http://schemas.openxmlformats.org/officeDocument/2006/customXml" ds:itemID="{DD074A87-87B7-44DB-A6A8-0CBF205E6A5F}">
  <ds:schemaRefs/>
</ds:datastoreItem>
</file>

<file path=customXml/itemProps20.xml><?xml version="1.0" encoding="utf-8"?>
<ds:datastoreItem xmlns:ds="http://schemas.openxmlformats.org/officeDocument/2006/customXml" ds:itemID="{7250DA5B-B95A-4575-B67F-DCA4B416372E}">
  <ds:schemaRefs/>
</ds:datastoreItem>
</file>

<file path=customXml/itemProps21.xml><?xml version="1.0" encoding="utf-8"?>
<ds:datastoreItem xmlns:ds="http://schemas.openxmlformats.org/officeDocument/2006/customXml" ds:itemID="{F1E2EE88-7985-4CD5-864D-AB8A86903827}">
  <ds:schemaRefs/>
</ds:datastoreItem>
</file>

<file path=customXml/itemProps22.xml><?xml version="1.0" encoding="utf-8"?>
<ds:datastoreItem xmlns:ds="http://schemas.openxmlformats.org/officeDocument/2006/customXml" ds:itemID="{D8943727-82B1-4AC7-9AC8-6CCFA6B30636}">
  <ds:schemaRefs/>
</ds:datastoreItem>
</file>

<file path=customXml/itemProps23.xml><?xml version="1.0" encoding="utf-8"?>
<ds:datastoreItem xmlns:ds="http://schemas.openxmlformats.org/officeDocument/2006/customXml" ds:itemID="{19DCAC57-C6AE-47D2-9C8A-83B0682C603B}">
  <ds:schemaRefs/>
</ds:datastoreItem>
</file>

<file path=customXml/itemProps24.xml><?xml version="1.0" encoding="utf-8"?>
<ds:datastoreItem xmlns:ds="http://schemas.openxmlformats.org/officeDocument/2006/customXml" ds:itemID="{B152673F-B339-4A33-A33A-C84BCA5B263C}">
  <ds:schemaRefs/>
</ds:datastoreItem>
</file>

<file path=customXml/itemProps25.xml><?xml version="1.0" encoding="utf-8"?>
<ds:datastoreItem xmlns:ds="http://schemas.openxmlformats.org/officeDocument/2006/customXml" ds:itemID="{A85A0350-3B0C-4F2F-8F02-CF8CEC53A309}">
  <ds:schemaRefs/>
</ds:datastoreItem>
</file>

<file path=customXml/itemProps26.xml><?xml version="1.0" encoding="utf-8"?>
<ds:datastoreItem xmlns:ds="http://schemas.openxmlformats.org/officeDocument/2006/customXml" ds:itemID="{EBC3900A-23F8-4E19-B828-13C6A72D3ABE}">
  <ds:schemaRefs/>
</ds:datastoreItem>
</file>

<file path=customXml/itemProps27.xml><?xml version="1.0" encoding="utf-8"?>
<ds:datastoreItem xmlns:ds="http://schemas.openxmlformats.org/officeDocument/2006/customXml" ds:itemID="{D7035F66-8920-4075-98EB-0C0EA64CF74A}">
  <ds:schemaRefs/>
</ds:datastoreItem>
</file>

<file path=customXml/itemProps28.xml><?xml version="1.0" encoding="utf-8"?>
<ds:datastoreItem xmlns:ds="http://schemas.openxmlformats.org/officeDocument/2006/customXml" ds:itemID="{DA3FB351-4F50-410C-843A-F2141A2F4B21}">
  <ds:schemaRefs/>
</ds:datastoreItem>
</file>

<file path=customXml/itemProps29.xml><?xml version="1.0" encoding="utf-8"?>
<ds:datastoreItem xmlns:ds="http://schemas.openxmlformats.org/officeDocument/2006/customXml" ds:itemID="{91E0BCE3-A30E-4A45-9769-F9F715CCFFEB}">
  <ds:schemaRefs/>
</ds:datastoreItem>
</file>

<file path=customXml/itemProps3.xml><?xml version="1.0" encoding="utf-8"?>
<ds:datastoreItem xmlns:ds="http://schemas.openxmlformats.org/officeDocument/2006/customXml" ds:itemID="{BC58375C-77CF-4847-9A2D-238D84929B88}">
  <ds:schemaRefs/>
</ds:datastoreItem>
</file>

<file path=customXml/itemProps30.xml><?xml version="1.0" encoding="utf-8"?>
<ds:datastoreItem xmlns:ds="http://schemas.openxmlformats.org/officeDocument/2006/customXml" ds:itemID="{864C0894-2826-49BC-8CE9-CDBBF893B2CB}">
  <ds:schemaRefs/>
</ds:datastoreItem>
</file>

<file path=customXml/itemProps31.xml><?xml version="1.0" encoding="utf-8"?>
<ds:datastoreItem xmlns:ds="http://schemas.openxmlformats.org/officeDocument/2006/customXml" ds:itemID="{6ABAFF8D-B3F8-4D61-8978-63BE44AF7CA6}">
  <ds:schemaRefs/>
</ds:datastoreItem>
</file>

<file path=customXml/itemProps32.xml><?xml version="1.0" encoding="utf-8"?>
<ds:datastoreItem xmlns:ds="http://schemas.openxmlformats.org/officeDocument/2006/customXml" ds:itemID="{CF6AA5A4-88D3-44FF-96C3-D486EEF7D3F8}">
  <ds:schemaRefs/>
</ds:datastoreItem>
</file>

<file path=customXml/itemProps33.xml><?xml version="1.0" encoding="utf-8"?>
<ds:datastoreItem xmlns:ds="http://schemas.openxmlformats.org/officeDocument/2006/customXml" ds:itemID="{48E5C89A-98FC-4916-AF83-76E97FB2C6F5}">
  <ds:schemaRefs/>
</ds:datastoreItem>
</file>

<file path=customXml/itemProps34.xml><?xml version="1.0" encoding="utf-8"?>
<ds:datastoreItem xmlns:ds="http://schemas.openxmlformats.org/officeDocument/2006/customXml" ds:itemID="{0CDE7341-BA3D-44E3-B2A4-AABD8FE4F8B0}">
  <ds:schemaRefs/>
</ds:datastoreItem>
</file>

<file path=customXml/itemProps35.xml><?xml version="1.0" encoding="utf-8"?>
<ds:datastoreItem xmlns:ds="http://schemas.openxmlformats.org/officeDocument/2006/customXml" ds:itemID="{ADC150D6-9F5D-4521-9B74-F9C52219750F}">
  <ds:schemaRefs/>
</ds:datastoreItem>
</file>

<file path=customXml/itemProps36.xml><?xml version="1.0" encoding="utf-8"?>
<ds:datastoreItem xmlns:ds="http://schemas.openxmlformats.org/officeDocument/2006/customXml" ds:itemID="{FFD80137-14E6-4BA1-B04C-B44FC2174DBE}">
  <ds:schemaRefs/>
</ds:datastoreItem>
</file>

<file path=customXml/itemProps37.xml><?xml version="1.0" encoding="utf-8"?>
<ds:datastoreItem xmlns:ds="http://schemas.openxmlformats.org/officeDocument/2006/customXml" ds:itemID="{B159E7EB-3983-45E0-A1A3-47157C92B27F}">
  <ds:schemaRefs/>
</ds:datastoreItem>
</file>

<file path=customXml/itemProps38.xml><?xml version="1.0" encoding="utf-8"?>
<ds:datastoreItem xmlns:ds="http://schemas.openxmlformats.org/officeDocument/2006/customXml" ds:itemID="{F94D36F2-807F-4ACA-9152-9B3A20F744C6}">
  <ds:schemaRefs/>
</ds:datastoreItem>
</file>

<file path=customXml/itemProps39.xml><?xml version="1.0" encoding="utf-8"?>
<ds:datastoreItem xmlns:ds="http://schemas.openxmlformats.org/officeDocument/2006/customXml" ds:itemID="{1C451C74-8659-48DF-8C06-1E821D24D6CF}">
  <ds:schemaRefs/>
</ds:datastoreItem>
</file>

<file path=customXml/itemProps4.xml><?xml version="1.0" encoding="utf-8"?>
<ds:datastoreItem xmlns:ds="http://schemas.openxmlformats.org/officeDocument/2006/customXml" ds:itemID="{8113B868-66BF-44D5-8485-2C6C4A0B3065}">
  <ds:schemaRefs/>
</ds:datastoreItem>
</file>

<file path=customXml/itemProps40.xml><?xml version="1.0" encoding="utf-8"?>
<ds:datastoreItem xmlns:ds="http://schemas.openxmlformats.org/officeDocument/2006/customXml" ds:itemID="{38D3552D-29B4-437C-BC7A-EA2E5660F505}">
  <ds:schemaRefs/>
</ds:datastoreItem>
</file>

<file path=customXml/itemProps41.xml><?xml version="1.0" encoding="utf-8"?>
<ds:datastoreItem xmlns:ds="http://schemas.openxmlformats.org/officeDocument/2006/customXml" ds:itemID="{F3538318-0AFC-44E6-B4C8-9A2EB622B8CF}">
  <ds:schemaRefs/>
</ds:datastoreItem>
</file>

<file path=customXml/itemProps42.xml><?xml version="1.0" encoding="utf-8"?>
<ds:datastoreItem xmlns:ds="http://schemas.openxmlformats.org/officeDocument/2006/customXml" ds:itemID="{A8BDD307-54EF-42B0-AAAE-26D87965AB43}">
  <ds:schemaRefs/>
</ds:datastoreItem>
</file>

<file path=customXml/itemProps43.xml><?xml version="1.0" encoding="utf-8"?>
<ds:datastoreItem xmlns:ds="http://schemas.openxmlformats.org/officeDocument/2006/customXml" ds:itemID="{A6CAF6E9-1609-442E-81BE-7C2692B181AB}">
  <ds:schemaRefs/>
</ds:datastoreItem>
</file>

<file path=customXml/itemProps44.xml><?xml version="1.0" encoding="utf-8"?>
<ds:datastoreItem xmlns:ds="http://schemas.openxmlformats.org/officeDocument/2006/customXml" ds:itemID="{AD6F606E-52E1-467E-AFD3-11EDF9EE6031}">
  <ds:schemaRefs/>
</ds:datastoreItem>
</file>

<file path=customXml/itemProps45.xml><?xml version="1.0" encoding="utf-8"?>
<ds:datastoreItem xmlns:ds="http://schemas.openxmlformats.org/officeDocument/2006/customXml" ds:itemID="{BE225929-4913-4155-8429-FB5A129BD7F8}">
  <ds:schemaRefs/>
</ds:datastoreItem>
</file>

<file path=customXml/itemProps46.xml><?xml version="1.0" encoding="utf-8"?>
<ds:datastoreItem xmlns:ds="http://schemas.openxmlformats.org/officeDocument/2006/customXml" ds:itemID="{67F17A3E-66F8-4BBB-8E12-84537AEEC033}">
  <ds:schemaRefs/>
</ds:datastoreItem>
</file>

<file path=customXml/itemProps47.xml><?xml version="1.0" encoding="utf-8"?>
<ds:datastoreItem xmlns:ds="http://schemas.openxmlformats.org/officeDocument/2006/customXml" ds:itemID="{AB79299D-87EB-4131-A75C-7C0E46AC9B78}">
  <ds:schemaRefs/>
</ds:datastoreItem>
</file>

<file path=customXml/itemProps48.xml><?xml version="1.0" encoding="utf-8"?>
<ds:datastoreItem xmlns:ds="http://schemas.openxmlformats.org/officeDocument/2006/customXml" ds:itemID="{70874D92-C9A3-4956-BAC0-2DB3C8D8B0C7}">
  <ds:schemaRefs/>
</ds:datastoreItem>
</file>

<file path=customXml/itemProps49.xml><?xml version="1.0" encoding="utf-8"?>
<ds:datastoreItem xmlns:ds="http://schemas.openxmlformats.org/officeDocument/2006/customXml" ds:itemID="{BE15E80D-D553-4A14-B67C-47ABE0249829}">
  <ds:schemaRefs/>
</ds:datastoreItem>
</file>

<file path=customXml/itemProps5.xml><?xml version="1.0" encoding="utf-8"?>
<ds:datastoreItem xmlns:ds="http://schemas.openxmlformats.org/officeDocument/2006/customXml" ds:itemID="{EE02502A-FBE7-48BA-877C-5D2F72ACE86B}">
  <ds:schemaRefs/>
</ds:datastoreItem>
</file>

<file path=customXml/itemProps50.xml><?xml version="1.0" encoding="utf-8"?>
<ds:datastoreItem xmlns:ds="http://schemas.openxmlformats.org/officeDocument/2006/customXml" ds:itemID="{9EEB9628-D299-47CE-8A28-991E6A0EC89B}">
  <ds:schemaRefs/>
</ds:datastoreItem>
</file>

<file path=customXml/itemProps51.xml><?xml version="1.0" encoding="utf-8"?>
<ds:datastoreItem xmlns:ds="http://schemas.openxmlformats.org/officeDocument/2006/customXml" ds:itemID="{CD07207A-7871-4238-8CF1-9E6973BEF07D}">
  <ds:schemaRefs/>
</ds:datastoreItem>
</file>

<file path=customXml/itemProps52.xml><?xml version="1.0" encoding="utf-8"?>
<ds:datastoreItem xmlns:ds="http://schemas.openxmlformats.org/officeDocument/2006/customXml" ds:itemID="{92C0466B-4D7B-4EC6-AF85-C1D225DC0C65}">
  <ds:schemaRefs/>
</ds:datastoreItem>
</file>

<file path=customXml/itemProps53.xml><?xml version="1.0" encoding="utf-8"?>
<ds:datastoreItem xmlns:ds="http://schemas.openxmlformats.org/officeDocument/2006/customXml" ds:itemID="{801DE9A3-24C5-484A-A8AE-87B9366494FB}">
  <ds:schemaRefs/>
</ds:datastoreItem>
</file>

<file path=customXml/itemProps54.xml><?xml version="1.0" encoding="utf-8"?>
<ds:datastoreItem xmlns:ds="http://schemas.openxmlformats.org/officeDocument/2006/customXml" ds:itemID="{77C4ABBA-C890-4EEF-B88C-15C3708B860A}">
  <ds:schemaRefs/>
</ds:datastoreItem>
</file>

<file path=customXml/itemProps55.xml><?xml version="1.0" encoding="utf-8"?>
<ds:datastoreItem xmlns:ds="http://schemas.openxmlformats.org/officeDocument/2006/customXml" ds:itemID="{B59B9875-705A-469C-A04A-ECE5C7C0DD8F}">
  <ds:schemaRefs/>
</ds:datastoreItem>
</file>

<file path=customXml/itemProps56.xml><?xml version="1.0" encoding="utf-8"?>
<ds:datastoreItem xmlns:ds="http://schemas.openxmlformats.org/officeDocument/2006/customXml" ds:itemID="{AC6D6EAE-8DBF-46E6-95AB-6E935F7676A3}">
  <ds:schemaRefs/>
</ds:datastoreItem>
</file>

<file path=customXml/itemProps57.xml><?xml version="1.0" encoding="utf-8"?>
<ds:datastoreItem xmlns:ds="http://schemas.openxmlformats.org/officeDocument/2006/customXml" ds:itemID="{BE91F8B1-F014-400E-AA17-3DB136016FD4}">
  <ds:schemaRefs/>
</ds:datastoreItem>
</file>

<file path=customXml/itemProps58.xml><?xml version="1.0" encoding="utf-8"?>
<ds:datastoreItem xmlns:ds="http://schemas.openxmlformats.org/officeDocument/2006/customXml" ds:itemID="{F24E8E41-535A-4098-93A8-D524193B38AF}">
  <ds:schemaRefs/>
</ds:datastoreItem>
</file>

<file path=customXml/itemProps59.xml><?xml version="1.0" encoding="utf-8"?>
<ds:datastoreItem xmlns:ds="http://schemas.openxmlformats.org/officeDocument/2006/customXml" ds:itemID="{D727D8EB-AEEA-4854-8FDE-60FBA74A53B3}">
  <ds:schemaRefs/>
</ds:datastoreItem>
</file>

<file path=customXml/itemProps6.xml><?xml version="1.0" encoding="utf-8"?>
<ds:datastoreItem xmlns:ds="http://schemas.openxmlformats.org/officeDocument/2006/customXml" ds:itemID="{9E6404B4-2FD1-4271-9FD9-CD25581B5CA9}">
  <ds:schemaRefs/>
</ds:datastoreItem>
</file>

<file path=customXml/itemProps60.xml><?xml version="1.0" encoding="utf-8"?>
<ds:datastoreItem xmlns:ds="http://schemas.openxmlformats.org/officeDocument/2006/customXml" ds:itemID="{690E0FD0-4A41-4CEA-9AB4-166662C5F337}">
  <ds:schemaRefs/>
</ds:datastoreItem>
</file>

<file path=customXml/itemProps7.xml><?xml version="1.0" encoding="utf-8"?>
<ds:datastoreItem xmlns:ds="http://schemas.openxmlformats.org/officeDocument/2006/customXml" ds:itemID="{66492EA6-8E76-4B14-8119-5D9EECAE33BA}">
  <ds:schemaRefs/>
</ds:datastoreItem>
</file>

<file path=customXml/itemProps8.xml><?xml version="1.0" encoding="utf-8"?>
<ds:datastoreItem xmlns:ds="http://schemas.openxmlformats.org/officeDocument/2006/customXml" ds:itemID="{3CFDCD3F-FBA4-42F2-BC60-B9EE97EC9B26}">
  <ds:schemaRefs/>
</ds:datastoreItem>
</file>

<file path=customXml/itemProps9.xml><?xml version="1.0" encoding="utf-8"?>
<ds:datastoreItem xmlns:ds="http://schemas.openxmlformats.org/officeDocument/2006/customXml" ds:itemID="{DC908626-53D5-4CE2-B7EE-FF8840EB7362}">
  <ds:schemaRefs/>
</ds:datastoreItem>
</file>

<file path=docProps/app.xml><?xml version="1.0" encoding="utf-8"?>
<Properties xmlns="http://schemas.openxmlformats.org/officeDocument/2006/extended-properties" xmlns:vt="http://schemas.openxmlformats.org/officeDocument/2006/docPropsVTypes">
  <Template>模板（可编辑PPT）</Template>
  <TotalTime>53</TotalTime>
  <Words>2370</Words>
  <Application>Microsoft Office PowerPoint</Application>
  <PresentationFormat>自定义</PresentationFormat>
  <Paragraphs>259</Paragraphs>
  <Slides>61</Slides>
  <Notes>61</Notes>
  <HiddenSlides>0</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微软中国</cp:lastModifiedBy>
  <cp:revision>132</cp:revision>
  <dcterms:modified xsi:type="dcterms:W3CDTF">2018-11-06T04:00:56Z</dcterms:modified>
</cp:coreProperties>
</file>