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3" r:id="rId3"/>
    <p:sldId id="264" r:id="rId4"/>
    <p:sldId id="275" r:id="rId5"/>
    <p:sldId id="276" r:id="rId6"/>
    <p:sldId id="267" r:id="rId7"/>
    <p:sldId id="277" r:id="rId8"/>
    <p:sldId id="278" r:id="rId9"/>
    <p:sldId id="279" r:id="rId10"/>
    <p:sldId id="280" r:id="rId11"/>
    <p:sldId id="281" r:id="rId12"/>
    <p:sldId id="265" r:id="rId13"/>
    <p:sldId id="282" r:id="rId14"/>
    <p:sldId id="283" r:id="rId15"/>
    <p:sldId id="266" r:id="rId16"/>
    <p:sldId id="284" r:id="rId17"/>
    <p:sldId id="285" r:id="rId18"/>
    <p:sldId id="269" r:id="rId19"/>
    <p:sldId id="286" r:id="rId20"/>
    <p:sldId id="287" r:id="rId21"/>
    <p:sldId id="288" r:id="rId22"/>
    <p:sldId id="289" r:id="rId23"/>
    <p:sldId id="290" r:id="rId24"/>
    <p:sldId id="291" r:id="rId25"/>
    <p:sldId id="292" r:id="rId26"/>
    <p:sldId id="29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1.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D8C45E9-7CD0-4FFE-8F8D-78F2041A2E5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511F8B-2BFD-4377-BB75-52BF252DF716}"/>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18DEE4C-CFB3-4491-80CA-77C32E66196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763C9B-0350-4658-A7D2-E95715F8617E}"/>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3E6645D-1DCF-494D-8977-7C1E42F8007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150868-C603-4514-AB9E-3334DFE8799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11446931" y="6453338"/>
            <a:ext cx="672075"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a:solidFill>
                  <a:srgbClr val="5F5F5F"/>
                </a:solidFill>
              </a:rPr>
              <a:t>-</a:t>
            </a:r>
            <a:endParaRPr lang="zh-CN" altLang="en-US" sz="1400" b="0" dirty="0">
              <a:solidFill>
                <a:srgbClr val="5F5F5F"/>
              </a:solidFill>
            </a:endParaRPr>
          </a:p>
        </p:txBody>
      </p:sp>
      <p:sp>
        <p:nvSpPr>
          <p:cNvPr id="2" name="矩形 1"/>
          <p:cNvSpPr/>
          <p:nvPr userDrawn="1"/>
        </p:nvSpPr>
        <p:spPr>
          <a:xfrm>
            <a:off x="0" y="2420888"/>
            <a:ext cx="12192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标题 1"/>
          <p:cNvSpPr>
            <a:spLocks noGrp="1"/>
          </p:cNvSpPr>
          <p:nvPr>
            <p:ph type="title"/>
          </p:nvPr>
        </p:nvSpPr>
        <p:spPr>
          <a:xfrm>
            <a:off x="1960646" y="2924944"/>
            <a:ext cx="8270709" cy="576064"/>
          </a:xfrm>
          <a:prstGeom prst="rect">
            <a:avLst/>
          </a:prstGeom>
        </p:spPr>
        <p:txBody>
          <a:bodyPr/>
          <a:lstStyle>
            <a:lvl1pPr>
              <a:defRPr sz="2800">
                <a:solidFill>
                  <a:schemeClr val="bg1"/>
                </a:solidFill>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275862436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655842" y="-27384"/>
            <a:ext cx="1924049"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首 页</a:t>
              </a: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13"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1"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1069624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5135895" y="112562"/>
            <a:ext cx="633507" cy="480597"/>
            <a:chOff x="366968" y="1037555"/>
            <a:chExt cx="475130" cy="400497"/>
          </a:xfrm>
        </p:grpSpPr>
        <p:sp>
          <p:nvSpPr>
            <p:cNvPr id="23" name="TextBox 22">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6469553" y="-27379"/>
            <a:ext cx="1924049"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预习导引</a:t>
              </a:r>
            </a:p>
          </p:txBody>
        </p:sp>
      </p:grpSp>
      <p:sp>
        <p:nvSpPr>
          <p:cNvPr id="31"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3055049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9"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5135895" y="98611"/>
            <a:ext cx="633507" cy="480597"/>
            <a:chOff x="366968" y="1037555"/>
            <a:chExt cx="475130" cy="400497"/>
          </a:xfrm>
        </p:grpSpPr>
        <p:sp>
          <p:nvSpPr>
            <p:cNvPr id="22" name="TextBox 21">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grpSp>
        <p:nvGrpSpPr>
          <p:cNvPr id="29" name="组合 28"/>
          <p:cNvGrpSpPr/>
          <p:nvPr userDrawn="1"/>
        </p:nvGrpSpPr>
        <p:grpSpPr>
          <a:xfrm>
            <a:off x="8263869" y="-27384"/>
            <a:ext cx="1924049"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核心归纳</a:t>
              </a:r>
            </a:p>
          </p:txBody>
        </p:sp>
      </p:gr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2883485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5135895" y="102211"/>
            <a:ext cx="633507" cy="480597"/>
            <a:chOff x="366968" y="1037555"/>
            <a:chExt cx="475130" cy="400497"/>
          </a:xfrm>
        </p:grpSpPr>
        <p:sp>
          <p:nvSpPr>
            <p:cNvPr id="17" name="TextBox 16">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27" name="TextBox 34">
            <a:hlinkClick r:id="rId5"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7" name="TextBox 34">
            <a:hlinkClick r:id="rId6"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grpSp>
        <p:nvGrpSpPr>
          <p:cNvPr id="8" name="组合 7"/>
          <p:cNvGrpSpPr/>
          <p:nvPr userDrawn="1"/>
        </p:nvGrpSpPr>
        <p:grpSpPr>
          <a:xfrm>
            <a:off x="10104749" y="-27384"/>
            <a:ext cx="1924049" cy="880109"/>
            <a:chOff x="6197901" y="-27384"/>
            <a:chExt cx="1443037" cy="880109"/>
          </a:xfrm>
        </p:grpSpPr>
        <p:pic>
          <p:nvPicPr>
            <p:cNvPr id="9" name="图片 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10" name="TextBox 34">
              <a:hlinkClick r:id="rId6"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佳作赏析</a:t>
              </a:r>
            </a:p>
          </p:txBody>
        </p:sp>
      </p:grpSp>
    </p:spTree>
    <p:extLst>
      <p:ext uri="{BB962C8B-B14F-4D97-AF65-F5344CB8AC3E}">
        <p14:creationId xmlns:p14="http://schemas.microsoft.com/office/powerpoint/2010/main" val="3116467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33DFED-F91B-42B3-83AF-745C6A16ECEF}"/>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AB63EE3-4A2C-498C-BFF4-ED430A508D4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F12889B-C365-4A3A-9004-05B6EDD73A23}"/>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B20639-F9FB-49F7-B07C-645235CC7DB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1E17FE7-F55B-4F1F-8E9F-DB2C10C3A9F6}"/>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C3A076-29B3-49ED-9377-0BE4EB5E0411}"/>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9B03FF6-76CD-4F7A-A905-B252446E1999}"/>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8" name="页脚占位符 7">
            <a:extLst>
              <a:ext uri="{FF2B5EF4-FFF2-40B4-BE49-F238E27FC236}">
                <a16:creationId xmlns:a16="http://schemas.microsoft.com/office/drawing/2014/main"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202B546-EC9E-4CB3-B1C2-5FA4E76539E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BDD810E-A959-495A-A84E-5B9D99AB8F05}"/>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4" name="页脚占位符 3">
            <a:extLst>
              <a:ext uri="{FF2B5EF4-FFF2-40B4-BE49-F238E27FC236}">
                <a16:creationId xmlns:a16="http://schemas.microsoft.com/office/drawing/2014/main"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28761C7-8E64-4FF2-B719-BA3C5A9F8F4C}"/>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18E5B87-7045-4A92-8DFF-729F7BBCEEC7}"/>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3" name="页脚占位符 2">
            <a:extLst>
              <a:ext uri="{FF2B5EF4-FFF2-40B4-BE49-F238E27FC236}">
                <a16:creationId xmlns:a16="http://schemas.microsoft.com/office/drawing/2014/main"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6C2ACCE-D742-4A39-8891-BEA96E047AD7}"/>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B41B7C-F975-43D6-AFA7-FFFE1F4EF25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B5D189-02AC-44CD-BFCD-94CA29EF5DA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44990D6-2F93-4FA6-A6CF-D6023613BE7D}"/>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79DD12-F4F0-466E-84C8-BFB1DBC5A14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Word_Document.docx"/><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Microsoft_Word_Document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Document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noChangeAspect="1"/>
          </p:cNvSpPr>
          <p:nvPr>
            <p:ph type="title"/>
          </p:nvPr>
        </p:nvSpPr>
        <p:spPr>
          <a:xfrm>
            <a:off x="2032000" y="2996952"/>
            <a:ext cx="8128000" cy="576064"/>
          </a:xfrm>
        </p:spPr>
        <p:txBody>
          <a:bodyPr/>
          <a:lstStyle/>
          <a:p>
            <a:pPr>
              <a:lnSpc>
                <a:spcPct val="120000"/>
              </a:lnSpc>
            </a:pPr>
            <a:r>
              <a:rPr lang="zh-CN" altLang="zh-CN" sz="2200"/>
              <a:t>桥边的老人</a:t>
            </a:r>
          </a:p>
        </p:txBody>
      </p:sp>
    </p:spTree>
    <p:extLst>
      <p:ext uri="{BB962C8B-B14F-4D97-AF65-F5344CB8AC3E}">
        <p14:creationId xmlns:p14="http://schemas.microsoft.com/office/powerpoint/2010/main" val="576785980"/>
      </p:ext>
    </p:extLst>
  </p:cSld>
  <p:clrMapOvr>
    <a:masterClrMapping/>
  </p:clrMapOvr>
  <p:transition spd="slow">
    <p:pull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1991544" y="1700809"/>
            <a:ext cx="8128000" cy="2084801"/>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凝视</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注视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凝视</a:t>
            </a:r>
            <a:r>
              <a:rPr lang="zh-CN" altLang="zh-CN" sz="2200" dirty="0">
                <a:solidFill>
                  <a:srgbClr val="000000"/>
                </a:solidFill>
                <a:latin typeface="Times New Roman" panose="02020603050405020304" pitchFamily="18" charset="0"/>
                <a:cs typeface="Times New Roman" panose="02020603050405020304" pitchFamily="18" charset="0"/>
              </a:rPr>
              <a:t>着浮桥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眺望充满非洲色彩的埃布罗河三角洲地区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寻思究竟要过多久才能看到敌人。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一时成为焦点人物的李梅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在同学们目光的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注视</a:t>
            </a:r>
            <a:r>
              <a:rPr lang="zh-CN" altLang="zh-CN" sz="2200" dirty="0">
                <a:solidFill>
                  <a:srgbClr val="000000"/>
                </a:solidFill>
                <a:latin typeface="Times New Roman" panose="02020603050405020304" pitchFamily="18" charset="0"/>
                <a:cs typeface="Times New Roman" panose="02020603050405020304" pitchFamily="18" charset="0"/>
              </a:rPr>
              <a:t>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她的脸腾地一下红了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回过神来后端坐在那里。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025382" y="3861048"/>
            <a:ext cx="8128000" cy="1311128"/>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多指较长时间精神集中地看着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包括人或物。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多指注意力集中地看着具体的人或物的某一点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它还可用</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抽象事物。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运用范围比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注意程度上要比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927649" y="2132857"/>
            <a:ext cx="56651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44391" y="3371869"/>
            <a:ext cx="56651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3913789"/>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1991544" y="1844825"/>
            <a:ext cx="8128000" cy="2097305"/>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NEU-BZ-S92"/>
                <a:ea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神秘莫测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神鬼不测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天空中漫天星斗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日月交辉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神秘莫测</a:t>
            </a:r>
            <a:r>
              <a:rPr lang="zh-CN" altLang="zh-CN" sz="2200" dirty="0">
                <a:solidFill>
                  <a:srgbClr val="000000"/>
                </a:solidFill>
                <a:latin typeface="Times New Roman" panose="02020603050405020304" pitchFamily="18" charset="0"/>
                <a:cs typeface="Times New Roman" panose="02020603050405020304" pitchFamily="18" charset="0"/>
              </a:rPr>
              <a:t>。东方是碧波滚滚的大海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西方有白雪皑皑的高原。如此画卷怎不醉人心神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那诸葛孔明虽有经天纬地之才、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神鬼不测</a:t>
            </a:r>
            <a:r>
              <a:rPr lang="zh-CN" altLang="zh-CN" sz="2200" dirty="0">
                <a:solidFill>
                  <a:srgbClr val="000000"/>
                </a:solidFill>
                <a:latin typeface="Times New Roman" panose="02020603050405020304" pitchFamily="18" charset="0"/>
                <a:cs typeface="Times New Roman" panose="02020603050405020304" pitchFamily="18" charset="0"/>
              </a:rPr>
              <a:t>之机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如此通天之能却也终落个星落秋风五丈原的下场。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1991544" y="4100946"/>
            <a:ext cx="8128000" cy="1272271"/>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难以揣测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神秘莫测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着眼于极为神秘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多用于各种神秘的事物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包括人及其行动、景物、事情等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神鬼不测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着眼于连鬼神都推测不出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多形容人的计谋和事情难以预料。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856118" y="2276873"/>
            <a:ext cx="110397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28049" y="3085327"/>
            <a:ext cx="110397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29434531"/>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1991544" y="1340768"/>
            <a:ext cx="8128000" cy="4522392"/>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河上搭着一座浮桥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大车、卡车、男人、女人和孩子们在涌过桥去。骡车从桥边蹒跚地爬上陡坡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一些士兵帮着推动轮辐。卡车嘎嘎地驶上斜坡就开远了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把一切抛在后面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而农夫们还在齐到脚踝的尘土中踯躅着。但那个老人却坐在那里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一动也不动。他太累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走不动了。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这是文章的开头。语言简约却寓意深远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没有大量的文字交代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只是运用简单的白描手法勾勒出一幅战争来临前人马、车辆竞相逃散的慌乱画面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而战争灾难即将降临的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已经笼罩全文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情节扣人心弦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给人沉重的心理压力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让读者担心人们的命运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更揪心老人的去留和安危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也引起读者强烈的好奇心和阅读兴趣。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5310247"/>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6" name="矩形 5"/>
          <p:cNvSpPr>
            <a:spLocks noChangeAspect="1"/>
          </p:cNvSpPr>
          <p:nvPr/>
        </p:nvSpPr>
        <p:spPr>
          <a:xfrm>
            <a:off x="2032000" y="2310468"/>
            <a:ext cx="8128000" cy="2491067"/>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从圣卡洛斯来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露出笑容。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那是他的故乡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提到它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老人便高兴起来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微笑了。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那时我在看管动物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他对我解释。</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简单的回答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不事渲染的客观叙述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给人以强烈的视觉感受和直观的故事线索。从老人的笑容、语言可以看出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老人热爱家乡故土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珍惜弱小生命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富有博大的爱心和朴素的人格。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8403647"/>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107334"/>
            <a:ext cx="8128000" cy="2897332"/>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你没家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边注视着浮桥的另一头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那儿最后几辆大车正匆忙地驶下河边的斜坡。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这一询问体现出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对老人家真诚的问候和关切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注视着浮桥的另一头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忠于职守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时刻关注战争的形势。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最后几辆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匆忙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的大车正暗示着战争形势的紧张、急迫。这些描述也暗示了情节的紧张发展。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9630554"/>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844825"/>
            <a:ext cx="8128000" cy="3342453"/>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与老人的问答有多处矛盾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试举例说明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并分析为什么会产生这种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答非所问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的对话。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问老人的家及政治态度时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老人敷衍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动物能否挨过炮火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心不在焉。</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两人身份不同。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作为反法西斯战士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关注的是自己的战斗任务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最多也只是关心老人的境况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而老人远离政治与战争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内心关注的是与自己相伴的动物的生命。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871602" y="3140968"/>
            <a:ext cx="8688894" cy="19715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8848016"/>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2032000" y="1560190"/>
            <a:ext cx="8128000" cy="4101059"/>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在战争即将来临时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这位老人连自己的生命都难以自保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为何还念念不忘他的那几只动物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在老人眼中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动物的生命和人类的生命是一样可贵的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老人博大的爱心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闪耀着人性的光辉。与残害生命的战争形成了鲜明的对比。生命何其可贵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战争多么残酷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冰山原则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就是把写作比作海上漂浮的冰山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用文字表达出来的内容只是海面上的八分之一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而海面下的八分之七是作家省略掉的部分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但读者可以感受到海面下的部分好像作家已经写出来了一样。正是这种含而不露的手法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令小说中的对话充满了弦外之音。请结合本文举例谈一谈对这种手法的理解。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1991544" y="2420888"/>
            <a:ext cx="8064896" cy="11521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6854126"/>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2032000" y="1497937"/>
            <a:ext cx="8128000" cy="411612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《桥边的老人》结尾处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再次催促老人离开而老人无力动身时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海明威这样写道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那时我在照看动物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他木然地说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可不再是对着我讲了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我只是在照看动物。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为什么不再是对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或许是他不再期待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别人分担他的忧虑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或许是他想以中断谈话的方式来谢绝年轻人的好意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或许是他疲惫得连话都懒得说了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或许表明了他已决定听天由命不再逃亡了。老人最后说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我只是在照看动物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这一句只比前一句多一个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却意味深长。这里面交织着一种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招惹谁了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招惹谁了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为什么要毁了这一切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这言简意深的话语中暗含着对战争无声的控诉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使小说充满了力量。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0474365"/>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681642"/>
            <a:ext cx="8128000" cy="3748719"/>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构思巧妙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选材独特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《桥边的老人》的主题是揭示战争的残忍、罪恶。然而作者在构思取材上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却非常巧妙和独特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它不是以战火纷飞、血腥残酷的战争实景来表现该主题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而是以在战争即将到来时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一个相对平静的环境下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当人们竞相逃命时一个孤身老人的内心世界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冷静而逼真地揭示出了战争的残忍、罪恶。</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在对人物形象的塑造和艺术手法的运用上作者十分讲究。</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本文主要描写了两个人物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一个是主人公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桥边的老人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一个是线索人物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854073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708603"/>
            <a:ext cx="8128000" cy="369479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作品开篇通过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戴钢丝边眼镜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尘土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浮桥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以及忙着逃命的人群的各种动作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以简单的白描手法为我们勾勒出一幅极富写实效果的战争来临前忙乱的画面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后文对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撑起来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摇晃了几步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向后一仰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终于又在路旁的尘土中坐了下去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等动作的描写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烘托出了在人们竞相逃命之际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一个朴实、憨厚、善良的老人形象。通过其好似不断在重复着同样内容的质朴语言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表现出一个既不懂政治又不懂战争的、一个简简单单的、一个最普通的人在战争即将到来时的心态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这与包括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在内的其他人面对战争一心想着撤离的恐慌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形成鲜明的对比。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8585735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310468"/>
            <a:ext cx="8128000" cy="2529923"/>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人类发展</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归根结底就是战争与文明交替的</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而战争始终不断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并构成人类历史的一个独特篇章。人类对战争的书写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不能总是歌颂战争的雄壮和最后的胜利者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而是需要通过描写战争的残酷、无情以及战争中人们关系的极端复杂性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来表现人性的复杂性。阅读本文要把握文章的思想内容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体会海明威小说的艺术特点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结合本单元的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了解小说有关的叙述角度及人称。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86609457"/>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708603"/>
            <a:ext cx="8128000" cy="369479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在小说的情节安排上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作者通过撤离人群的逐渐远去、战争越来越近的紧张感与老人自始至终的缓慢平和的语调、和战争毫不相干的谈话内容的冲突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把小说一步步推向高潮。读者不禁为老人的安危担忧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也更深刻地感受到主题。</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在这篇小说中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作者采用了小说特有的典型生动的选材构思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然而在语言表达上却采用了新闻报道专长的短小精悍的描写叙述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将小说与新闻的特点完美地融合在一起。这篇小说给人的整体感觉是简洁、朴实、明快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同时又不乏深度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海明威不愧为著名小说家和记者。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183199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910584"/>
            <a:ext cx="8128000" cy="5726119"/>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美文品读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开阔你的视野</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诺贝尔文学奖获奖演说词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海明威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我不善辞令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缺乏演说的才能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只想感谢阿尔弗雷德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诺贝尔评奖委员会的委员们慷慨授予我这项奖金。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当他知道在他以前不少伟大的作家并没有获得此项荣誉的时候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能够心安理得地领奖而不感到受之有愧。这里无须一一列举这些作家的名字。在座的每个人都可以根据他的学识和良心提出自己的名单来。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要求我们的大使在这儿宣读一篇演说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把一个作家心中所感受到的一切都说尽是不可能的。一个人作品中的一些东西可能不会马上被人理解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他有时是幸运的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但是它们终究会十分清晰起来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根据它们以及作家所具有的点石成金本领的大小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他将青史留名或被人遗忘。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7115906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74398"/>
            <a:ext cx="8128000" cy="533492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在最成功的时候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是一种孤寂的生涯。作家的组织固然可以排遣他们的孤独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但是我怀疑它们未必能够促进作家的创作。一个在稠人广众之中成长起来的作家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自然可以免除孤苦寂寥之虑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但他的作品往往流于平庸。而一个在岑寂中独立工作的作家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假若他确实不同凡响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就必须天天面对永恒的东西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或者面对缺乏永恒的状况。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对于一个真正的作家来说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每一本书都应该成为他继续探索那些尚未到达的领域的一个新起点。他应该永远尝试去做那些从来没有人做过或者他人没有做成的事。这样他就会有幸获得成功。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如果已经写好的作品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仅仅换一种方法又可以重新写出来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那么文学创作就显得太轻而易举了。我们的前辈大师们留下了伟大的业绩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一个普通作家常常被他们逼人的光辉驱赶到远离他可能到达的地方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陷入孤立无援的境地。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265989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310468"/>
            <a:ext cx="8128000" cy="249106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作为一个作家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我讲得已经太多了。作家应当把自己要说的话写出来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而不是讲出来。再一次谢谢大家。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这篇演说词文笔简练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内涵丰富。作为一名诺贝尔文学奖的获得者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海明威没有在演说词中拿古奥怪僻、深不可测的语言去玩弄文字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而是用简练的文笔、通俗易懂的语句向听众朋友讲述自己的真实感受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但简练的文笔所表达的思想内涵又极其丰富。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19725375"/>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91614"/>
            <a:ext cx="8128000" cy="5334922"/>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素材积累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贮满你的背囊</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《桥边的老人》是一篇描写战争的小说。它通过对在战争即将爆发的时刻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一位老人对自己所照看的动物念念不忘的描述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表达了作者对生命的尊重、对和平的渴望。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生命是宝贵的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我们需要尊重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生命是平等的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我们需要尊重。请以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尊重生命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为中心或话题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储备写作素材。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尊重生命、尊重他人也尊重自己的生命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是生命进程中的伴随物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也是心理健康的一个条件。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弗罗姆</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人生有两出悲剧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一是万念俱灰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一是踌躇满志。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爱尔兰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萧伯纳</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懂得生命真谛的人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可以使短促的生命延长。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古罗马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西塞罗</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918194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302338"/>
            <a:ext cx="8128000" cy="450732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即使一动不动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时间也在替我们移动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而日子的消逝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就足以带走我们希望保留的幻想。</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罗兰</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只要你充分利用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它便是长久的。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古罗马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塞内加</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在一场网球公开赛中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产生了一个热爱生命的故事。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最后一个关键的球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甲方发球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乙方接住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双方成平局。可就在这时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一只小鸟突然飞进场内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非常不凑巧的是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小鸟被高速飞行的网球击中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当场坠地身亡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那位运动员不再关心比赛的输赢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他没有去接球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而是当着众多观众的面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虔诚地跪倒在那只小鸟面前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为自己的过失表示忏悔。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29396565"/>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91673"/>
            <a:ext cx="8128000" cy="4928657"/>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索里德公司是新西兰的一家能源公司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公司在新西兰南岛的斯托克顿煤矿采煤。有一天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矿工在采煤过程中意外发现了一种稀有蜗牛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他们立即停止工作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公司立刻为此事召开紧急会议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并最终决定绕开蜗牛的生存地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选择另一个方向掘进。这使工期耽误了</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公司的成本支出一下子增加了</a:t>
            </a:r>
            <a:r>
              <a:rPr lang="en-US" altLang="zh-CN" sz="2200" dirty="0">
                <a:solidFill>
                  <a:srgbClr val="000000"/>
                </a:solidFill>
                <a:latin typeface="Times New Roman" panose="02020603050405020304" pitchFamily="18" charset="0"/>
                <a:cs typeface="Times New Roman" panose="02020603050405020304" pitchFamily="18" charset="0"/>
              </a:rPr>
              <a:t>897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万美元。许多人都认为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索里德公司为了几只小小的蜗牛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造成这么大的损失是不值得的。但他们的回答是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损失再大也不能将</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原因归咎</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蜗牛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因为它们原本就生存在那里。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商务印书馆出版的《新华字典》的最新修订版本第</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我们注意到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与前一版相比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在动物方面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删除了如下内容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毛皮可制衣物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鹌鹑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肉可以吃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肉细腻鲜美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肉可吃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角、皮、骨可做器物</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有关人士指出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这样的改动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是基于对生命的尊重。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719707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1656640733"/>
              </p:ext>
            </p:extLst>
          </p:nvPr>
        </p:nvGraphicFramePr>
        <p:xfrm>
          <a:off x="2001838" y="1268761"/>
          <a:ext cx="8115300" cy="2930525"/>
        </p:xfrm>
        <a:graphic>
          <a:graphicData uri="http://schemas.openxmlformats.org/presentationml/2006/ole">
            <mc:AlternateContent xmlns:mc="http://schemas.openxmlformats.org/markup-compatibility/2006">
              <mc:Choice xmlns:v="urn:schemas-microsoft-com:vml" Requires="v">
                <p:oleObj spid="_x0000_s1026" name="文档" r:id="rId5" imgW="3838966" imgH="1387490" progId="Word.Document.12">
                  <p:embed/>
                </p:oleObj>
              </mc:Choice>
              <mc:Fallback>
                <p:oleObj name="文档" r:id="rId5" imgW="3838966" imgH="1387490" progId="Word.Document.12">
                  <p:embed/>
                  <p:pic>
                    <p:nvPicPr>
                      <p:cNvPr id="2" name="对象 1"/>
                      <p:cNvPicPr/>
                      <p:nvPr/>
                    </p:nvPicPr>
                    <p:blipFill>
                      <a:blip r:embed="rId6"/>
                      <a:stretch>
                        <a:fillRect/>
                      </a:stretch>
                    </p:blipFill>
                    <p:spPr>
                      <a:xfrm>
                        <a:off x="2001838" y="1268761"/>
                        <a:ext cx="8115300" cy="2930525"/>
                      </a:xfrm>
                      <a:prstGeom prst="rect">
                        <a:avLst/>
                      </a:prstGeom>
                    </p:spPr>
                  </p:pic>
                </p:oleObj>
              </mc:Fallback>
            </mc:AlternateContent>
          </a:graphicData>
        </a:graphic>
      </p:graphicFrame>
      <p:sp>
        <p:nvSpPr>
          <p:cNvPr id="3" name="矩形 2"/>
          <p:cNvSpPr>
            <a:spLocks noChangeAspect="1"/>
          </p:cNvSpPr>
          <p:nvPr/>
        </p:nvSpPr>
        <p:spPr>
          <a:xfrm>
            <a:off x="2013752" y="4221089"/>
            <a:ext cx="8128000" cy="2529923"/>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海明威</a:t>
            </a:r>
            <a:r>
              <a:rPr lang="en-US" altLang="zh-CN" sz="2200" dirty="0">
                <a:solidFill>
                  <a:srgbClr val="000000"/>
                </a:solidFill>
                <a:latin typeface="Times New Roman" panose="02020603050405020304" pitchFamily="18" charset="0"/>
                <a:cs typeface="Times New Roman" panose="02020603050405020304" pitchFamily="18" charset="0"/>
              </a:rPr>
              <a:t>(1899—1961),</a:t>
            </a:r>
            <a:r>
              <a:rPr lang="zh-CN" altLang="zh-CN" sz="2200" dirty="0">
                <a:solidFill>
                  <a:srgbClr val="000000"/>
                </a:solidFill>
                <a:latin typeface="Times New Roman" panose="02020603050405020304" pitchFamily="18" charset="0"/>
                <a:cs typeface="Times New Roman" panose="02020603050405020304" pitchFamily="18" charset="0"/>
              </a:rPr>
              <a:t>美国小说家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一向以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文坛硬汉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著称。生于乡村医生家庭。他的一生经历丰富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富有传奇色彩。</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岁起进入报界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曾参加过两次世界大战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出生入死以致伤痕遍体。从小喜欢钓鱼、打猎、音乐和绘画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曾长期担任驻欧记者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并曾以记者</a:t>
            </a:r>
            <a:r>
              <a:rPr lang="zh-CN" altLang="en-US" sz="2200" dirty="0">
                <a:solidFill>
                  <a:srgbClr val="000000"/>
                </a:solidFill>
                <a:latin typeface="Times New Roman" panose="02020603050405020304" pitchFamily="18" charset="0"/>
                <a:cs typeface="Times New Roman" panose="02020603050405020304" pitchFamily="18" charset="0"/>
              </a:rPr>
              <a:t>的</a:t>
            </a:r>
            <a:r>
              <a:rPr lang="zh-CN" altLang="zh-CN" sz="2200" dirty="0">
                <a:solidFill>
                  <a:srgbClr val="000000"/>
                </a:solidFill>
                <a:latin typeface="Times New Roman" panose="02020603050405020304" pitchFamily="18" charset="0"/>
                <a:cs typeface="Times New Roman" panose="02020603050405020304" pitchFamily="18" charset="0"/>
              </a:rPr>
              <a:t>身份参加了第二次世界大战和西班牙内战。他的早期长篇小说《太阳照样升起》《永别了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武器》成为表现美国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迷惘的一代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的主要代表作。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7277613"/>
      </p:ext>
    </p:extLst>
  </p:cSld>
  <p:clrMapOvr>
    <a:masterClrMapping/>
  </p:clrMapOvr>
  <p:transition spd="slow">
    <p:cover dir="l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513600"/>
            <a:ext cx="8128000" cy="208480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他那简约有力的文体和多种现代派手法的出色运用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在美国文学中曾引起一场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许多欧美作家都明显受到他的影响。</a:t>
            </a:r>
            <a:r>
              <a:rPr lang="en-US" altLang="zh-CN" sz="2200" dirty="0">
                <a:solidFill>
                  <a:srgbClr val="000000"/>
                </a:solidFill>
                <a:latin typeface="Times New Roman" panose="02020603050405020304" pitchFamily="18" charset="0"/>
                <a:cs typeface="Times New Roman" panose="02020603050405020304" pitchFamily="18" charset="0"/>
              </a:rPr>
              <a:t>1954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因为他精通于叙事艺术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突出地表现在《老人与海》之中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以及他在当代风格中所发挥的影响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诺贝尔文学奖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1961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海明威因不堪老年病痛的折磨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开枪自杀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走完了辉煌的一生。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43551325"/>
      </p:ext>
    </p:extLst>
  </p:cSld>
  <p:clrMapOvr>
    <a:masterClrMapping/>
  </p:clrMapOvr>
  <p:transition spd="slow">
    <p:cover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1911736"/>
            <a:ext cx="8128000" cy="328852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本文取材于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年代的西班牙内战。</a:t>
            </a:r>
            <a:r>
              <a:rPr lang="en-US" altLang="zh-CN" sz="2200" dirty="0">
                <a:solidFill>
                  <a:srgbClr val="000000"/>
                </a:solidFill>
                <a:latin typeface="Times New Roman" panose="02020603050405020304" pitchFamily="18" charset="0"/>
                <a:cs typeface="Times New Roman" panose="02020603050405020304" pitchFamily="18" charset="0"/>
              </a:rPr>
              <a:t>1936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西班牙内战爆发。海明威不但与许多美国知名作家和学者一起捐款支援西班牙人民捍卫民主、反法西斯的正义斗争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而且作为战地记者三次深入前线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在炮火中写下了剧本《第五纵队》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并创作了长篇小说《丧钟为谁而鸣》。与前两部反映战争的作品不同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《桥边的老人》关注的不是英雄、正义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而是战争中的小人物、弱者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那些无辜的受害者。在这里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战争成了作者谴责的对象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对生命价值的珍视更令小说充满了悲悯的力量。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2691985"/>
      </p:ext>
    </p:extLst>
  </p:cSld>
  <p:clrMapOvr>
    <a:masterClrMapping/>
  </p:clrMapOvr>
  <p:transition spd="slow">
    <p:cover dir="l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2929944386"/>
              </p:ext>
            </p:extLst>
          </p:nvPr>
        </p:nvGraphicFramePr>
        <p:xfrm>
          <a:off x="2135560" y="1844824"/>
          <a:ext cx="8128000" cy="4267612"/>
        </p:xfrm>
        <a:graphic>
          <a:graphicData uri="http://schemas.openxmlformats.org/presentationml/2006/ole">
            <mc:AlternateContent xmlns:mc="http://schemas.openxmlformats.org/markup-compatibility/2006">
              <mc:Choice xmlns:v="urn:schemas-microsoft-com:vml" Requires="v">
                <p:oleObj spid="_x0000_s2050" name="文档" r:id="rId5" imgW="3896571" imgH="2045953" progId="Word.Document.12">
                  <p:embed/>
                </p:oleObj>
              </mc:Choice>
              <mc:Fallback>
                <p:oleObj name="文档" r:id="rId5" imgW="3896571" imgH="2045953" progId="Word.Document.12">
                  <p:embed/>
                  <p:pic>
                    <p:nvPicPr>
                      <p:cNvPr id="2" name="对象 1"/>
                      <p:cNvPicPr/>
                      <p:nvPr/>
                    </p:nvPicPr>
                    <p:blipFill>
                      <a:blip r:embed="rId6"/>
                      <a:stretch>
                        <a:fillRect/>
                      </a:stretch>
                    </p:blipFill>
                    <p:spPr>
                      <a:xfrm>
                        <a:off x="2135560" y="1844824"/>
                        <a:ext cx="8128000" cy="4267612"/>
                      </a:xfrm>
                      <a:prstGeom prst="rect">
                        <a:avLst/>
                      </a:prstGeom>
                    </p:spPr>
                  </p:pic>
                </p:oleObj>
              </mc:Fallback>
            </mc:AlternateContent>
          </a:graphicData>
        </a:graphic>
      </p:graphicFrame>
    </p:spTree>
    <p:extLst>
      <p:ext uri="{BB962C8B-B14F-4D97-AF65-F5344CB8AC3E}">
        <p14:creationId xmlns:p14="http://schemas.microsoft.com/office/powerpoint/2010/main" val="3720272386"/>
      </p:ext>
    </p:extLst>
  </p:cSld>
  <p:clrMapOvr>
    <a:masterClrMapping/>
  </p:clrMapOvr>
  <p:transition spd="slow">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3" name="对象 2"/>
          <p:cNvGraphicFramePr>
            <a:graphicFrameLocks noChangeAspect="1"/>
          </p:cNvGraphicFramePr>
          <p:nvPr>
            <p:extLst>
              <p:ext uri="{D42A27DB-BD31-4B8C-83A1-F6EECF244321}">
                <p14:modId xmlns:p14="http://schemas.microsoft.com/office/powerpoint/2010/main" val="899272688"/>
              </p:ext>
            </p:extLst>
          </p:nvPr>
        </p:nvGraphicFramePr>
        <p:xfrm>
          <a:off x="2032000" y="2140635"/>
          <a:ext cx="8128000" cy="2830730"/>
        </p:xfrm>
        <a:graphic>
          <a:graphicData uri="http://schemas.openxmlformats.org/presentationml/2006/ole">
            <mc:AlternateContent xmlns:mc="http://schemas.openxmlformats.org/markup-compatibility/2006">
              <mc:Choice xmlns:v="urn:schemas-microsoft-com:vml" Requires="v">
                <p:oleObj spid="_x0000_s3074" name="文档" r:id="rId5" imgW="3896571" imgH="1357249" progId="Word.Document.12">
                  <p:embed/>
                </p:oleObj>
              </mc:Choice>
              <mc:Fallback>
                <p:oleObj name="文档" r:id="rId5" imgW="3896571" imgH="1357249" progId="Word.Document.12">
                  <p:embed/>
                  <p:pic>
                    <p:nvPicPr>
                      <p:cNvPr id="3" name="对象 2"/>
                      <p:cNvPicPr/>
                      <p:nvPr/>
                    </p:nvPicPr>
                    <p:blipFill>
                      <a:blip r:embed="rId6"/>
                      <a:stretch>
                        <a:fillRect/>
                      </a:stretch>
                    </p:blipFill>
                    <p:spPr>
                      <a:xfrm>
                        <a:off x="2032000" y="2140635"/>
                        <a:ext cx="8128000" cy="2830730"/>
                      </a:xfrm>
                      <a:prstGeom prst="rect">
                        <a:avLst/>
                      </a:prstGeom>
                    </p:spPr>
                  </p:pic>
                </p:oleObj>
              </mc:Fallback>
            </mc:AlternateContent>
          </a:graphicData>
        </a:graphic>
      </p:graphicFrame>
    </p:spTree>
    <p:extLst>
      <p:ext uri="{BB962C8B-B14F-4D97-AF65-F5344CB8AC3E}">
        <p14:creationId xmlns:p14="http://schemas.microsoft.com/office/powerpoint/2010/main" val="4281912863"/>
      </p:ext>
    </p:extLst>
  </p:cSld>
  <p:clrMapOvr>
    <a:masterClrMapping/>
  </p:clrMapOvr>
  <p:transition spd="slow">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305209"/>
            <a:ext cx="8128000" cy="2501582"/>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蹒跚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腿脚不灵便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走路缓慢、摇摆的样子。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踯躅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在一个地方来回地走。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稀稀落落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状态词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稀稀拉拉。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茫然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完全不知道的样子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失意的样子。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木然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形容一动不动或面无表情、反应迟缓的样子。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12790874"/>
      </p:ext>
    </p:extLst>
  </p:cSld>
  <p:clrMapOvr>
    <a:masterClrMapping/>
  </p:clrMapOvr>
  <p:transition spd="slow">
    <p:strips dir="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00230" y="1700809"/>
            <a:ext cx="8128000" cy="208480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侦察</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侦查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我的任务是过桥去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侦察</a:t>
            </a:r>
            <a:r>
              <a:rPr lang="zh-CN" altLang="zh-CN" sz="2200" dirty="0">
                <a:solidFill>
                  <a:srgbClr val="000000"/>
                </a:solidFill>
                <a:latin typeface="Times New Roman" panose="02020603050405020304" pitchFamily="18" charset="0"/>
                <a:cs typeface="Times New Roman" panose="02020603050405020304" pitchFamily="18" charset="0"/>
              </a:rPr>
              <a:t>对岸的桥头堡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查明敌人究竟推进到了什么地点。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为了查清事故的原因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公安机关决定立案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侦查</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135560" y="3933056"/>
            <a:ext cx="8128000" cy="2091150"/>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暗中察看、了解、调查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但适用对象不同。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侦察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指为了弄清敌情、地形或其他有关作战的情况而进行活动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用于军事方面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侦查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是公安机关、国家安全机关和检察机关在刑事案件中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为了确定犯罪事实和证实犯罪嫌疑人、被告人确实有罪而进行调查及采取有关的强制措施。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846115" y="2564904"/>
            <a:ext cx="56651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464153" y="3342116"/>
            <a:ext cx="56651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0472741"/>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2389</Words>
  <Application>Microsoft Office PowerPoint</Application>
  <PresentationFormat>宽屏</PresentationFormat>
  <Paragraphs>123</Paragraphs>
  <Slides>26</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36" baseType="lpstr">
      <vt:lpstr>NEU-BZ-S92</vt:lpstr>
      <vt:lpstr>等线</vt:lpstr>
      <vt:lpstr>等线 Light</vt:lpstr>
      <vt:lpstr>黑体</vt:lpstr>
      <vt:lpstr>楷体</vt:lpstr>
      <vt:lpstr>微软雅黑</vt:lpstr>
      <vt:lpstr>Arial</vt:lpstr>
      <vt:lpstr>Times New Roman</vt:lpstr>
      <vt:lpstr>Office 主题​​</vt:lpstr>
      <vt:lpstr>文档</vt:lpstr>
      <vt:lpstr>桥边的老人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creator>
  <cp:lastModifiedBy> </cp:lastModifiedBy>
  <cp:revision>2</cp:revision>
  <dcterms:created xsi:type="dcterms:W3CDTF">2018-12-18T11:00:13Z</dcterms:created>
  <dcterms:modified xsi:type="dcterms:W3CDTF">2019-05-23T02:26:47Z</dcterms:modified>
</cp:coreProperties>
</file>