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74" r:id="rId2"/>
    <p:sldId id="304" r:id="rId3"/>
    <p:sldId id="305" r:id="rId4"/>
    <p:sldId id="306" r:id="rId5"/>
    <p:sldId id="263" r:id="rId6"/>
    <p:sldId id="264" r:id="rId7"/>
    <p:sldId id="307" r:id="rId8"/>
    <p:sldId id="265"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10" name="组合 9"/>
          <p:cNvGrpSpPr/>
          <p:nvPr userDrawn="1"/>
        </p:nvGrpSpPr>
        <p:grpSpPr>
          <a:xfrm>
            <a:off x="4839394" y="-27384"/>
            <a:ext cx="1443037" cy="880109"/>
            <a:chOff x="11613" y="1584001"/>
            <a:chExt cx="1443037" cy="733424"/>
          </a:xfrm>
        </p:grpSpPr>
        <p:pic>
          <p:nvPicPr>
            <p:cNvPr id="11" name="图片 1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12" name="TextBox 8">
              <a:hlinkClick r:id="rId3" action="ppaction://hlinksldjump"/>
            </p:cNvPr>
            <p:cNvSpPr txBox="1"/>
            <p:nvPr userDrawn="1"/>
          </p:nvSpPr>
          <p:spPr>
            <a:xfrm>
              <a:off x="230198" y="178188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内容感知</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737" y="17904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合作探究</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22711" y="245845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结构图解</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slide" Target="../slides/slide5.xml"/><Relationship Id="rId4" Type="http://schemas.openxmlformats.org/officeDocument/2006/relationships/slideLayout" Target="../slideLayouts/slideLayout4.xml"/><Relationship Id="rId9" Type="http://schemas.openxmlformats.org/officeDocument/2006/relationships/slide" Target="../slides/slid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45955"/>
            <a:ext cx="2722361" cy="523230"/>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第一节</a:t>
            </a:r>
            <a:r>
              <a:rPr lang="zh-CN" altLang="zh-CN" sz="1600" dirty="0" smtClean="0"/>
              <a:t>　</a:t>
            </a:r>
            <a:r>
              <a:rPr lang="zh-CN" altLang="zh-CN" sz="1600" b="1" dirty="0" smtClean="0"/>
              <a:t>语不惊人死不休</a:t>
            </a:r>
            <a:r>
              <a:rPr lang="zh-CN" altLang="zh-CN" sz="1600" dirty="0" smtClean="0"/>
              <a:t/>
            </a:r>
            <a:br>
              <a:rPr lang="zh-CN" altLang="zh-CN" sz="1600" dirty="0" smtClean="0"/>
            </a:br>
            <a:r>
              <a:rPr lang="en-US" altLang="zh-CN" sz="1600" dirty="0" smtClean="0"/>
              <a:t>        ——</a:t>
            </a:r>
            <a:r>
              <a:rPr lang="zh-CN" altLang="zh-CN" sz="1600" dirty="0" smtClean="0"/>
              <a:t>选词和炼句</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5767"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合作探究</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53097" y="26005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结构图解</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6" name="TextBox 24">
            <a:hlinkClick r:id="rId10" action="ppaction://hlinksldjump"/>
          </p:cNvPr>
          <p:cNvSpPr txBox="1"/>
          <p:nvPr userDrawn="1"/>
        </p:nvSpPr>
        <p:spPr>
          <a:xfrm>
            <a:off x="5057889"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内容感知</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924944"/>
            <a:ext cx="6203032" cy="576064"/>
          </a:xfrm>
        </p:spPr>
        <p:txBody>
          <a:bodyPr/>
          <a:lstStyle/>
          <a:p>
            <a:r>
              <a:rPr lang="zh-CN" altLang="zh-CN" dirty="0"/>
              <a:t>第六</a:t>
            </a:r>
            <a:r>
              <a:rPr lang="zh-CN" altLang="zh-CN" dirty="0" smtClean="0"/>
              <a:t>课</a:t>
            </a:r>
            <a:r>
              <a:rPr lang="en-US" altLang="zh-CN" dirty="0" smtClean="0"/>
              <a:t>  </a:t>
            </a:r>
            <a:r>
              <a:rPr lang="zh-CN" altLang="zh-CN" dirty="0" smtClean="0"/>
              <a:t>语言</a:t>
            </a:r>
            <a:r>
              <a:rPr lang="zh-CN" altLang="zh-CN" dirty="0"/>
              <a:t>的艺术</a:t>
            </a:r>
          </a:p>
        </p:txBody>
      </p:sp>
    </p:spTree>
    <p:extLst>
      <p:ext uri="{BB962C8B-B14F-4D97-AF65-F5344CB8AC3E}">
        <p14:creationId xmlns:p14="http://schemas.microsoft.com/office/powerpoint/2010/main" xmlns="" val="591445002"/>
      </p:ext>
    </p:extLst>
  </p:cSld>
  <p:clrMapOvr>
    <a:masterClrMapping/>
  </p:clrMapOvr>
  <p:transition spd="slow">
    <p:blind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7075138"/>
              </p:ext>
            </p:extLst>
          </p:nvPr>
        </p:nvGraphicFramePr>
        <p:xfrm>
          <a:off x="1131020" y="876525"/>
          <a:ext cx="7185396" cy="6286500"/>
        </p:xfrm>
        <a:graphic>
          <a:graphicData uri="http://schemas.openxmlformats.org/presentationml/2006/ole">
            <p:oleObj spid="_x0000_s1026" name="文档" r:id="rId3" imgW="3946425" imgH="3452998" progId="Word.Document.12">
              <p:embed/>
            </p:oleObj>
          </a:graphicData>
        </a:graphic>
      </p:graphicFrame>
    </p:spTree>
    <p:extLst>
      <p:ext uri="{BB962C8B-B14F-4D97-AF65-F5344CB8AC3E}">
        <p14:creationId xmlns:p14="http://schemas.microsoft.com/office/powerpoint/2010/main" xmlns="" val="1785750811"/>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49098"/>
            <a:ext cx="6203032" cy="927757"/>
          </a:xfrm>
        </p:spPr>
        <p:txBody>
          <a:bodyPr/>
          <a:lstStyle/>
          <a:p>
            <a:r>
              <a:rPr lang="zh-CN" altLang="zh-CN" b="1" dirty="0"/>
              <a:t>第一节</a:t>
            </a:r>
            <a:r>
              <a:rPr lang="zh-CN" altLang="zh-CN" dirty="0"/>
              <a:t>　</a:t>
            </a:r>
            <a:r>
              <a:rPr lang="zh-CN" altLang="zh-CN" b="1" dirty="0"/>
              <a:t>语不惊人死</a:t>
            </a:r>
            <a:r>
              <a:rPr lang="zh-CN" altLang="zh-CN" b="1" dirty="0" smtClean="0"/>
              <a:t>不休</a:t>
            </a:r>
            <a:r>
              <a:rPr lang="en-US" altLang="zh-CN" dirty="0" smtClean="0"/>
              <a:t>——</a:t>
            </a:r>
            <a:r>
              <a:rPr lang="zh-CN" altLang="zh-CN" dirty="0"/>
              <a:t>选词和炼句</a:t>
            </a:r>
          </a:p>
        </p:txBody>
      </p:sp>
    </p:spTree>
    <p:extLst>
      <p:ext uri="{BB962C8B-B14F-4D97-AF65-F5344CB8AC3E}">
        <p14:creationId xmlns:p14="http://schemas.microsoft.com/office/powerpoint/2010/main" xmlns="" val="2455959878"/>
      </p:ext>
    </p:extLst>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93500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一字之师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一字之师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的故事甚多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历来传为美谈。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清代林则徐的女婿沈葆桢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年轻时很自负。有一次他写了一首《咏月》诗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其中有两句道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一钩已足明天下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何必清辉满十分。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林则徐看后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马上提笔把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字自满情绪严重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况</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字才为得壮志凌云。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沈葆桢叹服拜谢。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rPr>
              <a:t>30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人民教育家陶行知赞扬某小学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有个学校真奇怪</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大孩自动教小孩。七十二行皆先生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先生不在学生在。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有个才八九岁的女生提出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既然大孩能自动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难道小孩就不能自动吗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大孩能教小孩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小孩就不能教大孩吗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我看应该改为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小孩自动教小孩</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陶行知惊喜不已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当即把诗中的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字改为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字。事后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陶行知逢人便夸</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这个小女孩可真是我的</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一字之师</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3836836013"/>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64904"/>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一些经典名篇之所以能流传千古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就是因为它们不仅仅表达了积极健康的思想感情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而且用词造句都做到了规范、平实、简洁、优美。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吟安一个字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拈断数茎须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就表明了古人对炼字、炼句的重视。本节研究了语言的选词和炼句的有关问题。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plit dir="in"/>
      </p:transition>
    </mc:Choice>
    <mc:Fallback>
      <p:transition spd="slow">
        <p:split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什么是选词炼句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选词就是从丰富的词汇中选用恰当的词语生动准确地反映客观事物和表达思想感情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炼句就是对句子进行锤炼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要求我们不仅把句子写得准确流畅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还应该在句子中表现出丰富的情味。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选择和运用词语的主要方法有哪些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精心挑选关键词语。古人作诗行文常常讲究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就是指要用一个最关键最恰当的词来表达该句甚至全文的主旨和意趣。</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恰当使用修饰词语。经过恰当的修饰点染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不仅能增加信息量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而且会使语句更富于感情色彩。</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注意词语的巧妙搭配。词语巧妙地配合使用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能大大增强表达效果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往往也会给人留下深刻的印象。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764704"/>
            <a:ext cx="8128000" cy="8644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选择词语的标准是什么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A38.eps" descr="id:2147487936;FounderCES"/>
          <p:cNvPicPr/>
          <p:nvPr/>
        </p:nvPicPr>
        <p:blipFill>
          <a:blip r:embed="rId2" cstate="print"/>
          <a:stretch>
            <a:fillRect/>
          </a:stretch>
        </p:blipFill>
        <p:spPr>
          <a:xfrm>
            <a:off x="1115616" y="1628443"/>
            <a:ext cx="6264696" cy="2122562"/>
          </a:xfrm>
          <a:prstGeom prst="rect">
            <a:avLst/>
          </a:prstGeom>
        </p:spPr>
      </p:pic>
      <p:sp>
        <p:nvSpPr>
          <p:cNvPr id="5" name="矩形 4"/>
          <p:cNvSpPr>
            <a:spLocks noChangeAspect="1"/>
          </p:cNvSpPr>
          <p:nvPr/>
        </p:nvSpPr>
        <p:spPr>
          <a:xfrm>
            <a:off x="508000" y="3788669"/>
            <a:ext cx="8128000" cy="8644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锤炼句子的基本要求是什么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a39.eps" descr="id:2147487943;FounderCES"/>
          <p:cNvPicPr/>
          <p:nvPr/>
        </p:nvPicPr>
        <p:blipFill>
          <a:blip r:embed="rId3" cstate="print"/>
          <a:stretch>
            <a:fillRect/>
          </a:stretch>
        </p:blipFill>
        <p:spPr>
          <a:xfrm>
            <a:off x="1979712" y="4396735"/>
            <a:ext cx="5030902" cy="2415899"/>
          </a:xfrm>
          <a:prstGeom prst="rect">
            <a:avLst/>
          </a:prstGeom>
        </p:spPr>
      </p:pic>
    </p:spTree>
    <p:extLst>
      <p:ext uri="{BB962C8B-B14F-4D97-AF65-F5344CB8AC3E}">
        <p14:creationId xmlns:p14="http://schemas.microsoft.com/office/powerpoint/2010/main" xmlns="" val="652599040"/>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down)">
                                      <p:cBhvr>
                                        <p:cTn id="15" dur="500"/>
                                        <p:tgtEl>
                                          <p:spTgt spid="5">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545840900"/>
              </p:ext>
            </p:extLst>
          </p:nvPr>
        </p:nvGraphicFramePr>
        <p:xfrm>
          <a:off x="508000" y="2668208"/>
          <a:ext cx="8128000" cy="1775583"/>
        </p:xfrm>
        <a:graphic>
          <a:graphicData uri="http://schemas.openxmlformats.org/presentationml/2006/ole">
            <p:oleObj spid="_x0000_s2050" name="文档" r:id="rId3" imgW="3837032" imgH="838770"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299</TotalTime>
  <Words>492</Words>
  <Application>Microsoft Office PowerPoint</Application>
  <PresentationFormat>全屏显示(4:3)</PresentationFormat>
  <Paragraphs>15</Paragraphs>
  <Slides>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10" baseType="lpstr">
      <vt:lpstr>测控设计模板14新</vt:lpstr>
      <vt:lpstr>文档</vt:lpstr>
      <vt:lpstr>第六课  语言的艺术</vt:lpstr>
      <vt:lpstr>幻灯片 2</vt:lpstr>
      <vt:lpstr>第一节　语不惊人死不休——选词和炼句</vt:lpstr>
      <vt:lpstr>幻灯片 4</vt:lpstr>
      <vt:lpstr>幻灯片 5</vt:lpstr>
      <vt:lpstr>幻灯片 6</vt:lpstr>
      <vt:lpstr>幻灯片 7</vt:lpstr>
      <vt:lpstr>幻灯片 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dbc</dc:creator>
  <dc:description>语文备课大师【全免费】</dc:description>
  <cp:lastModifiedBy>Administrator</cp:lastModifiedBy>
  <cp:revision>语文备课大师【全免费】</cp:revision>
  <dcterms:created xsi:type="dcterms:W3CDTF">2016-04-22T00:11:50Z</dcterms:created>
  <dcterms:modified xsi:type="dcterms:W3CDTF">2017-11-03T12:47:46Z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