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customXml/itemProps24.xml" ContentType="application/vnd.openxmlformats-officedocument.customXmlProperties+xml"/>
  <Override PartName="/customXml/itemProps71.xml" ContentType="application/vnd.openxmlformats-officedocument.customXmlProperties+xml"/>
  <Override PartName="/customXml/itemProps113.xml" ContentType="application/vnd.openxmlformats-officedocument.customXmlProperties+xml"/>
  <Override PartName="/customXml/itemProps160.xml" ContentType="application/vnd.openxmlformats-officedocument.customXmlProperties+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notesSlides/notesSlide41.xml" ContentType="application/vnd.openxmlformats-officedocument.presentationml.notesSlide+xml"/>
  <Override PartName="/customXml/itemProps87.xml" ContentType="application/vnd.openxmlformats-officedocument.customXmlProperties+xml"/>
  <Override PartName="/ppt/slides/slide158.xml" ContentType="application/vnd.openxmlformats-officedocument.presentationml.slide+xml"/>
  <Override PartName="/customXml/itemProps129.xml" ContentType="application/vnd.openxmlformats-officedocument.customXmlProperties+xml"/>
  <Override PartName="/ppt/slides/slide136.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customXml/itemProps107.xml" ContentType="application/vnd.openxmlformats-officedocument.customXmlProperties+xml"/>
  <Override PartName="/customXml/itemProps154.xml" ContentType="application/vnd.openxmlformats-officedocument.customXmlProperties+xml"/>
  <Override PartName="/ppt/slides/slide88.xml" ContentType="application/vnd.openxmlformats-officedocument.presentationml.slide+xml"/>
  <Override PartName="/ppt/notesSlides/notesSlide135.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notesSlides/notesSlide79.xml" ContentType="application/vnd.openxmlformats-officedocument.presentationml.notesSlide+xml"/>
  <Override PartName="/customXml/itemProps43.xml" ContentType="application/vnd.openxmlformats-officedocument.customXmlProperties+xml"/>
  <Override PartName="/customXml/itemProps90.xml" ContentType="application/vnd.openxmlformats-officedocument.customXmlProperties+xml"/>
  <Override PartName="/customXml/itemProps132.xml" ContentType="application/vnd.openxmlformats-officedocument.customXmlProperties+xml"/>
  <Override PartName="/ppt/theme/theme2.xml" ContentType="application/vnd.openxmlformats-officedocument.them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customXml/itemProps21.xml" ContentType="application/vnd.openxmlformats-officedocument.customXmlProperties+xml"/>
  <Override PartName="/customXml/itemProps110.xml" ContentType="application/vnd.openxmlformats-officedocument.customXmlProperties+xml"/>
  <Override PartName="/ppt/slides/slide44.xml" ContentType="application/vnd.openxmlformats-officedocument.presentationml.slide+xml"/>
  <Override PartName="/ppt/slides/slide91.xml" ContentType="application/vnd.openxmlformats-officedocument.presentationml.slide+xml"/>
  <Override PartName="/ppt/slides/slide22.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customXml/itemProps59.xml" ContentType="application/vnd.openxmlformats-officedocument.customXmlProperties+xml"/>
  <Override PartName="/ppt/notesSlides/notesSlide129.xml" ContentType="application/vnd.openxmlformats-officedocument.presentationml.notesSlide+xml"/>
  <Override PartName="/customXml/itemProps7.xml" ContentType="application/vnd.openxmlformats-officedocument.customXmlProperties+xml"/>
  <Override PartName="/customXml/itemProps148.xml" ContentType="application/vnd.openxmlformats-officedocument.customXmlProperties+xml"/>
  <Override PartName="/ppt/slides/slide108.xml" ContentType="application/vnd.openxmlformats-officedocument.presentationml.slide+xml"/>
  <Override PartName="/ppt/slides/slide155.xml" ContentType="application/vnd.openxmlformats-officedocument.presentationml.slide+xml"/>
  <Override PartName="/customXml/itemProps37.xml" ContentType="application/vnd.openxmlformats-officedocument.customXmlProperties+xml"/>
  <Override PartName="/customXml/itemProps84.xml" ContentType="application/vnd.openxmlformats-officedocument.customXmlProperties+xml"/>
  <Override PartName="/customXml/itemProps126.xml" ContentType="application/vnd.openxmlformats-officedocument.customXmlProperties+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customXml/itemProps15.xml" ContentType="application/vnd.openxmlformats-officedocument.customXmlProperties+xml"/>
  <Override PartName="/customXml/itemProps62.xml" ContentType="application/vnd.openxmlformats-officedocument.customXmlProperties+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customXml/itemProps104.xml" ContentType="application/vnd.openxmlformats-officedocument.customXmlProperties+xml"/>
  <Override PartName="/customXml/itemProps151.xml" ContentType="application/vnd.openxmlformats-officedocument.customXmlProperties+xml"/>
  <Override PartName="/ppt/slides/slide111.xml" ContentType="application/vnd.openxmlformats-officedocument.presentationml.slide+xml"/>
  <Override PartName="/ppt/notesSlides/notesSlide29.xml" ContentType="application/vnd.openxmlformats-officedocument.presentationml.notesSlide+xml"/>
  <Override PartName="/ppt/notesSlides/notesSlide76.xml" ContentType="application/vnd.openxmlformats-officedocument.presentationml.notesSlide+xml"/>
  <Override PartName="/customXml/itemProps40.xml" ContentType="application/vnd.openxmlformats-officedocument.customXmlProperties+xml"/>
  <Override PartName="/ppt/slides/slide16.xml" ContentType="application/vnd.openxmlformats-officedocument.presentationml.slide+xml"/>
  <Override PartName="/ppt/slides/slide63.xml" ContentType="application/vnd.openxmlformats-officedocument.presentationml.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54.xml" ContentType="application/vnd.openxmlformats-officedocument.presentationml.notesSlide+xml"/>
  <Override PartName="/ppt/slides/slide149.xml" ContentType="application/vnd.openxmlformats-officedocument.presentationml.slide+xml"/>
  <Override PartName="/ppt/notesSlides/notesSlide32.xml" ContentType="application/vnd.openxmlformats-officedocument.presentationml.notesSlide+xml"/>
  <Override PartName="/customXml/itemProps78.xml" ContentType="application/vnd.openxmlformats-officedocument.customXmlProperties+xml"/>
  <Override PartName="/ppt/notesSlides/notesSlide148.xml" ContentType="application/vnd.openxmlformats-officedocument.presentationml.notesSlide+xml"/>
  <Override PartName="/customXml/itemProps67.xml" ContentType="application/vnd.openxmlformats-officedocument.customXmlProperties+xml"/>
  <Override PartName="/customXml/itemProps109.xml" ContentType="application/vnd.openxmlformats-officedocument.customXmlProperties+xml"/>
  <Override PartName="/customXml/itemProps156.xml" ContentType="application/vnd.openxmlformats-officedocument.customXmlProperties+xml"/>
  <Override PartName="/ppt/slides/slide7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notesSlides/notesSlide137.xml" ContentType="application/vnd.openxmlformats-officedocument.presentationml.notesSlide+xml"/>
  <Override PartName="/customXml/itemProps4.xml" ContentType="application/vnd.openxmlformats-officedocument.customXmlProperties+xml"/>
  <Override PartName="/customXml/itemProps56.xml" ContentType="application/vnd.openxmlformats-officedocument.customXmlProperties+xml"/>
  <Override PartName="/customXml/itemProps145.xml" ContentType="application/vnd.openxmlformats-officedocument.customXmlProperties+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notesSlides/notesSlide126.xml" ContentType="application/vnd.openxmlformats-officedocument.presentationml.notesSlide+xml"/>
  <Override PartName="/customXml/itemProps34.xml" ContentType="application/vnd.openxmlformats-officedocument.customXmlProperties+xml"/>
  <Override PartName="/customXml/itemProps45.xml" ContentType="application/vnd.openxmlformats-officedocument.customXmlProperties+xml"/>
  <Override PartName="/customXml/itemProps81.xml" ContentType="application/vnd.openxmlformats-officedocument.customXmlProperties+xml"/>
  <Override PartName="/customXml/itemProps92.xml" ContentType="application/vnd.openxmlformats-officedocument.customXmlProperties+xml"/>
  <Override PartName="/customXml/itemProps123.xml" ContentType="application/vnd.openxmlformats-officedocument.customXmlProperties+xml"/>
  <Override PartName="/customXml/itemProps134.xml" ContentType="application/vnd.openxmlformats-officedocument.customXmlProperties+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51.xml" ContentType="application/vnd.openxmlformats-officedocument.presentationml.notesSlide+xml"/>
  <Override PartName="/ppt/notesSlides/notesSlide162.xml" ContentType="application/vnd.openxmlformats-officedocument.presentationml.notesSlide+xml"/>
  <Override PartName="/customXml/itemProps23.xml" ContentType="application/vnd.openxmlformats-officedocument.customXmlProperties+xml"/>
  <Override PartName="/customXml/itemProps70.xml" ContentType="application/vnd.openxmlformats-officedocument.customXmlProperties+xml"/>
  <Override PartName="/customXml/itemProps112.xml" ContentType="application/vnd.openxmlformats-officedocument.customXmlProperties+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notesSlides/notesSlide140.xml" ContentType="application/vnd.openxmlformats-officedocument.presentationml.notesSlide+xml"/>
  <Override PartName="/customXml/itemProps12.xml" ContentType="application/vnd.openxmlformats-officedocument.customXmlProperties+xml"/>
  <Override PartName="/customXml/itemProps101.xml" ContentType="application/vnd.openxmlformats-officedocument.customXmlProperties+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51.xml" ContentType="application/vnd.openxmlformats-officedocument.presentationml.notesSlide+xml"/>
  <Override PartName="/customXml/itemProps9.xml" ContentType="application/vnd.openxmlformats-officedocument.customXmlProperties+xml"/>
  <Override PartName="/customXml/itemProps97.xml" ContentType="application/vnd.openxmlformats-officedocument.customXmlProperties+xml"/>
  <Override PartName="/customXml/itemProps139.xml" ContentType="application/vnd.openxmlformats-officedocument.customXmlProperties+xml"/>
  <Override PartName="/ppt/slides/slide157.xml" ContentType="application/vnd.openxmlformats-officedocument.presentationml.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86.xml" ContentType="application/vnd.openxmlformats-officedocument.customXmlProperties+xml"/>
  <Override PartName="/customXml/itemProps128.xml" ContentType="application/vnd.openxmlformats-officedocument.customXmlProperties+xml"/>
  <Override PartName="/ppt/slides/slide9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customXml/itemProps17.xml" ContentType="application/vnd.openxmlformats-officedocument.customXmlProperties+xml"/>
  <Override PartName="/customXml/itemProps28.xml" ContentType="application/vnd.openxmlformats-officedocument.customXmlProperties+xml"/>
  <Override PartName="/customXml/itemProps64.xml" ContentType="application/vnd.openxmlformats-officedocument.customXmlProperties+xml"/>
  <Override PartName="/customXml/itemProps75.xml" ContentType="application/vnd.openxmlformats-officedocument.customXmlProperties+xml"/>
  <Override PartName="/customXml/itemProps117.xml" ContentType="application/vnd.openxmlformats-officedocument.customXmlProperties+xml"/>
  <Override PartName="/customXml/itemProps164.xml" ContentType="application/vnd.openxmlformats-officedocument.customXmlProperties+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customXml/itemProps53.xml" ContentType="application/vnd.openxmlformats-officedocument.customXmlProperties+xml"/>
  <Override PartName="/customXml/itemProps106.xml" ContentType="application/vnd.openxmlformats-officedocument.customXmlProperties+xml"/>
  <Override PartName="/customXml/itemProps142.xml" ContentType="application/vnd.openxmlformats-officedocument.customXmlProperties+xml"/>
  <Override PartName="/customXml/itemProps153.xml" ContentType="application/vnd.openxmlformats-officedocument.customXmlPropertie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customXml/itemProps1.xml" ContentType="application/vnd.openxmlformats-officedocument.customXmlProperties+xml"/>
  <Override PartName="/customXml/itemProps42.xml" ContentType="application/vnd.openxmlformats-officedocument.customXmlProperties+xml"/>
  <Override PartName="/customXml/itemProps13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notesSlides/notesSlide67.xml" ContentType="application/vnd.openxmlformats-officedocument.presentationml.notesSlide+xml"/>
  <Override PartName="/ppt/notesSlides/notesSlide112.xml" ContentType="application/vnd.openxmlformats-officedocument.presentationml.notesSlide+xml"/>
  <Override PartName="/customXml/itemProps31.xml" ContentType="application/vnd.openxmlformats-officedocument.customXmlProperties+xml"/>
  <Override PartName="/customXml/itemProps120.xml" ContentType="application/vnd.openxmlformats-officedocument.customXmlPropertie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customXml/itemProps20.xml" ContentType="application/vnd.openxmlformats-officedocument.customXmlProperties+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customXml/itemProps69.xml" ContentType="application/vnd.openxmlformats-officedocument.customXmlProperties+xml"/>
  <Override PartName="/customXml/itemProps158.xml" ContentType="application/vnd.openxmlformats-officedocument.customXmlProperties+xml"/>
  <Override PartName="/ppt/slides/slide129.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147.xml" ContentType="application/vnd.openxmlformats-officedocument.customXmlProperties+xml"/>
  <Override PartName="/ppt/slides/slide118.xml" ContentType="application/vnd.openxmlformats-officedocument.presentationml.slide+xml"/>
  <Override PartName="/ppt/notesSlides/notesSlide128.xml" ContentType="application/vnd.openxmlformats-officedocument.presentationml.notesSlide+xml"/>
  <Override PartName="/customXml/itemProps36.xml" ContentType="application/vnd.openxmlformats-officedocument.customXmlProperties+xml"/>
  <Override PartName="/customXml/itemProps47.xml" ContentType="application/vnd.openxmlformats-officedocument.customXmlProperties+xml"/>
  <Override PartName="/customXml/itemProps83.xml" ContentType="application/vnd.openxmlformats-officedocument.customXmlProperties+xml"/>
  <Override PartName="/customXml/itemProps94.xml" ContentType="application/vnd.openxmlformats-officedocument.customXmlProperties+xml"/>
  <Override PartName="/customXml/itemProps136.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customXml/itemProps25.xml" ContentType="application/vnd.openxmlformats-officedocument.customXmlProperties+xml"/>
  <Override PartName="/customXml/itemProps72.xml" ContentType="application/vnd.openxmlformats-officedocument.customXmlProperties+xml"/>
  <Override PartName="/customXml/itemProps114.xml" ContentType="application/vnd.openxmlformats-officedocument.customXmlProperties+xml"/>
  <Override PartName="/customXml/itemProps125.xml" ContentType="application/vnd.openxmlformats-officedocument.customXmlProperties+xml"/>
  <Override PartName="/customXml/itemProps161.xml" ContentType="application/vnd.openxmlformats-officedocument.customXmlPropertie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customXml/itemProps103.xml" ContentType="application/vnd.openxmlformats-officedocument.customXmlProperties+xml"/>
  <Override PartName="/customXml/itemProps150.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customXml/itemProps99.xml" ContentType="application/vnd.openxmlformats-officedocument.customXmlProperties+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Override PartName="/customXml/itemProps88.xml" ContentType="application/vnd.openxmlformats-officedocument.customXmlProperties+xml"/>
  <Override PartName="/ppt/slides/slide148.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customXml/itemProps77.xml" ContentType="application/vnd.openxmlformats-officedocument.customXmlProperties+xml"/>
  <Override PartName="/customXml/itemProps119.xml" ContentType="application/vnd.openxmlformats-officedocument.customXmlProperties+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notesSlides/notesSlide147.xml" ContentType="application/vnd.openxmlformats-officedocument.presentationml.notesSlide+xml"/>
  <Override PartName="/customXml/itemProps19.xml" ContentType="application/vnd.openxmlformats-officedocument.customXmlProperties+xml"/>
  <Override PartName="/customXml/itemProps55.xml" ContentType="application/vnd.openxmlformats-officedocument.customXmlProperties+xml"/>
  <Override PartName="/customXml/itemProps66.xml" ContentType="application/vnd.openxmlformats-officedocument.customXmlProperties+xml"/>
  <Override PartName="/customXml/itemProps108.xml" ContentType="application/vnd.openxmlformats-officedocument.customXmlProperties+xml"/>
  <Override PartName="/customXml/itemProps144.xml" ContentType="application/vnd.openxmlformats-officedocument.customXmlProperties+xml"/>
  <Override PartName="/customXml/itemProps155.xml" ContentType="application/vnd.openxmlformats-officedocument.customXmlProperties+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44.xml" ContentType="application/vnd.openxmlformats-officedocument.customXmlProperties+xml"/>
  <Override PartName="/customXml/itemProps91.xml" ContentType="application/vnd.openxmlformats-officedocument.customXmlProperties+xml"/>
  <Override PartName="/customXml/itemProps133.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customXml/itemProps122.xml" ContentType="application/vnd.openxmlformats-officedocument.customXmlPropertie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100.xml" ContentType="application/vnd.openxmlformats-officedocument.customXmlProperties+xml"/>
  <Override PartName="/customXml/itemProps111.xml" ContentType="application/vnd.openxmlformats-officedocument.customXmlProperties+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customXml/itemProps8.xml" ContentType="application/vnd.openxmlformats-officedocument.customXmlProperties+xml"/>
  <Override PartName="/customXml/itemProps149.xml" ContentType="application/vnd.openxmlformats-officedocument.customXmlProperties+xml"/>
  <Override PartName="/ppt/notesSlides/notesSlide50.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85.xml" ContentType="application/vnd.openxmlformats-officedocument.customXmlProperties+xml"/>
  <Override PartName="/customXml/itemProps96.xml" ContentType="application/vnd.openxmlformats-officedocument.customXmlProperties+xml"/>
  <Override PartName="/customXml/itemProps138.xml" ContentType="application/vnd.openxmlformats-officedocument.customXmlProperties+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customXml/itemProps27.xml" ContentType="application/vnd.openxmlformats-officedocument.customXmlProperties+xml"/>
  <Override PartName="/customXml/itemProps74.xml" ContentType="application/vnd.openxmlformats-officedocument.customXmlProperties+xml"/>
  <Override PartName="/customXml/itemProps116.xml" ContentType="application/vnd.openxmlformats-officedocument.customXmlProperties+xml"/>
  <Override PartName="/customXml/itemProps127.xml" ContentType="application/vnd.openxmlformats-officedocument.customXmlProperties+xml"/>
  <Override PartName="/customXml/itemProps163.xml" ContentType="application/vnd.openxmlformats-officedocument.customXmlProperties+xml"/>
  <Override PartName="/ppt/slides/slide97.xml" ContentType="application/vnd.openxmlformats-officedocument.presentationml.slide+xml"/>
  <Override PartName="/ppt/slides/slide134.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customXml/itemProps16.xml" ContentType="application/vnd.openxmlformats-officedocument.customXmlProperties+xml"/>
  <Override PartName="/customXml/itemProps63.xml" ContentType="application/vnd.openxmlformats-officedocument.customXmlProperties+xml"/>
  <Override PartName="/customXml/itemProps105.xml" ContentType="application/vnd.openxmlformats-officedocument.customXmlProperties+xml"/>
  <Override PartName="/customXml/itemProps152.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customXml/itemProps41.xml" ContentType="application/vnd.openxmlformats-officedocument.customXmlProperties+xml"/>
  <Override PartName="/customXml/itemProps52.xml" ContentType="application/vnd.openxmlformats-officedocument.customXmlProperties+xml"/>
  <Override PartName="/customXml/itemProps141.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customXml/itemProps30.xml" ContentType="application/vnd.openxmlformats-officedocument.customXmlProperties+xml"/>
  <Override PartName="/customXml/itemProps130.xml" ContentType="application/vnd.openxmlformats-officedocument.customXmlProperties+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customXml/itemProps79.xml" ContentType="application/vnd.openxmlformats-officedocument.customXmlProperties+xml"/>
  <Override PartName="/ppt/slides/slide139.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customXml/itemProps57.xml" ContentType="application/vnd.openxmlformats-officedocument.customXmlProperties+xml"/>
  <Override PartName="/customXml/itemProps68.xml" ContentType="application/vnd.openxmlformats-officedocument.customXmlProperties+xml"/>
  <Override PartName="/customXml/itemProps146.xml" ContentType="application/vnd.openxmlformats-officedocument.customXmlProperties+xml"/>
  <Override PartName="/customXml/itemProps157.xml" ContentType="application/vnd.openxmlformats-officedocument.customXmlProperties+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customXml/itemProps5.xml" ContentType="application/vnd.openxmlformats-officedocument.customXmlProperties+xml"/>
  <Override PartName="/customXml/itemProps46.xml" ContentType="application/vnd.openxmlformats-officedocument.customXmlProperties+xml"/>
  <Override PartName="/customXml/itemProps93.xml" ContentType="application/vnd.openxmlformats-officedocument.customXmlProperties+xml"/>
  <Override PartName="/customXml/itemProps135.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customXml/itemProps35.xml" ContentType="application/vnd.openxmlformats-officedocument.customXmlProperties+xml"/>
  <Override PartName="/customXml/itemProps82.xml" ContentType="application/vnd.openxmlformats-officedocument.customXmlProperties+xml"/>
  <Override PartName="/customXml/itemProps124.xml" ContentType="application/vnd.openxmlformats-officedocument.customXmlProperties+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customXml/itemProps13.xml" ContentType="application/vnd.openxmlformats-officedocument.customXmlProperties+xml"/>
  <Override PartName="/customXml/itemProps60.xml" ContentType="application/vnd.openxmlformats-officedocument.customXmlProperties+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customXml/itemProps102.xml" ContentType="application/vnd.openxmlformats-officedocument.customXmlProperties+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ableStyles.xml" ContentType="application/vnd.openxmlformats-officedocument.presentationml.tableStyles+xml"/>
  <Override PartName="/ppt/notesSlides/notesSlide52.xml" ContentType="application/vnd.openxmlformats-officedocument.presentationml.notesSlide+xml"/>
  <Override PartName="/customXml/itemProps98.xml" ContentType="application/vnd.openxmlformats-officedocument.customXmlProperties+xml"/>
  <Override PartName="/ppt/slides/slide147.xml" ContentType="application/vnd.openxmlformats-officedocument.presentationml.slide+xml"/>
  <Override PartName="/ppt/notesSlides/notesSlide30.xml" ContentType="application/vnd.openxmlformats-officedocument.presentationml.notesSlide+xml"/>
  <Override PartName="/customXml/itemProps29.xml" ContentType="application/vnd.openxmlformats-officedocument.customXmlProperties+xml"/>
  <Override PartName="/customXml/itemProps76.xml" ContentType="application/vnd.openxmlformats-officedocument.customXmlProperties+xml"/>
  <Override PartName="/customXml/itemProps118.xml" ContentType="application/vnd.openxmlformats-officedocument.customXmlProperties+xml"/>
  <Override PartName="/customXml/itemProps165.xml" ContentType="application/vnd.openxmlformats-officedocument.customXmlProperties+xml"/>
  <Override PartName="/ppt/slides/slide99.xml" ContentType="application/vnd.openxmlformats-officedocument.presentationml.slide+xml"/>
  <Override PartName="/ppt/notesSlides/notesSlide146.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customXml/itemProps2.xml" ContentType="application/vnd.openxmlformats-officedocument.customXmlProperties+xml"/>
  <Override PartName="/customXml/itemProps54.xml" ContentType="application/vnd.openxmlformats-officedocument.customXmlProperties+xml"/>
  <Override PartName="/customXml/itemProps143.xml" ContentType="application/vnd.openxmlformats-officedocument.customXmlProperties+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notesSlides/notesSlide68.xml" ContentType="application/vnd.openxmlformats-officedocument.presentationml.notesSlide+xml"/>
  <Override PartName="/ppt/notesSlides/notesSlide124.xml" ContentType="application/vnd.openxmlformats-officedocument.presentationml.notesSlide+xml"/>
  <Override PartName="/customXml/itemProps32.xml" ContentType="application/vnd.openxmlformats-officedocument.customXmlProperties+xml"/>
  <Override PartName="/customXml/itemProps121.xml" ContentType="application/vnd.openxmlformats-officedocument.customXmlProperties+xml"/>
  <Override PartName="/ppt/slides/slide55.xml" ContentType="application/vnd.openxmlformats-officedocument.presentationml.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customXml/itemProps159.xml" ContentType="application/vnd.openxmlformats-officedocument.customXmlProperties+xml"/>
  <Override PartName="/ppt/slides/slide119.xml" ContentType="application/vnd.openxmlformats-officedocument.presentationml.slide+xml"/>
  <Override PartName="/customXml/itemProps48.xml" ContentType="application/vnd.openxmlformats-officedocument.customXmlProperties+xml"/>
  <Override PartName="/customXml/itemProps95.xml" ContentType="application/vnd.openxmlformats-officedocument.customXmlProperties+xml"/>
  <Override PartName="/customXml/itemProps137.xml" ContentType="application/vnd.openxmlformats-officedocument.customXmlProperties+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customXml/itemProps26.xml" ContentType="application/vnd.openxmlformats-officedocument.customXmlProperties+xml"/>
  <Override PartName="/customXml/itemProps73.xml" ContentType="application/vnd.openxmlformats-officedocument.customXmlProperties+xml"/>
  <Override PartName="/customXml/itemProps115.xml" ContentType="application/vnd.openxmlformats-officedocument.customXmlProperties+xml"/>
  <Override PartName="/customXml/itemProps162.xml" ContentType="application/vnd.openxmlformats-officedocument.customXmlProperties+xml"/>
  <Override PartName="/ppt/slides/slide122.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customXml/itemProps51.xml" ContentType="application/vnd.openxmlformats-officedocument.customXmlProperties+xml"/>
  <Override PartName="/customXml/itemProps140.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43.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customXml/itemProps89.xml" ContentType="application/vnd.openxmlformats-officedocument.customXmlProperties+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5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66"/>
  </p:sldMasterIdLst>
  <p:notesMasterIdLst>
    <p:notesMasterId r:id="rId331"/>
  </p:notesMasterIdLst>
  <p:sldIdLst>
    <p:sldId id="510" r:id="rId167"/>
    <p:sldId id="258" r:id="rId168"/>
    <p:sldId id="259" r:id="rId169"/>
    <p:sldId id="262" r:id="rId170"/>
    <p:sldId id="263" r:id="rId171"/>
    <p:sldId id="266" r:id="rId172"/>
    <p:sldId id="267" r:id="rId173"/>
    <p:sldId id="269" r:id="rId174"/>
    <p:sldId id="270" r:id="rId175"/>
    <p:sldId id="272" r:id="rId176"/>
    <p:sldId id="274" r:id="rId177"/>
    <p:sldId id="275" r:id="rId178"/>
    <p:sldId id="276" r:id="rId179"/>
    <p:sldId id="277" r:id="rId180"/>
    <p:sldId id="279" r:id="rId181"/>
    <p:sldId id="281" r:id="rId182"/>
    <p:sldId id="282" r:id="rId183"/>
    <p:sldId id="283" r:id="rId184"/>
    <p:sldId id="284" r:id="rId185"/>
    <p:sldId id="285" r:id="rId186"/>
    <p:sldId id="286" r:id="rId187"/>
    <p:sldId id="288" r:id="rId188"/>
    <p:sldId id="290" r:id="rId189"/>
    <p:sldId id="292" r:id="rId190"/>
    <p:sldId id="294" r:id="rId191"/>
    <p:sldId id="296" r:id="rId192"/>
    <p:sldId id="298" r:id="rId193"/>
    <p:sldId id="299" r:id="rId194"/>
    <p:sldId id="300" r:id="rId195"/>
    <p:sldId id="301" r:id="rId196"/>
    <p:sldId id="303" r:id="rId197"/>
    <p:sldId id="305" r:id="rId198"/>
    <p:sldId id="306" r:id="rId199"/>
    <p:sldId id="308" r:id="rId200"/>
    <p:sldId id="310" r:id="rId201"/>
    <p:sldId id="311" r:id="rId202"/>
    <p:sldId id="313" r:id="rId203"/>
    <p:sldId id="314" r:id="rId204"/>
    <p:sldId id="316" r:id="rId205"/>
    <p:sldId id="318" r:id="rId206"/>
    <p:sldId id="320" r:id="rId207"/>
    <p:sldId id="322" r:id="rId208"/>
    <p:sldId id="324" r:id="rId209"/>
    <p:sldId id="325" r:id="rId210"/>
    <p:sldId id="327" r:id="rId211"/>
    <p:sldId id="328" r:id="rId212"/>
    <p:sldId id="330" r:id="rId213"/>
    <p:sldId id="331" r:id="rId214"/>
    <p:sldId id="333" r:id="rId215"/>
    <p:sldId id="334" r:id="rId216"/>
    <p:sldId id="336" r:id="rId217"/>
    <p:sldId id="337" r:id="rId218"/>
    <p:sldId id="339" r:id="rId219"/>
    <p:sldId id="341" r:id="rId220"/>
    <p:sldId id="342" r:id="rId221"/>
    <p:sldId id="343" r:id="rId222"/>
    <p:sldId id="345" r:id="rId223"/>
    <p:sldId id="346" r:id="rId224"/>
    <p:sldId id="348" r:id="rId225"/>
    <p:sldId id="349" r:id="rId226"/>
    <p:sldId id="351" r:id="rId227"/>
    <p:sldId id="352" r:id="rId228"/>
    <p:sldId id="353" r:id="rId229"/>
    <p:sldId id="354" r:id="rId230"/>
    <p:sldId id="355" r:id="rId231"/>
    <p:sldId id="357" r:id="rId232"/>
    <p:sldId id="358" r:id="rId233"/>
    <p:sldId id="360" r:id="rId234"/>
    <p:sldId id="362" r:id="rId235"/>
    <p:sldId id="364" r:id="rId236"/>
    <p:sldId id="365" r:id="rId237"/>
    <p:sldId id="367" r:id="rId238"/>
    <p:sldId id="368" r:id="rId239"/>
    <p:sldId id="370" r:id="rId240"/>
    <p:sldId id="371" r:id="rId241"/>
    <p:sldId id="373" r:id="rId242"/>
    <p:sldId id="374" r:id="rId243"/>
    <p:sldId id="376" r:id="rId244"/>
    <p:sldId id="377" r:id="rId245"/>
    <p:sldId id="379" r:id="rId246"/>
    <p:sldId id="380" r:id="rId247"/>
    <p:sldId id="382" r:id="rId248"/>
    <p:sldId id="384" r:id="rId249"/>
    <p:sldId id="386" r:id="rId250"/>
    <p:sldId id="387" r:id="rId251"/>
    <p:sldId id="389" r:id="rId252"/>
    <p:sldId id="390" r:id="rId253"/>
    <p:sldId id="392" r:id="rId254"/>
    <p:sldId id="393" r:id="rId255"/>
    <p:sldId id="395" r:id="rId256"/>
    <p:sldId id="396" r:id="rId257"/>
    <p:sldId id="398" r:id="rId258"/>
    <p:sldId id="401" r:id="rId259"/>
    <p:sldId id="402" r:id="rId260"/>
    <p:sldId id="404" r:id="rId261"/>
    <p:sldId id="405" r:id="rId262"/>
    <p:sldId id="407" r:id="rId263"/>
    <p:sldId id="408" r:id="rId264"/>
    <p:sldId id="410" r:id="rId265"/>
    <p:sldId id="411" r:id="rId266"/>
    <p:sldId id="413" r:id="rId267"/>
    <p:sldId id="414" r:id="rId268"/>
    <p:sldId id="416" r:id="rId269"/>
    <p:sldId id="417" r:id="rId270"/>
    <p:sldId id="419" r:id="rId271"/>
    <p:sldId id="420" r:id="rId272"/>
    <p:sldId id="421" r:id="rId273"/>
    <p:sldId id="422" r:id="rId274"/>
    <p:sldId id="423" r:id="rId275"/>
    <p:sldId id="425" r:id="rId276"/>
    <p:sldId id="426" r:id="rId277"/>
    <p:sldId id="428" r:id="rId278"/>
    <p:sldId id="429" r:id="rId279"/>
    <p:sldId id="431" r:id="rId280"/>
    <p:sldId id="432" r:id="rId281"/>
    <p:sldId id="434" r:id="rId282"/>
    <p:sldId id="435" r:id="rId283"/>
    <p:sldId id="437" r:id="rId284"/>
    <p:sldId id="438" r:id="rId285"/>
    <p:sldId id="440" r:id="rId286"/>
    <p:sldId id="441" r:id="rId287"/>
    <p:sldId id="443" r:id="rId288"/>
    <p:sldId id="444" r:id="rId289"/>
    <p:sldId id="446" r:id="rId290"/>
    <p:sldId id="447" r:id="rId291"/>
    <p:sldId id="449" r:id="rId292"/>
    <p:sldId id="450" r:id="rId293"/>
    <p:sldId id="452" r:id="rId294"/>
    <p:sldId id="455" r:id="rId295"/>
    <p:sldId id="456" r:id="rId296"/>
    <p:sldId id="458" r:id="rId297"/>
    <p:sldId id="460" r:id="rId298"/>
    <p:sldId id="461" r:id="rId299"/>
    <p:sldId id="462" r:id="rId300"/>
    <p:sldId id="464" r:id="rId301"/>
    <p:sldId id="465" r:id="rId302"/>
    <p:sldId id="467" r:id="rId303"/>
    <p:sldId id="468" r:id="rId304"/>
    <p:sldId id="470" r:id="rId305"/>
    <p:sldId id="471" r:id="rId306"/>
    <p:sldId id="473" r:id="rId307"/>
    <p:sldId id="474" r:id="rId308"/>
    <p:sldId id="476" r:id="rId309"/>
    <p:sldId id="477" r:id="rId310"/>
    <p:sldId id="480" r:id="rId311"/>
    <p:sldId id="481" r:id="rId312"/>
    <p:sldId id="483" r:id="rId313"/>
    <p:sldId id="484" r:id="rId314"/>
    <p:sldId id="486" r:id="rId315"/>
    <p:sldId id="487" r:id="rId316"/>
    <p:sldId id="489" r:id="rId317"/>
    <p:sldId id="490" r:id="rId318"/>
    <p:sldId id="492" r:id="rId319"/>
    <p:sldId id="493" r:id="rId320"/>
    <p:sldId id="495" r:id="rId321"/>
    <p:sldId id="496" r:id="rId322"/>
    <p:sldId id="498" r:id="rId323"/>
    <p:sldId id="499" r:id="rId324"/>
    <p:sldId id="501" r:id="rId325"/>
    <p:sldId id="502" r:id="rId326"/>
    <p:sldId id="504" r:id="rId327"/>
    <p:sldId id="505" r:id="rId328"/>
    <p:sldId id="507" r:id="rId329"/>
    <p:sldId id="508" r:id="rId330"/>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50" d="100"/>
          <a:sy n="50" d="100"/>
        </p:scale>
        <p:origin x="-2142" y="-1284"/>
      </p:cViewPr>
      <p:guideLst>
        <p:guide orient="horz" pos="2160"/>
        <p:guide pos="3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99" Type="http://schemas.openxmlformats.org/officeDocument/2006/relationships/slide" Target="slides/slide133.xml"/><Relationship Id="rId303" Type="http://schemas.openxmlformats.org/officeDocument/2006/relationships/slide" Target="slides/slide137.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customXml" Target="../customXml/item84.xml"/><Relationship Id="rId138" Type="http://schemas.openxmlformats.org/officeDocument/2006/relationships/customXml" Target="../customXml/item138.xml"/><Relationship Id="rId159" Type="http://schemas.openxmlformats.org/officeDocument/2006/relationships/customXml" Target="../customXml/item159.xml"/><Relationship Id="rId324" Type="http://schemas.openxmlformats.org/officeDocument/2006/relationships/slide" Target="slides/slide158.xml"/><Relationship Id="rId170" Type="http://schemas.openxmlformats.org/officeDocument/2006/relationships/slide" Target="slides/slide4.xml"/><Relationship Id="rId191" Type="http://schemas.openxmlformats.org/officeDocument/2006/relationships/slide" Target="slides/slide25.xml"/><Relationship Id="rId205" Type="http://schemas.openxmlformats.org/officeDocument/2006/relationships/slide" Target="slides/slide39.xml"/><Relationship Id="rId226" Type="http://schemas.openxmlformats.org/officeDocument/2006/relationships/slide" Target="slides/slide60.xml"/><Relationship Id="rId247" Type="http://schemas.openxmlformats.org/officeDocument/2006/relationships/slide" Target="slides/slide81.xml"/><Relationship Id="rId107" Type="http://schemas.openxmlformats.org/officeDocument/2006/relationships/customXml" Target="../customXml/item107.xml"/><Relationship Id="rId268" Type="http://schemas.openxmlformats.org/officeDocument/2006/relationships/slide" Target="slides/slide102.xml"/><Relationship Id="rId289" Type="http://schemas.openxmlformats.org/officeDocument/2006/relationships/slide" Target="slides/slide123.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customXml" Target="../customXml/item74.xml"/><Relationship Id="rId128" Type="http://schemas.openxmlformats.org/officeDocument/2006/relationships/customXml" Target="../customXml/item128.xml"/><Relationship Id="rId149" Type="http://schemas.openxmlformats.org/officeDocument/2006/relationships/customXml" Target="../customXml/item149.xml"/><Relationship Id="rId314" Type="http://schemas.openxmlformats.org/officeDocument/2006/relationships/slide" Target="slides/slide148.xml"/><Relationship Id="rId335" Type="http://schemas.openxmlformats.org/officeDocument/2006/relationships/tableStyles" Target="tableStyles.xml"/><Relationship Id="rId5" Type="http://schemas.openxmlformats.org/officeDocument/2006/relationships/customXml" Target="../customXml/item5.xml"/><Relationship Id="rId95" Type="http://schemas.openxmlformats.org/officeDocument/2006/relationships/customXml" Target="../customXml/item95.xml"/><Relationship Id="rId160" Type="http://schemas.openxmlformats.org/officeDocument/2006/relationships/customXml" Target="../customXml/item160.xml"/><Relationship Id="rId181" Type="http://schemas.openxmlformats.org/officeDocument/2006/relationships/slide" Target="slides/slide15.xml"/><Relationship Id="rId216" Type="http://schemas.openxmlformats.org/officeDocument/2006/relationships/slide" Target="slides/slide50.xml"/><Relationship Id="rId237" Type="http://schemas.openxmlformats.org/officeDocument/2006/relationships/slide" Target="slides/slide71.xml"/><Relationship Id="rId258" Type="http://schemas.openxmlformats.org/officeDocument/2006/relationships/slide" Target="slides/slide92.xml"/><Relationship Id="rId279" Type="http://schemas.openxmlformats.org/officeDocument/2006/relationships/slide" Target="slides/slide113.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customXml" Target="../customXml/item118.xml"/><Relationship Id="rId139" Type="http://schemas.openxmlformats.org/officeDocument/2006/relationships/customXml" Target="../customXml/item139.xml"/><Relationship Id="rId290" Type="http://schemas.openxmlformats.org/officeDocument/2006/relationships/slide" Target="slides/slide124.xml"/><Relationship Id="rId304" Type="http://schemas.openxmlformats.org/officeDocument/2006/relationships/slide" Target="slides/slide138.xml"/><Relationship Id="rId325" Type="http://schemas.openxmlformats.org/officeDocument/2006/relationships/slide" Target="slides/slide159.xml"/><Relationship Id="rId85" Type="http://schemas.openxmlformats.org/officeDocument/2006/relationships/customXml" Target="../customXml/item85.xml"/><Relationship Id="rId150" Type="http://schemas.openxmlformats.org/officeDocument/2006/relationships/customXml" Target="../customXml/item150.xml"/><Relationship Id="rId171" Type="http://schemas.openxmlformats.org/officeDocument/2006/relationships/slide" Target="slides/slide5.xml"/><Relationship Id="rId192" Type="http://schemas.openxmlformats.org/officeDocument/2006/relationships/slide" Target="slides/slide26.xml"/><Relationship Id="rId206" Type="http://schemas.openxmlformats.org/officeDocument/2006/relationships/slide" Target="slides/slide40.xml"/><Relationship Id="rId227" Type="http://schemas.openxmlformats.org/officeDocument/2006/relationships/slide" Target="slides/slide61.xml"/><Relationship Id="rId248" Type="http://schemas.openxmlformats.org/officeDocument/2006/relationships/slide" Target="slides/slide82.xml"/><Relationship Id="rId269" Type="http://schemas.openxmlformats.org/officeDocument/2006/relationships/slide" Target="slides/slide103.xml"/><Relationship Id="rId12" Type="http://schemas.openxmlformats.org/officeDocument/2006/relationships/customXml" Target="../customXml/item12.xml"/><Relationship Id="rId33" Type="http://schemas.openxmlformats.org/officeDocument/2006/relationships/customXml" Target="../customXml/item33.xml"/><Relationship Id="rId108" Type="http://schemas.openxmlformats.org/officeDocument/2006/relationships/customXml" Target="../customXml/item108.xml"/><Relationship Id="rId129" Type="http://schemas.openxmlformats.org/officeDocument/2006/relationships/customXml" Target="../customXml/item129.xml"/><Relationship Id="rId280" Type="http://schemas.openxmlformats.org/officeDocument/2006/relationships/slide" Target="slides/slide114.xml"/><Relationship Id="rId315" Type="http://schemas.openxmlformats.org/officeDocument/2006/relationships/slide" Target="slides/slide149.xml"/><Relationship Id="rId54" Type="http://schemas.openxmlformats.org/officeDocument/2006/relationships/customXml" Target="../customXml/item54.xml"/><Relationship Id="rId75" Type="http://schemas.openxmlformats.org/officeDocument/2006/relationships/customXml" Target="../customXml/item75.xml"/><Relationship Id="rId96" Type="http://schemas.openxmlformats.org/officeDocument/2006/relationships/customXml" Target="../customXml/item96.xml"/><Relationship Id="rId140" Type="http://schemas.openxmlformats.org/officeDocument/2006/relationships/customXml" Target="../customXml/item140.xml"/><Relationship Id="rId161" Type="http://schemas.openxmlformats.org/officeDocument/2006/relationships/customXml" Target="../customXml/item161.xml"/><Relationship Id="rId182" Type="http://schemas.openxmlformats.org/officeDocument/2006/relationships/slide" Target="slides/slide16.xml"/><Relationship Id="rId217" Type="http://schemas.openxmlformats.org/officeDocument/2006/relationships/slide" Target="slides/slide51.xml"/><Relationship Id="rId6" Type="http://schemas.openxmlformats.org/officeDocument/2006/relationships/customXml" Target="../customXml/item6.xml"/><Relationship Id="rId238" Type="http://schemas.openxmlformats.org/officeDocument/2006/relationships/slide" Target="slides/slide72.xml"/><Relationship Id="rId259" Type="http://schemas.openxmlformats.org/officeDocument/2006/relationships/slide" Target="slides/slide93.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slide" Target="slides/slide104.xml"/><Relationship Id="rId291" Type="http://schemas.openxmlformats.org/officeDocument/2006/relationships/slide" Target="slides/slide125.xml"/><Relationship Id="rId305" Type="http://schemas.openxmlformats.org/officeDocument/2006/relationships/slide" Target="slides/slide139.xml"/><Relationship Id="rId326" Type="http://schemas.openxmlformats.org/officeDocument/2006/relationships/slide" Target="slides/slide160.xml"/><Relationship Id="rId44" Type="http://schemas.openxmlformats.org/officeDocument/2006/relationships/customXml" Target="../customXml/item44.xml"/><Relationship Id="rId65" Type="http://schemas.openxmlformats.org/officeDocument/2006/relationships/customXml" Target="../customXml/item65.xml"/><Relationship Id="rId86" Type="http://schemas.openxmlformats.org/officeDocument/2006/relationships/customXml" Target="../customXml/item86.xml"/><Relationship Id="rId130" Type="http://schemas.openxmlformats.org/officeDocument/2006/relationships/customXml" Target="../customXml/item130.xml"/><Relationship Id="rId151" Type="http://schemas.openxmlformats.org/officeDocument/2006/relationships/customXml" Target="../customXml/item151.xml"/><Relationship Id="rId172" Type="http://schemas.openxmlformats.org/officeDocument/2006/relationships/slide" Target="slides/slide6.xml"/><Relationship Id="rId193" Type="http://schemas.openxmlformats.org/officeDocument/2006/relationships/slide" Target="slides/slide27.xml"/><Relationship Id="rId207" Type="http://schemas.openxmlformats.org/officeDocument/2006/relationships/slide" Target="slides/slide41.xml"/><Relationship Id="rId228" Type="http://schemas.openxmlformats.org/officeDocument/2006/relationships/slide" Target="slides/slide62.xml"/><Relationship Id="rId249" Type="http://schemas.openxmlformats.org/officeDocument/2006/relationships/slide" Target="slides/slide83.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slide" Target="slides/slide94.xml"/><Relationship Id="rId281" Type="http://schemas.openxmlformats.org/officeDocument/2006/relationships/slide" Target="slides/slide115.xml"/><Relationship Id="rId316" Type="http://schemas.openxmlformats.org/officeDocument/2006/relationships/slide" Target="slides/slide150.xml"/><Relationship Id="rId34" Type="http://schemas.openxmlformats.org/officeDocument/2006/relationships/customXml" Target="../customXml/item34.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20" Type="http://schemas.openxmlformats.org/officeDocument/2006/relationships/customXml" Target="../customXml/item120.xml"/><Relationship Id="rId141" Type="http://schemas.openxmlformats.org/officeDocument/2006/relationships/customXml" Target="../customXml/item141.xml"/><Relationship Id="rId7" Type="http://schemas.openxmlformats.org/officeDocument/2006/relationships/customXml" Target="../customXml/item7.xml"/><Relationship Id="rId162" Type="http://schemas.openxmlformats.org/officeDocument/2006/relationships/customXml" Target="../customXml/item162.xml"/><Relationship Id="rId183" Type="http://schemas.openxmlformats.org/officeDocument/2006/relationships/slide" Target="slides/slide17.xml"/><Relationship Id="rId218" Type="http://schemas.openxmlformats.org/officeDocument/2006/relationships/slide" Target="slides/slide52.xml"/><Relationship Id="rId239" Type="http://schemas.openxmlformats.org/officeDocument/2006/relationships/slide" Target="slides/slide73.xml"/><Relationship Id="rId250" Type="http://schemas.openxmlformats.org/officeDocument/2006/relationships/slide" Target="slides/slide84.xml"/><Relationship Id="rId271" Type="http://schemas.openxmlformats.org/officeDocument/2006/relationships/slide" Target="slides/slide105.xml"/><Relationship Id="rId292" Type="http://schemas.openxmlformats.org/officeDocument/2006/relationships/slide" Target="slides/slide126.xml"/><Relationship Id="rId306" Type="http://schemas.openxmlformats.org/officeDocument/2006/relationships/slide" Target="slides/slide140.xml"/><Relationship Id="rId24" Type="http://schemas.openxmlformats.org/officeDocument/2006/relationships/customXml" Target="../customXml/item24.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31" Type="http://schemas.openxmlformats.org/officeDocument/2006/relationships/customXml" Target="../customXml/item131.xml"/><Relationship Id="rId327" Type="http://schemas.openxmlformats.org/officeDocument/2006/relationships/slide" Target="slides/slide161.xml"/><Relationship Id="rId152" Type="http://schemas.openxmlformats.org/officeDocument/2006/relationships/customXml" Target="../customXml/item152.xml"/><Relationship Id="rId173" Type="http://schemas.openxmlformats.org/officeDocument/2006/relationships/slide" Target="slides/slide7.xml"/><Relationship Id="rId194" Type="http://schemas.openxmlformats.org/officeDocument/2006/relationships/slide" Target="slides/slide28.xml"/><Relationship Id="rId208" Type="http://schemas.openxmlformats.org/officeDocument/2006/relationships/slide" Target="slides/slide42.xml"/><Relationship Id="rId229" Type="http://schemas.openxmlformats.org/officeDocument/2006/relationships/slide" Target="slides/slide63.xml"/><Relationship Id="rId240" Type="http://schemas.openxmlformats.org/officeDocument/2006/relationships/slide" Target="slides/slide74.xml"/><Relationship Id="rId261" Type="http://schemas.openxmlformats.org/officeDocument/2006/relationships/slide" Target="slides/slide95.xml"/><Relationship Id="rId14" Type="http://schemas.openxmlformats.org/officeDocument/2006/relationships/customXml" Target="../customXml/item14.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282" Type="http://schemas.openxmlformats.org/officeDocument/2006/relationships/slide" Target="slides/slide116.xml"/><Relationship Id="rId317" Type="http://schemas.openxmlformats.org/officeDocument/2006/relationships/slide" Target="slides/slide151.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customXml" Target="../customXml/item163.xml"/><Relationship Id="rId184" Type="http://schemas.openxmlformats.org/officeDocument/2006/relationships/slide" Target="slides/slide18.xml"/><Relationship Id="rId189" Type="http://schemas.openxmlformats.org/officeDocument/2006/relationships/slide" Target="slides/slide23.xml"/><Relationship Id="rId219" Type="http://schemas.openxmlformats.org/officeDocument/2006/relationships/slide" Target="slides/slide53.xml"/><Relationship Id="rId3" Type="http://schemas.openxmlformats.org/officeDocument/2006/relationships/customXml" Target="../customXml/item3.xml"/><Relationship Id="rId214" Type="http://schemas.openxmlformats.org/officeDocument/2006/relationships/slide" Target="slides/slide48.xml"/><Relationship Id="rId230" Type="http://schemas.openxmlformats.org/officeDocument/2006/relationships/slide" Target="slides/slide64.xml"/><Relationship Id="rId235" Type="http://schemas.openxmlformats.org/officeDocument/2006/relationships/slide" Target="slides/slide69.xml"/><Relationship Id="rId251" Type="http://schemas.openxmlformats.org/officeDocument/2006/relationships/slide" Target="slides/slide85.xml"/><Relationship Id="rId256" Type="http://schemas.openxmlformats.org/officeDocument/2006/relationships/slide" Target="slides/slide90.xml"/><Relationship Id="rId277" Type="http://schemas.openxmlformats.org/officeDocument/2006/relationships/slide" Target="slides/slide111.xml"/><Relationship Id="rId298" Type="http://schemas.openxmlformats.org/officeDocument/2006/relationships/slide" Target="slides/slide132.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customXml" Target="../customXml/item158.xml"/><Relationship Id="rId272" Type="http://schemas.openxmlformats.org/officeDocument/2006/relationships/slide" Target="slides/slide106.xml"/><Relationship Id="rId293" Type="http://schemas.openxmlformats.org/officeDocument/2006/relationships/slide" Target="slides/slide127.xml"/><Relationship Id="rId302" Type="http://schemas.openxmlformats.org/officeDocument/2006/relationships/slide" Target="slides/slide136.xml"/><Relationship Id="rId307" Type="http://schemas.openxmlformats.org/officeDocument/2006/relationships/slide" Target="slides/slide141.xml"/><Relationship Id="rId323" Type="http://schemas.openxmlformats.org/officeDocument/2006/relationships/slide" Target="slides/slide157.xml"/><Relationship Id="rId328" Type="http://schemas.openxmlformats.org/officeDocument/2006/relationships/slide" Target="slides/slide162.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customXml" Target="../customXml/item153.xml"/><Relationship Id="rId174" Type="http://schemas.openxmlformats.org/officeDocument/2006/relationships/slide" Target="slides/slide8.xml"/><Relationship Id="rId179" Type="http://schemas.openxmlformats.org/officeDocument/2006/relationships/slide" Target="slides/slide13.xml"/><Relationship Id="rId195" Type="http://schemas.openxmlformats.org/officeDocument/2006/relationships/slide" Target="slides/slide29.xml"/><Relationship Id="rId209" Type="http://schemas.openxmlformats.org/officeDocument/2006/relationships/slide" Target="slides/slide43.xml"/><Relationship Id="rId190" Type="http://schemas.openxmlformats.org/officeDocument/2006/relationships/slide" Target="slides/slide24.xml"/><Relationship Id="rId204" Type="http://schemas.openxmlformats.org/officeDocument/2006/relationships/slide" Target="slides/slide38.xml"/><Relationship Id="rId220" Type="http://schemas.openxmlformats.org/officeDocument/2006/relationships/slide" Target="slides/slide54.xml"/><Relationship Id="rId225" Type="http://schemas.openxmlformats.org/officeDocument/2006/relationships/slide" Target="slides/slide59.xml"/><Relationship Id="rId241" Type="http://schemas.openxmlformats.org/officeDocument/2006/relationships/slide" Target="slides/slide75.xml"/><Relationship Id="rId246" Type="http://schemas.openxmlformats.org/officeDocument/2006/relationships/slide" Target="slides/slide80.xml"/><Relationship Id="rId267" Type="http://schemas.openxmlformats.org/officeDocument/2006/relationships/slide" Target="slides/slide101.xml"/><Relationship Id="rId288" Type="http://schemas.openxmlformats.org/officeDocument/2006/relationships/slide" Target="slides/slide122.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customXml" Target="../customXml/item106.xml"/><Relationship Id="rId127" Type="http://schemas.openxmlformats.org/officeDocument/2006/relationships/customXml" Target="../customXml/item127.xml"/><Relationship Id="rId262" Type="http://schemas.openxmlformats.org/officeDocument/2006/relationships/slide" Target="slides/slide96.xml"/><Relationship Id="rId283" Type="http://schemas.openxmlformats.org/officeDocument/2006/relationships/slide" Target="slides/slide117.xml"/><Relationship Id="rId313" Type="http://schemas.openxmlformats.org/officeDocument/2006/relationships/slide" Target="slides/slide147.xml"/><Relationship Id="rId318" Type="http://schemas.openxmlformats.org/officeDocument/2006/relationships/slide" Target="slides/slide152.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78" Type="http://schemas.openxmlformats.org/officeDocument/2006/relationships/customXml" Target="../customXml/item78.xml"/><Relationship Id="rId94" Type="http://schemas.openxmlformats.org/officeDocument/2006/relationships/customXml" Target="../customXml/item94.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48" Type="http://schemas.openxmlformats.org/officeDocument/2006/relationships/customXml" Target="../customXml/item148.xml"/><Relationship Id="rId164" Type="http://schemas.openxmlformats.org/officeDocument/2006/relationships/customXml" Target="../customXml/item164.xml"/><Relationship Id="rId169" Type="http://schemas.openxmlformats.org/officeDocument/2006/relationships/slide" Target="slides/slide3.xml"/><Relationship Id="rId185" Type="http://schemas.openxmlformats.org/officeDocument/2006/relationships/slide" Target="slides/slide19.xml"/><Relationship Id="rId334"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customXml" Target="../customXml/item9.xml"/><Relationship Id="rId180" Type="http://schemas.openxmlformats.org/officeDocument/2006/relationships/slide" Target="slides/slide14.xml"/><Relationship Id="rId210" Type="http://schemas.openxmlformats.org/officeDocument/2006/relationships/slide" Target="slides/slide44.xml"/><Relationship Id="rId215" Type="http://schemas.openxmlformats.org/officeDocument/2006/relationships/slide" Target="slides/slide49.xml"/><Relationship Id="rId236" Type="http://schemas.openxmlformats.org/officeDocument/2006/relationships/slide" Target="slides/slide70.xml"/><Relationship Id="rId257" Type="http://schemas.openxmlformats.org/officeDocument/2006/relationships/slide" Target="slides/slide91.xml"/><Relationship Id="rId278" Type="http://schemas.openxmlformats.org/officeDocument/2006/relationships/slide" Target="slides/slide112.xml"/><Relationship Id="rId26" Type="http://schemas.openxmlformats.org/officeDocument/2006/relationships/customXml" Target="../customXml/item26.xml"/><Relationship Id="rId231" Type="http://schemas.openxmlformats.org/officeDocument/2006/relationships/slide" Target="slides/slide65.xml"/><Relationship Id="rId252" Type="http://schemas.openxmlformats.org/officeDocument/2006/relationships/slide" Target="slides/slide86.xml"/><Relationship Id="rId273" Type="http://schemas.openxmlformats.org/officeDocument/2006/relationships/slide" Target="slides/slide107.xml"/><Relationship Id="rId294" Type="http://schemas.openxmlformats.org/officeDocument/2006/relationships/slide" Target="slides/slide128.xml"/><Relationship Id="rId308" Type="http://schemas.openxmlformats.org/officeDocument/2006/relationships/slide" Target="slides/slide142.xml"/><Relationship Id="rId329" Type="http://schemas.openxmlformats.org/officeDocument/2006/relationships/slide" Target="slides/slide163.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customXml" Target="../customXml/item154.xml"/><Relationship Id="rId175" Type="http://schemas.openxmlformats.org/officeDocument/2006/relationships/slide" Target="slides/slide9.xml"/><Relationship Id="rId196" Type="http://schemas.openxmlformats.org/officeDocument/2006/relationships/slide" Target="slides/slide30.xml"/><Relationship Id="rId200" Type="http://schemas.openxmlformats.org/officeDocument/2006/relationships/slide" Target="slides/slide34.xml"/><Relationship Id="rId16" Type="http://schemas.openxmlformats.org/officeDocument/2006/relationships/customXml" Target="../customXml/item16.xml"/><Relationship Id="rId221" Type="http://schemas.openxmlformats.org/officeDocument/2006/relationships/slide" Target="slides/slide55.xml"/><Relationship Id="rId242" Type="http://schemas.openxmlformats.org/officeDocument/2006/relationships/slide" Target="slides/slide76.xml"/><Relationship Id="rId263" Type="http://schemas.openxmlformats.org/officeDocument/2006/relationships/slide" Target="slides/slide97.xml"/><Relationship Id="rId284" Type="http://schemas.openxmlformats.org/officeDocument/2006/relationships/slide" Target="slides/slide118.xml"/><Relationship Id="rId319" Type="http://schemas.openxmlformats.org/officeDocument/2006/relationships/slide" Target="slides/slide153.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customXml" Target="../customXml/item144.xml"/><Relationship Id="rId330" Type="http://schemas.openxmlformats.org/officeDocument/2006/relationships/slide" Target="slides/slide164.xml"/><Relationship Id="rId90" Type="http://schemas.openxmlformats.org/officeDocument/2006/relationships/customXml" Target="../customXml/item90.xml"/><Relationship Id="rId165" Type="http://schemas.openxmlformats.org/officeDocument/2006/relationships/customXml" Target="../customXml/item165.xml"/><Relationship Id="rId186" Type="http://schemas.openxmlformats.org/officeDocument/2006/relationships/slide" Target="slides/slide20.xml"/><Relationship Id="rId211" Type="http://schemas.openxmlformats.org/officeDocument/2006/relationships/slide" Target="slides/slide45.xml"/><Relationship Id="rId232" Type="http://schemas.openxmlformats.org/officeDocument/2006/relationships/slide" Target="slides/slide66.xml"/><Relationship Id="rId253" Type="http://schemas.openxmlformats.org/officeDocument/2006/relationships/slide" Target="slides/slide87.xml"/><Relationship Id="rId274" Type="http://schemas.openxmlformats.org/officeDocument/2006/relationships/slide" Target="slides/slide108.xml"/><Relationship Id="rId295" Type="http://schemas.openxmlformats.org/officeDocument/2006/relationships/slide" Target="slides/slide129.xml"/><Relationship Id="rId309" Type="http://schemas.openxmlformats.org/officeDocument/2006/relationships/slide" Target="slides/slide143.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320" Type="http://schemas.openxmlformats.org/officeDocument/2006/relationships/slide" Target="slides/slide154.xml"/><Relationship Id="rId80" Type="http://schemas.openxmlformats.org/officeDocument/2006/relationships/customXml" Target="../customXml/item80.xml"/><Relationship Id="rId155" Type="http://schemas.openxmlformats.org/officeDocument/2006/relationships/customXml" Target="../customXml/item155.xml"/><Relationship Id="rId176" Type="http://schemas.openxmlformats.org/officeDocument/2006/relationships/slide" Target="slides/slide10.xml"/><Relationship Id="rId197" Type="http://schemas.openxmlformats.org/officeDocument/2006/relationships/slide" Target="slides/slide31.xml"/><Relationship Id="rId201" Type="http://schemas.openxmlformats.org/officeDocument/2006/relationships/slide" Target="slides/slide35.xml"/><Relationship Id="rId222" Type="http://schemas.openxmlformats.org/officeDocument/2006/relationships/slide" Target="slides/slide56.xml"/><Relationship Id="rId243" Type="http://schemas.openxmlformats.org/officeDocument/2006/relationships/slide" Target="slides/slide77.xml"/><Relationship Id="rId264" Type="http://schemas.openxmlformats.org/officeDocument/2006/relationships/slide" Target="slides/slide98.xml"/><Relationship Id="rId285" Type="http://schemas.openxmlformats.org/officeDocument/2006/relationships/slide" Target="slides/slide119.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310" Type="http://schemas.openxmlformats.org/officeDocument/2006/relationships/slide" Target="slides/slide144.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slideMaster" Target="slideMasters/slideMaster1.xml"/><Relationship Id="rId187" Type="http://schemas.openxmlformats.org/officeDocument/2006/relationships/slide" Target="slides/slide21.xml"/><Relationship Id="rId331" Type="http://schemas.openxmlformats.org/officeDocument/2006/relationships/notesMaster" Target="notesMasters/notesMaster1.xml"/><Relationship Id="rId1" Type="http://schemas.openxmlformats.org/officeDocument/2006/relationships/customXml" Target="../customXml/item1.xml"/><Relationship Id="rId212" Type="http://schemas.openxmlformats.org/officeDocument/2006/relationships/slide" Target="slides/slide46.xml"/><Relationship Id="rId233" Type="http://schemas.openxmlformats.org/officeDocument/2006/relationships/slide" Target="slides/slide67.xml"/><Relationship Id="rId254" Type="http://schemas.openxmlformats.org/officeDocument/2006/relationships/slide" Target="slides/slide88.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275" Type="http://schemas.openxmlformats.org/officeDocument/2006/relationships/slide" Target="slides/slide109.xml"/><Relationship Id="rId296" Type="http://schemas.openxmlformats.org/officeDocument/2006/relationships/slide" Target="slides/slide130.xml"/><Relationship Id="rId300" Type="http://schemas.openxmlformats.org/officeDocument/2006/relationships/slide" Target="slides/slide134.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customXml" Target="../customXml/item156.xml"/><Relationship Id="rId177" Type="http://schemas.openxmlformats.org/officeDocument/2006/relationships/slide" Target="slides/slide11.xml"/><Relationship Id="rId198" Type="http://schemas.openxmlformats.org/officeDocument/2006/relationships/slide" Target="slides/slide32.xml"/><Relationship Id="rId321" Type="http://schemas.openxmlformats.org/officeDocument/2006/relationships/slide" Target="slides/slide155.xml"/><Relationship Id="rId202" Type="http://schemas.openxmlformats.org/officeDocument/2006/relationships/slide" Target="slides/slide36.xml"/><Relationship Id="rId223" Type="http://schemas.openxmlformats.org/officeDocument/2006/relationships/slide" Target="slides/slide57.xml"/><Relationship Id="rId244" Type="http://schemas.openxmlformats.org/officeDocument/2006/relationships/slide" Target="slides/slide78.xml"/><Relationship Id="rId18" Type="http://schemas.openxmlformats.org/officeDocument/2006/relationships/customXml" Target="../customXml/item18.xml"/><Relationship Id="rId39" Type="http://schemas.openxmlformats.org/officeDocument/2006/relationships/customXml" Target="../customXml/item39.xml"/><Relationship Id="rId265" Type="http://schemas.openxmlformats.org/officeDocument/2006/relationships/slide" Target="slides/slide99.xml"/><Relationship Id="rId286" Type="http://schemas.openxmlformats.org/officeDocument/2006/relationships/slide" Target="slides/slide120.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customXml" Target="../customXml/item146.xml"/><Relationship Id="rId167" Type="http://schemas.openxmlformats.org/officeDocument/2006/relationships/slide" Target="slides/slide1.xml"/><Relationship Id="rId188" Type="http://schemas.openxmlformats.org/officeDocument/2006/relationships/slide" Target="slides/slide22.xml"/><Relationship Id="rId311" Type="http://schemas.openxmlformats.org/officeDocument/2006/relationships/slide" Target="slides/slide145.xml"/><Relationship Id="rId332" Type="http://schemas.openxmlformats.org/officeDocument/2006/relationships/presProps" Target="presProps.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slide" Target="slides/slide47.xml"/><Relationship Id="rId234" Type="http://schemas.openxmlformats.org/officeDocument/2006/relationships/slide" Target="slides/slide68.xml"/><Relationship Id="rId2" Type="http://schemas.openxmlformats.org/officeDocument/2006/relationships/customXml" Target="../customXml/item2.xml"/><Relationship Id="rId29" Type="http://schemas.openxmlformats.org/officeDocument/2006/relationships/customXml" Target="../customXml/item29.xml"/><Relationship Id="rId255" Type="http://schemas.openxmlformats.org/officeDocument/2006/relationships/slide" Target="slides/slide89.xml"/><Relationship Id="rId276" Type="http://schemas.openxmlformats.org/officeDocument/2006/relationships/slide" Target="slides/slide110.xml"/><Relationship Id="rId297" Type="http://schemas.openxmlformats.org/officeDocument/2006/relationships/slide" Target="slides/slide131.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customXml" Target="../customXml/item157.xml"/><Relationship Id="rId178" Type="http://schemas.openxmlformats.org/officeDocument/2006/relationships/slide" Target="slides/slide12.xml"/><Relationship Id="rId301" Type="http://schemas.openxmlformats.org/officeDocument/2006/relationships/slide" Target="slides/slide135.xml"/><Relationship Id="rId322" Type="http://schemas.openxmlformats.org/officeDocument/2006/relationships/slide" Target="slides/slide156.xml"/><Relationship Id="rId61" Type="http://schemas.openxmlformats.org/officeDocument/2006/relationships/customXml" Target="../customXml/item61.xml"/><Relationship Id="rId82" Type="http://schemas.openxmlformats.org/officeDocument/2006/relationships/customXml" Target="../customXml/item82.xml"/><Relationship Id="rId199" Type="http://schemas.openxmlformats.org/officeDocument/2006/relationships/slide" Target="slides/slide33.xml"/><Relationship Id="rId203" Type="http://schemas.openxmlformats.org/officeDocument/2006/relationships/slide" Target="slides/slide37.xml"/><Relationship Id="rId19" Type="http://schemas.openxmlformats.org/officeDocument/2006/relationships/customXml" Target="../customXml/item19.xml"/><Relationship Id="rId224" Type="http://schemas.openxmlformats.org/officeDocument/2006/relationships/slide" Target="slides/slide58.xml"/><Relationship Id="rId245" Type="http://schemas.openxmlformats.org/officeDocument/2006/relationships/slide" Target="slides/slide79.xml"/><Relationship Id="rId266" Type="http://schemas.openxmlformats.org/officeDocument/2006/relationships/slide" Target="slides/slide100.xml"/><Relationship Id="rId287" Type="http://schemas.openxmlformats.org/officeDocument/2006/relationships/slide" Target="slides/slide121.xml"/><Relationship Id="rId30" Type="http://schemas.openxmlformats.org/officeDocument/2006/relationships/customXml" Target="../customXml/item3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customXml" Target="../customXml/item147.xml"/><Relationship Id="rId168" Type="http://schemas.openxmlformats.org/officeDocument/2006/relationships/slide" Target="slides/slide2.xml"/><Relationship Id="rId312" Type="http://schemas.openxmlformats.org/officeDocument/2006/relationships/slide" Target="slides/slide146.xml"/><Relationship Id="rId33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93.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9060101010101" pitchFamily="49" charset="-122"/>
                  <a:ea typeface="黑体" panose="0201060906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customXml" Target="../../customXml/item9.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4.xml"/><Relationship Id="rId1" Type="http://schemas.openxmlformats.org/officeDocument/2006/relationships/customXml" Target="../../customXml/item49.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4.xml"/><Relationship Id="rId1" Type="http://schemas.openxmlformats.org/officeDocument/2006/relationships/customXml" Target="../../customXml/item107.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4.xml"/><Relationship Id="rId1" Type="http://schemas.openxmlformats.org/officeDocument/2006/relationships/customXml" Target="../../customXml/item8.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4.xml"/><Relationship Id="rId1" Type="http://schemas.openxmlformats.org/officeDocument/2006/relationships/customXml" Target="../../customXml/item120.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4.xml"/><Relationship Id="rId1" Type="http://schemas.openxmlformats.org/officeDocument/2006/relationships/customXml" Target="../../customXml/item109.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4.xml"/><Relationship Id="rId1" Type="http://schemas.openxmlformats.org/officeDocument/2006/relationships/customXml" Target="../../customXml/item146.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4.xml"/><Relationship Id="rId1" Type="http://schemas.openxmlformats.org/officeDocument/2006/relationships/customXml" Target="../../customXml/item84.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4.xml"/><Relationship Id="rId1" Type="http://schemas.openxmlformats.org/officeDocument/2006/relationships/customXml" Target="../../customXml/item4.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4.xml"/><Relationship Id="rId1" Type="http://schemas.openxmlformats.org/officeDocument/2006/relationships/customXml" Target="../../customXml/item1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customXml" Target="../../customXml/item105.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4.xml"/><Relationship Id="rId1" Type="http://schemas.openxmlformats.org/officeDocument/2006/relationships/customXml" Target="../../customXml/item97.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4.xml"/><Relationship Id="rId1" Type="http://schemas.openxmlformats.org/officeDocument/2006/relationships/customXml" Target="../../customXml/item100.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4.xml"/><Relationship Id="rId1" Type="http://schemas.openxmlformats.org/officeDocument/2006/relationships/customXml" Target="../../customXml/item116.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4.xml"/><Relationship Id="rId1" Type="http://schemas.openxmlformats.org/officeDocument/2006/relationships/customXml" Target="../../customXml/item23.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4.xml"/><Relationship Id="rId1" Type="http://schemas.openxmlformats.org/officeDocument/2006/relationships/customXml" Target="../../customXml/item56.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4.xml"/><Relationship Id="rId1" Type="http://schemas.openxmlformats.org/officeDocument/2006/relationships/customXml" Target="../../customXml/item68.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4.xml"/><Relationship Id="rId1" Type="http://schemas.openxmlformats.org/officeDocument/2006/relationships/customXml" Target="../../customXml/item61.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4.xml"/><Relationship Id="rId1" Type="http://schemas.openxmlformats.org/officeDocument/2006/relationships/customXml" Target="../../customXml/item74.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4.xml"/><Relationship Id="rId1" Type="http://schemas.openxmlformats.org/officeDocument/2006/relationships/customXml" Target="../../customXml/item108.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4.xml"/><Relationship Id="rId1" Type="http://schemas.openxmlformats.org/officeDocument/2006/relationships/customXml" Target="../../customXml/item14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customXml" Target="../../customXml/item31.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4.xml"/><Relationship Id="rId1" Type="http://schemas.openxmlformats.org/officeDocument/2006/relationships/customXml" Target="../../customXml/item165.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4.xml"/><Relationship Id="rId1" Type="http://schemas.openxmlformats.org/officeDocument/2006/relationships/customXml" Target="../../customXml/item58.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4.xml"/><Relationship Id="rId1" Type="http://schemas.openxmlformats.org/officeDocument/2006/relationships/customXml" Target="../../customXml/item71.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4.xml"/><Relationship Id="rId1" Type="http://schemas.openxmlformats.org/officeDocument/2006/relationships/customXml" Target="../../customXml/item143.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4.xml"/><Relationship Id="rId1" Type="http://schemas.openxmlformats.org/officeDocument/2006/relationships/customXml" Target="../../customXml/item13.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4.xml"/><Relationship Id="rId1" Type="http://schemas.openxmlformats.org/officeDocument/2006/relationships/customXml" Target="../../customXml/item102.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4.xml"/><Relationship Id="rId1" Type="http://schemas.openxmlformats.org/officeDocument/2006/relationships/customXml" Target="../../customXml/item134.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4.xml"/><Relationship Id="rId1" Type="http://schemas.openxmlformats.org/officeDocument/2006/relationships/customXml" Target="../../customXml/item81.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4.xml"/><Relationship Id="rId1" Type="http://schemas.openxmlformats.org/officeDocument/2006/relationships/customXml" Target="../../customXml/item75.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4.xml"/><Relationship Id="rId1" Type="http://schemas.openxmlformats.org/officeDocument/2006/relationships/customXml" Target="../../customXml/item12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customXml" Target="../../customXml/item66.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4.xml"/><Relationship Id="rId1" Type="http://schemas.openxmlformats.org/officeDocument/2006/relationships/customXml" Target="../../customXml/item104.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4.xml"/><Relationship Id="rId1" Type="http://schemas.openxmlformats.org/officeDocument/2006/relationships/customXml" Target="../../customXml/item35.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4.xml"/><Relationship Id="rId1" Type="http://schemas.openxmlformats.org/officeDocument/2006/relationships/customXml" Target="../../customXml/item133.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4.xml"/><Relationship Id="rId1" Type="http://schemas.openxmlformats.org/officeDocument/2006/relationships/customXml" Target="../../customXml/item159.xml"/><Relationship Id="rId4" Type="http://schemas.openxmlformats.org/officeDocument/2006/relationships/image" Target="../media/image4.jpeg"/></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4.xml"/><Relationship Id="rId1" Type="http://schemas.openxmlformats.org/officeDocument/2006/relationships/customXml" Target="../../customXml/item79.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4.xml"/><Relationship Id="rId1" Type="http://schemas.openxmlformats.org/officeDocument/2006/relationships/customXml" Target="../../customXml/item157.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4.xml"/><Relationship Id="rId1" Type="http://schemas.openxmlformats.org/officeDocument/2006/relationships/customXml" Target="../../customXml/item161.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4.xml"/><Relationship Id="rId1" Type="http://schemas.openxmlformats.org/officeDocument/2006/relationships/customXml" Target="../../customXml/item124.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4.xml"/><Relationship Id="rId1" Type="http://schemas.openxmlformats.org/officeDocument/2006/relationships/customXml" Target="../../customXml/item11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ustomXml" Target="../../customXml/item121.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4.xml"/><Relationship Id="rId1" Type="http://schemas.openxmlformats.org/officeDocument/2006/relationships/customXml" Target="../../customXml/item26.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4.xml"/><Relationship Id="rId1" Type="http://schemas.openxmlformats.org/officeDocument/2006/relationships/customXml" Target="../../customXml/item25.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4.xml"/><Relationship Id="rId1" Type="http://schemas.openxmlformats.org/officeDocument/2006/relationships/customXml" Target="../../customXml/item139.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4.xml"/><Relationship Id="rId1" Type="http://schemas.openxmlformats.org/officeDocument/2006/relationships/customXml" Target="../../customXml/item72.xml"/></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4.xml"/><Relationship Id="rId1" Type="http://schemas.openxmlformats.org/officeDocument/2006/relationships/customXml" Target="../../customXml/item96.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4.xml"/><Relationship Id="rId1" Type="http://schemas.openxmlformats.org/officeDocument/2006/relationships/customXml" Target="../../customXml/item93.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4.xml"/><Relationship Id="rId1" Type="http://schemas.openxmlformats.org/officeDocument/2006/relationships/customXml" Target="../../customXml/item110.xml"/></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4.xml"/><Relationship Id="rId1" Type="http://schemas.openxmlformats.org/officeDocument/2006/relationships/customXml" Target="../../customXml/item142.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4.xml"/><Relationship Id="rId1" Type="http://schemas.openxmlformats.org/officeDocument/2006/relationships/customXml" Target="../../customXml/item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customXml" Target="../../customXml/item62.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4.xml"/><Relationship Id="rId1" Type="http://schemas.openxmlformats.org/officeDocument/2006/relationships/customXml" Target="../../customXml/item148.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4.xml"/><Relationship Id="rId1" Type="http://schemas.openxmlformats.org/officeDocument/2006/relationships/customXml" Target="../../customXml/item117.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4.xml"/><Relationship Id="rId1" Type="http://schemas.openxmlformats.org/officeDocument/2006/relationships/customXml" Target="../../customXml/item53.xml"/></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4.xml"/><Relationship Id="rId1" Type="http://schemas.openxmlformats.org/officeDocument/2006/relationships/customXml" Target="../../customXml/item80.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4.xml"/><Relationship Id="rId1" Type="http://schemas.openxmlformats.org/officeDocument/2006/relationships/customXml" Target="../../customXml/item140.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4.xml"/><Relationship Id="rId1" Type="http://schemas.openxmlformats.org/officeDocument/2006/relationships/customXml" Target="../../customXml/item52.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4.xml"/><Relationship Id="rId1" Type="http://schemas.openxmlformats.org/officeDocument/2006/relationships/customXml" Target="../../customXml/item19.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4.xml"/><Relationship Id="rId1" Type="http://schemas.openxmlformats.org/officeDocument/2006/relationships/customXml" Target="../../customXml/item18.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4.xml"/><Relationship Id="rId1" Type="http://schemas.openxmlformats.org/officeDocument/2006/relationships/customXml" Target="../../customXml/item86.xml"/></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4.xml"/><Relationship Id="rId1" Type="http://schemas.openxmlformats.org/officeDocument/2006/relationships/customXml" Target="../../customXml/item2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customXml" Target="../../customXml/item51.xml"/></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4.xml"/><Relationship Id="rId1" Type="http://schemas.openxmlformats.org/officeDocument/2006/relationships/customXml" Target="../../customXml/item65.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4.xml"/><Relationship Id="rId1" Type="http://schemas.openxmlformats.org/officeDocument/2006/relationships/customXml" Target="../../customXml/item70.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4.xml"/><Relationship Id="rId1" Type="http://schemas.openxmlformats.org/officeDocument/2006/relationships/customXml" Target="../../customXml/item95.xml"/></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4.xml"/><Relationship Id="rId1" Type="http://schemas.openxmlformats.org/officeDocument/2006/relationships/customXml" Target="../../customXml/item14.xml"/></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4.xml"/><Relationship Id="rId1" Type="http://schemas.openxmlformats.org/officeDocument/2006/relationships/customXml" Target="../../customXml/item2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ustomXml" Target="../../customXml/item14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customXml" Target="../../customXml/item5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customXml" Target="../../customXml/item15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customXml" Target="../../customXml/item59.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customXml" Target="../../customXml/item9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8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6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2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customXml" Target="../../customXml/item6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customXml" Target="../../customXml/item4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7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12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3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customXml" Target="../../customXml/item11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4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3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11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4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13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1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13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1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13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customXml" Target="../../customXml/item127.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164.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89.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98.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10.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40.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7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113.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125.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10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customXml" Target="../../customXml/item150.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115.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154.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5.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123.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7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149.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36.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94.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12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12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customXml" Target="../../customXml/item8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145.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101.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4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158.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155.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160.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131.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153.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47.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9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customXml" Target="../../customXml/item130.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customXml" Target="../../customXml/item3.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customXml" Target="../../customXml/item156.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customXml" Target="../../customXml/item6.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customXml" Target="../../customXml/item63.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customXml" Target="../../customXml/item152.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4.xml"/><Relationship Id="rId1" Type="http://schemas.openxmlformats.org/officeDocument/2006/relationships/customXml" Target="../../customXml/item141.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4.xml"/><Relationship Id="rId1" Type="http://schemas.openxmlformats.org/officeDocument/2006/relationships/customXml" Target="../../customXml/item82.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customXml" Target="../../customXml/item55.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customXml" Target="../../customXml/item20.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4.xml"/><Relationship Id="rId1" Type="http://schemas.openxmlformats.org/officeDocument/2006/relationships/customXml" Target="../../customXml/item9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customXml" Target="../../customXml/item132.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customXml" Target="../../customXml/item99.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4.xml"/><Relationship Id="rId1" Type="http://schemas.openxmlformats.org/officeDocument/2006/relationships/customXml" Target="../../customXml/item28.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4.xml"/><Relationship Id="rId1" Type="http://schemas.openxmlformats.org/officeDocument/2006/relationships/customXml" Target="../../customXml/item119.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4.xml"/><Relationship Id="rId1" Type="http://schemas.openxmlformats.org/officeDocument/2006/relationships/customXml" Target="../../customXml/item88.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4.xml"/><Relationship Id="rId1" Type="http://schemas.openxmlformats.org/officeDocument/2006/relationships/customXml" Target="../../customXml/item37.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4.xml"/><Relationship Id="rId1" Type="http://schemas.openxmlformats.org/officeDocument/2006/relationships/customXml" Target="../../customXml/item64.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4.xml"/><Relationship Id="rId1" Type="http://schemas.openxmlformats.org/officeDocument/2006/relationships/customXml" Target="../../customXml/item57.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customXml" Target="../../customXml/item41.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4.xml"/><Relationship Id="rId1" Type="http://schemas.openxmlformats.org/officeDocument/2006/relationships/customXml" Target="../../customXml/item76.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4.xml"/><Relationship Id="rId1" Type="http://schemas.openxmlformats.org/officeDocument/2006/relationships/customXml" Target="../../customXml/item162.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4.xml"/><Relationship Id="rId1" Type="http://schemas.openxmlformats.org/officeDocument/2006/relationships/customXml" Target="../../customXml/item7.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4.xml"/><Relationship Id="rId1" Type="http://schemas.openxmlformats.org/officeDocument/2006/relationships/customXml" Target="../../customXml/item45.xml"/><Relationship Id="rId4" Type="http://schemas.openxmlformats.org/officeDocument/2006/relationships/image" Target="../media/image3.pn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4.xml"/><Relationship Id="rId1" Type="http://schemas.openxmlformats.org/officeDocument/2006/relationships/customXml" Target="../../customXml/item34.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4.xml"/><Relationship Id="rId1" Type="http://schemas.openxmlformats.org/officeDocument/2006/relationships/customXml" Target="../../customXml/item163.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4.xml"/><Relationship Id="rId1" Type="http://schemas.openxmlformats.org/officeDocument/2006/relationships/customXml" Target="../../customXml/item111.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4.xml"/><Relationship Id="rId1" Type="http://schemas.openxmlformats.org/officeDocument/2006/relationships/customXml" Target="../../customXml/item87.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4.xml"/><Relationship Id="rId1" Type="http://schemas.openxmlformats.org/officeDocument/2006/relationships/customXml" Target="../../customXml/item10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9060101010101" pitchFamily="49" charset="-122"/>
                <a:ea typeface="黑体" panose="02010609060101010101" pitchFamily="49" charset="-122"/>
                <a:cs typeface="+mj-cs"/>
              </a:rPr>
              <a:t>专题八  古代诗歌赏析</a:t>
            </a:r>
            <a:r>
              <a:rPr kumimoji="0" lang="en-US" altLang="zh-CN" sz="2800" b="0" kern="0" cap="none" spc="0" normalizeH="0" baseline="0" noProof="0" dirty="0">
                <a:latin typeface="黑体" panose="02010609060101010101" pitchFamily="49" charset="-122"/>
                <a:ea typeface="黑体" panose="02010609060101010101" pitchFamily="49" charset="-122"/>
                <a:cs typeface="+mj-cs"/>
              </a:rPr>
              <a:t/>
            </a:r>
            <a:br>
              <a:rPr kumimoji="0" lang="en-US" altLang="zh-CN" sz="2800" b="0" kern="0" cap="none" spc="0" normalizeH="0" baseline="0" noProof="0" dirty="0">
                <a:latin typeface="黑体" panose="02010609060101010101" pitchFamily="49" charset="-122"/>
                <a:ea typeface="黑体" panose="02010609060101010101" pitchFamily="49" charset="-122"/>
                <a:cs typeface="+mj-cs"/>
              </a:rPr>
            </a:br>
            <a:endParaRPr kumimoji="0" lang="zh-CN" altLang="en-US" sz="2800" b="0" kern="0" cap="none" spc="0" normalizeH="0" baseline="0" noProof="0" dirty="0">
              <a:latin typeface="黑体" panose="02010609060101010101" pitchFamily="49" charset="-122"/>
              <a:ea typeface="黑体" panose="0201060906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9060101010101" pitchFamily="49" charset="-122"/>
              </a:rPr>
              <a:t>高考语文</a:t>
            </a:r>
            <a:r>
              <a:rPr lang="zh-CN" altLang="en-US" sz="4000" dirty="0" smtClean="0">
                <a:solidFill>
                  <a:schemeClr val="tx1"/>
                </a:solidFill>
                <a:ea typeface="黑体" panose="02010609060101010101" pitchFamily="49" charset="-122"/>
              </a:rPr>
              <a:t> </a:t>
            </a:r>
            <a:r>
              <a:rPr lang="zh-CN" altLang="en-US" sz="1800" dirty="0" smtClean="0">
                <a:solidFill>
                  <a:schemeClr val="tx1"/>
                </a:solidFill>
                <a:ea typeface="黑体" panose="02010609060101010101" pitchFamily="49" charset="-122"/>
              </a:rPr>
              <a:t>(江苏省专用</a:t>
            </a:r>
            <a:r>
              <a:rPr lang="zh-CN" altLang="en-US" sz="1800" dirty="0">
                <a:solidFill>
                  <a:schemeClr val="tx1"/>
                </a:solidFill>
                <a:ea typeface="黑体" panose="0201060906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848501"/>
            <a:ext cx="8127000" cy="41976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5.(2014江苏,10)阅读下面两首唐诗,回答问题。(11分)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休暇日访王侍御不遇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韦应物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九日驱驰一日闲,寻君不遇又空还。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怪来诗思清人骨,门对寒流雪满山。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访隐者不遇成二绝(其二)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李商隐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城郭休过识者稀,哀猿啼处有柴扉。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沧江白石渔樵路,日暮归来雨满衣。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(1)请简要分析第一首诗中作者情绪的变化过程。(3分)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(2)第二首诗中从哪些地方可看出“隐者”的身份?请简要概括。(3分)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(3)请分别赏析两首诗结句的表达效果。(5分)</a:t>
            </a:r>
            <a:endParaRPr lang="zh-CN" altLang="en-US" dirty="0"/>
          </a:p>
        </p:txBody>
      </p:sp>
      <p:sp>
        <p:nvSpPr>
          <p:cNvPr id="3" name="TextBox 2"/>
          <p:cNvSpPr txBox="1"/>
          <p:nvPr/>
        </p:nvSpPr>
        <p:spPr>
          <a:xfrm>
            <a:off x="539750" y="5039493"/>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(1)乘兴而往—怅惘不遇—欣赏叹慕。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(2)城里少有人知;家住深山;与渔樵为伍;居室简陋。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(3)第一首诗的结句,通过描写友人住处环境,揭示其诗歌独特风格的成因,并暗寓对友人品性</a:t>
            </a:r>
            <a:r>
              <a:rPr dirty="0"/>
              <a:t/>
            </a:r>
            <a:br>
              <a:rPr dirty="0"/>
            </a:br>
            <a:r>
              <a:rPr lang="zh-CN" altLang="en-US" sz="1530" kern="0" dirty="0" smtClean="0">
                <a:solidFill>
                  <a:srgbClr val="000000"/>
                </a:solidFill>
                <a:latin typeface="Times New Roman" pitchFamily="65" charset="-122"/>
                <a:ea typeface="宋体" pitchFamily="65" charset="-122"/>
              </a:rPr>
              <a:t>的赞颂。第二首诗的结句,通过描写诗人不遇隐者、日暮归来而雨湿衣衫的情景,突出访人的</a:t>
            </a:r>
            <a:r>
              <a:rPr dirty="0"/>
              <a:t/>
            </a:r>
            <a:br>
              <a:rPr dirty="0"/>
            </a:br>
            <a:r>
              <a:rPr lang="zh-CN" altLang="en-US" sz="1530" kern="0" dirty="0" smtClean="0">
                <a:solidFill>
                  <a:srgbClr val="000000"/>
                </a:solidFill>
                <a:latin typeface="Times New Roman" pitchFamily="65" charset="-122"/>
                <a:ea typeface="宋体" pitchFamily="65" charset="-122"/>
              </a:rPr>
              <a:t>执着和情怀的深挚(或:通过想象隐者日暮归来而雨湿衣衫的情景,展示其生活情趣)。</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(1)点明离别的时节,“寒”、落梅等渲染离别惆怅气氛,梅花飘落为下文“孤香黏袖”</a:t>
            </a:r>
            <a:r>
              <a:rPr dirty="0"/>
              <a:t/>
            </a:r>
            <a:br>
              <a:rPr dirty="0"/>
            </a:br>
            <a:r>
              <a:rPr lang="zh-CN" altLang="en-US" sz="1530" kern="0" dirty="0" smtClean="0">
                <a:solidFill>
                  <a:srgbClr val="000000"/>
                </a:solidFill>
                <a:latin typeface="Times New Roman" pitchFamily="65" charset="-122"/>
                <a:ea typeface="宋体" pitchFamily="65" charset="-122"/>
              </a:rPr>
              <a:t>等做铺垫。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(2)作者不直言离人不忍离去,而是通过写梅花在酒杯中照影,黏在离人的衣袖上,离人踏上行</a:t>
            </a:r>
            <a:r>
              <a:rPr dirty="0"/>
              <a:t/>
            </a:r>
            <a:br>
              <a:rPr dirty="0"/>
            </a:br>
            <a:r>
              <a:rPr lang="zh-CN" altLang="en-US" sz="1530" kern="0" dirty="0" smtClean="0">
                <a:solidFill>
                  <a:srgbClr val="000000"/>
                </a:solidFill>
                <a:latin typeface="Times New Roman" pitchFamily="65" charset="-122"/>
                <a:ea typeface="宋体" pitchFamily="65" charset="-122"/>
              </a:rPr>
              <a:t>程,梅花又跟随过桥,表现梅花的多情和依依不舍使离人断肠,作者写梅花的多情其实是写离人</a:t>
            </a:r>
            <a:r>
              <a:rPr dirty="0"/>
              <a:t/>
            </a:r>
            <a:br>
              <a:rPr dirty="0"/>
            </a:br>
            <a:r>
              <a:rPr lang="zh-CN" altLang="en-US" sz="1530" kern="0" dirty="0" smtClean="0">
                <a:solidFill>
                  <a:srgbClr val="000000"/>
                </a:solidFill>
                <a:latin typeface="Times New Roman" pitchFamily="65" charset="-122"/>
                <a:ea typeface="宋体" pitchFamily="65" charset="-122"/>
              </a:rPr>
              <a:t>的多情,这些写显得委婉含蓄。</a:t>
            </a:r>
            <a:endParaRPr lang="zh-CN" altLang="en-US" dirty="0"/>
          </a:p>
        </p:txBody>
      </p:sp>
      <p:sp>
        <p:nvSpPr>
          <p:cNvPr id="3" name="TextBox 2"/>
          <p:cNvSpPr txBox="1"/>
          <p:nvPr/>
        </p:nvSpPr>
        <p:spPr>
          <a:xfrm>
            <a:off x="539750" y="287688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(1)关于诗歌中某一联的作用题,应从内容和结构上考虑。首联侧重写景,写早春时分,</a:t>
            </a:r>
            <a:r>
              <a:rPr dirty="0"/>
              <a:t/>
            </a:r>
            <a:br>
              <a:rPr dirty="0"/>
            </a:br>
            <a:r>
              <a:rPr lang="zh-CN" altLang="en-US" sz="1530" kern="0" dirty="0" smtClean="0">
                <a:solidFill>
                  <a:srgbClr val="000000"/>
                </a:solidFill>
                <a:latin typeface="Times New Roman" pitchFamily="65" charset="-122"/>
                <a:ea typeface="宋体" pitchFamily="65" charset="-122"/>
              </a:rPr>
              <a:t>点明时节;“寒春”一词在表明时令的基础上写出寒意袭人,同时后一句中“雪飘飘”通过写</a:t>
            </a:r>
            <a:r>
              <a:rPr dirty="0"/>
              <a:t/>
            </a:r>
            <a:br>
              <a:rPr dirty="0"/>
            </a:br>
            <a:r>
              <a:rPr lang="zh-CN" altLang="en-US" sz="1530" kern="0" dirty="0" smtClean="0">
                <a:solidFill>
                  <a:srgbClr val="000000"/>
                </a:solidFill>
                <a:latin typeface="Times New Roman" pitchFamily="65" charset="-122"/>
                <a:ea typeface="宋体" pitchFamily="65" charset="-122"/>
              </a:rPr>
              <a:t>梅花飘落更添惆怅之意,渲染离别时哀愁的氛围;首联写梅花飘落为下文做铺垫,同时点题。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(2)题干中已明确指出“离情别绪”的情感,学生答题时应该紧扣此词;同时答题指向为借助梅</a:t>
            </a:r>
            <a:r>
              <a:rPr dirty="0"/>
              <a:t/>
            </a:r>
            <a:br>
              <a:rPr dirty="0"/>
            </a:br>
            <a:r>
              <a:rPr lang="zh-CN" altLang="en-US" sz="1530" kern="0" dirty="0" smtClean="0">
                <a:solidFill>
                  <a:srgbClr val="000000"/>
                </a:solidFill>
                <a:latin typeface="Times New Roman" pitchFamily="65" charset="-122"/>
                <a:ea typeface="宋体" pitchFamily="65" charset="-122"/>
              </a:rPr>
              <a:t>花的描写,将两者结合即可。第三联先将梅花与桃花作比,突出梅花的“素艳”之特点,同时后</a:t>
            </a:r>
            <a:r>
              <a:rPr dirty="0"/>
              <a:t/>
            </a:r>
            <a:br>
              <a:rPr dirty="0"/>
            </a:br>
            <a:r>
              <a:rPr lang="zh-CN" altLang="en-US" sz="1530" kern="0" dirty="0" smtClean="0">
                <a:solidFill>
                  <a:srgbClr val="000000"/>
                </a:solidFill>
                <a:latin typeface="Times New Roman" pitchFamily="65" charset="-122"/>
                <a:ea typeface="宋体" pitchFamily="65" charset="-122"/>
              </a:rPr>
              <a:t>一句直接描摹“孤香黏袖”写依依惜别的深情;第四联写离人肠断,直接抒情,同时写梅花片片</a:t>
            </a:r>
            <a:r>
              <a:rPr dirty="0"/>
              <a:t/>
            </a:r>
            <a:br>
              <a:rPr dirty="0"/>
            </a:br>
            <a:r>
              <a:rPr lang="zh-CN" altLang="en-US" sz="1530" kern="0" dirty="0" smtClean="0">
                <a:solidFill>
                  <a:srgbClr val="000000"/>
                </a:solidFill>
                <a:latin typeface="Times New Roman" pitchFamily="65" charset="-122"/>
                <a:ea typeface="宋体" pitchFamily="65" charset="-122"/>
              </a:rPr>
              <a:t>跟随,无情之物顿时也具情感,两者交融。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5.(2018如皋中学月考,10)阅读下面这首诗,回答问题。(11分)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次韵柳通叟寄王文通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黄庭坚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故人昔有凌云</a:t>
            </a:r>
            <a:r>
              <a:rPr lang="zh-CN" altLang="en-US" sz="1152" kern="0" baseline="5900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赋,何意陆沉黄绶</a:t>
            </a:r>
            <a:r>
              <a:rPr lang="zh-CN" altLang="en-US" sz="1152" kern="0" baseline="5900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头白眼花行作吏,儿婚女嫁望还山。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心犹未死杯中物,春不能朱镜里颜。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寄语诸公肯湔祓</a:t>
            </a:r>
            <a:r>
              <a:rPr lang="zh-CN" altLang="en-US" sz="1152" kern="0" baseline="5900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,割鸡</a:t>
            </a:r>
            <a:r>
              <a:rPr lang="zh-CN" altLang="en-US" sz="1152" kern="0" baseline="59000" dirty="0" smtClean="0">
                <a:solidFill>
                  <a:srgbClr val="000000"/>
                </a:solidFill>
                <a:latin typeface="Times New Roman" pitchFamily="65" charset="-122"/>
                <a:ea typeface="宋体" pitchFamily="65" charset="-122"/>
              </a:rPr>
              <a:t>④</a:t>
            </a:r>
            <a:r>
              <a:rPr lang="zh-CN" altLang="en-US" sz="1530" kern="0" dirty="0" smtClean="0">
                <a:solidFill>
                  <a:srgbClr val="000000"/>
                </a:solidFill>
                <a:latin typeface="Times New Roman" pitchFamily="65" charset="-122"/>
                <a:ea typeface="宋体" pitchFamily="65" charset="-122"/>
              </a:rPr>
              <a:t>令得近乡关。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①凌云:据《史记》记载,司马相如所作《大人赋》中有“飘飘有凌云之气”。②黄绶:</a:t>
            </a:r>
            <a:r>
              <a:rPr dirty="0"/>
              <a:t/>
            </a:r>
            <a:br>
              <a:rPr dirty="0"/>
            </a:br>
            <a:r>
              <a:rPr lang="zh-CN" altLang="en-US" sz="1530" kern="0" dirty="0" smtClean="0">
                <a:solidFill>
                  <a:srgbClr val="000000"/>
                </a:solidFill>
                <a:latin typeface="Times New Roman" pitchFamily="65" charset="-122"/>
                <a:ea typeface="宋体" pitchFamily="65" charset="-122"/>
              </a:rPr>
              <a:t>黄色的印绶,低级官吏的标志。③湔祓(jiān fú):举荐提拔。④割鸡:用作治理一县的代称。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(1)(鉴赏诗歌的表达技巧)首联主要运用了哪两种表现手法?请简要分析。(5分)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(2)(分析情感)诗人在尾联向执政“诸公”发出“寄语”,其中蕴含着哪些情感?请结合全诗简</a:t>
            </a:r>
            <a:r>
              <a:rPr dirty="0"/>
              <a:t/>
            </a:r>
            <a:br>
              <a:rPr dirty="0"/>
            </a:br>
            <a:r>
              <a:rPr lang="zh-CN" altLang="en-US" sz="1530" kern="0" dirty="0" smtClean="0">
                <a:solidFill>
                  <a:srgbClr val="000000"/>
                </a:solidFill>
                <a:latin typeface="Times New Roman" pitchFamily="65" charset="-122"/>
                <a:ea typeface="宋体" pitchFamily="65" charset="-122"/>
              </a:rPr>
              <a:t>要分析。(6分)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(1)首联运用了用典和对比的表现手法。第一句用司马相如的典故不仅盛赞朋友才华</a:t>
            </a:r>
            <a:r>
              <a:rPr dirty="0"/>
              <a:t/>
            </a:r>
            <a:br>
              <a:rPr dirty="0"/>
            </a:br>
            <a:r>
              <a:rPr lang="zh-CN" altLang="en-US" sz="1530" kern="0" dirty="0" smtClean="0">
                <a:solidFill>
                  <a:srgbClr val="000000"/>
                </a:solidFill>
                <a:latin typeface="Times New Roman" pitchFamily="65" charset="-122"/>
                <a:ea typeface="宋体" pitchFamily="65" charset="-122"/>
              </a:rPr>
              <a:t>横溢,还与下一句形成对比,突出了朋友高才华(高志向)与低职位之间的强烈反差。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(2)①对友人怀才不遇的同情与关切;②对统治者重用人才的渴望;③对埋没人才这种现实的不</a:t>
            </a:r>
            <a:r>
              <a:rPr dirty="0"/>
              <a:t/>
            </a:r>
            <a:br>
              <a:rPr dirty="0"/>
            </a:br>
            <a:r>
              <a:rPr lang="zh-CN" altLang="en-US" sz="1530" kern="0" dirty="0" smtClean="0">
                <a:solidFill>
                  <a:srgbClr val="000000"/>
                </a:solidFill>
                <a:latin typeface="Times New Roman" pitchFamily="65" charset="-122"/>
                <a:ea typeface="宋体" pitchFamily="65" charset="-122"/>
              </a:rPr>
              <a:t>平与愤懑。</a:t>
            </a:r>
            <a:endParaRPr lang="zh-CN" altLang="en-US" dirty="0"/>
          </a:p>
        </p:txBody>
      </p:sp>
      <p:sp>
        <p:nvSpPr>
          <p:cNvPr id="3" name="TextBox 2"/>
          <p:cNvSpPr txBox="1"/>
          <p:nvPr/>
        </p:nvSpPr>
        <p:spPr>
          <a:xfrm>
            <a:off x="539750" y="2563013"/>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(1)诗人首先用典,“凌云”,借司马相如的故事来写老友的才华横溢;“陆沉”比喻生</a:t>
            </a:r>
            <a:r>
              <a:rPr dirty="0"/>
              <a:t/>
            </a:r>
            <a:br>
              <a:rPr dirty="0"/>
            </a:br>
            <a:r>
              <a:rPr lang="zh-CN" altLang="en-US" sz="1530" kern="0" dirty="0" smtClean="0">
                <a:solidFill>
                  <a:srgbClr val="000000"/>
                </a:solidFill>
                <a:latin typeface="Times New Roman" pitchFamily="65" charset="-122"/>
                <a:ea typeface="宋体" pitchFamily="65" charset="-122"/>
              </a:rPr>
              <a:t>活在人世间而实际过着避世的生活,常用来称“市隐”之类的处世态度。再运用对比,一是</a:t>
            </a:r>
            <a:r>
              <a:rPr dirty="0"/>
              <a:t/>
            </a:r>
            <a:br>
              <a:rPr dirty="0"/>
            </a:br>
            <a:r>
              <a:rPr lang="zh-CN" altLang="en-US" sz="1530" kern="0" dirty="0" smtClean="0">
                <a:solidFill>
                  <a:srgbClr val="000000"/>
                </a:solidFill>
                <a:latin typeface="Times New Roman" pitchFamily="65" charset="-122"/>
                <a:ea typeface="宋体" pitchFamily="65" charset="-122"/>
              </a:rPr>
              <a:t>“凌云”,一是“陆沉”,将高才与低职相对比。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(2)尾联出语婉转,但仍包含怨愤不平之意。“割鸡”呼应首联的才高位卑。尾联为友人向执</a:t>
            </a:r>
            <a:r>
              <a:rPr dirty="0"/>
              <a:t/>
            </a:r>
            <a:br>
              <a:rPr dirty="0"/>
            </a:br>
            <a:r>
              <a:rPr lang="zh-CN" altLang="en-US" sz="1530" kern="0" dirty="0" smtClean="0">
                <a:solidFill>
                  <a:srgbClr val="000000"/>
                </a:solidFill>
                <a:latin typeface="Times New Roman" pitchFamily="65" charset="-122"/>
                <a:ea typeface="宋体" pitchFamily="65" charset="-122"/>
              </a:rPr>
              <a:t>政诸公吁请,希望他们从中斡旋,让他能在近乡之处做一个地方官。诗中人物的贫贱自守、兀</a:t>
            </a:r>
            <a:r>
              <a:rPr dirty="0"/>
              <a:t/>
            </a:r>
            <a:br>
              <a:rPr dirty="0"/>
            </a:br>
            <a:r>
              <a:rPr lang="zh-CN" altLang="en-US" sz="1530" kern="0" dirty="0" smtClean="0">
                <a:solidFill>
                  <a:srgbClr val="000000"/>
                </a:solidFill>
                <a:latin typeface="Times New Roman" pitchFamily="65" charset="-122"/>
                <a:ea typeface="宋体" pitchFamily="65" charset="-122"/>
              </a:rPr>
              <a:t>傲奇崛、放旷不羁、愤世嫉俗,也正是黄庭坚的自我写照。诗人为其坎坷遭遇大鸣不平,抗议</a:t>
            </a:r>
            <a:r>
              <a:rPr dirty="0"/>
              <a:t/>
            </a:r>
            <a:br>
              <a:rPr dirty="0"/>
            </a:br>
            <a:r>
              <a:rPr lang="zh-CN" altLang="en-US" sz="1530" kern="0" dirty="0" smtClean="0">
                <a:solidFill>
                  <a:srgbClr val="000000"/>
                </a:solidFill>
                <a:latin typeface="Times New Roman" pitchFamily="65" charset="-122"/>
                <a:ea typeface="宋体" pitchFamily="65" charset="-122"/>
              </a:rPr>
              <a:t>世道的不公,实是借他人之酒杯,浇自己之块垒。</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6.(2018扬州中学阶段检测,10)阅读下面的诗歌,回答问题。(11分)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梦　回</a:t>
            </a:r>
            <a:r>
              <a:rPr lang="zh-CN" altLang="en-US" sz="1152" kern="0" baseline="59000" dirty="0" smtClean="0">
                <a:solidFill>
                  <a:srgbClr val="000000"/>
                </a:solidFill>
                <a:latin typeface="Times New Roman" pitchFamily="65" charset="-122"/>
                <a:ea typeface="宋体" pitchFamily="65"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林景熙</a:t>
            </a:r>
            <a:r>
              <a:rPr lang="zh-CN" altLang="en-US" sz="1152" kern="0" baseline="59000" dirty="0" smtClean="0">
                <a:solidFill>
                  <a:srgbClr val="000000"/>
                </a:solidFill>
                <a:latin typeface="Times New Roman" pitchFamily="65" charset="-122"/>
                <a:ea typeface="宋体" pitchFamily="65" charset="-122"/>
              </a:rPr>
              <a:t>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梦回荒馆月笼秋,何处砧声唤客愁。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深夜无风莲叶响,水寒更有未眠鸥。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①梦回:梦醒。②林景熙:号霁山,宋末诗人。有气节,宋亡不仕。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(1)(分析诗歌的内容)本诗的诗眼是什么?请分析第一句在全诗中有何作用?(5分)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(2)(鉴赏诗歌的艺术技巧)赏析本诗最后两句的表达技巧。(6分)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(1)诗眼应该是:“何处砧声唤客愁”中的“愁”。(1分)此字奠定了全诗的感情基调。</a:t>
            </a:r>
            <a:r>
              <a:rPr dirty="0"/>
              <a:t/>
            </a:r>
            <a:br>
              <a:rPr dirty="0"/>
            </a:br>
            <a:r>
              <a:rPr lang="zh-CN" altLang="en-US" sz="1530" kern="0" dirty="0" smtClean="0">
                <a:solidFill>
                  <a:srgbClr val="000000"/>
                </a:solidFill>
                <a:latin typeface="Times New Roman" pitchFamily="65" charset="-122"/>
                <a:ea typeface="宋体" pitchFamily="65" charset="-122"/>
              </a:rPr>
              <a:t>第一句,描写了梦醒的时间、地点与四周的环境,写出了诗人在荒凉的旅馆住宿时心中的凄苦,</a:t>
            </a:r>
            <a:r>
              <a:rPr dirty="0"/>
              <a:t/>
            </a:r>
            <a:br>
              <a:rPr dirty="0"/>
            </a:br>
            <a:r>
              <a:rPr lang="zh-CN" altLang="en-US" sz="1530" kern="0" dirty="0" smtClean="0">
                <a:solidFill>
                  <a:srgbClr val="000000"/>
                </a:solidFill>
                <a:latin typeface="Times New Roman" pitchFamily="65" charset="-122"/>
                <a:ea typeface="宋体" pitchFamily="65" charset="-122"/>
              </a:rPr>
              <a:t>为后来的景物描写、个人感情的抒发做铺垫。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(2)①最后两句采用动静结合的手法,以深夜的寂静与莲叶的响动声相衬,以寒冷清寂的水面与</a:t>
            </a:r>
            <a:r>
              <a:rPr dirty="0"/>
              <a:t/>
            </a:r>
            <a:br>
              <a:rPr dirty="0"/>
            </a:br>
            <a:r>
              <a:rPr lang="zh-CN" altLang="en-US" sz="1530" kern="0" dirty="0" smtClean="0">
                <a:solidFill>
                  <a:srgbClr val="000000"/>
                </a:solidFill>
                <a:latin typeface="Times New Roman" pitchFamily="65" charset="-122"/>
                <a:ea typeface="宋体" pitchFamily="65" charset="-122"/>
              </a:rPr>
              <a:t>未休息的鸥的骚扰相衬,充分刻画出当时冷寂凄凉的气氛。②衬托手法,用“未眠鸥”来衬托</a:t>
            </a:r>
            <a:r>
              <a:rPr dirty="0"/>
              <a:t/>
            </a:r>
            <a:br>
              <a:rPr dirty="0"/>
            </a:br>
            <a:r>
              <a:rPr lang="zh-CN" altLang="en-US" sz="1530" kern="0" dirty="0" smtClean="0">
                <a:solidFill>
                  <a:srgbClr val="000000"/>
                </a:solidFill>
                <a:latin typeface="Times New Roman" pitchFamily="65" charset="-122"/>
                <a:ea typeface="宋体" pitchFamily="65" charset="-122"/>
              </a:rPr>
              <a:t>作者辗转反侧、长夜难眠的愁苦,渲染了凄凉的氛围,含蓄而深沉地表达了作者的悲苦之情。</a:t>
            </a:r>
            <a:endParaRPr lang="zh-CN" altLang="en-US" dirty="0"/>
          </a:p>
        </p:txBody>
      </p:sp>
      <p:sp>
        <p:nvSpPr>
          <p:cNvPr id="3" name="TextBox 2"/>
          <p:cNvSpPr txBox="1"/>
          <p:nvPr/>
        </p:nvSpPr>
        <p:spPr>
          <a:xfrm>
            <a:off x="539750" y="327739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(1)本诗最能体现作者思想感情的是“愁”字,通过一系列的景物描写,抒发作者的思乡</a:t>
            </a:r>
            <a:r>
              <a:rPr dirty="0"/>
              <a:t/>
            </a:r>
            <a:br>
              <a:rPr dirty="0"/>
            </a:br>
            <a:r>
              <a:rPr lang="zh-CN" altLang="en-US" sz="1530" kern="0" dirty="0" smtClean="0">
                <a:solidFill>
                  <a:srgbClr val="000000"/>
                </a:solidFill>
                <a:latin typeface="Times New Roman" pitchFamily="65" charset="-122"/>
                <a:ea typeface="宋体" pitchFamily="65" charset="-122"/>
              </a:rPr>
              <a:t>之愁。第一句交代时间、地点、环境,自然引出下文梦醒时的所见所闻,所思所感。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(2)一动一静,形成对比。“无风”是静,“莲叶响”是动。“水寒”之下的“未眠鸥”,衬托</a:t>
            </a:r>
            <a:r>
              <a:rPr dirty="0"/>
              <a:t/>
            </a:r>
            <a:br>
              <a:rPr dirty="0"/>
            </a:br>
            <a:r>
              <a:rPr lang="zh-CN" altLang="en-US" sz="1530" kern="0" dirty="0" smtClean="0">
                <a:solidFill>
                  <a:srgbClr val="000000"/>
                </a:solidFill>
                <a:latin typeface="Times New Roman" pitchFamily="65" charset="-122"/>
                <a:ea typeface="宋体" pitchFamily="65" charset="-122"/>
              </a:rPr>
              <a:t>出未眠的还有人。一联诗句中,可能多种手法并用,注意要点是否答全。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7691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7.(2017镇江一模,10)阅读下面这首诗,然后回答问题。(10分)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戏呈孔毅父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黄庭坚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管城子</a:t>
            </a:r>
            <a:r>
              <a:rPr lang="zh-CN" altLang="en-US" sz="1152" kern="0" baseline="5900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无食肉相,孔方兄</a:t>
            </a:r>
            <a:r>
              <a:rPr lang="zh-CN" altLang="en-US" sz="1152" kern="0" baseline="5900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有绝交书。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文章功用不经世,何异丝窠缀露珠?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校书</a:t>
            </a:r>
            <a:r>
              <a:rPr lang="zh-CN" altLang="en-US" sz="1152" kern="0" baseline="5900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著作</a:t>
            </a:r>
            <a:r>
              <a:rPr lang="zh-CN" altLang="en-US" sz="1152" kern="0" baseline="59000" dirty="0" smtClean="0">
                <a:solidFill>
                  <a:srgbClr val="000000"/>
                </a:solidFill>
                <a:latin typeface="Times New Roman" pitchFamily="65" charset="-122"/>
                <a:ea typeface="宋体" pitchFamily="65" charset="-122"/>
              </a:rPr>
              <a:t>④</a:t>
            </a:r>
            <a:r>
              <a:rPr lang="zh-CN" altLang="en-US" sz="1530" kern="0" dirty="0" smtClean="0">
                <a:solidFill>
                  <a:srgbClr val="000000"/>
                </a:solidFill>
                <a:latin typeface="Times New Roman" pitchFamily="65" charset="-122"/>
                <a:ea typeface="宋体" pitchFamily="65" charset="-122"/>
              </a:rPr>
              <a:t>频诏除,犹能上车问何如。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忽忆僧床同野饭,梦随秋雁到东湖。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①管城子:毛笔。②孔方兄:钱的别称。古时的铜钱中有方孔,故有此称。③校书:校书</a:t>
            </a:r>
            <a:r>
              <a:rPr dirty="0"/>
              <a:t/>
            </a:r>
            <a:br>
              <a:rPr dirty="0"/>
            </a:br>
            <a:r>
              <a:rPr lang="zh-CN" altLang="en-US" sz="1530" kern="0" dirty="0" smtClean="0">
                <a:solidFill>
                  <a:srgbClr val="000000"/>
                </a:solidFill>
                <a:latin typeface="Times New Roman" pitchFamily="65" charset="-122"/>
                <a:ea typeface="宋体" pitchFamily="65" charset="-122"/>
              </a:rPr>
              <a:t>郎,旧章校勘书籍。④著作:著作郎,旧掌编撰国史。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(1)(鉴赏诗歌的艺术技巧)全诗以“戏”为脉络,请具体说说作者是如何戏说的。(4分)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(2)(鉴赏诗歌的艺术技巧)“文章功用不经世,何异丝窠缀露珠”一联用了什么修辞手法?请简</a:t>
            </a:r>
            <a:r>
              <a:rPr dirty="0"/>
              <a:t/>
            </a:r>
            <a:br>
              <a:rPr dirty="0"/>
            </a:br>
            <a:r>
              <a:rPr lang="zh-CN" altLang="en-US" sz="1530" kern="0" dirty="0" smtClean="0">
                <a:solidFill>
                  <a:srgbClr val="000000"/>
                </a:solidFill>
                <a:latin typeface="Times New Roman" pitchFamily="65" charset="-122"/>
                <a:ea typeface="宋体" pitchFamily="65" charset="-122"/>
              </a:rPr>
              <a:t>要分析。(2分)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(3)(分析情感)请概括本诗所蕴含的作者的情感。(4分)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(1)开头作者不明说自己不能升官发财,而是说钱拒绝和自己交往,幽默诙谐。三、四句</a:t>
            </a:r>
            <a:r>
              <a:rPr dirty="0"/>
              <a:t/>
            </a:r>
            <a:br>
              <a:rPr dirty="0"/>
            </a:br>
            <a:r>
              <a:rPr lang="zh-CN" altLang="en-US" sz="1530" kern="0" dirty="0" smtClean="0">
                <a:solidFill>
                  <a:srgbClr val="000000"/>
                </a:solidFill>
                <a:latin typeface="Times New Roman" pitchFamily="65" charset="-122"/>
                <a:ea typeface="宋体" pitchFamily="65" charset="-122"/>
              </a:rPr>
              <a:t>表面看来是自责,实际上以反语暗指,自嘲文章不为世人赏识。五、六句表面上说自己尸位素</a:t>
            </a:r>
            <a:r>
              <a:rPr dirty="0"/>
              <a:t/>
            </a:r>
            <a:br>
              <a:rPr dirty="0"/>
            </a:br>
            <a:r>
              <a:rPr lang="zh-CN" altLang="en-US" sz="1530" kern="0" dirty="0" smtClean="0">
                <a:solidFill>
                  <a:srgbClr val="000000"/>
                </a:solidFill>
                <a:latin typeface="Times New Roman" pitchFamily="65" charset="-122"/>
                <a:ea typeface="宋体" pitchFamily="65" charset="-122"/>
              </a:rPr>
              <a:t>餐,其实是对碌碌无为的官场生涯的不满和讽刺。结尾不直说退隐,却写对往事的追忆,也给诗</a:t>
            </a:r>
            <a:r>
              <a:rPr dirty="0"/>
              <a:t/>
            </a:r>
            <a:br>
              <a:rPr dirty="0"/>
            </a:br>
            <a:r>
              <a:rPr lang="zh-CN" altLang="en-US" sz="1530" kern="0" dirty="0" smtClean="0">
                <a:solidFill>
                  <a:srgbClr val="000000"/>
                </a:solidFill>
                <a:latin typeface="Times New Roman" pitchFamily="65" charset="-122"/>
                <a:ea typeface="宋体" pitchFamily="65" charset="-122"/>
              </a:rPr>
              <a:t>篇结尾添加了戏说的风韵。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(2)比喻。“丝窠缀露珠”,用清晨缀附于蛛网上闪闪发亮的露珠,来比喻外表华美而没有坚实</a:t>
            </a:r>
            <a:r>
              <a:rPr dirty="0"/>
              <a:t/>
            </a:r>
            <a:br>
              <a:rPr dirty="0"/>
            </a:br>
            <a:r>
              <a:rPr lang="zh-CN" altLang="en-US" sz="1530" kern="0" dirty="0" smtClean="0">
                <a:solidFill>
                  <a:srgbClr val="000000"/>
                </a:solidFill>
                <a:latin typeface="Times New Roman" pitchFamily="65" charset="-122"/>
                <a:ea typeface="宋体" pitchFamily="65" charset="-122"/>
              </a:rPr>
              <a:t>内容的文章。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(3)富贵无望的自嘲之情,政治上不得意(或文章不被赏识)的苦闷之情,对碌碌无为的官场生活</a:t>
            </a:r>
            <a:r>
              <a:rPr dirty="0"/>
              <a:t/>
            </a:r>
            <a:br>
              <a:rPr dirty="0"/>
            </a:br>
            <a:r>
              <a:rPr lang="zh-CN" altLang="en-US" sz="1530" kern="0" dirty="0" smtClean="0">
                <a:solidFill>
                  <a:srgbClr val="000000"/>
                </a:solidFill>
                <a:latin typeface="Times New Roman" pitchFamily="65" charset="-122"/>
                <a:ea typeface="宋体" pitchFamily="65" charset="-122"/>
              </a:rPr>
              <a:t>的不满,弃官归隐之情。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(1)这是一首自嘲诗,全诗虽仅八句,却写了四层意思。开头两句写自己的贫贱,三、四</a:t>
            </a:r>
            <a:r>
              <a:rPr dirty="0"/>
              <a:t/>
            </a:r>
            <a:br>
              <a:rPr dirty="0"/>
            </a:br>
            <a:r>
              <a:rPr lang="zh-CN" altLang="en-US" sz="1530" kern="0" dirty="0" smtClean="0">
                <a:solidFill>
                  <a:srgbClr val="000000"/>
                </a:solidFill>
                <a:latin typeface="Times New Roman" pitchFamily="65" charset="-122"/>
                <a:ea typeface="宋体" pitchFamily="65" charset="-122"/>
              </a:rPr>
              <a:t>句论文章应以经世致用为贵,五、六句转写当前仕途生活的无聊,末尾两句写突然想到江湖的</a:t>
            </a:r>
            <a:r>
              <a:rPr dirty="0"/>
              <a:t/>
            </a:r>
            <a:br>
              <a:rPr dirty="0"/>
            </a:br>
            <a:r>
              <a:rPr lang="zh-CN" altLang="en-US" sz="1530" kern="0" dirty="0" smtClean="0">
                <a:solidFill>
                  <a:srgbClr val="000000"/>
                </a:solidFill>
                <a:latin typeface="Times New Roman" pitchFamily="65" charset="-122"/>
                <a:ea typeface="宋体" pitchFamily="65" charset="-122"/>
              </a:rPr>
              <a:t>野趣,含弃官归隐之意。四层意思,看似不衔接,但实际上层层相扣,仕途失意的主旨贯穿始终。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(2)丝窠缀露珠,即蜘蛛网上缀着的露珠,作者以此比喻外表华美而没有坚实内容的文章,很明</a:t>
            </a:r>
            <a:r>
              <a:rPr dirty="0"/>
              <a:t/>
            </a:r>
            <a:br>
              <a:rPr dirty="0"/>
            </a:br>
            <a:r>
              <a:rPr lang="zh-CN" altLang="en-US" sz="1530" kern="0" dirty="0" smtClean="0">
                <a:solidFill>
                  <a:srgbClr val="000000"/>
                </a:solidFill>
                <a:latin typeface="Times New Roman" pitchFamily="65" charset="-122"/>
                <a:ea typeface="宋体" pitchFamily="65" charset="-122"/>
              </a:rPr>
              <a:t>显用了比喻。虽是反话,实则暗示文章不为世人赏识。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(3)这首诗抒写不得志的苦闷,却采用了自我嘲戏的笔调,感情上显得比较超脱,而诗意更为深</a:t>
            </a:r>
            <a:r>
              <a:rPr dirty="0"/>
              <a:t/>
            </a:r>
            <a:br>
              <a:rPr dirty="0"/>
            </a:br>
            <a:r>
              <a:rPr lang="zh-CN" altLang="en-US" sz="1530" kern="0" dirty="0" smtClean="0">
                <a:solidFill>
                  <a:srgbClr val="000000"/>
                </a:solidFill>
                <a:latin typeface="Times New Roman" pitchFamily="65" charset="-122"/>
                <a:ea typeface="宋体" pitchFamily="65" charset="-122"/>
              </a:rPr>
              <a:t>曲。开头两句将“笔”称为“子”,就可以食肉封侯;将钱称为“兄”,也就能够写绝交书。他</a:t>
            </a:r>
            <a:r>
              <a:rPr dirty="0"/>
              <a:t/>
            </a:r>
            <a:br>
              <a:rPr dirty="0"/>
            </a:br>
            <a:r>
              <a:rPr lang="zh-CN" altLang="en-US" sz="1530" kern="0" dirty="0" smtClean="0">
                <a:solidFill>
                  <a:srgbClr val="000000"/>
                </a:solidFill>
                <a:latin typeface="Times New Roman" pitchFamily="65" charset="-122"/>
                <a:ea typeface="宋体" pitchFamily="65" charset="-122"/>
              </a:rPr>
              <a:t>将自己富贵无望的牢骚,用这样的方式表达出来,非但不显得生硬,还产生了诙谐幽默的情趣。</a:t>
            </a:r>
            <a:r>
              <a:rPr dirty="0"/>
              <a:t/>
            </a:r>
            <a:br>
              <a:rPr dirty="0"/>
            </a:br>
            <a:r>
              <a:rPr lang="zh-CN" altLang="en-US" sz="1530" kern="0" dirty="0" smtClean="0">
                <a:solidFill>
                  <a:srgbClr val="000000"/>
                </a:solidFill>
                <a:latin typeface="Times New Roman" pitchFamily="65" charset="-122"/>
                <a:ea typeface="宋体" pitchFamily="65" charset="-122"/>
              </a:rPr>
              <a:t>五、六两句表面上说自己尸位素餐,其实是对于碌碌无为的官场生活的不满。</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8.(2017常州一模,10—12)阅读下面这首唐诗,完成相关问题。(10分)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送李侍郎赴常州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贾 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雪晴云散北风寒,楚水吴山道路难。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今日送君须尽醉,明朝相忆路漫漫。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(1)(分析景物描写的作用)首句的写景有什么作用?请简要说明。(4分)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(2)(分析情感)“楚水吴山道路难”暗含作者什么样的情感?(4分)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(3)(鉴赏诗意)三、四两句与王维《渭城曲》中哪两句的诗意相似?(2分)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(1)点明时令气候,营造了空阔寂寥的氛围;以“北风寒”烘托别时悲凉的心情。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(2)道路遥远难行,表达对友人此去的关切担忧;山川阻隔,后会难期,抒发离愁的沉重。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(3)劝君更尽一杯酒,西出阳关无故人。</a:t>
            </a:r>
            <a:endParaRPr lang="zh-CN" altLang="en-US" dirty="0"/>
          </a:p>
        </p:txBody>
      </p:sp>
      <p:sp>
        <p:nvSpPr>
          <p:cNvPr id="3" name="TextBox 2"/>
          <p:cNvSpPr txBox="1"/>
          <p:nvPr/>
        </p:nvSpPr>
        <p:spPr>
          <a:xfrm>
            <a:off x="539750" y="2205823"/>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(1)送别诗的写景除了交代背景(时间、地点、事件)外,还有渲染气氛的作用,答题时可</a:t>
            </a:r>
            <a:r>
              <a:rPr dirty="0"/>
              <a:t/>
            </a:r>
            <a:br>
              <a:rPr dirty="0"/>
            </a:br>
            <a:r>
              <a:rPr lang="zh-CN" altLang="en-US" sz="1530" kern="0" dirty="0" smtClean="0">
                <a:solidFill>
                  <a:srgbClr val="000000"/>
                </a:solidFill>
                <a:latin typeface="Times New Roman" pitchFamily="65" charset="-122"/>
                <a:ea typeface="宋体" pitchFamily="65" charset="-122"/>
              </a:rPr>
              <a:t>结合具体诗句加以说明。“北风”说明是在冬季,“寒”既指天气寒冷,还指因与友人分别而</a:t>
            </a:r>
            <a:r>
              <a:rPr dirty="0"/>
              <a:t/>
            </a:r>
            <a:br>
              <a:rPr dirty="0"/>
            </a:br>
            <a:r>
              <a:rPr lang="zh-CN" altLang="en-US" sz="1530" kern="0" dirty="0" smtClean="0">
                <a:solidFill>
                  <a:srgbClr val="000000"/>
                </a:solidFill>
                <a:latin typeface="Times New Roman" pitchFamily="65" charset="-122"/>
                <a:ea typeface="宋体" pitchFamily="65" charset="-122"/>
              </a:rPr>
              <a:t>内心寒冷。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(2)写景是为了抒情。“吴楚”说明两地相隔之远,其道路之艰难可想而知。体现诗人对远去</a:t>
            </a:r>
            <a:r>
              <a:rPr dirty="0"/>
              <a:t/>
            </a:r>
            <a:br>
              <a:rPr dirty="0"/>
            </a:br>
            <a:r>
              <a:rPr lang="zh-CN" altLang="en-US" sz="1530" kern="0" dirty="0" smtClean="0">
                <a:solidFill>
                  <a:srgbClr val="000000"/>
                </a:solidFill>
                <a:latin typeface="Times New Roman" pitchFamily="65" charset="-122"/>
                <a:ea typeface="宋体" pitchFamily="65" charset="-122"/>
              </a:rPr>
              <a:t>的友人的关切担忧与思念。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(3)此题主要考查学生的记忆能力,如果记得,书写出来不是难事。因为两者都有举酒属客之意</a:t>
            </a:r>
            <a:r>
              <a:rPr dirty="0"/>
              <a:t/>
            </a:r>
            <a:br>
              <a:rPr dirty="0"/>
            </a:br>
            <a:r>
              <a:rPr lang="zh-CN" altLang="en-US" sz="1530" kern="0" dirty="0" smtClean="0">
                <a:solidFill>
                  <a:srgbClr val="000000"/>
                </a:solidFill>
                <a:latin typeface="Times New Roman" pitchFamily="65" charset="-122"/>
                <a:ea typeface="宋体" pitchFamily="65" charset="-122"/>
              </a:rPr>
              <a:t>和感伤离别之情。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(1)本题考查评价诗歌的情感。先通读全诗,通过体现作者情感的关键词或动作行为以</a:t>
            </a:r>
            <a:r>
              <a:rPr dirty="0"/>
              <a:t/>
            </a:r>
            <a:br>
              <a:rPr dirty="0"/>
            </a:br>
            <a:r>
              <a:rPr lang="zh-CN" altLang="en-US" sz="1530" kern="0" dirty="0" smtClean="0">
                <a:solidFill>
                  <a:srgbClr val="000000"/>
                </a:solidFill>
                <a:latin typeface="Times New Roman" pitchFamily="65" charset="-122"/>
                <a:ea typeface="宋体" pitchFamily="65" charset="-122"/>
              </a:rPr>
              <a:t>及侧面描写来把握情绪变化。第一句抓住“驱驰”和“闲”,第二句抓“空”字,第三句抓</a:t>
            </a:r>
            <a:r>
              <a:rPr dirty="0"/>
              <a:t/>
            </a:r>
            <a:br>
              <a:rPr dirty="0"/>
            </a:br>
            <a:r>
              <a:rPr lang="zh-CN" altLang="en-US" sz="1530" kern="0" dirty="0" smtClean="0">
                <a:solidFill>
                  <a:srgbClr val="000000"/>
                </a:solidFill>
                <a:latin typeface="Times New Roman" pitchFamily="65" charset="-122"/>
                <a:ea typeface="宋体" pitchFamily="65" charset="-122"/>
              </a:rPr>
              <a:t>“怪”字,第四句写王侍御的居住环境,此为以景作结,情在景中。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(2)通读全诗,诗歌并没有直接揭示受访者的隐士身份,而是通过环境描写来暗示。一、二句写</a:t>
            </a:r>
            <a:r>
              <a:rPr dirty="0"/>
              <a:t/>
            </a:r>
            <a:br>
              <a:rPr dirty="0"/>
            </a:br>
            <a:r>
              <a:rPr lang="zh-CN" altLang="en-US" sz="1530" kern="0" dirty="0" smtClean="0">
                <a:solidFill>
                  <a:srgbClr val="000000"/>
                </a:solidFill>
                <a:latin typeface="Times New Roman" pitchFamily="65" charset="-122"/>
                <a:ea typeface="宋体" pitchFamily="65" charset="-122"/>
              </a:rPr>
              <a:t>隐者所处的环境,三句写隐者的生活(打鱼、砍柴),四句写作者寻隐者不遇后回家时被雨淋湿</a:t>
            </a:r>
            <a:r>
              <a:rPr dirty="0"/>
              <a:t/>
            </a:r>
            <a:br>
              <a:rPr dirty="0"/>
            </a:br>
            <a:r>
              <a:rPr lang="zh-CN" altLang="en-US" sz="1530" kern="0" dirty="0" smtClean="0">
                <a:solidFill>
                  <a:srgbClr val="000000"/>
                </a:solidFill>
                <a:latin typeface="Times New Roman" pitchFamily="65" charset="-122"/>
                <a:ea typeface="宋体" pitchFamily="65" charset="-122"/>
              </a:rPr>
              <a:t>的情景。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(3)本题考查鉴赏诗歌的表达技巧。第一首诗描写王侍御的居住环境,门前正对着寒风侵袭、</a:t>
            </a:r>
            <a:r>
              <a:rPr dirty="0"/>
              <a:t/>
            </a:r>
            <a:br>
              <a:rPr dirty="0"/>
            </a:br>
            <a:r>
              <a:rPr lang="zh-CN" altLang="en-US" sz="1530" kern="0" dirty="0" smtClean="0">
                <a:solidFill>
                  <a:srgbClr val="000000"/>
                </a:solidFill>
                <a:latin typeface="Times New Roman" pitchFamily="65" charset="-122"/>
                <a:ea typeface="宋体" pitchFamily="65" charset="-122"/>
              </a:rPr>
              <a:t>铺满积雪的大山,暗示诗人清高的品性。第二首结句写作者寻隐者不遇后傍晚回家被雨淋湿</a:t>
            </a:r>
            <a:r>
              <a:rPr dirty="0"/>
              <a:t/>
            </a:r>
            <a:br>
              <a:rPr dirty="0"/>
            </a:br>
            <a:r>
              <a:rPr lang="zh-CN" altLang="en-US" sz="1530" kern="0" dirty="0" smtClean="0">
                <a:solidFill>
                  <a:srgbClr val="000000"/>
                </a:solidFill>
                <a:latin typeface="Times New Roman" pitchFamily="65" charset="-122"/>
                <a:ea typeface="宋体" pitchFamily="65" charset="-122"/>
              </a:rPr>
              <a:t>的情景,侧面表达作者内心对寻访隐者的执着。注意题干要求“分别赏析”。作答时先从内</a:t>
            </a:r>
            <a:r>
              <a:rPr dirty="0"/>
              <a:t/>
            </a:r>
            <a:br>
              <a:rPr dirty="0"/>
            </a:br>
            <a:r>
              <a:rPr lang="zh-CN" altLang="en-US" sz="1530" kern="0" dirty="0" smtClean="0">
                <a:solidFill>
                  <a:srgbClr val="000000"/>
                </a:solidFill>
                <a:latin typeface="Times New Roman" pitchFamily="65" charset="-122"/>
                <a:ea typeface="宋体" pitchFamily="65" charset="-122"/>
              </a:rPr>
              <a:t>容分析入手,再分析表达效果。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[赏析]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韦应物《休暇日访王侍御不遇》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首句即扣标题中的“休暇日”,作者在官场忙碌劳累九天时间,好不容易得到一日的清闲,于是</a:t>
            </a:r>
            <a:r>
              <a:rPr dirty="0"/>
              <a:t/>
            </a:r>
            <a:br>
              <a:rPr dirty="0"/>
            </a:br>
            <a:r>
              <a:rPr lang="zh-CN" altLang="en-US" sz="1530" kern="0" dirty="0" smtClean="0">
                <a:solidFill>
                  <a:srgbClr val="000000"/>
                </a:solidFill>
                <a:latin typeface="Times New Roman" pitchFamily="65" charset="-122"/>
                <a:ea typeface="宋体" pitchFamily="65" charset="-122"/>
              </a:rPr>
              <a:t>兴致勃勃地前往寻访王侍御,没想到不遇而还,“空”字写出作者不遇王侍御后的惆怅、若有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9.(2017南京、盐城一模,10—11)阅读下面这首唐诗,完成(1)—(2)题。(11分)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客舍悲秋,有怀两省旧游,呈幕中诸公</a:t>
            </a:r>
            <a:r>
              <a:rPr lang="zh-CN" altLang="en-US" sz="1152" kern="0" baseline="59000" dirty="0" smtClean="0">
                <a:solidFill>
                  <a:srgbClr val="000000"/>
                </a:solidFill>
                <a:latin typeface="Times New Roman" pitchFamily="65" charset="-122"/>
                <a:ea typeface="宋体" pitchFamily="65"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岑 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三度为郎便白头,一从出守五经秋。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莫言圣主长不用,其那</a:t>
            </a:r>
            <a:r>
              <a:rPr lang="zh-CN" altLang="en-US" sz="1152" kern="0" baseline="5900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苍生应未休。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人间岁月如流水,客舍秋风今又起。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不知心事向谁论,江上蝉鸣空满耳。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①大历四年(769),由于戎泸间受乱军阻路,岑参在嘉州刺史任满后滞留蜀中。此诗即作</a:t>
            </a:r>
            <a:r>
              <a:rPr dirty="0"/>
              <a:t/>
            </a:r>
            <a:br>
              <a:rPr dirty="0"/>
            </a:br>
            <a:r>
              <a:rPr lang="zh-CN" altLang="en-US" sz="1530" kern="0" dirty="0" smtClean="0">
                <a:solidFill>
                  <a:srgbClr val="000000"/>
                </a:solidFill>
                <a:latin typeface="Times New Roman" pitchFamily="65" charset="-122"/>
                <a:ea typeface="宋体" pitchFamily="65" charset="-122"/>
              </a:rPr>
              <a:t>于成都客舍。②其那:怎奈。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(1)(评价诗歌的思想内容)从全诗来看,作者“悲”的原因有哪些?(5分)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(2)(鉴赏诗歌的艺术技巧)请赏析诗的最后一句“江上蝉鸣空满耳”的妙处。(6分)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(1)不受重用;韶华易逝;苍生之痛;羁旅之苦;孤独寂寞。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(2)借景抒情(或“以景结情”“融情于景”)。以“满耳”的蝉鸣衬托作者内心的孤寂;以秋</a:t>
            </a:r>
            <a:r>
              <a:rPr dirty="0"/>
              <a:t/>
            </a:r>
            <a:br>
              <a:rPr dirty="0"/>
            </a:br>
            <a:r>
              <a:rPr lang="zh-CN" altLang="en-US" sz="1530" kern="0" dirty="0" smtClean="0">
                <a:solidFill>
                  <a:srgbClr val="000000"/>
                </a:solidFill>
                <a:latin typeface="Times New Roman" pitchFamily="65" charset="-122"/>
                <a:ea typeface="宋体" pitchFamily="65" charset="-122"/>
              </a:rPr>
              <a:t>蝉凄厉的鸣声收束全诗,将作者的种种悲愁表达得淋漓尽致。</a:t>
            </a:r>
            <a:endParaRPr lang="zh-CN" altLang="en-US" dirty="0"/>
          </a:p>
        </p:txBody>
      </p:sp>
      <p:sp>
        <p:nvSpPr>
          <p:cNvPr id="3" name="TextBox 2"/>
          <p:cNvSpPr txBox="1"/>
          <p:nvPr/>
        </p:nvSpPr>
        <p:spPr>
          <a:xfrm>
            <a:off x="539750" y="2207191"/>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(1)原因有主客观两方面。客观方面:“长不用”不仅指嘉州刺史秩满后未受续用,更主</a:t>
            </a:r>
            <a:r>
              <a:rPr dirty="0"/>
              <a:t/>
            </a:r>
            <a:br>
              <a:rPr dirty="0"/>
            </a:br>
            <a:r>
              <a:rPr lang="zh-CN" altLang="en-US" sz="1530" kern="0" dirty="0" smtClean="0">
                <a:solidFill>
                  <a:srgbClr val="000000"/>
                </a:solidFill>
                <a:latin typeface="Times New Roman" pitchFamily="65" charset="-122"/>
                <a:ea typeface="宋体" pitchFamily="65" charset="-122"/>
              </a:rPr>
              <a:t>要的还是指平生不是“为郎”,便是“出守”,从未被重用过。主观原因:作过几任郎官便已白</a:t>
            </a:r>
            <a:r>
              <a:rPr dirty="0"/>
              <a:t/>
            </a:r>
            <a:br>
              <a:rPr dirty="0"/>
            </a:br>
            <a:r>
              <a:rPr lang="zh-CN" altLang="en-US" sz="1530" kern="0" dirty="0" smtClean="0">
                <a:solidFill>
                  <a:srgbClr val="000000"/>
                </a:solidFill>
                <a:latin typeface="Times New Roman" pitchFamily="65" charset="-122"/>
                <a:ea typeface="宋体" pitchFamily="65" charset="-122"/>
              </a:rPr>
              <a:t>头——年华易逝;怎奈天下百姓令人生忧——心忧苍生;客舍之中又见秋风飕飕——羁旅之</a:t>
            </a:r>
            <a:r>
              <a:rPr dirty="0"/>
              <a:t/>
            </a:r>
            <a:br>
              <a:rPr dirty="0"/>
            </a:br>
            <a:r>
              <a:rPr lang="zh-CN" altLang="en-US" sz="1530" kern="0" dirty="0" smtClean="0">
                <a:solidFill>
                  <a:srgbClr val="000000"/>
                </a:solidFill>
                <a:latin typeface="Times New Roman" pitchFamily="65" charset="-122"/>
                <a:ea typeface="宋体" pitchFamily="65" charset="-122"/>
              </a:rPr>
              <a:t>愁;不知满腹心事向谁倾诉——愁无知音。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(2)赏析,就应先说手法,再说内容、情感、效果等。末句是写景句,可见是以景结情。末句紧</a:t>
            </a:r>
            <a:r>
              <a:rPr dirty="0"/>
              <a:t/>
            </a:r>
            <a:br>
              <a:rPr dirty="0"/>
            </a:br>
            <a:r>
              <a:rPr lang="zh-CN" altLang="en-US" sz="1530" kern="0" dirty="0" smtClean="0">
                <a:solidFill>
                  <a:srgbClr val="000000"/>
                </a:solidFill>
                <a:latin typeface="Times New Roman" pitchFamily="65" charset="-122"/>
                <a:ea typeface="宋体" pitchFamily="65" charset="-122"/>
              </a:rPr>
              <a:t>承前句愁无知音之意,此句意在强调只有满耳蝉声,不仅不能排遣思绪,反倒更引出无穷愁绪,</a:t>
            </a:r>
            <a:r>
              <a:rPr dirty="0"/>
              <a:t/>
            </a:r>
            <a:br>
              <a:rPr dirty="0"/>
            </a:br>
            <a:r>
              <a:rPr lang="zh-CN" altLang="en-US" sz="1530" kern="0" dirty="0" smtClean="0">
                <a:solidFill>
                  <a:srgbClr val="000000"/>
                </a:solidFill>
                <a:latin typeface="Times New Roman" pitchFamily="65" charset="-122"/>
                <a:ea typeface="宋体" pitchFamily="65" charset="-122"/>
              </a:rPr>
              <a:t>烘托出诗人晚年的孤独寂寞,诗歌遂在这种更为凄切沉重的情调中结束。</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10.(2016南京、盐城一模,10)阅读下面这首唐诗,然后回答问题。(11分)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避地寒食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韩 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避地淹留已自悲,况逢寒食欲沾衣。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浓春孤馆人愁坐,斜日空园花乱飞。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路远渐忧知己少,时危又与赏心违。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一名所系无穷事,争敢当年</a:t>
            </a:r>
            <a:r>
              <a:rPr lang="zh-CN" altLang="en-US" sz="1152" kern="0" baseline="5900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便息机</a:t>
            </a:r>
            <a:r>
              <a:rPr lang="zh-CN" altLang="en-US" sz="1152" kern="0" baseline="5900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①当年:壮年。②息机:息灭机心。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(1)(评价诗歌的思想内容)诗中作者言“愁”,有哪些具体缘由?(4分)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(2)(鉴赏诗歌的艺术技巧)请简析本诗颔联运用的手法及其妙处。(4分)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(3)(分析诗人心理)诗的尾联表达了作者怎样的矛盾心理?(3分)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(1)恰逢寒食,淹留异地,知己稀少,时局艰危。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(2)借景抒情,表达孤馆独坐之愁。上联以浓春盛景反衬,下联以斜日空园之景烘托。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(3)一方面感慨为功名所累,另一方面又表达了壮年就息灭机心的不甘。</a:t>
            </a:r>
            <a:endParaRPr lang="zh-CN" altLang="en-US" dirty="0"/>
          </a:p>
        </p:txBody>
      </p:sp>
      <p:sp>
        <p:nvSpPr>
          <p:cNvPr id="3" name="TextBox 2"/>
          <p:cNvSpPr txBox="1"/>
          <p:nvPr/>
        </p:nvSpPr>
        <p:spPr>
          <a:xfrm>
            <a:off x="539750" y="2205823"/>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(1)首先找出诗中言“愁”的句子,其中第三句直接点明了“愁”,那么缘由便集中在第</a:t>
            </a:r>
            <a:r>
              <a:rPr dirty="0"/>
              <a:t/>
            </a:r>
            <a:br>
              <a:rPr dirty="0"/>
            </a:br>
            <a:r>
              <a:rPr lang="zh-CN" altLang="en-US" sz="1530" kern="0" dirty="0" smtClean="0">
                <a:solidFill>
                  <a:srgbClr val="000000"/>
                </a:solidFill>
                <a:latin typeface="Times New Roman" pitchFamily="65" charset="-122"/>
                <a:ea typeface="宋体" pitchFamily="65" charset="-122"/>
              </a:rPr>
              <a:t>三句前后,分别是第一、二句,以及第五、六句;继而进行概括,得出“淹留异地”“况逢寒</a:t>
            </a:r>
            <a:r>
              <a:rPr dirty="0"/>
              <a:t/>
            </a:r>
            <a:br>
              <a:rPr dirty="0"/>
            </a:br>
            <a:r>
              <a:rPr lang="zh-CN" altLang="en-US" sz="1530" kern="0" dirty="0" smtClean="0">
                <a:solidFill>
                  <a:srgbClr val="000000"/>
                </a:solidFill>
                <a:latin typeface="Times New Roman" pitchFamily="65" charset="-122"/>
                <a:ea typeface="宋体" pitchFamily="65" charset="-122"/>
              </a:rPr>
              <a:t>食”“知己少”“时局危”几点。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(2)本题提问非常明确,指向是颔联,首先答手法,而后分析手法的作用。颔联写景,景中含情。</a:t>
            </a:r>
            <a:r>
              <a:rPr dirty="0"/>
              <a:t/>
            </a:r>
            <a:br>
              <a:rPr dirty="0"/>
            </a:br>
            <a:r>
              <a:rPr lang="zh-CN" altLang="en-US" sz="1530" kern="0" dirty="0" smtClean="0">
                <a:solidFill>
                  <a:srgbClr val="000000"/>
                </a:solidFill>
                <a:latin typeface="Times New Roman" pitchFamily="65" charset="-122"/>
                <a:ea typeface="宋体" pitchFamily="65" charset="-122"/>
              </a:rPr>
              <a:t>手法即“借景抒情”或“寓情于景”,而后再从内容和结构两方面考虑妙处。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(3)既然是矛盾心理,肯定包含对立冲突的两方面情感。阅读尾联诗句内容,并结合相关注释可</a:t>
            </a:r>
            <a:r>
              <a:rPr dirty="0"/>
              <a:t/>
            </a:r>
            <a:br>
              <a:rPr dirty="0"/>
            </a:br>
            <a:r>
              <a:rPr lang="zh-CN" altLang="en-US" sz="1530" kern="0" dirty="0" smtClean="0">
                <a:solidFill>
                  <a:srgbClr val="000000"/>
                </a:solidFill>
                <a:latin typeface="Times New Roman" pitchFamily="65" charset="-122"/>
                <a:ea typeface="宋体" pitchFamily="65" charset="-122"/>
              </a:rPr>
              <a:t>知,前一句感慨为功名所累,后一句则表达了壮年就息灭机心的不甘。</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11.(2016无锡期末改编,10)阅读下面这首小令,回答问题。(9分)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如梦令·建康作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 鼎</a:t>
            </a:r>
            <a:r>
              <a:rPr lang="zh-CN" altLang="en-US" sz="1152" kern="0" baseline="59000" dirty="0" smtClean="0">
                <a:solidFill>
                  <a:srgbClr val="000000"/>
                </a:solidFill>
                <a:latin typeface="Times New Roman" pitchFamily="65" charset="-122"/>
                <a:ea typeface="宋体" pitchFamily="65" charset="-122"/>
              </a:rPr>
              <a:t>[注]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烟雨满江风细,江上危楼独倚。歌罢楚云空,楼下依前流水。迢递,迢递,目送孤鸿千里。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赵鼎(1085—1147),解州闻喜(今属山西)人,南宋高宗时政治家、名相、词人。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(1)(鉴赏诗句)简要赏析三、四两句的表达效果。(3分)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(2)(分析词人情感)最后一句表达了词人怎样的情感?(6分)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(1)①写出了楚天的空旷与寂寥,暗衬出词人的心境;②为全词最后的情感表达积蓄了力量。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(2)孤独(凄凉)之感,寂寞思乡之情,忧郁(忧愁)茫然之意。</a:t>
            </a:r>
            <a:endParaRPr lang="zh-CN" altLang="en-US" dirty="0"/>
          </a:p>
        </p:txBody>
      </p:sp>
      <p:sp>
        <p:nvSpPr>
          <p:cNvPr id="3" name="TextBox 2"/>
          <p:cNvSpPr txBox="1"/>
          <p:nvPr/>
        </p:nvSpPr>
        <p:spPr>
          <a:xfrm>
            <a:off x="539750" y="1920071"/>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(1)赏析诗句表达效果题要重点把握诗句所表达的内容、情感以及作用。三、四两句</a:t>
            </a:r>
            <a:r>
              <a:rPr dirty="0"/>
              <a:t/>
            </a:r>
            <a:br>
              <a:rPr dirty="0"/>
            </a:br>
            <a:r>
              <a:rPr lang="zh-CN" altLang="en-US" sz="1530" kern="0" dirty="0" smtClean="0">
                <a:solidFill>
                  <a:srgbClr val="000000"/>
                </a:solidFill>
                <a:latin typeface="Times New Roman" pitchFamily="65" charset="-122"/>
                <a:ea typeface="宋体" pitchFamily="65" charset="-122"/>
              </a:rPr>
              <a:t>为写景句,先考虑写了什么样的景色,再考虑其跟词人情感的关系,最后再联系上下文探讨这两</a:t>
            </a:r>
            <a:r>
              <a:rPr dirty="0"/>
              <a:t/>
            </a:r>
            <a:br>
              <a:rPr dirty="0"/>
            </a:br>
            <a:r>
              <a:rPr lang="zh-CN" altLang="en-US" sz="1530" kern="0" dirty="0" smtClean="0">
                <a:solidFill>
                  <a:srgbClr val="000000"/>
                </a:solidFill>
                <a:latin typeface="Times New Roman" pitchFamily="65" charset="-122"/>
                <a:ea typeface="宋体" pitchFamily="65" charset="-122"/>
              </a:rPr>
              <a:t>句的作用。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(2)“目送孤鸿千里”是说词人把目光投向遥远的天际,看到孤鸿也随江流远去。“孤鸿”历</a:t>
            </a:r>
            <a:r>
              <a:rPr dirty="0"/>
              <a:t/>
            </a:r>
            <a:br>
              <a:rPr dirty="0"/>
            </a:br>
            <a:r>
              <a:rPr lang="zh-CN" altLang="en-US" sz="1530" kern="0" dirty="0" smtClean="0">
                <a:solidFill>
                  <a:srgbClr val="000000"/>
                </a:solidFill>
                <a:latin typeface="Times New Roman" pitchFamily="65" charset="-122"/>
                <a:ea typeface="宋体" pitchFamily="65" charset="-122"/>
              </a:rPr>
              <a:t>来被人们看作是孤独、哀伤的代名词,此处也是一样,表达了词人的孤独之感。千里之外为家</a:t>
            </a:r>
            <a:r>
              <a:rPr dirty="0"/>
              <a:t/>
            </a:r>
            <a:br>
              <a:rPr dirty="0"/>
            </a:br>
            <a:r>
              <a:rPr lang="zh-CN" altLang="en-US" sz="1530" kern="0" dirty="0" smtClean="0">
                <a:solidFill>
                  <a:srgbClr val="000000"/>
                </a:solidFill>
                <a:latin typeface="Times New Roman" pitchFamily="65" charset="-122"/>
                <a:ea typeface="宋体" pitchFamily="65" charset="-122"/>
              </a:rPr>
              <a:t>乡,表达了词人的思乡之情。另外,结合前面的“迢递”可知,该句还表达了词人的忧郁(忧愁)</a:t>
            </a:r>
            <a:r>
              <a:rPr dirty="0"/>
              <a:t/>
            </a:r>
            <a:br>
              <a:rPr dirty="0"/>
            </a:br>
            <a:r>
              <a:rPr lang="zh-CN" altLang="en-US" sz="1530" kern="0" dirty="0" smtClean="0">
                <a:solidFill>
                  <a:srgbClr val="000000"/>
                </a:solidFill>
                <a:latin typeface="Times New Roman" pitchFamily="65" charset="-122"/>
                <a:ea typeface="宋体" pitchFamily="65" charset="-122"/>
              </a:rPr>
              <a:t>茫然之意。</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933488"/>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1.(2018无锡期中,10—11)阅读下面这首唐诗,完成后面的问题。(10分)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湘　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[唐]韩 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猿愁鱼踊水翻波,自古流传是汨罗。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蘋藻满盘无处奠,空闻渔父扣舷歌。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贞元末年,韩愈官监察御史,因关中旱饥,上疏请免徭役赋税,遭谗被贬为连州阳山令。此</a:t>
            </a:r>
            <a:r>
              <a:rPr dirty="0"/>
              <a:t/>
            </a:r>
            <a:br>
              <a:rPr dirty="0"/>
            </a:br>
            <a:r>
              <a:rPr lang="zh-CN" altLang="en-US" sz="1530" kern="0" dirty="0" smtClean="0">
                <a:solidFill>
                  <a:srgbClr val="000000"/>
                </a:solidFill>
                <a:latin typeface="Times New Roman" pitchFamily="65" charset="-122"/>
                <a:ea typeface="宋体" pitchFamily="65" charset="-122"/>
              </a:rPr>
              <a:t>诗即为作者被贬谪途经汨罗江时所作。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(1)诗的首句描绘了怎样的画面?这样写有什么作用?(5分)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(2)“空闻”二字感慨深沉,请结合全诗内容及诗人生平简要分析。(5分)</a:t>
            </a:r>
            <a:endParaRPr lang="zh-CN" altLang="en-US" dirty="0"/>
          </a:p>
        </p:txBody>
      </p:sp>
      <p:sp>
        <p:nvSpPr>
          <p:cNvPr id="3" name="TextBox 11"/>
          <p:cNvSpPr txBox="1"/>
          <p:nvPr/>
        </p:nvSpPr>
        <p:spPr>
          <a:xfrm>
            <a:off x="2214546" y="991377"/>
            <a:ext cx="4687502" cy="907171"/>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9060101010101" pitchFamily="49" charset="-122"/>
                <a:ea typeface="黑体" panose="02010609060101010101" pitchFamily="49" charset="-122"/>
                <a:sym typeface="+mn-ea"/>
              </a:rPr>
              <a:t>B</a:t>
            </a:r>
            <a:r>
              <a:rPr lang="zh-CN" altLang="en-US" sz="2000" dirty="0">
                <a:latin typeface="黑体" panose="02010609060101010101" pitchFamily="49" charset="-122"/>
                <a:ea typeface="黑体" panose="02010609060101010101" pitchFamily="49" charset="-122"/>
                <a:sym typeface="+mn-ea"/>
              </a:rPr>
              <a:t>组  </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6</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8</a:t>
            </a:r>
            <a:r>
              <a:rPr lang="zh-CN" altLang="en-US" sz="2000" dirty="0" smtClean="0">
                <a:latin typeface="黑体" panose="02010609060101010101" pitchFamily="49" charset="-122"/>
                <a:ea typeface="黑体" panose="02010609060101010101" pitchFamily="49" charset="-122"/>
                <a:sym typeface="+mn-ea"/>
              </a:rPr>
              <a:t>年</a:t>
            </a:r>
            <a:r>
              <a:rPr lang="zh-CN" altLang="en-US" sz="2000" dirty="0">
                <a:latin typeface="黑体" panose="02010609060101010101" pitchFamily="49" charset="-122"/>
                <a:ea typeface="黑体" panose="02010609060101010101" pitchFamily="49" charset="-122"/>
                <a:sym typeface="+mn-ea"/>
              </a:rPr>
              <a:t>高考模拟·综合题组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zh-CN" altLang="en-US" sz="1400" kern="0" dirty="0" smtClean="0">
                <a:solidFill>
                  <a:srgbClr val="000000"/>
                </a:solidFill>
                <a:latin typeface="Times New Roman" pitchFamily="65" charset="-122"/>
                <a:ea typeface="宋体" pitchFamily="65" charset="-122"/>
              </a:rPr>
              <a:t>每题建议用时10分钟</a:t>
            </a:r>
            <a:endParaRPr lang="zh-CN" altLang="en-US" sz="14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(1)画面:两岸山猿哀愁,江中鱼儿狂跳,江面波涛汹涌的汨罗江景。作用:营造出一种愁</a:t>
            </a:r>
            <a:r>
              <a:rPr dirty="0"/>
              <a:t/>
            </a:r>
            <a:br>
              <a:rPr dirty="0"/>
            </a:br>
            <a:r>
              <a:rPr lang="zh-CN" altLang="en-US" sz="1530" kern="0" dirty="0" smtClean="0">
                <a:solidFill>
                  <a:srgbClr val="000000"/>
                </a:solidFill>
                <a:latin typeface="Times New Roman" pitchFamily="65" charset="-122"/>
                <a:ea typeface="宋体" pitchFamily="65" charset="-122"/>
              </a:rPr>
              <a:t>惨感伤的气氛,奠定了全诗的感情基调,抒发诗人因谗遭贬的悲愤和牢骚。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(2)“空闻”,即没有欣赏的兴趣;本想借凭吊屈原寄托失意,却无处祭奠,渔父歌声令人茫然、</a:t>
            </a:r>
            <a:r>
              <a:rPr dirty="0"/>
              <a:t/>
            </a:r>
            <a:br>
              <a:rPr dirty="0"/>
            </a:br>
            <a:r>
              <a:rPr lang="zh-CN" altLang="en-US" sz="1530" kern="0" dirty="0" smtClean="0">
                <a:solidFill>
                  <a:srgbClr val="000000"/>
                </a:solidFill>
                <a:latin typeface="Times New Roman" pitchFamily="65" charset="-122"/>
                <a:ea typeface="宋体" pitchFamily="65" charset="-122"/>
              </a:rPr>
              <a:t>愤慨;诗人以屈原自况,没有对渔父的企羡,而愿效仿屈原万死不辞。(意思对即可)</a:t>
            </a:r>
            <a:endParaRPr lang="zh-CN" altLang="en-US" dirty="0"/>
          </a:p>
        </p:txBody>
      </p:sp>
      <p:sp>
        <p:nvSpPr>
          <p:cNvPr id="3" name="TextBox 2"/>
          <p:cNvSpPr txBox="1"/>
          <p:nvPr/>
        </p:nvSpPr>
        <p:spPr>
          <a:xfrm>
            <a:off x="516966" y="2563013"/>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(1)此题分设两个考点,一为景物形象的概括,一为分析景物描写的作用。画面的描述可</a:t>
            </a:r>
            <a:r>
              <a:rPr dirty="0"/>
              <a:t/>
            </a:r>
            <a:br>
              <a:rPr dirty="0"/>
            </a:br>
            <a:r>
              <a:rPr lang="zh-CN" altLang="en-US" sz="1530" kern="0" dirty="0" smtClean="0">
                <a:solidFill>
                  <a:srgbClr val="000000"/>
                </a:solidFill>
                <a:latin typeface="Times New Roman" pitchFamily="65" charset="-122"/>
                <a:ea typeface="宋体" pitchFamily="65" charset="-122"/>
              </a:rPr>
              <a:t>在原诗句解释的基础上加以整合,找出主要景物并简要概括其特征。原句中写到三个景物</a:t>
            </a:r>
            <a:r>
              <a:rPr dirty="0"/>
              <a:t/>
            </a:r>
            <a:br>
              <a:rPr dirty="0"/>
            </a:br>
            <a:r>
              <a:rPr lang="zh-CN" altLang="en-US" sz="1530" kern="0" dirty="0" smtClean="0">
                <a:solidFill>
                  <a:srgbClr val="000000"/>
                </a:solidFill>
                <a:latin typeface="Times New Roman" pitchFamily="65" charset="-122"/>
                <a:ea typeface="宋体" pitchFamily="65" charset="-122"/>
              </a:rPr>
              <a:t>“猿猴”“江鱼”“水波”,分别加以概括即可。对于景物描写的作用,可以从以下几个方面</a:t>
            </a:r>
            <a:r>
              <a:rPr dirty="0"/>
              <a:t/>
            </a:r>
            <a:br>
              <a:rPr dirty="0"/>
            </a:br>
            <a:r>
              <a:rPr lang="zh-CN" altLang="en-US" sz="1530" kern="0" dirty="0" smtClean="0">
                <a:solidFill>
                  <a:srgbClr val="000000"/>
                </a:solidFill>
                <a:latin typeface="Times New Roman" pitchFamily="65" charset="-122"/>
                <a:ea typeface="宋体" pitchFamily="65" charset="-122"/>
              </a:rPr>
              <a:t>入手:渲染氛围,奠定感情基调,表现诗人的情感。“猿愁”可见愁苦之情鲜明,同时结合注释,</a:t>
            </a:r>
            <a:r>
              <a:rPr dirty="0"/>
              <a:t/>
            </a:r>
            <a:br>
              <a:rPr dirty="0"/>
            </a:br>
            <a:r>
              <a:rPr lang="zh-CN" altLang="en-US" sz="1530" kern="0" dirty="0" smtClean="0">
                <a:solidFill>
                  <a:srgbClr val="000000"/>
                </a:solidFill>
                <a:latin typeface="Times New Roman" pitchFamily="65" charset="-122"/>
                <a:ea typeface="宋体" pitchFamily="65" charset="-122"/>
              </a:rPr>
              <a:t>写到诗人因为上疏奏请而遭贬,悲凉之感很容易看出。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(2)从诗歌整体内容看,“空闻”二字在尾联属于转笔之作,应结合前文分析;同时联系屈原的</a:t>
            </a:r>
            <a:r>
              <a:rPr dirty="0"/>
              <a:t/>
            </a:r>
            <a:br>
              <a:rPr dirty="0"/>
            </a:br>
            <a:r>
              <a:rPr lang="zh-CN" altLang="en-US" sz="1530" kern="0" dirty="0" smtClean="0">
                <a:solidFill>
                  <a:srgbClr val="000000"/>
                </a:solidFill>
                <a:latin typeface="Times New Roman" pitchFamily="65" charset="-122"/>
                <a:ea typeface="宋体" pitchFamily="65" charset="-122"/>
              </a:rPr>
              <a:t>典故以及诗歌的注释,可以看出诗人以屈原自况,有效仿屈原之意,却无从施展;对渔父并无羡</a:t>
            </a:r>
            <a:r>
              <a:rPr dirty="0"/>
              <a:t/>
            </a:r>
            <a:br>
              <a:rPr dirty="0"/>
            </a:br>
            <a:r>
              <a:rPr lang="zh-CN" altLang="en-US" sz="1530" kern="0" dirty="0" smtClean="0">
                <a:solidFill>
                  <a:srgbClr val="000000"/>
                </a:solidFill>
                <a:latin typeface="Times New Roman" pitchFamily="65" charset="-122"/>
                <a:ea typeface="宋体" pitchFamily="65" charset="-122"/>
              </a:rPr>
              <a:t>慕之意。</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2.(2018盐城期中,10—11)阅读下面这首宋词,完成相关问题。(11分)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花心动·偶居杭州七宝山国清寺冬夜作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 鼎</a:t>
            </a:r>
            <a:r>
              <a:rPr lang="zh-CN" altLang="en-US" sz="1152" kern="0" baseline="59000" dirty="0" smtClean="0">
                <a:solidFill>
                  <a:srgbClr val="000000"/>
                </a:solidFill>
                <a:latin typeface="Times New Roman" pitchFamily="65" charset="-122"/>
                <a:ea typeface="宋体" pitchFamily="65"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江月初升,听悲风、萧瑟满山零叶。夜久酒阑,火冷灯青,奈此愁怀千结。绿琴三叹朱弦绝,与</a:t>
            </a:r>
            <a:r>
              <a:rPr dirty="0"/>
              <a:t/>
            </a:r>
            <a:br>
              <a:rPr dirty="0"/>
            </a:br>
            <a:r>
              <a:rPr lang="zh-CN" altLang="en-US" sz="1530" kern="0" dirty="0" smtClean="0">
                <a:solidFill>
                  <a:srgbClr val="000000"/>
                </a:solidFill>
                <a:latin typeface="Times New Roman" pitchFamily="65" charset="-122"/>
                <a:ea typeface="宋体" pitchFamily="65" charset="-122"/>
              </a:rPr>
              <a:t>谁唱、阳春白雪。但遐想、穷年坐对,断编遗册。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西北欃枪</a:t>
            </a:r>
            <a:r>
              <a:rPr lang="zh-CN" altLang="en-US" sz="1152" kern="0" baseline="5900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未灭。千万乡关,梦遥吴越。慨念少年,横槊风流,醉胆海涵天阔。老来身世疏篷底,</a:t>
            </a:r>
            <a:r>
              <a:rPr dirty="0"/>
              <a:t/>
            </a:r>
            <a:br>
              <a:rPr dirty="0"/>
            </a:br>
            <a:r>
              <a:rPr lang="zh-CN" altLang="en-US" sz="1530" kern="0" dirty="0" smtClean="0">
                <a:solidFill>
                  <a:srgbClr val="000000"/>
                </a:solidFill>
                <a:latin typeface="Times New Roman" pitchFamily="65" charset="-122"/>
                <a:ea typeface="宋体" pitchFamily="65" charset="-122"/>
              </a:rPr>
              <a:t>忍憔悴、看人颜色。更何似、归欤枕流漱石。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①赵鼎(1085—1147),解州闻喜(今属山西)人,被称为南宋中兴贤相之首。②欃(chán)枪:</a:t>
            </a:r>
            <a:r>
              <a:rPr dirty="0"/>
              <a:t/>
            </a:r>
            <a:br>
              <a:rPr dirty="0"/>
            </a:br>
            <a:r>
              <a:rPr lang="zh-CN" altLang="en-US" sz="1530" kern="0" dirty="0" smtClean="0">
                <a:solidFill>
                  <a:srgbClr val="000000"/>
                </a:solidFill>
                <a:latin typeface="Times New Roman" pitchFamily="65" charset="-122"/>
                <a:ea typeface="宋体" pitchFamily="65" charset="-122"/>
              </a:rPr>
              <a:t>这里指金兵占据北部中国。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(1)结合全词,概括作者“愁”的原因。(5分)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(2)词的下阕对比手法鲜明,试做赏析。(6分)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(1)环境凄清,知音难觅,中原沦陷(有家难回),壮志难酬,老来漂泊。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(2)①将年少时的横槊风流和老来的漂泊憔悴进行对比,表达了年华老去、壮志难酬的感伤。</a:t>
            </a:r>
            <a:r>
              <a:rPr dirty="0"/>
              <a:t/>
            </a:r>
            <a:br>
              <a:rPr dirty="0"/>
            </a:br>
            <a:r>
              <a:rPr lang="zh-CN" altLang="en-US" sz="1530" kern="0" dirty="0" smtClean="0">
                <a:solidFill>
                  <a:srgbClr val="000000"/>
                </a:solidFill>
                <a:latin typeface="Times New Roman" pitchFamily="65" charset="-122"/>
                <a:ea typeface="宋体" pitchFamily="65" charset="-122"/>
              </a:rPr>
              <a:t>②将现实中看人脸色的生活和想象中枕流漱石的生活进行对比,表达了对归隐生活的向往。</a:t>
            </a:r>
            <a:endParaRPr lang="zh-CN" altLang="en-US" dirty="0"/>
          </a:p>
        </p:txBody>
      </p:sp>
      <p:sp>
        <p:nvSpPr>
          <p:cNvPr id="3" name="TextBox 2"/>
          <p:cNvSpPr txBox="1"/>
          <p:nvPr/>
        </p:nvSpPr>
        <p:spPr>
          <a:xfrm>
            <a:off x="539750" y="2275703"/>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(1)“愁”是全词的词眼,对于这个字的理解应该结合全词分析。上阕前几句集中写景,</a:t>
            </a:r>
            <a:r>
              <a:rPr dirty="0"/>
              <a:t/>
            </a:r>
            <a:br>
              <a:rPr dirty="0"/>
            </a:br>
            <a:r>
              <a:rPr lang="zh-CN" altLang="en-US" sz="1530" kern="0" dirty="0" smtClean="0">
                <a:solidFill>
                  <a:srgbClr val="000000"/>
                </a:solidFill>
                <a:latin typeface="Times New Roman" pitchFamily="65" charset="-122"/>
                <a:ea typeface="宋体" pitchFamily="65" charset="-122"/>
              </a:rPr>
              <a:t>尽显萧瑟之感,环境凄清;接着通过琴声的描写,表示知音难觅;下阕回首中原,尽是满目疮痍,故</a:t>
            </a:r>
            <a:r>
              <a:rPr dirty="0"/>
              <a:t/>
            </a:r>
            <a:br>
              <a:rPr dirty="0"/>
            </a:br>
            <a:r>
              <a:rPr lang="zh-CN" altLang="en-US" sz="1530" kern="0" dirty="0" smtClean="0">
                <a:solidFill>
                  <a:srgbClr val="000000"/>
                </a:solidFill>
                <a:latin typeface="Times New Roman" pitchFamily="65" charset="-122"/>
                <a:ea typeface="宋体" pitchFamily="65" charset="-122"/>
              </a:rPr>
              <a:t>土沦陷;回想年少时光,曾有豪情壮志却无从施展;最后感慨自身年老,四处漂泊。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(2)本题题干中已经明确手法为对比,比较容易作答。可从年少与年老、现实与想象等方面进</a:t>
            </a:r>
            <a:r>
              <a:rPr dirty="0"/>
              <a:t/>
            </a:r>
            <a:br>
              <a:rPr dirty="0"/>
            </a:br>
            <a:r>
              <a:rPr lang="zh-CN" altLang="en-US" sz="1530" kern="0" dirty="0" smtClean="0">
                <a:solidFill>
                  <a:srgbClr val="000000"/>
                </a:solidFill>
                <a:latin typeface="Times New Roman" pitchFamily="65" charset="-122"/>
                <a:ea typeface="宋体" pitchFamily="65" charset="-122"/>
              </a:rPr>
              <a:t>行比较,然后结合具体诗句分析,可以看出词人在年华老去之时依然存有壮志难酬之感;最后一</a:t>
            </a:r>
            <a:r>
              <a:rPr dirty="0"/>
              <a:t/>
            </a:r>
            <a:br>
              <a:rPr dirty="0"/>
            </a:br>
            <a:r>
              <a:rPr lang="zh-CN" altLang="en-US" sz="1530" kern="0" dirty="0" smtClean="0">
                <a:solidFill>
                  <a:srgbClr val="000000"/>
                </a:solidFill>
                <a:latin typeface="Times New Roman" pitchFamily="65" charset="-122"/>
                <a:ea typeface="宋体" pitchFamily="65" charset="-122"/>
              </a:rPr>
              <a:t>句通过写“更何似、归欤枕流漱石”可见归隐之意。</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所失的心情。作者回家后想,以前一直奇怪王侍御的诗歌给人清冷的感觉,原来是因为他一直</a:t>
            </a:r>
            <a:r>
              <a:rPr dirty="0"/>
              <a:t/>
            </a:r>
            <a:br>
              <a:rPr dirty="0"/>
            </a:br>
            <a:r>
              <a:rPr lang="zh-CN" altLang="en-US" sz="1530" kern="0" dirty="0" smtClean="0">
                <a:solidFill>
                  <a:srgbClr val="000000"/>
                </a:solidFill>
                <a:latin typeface="Times New Roman" pitchFamily="65" charset="-122"/>
                <a:ea typeface="宋体" pitchFamily="65" charset="-122"/>
              </a:rPr>
              <a:t>住在寒风侵袭、大雪满山的地方。结句暗示了王侍御诗歌风格的成因,侧面写出了对他的诗</a:t>
            </a:r>
            <a:r>
              <a:rPr dirty="0"/>
              <a:t/>
            </a:r>
            <a:br>
              <a:rPr dirty="0"/>
            </a:br>
            <a:r>
              <a:rPr lang="zh-CN" altLang="en-US" sz="1530" kern="0" dirty="0" smtClean="0">
                <a:solidFill>
                  <a:srgbClr val="000000"/>
                </a:solidFill>
                <a:latin typeface="Times New Roman" pitchFamily="65" charset="-122"/>
                <a:ea typeface="宋体" pitchFamily="65" charset="-122"/>
              </a:rPr>
              <a:t>风、人格的赞美之情。全诗中作者的情感起伏波折,乘兴而去,怅惘而归,转而悟出了友人诗歌</a:t>
            </a:r>
            <a:r>
              <a:rPr dirty="0"/>
              <a:t/>
            </a:r>
            <a:br>
              <a:rPr dirty="0"/>
            </a:br>
            <a:r>
              <a:rPr lang="zh-CN" altLang="en-US" sz="1530" kern="0" dirty="0" smtClean="0">
                <a:solidFill>
                  <a:srgbClr val="000000"/>
                </a:solidFill>
                <a:latin typeface="Times New Roman" pitchFamily="65" charset="-122"/>
                <a:ea typeface="宋体" pitchFamily="65" charset="-122"/>
              </a:rPr>
              <a:t>风格成因,也不虚此行吧。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李商隐《访隐者不遇成二绝》(其二)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诗歌首句便揭示隐者的居住环境,城郊的人几乎没人认识这位隐者,住处用柴门做成,远处传来</a:t>
            </a:r>
            <a:r>
              <a:rPr dirty="0"/>
              <a:t/>
            </a:r>
            <a:br>
              <a:rPr dirty="0"/>
            </a:br>
            <a:r>
              <a:rPr lang="zh-CN" altLang="en-US" sz="1530" kern="0" dirty="0" smtClean="0">
                <a:solidFill>
                  <a:srgbClr val="000000"/>
                </a:solidFill>
                <a:latin typeface="Times New Roman" pitchFamily="65" charset="-122"/>
                <a:ea typeface="宋体" pitchFamily="65" charset="-122"/>
              </a:rPr>
              <a:t>悲哀的猿啼声。这两句侧面描写了隐者居住环境的偏僻荒凉与住处的简陋。江边白石铺成</a:t>
            </a:r>
            <a:r>
              <a:rPr dirty="0"/>
              <a:t/>
            </a:r>
            <a:br>
              <a:rPr dirty="0"/>
            </a:br>
            <a:r>
              <a:rPr lang="zh-CN" altLang="en-US" sz="1530" kern="0" dirty="0" smtClean="0">
                <a:solidFill>
                  <a:srgbClr val="000000"/>
                </a:solidFill>
                <a:latin typeface="Times New Roman" pitchFamily="65" charset="-122"/>
                <a:ea typeface="宋体" pitchFamily="65" charset="-122"/>
              </a:rPr>
              <a:t>的小路,只有打鱼砍柴的人经过,让人想到隐者的“渔樵于江渚之上”的隐逸生活,最后写自己</a:t>
            </a:r>
            <a:r>
              <a:rPr dirty="0"/>
              <a:t/>
            </a:r>
            <a:br>
              <a:rPr dirty="0"/>
            </a:br>
            <a:r>
              <a:rPr lang="zh-CN" altLang="en-US" sz="1530" kern="0" dirty="0" smtClean="0">
                <a:solidFill>
                  <a:srgbClr val="000000"/>
                </a:solidFill>
                <a:latin typeface="Times New Roman" pitchFamily="65" charset="-122"/>
                <a:ea typeface="宋体" pitchFamily="65" charset="-122"/>
              </a:rPr>
              <a:t>访隐者不遇后傍晚回家大雨淋湿衣服,侧面写出作者对隐者的情深与执着。</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3.(2018南通一模,10—11)阅读下面这首宋诗,回答问题。(10分)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送七兄赴扬州帅幕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陆 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初报边烽照石头,旋闻胡马集瓜州。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诸公谁听刍荛</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策,吾辈空怀畎亩忧。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急雪打窗心共碎,危楼望远涕俱流。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岂知今日淮南路,乱絮飞花送客舟。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荛:樵夫,这里代指普通人。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(1)诗的一、二两联表达了诗人什么样的思想感情?请简要分析。(6分)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(2)请简要赏析第三联的表达效果。(4分)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(1)①“初报边烽照石头,旋闻胡马集瓜州“表达了对国家形势危急的忧切;②“诸公谁</a:t>
            </a:r>
            <a:r>
              <a:rPr dirty="0"/>
              <a:t/>
            </a:r>
            <a:br>
              <a:rPr dirty="0"/>
            </a:br>
            <a:r>
              <a:rPr lang="zh-CN" altLang="en-US" sz="1530" kern="0" dirty="0" smtClean="0">
                <a:solidFill>
                  <a:srgbClr val="000000"/>
                </a:solidFill>
                <a:latin typeface="Times New Roman" pitchFamily="65" charset="-122"/>
                <a:ea typeface="宋体" pitchFamily="65" charset="-122"/>
              </a:rPr>
              <a:t>听刍荛策”表达了抗敌复国策略不能得到采纳的悲愤;③“吾辈空怀畎亩忧“表达只能徒然</a:t>
            </a:r>
            <a:r>
              <a:rPr dirty="0"/>
              <a:t/>
            </a:r>
            <a:br>
              <a:rPr dirty="0"/>
            </a:br>
            <a:r>
              <a:rPr lang="zh-CN" altLang="en-US" sz="1530" kern="0" dirty="0" smtClean="0">
                <a:solidFill>
                  <a:srgbClr val="000000"/>
                </a:solidFill>
                <a:latin typeface="Times New Roman" pitchFamily="65" charset="-122"/>
                <a:ea typeface="宋体" pitchFamily="65" charset="-122"/>
              </a:rPr>
              <a:t>为国担忧、壮志难酬的无奈。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(2)①借景抒情,借描写急雪打窗的情景,表达了诗人内心的痛苦;②细节描写,通过描写与七兄</a:t>
            </a:r>
            <a:r>
              <a:rPr dirty="0"/>
              <a:t/>
            </a:r>
            <a:br>
              <a:rPr dirty="0"/>
            </a:br>
            <a:r>
              <a:rPr lang="zh-CN" altLang="en-US" sz="1530" kern="0" dirty="0" smtClean="0">
                <a:solidFill>
                  <a:srgbClr val="000000"/>
                </a:solidFill>
                <a:latin typeface="Times New Roman" pitchFamily="65" charset="-122"/>
                <a:ea typeface="宋体" pitchFamily="65" charset="-122"/>
              </a:rPr>
              <a:t>登高望远“涕俱流”的细节,表明诗人心中对七兄的担忧和对国家的赤诚之心。</a:t>
            </a:r>
            <a:endParaRPr lang="zh-CN" altLang="en-US" dirty="0"/>
          </a:p>
        </p:txBody>
      </p:sp>
      <p:sp>
        <p:nvSpPr>
          <p:cNvPr id="3" name="TextBox 2"/>
          <p:cNvSpPr txBox="1"/>
          <p:nvPr/>
        </p:nvSpPr>
        <p:spPr>
          <a:xfrm>
            <a:off x="539750" y="2920203"/>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(1)首联以简洁的笔墨概括了金兵南犯的经过,同时也交代了本诗的写作背景,时局艰</a:t>
            </a:r>
            <a:r>
              <a:rPr dirty="0"/>
              <a:t/>
            </a:r>
            <a:br>
              <a:rPr dirty="0"/>
            </a:br>
            <a:r>
              <a:rPr lang="zh-CN" altLang="en-US" sz="1530" kern="0" dirty="0" smtClean="0">
                <a:solidFill>
                  <a:srgbClr val="000000"/>
                </a:solidFill>
                <a:latin typeface="Times New Roman" pitchFamily="65" charset="-122"/>
                <a:ea typeface="宋体" pitchFamily="65" charset="-122"/>
              </a:rPr>
              <a:t>危。处此危难之际,诗人多想挺身而出,联合抗金志士,为国除危,为民解难。可是,只求苟安、</a:t>
            </a:r>
            <a:r>
              <a:rPr dirty="0"/>
              <a:t/>
            </a:r>
            <a:br>
              <a:rPr dirty="0"/>
            </a:br>
            <a:r>
              <a:rPr lang="zh-CN" altLang="en-US" sz="1530" kern="0" dirty="0" smtClean="0">
                <a:solidFill>
                  <a:srgbClr val="000000"/>
                </a:solidFill>
                <a:latin typeface="Times New Roman" pitchFamily="65" charset="-122"/>
                <a:ea typeface="宋体" pitchFamily="65" charset="-122"/>
              </a:rPr>
              <a:t>不思恢复的南宋朝廷早已把他看成心存不轨的异己分子,不容许他执掌重兵、慷慨赴敌。意</a:t>
            </a:r>
            <a:r>
              <a:rPr dirty="0"/>
              <a:t/>
            </a:r>
            <a:br>
              <a:rPr dirty="0"/>
            </a:br>
            <a:r>
              <a:rPr lang="zh-CN" altLang="en-US" sz="1530" kern="0" dirty="0" smtClean="0">
                <a:solidFill>
                  <a:srgbClr val="000000"/>
                </a:solidFill>
                <a:latin typeface="Times New Roman" pitchFamily="65" charset="-122"/>
                <a:ea typeface="宋体" pitchFamily="65" charset="-122"/>
              </a:rPr>
              <a:t>识到这一点,诗人内心充满愤慨:“诸公谁听刍荛策,吾辈空怀畎亩忧。”作为备受歧视的在野</a:t>
            </a:r>
            <a:r>
              <a:rPr dirty="0"/>
              <a:t/>
            </a:r>
            <a:br>
              <a:rPr dirty="0"/>
            </a:br>
            <a:r>
              <a:rPr lang="zh-CN" altLang="en-US" sz="1530" kern="0" dirty="0" smtClean="0">
                <a:solidFill>
                  <a:srgbClr val="000000"/>
                </a:solidFill>
                <a:latin typeface="Times New Roman" pitchFamily="65" charset="-122"/>
                <a:ea typeface="宋体" pitchFamily="65" charset="-122"/>
              </a:rPr>
              <a:t>人士,他只有徒然地为时局担忧。这两联前后照应,因果分明,对比强烈:一边是诸公堵塞贤路,</a:t>
            </a:r>
            <a:r>
              <a:rPr dirty="0"/>
              <a:t/>
            </a:r>
            <a:br>
              <a:rPr dirty="0"/>
            </a:br>
            <a:r>
              <a:rPr lang="zh-CN" altLang="en-US" sz="1530" kern="0" dirty="0" smtClean="0">
                <a:solidFill>
                  <a:srgbClr val="000000"/>
                </a:solidFill>
                <a:latin typeface="Times New Roman" pitchFamily="65" charset="-122"/>
                <a:ea typeface="宋体" pitchFamily="65" charset="-122"/>
              </a:rPr>
              <a:t>不恤国计;另一边则是诗人系念时局,忧心如焚。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(2)此二句整体借景抒情,亦见其愤慨之烈、痛苦之深。“危楼”,即高楼。当时,诗人身受羁</a:t>
            </a:r>
            <a:r>
              <a:rPr dirty="0"/>
              <a:t/>
            </a:r>
            <a:br>
              <a:rPr dirty="0"/>
            </a:br>
            <a:r>
              <a:rPr lang="zh-CN" altLang="en-US" sz="1530" kern="0" dirty="0" smtClean="0">
                <a:solidFill>
                  <a:srgbClr val="000000"/>
                </a:solidFill>
                <a:latin typeface="Times New Roman" pitchFamily="65" charset="-122"/>
                <a:ea typeface="宋体" pitchFamily="65" charset="-122"/>
              </a:rPr>
              <a:t>绊,无计可施,拳拳报国之心竟与打到窗上的急雪一样碎成粉末;登上高楼,远望狼烟四起,诗人</a:t>
            </a:r>
            <a:r>
              <a:rPr dirty="0"/>
              <a:t/>
            </a:r>
            <a:br>
              <a:rPr dirty="0"/>
            </a:br>
            <a:r>
              <a:rPr lang="zh-CN" altLang="en-US" sz="1530" kern="0" dirty="0" smtClean="0">
                <a:solidFill>
                  <a:srgbClr val="000000"/>
                </a:solidFill>
                <a:latin typeface="Times New Roman" pitchFamily="65" charset="-122"/>
                <a:ea typeface="宋体" pitchFamily="65" charset="-122"/>
              </a:rPr>
              <a:t>更不禁涕泪交流。这一切,虽已成为旧日之事,却深深地镌刻在诗人的记忆之中。同时通过细</a:t>
            </a:r>
            <a:r>
              <a:rPr dirty="0"/>
              <a:t/>
            </a:r>
            <a:br>
              <a:rPr dirty="0"/>
            </a:br>
            <a:r>
              <a:rPr lang="zh-CN" altLang="en-US" sz="1530" kern="0" dirty="0" smtClean="0">
                <a:solidFill>
                  <a:srgbClr val="000000"/>
                </a:solidFill>
                <a:latin typeface="Times New Roman" pitchFamily="65" charset="-122"/>
                <a:ea typeface="宋体" pitchFamily="65" charset="-122"/>
              </a:rPr>
              <a:t>节描写,更加细致深刻地传达出其内心的忧虑和思念。</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4.(2018南通二模,10—11)阅读下面这首宋词,回答问题。(10分)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念奴娇·避地溢江书于新亭</a:t>
            </a:r>
            <a:r>
              <a:rPr lang="zh-CN" altLang="en-US" sz="1152" kern="0" baseline="59000" dirty="0" smtClean="0">
                <a:solidFill>
                  <a:srgbClr val="000000"/>
                </a:solidFill>
                <a:latin typeface="Times New Roman" pitchFamily="65" charset="-122"/>
                <a:ea typeface="宋体" pitchFamily="65" charset="-122"/>
              </a:rPr>
              <a:t>[注]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王 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凭高远望,见家乡、只在白云深处。镇日思归归未得,孤负殷勤杜宇。故国伤心,新亭泪眼,更</a:t>
            </a:r>
            <a:r>
              <a:rPr dirty="0"/>
              <a:t/>
            </a:r>
            <a:br>
              <a:rPr dirty="0"/>
            </a:br>
            <a:r>
              <a:rPr lang="zh-CN" altLang="en-US" sz="1530" kern="0" dirty="0" smtClean="0">
                <a:solidFill>
                  <a:srgbClr val="000000"/>
                </a:solidFill>
                <a:latin typeface="Times New Roman" pitchFamily="65" charset="-122"/>
                <a:ea typeface="宋体" pitchFamily="65" charset="-122"/>
              </a:rPr>
              <a:t>洒潇潇雨。长江万里,难将此恨流去。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遥想江口依然,鸟啼花谢,今日谁为主。燕子归来,雕梁何处,底事呢喃语。最苦金沙,十万户尽,</a:t>
            </a:r>
            <a:r>
              <a:rPr dirty="0"/>
              <a:t/>
            </a:r>
            <a:br>
              <a:rPr dirty="0"/>
            </a:br>
            <a:r>
              <a:rPr lang="zh-CN" altLang="en-US" sz="1530" kern="0" dirty="0" smtClean="0">
                <a:solidFill>
                  <a:srgbClr val="000000"/>
                </a:solidFill>
                <a:latin typeface="Times New Roman" pitchFamily="65" charset="-122"/>
                <a:ea typeface="宋体" pitchFamily="65" charset="-122"/>
              </a:rPr>
              <a:t>作血流漂杵。横空剑气,要当一洗残虏。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宋宁宗嘉定十四年,金兵围攻蕲州,城陷。王澜因避蕲州失陷之灾,移居溢江,在新亭上写</a:t>
            </a:r>
            <a:r>
              <a:rPr dirty="0"/>
              <a:t/>
            </a:r>
            <a:br>
              <a:rPr dirty="0"/>
            </a:br>
            <a:r>
              <a:rPr lang="zh-CN" altLang="en-US" sz="1530" kern="0" dirty="0" smtClean="0">
                <a:solidFill>
                  <a:srgbClr val="000000"/>
                </a:solidFill>
                <a:latin typeface="Times New Roman" pitchFamily="65" charset="-122"/>
                <a:ea typeface="宋体" pitchFamily="65" charset="-122"/>
              </a:rPr>
              <a:t>了本词。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(1)词的上片运用“杜宇”的典故,有什么作用?(4分)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(2)请简要分析下片中作者情绪的变化过程。(6分)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(1)借“杜宇”的典故,表达思归而不得的愁苦及家国之痛;使这首词含蓄蕴藉,具有艺</a:t>
            </a:r>
            <a:r>
              <a:rPr dirty="0"/>
              <a:t/>
            </a:r>
            <a:br>
              <a:rPr dirty="0"/>
            </a:br>
            <a:r>
              <a:rPr lang="zh-CN" altLang="en-US" sz="1530" kern="0" dirty="0" smtClean="0">
                <a:solidFill>
                  <a:srgbClr val="000000"/>
                </a:solidFill>
                <a:latin typeface="Times New Roman" pitchFamily="65" charset="-122"/>
                <a:ea typeface="宋体" pitchFamily="65" charset="-122"/>
              </a:rPr>
              <a:t>术感染力。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(2)由对故土失陷的痛惜、对物是人非的感叹,到对受难百姓的同情、对金兵惨无人道暴行的</a:t>
            </a:r>
            <a:r>
              <a:rPr dirty="0"/>
              <a:t/>
            </a:r>
            <a:br>
              <a:rPr dirty="0"/>
            </a:br>
            <a:r>
              <a:rPr lang="zh-CN" altLang="en-US" sz="1530" kern="0" dirty="0" smtClean="0">
                <a:solidFill>
                  <a:srgbClr val="000000"/>
                </a:solidFill>
                <a:latin typeface="Times New Roman" pitchFamily="65" charset="-122"/>
                <a:ea typeface="宋体" pitchFamily="65" charset="-122"/>
              </a:rPr>
              <a:t>痛恨,再到激起报仇雪恨的决心。</a:t>
            </a:r>
            <a:endParaRPr lang="zh-CN" altLang="en-US" dirty="0"/>
          </a:p>
        </p:txBody>
      </p:sp>
      <p:sp>
        <p:nvSpPr>
          <p:cNvPr id="3" name="TextBox 2"/>
          <p:cNvSpPr txBox="1"/>
          <p:nvPr/>
        </p:nvSpPr>
        <p:spPr>
          <a:xfrm>
            <a:off x="539750" y="2569488"/>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(1)“杜宇”之典故,在诗歌鉴赏中较为常见,教材中也曾出现“望帝春心托杜鹃”的诗</a:t>
            </a:r>
            <a:r>
              <a:rPr dirty="0"/>
              <a:t/>
            </a:r>
            <a:br>
              <a:rPr dirty="0"/>
            </a:br>
            <a:r>
              <a:rPr lang="zh-CN" altLang="en-US" sz="1530" kern="0" dirty="0" smtClean="0">
                <a:solidFill>
                  <a:srgbClr val="000000"/>
                </a:solidFill>
                <a:latin typeface="Times New Roman" pitchFamily="65" charset="-122"/>
                <a:ea typeface="宋体" pitchFamily="65" charset="-122"/>
              </a:rPr>
              <a:t>句,此典故一般表示思念忧伤之意;联系语境可知,作者思念故国却不得归去,只得通过“杜</a:t>
            </a:r>
            <a:r>
              <a:rPr dirty="0"/>
              <a:t/>
            </a:r>
            <a:br>
              <a:rPr dirty="0"/>
            </a:br>
            <a:r>
              <a:rPr lang="zh-CN" altLang="en-US" sz="1530" kern="0" dirty="0" smtClean="0">
                <a:solidFill>
                  <a:srgbClr val="000000"/>
                </a:solidFill>
                <a:latin typeface="Times New Roman" pitchFamily="65" charset="-122"/>
                <a:ea typeface="宋体" pitchFamily="65" charset="-122"/>
              </a:rPr>
              <a:t>宇”传达自己的思念之意,用“孤负殷勤”表示思归而不得的痛苦。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(2)此题要求分析作者的情绪变化,应结合具体诗句做简要分析。下片前三句,通过“遥想”和</a:t>
            </a:r>
            <a:r>
              <a:rPr dirty="0"/>
              <a:t/>
            </a:r>
            <a:br>
              <a:rPr dirty="0"/>
            </a:br>
            <a:r>
              <a:rPr lang="zh-CN" altLang="en-US" sz="1530" kern="0" dirty="0" smtClean="0">
                <a:solidFill>
                  <a:srgbClr val="000000"/>
                </a:solidFill>
                <a:latin typeface="Times New Roman" pitchFamily="65" charset="-122"/>
                <a:ea typeface="宋体" pitchFamily="65" charset="-122"/>
              </a:rPr>
              <a:t>“今日”对比表达江山易主,物是人非之感;接下来三句借助燕子归来无家可寻,暗指自己若归</a:t>
            </a:r>
            <a:r>
              <a:rPr dirty="0"/>
              <a:t/>
            </a:r>
            <a:br>
              <a:rPr dirty="0"/>
            </a:br>
            <a:r>
              <a:rPr lang="zh-CN" altLang="en-US" sz="1530" kern="0" dirty="0" smtClean="0">
                <a:solidFill>
                  <a:srgbClr val="000000"/>
                </a:solidFill>
                <a:latin typeface="Times New Roman" pitchFamily="65" charset="-122"/>
                <a:ea typeface="宋体" pitchFamily="65" charset="-122"/>
              </a:rPr>
              <a:t>故国也难寻家园;然后三句直接描绘战争的场景,百姓饱受战乱之苦,遍地惨状,作者对百姓深</a:t>
            </a:r>
            <a:r>
              <a:rPr dirty="0"/>
              <a:t/>
            </a:r>
            <a:br>
              <a:rPr dirty="0"/>
            </a:br>
            <a:r>
              <a:rPr lang="zh-CN" altLang="en-US" sz="1530" kern="0" dirty="0" smtClean="0">
                <a:solidFill>
                  <a:srgbClr val="000000"/>
                </a:solidFill>
                <a:latin typeface="Times New Roman" pitchFamily="65" charset="-122"/>
                <a:ea typeface="宋体" pitchFamily="65" charset="-122"/>
              </a:rPr>
              <a:t>表同情,同时也对金兵入侵的暴行痛恨不已;末尾两句,直抒胸臆,表达报国之志,想血洗残虏,抗</a:t>
            </a:r>
            <a:r>
              <a:rPr dirty="0"/>
              <a:t/>
            </a:r>
            <a:br>
              <a:rPr dirty="0"/>
            </a:br>
            <a:r>
              <a:rPr lang="zh-CN" altLang="en-US" sz="1530" kern="0" dirty="0" smtClean="0">
                <a:solidFill>
                  <a:srgbClr val="000000"/>
                </a:solidFill>
                <a:latin typeface="Times New Roman" pitchFamily="65" charset="-122"/>
                <a:ea typeface="宋体" pitchFamily="65" charset="-122"/>
              </a:rPr>
              <a:t>击金兵。</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5.(2018南通三模,10—11)阅读下面这首唐诗,回答问题。(10分)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送人游蜀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马 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别离杨柳陌,迢递蜀门行。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若听清猿后,应多白发生。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虹霓侵栈道,雨雪杂江声。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过尽愁人处,烟花是锦城。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(1)请分别概括这首诗颔联和颈联的内容。(4分)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(2)请简要分析这首诗的尾联与王勃《送杜少府之任蜀川》的尾联在抒情方式上的不同点。</a:t>
            </a:r>
            <a:r>
              <a:rPr dirty="0"/>
              <a:t/>
            </a:r>
            <a:br>
              <a:rPr dirty="0"/>
            </a:br>
            <a:r>
              <a:rPr lang="zh-CN" altLang="en-US" sz="1530" kern="0" dirty="0" smtClean="0">
                <a:solidFill>
                  <a:srgbClr val="000000"/>
                </a:solidFill>
                <a:latin typeface="Times New Roman" pitchFamily="65" charset="-122"/>
                <a:ea typeface="宋体" pitchFamily="65" charset="-122"/>
              </a:rPr>
              <a:t>(6分)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(1)颔联写想象中离别后友人改变的容颜,颈联写想象中友人的艰险旅途。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(2)《送人游蜀》间接抒情(借景抒情、以景结情):通过想象锦城美好的春景,劝慰友人不要因</a:t>
            </a:r>
            <a:r>
              <a:rPr dirty="0"/>
              <a:t/>
            </a:r>
            <a:br>
              <a:rPr dirty="0"/>
            </a:br>
            <a:r>
              <a:rPr lang="zh-CN" altLang="en-US" sz="1530" kern="0" dirty="0" smtClean="0">
                <a:solidFill>
                  <a:srgbClr val="000000"/>
                </a:solidFill>
                <a:latin typeface="Times New Roman" pitchFamily="65" charset="-122"/>
                <a:ea typeface="宋体" pitchFamily="65" charset="-122"/>
              </a:rPr>
              <a:t>别离和路途遥远、艰险而悲愁。《送杜少府之任蜀川》直接抒情(直抒胸臆):用“无为在歧</a:t>
            </a:r>
            <a:r>
              <a:rPr dirty="0"/>
              <a:t/>
            </a:r>
            <a:br>
              <a:rPr dirty="0"/>
            </a:br>
            <a:r>
              <a:rPr lang="zh-CN" altLang="en-US" sz="1530" kern="0" dirty="0" smtClean="0">
                <a:solidFill>
                  <a:srgbClr val="000000"/>
                </a:solidFill>
                <a:latin typeface="Times New Roman" pitchFamily="65" charset="-122"/>
                <a:ea typeface="宋体" pitchFamily="65" charset="-122"/>
              </a:rPr>
              <a:t>路,儿女共沾巾”,直接劝慰友人不要因为分别而忧伤。</a:t>
            </a:r>
            <a:endParaRPr lang="zh-CN" altLang="en-US" dirty="0"/>
          </a:p>
        </p:txBody>
      </p:sp>
      <p:sp>
        <p:nvSpPr>
          <p:cNvPr id="3" name="TextBox 2"/>
          <p:cNvSpPr txBox="1"/>
          <p:nvPr/>
        </p:nvSpPr>
        <p:spPr>
          <a:xfrm>
            <a:off x="539750" y="2563013"/>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(1)颔联写别后的情景,清猿哀啼让人产生愁思,白发渐多表明容颜衰老,此句属于想象</a:t>
            </a:r>
            <a:r>
              <a:rPr dirty="0"/>
              <a:t/>
            </a:r>
            <a:br>
              <a:rPr dirty="0"/>
            </a:br>
            <a:r>
              <a:rPr lang="zh-CN" altLang="en-US" sz="1530" kern="0" dirty="0" smtClean="0">
                <a:solidFill>
                  <a:srgbClr val="000000"/>
                </a:solidFill>
                <a:latin typeface="Times New Roman" pitchFamily="65" charset="-122"/>
                <a:ea typeface="宋体" pitchFamily="65" charset="-122"/>
              </a:rPr>
              <a:t>之景,由此概括为:想象离别后友人因愁思而容颜改变。颈联写沿途雨雪侵袭,一路艰难险阻,</a:t>
            </a:r>
            <a:r>
              <a:rPr dirty="0"/>
              <a:t/>
            </a:r>
            <a:br>
              <a:rPr dirty="0"/>
            </a:br>
            <a:r>
              <a:rPr lang="zh-CN" altLang="en-US" sz="1530" kern="0" dirty="0" smtClean="0">
                <a:solidFill>
                  <a:srgbClr val="000000"/>
                </a:solidFill>
                <a:latin typeface="Times New Roman" pitchFamily="65" charset="-122"/>
                <a:ea typeface="宋体" pitchFamily="65" charset="-122"/>
              </a:rPr>
              <a:t>由此概括为想象友人此去的艰险旅途。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(2)对于抒情方式要概念清晰,分直接抒情和间接抒情两大类。《送人游蜀》的尾联写经过一</a:t>
            </a:r>
            <a:r>
              <a:rPr dirty="0"/>
              <a:t/>
            </a:r>
            <a:br>
              <a:rPr dirty="0"/>
            </a:br>
            <a:r>
              <a:rPr lang="zh-CN" altLang="en-US" sz="1530" kern="0" dirty="0" smtClean="0">
                <a:solidFill>
                  <a:srgbClr val="000000"/>
                </a:solidFill>
                <a:latin typeface="Times New Roman" pitchFamily="65" charset="-122"/>
                <a:ea typeface="宋体" pitchFamily="65" charset="-122"/>
              </a:rPr>
              <a:t>路的艰难险阻之后,愁绪过后,想象到达锦城后,满眼春色,风光秀丽,以此来劝慰友人不要悲愁;</a:t>
            </a:r>
            <a:r>
              <a:rPr dirty="0"/>
              <a:t/>
            </a:r>
            <a:br>
              <a:rPr dirty="0"/>
            </a:br>
            <a:r>
              <a:rPr lang="zh-CN" altLang="en-US" sz="1530" kern="0" dirty="0" smtClean="0">
                <a:solidFill>
                  <a:srgbClr val="000000"/>
                </a:solidFill>
                <a:latin typeface="Times New Roman" pitchFamily="65" charset="-122"/>
                <a:ea typeface="宋体" pitchFamily="65" charset="-122"/>
              </a:rPr>
              <a:t>《送杜少府之任蜀川》的尾联则是直接抒情(题干中暗示分析不同点),劝告友人不要因为分</a:t>
            </a:r>
            <a:r>
              <a:rPr dirty="0"/>
              <a:t/>
            </a:r>
            <a:br>
              <a:rPr dirty="0"/>
            </a:br>
            <a:r>
              <a:rPr lang="zh-CN" altLang="en-US" sz="1530" kern="0" dirty="0" smtClean="0">
                <a:solidFill>
                  <a:srgbClr val="000000"/>
                </a:solidFill>
                <a:latin typeface="Times New Roman" pitchFamily="65" charset="-122"/>
                <a:ea typeface="宋体" pitchFamily="65" charset="-122"/>
              </a:rPr>
              <a:t>别在即,而像小儿女一般满眼泪花、哭哭啼啼,由此劝慰友人不要因分别而忧伤。</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6.(2018南京、盐城四市二模,10—12)阅读下面这首宋词,回答问题。(11分)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满庭芳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[宋]苏 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余年十七,始与刘仲达往来于眉山。今年四十九,相逢于泗上。洛水浅冻,久留郡中,晦日同游</a:t>
            </a:r>
            <a:r>
              <a:rPr dirty="0"/>
              <a:t/>
            </a:r>
            <a:br>
              <a:rPr dirty="0"/>
            </a:br>
            <a:r>
              <a:rPr lang="zh-CN" altLang="en-US" sz="1530" kern="0" dirty="0" smtClean="0">
                <a:solidFill>
                  <a:srgbClr val="000000"/>
                </a:solidFill>
                <a:latin typeface="Times New Roman" pitchFamily="65" charset="-122"/>
                <a:ea typeface="宋体" pitchFamily="65" charset="-122"/>
              </a:rPr>
              <a:t>南山,话旧感叹,因作此词。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三十三年,飘流江海,万里烟浪云帆。故人惊怪,憔悴老青衫。我自疏狂异趣,君何事、奔走尘</a:t>
            </a:r>
            <a:r>
              <a:rPr dirty="0"/>
              <a:t/>
            </a:r>
            <a:br>
              <a:rPr dirty="0"/>
            </a:br>
            <a:r>
              <a:rPr lang="zh-CN" altLang="en-US" sz="1530" kern="0" dirty="0" smtClean="0">
                <a:solidFill>
                  <a:srgbClr val="000000"/>
                </a:solidFill>
                <a:latin typeface="Times New Roman" pitchFamily="65" charset="-122"/>
                <a:ea typeface="宋体" pitchFamily="65" charset="-122"/>
              </a:rPr>
              <a:t>凡。流年尽,穷途坐守,船尾冻相衔。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巉巉。淮浦外,层楼翠壁,古寺空岩。步携手林间,笑挽攕攕。莫上孤峰尽处,萦望眼、云海相</a:t>
            </a:r>
            <a:r>
              <a:rPr dirty="0"/>
              <a:t/>
            </a:r>
            <a:br>
              <a:rPr dirty="0"/>
            </a:br>
            <a:r>
              <a:rPr lang="zh-CN" altLang="en-US" sz="1530" kern="0" dirty="0" smtClean="0">
                <a:solidFill>
                  <a:srgbClr val="000000"/>
                </a:solidFill>
                <a:latin typeface="Times New Roman" pitchFamily="65" charset="-122"/>
                <a:ea typeface="宋体" pitchFamily="65" charset="-122"/>
              </a:rPr>
              <a:t>搀。家何在,因君问我,归梦绕松杉。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(1)上片写出了苏轼怎样的人生境况?(3分)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(2)请赏析词中“巉巉”的表达效果。(5分)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(3)下片抒发了词人哪些情感?(3分)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(1)多年漂泊,仕途失意,年华老去。(3分,每点1分)</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(2)实写南山高大突起的形象,同时也表现了苏轼傲岸不屈的精神;暗示出从舟中到山中的游踪</a:t>
            </a:r>
            <a:r>
              <a:rPr dirty="0" smtClean="0"/>
              <a:t/>
            </a:r>
            <a:br>
              <a:rPr dirty="0" smtClean="0"/>
            </a:br>
            <a:r>
              <a:rPr lang="zh-CN" altLang="en-US" sz="1530" kern="0" dirty="0" smtClean="0">
                <a:solidFill>
                  <a:srgbClr val="000000"/>
                </a:solidFill>
                <a:latin typeface="Times New Roman" pitchFamily="65" charset="-122"/>
                <a:ea typeface="宋体" pitchFamily="65" charset="-122"/>
              </a:rPr>
              <a:t>变化,与上片结句的情境构成逆转,为下文写景抒情做铺垫。(5分,每点1分)</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(3)对命运的豁达乐观,与老友的相知相得,对故乡的牵挂眷念。(3分,每点1分)</a:t>
            </a:r>
            <a:endParaRPr lang="zh-CN" altLang="en-US" dirty="0"/>
          </a:p>
        </p:txBody>
      </p:sp>
      <p:sp>
        <p:nvSpPr>
          <p:cNvPr id="3" name="TextBox 2"/>
          <p:cNvSpPr txBox="1"/>
          <p:nvPr/>
        </p:nvSpPr>
        <p:spPr>
          <a:xfrm>
            <a:off x="539750" y="2563013"/>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(1)上片整体回忆词人前半段生涯。首先从“三十三年,飘流江海”可见词人漂泊在外</a:t>
            </a:r>
            <a:r>
              <a:rPr dirty="0"/>
              <a:t/>
            </a:r>
            <a:br>
              <a:rPr dirty="0"/>
            </a:br>
            <a:r>
              <a:rPr lang="zh-CN" altLang="en-US" sz="1530" kern="0" dirty="0" smtClean="0">
                <a:solidFill>
                  <a:srgbClr val="000000"/>
                </a:solidFill>
                <a:latin typeface="Times New Roman" pitchFamily="65" charset="-122"/>
                <a:ea typeface="宋体" pitchFamily="65" charset="-122"/>
              </a:rPr>
              <a:t>多年,颇多愁苦;“青衫”一词意为低级官吏所着服饰,“穷途”一词含末路之意,暗示词人仕</a:t>
            </a:r>
            <a:r>
              <a:rPr dirty="0"/>
              <a:t/>
            </a:r>
            <a:br>
              <a:rPr dirty="0"/>
            </a:br>
            <a:r>
              <a:rPr lang="zh-CN" altLang="en-US" sz="1530" kern="0" dirty="0" smtClean="0">
                <a:solidFill>
                  <a:srgbClr val="000000"/>
                </a:solidFill>
                <a:latin typeface="Times New Roman" pitchFamily="65" charset="-122"/>
                <a:ea typeface="宋体" pitchFamily="65" charset="-122"/>
              </a:rPr>
              <a:t>途失意;“憔悴”一词暗示词人年华老去。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(2)“巉巉”一词本义为山高耸突起的样子,这里取其本义;同时诗歌中对物象的描写都有象征</a:t>
            </a:r>
            <a:r>
              <a:rPr dirty="0"/>
              <a:t/>
            </a:r>
            <a:br>
              <a:rPr dirty="0"/>
            </a:br>
            <a:r>
              <a:rPr lang="zh-CN" altLang="en-US" sz="1530" kern="0" dirty="0" smtClean="0">
                <a:solidFill>
                  <a:srgbClr val="000000"/>
                </a:solidFill>
                <a:latin typeface="Times New Roman" pitchFamily="65" charset="-122"/>
                <a:ea typeface="宋体" pitchFamily="65" charset="-122"/>
              </a:rPr>
              <a:t>之意,以物写人,以山之高大突出苏轼傲然不屈的精神状态;另外,对照上、下片所写之景,上片</a:t>
            </a:r>
            <a:r>
              <a:rPr dirty="0"/>
              <a:t/>
            </a:r>
            <a:br>
              <a:rPr dirty="0"/>
            </a:br>
            <a:r>
              <a:rPr lang="zh-CN" altLang="en-US" sz="1530" kern="0" dirty="0" smtClean="0">
                <a:solidFill>
                  <a:srgbClr val="000000"/>
                </a:solidFill>
                <a:latin typeface="Times New Roman" pitchFamily="65" charset="-122"/>
                <a:ea typeface="宋体" pitchFamily="65" charset="-122"/>
              </a:rPr>
              <a:t>侧重写行舟中所见之景,下片则攀援而上,写山中行走所见所闻所想。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(3)下片通过写词人登山所见之景引发所抒之情。“笑挽”可见词人面对坎坷仕途的豁达乐</a:t>
            </a:r>
            <a:r>
              <a:rPr dirty="0"/>
              <a:t/>
            </a:r>
            <a:br>
              <a:rPr dirty="0"/>
            </a:br>
            <a:r>
              <a:rPr lang="zh-CN" altLang="en-US" sz="1530" kern="0" dirty="0" smtClean="0">
                <a:solidFill>
                  <a:srgbClr val="000000"/>
                </a:solidFill>
                <a:latin typeface="Times New Roman" pitchFamily="65" charset="-122"/>
                <a:ea typeface="宋体" pitchFamily="65" charset="-122"/>
              </a:rPr>
              <a:t>观之意;“步携手林间”可见作者与友人之间的情谊深厚,“莫上”一句表明词人对友人的劝</a:t>
            </a:r>
            <a:r>
              <a:rPr dirty="0"/>
              <a:t/>
            </a:r>
            <a:br>
              <a:rPr dirty="0"/>
            </a:br>
            <a:r>
              <a:rPr lang="zh-CN" altLang="en-US" sz="1530" kern="0" dirty="0" smtClean="0">
                <a:solidFill>
                  <a:srgbClr val="000000"/>
                </a:solidFill>
                <a:latin typeface="Times New Roman" pitchFamily="65" charset="-122"/>
                <a:ea typeface="宋体" pitchFamily="65" charset="-122"/>
              </a:rPr>
              <a:t>慰之意;最后三句,通过虚写表达对故乡的牵挂眷念。</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88729"/>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7.(2018苏锡常镇四市一模,10—11)阅读下面一首宋词,回答问题。(10分)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殢人娇</a:t>
            </a:r>
            <a:r>
              <a:rPr lang="zh-CN" altLang="en-US" sz="1152" kern="0" baseline="5900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后庭梅花开有感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李清照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玉瘦香浓,檀深雪散。今年恨、探梅又晚。江楼楚馆</a:t>
            </a:r>
            <a:r>
              <a:rPr lang="zh-CN" altLang="en-US" sz="1152" kern="0" baseline="5900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,云闲水远。清昼永,凭栏翠帘低卷。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坐上客来,尊前酒满。歌声共、水流云断。南枝可插,更须频剪。莫直待、西楼数声羌管</a:t>
            </a:r>
            <a:r>
              <a:rPr lang="zh-CN" altLang="en-US" sz="1152" kern="0" baseline="5900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①殢(tì)人娇:词牌名。②江楼楚馆:泛指旅舍。③羌管:羌笛,笛曲中有《梅花落》。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(1)“江楼楚馆,云闲水远。清昼永,凭栏翠帘低卷”在上片中有什么作用?请概括说明。(4分)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(2)下片表达了词人什么样的思想情感?请简要分析。(6分)</a:t>
            </a:r>
            <a:endParaRPr lang="zh-CN" altLang="en-US" dirty="0"/>
          </a:p>
        </p:txBody>
      </p:sp>
      <p:sp>
        <p:nvSpPr>
          <p:cNvPr id="3" name="TextBox 2"/>
          <p:cNvSpPr txBox="1"/>
          <p:nvPr/>
        </p:nvSpPr>
        <p:spPr>
          <a:xfrm>
            <a:off x="571722" y="3772163"/>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(1)交代了观后庭梅花的地点和自身处境,以及寂寞无聊的心情。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(2)描绘了与友人品酒、赏梅、高歌的欢娱,表达了对大好时光易逝的惆怅,对美景乐事的珍惜。</a:t>
            </a:r>
            <a:endParaRPr lang="zh-CN" altLang="en-US" dirty="0"/>
          </a:p>
        </p:txBody>
      </p:sp>
      <p:sp>
        <p:nvSpPr>
          <p:cNvPr id="4" name="TextBox 3"/>
          <p:cNvSpPr txBox="1"/>
          <p:nvPr/>
        </p:nvSpPr>
        <p:spPr>
          <a:xfrm>
            <a:off x="571472" y="4489191"/>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(1)作答此题时需要关注题干中的要求,提问该四句在上片中的作用。“江楼楚馆”为</a:t>
            </a:r>
            <a:r>
              <a:rPr dirty="0"/>
              <a:t/>
            </a:r>
            <a:br>
              <a:rPr dirty="0"/>
            </a:br>
            <a:r>
              <a:rPr lang="zh-CN" altLang="en-US" sz="1530" kern="0" dirty="0" smtClean="0">
                <a:solidFill>
                  <a:srgbClr val="000000"/>
                </a:solidFill>
                <a:latin typeface="Times New Roman" pitchFamily="65" charset="-122"/>
                <a:ea typeface="宋体" pitchFamily="65" charset="-122"/>
              </a:rPr>
              <a:t>婉约词中常见意象,表明词人所在地点;“闲”字则表示词人此时的心境,百无聊赖;“凭栏翠</a:t>
            </a:r>
            <a:r>
              <a:rPr dirty="0"/>
              <a:t/>
            </a:r>
            <a:br>
              <a:rPr dirty="0"/>
            </a:br>
            <a:r>
              <a:rPr lang="zh-CN" altLang="en-US" sz="1530" kern="0" dirty="0" smtClean="0">
                <a:solidFill>
                  <a:srgbClr val="000000"/>
                </a:solidFill>
                <a:latin typeface="Times New Roman" pitchFamily="65" charset="-122"/>
                <a:ea typeface="宋体" pitchFamily="65" charset="-122"/>
              </a:rPr>
              <a:t>帘低卷”则进一步暗示词人此刻心情低沉、寂寞,有淡淡的哀愁。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(2)下片“坐上客来</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云断”,写宴席之上,词人和友人欢声笑语共同饮酒,歌声美妙有如行</a:t>
            </a:r>
            <a:r>
              <a:rPr dirty="0"/>
              <a:t/>
            </a:r>
            <a:br>
              <a:rPr dirty="0"/>
            </a:br>
            <a:r>
              <a:rPr lang="zh-CN" altLang="en-US" sz="1530" kern="0" dirty="0" smtClean="0">
                <a:solidFill>
                  <a:srgbClr val="000000"/>
                </a:solidFill>
                <a:latin typeface="Times New Roman" pitchFamily="65" charset="-122"/>
                <a:ea typeface="宋体" pitchFamily="65" charset="-122"/>
              </a:rPr>
              <a:t>云流水,整体呈现欢乐的氛围;“频剪”梅枝,则暗示大好时光的易逝,心生惆怅之意;最后,“莫</a:t>
            </a:r>
            <a:r>
              <a:rPr dirty="0"/>
              <a:t/>
            </a:r>
            <a:br>
              <a:rPr dirty="0"/>
            </a:br>
            <a:r>
              <a:rPr lang="zh-CN" altLang="en-US" sz="1530" kern="0" dirty="0" smtClean="0">
                <a:solidFill>
                  <a:srgbClr val="000000"/>
                </a:solidFill>
                <a:latin typeface="Times New Roman" pitchFamily="65" charset="-122"/>
                <a:ea typeface="宋体" pitchFamily="65" charset="-122"/>
              </a:rPr>
              <a:t>直待”含有劝慰之意,不要等到思念之时才想起这般美好,应及时珍惜眼前美景乐事。</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8.(2018苏州一模,10)阅读下面这首词,然后回答问题。(11分)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破阵子·远眺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[明]徐允贞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万里孤峰匝地,一湾新月如钩。点点寒鸦争晚树,片片轻帆落远洲。黄昏犹倚楼。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暮雨又归南浦,潮声惊满长楸。玉笛只悲征客梦,小艇才闻渔夫讴。风吹无限愁。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(1)简要赏析“黄昏犹倚楼”一句中“犹”字的妙处,并分析这句话在词中的作用。(5分)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(2)词人所说“无限愁”具体包含了哪些愁绪?请结合词作内容做简要分析。(6分)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15094"/>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1.(2018课标全国Ⅰ,14—15)阅读下面这首唐诗,回答问题。(9分)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野　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李 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鸦翎羽箭山桑弓,仰天射落衔芦鸿。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麻衣黑肥冲北风,带酒日晚歌田中。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男儿屈穷心不穷,枯荣不等嗔天公。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寒风又变为春柳,条条看即烟濛濛。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(1)下列对这首诗的赏析,不正确的一项是(3分)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A.弯弓射鸿、麻衣冲风、饮酒高歌都是诗人排解心头苦闷与抑郁的方式。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B.诗人虽不得不接受生活贫穷的命运,但意志并未消沉,气概仍然豪迈。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C.诗中形容春柳的方式与韩愈《早春呈水部张十八员外》相同,较为常见。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D.本诗前半描写场景,后半感事抒怀,描写与抒情紧密关联,脉络清晰。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(2)诗的最后两句有何含意?请简要分析。(6分)</a:t>
            </a:r>
            <a:endParaRPr lang="zh-CN" altLang="en-US" dirty="0"/>
          </a:p>
        </p:txBody>
      </p:sp>
      <p:sp>
        <p:nvSpPr>
          <p:cNvPr id="3" name="TextBox 11"/>
          <p:cNvSpPr txBox="1"/>
          <p:nvPr/>
        </p:nvSpPr>
        <p:spPr>
          <a:xfrm>
            <a:off x="2357422" y="919939"/>
            <a:ext cx="4188967"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B组  统一命题、省(区、市)卷题组</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(1)“犹”,“仍然”的意思,既表明倚楼时间之久,也暗示词人内心愁苦之深,难于排</a:t>
            </a:r>
            <a:r>
              <a:rPr dirty="0"/>
              <a:t/>
            </a:r>
            <a:br>
              <a:rPr dirty="0"/>
            </a:br>
            <a:r>
              <a:rPr lang="zh-CN" altLang="en-US" sz="1530" kern="0" dirty="0" smtClean="0">
                <a:solidFill>
                  <a:srgbClr val="000000"/>
                </a:solidFill>
                <a:latin typeface="Times New Roman" pitchFamily="65" charset="-122"/>
                <a:ea typeface="宋体" pitchFamily="65" charset="-122"/>
              </a:rPr>
              <a:t>遣。紧扣题旨,点明新月、孤峰等是倚楼远眺之景。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(2)词人身为“征客”,远离家乡,充满了思乡之愁;寒鸦归巢,轻帆泊岸,自己却依旧漂泊在外,倚</a:t>
            </a:r>
            <a:r>
              <a:rPr dirty="0"/>
              <a:t/>
            </a:r>
            <a:br>
              <a:rPr dirty="0"/>
            </a:br>
            <a:r>
              <a:rPr lang="zh-CN" altLang="en-US" sz="1530" kern="0" dirty="0" smtClean="0">
                <a:solidFill>
                  <a:srgbClr val="000000"/>
                </a:solidFill>
                <a:latin typeface="Times New Roman" pitchFamily="65" charset="-122"/>
                <a:ea typeface="宋体" pitchFamily="65" charset="-122"/>
              </a:rPr>
              <a:t>楼眺望,反衬出词人羁旅之愁;“渔夫讴”的自由快乐,唤起心中奔波在外,劳心于俗事的愁怨。</a:t>
            </a:r>
            <a:endParaRPr lang="zh-CN" altLang="en-US" dirty="0"/>
          </a:p>
        </p:txBody>
      </p:sp>
      <p:sp>
        <p:nvSpPr>
          <p:cNvPr id="3" name="TextBox 2"/>
          <p:cNvSpPr txBox="1"/>
          <p:nvPr/>
        </p:nvSpPr>
        <p:spPr>
          <a:xfrm>
            <a:off x="539750" y="2564381"/>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(1)此题有两个考查点,需要分别作答。对于炼字,首先是就该字进行阐释(“仍然”的</a:t>
            </a:r>
            <a:r>
              <a:rPr dirty="0"/>
              <a:t/>
            </a:r>
            <a:br>
              <a:rPr dirty="0"/>
            </a:br>
            <a:r>
              <a:rPr lang="zh-CN" altLang="en-US" sz="1530" kern="0" dirty="0" smtClean="0">
                <a:solidFill>
                  <a:srgbClr val="000000"/>
                </a:solidFill>
                <a:latin typeface="Times New Roman" pitchFamily="65" charset="-122"/>
                <a:ea typeface="宋体" pitchFamily="65" charset="-122"/>
              </a:rPr>
              <a:t>意思),接着做具体阐述,结合“倚楼”表明黄昏时倚靠时间之久,也暗示词人内心的愁苦。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关于作用的思考,需要从内容和结构的层面解释,关注诗歌中倚楼远眺之景。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(2)题干中已经明确“愁”为词眼,需要结合全词就该点做仔细分析。上片前两句,描绘离家万</a:t>
            </a:r>
            <a:r>
              <a:rPr dirty="0"/>
              <a:t/>
            </a:r>
            <a:br>
              <a:rPr dirty="0"/>
            </a:br>
            <a:r>
              <a:rPr lang="zh-CN" altLang="en-US" sz="1530" kern="0" dirty="0" smtClean="0">
                <a:solidFill>
                  <a:srgbClr val="000000"/>
                </a:solidFill>
                <a:latin typeface="Times New Roman" pitchFamily="65" charset="-122"/>
                <a:ea typeface="宋体" pitchFamily="65" charset="-122"/>
              </a:rPr>
              <a:t>里,弯月的意象直接点明思乡之愁;后三句,通过写寒鸦傍晚时分归巢,帆船泊岸,暗含归家之意,</a:t>
            </a:r>
            <a:r>
              <a:rPr dirty="0"/>
              <a:t/>
            </a:r>
            <a:br>
              <a:rPr dirty="0"/>
            </a:br>
            <a:r>
              <a:rPr lang="zh-CN" altLang="en-US" sz="1530" kern="0" dirty="0" smtClean="0">
                <a:solidFill>
                  <a:srgbClr val="000000"/>
                </a:solidFill>
                <a:latin typeface="Times New Roman" pitchFamily="65" charset="-122"/>
                <a:ea typeface="宋体" pitchFamily="65" charset="-122"/>
              </a:rPr>
              <a:t>而自己依然远眺,形成对照,愁思更浓;下片回到眼前之景,通过“玉笛只悲征客梦”直接抒发</a:t>
            </a:r>
            <a:r>
              <a:rPr dirty="0"/>
              <a:t/>
            </a:r>
            <a:br>
              <a:rPr dirty="0"/>
            </a:br>
            <a:r>
              <a:rPr lang="zh-CN" altLang="en-US" sz="1530" kern="0" dirty="0" smtClean="0">
                <a:solidFill>
                  <a:srgbClr val="000000"/>
                </a:solidFill>
                <a:latin typeface="Times New Roman" pitchFamily="65" charset="-122"/>
                <a:ea typeface="宋体" pitchFamily="65" charset="-122"/>
              </a:rPr>
              <a:t>漂泊在外的游子之思,同时以渔夫的自由快乐映衬自己在外奔波劳碌的无限愁思。</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9227"/>
            <a:chOff x="539750" y="1080000"/>
            <a:chExt cx="8127250" cy="5269227"/>
          </a:xfrm>
        </p:grpSpPr>
        <p:sp>
          <p:nvSpPr>
            <p:cNvPr id="2" name="TextBox 2"/>
            <p:cNvSpPr txBox="1"/>
            <p:nvPr/>
          </p:nvSpPr>
          <p:spPr>
            <a:xfrm>
              <a:off x="540000" y="1080000"/>
              <a:ext cx="8127000" cy="49834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9.(2018南通中学开学检测,10)阅读下面这首宋词,回答问题。(11分)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惜余春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贺 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急雨收春,斜风约水,浮红涨绿鱼文起。年年游子惜余春,春归不解招游子。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留恨城隅,关情纸尾,阑干长对西曛</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倚。鸳鸯俱是白头时,江南渭北三千里。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西曛:斜阳。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(1)从全词看,词人的情感经历了怎样的变化?(3分)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(2)后人评价“春归不解招游子”有“无理之趣”,请对此做简要分析。(4分)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(3)简要赏析“鸳鸯俱是白头时,江南渭北三千里”这两句的表达效果。(4分)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(1)由惜春到思归再到怀人。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(2)“春归”本是自然现象,词人埋怨春弃己而独归是“无理”的,但无理却有趣,借此把游子</a:t>
              </a:r>
              <a:r>
                <a:rPr dirty="0"/>
                <a:t/>
              </a:r>
              <a:br>
                <a:rPr dirty="0"/>
              </a:br>
              <a:r>
                <a:rPr lang="zh-CN" altLang="en-US" sz="1530" kern="0" dirty="0" smtClean="0">
                  <a:solidFill>
                    <a:srgbClr val="000000"/>
                  </a:solidFill>
                  <a:latin typeface="Times New Roman" pitchFamily="65" charset="-122"/>
                  <a:ea typeface="宋体" pitchFamily="65" charset="-122"/>
                </a:rPr>
                <a:t>思归之情表达得委婉、深挚。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(3)运用比喻、借代、夸张等修辞手法,以“鸳鸯”喻夫妻(或有情人),以“江南、渭北”代指</a:t>
              </a:r>
              <a:r>
                <a:rPr dirty="0"/>
                <a:t/>
              </a:r>
              <a:br>
                <a:rPr dirty="0"/>
              </a:br>
              <a:r>
                <a:rPr lang="zh-CN" altLang="en-US" sz="1530" kern="0" dirty="0" smtClean="0">
                  <a:solidFill>
                    <a:srgbClr val="000000"/>
                  </a:solidFill>
                  <a:latin typeface="Times New Roman" pitchFamily="65" charset="-122"/>
                  <a:ea typeface="宋体" pitchFamily="65" charset="-122"/>
                </a:rPr>
                <a:t>夫妻(或有情人)各自所在的地方,以“白头”“三千里”突出分别时间之长、相隔距离之</a:t>
              </a:r>
              <a:endParaRPr lang="zh-CN" altLang="en-US" dirty="0"/>
            </a:p>
          </p:txBody>
        </p:sp>
        <p:sp>
          <p:nvSpPr>
            <p:cNvPr id="3" name="TextBox 2"/>
            <p:cNvSpPr txBox="1"/>
            <p:nvPr/>
          </p:nvSpPr>
          <p:spPr>
            <a:xfrm>
              <a:off x="539750" y="5996053"/>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远。意味深远,给读者以强烈的情感震撼和艺术感染力。</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(1)本题考查对全词的情感思路的梳理能力。前三句,照应题面中“余春”二字,爱惜之</a:t>
            </a:r>
            <a:r>
              <a:rPr dirty="0"/>
              <a:t/>
            </a:r>
            <a:br>
              <a:rPr dirty="0"/>
            </a:br>
            <a:r>
              <a:rPr lang="zh-CN" altLang="en-US" sz="1530" kern="0" dirty="0" smtClean="0">
                <a:solidFill>
                  <a:srgbClr val="000000"/>
                </a:solidFill>
                <a:latin typeface="Times New Roman" pitchFamily="65" charset="-122"/>
                <a:ea typeface="宋体" pitchFamily="65" charset="-122"/>
              </a:rPr>
              <a:t>情,亦于言外发之;后两句写游子思归之情,直接明了;下片围绕思念之情展开,“关情纸尾”</a:t>
            </a:r>
            <a:r>
              <a:rPr dirty="0"/>
              <a:t/>
            </a:r>
            <a:br>
              <a:rPr dirty="0"/>
            </a:br>
            <a:r>
              <a:rPr lang="zh-CN" altLang="en-US" sz="1530" kern="0" dirty="0" smtClean="0">
                <a:solidFill>
                  <a:srgbClr val="000000"/>
                </a:solidFill>
                <a:latin typeface="Times New Roman" pitchFamily="65" charset="-122"/>
                <a:ea typeface="宋体" pitchFamily="65" charset="-122"/>
              </a:rPr>
              <a:t>“鸳鸯俱是白头时”这些常见意象均是闺怨词作中常见的,由此可以判断下片侧重怀人。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(2)“年年游子惜余春”,给出惜春情怀的时间持续度,语气即显得更为沉郁。游子年年惜春,</a:t>
            </a:r>
            <a:r>
              <a:rPr dirty="0"/>
              <a:t/>
            </a:r>
            <a:br>
              <a:rPr dirty="0"/>
            </a:br>
            <a:r>
              <a:rPr lang="zh-CN" altLang="en-US" sz="1530" kern="0" dirty="0" smtClean="0">
                <a:solidFill>
                  <a:srgbClr val="000000"/>
                </a:solidFill>
                <a:latin typeface="Times New Roman" pitchFamily="65" charset="-122"/>
                <a:ea typeface="宋体" pitchFamily="65" charset="-122"/>
              </a:rPr>
              <a:t>可谓专情于春矣,而春天归去时却想不到招呼老朋友一块儿走,实在无理。如此造语,可谓奇妙。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(3)杜甫《春日怀李白》诗:“渭北春天树,江东日暮云。”词人熔铸唐诗,以己意出之:“鸳鸯</a:t>
            </a:r>
            <a:r>
              <a:rPr dirty="0"/>
              <a:t/>
            </a:r>
            <a:br>
              <a:rPr dirty="0"/>
            </a:br>
            <a:r>
              <a:rPr lang="zh-CN" altLang="en-US" sz="1530" kern="0" dirty="0" smtClean="0">
                <a:solidFill>
                  <a:srgbClr val="000000"/>
                </a:solidFill>
                <a:latin typeface="Times New Roman" pitchFamily="65" charset="-122"/>
                <a:ea typeface="宋体" pitchFamily="65" charset="-122"/>
              </a:rPr>
              <a:t>俱是白头时,江南渭北三千里。”谓夫妻二人,已垂垂老矣,却一在江南,一在渭北,关山千里,天</a:t>
            </a:r>
            <a:r>
              <a:rPr dirty="0"/>
              <a:t/>
            </a:r>
            <a:br>
              <a:rPr dirty="0"/>
            </a:br>
            <a:r>
              <a:rPr lang="zh-CN" altLang="en-US" sz="1530" kern="0" dirty="0" smtClean="0">
                <a:solidFill>
                  <a:srgbClr val="000000"/>
                </a:solidFill>
                <a:latin typeface="Times New Roman" pitchFamily="65" charset="-122"/>
                <a:ea typeface="宋体" pitchFamily="65" charset="-122"/>
              </a:rPr>
              <a:t>各一方。这两句只说离人年龄之大(分别时间之长)、分别距离之远,此外不置一辞,词意戛然</a:t>
            </a:r>
            <a:r>
              <a:rPr dirty="0"/>
              <a:t/>
            </a:r>
            <a:br>
              <a:rPr dirty="0"/>
            </a:br>
            <a:r>
              <a:rPr lang="zh-CN" altLang="en-US" sz="1530" kern="0" dirty="0" smtClean="0">
                <a:solidFill>
                  <a:srgbClr val="000000"/>
                </a:solidFill>
                <a:latin typeface="Times New Roman" pitchFamily="65" charset="-122"/>
                <a:ea typeface="宋体" pitchFamily="65" charset="-122"/>
              </a:rPr>
              <a:t>而止,但余味不尽。千山万水,音讯难通,一封家信,纸尾关情,可见那情该有多深。</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10.(2017苏锡常镇四市三模,10)阅读下面两首唐诗,回答后面的问题。(10分)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江南曲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于 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偶向江边采白</a:t>
            </a:r>
            <a:r>
              <a:rPr lang="zh-CN" altLang="en-US" sz="1086" kern="0" spc="38"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,还随女伴赛江神。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众中不敢分明语,暗掷金钱卜远人。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采莲子(其二)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皇甫松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船动湖光滟滟秋,贪看年少信船流。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无端隔水抛莲子,遥被人知半日羞。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(1)比较两首诗主人公的不同形象。(6分)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(2)前人评价《江南曲》“一片心情只自知,‘偶向’‘还随’‘暗掷’妙极形容”,请做简要</a:t>
            </a:r>
            <a:r>
              <a:rPr dirty="0"/>
              <a:t/>
            </a:r>
            <a:br>
              <a:rPr dirty="0"/>
            </a:br>
            <a:r>
              <a:rPr lang="zh-CN" altLang="en-US" sz="1530" kern="0" dirty="0" smtClean="0">
                <a:solidFill>
                  <a:srgbClr val="000000"/>
                </a:solidFill>
                <a:latin typeface="Times New Roman" pitchFamily="65" charset="-122"/>
                <a:ea typeface="宋体" pitchFamily="65" charset="-122"/>
              </a:rPr>
              <a:t>分析。(4分)</a:t>
            </a:r>
            <a:endParaRPr lang="zh-CN" altLang="en-US" dirty="0"/>
          </a:p>
        </p:txBody>
      </p:sp>
      <p:pic>
        <p:nvPicPr>
          <p:cNvPr id="3" name="图片 3" descr="textimage0.jpeg"/>
          <p:cNvPicPr>
            <a:picLocks noChangeAspect="1"/>
          </p:cNvPicPr>
          <p:nvPr/>
        </p:nvPicPr>
        <p:blipFill>
          <a:blip r:embed="rId4" cstate="print"/>
          <a:stretch>
            <a:fillRect/>
          </a:stretch>
        </p:blipFill>
        <p:spPr>
          <a:xfrm>
            <a:off x="1706400" y="2237365"/>
            <a:ext cx="142875" cy="161925"/>
          </a:xfrm>
          <a:prstGeom prst="rect">
            <a:avLst/>
          </a:prstGeom>
        </p:spPr>
      </p:pic>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(1)《江南曲》中刻画了一位神情恍惚、含蓄深情的思妇;《采莲子》中刻画了一位情</a:t>
            </a:r>
            <a:r>
              <a:rPr dirty="0"/>
              <a:t/>
            </a:r>
            <a:br>
              <a:rPr dirty="0"/>
            </a:br>
            <a:r>
              <a:rPr lang="zh-CN" altLang="en-US" sz="1530" kern="0" dirty="0" smtClean="0">
                <a:solidFill>
                  <a:srgbClr val="000000"/>
                </a:solidFill>
                <a:latin typeface="Times New Roman" pitchFamily="65" charset="-122"/>
                <a:ea typeface="宋体" pitchFamily="65" charset="-122"/>
              </a:rPr>
              <a:t>窦初开、大胆纯真的采莲少女。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(2)“偶向”“还随”表现女子在欢快热闹的活动中只是无意识地跟随女伴信手摘花、祭神</a:t>
            </a:r>
            <a:r>
              <a:rPr dirty="0"/>
              <a:t/>
            </a:r>
            <a:br>
              <a:rPr dirty="0"/>
            </a:br>
            <a:r>
              <a:rPr lang="zh-CN" altLang="en-US" sz="1530" kern="0" dirty="0" smtClean="0">
                <a:solidFill>
                  <a:srgbClr val="000000"/>
                </a:solidFill>
                <a:latin typeface="Times New Roman" pitchFamily="65" charset="-122"/>
                <a:ea typeface="宋体" pitchFamily="65" charset="-122"/>
              </a:rPr>
              <a:t>祈福;“暗掷”描写出女子切盼远人归来而又不欲人知的微妙心理。</a:t>
            </a:r>
            <a:endParaRPr lang="zh-CN" altLang="en-US" dirty="0"/>
          </a:p>
        </p:txBody>
      </p:sp>
      <p:sp>
        <p:nvSpPr>
          <p:cNvPr id="3" name="TextBox 2"/>
          <p:cNvSpPr txBox="1"/>
          <p:nvPr/>
        </p:nvSpPr>
        <p:spPr>
          <a:xfrm>
            <a:off x="539750" y="2563013"/>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(1)这两首诗选择了比较小众的题材,而且情感比较委婉细腻,难度较大。解读第一首</a:t>
            </a:r>
            <a:r>
              <a:rPr dirty="0"/>
              <a:t/>
            </a:r>
            <a:br>
              <a:rPr dirty="0"/>
            </a:br>
            <a:r>
              <a:rPr lang="zh-CN" altLang="en-US" sz="1530" kern="0" dirty="0" smtClean="0">
                <a:solidFill>
                  <a:srgbClr val="000000"/>
                </a:solidFill>
                <a:latin typeface="Times New Roman" pitchFamily="65" charset="-122"/>
                <a:ea typeface="宋体" pitchFamily="65" charset="-122"/>
              </a:rPr>
              <a:t>诗,可以以“远人”为突破口,由“远人”可知该诗描写的是思妇,而由“偶向”和“不敢”二</a:t>
            </a:r>
            <a:r>
              <a:rPr dirty="0"/>
              <a:t/>
            </a:r>
            <a:br>
              <a:rPr dirty="0"/>
            </a:br>
            <a:r>
              <a:rPr lang="zh-CN" altLang="en-US" sz="1530" kern="0" dirty="0" smtClean="0">
                <a:solidFill>
                  <a:srgbClr val="000000"/>
                </a:solidFill>
                <a:latin typeface="Times New Roman" pitchFamily="65" charset="-122"/>
                <a:ea typeface="宋体" pitchFamily="65" charset="-122"/>
              </a:rPr>
              <a:t>词,可以推测出思妇的形象特征。《采莲子》中“莲”谐音“怜”,有表示爱恋之意,“莲子”</a:t>
            </a:r>
            <a:r>
              <a:rPr dirty="0"/>
              <a:t/>
            </a:r>
            <a:br>
              <a:rPr dirty="0"/>
            </a:br>
            <a:r>
              <a:rPr lang="zh-CN" altLang="en-US" sz="1530" kern="0" dirty="0" smtClean="0">
                <a:solidFill>
                  <a:srgbClr val="000000"/>
                </a:solidFill>
                <a:latin typeface="Times New Roman" pitchFamily="65" charset="-122"/>
                <a:ea typeface="宋体" pitchFamily="65" charset="-122"/>
              </a:rPr>
              <a:t>的意象通常和爱情有关,而第二句中有“贪看年少”,可知这是一位少女。“隔水抛莲子”可</a:t>
            </a:r>
            <a:r>
              <a:rPr dirty="0"/>
              <a:t/>
            </a:r>
            <a:br>
              <a:rPr dirty="0"/>
            </a:br>
            <a:r>
              <a:rPr lang="zh-CN" altLang="en-US" sz="1530" kern="0" dirty="0" smtClean="0">
                <a:solidFill>
                  <a:srgbClr val="000000"/>
                </a:solidFill>
                <a:latin typeface="Times New Roman" pitchFamily="65" charset="-122"/>
                <a:ea typeface="宋体" pitchFamily="65" charset="-122"/>
              </a:rPr>
              <a:t>见其大胆纯真。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(2)解答本题要抓住题干中的“一片心情只自知”,着重从人物的心理上进行赏析。“偶向”</a:t>
            </a:r>
            <a:r>
              <a:rPr dirty="0"/>
              <a:t/>
            </a:r>
            <a:br>
              <a:rPr dirty="0"/>
            </a:br>
            <a:r>
              <a:rPr lang="zh-CN" altLang="en-US" sz="1530" kern="0" dirty="0" smtClean="0">
                <a:solidFill>
                  <a:srgbClr val="000000"/>
                </a:solidFill>
                <a:latin typeface="Times New Roman" pitchFamily="65" charset="-122"/>
                <a:ea typeface="宋体" pitchFamily="65" charset="-122"/>
              </a:rPr>
              <a:t>二字说明人物“江边采</a:t>
            </a:r>
            <a:r>
              <a:rPr lang="zh-CN" altLang="en-US" sz="1086" kern="0" spc="11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”的举动心不在焉。“还随”显然是无可无不可地跟着别人转,全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都不是这位少妇此时本意欲行之事。既有风光旎旖的风景,又有欢声笑语的一群女伴,为什么</a:t>
            </a:r>
            <a:r>
              <a:rPr dirty="0"/>
              <a:t/>
            </a:r>
            <a:br>
              <a:rPr dirty="0"/>
            </a:br>
            <a:r>
              <a:rPr lang="zh-CN" altLang="en-US" sz="1530" kern="0" dirty="0" smtClean="0">
                <a:solidFill>
                  <a:srgbClr val="000000"/>
                </a:solidFill>
                <a:latin typeface="Times New Roman" pitchFamily="65" charset="-122"/>
                <a:ea typeface="宋体" pitchFamily="65" charset="-122"/>
              </a:rPr>
              <a:t>还会心神不宁、心不在焉呢?原来良人在远方。即使面对“闺密”也不好意思与她们明言,所</a:t>
            </a:r>
            <a:r>
              <a:rPr dirty="0"/>
              <a:t/>
            </a:r>
            <a:br>
              <a:rPr dirty="0"/>
            </a:br>
            <a:r>
              <a:rPr lang="zh-CN" altLang="en-US" sz="1530" kern="0" dirty="0" smtClean="0">
                <a:solidFill>
                  <a:srgbClr val="000000"/>
                </a:solidFill>
                <a:latin typeface="Times New Roman" pitchFamily="65" charset="-122"/>
                <a:ea typeface="宋体" pitchFamily="65" charset="-122"/>
              </a:rPr>
              <a:t>以只能暗掷金钱来占卜问吉凶。诗人着力描摹少妇欲言又不敢语,欲卜又不敢掷,欲罢又不甘</a:t>
            </a:r>
            <a:r>
              <a:rPr dirty="0"/>
              <a:t/>
            </a:r>
            <a:br>
              <a:rPr dirty="0"/>
            </a:br>
            <a:r>
              <a:rPr lang="zh-CN" altLang="en-US" sz="1530" kern="0" dirty="0" smtClean="0">
                <a:solidFill>
                  <a:srgbClr val="000000"/>
                </a:solidFill>
                <a:latin typeface="Times New Roman" pitchFamily="65" charset="-122"/>
                <a:ea typeface="宋体" pitchFamily="65" charset="-122"/>
              </a:rPr>
              <a:t>休,只能“暗掷”的那种神情,既逼真,又细腻,委婉曲折地表现了一位少妇的深情。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11.(2017苏锡常镇四市二模,10)阅读下面这首宋词,回答问题。(10分)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卜算子　五月八日夜凤凰亭纳凉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叶梦得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新月挂林梢,暗水鸣枯沼。时见疏星落画檐,几点流萤小。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归意已无多,故</a:t>
            </a:r>
            <a:r>
              <a:rPr lang="zh-CN" altLang="en-US" sz="1152" kern="0" baseline="5900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作连环绕。欲寄新声问采菱</a:t>
            </a:r>
            <a:r>
              <a:rPr lang="zh-CN" altLang="en-US" sz="1152" kern="0" baseline="5900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,水阔烟波渺。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①故:依旧,仍然。②采菱:采菱女,代指歌女。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(1)上片写出了夏夜的什么特点?简析上片的写景艺术。(5分)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(2)赏析这首词的结句。(5分)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(1)写出了夏夜的静谧。选取了夏夜有代表性的景物,从视觉、听觉的角度,运用反衬手</a:t>
            </a:r>
            <a:r>
              <a:rPr dirty="0"/>
              <a:t/>
            </a:r>
            <a:br>
              <a:rPr dirty="0"/>
            </a:br>
            <a:r>
              <a:rPr lang="zh-CN" altLang="en-US" sz="1530" kern="0" dirty="0" smtClean="0">
                <a:solidFill>
                  <a:srgbClr val="000000"/>
                </a:solidFill>
                <a:latin typeface="Times New Roman" pitchFamily="65" charset="-122"/>
                <a:ea typeface="宋体" pitchFamily="65" charset="-122"/>
              </a:rPr>
              <a:t>法,以明衬暗,以声衬静。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(2)以景语作结,借景抒情。以水阔写出故乡邈远,歌女难觅,归意无从抒发;烟波浩渺又表达了</a:t>
            </a:r>
            <a:r>
              <a:rPr dirty="0"/>
              <a:t/>
            </a:r>
            <a:br>
              <a:rPr dirty="0"/>
            </a:br>
            <a:r>
              <a:rPr lang="zh-CN" altLang="en-US" sz="1530" kern="0" dirty="0" smtClean="0">
                <a:solidFill>
                  <a:srgbClr val="000000"/>
                </a:solidFill>
                <a:latin typeface="Times New Roman" pitchFamily="65" charset="-122"/>
                <a:ea typeface="宋体" pitchFamily="65" charset="-122"/>
              </a:rPr>
              <a:t>词人迷离怅惘之情。</a:t>
            </a:r>
            <a:endParaRPr lang="zh-CN" altLang="en-US" dirty="0"/>
          </a:p>
        </p:txBody>
      </p:sp>
      <p:sp>
        <p:nvSpPr>
          <p:cNvPr id="3" name="TextBox 2"/>
          <p:cNvSpPr txBox="1"/>
          <p:nvPr/>
        </p:nvSpPr>
        <p:spPr>
          <a:xfrm>
            <a:off x="539750" y="2627786"/>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(1)第一问,可抓住“鸣”,明确以声衬静,突出夏夜的寂静。第二问,可从写景的手法入</a:t>
            </a:r>
            <a:r>
              <a:rPr dirty="0"/>
              <a:t/>
            </a:r>
            <a:br>
              <a:rPr dirty="0"/>
            </a:br>
            <a:r>
              <a:rPr lang="zh-CN" altLang="en-US" sz="1530" kern="0" dirty="0" smtClean="0">
                <a:solidFill>
                  <a:srgbClr val="000000"/>
                </a:solidFill>
                <a:latin typeface="Times New Roman" pitchFamily="65" charset="-122"/>
                <a:ea typeface="宋体" pitchFamily="65" charset="-122"/>
              </a:rPr>
              <a:t>手。上片将“新月”与“暗水”对比,“疏星”与“流萤”对比,描写了眼前所见所闻的自然</a:t>
            </a:r>
            <a:r>
              <a:rPr dirty="0"/>
              <a:t/>
            </a:r>
            <a:br>
              <a:rPr dirty="0"/>
            </a:br>
            <a:r>
              <a:rPr lang="zh-CN" altLang="en-US" sz="1530" kern="0" dirty="0" smtClean="0">
                <a:solidFill>
                  <a:srgbClr val="000000"/>
                </a:solidFill>
                <a:latin typeface="Times New Roman" pitchFamily="65" charset="-122"/>
                <a:ea typeface="宋体" pitchFamily="65" charset="-122"/>
              </a:rPr>
              <a:t>现象,构思极为巧妙。这些景物的选择以及视听结合手法的运用,都突出了作者手法之高妙。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(2)“水阔烟波渺”是写景句,属于以景结情的手法。“水阔”言其距离之远,“烟波渺”言其</a:t>
            </a:r>
            <a:r>
              <a:rPr dirty="0"/>
              <a:t/>
            </a:r>
            <a:br>
              <a:rPr dirty="0"/>
            </a:br>
            <a:r>
              <a:rPr lang="zh-CN" altLang="en-US" sz="1530" kern="0" dirty="0" smtClean="0">
                <a:solidFill>
                  <a:srgbClr val="000000"/>
                </a:solidFill>
                <a:latin typeface="Times New Roman" pitchFamily="65" charset="-122"/>
                <a:ea typeface="宋体" pitchFamily="65" charset="-122"/>
              </a:rPr>
              <a:t>茫茫之难寻。“赏析”题应先说手法,再说内容、情感。</a:t>
            </a:r>
            <a:r>
              <a:rPr lang="en-US" altLang="zh-CN" sz="1530"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12.(2016苏北三市三模,10)阅读下面两首宋诗,完成后面的题目。(11分)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夜过鉴湖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戴 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推篷四望水连空,一片蒲帆正饱风。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山际白云云际月,子规声在白云中。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夜泛西湖五绝(其四)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苏 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菰蒲无边水茫茫,荷花夜开风露香。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渐见灯明出远寺,更待月黑看湖光。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(1)《夜过鉴湖》中“推篷四望水连空”一句,有什么作用?(4分)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(2)《夜泛西湖五绝》(其四)前两句主要运用了哪些表现手法?(3分)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(3)两首诗写的都是夜晚在湖上泛舟,表达的情感有何不同?(4分)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(1)交代观景的立足点;展现鉴湖广阔的水面;为下文的写景抒情做铺垫。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(2)视觉嗅觉结合,寓情于景。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(3)戴诗表达回乡心切;苏诗表达对西湖美景的喜爱(期待)。</a:t>
            </a:r>
            <a:endParaRPr lang="zh-CN" altLang="en-US" dirty="0"/>
          </a:p>
        </p:txBody>
      </p:sp>
      <p:sp>
        <p:nvSpPr>
          <p:cNvPr id="3" name="TextBox 2"/>
          <p:cNvSpPr txBox="1"/>
          <p:nvPr/>
        </p:nvSpPr>
        <p:spPr>
          <a:xfrm>
            <a:off x="539750" y="2134385"/>
            <a:ext cx="8127000" cy="34859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(1)“推篷四望水连空”中的“推篷四望”意为诗人推开低矮的船篷门,走到船头四望,</a:t>
            </a:r>
            <a:r>
              <a:rPr dirty="0"/>
              <a:t/>
            </a:r>
            <a:br>
              <a:rPr dirty="0"/>
            </a:br>
            <a:r>
              <a:rPr lang="zh-CN" altLang="en-US" sz="1530" kern="0" dirty="0" smtClean="0">
                <a:solidFill>
                  <a:srgbClr val="000000"/>
                </a:solidFill>
                <a:latin typeface="Times New Roman" pitchFamily="65" charset="-122"/>
                <a:ea typeface="宋体" pitchFamily="65" charset="-122"/>
              </a:rPr>
              <a:t>为下面描摹湖面的景色奠定了基础;“水连空”极言湖面浩瀚无边,与天际相连。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(2)“菰蒲无边水茫茫”“荷花夜开”是行舟所见之景,“风露香”从嗅觉角度描写荷花香之</a:t>
            </a:r>
            <a:r>
              <a:rPr dirty="0"/>
              <a:t/>
            </a:r>
            <a:br>
              <a:rPr dirty="0"/>
            </a:br>
            <a:r>
              <a:rPr lang="zh-CN" altLang="en-US" sz="1530" kern="0" dirty="0" smtClean="0">
                <a:solidFill>
                  <a:srgbClr val="000000"/>
                </a:solidFill>
                <a:latin typeface="Times New Roman" pitchFamily="65" charset="-122"/>
                <a:ea typeface="宋体" pitchFamily="65" charset="-122"/>
              </a:rPr>
              <a:t>浓。可见这是视、嗅觉结合的手法。“菰蒲无边”与荷花的“风露香”渗透着作者对西湖</a:t>
            </a:r>
            <a:r>
              <a:rPr dirty="0"/>
              <a:t/>
            </a:r>
            <a:br>
              <a:rPr dirty="0"/>
            </a:br>
            <a:r>
              <a:rPr lang="zh-CN" altLang="en-US" sz="1530" kern="0" dirty="0" smtClean="0">
                <a:solidFill>
                  <a:srgbClr val="000000"/>
                </a:solidFill>
                <a:latin typeface="Times New Roman" pitchFamily="65" charset="-122"/>
                <a:ea typeface="宋体" pitchFamily="65" charset="-122"/>
              </a:rPr>
              <a:t>的喜爱之情,可谓寓情于景。同时“茫茫”为叠词,也可从叠词的角度赏析。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(3)戴诗中“正饱风”写船借风快行的样子,与诗人急欲回还的心情呼应。山连着白云,云伴着</a:t>
            </a:r>
            <a:r>
              <a:rPr dirty="0"/>
              <a:t/>
            </a:r>
            <a:br>
              <a:rPr dirty="0"/>
            </a:br>
            <a:r>
              <a:rPr lang="zh-CN" altLang="en-US" sz="1530" kern="0" dirty="0" smtClean="0">
                <a:solidFill>
                  <a:srgbClr val="000000"/>
                </a:solidFill>
                <a:latin typeface="Times New Roman" pitchFamily="65" charset="-122"/>
                <a:ea typeface="宋体" pitchFamily="65" charset="-122"/>
              </a:rPr>
              <a:t>月,杜鹃鸟在白云中叫着“不如归去”,而在古诗中子规鸟的叫声一般表达思念家乡之情。苏</a:t>
            </a:r>
            <a:r>
              <a:rPr dirty="0"/>
              <a:t/>
            </a:r>
            <a:br>
              <a:rPr dirty="0"/>
            </a:br>
            <a:r>
              <a:rPr lang="zh-CN" altLang="en-US" sz="1530" kern="0" dirty="0" smtClean="0">
                <a:solidFill>
                  <a:srgbClr val="000000"/>
                </a:solidFill>
                <a:latin typeface="Times New Roman" pitchFamily="65" charset="-122"/>
                <a:ea typeface="宋体" pitchFamily="65" charset="-122"/>
              </a:rPr>
              <a:t>诗前两句写船过菰蒲:菰蒲无边,湖水茫茫,荷花夜开,清香扑鼻。月夜泛舟于这样的荷花丛中,</a:t>
            </a:r>
            <a:r>
              <a:rPr dirty="0"/>
              <a:t/>
            </a:r>
            <a:br>
              <a:rPr dirty="0"/>
            </a:br>
            <a:r>
              <a:rPr lang="zh-CN" altLang="en-US" sz="1530" kern="0" dirty="0" smtClean="0">
                <a:solidFill>
                  <a:srgbClr val="000000"/>
                </a:solidFill>
                <a:latin typeface="Times New Roman" pitchFamily="65" charset="-122"/>
                <a:ea typeface="宋体" pitchFamily="65" charset="-122"/>
              </a:rPr>
              <a:t>更加令人陶醉;“渐见灯明出远寺,更待月黑看湖光”两句既写出月明西湖之景,同时又暗含了</a:t>
            </a:r>
            <a:r>
              <a:rPr dirty="0"/>
              <a:t/>
            </a:r>
            <a:br>
              <a:rPr dirty="0"/>
            </a:br>
            <a:r>
              <a:rPr lang="zh-CN" altLang="en-US" sz="1530" kern="0" dirty="0" smtClean="0">
                <a:solidFill>
                  <a:srgbClr val="000000"/>
                </a:solidFill>
                <a:latin typeface="Times New Roman" pitchFamily="65" charset="-122"/>
                <a:ea typeface="宋体" pitchFamily="65" charset="-122"/>
              </a:rPr>
              <a:t>诗人对“月黑看湖光”的期待之情。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13.(2016南京三模,10)阅读下面这首唐诗,回答问题。(11分)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秋夕读书幽兴献兵部李侍郎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岑 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年纪蹉跎四十强,自怜头白始为郎。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雨滋苔藓侵阶绿,秋飒梧桐覆井黄。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惊蝉也解求高树,旅雁还应厌后行。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览卷试穿邻舍壁,明灯何惜借余光?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(1)诗中颔联写景有何作用?(3分)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(2)简析诗歌颈联的妙处。(4分)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(3)诗歌尾联用了什么典故?表达了作者怎样的心愿?(4分)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848501"/>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(1)B</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(2)①意为凛冽的寒风终将过去,和煦的春风拂绿枯柳,缀满嫩绿的柳条好像轻烟笼罩一般摇曳</a:t>
            </a:r>
            <a:r>
              <a:rPr dirty="0"/>
              <a:t/>
            </a:r>
            <a:br>
              <a:rPr dirty="0"/>
            </a:br>
            <a:r>
              <a:rPr lang="zh-CN" altLang="en-US" sz="1530" kern="0" dirty="0" smtClean="0">
                <a:solidFill>
                  <a:srgbClr val="000000"/>
                </a:solidFill>
                <a:latin typeface="Times New Roman" pitchFamily="65" charset="-122"/>
                <a:ea typeface="宋体" pitchFamily="65" charset="-122"/>
              </a:rPr>
              <a:t>多姿;②表达了诗人虽感叹不遇于时,但不甘沉沦的乐观、自勉之情。</a:t>
            </a:r>
            <a:endParaRPr lang="zh-CN" altLang="en-US" dirty="0"/>
          </a:p>
        </p:txBody>
      </p:sp>
      <p:sp>
        <p:nvSpPr>
          <p:cNvPr id="3" name="TextBox 2"/>
          <p:cNvSpPr txBox="1"/>
          <p:nvPr/>
        </p:nvSpPr>
        <p:spPr>
          <a:xfrm>
            <a:off x="539750" y="1862021"/>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(1)本题综合考查对诗句内容、表达技巧以及情感的把握能力。“诗人虽不得不接受</a:t>
            </a:r>
            <a:r>
              <a:rPr dirty="0"/>
              <a:t/>
            </a:r>
            <a:br>
              <a:rPr dirty="0"/>
            </a:br>
            <a:r>
              <a:rPr lang="zh-CN" altLang="en-US" sz="1530" kern="0" dirty="0" smtClean="0">
                <a:solidFill>
                  <a:srgbClr val="000000"/>
                </a:solidFill>
                <a:latin typeface="Times New Roman" pitchFamily="65" charset="-122"/>
                <a:ea typeface="宋体" pitchFamily="65" charset="-122"/>
              </a:rPr>
              <a:t>生活贫穷的命运”错,“男儿屈穷”中的“穷”并非指“贫穷”,而是指遭遇困难和坎坷。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(2)首先,理解诗句的字面意思,“寒风又变为春柳”意为寒风已去,东风徐来,枯柳变绿。其次,</a:t>
            </a:r>
            <a:r>
              <a:rPr dirty="0"/>
              <a:t/>
            </a:r>
            <a:br>
              <a:rPr dirty="0"/>
            </a:br>
            <a:r>
              <a:rPr lang="zh-CN" altLang="en-US" sz="1530" kern="0" dirty="0" smtClean="0">
                <a:solidFill>
                  <a:srgbClr val="000000"/>
                </a:solidFill>
                <a:latin typeface="Times New Roman" pitchFamily="65" charset="-122"/>
                <a:ea typeface="宋体" pitchFamily="65" charset="-122"/>
              </a:rPr>
              <a:t>根据诗句意思描绘画面。再次,联系诗中的“男儿屈穷心不穷”“枯荣不等嗔天公”所体现</a:t>
            </a:r>
            <a:r>
              <a:rPr dirty="0"/>
              <a:t/>
            </a:r>
            <a:br>
              <a:rPr dirty="0"/>
            </a:br>
            <a:r>
              <a:rPr lang="zh-CN" altLang="en-US" sz="1530" kern="0" dirty="0" smtClean="0">
                <a:solidFill>
                  <a:srgbClr val="000000"/>
                </a:solidFill>
                <a:latin typeface="Times New Roman" pitchFamily="65" charset="-122"/>
                <a:ea typeface="宋体" pitchFamily="65" charset="-122"/>
              </a:rPr>
              <a:t>的作者情感分析所蕴含的深层意义。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[赏析]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《野歌》在李贺的诗作中别具一格。整首诗扣题叙事抒怀,前四句叙事,后四句抒怀。因事抒</a:t>
            </a:r>
            <a:r>
              <a:rPr dirty="0"/>
              <a:t/>
            </a:r>
            <a:br>
              <a:rPr dirty="0"/>
            </a:br>
            <a:r>
              <a:rPr lang="zh-CN" altLang="en-US" sz="1530" kern="0" dirty="0" smtClean="0">
                <a:solidFill>
                  <a:srgbClr val="000000"/>
                </a:solidFill>
                <a:latin typeface="Times New Roman" pitchFamily="65" charset="-122"/>
                <a:ea typeface="宋体" pitchFamily="65" charset="-122"/>
              </a:rPr>
              <a:t>怀,叙事和抒怀紧密关联。叙事之中有援箭引弓、仰天射鸿、麻衣冲风的形象描写,有箭飞弦</a:t>
            </a:r>
            <a:r>
              <a:rPr dirty="0"/>
              <a:t/>
            </a:r>
            <a:br>
              <a:rPr dirty="0"/>
            </a:br>
            <a:r>
              <a:rPr lang="zh-CN" altLang="en-US" sz="1530" kern="0" dirty="0" smtClean="0">
                <a:solidFill>
                  <a:srgbClr val="000000"/>
                </a:solidFill>
                <a:latin typeface="Times New Roman" pitchFamily="65" charset="-122"/>
                <a:ea typeface="宋体" pitchFamily="65" charset="-122"/>
              </a:rPr>
              <a:t>响、大雁哀鸣、北风呼啸、诗人高歌等声响的渲染。抒怀之时有感叹不遇、不甘沉沦的内</a:t>
            </a:r>
            <a:r>
              <a:rPr dirty="0"/>
              <a:t/>
            </a:r>
            <a:br>
              <a:rPr dirty="0"/>
            </a:br>
            <a:r>
              <a:rPr lang="zh-CN" altLang="en-US" sz="1530" kern="0" dirty="0" smtClean="0">
                <a:solidFill>
                  <a:srgbClr val="000000"/>
                </a:solidFill>
                <a:latin typeface="Times New Roman" pitchFamily="65" charset="-122"/>
                <a:ea typeface="宋体" pitchFamily="65" charset="-122"/>
              </a:rPr>
              <a:t>心表白,有寒风变春柳、细柳笼轻烟的艺术遐思。叙事之中以形象的描写、声响的渲染发泄</a:t>
            </a:r>
            <a:r>
              <a:rPr dirty="0"/>
              <a:t/>
            </a:r>
            <a:br>
              <a:rPr dirty="0"/>
            </a:br>
            <a:r>
              <a:rPr lang="zh-CN" altLang="en-US" sz="1530" kern="0" dirty="0" smtClean="0">
                <a:solidFill>
                  <a:srgbClr val="000000"/>
                </a:solidFill>
                <a:latin typeface="Times New Roman" pitchFamily="65" charset="-122"/>
                <a:ea typeface="宋体" pitchFamily="65" charset="-122"/>
              </a:rPr>
              <a:t>身受压抑、才志不得伸展的强烈愤激,抒怀之时以内心的独白、艺术的遐思表达出乐观、自</a:t>
            </a:r>
            <a:r>
              <a:rPr dirty="0"/>
              <a:t/>
            </a:r>
            <a:br>
              <a:rPr dirty="0"/>
            </a:br>
            <a:r>
              <a:rPr lang="zh-CN" altLang="en-US" sz="1530" kern="0" dirty="0" smtClean="0">
                <a:solidFill>
                  <a:srgbClr val="000000"/>
                </a:solidFill>
                <a:latin typeface="Times New Roman" pitchFamily="65" charset="-122"/>
                <a:ea typeface="宋体" pitchFamily="65" charset="-122"/>
              </a:rPr>
              <a:t>勉之情。愤激之中呈现出狂放、豪迈、洒脱的形象,自勉之时犹见积极用世、奋发有为之</a:t>
            </a:r>
            <a:r>
              <a:rPr dirty="0"/>
              <a:t/>
            </a:r>
            <a:br>
              <a:rPr dirty="0"/>
            </a:br>
            <a:r>
              <a:rPr lang="zh-CN" altLang="en-US" sz="1530" kern="0" dirty="0" smtClean="0">
                <a:solidFill>
                  <a:srgbClr val="000000"/>
                </a:solidFill>
                <a:latin typeface="Times New Roman" pitchFamily="65" charset="-122"/>
                <a:ea typeface="宋体" pitchFamily="65" charset="-122"/>
              </a:rPr>
              <a:t>志。这样,诗人受压抑但并不沉沦,虽愤激犹能自勉的情怀充溢在诗的字里行间,让人读来为之</a:t>
            </a:r>
            <a:r>
              <a:rPr dirty="0"/>
              <a:t/>
            </a:r>
            <a:br>
              <a:rPr dirty="0"/>
            </a:br>
            <a:r>
              <a:rPr lang="zh-CN" altLang="en-US" sz="1530" kern="0" dirty="0" smtClean="0">
                <a:solidFill>
                  <a:srgbClr val="000000"/>
                </a:solidFill>
                <a:latin typeface="Times New Roman" pitchFamily="65" charset="-122"/>
                <a:ea typeface="宋体" pitchFamily="65" charset="-122"/>
              </a:rPr>
              <a:t>欣慰和感动。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(1)描写了秋夕读书的清幽环境,照应题目,烘托了岁月蹉跎的感伤之情,为下文言志抒</a:t>
            </a:r>
            <a:r>
              <a:rPr dirty="0"/>
              <a:t/>
            </a:r>
            <a:br>
              <a:rPr dirty="0"/>
            </a:br>
            <a:r>
              <a:rPr lang="zh-CN" altLang="en-US" sz="1530" kern="0" dirty="0" smtClean="0">
                <a:solidFill>
                  <a:srgbClr val="000000"/>
                </a:solidFill>
                <a:latin typeface="Times New Roman" pitchFamily="65" charset="-122"/>
                <a:ea typeface="宋体" pitchFamily="65" charset="-122"/>
              </a:rPr>
              <a:t>情做铺垫。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(2)触景生情,以“惊蝉”和“旅雁”自比,含蓄地表达了诗人仕途上进的愿望。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(3)凿壁偷光,希望得到李侍郎提携。</a:t>
            </a:r>
            <a:endParaRPr lang="zh-CN" altLang="en-US" dirty="0"/>
          </a:p>
        </p:txBody>
      </p:sp>
      <p:sp>
        <p:nvSpPr>
          <p:cNvPr id="3" name="TextBox 2"/>
          <p:cNvSpPr txBox="1"/>
          <p:nvPr/>
        </p:nvSpPr>
        <p:spPr>
          <a:xfrm>
            <a:off x="588404" y="2561455"/>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(1)颔联属于“承”,结构上应考虑“承上”与“启下”,另外,写景是为抒情服务的,因</a:t>
            </a:r>
            <a:r>
              <a:rPr dirty="0"/>
              <a:t/>
            </a:r>
            <a:br>
              <a:rPr dirty="0"/>
            </a:br>
            <a:r>
              <a:rPr lang="zh-CN" altLang="en-US" sz="1530" kern="0" dirty="0" smtClean="0">
                <a:solidFill>
                  <a:srgbClr val="000000"/>
                </a:solidFill>
                <a:latin typeface="Times New Roman" pitchFamily="65" charset="-122"/>
                <a:ea typeface="宋体" pitchFamily="65" charset="-122"/>
              </a:rPr>
              <a:t>此还要答出情感内容。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(2)此题主要从内容方面来分析。颈联明白地表达了自己欲选调之意。诗人于秋夕读书之时,</a:t>
            </a:r>
            <a:r>
              <a:rPr dirty="0"/>
              <a:t/>
            </a:r>
            <a:br>
              <a:rPr dirty="0"/>
            </a:br>
            <a:r>
              <a:rPr lang="zh-CN" altLang="en-US" sz="1530" kern="0" dirty="0" smtClean="0">
                <a:solidFill>
                  <a:srgbClr val="000000"/>
                </a:solidFill>
                <a:latin typeface="Times New Roman" pitchFamily="65" charset="-122"/>
                <a:ea typeface="宋体" pitchFamily="65" charset="-122"/>
              </a:rPr>
              <a:t>生幽思之兴,发慨叹之声,遂成佳句以献之。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(3)尾联和读书相关联,不仅紧扣诗题,还借匡衡凿壁引光的典故,表达自己渴望“借余光”的</a:t>
            </a:r>
            <a:r>
              <a:rPr dirty="0"/>
              <a:t/>
            </a:r>
            <a:br>
              <a:rPr dirty="0"/>
            </a:br>
            <a:r>
              <a:rPr lang="zh-CN" altLang="en-US" sz="1530" kern="0" dirty="0" smtClean="0">
                <a:solidFill>
                  <a:srgbClr val="000000"/>
                </a:solidFill>
                <a:latin typeface="Times New Roman" pitchFamily="65" charset="-122"/>
                <a:ea typeface="宋体" pitchFamily="65" charset="-122"/>
              </a:rPr>
              <a:t>心情。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892813"/>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1.(2018南通中学月考,10—12)阅读下面这首宋诗,完成后面的问题。(11分)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太湖恬亭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王安石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槛临溪上绿阴围,溪岸高低入翠微。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日落断桥人独立,水涵幽树鸟相依。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清游始觉心无累,静处谁知世有机。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更待夜深同徙倚</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,秋风斜月钓船归。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徙倚:徘徊,流连不去。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(1)第二联描绘了怎样的画面?(2分)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(2)简析第三联所表现的诗人心境。(3分)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(3)最后一联运用了多种艺术手法,请简要赏析。(6分)</a:t>
            </a:r>
            <a:endParaRPr lang="zh-CN" altLang="en-US" dirty="0"/>
          </a:p>
        </p:txBody>
      </p:sp>
      <p:sp>
        <p:nvSpPr>
          <p:cNvPr id="3" name="TextBox 11"/>
          <p:cNvSpPr txBox="1"/>
          <p:nvPr/>
        </p:nvSpPr>
        <p:spPr>
          <a:xfrm>
            <a:off x="3518798" y="1014107"/>
            <a:ext cx="2364750" cy="877163"/>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9060101010101" pitchFamily="49" charset="-122"/>
                <a:ea typeface="黑体" panose="02010609060101010101" pitchFamily="49" charset="-122"/>
                <a:sym typeface="+mn-ea"/>
              </a:rPr>
              <a:t>C</a:t>
            </a:r>
            <a:r>
              <a:rPr lang="zh-CN" altLang="en-US" sz="2000" dirty="0">
                <a:latin typeface="黑体" panose="02010609060101010101" pitchFamily="49" charset="-122"/>
                <a:ea typeface="黑体" panose="02010609060101010101" pitchFamily="49" charset="-122"/>
                <a:sym typeface="+mn-ea"/>
              </a:rPr>
              <a:t>组  </a:t>
            </a:r>
            <a:r>
              <a:rPr lang="zh-CN" altLang="en-US" sz="2000" dirty="0" smtClean="0">
                <a:latin typeface="黑体" panose="02010609060101010101" pitchFamily="49" charset="-122"/>
                <a:ea typeface="黑体" panose="02010609060101010101" pitchFamily="49" charset="-122"/>
                <a:sym typeface="+mn-ea"/>
              </a:rPr>
              <a:t>教师专用题</a:t>
            </a:r>
            <a:r>
              <a:rPr lang="zh-CN" altLang="en-US" sz="2000" dirty="0">
                <a:latin typeface="黑体" panose="02010609060101010101" pitchFamily="49" charset="-122"/>
                <a:ea typeface="黑体" panose="02010609060101010101" pitchFamily="49" charset="-122"/>
                <a:sym typeface="+mn-ea"/>
              </a:rPr>
              <a:t>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zh-CN" altLang="en-US" sz="1400" kern="0" dirty="0" smtClean="0">
                <a:solidFill>
                  <a:srgbClr val="000000"/>
                </a:solidFill>
                <a:latin typeface="Times New Roman" pitchFamily="65" charset="-122"/>
                <a:ea typeface="宋体" pitchFamily="65" charset="-122"/>
              </a:rPr>
              <a:t>每题建议用时10分钟</a:t>
            </a:r>
            <a:endParaRPr lang="zh-CN" altLang="en-US" sz="14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(1)人景相融的宁静画面:断桥边夕阳西下,树影倒映水中,鸟雀在枝头相互依偎,诗人独</a:t>
            </a:r>
            <a:r>
              <a:rPr dirty="0"/>
              <a:t/>
            </a:r>
            <a:br>
              <a:rPr dirty="0"/>
            </a:br>
            <a:r>
              <a:rPr lang="zh-CN" altLang="en-US" sz="1530" kern="0" dirty="0" smtClean="0">
                <a:solidFill>
                  <a:srgbClr val="000000"/>
                </a:solidFill>
                <a:latin typeface="Times New Roman" pitchFamily="65" charset="-122"/>
                <a:ea typeface="宋体" pitchFamily="65" charset="-122"/>
              </a:rPr>
              <a:t>自欣赏美景。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(2)正因为能“清游”“静处”,享受清幽美景,诗人才能放下身边的俗事,觉得心无挂碍。表</a:t>
            </a:r>
            <a:r>
              <a:rPr dirty="0"/>
              <a:t/>
            </a:r>
            <a:br>
              <a:rPr dirty="0"/>
            </a:br>
            <a:r>
              <a:rPr lang="zh-CN" altLang="en-US" sz="1530" kern="0" dirty="0" smtClean="0">
                <a:solidFill>
                  <a:srgbClr val="000000"/>
                </a:solidFill>
                <a:latin typeface="Times New Roman" pitchFamily="65" charset="-122"/>
                <a:ea typeface="宋体" pitchFamily="65" charset="-122"/>
              </a:rPr>
              <a:t>现了诗人宅心事外,与世相忘的闲适之心。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(3)①虚写(或“想象”)。“夜深同徙倚,秋风斜月钓船归”是诗人想象的情景,这样写呈现了</a:t>
            </a:r>
            <a:r>
              <a:rPr dirty="0"/>
              <a:t/>
            </a:r>
            <a:br>
              <a:rPr dirty="0"/>
            </a:br>
            <a:r>
              <a:rPr lang="zh-CN" altLang="en-US" sz="1530" kern="0" dirty="0" smtClean="0">
                <a:solidFill>
                  <a:srgbClr val="000000"/>
                </a:solidFill>
                <a:latin typeface="Times New Roman" pitchFamily="65" charset="-122"/>
                <a:ea typeface="宋体" pitchFamily="65" charset="-122"/>
              </a:rPr>
              <a:t>清幽闲逸的意境。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②以景结情。描绘“夜深同徙倚,秋风斜月钓船归”的画面,寄托了诗人的闲适之情,使全诗韵</a:t>
            </a:r>
            <a:r>
              <a:rPr dirty="0"/>
              <a:t/>
            </a:r>
            <a:br>
              <a:rPr dirty="0"/>
            </a:br>
            <a:r>
              <a:rPr lang="zh-CN" altLang="en-US" sz="1530" kern="0" dirty="0" smtClean="0">
                <a:solidFill>
                  <a:srgbClr val="000000"/>
                </a:solidFill>
                <a:latin typeface="Times New Roman" pitchFamily="65" charset="-122"/>
                <a:ea typeface="宋体" pitchFamily="65" charset="-122"/>
              </a:rPr>
              <a:t>味悠长。</a:t>
            </a:r>
            <a:endParaRPr lang="zh-CN" altLang="en-US" dirty="0"/>
          </a:p>
        </p:txBody>
      </p:sp>
      <p:sp>
        <p:nvSpPr>
          <p:cNvPr id="3" name="TextBox 2"/>
          <p:cNvSpPr txBox="1"/>
          <p:nvPr/>
        </p:nvSpPr>
        <p:spPr>
          <a:xfrm>
            <a:off x="539750" y="3920335"/>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(1)解答本题,首先应对原诗句进行具体阐释,然后简要概括并说明其特征。诗人立于断</a:t>
            </a:r>
            <a:r>
              <a:rPr dirty="0"/>
              <a:t/>
            </a:r>
            <a:br>
              <a:rPr dirty="0"/>
            </a:br>
            <a:r>
              <a:rPr lang="zh-CN" altLang="en-US" sz="1530" kern="0" dirty="0" smtClean="0">
                <a:solidFill>
                  <a:srgbClr val="000000"/>
                </a:solidFill>
                <a:latin typeface="Times New Roman" pitchFamily="65" charset="-122"/>
                <a:ea typeface="宋体" pitchFamily="65" charset="-122"/>
              </a:rPr>
              <a:t>桥之上临靠溪边,绿树成荫,鸟雀依偎枝头,倒影水中,一派秀丽的春景。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 对于诗人情感的考查,要结合具体景物,借助对景物的描述体会作者的情感,“心无累”可</a:t>
            </a:r>
            <a:r>
              <a:rPr dirty="0"/>
              <a:t/>
            </a:r>
            <a:br>
              <a:rPr dirty="0"/>
            </a:br>
            <a:r>
              <a:rPr lang="zh-CN" altLang="en-US" sz="1530" kern="0" dirty="0" smtClean="0">
                <a:solidFill>
                  <a:srgbClr val="000000"/>
                </a:solidFill>
                <a:latin typeface="Times New Roman" pitchFamily="65" charset="-122"/>
                <a:ea typeface="宋体" pitchFamily="65" charset="-122"/>
              </a:rPr>
              <a:t>见心无挂碍,闲适之情;“谁知世有机”运用反问之句,可以体悟出超脱世俗之意。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 解答本题,首先要明确所用艺术手法,然后针对具体诗句进行分析。最后一联整体是写想</a:t>
            </a:r>
            <a:r>
              <a:rPr dirty="0"/>
              <a:t/>
            </a:r>
            <a:br>
              <a:rPr dirty="0"/>
            </a:br>
            <a:r>
              <a:rPr lang="zh-CN" altLang="en-US" sz="1530" kern="0" dirty="0" smtClean="0">
                <a:solidFill>
                  <a:srgbClr val="000000"/>
                </a:solidFill>
                <a:latin typeface="Times New Roman" pitchFamily="65" charset="-122"/>
                <a:ea typeface="宋体" pitchFamily="65" charset="-122"/>
              </a:rPr>
              <a:t>象之景,通过对清幽之景的描述表达内心的舒畅,同时借助“斜月钓船归”表达闲适之情。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2.(2018苏北四市阶段检测,10—11)阅读下面这首唐诗,回答问题。(11分)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送薛秀才南游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许 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姑苏城外柳初凋,同上江楼更寂寥。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绕壁旧诗尘漠漠,对窗寒竹雨潇潇。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怜君别路随秋雁,尽我离觞任晚潮。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从此草玄</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应有处,白云青嶂一相招。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草玄:淡于势利,潜心著述。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(1)请找出前三联中表明季节的词语。这些词语还有什么作用?(6分)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(2)简要赏析尾联的表达效果。(5分)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(1)①柳初凋、寒竹、秋雁。②渲染分别时的凄清氛围;烘托分别时的悲凉心境;表达惜</a:t>
            </a:r>
            <a:r>
              <a:rPr dirty="0"/>
              <a:t/>
            </a:r>
            <a:br>
              <a:rPr dirty="0"/>
            </a:br>
            <a:r>
              <a:rPr lang="zh-CN" altLang="en-US" sz="1530" kern="0" dirty="0" smtClean="0">
                <a:solidFill>
                  <a:srgbClr val="000000"/>
                </a:solidFill>
                <a:latin typeface="Times New Roman" pitchFamily="65" charset="-122"/>
                <a:ea typeface="宋体" pitchFamily="65" charset="-122"/>
              </a:rPr>
              <a:t>别情感;烘托友人别后的孤单。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(2)寓情于景,运用拟人手法,想象薛秀才南游后可以淡泊势利,潜心著述,与白云青山为伴,表现</a:t>
            </a:r>
            <a:r>
              <a:rPr dirty="0"/>
              <a:t/>
            </a:r>
            <a:br>
              <a:rPr dirty="0"/>
            </a:br>
            <a:r>
              <a:rPr lang="zh-CN" altLang="en-US" sz="1530" kern="0" dirty="0" smtClean="0">
                <a:solidFill>
                  <a:srgbClr val="000000"/>
                </a:solidFill>
                <a:latin typeface="Times New Roman" pitchFamily="65" charset="-122"/>
                <a:ea typeface="宋体" pitchFamily="65" charset="-122"/>
              </a:rPr>
              <a:t>了诗人对友人的牵挂。</a:t>
            </a:r>
            <a:endParaRPr lang="zh-CN" altLang="en-US" dirty="0"/>
          </a:p>
        </p:txBody>
      </p:sp>
      <p:sp>
        <p:nvSpPr>
          <p:cNvPr id="3" name="TextBox 2"/>
          <p:cNvSpPr txBox="1"/>
          <p:nvPr/>
        </p:nvSpPr>
        <p:spPr>
          <a:xfrm>
            <a:off x="539750" y="2563013"/>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(1)“表明季节的词语”要概括出意象“柳、竹、雁”的特征,答“作用”要结合</a:t>
            </a:r>
            <a:r>
              <a:rPr dirty="0"/>
              <a:t/>
            </a:r>
            <a:br>
              <a:rPr dirty="0"/>
            </a:br>
            <a:r>
              <a:rPr lang="zh-CN" altLang="en-US" sz="1530" kern="0" dirty="0" smtClean="0">
                <a:solidFill>
                  <a:srgbClr val="000000"/>
                </a:solidFill>
                <a:latin typeface="Times New Roman" pitchFamily="65" charset="-122"/>
                <a:ea typeface="宋体" pitchFamily="65" charset="-122"/>
              </a:rPr>
              <a:t>“柳”谐音“留”,表现了对友人的惜别之情,借“秋雁”的南归可知“表达了对友人分别后</a:t>
            </a:r>
            <a:r>
              <a:rPr dirty="0"/>
              <a:t/>
            </a:r>
            <a:br>
              <a:rPr dirty="0"/>
            </a:br>
            <a:r>
              <a:rPr lang="zh-CN" altLang="en-US" sz="1530" kern="0" dirty="0" smtClean="0">
                <a:solidFill>
                  <a:srgbClr val="000000"/>
                </a:solidFill>
                <a:latin typeface="Times New Roman" pitchFamily="65" charset="-122"/>
                <a:ea typeface="宋体" pitchFamily="65" charset="-122"/>
              </a:rPr>
              <a:t>的牵挂”。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(2)此题要求回答艺术效果,主要运用“借景抒情”,答题时注意归纳景物的特征,然后分析情</a:t>
            </a:r>
            <a:r>
              <a:rPr dirty="0"/>
              <a:t/>
            </a:r>
            <a:br>
              <a:rPr dirty="0"/>
            </a:br>
            <a:r>
              <a:rPr lang="zh-CN" altLang="en-US" sz="1530" kern="0" dirty="0" smtClean="0">
                <a:solidFill>
                  <a:srgbClr val="000000"/>
                </a:solidFill>
                <a:latin typeface="Times New Roman" pitchFamily="65" charset="-122"/>
                <a:ea typeface="宋体" pitchFamily="65" charset="-122"/>
              </a:rPr>
              <a:t>感。</a:t>
            </a:r>
            <a:endParaRPr lang="zh-CN" altLang="en-US" dirty="0"/>
          </a:p>
        </p:txBody>
      </p:sp>
      <p:sp>
        <p:nvSpPr>
          <p:cNvPr id="4" name="TextBox 2"/>
          <p:cNvSpPr txBox="1"/>
          <p:nvPr/>
        </p:nvSpPr>
        <p:spPr>
          <a:xfrm>
            <a:off x="539750" y="434896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解题方法</a:t>
            </a:r>
            <a:r>
              <a:rPr lang="zh-CN" altLang="en-US" sz="1530" kern="0" dirty="0" smtClean="0">
                <a:solidFill>
                  <a:srgbClr val="000000"/>
                </a:solidFill>
                <a:latin typeface="Times New Roman" pitchFamily="65" charset="-122"/>
                <a:ea typeface="宋体" pitchFamily="65" charset="-122"/>
              </a:rPr>
              <a:t>　综合赏析诗句应从内容和形式两方面进行分析。内容上,从意象的选取、意境的</a:t>
            </a:r>
            <a:r>
              <a:rPr dirty="0"/>
              <a:t/>
            </a:r>
            <a:br>
              <a:rPr dirty="0"/>
            </a:br>
            <a:r>
              <a:rPr lang="zh-CN" altLang="en-US" sz="1530" kern="0" dirty="0" smtClean="0">
                <a:solidFill>
                  <a:srgbClr val="000000"/>
                </a:solidFill>
                <a:latin typeface="Times New Roman" pitchFamily="65" charset="-122"/>
                <a:ea typeface="宋体" pitchFamily="65" charset="-122"/>
              </a:rPr>
              <a:t>创设、构思的精巧、情感的表达等角度进行分析;形式上,从遣词造句以及艺术手法的运用上</a:t>
            </a:r>
            <a:r>
              <a:rPr dirty="0"/>
              <a:t/>
            </a:r>
            <a:br>
              <a:rPr dirty="0"/>
            </a:br>
            <a:r>
              <a:rPr lang="zh-CN" altLang="en-US" sz="1530" kern="0" dirty="0" smtClean="0">
                <a:solidFill>
                  <a:srgbClr val="000000"/>
                </a:solidFill>
                <a:latin typeface="Times New Roman" pitchFamily="65" charset="-122"/>
                <a:ea typeface="宋体" pitchFamily="65" charset="-122"/>
              </a:rPr>
              <a:t>分析。此题应从借景抒情的角度分析。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3.(2018南京三模,10—12)阅读下面这首唐诗,回答问题。(11分)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伤春五首(其二)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杜 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莺入新年语,花开满故枝。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天青风卷幔,草碧水通池。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牢落官军速,萧条万事危。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鬓毛元自白,泪点向来垂。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不是无兄弟,其如有别离。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巴山春色静,北望转逶迤。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(1)前四句写景角度多样,请加以概括。(3分)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(2)诗人垂泪的原因有哪些?(4分)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(3)请赏析诗歌最后两句的妙处。(4分)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(1)视听结合,俯仰结合,动静结合。(3分,每点1分)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(2)淹留巴蜀,国事艰危,年华老去,兄弟离散。(4分,每点1分)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(3)上句照应开篇景色描写,同时以宁静春色反衬诗人内心的焦虑不宁;下句刻画了诗人翘首北</a:t>
            </a:r>
            <a:r>
              <a:rPr dirty="0"/>
              <a:t/>
            </a:r>
            <a:br>
              <a:rPr dirty="0"/>
            </a:br>
            <a:r>
              <a:rPr lang="zh-CN" altLang="en-US" sz="1530" kern="0" dirty="0" smtClean="0">
                <a:solidFill>
                  <a:srgbClr val="000000"/>
                </a:solidFill>
                <a:latin typeface="Times New Roman" pitchFamily="65" charset="-122"/>
                <a:ea typeface="宋体" pitchFamily="65" charset="-122"/>
              </a:rPr>
              <a:t>望的形象,暗示诗人心系朝廷、忧怀未已。(4分,每点1分)</a:t>
            </a:r>
            <a:endParaRPr lang="zh-CN" altLang="en-US" dirty="0"/>
          </a:p>
        </p:txBody>
      </p:sp>
      <p:sp>
        <p:nvSpPr>
          <p:cNvPr id="3" name="TextBox 2"/>
          <p:cNvSpPr txBox="1"/>
          <p:nvPr/>
        </p:nvSpPr>
        <p:spPr>
          <a:xfrm>
            <a:off x="539750" y="2563013"/>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(1)本题考查写景的角度,答题方向明确,不能牵扯其他的艺术技巧。一、二句写莺语为</a:t>
            </a:r>
            <a:r>
              <a:rPr dirty="0"/>
              <a:t/>
            </a:r>
            <a:br>
              <a:rPr dirty="0"/>
            </a:br>
            <a:r>
              <a:rPr lang="zh-CN" altLang="en-US" sz="1530" kern="0" dirty="0" smtClean="0">
                <a:solidFill>
                  <a:srgbClr val="000000"/>
                </a:solidFill>
                <a:latin typeface="Times New Roman" pitchFamily="65" charset="-122"/>
                <a:ea typeface="宋体" pitchFamily="65" charset="-122"/>
              </a:rPr>
              <a:t>听觉,花开为所见之景,为视觉;三、四句写“天青风卷幔”为仰视天空之景,水池为俯视之景;</a:t>
            </a:r>
            <a:r>
              <a:rPr dirty="0"/>
              <a:t/>
            </a:r>
            <a:br>
              <a:rPr dirty="0"/>
            </a:br>
            <a:r>
              <a:rPr lang="zh-CN" altLang="en-US" sz="1530" kern="0" dirty="0" smtClean="0">
                <a:solidFill>
                  <a:srgbClr val="000000"/>
                </a:solidFill>
                <a:latin typeface="Times New Roman" pitchFamily="65" charset="-122"/>
                <a:ea typeface="宋体" pitchFamily="65" charset="-122"/>
              </a:rPr>
              <a:t>同时风吹幔动为动态,草色碧绿、池水静流为静景。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(2)“官军速”及“萧条万事危”可见时局动荡,国势艰危;“鬓毛元自白”可见诗人年华已</a:t>
            </a:r>
            <a:r>
              <a:rPr dirty="0"/>
              <a:t/>
            </a:r>
            <a:br>
              <a:rPr dirty="0"/>
            </a:br>
            <a:r>
              <a:rPr lang="zh-CN" altLang="en-US" sz="1530" kern="0" dirty="0" smtClean="0">
                <a:solidFill>
                  <a:srgbClr val="000000"/>
                </a:solidFill>
                <a:latin typeface="Times New Roman" pitchFamily="65" charset="-122"/>
                <a:ea typeface="宋体" pitchFamily="65" charset="-122"/>
              </a:rPr>
              <a:t>逝,逐渐老去;“兄弟”和“别离”二词,可以看出诗人和兄弟之间离散;最后写巴山北望逶迤</a:t>
            </a:r>
            <a:r>
              <a:rPr dirty="0"/>
              <a:t/>
            </a:r>
            <a:br>
              <a:rPr dirty="0"/>
            </a:br>
            <a:r>
              <a:rPr lang="zh-CN" altLang="en-US" sz="1530" kern="0" dirty="0" smtClean="0">
                <a:solidFill>
                  <a:srgbClr val="000000"/>
                </a:solidFill>
                <a:latin typeface="Times New Roman" pitchFamily="65" charset="-122"/>
                <a:ea typeface="宋体" pitchFamily="65" charset="-122"/>
              </a:rPr>
              <a:t>之态,暗示诗人暂时留在巴蜀地区。全诗所见所闻都透露出愁苦之意。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(3)赏析诗歌最后两句,需结合诗句的具体内容和手法细加分析。上句写“春色静”表现春色</a:t>
            </a:r>
            <a:r>
              <a:rPr dirty="0"/>
              <a:t/>
            </a:r>
            <a:br>
              <a:rPr dirty="0"/>
            </a:br>
            <a:r>
              <a:rPr lang="zh-CN" altLang="en-US" sz="1530" kern="0" dirty="0" smtClean="0">
                <a:solidFill>
                  <a:srgbClr val="000000"/>
                </a:solidFill>
                <a:latin typeface="Times New Roman" pitchFamily="65" charset="-122"/>
                <a:ea typeface="宋体" pitchFamily="65" charset="-122"/>
              </a:rPr>
              <a:t>美好,照应开篇,同时根据上文多处提及的愁苦,可见用春色之静美反衬诗人心绪不宁;下句中</a:t>
            </a:r>
            <a:r>
              <a:rPr dirty="0"/>
              <a:t/>
            </a:r>
            <a:br>
              <a:rPr dirty="0"/>
            </a:br>
            <a:r>
              <a:rPr lang="zh-CN" altLang="en-US" sz="1530" kern="0" dirty="0" smtClean="0">
                <a:solidFill>
                  <a:srgbClr val="000000"/>
                </a:solidFill>
                <a:latin typeface="Times New Roman" pitchFamily="65" charset="-122"/>
                <a:ea typeface="宋体" pitchFamily="65" charset="-122"/>
              </a:rPr>
              <a:t>“北望”一词形象地描绘了诗人北望中原故土,心系朝廷。</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4.(2018姜堰中学期中,10—12)阅读下面这首宋词,回答问题。(11分)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木兰花</a:t>
            </a:r>
            <a:r>
              <a:rPr lang="zh-CN" altLang="en-US" sz="1152" kern="0" baseline="59000" dirty="0" smtClean="0">
                <a:solidFill>
                  <a:srgbClr val="000000"/>
                </a:solidFill>
                <a:latin typeface="Times New Roman" pitchFamily="65" charset="-122"/>
                <a:ea typeface="宋体" pitchFamily="65" charset="-122"/>
              </a:rPr>
              <a:t>[注]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晏 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燕鸿过后莺归去,细算浮生千万绪。长于春梦几多时?散似秋云无觅处。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闻琴解佩神仙侣,挽断罗衣留不住。劝君莫作独醒人,烂醉花间应有数。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此词为晏殊被罢相后所作。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(1)简析首句“燕鸿过后莺归去”在全词中的作用。(3分)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(2)“长于春梦几多时?散似秋云无觅处”两句在表达技巧上有何特点?请简要分析。(4分)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(3)请概括全词所表达的思想情感。(4分)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42508"/>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(1)鸿雁、燕子飞去,黄莺也归去了。(1分)交代了时令:暮春时节,写出了春光消逝的情</a:t>
            </a:r>
            <a:r>
              <a:rPr dirty="0"/>
              <a:t/>
            </a:r>
            <a:br>
              <a:rPr dirty="0"/>
            </a:br>
            <a:r>
              <a:rPr lang="zh-CN" altLang="en-US" sz="1530" kern="0" dirty="0" smtClean="0">
                <a:solidFill>
                  <a:srgbClr val="000000"/>
                </a:solidFill>
                <a:latin typeface="Times New Roman" pitchFamily="65" charset="-122"/>
                <a:ea typeface="宋体" pitchFamily="65" charset="-122"/>
              </a:rPr>
              <a:t>景;表达了词人对春光易逝的感伤,奠定了全词的情感基调;引起下文的议论和抒情。(2分,答</a:t>
            </a:r>
            <a:r>
              <a:rPr dirty="0"/>
              <a:t/>
            </a:r>
            <a:br>
              <a:rPr dirty="0"/>
            </a:br>
            <a:r>
              <a:rPr lang="zh-CN" altLang="en-US" sz="1530" kern="0" dirty="0" smtClean="0">
                <a:solidFill>
                  <a:srgbClr val="000000"/>
                </a:solidFill>
                <a:latin typeface="Times New Roman" pitchFamily="65" charset="-122"/>
                <a:ea typeface="宋体" pitchFamily="65" charset="-122"/>
              </a:rPr>
              <a:t>出两点即可)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(2)运用了比喻的修辞手法,(1分)莺歌燕舞的春景像梦幻一般,没过几时,便如同秋云那样散去,</a:t>
            </a:r>
            <a:r>
              <a:rPr dirty="0"/>
              <a:t/>
            </a:r>
            <a:br>
              <a:rPr dirty="0"/>
            </a:br>
            <a:r>
              <a:rPr lang="zh-CN" altLang="en-US" sz="1530" kern="0" dirty="0" smtClean="0">
                <a:solidFill>
                  <a:srgbClr val="000000"/>
                </a:solidFill>
                <a:latin typeface="Times New Roman" pitchFamily="65" charset="-122"/>
                <a:ea typeface="宋体" pitchFamily="65" charset="-122"/>
              </a:rPr>
              <a:t>再也难以寻觅到影踪。(1分)运用了对比的修辞手法,(1分)春梦之聚,与现实之散形成对比,人</a:t>
            </a:r>
            <a:r>
              <a:rPr dirty="0"/>
              <a:t/>
            </a:r>
            <a:br>
              <a:rPr dirty="0"/>
            </a:br>
            <a:r>
              <a:rPr lang="zh-CN" altLang="en-US" sz="1530" kern="0" dirty="0" smtClean="0">
                <a:solidFill>
                  <a:srgbClr val="000000"/>
                </a:solidFill>
                <a:latin typeface="Times New Roman" pitchFamily="65" charset="-122"/>
                <a:ea typeface="宋体" pitchFamily="65" charset="-122"/>
              </a:rPr>
              <a:t>的聚难散易与秋云的留、逝相对照。(1分)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(3)惜春之情;被罢相后的苦闷、不平;及时行乐的思想;对失去美好的人与事的巨大痛心。(答</a:t>
            </a:r>
            <a:r>
              <a:rPr dirty="0"/>
              <a:t/>
            </a:r>
            <a:br>
              <a:rPr dirty="0"/>
            </a:br>
            <a:r>
              <a:rPr lang="zh-CN" altLang="en-US" sz="1530" kern="0" dirty="0" smtClean="0">
                <a:solidFill>
                  <a:srgbClr val="000000"/>
                </a:solidFill>
                <a:latin typeface="Times New Roman" pitchFamily="65" charset="-122"/>
                <a:ea typeface="宋体" pitchFamily="65" charset="-122"/>
              </a:rPr>
              <a:t>出一点给2分,答出两点给3分,答出三点给4分)</a:t>
            </a:r>
            <a:endParaRPr lang="zh-CN" altLang="en-US" dirty="0"/>
          </a:p>
        </p:txBody>
      </p:sp>
      <p:sp>
        <p:nvSpPr>
          <p:cNvPr id="3" name="TextBox 2"/>
          <p:cNvSpPr txBox="1"/>
          <p:nvPr/>
        </p:nvSpPr>
        <p:spPr>
          <a:xfrm>
            <a:off x="539750" y="3782843"/>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(1)解答本题,可从内容和结构两方面入手。内容上:春燕等相继飞走,春光消逝之景呈</a:t>
            </a:r>
            <a:r>
              <a:rPr dirty="0"/>
              <a:t/>
            </a:r>
            <a:br>
              <a:rPr dirty="0"/>
            </a:br>
            <a:r>
              <a:rPr lang="zh-CN" altLang="en-US" sz="1530" kern="0" dirty="0" smtClean="0">
                <a:solidFill>
                  <a:srgbClr val="000000"/>
                </a:solidFill>
                <a:latin typeface="Times New Roman" pitchFamily="65" charset="-122"/>
                <a:ea typeface="宋体" pitchFamily="65" charset="-122"/>
              </a:rPr>
              <a:t>现在眼前。结构上:渲染气氛;奠定全词的情感基调;为下文的议论和情感抒发做铺垫。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(2)莺歌燕舞的春景像梦幻一般,瞬间即逝,如同秋云那样散去,使用了比喻的修辞手法。兼以</a:t>
            </a:r>
            <a:r>
              <a:rPr dirty="0"/>
              <a:t/>
            </a:r>
            <a:br>
              <a:rPr dirty="0"/>
            </a:br>
            <a:r>
              <a:rPr lang="zh-CN" altLang="en-US" sz="1530" kern="0" dirty="0" smtClean="0">
                <a:solidFill>
                  <a:srgbClr val="000000"/>
                </a:solidFill>
                <a:latin typeface="Times New Roman" pitchFamily="65" charset="-122"/>
                <a:ea typeface="宋体" pitchFamily="65" charset="-122"/>
              </a:rPr>
              <a:t>物喻人,感慨春光易逝。词人此处写的是对于人生的思考,他把美好的年华、爱情与春梦的长</a:t>
            </a:r>
            <a:r>
              <a:rPr dirty="0"/>
              <a:t/>
            </a:r>
            <a:br>
              <a:rPr dirty="0"/>
            </a:br>
            <a:r>
              <a:rPr lang="zh-CN" altLang="en-US" sz="1530" kern="0" dirty="0" smtClean="0">
                <a:solidFill>
                  <a:srgbClr val="000000"/>
                </a:solidFill>
                <a:latin typeface="Times New Roman" pitchFamily="65" charset="-122"/>
                <a:ea typeface="宋体" pitchFamily="65" charset="-122"/>
              </a:rPr>
              <a:t>短相比较,把人的聚难散易与秋云的留、逝相对照,内涵广阔,感慨深沉。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(3)一、二两句表达了对春光易逝的感伤之情和对人生在世虚浮无依的感慨;三、四句表达了</a:t>
            </a:r>
            <a:r>
              <a:rPr dirty="0"/>
              <a:t/>
            </a:r>
            <a:br>
              <a:rPr dirty="0"/>
            </a:br>
            <a:r>
              <a:rPr lang="zh-CN" altLang="en-US" sz="1530" kern="0" dirty="0" smtClean="0">
                <a:solidFill>
                  <a:srgbClr val="000000"/>
                </a:solidFill>
                <a:latin typeface="Times New Roman" pitchFamily="65" charset="-122"/>
                <a:ea typeface="宋体" pitchFamily="65" charset="-122"/>
              </a:rPr>
              <a:t>对现实中的美好逝去的惆怅之情;下片开始,是对上片感慨来由的具体表述;末尾两句,劝人要</a:t>
            </a:r>
            <a:r>
              <a:rPr dirty="0"/>
              <a:t/>
            </a:r>
            <a:br>
              <a:rPr dirty="0"/>
            </a:br>
            <a:r>
              <a:rPr lang="zh-CN" altLang="en-US" sz="1530" kern="0" dirty="0" smtClean="0">
                <a:solidFill>
                  <a:srgbClr val="000000"/>
                </a:solidFill>
                <a:latin typeface="Times New Roman" pitchFamily="65" charset="-122"/>
                <a:ea typeface="宋体" pitchFamily="65" charset="-122"/>
              </a:rPr>
              <a:t>趁好花尚开的时候,在花间痛饮,这是对失去美与爱的更大的痛心。</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5.(2018南京第一次月考,10)阅读下面这首唐诗,回答问题。(11分)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秋日送客至潜水驿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刘禹锡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候吏</a:t>
            </a:r>
            <a:r>
              <a:rPr lang="zh-CN" altLang="en-US" sz="1152" kern="0" baseline="5900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立沙际</a:t>
            </a:r>
            <a:r>
              <a:rPr lang="zh-CN" altLang="en-US" sz="1152" kern="0" baseline="5900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,田家连竹溪。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枫林社日鼓,茅屋午时鸡。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鹊噪晚禾地,蝶飞秋草畦。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驿楼宫树近,疲马再三嘶。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①候吏:驿站管理者。②沙际:水边。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(1)首联、颔联描绘了一幅怎样的画面?(4分)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(2)请简要赏析颈联的写景手法。(4分)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(3)尾联有什么作用?请简要分析。(3分)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848501"/>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2.(2018课标全国Ⅱ,14—15)阅读下面这首宋诗,回答问题。(9分)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题醉中所作草书卷后(节选)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陆 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胸中磊落藏五兵,欲试无路空峥嵘。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酒为旗鼓笔刀槊,势从天落银河倾。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端溪石池浓作墨,烛光相射飞纵横。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须臾收卷复把酒,如见万里烟尘清。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(1)下列对这首诗的赏析,不正确的一项是(3分)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A.这首诗写诗人观看自己已完成的一幅草书作品,并回顾它的创作过程。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B.诗人驰骋疆场杀敌报国的志向无法实现,借书法创作来抒发心中郁闷。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C.诗人把书法创作中的自己想象成战场上的战士,气吞山河,势不可挡。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D.诗人豪情勃发,他在砚台中磨出的浓黑墨汁,也映射着烛光纵横飞溅。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(2)诗中前后两次出现“酒”,各有什么作用?请结合诗句简要分析。(6分)</a:t>
            </a:r>
            <a:endParaRPr lang="zh-CN" altLang="en-US"/>
          </a:p>
        </p:txBody>
      </p:sp>
      <p:sp>
        <p:nvSpPr>
          <p:cNvPr id="3" name="TextBox 2"/>
          <p:cNvSpPr txBox="1"/>
          <p:nvPr/>
        </p:nvSpPr>
        <p:spPr>
          <a:xfrm>
            <a:off x="539750" y="5403348"/>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(1)D</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(2)①第一个“酒”出现在作书之前,诗人把它比喻成战场上的旗鼓,起到酝酿情绪、积蓄气势</a:t>
            </a:r>
            <a:r>
              <a:rPr dirty="0"/>
              <a:t/>
            </a:r>
            <a:br>
              <a:rPr dirty="0"/>
            </a:br>
            <a:r>
              <a:rPr lang="zh-CN" altLang="en-US" sz="1530" kern="0" dirty="0" smtClean="0">
                <a:solidFill>
                  <a:srgbClr val="000000"/>
                </a:solidFill>
                <a:latin typeface="Times New Roman" pitchFamily="65" charset="-122"/>
                <a:ea typeface="宋体" pitchFamily="65" charset="-122"/>
              </a:rPr>
              <a:t>的作用;②第二个“酒”则用来表现创作完成之后诗人的心理状态,他“如见万里烟尘清”,似</a:t>
            </a:r>
            <a:r>
              <a:rPr dirty="0"/>
              <a:t/>
            </a:r>
            <a:br>
              <a:rPr dirty="0"/>
            </a:br>
            <a:r>
              <a:rPr lang="zh-CN" altLang="en-US" sz="1530" kern="0" dirty="0" smtClean="0">
                <a:solidFill>
                  <a:srgbClr val="000000"/>
                </a:solidFill>
                <a:latin typeface="Times New Roman" pitchFamily="65" charset="-122"/>
                <a:ea typeface="宋体" pitchFamily="65" charset="-122"/>
              </a:rPr>
              <a:t>乎赢得了一场战役的胜利,心满意足、踌躇满志。</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(1)描绘了秋日中午竹溪环绕田舍、枫林社鼓喧腾、茅屋声声鸡鸣的祥和温暖的农村</a:t>
            </a:r>
            <a:r>
              <a:rPr dirty="0"/>
              <a:t/>
            </a:r>
            <a:br>
              <a:rPr dirty="0"/>
            </a:br>
            <a:r>
              <a:rPr lang="zh-CN" altLang="en-US" sz="1530" kern="0" dirty="0" smtClean="0">
                <a:solidFill>
                  <a:srgbClr val="000000"/>
                </a:solidFill>
                <a:latin typeface="Times New Roman" pitchFamily="65" charset="-122"/>
                <a:ea typeface="宋体" pitchFamily="65" charset="-122"/>
              </a:rPr>
              <a:t>安居图。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(2)以动衬静(“动静结合”也行,以鹊噪衬托禾地之静,以蝶飞衬托秋草之静);视听结合(蝶飞</a:t>
            </a:r>
            <a:r>
              <a:rPr dirty="0"/>
              <a:t/>
            </a:r>
            <a:br>
              <a:rPr dirty="0"/>
            </a:br>
            <a:r>
              <a:rPr lang="zh-CN" altLang="en-US" sz="1530" kern="0" dirty="0" smtClean="0">
                <a:solidFill>
                  <a:srgbClr val="000000"/>
                </a:solidFill>
                <a:latin typeface="Times New Roman" pitchFamily="65" charset="-122"/>
                <a:ea typeface="宋体" pitchFamily="65" charset="-122"/>
              </a:rPr>
              <a:t>是视觉描写,鹊噪是听觉描写);远近结合(“鹊噪晚禾地”是远景,“蝶飞秋草畦”是近景)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(3)照应诗题,表明全诗主旨;呼应首句,点明送客地点;借景抒情,以驿马再三嘶鸣烘托(渲染)依</a:t>
            </a:r>
            <a:r>
              <a:rPr dirty="0"/>
              <a:t/>
            </a:r>
            <a:br>
              <a:rPr dirty="0"/>
            </a:br>
            <a:r>
              <a:rPr lang="zh-CN" altLang="en-US" sz="1530" kern="0" dirty="0" smtClean="0">
                <a:solidFill>
                  <a:srgbClr val="000000"/>
                </a:solidFill>
                <a:latin typeface="Times New Roman" pitchFamily="65" charset="-122"/>
                <a:ea typeface="宋体" pitchFamily="65" charset="-122"/>
              </a:rPr>
              <a:t>依惜别之情。</a:t>
            </a:r>
            <a:endParaRPr lang="zh-CN" altLang="en-US" dirty="0"/>
          </a:p>
        </p:txBody>
      </p:sp>
      <p:sp>
        <p:nvSpPr>
          <p:cNvPr id="3" name="TextBox 2"/>
          <p:cNvSpPr txBox="1"/>
          <p:nvPr/>
        </p:nvSpPr>
        <p:spPr>
          <a:xfrm>
            <a:off x="539750" y="3205955"/>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(1)解答本题,首先将原诗句简要翻译,抓住主要景物(田舍、竹溪、枫林、茅屋、鸡鸣)</a:t>
            </a:r>
            <a:r>
              <a:rPr dirty="0"/>
              <a:t/>
            </a:r>
            <a:br>
              <a:rPr dirty="0"/>
            </a:br>
            <a:r>
              <a:rPr lang="zh-CN" altLang="en-US" sz="1530" kern="0" dirty="0" smtClean="0">
                <a:solidFill>
                  <a:srgbClr val="000000"/>
                </a:solidFill>
                <a:latin typeface="Times New Roman" pitchFamily="65" charset="-122"/>
                <a:ea typeface="宋体" pitchFamily="65" charset="-122"/>
              </a:rPr>
              <a:t>及其特征(温暖、祥和、宁静),最后将它们连缀起来,形成答案。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(2)对于写景艺术,通常从以下几个方面考虑:修辞手法、描写角度(感官和空间位置的变化)、</a:t>
            </a:r>
            <a:r>
              <a:rPr dirty="0"/>
              <a:t/>
            </a:r>
            <a:br>
              <a:rPr dirty="0"/>
            </a:br>
            <a:r>
              <a:rPr lang="zh-CN" altLang="en-US" sz="1530" kern="0" dirty="0" smtClean="0">
                <a:solidFill>
                  <a:srgbClr val="000000"/>
                </a:solidFill>
                <a:latin typeface="Times New Roman" pitchFamily="65" charset="-122"/>
                <a:ea typeface="宋体" pitchFamily="65" charset="-122"/>
              </a:rPr>
              <a:t>基本描写手法等。然后结合诗句具体分析。“鹊噪”写声音之躁乱反衬禾地之静,“蝶飞”</a:t>
            </a:r>
            <a:r>
              <a:rPr dirty="0"/>
              <a:t/>
            </a:r>
            <a:br>
              <a:rPr dirty="0"/>
            </a:br>
            <a:r>
              <a:rPr lang="zh-CN" altLang="en-US" sz="1530" kern="0" dirty="0" smtClean="0">
                <a:solidFill>
                  <a:srgbClr val="000000"/>
                </a:solidFill>
                <a:latin typeface="Times New Roman" pitchFamily="65" charset="-122"/>
                <a:ea typeface="宋体" pitchFamily="65" charset="-122"/>
              </a:rPr>
              <a:t>反衬秋草之静。同时前后两句一为听觉,一为视觉。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(3)尾联通常有以下作用:照应前文或总结上文;点明主旨;借助景物描写来抒发作者的情感。</a:t>
            </a:r>
            <a:r>
              <a:rPr dirty="0"/>
              <a:t/>
            </a:r>
            <a:br>
              <a:rPr dirty="0"/>
            </a:br>
            <a:r>
              <a:rPr lang="zh-CN" altLang="en-US" sz="1530" kern="0" dirty="0" smtClean="0">
                <a:solidFill>
                  <a:srgbClr val="000000"/>
                </a:solidFill>
                <a:latin typeface="Times New Roman" pitchFamily="65" charset="-122"/>
                <a:ea typeface="宋体" pitchFamily="65" charset="-122"/>
              </a:rPr>
              <a:t>“驿楼”二字点题,并呼应首句;“疲马再三嘶”以马嘶之情态来照应题目中的“送客”,表达</a:t>
            </a:r>
            <a:r>
              <a:rPr dirty="0"/>
              <a:t/>
            </a:r>
            <a:br>
              <a:rPr dirty="0"/>
            </a:br>
            <a:r>
              <a:rPr lang="zh-CN" altLang="en-US" sz="1530" kern="0" dirty="0" smtClean="0">
                <a:solidFill>
                  <a:srgbClr val="000000"/>
                </a:solidFill>
                <a:latin typeface="Times New Roman" pitchFamily="65" charset="-122"/>
                <a:ea typeface="宋体" pitchFamily="65" charset="-122"/>
              </a:rPr>
              <a:t>惜别之情。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6.(2018南菁中学、常州一中、泰兴中学三校联考,10—11)阅读下面这首唐诗,完成相关问</a:t>
            </a:r>
            <a:r>
              <a:rPr dirty="0"/>
              <a:t/>
            </a:r>
            <a:br>
              <a:rPr dirty="0"/>
            </a:br>
            <a:r>
              <a:rPr lang="zh-CN" altLang="en-US" sz="1530" kern="0" dirty="0" smtClean="0">
                <a:solidFill>
                  <a:srgbClr val="000000"/>
                </a:solidFill>
                <a:latin typeface="Times New Roman" pitchFamily="65" charset="-122"/>
                <a:ea typeface="宋体" pitchFamily="65" charset="-122"/>
              </a:rPr>
              <a:t>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苏溪亭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[唐]戴叔伦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苏溪亭上草漫漫,谁倚东风十二阑?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燕子不归春事晚,一汀烟雨杏花寒。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(1)简要分析诗歌第一句的作用。(5分)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(2)赏析结句“寒”的意蕴。(6分)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(1)在内容上,点名地点和节候,野草遍地青青,已是暮春时节;渲染了迷蒙感伤的氛围;衬</a:t>
            </a:r>
            <a:r>
              <a:rPr dirty="0"/>
              <a:t/>
            </a:r>
            <a:br>
              <a:rPr dirty="0"/>
            </a:br>
            <a:r>
              <a:rPr lang="zh-CN" altLang="en-US" sz="1530" kern="0" dirty="0" smtClean="0">
                <a:solidFill>
                  <a:srgbClr val="000000"/>
                </a:solidFill>
                <a:latin typeface="Times New Roman" pitchFamily="65" charset="-122"/>
                <a:ea typeface="宋体" pitchFamily="65" charset="-122"/>
              </a:rPr>
              <a:t>托出抒情主人公芜杂烦乱、心绪不宁的心境。在结构上,为下文抒发思念之情做铺垫。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(2)“寒”与前面“春事晚”呼应,形象地写出了杏花不再艳丽(如答成杏花凋零的场景也对);</a:t>
            </a:r>
            <a:r>
              <a:rPr dirty="0"/>
              <a:t/>
            </a:r>
            <a:br>
              <a:rPr dirty="0"/>
            </a:br>
            <a:r>
              <a:rPr lang="zh-CN" altLang="en-US" sz="1530" kern="0" dirty="0" smtClean="0">
                <a:solidFill>
                  <a:srgbClr val="000000"/>
                </a:solidFill>
                <a:latin typeface="Times New Roman" pitchFamily="65" charset="-122"/>
                <a:ea typeface="宋体" pitchFamily="65" charset="-122"/>
              </a:rPr>
              <a:t>同时也表现出暮春雨后凄寒的场景;暗含诗人孤寂怅惘的哀愁。</a:t>
            </a:r>
            <a:endParaRPr lang="zh-CN" altLang="en-US" dirty="0"/>
          </a:p>
        </p:txBody>
      </p:sp>
      <p:sp>
        <p:nvSpPr>
          <p:cNvPr id="3" name="TextBox 2"/>
          <p:cNvSpPr txBox="1"/>
          <p:nvPr/>
        </p:nvSpPr>
        <p:spPr>
          <a:xfrm>
            <a:off x="539750" y="2628877"/>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(1)对于首句的作用,可从以下几个方面入手:点明时间、地点;点题;如果是写景的文字,</a:t>
            </a:r>
            <a:r>
              <a:rPr dirty="0"/>
              <a:t/>
            </a:r>
            <a:br>
              <a:rPr dirty="0"/>
            </a:br>
            <a:r>
              <a:rPr lang="zh-CN" altLang="en-US" sz="1530" kern="0" dirty="0" smtClean="0">
                <a:solidFill>
                  <a:srgbClr val="000000"/>
                </a:solidFill>
                <a:latin typeface="Times New Roman" pitchFamily="65" charset="-122"/>
                <a:ea typeface="宋体" pitchFamily="65" charset="-122"/>
              </a:rPr>
              <a:t>则有渲染氛围、奠定感情基调等作用;同时要考虑结构上的作用,总领全诗或者引出下文。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(2)注意该题不等同于炼字题型,重点在于赏析,须结合试问内容和主旨分析。从景物描写、情</a:t>
            </a:r>
            <a:r>
              <a:rPr dirty="0"/>
              <a:t/>
            </a:r>
            <a:br>
              <a:rPr dirty="0"/>
            </a:br>
            <a:r>
              <a:rPr lang="zh-CN" altLang="en-US" sz="1530" kern="0" dirty="0" smtClean="0">
                <a:solidFill>
                  <a:srgbClr val="000000"/>
                </a:solidFill>
                <a:latin typeface="Times New Roman" pitchFamily="65" charset="-122"/>
                <a:ea typeface="宋体" pitchFamily="65" charset="-122"/>
              </a:rPr>
              <a:t>感表达、内容阐述等方面组织答案。“寒”字是描写杏花,表现风雨过后,花落满地的场景;同</a:t>
            </a:r>
            <a:r>
              <a:rPr dirty="0"/>
              <a:t/>
            </a:r>
            <a:br>
              <a:rPr dirty="0"/>
            </a:br>
            <a:r>
              <a:rPr lang="zh-CN" altLang="en-US" sz="1530" kern="0" dirty="0" smtClean="0">
                <a:solidFill>
                  <a:srgbClr val="000000"/>
                </a:solidFill>
                <a:latin typeface="Times New Roman" pitchFamily="65" charset="-122"/>
                <a:ea typeface="宋体" pitchFamily="65" charset="-122"/>
              </a:rPr>
              <a:t>时“寒”字也表明诗人内心凄凉孤寂之意。</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7.(2018徐州12月联考,10—11)阅读下面这首唐诗,完成后面的问题。(11分)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野　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王 绩</a:t>
            </a:r>
            <a:r>
              <a:rPr lang="zh-CN" altLang="en-US" sz="1152" kern="0" baseline="59000" dirty="0" smtClean="0">
                <a:solidFill>
                  <a:srgbClr val="000000"/>
                </a:solidFill>
                <a:latin typeface="Times New Roman" pitchFamily="65" charset="-122"/>
                <a:ea typeface="宋体" pitchFamily="65" charset="-122"/>
              </a:rPr>
              <a:t>[注]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东皋薄暮望,徙倚欲何依。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树树皆秋色,山山唯落晖。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牧人驱犊返,猎马带禽归。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相顾无相识,长歌怀采薇。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王绩,唐代诗人,字无功,号东皋子,时称“斗酒学士”,后弃官归隐而终。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(1)简析颔联和颈联在写景方面的特点。(5分)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(2)简要分析作者在这首诗中表达了怎样的心情。(6分)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539750" y="1355740"/>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(1)动静结合,由远而近,颔联写诗人举目远望,山、树一片秋色,在夕阳余辉中越发显得</a:t>
            </a:r>
            <a:r>
              <a:rPr dirty="0"/>
              <a:t/>
            </a:r>
            <a:br>
              <a:rPr dirty="0"/>
            </a:br>
            <a:r>
              <a:rPr lang="zh-CN" altLang="en-US" sz="1530" kern="0" dirty="0" smtClean="0">
                <a:solidFill>
                  <a:srgbClr val="000000"/>
                </a:solidFill>
                <a:latin typeface="Times New Roman" pitchFamily="65" charset="-122"/>
                <a:ea typeface="宋体" pitchFamily="65" charset="-122"/>
              </a:rPr>
              <a:t>萧瑟;颈联写牧人与猎马的归来,使静谧的画面活动了起来。这四句描绘了一幅山林秋晚图,在</a:t>
            </a:r>
            <a:r>
              <a:rPr dirty="0"/>
              <a:t/>
            </a:r>
            <a:br>
              <a:rPr dirty="0"/>
            </a:br>
            <a:r>
              <a:rPr lang="zh-CN" altLang="en-US" sz="1530" kern="0" dirty="0" smtClean="0">
                <a:solidFill>
                  <a:srgbClr val="000000"/>
                </a:solidFill>
                <a:latin typeface="Times New Roman" pitchFamily="65" charset="-122"/>
                <a:ea typeface="宋体" pitchFamily="65" charset="-122"/>
              </a:rPr>
              <a:t>闲逸、恬淡中,透露出几分忧郁和苦闷。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(2)本诗借景抒情,先写野望中的秋日田园牧归之景,恬静闲雅,流露出诗人归隐后百无聊赖而</a:t>
            </a:r>
            <a:r>
              <a:rPr dirty="0"/>
              <a:t/>
            </a:r>
            <a:br>
              <a:rPr dirty="0"/>
            </a:br>
            <a:r>
              <a:rPr lang="zh-CN" altLang="en-US" sz="1530" kern="0" dirty="0" smtClean="0">
                <a:solidFill>
                  <a:srgbClr val="000000"/>
                </a:solidFill>
                <a:latin typeface="Times New Roman" pitchFamily="65" charset="-122"/>
                <a:ea typeface="宋体" pitchFamily="65" charset="-122"/>
              </a:rPr>
              <a:t>彷徨的心情;尾联用典表明在现实中难觅知音,只好追怀古代的隐士贤人伯夷和叔齐为知音,表</a:t>
            </a:r>
            <a:r>
              <a:rPr dirty="0"/>
              <a:t/>
            </a:r>
            <a:br>
              <a:rPr dirty="0"/>
            </a:br>
            <a:r>
              <a:rPr lang="zh-CN" altLang="en-US" sz="1530" kern="0" dirty="0" smtClean="0">
                <a:solidFill>
                  <a:srgbClr val="000000"/>
                </a:solidFill>
                <a:latin typeface="Times New Roman" pitchFamily="65" charset="-122"/>
                <a:ea typeface="宋体" pitchFamily="65" charset="-122"/>
              </a:rPr>
              <a:t>现了作者的孤寂和苦闷惆怅之情。</a:t>
            </a:r>
            <a:endParaRPr lang="zh-CN" altLang="en-US" dirty="0"/>
          </a:p>
        </p:txBody>
      </p:sp>
      <p:sp>
        <p:nvSpPr>
          <p:cNvPr id="4" name="TextBox 2"/>
          <p:cNvSpPr txBox="1"/>
          <p:nvPr/>
        </p:nvSpPr>
        <p:spPr>
          <a:xfrm>
            <a:off x="539750" y="3491707"/>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(1)解答此题,首先要注意题目要求为“在写景方面”,范围限制在“颔联和颈联”。其</a:t>
            </a:r>
            <a:r>
              <a:rPr dirty="0"/>
              <a:t/>
            </a:r>
            <a:br>
              <a:rPr dirty="0"/>
            </a:br>
            <a:r>
              <a:rPr lang="zh-CN" altLang="en-US" sz="1530" kern="0" dirty="0" smtClean="0">
                <a:solidFill>
                  <a:srgbClr val="000000"/>
                </a:solidFill>
                <a:latin typeface="Times New Roman" pitchFamily="65" charset="-122"/>
                <a:ea typeface="宋体" pitchFamily="65" charset="-122"/>
              </a:rPr>
              <a:t>次必须在读懂诗句的基础上分析。此诗颔联写静止的群山和山上的树,颈联写活动的身边牧</a:t>
            </a:r>
            <a:r>
              <a:rPr dirty="0"/>
              <a:t/>
            </a:r>
            <a:br>
              <a:rPr dirty="0"/>
            </a:br>
            <a:r>
              <a:rPr lang="zh-CN" altLang="en-US" sz="1530" kern="0" dirty="0" smtClean="0">
                <a:solidFill>
                  <a:srgbClr val="000000"/>
                </a:solidFill>
                <a:latin typeface="Times New Roman" pitchFamily="65" charset="-122"/>
                <a:ea typeface="宋体" pitchFamily="65" charset="-122"/>
              </a:rPr>
              <a:t>人和猎人,因此是动静结合、由远而近地写景。再根据诗句中写的是秋景,而秋景大多是表现</a:t>
            </a:r>
            <a:r>
              <a:rPr dirty="0"/>
              <a:t/>
            </a:r>
            <a:br>
              <a:rPr dirty="0"/>
            </a:br>
            <a:r>
              <a:rPr lang="zh-CN" altLang="en-US" sz="1530" kern="0" dirty="0" smtClean="0">
                <a:solidFill>
                  <a:srgbClr val="000000"/>
                </a:solidFill>
                <a:latin typeface="Times New Roman" pitchFamily="65" charset="-122"/>
                <a:ea typeface="宋体" pitchFamily="65" charset="-122"/>
              </a:rPr>
              <a:t>古代诗人伤感的景色,一个“唯”字透露出些许忧郁和苦闷。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(2)解答此题,除了要在读懂诗句的基础上分析,还可结合注释理解。注释说作者“后弃官归隐</a:t>
            </a:r>
            <a:r>
              <a:rPr dirty="0"/>
              <a:t/>
            </a:r>
            <a:br>
              <a:rPr dirty="0"/>
            </a:br>
            <a:r>
              <a:rPr lang="zh-CN" altLang="en-US" sz="1530" kern="0" dirty="0" smtClean="0">
                <a:solidFill>
                  <a:srgbClr val="000000"/>
                </a:solidFill>
                <a:latin typeface="Times New Roman" pitchFamily="65" charset="-122"/>
                <a:ea typeface="宋体" pitchFamily="65" charset="-122"/>
              </a:rPr>
              <a:t>而终”,再加上“徙倚欲何依”“相顾无相识”和“采薇”(《诗经》中一首写一位被遣戍边</a:t>
            </a:r>
            <a:r>
              <a:rPr dirty="0"/>
              <a:t/>
            </a:r>
            <a:br>
              <a:rPr dirty="0"/>
            </a:br>
            <a:r>
              <a:rPr lang="zh-CN" altLang="en-US" sz="1530" kern="0" dirty="0" smtClean="0">
                <a:solidFill>
                  <a:srgbClr val="000000"/>
                </a:solidFill>
                <a:latin typeface="Times New Roman" pitchFamily="65" charset="-122"/>
                <a:ea typeface="宋体" pitchFamily="65" charset="-122"/>
              </a:rPr>
              <a:t>的兵士从出征到回家,表现其思家忍苦之情的诗歌),等典故的运用,可知诗人的忧郁和苦闷,孤</a:t>
            </a:r>
            <a:r>
              <a:rPr dirty="0"/>
              <a:t/>
            </a:r>
            <a:br>
              <a:rPr dirty="0"/>
            </a:br>
            <a:r>
              <a:rPr lang="zh-CN" altLang="en-US" sz="1530" kern="0" dirty="0" smtClean="0">
                <a:solidFill>
                  <a:srgbClr val="000000"/>
                </a:solidFill>
                <a:latin typeface="Times New Roman" pitchFamily="65" charset="-122"/>
                <a:ea typeface="宋体" pitchFamily="65" charset="-122"/>
              </a:rPr>
              <a:t>独和彷徨。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8.(2017南通二模,10—11)阅读下面这首宋词,回答问题。(11分)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感皇恩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朱敦儒</a:t>
            </a:r>
            <a:r>
              <a:rPr lang="zh-CN" altLang="en-US" sz="1152" kern="0" baseline="59000" dirty="0" smtClean="0">
                <a:solidFill>
                  <a:srgbClr val="000000"/>
                </a:solidFill>
                <a:latin typeface="Times New Roman" pitchFamily="65" charset="-122"/>
                <a:ea typeface="宋体" pitchFamily="65" charset="-122"/>
              </a:rPr>
              <a:t>[注]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一个小园儿,两三亩地。花竹随宜旋装缀。槿篱茅舍,便有山家风味。等闲池上饮,林间醉。    </a:t>
            </a:r>
            <a:r>
              <a:rPr dirty="0"/>
              <a:t/>
            </a:r>
            <a:br>
              <a:rPr dirty="0"/>
            </a:br>
            <a:r>
              <a:rPr lang="zh-CN" altLang="en-US" sz="1530" kern="0" dirty="0" smtClean="0">
                <a:solidFill>
                  <a:srgbClr val="000000"/>
                </a:solidFill>
                <a:latin typeface="Times New Roman" pitchFamily="65" charset="-122"/>
                <a:ea typeface="宋体" pitchFamily="65" charset="-122"/>
              </a:rPr>
              <a:t>　都为自家,胸中无事。风景争来趁游戏。称心如意,剩活人间几岁。洞天谁道在、尘寰外。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朱敦儒,北宋词人,因遭弹劾罢职,晚年退居嘉禾。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(1)上阕写出了小园哪些特点?由此可看出主人公是什么身份?(5分)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(2)下阕表达了词人什么样的思想感情?请结合词句简要分析。(6分)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(1)小园特点:①面积小;②环境清幽(景色怡人);③设施简朴(简陋)。主人公身份:隐士</a:t>
            </a:r>
            <a:r>
              <a:rPr dirty="0"/>
              <a:t/>
            </a:r>
            <a:br>
              <a:rPr dirty="0"/>
            </a:br>
            <a:r>
              <a:rPr lang="zh-CN" altLang="en-US" sz="1530" kern="0" dirty="0" smtClean="0">
                <a:solidFill>
                  <a:srgbClr val="000000"/>
                </a:solidFill>
                <a:latin typeface="Times New Roman" pitchFamily="65" charset="-122"/>
                <a:ea typeface="宋体" pitchFamily="65" charset="-122"/>
              </a:rPr>
              <a:t>(隐者)。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(2)①胸中无事:远离官场了无牵挂的惬意。②风景争来趁游戏:寄情山水、物我相适的愉悦。</a:t>
            </a:r>
            <a:r>
              <a:rPr dirty="0"/>
              <a:t/>
            </a:r>
            <a:br>
              <a:rPr dirty="0"/>
            </a:br>
            <a:r>
              <a:rPr lang="zh-CN" altLang="en-US" sz="1530" kern="0" dirty="0" smtClean="0">
                <a:solidFill>
                  <a:srgbClr val="000000"/>
                </a:solidFill>
                <a:latin typeface="Times New Roman" pitchFamily="65" charset="-122"/>
                <a:ea typeface="宋体" pitchFamily="65" charset="-122"/>
              </a:rPr>
              <a:t>③称心如意:对晚年美好时光的珍爱。④剩活人间几岁:对去日无多的感伤。⑤洞天谁道在、</a:t>
            </a:r>
            <a:r>
              <a:rPr dirty="0"/>
              <a:t/>
            </a:r>
            <a:br>
              <a:rPr dirty="0"/>
            </a:br>
            <a:r>
              <a:rPr lang="zh-CN" altLang="en-US" sz="1530" kern="0" dirty="0" smtClean="0">
                <a:solidFill>
                  <a:srgbClr val="000000"/>
                </a:solidFill>
                <a:latin typeface="Times New Roman" pitchFamily="65" charset="-122"/>
                <a:ea typeface="宋体" pitchFamily="65" charset="-122"/>
              </a:rPr>
              <a:t>尘寰外:退隐嘉禾、忘却尘世、超然物外。</a:t>
            </a:r>
            <a:endParaRPr lang="zh-CN" altLang="en-US" dirty="0"/>
          </a:p>
        </p:txBody>
      </p:sp>
      <p:sp>
        <p:nvSpPr>
          <p:cNvPr id="3" name="TextBox 2"/>
          <p:cNvSpPr txBox="1"/>
          <p:nvPr/>
        </p:nvSpPr>
        <p:spPr>
          <a:xfrm>
            <a:off x="539750" y="2991641"/>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(1)小园特点可抓住“一个小园儿</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槿篱茅舍”来归纳。人物身份通过居住环境以</a:t>
            </a:r>
            <a:r>
              <a:rPr dirty="0"/>
              <a:t/>
            </a:r>
            <a:br>
              <a:rPr dirty="0"/>
            </a:br>
            <a:r>
              <a:rPr lang="zh-CN" altLang="en-US" sz="1530" kern="0" dirty="0" smtClean="0">
                <a:solidFill>
                  <a:srgbClr val="000000"/>
                </a:solidFill>
                <a:latin typeface="Times New Roman" pitchFamily="65" charset="-122"/>
                <a:ea typeface="宋体" pitchFamily="65" charset="-122"/>
              </a:rPr>
              <a:t>及上片最后两句来概括即可。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(2)这首小词语浅而意深,节短而韵长,表露了作者晚年淡泊旷远的志趣。解答此题要抓住下阕</a:t>
            </a:r>
            <a:r>
              <a:rPr dirty="0"/>
              <a:t/>
            </a:r>
            <a:br>
              <a:rPr dirty="0"/>
            </a:br>
            <a:r>
              <a:rPr lang="zh-CN" altLang="en-US" sz="1530" kern="0" dirty="0" smtClean="0">
                <a:solidFill>
                  <a:srgbClr val="000000"/>
                </a:solidFill>
                <a:latin typeface="Times New Roman" pitchFamily="65" charset="-122"/>
                <a:ea typeface="宋体" pitchFamily="65" charset="-122"/>
              </a:rPr>
              <a:t>的每一句话进行解读。“都为自家,胸中无事。风景争来趁游戏”,表现词人因外界景物而欣</a:t>
            </a:r>
            <a:r>
              <a:rPr dirty="0"/>
              <a:t/>
            </a:r>
            <a:br>
              <a:rPr dirty="0"/>
            </a:br>
            <a:r>
              <a:rPr lang="zh-CN" altLang="en-US" sz="1530" kern="0" dirty="0" smtClean="0">
                <a:solidFill>
                  <a:srgbClr val="000000"/>
                </a:solidFill>
                <a:latin typeface="Times New Roman" pitchFamily="65" charset="-122"/>
                <a:ea typeface="宋体" pitchFamily="65" charset="-122"/>
              </a:rPr>
              <a:t>然自得。“剩活人间几岁”,点出余日无多的暮景,却并无衰飒悲惋色彩。“洞天”两句将上</a:t>
            </a:r>
            <a:r>
              <a:rPr dirty="0"/>
              <a:t/>
            </a:r>
            <a:br>
              <a:rPr dirty="0"/>
            </a:br>
            <a:r>
              <a:rPr lang="zh-CN" altLang="en-US" sz="1530" kern="0" dirty="0" smtClean="0">
                <a:solidFill>
                  <a:srgbClr val="000000"/>
                </a:solidFill>
                <a:latin typeface="Times New Roman" pitchFamily="65" charset="-122"/>
                <a:ea typeface="宋体" pitchFamily="65" charset="-122"/>
              </a:rPr>
              <a:t>下片一并收束,表示要在这个人间洞天里度此余年,一派欣于所得的情致,可谓溢于言表了。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9.(2017常州一中冲刺,10)阅读下面这首诗,按要求作答。(10分)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宿五松山下荀媪家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李 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我宿五松下,寂寥无所欢。田家秋作苦,邻女夜舂寒。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跪进雕胡</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饭,月光明素盘。令人惭漂母,三谢不能餐。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“雕胡”,就是“菰”,俗称茭白,生在水中,秋天结实,叫菰米,可以做饭,古人当作美餐。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(1)全诗表达了诗人哪些复杂的思想感情?(3分)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(2)尾联使用了什么艺术手法?有什么表达作用?(4分)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(3)李白的诗以豪迈飘逸著称,这首诗的风格与李白的浪漫主义风格是否吻合?请简要说明。(3分)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(1)夜宿农家的寂寞之情,由农民生活的艰辛困苦而引发的同情之心,对于荀媪的盛情款</a:t>
            </a:r>
            <a:r>
              <a:rPr dirty="0"/>
              <a:t/>
            </a:r>
            <a:br>
              <a:rPr dirty="0"/>
            </a:br>
            <a:r>
              <a:rPr lang="zh-CN" altLang="en-US" sz="1530" kern="0" dirty="0" smtClean="0">
                <a:solidFill>
                  <a:srgbClr val="000000"/>
                </a:solidFill>
                <a:latin typeface="Times New Roman" pitchFamily="65" charset="-122"/>
                <a:ea typeface="宋体" pitchFamily="65" charset="-122"/>
              </a:rPr>
              <a:t>待受之有愧,心怀愧疚之情。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(2)用典,把荀媪比作对韩信有一饭之恩的漂母,表达作者对她的感激之情。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(3)这首诗是即事抒情之作,与李白其他作品表现的浪漫主义风格有所不同。这首诗用写实的</a:t>
            </a:r>
            <a:r>
              <a:rPr dirty="0"/>
              <a:t/>
            </a:r>
            <a:br>
              <a:rPr dirty="0"/>
            </a:br>
            <a:r>
              <a:rPr lang="zh-CN" altLang="en-US" sz="1530" kern="0" dirty="0" smtClean="0">
                <a:solidFill>
                  <a:srgbClr val="000000"/>
                </a:solidFill>
                <a:latin typeface="Times New Roman" pitchFamily="65" charset="-122"/>
                <a:ea typeface="宋体" pitchFamily="65" charset="-122"/>
              </a:rPr>
              <a:t>方法叙述了自己夜宿荀媪家的所见所感,表达了诗人关心百姓疾苦的真情,属于现实主义诗歌。</a:t>
            </a:r>
            <a:endParaRPr lang="zh-CN" altLang="en-US" dirty="0"/>
          </a:p>
        </p:txBody>
      </p:sp>
      <p:sp>
        <p:nvSpPr>
          <p:cNvPr id="3" name="TextBox 2"/>
          <p:cNvSpPr txBox="1"/>
          <p:nvPr/>
        </p:nvSpPr>
        <p:spPr>
          <a:xfrm>
            <a:off x="539750" y="2920203"/>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(1)答情感题,必须读懂每一联所讲内容以及隐含其中的情感。首联的“寂寥”,颔联的</a:t>
            </a:r>
            <a:r>
              <a:rPr dirty="0"/>
              <a:t/>
            </a:r>
            <a:br>
              <a:rPr dirty="0"/>
            </a:br>
            <a:r>
              <a:rPr lang="zh-CN" altLang="en-US" sz="1530" kern="0" dirty="0" smtClean="0">
                <a:solidFill>
                  <a:srgbClr val="000000"/>
                </a:solidFill>
                <a:latin typeface="Times New Roman" pitchFamily="65" charset="-122"/>
                <a:ea typeface="宋体" pitchFamily="65" charset="-122"/>
              </a:rPr>
              <a:t>“苦”与“寒”,尾联的“惭”,都已经非常清楚地揭示出了诗人的情感,应该不难概括。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(2)说到“漂母”,应该很自然地联系到《史记·淮阴侯列传》,也就能够明确其手法为用典。</a:t>
            </a:r>
            <a:r>
              <a:rPr dirty="0"/>
              <a:t/>
            </a:r>
            <a:br>
              <a:rPr dirty="0"/>
            </a:br>
            <a:r>
              <a:rPr lang="zh-CN" altLang="en-US" sz="1530" kern="0" dirty="0" smtClean="0">
                <a:solidFill>
                  <a:srgbClr val="000000"/>
                </a:solidFill>
                <a:latin typeface="Times New Roman" pitchFamily="65" charset="-122"/>
                <a:ea typeface="宋体" pitchFamily="65" charset="-122"/>
              </a:rPr>
              <a:t>“作用”主要是强调典故所寄寓的情感。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(3)李白是浪漫主义诗人,其诗歌多用想象、夸张的手法,来抒发其豪放之情,但这首诗是李白</a:t>
            </a:r>
            <a:r>
              <a:rPr dirty="0"/>
              <a:t/>
            </a:r>
            <a:br>
              <a:rPr dirty="0"/>
            </a:br>
            <a:r>
              <a:rPr lang="zh-CN" altLang="en-US" sz="1530" kern="0" dirty="0" smtClean="0">
                <a:solidFill>
                  <a:srgbClr val="000000"/>
                </a:solidFill>
                <a:latin typeface="Times New Roman" pitchFamily="65" charset="-122"/>
                <a:ea typeface="宋体" pitchFamily="65" charset="-122"/>
              </a:rPr>
              <a:t>游五松山时,借宿在一位贫苦妇女荀媪家,受到殷勤款待,目睹了农家的辛劳和贫苦,有感而作</a:t>
            </a:r>
            <a:r>
              <a:rPr dirty="0"/>
              <a:t/>
            </a:r>
            <a:br>
              <a:rPr dirty="0"/>
            </a:br>
            <a:r>
              <a:rPr lang="zh-CN" altLang="en-US" sz="1530" kern="0" dirty="0" smtClean="0">
                <a:solidFill>
                  <a:srgbClr val="000000"/>
                </a:solidFill>
                <a:latin typeface="Times New Roman" pitchFamily="65" charset="-122"/>
                <a:ea typeface="宋体" pitchFamily="65" charset="-122"/>
              </a:rPr>
              <a:t>的。是现实生活的再现,应为现实主义作品。</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626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10.(2017无锡一模,10)阅读下面这首明诗,回答问题。(11分)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秋发庾岭</a:t>
            </a:r>
            <a:r>
              <a:rPr lang="zh-CN" altLang="en-US" sz="1152" kern="0" baseline="59000" dirty="0" smtClean="0">
                <a:solidFill>
                  <a:srgbClr val="000000"/>
                </a:solidFill>
                <a:latin typeface="Times New Roman" pitchFamily="65" charset="-122"/>
                <a:ea typeface="宋体" pitchFamily="65"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汤显祖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枫叶沾秋影,凉蝉隐夕晖。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梧云初暗霭,花露欲霏微</a:t>
            </a:r>
            <a:r>
              <a:rPr lang="zh-CN" altLang="en-US" sz="1152" kern="0" baseline="5900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岭色随行棹,江光满客衣。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徘徊今夜月,孤鹊正南飞。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①万历十九年,汤显祖触怒权贵,被贬徐闻典史(今属广东省),本诗作于赴任途中。②霏</a:t>
            </a:r>
            <a:r>
              <a:rPr dirty="0"/>
              <a:t/>
            </a:r>
            <a:br>
              <a:rPr dirty="0"/>
            </a:br>
            <a:r>
              <a:rPr lang="zh-CN" altLang="en-US" sz="1530" kern="0" dirty="0" smtClean="0">
                <a:solidFill>
                  <a:srgbClr val="000000"/>
                </a:solidFill>
                <a:latin typeface="Times New Roman" pitchFamily="65" charset="-122"/>
                <a:ea typeface="宋体" pitchFamily="65" charset="-122"/>
              </a:rPr>
              <a:t>微:迷蒙。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(1)请简要分析首联景物描写的作用。(4分)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(2)本诗的颈联中“随”“满”两个字最有表现力,请做简要赏析。(4分)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(3)本诗尾联化用了曹操《短歌行》中的“月明星稀,乌鹊南飞”,表达了作者怎样的思想感</a:t>
            </a:r>
            <a:r>
              <a:rPr dirty="0"/>
              <a:t/>
            </a:r>
            <a:br>
              <a:rPr dirty="0"/>
            </a:br>
            <a:r>
              <a:rPr lang="zh-CN" altLang="en-US" sz="1530" kern="0" dirty="0" smtClean="0">
                <a:solidFill>
                  <a:srgbClr val="000000"/>
                </a:solidFill>
                <a:latin typeface="Times New Roman" pitchFamily="65" charset="-122"/>
                <a:ea typeface="宋体" pitchFamily="65" charset="-122"/>
              </a:rPr>
              <a:t>情?(3分)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391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(1)本题考查对诗歌的赏析能力。该项对“端溪石池浓作墨,烛光相射飞纵横”两句的</a:t>
            </a:r>
            <a:r>
              <a:rPr dirty="0"/>
              <a:t/>
            </a:r>
            <a:br>
              <a:rPr dirty="0"/>
            </a:br>
            <a:r>
              <a:rPr lang="zh-CN" altLang="en-US" sz="1530" kern="0" dirty="0" smtClean="0">
                <a:solidFill>
                  <a:srgbClr val="000000"/>
                </a:solidFill>
                <a:latin typeface="Times New Roman" pitchFamily="65" charset="-122"/>
                <a:ea typeface="宋体" pitchFamily="65" charset="-122"/>
              </a:rPr>
              <a:t>理解错误,这两句的意思是:在端砚中研好了浓浓的墨,在烛光映射下我纵情挥笔泼墨。这是以</a:t>
            </a:r>
            <a:r>
              <a:rPr dirty="0"/>
              <a:t/>
            </a:r>
            <a:br>
              <a:rPr dirty="0"/>
            </a:br>
            <a:r>
              <a:rPr lang="zh-CN" altLang="en-US" sz="1530" kern="0" dirty="0" smtClean="0">
                <a:solidFill>
                  <a:srgbClr val="000000"/>
                </a:solidFill>
                <a:latin typeface="Times New Roman" pitchFamily="65" charset="-122"/>
                <a:ea typeface="宋体" pitchFamily="65" charset="-122"/>
              </a:rPr>
              <a:t>奋笔疾书来比喻战场拼杀,描绘出了勇士挥刀杀敌、纵横驰骋、所向披靡的情景。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(2)本题考查鉴赏诗歌的意象的能力。回答本题,首先要了解陆游的相关情况:陆游是南宋的爱</a:t>
            </a:r>
            <a:r>
              <a:rPr dirty="0"/>
              <a:t/>
            </a:r>
            <a:br>
              <a:rPr dirty="0"/>
            </a:br>
            <a:r>
              <a:rPr lang="zh-CN" altLang="en-US" sz="1530" kern="0" dirty="0" smtClean="0">
                <a:solidFill>
                  <a:srgbClr val="000000"/>
                </a:solidFill>
                <a:latin typeface="Times New Roman" pitchFamily="65" charset="-122"/>
                <a:ea typeface="宋体" pitchFamily="65" charset="-122"/>
              </a:rPr>
              <a:t>国诗人,同时也是有名的书法家,由于胸藏五兵,欲试无路,才会有借酒消愁、作书泄愤的举</a:t>
            </a:r>
            <a:r>
              <a:rPr dirty="0"/>
              <a:t/>
            </a:r>
            <a:br>
              <a:rPr dirty="0"/>
            </a:br>
            <a:r>
              <a:rPr lang="zh-CN" altLang="en-US" sz="1530" kern="0" dirty="0" smtClean="0">
                <a:solidFill>
                  <a:srgbClr val="000000"/>
                </a:solidFill>
                <a:latin typeface="Times New Roman" pitchFamily="65" charset="-122"/>
                <a:ea typeface="宋体" pitchFamily="65" charset="-122"/>
              </a:rPr>
              <a:t>动。他诗中的酒,往往无关消遣、无关风雅,而是关联国家之命运。再结合诗歌意境去具体分</a:t>
            </a:r>
            <a:r>
              <a:rPr dirty="0"/>
              <a:t/>
            </a:r>
            <a:br>
              <a:rPr dirty="0"/>
            </a:br>
            <a:r>
              <a:rPr lang="zh-CN" altLang="en-US" sz="1530" kern="0" dirty="0" smtClean="0">
                <a:solidFill>
                  <a:srgbClr val="000000"/>
                </a:solidFill>
                <a:latin typeface="Times New Roman" pitchFamily="65" charset="-122"/>
                <a:ea typeface="宋体" pitchFamily="65" charset="-122"/>
              </a:rPr>
              <a:t>析“酒”的作用。第一次出现“酒”的诗句是“酒为旗鼓笔刀槊,势从天落银河倾”,是说写</a:t>
            </a:r>
            <a:r>
              <a:rPr dirty="0"/>
              <a:t/>
            </a:r>
            <a:br>
              <a:rPr dirty="0"/>
            </a:br>
            <a:r>
              <a:rPr lang="zh-CN" altLang="en-US" sz="1530" kern="0" dirty="0" smtClean="0">
                <a:solidFill>
                  <a:srgbClr val="000000"/>
                </a:solidFill>
                <a:latin typeface="Times New Roman" pitchFamily="65" charset="-122"/>
                <a:ea typeface="宋体" pitchFamily="65" charset="-122"/>
              </a:rPr>
              <a:t>草书如同行军打仗,书写前喝酒,好似在战场上挥旗打鼓以壮声威;手中的笔好似战士手中的刀</a:t>
            </a:r>
            <a:r>
              <a:rPr dirty="0"/>
              <a:t/>
            </a:r>
            <a:br>
              <a:rPr dirty="0"/>
            </a:br>
            <a:r>
              <a:rPr lang="zh-CN" altLang="en-US" sz="1530" kern="0" dirty="0" smtClean="0">
                <a:solidFill>
                  <a:srgbClr val="000000"/>
                </a:solidFill>
                <a:latin typeface="Times New Roman" pitchFamily="65" charset="-122"/>
                <a:ea typeface="宋体" pitchFamily="65" charset="-122"/>
              </a:rPr>
              <a:t>枪,其气势如同银河从天上倾泻而下。第二次出现“酒”的诗句是“须臾收卷复把酒,如见万</a:t>
            </a:r>
            <a:r>
              <a:rPr dirty="0"/>
              <a:t/>
            </a:r>
            <a:br>
              <a:rPr dirty="0"/>
            </a:br>
            <a:r>
              <a:rPr lang="zh-CN" altLang="en-US" sz="1530" kern="0" dirty="0" smtClean="0">
                <a:solidFill>
                  <a:srgbClr val="000000"/>
                </a:solidFill>
                <a:latin typeface="Times New Roman" pitchFamily="65" charset="-122"/>
                <a:ea typeface="宋体" pitchFamily="65" charset="-122"/>
              </a:rPr>
              <a:t>里烟尘清”,瞬间就完成草书作品,又端杯饮酒,就像打了一场胜仗,消除了国难,恢复了太平,感</a:t>
            </a:r>
            <a:r>
              <a:rPr dirty="0"/>
              <a:t/>
            </a:r>
            <a:br>
              <a:rPr dirty="0"/>
            </a:br>
            <a:r>
              <a:rPr lang="zh-CN" altLang="en-US" sz="1530" kern="0" dirty="0" smtClean="0">
                <a:solidFill>
                  <a:srgbClr val="000000"/>
                </a:solidFill>
                <a:latin typeface="Times New Roman" pitchFamily="65" charset="-122"/>
                <a:ea typeface="宋体" pitchFamily="65" charset="-122"/>
              </a:rPr>
              <a:t>觉酣畅淋漓。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(1)通过描写黄昏时分的枫叶、夕阳中沉默的秋蝉等秋天的景物,寓情于景,点明了时</a:t>
            </a:r>
            <a:r>
              <a:rPr dirty="0"/>
              <a:t/>
            </a:r>
            <a:br>
              <a:rPr dirty="0"/>
            </a:br>
            <a:r>
              <a:rPr lang="zh-CN" altLang="en-US" sz="1530" kern="0" dirty="0" smtClean="0">
                <a:solidFill>
                  <a:srgbClr val="000000"/>
                </a:solidFill>
                <a:latin typeface="Times New Roman" pitchFamily="65" charset="-122"/>
                <a:ea typeface="宋体" pitchFamily="65" charset="-122"/>
              </a:rPr>
              <a:t>令,烘托出萧瑟凄清的氛围,为全诗奠定了悲怆的感情基调。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(2)“随”字写出两岸山色随小舟行进,不断变换色彩的状态;“满”字写出了水面的粼粼波光</a:t>
            </a:r>
            <a:r>
              <a:rPr dirty="0"/>
              <a:t/>
            </a:r>
            <a:br>
              <a:rPr dirty="0"/>
            </a:br>
            <a:r>
              <a:rPr lang="zh-CN" altLang="en-US" sz="1530" kern="0" dirty="0" smtClean="0">
                <a:solidFill>
                  <a:srgbClr val="000000"/>
                </a:solidFill>
                <a:latin typeface="Times New Roman" pitchFamily="65" charset="-122"/>
                <a:ea typeface="宋体" pitchFamily="65" charset="-122"/>
              </a:rPr>
              <a:t>与夕阳辉映,洒满了游子的衣襟。两字化静为动,以乐景衬哀情。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(3)化用诗句,表达了作者孑然一身、独自徘徊的孤独愁闷与报国无门、无可依托的不平。</a:t>
            </a:r>
            <a:endParaRPr lang="zh-CN" altLang="en-US" dirty="0"/>
          </a:p>
        </p:txBody>
      </p:sp>
      <p:sp>
        <p:nvSpPr>
          <p:cNvPr id="3" name="TextBox 2"/>
          <p:cNvSpPr txBox="1"/>
          <p:nvPr/>
        </p:nvSpPr>
        <p:spPr>
          <a:xfrm>
            <a:off x="539750" y="2934711"/>
            <a:ext cx="8127000" cy="34859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(1)枫叶入秋,如火如荼,本来应该是极美丽的景致,作者却由此感受到了萧瑟的秋意。</a:t>
            </a:r>
            <a:r>
              <a:rPr dirty="0"/>
              <a:t/>
            </a:r>
            <a:br>
              <a:rPr dirty="0"/>
            </a:br>
            <a:r>
              <a:rPr lang="zh-CN" altLang="en-US" sz="1530" kern="0" dirty="0" smtClean="0">
                <a:solidFill>
                  <a:srgbClr val="000000"/>
                </a:solidFill>
                <a:latin typeface="Times New Roman" pitchFamily="65" charset="-122"/>
                <a:ea typeface="宋体" pitchFamily="65" charset="-122"/>
              </a:rPr>
              <a:t>蝉饮风餐露,在古人的心目中是君子清贫自守的象征,如今,它也被阵阵寒意包围了,再也唱不</a:t>
            </a:r>
            <a:r>
              <a:rPr dirty="0"/>
              <a:t/>
            </a:r>
            <a:br>
              <a:rPr dirty="0"/>
            </a:br>
            <a:r>
              <a:rPr lang="zh-CN" altLang="en-US" sz="1530" kern="0" dirty="0" smtClean="0">
                <a:solidFill>
                  <a:srgbClr val="000000"/>
                </a:solidFill>
                <a:latin typeface="Times New Roman" pitchFamily="65" charset="-122"/>
                <a:ea typeface="宋体" pitchFamily="65" charset="-122"/>
              </a:rPr>
              <a:t>出轻快的歌声。首联的景物描写显然体现了诗人的感情色彩。景物描写的作用无外乎交代</a:t>
            </a:r>
            <a:r>
              <a:rPr dirty="0"/>
              <a:t/>
            </a:r>
            <a:br>
              <a:rPr dirty="0"/>
            </a:br>
            <a:r>
              <a:rPr lang="zh-CN" altLang="en-US" sz="1530" kern="0" dirty="0" smtClean="0">
                <a:solidFill>
                  <a:srgbClr val="000000"/>
                </a:solidFill>
                <a:latin typeface="Times New Roman" pitchFamily="65" charset="-122"/>
                <a:ea typeface="宋体" pitchFamily="65" charset="-122"/>
              </a:rPr>
              <a:t>时间地点,烘托渲染氛围,奠定感情基调。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(2)诗人伫立船头,观赏沿途景色,两岸山色随小舟的行进而不断地变换;粼粼的波光,在夕阳的</a:t>
            </a:r>
            <a:r>
              <a:rPr dirty="0"/>
              <a:t/>
            </a:r>
            <a:br>
              <a:rPr dirty="0"/>
            </a:br>
            <a:r>
              <a:rPr lang="zh-CN" altLang="en-US" sz="1530" kern="0" dirty="0" smtClean="0">
                <a:solidFill>
                  <a:srgbClr val="000000"/>
                </a:solidFill>
                <a:latin typeface="Times New Roman" pitchFamily="65" charset="-122"/>
                <a:ea typeface="宋体" pitchFamily="65" charset="-122"/>
              </a:rPr>
              <a:t>照耀下似乎洒满了游子的衣襟。“随”写出了行踪的变化,“满”写出了所见之景象。炼字</a:t>
            </a:r>
            <a:r>
              <a:rPr dirty="0"/>
              <a:t/>
            </a:r>
            <a:br>
              <a:rPr dirty="0"/>
            </a:br>
            <a:r>
              <a:rPr lang="zh-CN" altLang="en-US" sz="1530" kern="0" dirty="0" smtClean="0">
                <a:solidFill>
                  <a:srgbClr val="000000"/>
                </a:solidFill>
                <a:latin typeface="Times New Roman" pitchFamily="65" charset="-122"/>
                <a:ea typeface="宋体" pitchFamily="65" charset="-122"/>
              </a:rPr>
              <a:t>题必须要结合文句写出其语境意义。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(3)曹操以乌鹊南飞比喻那些犹豫不定的人才要善于择枝而栖,赶紧到自己这一边来。在浓郁</a:t>
            </a:r>
            <a:r>
              <a:rPr dirty="0"/>
              <a:t/>
            </a:r>
            <a:br>
              <a:rPr dirty="0"/>
            </a:br>
            <a:r>
              <a:rPr lang="zh-CN" altLang="en-US" sz="1530" kern="0" dirty="0" smtClean="0">
                <a:solidFill>
                  <a:srgbClr val="000000"/>
                </a:solidFill>
                <a:latin typeface="Times New Roman" pitchFamily="65" charset="-122"/>
                <a:ea typeface="宋体" pitchFamily="65" charset="-122"/>
              </a:rPr>
              <a:t>的诗意中透露着对这一些人的关心和同情。而作者则是因触怒权贵而被贬,以“孤鹊”自喻,</a:t>
            </a:r>
            <a:r>
              <a:rPr dirty="0"/>
              <a:t/>
            </a:r>
            <a:br>
              <a:rPr dirty="0"/>
            </a:br>
            <a:r>
              <a:rPr lang="zh-CN" altLang="en-US" sz="1530" kern="0" dirty="0" smtClean="0">
                <a:solidFill>
                  <a:srgbClr val="000000"/>
                </a:solidFill>
                <a:latin typeface="Times New Roman" pitchFamily="65" charset="-122"/>
                <a:ea typeface="宋体" pitchFamily="65" charset="-122"/>
              </a:rPr>
              <a:t>说尽了内心的孤独与不平。</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11.(2016常州期末,10)阅读下面这首唐诗,回答问题。(10分)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春　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刘方平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纱窗日落渐黄昏,金屋无人见泪痕。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寂寞空庭春欲晚,梨花满地不开门。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(1)这首诗渲染了什么样的氛围?刻画了主人公怎样的形象?(4分)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(2)简要赏析三、四两句的主要表现手法。(6分)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(1)暗淡,幽寂。孤独寂寞、自哀自怜的女性形象。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(2)①借环境描写烘托人物心理,庭院空寂,落花满地,烘托了主人公的寂寞和哀怨;②象征(或隐</a:t>
            </a:r>
            <a:r>
              <a:rPr dirty="0"/>
              <a:t/>
            </a:r>
            <a:br>
              <a:rPr dirty="0"/>
            </a:br>
            <a:r>
              <a:rPr lang="zh-CN" altLang="en-US" sz="1530" kern="0" dirty="0" smtClean="0">
                <a:solidFill>
                  <a:srgbClr val="000000"/>
                </a:solidFill>
                <a:latin typeface="Times New Roman" pitchFamily="65" charset="-122"/>
                <a:ea typeface="宋体" pitchFamily="65" charset="-122"/>
              </a:rPr>
              <a:t>喻),“春欲晚”“梨花满地”象征青春易逝,年华老去,暗示了主人公的不幸命运。</a:t>
            </a:r>
            <a:endParaRPr lang="zh-CN" altLang="en-US" dirty="0"/>
          </a:p>
        </p:txBody>
      </p:sp>
      <p:sp>
        <p:nvSpPr>
          <p:cNvPr id="3" name="TextBox 2"/>
          <p:cNvSpPr txBox="1"/>
          <p:nvPr/>
        </p:nvSpPr>
        <p:spPr>
          <a:xfrm>
            <a:off x="539750" y="2205823"/>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(1)本题考查分析环境和人物形象的能力。要在读懂诗歌内容的基础上,从一些关键词</a:t>
            </a:r>
            <a:r>
              <a:rPr dirty="0"/>
              <a:t/>
            </a:r>
            <a:br>
              <a:rPr dirty="0"/>
            </a:br>
            <a:r>
              <a:rPr lang="zh-CN" altLang="en-US" sz="1530" kern="0" dirty="0" smtClean="0">
                <a:solidFill>
                  <a:srgbClr val="000000"/>
                </a:solidFill>
                <a:latin typeface="Times New Roman" pitchFamily="65" charset="-122"/>
                <a:ea typeface="宋体" pitchFamily="65" charset="-122"/>
              </a:rPr>
              <a:t>语入手,见微知著。比如由“日落渐黄昏”推知“暗淡”,由“寂寞空庭”推知“幽寂”。再</a:t>
            </a:r>
            <a:r>
              <a:rPr dirty="0"/>
              <a:t/>
            </a:r>
            <a:br>
              <a:rPr dirty="0"/>
            </a:br>
            <a:r>
              <a:rPr lang="zh-CN" altLang="en-US" sz="1530" kern="0" dirty="0" smtClean="0">
                <a:solidFill>
                  <a:srgbClr val="000000"/>
                </a:solidFill>
                <a:latin typeface="Times New Roman" pitchFamily="65" charset="-122"/>
                <a:ea typeface="宋体" pitchFamily="65" charset="-122"/>
              </a:rPr>
              <a:t>结合诗句分析人物形象,“金屋”中“无人见泪痕”可见主人公孤独、自怜自伤;“寂寞空</a:t>
            </a:r>
            <a:r>
              <a:rPr dirty="0"/>
              <a:t/>
            </a:r>
            <a:br>
              <a:rPr dirty="0"/>
            </a:br>
            <a:r>
              <a:rPr lang="zh-CN" altLang="en-US" sz="1530" kern="0" dirty="0" smtClean="0">
                <a:solidFill>
                  <a:srgbClr val="000000"/>
                </a:solidFill>
                <a:latin typeface="Times New Roman" pitchFamily="65" charset="-122"/>
                <a:ea typeface="宋体" pitchFamily="65" charset="-122"/>
              </a:rPr>
              <a:t>庭”衬托出了主人公内心的寂寞、凄清。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(2)诗歌中的赏析题一般要从手法、内容、情感、表达效果等方面逐一分析。人物是在特定</a:t>
            </a:r>
            <a:r>
              <a:rPr dirty="0"/>
              <a:t/>
            </a:r>
            <a:br>
              <a:rPr dirty="0"/>
            </a:br>
            <a:r>
              <a:rPr lang="zh-CN" altLang="en-US" sz="1530" kern="0" dirty="0" smtClean="0">
                <a:solidFill>
                  <a:srgbClr val="000000"/>
                </a:solidFill>
                <a:latin typeface="Times New Roman" pitchFamily="65" charset="-122"/>
                <a:ea typeface="宋体" pitchFamily="65" charset="-122"/>
              </a:rPr>
              <a:t>的场景中活动的,因此可答烘托,另外特殊景物有着象征或隐喻意义,如“日落”“春欲晚”隐</a:t>
            </a:r>
            <a:r>
              <a:rPr dirty="0"/>
              <a:t/>
            </a:r>
            <a:br>
              <a:rPr dirty="0"/>
            </a:br>
            <a:r>
              <a:rPr lang="zh-CN" altLang="en-US" sz="1530" kern="0" dirty="0" smtClean="0">
                <a:solidFill>
                  <a:srgbClr val="000000"/>
                </a:solidFill>
                <a:latin typeface="Times New Roman" pitchFamily="65" charset="-122"/>
                <a:ea typeface="宋体" pitchFamily="65" charset="-122"/>
              </a:rPr>
              <a:t>喻着年华的消逝,“梨花满地”象征主人公的遭遇及青春不在。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12.(2016南京、盐城二模,10)阅读下面一首宋词,回答问题。(10分)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临江仙·再用韵送祐之弟归浮梁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辛弃疾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钟鼎山林都是梦,人间宠辱休惊。只消闲处过平生。酒杯秋吸露,诗句夜裁冰。　    </a:t>
            </a:r>
            <a:r>
              <a:rPr lang="zh-CN" altLang="en-US" sz="1530" u="sng" kern="0" dirty="0" smtClean="0">
                <a:solidFill>
                  <a:srgbClr val="000000"/>
                </a:solidFill>
                <a:latin typeface="Times New Roman" pitchFamily="65" charset="-122"/>
                <a:ea typeface="宋体" pitchFamily="65" charset="-122"/>
              </a:rPr>
              <a:t>记取小窗</a:t>
            </a:r>
            <a:r>
              <a:rPr dirty="0"/>
              <a:t/>
            </a:r>
            <a:br>
              <a:rPr dirty="0"/>
            </a:br>
            <a:r>
              <a:rPr lang="zh-CN" altLang="en-US" sz="1530" u="sng" kern="0" dirty="0" smtClean="0">
                <a:solidFill>
                  <a:srgbClr val="000000"/>
                </a:solidFill>
                <a:latin typeface="Times New Roman" pitchFamily="65" charset="-122"/>
                <a:ea typeface="宋体" pitchFamily="65" charset="-122"/>
              </a:rPr>
              <a:t>风雨夜,对床灯火多情。</a:t>
            </a:r>
            <a:r>
              <a:rPr lang="zh-CN" altLang="en-US" sz="1530" kern="0" dirty="0" smtClean="0">
                <a:solidFill>
                  <a:srgbClr val="000000"/>
                </a:solidFill>
                <a:latin typeface="Times New Roman" pitchFamily="65" charset="-122"/>
                <a:ea typeface="宋体" pitchFamily="65" charset="-122"/>
              </a:rPr>
              <a:t>问谁千里伴君行?晓山眉样翠,秋水镜般明。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(1)“钟鼎山林”分别指什么?用了什么修辞手法?(3分)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(2)下阕画线句描绘了一幅什么画面?请简述。(3分)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(3)赏析“晓山眉样翠,秋水镜般明”两句的妙处。(4分)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(1)“钟鼎”指做官,“山林”指退隐。借代。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(2)风雨之夜,两人挑灯不寐、联床夜话的画面。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(3)这两句对仗工整,比喻巧妙:群山如黛,明水如镜。作者描绘如此明丽的秋景,自问自答,委婉</a:t>
            </a:r>
            <a:r>
              <a:rPr dirty="0"/>
              <a:t/>
            </a:r>
            <a:br>
              <a:rPr dirty="0"/>
            </a:br>
            <a:r>
              <a:rPr lang="zh-CN" altLang="en-US" sz="1530" kern="0" dirty="0" smtClean="0">
                <a:solidFill>
                  <a:srgbClr val="000000"/>
                </a:solidFill>
                <a:latin typeface="Times New Roman" pitchFamily="65" charset="-122"/>
                <a:ea typeface="宋体" pitchFamily="65" charset="-122"/>
              </a:rPr>
              <a:t>地表达了对祐之千里独行的宽慰。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或:①比喻、对偶。“晚山”对“秋水”,“翠”对“明”。将晚山比作翠眉,将秋水比作明</a:t>
            </a:r>
            <a:r>
              <a:rPr dirty="0"/>
              <a:t/>
            </a:r>
            <a:br>
              <a:rPr dirty="0"/>
            </a:br>
            <a:r>
              <a:rPr lang="zh-CN" altLang="en-US" sz="1530" kern="0" dirty="0" smtClean="0">
                <a:solidFill>
                  <a:srgbClr val="000000"/>
                </a:solidFill>
                <a:latin typeface="Times New Roman" pitchFamily="65" charset="-122"/>
                <a:ea typeface="宋体" pitchFamily="65" charset="-122"/>
              </a:rPr>
              <a:t>镜,写出了晚山的秀美青翠、秋水的清澈明净,生动传神。②以景结情。结尾两句通过景物描</a:t>
            </a:r>
            <a:r>
              <a:rPr dirty="0"/>
              <a:t/>
            </a:r>
            <a:br>
              <a:rPr dirty="0"/>
            </a:br>
            <a:r>
              <a:rPr lang="zh-CN" altLang="en-US" sz="1530" kern="0" dirty="0" smtClean="0">
                <a:solidFill>
                  <a:srgbClr val="000000"/>
                </a:solidFill>
                <a:latin typeface="Times New Roman" pitchFamily="65" charset="-122"/>
                <a:ea typeface="宋体" pitchFamily="65" charset="-122"/>
              </a:rPr>
              <a:t>写回答了前一句的设问,即这秀美的山水将伴你千里同行,使得情感表达更加含蓄蕴藉,耐人回味。</a:t>
            </a:r>
            <a:endParaRPr lang="zh-CN" altLang="en-US" dirty="0"/>
          </a:p>
        </p:txBody>
      </p:sp>
      <p:sp>
        <p:nvSpPr>
          <p:cNvPr id="3" name="TextBox 2"/>
          <p:cNvSpPr txBox="1"/>
          <p:nvPr/>
        </p:nvSpPr>
        <p:spPr>
          <a:xfrm>
            <a:off x="539750" y="3634583"/>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(1)可联系所学课文《滕王阁序》。“钟鼎”即钟鸣鼎食,为官宦之家所有;“山林”即</a:t>
            </a:r>
            <a:r>
              <a:rPr dirty="0"/>
              <a:t/>
            </a:r>
            <a:br>
              <a:rPr dirty="0"/>
            </a:br>
            <a:r>
              <a:rPr lang="zh-CN" altLang="en-US" sz="1530" kern="0" dirty="0" smtClean="0">
                <a:solidFill>
                  <a:srgbClr val="000000"/>
                </a:solidFill>
                <a:latin typeface="Times New Roman" pitchFamily="65" charset="-122"/>
                <a:ea typeface="宋体" pitchFamily="65" charset="-122"/>
              </a:rPr>
              <a:t>山野林泽。借指拒绝与权贵合作。有退隐之意。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(2)首先理解词句的意思,然后将其概括表述出来即可。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(3)从前一句的“眉样翠”和后一句的“镜般明”,可以看出这两句运用了比喻的修辞手法;同</a:t>
            </a:r>
            <a:r>
              <a:rPr dirty="0"/>
              <a:t/>
            </a:r>
            <a:br>
              <a:rPr dirty="0"/>
            </a:br>
            <a:r>
              <a:rPr lang="zh-CN" altLang="en-US" sz="1530" kern="0" dirty="0" smtClean="0">
                <a:solidFill>
                  <a:srgbClr val="000000"/>
                </a:solidFill>
                <a:latin typeface="Times New Roman" pitchFamily="65" charset="-122"/>
                <a:ea typeface="宋体" pitchFamily="65" charset="-122"/>
              </a:rPr>
              <a:t>时,注意这两句所在的位置是末尾,又是景物描写,可见是以景结情;这两句词还是对前面“问</a:t>
            </a:r>
            <a:r>
              <a:rPr dirty="0"/>
              <a:t/>
            </a:r>
            <a:br>
              <a:rPr dirty="0"/>
            </a:br>
            <a:r>
              <a:rPr lang="zh-CN" altLang="en-US" sz="1530" kern="0" dirty="0" smtClean="0">
                <a:solidFill>
                  <a:srgbClr val="000000"/>
                </a:solidFill>
                <a:latin typeface="Times New Roman" pitchFamily="65" charset="-122"/>
                <a:ea typeface="宋体" pitchFamily="65" charset="-122"/>
              </a:rPr>
              <a:t>谁千里伴君行”一问的回答,可知是设问。</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(1)理解诗句含意的方法技巧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①鉴赏诗句离不开对重点字词的分析,要注意古今词义的区别。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②了解诗句的双关性,诗句常常具有除了表面意思之外的深层含意或象征意义。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③要结合时代背景、诗歌整体风格等因素来理解诗句。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(2)鉴赏意象的方法技巧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①找到相关诗句,识别诗歌意象,并根据诗中体现景物特点的关键词语、句子来概括意象的特</a:t>
            </a:r>
            <a:r>
              <a:rPr dirty="0"/>
              <a:t/>
            </a:r>
            <a:br>
              <a:rPr dirty="0"/>
            </a:br>
            <a:r>
              <a:rPr lang="zh-CN" altLang="en-US" sz="1530" kern="0" dirty="0" smtClean="0">
                <a:solidFill>
                  <a:srgbClr val="000000"/>
                </a:solidFill>
                <a:latin typeface="Times New Roman" pitchFamily="65" charset="-122"/>
                <a:ea typeface="宋体" pitchFamily="65" charset="-122"/>
              </a:rPr>
              <a:t>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②结合诗歌主旨来分析诗人为什么要写这一意象。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③指出所描绘意象的作用。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[赏析]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《题醉中所作草书卷后》是南宋诗人陆游创作的一首七言古诗。此诗写于淳熙三年(1176)春</a:t>
            </a:r>
            <a:r>
              <a:rPr dirty="0"/>
              <a:t/>
            </a:r>
            <a:br>
              <a:rPr dirty="0"/>
            </a:br>
            <a:r>
              <a:rPr lang="zh-CN" altLang="en-US" sz="1530" kern="0" dirty="0" smtClean="0">
                <a:solidFill>
                  <a:srgbClr val="000000"/>
                </a:solidFill>
                <a:latin typeface="Times New Roman" pitchFamily="65" charset="-122"/>
                <a:ea typeface="宋体" pitchFamily="65" charset="-122"/>
              </a:rPr>
              <a:t>天,这时诗人正在成都任四川安抚制置使范成大幕府的参议官。头年十月来到成都,满以为可</a:t>
            </a:r>
            <a:r>
              <a:rPr dirty="0"/>
              <a:t/>
            </a:r>
            <a:br>
              <a:rPr dirty="0"/>
            </a:br>
            <a:r>
              <a:rPr lang="zh-CN" altLang="en-US" sz="1530" kern="0" dirty="0" smtClean="0">
                <a:solidFill>
                  <a:srgbClr val="000000"/>
                </a:solidFill>
                <a:latin typeface="Times New Roman" pitchFamily="65" charset="-122"/>
                <a:ea typeface="宋体" pitchFamily="65" charset="-122"/>
              </a:rPr>
              <a:t>以通过朋友范成大大展宏图,实现复兴祖国的理想,谁知范成大安于仕宦生活,无意复兴祖国,</a:t>
            </a:r>
            <a:r>
              <a:rPr dirty="0"/>
              <a:t/>
            </a:r>
            <a:br>
              <a:rPr dirty="0"/>
            </a:br>
            <a:r>
              <a:rPr lang="zh-CN" altLang="en-US" sz="1530" kern="0" dirty="0" smtClean="0">
                <a:solidFill>
                  <a:srgbClr val="000000"/>
                </a:solidFill>
                <a:latin typeface="Times New Roman" pitchFamily="65" charset="-122"/>
                <a:ea typeface="宋体" pitchFamily="65" charset="-122"/>
              </a:rPr>
              <a:t>这使诗人非常失望。在这种情况下,诗人只好在登高临水、饮酒赋诗、赏花游宴之中消磨时</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光;但美酒香花只能让他更加惆怅,只能激起他对祖国更加执着的热爱,从而更为急切地愿为消</a:t>
            </a:r>
            <a:r>
              <a:t/>
            </a:r>
            <a:br/>
            <a:r>
              <a:rPr lang="zh-CN" altLang="en-US" sz="1530" kern="0" dirty="0" smtClean="0">
                <a:solidFill>
                  <a:srgbClr val="000000"/>
                </a:solidFill>
                <a:latin typeface="Times New Roman" pitchFamily="65" charset="-122"/>
                <a:ea typeface="宋体" pitchFamily="65" charset="-122"/>
              </a:rPr>
              <a:t>灭敌人而施展才华,于是在以作战喻作书的艺术构思中,写下了这首诗。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在这首诗中,诗人以贴切生动的比喻、奇特丰富的想象、新颖别致的构思把扫清万里胡尘的</a:t>
            </a:r>
            <a:r>
              <a:t/>
            </a:r>
            <a:br/>
            <a:r>
              <a:rPr lang="zh-CN" altLang="en-US" sz="1530" kern="0" dirty="0" smtClean="0">
                <a:solidFill>
                  <a:srgbClr val="000000"/>
                </a:solidFill>
                <a:latin typeface="Times New Roman" pitchFamily="65" charset="-122"/>
                <a:ea typeface="宋体" pitchFamily="65" charset="-122"/>
              </a:rPr>
              <a:t>战斗场面与纯熟精湛的草书艺术高度完美地结合起来。吟咏之间,我们仿佛置身于战场,始而</a:t>
            </a:r>
            <a:r>
              <a:t/>
            </a:r>
            <a:br/>
            <a:r>
              <a:rPr lang="zh-CN" altLang="en-US" sz="1530" kern="0" dirty="0" smtClean="0">
                <a:solidFill>
                  <a:srgbClr val="000000"/>
                </a:solidFill>
                <a:latin typeface="Times New Roman" pitchFamily="65" charset="-122"/>
                <a:ea typeface="宋体" pitchFamily="65" charset="-122"/>
              </a:rPr>
              <a:t>紧张,继而痛快,最后沉浸在“玉宇澄清万里埃”的狂欢之中。诗人之所以能寄意草书,写得那</a:t>
            </a:r>
            <a:r>
              <a:t/>
            </a:r>
            <a:br/>
            <a:r>
              <a:rPr lang="zh-CN" altLang="en-US" sz="1530" kern="0" dirty="0" smtClean="0">
                <a:solidFill>
                  <a:srgbClr val="000000"/>
                </a:solidFill>
                <a:latin typeface="Times New Roman" pitchFamily="65" charset="-122"/>
                <a:ea typeface="宋体" pitchFamily="65" charset="-122"/>
              </a:rPr>
              <a:t>样豪迈动人,是因为他有出奇制胜的满腹韬略,有为国建功立业的壮志,有恢复中原的坚定信</a:t>
            </a:r>
            <a:r>
              <a:t/>
            </a:r>
            <a:br/>
            <a:r>
              <a:rPr lang="zh-CN" altLang="en-US" sz="1530" kern="0" dirty="0" smtClean="0">
                <a:solidFill>
                  <a:srgbClr val="000000"/>
                </a:solidFill>
                <a:latin typeface="Times New Roman" pitchFamily="65" charset="-122"/>
                <a:ea typeface="宋体" pitchFamily="65" charset="-122"/>
              </a:rPr>
              <a:t>念,有北伐金人的迫切要求,一句话,是因为他有满腔的爱国热情。因此,欣赏这首诗时,要紧紧</a:t>
            </a:r>
            <a:r>
              <a:t/>
            </a:r>
            <a:br/>
            <a:r>
              <a:rPr lang="zh-CN" altLang="en-US" sz="1530" kern="0" dirty="0" smtClean="0">
                <a:solidFill>
                  <a:srgbClr val="000000"/>
                </a:solidFill>
                <a:latin typeface="Times New Roman" pitchFamily="65" charset="-122"/>
                <a:ea typeface="宋体" pitchFamily="65" charset="-122"/>
              </a:rPr>
              <a:t>把握其爱国的主旋律。</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3.(2018北京,14—16)阅读下面这首词,回答问题。(12分)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满江红·送李正之提刑入蜀</a:t>
            </a:r>
            <a:r>
              <a:rPr lang="zh-CN" altLang="en-US" sz="1152" kern="0" baseline="59000" dirty="0" smtClean="0">
                <a:solidFill>
                  <a:srgbClr val="000000"/>
                </a:solidFill>
                <a:latin typeface="Times New Roman" pitchFamily="65" charset="-122"/>
                <a:ea typeface="宋体" pitchFamily="65"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辛弃疾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蜀道登天,一杯送绣衣</a:t>
            </a:r>
            <a:r>
              <a:rPr lang="zh-CN" altLang="en-US" sz="1152" kern="0" baseline="5900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行客。还自叹中年多病,不堪离别。东北看惊诸葛表,西南更草相如檄</a:t>
            </a:r>
            <a:r>
              <a:rPr dirty="0"/>
              <a:t/>
            </a:r>
            <a:br>
              <a:rPr dirty="0"/>
            </a:br>
            <a:r>
              <a:rPr lang="zh-CN" altLang="en-US" sz="1152" kern="0" baseline="5900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。把功名收拾付君侯,如椽笔。　　儿女泪,君休滴。荆楚路,吾能说。要新诗准备,庐山山</a:t>
            </a:r>
            <a:r>
              <a:rPr dirty="0"/>
              <a:t/>
            </a:r>
            <a:br>
              <a:rPr dirty="0"/>
            </a:br>
            <a:r>
              <a:rPr lang="zh-CN" altLang="en-US" sz="1530" kern="0" dirty="0" smtClean="0">
                <a:solidFill>
                  <a:srgbClr val="000000"/>
                </a:solidFill>
                <a:latin typeface="Times New Roman" pitchFamily="65" charset="-122"/>
                <a:ea typeface="宋体" pitchFamily="65" charset="-122"/>
              </a:rPr>
              <a:t>色。赤壁矶头千古浪,铜鞮陌</a:t>
            </a:r>
            <a:r>
              <a:rPr lang="zh-CN" altLang="en-US" sz="1152" kern="0" baseline="59000" dirty="0" smtClean="0">
                <a:solidFill>
                  <a:srgbClr val="000000"/>
                </a:solidFill>
                <a:latin typeface="Times New Roman" pitchFamily="65" charset="-122"/>
                <a:ea typeface="宋体" pitchFamily="65" charset="-122"/>
              </a:rPr>
              <a:t>④</a:t>
            </a:r>
            <a:r>
              <a:rPr lang="zh-CN" altLang="en-US" sz="1530" kern="0" dirty="0" smtClean="0">
                <a:solidFill>
                  <a:srgbClr val="000000"/>
                </a:solidFill>
                <a:latin typeface="Times New Roman" pitchFamily="65" charset="-122"/>
                <a:ea typeface="宋体" pitchFamily="65" charset="-122"/>
              </a:rPr>
              <a:t>上三更月。正梅花万里雪深时,须相忆。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①这首词作于宋孝宗淳熙十一年(1184),当时辛弃疾闲居江西上饶。提刑,官名,主管地</a:t>
            </a:r>
            <a:r>
              <a:rPr dirty="0"/>
              <a:t/>
            </a:r>
            <a:br>
              <a:rPr dirty="0"/>
            </a:br>
            <a:r>
              <a:rPr lang="zh-CN" altLang="en-US" sz="1530" kern="0" dirty="0" smtClean="0">
                <a:solidFill>
                  <a:srgbClr val="000000"/>
                </a:solidFill>
                <a:latin typeface="Times New Roman" pitchFamily="65" charset="-122"/>
                <a:ea typeface="宋体" pitchFamily="65" charset="-122"/>
              </a:rPr>
              <a:t>方司法、监察等事务。②绣衣:官服。③相如檄:指司马相如所作《喻巴蜀檄》,主旨是安抚巴</a:t>
            </a:r>
            <a:r>
              <a:rPr dirty="0"/>
              <a:t/>
            </a:r>
            <a:br>
              <a:rPr dirty="0"/>
            </a:br>
            <a:r>
              <a:rPr lang="zh-CN" altLang="en-US" sz="1530" kern="0" dirty="0" smtClean="0">
                <a:solidFill>
                  <a:srgbClr val="000000"/>
                </a:solidFill>
                <a:latin typeface="Times New Roman" pitchFamily="65" charset="-122"/>
                <a:ea typeface="宋体" pitchFamily="65" charset="-122"/>
              </a:rPr>
              <a:t>蜀百姓。④铜鞮陌:代指襄阳。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(1)下列对本词的理解,</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A.词的开头四句,先写对方行程,再写自己的多病与离愁,暗含蹉跎失志的惆怅。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B.李正之即将远赴蜀地担任要职,作者满含深情地称许友人才华出众,巨笔如椽。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C.作者认为荆楚路上的江山美景都是作诗的好素材,如庐山景、赤壁浪、襄阳月。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D.词的结尾两句,怀念过去与李正之雪中赏梅的情景,表达对友谊的珍惜与赞美。</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39750" y="2245987"/>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1.(2018江苏,10—11)阅读下面这首唐诗,回答问题。(11分)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寄和州刘使君</a:t>
            </a:r>
            <a:r>
              <a:rPr lang="zh-CN" altLang="en-US" sz="1152" kern="0" baseline="59000" dirty="0" smtClean="0">
                <a:solidFill>
                  <a:srgbClr val="000000"/>
                </a:solidFill>
                <a:latin typeface="Times New Roman" pitchFamily="65" charset="-122"/>
                <a:ea typeface="宋体" pitchFamily="65" charset="-122"/>
              </a:rPr>
              <a:t>[注]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张 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别离已久犹为郡,闲向春风倒酒瓶。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送客特过沙口堰,看花多上水心亭。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晓来江气连城白,雨后山光满郭青。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到此诗情应更远,醉中高咏有谁听?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刘使君,指唐代诗人刘禹锡,时任和州刺史。诗中沙口堰、水心亭,均在和州。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(1)根据前两联,概括刘禹锡“闲”的表现,并分析他如此表现的原因。(5分)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(2)尾联表达了作者什么样的情感?(6分)</a:t>
            </a:r>
            <a:endParaRPr lang="zh-CN" altLang="en-US" dirty="0"/>
          </a:p>
        </p:txBody>
      </p:sp>
      <p:grpSp>
        <p:nvGrpSpPr>
          <p:cNvPr id="3" name="组合 7"/>
          <p:cNvGrpSpPr/>
          <p:nvPr/>
        </p:nvGrpSpPr>
        <p:grpSpPr>
          <a:xfrm>
            <a:off x="3286116" y="1062815"/>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cstate="print"/>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grpSp>
      <p:sp>
        <p:nvSpPr>
          <p:cNvPr id="6" name="TextBox 11"/>
          <p:cNvSpPr txBox="1"/>
          <p:nvPr/>
        </p:nvSpPr>
        <p:spPr>
          <a:xfrm>
            <a:off x="2816884" y="1685286"/>
            <a:ext cx="3413114"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rPr>
              <a:t>A组  自主命题·江苏卷题组</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(2)辛弃疾词善于借用典故和化用前人佳句来抒情达意。下列分析,正确的一项是(3分)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A.“东北看惊诸葛表”,借用诸葛亮上表出师的典故,勉励友人报国立功。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B.“赤壁矶头千古浪”,借用苏轼游览赤壁的典故,抒发人生短暂的感慨。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C.“蜀道登天”,化用李白“蜀道之难,难于上青天”,表达对友人的担忧,望其早归。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D.“儿女泪,君休滴”,化用王勃“无为在歧路,儿女共沾巾”,表现宦游漂泊的凄苦。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(3)清人陈廷焯《白雨斋词话》评论本词的艺术特色说:“龙吟虎啸之中,却有多少和缓。”请</a:t>
            </a:r>
            <a:r>
              <a:rPr dirty="0"/>
              <a:t/>
            </a:r>
            <a:br>
              <a:rPr dirty="0"/>
            </a:br>
            <a:r>
              <a:rPr lang="zh-CN" altLang="en-US" sz="1530" kern="0" dirty="0" smtClean="0">
                <a:solidFill>
                  <a:srgbClr val="000000"/>
                </a:solidFill>
                <a:latin typeface="Times New Roman" pitchFamily="65" charset="-122"/>
                <a:ea typeface="宋体" pitchFamily="65" charset="-122"/>
              </a:rPr>
              <a:t>谈谈你对上述评论的理解,结合具体词句作简要阐释。(6分)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(1)D　(2)A</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(3)①本词整体风格豪放,但又收放自如,时有柔和(平和,缓和,细腻)之笔。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②比如上阕“东北看惊诸葛表,西南更草相如檄”气势雄奇,下阕“要新诗准备,庐山山色”</a:t>
            </a:r>
            <a:r>
              <a:rPr dirty="0"/>
              <a:t/>
            </a:r>
            <a:br>
              <a:rPr dirty="0"/>
            </a:br>
            <a:r>
              <a:rPr lang="zh-CN" altLang="en-US" sz="1530" kern="0" dirty="0" smtClean="0">
                <a:solidFill>
                  <a:srgbClr val="000000"/>
                </a:solidFill>
                <a:latin typeface="Times New Roman" pitchFamily="65" charset="-122"/>
                <a:ea typeface="宋体" pitchFamily="65" charset="-122"/>
              </a:rPr>
              <a:t>“赤壁矶头千古浪,铜鞮陌上三更月”意境宏阔,皆是典型的豪放之笔,堪称“龙吟虎啸”。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③比如上阕“还自叹中年多病,不堪离别”低回宛转,下阕“正梅花万里雪深时,须相忆”清丽</a:t>
            </a:r>
            <a:r>
              <a:rPr dirty="0"/>
              <a:t/>
            </a:r>
            <a:br>
              <a:rPr dirty="0"/>
            </a:br>
            <a:r>
              <a:rPr lang="zh-CN" altLang="en-US" sz="1530" kern="0" dirty="0" smtClean="0">
                <a:solidFill>
                  <a:srgbClr val="000000"/>
                </a:solidFill>
                <a:latin typeface="Times New Roman" pitchFamily="65" charset="-122"/>
                <a:ea typeface="宋体" pitchFamily="65" charset="-122"/>
              </a:rPr>
              <a:t>隽永,皆堪称“和缓”。</a:t>
            </a:r>
            <a:endParaRPr lang="zh-CN" altLang="en-US" dirty="0"/>
          </a:p>
        </p:txBody>
      </p:sp>
      <p:sp>
        <p:nvSpPr>
          <p:cNvPr id="3" name="TextBox 2"/>
          <p:cNvSpPr txBox="1"/>
          <p:nvPr/>
        </p:nvSpPr>
        <p:spPr>
          <a:xfrm>
            <a:off x="539750" y="318877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(1)本题考查对诗歌内容的理解能力。结尾两句的意思是:正是梅花开放、大雪纷飞的</a:t>
            </a:r>
            <a:r>
              <a:rPr dirty="0"/>
              <a:t/>
            </a:r>
            <a:br>
              <a:rPr dirty="0"/>
            </a:br>
            <a:r>
              <a:rPr lang="zh-CN" altLang="en-US" sz="1530" kern="0" dirty="0" smtClean="0">
                <a:solidFill>
                  <a:srgbClr val="000000"/>
                </a:solidFill>
                <a:latin typeface="Times New Roman" pitchFamily="65" charset="-122"/>
                <a:ea typeface="宋体" pitchFamily="65" charset="-122"/>
              </a:rPr>
              <a:t>季节,务必相互勉励,莫相忘,还要不断传递消息。这是对未来的抒写。选项中“怀念过去”理</a:t>
            </a:r>
            <a:r>
              <a:rPr dirty="0"/>
              <a:t/>
            </a:r>
            <a:br>
              <a:rPr dirty="0"/>
            </a:br>
            <a:r>
              <a:rPr lang="zh-CN" altLang="en-US" sz="1530" kern="0" dirty="0" smtClean="0">
                <a:solidFill>
                  <a:srgbClr val="000000"/>
                </a:solidFill>
                <a:latin typeface="Times New Roman" pitchFamily="65" charset="-122"/>
                <a:ea typeface="宋体" pitchFamily="65" charset="-122"/>
              </a:rPr>
              <a:t>解错误。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(2)本题考查对诗歌内容和艺术手法的赏析能力。B.写入蜀路上会遇到赤壁美景,不是用典。</a:t>
            </a:r>
            <a:r>
              <a:rPr dirty="0"/>
              <a:t/>
            </a:r>
            <a:br>
              <a:rPr dirty="0"/>
            </a:br>
            <a:r>
              <a:rPr lang="zh-CN" altLang="en-US" sz="1530" kern="0" dirty="0" smtClean="0">
                <a:solidFill>
                  <a:srgbClr val="000000"/>
                </a:solidFill>
                <a:latin typeface="Times New Roman" pitchFamily="65" charset="-122"/>
                <a:ea typeface="宋体" pitchFamily="65" charset="-122"/>
              </a:rPr>
              <a:t>C.写蜀道难行,表达对友人的担忧;作者勉励友人报国立功,无望其早归之意。D.劝说李正之不</a:t>
            </a:r>
            <a:r>
              <a:rPr dirty="0"/>
              <a:t/>
            </a:r>
            <a:br>
              <a:rPr dirty="0"/>
            </a:br>
            <a:r>
              <a:rPr lang="zh-CN" altLang="en-US" sz="1530" kern="0" dirty="0" smtClean="0">
                <a:solidFill>
                  <a:srgbClr val="000000"/>
                </a:solidFill>
                <a:latin typeface="Times New Roman" pitchFamily="65" charset="-122"/>
                <a:ea typeface="宋体" pitchFamily="65" charset="-122"/>
              </a:rPr>
              <a:t>要儿女情长,而非“表现宦游漂泊的凄苦”。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(3)本题考查对诗歌艺术特色的鉴赏能力。“龙吟虎啸”和“和缓”相对,分别指稼轩词的豪</a:t>
            </a:r>
            <a:r>
              <a:rPr dirty="0"/>
              <a:t/>
            </a:r>
            <a:br>
              <a:rPr dirty="0"/>
            </a:br>
            <a:r>
              <a:rPr lang="zh-CN" altLang="en-US" sz="1530" kern="0" dirty="0" smtClean="0">
                <a:solidFill>
                  <a:srgbClr val="000000"/>
                </a:solidFill>
                <a:latin typeface="Times New Roman" pitchFamily="65" charset="-122"/>
                <a:ea typeface="宋体" pitchFamily="65" charset="-122"/>
              </a:rPr>
              <a:t>放和细腻。如上阕的气势、下阕的意境,都给人以“龙吟虎啸”的豪迈之感;又通过“须相</a:t>
            </a:r>
            <a:r>
              <a:rPr dirty="0"/>
              <a:t/>
            </a:r>
            <a:br>
              <a:rPr dirty="0"/>
            </a:br>
            <a:r>
              <a:rPr lang="zh-CN" altLang="en-US" sz="1530" kern="0" dirty="0" smtClean="0">
                <a:solidFill>
                  <a:srgbClr val="000000"/>
                </a:solidFill>
                <a:latin typeface="Times New Roman" pitchFamily="65" charset="-122"/>
                <a:ea typeface="宋体" pitchFamily="65" charset="-122"/>
              </a:rPr>
              <a:t>忆”等,抒发对友人远行的不舍之情,有“和缓”之感。</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鉴赏艺术特色“三角度”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①分析诗歌语言特点及深层含意。②分析运用了何种表达技巧及其效果。③分析表达了作</a:t>
            </a:r>
            <a:r>
              <a:rPr dirty="0"/>
              <a:t/>
            </a:r>
            <a:br>
              <a:rPr dirty="0"/>
            </a:br>
            <a:r>
              <a:rPr lang="zh-CN" altLang="en-US" sz="1530" kern="0" dirty="0" smtClean="0">
                <a:solidFill>
                  <a:srgbClr val="000000"/>
                </a:solidFill>
                <a:latin typeface="Times New Roman" pitchFamily="65" charset="-122"/>
                <a:ea typeface="宋体" pitchFamily="65" charset="-122"/>
              </a:rPr>
              <a:t>者何种感情。</a:t>
            </a:r>
            <a:endParaRPr lang="zh-CN" altLang="en-US" dirty="0"/>
          </a:p>
        </p:txBody>
      </p:sp>
      <p:sp>
        <p:nvSpPr>
          <p:cNvPr id="3" name="TextBox 2"/>
          <p:cNvSpPr txBox="1"/>
          <p:nvPr/>
        </p:nvSpPr>
        <p:spPr>
          <a:xfrm>
            <a:off x="539750" y="213438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疑难突破　</a:t>
            </a:r>
            <a:r>
              <a:rPr lang="zh-CN" altLang="en-US" sz="1530" kern="0" dirty="0" smtClean="0">
                <a:solidFill>
                  <a:srgbClr val="000000"/>
                </a:solidFill>
                <a:latin typeface="Times New Roman" pitchFamily="65" charset="-122"/>
                <a:ea typeface="宋体" pitchFamily="65" charset="-122"/>
              </a:rPr>
              <a:t>“要新诗准备”是说“请用诗写下一路上的美好景色”,后面即路上看到的景色,</a:t>
            </a:r>
            <a:r>
              <a:rPr dirty="0"/>
              <a:t/>
            </a:r>
            <a:br>
              <a:rPr dirty="0"/>
            </a:br>
            <a:r>
              <a:rPr lang="zh-CN" altLang="en-US" sz="1530" kern="0" dirty="0" smtClean="0">
                <a:solidFill>
                  <a:srgbClr val="000000"/>
                </a:solidFill>
                <a:latin typeface="Times New Roman" pitchFamily="65" charset="-122"/>
                <a:ea typeface="宋体" pitchFamily="65" charset="-122"/>
              </a:rPr>
              <a:t>有“庐山的丰姿,赤壁的激浪,襄阳的明月”。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16966" y="1080000"/>
            <a:ext cx="8150034" cy="5265211"/>
            <a:chOff x="516966" y="1080000"/>
            <a:chExt cx="8150034" cy="5265211"/>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4.(2018课标全国Ⅲ,14—15)阅读下面这首唐诗,回答问题。(9分)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精卫词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王 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精卫谁教尔填海,海边石子青磊磊。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但得海水作枯池,海中鱼龙何所为。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口穿岂为空衔石,山中草木无全枝。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朝在树头暮海里,飞多羽折时堕水。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高山未尽海未平,愿我身死子还生。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(1)下列对这首诗的赏析,不正确的一项是(3分)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A.作者对精卫辛劳填海的动机感到困惑,因此用提问的方式来开启全篇。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B.诗的第三、四句设想,若有一天海水枯干,海中的鱼龙也会陷入困境。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C.第五至第八句着力描写精卫填海的艰辛,不仅奔波劳碌而且遍体鳞伤。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D.这首诗的语言质朴无华,平白如话,与白居易的《观刈麦》一诗相近。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(2)一般认为,诗最后两句的内容是以精卫的口吻表达的,你是否同意这种解读?请结合诗句说</a:t>
              </a:r>
              <a:endParaRPr lang="zh-CN" altLang="en-US" dirty="0"/>
            </a:p>
          </p:txBody>
        </p:sp>
        <p:sp>
          <p:nvSpPr>
            <p:cNvPr id="3" name="TextBox 2"/>
            <p:cNvSpPr txBox="1"/>
            <p:nvPr/>
          </p:nvSpPr>
          <p:spPr>
            <a:xfrm>
              <a:off x="516966"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明你的理由。(6分)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(1)A</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(2)观点一:同意。①这两句诗是精卫坚韧不拔、前赴后继奋斗精神的自我抒发;②意为即使自</a:t>
            </a:r>
            <a:r>
              <a:rPr dirty="0"/>
              <a:t/>
            </a:r>
            <a:br>
              <a:rPr dirty="0"/>
            </a:br>
            <a:r>
              <a:rPr lang="zh-CN" altLang="en-US" sz="1530" kern="0" dirty="0" smtClean="0">
                <a:solidFill>
                  <a:srgbClr val="000000"/>
                </a:solidFill>
                <a:latin typeface="Times New Roman" pitchFamily="65" charset="-122"/>
                <a:ea typeface="宋体" pitchFamily="65" charset="-122"/>
              </a:rPr>
              <a:t>己在有生之年不能完成移山填海的事业,也希望子孙后代能够继承遗志,填海不止。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观点二:不同意。①这两句诗是作者对精卫的同情与崇敬之情的表达;②意为移山填海的事业</a:t>
            </a:r>
            <a:r>
              <a:rPr dirty="0"/>
              <a:t/>
            </a:r>
            <a:br>
              <a:rPr dirty="0"/>
            </a:br>
            <a:r>
              <a:rPr lang="zh-CN" altLang="en-US" sz="1530" kern="0" dirty="0" smtClean="0">
                <a:solidFill>
                  <a:srgbClr val="000000"/>
                </a:solidFill>
                <a:latin typeface="Times New Roman" pitchFamily="65" charset="-122"/>
                <a:ea typeface="宋体" pitchFamily="65" charset="-122"/>
              </a:rPr>
              <a:t>尚未完成,我愿牺牲生命来帮助精卫,以自己的生命来换精卫的生命。</a:t>
            </a:r>
            <a:endParaRPr lang="zh-CN" altLang="en-US" dirty="0"/>
          </a:p>
        </p:txBody>
      </p:sp>
      <p:sp>
        <p:nvSpPr>
          <p:cNvPr id="3" name="TextBox 2"/>
          <p:cNvSpPr txBox="1"/>
          <p:nvPr/>
        </p:nvSpPr>
        <p:spPr>
          <a:xfrm>
            <a:off x="539750" y="2920203"/>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(1)本题考查赏析诗歌的能力。“对精卫辛劳填海的动机感到困惑”错,开篇的发问流</a:t>
            </a:r>
            <a:r>
              <a:rPr dirty="0"/>
              <a:t/>
            </a:r>
            <a:br>
              <a:rPr dirty="0"/>
            </a:br>
            <a:r>
              <a:rPr lang="zh-CN" altLang="en-US" sz="1530" kern="0" dirty="0" smtClean="0">
                <a:solidFill>
                  <a:srgbClr val="000000"/>
                </a:solidFill>
                <a:latin typeface="Times New Roman" pitchFamily="65" charset="-122"/>
                <a:ea typeface="宋体" pitchFamily="65" charset="-122"/>
              </a:rPr>
              <a:t>露出作者对辛劳填海的精卫的同情。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(2)本题考查评价诗歌的思想内容和作者的观点态度的能力。答“同意”或“不同意”均可,</a:t>
            </a:r>
            <a:r>
              <a:rPr dirty="0"/>
              <a:t/>
            </a:r>
            <a:br>
              <a:rPr dirty="0"/>
            </a:br>
            <a:r>
              <a:rPr lang="zh-CN" altLang="en-US" sz="1530" kern="0" dirty="0" smtClean="0">
                <a:solidFill>
                  <a:srgbClr val="000000"/>
                </a:solidFill>
                <a:latin typeface="Times New Roman" pitchFamily="65" charset="-122"/>
                <a:ea typeface="宋体" pitchFamily="65" charset="-122"/>
              </a:rPr>
              <a:t>关键是对“愿我身死子还生”中“子”的理解。一是将其理解为精卫,呼应前面的“飞多羽</a:t>
            </a:r>
            <a:r>
              <a:rPr dirty="0"/>
              <a:t/>
            </a:r>
            <a:br>
              <a:rPr dirty="0"/>
            </a:br>
            <a:r>
              <a:rPr lang="zh-CN" altLang="en-US" sz="1530" kern="0" dirty="0" smtClean="0">
                <a:solidFill>
                  <a:srgbClr val="000000"/>
                </a:solidFill>
                <a:latin typeface="Times New Roman" pitchFamily="65" charset="-122"/>
                <a:ea typeface="宋体" pitchFamily="65" charset="-122"/>
              </a:rPr>
              <a:t>折时堕水”,是以作者的口吻表达甘愿牺牲自己以拯救精卫的精神,侧面表达对精卫的同情和</a:t>
            </a:r>
            <a:r>
              <a:rPr dirty="0"/>
              <a:t/>
            </a:r>
            <a:br>
              <a:rPr dirty="0"/>
            </a:br>
            <a:r>
              <a:rPr lang="zh-CN" altLang="en-US" sz="1530" kern="0" dirty="0" smtClean="0">
                <a:solidFill>
                  <a:srgbClr val="000000"/>
                </a:solidFill>
                <a:latin typeface="Times New Roman" pitchFamily="65" charset="-122"/>
                <a:ea typeface="宋体" pitchFamily="65" charset="-122"/>
              </a:rPr>
              <a:t>崇敬之情;一是将其理解为精卫的子孙,是以精卫的口吻表达世世代代奋斗不息的坚韧不拔、</a:t>
            </a:r>
            <a:r>
              <a:rPr dirty="0"/>
              <a:t/>
            </a:r>
            <a:br>
              <a:rPr dirty="0"/>
            </a:br>
            <a:r>
              <a:rPr lang="zh-CN" altLang="en-US" sz="1530" kern="0" dirty="0" smtClean="0">
                <a:solidFill>
                  <a:srgbClr val="000000"/>
                </a:solidFill>
                <a:latin typeface="Times New Roman" pitchFamily="65" charset="-122"/>
                <a:ea typeface="宋体" pitchFamily="65" charset="-122"/>
              </a:rPr>
              <a:t>前赴后继的精神。肛</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49834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5.(2018天津,14)阅读下面这首诗,按要求作答。(9分)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癸卯岁始春怀古田舍二首(其二)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[东晋]陶渊明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先师有遗训,忧道不忧贫。瞻望邈难逮,转欲志长勤。秉耒欢时务,解颜劝农人。平畴交远风,</a:t>
              </a:r>
              <a:r>
                <a:rPr dirty="0"/>
                <a:t/>
              </a:r>
              <a:br>
                <a:rPr dirty="0"/>
              </a:br>
              <a:r>
                <a:rPr lang="zh-CN" altLang="en-US" sz="1530" kern="0" dirty="0" smtClean="0">
                  <a:solidFill>
                    <a:srgbClr val="000000"/>
                  </a:solidFill>
                  <a:latin typeface="Times New Roman" pitchFamily="65" charset="-122"/>
                  <a:ea typeface="宋体" pitchFamily="65" charset="-122"/>
                </a:rPr>
                <a:t>良苗亦怀新。虽未量岁功,即事多所欣。耕种有时息,行者无问津</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。日入相与归,壶浆劳近</a:t>
              </a:r>
              <a:r>
                <a:rPr dirty="0"/>
                <a:t/>
              </a:r>
              <a:br>
                <a:rPr dirty="0"/>
              </a:br>
              <a:r>
                <a:rPr lang="zh-CN" altLang="en-US" sz="1530" kern="0" dirty="0" smtClean="0">
                  <a:solidFill>
                    <a:srgbClr val="000000"/>
                  </a:solidFill>
                  <a:latin typeface="Times New Roman" pitchFamily="65" charset="-122"/>
                  <a:ea typeface="宋体" pitchFamily="65" charset="-122"/>
                </a:rPr>
                <a:t>邻。长吟掩柴门,聊为陇亩民。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问津:指孔子让子路向两位隐士长沮、桀溺问路的典故。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(1)下列对这首诗的理解和赏析,</a:t>
              </a:r>
              <a:r>
                <a:rPr lang="zh-CN" altLang="en-US" sz="1530" u="sng" kern="0" dirty="0" smtClean="0">
                  <a:solidFill>
                    <a:srgbClr val="000000"/>
                  </a:solidFill>
                  <a:latin typeface="Times New Roman" pitchFamily="65" charset="-122"/>
                  <a:ea typeface="宋体" pitchFamily="65" charset="-122"/>
                </a:rPr>
                <a:t>不恰当</a:t>
              </a:r>
              <a:r>
                <a:rPr lang="zh-CN" altLang="en-US" sz="1530" kern="0" dirty="0" smtClean="0">
                  <a:solidFill>
                    <a:srgbClr val="000000"/>
                  </a:solidFill>
                  <a:latin typeface="Times New Roman" pitchFamily="65" charset="-122"/>
                  <a:ea typeface="宋体" pitchFamily="65" charset="-122"/>
                </a:rPr>
                <a:t>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A.诗人尽管尊崇孔子,但他意识到“忧道不忧贫”难以践行,因此立志躬耕,这体现了他对孔子</a:t>
              </a:r>
              <a:r>
                <a:rPr dirty="0"/>
                <a:t/>
              </a:r>
              <a:br>
                <a:rPr dirty="0"/>
              </a:br>
              <a:r>
                <a:rPr lang="zh-CN" altLang="en-US" sz="1530" kern="0" dirty="0" smtClean="0">
                  <a:solidFill>
                    <a:srgbClr val="000000"/>
                  </a:solidFill>
                  <a:latin typeface="Times New Roman" pitchFamily="65" charset="-122"/>
                  <a:ea typeface="宋体" pitchFamily="65" charset="-122"/>
                </a:rPr>
                <a:t>人生选择的否定。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B.诗人亲自参与田间劳作,不仅快乐地拿起农具耕种,还面带笑容鼓励农人们积极从事劳动。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C.“虽未量岁功,即事多所欣”,意思是说不必斤斤计较收成如何,愉悦就在耕耘的过程中。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D.这首诗融说理、叙事、写景、抒情于一体,意境清淡悠远,语言平白如话,富有表现力。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(2)“平畴交远风,良苗亦怀新”描绘了一幅怎样的画面?(2分)</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(3)“长吟掩柴门,聊为陇亩民”表达了哪些情感?(4分)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8933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(1)A</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(2)平旷的田野上,从远处吹来的微风,轻轻拂过禾苗。长势良好的禾苗,焕发出勃勃生机。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(3)诗人躬耕田园、避世隐逸的宁静淡泊之情。济世与归隐相矛盾的复杂情感。</a:t>
            </a:r>
            <a:endParaRPr lang="zh-CN" altLang="en-US" dirty="0"/>
          </a:p>
        </p:txBody>
      </p:sp>
      <p:sp>
        <p:nvSpPr>
          <p:cNvPr id="3" name="TextBox 2"/>
          <p:cNvSpPr txBox="1"/>
          <p:nvPr/>
        </p:nvSpPr>
        <p:spPr>
          <a:xfrm>
            <a:off x="539750" y="2115160"/>
            <a:ext cx="831853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(1)本题综合考查对诗句内容、技巧以及情感的把握能力。“这体现了他对孔子人生</a:t>
            </a:r>
            <a:r>
              <a:rPr dirty="0"/>
              <a:t/>
            </a:r>
            <a:br>
              <a:rPr dirty="0"/>
            </a:br>
            <a:r>
              <a:rPr lang="zh-CN" altLang="en-US" sz="1530" kern="0" dirty="0" smtClean="0">
                <a:solidFill>
                  <a:srgbClr val="000000"/>
                </a:solidFill>
                <a:latin typeface="Times New Roman" pitchFamily="65" charset="-122"/>
                <a:ea typeface="宋体" pitchFamily="65" charset="-122"/>
              </a:rPr>
              <a:t>选择的否定”理解错误,陶渊明并没有否定孔子的人生选择,但先师遗训“忧道不忧贫”不易</a:t>
            </a:r>
            <a:r>
              <a:rPr dirty="0"/>
              <a:t/>
            </a:r>
            <a:br>
              <a:rPr dirty="0"/>
            </a:br>
            <a:r>
              <a:rPr lang="zh-CN" altLang="en-US" sz="1530" kern="0" dirty="0" smtClean="0">
                <a:solidFill>
                  <a:srgbClr val="000000"/>
                </a:solidFill>
                <a:latin typeface="Times New Roman" pitchFamily="65" charset="-122"/>
                <a:ea typeface="宋体" pitchFamily="65" charset="-122"/>
              </a:rPr>
              <a:t>实践,他更喜欢这种“耕种有时息,行者无问津”的农耕生活。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题考查分析诗歌形象的能力。结合诗句描绘画面,这两句着力描写田野的美景。答题时语言要流畅、优美。平畴:平旷的田野。远风:远处吹来的微风。此处指禾苗被微风吹拂。良苗:长势良好的禾苗。怀新:焕发生机。两句的大意是:微风习习来平野,秀苗茁壮日日新。(3)本题考查评价诗歌思想情感的能力。题干虽然只要求分析最后两句诗包含的思想情感,实际上要通观全诗,从全诗的角度来分析。这首诗中,陶渊明有感于先师遗训“忧道不忧贫”之不易实践,夹叙了田间劳动的欢愉,联想到古代隐士长沮、桀溺的操行,而深感忧道之人的难得,最后以掩门长吟“聊为陇亩民”作结。陶渊明一向把孔子视为先师,孔子说过的“忧道不忧贫”,他记在心里,但他更喜欢这种“耕种有时息,行者无问津”的农耕生活。陶渊明想成为长沮、桀溺那样的隐士。他的内心有挣扎,有焦虑,本想有所作为,世道却使他望而却步。他很失望,渐渐改变了想法,甘愿“长吟掩柴门,聊为陇亩民”。这将是他生命的归宿。所以陶渊明的思想情感比较复杂,归隐之情与济世之心矛盾交织。肛</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6.(2018浙江,19—20)阅读下面这首诗,回答问题。(8分)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送王昌龄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李 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漕水东去远,送君多暮情。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淹留野寺出,向背孤山明。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前望数千里,中无蒲稗生。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夕阳满舟楫,但爱微波清。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举酒林月上,解衣沙鸟鸣。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夜来莲花界</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,梦里金陵城。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叹息此离别,悠悠江海行。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莲花界:佛寺,诗中指洛阳白马寺。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(1)“淹留野寺出”一句中“淹留”的意思是</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,体现出诗人</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的心情。(2分)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(2)这首诗与柳永《雨霖铃》词都运用了点染手法,试赏析本诗的点染手法。(6分)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(1)久留(逗留)　依依不舍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(2)①“送君多暮情”句点出了伤别之情。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②“淹留野寺出”至“梦里金陵城”十句,层层铺写暮景,满篇幽淡惆怅,字字都是“暮情”,</a:t>
            </a:r>
            <a:r>
              <a:rPr dirty="0"/>
              <a:t/>
            </a:r>
            <a:br>
              <a:rPr dirty="0"/>
            </a:br>
            <a:r>
              <a:rPr lang="zh-CN" altLang="en-US" sz="1530" kern="0" dirty="0" smtClean="0">
                <a:solidFill>
                  <a:srgbClr val="000000"/>
                </a:solidFill>
                <a:latin typeface="Times New Roman" pitchFamily="65" charset="-122"/>
                <a:ea typeface="宋体" pitchFamily="65" charset="-122"/>
              </a:rPr>
              <a:t>有力渲染烘托了离情。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③结尾“叹息此离别”再次点明别离之情,“悠悠江海行”表达对朋友孤身远去的不舍。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23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(1)本题考查评价诗歌思想情感的能力。“淹留”一词在柳永的《八声甘州(对潇潇、</a:t>
            </a:r>
            <a:r>
              <a:rPr dirty="0"/>
              <a:t/>
            </a:r>
            <a:br>
              <a:rPr dirty="0"/>
            </a:br>
            <a:r>
              <a:rPr lang="zh-CN" altLang="en-US" sz="1530" kern="0" dirty="0" smtClean="0">
                <a:solidFill>
                  <a:srgbClr val="000000"/>
                </a:solidFill>
                <a:latin typeface="Times New Roman" pitchFamily="65" charset="-122"/>
                <a:ea typeface="宋体" pitchFamily="65" charset="-122"/>
              </a:rPr>
              <a:t>暮雨洒江天)》中出现过,“叹年来踪迹,何事苦淹留”。这两句是向自己发问,叹息这些年来</a:t>
            </a:r>
            <a:r>
              <a:rPr dirty="0"/>
              <a:t/>
            </a:r>
            <a:br>
              <a:rPr dirty="0"/>
            </a:br>
            <a:r>
              <a:rPr lang="zh-CN" altLang="en-US" sz="1530" kern="0" dirty="0" smtClean="0">
                <a:solidFill>
                  <a:srgbClr val="000000"/>
                </a:solidFill>
                <a:latin typeface="Times New Roman" pitchFamily="65" charset="-122"/>
                <a:ea typeface="宋体" pitchFamily="65" charset="-122"/>
              </a:rPr>
              <a:t>的行踪,为什么苦苦地长期停留在异乡,流露出不得已而淹留他乡的凄苦之情。本诗中的“淹</a:t>
            </a:r>
            <a:r>
              <a:rPr dirty="0"/>
              <a:t/>
            </a:r>
            <a:br>
              <a:rPr dirty="0"/>
            </a:br>
            <a:r>
              <a:rPr lang="zh-CN" altLang="en-US" sz="1530" kern="0" dirty="0" smtClean="0">
                <a:solidFill>
                  <a:srgbClr val="000000"/>
                </a:solidFill>
                <a:latin typeface="Times New Roman" pitchFamily="65" charset="-122"/>
                <a:ea typeface="宋体" pitchFamily="65" charset="-122"/>
              </a:rPr>
              <a:t>留”也是“长期停留”的意思,结合诗歌主题可知,表达了诗人的惜别之情。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(2)本题考查鉴赏诗歌表达技巧的能力。首先要了解点染这一表现手法,所谓“点”,就是点</a:t>
            </a:r>
            <a:r>
              <a:rPr dirty="0"/>
              <a:t/>
            </a:r>
            <a:br>
              <a:rPr dirty="0"/>
            </a:br>
            <a:r>
              <a:rPr lang="zh-CN" altLang="en-US" sz="1530" kern="0" dirty="0" smtClean="0">
                <a:solidFill>
                  <a:srgbClr val="000000"/>
                </a:solidFill>
                <a:latin typeface="Times New Roman" pitchFamily="65" charset="-122"/>
                <a:ea typeface="宋体" pitchFamily="65" charset="-122"/>
              </a:rPr>
              <a:t>明,将所要抒写的情感、道理,一语点明,使读者了然于胸;所谓“染”,就是渲染、烘托,即以具</a:t>
            </a:r>
            <a:r>
              <a:rPr dirty="0"/>
              <a:t/>
            </a:r>
            <a:br>
              <a:rPr dirty="0"/>
            </a:br>
            <a:r>
              <a:rPr lang="zh-CN" altLang="en-US" sz="1530" kern="0" dirty="0" smtClean="0">
                <a:solidFill>
                  <a:srgbClr val="000000"/>
                </a:solidFill>
                <a:latin typeface="Times New Roman" pitchFamily="65" charset="-122"/>
                <a:ea typeface="宋体" pitchFamily="65" charset="-122"/>
              </a:rPr>
              <a:t>体的事物、景物将所点明的情感、道理烘托出来,以便读者对其能更具体、更生动地把握。</a:t>
            </a:r>
            <a:r>
              <a:rPr dirty="0"/>
              <a:t/>
            </a:r>
            <a:br>
              <a:rPr dirty="0"/>
            </a:br>
            <a:r>
              <a:rPr lang="zh-CN" altLang="en-US" sz="1530" kern="0" dirty="0" smtClean="0">
                <a:solidFill>
                  <a:srgbClr val="000000"/>
                </a:solidFill>
                <a:latin typeface="Times New Roman" pitchFamily="65" charset="-122"/>
                <a:ea typeface="宋体" pitchFamily="65" charset="-122"/>
              </a:rPr>
              <a:t>然后了解柳永《雨霖铃》中点染手法的使用。柳永《雨霖铃》下阕,举笔便点明离别的冷</a:t>
            </a:r>
            <a:r>
              <a:rPr dirty="0"/>
              <a:t/>
            </a:r>
            <a:br>
              <a:rPr dirty="0"/>
            </a:br>
            <a:r>
              <a:rPr lang="zh-CN" altLang="en-US" sz="1530" kern="0" dirty="0" smtClean="0">
                <a:solidFill>
                  <a:srgbClr val="000000"/>
                </a:solidFill>
                <a:latin typeface="Times New Roman" pitchFamily="65" charset="-122"/>
                <a:ea typeface="宋体" pitchFamily="65" charset="-122"/>
              </a:rPr>
              <a:t>落、凄清,接着便以“清秋”作第一重渲染,再用“杨柳岸、晓风残月”作第二重渲染,其冷</a:t>
            </a:r>
            <a:r>
              <a:rPr dirty="0"/>
              <a:t/>
            </a:r>
            <a:br>
              <a:rPr dirty="0"/>
            </a:br>
            <a:r>
              <a:rPr lang="zh-CN" altLang="en-US" sz="1530" kern="0" dirty="0" smtClean="0">
                <a:solidFill>
                  <a:srgbClr val="000000"/>
                </a:solidFill>
                <a:latin typeface="Times New Roman" pitchFamily="65" charset="-122"/>
                <a:ea typeface="宋体" pitchFamily="65" charset="-122"/>
              </a:rPr>
              <a:t>落、凄清的气氛便具体可感了。李颀《送王昌龄》一诗中,第二句就点明了“暮情”,接着从</a:t>
            </a:r>
            <a:r>
              <a:rPr dirty="0"/>
              <a:t/>
            </a:r>
            <a:br>
              <a:rPr dirty="0"/>
            </a:br>
            <a:r>
              <a:rPr lang="zh-CN" altLang="en-US" sz="1530" kern="0" dirty="0" smtClean="0">
                <a:solidFill>
                  <a:srgbClr val="000000"/>
                </a:solidFill>
                <a:latin typeface="Times New Roman" pitchFamily="65" charset="-122"/>
                <a:ea typeface="宋体" pitchFamily="65" charset="-122"/>
              </a:rPr>
              <a:t>第三句至第十二句运用景物描写,着力渲染了这种“暮情”,结尾“叹息此离别”再次点明离</a:t>
            </a:r>
            <a:r>
              <a:rPr dirty="0"/>
              <a:t/>
            </a:r>
            <a:br>
              <a:rPr dirty="0"/>
            </a:br>
            <a:r>
              <a:rPr lang="zh-CN" altLang="en-US" sz="1530" kern="0" dirty="0" smtClean="0">
                <a:solidFill>
                  <a:srgbClr val="000000"/>
                </a:solidFill>
                <a:latin typeface="Times New Roman" pitchFamily="65" charset="-122"/>
                <a:ea typeface="宋体" pitchFamily="65" charset="-122"/>
              </a:rPr>
              <a:t>别之情。点染手法鲜明。</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(1)表现:把酒当春,绕道送客,常去赏花。原因:长期得不到升迁,怀才不遇;喜欢自然山水。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(2)对刘禹锡诗歌艺术的钦佩之情;对刘禹锡目前境况的同情之感;对自己能感知对方心意的知</a:t>
            </a:r>
            <a:r>
              <a:rPr dirty="0"/>
              <a:t/>
            </a:r>
            <a:br>
              <a:rPr dirty="0"/>
            </a:br>
            <a:r>
              <a:rPr lang="zh-CN" altLang="en-US" sz="1530" kern="0" dirty="0" smtClean="0">
                <a:solidFill>
                  <a:srgbClr val="000000"/>
                </a:solidFill>
                <a:latin typeface="Times New Roman" pitchFamily="65" charset="-122"/>
                <a:ea typeface="宋体" pitchFamily="65" charset="-122"/>
              </a:rPr>
              <a:t>音之许。</a:t>
            </a:r>
            <a:endParaRPr lang="zh-CN" altLang="en-US" dirty="0"/>
          </a:p>
        </p:txBody>
      </p:sp>
      <p:sp>
        <p:nvSpPr>
          <p:cNvPr id="3" name="TextBox 2"/>
          <p:cNvSpPr txBox="1"/>
          <p:nvPr/>
        </p:nvSpPr>
        <p:spPr>
          <a:xfrm>
            <a:off x="539750" y="2205823"/>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(1)本题考查概括分析诗歌相关内容的能力。由“闲向春风倒酒瓶”“送客特过沙口</a:t>
            </a:r>
            <a:r>
              <a:rPr dirty="0"/>
              <a:t/>
            </a:r>
            <a:br>
              <a:rPr dirty="0"/>
            </a:br>
            <a:r>
              <a:rPr lang="zh-CN" altLang="en-US" sz="1530" kern="0" dirty="0" smtClean="0">
                <a:solidFill>
                  <a:srgbClr val="000000"/>
                </a:solidFill>
                <a:latin typeface="Times New Roman" pitchFamily="65" charset="-122"/>
                <a:ea typeface="宋体" pitchFamily="65" charset="-122"/>
              </a:rPr>
              <a:t>堰”“看花多上水心亭”三句可概括出刘禹锡“闲”的表现。由首句“别离已久犹为郡”</a:t>
            </a:r>
            <a:r>
              <a:rPr dirty="0"/>
              <a:t/>
            </a:r>
            <a:br>
              <a:rPr dirty="0"/>
            </a:br>
            <a:r>
              <a:rPr lang="zh-CN" altLang="en-US" sz="1530" kern="0" dirty="0" smtClean="0">
                <a:solidFill>
                  <a:srgbClr val="000000"/>
                </a:solidFill>
                <a:latin typeface="Times New Roman" pitchFamily="65" charset="-122"/>
                <a:ea typeface="宋体" pitchFamily="65" charset="-122"/>
              </a:rPr>
              <a:t>可推知他如此之“闲”的原因除了热爱自然山水,还有长期得不到升迁。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(2)本题考查赏析诗歌思想情感的能力。从“诗情应更远”可看出刘禹锡诗歌水平更高,表达</a:t>
            </a:r>
            <a:r>
              <a:rPr dirty="0"/>
              <a:t/>
            </a:r>
            <a:br>
              <a:rPr dirty="0"/>
            </a:br>
            <a:r>
              <a:rPr lang="zh-CN" altLang="en-US" sz="1530" kern="0" dirty="0" smtClean="0">
                <a:solidFill>
                  <a:srgbClr val="000000"/>
                </a:solidFill>
                <a:latin typeface="Times New Roman" pitchFamily="65" charset="-122"/>
                <a:ea typeface="宋体" pitchFamily="65" charset="-122"/>
              </a:rPr>
              <a:t>诗人由衷的钦佩之情;从“醉中高咏”可看出刘禹锡境况悲凉,诗人对此深表同情;从“有谁</a:t>
            </a:r>
            <a:r>
              <a:rPr dirty="0"/>
              <a:t/>
            </a:r>
            <a:br>
              <a:rPr dirty="0"/>
            </a:br>
            <a:r>
              <a:rPr lang="zh-CN" altLang="en-US" sz="1530" kern="0" dirty="0" smtClean="0">
                <a:solidFill>
                  <a:srgbClr val="000000"/>
                </a:solidFill>
                <a:latin typeface="Times New Roman" pitchFamily="65" charset="-122"/>
                <a:ea typeface="宋体" pitchFamily="65" charset="-122"/>
              </a:rPr>
              <a:t>听”可看出诗人认为自己能成为刘禹锡的知音。</a:t>
            </a:r>
            <a:endParaRPr lang="zh-CN" altLang="en-US" dirty="0"/>
          </a:p>
        </p:txBody>
      </p:sp>
      <p:sp>
        <p:nvSpPr>
          <p:cNvPr id="4" name="TextBox 2"/>
          <p:cNvSpPr txBox="1"/>
          <p:nvPr/>
        </p:nvSpPr>
        <p:spPr>
          <a:xfrm>
            <a:off x="539750" y="4348963"/>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概括分析诗歌内容四步骤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第一步,通读全诗,把握情感;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第二步,对应诗句,了解句意;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第三步,筛关键词,概括内容;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第四步,根据句意,简要分析。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4912037"/>
            <a:chOff x="539750" y="1080000"/>
            <a:chExt cx="8127250" cy="4912037"/>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7.(2017山东,14)阅读下面的唐诗,回答问题。(8分)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早上五盘岭</a:t>
              </a:r>
              <a:r>
                <a:rPr lang="zh-CN" altLang="en-US" sz="1152" kern="0" baseline="59000" dirty="0" smtClean="0">
                  <a:solidFill>
                    <a:srgbClr val="000000"/>
                  </a:solidFill>
                  <a:latin typeface="Times New Roman" pitchFamily="65" charset="-122"/>
                  <a:ea typeface="宋体" pitchFamily="65"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岑 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平旦驱驷马,旷然出五盘</a:t>
              </a:r>
              <a:r>
                <a:rPr lang="zh-CN" altLang="en-US" sz="1152" kern="0" baseline="5900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江回两崖斗,日隐群峰攒。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苍翠烟景曙,森沉云树寒。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松疏露孤驿,花密藏回滩。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栈道溪雨滑,畬田原草干。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此行为知己,不觉蜀道难。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①唐代宗大历元年(766)春,岑参作为僚属随剑南西川节度使杜鸿渐入蜀平乱,途径五盘</a:t>
              </a:r>
              <a:r>
                <a:rPr dirty="0"/>
                <a:t/>
              </a:r>
              <a:br>
                <a:rPr dirty="0"/>
              </a:br>
              <a:r>
                <a:rPr lang="zh-CN" altLang="en-US" sz="1530" kern="0" dirty="0" smtClean="0">
                  <a:solidFill>
                    <a:srgbClr val="000000"/>
                  </a:solidFill>
                  <a:latin typeface="Times New Roman" pitchFamily="65" charset="-122"/>
                  <a:ea typeface="宋体" pitchFamily="65" charset="-122"/>
                </a:rPr>
                <a:t>岭时作。五盘岭:秦、蜀交界处峻岭,其山道曲折盘旋,故名。②出五盘:攀越五盘山道登上山巅。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(1)“江回两崖斗,日隐群峰攒”中的“斗”“攒”两字,生动传神,所写景物特征鲜明,请作简</a:t>
              </a:r>
              <a:r>
                <a:rPr dirty="0"/>
                <a:t/>
              </a:r>
              <a:br>
                <a:rPr dirty="0"/>
              </a:br>
              <a:r>
                <a:rPr lang="zh-CN" altLang="en-US" sz="1530" kern="0" dirty="0" smtClean="0">
                  <a:solidFill>
                    <a:srgbClr val="000000"/>
                  </a:solidFill>
                  <a:latin typeface="Times New Roman" pitchFamily="65" charset="-122"/>
                  <a:ea typeface="宋体" pitchFamily="65" charset="-122"/>
                </a:rPr>
                <a:t>要分析。(4分)</a:t>
              </a:r>
              <a:endParaRPr lang="zh-CN" altLang="en-US" dirty="0"/>
            </a:p>
          </p:txBody>
        </p:sp>
        <p:sp>
          <p:nvSpPr>
            <p:cNvPr id="3" name="TextBox 2"/>
            <p:cNvSpPr txBox="1"/>
            <p:nvPr/>
          </p:nvSpPr>
          <p:spPr>
            <a:xfrm>
              <a:off x="539750" y="5638863"/>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(2)蜀道历来以艰险著称,为什么诗人却说“不觉蜀道难”?请结合全诗,谈谈你的理解。(4分)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(1)①“斗”字,描写两岸崖石耸峙欲错,犹如两兽相斗,凸显了江崖陡峭、峥嵘之势。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②“攒”字,描写群峰相连,层次莫辨,仿佛聚在一起,刻画了峰峦密集、重叠之态。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(2)①诗人入蜀是为报知己,为平蜀乱,虽然途中山峦重叠、险滩暗藏,但不觉艰险。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②诗人登上山顶后,心旷神怡,因此所观之景虽奇险但他感觉富有情趣。</a:t>
            </a:r>
            <a:endParaRPr lang="zh-CN" altLang="en-US" dirty="0"/>
          </a:p>
        </p:txBody>
      </p:sp>
      <p:sp>
        <p:nvSpPr>
          <p:cNvPr id="3" name="TextBox 2"/>
          <p:cNvSpPr txBox="1"/>
          <p:nvPr/>
        </p:nvSpPr>
        <p:spPr>
          <a:xfrm>
            <a:off x="539750" y="2563013"/>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(1)本题考查鉴赏诗歌语言的能力。解答此题,可按照阐释词义、明确表现手法、描绘</a:t>
            </a:r>
            <a:r>
              <a:rPr dirty="0"/>
              <a:t/>
            </a:r>
            <a:br>
              <a:rPr dirty="0"/>
            </a:br>
            <a:r>
              <a:rPr lang="zh-CN" altLang="en-US" sz="1530" kern="0" dirty="0" smtClean="0">
                <a:solidFill>
                  <a:srgbClr val="000000"/>
                </a:solidFill>
                <a:latin typeface="Times New Roman" pitchFamily="65" charset="-122"/>
                <a:ea typeface="宋体" pitchFamily="65" charset="-122"/>
              </a:rPr>
              <a:t>“斗”“攒”所展现的图景、概括景物特征四个步骤进行。“斗”“攒”两字都用了拟人</a:t>
            </a:r>
            <a:r>
              <a:rPr dirty="0"/>
              <a:t/>
            </a:r>
            <a:br>
              <a:rPr dirty="0"/>
            </a:br>
            <a:r>
              <a:rPr lang="zh-CN" altLang="en-US" sz="1530" kern="0" dirty="0" smtClean="0">
                <a:solidFill>
                  <a:srgbClr val="000000"/>
                </a:solidFill>
                <a:latin typeface="Times New Roman" pitchFamily="65" charset="-122"/>
                <a:ea typeface="宋体" pitchFamily="65" charset="-122"/>
              </a:rPr>
              <a:t>的修辞手法,“斗”字将高耸的山崖人格化,江流回转曲折,两岸山崖遥望对峙,如同相互争斗</a:t>
            </a:r>
            <a:r>
              <a:rPr dirty="0"/>
              <a:t/>
            </a:r>
            <a:br>
              <a:rPr dirty="0"/>
            </a:br>
            <a:r>
              <a:rPr lang="zh-CN" altLang="en-US" sz="1530" kern="0" dirty="0" smtClean="0">
                <a:solidFill>
                  <a:srgbClr val="000000"/>
                </a:solidFill>
                <a:latin typeface="Times New Roman" pitchFamily="65" charset="-122"/>
                <a:ea typeface="宋体" pitchFamily="65" charset="-122"/>
              </a:rPr>
              <a:t>一样;而“攒”字将群峰人格化,描绘了太阳被遮挡时群峰聚集的画面。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(2)本题考查鉴赏诗歌思想内容的能力。通读全诗,可知主要有两方面的内容:一是蜀道沿途景</a:t>
            </a:r>
            <a:r>
              <a:rPr dirty="0"/>
              <a:t/>
            </a:r>
            <a:br>
              <a:rPr dirty="0"/>
            </a:br>
            <a:r>
              <a:rPr lang="zh-CN" altLang="en-US" sz="1530" kern="0" dirty="0" smtClean="0">
                <a:solidFill>
                  <a:srgbClr val="000000"/>
                </a:solidFill>
                <a:latin typeface="Times New Roman" pitchFamily="65" charset="-122"/>
                <a:ea typeface="宋体" pitchFamily="65" charset="-122"/>
              </a:rPr>
              <a:t>色优美,二是诗人报友急切。回答此题时,从以上两个方面入手,结合诗句简要分析即可。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8.(2017天津,14)阅读下面的宋诗,按要求作答。(8分)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太湖恬亭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[宋]王安石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槛临溪上绿阴围,溪岸高低入翠微。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日落断桥人独立,水涵幽树鸟相依。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清游始觉心无累,静处谁知世有机。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更待夜深同徙倚</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,秋风斜月钓舟归。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徙倚:徘徊,流连不去。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(1)第二联描绘了怎样的画面?(2分)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(2)简析第三联所表现的诗人心境。(3分)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(3)尾联运用了多种艺术手法,任选一种加以简析。(3分)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(1)人景相融的宁静画面:断桥边夕阳西下,树影倒映水中,鸟雀在枝头相互依偎,诗人独</a:t>
            </a:r>
            <a:r>
              <a:rPr dirty="0"/>
              <a:t/>
            </a:r>
            <a:br>
              <a:rPr dirty="0"/>
            </a:br>
            <a:r>
              <a:rPr lang="zh-CN" altLang="en-US" sz="1530" kern="0" dirty="0" smtClean="0">
                <a:solidFill>
                  <a:srgbClr val="000000"/>
                </a:solidFill>
                <a:latin typeface="Times New Roman" pitchFamily="65" charset="-122"/>
                <a:ea typeface="宋体" pitchFamily="65" charset="-122"/>
              </a:rPr>
              <a:t>自欣赏美景。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(2)正因为能“清游”“静处”,享受清幽美景,诗人才能放下身边的俗事,觉得心无挂碍。表</a:t>
            </a:r>
            <a:r>
              <a:rPr dirty="0"/>
              <a:t/>
            </a:r>
            <a:br>
              <a:rPr dirty="0"/>
            </a:br>
            <a:r>
              <a:rPr lang="zh-CN" altLang="en-US" sz="1530" kern="0" dirty="0" smtClean="0">
                <a:solidFill>
                  <a:srgbClr val="000000"/>
                </a:solidFill>
                <a:latin typeface="Times New Roman" pitchFamily="65" charset="-122"/>
                <a:ea typeface="宋体" pitchFamily="65" charset="-122"/>
              </a:rPr>
              <a:t>现了诗人宅心事外,与世相忘的闲适之心。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(3)①虚写。“夜深同徙倚,秋风斜月钓舟归”是诗人想象的情景,这样写呈现了清幽闲逸的意</a:t>
            </a:r>
            <a:r>
              <a:rPr dirty="0"/>
              <a:t/>
            </a:r>
            <a:br>
              <a:rPr dirty="0"/>
            </a:br>
            <a:r>
              <a:rPr lang="zh-CN" altLang="en-US" sz="1530" kern="0" dirty="0" smtClean="0">
                <a:solidFill>
                  <a:srgbClr val="000000"/>
                </a:solidFill>
                <a:latin typeface="Times New Roman" pitchFamily="65" charset="-122"/>
                <a:ea typeface="宋体" pitchFamily="65" charset="-122"/>
              </a:rPr>
              <a:t>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②以景结情。描绘“夜深同徙倚,秋风斜月钓舟归”的画面,寄托了诗人的闲适之情,使全诗韵</a:t>
            </a:r>
            <a:r>
              <a:rPr dirty="0"/>
              <a:t/>
            </a:r>
            <a:br>
              <a:rPr dirty="0"/>
            </a:br>
            <a:r>
              <a:rPr lang="zh-CN" altLang="en-US" sz="1530" kern="0" dirty="0" smtClean="0">
                <a:solidFill>
                  <a:srgbClr val="000000"/>
                </a:solidFill>
                <a:latin typeface="Times New Roman" pitchFamily="65" charset="-122"/>
                <a:ea typeface="宋体" pitchFamily="65" charset="-122"/>
              </a:rPr>
              <a:t>味悠长。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③情景交融(借景抒情)。闲适之情与“夜深同徙倚,秋风斜月钓舟归”之景交融,使情感表达</a:t>
            </a:r>
            <a:r>
              <a:rPr dirty="0"/>
              <a:t/>
            </a:r>
            <a:br>
              <a:rPr dirty="0"/>
            </a:br>
            <a:r>
              <a:rPr lang="zh-CN" altLang="en-US" sz="1530" kern="0" dirty="0" smtClean="0">
                <a:solidFill>
                  <a:srgbClr val="000000"/>
                </a:solidFill>
                <a:latin typeface="Times New Roman" pitchFamily="65" charset="-122"/>
                <a:ea typeface="宋体" pitchFamily="65" charset="-122"/>
              </a:rPr>
              <a:t>含蓄深长。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(任选一种)</a:t>
            </a:r>
            <a:endParaRPr lang="zh-CN" altLang="en-US" dirty="0"/>
          </a:p>
        </p:txBody>
      </p:sp>
      <p:sp>
        <p:nvSpPr>
          <p:cNvPr id="3" name="TextBox 2"/>
          <p:cNvSpPr txBox="1"/>
          <p:nvPr/>
        </p:nvSpPr>
        <p:spPr>
          <a:xfrm>
            <a:off x="539750" y="499190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(1)本题考查分析诗歌形象的能力。结合第二联的日、桥、水、树、鸟等意象,描述画</a:t>
            </a:r>
            <a:r>
              <a:rPr dirty="0"/>
              <a:t/>
            </a:r>
            <a:br>
              <a:rPr dirty="0"/>
            </a:br>
            <a:r>
              <a:rPr lang="zh-CN" altLang="en-US" sz="1530" kern="0" dirty="0" smtClean="0">
                <a:solidFill>
                  <a:srgbClr val="000000"/>
                </a:solidFill>
                <a:latin typeface="Times New Roman" pitchFamily="65" charset="-122"/>
                <a:ea typeface="宋体" pitchFamily="65" charset="-122"/>
              </a:rPr>
              <a:t>面内容,人景合一,画面宁静、和谐。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(2)本题考查赏析诗歌思想情感的能力。诗人陶醉于清幽的美景之中,心中没有了世俗事务的</a:t>
            </a:r>
            <a:r>
              <a:rPr dirty="0"/>
              <a:t/>
            </a:r>
            <a:br>
              <a:rPr dirty="0"/>
            </a:br>
            <a:r>
              <a:rPr lang="zh-CN" altLang="en-US" sz="1530" kern="0" dirty="0" smtClean="0">
                <a:solidFill>
                  <a:srgbClr val="000000"/>
                </a:solidFill>
                <a:latin typeface="Times New Roman" pitchFamily="65" charset="-122"/>
                <a:ea typeface="宋体" pitchFamily="65" charset="-122"/>
              </a:rPr>
              <a:t>困扰,更放下了争名夺利的机巧之心,与世无争,物我两忘。</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审题方法</a:t>
            </a:r>
            <a:r>
              <a:rPr lang="zh-CN" altLang="en-US" sz="1530" kern="0" dirty="0" smtClean="0">
                <a:solidFill>
                  <a:srgbClr val="000000"/>
                </a:solidFill>
                <a:latin typeface="Times New Roman" pitchFamily="65" charset="-122"/>
                <a:ea typeface="宋体" pitchFamily="65" charset="-122"/>
              </a:rPr>
              <a:t>　对诗歌情感的分析注意从诗歌的抒情方式和诗歌中的重点词语入手。此诗是王</a:t>
            </a:r>
            <a:r>
              <a:rPr dirty="0"/>
              <a:t/>
            </a:r>
            <a:br>
              <a:rPr dirty="0"/>
            </a:br>
            <a:r>
              <a:rPr lang="zh-CN" altLang="en-US" sz="1530" kern="0" dirty="0" smtClean="0">
                <a:solidFill>
                  <a:srgbClr val="000000"/>
                </a:solidFill>
                <a:latin typeface="Times New Roman" pitchFamily="65" charset="-122"/>
                <a:ea typeface="宋体" pitchFamily="65" charset="-122"/>
              </a:rPr>
              <a:t>安石的诗歌,表明情感的词语是“无累”“有机”,所以从词语的角度找到突破口。有时可借</a:t>
            </a:r>
            <a:r>
              <a:rPr dirty="0"/>
              <a:t/>
            </a:r>
            <a:br>
              <a:rPr dirty="0"/>
            </a:br>
            <a:r>
              <a:rPr lang="zh-CN" altLang="en-US" sz="1530" kern="0" dirty="0" smtClean="0">
                <a:solidFill>
                  <a:srgbClr val="000000"/>
                </a:solidFill>
                <a:latin typeface="Times New Roman" pitchFamily="65" charset="-122"/>
                <a:ea typeface="宋体" pitchFamily="65" charset="-122"/>
              </a:rPr>
              <a:t>助抒情方式进行分析,若是借景抒情,必须理解体会画面的特点,进而概括情感。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(3)本题考查赏析诗歌艺术手法的能力。“更待”一词为“再等到”,由此可知,此句为想象之</a:t>
            </a:r>
            <a:r>
              <a:rPr dirty="0"/>
              <a:t/>
            </a:r>
            <a:br>
              <a:rPr dirty="0"/>
            </a:br>
            <a:r>
              <a:rPr lang="zh-CN" altLang="en-US" sz="1530" kern="0" dirty="0" smtClean="0">
                <a:solidFill>
                  <a:srgbClr val="000000"/>
                </a:solidFill>
                <a:latin typeface="Times New Roman" pitchFamily="65" charset="-122"/>
                <a:ea typeface="宋体" pitchFamily="65" charset="-122"/>
              </a:rPr>
              <a:t>景,想象了一派清幽闲逸的景色。“秋风斜月钓舟归”是以景结情,区别于其他诗词的直抒胸</a:t>
            </a:r>
            <a:r>
              <a:rPr dirty="0"/>
              <a:t/>
            </a:r>
            <a:br>
              <a:rPr dirty="0"/>
            </a:br>
            <a:r>
              <a:rPr lang="zh-CN" altLang="en-US" sz="1530" kern="0" dirty="0" smtClean="0">
                <a:solidFill>
                  <a:srgbClr val="000000"/>
                </a:solidFill>
                <a:latin typeface="Times New Roman" pitchFamily="65" charset="-122"/>
                <a:ea typeface="宋体" pitchFamily="65" charset="-122"/>
              </a:rPr>
              <a:t>臆式作结,言有尽而意无穷。同时情景交融,“闲适”之情与“清幽”之景相融合,使情感表达</a:t>
            </a:r>
            <a:r>
              <a:rPr dirty="0"/>
              <a:t/>
            </a:r>
            <a:br>
              <a:rPr dirty="0"/>
            </a:br>
            <a:r>
              <a:rPr lang="zh-CN" altLang="en-US" sz="1530" kern="0" dirty="0" smtClean="0">
                <a:solidFill>
                  <a:srgbClr val="000000"/>
                </a:solidFill>
                <a:latin typeface="Times New Roman" pitchFamily="65" charset="-122"/>
                <a:ea typeface="宋体" pitchFamily="65" charset="-122"/>
              </a:rPr>
              <a:t>含蓄深长。</a:t>
            </a:r>
            <a:endParaRPr lang="zh-CN" altLang="en-US" dirty="0"/>
          </a:p>
        </p:txBody>
      </p:sp>
      <p:sp>
        <p:nvSpPr>
          <p:cNvPr id="3" name="TextBox 2"/>
          <p:cNvSpPr txBox="1"/>
          <p:nvPr/>
        </p:nvSpPr>
        <p:spPr>
          <a:xfrm>
            <a:off x="539750" y="3563145"/>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疑难突破</a:t>
            </a:r>
            <a:r>
              <a:rPr lang="zh-CN" altLang="en-US" sz="1530" kern="0" dirty="0" smtClean="0">
                <a:solidFill>
                  <a:srgbClr val="000000"/>
                </a:solidFill>
                <a:latin typeface="Times New Roman" pitchFamily="65" charset="-122"/>
                <a:ea typeface="宋体" pitchFamily="65" charset="-122"/>
              </a:rPr>
              <a:t>　诗歌的艺术手法主要有表现手法和修辞手法。表现手法主要有烘托、以动写</a:t>
            </a:r>
            <a:r>
              <a:rPr dirty="0"/>
              <a:t/>
            </a:r>
            <a:br>
              <a:rPr dirty="0"/>
            </a:br>
            <a:r>
              <a:rPr lang="zh-CN" altLang="en-US" sz="1530" kern="0" dirty="0" smtClean="0">
                <a:solidFill>
                  <a:srgbClr val="000000"/>
                </a:solidFill>
                <a:latin typeface="Times New Roman" pitchFamily="65" charset="-122"/>
                <a:ea typeface="宋体" pitchFamily="65" charset="-122"/>
              </a:rPr>
              <a:t>静、虚实结合、先抑后扬、直抒胸臆、借景抒情、即事感怀、托物言志、怀古伤今等。修</a:t>
            </a:r>
            <a:r>
              <a:rPr dirty="0"/>
              <a:t/>
            </a:r>
            <a:br>
              <a:rPr dirty="0"/>
            </a:br>
            <a:r>
              <a:rPr lang="zh-CN" altLang="en-US" sz="1530" kern="0" dirty="0" smtClean="0">
                <a:solidFill>
                  <a:srgbClr val="000000"/>
                </a:solidFill>
                <a:latin typeface="Times New Roman" pitchFamily="65" charset="-122"/>
                <a:ea typeface="宋体" pitchFamily="65" charset="-122"/>
              </a:rPr>
              <a:t>辞手法主要有比喻、拟人、对偶、借代、设问、反问等。一般而言,表现手法和修辞手法集</a:t>
            </a:r>
            <a:r>
              <a:rPr dirty="0"/>
              <a:t/>
            </a:r>
            <a:br>
              <a:rPr dirty="0"/>
            </a:br>
            <a:r>
              <a:rPr lang="zh-CN" altLang="en-US" sz="1530" kern="0" dirty="0" smtClean="0">
                <a:solidFill>
                  <a:srgbClr val="000000"/>
                </a:solidFill>
                <a:latin typeface="Times New Roman" pitchFamily="65" charset="-122"/>
                <a:ea typeface="宋体" pitchFamily="65" charset="-122"/>
              </a:rPr>
              <a:t>中在某一联诗句中,答题时要先答出手法,再结合诗歌内容分析为什么是这种手法,最后分析艺</a:t>
            </a:r>
            <a:r>
              <a:rPr dirty="0"/>
              <a:t/>
            </a:r>
            <a:br>
              <a:rPr dirty="0"/>
            </a:br>
            <a:r>
              <a:rPr lang="zh-CN" altLang="en-US" sz="1530" kern="0" dirty="0" smtClean="0">
                <a:solidFill>
                  <a:srgbClr val="000000"/>
                </a:solidFill>
                <a:latin typeface="Times New Roman" pitchFamily="65" charset="-122"/>
                <a:ea typeface="宋体" pitchFamily="65" charset="-122"/>
              </a:rPr>
              <a:t>术效果。</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9.(2017课标全国Ⅰ,14—15)阅读下面这首宋诗,完成(1)—(2)题。(11分)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礼部贡院阅进士就试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欧阳修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紫案焚香暖吹轻,广庭清晓席群英。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无哗战士衔枚勇,下笔春蚕食叶声。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乡里献贤先德行,朝廷列爵待公卿。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自惭衰病心神耗,赖有群公鉴裁精。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(1)下列对这首诗的赏析,不恰当的两项是(5分)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A.诗的第一句写出了考场肃穆而又怡人的环境,衬托出作者的喜悦心情。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B.第三句重点在表现考生们奋勇争先、一往无前,所以把他们比作战士。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C.参加礼部考试的考生都由各地选送而来,道德品行是选送的首要依据。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D.朝廷对考生寄予了殷切的期望,希望他们能够成长为国家的栋梁之材。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E.作者承认自己体弱多病的事实,表示选材工作要依靠其他考官来完成。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(2)本诗的第四句“下笔春蚕食叶声”广受后世称道,请赏析这一句的精妙之处。(6分)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(1)BE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(2)①用春蚕食叶描摹考场内考生落笔纸上的声响,生动贴切;②动中见静,越发见出考场的庄</a:t>
            </a:r>
            <a:r>
              <a:rPr dirty="0"/>
              <a:t/>
            </a:r>
            <a:br>
              <a:rPr dirty="0"/>
            </a:br>
            <a:r>
              <a:rPr lang="zh-CN" altLang="en-US" sz="1530" kern="0" dirty="0" smtClean="0">
                <a:solidFill>
                  <a:srgbClr val="000000"/>
                </a:solidFill>
                <a:latin typeface="Times New Roman" pitchFamily="65" charset="-122"/>
                <a:ea typeface="宋体" pitchFamily="65" charset="-122"/>
              </a:rPr>
              <a:t>严寂静;③强化作者充满希望的喜悦之情。</a:t>
            </a:r>
            <a:endParaRPr lang="zh-CN" altLang="en-US" dirty="0"/>
          </a:p>
        </p:txBody>
      </p:sp>
      <p:sp>
        <p:nvSpPr>
          <p:cNvPr id="3" name="TextBox 2"/>
          <p:cNvSpPr txBox="1"/>
          <p:nvPr/>
        </p:nvSpPr>
        <p:spPr>
          <a:xfrm>
            <a:off x="539750" y="2205823"/>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(1)本题考查鉴赏诗歌的形象、表达技巧、思想内容的能力。B项,“重点在表现考生</a:t>
            </a:r>
            <a:r>
              <a:rPr dirty="0"/>
              <a:t/>
            </a:r>
            <a:br>
              <a:rPr dirty="0"/>
            </a:br>
            <a:r>
              <a:rPr lang="zh-CN" altLang="en-US" sz="1530" kern="0" dirty="0" smtClean="0">
                <a:solidFill>
                  <a:srgbClr val="000000"/>
                </a:solidFill>
                <a:latin typeface="Times New Roman" pitchFamily="65" charset="-122"/>
                <a:ea typeface="宋体" pitchFamily="65" charset="-122"/>
              </a:rPr>
              <a:t>们奋勇争先、一往无前”说法错误。古代行军时士卒口中衔枚,以防喧哗。诗歌的第三句用</a:t>
            </a:r>
            <a:r>
              <a:rPr dirty="0"/>
              <a:t/>
            </a:r>
            <a:br>
              <a:rPr dirty="0"/>
            </a:br>
            <a:r>
              <a:rPr lang="zh-CN" altLang="en-US" sz="1530" kern="0" dirty="0" smtClean="0">
                <a:solidFill>
                  <a:srgbClr val="000000"/>
                </a:solidFill>
                <a:latin typeface="Times New Roman" pitchFamily="65" charset="-122"/>
                <a:ea typeface="宋体" pitchFamily="65" charset="-122"/>
              </a:rPr>
              <a:t>“衔枚”来形容考生安静的状态,不是写考生的奋勇争先。E项,诗歌的尾联是作者自谦的话,</a:t>
            </a:r>
            <a:r>
              <a:rPr dirty="0"/>
              <a:t/>
            </a:r>
            <a:br>
              <a:rPr dirty="0"/>
            </a:br>
            <a:r>
              <a:rPr lang="zh-CN" altLang="en-US" sz="1530" kern="0" dirty="0" smtClean="0">
                <a:solidFill>
                  <a:srgbClr val="000000"/>
                </a:solidFill>
                <a:latin typeface="Times New Roman" pitchFamily="65" charset="-122"/>
                <a:ea typeface="宋体" pitchFamily="65" charset="-122"/>
              </a:rPr>
              <a:t>表现了他对同僚的谆谆嘱托,透露出一种惜才爱才的真挚感情,也表达了为国选才的责任感和</a:t>
            </a:r>
            <a:r>
              <a:rPr dirty="0"/>
              <a:t/>
            </a:r>
            <a:br>
              <a:rPr dirty="0"/>
            </a:br>
            <a:r>
              <a:rPr lang="zh-CN" altLang="en-US" sz="1530" kern="0" dirty="0" smtClean="0">
                <a:solidFill>
                  <a:srgbClr val="000000"/>
                </a:solidFill>
                <a:latin typeface="Times New Roman" pitchFamily="65" charset="-122"/>
                <a:ea typeface="宋体" pitchFamily="65" charset="-122"/>
              </a:rPr>
              <a:t>使命感,不是说作者自己真的体弱多病。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(2)本题考查鉴赏诗歌的语言、表达技巧、思想内容的能力。可以从诗歌描写的内容和使用</a:t>
            </a:r>
            <a:r>
              <a:rPr dirty="0"/>
              <a:t/>
            </a:r>
            <a:br>
              <a:rPr dirty="0"/>
            </a:br>
            <a:r>
              <a:rPr lang="zh-CN" altLang="en-US" sz="1530" kern="0" dirty="0" smtClean="0">
                <a:solidFill>
                  <a:srgbClr val="000000"/>
                </a:solidFill>
                <a:latin typeface="Times New Roman" pitchFamily="65" charset="-122"/>
                <a:ea typeface="宋体" pitchFamily="65" charset="-122"/>
              </a:rPr>
              <a:t>的手法入手分析。这句诗可以拆分为“下笔”“春蚕食叶声”两部分,思考两者的联系,可知</a:t>
            </a:r>
            <a:r>
              <a:rPr dirty="0"/>
              <a:t/>
            </a:r>
            <a:br>
              <a:rPr dirty="0"/>
            </a:br>
            <a:r>
              <a:rPr lang="zh-CN" altLang="en-US" sz="1530" kern="0" dirty="0" smtClean="0">
                <a:solidFill>
                  <a:srgbClr val="000000"/>
                </a:solidFill>
                <a:latin typeface="Times New Roman" pitchFamily="65" charset="-122"/>
                <a:ea typeface="宋体" pitchFamily="65" charset="-122"/>
              </a:rPr>
              <a:t>诗句使用了比喻的修辞手法,用“春蚕食叶声”来比喻考生下笔写字的声音,以此表现作者的</a:t>
            </a:r>
            <a:r>
              <a:rPr dirty="0"/>
              <a:t/>
            </a:r>
            <a:br>
              <a:rPr dirty="0"/>
            </a:br>
            <a:r>
              <a:rPr lang="zh-CN" altLang="en-US" sz="1530" kern="0" dirty="0" smtClean="0">
                <a:solidFill>
                  <a:srgbClr val="000000"/>
                </a:solidFill>
                <a:latin typeface="Times New Roman" pitchFamily="65" charset="-122"/>
                <a:ea typeface="宋体" pitchFamily="65" charset="-122"/>
              </a:rPr>
              <a:t>喜悦之情;作者用“春蚕食叶声”来反衬考场的安静,是动中见静的表现手法。</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27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　</a:t>
            </a:r>
            <a:r>
              <a:rPr lang="zh-CN" altLang="en-US" sz="1530" kern="0" dirty="0" smtClean="0">
                <a:solidFill>
                  <a:srgbClr val="000000"/>
                </a:solidFill>
                <a:latin typeface="Times New Roman" pitchFamily="65" charset="-122"/>
                <a:ea typeface="宋体" pitchFamily="65" charset="-122"/>
              </a:rPr>
              <a:t>炼字、炼句题解题切入点: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(1)从表情达意的角度推敲。鉴赏古代诗歌的语言,首先应认真揣摩词语或诗句在表情达意方</a:t>
            </a:r>
            <a:r>
              <a:rPr dirty="0"/>
              <a:t/>
            </a:r>
            <a:br>
              <a:rPr dirty="0"/>
            </a:br>
            <a:r>
              <a:rPr lang="zh-CN" altLang="en-US" sz="1530" kern="0" dirty="0" smtClean="0">
                <a:solidFill>
                  <a:srgbClr val="000000"/>
                </a:solidFill>
                <a:latin typeface="Times New Roman" pitchFamily="65" charset="-122"/>
                <a:ea typeface="宋体" pitchFamily="65" charset="-122"/>
              </a:rPr>
              <a:t>面的作用和效果,赏析古代诗歌的语言是怎样巧妙地传达出丰富的思想内容,怎样使表达更准</a:t>
            </a:r>
            <a:r>
              <a:rPr dirty="0"/>
              <a:t/>
            </a:r>
            <a:br>
              <a:rPr dirty="0"/>
            </a:br>
            <a:r>
              <a:rPr lang="zh-CN" altLang="en-US" sz="1530" kern="0" dirty="0" smtClean="0">
                <a:solidFill>
                  <a:srgbClr val="000000"/>
                </a:solidFill>
                <a:latin typeface="Times New Roman" pitchFamily="65" charset="-122"/>
                <a:ea typeface="宋体" pitchFamily="65" charset="-122"/>
              </a:rPr>
              <a:t>确、更生动、更含蓄的。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(2)从表达技巧的角度推敲。鉴赏古代诗歌的语言要着重关注其表达技巧的运用。古代诗歌</a:t>
            </a:r>
            <a:r>
              <a:rPr dirty="0"/>
              <a:t/>
            </a:r>
            <a:br>
              <a:rPr dirty="0"/>
            </a:br>
            <a:r>
              <a:rPr lang="zh-CN" altLang="en-US" sz="1530" kern="0" dirty="0" smtClean="0">
                <a:solidFill>
                  <a:srgbClr val="000000"/>
                </a:solidFill>
                <a:latin typeface="Times New Roman" pitchFamily="65" charset="-122"/>
                <a:ea typeface="宋体" pitchFamily="65" charset="-122"/>
              </a:rPr>
              <a:t>常用的表达技巧有比喻、双关、用典、借景抒情、托物言志、虚实结合、动静结合、正侧</a:t>
            </a:r>
            <a:r>
              <a:rPr dirty="0"/>
              <a:t/>
            </a:r>
            <a:br>
              <a:rPr dirty="0"/>
            </a:br>
            <a:r>
              <a:rPr lang="zh-CN" altLang="en-US" sz="1530" kern="0" dirty="0" smtClean="0">
                <a:solidFill>
                  <a:srgbClr val="000000"/>
                </a:solidFill>
                <a:latin typeface="Times New Roman" pitchFamily="65" charset="-122"/>
                <a:ea typeface="宋体" pitchFamily="65" charset="-122"/>
              </a:rPr>
              <a:t>面描写结合等。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(3)从语言风格的角度推敲。鉴赏古代诗歌的语言要善于赏析其语言风格,常用的语言风格有</a:t>
            </a:r>
            <a:r>
              <a:rPr dirty="0"/>
              <a:t/>
            </a:r>
            <a:br>
              <a:rPr dirty="0"/>
            </a:br>
            <a:r>
              <a:rPr lang="zh-CN" altLang="en-US" sz="1530" kern="0" dirty="0" smtClean="0">
                <a:solidFill>
                  <a:srgbClr val="000000"/>
                </a:solidFill>
                <a:latin typeface="Times New Roman" pitchFamily="65" charset="-122"/>
                <a:ea typeface="宋体" pitchFamily="65" charset="-122"/>
              </a:rPr>
              <a:t>沉郁顿挫、清新质朴、生动形象、绮丽典雅等。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77735"/>
            <a:ext cx="8127250" cy="5900120"/>
            <a:chOff x="539750" y="877735"/>
            <a:chExt cx="8127250" cy="5900120"/>
          </a:xfrm>
        </p:grpSpPr>
        <p:sp>
          <p:nvSpPr>
            <p:cNvPr id="2" name="TextBox 2"/>
            <p:cNvSpPr txBox="1"/>
            <p:nvPr/>
          </p:nvSpPr>
          <p:spPr>
            <a:xfrm>
              <a:off x="540000" y="877735"/>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10.(2017课标全国Ⅱ,14—15)阅读下面这首宋诗,完成(1)—(2)题。(11分)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送子由使契丹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苏 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云海相望寄此身,那因远适更沾巾。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不辞驿骑凌风雪,要使天骄识凤麟。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沙漠回看清禁月</a:t>
              </a:r>
              <a:r>
                <a:rPr lang="zh-CN" altLang="en-US" sz="1152" kern="0" baseline="5900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,湖山应梦武林春</a:t>
              </a:r>
              <a:r>
                <a:rPr lang="zh-CN" altLang="en-US" sz="1152" kern="0" baseline="5900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单于若问君家世,莫道中朝第一人</a:t>
              </a:r>
              <a:r>
                <a:rPr lang="zh-CN" altLang="en-US" sz="1152" kern="0" baseline="5900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①清禁:皇宫。苏辙时任翰林学士,常出入宫禁。②武林:杭州的别称。苏轼时知杭州。</a:t>
              </a:r>
              <a:r>
                <a:rPr dirty="0"/>
                <a:t/>
              </a:r>
              <a:br>
                <a:rPr dirty="0"/>
              </a:br>
              <a:r>
                <a:rPr lang="zh-CN" altLang="en-US" sz="1530" kern="0" dirty="0" smtClean="0">
                  <a:solidFill>
                    <a:srgbClr val="000000"/>
                  </a:solidFill>
                  <a:latin typeface="Times New Roman" pitchFamily="65" charset="-122"/>
                  <a:ea typeface="宋体" pitchFamily="65" charset="-122"/>
                </a:rPr>
                <a:t>③唐代李揆被皇帝誉为“门地、人物、文学皆当世第一”。后来入吐蕃会盟,酋长问他:“闻</a:t>
              </a:r>
              <a:r>
                <a:rPr dirty="0"/>
                <a:t/>
              </a:r>
              <a:br>
                <a:rPr dirty="0"/>
              </a:br>
              <a:r>
                <a:rPr lang="zh-CN" altLang="en-US" sz="1530" kern="0" dirty="0" smtClean="0">
                  <a:solidFill>
                    <a:srgbClr val="000000"/>
                  </a:solidFill>
                  <a:latin typeface="Times New Roman" pitchFamily="65" charset="-122"/>
                  <a:ea typeface="宋体" pitchFamily="65" charset="-122"/>
                </a:rPr>
                <a:t>唐有第一人李揆,公是否?”李揆怕被扣留,骗他说:“彼李揆,安肯来邪?”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(1)本诗尾联用了唐代李揆的典故,以下对此进行的赏析不正确的两项是(5分)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A.本联用李揆的典故准确贴切,因为苏轼兄弟在当时声名卓著,与李揆非常相似。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B.中原地域辽阔,人才济济,豪杰辈出,即使卓越如苏氏兄弟,也不敢自居第一。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C.从李揆的故事推断,如果苏辙承认自己的家世第一,很有可能被契丹君主扣留。</a:t>
              </a:r>
              <a:endParaRPr lang="zh-CN" altLang="en-US" dirty="0"/>
            </a:p>
          </p:txBody>
        </p:sp>
        <p:sp>
          <p:nvSpPr>
            <p:cNvPr id="3" name="TextBox 2"/>
            <p:cNvSpPr txBox="1"/>
            <p:nvPr/>
          </p:nvSpPr>
          <p:spPr>
            <a:xfrm>
              <a:off x="539750" y="5718334"/>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D.苏轼告诫苏辙,作为大国使臣,切莫以家世傲人,而要展示出谦恭的君子风度。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E.苏轼与苏辙兄弟情深,此时更为远行的弟弟担心,希望他小心谨慎,平安归来。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(2)本诗首联表现了诗人什么样的性格?请加以分析。(6分)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(1)BD</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(2)表现了诗人旷达的性格。苏轼兄弟情谊深重,但诗人远在杭州,与在京城的苏辙已是天各一</a:t>
            </a:r>
            <a:r>
              <a:rPr dirty="0"/>
              <a:t/>
            </a:r>
            <a:br>
              <a:rPr dirty="0"/>
            </a:br>
            <a:r>
              <a:rPr lang="zh-CN" altLang="en-US" sz="1530" kern="0" dirty="0" smtClean="0">
                <a:solidFill>
                  <a:srgbClr val="000000"/>
                </a:solidFill>
                <a:latin typeface="Times New Roman" pitchFamily="65" charset="-122"/>
                <a:ea typeface="宋体" pitchFamily="65" charset="-122"/>
              </a:rPr>
              <a:t>方。这次虽是远别,诗人表示也不会作儿女之态,悲伤落泪。</a:t>
            </a:r>
            <a:endParaRPr lang="zh-CN" altLang="en-US" dirty="0"/>
          </a:p>
        </p:txBody>
      </p:sp>
      <p:sp>
        <p:nvSpPr>
          <p:cNvPr id="3" name="TextBox 2"/>
          <p:cNvSpPr txBox="1"/>
          <p:nvPr/>
        </p:nvSpPr>
        <p:spPr>
          <a:xfrm>
            <a:off x="539750" y="2205823"/>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(1)本题考查鉴赏古代诗歌内容和表达技巧的能力。B.无中生有,“中原地域辽阔,人才</a:t>
            </a:r>
            <a:r>
              <a:rPr dirty="0"/>
              <a:t/>
            </a:r>
            <a:br>
              <a:rPr dirty="0"/>
            </a:br>
            <a:r>
              <a:rPr lang="zh-CN" altLang="en-US" sz="1530" kern="0" dirty="0" smtClean="0">
                <a:solidFill>
                  <a:srgbClr val="000000"/>
                </a:solidFill>
                <a:latin typeface="Times New Roman" pitchFamily="65" charset="-122"/>
                <a:ea typeface="宋体" pitchFamily="65" charset="-122"/>
              </a:rPr>
              <a:t>济济,豪杰辈出”,在诗中找不到依据;对“不敢自居第一”的理由理解错误,由注释③可知,为</a:t>
            </a:r>
            <a:r>
              <a:rPr dirty="0"/>
              <a:t/>
            </a:r>
            <a:br>
              <a:rPr dirty="0"/>
            </a:br>
            <a:r>
              <a:rPr lang="zh-CN" altLang="en-US" sz="1530" kern="0" dirty="0" smtClean="0">
                <a:solidFill>
                  <a:srgbClr val="000000"/>
                </a:solidFill>
                <a:latin typeface="Times New Roman" pitchFamily="65" charset="-122"/>
                <a:ea typeface="宋体" pitchFamily="65" charset="-122"/>
              </a:rPr>
              <a:t>避免被扣留,不敢自居第一。D.苏轼告诫苏辙“切莫以家世傲人”,是担心弟弟的安危,并没有</a:t>
            </a:r>
            <a:r>
              <a:rPr dirty="0"/>
              <a:t/>
            </a:r>
            <a:br>
              <a:rPr dirty="0"/>
            </a:br>
            <a:r>
              <a:rPr lang="zh-CN" altLang="en-US" sz="1530" kern="0" dirty="0" smtClean="0">
                <a:solidFill>
                  <a:srgbClr val="000000"/>
                </a:solidFill>
                <a:latin typeface="Times New Roman" pitchFamily="65" charset="-122"/>
                <a:ea typeface="宋体" pitchFamily="65" charset="-122"/>
              </a:rPr>
              <a:t>让他展示“谦恭的君子风度”。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(2)本题考查鉴赏诗歌中人物形象特点的能力。首联巧妙化用王勃的名句“无为在歧路,儿女</a:t>
            </a:r>
            <a:r>
              <a:rPr dirty="0"/>
              <a:t/>
            </a:r>
            <a:br>
              <a:rPr dirty="0"/>
            </a:br>
            <a:r>
              <a:rPr lang="zh-CN" altLang="en-US" sz="1530" kern="0" dirty="0" smtClean="0">
                <a:solidFill>
                  <a:srgbClr val="000000"/>
                </a:solidFill>
                <a:latin typeface="Times New Roman" pitchFamily="65" charset="-122"/>
                <a:ea typeface="宋体" pitchFamily="65" charset="-122"/>
              </a:rPr>
              <a:t>共沾巾”,写兄弟二人虽相隔千里,但“我”不会因兄弟出使远方而落泪,体现了其豁达的一面。</a:t>
            </a:r>
            <a:endParaRPr lang="zh-CN" altLang="en-US" dirty="0"/>
          </a:p>
        </p:txBody>
      </p:sp>
      <p:sp>
        <p:nvSpPr>
          <p:cNvPr id="4" name="TextBox 2"/>
          <p:cNvSpPr txBox="1"/>
          <p:nvPr/>
        </p:nvSpPr>
        <p:spPr>
          <a:xfrm>
            <a:off x="571472" y="4348963"/>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　</a:t>
            </a:r>
            <a:r>
              <a:rPr lang="zh-CN" altLang="en-US" sz="1530" kern="0" dirty="0" smtClean="0">
                <a:solidFill>
                  <a:srgbClr val="000000"/>
                </a:solidFill>
                <a:latin typeface="Times New Roman" pitchFamily="65" charset="-122"/>
                <a:ea typeface="宋体" pitchFamily="65" charset="-122"/>
              </a:rPr>
              <a:t>鉴赏人物形象四角度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(1)看标题、注释,初步揣摩形象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有的诗歌标题有极强的暗示性,对于形象、情感都有提示。例如,《最爱东山晴后雪》,通过标</a:t>
            </a:r>
            <a:r>
              <a:rPr dirty="0"/>
              <a:t/>
            </a:r>
            <a:br>
              <a:rPr dirty="0"/>
            </a:br>
            <a:r>
              <a:rPr lang="zh-CN" altLang="en-US" sz="1530" kern="0" dirty="0" smtClean="0">
                <a:solidFill>
                  <a:srgbClr val="000000"/>
                </a:solidFill>
                <a:latin typeface="Times New Roman" pitchFamily="65" charset="-122"/>
                <a:ea typeface="宋体" pitchFamily="65" charset="-122"/>
              </a:rPr>
              <a:t>题就可以大体揣测出本诗塑造了一个热爱自然美景的诗人形象。</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2.(2017江苏,10—11)阅读下面这首宋诗,完成(1)—(2)题。(11分)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秋　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陆 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白发萧萧欲满头,归来三见故山秋。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醉凭高阁乾坤迮</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,病入中年日月遒。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百战铁衣空许国,五更画角只生愁。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明朝烟雨桐江岸,且占丹枫系钓舟。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迮:狭窄。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(1)根据中间两联,概括作者“愁”的原因。(6分)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(2)简要赏析尾联的表达效果。(5分)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4895971"/>
            <a:chOff x="539750" y="1080000"/>
            <a:chExt cx="8127250" cy="4895971"/>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有的诗歌注释也有暗示性。例如,《劳停驿》是欧阳修被贬峡州夷陵时所作。劳停驿,驿站</a:t>
              </a:r>
              <a:r>
                <a:rPr dirty="0"/>
                <a:t/>
              </a:r>
              <a:br>
                <a:rPr dirty="0"/>
              </a:br>
              <a:r>
                <a:rPr lang="zh-CN" altLang="en-US" sz="1530" kern="0" dirty="0" smtClean="0">
                  <a:solidFill>
                    <a:srgbClr val="000000"/>
                  </a:solidFill>
                  <a:latin typeface="Times New Roman" pitchFamily="65" charset="-122"/>
                  <a:ea typeface="宋体" pitchFamily="65" charset="-122"/>
                </a:rPr>
                <a:t>名。据此可以揣摩出诗中所塑造的大体是“被贬蛮荒、漂泊在外”的人物形象。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(2)赏景物(意象),分析形象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抓住诗中所描写的景物,通过分析意象来分析形象。景物描写能够对人物的心理起烘托作用,是人物心境的直接流露。比如诗中若出现“菊”“狭径”“柴门”等意象,则极可能塑造的是“远离官场、热爱自然”的隐者形象。</a:t>
              </a:r>
              <a:endParaRPr lang="en-US" altLang="zh-CN" sz="1530"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(3)抓描写,分析形象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要抓住诗歌中描写人物“肖像”“动作”“语言”“神态”“心理”的词句,仔细分析,探寻</a:t>
              </a:r>
              <a:r>
                <a:rPr dirty="0"/>
                <a:t/>
              </a:r>
              <a:br>
                <a:rPr dirty="0"/>
              </a:br>
              <a:r>
                <a:rPr lang="zh-CN" altLang="en-US" sz="1530" kern="0" dirty="0" smtClean="0">
                  <a:solidFill>
                    <a:srgbClr val="000000"/>
                  </a:solidFill>
                  <a:latin typeface="Times New Roman" pitchFamily="65" charset="-122"/>
                  <a:ea typeface="宋体" pitchFamily="65" charset="-122"/>
                </a:rPr>
                <a:t>人物的形象特点。“醉眼千峰顶上,世间多少秋毫”中“醉眼”就是神态描写,很明显这处神</a:t>
              </a:r>
              <a:r>
                <a:rPr dirty="0"/>
                <a:t/>
              </a:r>
              <a:br>
                <a:rPr dirty="0"/>
              </a:br>
              <a:r>
                <a:rPr lang="zh-CN" altLang="en-US" sz="1530" kern="0" dirty="0" smtClean="0">
                  <a:solidFill>
                    <a:srgbClr val="000000"/>
                  </a:solidFill>
                  <a:latin typeface="Times New Roman" pitchFamily="65" charset="-122"/>
                  <a:ea typeface="宋体" pitchFamily="65" charset="-122"/>
                </a:rPr>
                <a:t>态描写体现了人物旷达洒脱的性格。</a:t>
              </a:r>
              <a:endParaRPr lang="zh-CN" altLang="en-US" dirty="0"/>
            </a:p>
          </p:txBody>
        </p:sp>
        <p:sp>
          <p:nvSpPr>
            <p:cNvPr id="3" name="TextBox 2"/>
            <p:cNvSpPr txBox="1"/>
            <p:nvPr/>
          </p:nvSpPr>
          <p:spPr>
            <a:xfrm>
              <a:off x="539750" y="4563277"/>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(4)析典故,分析形象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引用古籍中的故事或词句,借他人(事)来比况自己,为用典。比如辛弃疾《永遇乐·京口北固亭</a:t>
              </a:r>
              <a:r>
                <a:rPr dirty="0"/>
                <a:t/>
              </a:r>
              <a:br>
                <a:rPr dirty="0"/>
              </a:br>
              <a:r>
                <a:rPr lang="zh-CN" altLang="en-US" sz="1530" kern="0" dirty="0" smtClean="0">
                  <a:solidFill>
                    <a:srgbClr val="000000"/>
                  </a:solidFill>
                  <a:latin typeface="Times New Roman" pitchFamily="65" charset="-122"/>
                  <a:ea typeface="宋体" pitchFamily="65" charset="-122"/>
                </a:rPr>
                <a:t>怀古》中“凭谁问:廉颇老矣,尚能饭否?”用典,作者以廉颇自比,雄心不减当年,期望为国效</a:t>
              </a:r>
              <a:r>
                <a:rPr dirty="0"/>
                <a:t/>
              </a:r>
              <a:br>
                <a:rPr dirty="0"/>
              </a:br>
              <a:r>
                <a:rPr lang="zh-CN" altLang="en-US" sz="1530" kern="0" dirty="0" smtClean="0">
                  <a:solidFill>
                    <a:srgbClr val="000000"/>
                  </a:solidFill>
                  <a:latin typeface="Times New Roman" pitchFamily="65" charset="-122"/>
                  <a:ea typeface="宋体" pitchFamily="65" charset="-122"/>
                </a:rPr>
                <a:t>力,叹无人前来问讯,徒有英雄豪情。</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19939"/>
            <a:ext cx="8127250" cy="5698974"/>
            <a:chOff x="539750" y="919939"/>
            <a:chExt cx="8127250" cy="5698974"/>
          </a:xfrm>
        </p:grpSpPr>
        <p:sp>
          <p:nvSpPr>
            <p:cNvPr id="2" name="TextBox 2"/>
            <p:cNvSpPr txBox="1"/>
            <p:nvPr/>
          </p:nvSpPr>
          <p:spPr>
            <a:xfrm>
              <a:off x="540000" y="919939"/>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11.(2017课标全国Ⅲ,14—15)阅读下面这首唐诗,完成(1)—(2)题。(11分)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编集拙诗,成一十五卷,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因题卷末,戏赠元九、李二十</a:t>
              </a:r>
              <a:r>
                <a:rPr lang="zh-CN" altLang="en-US" sz="1152" kern="0" baseline="59000" dirty="0" smtClean="0">
                  <a:solidFill>
                    <a:srgbClr val="000000"/>
                  </a:solidFill>
                  <a:latin typeface="Times New Roman" pitchFamily="65" charset="-122"/>
                  <a:ea typeface="宋体" pitchFamily="65"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白居易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一篇长恨有风情</a:t>
              </a:r>
              <a:r>
                <a:rPr lang="zh-CN" altLang="en-US" sz="1152" kern="0" baseline="5900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,十首秦吟近正声</a:t>
              </a:r>
              <a:r>
                <a:rPr lang="zh-CN" altLang="en-US" sz="1152" kern="0" baseline="5900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。每被老元偷格律,苦教短李伏歌行</a:t>
              </a:r>
              <a:r>
                <a:rPr lang="zh-CN" altLang="en-US" sz="1152" kern="0" baseline="59000" dirty="0" smtClean="0">
                  <a:solidFill>
                    <a:srgbClr val="000000"/>
                  </a:solidFill>
                  <a:latin typeface="Times New Roman" pitchFamily="65" charset="-122"/>
                  <a:ea typeface="宋体" pitchFamily="65" charset="-122"/>
                </a:rPr>
                <a:t>④</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世间富贵应无分,身后文章合有名。莫怪气粗言语大,新排十五卷诗成。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①元九、李二十:分指作者的朋友元稹、李绅,即诗中的“老元”“短李”。李绅身材</a:t>
              </a:r>
              <a:r>
                <a:rPr dirty="0"/>
                <a:t/>
              </a:r>
              <a:br>
                <a:rPr dirty="0"/>
              </a:br>
              <a:r>
                <a:rPr lang="zh-CN" altLang="en-US" sz="1530" kern="0" dirty="0" smtClean="0">
                  <a:solidFill>
                    <a:srgbClr val="000000"/>
                  </a:solidFill>
                  <a:latin typeface="Times New Roman" pitchFamily="65" charset="-122"/>
                  <a:ea typeface="宋体" pitchFamily="65" charset="-122"/>
                </a:rPr>
                <a:t>矮小,时称“短李”。②长恨:指作者的长诗《长恨歌》。③秦吟:指作者的讽喻组诗《秦中</a:t>
              </a:r>
              <a:r>
                <a:rPr dirty="0"/>
                <a:t/>
              </a:r>
              <a:br>
                <a:rPr dirty="0"/>
              </a:br>
              <a:r>
                <a:rPr lang="zh-CN" altLang="en-US" sz="1530" kern="0" dirty="0" smtClean="0">
                  <a:solidFill>
                    <a:srgbClr val="000000"/>
                  </a:solidFill>
                  <a:latin typeface="Times New Roman" pitchFamily="65" charset="-122"/>
                  <a:ea typeface="宋体" pitchFamily="65" charset="-122"/>
                </a:rPr>
                <a:t>吟》。正声:雅正的诗篇。④伏:服气。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(1)以下对本诗的理解和分析,不正确的两项是(5分)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A.《长恨歌》和《秦中吟》都是白居易的得意之作,能够作为其诗歌创作的代表。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B.元稹常常私下对白居易的诗歌进行模仿,这从侧面说明了白诗较高的创作水准。</a:t>
              </a:r>
              <a:endParaRPr lang="zh-CN" altLang="en-US" dirty="0"/>
            </a:p>
          </p:txBody>
        </p:sp>
        <p:sp>
          <p:nvSpPr>
            <p:cNvPr id="3" name="TextBox 2"/>
            <p:cNvSpPr txBox="1"/>
            <p:nvPr/>
          </p:nvSpPr>
          <p:spPr>
            <a:xfrm>
              <a:off x="539750" y="5206219"/>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C.白居易在诗中称呼李绅为“短李”,也隐含着不太认可李绅诗歌创作的意思。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D.作者坚信自己必将因文学成就而名扬后世,因此并不介意在当时是否得到认可。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E.在诗的最后两句中,白居易称,自己新编出的诗集可以成为自我炫耀的资本。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(2)请从“戏赠”入手,结合全诗,分析作者表达的情感态度。(6分)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(1)CD</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(2)①诗人戏谑友人,夸耀自己,通过诙谐的态度表现出对文学成就的自得;②诗歌并不全是戏</a:t>
            </a:r>
            <a:r>
              <a:rPr dirty="0"/>
              <a:t/>
            </a:r>
            <a:br>
              <a:rPr dirty="0"/>
            </a:br>
            <a:r>
              <a:rPr lang="zh-CN" altLang="en-US" sz="1530" kern="0" dirty="0" smtClean="0">
                <a:solidFill>
                  <a:srgbClr val="000000"/>
                </a:solidFill>
                <a:latin typeface="Times New Roman" pitchFamily="65" charset="-122"/>
                <a:ea typeface="宋体" pitchFamily="65" charset="-122"/>
              </a:rPr>
              <a:t>言,也透露出一丝对自己现实境况的无奈与自嘲。</a:t>
            </a:r>
            <a:endParaRPr lang="zh-CN" altLang="en-US" dirty="0"/>
          </a:p>
        </p:txBody>
      </p:sp>
      <p:sp>
        <p:nvSpPr>
          <p:cNvPr id="3" name="TextBox 2"/>
          <p:cNvSpPr txBox="1"/>
          <p:nvPr/>
        </p:nvSpPr>
        <p:spPr>
          <a:xfrm>
            <a:off x="539750" y="2205823"/>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(1)C.说“短李”是戏称,以示二人关系亲密,诗中虽有让李绅服气自己的创作不容易的</a:t>
            </a:r>
            <a:r>
              <a:rPr dirty="0"/>
              <a:t/>
            </a:r>
            <a:br>
              <a:rPr dirty="0"/>
            </a:br>
            <a:r>
              <a:rPr lang="zh-CN" altLang="en-US" sz="1530" kern="0" dirty="0" smtClean="0">
                <a:solidFill>
                  <a:srgbClr val="000000"/>
                </a:solidFill>
                <a:latin typeface="Times New Roman" pitchFamily="65" charset="-122"/>
                <a:ea typeface="宋体" pitchFamily="65" charset="-122"/>
              </a:rPr>
              <a:t>意思,但并没有“不太认可李绅诗歌创作”的意思。D.颈联前句说此时富贵与“我”无缘,颈</a:t>
            </a:r>
            <a:r>
              <a:rPr dirty="0"/>
              <a:t/>
            </a:r>
            <a:br>
              <a:rPr dirty="0"/>
            </a:br>
            <a:r>
              <a:rPr lang="zh-CN" altLang="en-US" sz="1530" kern="0" dirty="0" smtClean="0">
                <a:solidFill>
                  <a:srgbClr val="000000"/>
                </a:solidFill>
                <a:latin typeface="Times New Roman" pitchFamily="65" charset="-122"/>
                <a:ea typeface="宋体" pitchFamily="65" charset="-122"/>
              </a:rPr>
              <a:t>联后句说以后会诗名远扬。前后不构成因果关系。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(2)友人之间相戏,无须客气,无须谦虚,围绕这一点,再结合诗句逐一分析作者的情感态度。首</a:t>
            </a:r>
            <a:r>
              <a:rPr dirty="0"/>
              <a:t/>
            </a:r>
            <a:br>
              <a:rPr dirty="0"/>
            </a:br>
            <a:r>
              <a:rPr lang="zh-CN" altLang="en-US" sz="1530" kern="0" dirty="0" smtClean="0">
                <a:solidFill>
                  <a:srgbClr val="000000"/>
                </a:solidFill>
                <a:latin typeface="Times New Roman" pitchFamily="65" charset="-122"/>
                <a:ea typeface="宋体" pitchFamily="65" charset="-122"/>
              </a:rPr>
              <a:t>联,大言不惭,“有风情”“近正声”,自评极高,颇为自负。颔联,“偷”“伏”,戏谑、调侃友</a:t>
            </a:r>
            <a:r>
              <a:rPr dirty="0"/>
              <a:t/>
            </a:r>
            <a:br>
              <a:rPr dirty="0"/>
            </a:br>
            <a:r>
              <a:rPr lang="zh-CN" altLang="en-US" sz="1530" kern="0" dirty="0" smtClean="0">
                <a:solidFill>
                  <a:srgbClr val="000000"/>
                </a:solidFill>
                <a:latin typeface="Times New Roman" pitchFamily="65" charset="-122"/>
                <a:ea typeface="宋体" pitchFamily="65" charset="-122"/>
              </a:rPr>
              <a:t>人,一则表现友情之深,二则自夸才高。颈联,说自己与富贵无缘,自是不被当权者认可,有隐隐</a:t>
            </a:r>
            <a:r>
              <a:rPr dirty="0"/>
              <a:t/>
            </a:r>
            <a:br>
              <a:rPr dirty="0"/>
            </a:br>
            <a:r>
              <a:rPr lang="zh-CN" altLang="en-US" sz="1530" kern="0" dirty="0" smtClean="0">
                <a:solidFill>
                  <a:srgbClr val="000000"/>
                </a:solidFill>
                <a:latin typeface="Times New Roman" pitchFamily="65" charset="-122"/>
                <a:ea typeface="宋体" pitchFamily="65" charset="-122"/>
              </a:rPr>
              <a:t>的失落;说文章应扬名,又洋溢着昂扬的自信。尾联,“莫怪”说破戏谑之意,“诗成”又洋溢</a:t>
            </a:r>
            <a:r>
              <a:rPr dirty="0"/>
              <a:t/>
            </a:r>
            <a:br>
              <a:rPr dirty="0"/>
            </a:br>
            <a:r>
              <a:rPr lang="zh-CN" altLang="en-US" sz="1530" kern="0" dirty="0" smtClean="0">
                <a:solidFill>
                  <a:srgbClr val="000000"/>
                </a:solidFill>
                <a:latin typeface="Times New Roman" pitchFamily="65" charset="-122"/>
                <a:ea typeface="宋体" pitchFamily="65" charset="-122"/>
              </a:rPr>
              <a:t>着喜悦之情。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12.(2016课标全国Ⅰ,8—9)阅读下面这首唐诗,完成(1)—(2)题。(11分)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金陵望汉江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李 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汉江回万里,派作九龙盘</a:t>
            </a:r>
            <a:r>
              <a:rPr lang="zh-CN" altLang="en-US" sz="1152" kern="0" baseline="5900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横溃豁中国,崔嵬飞迅湍。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六帝沦亡后</a:t>
            </a:r>
            <a:r>
              <a:rPr lang="zh-CN" altLang="en-US" sz="1152" kern="0" baseline="5900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,三吴不足观</a:t>
            </a:r>
            <a:r>
              <a:rPr lang="zh-CN" altLang="en-US" sz="1152" kern="0" baseline="5900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我君混区宇,垂拱众流安。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今日任公子,沧浪罢钓竿</a:t>
            </a:r>
            <a:r>
              <a:rPr lang="zh-CN" altLang="en-US" sz="1152" kern="0" baseline="59000" dirty="0" smtClean="0">
                <a:solidFill>
                  <a:srgbClr val="000000"/>
                </a:solidFill>
                <a:latin typeface="Times New Roman" pitchFamily="65" charset="-122"/>
                <a:ea typeface="宋体" pitchFamily="65" charset="-122"/>
              </a:rPr>
              <a:t>④</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①派:河的支流。长江在湖北、江西一带,分为很多支流。②六帝:代指六朝。③三吴:古</a:t>
            </a:r>
            <a:r>
              <a:rPr dirty="0"/>
              <a:t/>
            </a:r>
            <a:br>
              <a:rPr dirty="0"/>
            </a:br>
            <a:r>
              <a:rPr lang="zh-CN" altLang="en-US" sz="1530" kern="0" dirty="0" smtClean="0">
                <a:solidFill>
                  <a:srgbClr val="000000"/>
                </a:solidFill>
                <a:latin typeface="Times New Roman" pitchFamily="65" charset="-122"/>
                <a:ea typeface="宋体" pitchFamily="65" charset="-122"/>
              </a:rPr>
              <a:t>吴地后分为三,即吴兴、吴郡、会稽。④这两句的意思是,当今任公子已无须垂钓了,因为江海</a:t>
            </a:r>
            <a:r>
              <a:rPr dirty="0"/>
              <a:t/>
            </a:r>
            <a:br>
              <a:rPr dirty="0"/>
            </a:br>
            <a:r>
              <a:rPr lang="zh-CN" altLang="en-US" sz="1530" kern="0" dirty="0" smtClean="0">
                <a:solidFill>
                  <a:srgbClr val="000000"/>
                </a:solidFill>
                <a:latin typeface="Times New Roman" pitchFamily="65" charset="-122"/>
                <a:ea typeface="宋体" pitchFamily="65" charset="-122"/>
              </a:rPr>
              <a:t>中已无巨鱼,比喻已无危害国家的巨寇。任公子是《庄子》中的传说人物,他用很大的钓钩和</a:t>
            </a:r>
            <a:r>
              <a:rPr dirty="0"/>
              <a:t/>
            </a:r>
            <a:br>
              <a:rPr dirty="0"/>
            </a:br>
            <a:r>
              <a:rPr lang="zh-CN" altLang="en-US" sz="1530" kern="0" dirty="0" smtClean="0">
                <a:solidFill>
                  <a:srgbClr val="000000"/>
                </a:solidFill>
                <a:latin typeface="Times New Roman" pitchFamily="65" charset="-122"/>
                <a:ea typeface="宋体" pitchFamily="65" charset="-122"/>
              </a:rPr>
              <a:t>极多的食饵钓起一条巨大的鱼。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(1)诗的前四句描写了什么样的景象?这样写有什么用意?(6分)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(2)诗中运用任公子的典故,表达了什么样的思想感情?(5分)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(1)这四句描写了江水万流横溃、水势浩瀚、气势宏大的景象。作者以此为下文颂扬</a:t>
            </a:r>
            <a:r>
              <a:rPr dirty="0"/>
              <a:t/>
            </a:r>
            <a:br>
              <a:rPr dirty="0"/>
            </a:br>
            <a:r>
              <a:rPr lang="zh-CN" altLang="en-US" sz="1530" kern="0" dirty="0" smtClean="0">
                <a:solidFill>
                  <a:srgbClr val="000000"/>
                </a:solidFill>
                <a:latin typeface="Times New Roman" pitchFamily="65" charset="-122"/>
                <a:ea typeface="宋体" pitchFamily="65" charset="-122"/>
              </a:rPr>
              <a:t>盛唐天下一家、国运兴盛积蓄气势,有利于突出诗的主旨。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(2)①作者以水无巨鱼代指世无巨寇,表达了对大唐一统天下、开创盛世伟绩的歌颂;②作者自</a:t>
            </a:r>
            <a:r>
              <a:rPr dirty="0"/>
              <a:t/>
            </a:r>
            <a:br>
              <a:rPr dirty="0"/>
            </a:br>
            <a:r>
              <a:rPr lang="zh-CN" altLang="en-US" sz="1530" kern="0" dirty="0" smtClean="0">
                <a:solidFill>
                  <a:srgbClr val="000000"/>
                </a:solidFill>
                <a:latin typeface="Times New Roman" pitchFamily="65" charset="-122"/>
                <a:ea typeface="宋体" pitchFamily="65" charset="-122"/>
              </a:rPr>
              <a:t>比任公子,觉得在太平盛世没有机会施展才干,不免流露出一丝英雄无用武之地的失落。</a:t>
            </a:r>
            <a:endParaRPr lang="zh-CN" altLang="en-US" dirty="0"/>
          </a:p>
        </p:txBody>
      </p:sp>
      <p:sp>
        <p:nvSpPr>
          <p:cNvPr id="3" name="TextBox 2"/>
          <p:cNvSpPr txBox="1"/>
          <p:nvPr/>
        </p:nvSpPr>
        <p:spPr>
          <a:xfrm>
            <a:off x="539750" y="2580447"/>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(1)诗的前四句寓情于景:汉江延绵曲折长达万里,分作九条支流就如同九条巨龙盘踞。</a:t>
            </a:r>
            <a:r>
              <a:rPr dirty="0"/>
              <a:t/>
            </a:r>
            <a:br>
              <a:rPr dirty="0"/>
            </a:br>
            <a:r>
              <a:rPr lang="zh-CN" altLang="en-US" sz="1530" kern="0" dirty="0" smtClean="0">
                <a:solidFill>
                  <a:srgbClr val="000000"/>
                </a:solidFill>
                <a:latin typeface="Times New Roman" pitchFamily="65" charset="-122"/>
                <a:ea typeface="宋体" pitchFamily="65" charset="-122"/>
              </a:rPr>
              <a:t>江水四溢,泛滥于广大中原地区,波涛汹涌,迅疾奔流。写出了远去的汉江气势浩大,特别是</a:t>
            </a:r>
            <a:r>
              <a:rPr dirty="0"/>
              <a:t/>
            </a:r>
            <a:br>
              <a:rPr dirty="0"/>
            </a:br>
            <a:r>
              <a:rPr lang="zh-CN" altLang="en-US" sz="1530" kern="0" dirty="0" smtClean="0">
                <a:solidFill>
                  <a:srgbClr val="000000"/>
                </a:solidFill>
                <a:latin typeface="Times New Roman" pitchFamily="65" charset="-122"/>
                <a:ea typeface="宋体" pitchFamily="65" charset="-122"/>
              </a:rPr>
              <a:t>三、四句用江水泛滥造成的巨大影响和损失来写前朝国运不兴,为歌颂当下盛世蓄势。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(2)题目不仅指出了用典的表达技巧,而且还指出具体典故。答题时只要指出用典在主题情感</a:t>
            </a:r>
            <a:r>
              <a:rPr dirty="0"/>
              <a:t/>
            </a:r>
            <a:br>
              <a:rPr dirty="0"/>
            </a:br>
            <a:r>
              <a:rPr lang="zh-CN" altLang="en-US" sz="1530" kern="0" dirty="0" smtClean="0">
                <a:solidFill>
                  <a:srgbClr val="000000"/>
                </a:solidFill>
                <a:latin typeface="Times New Roman" pitchFamily="65" charset="-122"/>
                <a:ea typeface="宋体" pitchFamily="65" charset="-122"/>
              </a:rPr>
              <a:t>上的表达作用即可。首先阅读注释,了解任公子的典故。典故中的人、事、物具有比喻意义:</a:t>
            </a:r>
            <a:r>
              <a:rPr dirty="0"/>
              <a:t/>
            </a:r>
            <a:br>
              <a:rPr dirty="0"/>
            </a:br>
            <a:r>
              <a:rPr lang="zh-CN" altLang="en-US" sz="1530" kern="0" dirty="0" smtClean="0">
                <a:solidFill>
                  <a:srgbClr val="000000"/>
                </a:solidFill>
                <a:latin typeface="Times New Roman" pitchFamily="65" charset="-122"/>
                <a:ea typeface="宋体" pitchFamily="65" charset="-122"/>
              </a:rPr>
              <a:t>“任公子”代表贤臣良将,“垂钓”指平定叛乱,“巨鱼”比喻危害国家的巨寇,“很大的钓钩</a:t>
            </a:r>
            <a:r>
              <a:rPr dirty="0"/>
              <a:t/>
            </a:r>
            <a:br>
              <a:rPr dirty="0"/>
            </a:br>
            <a:r>
              <a:rPr lang="zh-CN" altLang="en-US" sz="1530" kern="0" dirty="0" smtClean="0">
                <a:solidFill>
                  <a:srgbClr val="000000"/>
                </a:solidFill>
                <a:latin typeface="Times New Roman" pitchFamily="65" charset="-122"/>
                <a:ea typeface="宋体" pitchFamily="65" charset="-122"/>
              </a:rPr>
              <a:t>和极多的食饵”喻指费很大的力气。再联系诗歌语境,把握思想情感。六代的帝王沉寂沦亡</a:t>
            </a:r>
            <a:r>
              <a:rPr dirty="0"/>
              <a:t/>
            </a:r>
            <a:br>
              <a:rPr dirty="0"/>
            </a:br>
            <a:r>
              <a:rPr lang="zh-CN" altLang="en-US" sz="1530" kern="0" dirty="0" smtClean="0">
                <a:solidFill>
                  <a:srgbClr val="000000"/>
                </a:solidFill>
                <a:latin typeface="Times New Roman" pitchFamily="65" charset="-122"/>
                <a:ea typeface="宋体" pitchFamily="65" charset="-122"/>
              </a:rPr>
              <a:t>之后,三吴已没有了昔日之盛,无足称赏。本朝圣明之君统一天下,垂衣拱手,无为而治。今天</a:t>
            </a:r>
            <a:r>
              <a:rPr dirty="0"/>
              <a:t/>
            </a:r>
            <a:br>
              <a:rPr dirty="0"/>
            </a:br>
            <a:r>
              <a:rPr lang="zh-CN" altLang="en-US" sz="1530" kern="0" dirty="0" smtClean="0">
                <a:solidFill>
                  <a:srgbClr val="000000"/>
                </a:solidFill>
                <a:latin typeface="Times New Roman" pitchFamily="65" charset="-122"/>
                <a:ea typeface="宋体" pitchFamily="65" charset="-122"/>
              </a:rPr>
              <a:t>的任公子,已不需要沧海垂钓而罢竿了。然后结合背景,知人论世。当时的唐王朝正处在开元</a:t>
            </a:r>
            <a:r>
              <a:rPr dirty="0"/>
              <a:t/>
            </a:r>
            <a:br>
              <a:rPr dirty="0"/>
            </a:br>
            <a:r>
              <a:rPr lang="zh-CN" altLang="en-US" sz="1530" kern="0" dirty="0" smtClean="0">
                <a:solidFill>
                  <a:srgbClr val="000000"/>
                </a:solidFill>
                <a:latin typeface="Times New Roman" pitchFamily="65" charset="-122"/>
                <a:ea typeface="宋体" pitchFamily="65" charset="-122"/>
              </a:rPr>
              <a:t>盛世之时,天下一统,海天清晏。诗中反用“任公子东海钓巨鱼”的典故,来表达作者江汉宁</a:t>
            </a:r>
            <a:r>
              <a:rPr dirty="0"/>
              <a:t/>
            </a:r>
            <a:br>
              <a:rPr dirty="0"/>
            </a:br>
            <a:r>
              <a:rPr lang="zh-CN" altLang="en-US" sz="1530" kern="0" dirty="0" smtClean="0">
                <a:solidFill>
                  <a:srgbClr val="000000"/>
                </a:solidFill>
                <a:latin typeface="Times New Roman" pitchFamily="65" charset="-122"/>
                <a:ea typeface="宋体" pitchFamily="65" charset="-122"/>
              </a:rPr>
              <a:t>静、地无巨寇的社会理想。但盛世之下,诗人空有大才却无用武之地,不免徒增伤悲。</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13.(2016课标全国Ⅱ,8—9)阅读下面这首唐诗,完成(1)—(2)题。(11分)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丹青引赠曹将军霸</a:t>
            </a:r>
            <a:r>
              <a:rPr lang="zh-CN" altLang="en-US" sz="1152" kern="0" baseline="5900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(节选)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杜 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先帝天马玉花骢</a:t>
            </a:r>
            <a:r>
              <a:rPr lang="zh-CN" altLang="en-US" sz="1152" kern="0" baseline="5900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,画工如山貌不同。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是日牵来赤墀下</a:t>
            </a:r>
            <a:r>
              <a:rPr lang="zh-CN" altLang="en-US" sz="1152" kern="0" baseline="5900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,迥立阊阖生长风</a:t>
            </a:r>
            <a:r>
              <a:rPr lang="zh-CN" altLang="en-US" sz="1152" kern="0" baseline="59000" dirty="0" smtClean="0">
                <a:solidFill>
                  <a:srgbClr val="000000"/>
                </a:solidFill>
                <a:latin typeface="Times New Roman" pitchFamily="65" charset="-122"/>
                <a:ea typeface="宋体" pitchFamily="65" charset="-122"/>
              </a:rPr>
              <a:t>④</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诏谓将军拂绢素,意匠惨淡经营中。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斯须九重真龙出</a:t>
            </a:r>
            <a:r>
              <a:rPr lang="zh-CN" altLang="en-US" sz="1152" kern="0" baseline="59000" dirty="0" smtClean="0">
                <a:solidFill>
                  <a:srgbClr val="000000"/>
                </a:solidFill>
                <a:latin typeface="Times New Roman" pitchFamily="65" charset="-122"/>
                <a:ea typeface="宋体" pitchFamily="65" charset="-122"/>
              </a:rPr>
              <a:t>⑤</a:t>
            </a:r>
            <a:r>
              <a:rPr lang="zh-CN" altLang="en-US" sz="1530" kern="0" dirty="0" smtClean="0">
                <a:solidFill>
                  <a:srgbClr val="000000"/>
                </a:solidFill>
                <a:latin typeface="Times New Roman" pitchFamily="65" charset="-122"/>
                <a:ea typeface="宋体" pitchFamily="65" charset="-122"/>
              </a:rPr>
              <a:t>,一洗万古凡马空。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①曹将军霸:曹霸,唐代著名画家,官至左武卫将军。②玉花骢:唐玄宗御马名。③赤墀:</a:t>
            </a:r>
            <a:r>
              <a:rPr dirty="0"/>
              <a:t/>
            </a:r>
            <a:br>
              <a:rPr dirty="0"/>
            </a:br>
            <a:r>
              <a:rPr lang="zh-CN" altLang="en-US" sz="1530" kern="0" dirty="0" smtClean="0">
                <a:solidFill>
                  <a:srgbClr val="000000"/>
                </a:solidFill>
                <a:latin typeface="Times New Roman" pitchFamily="65" charset="-122"/>
                <a:ea typeface="宋体" pitchFamily="65" charset="-122"/>
              </a:rPr>
              <a:t>宫殿前的红色台阶。④阊阖:传说中的天门,这里指宫门。⑤斯须:一会儿。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(1)如何理解曹霸画的马“一洗万古凡马空”?曹霸是怎样做到的?请简要分析。(5分)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(2)为了突出曹霸的高超画技,诗人做了哪些铺垫?请简要分析。(6分)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(1)第一问:曹霸所画玉花骢神奇雄俊,如飞龙跃出,其他人画的“凡马”在此马面前都</a:t>
            </a:r>
            <a:r>
              <a:rPr dirty="0"/>
              <a:t/>
            </a:r>
            <a:br>
              <a:rPr dirty="0"/>
            </a:br>
            <a:r>
              <a:rPr lang="zh-CN" altLang="en-US" sz="1530" kern="0" dirty="0" smtClean="0">
                <a:solidFill>
                  <a:srgbClr val="000000"/>
                </a:solidFill>
                <a:latin typeface="Times New Roman" pitchFamily="65" charset="-122"/>
                <a:ea typeface="宋体" pitchFamily="65" charset="-122"/>
              </a:rPr>
              <a:t>不免相形失色。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第二问:曹霸先凝神构思,苦心布局,然后落笔挥洒,顷刻之间一气呵成。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(2)①画工如山貌不同:写曹霸要画的马已有众多画工画过,但画得都不成功。强调此马的雄俊</a:t>
            </a:r>
            <a:r>
              <a:rPr dirty="0"/>
              <a:t/>
            </a:r>
            <a:br>
              <a:rPr dirty="0"/>
            </a:br>
            <a:r>
              <a:rPr lang="zh-CN" altLang="en-US" sz="1530" kern="0" dirty="0" smtClean="0">
                <a:solidFill>
                  <a:srgbClr val="000000"/>
                </a:solidFill>
                <a:latin typeface="Times New Roman" pitchFamily="65" charset="-122"/>
                <a:ea typeface="宋体" pitchFamily="65" charset="-122"/>
              </a:rPr>
              <a:t>非凡手可得,造成此马难画的印象。②迥立阊阖生长风:写真马昂头站立,给人万里生风之感,</a:t>
            </a:r>
            <a:r>
              <a:rPr dirty="0"/>
              <a:t/>
            </a:r>
            <a:br>
              <a:rPr dirty="0"/>
            </a:br>
            <a:r>
              <a:rPr lang="zh-CN" altLang="en-US" sz="1530" kern="0" dirty="0" smtClean="0">
                <a:solidFill>
                  <a:srgbClr val="000000"/>
                </a:solidFill>
                <a:latin typeface="Times New Roman" pitchFamily="65" charset="-122"/>
                <a:ea typeface="宋体" pitchFamily="65" charset="-122"/>
              </a:rPr>
              <a:t>进一步点出画家要捕捉住此马飞动的神采尤其不易。</a:t>
            </a:r>
            <a:endParaRPr lang="zh-CN" altLang="en-US" dirty="0"/>
          </a:p>
        </p:txBody>
      </p:sp>
      <p:sp>
        <p:nvSpPr>
          <p:cNvPr id="3" name="TextBox 2"/>
          <p:cNvSpPr txBox="1"/>
          <p:nvPr/>
        </p:nvSpPr>
        <p:spPr>
          <a:xfrm>
            <a:off x="539750" y="3351290"/>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(1)第一问,“一洗万古凡马空”可翻译为“一下比得万代凡马皆成了平庸”。写出了</a:t>
            </a:r>
            <a:r>
              <a:rPr dirty="0"/>
              <a:t/>
            </a:r>
            <a:br>
              <a:rPr dirty="0"/>
            </a:br>
            <a:r>
              <a:rPr lang="zh-CN" altLang="en-US" sz="1530" kern="0" dirty="0" smtClean="0">
                <a:solidFill>
                  <a:srgbClr val="000000"/>
                </a:solidFill>
                <a:latin typeface="Times New Roman" pitchFamily="65" charset="-122"/>
                <a:ea typeface="宋体" pitchFamily="65" charset="-122"/>
              </a:rPr>
              <a:t>曹霸所画玉花骢的神奇雄俊,与众不同。第二问,可结合“意匠惨淡经营中”“斯须九重真龙</a:t>
            </a:r>
            <a:r>
              <a:rPr dirty="0"/>
              <a:t/>
            </a:r>
            <a:br>
              <a:rPr dirty="0"/>
            </a:br>
            <a:r>
              <a:rPr lang="zh-CN" altLang="en-US" sz="1530" kern="0" dirty="0" smtClean="0">
                <a:solidFill>
                  <a:srgbClr val="000000"/>
                </a:solidFill>
                <a:latin typeface="Times New Roman" pitchFamily="65" charset="-122"/>
                <a:ea typeface="宋体" pitchFamily="65" charset="-122"/>
              </a:rPr>
              <a:t>出”两句理解,这两句可翻译为“你匠心独运惨淡经营刻苦用功”“片刻间九天龙马就在绢</a:t>
            </a:r>
            <a:r>
              <a:rPr dirty="0"/>
              <a:t/>
            </a:r>
            <a:br>
              <a:rPr dirty="0"/>
            </a:br>
            <a:r>
              <a:rPr lang="zh-CN" altLang="en-US" sz="1530" kern="0" dirty="0" smtClean="0">
                <a:solidFill>
                  <a:srgbClr val="000000"/>
                </a:solidFill>
                <a:latin typeface="Times New Roman" pitchFamily="65" charset="-122"/>
                <a:ea typeface="宋体" pitchFamily="65" charset="-122"/>
              </a:rPr>
              <a:t>上显现”,由此可见曹霸画马首先凝神构思,苦心布局,然后落笔挥洒,一气呵成。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(2)首先,对全诗进行整体理解把握,准确翻译诗歌语句,然后思考“做了哪些铺垫”。“画工</a:t>
            </a:r>
            <a:r>
              <a:rPr dirty="0"/>
              <a:t/>
            </a:r>
            <a:br>
              <a:rPr dirty="0"/>
            </a:br>
            <a:r>
              <a:rPr lang="zh-CN" altLang="en-US" sz="1530" kern="0" dirty="0" smtClean="0">
                <a:solidFill>
                  <a:srgbClr val="000000"/>
                </a:solidFill>
                <a:latin typeface="Times New Roman" pitchFamily="65" charset="-122"/>
                <a:ea typeface="宋体" pitchFamily="65" charset="-122"/>
              </a:rPr>
              <a:t>如山貌不同”写多少画家画唐玄宗的御马玉花骢,都与原貌不同,不能与其神似。用“生长</a:t>
            </a:r>
            <a:r>
              <a:rPr dirty="0"/>
              <a:t/>
            </a:r>
            <a:br>
              <a:rPr dirty="0"/>
            </a:br>
            <a:r>
              <a:rPr lang="zh-CN" altLang="en-US" sz="1530" kern="0" dirty="0" smtClean="0">
                <a:solidFill>
                  <a:srgbClr val="000000"/>
                </a:solidFill>
                <a:latin typeface="Times New Roman" pitchFamily="65" charset="-122"/>
                <a:ea typeface="宋体" pitchFamily="65" charset="-122"/>
              </a:rPr>
              <a:t>风”形容玉花骢的神奇雄俊。</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7691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14.(2016课标全国Ⅲ,8—9)阅读下面的宋诗,完成(1)—(2)题。(11分)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内宴奉诏作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曹 翰</a:t>
            </a:r>
            <a:r>
              <a:rPr lang="zh-CN" altLang="en-US" sz="1152" kern="0" baseline="59000" dirty="0" smtClean="0">
                <a:solidFill>
                  <a:srgbClr val="000000"/>
                </a:solidFill>
                <a:latin typeface="Times New Roman" pitchFamily="65" charset="-122"/>
                <a:ea typeface="宋体" pitchFamily="65"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三十年前学六韬</a:t>
            </a:r>
            <a:r>
              <a:rPr lang="zh-CN" altLang="en-US" sz="1152" kern="0" baseline="5900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,英名尝得预时髦</a:t>
            </a:r>
            <a:r>
              <a:rPr lang="zh-CN" altLang="en-US" sz="1152" kern="0" baseline="5900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曾因国难披金甲,不为家贫卖宝刀。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臂健尚嫌弓力软,眼明犹识阵云高</a:t>
            </a:r>
            <a:r>
              <a:rPr lang="zh-CN" altLang="en-US" sz="1152" kern="0" baseline="59000" dirty="0" smtClean="0">
                <a:solidFill>
                  <a:srgbClr val="000000"/>
                </a:solidFill>
                <a:latin typeface="Times New Roman" pitchFamily="65" charset="-122"/>
                <a:ea typeface="宋体" pitchFamily="65" charset="-122"/>
              </a:rPr>
              <a:t>④</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庭前昨夜秋风起,羞见盘花旧战袍。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①曹翰(923—992),宋初名将。②六韬:古代兵书。③时髦:当代俊杰。④阵云:战争中的</a:t>
            </a:r>
            <a:r>
              <a:rPr dirty="0"/>
              <a:t/>
            </a:r>
            <a:br>
              <a:rPr dirty="0"/>
            </a:br>
            <a:r>
              <a:rPr lang="zh-CN" altLang="en-US" sz="1530" kern="0" dirty="0" smtClean="0">
                <a:solidFill>
                  <a:srgbClr val="000000"/>
                </a:solidFill>
                <a:latin typeface="Times New Roman" pitchFamily="65" charset="-122"/>
                <a:ea typeface="宋体" pitchFamily="65" charset="-122"/>
              </a:rPr>
              <a:t>云气,这里有战阵之意。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(1)诗的颈联又作“臂弱尚嫌弓力软,眼昏犹识阵云高”,你认为哪一种比较好?为什么?请简要</a:t>
            </a:r>
            <a:r>
              <a:rPr dirty="0"/>
              <a:t/>
            </a:r>
            <a:br>
              <a:rPr dirty="0"/>
            </a:br>
            <a:r>
              <a:rPr lang="zh-CN" altLang="en-US" sz="1530" kern="0" dirty="0" smtClean="0">
                <a:solidFill>
                  <a:srgbClr val="000000"/>
                </a:solidFill>
                <a:latin typeface="Times New Roman" pitchFamily="65" charset="-122"/>
                <a:ea typeface="宋体" pitchFamily="65" charset="-122"/>
              </a:rPr>
              <a:t>分析。(5分)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(2)这首诗与辛弃疾的《破阵子(醉里挑灯看剑)》题材相似,但情感基调却有所不同,请指出二</a:t>
            </a:r>
            <a:r>
              <a:rPr dirty="0"/>
              <a:t/>
            </a:r>
            <a:br>
              <a:rPr dirty="0"/>
            </a:br>
            <a:r>
              <a:rPr lang="zh-CN" altLang="en-US" sz="1530" kern="0" dirty="0" smtClean="0">
                <a:solidFill>
                  <a:srgbClr val="000000"/>
                </a:solidFill>
                <a:latin typeface="Times New Roman" pitchFamily="65" charset="-122"/>
                <a:ea typeface="宋体" pitchFamily="65" charset="-122"/>
              </a:rPr>
              <a:t>者的不同之处。(6分)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796113"/>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(1)观点一:作“弱”“昏”好。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①“臂弱”“眼昏”表明作者承认自己年老体衰的客观事实,但强调即便如此,也还是能够去</a:t>
            </a:r>
            <a:r>
              <a:rPr dirty="0"/>
              <a:t/>
            </a:r>
            <a:br>
              <a:rPr dirty="0"/>
            </a:br>
            <a:r>
              <a:rPr lang="zh-CN" altLang="en-US" sz="1530" kern="0" dirty="0" smtClean="0">
                <a:solidFill>
                  <a:srgbClr val="000000"/>
                </a:solidFill>
                <a:latin typeface="Times New Roman" pitchFamily="65" charset="-122"/>
                <a:ea typeface="宋体" pitchFamily="65" charset="-122"/>
              </a:rPr>
              <a:t>冲锋陷阵;②更强烈地表现出作者只要一息尚存,就不忘杀敌报国的刚毅精神。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观点二:作“健”“明”好。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①“臂健”“眼明”表明作者认为虽然岁月流逝,但身体依然强健,当然还可以冲锋陷阵,为国</a:t>
            </a:r>
            <a:r>
              <a:rPr dirty="0"/>
              <a:t/>
            </a:r>
            <a:br>
              <a:rPr dirty="0"/>
            </a:br>
            <a:r>
              <a:rPr lang="zh-CN" altLang="en-US" sz="1530" kern="0" dirty="0" smtClean="0">
                <a:solidFill>
                  <a:srgbClr val="000000"/>
                </a:solidFill>
                <a:latin typeface="Times New Roman" pitchFamily="65" charset="-122"/>
                <a:ea typeface="宋体" pitchFamily="65" charset="-122"/>
              </a:rPr>
              <a:t>驱驰;②表现出作者心存随时准备杀敌报国的坚定信念,而忘记自己老之将至。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(2)①曹诗写自己虽已年老,但报国之心犹存,重在表达“老骥伏枥,志在千里”的豪情;②辛词</a:t>
            </a:r>
            <a:r>
              <a:rPr dirty="0"/>
              <a:t/>
            </a:r>
            <a:br>
              <a:rPr dirty="0"/>
            </a:br>
            <a:r>
              <a:rPr lang="zh-CN" altLang="en-US" sz="1530" kern="0" dirty="0" smtClean="0">
                <a:solidFill>
                  <a:srgbClr val="000000"/>
                </a:solidFill>
                <a:latin typeface="Times New Roman" pitchFamily="65" charset="-122"/>
                <a:ea typeface="宋体" pitchFamily="65" charset="-122"/>
              </a:rPr>
              <a:t>通过追怀金戈铁马的往事,表达英雄白首、功业未成的悲慨。</a:t>
            </a:r>
            <a:endParaRPr lang="zh-CN" altLang="en-US" dirty="0"/>
          </a:p>
        </p:txBody>
      </p:sp>
      <p:sp>
        <p:nvSpPr>
          <p:cNvPr id="3" name="TextBox 2"/>
          <p:cNvSpPr txBox="1"/>
          <p:nvPr/>
        </p:nvSpPr>
        <p:spPr>
          <a:xfrm>
            <a:off x="539750" y="3636448"/>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(1)此题为开放性试题。若认为作“健”“明”好,则联系诗句,分三步解答即可:第一</a:t>
            </a:r>
            <a:r>
              <a:rPr dirty="0"/>
              <a:t/>
            </a:r>
            <a:br>
              <a:rPr dirty="0"/>
            </a:br>
            <a:r>
              <a:rPr lang="zh-CN" altLang="en-US" sz="1530" kern="0" dirty="0" smtClean="0">
                <a:solidFill>
                  <a:srgbClr val="000000"/>
                </a:solidFill>
                <a:latin typeface="Times New Roman" pitchFamily="65" charset="-122"/>
                <a:ea typeface="宋体" pitchFamily="65" charset="-122"/>
              </a:rPr>
              <a:t>步,解释含义,“臂健”“眼明”指臂膀健硕、眼睛明亮;第二步,将其放在语境里理解,“尚</a:t>
            </a:r>
            <a:r>
              <a:rPr dirty="0"/>
              <a:t/>
            </a:r>
            <a:br>
              <a:rPr dirty="0"/>
            </a:br>
            <a:r>
              <a:rPr lang="zh-CN" altLang="en-US" sz="1530" kern="0" dirty="0" smtClean="0">
                <a:solidFill>
                  <a:srgbClr val="000000"/>
                </a:solidFill>
                <a:latin typeface="Times New Roman" pitchFamily="65" charset="-122"/>
                <a:ea typeface="宋体" pitchFamily="65" charset="-122"/>
              </a:rPr>
              <a:t>嫌”“犹识”强调尽管岁月流逝,但身体强健,仍识得战阵;第三步,体会感情,全诗表达了作者</a:t>
            </a:r>
            <a:r>
              <a:rPr dirty="0"/>
              <a:t/>
            </a:r>
            <a:br>
              <a:rPr dirty="0"/>
            </a:br>
            <a:r>
              <a:rPr lang="zh-CN" altLang="en-US" sz="1530" kern="0" dirty="0" smtClean="0">
                <a:solidFill>
                  <a:srgbClr val="000000"/>
                </a:solidFill>
                <a:latin typeface="Times New Roman" pitchFamily="65" charset="-122"/>
                <a:ea typeface="宋体" pitchFamily="65" charset="-122"/>
              </a:rPr>
              <a:t>随时准备杀敌报国的坚定信念。认为“弱”“昏”两字较好的也可分为以上三步:“弱”</a:t>
            </a:r>
            <a:r>
              <a:rPr dirty="0"/>
              <a:t/>
            </a:r>
            <a:br>
              <a:rPr dirty="0"/>
            </a:br>
            <a:r>
              <a:rPr lang="zh-CN" altLang="en-US" sz="1530" kern="0" dirty="0" smtClean="0">
                <a:solidFill>
                  <a:srgbClr val="000000"/>
                </a:solidFill>
                <a:latin typeface="Times New Roman" pitchFamily="65" charset="-122"/>
                <a:ea typeface="宋体" pitchFamily="65" charset="-122"/>
              </a:rPr>
              <a:t>“昏”指体弱眼花,表达作者虽承认自己年老体衰,但依旧不忘杀敌报国的刚毅精神。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(2)由“三十年前学六韬”可知作者此时年事已高;“不为家贫卖宝刀”表示作者一直把宝刀</a:t>
            </a:r>
            <a:r>
              <a:rPr dirty="0"/>
              <a:t/>
            </a:r>
            <a:br>
              <a:rPr dirty="0"/>
            </a:br>
            <a:r>
              <a:rPr lang="zh-CN" altLang="en-US" sz="1530" kern="0" dirty="0" smtClean="0">
                <a:solidFill>
                  <a:srgbClr val="000000"/>
                </a:solidFill>
                <a:latin typeface="Times New Roman" pitchFamily="65" charset="-122"/>
                <a:ea typeface="宋体" pitchFamily="65" charset="-122"/>
              </a:rPr>
              <a:t>藏在身边,时刻准备为国效力;“尚嫌弓力软”“犹识阵云高”表明作者认为自己还能上阵杀</a:t>
            </a:r>
            <a:r>
              <a:rPr dirty="0"/>
              <a:t/>
            </a:r>
            <a:br>
              <a:rPr dirty="0"/>
            </a:br>
            <a:r>
              <a:rPr lang="zh-CN" altLang="en-US" sz="1530" kern="0" dirty="0" smtClean="0">
                <a:solidFill>
                  <a:srgbClr val="000000"/>
                </a:solidFill>
                <a:latin typeface="Times New Roman" pitchFamily="65" charset="-122"/>
                <a:ea typeface="宋体" pitchFamily="65" charset="-122"/>
              </a:rPr>
              <a:t>敌。这首诗表达了作者虽然年事已高、但报国之心犹存的思想感情。辛弃疾《破阵子》的末句“可怜白发生”点出了全词 的情感基调,以沉痛的笔调,表达了英雄白首、功业未成的悲慨。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15.(2016天津,14)阅读下面的诗,按要求作答。(8分)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登裴秀才迪小台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[唐]王 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端居不出户,满目望云山。落日鸟边下,秋原人外闲。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遥知远林际,不见此檐间。好客多乘月,应门莫上关。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(选自《全唐诗》)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(1)“满目望云山”句中“望”字一作“空”,你认为这两个字用哪个更好?请说明理由。(2</a:t>
            </a:r>
            <a:r>
              <a:rPr dirty="0"/>
              <a:t/>
            </a:r>
            <a:br>
              <a:rPr dirty="0"/>
            </a:br>
            <a:r>
              <a:rPr lang="zh-CN" altLang="en-US" sz="1530" kern="0" dirty="0" smtClean="0">
                <a:solidFill>
                  <a:srgbClr val="000000"/>
                </a:solidFill>
                <a:latin typeface="Times New Roman" pitchFamily="65" charset="-122"/>
                <a:ea typeface="宋体" pitchFamily="65" charset="-122"/>
              </a:rPr>
              <a:t>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(2)请结合诗句说明颔联采用了哪些表现手法。(3分)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(3)你如何理解诗中的“闲”字?(3分)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(1)壮志难酬,怀抱未展;中年多病,时光日迫;国土沦丧,战事未宁。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(2)以“丹枫”照应“秋”;寓情于景,想象自己将来烟雨垂钓的画面,表达了自己隐逸的愿望,</a:t>
            </a:r>
            <a:r>
              <a:rPr dirty="0"/>
              <a:t/>
            </a:r>
            <a:br>
              <a:rPr dirty="0"/>
            </a:br>
            <a:r>
              <a:rPr lang="zh-CN" altLang="en-US" sz="1530" kern="0" dirty="0" smtClean="0">
                <a:solidFill>
                  <a:srgbClr val="000000"/>
                </a:solidFill>
                <a:latin typeface="Times New Roman" pitchFamily="65" charset="-122"/>
                <a:ea typeface="宋体" pitchFamily="65" charset="-122"/>
              </a:rPr>
              <a:t>也暗含无奈和苦闷之情。</a:t>
            </a:r>
            <a:endParaRPr lang="zh-CN" altLang="en-US" dirty="0"/>
          </a:p>
        </p:txBody>
      </p:sp>
      <p:sp>
        <p:nvSpPr>
          <p:cNvPr id="3" name="TextBox 2"/>
          <p:cNvSpPr txBox="1"/>
          <p:nvPr/>
        </p:nvSpPr>
        <p:spPr>
          <a:xfrm>
            <a:off x="539750" y="2277261"/>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(1)解答此题,关键是读懂中间两联的意思。颔联第一句,“乾坤迮”可联系诗人所处的</a:t>
            </a:r>
            <a:r>
              <a:rPr dirty="0"/>
              <a:t/>
            </a:r>
            <a:br>
              <a:rPr dirty="0"/>
            </a:br>
            <a:r>
              <a:rPr lang="zh-CN" altLang="en-US" sz="1530" kern="0" dirty="0" smtClean="0">
                <a:solidFill>
                  <a:srgbClr val="000000"/>
                </a:solidFill>
                <a:latin typeface="Times New Roman" pitchFamily="65" charset="-122"/>
                <a:ea typeface="宋体" pitchFamily="65" charset="-122"/>
              </a:rPr>
              <a:t>时代来理解;颔联第二句,“病”“中年”已言明诗人境况;颈联,抓住“百战”“铁衣”</a:t>
            </a:r>
            <a:r>
              <a:rPr dirty="0"/>
              <a:t/>
            </a:r>
            <a:br>
              <a:rPr dirty="0"/>
            </a:br>
            <a:r>
              <a:rPr lang="zh-CN" altLang="en-US" sz="1530" kern="0" dirty="0" smtClean="0">
                <a:solidFill>
                  <a:srgbClr val="000000"/>
                </a:solidFill>
                <a:latin typeface="Times New Roman" pitchFamily="65" charset="-122"/>
                <a:ea typeface="宋体" pitchFamily="65" charset="-122"/>
              </a:rPr>
              <a:t>“空”“五更”“画角”来理解。如此,信息点就不会有遗漏。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(2)本题考查考生的艺术鉴赏能力。“赏析”题,必然涉及“手法”“内容”“情感”三个方</a:t>
            </a:r>
            <a:r>
              <a:rPr dirty="0"/>
              <a:t/>
            </a:r>
            <a:br>
              <a:rPr dirty="0"/>
            </a:br>
            <a:r>
              <a:rPr lang="zh-CN" altLang="en-US" sz="1530" kern="0" dirty="0" smtClean="0">
                <a:solidFill>
                  <a:srgbClr val="000000"/>
                </a:solidFill>
                <a:latin typeface="Times New Roman" pitchFamily="65" charset="-122"/>
                <a:ea typeface="宋体" pitchFamily="65" charset="-122"/>
              </a:rPr>
              <a:t>面。“明朝”意味着是设想,属于虚写;因为是尾联,且是写景内容,可以说“以景结情”“寓</a:t>
            </a:r>
            <a:r>
              <a:rPr dirty="0"/>
              <a:t/>
            </a:r>
            <a:br>
              <a:rPr dirty="0"/>
            </a:br>
            <a:r>
              <a:rPr lang="zh-CN" altLang="en-US" sz="1530" kern="0" dirty="0" smtClean="0">
                <a:solidFill>
                  <a:srgbClr val="000000"/>
                </a:solidFill>
                <a:latin typeface="Times New Roman" pitchFamily="65" charset="-122"/>
                <a:ea typeface="宋体" pitchFamily="65" charset="-122"/>
              </a:rPr>
              <a:t>情于景”等;“烟雨”“钓舟”,暗指归隐,对爱国诗人而言,实属无奈之举。</a:t>
            </a:r>
            <a:endParaRPr lang="zh-CN" altLang="en-US" dirty="0"/>
          </a:p>
        </p:txBody>
      </p:sp>
      <p:sp>
        <p:nvSpPr>
          <p:cNvPr id="4" name="TextBox 2"/>
          <p:cNvSpPr txBox="1"/>
          <p:nvPr/>
        </p:nvSpPr>
        <p:spPr>
          <a:xfrm>
            <a:off x="539750" y="456327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疑难突破</a:t>
            </a:r>
            <a:r>
              <a:rPr lang="zh-CN" altLang="en-US" sz="1530" kern="0" dirty="0" smtClean="0">
                <a:solidFill>
                  <a:srgbClr val="000000"/>
                </a:solidFill>
                <a:latin typeface="Times New Roman" pitchFamily="65" charset="-122"/>
                <a:ea typeface="宋体" pitchFamily="65" charset="-122"/>
              </a:rPr>
              <a:t>　认为此题难答,多为不能理解诗人“系钓舟”是为何。因此,答题不能只关注尾联</a:t>
            </a:r>
            <a:r>
              <a:rPr dirty="0"/>
              <a:t/>
            </a:r>
            <a:br>
              <a:rPr dirty="0"/>
            </a:br>
            <a:r>
              <a:rPr lang="zh-CN" altLang="en-US" sz="1530" kern="0" dirty="0" smtClean="0">
                <a:solidFill>
                  <a:srgbClr val="000000"/>
                </a:solidFill>
                <a:latin typeface="Times New Roman" pitchFamily="65" charset="-122"/>
                <a:ea typeface="宋体" pitchFamily="65" charset="-122"/>
              </a:rPr>
              <a:t>本身,还要联系前面相关诗句,如结合颈联的“空”“只”来理解。要能明白相关意象的含义,</a:t>
            </a:r>
            <a:r>
              <a:rPr dirty="0"/>
              <a:t/>
            </a:r>
            <a:br>
              <a:rPr dirty="0"/>
            </a:br>
            <a:r>
              <a:rPr lang="zh-CN" altLang="en-US" sz="1530" kern="0" dirty="0" smtClean="0">
                <a:solidFill>
                  <a:srgbClr val="000000"/>
                </a:solidFill>
                <a:latin typeface="Times New Roman" pitchFamily="65" charset="-122"/>
                <a:ea typeface="宋体" pitchFamily="65" charset="-122"/>
              </a:rPr>
              <a:t>如“钓舟”多跟归隐有关。另外,要扎实掌握相关手法,准确说清其表达效果。</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(1)“望”:照应题目中的“登台”,引出后面描写的景物。或“空”:①营造空旷的意</a:t>
            </a:r>
            <a:r>
              <a:rPr dirty="0"/>
              <a:t/>
            </a:r>
            <a:br>
              <a:rPr dirty="0"/>
            </a:br>
            <a:r>
              <a:rPr lang="zh-CN" altLang="en-US" sz="1530" kern="0" dirty="0" smtClean="0">
                <a:solidFill>
                  <a:srgbClr val="000000"/>
                </a:solidFill>
                <a:latin typeface="Times New Roman" pitchFamily="65" charset="-122"/>
                <a:ea typeface="宋体" pitchFamily="65" charset="-122"/>
              </a:rPr>
              <a:t>境;②流露出超然心态。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(2)①动静结合。落日与鸟,是动态描写;秋日原野,是静态描写。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②寓情于景。通过描写秋原的空阔,表现出诗人闲适的心境。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(3)一个“闲”字,点出闲景、闲人、闲心,写出了闲境之美、闲适之情。</a:t>
            </a:r>
            <a:endParaRPr lang="zh-CN" altLang="en-US" dirty="0"/>
          </a:p>
        </p:txBody>
      </p:sp>
      <p:sp>
        <p:nvSpPr>
          <p:cNvPr id="3" name="TextBox 2"/>
          <p:cNvSpPr txBox="1"/>
          <p:nvPr/>
        </p:nvSpPr>
        <p:spPr>
          <a:xfrm>
            <a:off x="539750" y="2925587"/>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(1)这是一道炼字赏析题,首先确定用哪个字更好,然后可从结构、内容等方面来说明理</a:t>
            </a:r>
            <a:r>
              <a:rPr dirty="0"/>
              <a:t/>
            </a:r>
            <a:br>
              <a:rPr dirty="0"/>
            </a:br>
            <a:r>
              <a:rPr lang="zh-CN" altLang="en-US" sz="1530" kern="0" dirty="0" smtClean="0">
                <a:solidFill>
                  <a:srgbClr val="000000"/>
                </a:solidFill>
                <a:latin typeface="Times New Roman" pitchFamily="65" charset="-122"/>
                <a:ea typeface="宋体" pitchFamily="65" charset="-122"/>
              </a:rPr>
              <a:t>由。如认为“望”更好,可从与题目相照应、与后文的关系等方面说明理由;如认为“空”更</a:t>
            </a:r>
            <a:r>
              <a:rPr dirty="0"/>
              <a:t/>
            </a:r>
            <a:br>
              <a:rPr dirty="0"/>
            </a:br>
            <a:r>
              <a:rPr lang="zh-CN" altLang="en-US" sz="1530" kern="0" dirty="0" smtClean="0">
                <a:solidFill>
                  <a:srgbClr val="000000"/>
                </a:solidFill>
                <a:latin typeface="Times New Roman" pitchFamily="65" charset="-122"/>
                <a:ea typeface="宋体" pitchFamily="65" charset="-122"/>
              </a:rPr>
              <a:t>好,可考虑从其所传达的意思、所传递的情感、所营造的意境等方面说明理由。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(2)常见的表现手法有借景抒情、寓情于景、动静结合、虚实结合、渲染、联想等。本诗颔</a:t>
            </a:r>
            <a:r>
              <a:rPr dirty="0"/>
              <a:t/>
            </a:r>
            <a:br>
              <a:rPr dirty="0"/>
            </a:br>
            <a:r>
              <a:rPr lang="zh-CN" altLang="en-US" sz="1530" kern="0" dirty="0" smtClean="0">
                <a:solidFill>
                  <a:srgbClr val="000000"/>
                </a:solidFill>
                <a:latin typeface="Times New Roman" pitchFamily="65" charset="-122"/>
                <a:ea typeface="宋体" pitchFamily="65" charset="-122"/>
              </a:rPr>
              <a:t>联中,“落日”与“鸟”是动态描写,“秋日原野”是静态描写,由此可知采用了动静结合的手</a:t>
            </a:r>
            <a:r>
              <a:rPr dirty="0"/>
              <a:t/>
            </a:r>
            <a:br>
              <a:rPr dirty="0"/>
            </a:br>
            <a:r>
              <a:rPr lang="zh-CN" altLang="en-US" sz="1530" kern="0" dirty="0" smtClean="0">
                <a:solidFill>
                  <a:srgbClr val="000000"/>
                </a:solidFill>
                <a:latin typeface="Times New Roman" pitchFamily="65" charset="-122"/>
                <a:ea typeface="宋体" pitchFamily="65" charset="-122"/>
              </a:rPr>
              <a:t>法;“秋原人外闲”,用秋原的空阔来表现诗人的心境,可知还采用了寓情于景的手法。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(3)这道题问的是对一个字的理解,实际上是要求扣住“诗眼”进行分析。“你如何理解”,既</a:t>
            </a:r>
            <a:r>
              <a:rPr dirty="0"/>
              <a:t/>
            </a:r>
            <a:br>
              <a:rPr dirty="0"/>
            </a:br>
            <a:r>
              <a:rPr lang="zh-CN" altLang="en-US" sz="1530" kern="0" dirty="0" smtClean="0">
                <a:solidFill>
                  <a:srgbClr val="000000"/>
                </a:solidFill>
                <a:latin typeface="Times New Roman" pitchFamily="65" charset="-122"/>
                <a:ea typeface="宋体" pitchFamily="65" charset="-122"/>
              </a:rPr>
              <a:t>可以写出你对诗中所写“闲”字内涵的理解,也可以写自己由此诗生发的联想。</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16.(2016山东,14)阅读下面的元曲,回答问题。(8分)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水仙子·舟中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孙周卿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孤舟夜泊洞庭边,灯火青荧对客船,朔风吹老梅花片。推开篷雪满天。诗豪与风雪争先,雪片与</a:t>
            </a:r>
            <a:r>
              <a:rPr dirty="0"/>
              <a:t/>
            </a:r>
            <a:br>
              <a:rPr dirty="0"/>
            </a:br>
            <a:r>
              <a:rPr lang="zh-CN" altLang="en-US" sz="1530" kern="0" dirty="0" smtClean="0">
                <a:solidFill>
                  <a:srgbClr val="000000"/>
                </a:solidFill>
                <a:latin typeface="Times New Roman" pitchFamily="65" charset="-122"/>
                <a:ea typeface="宋体" pitchFamily="65" charset="-122"/>
              </a:rPr>
              <a:t>风鏖战,诗和雪缴缠。一笑琅然。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(1)分析“诗豪与风雪争先,雪片与风鏖战,诗和雪缴缠”使用的两种修辞手法。(4分)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(2)结合作品,简要分析作者的情感变化。(4分)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(1)比拟、排比。“诗豪与风雪争先”“雪片与风鏖战”,用“争先”“鏖战”把“诗</a:t>
            </a:r>
            <a:r>
              <a:rPr dirty="0"/>
              <a:t/>
            </a:r>
            <a:br>
              <a:rPr dirty="0"/>
            </a:br>
            <a:r>
              <a:rPr lang="zh-CN" altLang="en-US" sz="1530" kern="0" dirty="0" smtClean="0">
                <a:solidFill>
                  <a:srgbClr val="000000"/>
                </a:solidFill>
                <a:latin typeface="Times New Roman" pitchFamily="65" charset="-122"/>
                <a:ea typeface="宋体" pitchFamily="65" charset="-122"/>
              </a:rPr>
              <a:t>豪”“风”和“雪”拟人化,“诗和雪缴缠”,用“缴缠”将“诗”拟物,把抽象的“诗”具象</a:t>
            </a:r>
            <a:r>
              <a:rPr dirty="0"/>
              <a:t/>
            </a:r>
            <a:br>
              <a:rPr dirty="0"/>
            </a:br>
            <a:r>
              <a:rPr lang="zh-CN" altLang="en-US" sz="1530" kern="0" dirty="0" smtClean="0">
                <a:solidFill>
                  <a:srgbClr val="000000"/>
                </a:solidFill>
                <a:latin typeface="Times New Roman" pitchFamily="65" charset="-122"/>
                <a:ea typeface="宋体" pitchFamily="65" charset="-122"/>
              </a:rPr>
              <a:t>化,生动形象地描写风雪交加的壮美,表现作者迸发的诗情。“诗豪与风雪争先,雪片与风鏖</a:t>
            </a:r>
            <a:r>
              <a:rPr dirty="0"/>
              <a:t/>
            </a:r>
            <a:br>
              <a:rPr dirty="0"/>
            </a:br>
            <a:r>
              <a:rPr lang="zh-CN" altLang="en-US" sz="1530" kern="0" dirty="0" smtClean="0">
                <a:solidFill>
                  <a:srgbClr val="000000"/>
                </a:solidFill>
                <a:latin typeface="Times New Roman" pitchFamily="65" charset="-122"/>
                <a:ea typeface="宋体" pitchFamily="65" charset="-122"/>
              </a:rPr>
              <a:t>战,诗和雪缴缠”构成排比句,描写了作者的诗情与风雪难分难解的关系,渲染了气氛。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(2)孤舟夜泊、青荧客船、朔风等,表现了作者的孤独之感、羁旅之思;漫天飞雪激发了作者的</a:t>
            </a:r>
            <a:r>
              <a:rPr dirty="0"/>
              <a:t/>
            </a:r>
            <a:br>
              <a:rPr dirty="0"/>
            </a:br>
            <a:r>
              <a:rPr lang="zh-CN" altLang="en-US" sz="1530" kern="0" dirty="0" smtClean="0">
                <a:solidFill>
                  <a:srgbClr val="000000"/>
                </a:solidFill>
                <a:latin typeface="Times New Roman" pitchFamily="65" charset="-122"/>
                <a:ea typeface="宋体" pitchFamily="65" charset="-122"/>
              </a:rPr>
              <a:t>创作豪情,风雪鏖战,“诗豪”与风雪争先,“诗”又与雪缴缠,表现了作者啸傲孤独与风雪的</a:t>
            </a:r>
            <a:r>
              <a:rPr dirty="0"/>
              <a:t/>
            </a:r>
            <a:br>
              <a:rPr dirty="0"/>
            </a:br>
            <a:r>
              <a:rPr lang="zh-CN" altLang="en-US" sz="1530" kern="0" dirty="0" smtClean="0">
                <a:solidFill>
                  <a:srgbClr val="000000"/>
                </a:solidFill>
                <a:latin typeface="Times New Roman" pitchFamily="65" charset="-122"/>
                <a:ea typeface="宋体" pitchFamily="65" charset="-122"/>
              </a:rPr>
              <a:t>豪迈气概;“一笑琅然”,抒发了作者战胜困境的快意和乐观旷达的情怀。</a:t>
            </a:r>
            <a:endParaRPr lang="zh-CN" altLang="en-US" dirty="0"/>
          </a:p>
        </p:txBody>
      </p:sp>
      <p:sp>
        <p:nvSpPr>
          <p:cNvPr id="3" name="TextBox 2"/>
          <p:cNvSpPr txBox="1"/>
          <p:nvPr/>
        </p:nvSpPr>
        <p:spPr>
          <a:xfrm>
            <a:off x="539750" y="3634583"/>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(1)“诗豪与风雪争先,雪片与风鏖战,诗和雪缴缠”,着重写了“朔风”陡至之后,作者</a:t>
            </a:r>
            <a:r>
              <a:rPr dirty="0"/>
              <a:t/>
            </a:r>
            <a:br>
              <a:rPr dirty="0"/>
            </a:br>
            <a:r>
              <a:rPr lang="zh-CN" altLang="en-US" sz="1530" kern="0" dirty="0" smtClean="0">
                <a:solidFill>
                  <a:srgbClr val="000000"/>
                </a:solidFill>
                <a:latin typeface="Times New Roman" pitchFamily="65" charset="-122"/>
                <a:ea typeface="宋体" pitchFamily="65" charset="-122"/>
              </a:rPr>
              <a:t>看到的漫天风雪的情形,作者将风雪拟人化,用“豪”字表现风雪的猛烈,用“鏖战”表现风雪</a:t>
            </a:r>
            <a:r>
              <a:rPr dirty="0"/>
              <a:t/>
            </a:r>
            <a:br>
              <a:rPr dirty="0"/>
            </a:br>
            <a:r>
              <a:rPr lang="zh-CN" altLang="en-US" sz="1530" kern="0" dirty="0" smtClean="0">
                <a:solidFill>
                  <a:srgbClr val="000000"/>
                </a:solidFill>
                <a:latin typeface="Times New Roman" pitchFamily="65" charset="-122"/>
                <a:ea typeface="宋体" pitchFamily="65" charset="-122"/>
              </a:rPr>
              <a:t>的雄劲,用“缴缠”表现风雪的桀骜。这三句运用排比,增强气势,逐步加深对环境的烘托作</a:t>
            </a:r>
            <a:r>
              <a:rPr dirty="0"/>
              <a:t/>
            </a:r>
            <a:br>
              <a:rPr dirty="0"/>
            </a:br>
            <a:r>
              <a:rPr lang="zh-CN" altLang="en-US" sz="1530" kern="0" dirty="0" smtClean="0">
                <a:solidFill>
                  <a:srgbClr val="000000"/>
                </a:solidFill>
                <a:latin typeface="Times New Roman" pitchFamily="65" charset="-122"/>
                <a:ea typeface="宋体" pitchFamily="65" charset="-122"/>
              </a:rPr>
              <a:t>用。漫天风雪,难分难解,景象开阔,风格豪迈。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(2)前三句,孤舟无伴,船外白茫茫一片,朔风劲烈,写出了作者的孤寂悲冷。“推开篷”一句,因</a:t>
            </a:r>
            <a:r>
              <a:rPr dirty="0"/>
              <a:t/>
            </a:r>
            <a:br>
              <a:rPr dirty="0"/>
            </a:br>
            <a:r>
              <a:rPr lang="zh-CN" altLang="en-US" sz="1530" kern="0" dirty="0" smtClean="0">
                <a:solidFill>
                  <a:srgbClr val="000000"/>
                </a:solidFill>
                <a:latin typeface="Times New Roman" pitchFamily="65" charset="-122"/>
                <a:ea typeface="宋体" pitchFamily="65" charset="-122"/>
              </a:rPr>
              <a:t>为朔风骤起,却有了“雪满天”的全新发现,事出意外,惊喜顿生。最后“一笑琅然”,作者的</a:t>
            </a:r>
            <a:r>
              <a:rPr dirty="0"/>
              <a:t/>
            </a:r>
            <a:br>
              <a:rPr dirty="0"/>
            </a:br>
            <a:r>
              <a:rPr lang="zh-CN" altLang="en-US" sz="1530" kern="0" dirty="0" smtClean="0">
                <a:solidFill>
                  <a:srgbClr val="000000"/>
                </a:solidFill>
                <a:latin typeface="Times New Roman" pitchFamily="65" charset="-122"/>
                <a:ea typeface="宋体" pitchFamily="65" charset="-122"/>
              </a:rPr>
              <a:t>豪情快意顿时将先前的孤寂悲冷一扫而光。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17.(2016浙江,21—22)阅读下面两首诗,完成(1)—(2)题。(7分)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北来人二首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[宋]刘克庄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试说东都</a:t>
            </a:r>
            <a:r>
              <a:rPr lang="zh-CN" altLang="en-US" sz="1152" kern="0" baseline="5900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事,添人白发多。</a:t>
            </a:r>
            <a:r>
              <a:rPr lang="zh-CN" altLang="en-US" sz="1530" u="sng" kern="0" dirty="0" smtClean="0">
                <a:solidFill>
                  <a:srgbClr val="000000"/>
                </a:solidFill>
                <a:latin typeface="Times New Roman" pitchFamily="65" charset="-122"/>
                <a:ea typeface="宋体" pitchFamily="65" charset="-122"/>
              </a:rPr>
              <a:t>寝园残石马,废殿泣铜驼。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胡运占难久,边情听易讹。凄凉旧京女,妆髻尚宣和</a:t>
            </a:r>
            <a:r>
              <a:rPr lang="zh-CN" altLang="en-US" sz="1152" kern="0" baseline="5900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十口同离仳,今成独雁飞!饥锄荒寺菜,贫著陷蕃衣。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甲第歌钟沸,沙场探骑稀。老身闽地死,不见翠銮归!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①东都:北宋都城汴梁。②宣和:宋徽宗年号。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(1)赏析第一首中的画线句。(3分)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(2)这两首诗在叙事上有何特色?试做简要分析。(4分)</a:t>
            </a:r>
            <a:endParaRPr lang="zh-CN" altLang="en-US" dirty="0"/>
          </a:p>
        </p:txBody>
      </p:sp>
      <p:sp>
        <p:nvSpPr>
          <p:cNvPr id="3" name="TextBox 2"/>
          <p:cNvSpPr txBox="1"/>
          <p:nvPr/>
        </p:nvSpPr>
        <p:spPr>
          <a:xfrm>
            <a:off x="539750" y="4654797"/>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(1)运用对仗(对偶)、拟人的手法,借陵园、宫殿的荒凉残破之景,抒亡国之痛,情景交融。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(2)①以对比加强叙事的抒情效果。用权贵歌舞宴饮,不问军情与百姓心系故国作对比,表达忧</a:t>
            </a:r>
            <a:r>
              <a:rPr dirty="0"/>
              <a:t/>
            </a:r>
            <a:br>
              <a:rPr dirty="0"/>
            </a:br>
            <a:r>
              <a:rPr lang="zh-CN" altLang="en-US" sz="1530" kern="0" dirty="0" smtClean="0">
                <a:solidFill>
                  <a:srgbClr val="000000"/>
                </a:solidFill>
                <a:latin typeface="Times New Roman" pitchFamily="65" charset="-122"/>
                <a:ea typeface="宋体" pitchFamily="65" charset="-122"/>
              </a:rPr>
              <a:t>国忧民之情;以主人公一家亡国前后境况的对比,表现百姓流离之苦。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②以“北来人”的口吻叙事,表达情感显得更真实、自然。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③叙事中流露出个人的情感。如“今成独雁飞”流露了主人公家破人散的凄凉与孤独。</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(1)赏析诗句,首先要找到突破口,可以从形式入手赏析其形式美,本题的突破口是对仗</a:t>
            </a:r>
            <a:r>
              <a:rPr dirty="0"/>
              <a:t/>
            </a:r>
            <a:br>
              <a:rPr dirty="0"/>
            </a:br>
            <a:r>
              <a:rPr lang="zh-CN" altLang="en-US" sz="1530" kern="0" dirty="0" smtClean="0">
                <a:solidFill>
                  <a:srgbClr val="000000"/>
                </a:solidFill>
                <a:latin typeface="Times New Roman" pitchFamily="65" charset="-122"/>
                <a:ea typeface="宋体" pitchFamily="65" charset="-122"/>
              </a:rPr>
              <a:t>与拟人的手法。可以从内容入手赏析其情感美、画面美等,本题的突破口是诗歌所抒发的家</a:t>
            </a:r>
            <a:r>
              <a:rPr dirty="0"/>
              <a:t/>
            </a:r>
            <a:br>
              <a:rPr dirty="0"/>
            </a:br>
            <a:r>
              <a:rPr lang="zh-CN" altLang="en-US" sz="1530" kern="0" dirty="0" smtClean="0">
                <a:solidFill>
                  <a:srgbClr val="000000"/>
                </a:solidFill>
                <a:latin typeface="Times New Roman" pitchFamily="65" charset="-122"/>
                <a:ea typeface="宋体" pitchFamily="65" charset="-122"/>
              </a:rPr>
              <a:t>毁国亡之痛。还可以把内容与形式结合起来,赏析其艺术魅力。这两句诗,在形式上,用“寝</a:t>
            </a:r>
            <a:r>
              <a:rPr dirty="0"/>
              <a:t/>
            </a:r>
            <a:br>
              <a:rPr dirty="0"/>
            </a:br>
            <a:r>
              <a:rPr lang="zh-CN" altLang="en-US" sz="1530" kern="0" dirty="0" smtClean="0">
                <a:solidFill>
                  <a:srgbClr val="000000"/>
                </a:solidFill>
                <a:latin typeface="Times New Roman" pitchFamily="65" charset="-122"/>
                <a:ea typeface="宋体" pitchFamily="65" charset="-122"/>
              </a:rPr>
              <a:t>园”和“废殿”的意象,“泣铜驼”的拟人来抒情。在内容上,可以根据两句诗所写意象,据象</a:t>
            </a:r>
            <a:r>
              <a:rPr dirty="0"/>
              <a:t/>
            </a:r>
            <a:br>
              <a:rPr dirty="0"/>
            </a:br>
            <a:r>
              <a:rPr lang="zh-CN" altLang="en-US" sz="1530" kern="0" dirty="0" smtClean="0">
                <a:solidFill>
                  <a:srgbClr val="000000"/>
                </a:solidFill>
                <a:latin typeface="Times New Roman" pitchFamily="65" charset="-122"/>
                <a:ea typeface="宋体" pitchFamily="65" charset="-122"/>
              </a:rPr>
              <a:t>索意,可以发现,写“寝园”“废殿”这些破败之景,实为抒发亡国之痛。在艺术手法上,这叫</a:t>
            </a:r>
            <a:r>
              <a:rPr dirty="0"/>
              <a:t/>
            </a:r>
            <a:br>
              <a:rPr dirty="0"/>
            </a:br>
            <a:r>
              <a:rPr lang="zh-CN" altLang="en-US" sz="1530" kern="0" dirty="0" smtClean="0">
                <a:solidFill>
                  <a:srgbClr val="000000"/>
                </a:solidFill>
                <a:latin typeface="Times New Roman" pitchFamily="65" charset="-122"/>
                <a:ea typeface="宋体" pitchFamily="65" charset="-122"/>
              </a:rPr>
              <a:t>作情景交融。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(2)题目要求从叙事这一角度切入,欣赏这两首诗歌。欣赏叙事特色,要以平时所积累的知识为</a:t>
            </a:r>
            <a:r>
              <a:rPr dirty="0"/>
              <a:t/>
            </a:r>
            <a:br>
              <a:rPr dirty="0"/>
            </a:br>
            <a:r>
              <a:rPr lang="zh-CN" altLang="en-US" sz="1530" kern="0" dirty="0" smtClean="0">
                <a:solidFill>
                  <a:srgbClr val="000000"/>
                </a:solidFill>
                <a:latin typeface="Times New Roman" pitchFamily="65" charset="-122"/>
                <a:ea typeface="宋体" pitchFamily="65" charset="-122"/>
              </a:rPr>
              <a:t>基础,从叙事中的语言特色、修辞特色、抒情特色、叙事人称特色等角度入手进行赏析。这</a:t>
            </a:r>
            <a:r>
              <a:rPr dirty="0"/>
              <a:t/>
            </a:r>
            <a:br>
              <a:rPr dirty="0"/>
            </a:br>
            <a:r>
              <a:rPr lang="zh-CN" altLang="en-US" sz="1530" kern="0" dirty="0" smtClean="0">
                <a:solidFill>
                  <a:srgbClr val="000000"/>
                </a:solidFill>
                <a:latin typeface="Times New Roman" pitchFamily="65" charset="-122"/>
                <a:ea typeface="宋体" pitchFamily="65" charset="-122"/>
              </a:rPr>
              <a:t>两首诗的叙事、描写都很朴实,近似白描,如“甲第歌钟沸,沙场探骑稀”,以平实的对比,写出</a:t>
            </a:r>
            <a:r>
              <a:rPr dirty="0"/>
              <a:t/>
            </a:r>
            <a:br>
              <a:rPr dirty="0"/>
            </a:br>
            <a:r>
              <a:rPr lang="zh-CN" altLang="en-US" sz="1530" kern="0" dirty="0" smtClean="0">
                <a:solidFill>
                  <a:srgbClr val="000000"/>
                </a:solidFill>
                <a:latin typeface="Times New Roman" pitchFamily="65" charset="-122"/>
                <a:ea typeface="宋体" pitchFamily="65" charset="-122"/>
              </a:rPr>
              <a:t>官宦人家依然歌舞不休,而战场上已经人烟稀少,与国破家亡的内容相吻合;在叙事中饱含情感</a:t>
            </a:r>
            <a:r>
              <a:rPr dirty="0"/>
              <a:t/>
            </a:r>
            <a:br>
              <a:rPr dirty="0"/>
            </a:br>
            <a:r>
              <a:rPr lang="zh-CN" altLang="en-US" sz="1530" kern="0" dirty="0" smtClean="0">
                <a:solidFill>
                  <a:srgbClr val="000000"/>
                </a:solidFill>
                <a:latin typeface="Times New Roman" pitchFamily="65" charset="-122"/>
                <a:ea typeface="宋体" pitchFamily="65" charset="-122"/>
              </a:rPr>
              <a:t>因素,如“十口同离仳,今成独雁飞”,“老身闽地死,不见翠銮归”,叙事中写出无限悲伤之</a:t>
            </a:r>
            <a:r>
              <a:rPr dirty="0"/>
              <a:t/>
            </a:r>
            <a:br>
              <a:rPr dirty="0"/>
            </a:br>
            <a:r>
              <a:rPr lang="zh-CN" altLang="en-US" sz="1530" kern="0" dirty="0" smtClean="0">
                <a:solidFill>
                  <a:srgbClr val="000000"/>
                </a:solidFill>
                <a:latin typeface="Times New Roman" pitchFamily="65" charset="-122"/>
                <a:ea typeface="宋体" pitchFamily="65" charset="-122"/>
              </a:rPr>
              <a:t>情。抓住这些,即可作答。</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18.(2015天津,14)阅读下面这首诗,按要求作答。(9分)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雨过至城西苏家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[宋]黄庭坚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飘然一雨洒青春,九陌净无车马尘。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渐散紫烟笼帝阙,稍回晴日丽天津。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花飞衣袖红香湿,柳拂鞍鞯绿色匀。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管领风光唯痛饮,都城谁是得闲人?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此诗作于宋哲宗元祐元年(1086),黄庭坚时任秘书省校书郎。是年,长期贬谪外放的苏</a:t>
            </a:r>
            <a:r>
              <a:t/>
            </a:r>
            <a:br/>
            <a:r>
              <a:rPr lang="zh-CN" altLang="en-US" sz="1530" kern="0" dirty="0" smtClean="0">
                <a:solidFill>
                  <a:srgbClr val="000000"/>
                </a:solidFill>
                <a:latin typeface="Times New Roman" pitchFamily="65" charset="-122"/>
                <a:ea typeface="宋体" pitchFamily="65" charset="-122"/>
              </a:rPr>
              <a:t>轼被授予翰林学士、知制诰等要职。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(1)诗中描写了春雨后的哪些景象?(2分)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(2)结合诗句说明颈联运用了哪些艺术手法。(4分)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(3)全诗表达了诗人怎样的情感?(3分)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(1)尘土涤净　紫烟渐散　雨过日丽　红花沾雨　柳色葱翠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(2)①对仗,如“花飞”对“柳拂”,“红香湿”对“绿色匀”。②比拟,如“柳拂”。③从视</a:t>
            </a:r>
            <a:r>
              <a:rPr dirty="0"/>
              <a:t/>
            </a:r>
            <a:br>
              <a:rPr dirty="0"/>
            </a:br>
            <a:r>
              <a:rPr lang="zh-CN" altLang="en-US" sz="1530" kern="0" dirty="0" smtClean="0">
                <a:solidFill>
                  <a:srgbClr val="000000"/>
                </a:solidFill>
                <a:latin typeface="Times New Roman" pitchFamily="65" charset="-122"/>
                <a:ea typeface="宋体" pitchFamily="65" charset="-122"/>
              </a:rPr>
              <a:t>觉、嗅觉、触觉等多角度(运用通感)进行描写,如“衣袖红香湿”。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(3)雨后天晴访友的喜悦之情;仕途上的踌躇满志或忙中偷闲的快乐。</a:t>
            </a:r>
            <a:endParaRPr lang="zh-CN" altLang="en-US" dirty="0"/>
          </a:p>
        </p:txBody>
      </p:sp>
      <p:sp>
        <p:nvSpPr>
          <p:cNvPr id="3" name="TextBox 2"/>
          <p:cNvSpPr txBox="1"/>
          <p:nvPr/>
        </p:nvSpPr>
        <p:spPr>
          <a:xfrm>
            <a:off x="571472" y="2563013"/>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(1)首先找出诗中写景的句子,即前六句,并注意题干中的条件“雨后”,排除写雨中的</a:t>
            </a:r>
            <a:r>
              <a:rPr dirty="0"/>
              <a:t/>
            </a:r>
            <a:br>
              <a:rPr dirty="0"/>
            </a:br>
            <a:r>
              <a:rPr lang="zh-CN" altLang="en-US" sz="1530" kern="0" dirty="0" smtClean="0">
                <a:solidFill>
                  <a:srgbClr val="000000"/>
                </a:solidFill>
                <a:latin typeface="Times New Roman" pitchFamily="65" charset="-122"/>
                <a:ea typeface="宋体" pitchFamily="65" charset="-122"/>
              </a:rPr>
              <a:t>首句,即可从诗中第二至第六句概括出答案。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(2)只要考生熟悉“艺术手法”中的表达方式、表现手法、修辞手法,注意从多角度思考,就很</a:t>
            </a:r>
            <a:r>
              <a:rPr dirty="0"/>
              <a:t/>
            </a:r>
            <a:br>
              <a:rPr dirty="0"/>
            </a:br>
            <a:r>
              <a:rPr lang="zh-CN" altLang="en-US" sz="1530" kern="0" dirty="0" smtClean="0">
                <a:solidFill>
                  <a:srgbClr val="000000"/>
                </a:solidFill>
                <a:latin typeface="Times New Roman" pitchFamily="65" charset="-122"/>
                <a:ea typeface="宋体" pitchFamily="65" charset="-122"/>
              </a:rPr>
              <a:t>容易看出诗句所运用的手法,再按照要求“结合诗句说明”即可。从律诗的角度看,颔联、颈</a:t>
            </a:r>
            <a:r>
              <a:rPr dirty="0"/>
              <a:t/>
            </a:r>
            <a:br>
              <a:rPr dirty="0"/>
            </a:br>
            <a:r>
              <a:rPr lang="zh-CN" altLang="en-US" sz="1530" kern="0" dirty="0" smtClean="0">
                <a:solidFill>
                  <a:srgbClr val="000000"/>
                </a:solidFill>
                <a:latin typeface="Times New Roman" pitchFamily="65" charset="-122"/>
                <a:ea typeface="宋体" pitchFamily="65" charset="-122"/>
              </a:rPr>
              <a:t>联一定是对仗的;从“柳拂鞍鞯”中可以看出柳是动作的发出者,运用了比拟手法;根据颈联中</a:t>
            </a:r>
            <a:r>
              <a:rPr dirty="0"/>
              <a:t/>
            </a:r>
            <a:br>
              <a:rPr dirty="0"/>
            </a:br>
            <a:r>
              <a:rPr lang="zh-CN" altLang="en-US" sz="1530" kern="0" dirty="0" smtClean="0">
                <a:solidFill>
                  <a:srgbClr val="000000"/>
                </a:solidFill>
                <a:latin typeface="Times New Roman" pitchFamily="65" charset="-122"/>
                <a:ea typeface="宋体" pitchFamily="65" charset="-122"/>
              </a:rPr>
              <a:t>的“红”“绿”这些表颜色的词语,“香”这样表嗅觉的词语,以及“拂”这样表触觉的词语,</a:t>
            </a:r>
            <a:r>
              <a:rPr dirty="0"/>
              <a:t/>
            </a:r>
            <a:br>
              <a:rPr dirty="0"/>
            </a:br>
            <a:r>
              <a:rPr lang="zh-CN" altLang="en-US" sz="1530" kern="0" dirty="0" smtClean="0">
                <a:solidFill>
                  <a:srgbClr val="000000"/>
                </a:solidFill>
                <a:latin typeface="Times New Roman" pitchFamily="65" charset="-122"/>
                <a:ea typeface="宋体" pitchFamily="65" charset="-122"/>
              </a:rPr>
              <a:t>可以看出诗句运用了多角度及通感的描写手法。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(3)从诗歌标题“雨过至城西苏家”可知,诗人是雨后天晴时到城西苏家访友;由诗中写景字词</a:t>
            </a:r>
            <a:r>
              <a:rPr dirty="0"/>
              <a:t/>
            </a:r>
            <a:br>
              <a:rPr dirty="0"/>
            </a:br>
            <a:r>
              <a:rPr lang="zh-CN" altLang="en-US" sz="1530" kern="0" dirty="0" smtClean="0">
                <a:solidFill>
                  <a:srgbClr val="000000"/>
                </a:solidFill>
                <a:latin typeface="Times New Roman" pitchFamily="65" charset="-122"/>
                <a:ea typeface="宋体" pitchFamily="65" charset="-122"/>
              </a:rPr>
              <a:t>及“痛饮”一词可知诗人忙中偷闲的快乐、喜悦之情;联系注释内容,再联系苏、黄二人的师</a:t>
            </a:r>
            <a:r>
              <a:rPr dirty="0"/>
              <a:t/>
            </a:r>
            <a:br>
              <a:rPr dirty="0"/>
            </a:br>
            <a:r>
              <a:rPr lang="zh-CN" altLang="en-US" sz="1530" kern="0" dirty="0" smtClean="0">
                <a:solidFill>
                  <a:srgbClr val="000000"/>
                </a:solidFill>
                <a:latin typeface="Times New Roman" pitchFamily="65" charset="-122"/>
                <a:ea typeface="宋体" pitchFamily="65" charset="-122"/>
              </a:rPr>
              <a:t>生友情,不难得出诗人因苏轼贬后授职而对自己的仕途踌躇满志的感情。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19.(2015山东,14)阅读下面的宋词,回答问题。(8分)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卜算子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张元幹</a:t>
            </a:r>
            <a:r>
              <a:rPr lang="zh-CN" altLang="en-US" sz="1152" kern="0" baseline="59000" dirty="0" smtClean="0">
                <a:solidFill>
                  <a:srgbClr val="000000"/>
                </a:solidFill>
                <a:latin typeface="Times New Roman" pitchFamily="65" charset="-122"/>
                <a:ea typeface="宋体" pitchFamily="65" charset="-122"/>
              </a:rPr>
              <a:t>[注]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风露湿行云,沙水迷归艇。卧看明河月满空,斗挂苍山顶。　　万古只青天,多事悲人境。起舞</a:t>
            </a:r>
            <a:r>
              <a:rPr dirty="0"/>
              <a:t/>
            </a:r>
            <a:br>
              <a:rPr dirty="0"/>
            </a:br>
            <a:r>
              <a:rPr lang="zh-CN" altLang="en-US" sz="1530" kern="0" dirty="0" smtClean="0">
                <a:solidFill>
                  <a:srgbClr val="000000"/>
                </a:solidFill>
                <a:latin typeface="Times New Roman" pitchFamily="65" charset="-122"/>
                <a:ea typeface="宋体" pitchFamily="65" charset="-122"/>
              </a:rPr>
              <a:t>闻鸡酒未醒,潮落秋江冷。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张元幹,宋代爱国词人。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(1)请对上片前两句中的“湿”“迷”二字分别做简要赏析。(4分)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(2)“起舞闻鸡酒未醒,潮落秋江冷”表达了作者怎样的思想感情?请做简要分析。(4分)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(1)①“湿”字,描写地面浓重的风露水汽使行云也充满湿气而显得厚重凝滞,突出了外</a:t>
            </a:r>
            <a:r>
              <a:rPr dirty="0"/>
              <a:t/>
            </a:r>
            <a:br>
              <a:rPr dirty="0"/>
            </a:br>
            <a:r>
              <a:rPr lang="zh-CN" altLang="en-US" sz="1530" kern="0" dirty="0" smtClean="0">
                <a:solidFill>
                  <a:srgbClr val="000000"/>
                </a:solidFill>
                <a:latin typeface="Times New Roman" pitchFamily="65" charset="-122"/>
                <a:ea typeface="宋体" pitchFamily="65" charset="-122"/>
              </a:rPr>
              <a:t>在环境的潮湿、阴冷,表现了作者凄凉和沉重的心情。②“迷”字,描写水面迷蒙的雾气使归</a:t>
            </a:r>
            <a:r>
              <a:rPr dirty="0"/>
              <a:t/>
            </a:r>
            <a:br>
              <a:rPr dirty="0"/>
            </a:br>
            <a:r>
              <a:rPr lang="zh-CN" altLang="en-US" sz="1530" kern="0" dirty="0" smtClean="0">
                <a:solidFill>
                  <a:srgbClr val="000000"/>
                </a:solidFill>
                <a:latin typeface="Times New Roman" pitchFamily="65" charset="-122"/>
                <a:ea typeface="宋体" pitchFamily="65" charset="-122"/>
              </a:rPr>
              <a:t>舟迷失了航向,烘托出朦胧、迷茫的氛围,表现了作者内心的迷惘。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(2)①化用祖逖的典故,表现作者胸怀大志,而报国之志难以实现,内心悲愤无奈;②寓情于景,描</a:t>
            </a:r>
            <a:r>
              <a:rPr dirty="0"/>
              <a:t/>
            </a:r>
            <a:br>
              <a:rPr dirty="0"/>
            </a:br>
            <a:r>
              <a:rPr lang="zh-CN" altLang="en-US" sz="1530" kern="0" dirty="0" smtClean="0">
                <a:solidFill>
                  <a:srgbClr val="000000"/>
                </a:solidFill>
                <a:latin typeface="Times New Roman" pitchFamily="65" charset="-122"/>
                <a:ea typeface="宋体" pitchFamily="65" charset="-122"/>
              </a:rPr>
              <a:t>写江潮的退落和秋江的冷寂,委婉地表达了作者面对国势衰退内心的悲凉,寄寓了浓郁的爱国</a:t>
            </a:r>
            <a:r>
              <a:rPr dirty="0"/>
              <a:t/>
            </a:r>
            <a:br>
              <a:rPr dirty="0"/>
            </a:br>
            <a:r>
              <a:rPr lang="zh-CN" altLang="en-US" sz="1530" kern="0" dirty="0" smtClean="0">
                <a:solidFill>
                  <a:srgbClr val="000000"/>
                </a:solidFill>
                <a:latin typeface="Times New Roman" pitchFamily="65" charset="-122"/>
                <a:ea typeface="宋体" pitchFamily="65" charset="-122"/>
              </a:rPr>
              <a:t>情感。</a:t>
            </a:r>
            <a:endParaRPr lang="zh-CN" altLang="en-US" dirty="0"/>
          </a:p>
        </p:txBody>
      </p:sp>
      <p:sp>
        <p:nvSpPr>
          <p:cNvPr id="3" name="TextBox 2"/>
          <p:cNvSpPr txBox="1"/>
          <p:nvPr/>
        </p:nvSpPr>
        <p:spPr>
          <a:xfrm>
            <a:off x="539750" y="3205955"/>
            <a:ext cx="8127000" cy="34859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(1)鉴赏词句中的关键词,首先要弄懂词义。本题中,“湿”用作动词,沾湿;“迷”,使动</a:t>
            </a:r>
            <a:r>
              <a:rPr dirty="0"/>
              <a:t/>
            </a:r>
            <a:br>
              <a:rPr dirty="0"/>
            </a:br>
            <a:r>
              <a:rPr lang="zh-CN" altLang="en-US" sz="1530" kern="0" dirty="0" smtClean="0">
                <a:solidFill>
                  <a:srgbClr val="000000"/>
                </a:solidFill>
                <a:latin typeface="Times New Roman" pitchFamily="65" charset="-122"/>
                <a:ea typeface="宋体" pitchFamily="65" charset="-122"/>
              </a:rPr>
              <a:t>用法,使</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迷路。然后结合词句内容理解关键词的表达效果。风清露冷,弄湿了行云;沙水一</a:t>
            </a:r>
            <a:r>
              <a:rPr dirty="0"/>
              <a:t/>
            </a:r>
            <a:br>
              <a:rPr dirty="0"/>
            </a:br>
            <a:r>
              <a:rPr lang="zh-CN" altLang="en-US" sz="1530" kern="0" dirty="0" smtClean="0">
                <a:solidFill>
                  <a:srgbClr val="000000"/>
                </a:solidFill>
                <a:latin typeface="Times New Roman" pitchFamily="65" charset="-122"/>
                <a:ea typeface="宋体" pitchFamily="65" charset="-122"/>
              </a:rPr>
              <a:t>色,使归艇迷失了方向,描绘出一片苍茫浩渺之景。最后指出由关键词所表现出来的情感态</a:t>
            </a:r>
            <a:r>
              <a:rPr dirty="0"/>
              <a:t/>
            </a:r>
            <a:br>
              <a:rPr dirty="0"/>
            </a:br>
            <a:r>
              <a:rPr lang="zh-CN" altLang="en-US" sz="1530" kern="0" dirty="0" smtClean="0">
                <a:solidFill>
                  <a:srgbClr val="000000"/>
                </a:solidFill>
                <a:latin typeface="Times New Roman" pitchFamily="65" charset="-122"/>
                <a:ea typeface="宋体" pitchFamily="65" charset="-122"/>
              </a:rPr>
              <a:t>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(2)鉴赏诗歌表达的思想感情,首先要知人论世,这首词的作者张元幹是宋代爱国词人。其次要</a:t>
            </a:r>
            <a:r>
              <a:rPr dirty="0"/>
              <a:t/>
            </a:r>
            <a:br>
              <a:rPr dirty="0"/>
            </a:br>
            <a:r>
              <a:rPr lang="zh-CN" altLang="en-US" sz="1530" kern="0" dirty="0" smtClean="0">
                <a:solidFill>
                  <a:srgbClr val="000000"/>
                </a:solidFill>
                <a:latin typeface="Times New Roman" pitchFamily="65" charset="-122"/>
                <a:ea typeface="宋体" pitchFamily="65" charset="-122"/>
              </a:rPr>
              <a:t>结合语境,分析词句内容。“起舞闻鸡酒未醒,潮落秋江冷”两句的大意:心中沉闷极了,只想</a:t>
            </a:r>
            <a:r>
              <a:rPr dirty="0"/>
              <a:t/>
            </a:r>
            <a:br>
              <a:rPr dirty="0"/>
            </a:br>
            <a:r>
              <a:rPr lang="zh-CN" altLang="en-US" sz="1530" kern="0" dirty="0" smtClean="0">
                <a:solidFill>
                  <a:srgbClr val="000000"/>
                </a:solidFill>
                <a:latin typeface="Times New Roman" pitchFamily="65" charset="-122"/>
                <a:ea typeface="宋体" pitchFamily="65" charset="-122"/>
              </a:rPr>
              <a:t>一醉方休,不料醉中也挥舞起宝剑来;沙溪的潮水退下去了,深夜的秋江变得更加凄清寒冷。</a:t>
            </a:r>
            <a:r>
              <a:rPr dirty="0"/>
              <a:t/>
            </a:r>
            <a:br>
              <a:rPr dirty="0"/>
            </a:br>
            <a:r>
              <a:rPr lang="zh-CN" altLang="en-US" sz="1530" kern="0" dirty="0" smtClean="0">
                <a:solidFill>
                  <a:srgbClr val="000000"/>
                </a:solidFill>
                <a:latin typeface="Times New Roman" pitchFamily="65" charset="-122"/>
                <a:ea typeface="宋体" pitchFamily="65" charset="-122"/>
              </a:rPr>
              <a:t>“起舞闻鸡酒未醒”一句运用了“闻鸡起舞”的典故,闻鸡起舞是为了报效国家,却是在“酒</a:t>
            </a:r>
            <a:r>
              <a:rPr dirty="0"/>
              <a:t/>
            </a:r>
            <a:br>
              <a:rPr dirty="0"/>
            </a:br>
            <a:r>
              <a:rPr lang="zh-CN" altLang="en-US" sz="1530" kern="0" dirty="0" smtClean="0">
                <a:solidFill>
                  <a:srgbClr val="000000"/>
                </a:solidFill>
                <a:latin typeface="Times New Roman" pitchFamily="65" charset="-122"/>
                <a:ea typeface="宋体" pitchFamily="65" charset="-122"/>
              </a:rPr>
              <a:t>未醒”之时;“潮落秋江冷”一句写眼前之景,让人倍感凄凉。最后总结出词句所表达的思想</a:t>
            </a:r>
            <a:r>
              <a:rPr dirty="0"/>
              <a:t/>
            </a:r>
            <a:br>
              <a:rPr dirty="0"/>
            </a:br>
            <a:r>
              <a:rPr lang="zh-CN" altLang="en-US" sz="1530" kern="0" dirty="0" smtClean="0">
                <a:solidFill>
                  <a:srgbClr val="000000"/>
                </a:solidFill>
                <a:latin typeface="Times New Roman" pitchFamily="65" charset="-122"/>
                <a:ea typeface="宋体" pitchFamily="65" charset="-122"/>
              </a:rPr>
              <a:t>情感。</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20.(2015安徽,8—9)阅读下面这首诗,完成(1)—(2)题。(8分)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月　圆</a:t>
            </a:r>
            <a:r>
              <a:rPr lang="zh-CN" altLang="en-US" sz="1152" kern="0" baseline="59000" dirty="0" smtClean="0">
                <a:solidFill>
                  <a:srgbClr val="000000"/>
                </a:solidFill>
                <a:latin typeface="Times New Roman" pitchFamily="65" charset="-122"/>
                <a:ea typeface="宋体" pitchFamily="65"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[唐]杜 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孤月当楼满,寒江动夜扉。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委波金不定,照席绮逾依</a:t>
            </a:r>
            <a:r>
              <a:rPr lang="zh-CN" altLang="en-US" sz="1152" kern="0" baseline="5900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未缺</a:t>
            </a:r>
            <a:r>
              <a:rPr lang="zh-CN" altLang="en-US" sz="1152" kern="0" baseline="5900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空山静,高悬列宿</a:t>
            </a:r>
            <a:r>
              <a:rPr lang="zh-CN" altLang="en-US" sz="1152" kern="0" baseline="59000" dirty="0" smtClean="0">
                <a:solidFill>
                  <a:srgbClr val="000000"/>
                </a:solidFill>
                <a:latin typeface="Times New Roman" pitchFamily="65" charset="-122"/>
                <a:ea typeface="宋体" pitchFamily="65" charset="-122"/>
              </a:rPr>
              <a:t>④</a:t>
            </a:r>
            <a:r>
              <a:rPr lang="zh-CN" altLang="en-US" sz="1530" kern="0" dirty="0" smtClean="0">
                <a:solidFill>
                  <a:srgbClr val="000000"/>
                </a:solidFill>
                <a:latin typeface="Times New Roman" pitchFamily="65" charset="-122"/>
                <a:ea typeface="宋体" pitchFamily="65" charset="-122"/>
              </a:rPr>
              <a:t>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故园松桂发,万里共清辉。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①这首诗是唐代宗大历元年(766)秋天杜甫流寓夔州时所作。②绮逾依:这里指(席子上</a:t>
            </a:r>
            <a:r>
              <a:rPr dirty="0"/>
              <a:t/>
            </a:r>
            <a:br>
              <a:rPr dirty="0"/>
            </a:br>
            <a:r>
              <a:rPr lang="zh-CN" altLang="en-US" sz="1530" kern="0" dirty="0" smtClean="0">
                <a:solidFill>
                  <a:srgbClr val="000000"/>
                </a:solidFill>
                <a:latin typeface="Times New Roman" pitchFamily="65" charset="-122"/>
                <a:ea typeface="宋体" pitchFamily="65" charset="-122"/>
              </a:rPr>
              <a:t>的)光彩更加柔美。③未缺:指月圆。④列宿:众星。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(1)这首诗前六句描写了月圆之夜的哪几幅画面?请用简洁的语言进行概括。(4分)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(2)本诗最后两句情感真挚,请从虚实结合的角度做简要赏析。(4分)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3.(2016江苏,10—11)阅读下面这首宋词,完成(1)—(2)题。(11分)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八声甘州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辛弃疾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夜读《李广传》,不能寐。因念晁楚老、杨民瞻</a:t>
            </a:r>
            <a:r>
              <a:rPr lang="zh-CN" altLang="en-US" sz="1152" kern="0" baseline="5900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约同居山间,戏用李广事,赋以寄之。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故将军饮罢夜归来,长亭解雕鞍。恨灞陵醉尉,匆匆未识,桃李无言。射虎山横一骑,裂石响惊</a:t>
            </a:r>
            <a:r>
              <a:rPr dirty="0"/>
              <a:t/>
            </a:r>
            <a:br>
              <a:rPr dirty="0"/>
            </a:br>
            <a:r>
              <a:rPr lang="zh-CN" altLang="en-US" sz="1530" kern="0" dirty="0" smtClean="0">
                <a:solidFill>
                  <a:srgbClr val="000000"/>
                </a:solidFill>
                <a:latin typeface="Times New Roman" pitchFamily="65" charset="-122"/>
                <a:ea typeface="宋体" pitchFamily="65" charset="-122"/>
              </a:rPr>
              <a:t>弦。落魄封侯事,岁晚田园。　　谁向桑麻杜曲,要短衣匹马,移住南山。看风流慷慨,谈笑过</a:t>
            </a:r>
            <a:r>
              <a:rPr dirty="0"/>
              <a:t/>
            </a:r>
            <a:br>
              <a:rPr dirty="0"/>
            </a:br>
            <a:r>
              <a:rPr lang="zh-CN" altLang="en-US" sz="1530" kern="0" dirty="0" smtClean="0">
                <a:solidFill>
                  <a:srgbClr val="000000"/>
                </a:solidFill>
                <a:latin typeface="Times New Roman" pitchFamily="65" charset="-122"/>
                <a:ea typeface="宋体" pitchFamily="65" charset="-122"/>
              </a:rPr>
              <a:t>残年</a:t>
            </a:r>
            <a:r>
              <a:rPr lang="zh-CN" altLang="en-US" sz="1152" kern="0" baseline="5900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。汉开边、功名万里,甚当时、健者也曾闲。纱窗外、斜风细雨,一阵轻寒。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①晁楚老、杨民瞻:辛弃疾的友人。②杜甫《曲江三章》其三:“自断此生休问天,杜曲</a:t>
            </a:r>
            <a:r>
              <a:rPr dirty="0"/>
              <a:t/>
            </a:r>
            <a:br>
              <a:rPr dirty="0"/>
            </a:br>
            <a:r>
              <a:rPr lang="zh-CN" altLang="en-US" sz="1530" kern="0" dirty="0" smtClean="0">
                <a:solidFill>
                  <a:srgbClr val="000000"/>
                </a:solidFill>
                <a:latin typeface="Times New Roman" pitchFamily="65" charset="-122"/>
                <a:ea typeface="宋体" pitchFamily="65" charset="-122"/>
              </a:rPr>
              <a:t>幸有桑麻田,故将移住南山边。短衣匹马随李广,看射猛虎终残年。”此处化用杜诗。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(1)本词上阕选取了李广的哪些事迹?这样选材有什么表达效果?(5分)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(2)下阕寄寓了作者什么样的思想情感?请简要分析。(6分)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(1)孤月当空,清辉满楼;月映寒江,影动柴扉;月洒江波,浮光跃金;月照绮席,光彩交融;月</a:t>
            </a:r>
            <a:r>
              <a:rPr dirty="0"/>
              <a:t/>
            </a:r>
            <a:br>
              <a:rPr dirty="0"/>
            </a:br>
            <a:r>
              <a:rPr lang="zh-CN" altLang="en-US" sz="1530" kern="0" dirty="0" smtClean="0">
                <a:solidFill>
                  <a:srgbClr val="000000"/>
                </a:solidFill>
                <a:latin typeface="Times New Roman" pitchFamily="65" charset="-122"/>
                <a:ea typeface="宋体" pitchFamily="65" charset="-122"/>
              </a:rPr>
              <a:t>挂空山,万籁俱静;月明中天,疏星寥落。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(2)遥想故园桂花开放,是虚写;眼前清辉,是实写。故园桂花正该开放,虚中有实;万里清辉,实中</a:t>
            </a:r>
            <a:r>
              <a:rPr dirty="0"/>
              <a:t/>
            </a:r>
            <a:br>
              <a:rPr dirty="0"/>
            </a:br>
            <a:r>
              <a:rPr lang="zh-CN" altLang="en-US" sz="1530" kern="0" dirty="0" smtClean="0">
                <a:solidFill>
                  <a:srgbClr val="000000"/>
                </a:solidFill>
                <a:latin typeface="Times New Roman" pitchFamily="65" charset="-122"/>
                <a:ea typeface="宋体" pitchFamily="65" charset="-122"/>
              </a:rPr>
              <a:t>有虚。虚实结合,表达了诗人对家乡的深切思念,寄托了诗人渴盼万家团圆的美好愿望。</a:t>
            </a:r>
            <a:endParaRPr lang="zh-CN" altLang="en-US" dirty="0"/>
          </a:p>
        </p:txBody>
      </p:sp>
      <p:sp>
        <p:nvSpPr>
          <p:cNvPr id="3" name="TextBox 2"/>
          <p:cNvSpPr txBox="1"/>
          <p:nvPr/>
        </p:nvSpPr>
        <p:spPr>
          <a:xfrm>
            <a:off x="539750" y="2563013"/>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(1)鉴赏诗歌的意境美,首先要明确诗句大意,前六句写满月当楼,寒江潮涌,月洒波中,金</a:t>
            </a:r>
            <a:r>
              <a:rPr dirty="0"/>
              <a:t/>
            </a:r>
            <a:br>
              <a:rPr dirty="0"/>
            </a:br>
            <a:r>
              <a:rPr lang="zh-CN" altLang="en-US" sz="1530" kern="0" dirty="0" smtClean="0">
                <a:solidFill>
                  <a:srgbClr val="000000"/>
                </a:solidFill>
                <a:latin typeface="Times New Roman" pitchFamily="65" charset="-122"/>
                <a:ea typeface="宋体" pitchFamily="65" charset="-122"/>
              </a:rPr>
              <a:t>光摇而不定;月临席上,光彩柔美;空山静寂,月明星稀。其次是要找准意象,前六句描绘的意象</a:t>
            </a:r>
            <a:r>
              <a:rPr dirty="0"/>
              <a:t/>
            </a:r>
            <a:br>
              <a:rPr dirty="0"/>
            </a:br>
            <a:r>
              <a:rPr lang="zh-CN" altLang="en-US" sz="1530" kern="0" dirty="0" smtClean="0">
                <a:solidFill>
                  <a:srgbClr val="000000"/>
                </a:solidFill>
                <a:latin typeface="Times New Roman" pitchFamily="65" charset="-122"/>
                <a:ea typeface="宋体" pitchFamily="65" charset="-122"/>
              </a:rPr>
              <a:t>有“月”“楼”“江”“扉”“席”“山”“列宿”等。最后用简明的语言归纳出画面即可。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(2)虚,指回忆或想象;实,指眼前实景。回答本题只要弄明白虚指什么、实指什么即可,本诗最</a:t>
            </a:r>
            <a:r>
              <a:rPr dirty="0"/>
              <a:t/>
            </a:r>
            <a:br>
              <a:rPr dirty="0"/>
            </a:br>
            <a:r>
              <a:rPr lang="zh-CN" altLang="en-US" sz="1530" kern="0" dirty="0" smtClean="0">
                <a:solidFill>
                  <a:srgbClr val="000000"/>
                </a:solidFill>
                <a:latin typeface="Times New Roman" pitchFamily="65" charset="-122"/>
                <a:ea typeface="宋体" pitchFamily="65" charset="-122"/>
              </a:rPr>
              <a:t>后两句中,上句诗人遥想故园秋景,是虚写;下句回到现实,是实写。表达了诗人对故园的思念</a:t>
            </a:r>
            <a:r>
              <a:rPr dirty="0"/>
              <a:t/>
            </a:r>
            <a:br>
              <a:rPr dirty="0"/>
            </a:br>
            <a:r>
              <a:rPr lang="zh-CN" altLang="en-US" sz="1530" kern="0" dirty="0" smtClean="0">
                <a:solidFill>
                  <a:srgbClr val="000000"/>
                </a:solidFill>
                <a:latin typeface="Times New Roman" pitchFamily="65" charset="-122"/>
                <a:ea typeface="宋体" pitchFamily="65" charset="-122"/>
              </a:rPr>
              <a:t>之情。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21.(2014课标全国Ⅱ,8—9)阅读下面两首诗,回答问题。(11分)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含山店梦觉作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[唐]韦 庄</a:t>
            </a:r>
            <a:r>
              <a:rPr lang="zh-CN" altLang="en-US" sz="1152" kern="0" baseline="59000" dirty="0" smtClean="0">
                <a:solidFill>
                  <a:srgbClr val="000000"/>
                </a:solidFill>
                <a:latin typeface="Times New Roman" pitchFamily="65" charset="-122"/>
                <a:ea typeface="宋体" pitchFamily="65"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曾为流离惯别家,等闲挥袂客天涯。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灯前一觉江南梦,惆怅起来山月斜。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宿渔家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[宋]郭 震</a:t>
            </a:r>
            <a:r>
              <a:rPr lang="zh-CN" altLang="en-US" sz="1152" kern="0" baseline="59000" dirty="0" smtClean="0">
                <a:solidFill>
                  <a:srgbClr val="000000"/>
                </a:solidFill>
                <a:latin typeface="Times New Roman" pitchFamily="65" charset="-122"/>
                <a:ea typeface="宋体" pitchFamily="65" charset="-122"/>
              </a:rPr>
              <a:t>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几代生涯傍海涯,两三间屋盖芦花。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灯前笑说归来夜,明月随船送到家。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①韦庄(约836—910):字端己,长安杜陵(今陕西西安东南)人。曾流离迁徙于汴洛、吴越</a:t>
            </a:r>
            <a:r>
              <a:rPr dirty="0"/>
              <a:t/>
            </a:r>
            <a:br>
              <a:rPr dirty="0"/>
            </a:br>
            <a:r>
              <a:rPr lang="zh-CN" altLang="en-US" sz="1530" kern="0" dirty="0" smtClean="0">
                <a:solidFill>
                  <a:srgbClr val="000000"/>
                </a:solidFill>
                <a:latin typeface="Times New Roman" pitchFamily="65" charset="-122"/>
                <a:ea typeface="宋体" pitchFamily="65" charset="-122"/>
              </a:rPr>
              <a:t>等地。②郭震:字希声,成都人。生卒年及生平不详。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(1)韦庄在诗中是用什么方法表现感情的?请简要分析。(5分)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(2)两首诗都写到“灯前”,这两处“灯前”各自表达了诗人什么样的感情?(6分)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(1)诗人是用衬托的方法来表现感情的。诗人虽然到处漂泊,但好像对此并不在意,认为</a:t>
            </a:r>
            <a:r>
              <a:rPr dirty="0"/>
              <a:t/>
            </a:r>
            <a:br>
              <a:rPr dirty="0"/>
            </a:br>
            <a:r>
              <a:rPr lang="zh-CN" altLang="en-US" sz="1530" kern="0" dirty="0" smtClean="0">
                <a:solidFill>
                  <a:srgbClr val="000000"/>
                </a:solidFill>
                <a:latin typeface="Times New Roman" pitchFamily="65" charset="-122"/>
                <a:ea typeface="宋体" pitchFamily="65" charset="-122"/>
              </a:rPr>
              <a:t>这是“等闲”之事;而客中一觉梦醒,思家乡、念亲人的惆怅之情不禁油然而生。(写出“衬</a:t>
            </a:r>
            <a:r>
              <a:rPr dirty="0"/>
              <a:t/>
            </a:r>
            <a:br>
              <a:rPr dirty="0"/>
            </a:br>
            <a:r>
              <a:rPr lang="zh-CN" altLang="en-US" sz="1530" kern="0" dirty="0" smtClean="0">
                <a:solidFill>
                  <a:srgbClr val="000000"/>
                </a:solidFill>
                <a:latin typeface="Times New Roman" pitchFamily="65" charset="-122"/>
                <a:ea typeface="宋体" pitchFamily="65" charset="-122"/>
              </a:rPr>
              <a:t>托”方法的,给2分;进行具体分析的,给3分。意思答对即可)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(2)韦诗中,“灯前”表现了诗人旅途漂泊中的凄清、失神、怅惘之情;郭诗中,“灯前”表现</a:t>
            </a:r>
            <a:r>
              <a:rPr dirty="0"/>
              <a:t/>
            </a:r>
            <a:br>
              <a:rPr dirty="0"/>
            </a:br>
            <a:r>
              <a:rPr lang="zh-CN" altLang="en-US" sz="1530" kern="0" dirty="0" smtClean="0">
                <a:solidFill>
                  <a:srgbClr val="000000"/>
                </a:solidFill>
                <a:latin typeface="Times New Roman" pitchFamily="65" charset="-122"/>
                <a:ea typeface="宋体" pitchFamily="65" charset="-122"/>
              </a:rPr>
              <a:t>了诗人住宿在渔家所感到的温暖、愉悦之情。(答出韦诗中“灯前”表现出什么样感情的,给</a:t>
            </a:r>
            <a:r>
              <a:rPr dirty="0"/>
              <a:t/>
            </a:r>
            <a:br>
              <a:rPr dirty="0"/>
            </a:br>
            <a:r>
              <a:rPr lang="zh-CN" altLang="en-US" sz="1530" kern="0" dirty="0" smtClean="0">
                <a:solidFill>
                  <a:srgbClr val="000000"/>
                </a:solidFill>
                <a:latin typeface="Times New Roman" pitchFamily="65" charset="-122"/>
                <a:ea typeface="宋体" pitchFamily="65" charset="-122"/>
              </a:rPr>
              <a:t>3分;答出郭诗中“灯前”表现出什么样感情的,给3分。意思答对即可)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391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(1)韦庄是唐末乱世的漂泊者,他的行迹遍及大半个中国。首句写羁旅漂泊的身世已让</a:t>
            </a:r>
            <a:r>
              <a:rPr dirty="0"/>
              <a:t/>
            </a:r>
            <a:br>
              <a:rPr dirty="0"/>
            </a:br>
            <a:r>
              <a:rPr lang="zh-CN" altLang="en-US" sz="1530" kern="0" dirty="0" smtClean="0">
                <a:solidFill>
                  <a:srgbClr val="000000"/>
                </a:solidFill>
                <a:latin typeface="Times New Roman" pitchFamily="65" charset="-122"/>
                <a:ea typeface="宋体" pitchFamily="65" charset="-122"/>
              </a:rPr>
              <a:t>他习以为常,其中“惯别家”体现了韦庄的无奈与辛酸。通过“等闲”一词可看出,诗人好像</a:t>
            </a:r>
            <a:r>
              <a:rPr dirty="0"/>
              <a:t/>
            </a:r>
            <a:br>
              <a:rPr dirty="0"/>
            </a:br>
            <a:r>
              <a:rPr lang="zh-CN" altLang="en-US" sz="1530" kern="0" dirty="0" smtClean="0">
                <a:solidFill>
                  <a:srgbClr val="000000"/>
                </a:solidFill>
                <a:latin typeface="Times New Roman" pitchFamily="65" charset="-122"/>
                <a:ea typeface="宋体" pitchFamily="65" charset="-122"/>
              </a:rPr>
              <a:t>对此并不在意,认为这只是“等闲”之事而已。诗人长久漂泊江南,远离家乡,但思乡思亲之情</a:t>
            </a:r>
            <a:r>
              <a:rPr dirty="0"/>
              <a:t/>
            </a:r>
            <a:br>
              <a:rPr dirty="0"/>
            </a:br>
            <a:r>
              <a:rPr lang="zh-CN" altLang="en-US" sz="1530" kern="0" dirty="0" smtClean="0">
                <a:solidFill>
                  <a:srgbClr val="000000"/>
                </a:solidFill>
                <a:latin typeface="Times New Roman" pitchFamily="65" charset="-122"/>
                <a:ea typeface="宋体" pitchFamily="65" charset="-122"/>
              </a:rPr>
              <a:t>深埋心间,挥之不去。一觉醒来,面对无言的山月,这个孤独的游子倍感惆怅。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(2)韦诗前两句,虽一再表白“流离”“惯别家”“客天涯”不过“等闲”,可客中一觉梦醒,</a:t>
            </a:r>
            <a:r>
              <a:rPr dirty="0"/>
              <a:t/>
            </a:r>
            <a:br>
              <a:rPr dirty="0"/>
            </a:br>
            <a:r>
              <a:rPr lang="zh-CN" altLang="en-US" sz="1530" kern="0" dirty="0" smtClean="0">
                <a:solidFill>
                  <a:srgbClr val="000000"/>
                </a:solidFill>
                <a:latin typeface="Times New Roman" pitchFamily="65" charset="-122"/>
                <a:ea typeface="宋体" pitchFamily="65" charset="-122"/>
              </a:rPr>
              <a:t>孤苦凄清之情油然而生。把握韦庄“灯前”的感情,关键扣住“惆怅”一词,“惆怅”是诗人</a:t>
            </a:r>
            <a:r>
              <a:rPr dirty="0"/>
              <a:t/>
            </a:r>
            <a:br>
              <a:rPr dirty="0"/>
            </a:br>
            <a:r>
              <a:rPr lang="zh-CN" altLang="en-US" sz="1530" kern="0" dirty="0" smtClean="0">
                <a:solidFill>
                  <a:srgbClr val="000000"/>
                </a:solidFill>
                <a:latin typeface="Times New Roman" pitchFamily="65" charset="-122"/>
                <a:ea typeface="宋体" pitchFamily="65" charset="-122"/>
              </a:rPr>
              <a:t>情感表达的转折点。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郭诗首句写渔家世代与海为伴,第二句写渔家简陋的生活环境,第三句写一家人其乐融融、和</a:t>
            </a:r>
            <a:r>
              <a:rPr dirty="0"/>
              <a:t/>
            </a:r>
            <a:br>
              <a:rPr dirty="0"/>
            </a:br>
            <a:r>
              <a:rPr lang="zh-CN" altLang="en-US" sz="1530" kern="0" dirty="0" smtClean="0">
                <a:solidFill>
                  <a:srgbClr val="000000"/>
                </a:solidFill>
                <a:latin typeface="Times New Roman" pitchFamily="65" charset="-122"/>
                <a:ea typeface="宋体" pitchFamily="65" charset="-122"/>
              </a:rPr>
              <a:t>谐幸福的场景,这让诗人这个游子倍感家的温暖。诗人虽是夜宿渔家,但其漂泊的孤独凄苦被</a:t>
            </a:r>
            <a:r>
              <a:rPr dirty="0"/>
              <a:t/>
            </a:r>
            <a:br>
              <a:rPr dirty="0"/>
            </a:br>
            <a:r>
              <a:rPr lang="zh-CN" altLang="en-US" sz="1530" kern="0" dirty="0" smtClean="0">
                <a:solidFill>
                  <a:srgbClr val="000000"/>
                </a:solidFill>
                <a:latin typeface="Times New Roman" pitchFamily="65" charset="-122"/>
                <a:ea typeface="宋体" pitchFamily="65" charset="-122"/>
              </a:rPr>
              <a:t>渔家的温暖愉悦融化。把握诗人“灯前”的感情,关键扣住“笑说”一词,“笑说”透露出诗</a:t>
            </a:r>
            <a:r>
              <a:rPr dirty="0"/>
              <a:t/>
            </a:r>
            <a:br>
              <a:rPr dirty="0"/>
            </a:br>
            <a:r>
              <a:rPr lang="zh-CN" altLang="en-US" sz="1530" kern="0" dirty="0" smtClean="0">
                <a:solidFill>
                  <a:srgbClr val="000000"/>
                </a:solidFill>
                <a:latin typeface="Times New Roman" pitchFamily="65" charset="-122"/>
                <a:ea typeface="宋体" pitchFamily="65" charset="-122"/>
              </a:rPr>
              <a:t>人的情感指向。</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22.(2014山东,14)阅读下面两首宋诗,回答问题。(8分)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寻诗两绝句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陈与义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楚酒困人三日醉,园花经雨百般红。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无人画出陈居士</a:t>
            </a:r>
            <a:r>
              <a:rPr lang="zh-CN" altLang="en-US" sz="1152" kern="0" baseline="5900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,亭角寻诗满袖风。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爱把山瓢</a:t>
            </a:r>
            <a:r>
              <a:rPr lang="zh-CN" altLang="en-US" sz="1152" kern="0" baseline="5900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莫笑侬,愁时引睡有奇功。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醒来推户寻诗去,乔木峥嵘明月中。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①居士:指文人雅士。②山瓢:天然粗陋的酒器。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(1)“园花经雨百般红”与“乔木峥嵘明月中”两句所描写的景色特点有何不同?请做简要分</a:t>
            </a:r>
            <a:r>
              <a:rPr dirty="0"/>
              <a:t/>
            </a:r>
            <a:br>
              <a:rPr dirty="0"/>
            </a:br>
            <a:r>
              <a:rPr lang="zh-CN" altLang="en-US" sz="1530" kern="0" dirty="0" smtClean="0">
                <a:solidFill>
                  <a:srgbClr val="000000"/>
                </a:solidFill>
                <a:latin typeface="Times New Roman" pitchFamily="65" charset="-122"/>
                <a:ea typeface="宋体" pitchFamily="65" charset="-122"/>
              </a:rPr>
              <a:t>析。(4分)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(2)诗中“陈居士”的形象特点是什么?请结合两首诗加以分析。(4分)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(1)①艳丽　②清幽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①“园花经雨百般红”描写的是雨后园林的美景,一场雨后,园中姹紫嫣红,色彩艳丽。②“乔</a:t>
            </a:r>
            <a:r>
              <a:rPr dirty="0"/>
              <a:t/>
            </a:r>
            <a:br>
              <a:rPr dirty="0"/>
            </a:br>
            <a:r>
              <a:rPr lang="zh-CN" altLang="en-US" sz="1530" kern="0" dirty="0" smtClean="0">
                <a:solidFill>
                  <a:srgbClr val="000000"/>
                </a:solidFill>
                <a:latin typeface="Times New Roman" pitchFamily="65" charset="-122"/>
                <a:ea typeface="宋体" pitchFamily="65" charset="-122"/>
              </a:rPr>
              <a:t>木峥嵘明月中”描写的是月夜下的美景,明月高照,树木高耸峭拔,意境清幽。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(2)①行为洒脱　②情趣高雅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①“楚酒困人三日醉”“爱把山瓢莫笑侬”,从陈居士喜欢喝酒可以看出他洒脱的性格特</a:t>
            </a:r>
            <a:r>
              <a:rPr dirty="0"/>
              <a:t/>
            </a:r>
            <a:br>
              <a:rPr dirty="0"/>
            </a:br>
            <a:r>
              <a:rPr lang="zh-CN" altLang="en-US" sz="1530" kern="0" dirty="0" smtClean="0">
                <a:solidFill>
                  <a:srgbClr val="000000"/>
                </a:solidFill>
                <a:latin typeface="Times New Roman" pitchFamily="65" charset="-122"/>
                <a:ea typeface="宋体" pitchFamily="65" charset="-122"/>
              </a:rPr>
              <a:t>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②“亭角寻诗满袖风”“醒来推户寻诗去”,白天寻诗,夜晚寻诗,表现了陈居士沉迷于诗歌创</a:t>
            </a:r>
            <a:r>
              <a:rPr dirty="0"/>
              <a:t/>
            </a:r>
            <a:br>
              <a:rPr dirty="0"/>
            </a:br>
            <a:r>
              <a:rPr lang="zh-CN" altLang="en-US" sz="1530" kern="0" dirty="0" smtClean="0">
                <a:solidFill>
                  <a:srgbClr val="000000"/>
                </a:solidFill>
                <a:latin typeface="Times New Roman" pitchFamily="65" charset="-122"/>
                <a:ea typeface="宋体" pitchFamily="65" charset="-122"/>
              </a:rPr>
              <a:t>作的高雅情趣。</a:t>
            </a:r>
            <a:endParaRPr lang="zh-CN" altLang="en-US" dirty="0"/>
          </a:p>
        </p:txBody>
      </p:sp>
      <p:sp>
        <p:nvSpPr>
          <p:cNvPr id="3" name="TextBox 2"/>
          <p:cNvSpPr txBox="1"/>
          <p:nvPr/>
        </p:nvSpPr>
        <p:spPr>
          <a:xfrm>
            <a:off x="539750" y="3991773"/>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(1)本题考查对诗句意境的感知能力。两诗中所描写景物的特点,一是雨后园花的姹紫</a:t>
            </a:r>
            <a:r>
              <a:rPr dirty="0"/>
              <a:t/>
            </a:r>
            <a:br>
              <a:rPr dirty="0"/>
            </a:br>
            <a:r>
              <a:rPr lang="zh-CN" altLang="en-US" sz="1530" kern="0" dirty="0" smtClean="0">
                <a:solidFill>
                  <a:srgbClr val="000000"/>
                </a:solidFill>
                <a:latin typeface="Times New Roman" pitchFamily="65" charset="-122"/>
                <a:ea typeface="宋体" pitchFamily="65" charset="-122"/>
              </a:rPr>
              <a:t>嫣红,一是月夜中树木高耸峥嵘,都具体地表达出诗人感受到的情味。答题的格式是“意境+</a:t>
            </a:r>
            <a:r>
              <a:rPr dirty="0"/>
              <a:t/>
            </a:r>
            <a:br>
              <a:rPr dirty="0"/>
            </a:br>
            <a:r>
              <a:rPr lang="zh-CN" altLang="en-US" sz="1530" kern="0" dirty="0" smtClean="0">
                <a:solidFill>
                  <a:srgbClr val="000000"/>
                </a:solidFill>
                <a:latin typeface="Times New Roman" pitchFamily="65" charset="-122"/>
                <a:ea typeface="宋体" pitchFamily="65" charset="-122"/>
              </a:rPr>
              <a:t>句意+归纳”。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(2)本题考查分析诗歌中人物形象的能力。答题时,要读懂诗歌内容,从一些关键词语入手,见</a:t>
            </a:r>
            <a:r>
              <a:rPr dirty="0"/>
              <a:t/>
            </a:r>
            <a:br>
              <a:rPr dirty="0"/>
            </a:br>
            <a:r>
              <a:rPr lang="zh-CN" altLang="en-US" sz="1530" kern="0" dirty="0" smtClean="0">
                <a:solidFill>
                  <a:srgbClr val="000000"/>
                </a:solidFill>
                <a:latin typeface="Times New Roman" pitchFamily="65" charset="-122"/>
                <a:ea typeface="宋体" pitchFamily="65" charset="-122"/>
              </a:rPr>
              <a:t>微知著,注意准确理解题干要求,结合诗句分析人物形象。</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59785"/>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1.(2016北京,15—18)阅读下面的诗歌,完成(1)—(4)题。(18分)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西　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陆 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乱山深处小桃源,往岁求浆忆叩门。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高柳簇桥初转马,数家临水自成村。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茂林风送幽禽语,坏壁苔侵醉墨痕。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一首清诗记今夕,细云新月耿</a:t>
            </a:r>
            <a:r>
              <a:rPr lang="zh-CN" altLang="en-US" sz="1152" kern="0" baseline="5900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黄昏。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①耿:微明的样子。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(1)下列对本诗的理解,</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A.作者到西村“叩门求浆”,是在清风吹拂、新月初现的黄昏时分。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B.“初转马”与“小乔初嫁了”中的“初”都是“才”“刚刚”的意思。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C.“茂林风送幽禽语”意谓清风送来茂林深处的鸟鸣,衬出西村的幽静。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D.“坏壁苔侵醉墨痕”意谓残壁上青苔侵蚀了昔日醉后留下的字迹。</a:t>
            </a:r>
            <a:endParaRPr lang="zh-CN" altLang="en-US" dirty="0"/>
          </a:p>
        </p:txBody>
      </p:sp>
      <p:sp>
        <p:nvSpPr>
          <p:cNvPr id="3" name="TextBox 2"/>
          <p:cNvSpPr txBox="1"/>
          <p:nvPr/>
        </p:nvSpPr>
        <p:spPr>
          <a:xfrm>
            <a:off x="539750" y="1101913"/>
            <a:ext cx="8127000" cy="389530"/>
          </a:xfrm>
          <a:prstGeom prst="rect">
            <a:avLst/>
          </a:prstGeom>
          <a:noFill/>
        </p:spPr>
        <p:txBody>
          <a:bodyPr wrap="square" lIns="0" tIns="0" rIns="0" bIns="0" rtlCol="0">
            <a:spAutoFit/>
          </a:bodyPr>
          <a:lstStyle/>
          <a:p>
            <a:pPr algn="ctr" eaLnBrk="0" latinLnBrk="1" hangingPunct="0">
              <a:lnSpc>
                <a:spcPct val="150000"/>
              </a:lnSpc>
              <a:spcBef>
                <a:spcPts val="0"/>
              </a:spcBef>
            </a:pPr>
            <a:r>
              <a:rPr lang="zh-CN" altLang="en-US" sz="2000" dirty="0" smtClean="0">
                <a:latin typeface="黑体" panose="02010609060101010101" pitchFamily="49" charset="-122"/>
                <a:ea typeface="黑体" panose="02010609060101010101" pitchFamily="49" charset="-122"/>
                <a:sym typeface="+mn-ea"/>
              </a:rPr>
              <a:t>C组  教师专用题组</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48501"/>
            <a:ext cx="8127250" cy="5971558"/>
            <a:chOff x="539750" y="848501"/>
            <a:chExt cx="8127250" cy="5971558"/>
          </a:xfrm>
        </p:grpSpPr>
        <p:sp>
          <p:nvSpPr>
            <p:cNvPr id="2" name="TextBox 2"/>
            <p:cNvSpPr txBox="1"/>
            <p:nvPr/>
          </p:nvSpPr>
          <p:spPr>
            <a:xfrm>
              <a:off x="540000" y="848501"/>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(2)“茂林风送幽禽语,坏壁苔侵醉墨痕”两句,以“声”“色”调动人的听觉和视觉感受。下</a:t>
              </a:r>
              <a:r>
                <a:rPr dirty="0"/>
                <a:t/>
              </a:r>
              <a:br>
                <a:rPr dirty="0"/>
              </a:br>
              <a:r>
                <a:rPr lang="zh-CN" altLang="en-US" sz="1530" kern="0" dirty="0" smtClean="0">
                  <a:solidFill>
                    <a:srgbClr val="000000"/>
                  </a:solidFill>
                  <a:latin typeface="Times New Roman" pitchFamily="65" charset="-122"/>
                  <a:ea typeface="宋体" pitchFamily="65" charset="-122"/>
                </a:rPr>
                <a:t>列诗句“声色兼备”的一项是(3分)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A.梁台歌管三更罢,犹自风摇九子铃。(李商隐《齐宫词》)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B.横笛闻声不见人,红旗直上天山雪。(陈羽《从军行》)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C.春来茗叶还争白,腊尽梅梢尽放红。(韩元吉《送陆务观福建提仓》)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D.梅子留酸软齿牙,芭蕉分绿与窗纱。(杨万里《闲居初夏午睡起二绝句》其一)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(3)“莫笑农家腊酒浑,丰年留客足鸡豚。山重水复疑无路,柳暗花明又一村。箫鼓追随春社</a:t>
              </a:r>
              <a:r>
                <a:rPr dirty="0"/>
                <a:t/>
              </a:r>
              <a:br>
                <a:rPr dirty="0"/>
              </a:br>
              <a:r>
                <a:rPr lang="zh-CN" altLang="en-US" sz="1530" kern="0" dirty="0" smtClean="0">
                  <a:solidFill>
                    <a:srgbClr val="000000"/>
                  </a:solidFill>
                  <a:latin typeface="Times New Roman" pitchFamily="65" charset="-122"/>
                  <a:ea typeface="宋体" pitchFamily="65" charset="-122"/>
                </a:rPr>
                <a:t>近,衣冠简朴古风存。从今若许闲乘月,拄杖无时夜叩门。”这是陆游的另一首纪游诗《游山</a:t>
              </a:r>
              <a:r>
                <a:rPr dirty="0"/>
                <a:t/>
              </a:r>
              <a:br>
                <a:rPr dirty="0"/>
              </a:br>
              <a:r>
                <a:rPr lang="zh-CN" altLang="en-US" sz="1530" kern="0" dirty="0" smtClean="0">
                  <a:solidFill>
                    <a:srgbClr val="000000"/>
                  </a:solidFill>
                  <a:latin typeface="Times New Roman" pitchFamily="65" charset="-122"/>
                  <a:ea typeface="宋体" pitchFamily="65" charset="-122"/>
                </a:rPr>
                <a:t>西村》。结合具体诗句,比较这首诗和《西村》在内容上的相同点与不同点。(6分)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(4)在横线上填写作品原句。(6分)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①陆游在诗中称西村为“小桃源”,使人联想到《桃花源记》,其中有:</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　　　    </a:t>
              </a:r>
              <a:r>
                <a:rPr dirty="0"/>
                <a:t/>
              </a:r>
              <a:br>
                <a:rPr dirty="0"/>
              </a:b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,有良田美池桑竹之属;</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②追忆往事,是陆游诗歌中常有的内容,如《书愤》一诗中“</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　　　　　    </a:t>
              </a:r>
              <a:r>
                <a:rPr dirty="0"/>
                <a:t/>
              </a:r>
              <a:br>
                <a:rPr dirty="0"/>
              </a:b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”一联,就是对抗金历史的回忆。</a:t>
              </a:r>
              <a:endParaRPr lang="zh-CN" altLang="en-US" dirty="0"/>
            </a:p>
          </p:txBody>
        </p:sp>
        <p:sp>
          <p:nvSpPr>
            <p:cNvPr id="3" name="TextBox 2"/>
            <p:cNvSpPr txBox="1"/>
            <p:nvPr/>
          </p:nvSpPr>
          <p:spPr>
            <a:xfrm>
              <a:off x="539750" y="5760538"/>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③《西村》是一首律诗,中间两联是对仗的。杜甫《登高》中也有两联是对仗的,请写出其中</a:t>
              </a:r>
              <a:r>
                <a:rPr dirty="0"/>
                <a:t/>
              </a:r>
              <a:br>
                <a:rPr dirty="0"/>
              </a:br>
              <a:r>
                <a:rPr lang="zh-CN" altLang="en-US" sz="1530" kern="0" dirty="0" smtClean="0">
                  <a:solidFill>
                    <a:srgbClr val="000000"/>
                  </a:solidFill>
                  <a:latin typeface="Times New Roman" pitchFamily="65" charset="-122"/>
                  <a:ea typeface="宋体" pitchFamily="65" charset="-122"/>
                </a:rPr>
                <a:t>一联。</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(1)A</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(2)B</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(3)相同点:都写乡村风光和对乡村的热爱之情。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不同点:①《西村》侧重写自然风光,《游山西村》侧重写乡村人情和古风民俗。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②《游山西村》还体现出深刻的哲理。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(4)①土地平旷　屋舍俨然　阡陌交通　鸡犬相闻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②楼船夜雪瓜洲渡　铁马秋风大散关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③无边落木萧萧下　不尽长江滚滚来　或:万里悲秋常作客　百年多病独登台</a:t>
            </a:r>
            <a:endParaRPr lang="zh-CN" altLang="en-US" dirty="0"/>
          </a:p>
        </p:txBody>
      </p:sp>
      <p:sp>
        <p:nvSpPr>
          <p:cNvPr id="3" name="TextBox 2"/>
          <p:cNvSpPr txBox="1"/>
          <p:nvPr/>
        </p:nvSpPr>
        <p:spPr>
          <a:xfrm>
            <a:off x="539750" y="392033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(1)“往岁求浆忆叩门”中的“往岁”二字表明“叩门求浆”是作者回忆的往事,“清</a:t>
            </a:r>
            <a:r>
              <a:rPr dirty="0"/>
              <a:t/>
            </a:r>
            <a:br>
              <a:rPr dirty="0"/>
            </a:br>
            <a:r>
              <a:rPr lang="zh-CN" altLang="en-US" sz="1530" kern="0" dirty="0" smtClean="0">
                <a:solidFill>
                  <a:srgbClr val="000000"/>
                </a:solidFill>
                <a:latin typeface="Times New Roman" pitchFamily="65" charset="-122"/>
                <a:ea typeface="宋体" pitchFamily="65" charset="-122"/>
              </a:rPr>
              <a:t>风吹拂、新月初现的黄昏时分”是作者作此诗的时间,而非“叩门求浆”的时间。</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评析</a:t>
            </a:r>
            <a:r>
              <a:rPr lang="zh-CN" altLang="en-US" sz="1530" kern="0" dirty="0" smtClean="0">
                <a:solidFill>
                  <a:srgbClr val="000000"/>
                </a:solidFill>
                <a:latin typeface="Times New Roman" pitchFamily="65" charset="-122"/>
                <a:ea typeface="宋体" pitchFamily="65" charset="-122"/>
              </a:rPr>
              <a:t>　本题考查对诗歌内容的理解能力。此类题主要是对诗歌词、句意思的理解,要本着</a:t>
            </a:r>
            <a:r>
              <a:rPr dirty="0"/>
              <a:t/>
            </a:r>
            <a:br>
              <a:rPr dirty="0"/>
            </a:br>
            <a:r>
              <a:rPr lang="zh-CN" altLang="en-US" sz="1530" kern="0" dirty="0" smtClean="0">
                <a:solidFill>
                  <a:srgbClr val="000000"/>
                </a:solidFill>
                <a:latin typeface="Times New Roman" pitchFamily="65" charset="-122"/>
                <a:ea typeface="宋体" pitchFamily="65" charset="-122"/>
              </a:rPr>
              <a:t>“词不离句,句不离诗”的原则。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(2)“声色兼备”即为视听结合的手法。A.“歌管”和“风摇九子铃”只是体现了听觉,没有</a:t>
            </a:r>
            <a:r>
              <a:rPr dirty="0"/>
              <a:t/>
            </a:r>
            <a:br>
              <a:rPr dirty="0"/>
            </a:br>
            <a:r>
              <a:rPr lang="zh-CN" altLang="en-US" sz="1530" kern="0" dirty="0" smtClean="0">
                <a:solidFill>
                  <a:srgbClr val="000000"/>
                </a:solidFill>
                <a:latin typeface="Times New Roman" pitchFamily="65" charset="-122"/>
                <a:ea typeface="宋体" pitchFamily="65" charset="-122"/>
              </a:rPr>
              <a:t>体现视觉。B.“笛声”体现了听觉,“红旗”“天山雪”一红一白体现了视觉。C.“争白”</a:t>
            </a:r>
            <a:r>
              <a:rPr dirty="0"/>
              <a:t/>
            </a:r>
            <a:br>
              <a:rPr dirty="0"/>
            </a:br>
            <a:r>
              <a:rPr lang="zh-CN" altLang="en-US" sz="1530" kern="0" dirty="0" smtClean="0">
                <a:solidFill>
                  <a:srgbClr val="000000"/>
                </a:solidFill>
                <a:latin typeface="Times New Roman" pitchFamily="65" charset="-122"/>
                <a:ea typeface="宋体" pitchFamily="65" charset="-122"/>
              </a:rPr>
              <a:t>和“放红”只是体现了视觉,没有体现听觉。D.“留酸”体现了味觉,“分绿”体现了视觉。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(3)本题可以通过对两首诗内容及作者情感的理解来分析其相同点和不同点。《西村》一诗</a:t>
            </a:r>
            <a:r>
              <a:rPr dirty="0"/>
              <a:t/>
            </a:r>
            <a:br>
              <a:rPr dirty="0"/>
            </a:br>
            <a:r>
              <a:rPr lang="zh-CN" altLang="en-US" sz="1530" kern="0" dirty="0" smtClean="0">
                <a:solidFill>
                  <a:srgbClr val="000000"/>
                </a:solidFill>
                <a:latin typeface="Times New Roman" pitchFamily="65" charset="-122"/>
                <a:ea typeface="宋体" pitchFamily="65" charset="-122"/>
              </a:rPr>
              <a:t>记叙了陆游在清风吹拂、新月初现的黄昏时分重游仿佛小桃源一般的西村,并回忆曾经到此</a:t>
            </a:r>
            <a:r>
              <a:rPr dirty="0"/>
              <a:t/>
            </a:r>
            <a:br>
              <a:rPr dirty="0"/>
            </a:br>
            <a:r>
              <a:rPr lang="zh-CN" altLang="en-US" sz="1530" kern="0" dirty="0" smtClean="0">
                <a:solidFill>
                  <a:srgbClr val="000000"/>
                </a:solidFill>
                <a:latin typeface="Times New Roman" pitchFamily="65" charset="-122"/>
                <a:ea typeface="宋体" pitchFamily="65" charset="-122"/>
              </a:rPr>
              <a:t>处“叩门求浆”的经历,表达了对西村“高柳簇桥”“数家临水”的幽静自然的乡村环境的</a:t>
            </a:r>
            <a:r>
              <a:rPr dirty="0"/>
              <a:t/>
            </a:r>
            <a:br>
              <a:rPr dirty="0"/>
            </a:br>
            <a:r>
              <a:rPr lang="zh-CN" altLang="en-US" sz="1530" kern="0" dirty="0" smtClean="0">
                <a:solidFill>
                  <a:srgbClr val="000000"/>
                </a:solidFill>
                <a:latin typeface="Times New Roman" pitchFamily="65" charset="-122"/>
                <a:ea typeface="宋体" pitchFamily="65" charset="-122"/>
              </a:rPr>
              <a:t>热爱和赞美。《游山西村》一诗记叙了陆游在山阴的一个村庄游玩的经历,描写了农家的热</a:t>
            </a:r>
            <a:r>
              <a:rPr dirty="0"/>
              <a:t/>
            </a:r>
            <a:br>
              <a:rPr dirty="0"/>
            </a:br>
            <a:r>
              <a:rPr lang="zh-CN" altLang="en-US" sz="1530" kern="0" dirty="0" smtClean="0">
                <a:solidFill>
                  <a:srgbClr val="000000"/>
                </a:solidFill>
                <a:latin typeface="Times New Roman" pitchFamily="65" charset="-122"/>
                <a:ea typeface="宋体" pitchFamily="65" charset="-122"/>
              </a:rPr>
              <a:t>情好客,道出了作者对淳朴民风的赞赏,同时此诗富含哲理。</a:t>
            </a:r>
            <a:endParaRPr lang="zh-CN" altLang="en-US" dirty="0"/>
          </a:p>
        </p:txBody>
      </p:sp>
      <p:sp>
        <p:nvSpPr>
          <p:cNvPr id="3" name="TextBox 2"/>
          <p:cNvSpPr txBox="1"/>
          <p:nvPr/>
        </p:nvSpPr>
        <p:spPr>
          <a:xfrm>
            <a:off x="539750" y="463471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评析　</a:t>
            </a:r>
            <a:r>
              <a:rPr lang="zh-CN" altLang="en-US" sz="1530" kern="0" dirty="0" smtClean="0">
                <a:solidFill>
                  <a:srgbClr val="000000"/>
                </a:solidFill>
                <a:latin typeface="Times New Roman" pitchFamily="65" charset="-122"/>
                <a:ea typeface="宋体" pitchFamily="65" charset="-122"/>
              </a:rPr>
              <a:t>本题考查对诗歌文本内容和情感的分析与比较的能力。在理解诗歌内容的基础上,可</a:t>
            </a:r>
            <a:r>
              <a:rPr dirty="0"/>
              <a:t/>
            </a:r>
            <a:br>
              <a:rPr dirty="0"/>
            </a:br>
            <a:r>
              <a:rPr lang="zh-CN" altLang="en-US" sz="1530" kern="0" dirty="0" smtClean="0">
                <a:solidFill>
                  <a:srgbClr val="000000"/>
                </a:solidFill>
                <a:latin typeface="Times New Roman" pitchFamily="65" charset="-122"/>
                <a:ea typeface="宋体" pitchFamily="65" charset="-122"/>
              </a:rPr>
              <a:t>分别从景、物、人、情等方面进行比较,找到相同点和不同点,分条阐述。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(4)易错字词有“俨”“阡陌”“洲”“渡”“萧萧”“常”“作”。</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(1)第一问:灞陵受辱亭尉,射虎中石,功高难封侯。第二问:通过对这些事迹的提炼铺陈,</a:t>
            </a:r>
            <a:r>
              <a:rPr dirty="0"/>
              <a:t/>
            </a:r>
            <a:br>
              <a:rPr dirty="0"/>
            </a:br>
            <a:r>
              <a:rPr lang="zh-CN" altLang="en-US" sz="1530" kern="0" dirty="0" smtClean="0">
                <a:solidFill>
                  <a:srgbClr val="000000"/>
                </a:solidFill>
                <a:latin typeface="Times New Roman" pitchFamily="65" charset="-122"/>
                <a:ea typeface="宋体" pitchFamily="65" charset="-122"/>
              </a:rPr>
              <a:t>营造了英雄晚景落魄的氛围,暗寓了作者有相似的境遇。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(2)化用杜诗,回应朋友邀约同居山间的盛情,赞赏朋友的高风;借李广自比,表达了对南宋当局</a:t>
            </a:r>
            <a:r>
              <a:rPr dirty="0"/>
              <a:t/>
            </a:r>
            <a:br>
              <a:rPr dirty="0"/>
            </a:br>
            <a:r>
              <a:rPr lang="zh-CN" altLang="en-US" sz="1530" kern="0" dirty="0" smtClean="0">
                <a:solidFill>
                  <a:srgbClr val="000000"/>
                </a:solidFill>
                <a:latin typeface="Times New Roman" pitchFamily="65" charset="-122"/>
                <a:ea typeface="宋体" pitchFamily="65" charset="-122"/>
              </a:rPr>
              <a:t>的不满;结句融情于景,抒写了壮志难酬的悲凉。</a:t>
            </a:r>
            <a:endParaRPr lang="zh-CN" altLang="en-US" dirty="0"/>
          </a:p>
        </p:txBody>
      </p:sp>
      <p:sp>
        <p:nvSpPr>
          <p:cNvPr id="3" name="TextBox 2"/>
          <p:cNvSpPr txBox="1"/>
          <p:nvPr/>
        </p:nvSpPr>
        <p:spPr>
          <a:xfrm>
            <a:off x="539750" y="2572414"/>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(1)词的上阕共四句,后三句每句一事。从“恨灞陵醉尉,匆匆未识,桃李无言”里,可归</a:t>
            </a:r>
            <a:r>
              <a:rPr dirty="0"/>
              <a:t/>
            </a:r>
            <a:br>
              <a:rPr dirty="0"/>
            </a:br>
            <a:r>
              <a:rPr lang="zh-CN" altLang="en-US" sz="1530" kern="0" dirty="0" smtClean="0">
                <a:solidFill>
                  <a:srgbClr val="000000"/>
                </a:solidFill>
                <a:latin typeface="Times New Roman" pitchFamily="65" charset="-122"/>
                <a:ea typeface="宋体" pitchFamily="65" charset="-122"/>
              </a:rPr>
              <a:t>纳出“受辱亭尉”;从“射虎山横一骑,裂石响惊弦”概括出“射虎中石”;从“落魄封侯事,</a:t>
            </a:r>
            <a:r>
              <a:rPr dirty="0"/>
              <a:t/>
            </a:r>
            <a:br>
              <a:rPr dirty="0"/>
            </a:br>
            <a:r>
              <a:rPr lang="zh-CN" altLang="en-US" sz="1530" kern="0" dirty="0" smtClean="0">
                <a:solidFill>
                  <a:srgbClr val="000000"/>
                </a:solidFill>
                <a:latin typeface="Times New Roman" pitchFamily="65" charset="-122"/>
                <a:ea typeface="宋体" pitchFamily="65" charset="-122"/>
              </a:rPr>
              <a:t>岁晚田园”概括出“功高难封侯”。这些事迹,表现了李广晚景凄凉的境况,这与作者人生经</a:t>
            </a:r>
            <a:r>
              <a:rPr dirty="0"/>
              <a:t/>
            </a:r>
            <a:br>
              <a:rPr dirty="0"/>
            </a:br>
            <a:r>
              <a:rPr lang="zh-CN" altLang="en-US" sz="1530" kern="0" dirty="0" smtClean="0">
                <a:solidFill>
                  <a:srgbClr val="000000"/>
                </a:solidFill>
                <a:latin typeface="Times New Roman" pitchFamily="65" charset="-122"/>
                <a:ea typeface="宋体" pitchFamily="65" charset="-122"/>
              </a:rPr>
              <a:t>历有关,有共鸣之意。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(2)“谁向桑麻杜曲,要短衣匹马,移住南山”,借杜甫之典,呼应词开篇处的序“因念晁楚老、</a:t>
            </a:r>
            <a:r>
              <a:rPr dirty="0"/>
              <a:t/>
            </a:r>
            <a:br>
              <a:rPr dirty="0"/>
            </a:br>
            <a:r>
              <a:rPr lang="zh-CN" altLang="en-US" sz="1530" kern="0" dirty="0" smtClean="0">
                <a:solidFill>
                  <a:srgbClr val="000000"/>
                </a:solidFill>
                <a:latin typeface="Times New Roman" pitchFamily="65" charset="-122"/>
                <a:ea typeface="宋体" pitchFamily="65" charset="-122"/>
              </a:rPr>
              <a:t>杨民瞻约同居山间”,表明朋友邀约同居山间的盛情,赞赏朋友的高风。“汉开边、功名万里,</a:t>
            </a:r>
            <a:r>
              <a:rPr dirty="0"/>
              <a:t/>
            </a:r>
            <a:br>
              <a:rPr dirty="0"/>
            </a:br>
            <a:r>
              <a:rPr lang="zh-CN" altLang="en-US" sz="1530" kern="0" dirty="0" smtClean="0">
                <a:solidFill>
                  <a:srgbClr val="000000"/>
                </a:solidFill>
                <a:latin typeface="Times New Roman" pitchFamily="65" charset="-122"/>
                <a:ea typeface="宋体" pitchFamily="65" charset="-122"/>
              </a:rPr>
              <a:t>甚当时、健者也曾闲”,再借汉言宋,表达对邪曲之害公、方正之不容的愤慨,讽刺宋朝求和讳</a:t>
            </a:r>
            <a:r>
              <a:rPr dirty="0"/>
              <a:t/>
            </a:r>
            <a:br>
              <a:rPr dirty="0"/>
            </a:br>
            <a:r>
              <a:rPr lang="zh-CN" altLang="en-US" sz="1530" kern="0" dirty="0" smtClean="0">
                <a:solidFill>
                  <a:srgbClr val="000000"/>
                </a:solidFill>
                <a:latin typeface="Times New Roman" pitchFamily="65" charset="-122"/>
                <a:ea typeface="宋体" pitchFamily="65" charset="-122"/>
              </a:rPr>
              <a:t>战、斥退一切抗战者的弊端,批判奸佞之人的阴险和卑劣。“纱窗外、斜风细雨,一阵轻寒”,</a:t>
            </a:r>
            <a:r>
              <a:rPr dirty="0"/>
              <a:t/>
            </a:r>
            <a:br>
              <a:rPr dirty="0"/>
            </a:br>
            <a:r>
              <a:rPr lang="zh-CN" altLang="en-US" sz="1530" kern="0" dirty="0" smtClean="0">
                <a:solidFill>
                  <a:srgbClr val="000000"/>
                </a:solidFill>
                <a:latin typeface="Times New Roman" pitchFamily="65" charset="-122"/>
                <a:ea typeface="宋体" pitchFamily="65" charset="-122"/>
              </a:rPr>
              <a:t>隐喻奸邪之辈阴险卑劣,表达词人壮志难酬的悲凉。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2.(2015湖北,14)阅读下面这首宋诗,然后回答问题。(8分)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劳停驿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欧阳修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孤舟转山曲,豁尔见平川。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树杪帆初落,峰头月正圆。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荒烟几家聚,瘦野一刀田。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行客愁明发,惊滩鸟道前。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此诗为欧阳修被贬峡州夷陵令时作。劳停驿,驿站名。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(1)简要说明此诗前两联景物描写的时空变化。(4分)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(2)简要分析第三联中“荒”“瘦”二字的妙处。(4分)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(1)此诗前两联写景,时空变化丰富。从时间节点来看,可分为两个时段,第一联为舟行</a:t>
            </a:r>
            <a:r>
              <a:rPr dirty="0"/>
              <a:t/>
            </a:r>
            <a:br>
              <a:rPr dirty="0"/>
            </a:br>
            <a:r>
              <a:rPr lang="zh-CN" altLang="en-US" sz="1530" kern="0" dirty="0" smtClean="0">
                <a:solidFill>
                  <a:srgbClr val="000000"/>
                </a:solidFill>
                <a:latin typeface="Times New Roman" pitchFamily="65" charset="-122"/>
                <a:ea typeface="宋体" pitchFamily="65" charset="-122"/>
              </a:rPr>
              <a:t>之时(白昼),第二联为泊舟之后(暮夜)。从取景空间来看,一句一景,富于变化。孤舟山曲、豁</a:t>
            </a:r>
            <a:r>
              <a:rPr dirty="0"/>
              <a:t/>
            </a:r>
            <a:br>
              <a:rPr dirty="0"/>
            </a:br>
            <a:r>
              <a:rPr lang="zh-CN" altLang="en-US" sz="1530" kern="0" dirty="0" smtClean="0">
                <a:solidFill>
                  <a:srgbClr val="000000"/>
                </a:solidFill>
                <a:latin typeface="Times New Roman" pitchFamily="65" charset="-122"/>
                <a:ea typeface="宋体" pitchFamily="65" charset="-122"/>
              </a:rPr>
              <a:t>尔平川、树杪帆落、峰头月圆,远、近、高、低,布置巧妙。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(2)①从用字自然传神来看:数缕荒烟,几户人家,在暮色笼罩之下,尤显荒凉冷落;瘦野薄田,狭促</a:t>
            </a:r>
            <a:r>
              <a:rPr dirty="0"/>
              <a:t/>
            </a:r>
            <a:br>
              <a:rPr dirty="0"/>
            </a:br>
            <a:r>
              <a:rPr lang="zh-CN" altLang="en-US" sz="1530" kern="0" dirty="0" smtClean="0">
                <a:solidFill>
                  <a:srgbClr val="000000"/>
                </a:solidFill>
                <a:latin typeface="Times New Roman" pitchFamily="65" charset="-122"/>
                <a:ea typeface="宋体" pitchFamily="65" charset="-122"/>
              </a:rPr>
              <a:t>如刀,瘦瘠之至。“荒”“瘦”二字,乃寻常字眼,但在此运用十分贴切,显得自然而工稳,能传</a:t>
            </a:r>
            <a:r>
              <a:rPr dirty="0"/>
              <a:t/>
            </a:r>
            <a:br>
              <a:rPr dirty="0"/>
            </a:br>
            <a:r>
              <a:rPr lang="zh-CN" altLang="en-US" sz="1530" kern="0" dirty="0" smtClean="0">
                <a:solidFill>
                  <a:srgbClr val="000000"/>
                </a:solidFill>
                <a:latin typeface="Times New Roman" pitchFamily="65" charset="-122"/>
                <a:ea typeface="宋体" pitchFamily="65" charset="-122"/>
              </a:rPr>
              <a:t>达出诗人面对“荒村”“瘦田”的第一感觉,具有很强的感染力。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②从情感寄寓来看:“荒”“瘦”二字,包含地僻、田瘦等多重意义,寄寓了诗人对山民的怜</a:t>
            </a:r>
            <a:r>
              <a:rPr dirty="0"/>
              <a:t/>
            </a:r>
            <a:br>
              <a:rPr dirty="0"/>
            </a:br>
            <a:r>
              <a:rPr lang="zh-CN" altLang="en-US" sz="1530" kern="0" dirty="0" smtClean="0">
                <a:solidFill>
                  <a:srgbClr val="000000"/>
                </a:solidFill>
                <a:latin typeface="Times New Roman" pitchFamily="65" charset="-122"/>
                <a:ea typeface="宋体" pitchFamily="65" charset="-122"/>
              </a:rPr>
              <a:t>悯、关切,以及诗人被贬蛮荒的失意,极好地丰富了全诗的情感内涵。</a:t>
            </a:r>
            <a:endParaRPr lang="zh-CN" altLang="en-US" dirty="0"/>
          </a:p>
        </p:txBody>
      </p:sp>
      <p:sp>
        <p:nvSpPr>
          <p:cNvPr id="3" name="TextBox 2"/>
          <p:cNvSpPr txBox="1"/>
          <p:nvPr/>
        </p:nvSpPr>
        <p:spPr>
          <a:xfrm>
            <a:off x="539750" y="3920335"/>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(1)题中要求说明“此诗前两联景物描写的时空变化”,可知应从时间和空间两个角度</a:t>
            </a:r>
            <a:r>
              <a:rPr dirty="0"/>
              <a:t/>
            </a:r>
            <a:br>
              <a:rPr dirty="0"/>
            </a:br>
            <a:r>
              <a:rPr lang="zh-CN" altLang="en-US" sz="1530" kern="0" dirty="0" smtClean="0">
                <a:solidFill>
                  <a:srgbClr val="000000"/>
                </a:solidFill>
                <a:latin typeface="Times New Roman" pitchFamily="65" charset="-122"/>
                <a:ea typeface="宋体" pitchFamily="65" charset="-122"/>
              </a:rPr>
              <a:t>来进行说明。由“豁尔”可知是白天,由“月正圆”可知是夜晚;“山曲”“平川”“树杪”</a:t>
            </a:r>
            <a:r>
              <a:rPr dirty="0"/>
              <a:t/>
            </a:r>
            <a:br>
              <a:rPr dirty="0"/>
            </a:br>
            <a:r>
              <a:rPr lang="zh-CN" altLang="en-US" sz="1530" kern="0" dirty="0" smtClean="0">
                <a:solidFill>
                  <a:srgbClr val="000000"/>
                </a:solidFill>
                <a:latin typeface="Times New Roman" pitchFamily="65" charset="-122"/>
                <a:ea typeface="宋体" pitchFamily="65" charset="-122"/>
              </a:rPr>
              <a:t>“峰头”等表现地点转移的词语体现空间变化。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(2)所谓词不离句,句不离篇,考生须整体把握诗篇,才能领略到“荒”“瘦”二字的丰富意</a:t>
            </a:r>
            <a:r>
              <a:rPr dirty="0"/>
              <a:t/>
            </a:r>
            <a:br>
              <a:rPr dirty="0"/>
            </a:br>
            <a:r>
              <a:rPr lang="zh-CN" altLang="en-US" sz="1530" kern="0" dirty="0" smtClean="0">
                <a:solidFill>
                  <a:srgbClr val="000000"/>
                </a:solidFill>
                <a:latin typeface="Times New Roman" pitchFamily="65" charset="-122"/>
                <a:ea typeface="宋体" pitchFamily="65" charset="-122"/>
              </a:rPr>
              <a:t>蕴。这首诗作于景祐四年(1037),全诗写得孤静寂寥,忧然恻然,充满旅途的忧虑和烦闷。“荒</a:t>
            </a:r>
            <a:r>
              <a:rPr dirty="0"/>
              <a:t/>
            </a:r>
            <a:br>
              <a:rPr dirty="0"/>
            </a:br>
            <a:r>
              <a:rPr lang="zh-CN" altLang="en-US" sz="1530" kern="0" dirty="0" smtClean="0">
                <a:solidFill>
                  <a:srgbClr val="000000"/>
                </a:solidFill>
                <a:latin typeface="Times New Roman" pitchFamily="65" charset="-122"/>
                <a:ea typeface="宋体" pitchFamily="65" charset="-122"/>
              </a:rPr>
              <a:t>烟几家聚,瘦野一刀田”则写出了山区农村苦瘠贫寒的面貌,表达出欧阳修对民生凋敝、百姓</a:t>
            </a:r>
            <a:r>
              <a:rPr dirty="0"/>
              <a:t/>
            </a:r>
            <a:br>
              <a:rPr dirty="0"/>
            </a:br>
            <a:r>
              <a:rPr lang="zh-CN" altLang="en-US" sz="1530" kern="0" dirty="0" smtClean="0">
                <a:solidFill>
                  <a:srgbClr val="000000"/>
                </a:solidFill>
                <a:latin typeface="Times New Roman" pitchFamily="65" charset="-122"/>
                <a:ea typeface="宋体" pitchFamily="65" charset="-122"/>
              </a:rPr>
              <a:t>困苦的忧虑。解答本题需要从用字特点、意蕴等角度分析其妙处。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3.(2014四川,13)阅读下面的清诗,回答问题。(8分)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秋暮吟望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赵执信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小阁高栖老一枝</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,闲吟了不为秋悲。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寒山常带斜阳色,新月偏明落叶时。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烟水极天鸿有影,霜风卷地菊无姿。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二更短烛三升酒,北斗低横未拟窥。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“一枝”语出《庄子·逍遥游》“鹪鹩巢于深林,不过一枝”。“老一枝”意为终老山</a:t>
            </a:r>
            <a:r>
              <a:rPr dirty="0"/>
              <a:t/>
            </a:r>
            <a:br>
              <a:rPr dirty="0"/>
            </a:br>
            <a:r>
              <a:rPr lang="zh-CN" altLang="en-US" sz="1530" kern="0" dirty="0" smtClean="0">
                <a:solidFill>
                  <a:srgbClr val="000000"/>
                </a:solidFill>
                <a:latin typeface="Times New Roman" pitchFamily="65" charset="-122"/>
                <a:ea typeface="宋体" pitchFamily="65" charset="-122"/>
              </a:rPr>
              <a:t>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(1)简要赏析颔联中“常”“偏”两字的妙处。(3分)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(2)本诗表现了诗人怎样的心境?结合全诗简要分析。(5分)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(1)“常”强调时间频度,将随朝暮变化的山色写为常著落日之色;“偏”突出情态,将</a:t>
            </a:r>
            <a:r>
              <a:rPr dirty="0"/>
              <a:t/>
            </a:r>
            <a:br>
              <a:rPr dirty="0"/>
            </a:br>
            <a:r>
              <a:rPr lang="zh-CN" altLang="en-US" sz="1530" kern="0" dirty="0" smtClean="0">
                <a:solidFill>
                  <a:srgbClr val="000000"/>
                </a:solidFill>
                <a:latin typeface="Times New Roman" pitchFamily="65" charset="-122"/>
                <a:ea typeface="宋体" pitchFamily="65" charset="-122"/>
              </a:rPr>
              <a:t>新月照落叶的自然现象视为有意为之。“常”与“偏”改变景物的客观性,为情造景,凸显诗</a:t>
            </a:r>
            <a:r>
              <a:rPr dirty="0"/>
              <a:t/>
            </a:r>
            <a:br>
              <a:rPr dirty="0"/>
            </a:br>
            <a:r>
              <a:rPr lang="zh-CN" altLang="en-US" sz="1530" kern="0" dirty="0" smtClean="0">
                <a:solidFill>
                  <a:srgbClr val="000000"/>
                </a:solidFill>
                <a:latin typeface="Times New Roman" pitchFamily="65" charset="-122"/>
                <a:ea typeface="宋体" pitchFamily="65" charset="-122"/>
              </a:rPr>
              <a:t>人心绪与情感。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(2)诗人看似旷达、闲淡,实则落寞、惆怅。首联即说“了不为秋悲”,诗人的心境看似旷达、</a:t>
            </a:r>
            <a:r>
              <a:rPr dirty="0"/>
              <a:t/>
            </a:r>
            <a:br>
              <a:rPr dirty="0"/>
            </a:br>
            <a:r>
              <a:rPr lang="zh-CN" altLang="en-US" sz="1530" kern="0" dirty="0" smtClean="0">
                <a:solidFill>
                  <a:srgbClr val="000000"/>
                </a:solidFill>
                <a:latin typeface="Times New Roman" pitchFamily="65" charset="-122"/>
                <a:ea typeface="宋体" pitchFamily="65" charset="-122"/>
              </a:rPr>
              <a:t>闲淡;中间两联寒山、落叶、霜风、残菊等意象的悲苦色调,透露出内心深处的忧伤与落寞;尾</a:t>
            </a:r>
            <a:r>
              <a:rPr dirty="0"/>
              <a:t/>
            </a:r>
            <a:br>
              <a:rPr dirty="0"/>
            </a:br>
            <a:r>
              <a:rPr lang="zh-CN" altLang="en-US" sz="1530" kern="0" dirty="0" smtClean="0">
                <a:solidFill>
                  <a:srgbClr val="000000"/>
                </a:solidFill>
                <a:latin typeface="Times New Roman" pitchFamily="65" charset="-122"/>
                <a:ea typeface="宋体" pitchFamily="65" charset="-122"/>
              </a:rPr>
              <a:t>联烛光下饮酒的情景,流露出终老山林的惆怅。</a:t>
            </a:r>
            <a:endParaRPr lang="zh-CN" altLang="en-US" dirty="0"/>
          </a:p>
        </p:txBody>
      </p:sp>
      <p:sp>
        <p:nvSpPr>
          <p:cNvPr id="3" name="TextBox 2"/>
          <p:cNvSpPr txBox="1"/>
          <p:nvPr/>
        </p:nvSpPr>
        <p:spPr>
          <a:xfrm>
            <a:off x="539750" y="3277393"/>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(1)回答本题可按解释、结合具体诗句分析、指出表达效果三个步骤进行。“常”与</a:t>
            </a:r>
            <a:r>
              <a:rPr dirty="0"/>
              <a:t/>
            </a:r>
            <a:br>
              <a:rPr dirty="0"/>
            </a:br>
            <a:r>
              <a:rPr lang="zh-CN" altLang="en-US" sz="1530" kern="0" dirty="0" smtClean="0">
                <a:solidFill>
                  <a:srgbClr val="000000"/>
                </a:solidFill>
                <a:latin typeface="Times New Roman" pitchFamily="65" charset="-122"/>
                <a:ea typeface="宋体" pitchFamily="65" charset="-122"/>
              </a:rPr>
              <a:t>“偏”使客观景物带有强烈的主观色彩,好像是“寒山”“新月”有意为之,增强了作者的悲</a:t>
            </a:r>
            <a:r>
              <a:rPr dirty="0"/>
              <a:t/>
            </a:r>
            <a:br>
              <a:rPr dirty="0"/>
            </a:br>
            <a:r>
              <a:rPr lang="zh-CN" altLang="en-US" sz="1530" kern="0" dirty="0" smtClean="0">
                <a:solidFill>
                  <a:srgbClr val="000000"/>
                </a:solidFill>
                <a:latin typeface="Times New Roman" pitchFamily="65" charset="-122"/>
                <a:ea typeface="宋体" pitchFamily="65" charset="-122"/>
              </a:rPr>
              <a:t>秋之感。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(2)回答本题可通过诗歌中关键词和秋天的典型意象去领悟作者的思想感情。“结合全诗简</a:t>
            </a:r>
            <a:r>
              <a:rPr dirty="0"/>
              <a:t/>
            </a:r>
            <a:br>
              <a:rPr dirty="0"/>
            </a:br>
            <a:r>
              <a:rPr lang="zh-CN" altLang="en-US" sz="1530" kern="0" dirty="0" smtClean="0">
                <a:solidFill>
                  <a:srgbClr val="000000"/>
                </a:solidFill>
                <a:latin typeface="Times New Roman" pitchFamily="65" charset="-122"/>
                <a:ea typeface="宋体" pitchFamily="65" charset="-122"/>
              </a:rPr>
              <a:t>要分析”提示考生逐联分析,这需要考生有整体把握诗歌的能力。</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4.(2014福建,6)阅读下面的诗歌,完成后面的题目。(6分)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双调·蟾宫曲　自乐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[元]孙周卿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草团标</a:t>
            </a:r>
            <a:r>
              <a:rPr lang="zh-CN" altLang="en-US" sz="1152" kern="0" baseline="5900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正对山凹。山竹炊粳,山水煎茶。山芋山薯,山葱山韭,山果山花。山溜响</a:t>
            </a:r>
            <a:r>
              <a:rPr lang="zh-CN" altLang="en-US" sz="1152" kern="0" baseline="5900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冰敲月牙,</a:t>
            </a:r>
            <a:r>
              <a:rPr dirty="0"/>
              <a:t/>
            </a:r>
            <a:br>
              <a:rPr dirty="0"/>
            </a:br>
            <a:r>
              <a:rPr lang="zh-CN" altLang="en-US" sz="1530" kern="0" dirty="0" smtClean="0">
                <a:solidFill>
                  <a:srgbClr val="000000"/>
                </a:solidFill>
                <a:latin typeface="Times New Roman" pitchFamily="65" charset="-122"/>
                <a:ea typeface="宋体" pitchFamily="65" charset="-122"/>
              </a:rPr>
              <a:t>扫山云惊散林鸦。山色元佳,山景堪夸,山外晴霞,山下人家。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(选自《太平乐府》)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①草团标:茅屋。②山溜响:山间泉流叮咚作响。溜,小股水流。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(1)本曲每句都有“山”字,在内容表达上有什么作用?请简要分析。(3分)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(2)“扫山云惊散林鸦”与“月出惊山鸟”(王维《鸟鸣涧》)两句中“惊”的起因各是什么?</a:t>
            </a:r>
            <a:r>
              <a:rPr dirty="0"/>
              <a:t/>
            </a:r>
            <a:br>
              <a:rPr dirty="0"/>
            </a:br>
            <a:r>
              <a:rPr lang="zh-CN" altLang="en-US" sz="1530" kern="0" dirty="0" smtClean="0">
                <a:solidFill>
                  <a:srgbClr val="000000"/>
                </a:solidFill>
                <a:latin typeface="Times New Roman" pitchFamily="65" charset="-122"/>
                <a:ea typeface="宋体" pitchFamily="65" charset="-122"/>
              </a:rPr>
              <a:t>有什么相同的表达效果?请简要分析。(3分)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(1)强调了“山”在作者生活中无处不在;突出了作者的生活充满自然情趣;作者山居生</a:t>
            </a:r>
            <a:r>
              <a:rPr dirty="0"/>
              <a:t/>
            </a:r>
            <a:br>
              <a:rPr dirty="0"/>
            </a:br>
            <a:r>
              <a:rPr lang="zh-CN" altLang="en-US" sz="1530" kern="0" dirty="0" smtClean="0">
                <a:solidFill>
                  <a:srgbClr val="000000"/>
                </a:solidFill>
                <a:latin typeface="Times New Roman" pitchFamily="65" charset="-122"/>
                <a:ea typeface="宋体" pitchFamily="65" charset="-122"/>
              </a:rPr>
              <a:t>活的自乐之情得到了充分的表现。(意思对即可)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(2)(第一问)孙曲中“惊”的起因是云朵掠过山林(或:扫地发出声响);王诗中“惊”的起因是</a:t>
            </a:r>
            <a:r>
              <a:rPr dirty="0"/>
              <a:t/>
            </a:r>
            <a:br>
              <a:rPr dirty="0"/>
            </a:br>
            <a:r>
              <a:rPr lang="zh-CN" altLang="en-US" sz="1530" kern="0" dirty="0" smtClean="0">
                <a:solidFill>
                  <a:srgbClr val="000000"/>
                </a:solidFill>
                <a:latin typeface="Times New Roman" pitchFamily="65" charset="-122"/>
                <a:ea typeface="宋体" pitchFamily="65" charset="-122"/>
              </a:rPr>
              <a:t>月亮升起,月光照射过来。(第二问)反衬出山间的幽静。(意思对即可)</a:t>
            </a:r>
            <a:endParaRPr lang="zh-CN" altLang="en-US" dirty="0"/>
          </a:p>
        </p:txBody>
      </p:sp>
      <p:sp>
        <p:nvSpPr>
          <p:cNvPr id="3" name="TextBox 2"/>
          <p:cNvSpPr txBox="1"/>
          <p:nvPr/>
        </p:nvSpPr>
        <p:spPr>
          <a:xfrm>
            <a:off x="571472" y="2563013"/>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(1)这首曲子每句都有“山”字,属于“嵌字体”。“山”字有的在句中,有的在句首,</a:t>
            </a:r>
            <a:r>
              <a:rPr dirty="0"/>
              <a:t/>
            </a:r>
            <a:br>
              <a:rPr dirty="0"/>
            </a:br>
            <a:r>
              <a:rPr lang="zh-CN" altLang="en-US" sz="1530" kern="0" dirty="0" smtClean="0">
                <a:solidFill>
                  <a:srgbClr val="000000"/>
                </a:solidFill>
                <a:latin typeface="Times New Roman" pitchFamily="65" charset="-122"/>
                <a:ea typeface="宋体" pitchFamily="65" charset="-122"/>
              </a:rPr>
              <a:t>也有重复使用的,整齐中见参差,恰到好处地抒写出作者爱山恋山、怡然自乐的心情。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(2)孙曲“扫山云惊散林鸦”一句,写作者清扫石磴时,因为云气氤氲,所以扫石磴犹如扫云一</a:t>
            </a:r>
            <a:r>
              <a:rPr dirty="0"/>
              <a:t/>
            </a:r>
            <a:br>
              <a:rPr dirty="0"/>
            </a:br>
            <a:r>
              <a:rPr lang="zh-CN" altLang="en-US" sz="1530" kern="0" dirty="0" smtClean="0">
                <a:solidFill>
                  <a:srgbClr val="000000"/>
                </a:solidFill>
                <a:latin typeface="Times New Roman" pitchFamily="65" charset="-122"/>
                <a:ea typeface="宋体" pitchFamily="65" charset="-122"/>
              </a:rPr>
              <a:t>般。清扫石磴的声音本来是不大的,却惊得林鸦四散飞起,可见这山谷是何等空寂幽深。而林</a:t>
            </a:r>
            <a:r>
              <a:rPr dirty="0"/>
              <a:t/>
            </a:r>
            <a:br>
              <a:rPr dirty="0"/>
            </a:br>
            <a:r>
              <a:rPr lang="zh-CN" altLang="en-US" sz="1530" kern="0" dirty="0" smtClean="0">
                <a:solidFill>
                  <a:srgbClr val="000000"/>
                </a:solidFill>
                <a:latin typeface="Times New Roman" pitchFamily="65" charset="-122"/>
                <a:ea typeface="宋体" pitchFamily="65" charset="-122"/>
              </a:rPr>
              <a:t>鸦飞起时的振翅声,更反衬出空山幽壑的静谧气氛。王诗“月出惊山鸟”一句,写宁静的春山</a:t>
            </a:r>
            <a:r>
              <a:rPr dirty="0"/>
              <a:t/>
            </a:r>
            <a:br>
              <a:rPr dirty="0"/>
            </a:br>
            <a:r>
              <a:rPr lang="zh-CN" altLang="en-US" sz="1530" kern="0" dirty="0" smtClean="0">
                <a:solidFill>
                  <a:srgbClr val="000000"/>
                </a:solidFill>
                <a:latin typeface="Times New Roman" pitchFamily="65" charset="-122"/>
                <a:ea typeface="宋体" pitchFamily="65" charset="-122"/>
              </a:rPr>
              <a:t>中,当月亮升起时,皎洁的银辉竟使山鸟惊觉起来。鸟惊,当然是由于它们已习惯于山谷的静</a:t>
            </a:r>
            <a:r>
              <a:rPr dirty="0"/>
              <a:t/>
            </a:r>
            <a:br>
              <a:rPr dirty="0"/>
            </a:br>
            <a:r>
              <a:rPr lang="zh-CN" altLang="en-US" sz="1530" kern="0" dirty="0" smtClean="0">
                <a:solidFill>
                  <a:srgbClr val="000000"/>
                </a:solidFill>
                <a:latin typeface="Times New Roman" pitchFamily="65" charset="-122"/>
                <a:ea typeface="宋体" pitchFamily="65" charset="-122"/>
              </a:rPr>
              <a:t>默,似乎对月出也感到新鲜。通过动景,更加突出地显示了春涧的幽静。</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5.(2012江苏,9)阅读下面这首词,然后回答问题。(10分)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梦江南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温庭筠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千万恨,恨极在天涯。山月不知心里事,水风空落眼前花。摇曳碧云斜。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(1)词中“恨极在天涯”的“恨”是指什么?(2分)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(2)词中三、四两句刻画了一位什么样的主人公形象?请简要分析。(4分)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(3)请简要赏析这首词的结句。(4分)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(1)思念远隔天涯的心上人的怅恨之情。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(2)主人公满腹哀怨,对月怀远,月却不解;临水看花,花自飘零,无人怜惜。刻画了一位孤独寂寞</a:t>
            </a:r>
            <a:r>
              <a:rPr dirty="0"/>
              <a:t/>
            </a:r>
            <a:br>
              <a:rPr dirty="0"/>
            </a:br>
            <a:r>
              <a:rPr lang="zh-CN" altLang="en-US" sz="1530" kern="0" dirty="0" smtClean="0">
                <a:solidFill>
                  <a:srgbClr val="000000"/>
                </a:solidFill>
                <a:latin typeface="Times New Roman" pitchFamily="65" charset="-122"/>
                <a:ea typeface="宋体" pitchFamily="65" charset="-122"/>
              </a:rPr>
              <a:t>又自哀自怜的主人公形象。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(3)借景抒情。把天涯之思投向无边天际,以碧云摇曳表现心绪的不宁,以碧云斜落表现心情的</a:t>
            </a:r>
            <a:r>
              <a:rPr dirty="0"/>
              <a:t/>
            </a:r>
            <a:br>
              <a:rPr dirty="0"/>
            </a:br>
            <a:r>
              <a:rPr lang="zh-CN" altLang="en-US" sz="1530" kern="0" dirty="0" smtClean="0">
                <a:solidFill>
                  <a:srgbClr val="000000"/>
                </a:solidFill>
                <a:latin typeface="Times New Roman" pitchFamily="65" charset="-122"/>
                <a:ea typeface="宋体" pitchFamily="65" charset="-122"/>
              </a:rPr>
              <a:t>低沉。</a:t>
            </a:r>
            <a:endParaRPr lang="zh-CN" altLang="en-US" dirty="0"/>
          </a:p>
        </p:txBody>
      </p:sp>
      <p:sp>
        <p:nvSpPr>
          <p:cNvPr id="3" name="TextBox 2"/>
          <p:cNvSpPr txBox="1"/>
          <p:nvPr/>
        </p:nvSpPr>
        <p:spPr>
          <a:xfrm>
            <a:off x="539750" y="2920203"/>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(1)此题实际是分析诗中情感,“恨”的对象在“天涯”,联系下文中的“月”“心里</a:t>
            </a:r>
            <a:r>
              <a:rPr dirty="0"/>
              <a:t/>
            </a:r>
            <a:br>
              <a:rPr dirty="0"/>
            </a:br>
            <a:r>
              <a:rPr lang="zh-CN" altLang="en-US" sz="1530" kern="0" dirty="0" smtClean="0">
                <a:solidFill>
                  <a:srgbClr val="000000"/>
                </a:solidFill>
                <a:latin typeface="Times New Roman" pitchFamily="65" charset="-122"/>
                <a:ea typeface="宋体" pitchFamily="65" charset="-122"/>
              </a:rPr>
              <a:t>事”,可知此“恨”应为思念远方亲人的怅恨之情。(2)明说山月不知心里事,实喻自己的事无</a:t>
            </a:r>
            <a:r>
              <a:rPr dirty="0"/>
              <a:t/>
            </a:r>
            <a:br>
              <a:rPr dirty="0"/>
            </a:br>
            <a:r>
              <a:rPr lang="zh-CN" altLang="en-US" sz="1530" kern="0" dirty="0" smtClean="0">
                <a:solidFill>
                  <a:srgbClr val="000000"/>
                </a:solidFill>
                <a:latin typeface="Times New Roman" pitchFamily="65" charset="-122"/>
                <a:ea typeface="宋体" pitchFamily="65" charset="-122"/>
              </a:rPr>
              <a:t>人懂;什么心事?对月怀远,乃天涯之思。山月既让游子思乡,也让闺中怀人。第四句中的</a:t>
            </a:r>
            <a:r>
              <a:rPr dirty="0"/>
              <a:t/>
            </a:r>
            <a:br>
              <a:rPr dirty="0"/>
            </a:br>
            <a:r>
              <a:rPr lang="zh-CN" altLang="en-US" sz="1530" kern="0" dirty="0" smtClean="0">
                <a:solidFill>
                  <a:srgbClr val="000000"/>
                </a:solidFill>
                <a:latin typeface="Times New Roman" pitchFamily="65" charset="-122"/>
                <a:ea typeface="宋体" pitchFamily="65" charset="-122"/>
              </a:rPr>
              <a:t>“空”字再次点染了主人公的心事,花谢花飞,年华渐老,而游子不归。落花看似无意,却徒惹</a:t>
            </a:r>
            <a:r>
              <a:rPr dirty="0"/>
              <a:t/>
            </a:r>
            <a:br>
              <a:rPr dirty="0"/>
            </a:br>
            <a:r>
              <a:rPr lang="zh-CN" altLang="en-US" sz="1530" kern="0" dirty="0" smtClean="0">
                <a:solidFill>
                  <a:srgbClr val="000000"/>
                </a:solidFill>
                <a:latin typeface="Times New Roman" pitchFamily="65" charset="-122"/>
                <a:ea typeface="宋体" pitchFamily="65" charset="-122"/>
              </a:rPr>
              <a:t>女主人公唏嘘。无论是夜晚望月,还是白昼看花,又都写出了主人公的孤独寂寞和无奈的心</a:t>
            </a:r>
            <a:r>
              <a:rPr dirty="0"/>
              <a:t/>
            </a:r>
            <a:br>
              <a:rPr dirty="0"/>
            </a:br>
            <a:r>
              <a:rPr lang="zh-CN" altLang="en-US" sz="1530" kern="0" dirty="0" smtClean="0">
                <a:solidFill>
                  <a:srgbClr val="000000"/>
                </a:solidFill>
                <a:latin typeface="Times New Roman" pitchFamily="65" charset="-122"/>
                <a:ea typeface="宋体" pitchFamily="65" charset="-122"/>
              </a:rPr>
              <a:t>情。根据两句诗中富有意蕴的意象可分析出女主人公的形象。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(3)结尾句看似只写景,实则景语即情语也,借景抒情,以景结情,是古诗词常用手法。碧云摇曳,</a:t>
            </a:r>
            <a:r>
              <a:rPr dirty="0"/>
              <a:t/>
            </a:r>
            <a:br>
              <a:rPr dirty="0"/>
            </a:br>
            <a:r>
              <a:rPr lang="zh-CN" altLang="en-US" sz="1530" kern="0" dirty="0" smtClean="0">
                <a:solidFill>
                  <a:srgbClr val="000000"/>
                </a:solidFill>
                <a:latin typeface="Times New Roman" pitchFamily="65" charset="-122"/>
                <a:ea typeface="宋体" pitchFamily="65" charset="-122"/>
              </a:rPr>
              <a:t>喻心情变化,据前四句可判断出主人公心情的波动和低沉。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7691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6.(2011江苏,9)阅读下面这首唐诗,然后回答问题。(10分)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春日忆李白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杜 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白也诗无敌,飘然思不群。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清新庾开府,俊逸鲍参军。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渭北春天树,江东日暮云。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何时一樽酒,重与细论文。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庾开府、鲍参军:指庾信、鲍照,均为南北朝时著名诗人。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渭北、江东:分别指当时杜甫所在的长安一带与李白所在的长江下游南岸地区。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论文:此处指论诗。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(1)这首诗的开头四句从哪三个方面对李白的诗做出了什么样的高度评价?(3分)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(2)“渭北春天树,江东日暮云”一联表达了什么样的思想感情?用了何种表现手法?(4分)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(3)说说这首诗的构思脉络。(3分)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(1)①诗坛地位无人可比;②诗的思想情趣洒脱不凡;③诗歌风格清新、俊逸。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(2)表达了双方翘首遥望的思念之情:作者思念友人李白,想象李白也在思念自己。用了借景抒</a:t>
            </a:r>
            <a:r>
              <a:rPr dirty="0"/>
              <a:t/>
            </a:r>
            <a:br>
              <a:rPr dirty="0"/>
            </a:br>
            <a:r>
              <a:rPr lang="zh-CN" altLang="en-US" sz="1530" kern="0" dirty="0" smtClean="0">
                <a:solidFill>
                  <a:srgbClr val="000000"/>
                </a:solidFill>
                <a:latin typeface="Times New Roman" pitchFamily="65" charset="-122"/>
                <a:ea typeface="宋体" pitchFamily="65" charset="-122"/>
              </a:rPr>
              <a:t>情、寓情于景的表现手法。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(3)立足于诗,怀念李白:从赞美李白的诗歌开始,转为对李白的思念,最后以渴望相见、切磋诗</a:t>
            </a:r>
            <a:r>
              <a:rPr dirty="0"/>
              <a:t/>
            </a:r>
            <a:br>
              <a:rPr dirty="0"/>
            </a:br>
            <a:r>
              <a:rPr lang="zh-CN" altLang="en-US" sz="1530" kern="0" dirty="0" smtClean="0">
                <a:solidFill>
                  <a:srgbClr val="000000"/>
                </a:solidFill>
                <a:latin typeface="Times New Roman" pitchFamily="65" charset="-122"/>
                <a:ea typeface="宋体" pitchFamily="65" charset="-122"/>
              </a:rPr>
              <a:t>艺作结。</a:t>
            </a:r>
            <a:endParaRPr lang="zh-CN" altLang="en-US" dirty="0"/>
          </a:p>
        </p:txBody>
      </p:sp>
      <p:sp>
        <p:nvSpPr>
          <p:cNvPr id="3" name="TextBox 2"/>
          <p:cNvSpPr txBox="1"/>
          <p:nvPr/>
        </p:nvSpPr>
        <p:spPr>
          <a:xfrm>
            <a:off x="539750" y="2920203"/>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(1)推敲开头四句的内容,不难把握“无敌”“不群”“清新”“俊逸”等关键词。归</a:t>
            </a:r>
            <a:r>
              <a:rPr dirty="0"/>
              <a:t/>
            </a:r>
            <a:br>
              <a:rPr dirty="0"/>
            </a:br>
            <a:r>
              <a:rPr lang="zh-CN" altLang="en-US" sz="1530" kern="0" dirty="0" smtClean="0">
                <a:solidFill>
                  <a:srgbClr val="000000"/>
                </a:solidFill>
                <a:latin typeface="Times New Roman" pitchFamily="65" charset="-122"/>
                <a:ea typeface="宋体" pitchFamily="65" charset="-122"/>
              </a:rPr>
              <a:t>结其类别,比较其角度,就可以发现是从地位、思想(情趣)、风格等方面进行评价的。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(2)由诗下注释可知,这两句诗分别写作者和李白各自所在地的景色。显然,作者写景是为了抒</a:t>
            </a:r>
            <a:r>
              <a:rPr dirty="0"/>
              <a:t/>
            </a:r>
            <a:br>
              <a:rPr dirty="0"/>
            </a:br>
            <a:r>
              <a:rPr lang="zh-CN" altLang="en-US" sz="1530" kern="0" dirty="0" smtClean="0">
                <a:solidFill>
                  <a:srgbClr val="000000"/>
                </a:solidFill>
                <a:latin typeface="Times New Roman" pitchFamily="65" charset="-122"/>
                <a:ea typeface="宋体" pitchFamily="65" charset="-122"/>
              </a:rPr>
              <a:t>情,即“忆李白”之情。显示了二人情之深,“忆”之切。清楚了这些内容,感情、手法的总结</a:t>
            </a:r>
            <a:r>
              <a:rPr dirty="0"/>
              <a:t/>
            </a:r>
            <a:br>
              <a:rPr dirty="0"/>
            </a:br>
            <a:r>
              <a:rPr lang="zh-CN" altLang="en-US" sz="1530" kern="0" dirty="0" smtClean="0">
                <a:solidFill>
                  <a:srgbClr val="000000"/>
                </a:solidFill>
                <a:latin typeface="Times New Roman" pitchFamily="65" charset="-122"/>
                <a:ea typeface="宋体" pitchFamily="65" charset="-122"/>
              </a:rPr>
              <a:t>也就不难了。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(3)要说出构思脉络,就要先弄清楚诗歌前后的内容以及相互之间的联系。答题时,既要从整体</a:t>
            </a:r>
            <a:r>
              <a:rPr dirty="0"/>
              <a:t/>
            </a:r>
            <a:br>
              <a:rPr dirty="0"/>
            </a:br>
            <a:r>
              <a:rPr lang="zh-CN" altLang="en-US" sz="1530" kern="0" dirty="0" smtClean="0">
                <a:solidFill>
                  <a:srgbClr val="000000"/>
                </a:solidFill>
                <a:latin typeface="Times New Roman" pitchFamily="65" charset="-122"/>
                <a:ea typeface="宋体" pitchFamily="65" charset="-122"/>
              </a:rPr>
              <a:t>上归纳构思的特点,也要分部分陈述各自的内容,并且注意标清联系词(如答案中的“开始”</a:t>
            </a:r>
            <a:r>
              <a:rPr dirty="0"/>
              <a:t/>
            </a:r>
            <a:br>
              <a:rPr dirty="0"/>
            </a:br>
            <a:r>
              <a:rPr lang="zh-CN" altLang="en-US" sz="1530" kern="0" dirty="0" smtClean="0">
                <a:solidFill>
                  <a:srgbClr val="000000"/>
                </a:solidFill>
                <a:latin typeface="Times New Roman" pitchFamily="65" charset="-122"/>
                <a:ea typeface="宋体" pitchFamily="65" charset="-122"/>
              </a:rPr>
              <a:t>“转为”“最后”)。</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4.(2015江苏,10)阅读下面这首唐诗,回答问题。(11分)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秋日题窦员外崇德里新居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刘禹锡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长爱街西风景闲,到君居处暂开颜。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清光门外一渠水,秋色墙头数点山。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疏种碧松通月朗,多栽红药待春还。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莫言堆案</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无余地,认得诗人在此间。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堆案,堆积案头,谓文书甚多。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(1)联系全诗,概括作者“开颜”的原因。(4分)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(2)简要赏析颔联、颈联的写景艺术。(4分)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(3)尾联表达了作者什么样的情感?(3分)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7.(2010江苏,9)阅读下面这首诗,然后回答问题。(10分)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送魏二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王昌龄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醉别江楼橘柚香,江风引雨入舟凉。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忆君遥在潇湘月,愁听清猿梦里长。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(1)找出诗中点明送别季节的词语。由送别季节可以联想到柳永《雨霖铃》中直抒离别之情</a:t>
            </a:r>
            <a:r>
              <a:rPr dirty="0"/>
              <a:t/>
            </a:r>
            <a:br>
              <a:rPr dirty="0"/>
            </a:br>
            <a:r>
              <a:rPr lang="zh-CN" altLang="en-US" sz="1530" kern="0" dirty="0" smtClean="0">
                <a:solidFill>
                  <a:srgbClr val="000000"/>
                </a:solidFill>
                <a:latin typeface="Times New Roman" pitchFamily="65" charset="-122"/>
                <a:ea typeface="宋体" pitchFamily="65" charset="-122"/>
              </a:rPr>
              <a:t>的哪两个句子?(2分)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(2)一、二两句诗中“醉别”“江风引雨”表达了惜别深情,请做简要说明。(4分)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(3)三、四两句诗,明人陆时雍《诗镜总论》云:“代为之思,其情更远。”请做具体分析。(4分)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(1)橘柚香。多情自古伤离别,更那堪冷落清秋节。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(2)惜别知音,借酒浇愁;凄凄风雨烘托悲凉的心情。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(3)由眼前情景转为设想对方抵达后的孤寂与愁苦,通过想象拓展意境,使主客双方惜别深情表</a:t>
            </a:r>
            <a:r>
              <a:rPr dirty="0"/>
              <a:t/>
            </a:r>
            <a:br>
              <a:rPr dirty="0"/>
            </a:br>
            <a:r>
              <a:rPr lang="zh-CN" altLang="en-US" sz="1530" kern="0" dirty="0" smtClean="0">
                <a:solidFill>
                  <a:srgbClr val="000000"/>
                </a:solidFill>
                <a:latin typeface="Times New Roman" pitchFamily="65" charset="-122"/>
                <a:ea typeface="宋体" pitchFamily="65" charset="-122"/>
              </a:rPr>
              <a:t>达得更为深远。</a:t>
            </a:r>
            <a:endParaRPr lang="zh-CN" altLang="en-US" dirty="0"/>
          </a:p>
        </p:txBody>
      </p:sp>
      <p:sp>
        <p:nvSpPr>
          <p:cNvPr id="3" name="TextBox 2"/>
          <p:cNvSpPr txBox="1"/>
          <p:nvPr/>
        </p:nvSpPr>
        <p:spPr>
          <a:xfrm>
            <a:off x="539750" y="2640926"/>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(1)后一问可依靠平时的积累来解答;而前一问则可从其中的信息中反推:这个词语要能</a:t>
            </a:r>
            <a:r>
              <a:rPr dirty="0"/>
              <a:t/>
            </a:r>
            <a:br>
              <a:rPr dirty="0"/>
            </a:br>
            <a:r>
              <a:rPr lang="zh-CN" altLang="en-US" sz="1530" kern="0" dirty="0" smtClean="0">
                <a:solidFill>
                  <a:srgbClr val="000000"/>
                </a:solidFill>
                <a:latin typeface="Times New Roman" pitchFamily="65" charset="-122"/>
                <a:ea typeface="宋体" pitchFamily="65" charset="-122"/>
              </a:rPr>
              <a:t>点明“季节”特征。(注:“橘柚香”是一个短语,所以题干的说法或答案的设置欠妥)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(2)前一个词是直接抒发——因“别”而“醉”:好友离别,内心愁闷,举杯相送,浇愁而醉。后</a:t>
            </a:r>
            <a:r>
              <a:rPr dirty="0"/>
              <a:t/>
            </a:r>
            <a:br>
              <a:rPr dirty="0"/>
            </a:br>
            <a:r>
              <a:rPr lang="zh-CN" altLang="en-US" sz="1530" kern="0" dirty="0" smtClean="0">
                <a:solidFill>
                  <a:srgbClr val="000000"/>
                </a:solidFill>
                <a:latin typeface="Times New Roman" pitchFamily="65" charset="-122"/>
                <a:ea typeface="宋体" pitchFamily="65" charset="-122"/>
              </a:rPr>
              <a:t>一个词是间接表达——明写天气,实写心情;看似因自然的“风雨”而“凉”,其实是因内心的</a:t>
            </a:r>
            <a:r>
              <a:rPr dirty="0"/>
              <a:t/>
            </a:r>
            <a:br>
              <a:rPr dirty="0"/>
            </a:br>
            <a:r>
              <a:rPr lang="zh-CN" altLang="en-US" sz="1530" kern="0" dirty="0" smtClean="0">
                <a:solidFill>
                  <a:srgbClr val="000000"/>
                </a:solidFill>
                <a:latin typeface="Times New Roman" pitchFamily="65" charset="-122"/>
                <a:ea typeface="宋体" pitchFamily="65" charset="-122"/>
              </a:rPr>
              <a:t>伤感而“凉”。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(3)首先要明白“代为之思,其情更远”的意思,知道这是运用想象手法,从对方的角度去设</a:t>
            </a:r>
            <a:r>
              <a:rPr dirty="0"/>
              <a:t/>
            </a:r>
            <a:br>
              <a:rPr dirty="0"/>
            </a:br>
            <a:r>
              <a:rPr lang="zh-CN" altLang="en-US" sz="1530" kern="0" dirty="0" smtClean="0">
                <a:solidFill>
                  <a:srgbClr val="000000"/>
                </a:solidFill>
                <a:latin typeface="Times New Roman" pitchFamily="65" charset="-122"/>
                <a:ea typeface="宋体" pitchFamily="65" charset="-122"/>
              </a:rPr>
              <a:t>想、去表达,以此来丰富诗歌的意境。这种写法在王维《九月九日忆山东兄弟》、杜甫《月</a:t>
            </a:r>
            <a:r>
              <a:rPr dirty="0"/>
              <a:t/>
            </a:r>
            <a:br>
              <a:rPr dirty="0"/>
            </a:br>
            <a:r>
              <a:rPr lang="zh-CN" altLang="en-US" sz="1530" kern="0" dirty="0" smtClean="0">
                <a:solidFill>
                  <a:srgbClr val="000000"/>
                </a:solidFill>
                <a:latin typeface="Times New Roman" pitchFamily="65" charset="-122"/>
                <a:ea typeface="宋体" pitchFamily="65" charset="-122"/>
              </a:rPr>
              <a:t>夜》、白居易《邯郸冬至夜思家》等诗中都有运用。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848501"/>
            <a:ext cx="8127000" cy="4626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8.(2009江苏,9)阅读下面这首宋词,然后回答问题。(10分)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满江红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登黄鹤楼有感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岳 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遥望中原,荒烟外,许多城郭。想当年,花遮柳护,凤楼龙阁。万岁山前珠翠绕,蓬壶殿里笙歌</a:t>
            </a:r>
            <a:r>
              <a:rPr dirty="0"/>
              <a:t/>
            </a:r>
            <a:br>
              <a:rPr dirty="0"/>
            </a:br>
            <a:r>
              <a:rPr lang="zh-CN" altLang="en-US" sz="1530" kern="0" dirty="0" smtClean="0">
                <a:solidFill>
                  <a:srgbClr val="000000"/>
                </a:solidFill>
                <a:latin typeface="Times New Roman" pitchFamily="65" charset="-122"/>
                <a:ea typeface="宋体" pitchFamily="65" charset="-122"/>
              </a:rPr>
              <a:t>作。</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到而今、铁骑满郊畿,风尘恶。　　兵安在?膏锋锷。民安在?填沟壑。叹江山如故,千</a:t>
            </a:r>
            <a:r>
              <a:rPr dirty="0"/>
              <a:t/>
            </a:r>
            <a:br>
              <a:rPr dirty="0"/>
            </a:br>
            <a:r>
              <a:rPr lang="zh-CN" altLang="en-US" sz="1530" kern="0" dirty="0" smtClean="0">
                <a:solidFill>
                  <a:srgbClr val="000000"/>
                </a:solidFill>
                <a:latin typeface="Times New Roman" pitchFamily="65" charset="-122"/>
                <a:ea typeface="宋体" pitchFamily="65" charset="-122"/>
              </a:rPr>
              <a:t>村寥落。何日请缨提锐旅,一鞭直渡清河洛。却归来、再续汉阳游,骑黄鹤。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万岁山、蓬壶殿:指宋徽宗时构筑的土山苑囿、亭台宫殿。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(1)这首词中的对比是由哪两个句子领起的?“万岁山前珠翠绕”一句中用了哪种修辞手法?</a:t>
            </a:r>
            <a:r>
              <a:rPr dirty="0"/>
              <a:t/>
            </a:r>
            <a:br>
              <a:rPr dirty="0"/>
            </a:br>
            <a:r>
              <a:rPr lang="zh-CN" altLang="en-US" sz="1530" kern="0" dirty="0" smtClean="0">
                <a:solidFill>
                  <a:srgbClr val="000000"/>
                </a:solidFill>
                <a:latin typeface="Times New Roman" pitchFamily="65" charset="-122"/>
                <a:ea typeface="宋体" pitchFamily="65" charset="-122"/>
              </a:rPr>
              <a:t>(2分)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(2)词中写了哪些“风尘恶”的景象?(4分)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(3)词的开头写作者登黄鹤楼遥望中原,结尾说“再续汉阳游,骑黄鹤”,反映出作者的思想感</a:t>
            </a:r>
            <a:r>
              <a:rPr dirty="0"/>
              <a:t/>
            </a:r>
            <a:br>
              <a:rPr dirty="0"/>
            </a:br>
            <a:r>
              <a:rPr lang="zh-CN" altLang="en-US" sz="1530" kern="0" dirty="0" smtClean="0">
                <a:solidFill>
                  <a:srgbClr val="000000"/>
                </a:solidFill>
                <a:latin typeface="Times New Roman" pitchFamily="65" charset="-122"/>
                <a:ea typeface="宋体" pitchFamily="65" charset="-122"/>
              </a:rPr>
              <a:t>情有何变化?(4分)</a:t>
            </a:r>
            <a:endParaRPr lang="zh-CN" altLang="en-US" dirty="0"/>
          </a:p>
        </p:txBody>
      </p:sp>
      <p:sp>
        <p:nvSpPr>
          <p:cNvPr id="3" name="TextBox 2"/>
          <p:cNvSpPr txBox="1"/>
          <p:nvPr/>
        </p:nvSpPr>
        <p:spPr>
          <a:xfrm>
            <a:off x="588404" y="5362264"/>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(1)想当年,到而今。借代。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(2)铁骑满郊畿,士兵“膏锋锷”,百姓“填沟壑”,千村寥落。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(3)由开头对昔盛今衰的悲慨,对外敌入侵践踏大好河山的愤恨,对统治阶层奢侈误国的隐隐痛</a:t>
            </a:r>
            <a:r>
              <a:rPr dirty="0"/>
              <a:t/>
            </a:r>
            <a:br>
              <a:rPr dirty="0"/>
            </a:br>
            <a:r>
              <a:rPr lang="zh-CN" altLang="en-US" sz="1530" kern="0" dirty="0" smtClean="0">
                <a:solidFill>
                  <a:srgbClr val="000000"/>
                </a:solidFill>
                <a:latin typeface="Times New Roman" pitchFamily="65" charset="-122"/>
                <a:ea typeface="宋体" pitchFamily="65" charset="-122"/>
              </a:rPr>
              <a:t>心,对抗击敌人收复失地的决心,转到想象中“提锐旅”“清河洛”之后再登黄鹤楼的舒畅心情。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10401"/>
            <a:ext cx="8389968" cy="5913288"/>
            <a:chOff x="539750" y="848501"/>
            <a:chExt cx="8389968" cy="5913288"/>
          </a:xfrm>
        </p:grpSpPr>
        <p:sp>
          <p:nvSpPr>
            <p:cNvPr id="2" name="TextBox 2"/>
            <p:cNvSpPr txBox="1"/>
            <p:nvPr/>
          </p:nvSpPr>
          <p:spPr>
            <a:xfrm>
              <a:off x="540000" y="848501"/>
              <a:ext cx="831828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这首词的创作时代较耳熟能详的“怒发冲冠”词略早,写于岳飞出兵收复襄阳六州驻节鄂州时。全词采用散文化写法,层次分明。从篇首到“蓬壶殿里笙歌作”为第一段。写在黄鹤楼之上遥望北方失地,引起对故国往昔繁华的回忆。“想当年”三字点目。“花遮柳护”四句极其简练地道出北宋汴京宫苑之风月繁荣。“珠翠绕”“笙歌作”,极力写出了歌舞升平的壮观景象。“珠翠”,妇女佩戴的首饰,这里指代宫女。“珠翠绕”当然也是夸张说法。第二段由“到而今”起笔(回应“想当年”),直到下片“千村寥落”句止。写北方金人占领区内铁蹄遍布,人民处于水深火热中的惨痛情景。与上段歌舞升平的景象形成强烈对比。“铁骑满郊畿,风尘恶”两句,花柳楼阁、珠歌翠舞一扫而空,惊心动魄。过片处是两组自成问答的短句。“兵安在?膏锋锷”,“民安在?填沟壑”。战士浴血奋战,却伤于锋刃,百姓饥寒交迫,无辜被戮,却死无葬身之地。作者恨不得立即统兵北上解民于水火之中。“叹江山如故,千村寥落”,这远非“风景不殊,正自有山河之异”的新亭悲泣,而言下正有王导“当共戮力王室,克复神州”之猛志。最后三句,作者乐观地想象胜利后的欢乐。眼前他虽然登黄鹤楼,作“汉阳游”,但内心是不安宁的。或许他会暗诵“昔人已乘黄鹤去”的名篇而无限感慨。不过,待到得胜归来,“再续汉阳游”时,一切都会改变,那种快乐,恐怕只有骑鹤的神仙才可体</a:t>
              </a:r>
              <a:endParaRPr lang="zh-CN" altLang="en-US" dirty="0"/>
            </a:p>
          </p:txBody>
        </p:sp>
        <p:sp>
          <p:nvSpPr>
            <p:cNvPr id="3" name="TextBox 2"/>
            <p:cNvSpPr txBox="1"/>
            <p:nvPr/>
          </p:nvSpPr>
          <p:spPr>
            <a:xfrm>
              <a:off x="539750" y="5349095"/>
              <a:ext cx="8389968"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会呢!词的末句“骑黄鹤”三字兼顾现实,深扣题面。表示今日“靖康耻,犹未雪”,未能尽游</a:t>
              </a:r>
              <a:r>
                <a:rPr dirty="0"/>
                <a:t/>
              </a:r>
              <a:br>
                <a:rPr dirty="0"/>
              </a:br>
              <a:r>
                <a:rPr lang="zh-CN" altLang="en-US" sz="1530" kern="0" dirty="0" smtClean="0">
                  <a:solidFill>
                    <a:srgbClr val="000000"/>
                  </a:solidFill>
                  <a:latin typeface="Times New Roman" pitchFamily="65" charset="-122"/>
                  <a:ea typeface="宋体" pitchFamily="65" charset="-122"/>
                </a:rPr>
                <a:t>兴,“待从头、收拾旧山河”后,定再驾乘黄鹤归来,重续今日之游以尽兴。乐观必胜的精神与</a:t>
              </a:r>
              <a:r>
                <a:rPr dirty="0"/>
                <a:t/>
              </a:r>
              <a:br>
                <a:rPr dirty="0"/>
              </a:br>
              <a:r>
                <a:rPr lang="zh-CN" altLang="en-US" sz="1530" kern="0" dirty="0" smtClean="0">
                  <a:solidFill>
                    <a:srgbClr val="000000"/>
                  </a:solidFill>
                  <a:latin typeface="Times New Roman" pitchFamily="65" charset="-122"/>
                  <a:ea typeface="宋体" pitchFamily="65" charset="-122"/>
                </a:rPr>
                <a:t>信念洋溢字里行间。从“想当年”“到而今”“何日”说到“却归来”,以时间为序,结构严</a:t>
              </a:r>
              <a:r>
                <a:rPr dirty="0"/>
                <a:t/>
              </a:r>
              <a:br>
                <a:rPr dirty="0"/>
              </a:br>
              <a:r>
                <a:rPr lang="zh-CN" altLang="en-US" sz="1530" kern="0" dirty="0" smtClean="0">
                  <a:solidFill>
                    <a:srgbClr val="000000"/>
                  </a:solidFill>
                  <a:latin typeface="Times New Roman" pitchFamily="65" charset="-122"/>
                  <a:ea typeface="宋体" pitchFamily="65" charset="-122"/>
                </a:rPr>
                <a:t>谨,层次分明,语言简练明快。纵观全题:题目考点实实在在,考查难度适中。</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9.(2008江苏,10)阅读下面这首唐诗,然后回答问题。(8分)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登金陵凤凰台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李 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凤凰台上凤凰游,凤去台空江自流。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吴宫花草埋幽径,晋代衣冠成古丘。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三山半落青天外,一水</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中分白鹭洲。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总为浮云能蔽日,长安不见使人愁。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一水:亦作“二水”。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(1)分别概括这首诗颔联和颈联的内容,并说说其中寄寓了诗人什么样的感慨。(4分)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(2)“总为浮云能蔽日”一句中用了何种修辞方法?尾联表达了诗人什么样的思想感情?(4分)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(1)颔联写六朝古都的历史遗迹,颈联写金陵美丽的自然风物;(2分)寄寓人事沧桑、自</a:t>
            </a:r>
            <a:r>
              <a:rPr dirty="0"/>
              <a:t/>
            </a:r>
            <a:br>
              <a:rPr dirty="0"/>
            </a:br>
            <a:r>
              <a:rPr lang="zh-CN" altLang="en-US" sz="1530" kern="0" dirty="0" smtClean="0">
                <a:solidFill>
                  <a:srgbClr val="000000"/>
                </a:solidFill>
                <a:latin typeface="Times New Roman" pitchFamily="65" charset="-122"/>
                <a:ea typeface="宋体" pitchFamily="65" charset="-122"/>
              </a:rPr>
              <a:t>然永恒以及六朝兴废的感慨。(2分)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(2)比喻。(1分)①忧君王为奸邪所蒙蔽,忧奸邪为非作歹;(2分)②忧贤者包括自己不得任用,忧</a:t>
            </a:r>
            <a:r>
              <a:rPr dirty="0"/>
              <a:t/>
            </a:r>
            <a:br>
              <a:rPr dirty="0"/>
            </a:br>
            <a:r>
              <a:rPr lang="zh-CN" altLang="en-US" sz="1530" kern="0" dirty="0" smtClean="0">
                <a:solidFill>
                  <a:srgbClr val="000000"/>
                </a:solidFill>
                <a:latin typeface="Times New Roman" pitchFamily="65" charset="-122"/>
                <a:ea typeface="宋体" pitchFamily="65" charset="-122"/>
              </a:rPr>
              <a:t>国忧民。(1分)</a:t>
            </a:r>
            <a:endParaRPr lang="zh-CN" altLang="en-US" dirty="0"/>
          </a:p>
        </p:txBody>
      </p:sp>
      <p:sp>
        <p:nvSpPr>
          <p:cNvPr id="3" name="TextBox 2"/>
          <p:cNvSpPr txBox="1"/>
          <p:nvPr/>
        </p:nvSpPr>
        <p:spPr>
          <a:xfrm>
            <a:off x="539750" y="2563013"/>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(1)颔联“吴宫花草埋幽径,晋代衣冠成古丘”,抓住关键词“吴宫、晋代”,可知写的</a:t>
            </a:r>
            <a:r>
              <a:rPr dirty="0"/>
              <a:t/>
            </a:r>
            <a:br>
              <a:rPr dirty="0"/>
            </a:br>
            <a:r>
              <a:rPr lang="zh-CN" altLang="en-US" sz="1530" kern="0" dirty="0" smtClean="0">
                <a:solidFill>
                  <a:srgbClr val="000000"/>
                </a:solidFill>
                <a:latin typeface="Times New Roman" pitchFamily="65" charset="-122"/>
                <a:ea typeface="宋体" pitchFamily="65" charset="-122"/>
              </a:rPr>
              <a:t>是南京作为六朝古都时的情况。颈联“三山半落青天外,一水中分白鹭洲”,抓住关键词</a:t>
            </a:r>
            <a:r>
              <a:rPr dirty="0"/>
              <a:t/>
            </a:r>
            <a:br>
              <a:rPr dirty="0"/>
            </a:br>
            <a:r>
              <a:rPr lang="zh-CN" altLang="en-US" sz="1530" kern="0" dirty="0" smtClean="0">
                <a:solidFill>
                  <a:srgbClr val="000000"/>
                </a:solidFill>
                <a:latin typeface="Times New Roman" pitchFamily="65" charset="-122"/>
                <a:ea typeface="宋体" pitchFamily="65" charset="-122"/>
              </a:rPr>
              <a:t>“山、青天、水、白鹭洲”可知写的是南京的自然景色。前一联是昔,后一联是今,目的显而</a:t>
            </a:r>
            <a:r>
              <a:rPr dirty="0"/>
              <a:t/>
            </a:r>
            <a:br>
              <a:rPr dirty="0"/>
            </a:br>
            <a:r>
              <a:rPr lang="zh-CN" altLang="en-US" sz="1530" kern="0" dirty="0" smtClean="0">
                <a:solidFill>
                  <a:srgbClr val="000000"/>
                </a:solidFill>
                <a:latin typeface="Times New Roman" pitchFamily="65" charset="-122"/>
                <a:ea typeface="宋体" pitchFamily="65" charset="-122"/>
              </a:rPr>
              <a:t>易见,古今对比,抒发作者古今兴亡盛衰之感。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(2)结合作者经历及诗歌内容,可以推知是比喻的修辞手法,把“浮云”比成那些蒙蔽君王的奸</a:t>
            </a:r>
            <a:r>
              <a:rPr dirty="0"/>
              <a:t/>
            </a:r>
            <a:br>
              <a:rPr dirty="0"/>
            </a:br>
            <a:r>
              <a:rPr lang="zh-CN" altLang="en-US" sz="1530" kern="0" dirty="0" smtClean="0">
                <a:solidFill>
                  <a:srgbClr val="000000"/>
                </a:solidFill>
                <a:latin typeface="Times New Roman" pitchFamily="65" charset="-122"/>
                <a:ea typeface="宋体" pitchFamily="65" charset="-122"/>
              </a:rPr>
              <a:t>邪小人,遮住了长安。自己不得见长安,自然不会被统治者重用。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10.(2007江苏,12)阅读下面一首宋词,完成下面两题。(8分)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鹧鸪天·送人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辛弃疾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唱彻《阳关》泪未干,功名馀事且加餐。浮天水送无穷树,带雨云埋一半山。　　今古恨,几千</a:t>
            </a:r>
            <a:r>
              <a:rPr dirty="0"/>
              <a:t/>
            </a:r>
            <a:br>
              <a:rPr dirty="0"/>
            </a:br>
            <a:r>
              <a:rPr lang="zh-CN" altLang="en-US" sz="1530" kern="0" dirty="0" smtClean="0">
                <a:solidFill>
                  <a:srgbClr val="000000"/>
                </a:solidFill>
                <a:latin typeface="Times New Roman" pitchFamily="65" charset="-122"/>
                <a:ea typeface="宋体" pitchFamily="65" charset="-122"/>
              </a:rPr>
              <a:t>般,只应离合是悲欢?江头未是风波恶,别有人间行路难。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(1)“浮天水送无穷树,带雨云埋一半山”蕴含了什么样的思想感情?运用了哪种表现手法?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(2)这首词以“送人”为题,下片写出了哪两层新意?</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(1)翘首远望,依依不舍的惜别之情;路途艰险,祝福平安的关切之情;山高水长,前程迷茫</a:t>
            </a:r>
            <a:r>
              <a:rPr dirty="0"/>
              <a:t/>
            </a:r>
            <a:br>
              <a:rPr dirty="0"/>
            </a:br>
            <a:r>
              <a:rPr lang="zh-CN" altLang="en-US" sz="1530" kern="0" dirty="0" smtClean="0">
                <a:solidFill>
                  <a:srgbClr val="000000"/>
                </a:solidFill>
                <a:latin typeface="Times New Roman" pitchFamily="65" charset="-122"/>
                <a:ea typeface="宋体" pitchFamily="65" charset="-122"/>
              </a:rPr>
              <a:t>的郁闷之情。借景抒情或寓情于景。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(2)不应把离别(相聚)视为人世间唯一悲痛(欢乐)的事。人世间的风波远比路途风波险恶得</a:t>
            </a:r>
            <a:r>
              <a:rPr dirty="0"/>
              <a:t/>
            </a:r>
            <a:br>
              <a:rPr dirty="0"/>
            </a:br>
            <a:r>
              <a:rPr lang="zh-CN" altLang="en-US" sz="1530" kern="0" dirty="0" smtClean="0">
                <a:solidFill>
                  <a:srgbClr val="000000"/>
                </a:solidFill>
                <a:latin typeface="Times New Roman" pitchFamily="65" charset="-122"/>
                <a:ea typeface="宋体" pitchFamily="65" charset="-122"/>
              </a:rPr>
              <a:t>多。</a:t>
            </a:r>
            <a:endParaRPr lang="zh-CN" altLang="en-US" dirty="0"/>
          </a:p>
        </p:txBody>
      </p:sp>
      <p:sp>
        <p:nvSpPr>
          <p:cNvPr id="3" name="TextBox 2"/>
          <p:cNvSpPr txBox="1"/>
          <p:nvPr/>
        </p:nvSpPr>
        <p:spPr>
          <a:xfrm>
            <a:off x="539750" y="2491575"/>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(1)这两句描写了送别友人之后所见的景,景中包含着对友人的惜别、关切之情。因此</a:t>
            </a:r>
            <a:r>
              <a:rPr dirty="0"/>
              <a:t/>
            </a:r>
            <a:br>
              <a:rPr dirty="0"/>
            </a:br>
            <a:r>
              <a:rPr lang="zh-CN" altLang="en-US" sz="1530" kern="0" dirty="0" smtClean="0">
                <a:solidFill>
                  <a:srgbClr val="000000"/>
                </a:solidFill>
                <a:latin typeface="Times New Roman" pitchFamily="65" charset="-122"/>
                <a:ea typeface="宋体" pitchFamily="65" charset="-122"/>
              </a:rPr>
              <a:t>用了古诗中常见的借景抒情(寓情于景)的表现手法。(2)要求考生答出下片中描述的新意。</a:t>
            </a:r>
            <a:r>
              <a:rPr dirty="0"/>
              <a:t/>
            </a:r>
            <a:br>
              <a:rPr dirty="0"/>
            </a:br>
            <a:r>
              <a:rPr lang="zh-CN" altLang="en-US" sz="1530" kern="0" dirty="0" smtClean="0">
                <a:solidFill>
                  <a:srgbClr val="000000"/>
                </a:solidFill>
                <a:latin typeface="Times New Roman" pitchFamily="65" charset="-122"/>
                <a:ea typeface="宋体" pitchFamily="65" charset="-122"/>
              </a:rPr>
              <a:t>这里有两“今古恨,几千般,只应离合是悲欢?”是说不应把离别(相聚)视为人世间唯一悲痛</a:t>
            </a:r>
            <a:r>
              <a:rPr dirty="0"/>
              <a:t/>
            </a:r>
            <a:br>
              <a:rPr dirty="0"/>
            </a:br>
            <a:r>
              <a:rPr lang="zh-CN" altLang="en-US" sz="1530" kern="0" dirty="0" smtClean="0">
                <a:solidFill>
                  <a:srgbClr val="000000"/>
                </a:solidFill>
                <a:latin typeface="Times New Roman" pitchFamily="65" charset="-122"/>
                <a:ea typeface="宋体" pitchFamily="65" charset="-122"/>
              </a:rPr>
              <a:t>(欢乐)的事。“江头未是风波恶,别有人间行路难”是说人世间的风波远比路途风波险恶得</a:t>
            </a:r>
            <a:r>
              <a:rPr dirty="0"/>
              <a:t/>
            </a:r>
            <a:br>
              <a:rPr dirty="0"/>
            </a:br>
            <a:r>
              <a:rPr lang="zh-CN" altLang="en-US" sz="1530" kern="0" dirty="0" smtClean="0">
                <a:solidFill>
                  <a:srgbClr val="000000"/>
                </a:solidFill>
                <a:latin typeface="Times New Roman" pitchFamily="65" charset="-122"/>
                <a:ea typeface="宋体" pitchFamily="65" charset="-122"/>
              </a:rPr>
              <a:t>多。</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11.(2006江苏,12)请阅读下面一首词,然后回答问题。(8分)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鹧鸪天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室人降日</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,以此奉寄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[元]魏 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去岁今辰却到家,今年相望又天涯。一春心事闲无处,两鬓秋霜细有华。　　山接水,水明霞。</a:t>
            </a:r>
            <a:r>
              <a:rPr dirty="0"/>
              <a:t/>
            </a:r>
            <a:br>
              <a:rPr dirty="0"/>
            </a:br>
            <a:r>
              <a:rPr lang="zh-CN" altLang="en-US" sz="1530" kern="0" dirty="0" smtClean="0">
                <a:solidFill>
                  <a:srgbClr val="000000"/>
                </a:solidFill>
                <a:latin typeface="Times New Roman" pitchFamily="65" charset="-122"/>
                <a:ea typeface="宋体" pitchFamily="65" charset="-122"/>
              </a:rPr>
              <a:t>满林残照见归鸦。几时收拾田园了,儿女团圞夜煮茶。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室人降日:妻子生日。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(1)词的前两句表达了作者怎样的思想感情?第二句中的“又”字用得好,好在哪里?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(2)“满林残照见归鸦”一句,在表达技巧上有什么特点?请略加分析。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(3)有人认为词的最后两句写得极为感人,请谈谈你的看法。</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(1)表达了作者漂泊中深切思念家中亲人之情。“又”字暗示作者不止一次浪迹天涯,</a:t>
            </a:r>
            <a:r>
              <a:rPr dirty="0"/>
              <a:t/>
            </a:r>
            <a:br>
              <a:rPr dirty="0"/>
            </a:br>
            <a:r>
              <a:rPr lang="zh-CN" altLang="en-US" sz="1530" kern="0" dirty="0" smtClean="0">
                <a:solidFill>
                  <a:srgbClr val="000000"/>
                </a:solidFill>
                <a:latin typeface="Times New Roman" pitchFamily="65" charset="-122"/>
                <a:ea typeface="宋体" pitchFamily="65" charset="-122"/>
              </a:rPr>
              <a:t>饱含愁苦与无奈。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(2)这里以鸦归巢与人不能归家对比,运用的是反衬手法。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(3)作者企盼与家人一起自食其力,共享天伦之乐。语言平素朴实,亲切动人,能唤起读者强烈</a:t>
            </a:r>
            <a:r>
              <a:rPr dirty="0"/>
              <a:t/>
            </a:r>
            <a:br>
              <a:rPr dirty="0"/>
            </a:br>
            <a:r>
              <a:rPr lang="zh-CN" altLang="en-US" sz="1530" kern="0" dirty="0" smtClean="0">
                <a:solidFill>
                  <a:srgbClr val="000000"/>
                </a:solidFill>
                <a:latin typeface="Times New Roman" pitchFamily="65" charset="-122"/>
                <a:ea typeface="宋体" pitchFamily="65" charset="-122"/>
              </a:rPr>
              <a:t>共鸣。</a:t>
            </a:r>
            <a:endParaRPr lang="zh-CN" altLang="en-US" dirty="0"/>
          </a:p>
        </p:txBody>
      </p:sp>
      <p:sp>
        <p:nvSpPr>
          <p:cNvPr id="3" name="TextBox 2"/>
          <p:cNvSpPr txBox="1"/>
          <p:nvPr/>
        </p:nvSpPr>
        <p:spPr>
          <a:xfrm>
            <a:off x="539750" y="2848765"/>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(1)做这一题注意“去岁今辰”与“今年”、“却到家”与“又天涯”的对比,从中不</a:t>
            </a:r>
            <a:r>
              <a:rPr dirty="0"/>
              <a:t/>
            </a:r>
            <a:br>
              <a:rPr dirty="0"/>
            </a:br>
            <a:r>
              <a:rPr lang="zh-CN" altLang="en-US" sz="1530" kern="0" dirty="0" smtClean="0">
                <a:solidFill>
                  <a:srgbClr val="000000"/>
                </a:solidFill>
                <a:latin typeface="Times New Roman" pitchFamily="65" charset="-122"/>
                <a:ea typeface="宋体" pitchFamily="65" charset="-122"/>
              </a:rPr>
              <a:t>难总结出作者的情感。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(2)本题考查了诗词中的常见意象“归鸦”的含义与常用手法“对比”的应用,应联系上片前</a:t>
            </a:r>
            <a:r>
              <a:rPr dirty="0"/>
              <a:t/>
            </a:r>
            <a:br>
              <a:rPr dirty="0"/>
            </a:br>
            <a:r>
              <a:rPr lang="zh-CN" altLang="en-US" sz="1530" kern="0" dirty="0" smtClean="0">
                <a:solidFill>
                  <a:srgbClr val="000000"/>
                </a:solidFill>
                <a:latin typeface="Times New Roman" pitchFamily="65" charset="-122"/>
                <a:ea typeface="宋体" pitchFamily="65" charset="-122"/>
              </a:rPr>
              <a:t>两句去思考,并注意这里情与景的关系,“归鸦”象征游子返乡。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(3)应从诗词的语言风格、表达内容入手。本词前六句,铺陈天涯流浪之苦,恰是为最后两句抒</a:t>
            </a:r>
            <a:r>
              <a:rPr dirty="0"/>
              <a:t/>
            </a:r>
            <a:br>
              <a:rPr dirty="0"/>
            </a:br>
            <a:r>
              <a:rPr lang="zh-CN" altLang="en-US" sz="1530" kern="0" dirty="0" smtClean="0">
                <a:solidFill>
                  <a:srgbClr val="000000"/>
                </a:solidFill>
                <a:latin typeface="Times New Roman" pitchFamily="65" charset="-122"/>
                <a:ea typeface="宋体" pitchFamily="65" charset="-122"/>
              </a:rPr>
              <a:t>情做铺垫。</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(1)朋友新居落成;周围景色优美;自己心情闲适;主人品味高雅;宾主志同道合。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(2)选取景物,铺陈描摹(一渠水、数点山、碧松、红药);移步换景,富有层次(由远及近、由外</a:t>
            </a:r>
            <a:r>
              <a:rPr dirty="0"/>
              <a:t/>
            </a:r>
            <a:br>
              <a:rPr dirty="0"/>
            </a:br>
            <a:r>
              <a:rPr lang="zh-CN" altLang="en-US" sz="1530" kern="0" dirty="0" smtClean="0">
                <a:solidFill>
                  <a:srgbClr val="000000"/>
                </a:solidFill>
                <a:latin typeface="Times New Roman" pitchFamily="65" charset="-122"/>
                <a:ea typeface="宋体" pitchFamily="65" charset="-122"/>
              </a:rPr>
              <a:t>而内);虚实结合,寓情于景(通月朗、待春还)。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(3)赞美恭维之意;羡慕向往之情;志趣相同之感。</a:t>
            </a:r>
            <a:endParaRPr lang="zh-CN" altLang="en-US" dirty="0"/>
          </a:p>
        </p:txBody>
      </p:sp>
      <p:sp>
        <p:nvSpPr>
          <p:cNvPr id="3" name="TextBox 2"/>
          <p:cNvSpPr txBox="1"/>
          <p:nvPr/>
        </p:nvSpPr>
        <p:spPr>
          <a:xfrm>
            <a:off x="539750" y="2563013"/>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(1)这是一首题咏诗,作者来到窦员外在崇德里的新居,感到欣喜异常,遂写此诗。概括</a:t>
            </a:r>
            <a:r>
              <a:rPr dirty="0"/>
              <a:t/>
            </a:r>
            <a:br>
              <a:rPr dirty="0"/>
            </a:br>
            <a:r>
              <a:rPr lang="zh-CN" altLang="en-US" sz="1530" kern="0" dirty="0" smtClean="0">
                <a:solidFill>
                  <a:srgbClr val="000000"/>
                </a:solidFill>
                <a:latin typeface="Times New Roman" pitchFamily="65" charset="-122"/>
                <a:ea typeface="宋体" pitchFamily="65" charset="-122"/>
              </a:rPr>
              <a:t>作者“开颜”的原因,主要从颔联、颈联和尾联中寻找答案。写作的顺序是前写新居外景,后</a:t>
            </a:r>
            <a:r>
              <a:rPr dirty="0"/>
              <a:t/>
            </a:r>
            <a:br>
              <a:rPr dirty="0"/>
            </a:br>
            <a:r>
              <a:rPr lang="zh-CN" altLang="en-US" sz="1530" kern="0" dirty="0" smtClean="0">
                <a:solidFill>
                  <a:srgbClr val="000000"/>
                </a:solidFill>
                <a:latin typeface="Times New Roman" pitchFamily="65" charset="-122"/>
                <a:ea typeface="宋体" pitchFamily="65" charset="-122"/>
              </a:rPr>
              <a:t>写新居内室。关键信息点有:“秋色墙头数点山”“碧松”“红药”指外景的优美,“认得诗</a:t>
            </a:r>
            <a:r>
              <a:rPr dirty="0"/>
              <a:t/>
            </a:r>
            <a:br>
              <a:rPr dirty="0"/>
            </a:br>
            <a:r>
              <a:rPr lang="zh-CN" altLang="en-US" sz="1530" kern="0" dirty="0" smtClean="0">
                <a:solidFill>
                  <a:srgbClr val="000000"/>
                </a:solidFill>
                <a:latin typeface="Times New Roman" pitchFamily="65" charset="-122"/>
                <a:ea typeface="宋体" pitchFamily="65" charset="-122"/>
              </a:rPr>
              <a:t>人”指志同道合。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(2)颔联写近水远山,颈联写碧松红药,均选取“新居”周围之美景,空间层次分明,色调和谐。</a:t>
            </a:r>
            <a:r>
              <a:rPr dirty="0"/>
              <a:t/>
            </a:r>
            <a:br>
              <a:rPr dirty="0"/>
            </a:br>
            <a:r>
              <a:rPr lang="zh-CN" altLang="en-US" sz="1530" kern="0" dirty="0" smtClean="0">
                <a:solidFill>
                  <a:srgbClr val="000000"/>
                </a:solidFill>
                <a:latin typeface="Times New Roman" pitchFamily="65" charset="-122"/>
                <a:ea typeface="宋体" pitchFamily="65" charset="-122"/>
              </a:rPr>
              <a:t>松间明月朗照,春来红药盛开,均是想象之景,与实景相配,引人遐思。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(3)本题考查鉴赏诗歌思想感情的能力。尾联赞美主人新居中书籍堆案,主人以诗书自娱,作者</a:t>
            </a:r>
            <a:r>
              <a:rPr dirty="0"/>
              <a:t/>
            </a:r>
            <a:br>
              <a:rPr dirty="0"/>
            </a:br>
            <a:r>
              <a:rPr lang="zh-CN" altLang="en-US" sz="1530" kern="0" dirty="0" smtClean="0">
                <a:solidFill>
                  <a:srgbClr val="000000"/>
                </a:solidFill>
                <a:latin typeface="Times New Roman" pitchFamily="65" charset="-122"/>
                <a:ea typeface="宋体" pitchFamily="65" charset="-122"/>
              </a:rPr>
              <a:t>亦是同好之人,羡慕之情溢于言表。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12.(2005江苏,14)阅读下面一首唐诗,然后回答问题。(8分)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竹窗闻风寄苗发司空曙</a:t>
            </a:r>
            <a:r>
              <a:rPr lang="zh-CN" altLang="en-US" sz="1152" kern="0" baseline="59000" dirty="0" smtClean="0">
                <a:solidFill>
                  <a:srgbClr val="000000"/>
                </a:solidFill>
                <a:latin typeface="Times New Roman" pitchFamily="65" charset="-122"/>
                <a:ea typeface="宋体" pitchFamily="65" charset="-122"/>
              </a:rPr>
              <a:t>[注]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李 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微风惊暮坐,临牖思悠哉。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开门复动竹,疑是故人来。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时滴枝上露,稍沾阶下苔。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何当一入幌,为拂绿琴埃。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苗发、司空曙是李益诗友。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(1)诗以“微风”开头,并贯穿全篇。请对此做具体说明。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(2)“时滴枝上露,稍沾阶下苔”两句渲染了什么样的氛围?表达了作者什么样的心情?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(3)诗中哪一句可以使人联想到“知音”的故事?</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(1)颔联:微风吹开门,吹动竹子(引起怀念故友之情)。颈联:微风吹落枝上露水(滴在阶</a:t>
            </a:r>
            <a:r>
              <a:rPr dirty="0"/>
              <a:t/>
            </a:r>
            <a:br>
              <a:rPr dirty="0"/>
            </a:br>
            <a:r>
              <a:rPr lang="zh-CN" altLang="en-US" sz="1530" kern="0" dirty="0" smtClean="0">
                <a:solidFill>
                  <a:srgbClr val="000000"/>
                </a:solidFill>
                <a:latin typeface="Times New Roman" pitchFamily="65" charset="-122"/>
                <a:ea typeface="宋体" pitchFamily="65" charset="-122"/>
              </a:rPr>
              <a:t>下青苔上)。尾联:希望微风吹进帘幔(拂去琴上尘埃)。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(2)清冷、幽静;孤单、寂寞。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(3)为拂绿琴埃。</a:t>
            </a:r>
            <a:endParaRPr lang="zh-CN" altLang="en-US" dirty="0"/>
          </a:p>
        </p:txBody>
      </p:sp>
      <p:sp>
        <p:nvSpPr>
          <p:cNvPr id="3" name="TextBox 2"/>
          <p:cNvSpPr txBox="1"/>
          <p:nvPr/>
        </p:nvSpPr>
        <p:spPr>
          <a:xfrm>
            <a:off x="539750" y="2491575"/>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这首诗的特色就在于用微风作为全诗的线索,诗中最活跃的形象便是傍晚骤来的一阵</a:t>
            </a:r>
            <a:r>
              <a:rPr dirty="0"/>
              <a:t/>
            </a:r>
            <a:br>
              <a:rPr dirty="0"/>
            </a:br>
            <a:r>
              <a:rPr lang="zh-CN" altLang="en-US" sz="1530" kern="0" dirty="0" smtClean="0">
                <a:solidFill>
                  <a:srgbClr val="000000"/>
                </a:solidFill>
                <a:latin typeface="Times New Roman" pitchFamily="65" charset="-122"/>
                <a:ea typeface="宋体" pitchFamily="65" charset="-122"/>
              </a:rPr>
              <a:t>微风。第(1)题考生必须具有贯通全诗的能力,方能答出。第(2)题是就第三联设问,考景色的</a:t>
            </a:r>
            <a:r>
              <a:rPr dirty="0"/>
              <a:t/>
            </a:r>
            <a:br>
              <a:rPr dirty="0"/>
            </a:br>
            <a:r>
              <a:rPr lang="zh-CN" altLang="en-US" sz="1530" kern="0" dirty="0" smtClean="0">
                <a:solidFill>
                  <a:srgbClr val="000000"/>
                </a:solidFill>
                <a:latin typeface="Times New Roman" pitchFamily="65" charset="-122"/>
                <a:ea typeface="宋体" pitchFamily="65" charset="-122"/>
              </a:rPr>
              <a:t>氛围,考景中蕴含的情,即景和情。考生要整体上读懂全诗,理解了诗句的意思才能写出最佳答</a:t>
            </a:r>
            <a:r>
              <a:rPr dirty="0"/>
              <a:t/>
            </a:r>
            <a:br>
              <a:rPr dirty="0"/>
            </a:br>
            <a:r>
              <a:rPr lang="zh-CN" altLang="en-US" sz="1530" kern="0" dirty="0" smtClean="0">
                <a:solidFill>
                  <a:srgbClr val="000000"/>
                </a:solidFill>
                <a:latin typeface="Times New Roman" pitchFamily="65" charset="-122"/>
                <a:ea typeface="宋体" pitchFamily="65" charset="-122"/>
              </a:rPr>
              <a:t>案。第(3)题考查的是诗歌中的典故,高中生不知道“知音”“高山流水”故事的恐怕很少,所</a:t>
            </a:r>
            <a:r>
              <a:rPr dirty="0"/>
              <a:t/>
            </a:r>
            <a:br>
              <a:rPr dirty="0"/>
            </a:br>
            <a:r>
              <a:rPr lang="zh-CN" altLang="en-US" sz="1530" kern="0" dirty="0" smtClean="0">
                <a:solidFill>
                  <a:srgbClr val="000000"/>
                </a:solidFill>
                <a:latin typeface="Times New Roman" pitchFamily="65" charset="-122"/>
                <a:ea typeface="宋体" pitchFamily="65" charset="-122"/>
              </a:rPr>
              <a:t>以,解答这道题目应该不难。</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13.(2004江苏,16)阅读下面一首唐代的边塞诗,然后回答问题。(6分)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征人怨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柳中庸</a:t>
            </a:r>
            <a:r>
              <a:rPr lang="en-US" altLang="zh-CN"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岁岁金河复玉关,朝朝马策与刀环。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三春白雪归青冢,万里黄河绕黑山。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(1)为什么说这是一首边塞诗?结合诗句具体说明。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(2)诗题为“征人怨”,通篇虽无“怨”字,但句句有“怨情”,请做简要赏析。</a:t>
            </a:r>
            <a:endParaRPr lang="zh-CN" altLang="en-US" dirty="0"/>
          </a:p>
        </p:txBody>
      </p:sp>
      <p:sp>
        <p:nvSpPr>
          <p:cNvPr id="3" name="TextBox 2"/>
          <p:cNvSpPr txBox="1"/>
          <p:nvPr/>
        </p:nvSpPr>
        <p:spPr>
          <a:xfrm>
            <a:off x="539750" y="363458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(1)诗句中有金河、玉关、青冢、黄河、黑山等边塞地名,写了征人的戍边生活。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(2)怨年年岁岁频繁调动,怨时时刻刻练兵备战,怨气候酷寒,怨景色单调。</a:t>
            </a:r>
            <a:endParaRPr lang="zh-CN" altLang="en-US" dirty="0"/>
          </a:p>
        </p:txBody>
      </p:sp>
      <p:sp>
        <p:nvSpPr>
          <p:cNvPr id="4" name="TextBox 3"/>
          <p:cNvSpPr txBox="1"/>
          <p:nvPr/>
        </p:nvSpPr>
        <p:spPr>
          <a:xfrm>
            <a:off x="539500" y="4403216"/>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解答第(1)题应以诗中所写地名为切入点,而玉关、黑山等也是常见的边塞地名,所以该</a:t>
            </a:r>
            <a:r>
              <a:rPr dirty="0"/>
              <a:t/>
            </a:r>
            <a:br>
              <a:rPr dirty="0"/>
            </a:br>
            <a:r>
              <a:rPr lang="zh-CN" altLang="en-US" sz="1530" kern="0" dirty="0" smtClean="0">
                <a:solidFill>
                  <a:srgbClr val="000000"/>
                </a:solidFill>
                <a:latin typeface="Times New Roman" pitchFamily="65" charset="-122"/>
                <a:ea typeface="宋体" pitchFamily="65" charset="-122"/>
              </a:rPr>
              <a:t>题难度也不太大。第(2)题的解答应抓住作者含蓄的抒情手法,可以诗中作者的语气为切入点,</a:t>
            </a:r>
            <a:r>
              <a:rPr dirty="0"/>
              <a:t/>
            </a:r>
            <a:br>
              <a:rPr dirty="0"/>
            </a:br>
            <a:r>
              <a:rPr lang="zh-CN" altLang="en-US" sz="1530" kern="0" dirty="0" smtClean="0">
                <a:solidFill>
                  <a:srgbClr val="000000"/>
                </a:solidFill>
                <a:latin typeface="Times New Roman" pitchFamily="65" charset="-122"/>
                <a:ea typeface="宋体" pitchFamily="65" charset="-122"/>
              </a:rPr>
              <a:t>细细品味,找寻答案。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298711"/>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1.(2018南京、盐城一模,10—11)阅读下面这首宋诗,回答问题。(11分)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寄上叔父夷仲三首(其三)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黄庭坚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关寒塞雪欲嗣音</a:t>
            </a:r>
            <a:r>
              <a:rPr lang="zh-CN" altLang="en-US" sz="1152" kern="0" baseline="5900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,燕雁拂天河鲤沈。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百书不如一见面,几日归来两慰心。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弓刀陌上望行色,儿女灯前语夜深。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更怀父子东归得,手种江头柳十寻</a:t>
            </a:r>
            <a:r>
              <a:rPr lang="zh-CN" altLang="en-US" sz="1152" kern="0" baseline="5900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①嗣音:传递信息。②《世说新语》记载,桓温北征,经金城,见年轻时所种之柳皆已十</a:t>
            </a:r>
            <a:r>
              <a:rPr dirty="0"/>
              <a:t/>
            </a:r>
            <a:br>
              <a:rPr dirty="0"/>
            </a:br>
            <a:r>
              <a:rPr lang="zh-CN" altLang="en-US" sz="1530" kern="0" dirty="0" smtClean="0">
                <a:solidFill>
                  <a:srgbClr val="000000"/>
                </a:solidFill>
                <a:latin typeface="Times New Roman" pitchFamily="65" charset="-122"/>
                <a:ea typeface="宋体" pitchFamily="65" charset="-122"/>
              </a:rPr>
              <a:t>围,慨然曰:“木犹如此,人何以堪!”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(1)(分析诗句蕴含的情感)诗中前两联抒发了哪些感情?(6分)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(2)(鉴赏诗歌的艺术技巧)后两联多用虚笔,请做简要分析。(5分)</a:t>
            </a:r>
            <a:endParaRPr lang="zh-CN" altLang="en-US" dirty="0"/>
          </a:p>
        </p:txBody>
      </p:sp>
      <p:grpSp>
        <p:nvGrpSpPr>
          <p:cNvPr id="3" name="组合 7"/>
          <p:cNvGrpSpPr/>
          <p:nvPr/>
        </p:nvGrpSpPr>
        <p:grpSpPr>
          <a:xfrm>
            <a:off x="3295650" y="890104"/>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cstate="print"/>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235042" y="1454619"/>
            <a:ext cx="4687502" cy="907171"/>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dirty="0">
                <a:latin typeface="黑体" panose="02010609060101010101" pitchFamily="49" charset="-122"/>
                <a:ea typeface="黑体" panose="02010609060101010101" pitchFamily="49" charset="-122"/>
                <a:sym typeface="+mn-ea"/>
              </a:rPr>
              <a:t>A组  </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6</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8</a:t>
            </a:r>
            <a:r>
              <a:rPr lang="zh-CN" altLang="en-US" sz="2000" dirty="0" smtClean="0">
                <a:latin typeface="黑体" panose="02010609060101010101" pitchFamily="49" charset="-122"/>
                <a:ea typeface="黑体" panose="02010609060101010101" pitchFamily="49" charset="-122"/>
                <a:sym typeface="+mn-ea"/>
              </a:rPr>
              <a:t>年</a:t>
            </a:r>
            <a:r>
              <a:rPr lang="zh-CN" altLang="en-US" sz="2000" dirty="0">
                <a:latin typeface="黑体" panose="02010609060101010101" pitchFamily="49" charset="-122"/>
                <a:ea typeface="黑体" panose="02010609060101010101" pitchFamily="49" charset="-122"/>
                <a:sym typeface="+mn-ea"/>
              </a:rPr>
              <a:t>高考模拟·基础题组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zh-CN" altLang="en-US" sz="1400" kern="0" dirty="0" smtClean="0">
                <a:solidFill>
                  <a:srgbClr val="000000"/>
                </a:solidFill>
                <a:latin typeface="Times New Roman" pitchFamily="65" charset="-122"/>
                <a:ea typeface="宋体" pitchFamily="65" charset="-122"/>
              </a:rPr>
              <a:t>每题建议用时10分钟</a:t>
            </a:r>
            <a:endParaRPr lang="zh-CN" altLang="en-US" sz="14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(1)前两联体现了诗人独自一人宦游在外,思念亲人,却只能以书信和叔父交流,想见不</a:t>
            </a:r>
            <a:r>
              <a:rPr dirty="0"/>
              <a:t/>
            </a:r>
            <a:br>
              <a:rPr dirty="0"/>
            </a:br>
            <a:r>
              <a:rPr lang="zh-CN" altLang="en-US" sz="1530" kern="0" dirty="0" smtClean="0">
                <a:solidFill>
                  <a:srgbClr val="000000"/>
                </a:solidFill>
                <a:latin typeface="Times New Roman" pitchFamily="65" charset="-122"/>
                <a:ea typeface="宋体" pitchFamily="65" charset="-122"/>
              </a:rPr>
              <a:t>得见,想归不得归的惆怅寂寥。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(2)后两联诗人运用虚写,想象自己回到家乡,与家人共享天伦之乐,田园之美。既表现了自己</a:t>
            </a:r>
            <a:r>
              <a:rPr dirty="0"/>
              <a:t/>
            </a:r>
            <a:br>
              <a:rPr dirty="0"/>
            </a:br>
            <a:r>
              <a:rPr lang="zh-CN" altLang="en-US" sz="1530" kern="0" dirty="0" smtClean="0">
                <a:solidFill>
                  <a:srgbClr val="000000"/>
                </a:solidFill>
                <a:latin typeface="Times New Roman" pitchFamily="65" charset="-122"/>
                <a:ea typeface="宋体" pitchFamily="65" charset="-122"/>
              </a:rPr>
              <a:t>对于现实困境的无奈,又构想了未来生活的美好愿景。</a:t>
            </a:r>
            <a:endParaRPr lang="zh-CN" altLang="en-US" dirty="0"/>
          </a:p>
        </p:txBody>
      </p:sp>
      <p:sp>
        <p:nvSpPr>
          <p:cNvPr id="3" name="TextBox 2"/>
          <p:cNvSpPr txBox="1"/>
          <p:nvPr/>
        </p:nvSpPr>
        <p:spPr>
          <a:xfrm>
            <a:off x="539750" y="2491575"/>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(1)解答这类题目抓住题干、作者、注释、关键词、意象等方面进行分析即可。由注</a:t>
            </a:r>
            <a:r>
              <a:rPr dirty="0"/>
              <a:t/>
            </a:r>
            <a:br>
              <a:rPr dirty="0"/>
            </a:br>
            <a:r>
              <a:rPr lang="zh-CN" altLang="en-US" sz="1530" kern="0" dirty="0" smtClean="0">
                <a:solidFill>
                  <a:srgbClr val="000000"/>
                </a:solidFill>
                <a:latin typeface="Times New Roman" pitchFamily="65" charset="-122"/>
                <a:ea typeface="宋体" pitchFamily="65" charset="-122"/>
              </a:rPr>
              <a:t>释“嗣音”可以得知诗人身处“关寒塞雪”的艰苦环境中,想要给叔父写信;“燕雁”和“河</a:t>
            </a:r>
            <a:r>
              <a:rPr dirty="0"/>
              <a:t/>
            </a:r>
            <a:br>
              <a:rPr dirty="0"/>
            </a:br>
            <a:r>
              <a:rPr lang="zh-CN" altLang="en-US" sz="1530" kern="0" dirty="0" smtClean="0">
                <a:solidFill>
                  <a:srgbClr val="000000"/>
                </a:solidFill>
                <a:latin typeface="Times New Roman" pitchFamily="65" charset="-122"/>
                <a:ea typeface="宋体" pitchFamily="65" charset="-122"/>
              </a:rPr>
              <a:t>鲤”都是古诗词中常见的传递书信的意象,然而条件艰苦,书信难达。颔联直抒胸臆,表达了自</a:t>
            </a:r>
            <a:r>
              <a:rPr dirty="0"/>
              <a:t/>
            </a:r>
            <a:br>
              <a:rPr dirty="0"/>
            </a:br>
            <a:r>
              <a:rPr lang="zh-CN" altLang="en-US" sz="1530" kern="0" dirty="0" smtClean="0">
                <a:solidFill>
                  <a:srgbClr val="000000"/>
                </a:solidFill>
                <a:latin typeface="Times New Roman" pitchFamily="65" charset="-122"/>
                <a:ea typeface="宋体" pitchFamily="65" charset="-122"/>
              </a:rPr>
              <a:t>己想要与叔父交谈互相慰藉的迫切,然而归期未定。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(2)题干已点明手法为虚写,学生应侧重于其表达效果。“弓刀陌上望行色”一句,诗人站在塞</a:t>
            </a:r>
            <a:r>
              <a:rPr dirty="0"/>
              <a:t/>
            </a:r>
            <a:br>
              <a:rPr dirty="0"/>
            </a:br>
            <a:r>
              <a:rPr lang="zh-CN" altLang="en-US" sz="1530" kern="0" dirty="0" smtClean="0">
                <a:solidFill>
                  <a:srgbClr val="000000"/>
                </a:solidFill>
                <a:latin typeface="Times New Roman" pitchFamily="65" charset="-122"/>
                <a:ea typeface="宋体" pitchFamily="65" charset="-122"/>
              </a:rPr>
              <a:t>外的道路上,见行色匆匆归去的人们,联想到自己归乡之后的情景,想要与儿女家人欢聚一堂,</a:t>
            </a:r>
            <a:r>
              <a:rPr dirty="0"/>
              <a:t/>
            </a:r>
            <a:br>
              <a:rPr dirty="0"/>
            </a:br>
            <a:r>
              <a:rPr lang="zh-CN" altLang="en-US" sz="1530" kern="0" dirty="0" smtClean="0">
                <a:solidFill>
                  <a:srgbClr val="000000"/>
                </a:solidFill>
                <a:latin typeface="Times New Roman" pitchFamily="65" charset="-122"/>
                <a:ea typeface="宋体" pitchFamily="65" charset="-122"/>
              </a:rPr>
              <a:t>秉烛夜话。尾联用一个“更”字,加深了诗人欲与叔父东归而去的渴慕与期盼。结合注释,可</a:t>
            </a:r>
            <a:r>
              <a:rPr dirty="0"/>
              <a:t/>
            </a:r>
            <a:br>
              <a:rPr dirty="0"/>
            </a:br>
            <a:r>
              <a:rPr lang="zh-CN" altLang="en-US" sz="1530" kern="0" dirty="0" smtClean="0">
                <a:solidFill>
                  <a:srgbClr val="000000"/>
                </a:solidFill>
                <a:latin typeface="Times New Roman" pitchFamily="65" charset="-122"/>
                <a:ea typeface="宋体" pitchFamily="65" charset="-122"/>
              </a:rPr>
              <a:t>知尾联化用《世说新语》典故,表达了诗人离乡之远,时间之久,颇有“少小离家老大回”之感。</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2.(2018苏北四市一模,10—11)阅读下面这首唐诗,完成相关问题。(11分)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月下呈章秀才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刘长卿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自古悲摇落,谁人奈此何。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夜蛩偏傍枕,寒鸟数移柯。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向老三年谪,当秋百感多。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家贫惟好月,空愧子猷</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子猷:王徽之,东晋名士。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(1)(鉴赏诗歌的艺术技巧)简要赏析第二联的表达效果。(6分)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(2)(概括诗歌的思想内容)结合全诗,概括作者“百感”的内容。(5分)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(1)①视听结合、借景抒情;②借蟋蟀鸣叫和寒鸟跳动,写自己难以入眠的愁苦;③承接</a:t>
            </a:r>
            <a:r>
              <a:rPr dirty="0"/>
              <a:t/>
            </a:r>
            <a:br>
              <a:rPr dirty="0"/>
            </a:br>
            <a:r>
              <a:rPr lang="zh-CN" altLang="en-US" sz="1530" kern="0" dirty="0" smtClean="0">
                <a:solidFill>
                  <a:srgbClr val="000000"/>
                </a:solidFill>
                <a:latin typeface="Times New Roman" pitchFamily="65" charset="-122"/>
                <a:ea typeface="宋体" pitchFamily="65" charset="-122"/>
              </a:rPr>
              <a:t>开头的“摇落”和“奈此何”,引出下文的身世感慨。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(2)①草木凋零的无奈;②人生向老的忧伤;③被贬他乡的哀怨;④家贫无以招待好友的愧疚;⑤</a:t>
            </a:r>
            <a:r>
              <a:rPr dirty="0"/>
              <a:t/>
            </a:r>
            <a:br>
              <a:rPr dirty="0"/>
            </a:br>
            <a:r>
              <a:rPr lang="zh-CN" altLang="en-US" sz="1530" kern="0" dirty="0" smtClean="0">
                <a:solidFill>
                  <a:srgbClr val="000000"/>
                </a:solidFill>
                <a:latin typeface="Times New Roman" pitchFamily="65" charset="-122"/>
                <a:ea typeface="宋体" pitchFamily="65" charset="-122"/>
              </a:rPr>
              <a:t>对章秀才的赞美(赞美章秀才有魏晋名士的风度)。</a:t>
            </a:r>
            <a:endParaRPr lang="zh-CN" altLang="en-US" dirty="0"/>
          </a:p>
        </p:txBody>
      </p:sp>
      <p:sp>
        <p:nvSpPr>
          <p:cNvPr id="3" name="TextBox 2"/>
          <p:cNvSpPr txBox="1"/>
          <p:nvPr/>
        </p:nvSpPr>
        <p:spPr>
          <a:xfrm>
            <a:off x="539750" y="2631803"/>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(1)解答本题,首先明确颔联是写景的句子,然后从写景艺术中寻找恰当的手法加以表</a:t>
            </a:r>
            <a:r>
              <a:rPr dirty="0"/>
              <a:t/>
            </a:r>
            <a:br>
              <a:rPr dirty="0"/>
            </a:br>
            <a:r>
              <a:rPr lang="zh-CN" altLang="en-US" sz="1530" kern="0" dirty="0" smtClean="0">
                <a:solidFill>
                  <a:srgbClr val="000000"/>
                </a:solidFill>
                <a:latin typeface="Times New Roman" pitchFamily="65" charset="-122"/>
                <a:ea typeface="宋体" pitchFamily="65" charset="-122"/>
              </a:rPr>
              <a:t>述。上句从听觉写蟋蟀鸣叫,下句写寒鸟在树枝间跳跃;同时,诗句中写景的诗句必然会包含作</a:t>
            </a:r>
            <a:r>
              <a:rPr dirty="0"/>
              <a:t/>
            </a:r>
            <a:br>
              <a:rPr dirty="0"/>
            </a:br>
            <a:r>
              <a:rPr lang="zh-CN" altLang="en-US" sz="1530" kern="0" dirty="0" smtClean="0">
                <a:solidFill>
                  <a:srgbClr val="000000"/>
                </a:solidFill>
                <a:latin typeface="Times New Roman" pitchFamily="65" charset="-122"/>
                <a:ea typeface="宋体" pitchFamily="65" charset="-122"/>
              </a:rPr>
              <a:t>者的情感,由景入情,结合诗句做具体分析即可。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(2)“百感”是全诗的核心字眼,统领全诗。对于此内容应该从多个层面进行分析。首联中写</a:t>
            </a:r>
            <a:r>
              <a:rPr dirty="0"/>
              <a:t/>
            </a:r>
            <a:br>
              <a:rPr dirty="0"/>
            </a:br>
            <a:r>
              <a:rPr lang="zh-CN" altLang="en-US" sz="1530" kern="0" dirty="0" smtClean="0">
                <a:solidFill>
                  <a:srgbClr val="000000"/>
                </a:solidFill>
                <a:latin typeface="Times New Roman" pitchFamily="65" charset="-122"/>
                <a:ea typeface="宋体" pitchFamily="65" charset="-122"/>
              </a:rPr>
              <a:t>自古以来,逢秋悲寂寥;颔联借景抒情,写出内心愁苦;颈联“向老”二字可见人生流逝的悲苦,</a:t>
            </a:r>
            <a:r>
              <a:rPr dirty="0"/>
              <a:t/>
            </a:r>
            <a:br>
              <a:rPr dirty="0"/>
            </a:br>
            <a:r>
              <a:rPr lang="zh-CN" altLang="en-US" sz="1530" kern="0" dirty="0" smtClean="0">
                <a:solidFill>
                  <a:srgbClr val="000000"/>
                </a:solidFill>
                <a:latin typeface="Times New Roman" pitchFamily="65" charset="-122"/>
                <a:ea typeface="宋体" pitchFamily="65" charset="-122"/>
              </a:rPr>
              <a:t>同时也可见贬谪之苦;尾联紧扣友人之感,颇为复杂。</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3.(2018无锡期中,10—11)阅读下面这首清词,完成相关问题。(10分)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蝶恋花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[清]谭 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庭院深深人悄悄。埋怨鹦哥,错报韦郎到。压鬓钗梁金凤小,低头只是闲烦恼。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花发江南年正少。红袖高楼,争抵还乡好?遮断行人西去道,轻躯愿化车前草。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(1)(鉴赏艺术技巧)词的上阕前三句是如何刻画主人公形象的?请简要分析。(4分)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(2)(鉴赏诗歌的艺术技巧)词的下阕是如何抒发感情的?试简要分析。(6分)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(1)以环境的幽深烘托女子的孤单寂寞;通过埋怨鹦哥错报信息的行为(心理)描写她思</a:t>
            </a:r>
            <a:r>
              <a:rPr dirty="0"/>
              <a:t/>
            </a:r>
            <a:br>
              <a:rPr dirty="0"/>
            </a:br>
            <a:r>
              <a:rPr lang="zh-CN" altLang="en-US" sz="1530" kern="0" dirty="0" smtClean="0">
                <a:solidFill>
                  <a:srgbClr val="000000"/>
                </a:solidFill>
                <a:latin typeface="Times New Roman" pitchFamily="65" charset="-122"/>
                <a:ea typeface="宋体" pitchFamily="65" charset="-122"/>
              </a:rPr>
              <a:t>郎心切。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(2)下阕虚写,前三句通过想象男子在江南生活的情景,担心男子留驻江南,希望他早日回家相</a:t>
            </a:r>
            <a:r>
              <a:rPr dirty="0"/>
              <a:t/>
            </a:r>
            <a:br>
              <a:rPr dirty="0"/>
            </a:br>
            <a:r>
              <a:rPr lang="zh-CN" altLang="en-US" sz="1530" kern="0" dirty="0" smtClean="0">
                <a:solidFill>
                  <a:srgbClr val="000000"/>
                </a:solidFill>
                <a:latin typeface="Times New Roman" pitchFamily="65" charset="-122"/>
                <a:ea typeface="宋体" pitchFamily="65" charset="-122"/>
              </a:rPr>
              <a:t>聚;后两句是侧面描写,表达对男子的思念心切;想象自己变成车前草,阻断男子西去道路,表达</a:t>
            </a:r>
            <a:r>
              <a:rPr dirty="0"/>
              <a:t/>
            </a:r>
            <a:br>
              <a:rPr dirty="0"/>
            </a:br>
            <a:r>
              <a:rPr lang="zh-CN" altLang="en-US" sz="1530" kern="0" dirty="0" smtClean="0">
                <a:solidFill>
                  <a:srgbClr val="000000"/>
                </a:solidFill>
                <a:latin typeface="Times New Roman" pitchFamily="65" charset="-122"/>
                <a:ea typeface="宋体" pitchFamily="65" charset="-122"/>
              </a:rPr>
              <a:t>对爱情的忠贞。</a:t>
            </a:r>
            <a:endParaRPr lang="zh-CN" altLang="en-US" dirty="0"/>
          </a:p>
        </p:txBody>
      </p:sp>
      <p:sp>
        <p:nvSpPr>
          <p:cNvPr id="3" name="TextBox 2"/>
          <p:cNvSpPr txBox="1"/>
          <p:nvPr/>
        </p:nvSpPr>
        <p:spPr>
          <a:xfrm>
            <a:off x="539750" y="284876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(1)首句写庭院幽深之景,以景物相衬;二、三句通过心理活动来直接表现人物的形象,</a:t>
            </a:r>
            <a:r>
              <a:rPr dirty="0"/>
              <a:t/>
            </a:r>
            <a:br>
              <a:rPr dirty="0"/>
            </a:br>
            <a:r>
              <a:rPr lang="zh-CN" altLang="en-US" sz="1530" kern="0" dirty="0" smtClean="0">
                <a:solidFill>
                  <a:srgbClr val="000000"/>
                </a:solidFill>
                <a:latin typeface="Times New Roman" pitchFamily="65" charset="-122"/>
                <a:ea typeface="宋体" pitchFamily="65" charset="-122"/>
              </a:rPr>
              <a:t>通过埋怨鹦鹉错报信息从而曲折委婉地传达出自己对男子的思念之情。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(2)下阕整体属于虚写,前三句,通过想象男子在江南生活的情景,同时以反问之句侧面表现盼</a:t>
            </a:r>
            <a:r>
              <a:rPr dirty="0"/>
              <a:t/>
            </a:r>
            <a:br>
              <a:rPr dirty="0"/>
            </a:br>
            <a:r>
              <a:rPr lang="zh-CN" altLang="en-US" sz="1530" kern="0" dirty="0" smtClean="0">
                <a:solidFill>
                  <a:srgbClr val="000000"/>
                </a:solidFill>
                <a:latin typeface="Times New Roman" pitchFamily="65" charset="-122"/>
                <a:ea typeface="宋体" pitchFamily="65" charset="-122"/>
              </a:rPr>
              <a:t>归之切;后两句想象别后之行,以此表达主人公对爱情的忠贞。</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4.(2018苏锡常镇四市二模,10—11)阅读下面这首唐诗,回答问题。(10分)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郑 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江国正寒春信稳,岭头枝上雪飘飘。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何言落处堪惆怅,直是开时也寂寥。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素艳照尊桃莫比,孤香黏袖李须饶。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离人南去肠应断,片片随鞭过楚桥。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(1)(鉴赏首联作用)简要说明首联在全诗中的主要作用。(4分)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(2)(分析诗歌内容)这首诗是如何借梅来抒写离情别绪的?结合三、四两联简要分析。(6分)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57.xml.rels><?xml version="1.0" encoding="UTF-8" standalone="yes"?>
<Relationships xmlns="http://schemas.openxmlformats.org/package/2006/relationships"><Relationship Id="rId1" Type="http://schemas.openxmlformats.org/officeDocument/2006/relationships/customXmlProps" Target="itemProps157.xml"/></Relationships>
</file>

<file path=customXml/_rels/item158.xml.rels><?xml version="1.0" encoding="UTF-8" standalone="yes"?>
<Relationships xmlns="http://schemas.openxmlformats.org/package/2006/relationships"><Relationship Id="rId1" Type="http://schemas.openxmlformats.org/officeDocument/2006/relationships/customXmlProps" Target="itemProps158.xml"/></Relationships>
</file>

<file path=customXml/_rels/item159.xml.rels><?xml version="1.0" encoding="UTF-8" standalone="yes"?>
<Relationships xmlns="http://schemas.openxmlformats.org/package/2006/relationships"><Relationship Id="rId1" Type="http://schemas.openxmlformats.org/officeDocument/2006/relationships/customXmlProps" Target="itemProps159.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60.xml.rels><?xml version="1.0" encoding="UTF-8" standalone="yes"?>
<Relationships xmlns="http://schemas.openxmlformats.org/package/2006/relationships"><Relationship Id="rId1" Type="http://schemas.openxmlformats.org/officeDocument/2006/relationships/customXmlProps" Target="itemProps160.xml"/></Relationships>
</file>

<file path=customXml/_rels/item161.xml.rels><?xml version="1.0" encoding="UTF-8" standalone="yes"?>
<Relationships xmlns="http://schemas.openxmlformats.org/package/2006/relationships"><Relationship Id="rId1" Type="http://schemas.openxmlformats.org/officeDocument/2006/relationships/customXmlProps" Target="itemProps161.xml"/></Relationships>
</file>

<file path=customXml/_rels/item162.xml.rels><?xml version="1.0" encoding="UTF-8" standalone="yes"?>
<Relationships xmlns="http://schemas.openxmlformats.org/package/2006/relationships"><Relationship Id="rId1" Type="http://schemas.openxmlformats.org/officeDocument/2006/relationships/customXmlProps" Target="itemProps162.xml"/></Relationships>
</file>

<file path=customXml/_rels/item163.xml.rels><?xml version="1.0" encoding="UTF-8" standalone="yes"?>
<Relationships xmlns="http://schemas.openxmlformats.org/package/2006/relationships"><Relationship Id="rId1" Type="http://schemas.openxmlformats.org/officeDocument/2006/relationships/customXmlProps" Target="itemProps163.xml"/></Relationships>
</file>

<file path=customXml/_rels/item164.xml.rels><?xml version="1.0" encoding="UTF-8" standalone="yes"?>
<Relationships xmlns="http://schemas.openxmlformats.org/package/2006/relationships"><Relationship Id="rId1" Type="http://schemas.openxmlformats.org/officeDocument/2006/relationships/customXmlProps" Target="itemProps164.xml"/></Relationships>
</file>

<file path=customXml/_rels/item165.xml.rels><?xml version="1.0" encoding="UTF-8" standalone="yes"?>
<Relationships xmlns="http://schemas.openxmlformats.org/package/2006/relationships"><Relationship Id="rId1" Type="http://schemas.openxmlformats.org/officeDocument/2006/relationships/customXmlProps" Target="itemProps165.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00.xml><?xml version="1.0" encoding="utf-8"?>
<CustomerInfo>
  <UserName>Administrator</UserName>
  <CompanyName>www.xjghost.com</CompanyName>
  <MachineID>A888</MachineID>
  <ToolID>ljRTAAAAKGU=</ToolID>
  <Data><![CDATA[bGpSVEFBQUFLR1U9]]></Data>
</CustomerInfo>
</file>

<file path=customXml/item101.xml><?xml version="1.0" encoding="utf-8"?>
<CustomerInfo>
  <UserName>Administrator</UserName>
  <CompanyName>www.xjghost.com</CompanyName>
  <MachineID>A888</MachineID>
  <ToolID>ljRTAAAAKGU=</ToolID>
  <Data><![CDATA[bGpSVEFBQUFLR1U9]]></Data>
</CustomerInfo>
</file>

<file path=customXml/item102.xml><?xml version="1.0" encoding="utf-8"?>
<CustomerInfo>
  <UserName>Administrator</UserName>
  <CompanyName>www.xjghost.com</CompanyName>
  <MachineID>A888</MachineID>
  <ToolID>ljRTAAAAKGU=</ToolID>
  <Data><![CDATA[bGpSVEFBQUFLR1U9]]></Data>
</CustomerInfo>
</file>

<file path=customXml/item103.xml><?xml version="1.0" encoding="utf-8"?>
<CustomerInfo>
  <UserName>Administrator</UserName>
  <CompanyName>www.xjghost.com</CompanyName>
  <MachineID>A888</MachineID>
  <ToolID>ljRTAAAAKGU=</ToolID>
  <Data><![CDATA[bGpSVEFBQUFLR1U9]]></Data>
</CustomerInfo>
</file>

<file path=customXml/item104.xml><?xml version="1.0" encoding="utf-8"?>
<CustomerInfo>
  <UserName>Administrator</UserName>
  <CompanyName>www.xjghost.com</CompanyName>
  <MachineID>A888</MachineID>
  <ToolID>ljRTAAAAKGU=</ToolID>
  <Data><![CDATA[bGpSVEFBQUFLR1U9]]></Data>
</CustomerInfo>
</file>

<file path=customXml/item105.xml><?xml version="1.0" encoding="utf-8"?>
<CustomerInfo>
  <UserName>Administrator</UserName>
  <CompanyName>www.xjghost.com</CompanyName>
  <MachineID>A888</MachineID>
  <ToolID>ljRTAAAAKGU=</ToolID>
  <Data><![CDATA[bGpSVEFBQUFLR1U9]]></Data>
</CustomerInfo>
</file>

<file path=customXml/item106.xml><?xml version="1.0" encoding="utf-8"?>
<CustomerInfo>
  <UserName>Administrator</UserName>
  <CompanyName>www.xjghost.com</CompanyName>
  <MachineID>A888</MachineID>
  <ToolID>ljRTAAAAKGU=</ToolID>
  <Data><![CDATA[bGpSVEFBQUFLR1U9]]></Data>
</CustomerInfo>
</file>

<file path=customXml/item107.xml><?xml version="1.0" encoding="utf-8"?>
<CustomerInfo>
  <UserName>Administrator</UserName>
  <CompanyName>www.xjghost.com</CompanyName>
  <MachineID>A888</MachineID>
  <ToolID>ljRTAAAAKGU=</ToolID>
  <Data><![CDATA[bGpSVEFBQUFLR1U9]]></Data>
</CustomerInfo>
</file>

<file path=customXml/item108.xml><?xml version="1.0" encoding="utf-8"?>
<CustomerInfo>
  <UserName>Administrator</UserName>
  <CompanyName>www.xjghost.com</CompanyName>
  <MachineID>A888</MachineID>
  <ToolID>ljRTAAAAKGU=</ToolID>
  <Data><![CDATA[bGpSVEFBQUFLR1U9]]></Data>
</CustomerInfo>
</file>

<file path=customXml/item109.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10.xml><?xml version="1.0" encoding="utf-8"?>
<CustomerInfo>
  <UserName>Administrator</UserName>
  <CompanyName>www.xjghost.com</CompanyName>
  <MachineID>A888</MachineID>
  <ToolID>ljRTAAAAKGU=</ToolID>
  <Data><![CDATA[bGpSVEFBQUFLR1U9]]></Data>
</CustomerInfo>
</file>

<file path=customXml/item111.xml><?xml version="1.0" encoding="utf-8"?>
<CustomerInfo>
  <UserName>Administrator</UserName>
  <CompanyName>www.xjghost.com</CompanyName>
  <MachineID>A888</MachineID>
  <ToolID>ljRTAAAAKGU=</ToolID>
  <Data><![CDATA[bGpSVEFBQUFLR1U9]]></Data>
</CustomerInfo>
</file>

<file path=customXml/item112.xml><?xml version="1.0" encoding="utf-8"?>
<CustomerInfo>
  <UserName>Administrator</UserName>
  <CompanyName>www.xjghost.com</CompanyName>
  <MachineID>A888</MachineID>
  <ToolID>ljRTAAAAKGU=</ToolID>
  <Data><![CDATA[bGpSVEFBQUFLR1U9]]></Data>
</CustomerInfo>
</file>

<file path=customXml/item113.xml><?xml version="1.0" encoding="utf-8"?>
<CustomerInfo>
  <UserName>Administrator</UserName>
  <CompanyName>www.xjghost.com</CompanyName>
  <MachineID>A888</MachineID>
  <ToolID>ljRTAAAAKGU=</ToolID>
  <Data><![CDATA[bGpSVEFBQUFLR1U9]]></Data>
</CustomerInfo>
</file>

<file path=customXml/item114.xml><?xml version="1.0" encoding="utf-8"?>
<CustomerInfo>
  <UserName>Administrator</UserName>
  <CompanyName>www.xjghost.com</CompanyName>
  <MachineID>A888</MachineID>
  <ToolID>ljRTAAAAKGU=</ToolID>
  <Data><![CDATA[bGpSVEFBQUFLR1U9]]></Data>
</CustomerInfo>
</file>

<file path=customXml/item115.xml><?xml version="1.0" encoding="utf-8"?>
<CustomerInfo>
  <UserName>Administrator</UserName>
  <CompanyName>www.xjghost.com</CompanyName>
  <MachineID>A888</MachineID>
  <ToolID>ljRTAAAAKGU=</ToolID>
  <Data><![CDATA[bGpSVEFBQUFLR1U9]]></Data>
</CustomerInfo>
</file>

<file path=customXml/item116.xml><?xml version="1.0" encoding="utf-8"?>
<CustomerInfo>
  <UserName>Administrator</UserName>
  <CompanyName>www.xjghost.com</CompanyName>
  <MachineID>A888</MachineID>
  <ToolID>ljRTAAAAKGU=</ToolID>
  <Data><![CDATA[bGpSVEFBQUFLR1U9]]></Data>
</CustomerInfo>
</file>

<file path=customXml/item117.xml><?xml version="1.0" encoding="utf-8"?>
<CustomerInfo>
  <UserName>Administrator</UserName>
  <CompanyName>www.xjghost.com</CompanyName>
  <MachineID>A888</MachineID>
  <ToolID>ljRTAAAAKGU=</ToolID>
  <Data><![CDATA[bGpSVEFBQUFLR1U9]]></Data>
</CustomerInfo>
</file>

<file path=customXml/item118.xml><?xml version="1.0" encoding="utf-8"?>
<CustomerInfo>
  <UserName>Administrator</UserName>
  <CompanyName>www.xjghost.com</CompanyName>
  <MachineID>A888</MachineID>
  <ToolID>ljRTAAAAKGU=</ToolID>
  <Data><![CDATA[bGpSVEFBQUFLR1U9]]></Data>
</CustomerInfo>
</file>

<file path=customXml/item119.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20.xml><?xml version="1.0" encoding="utf-8"?>
<CustomerInfo>
  <UserName>Administrator</UserName>
  <CompanyName>www.xjghost.com</CompanyName>
  <MachineID>A888</MachineID>
  <ToolID>ljRTAAAAKGU=</ToolID>
  <Data><![CDATA[bGpSVEFBQUFLR1U9]]></Data>
</CustomerInfo>
</file>

<file path=customXml/item121.xml><?xml version="1.0" encoding="utf-8"?>
<CustomerInfo>
  <UserName>Administrator</UserName>
  <CompanyName>www.xjghost.com</CompanyName>
  <MachineID>A888</MachineID>
  <ToolID>ljRTAAAAKGU=</ToolID>
  <Data><![CDATA[bGpSVEFBQUFLR1U9]]></Data>
</CustomerInfo>
</file>

<file path=customXml/item122.xml><?xml version="1.0" encoding="utf-8"?>
<CustomerInfo>
  <UserName>Administrator</UserName>
  <CompanyName>www.xjghost.com</CompanyName>
  <MachineID>A888</MachineID>
  <ToolID>ljRTAAAAKGU=</ToolID>
  <Data><![CDATA[bGpSVEFBQUFLR1U9]]></Data>
</CustomerInfo>
</file>

<file path=customXml/item123.xml><?xml version="1.0" encoding="utf-8"?>
<CustomerInfo>
  <UserName>Administrator</UserName>
  <CompanyName>www.xjghost.com</CompanyName>
  <MachineID>A888</MachineID>
  <ToolID>ljRTAAAAKGU=</ToolID>
  <Data><![CDATA[bGpSVEFBQUFLR1U9]]></Data>
</CustomerInfo>
</file>

<file path=customXml/item124.xml><?xml version="1.0" encoding="utf-8"?>
<CustomerInfo>
  <UserName>Administrator</UserName>
  <CompanyName>www.xjghost.com</CompanyName>
  <MachineID>A888</MachineID>
  <ToolID>ljRTAAAAKGU=</ToolID>
  <Data><![CDATA[bGpSVEFBQUFLR1U9]]></Data>
</CustomerInfo>
</file>

<file path=customXml/item125.xml><?xml version="1.0" encoding="utf-8"?>
<CustomerInfo>
  <UserName>Administrator</UserName>
  <CompanyName>www.xjghost.com</CompanyName>
  <MachineID>A888</MachineID>
  <ToolID>ljRTAAAAKGU=</ToolID>
  <Data><![CDATA[bGpSVEFBQUFLR1U9]]></Data>
</CustomerInfo>
</file>

<file path=customXml/item126.xml><?xml version="1.0" encoding="utf-8"?>
<CustomerInfo>
  <UserName>Administrator</UserName>
  <CompanyName>www.xjghost.com</CompanyName>
  <MachineID>A888</MachineID>
  <ToolID>ljRTAAAAKGU=</ToolID>
  <Data><![CDATA[bGpSVEFBQUFLR1U9]]></Data>
</CustomerInfo>
</file>

<file path=customXml/item127.xml><?xml version="1.0" encoding="utf-8"?>
<CustomerInfo>
  <UserName>Administrator</UserName>
  <CompanyName>www.xjghost.com</CompanyName>
  <MachineID>A888</MachineID>
  <ToolID>ljRTAAAAKGU=</ToolID>
  <Data><![CDATA[bGpSVEFBQUFLR1U9]]></Data>
</CustomerInfo>
</file>

<file path=customXml/item128.xml><?xml version="1.0" encoding="utf-8"?>
<CustomerInfo>
  <UserName>Administrator</UserName>
  <CompanyName>www.xjghost.com</CompanyName>
  <MachineID>A888</MachineID>
  <ToolID>ljRTAAAAKGU=</ToolID>
  <Data><![CDATA[bGpSVEFBQUFLR1U9]]></Data>
</CustomerInfo>
</file>

<file path=customXml/item129.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30.xml><?xml version="1.0" encoding="utf-8"?>
<CustomerInfo>
  <UserName>Administrator</UserName>
  <CompanyName>www.xjghost.com</CompanyName>
  <MachineID>A888</MachineID>
  <ToolID>ljRTAAAAKGU=</ToolID>
  <Data><![CDATA[bGpSVEFBQUFLR1U9]]></Data>
</CustomerInfo>
</file>

<file path=customXml/item131.xml><?xml version="1.0" encoding="utf-8"?>
<CustomerInfo>
  <UserName>Administrator</UserName>
  <CompanyName>www.xjghost.com</CompanyName>
  <MachineID>A888</MachineID>
  <ToolID>ljRTAAAAKGU=</ToolID>
  <Data><![CDATA[bGpSVEFBQUFLR1U9]]></Data>
</CustomerInfo>
</file>

<file path=customXml/item132.xml><?xml version="1.0" encoding="utf-8"?>
<CustomerInfo>
  <UserName>Administrator</UserName>
  <CompanyName>www.xjghost.com</CompanyName>
  <MachineID>A888</MachineID>
  <ToolID>ljRTAAAAKGU=</ToolID>
  <Data><![CDATA[bGpSVEFBQUFLR1U9]]></Data>
</CustomerInfo>
</file>

<file path=customXml/item133.xml><?xml version="1.0" encoding="utf-8"?>
<CustomerInfo>
  <UserName>Administrator</UserName>
  <CompanyName>www.xjghost.com</CompanyName>
  <MachineID>A888</MachineID>
  <ToolID>ljRTAAAAKGU=</ToolID>
  <Data><![CDATA[bGpSVEFBQUFLR1U9]]></Data>
</CustomerInfo>
</file>

<file path=customXml/item134.xml><?xml version="1.0" encoding="utf-8"?>
<CustomerInfo>
  <UserName>Administrator</UserName>
  <CompanyName>www.xjghost.com</CompanyName>
  <MachineID>A888</MachineID>
  <ToolID>ljRTAAAAKGU=</ToolID>
  <Data><![CDATA[bGpSVEFBQUFLR1U9]]></Data>
</CustomerInfo>
</file>

<file path=customXml/item135.xml><?xml version="1.0" encoding="utf-8"?>
<CustomerInfo>
  <UserName>Administrator</UserName>
  <CompanyName>www.xjghost.com</CompanyName>
  <MachineID>A888</MachineID>
  <ToolID>ljRTAAAAKGU=</ToolID>
  <Data><![CDATA[bGpSVEFBQUFLR1U9]]></Data>
</CustomerInfo>
</file>

<file path=customXml/item136.xml><?xml version="1.0" encoding="utf-8"?>
<CustomerInfo>
  <UserName>Administrator</UserName>
  <CompanyName>www.xjghost.com</CompanyName>
  <MachineID>A888</MachineID>
  <ToolID>ljRTAAAAKGU=</ToolID>
  <Data><![CDATA[bGpSVEFBQUFLR1U9]]></Data>
</CustomerInfo>
</file>

<file path=customXml/item137.xml><?xml version="1.0" encoding="utf-8"?>
<CustomerInfo>
  <UserName>Administrator</UserName>
  <CompanyName>www.xjghost.com</CompanyName>
  <MachineID>A888</MachineID>
  <ToolID>ljRTAAAAKGU=</ToolID>
  <Data><![CDATA[bGpSVEFBQUFLR1U9]]></Data>
</CustomerInfo>
</file>

<file path=customXml/item138.xml><?xml version="1.0" encoding="utf-8"?>
<CustomerInfo>
  <UserName>Administrator</UserName>
  <CompanyName>www.xjghost.com</CompanyName>
  <MachineID>A888</MachineID>
  <ToolID>ljRTAAAAKGU=</ToolID>
  <Data><![CDATA[bGpSVEFBQUFLR1U9]]></Data>
</CustomerInfo>
</file>

<file path=customXml/item139.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40.xml><?xml version="1.0" encoding="utf-8"?>
<CustomerInfo>
  <UserName>Administrator</UserName>
  <CompanyName>www.xjghost.com</CompanyName>
  <MachineID>A888</MachineID>
  <ToolID>ljRTAAAAKGU=</ToolID>
  <Data><![CDATA[bGpSVEFBQUFLR1U9]]></Data>
</CustomerInfo>
</file>

<file path=customXml/item141.xml><?xml version="1.0" encoding="utf-8"?>
<CustomerInfo>
  <UserName>Administrator</UserName>
  <CompanyName>www.xjghost.com</CompanyName>
  <MachineID>A888</MachineID>
  <ToolID>ljRTAAAAKGU=</ToolID>
  <Data><![CDATA[bGpSVEFBQUFLR1U9]]></Data>
</CustomerInfo>
</file>

<file path=customXml/item142.xml><?xml version="1.0" encoding="utf-8"?>
<CustomerInfo>
  <UserName>Administrator</UserName>
  <CompanyName>www.xjghost.com</CompanyName>
  <MachineID>A888</MachineID>
  <ToolID>ljRTAAAAKGU=</ToolID>
  <Data><![CDATA[bGpSVEFBQUFLR1U9]]></Data>
</CustomerInfo>
</file>

<file path=customXml/item143.xml><?xml version="1.0" encoding="utf-8"?>
<CustomerInfo>
  <UserName>Administrator</UserName>
  <CompanyName>www.xjghost.com</CompanyName>
  <MachineID>A888</MachineID>
  <ToolID>ljRTAAAAKGU=</ToolID>
  <Data><![CDATA[bGpSVEFBQUFLR1U9]]></Data>
</CustomerInfo>
</file>

<file path=customXml/item144.xml><?xml version="1.0" encoding="utf-8"?>
<CustomerInfo>
  <UserName>Administrator</UserName>
  <CompanyName>www.xjghost.com</CompanyName>
  <MachineID>A888</MachineID>
  <ToolID>ljRTAAAAKGU=</ToolID>
  <Data><![CDATA[bGpSVEFBQUFLR1U9]]></Data>
</CustomerInfo>
</file>

<file path=customXml/item145.xml><?xml version="1.0" encoding="utf-8"?>
<CustomerInfo>
  <UserName>Administrator</UserName>
  <CompanyName>www.xjghost.com</CompanyName>
  <MachineID>A888</MachineID>
  <ToolID>ljRTAAAAKGU=</ToolID>
  <Data><![CDATA[bGpSVEFBQUFLR1U9]]></Data>
</CustomerInfo>
</file>

<file path=customXml/item146.xml><?xml version="1.0" encoding="utf-8"?>
<CustomerInfo>
  <UserName>Administrator</UserName>
  <CompanyName>www.xjghost.com</CompanyName>
  <MachineID>A888</MachineID>
  <ToolID>ljRTAAAAKGU=</ToolID>
  <Data><![CDATA[bGpSVEFBQUFLR1U9]]></Data>
</CustomerInfo>
</file>

<file path=customXml/item147.xml><?xml version="1.0" encoding="utf-8"?>
<CustomerInfo>
  <UserName>Administrator</UserName>
  <CompanyName>www.xjghost.com</CompanyName>
  <MachineID>A888</MachineID>
  <ToolID>ljRTAAAAKGU=</ToolID>
  <Data><![CDATA[bGpSVEFBQUFLR1U9]]></Data>
</CustomerInfo>
</file>

<file path=customXml/item148.xml><?xml version="1.0" encoding="utf-8"?>
<CustomerInfo>
  <UserName>Administrator</UserName>
  <CompanyName>www.xjghost.com</CompanyName>
  <MachineID>A888</MachineID>
  <ToolID>ljRTAAAAKGU=</ToolID>
  <Data><![CDATA[bGpSVEFBQUFLR1U9]]></Data>
</CustomerInfo>
</file>

<file path=customXml/item149.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50.xml><?xml version="1.0" encoding="utf-8"?>
<CustomerInfo>
  <UserName>Administrator</UserName>
  <CompanyName>www.xjghost.com</CompanyName>
  <MachineID>A888</MachineID>
  <ToolID>ljRTAAAAKGU=</ToolID>
  <Data><![CDATA[bGpSVEFBQUFLR1U9]]></Data>
</CustomerInfo>
</file>

<file path=customXml/item151.xml><?xml version="1.0" encoding="utf-8"?>
<CustomerInfo>
  <UserName>Administrator</UserName>
  <CompanyName>www.xjghost.com</CompanyName>
  <MachineID>A888</MachineID>
  <ToolID>ljRTAAAAKGU=</ToolID>
  <Data><![CDATA[bGpSVEFBQUFLR1U9]]></Data>
</CustomerInfo>
</file>

<file path=customXml/item152.xml><?xml version="1.0" encoding="utf-8"?>
<CustomerInfo>
  <UserName>Administrator</UserName>
  <CompanyName>www.xjghost.com</CompanyName>
  <MachineID>A888</MachineID>
  <ToolID>ljRTAAAAKGU=</ToolID>
  <Data><![CDATA[bGpSVEFBQUFLR1U9]]></Data>
</CustomerInfo>
</file>

<file path=customXml/item153.xml><?xml version="1.0" encoding="utf-8"?>
<CustomerInfo>
  <UserName>Administrator</UserName>
  <CompanyName>www.xjghost.com</CompanyName>
  <MachineID>A888</MachineID>
  <ToolID>ljRTAAAAKGU=</ToolID>
  <Data><![CDATA[bGpSVEFBQUFLR1U9]]></Data>
</CustomerInfo>
</file>

<file path=customXml/item154.xml><?xml version="1.0" encoding="utf-8"?>
<CustomerInfo>
  <UserName>Administrator</UserName>
  <CompanyName>www.xjghost.com</CompanyName>
  <MachineID>A888</MachineID>
  <ToolID>ljRTAAAAKGU=</ToolID>
  <Data><![CDATA[bGpSVEFBQUFLR1U9]]></Data>
</CustomerInfo>
</file>

<file path=customXml/item155.xml><?xml version="1.0" encoding="utf-8"?>
<CustomerInfo>
  <UserName>Administrator</UserName>
  <CompanyName>www.xjghost.com</CompanyName>
  <MachineID>A888</MachineID>
  <ToolID>ljRTAAAAKGU=</ToolID>
  <Data><![CDATA[bGpSVEFBQUFLR1U9]]></Data>
</CustomerInfo>
</file>

<file path=customXml/item156.xml><?xml version="1.0" encoding="utf-8"?>
<CustomerInfo>
  <UserName>Administrator</UserName>
  <CompanyName>www.xjghost.com</CompanyName>
  <MachineID>A888</MachineID>
  <ToolID>ljRTAAAAKGU=</ToolID>
  <Data><![CDATA[bGpSVEFBQUFLR1U9]]></Data>
</CustomerInfo>
</file>

<file path=customXml/item157.xml><?xml version="1.0" encoding="utf-8"?>
<CustomerInfo>
  <UserName>Administrator</UserName>
  <CompanyName>www.xjghost.com</CompanyName>
  <MachineID>A888</MachineID>
  <ToolID>ljRTAAAAKGU=</ToolID>
  <Data><![CDATA[bGpSVEFBQUFLR1U9]]></Data>
</CustomerInfo>
</file>

<file path=customXml/item158.xml><?xml version="1.0" encoding="utf-8"?>
<CustomerInfo>
  <UserName>Administrator</UserName>
  <CompanyName>www.xjghost.com</CompanyName>
  <MachineID>A888</MachineID>
  <ToolID>ljRTAAAAKGU=</ToolID>
  <Data><![CDATA[bGpSVEFBQUFLR1U9]]></Data>
</CustomerInfo>
</file>

<file path=customXml/item159.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60.xml><?xml version="1.0" encoding="utf-8"?>
<CustomerInfo>
  <UserName>Administrator</UserName>
  <CompanyName>www.xjghost.com</CompanyName>
  <MachineID>A888</MachineID>
  <ToolID>ljRTAAAAKGU=</ToolID>
  <Data><![CDATA[bGpSVEFBQUFLR1U9]]></Data>
</CustomerInfo>
</file>

<file path=customXml/item161.xml><?xml version="1.0" encoding="utf-8"?>
<CustomerInfo>
  <UserName>Administrator</UserName>
  <CompanyName>www.xjghost.com</CompanyName>
  <MachineID>A888</MachineID>
  <ToolID>ljRTAAAAKGU=</ToolID>
  <Data><![CDATA[bGpSVEFBQUFLR1U9]]></Data>
</CustomerInfo>
</file>

<file path=customXml/item162.xml><?xml version="1.0" encoding="utf-8"?>
<CustomerInfo>
  <UserName>Administrator</UserName>
  <CompanyName>www.xjghost.com</CompanyName>
  <MachineID>A888</MachineID>
  <ToolID>ljRTAAAAKGU=</ToolID>
  <Data><![CDATA[bGpSVEFBQUFLR1U9]]></Data>
</CustomerInfo>
</file>

<file path=customXml/item163.xml><?xml version="1.0" encoding="utf-8"?>
<CustomerInfo>
  <UserName>Administrator</UserName>
  <CompanyName>www.xjghost.com</CompanyName>
  <MachineID>A888</MachineID>
  <ToolID>ljRTAAAAKGU=</ToolID>
  <Data><![CDATA[bGpSVEFBQUFLR1U9]]></Data>
</CustomerInfo>
</file>

<file path=customXml/item164.xml><?xml version="1.0" encoding="utf-8"?>
<CustomerInfo>
  <UserName>Administrator</UserName>
  <CompanyName>www.xjghost.com</CompanyName>
  <MachineID>A888</MachineID>
  <ToolID>ljRTAAAAKGU=</ToolID>
  <Data><![CDATA[bGpSVEFBQUFLR1U9]]></Data>
</CustomerInfo>
</file>

<file path=customXml/item165.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96.xml><?xml version="1.0" encoding="utf-8"?>
<CustomerInfo>
  <UserName>Administrator</UserName>
  <CompanyName>www.xjghost.com</CompanyName>
  <MachineID>A888</MachineID>
  <ToolID>ljRTAAAAKGU=</ToolID>
  <Data><![CDATA[bGpSVEFBQUFLR1U9]]></Data>
</CustomerInfo>
</file>

<file path=customXml/item97.xml><?xml version="1.0" encoding="utf-8"?>
<CustomerInfo>
  <UserName>Administrator</UserName>
  <CompanyName>www.xjghost.com</CompanyName>
  <MachineID>A888</MachineID>
  <ToolID>ljRTAAAAKGU=</ToolID>
  <Data><![CDATA[bGpSVEFBQUFLR1U9]]></Data>
</CustomerInfo>
</file>

<file path=customXml/item98.xml><?xml version="1.0" encoding="utf-8"?>
<CustomerInfo>
  <UserName>Administrator</UserName>
  <CompanyName>www.xjghost.com</CompanyName>
  <MachineID>A888</MachineID>
  <ToolID>ljRTAAAAKGU=</ToolID>
  <Data><![CDATA[bGpSVEFBQUFLR1U9]]></Data>
</CustomerInfo>
</file>

<file path=customXml/item9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1593A039-DD75-4BA0-ABEA-0B1132B9EDF2}">
  <ds:schemaRefs/>
</ds:datastoreItem>
</file>

<file path=customXml/itemProps10.xml><?xml version="1.0" encoding="utf-8"?>
<ds:datastoreItem xmlns:ds="http://schemas.openxmlformats.org/officeDocument/2006/customXml" ds:itemID="{94D13D62-3DE6-4E7E-B838-7103556A860F}">
  <ds:schemaRefs/>
</ds:datastoreItem>
</file>

<file path=customXml/itemProps100.xml><?xml version="1.0" encoding="utf-8"?>
<ds:datastoreItem xmlns:ds="http://schemas.openxmlformats.org/officeDocument/2006/customXml" ds:itemID="{CE768DA5-F5A1-49A9-AAB8-AF78E30C9595}">
  <ds:schemaRefs/>
</ds:datastoreItem>
</file>

<file path=customXml/itemProps101.xml><?xml version="1.0" encoding="utf-8"?>
<ds:datastoreItem xmlns:ds="http://schemas.openxmlformats.org/officeDocument/2006/customXml" ds:itemID="{1FF01669-CDD9-4B65-BB58-2D26B2CBA305}">
  <ds:schemaRefs/>
</ds:datastoreItem>
</file>

<file path=customXml/itemProps102.xml><?xml version="1.0" encoding="utf-8"?>
<ds:datastoreItem xmlns:ds="http://schemas.openxmlformats.org/officeDocument/2006/customXml" ds:itemID="{170CC582-DB9C-4416-858D-CBCFBBAD20A6}">
  <ds:schemaRefs/>
</ds:datastoreItem>
</file>

<file path=customXml/itemProps103.xml><?xml version="1.0" encoding="utf-8"?>
<ds:datastoreItem xmlns:ds="http://schemas.openxmlformats.org/officeDocument/2006/customXml" ds:itemID="{AF55AF46-FDCF-49C7-8CD8-E1308CB2DFD9}">
  <ds:schemaRefs/>
</ds:datastoreItem>
</file>

<file path=customXml/itemProps104.xml><?xml version="1.0" encoding="utf-8"?>
<ds:datastoreItem xmlns:ds="http://schemas.openxmlformats.org/officeDocument/2006/customXml" ds:itemID="{04583504-1350-4EE9-964B-E60DD8F23C26}">
  <ds:schemaRefs/>
</ds:datastoreItem>
</file>

<file path=customXml/itemProps105.xml><?xml version="1.0" encoding="utf-8"?>
<ds:datastoreItem xmlns:ds="http://schemas.openxmlformats.org/officeDocument/2006/customXml" ds:itemID="{8E92C2F2-D30E-480F-BBF7-4BAC76D211AD}">
  <ds:schemaRefs/>
</ds:datastoreItem>
</file>

<file path=customXml/itemProps106.xml><?xml version="1.0" encoding="utf-8"?>
<ds:datastoreItem xmlns:ds="http://schemas.openxmlformats.org/officeDocument/2006/customXml" ds:itemID="{720FE3D4-324D-4EA7-A641-AFE425FE3C43}">
  <ds:schemaRefs/>
</ds:datastoreItem>
</file>

<file path=customXml/itemProps107.xml><?xml version="1.0" encoding="utf-8"?>
<ds:datastoreItem xmlns:ds="http://schemas.openxmlformats.org/officeDocument/2006/customXml" ds:itemID="{3598ADEB-3919-46EC-B31F-3AD283AE341E}">
  <ds:schemaRefs/>
</ds:datastoreItem>
</file>

<file path=customXml/itemProps108.xml><?xml version="1.0" encoding="utf-8"?>
<ds:datastoreItem xmlns:ds="http://schemas.openxmlformats.org/officeDocument/2006/customXml" ds:itemID="{7251C055-C843-4582-B864-C96020A678A0}">
  <ds:schemaRefs/>
</ds:datastoreItem>
</file>

<file path=customXml/itemProps109.xml><?xml version="1.0" encoding="utf-8"?>
<ds:datastoreItem xmlns:ds="http://schemas.openxmlformats.org/officeDocument/2006/customXml" ds:itemID="{E8A74B1B-E917-49BF-8E1F-693D9AD17B30}">
  <ds:schemaRefs/>
</ds:datastoreItem>
</file>

<file path=customXml/itemProps11.xml><?xml version="1.0" encoding="utf-8"?>
<ds:datastoreItem xmlns:ds="http://schemas.openxmlformats.org/officeDocument/2006/customXml" ds:itemID="{87AFDEF7-7168-4483-AD7C-7176C21A42CC}">
  <ds:schemaRefs/>
</ds:datastoreItem>
</file>

<file path=customXml/itemProps110.xml><?xml version="1.0" encoding="utf-8"?>
<ds:datastoreItem xmlns:ds="http://schemas.openxmlformats.org/officeDocument/2006/customXml" ds:itemID="{F64CBBD2-FF42-4D99-AE79-D81F1733BFA6}">
  <ds:schemaRefs/>
</ds:datastoreItem>
</file>

<file path=customXml/itemProps111.xml><?xml version="1.0" encoding="utf-8"?>
<ds:datastoreItem xmlns:ds="http://schemas.openxmlformats.org/officeDocument/2006/customXml" ds:itemID="{5B21F5C6-0470-47DD-BE4C-50A543818560}">
  <ds:schemaRefs/>
</ds:datastoreItem>
</file>

<file path=customXml/itemProps112.xml><?xml version="1.0" encoding="utf-8"?>
<ds:datastoreItem xmlns:ds="http://schemas.openxmlformats.org/officeDocument/2006/customXml" ds:itemID="{756EBD50-D66D-4E89-952C-86D3B468D22F}">
  <ds:schemaRefs/>
</ds:datastoreItem>
</file>

<file path=customXml/itemProps113.xml><?xml version="1.0" encoding="utf-8"?>
<ds:datastoreItem xmlns:ds="http://schemas.openxmlformats.org/officeDocument/2006/customXml" ds:itemID="{FCFFE812-25B4-4311-9CF2-62D27CD66AA1}">
  <ds:schemaRefs/>
</ds:datastoreItem>
</file>

<file path=customXml/itemProps114.xml><?xml version="1.0" encoding="utf-8"?>
<ds:datastoreItem xmlns:ds="http://schemas.openxmlformats.org/officeDocument/2006/customXml" ds:itemID="{4622C2D3-E1A9-4A85-BC76-F63BDB504B87}">
  <ds:schemaRefs/>
</ds:datastoreItem>
</file>

<file path=customXml/itemProps115.xml><?xml version="1.0" encoding="utf-8"?>
<ds:datastoreItem xmlns:ds="http://schemas.openxmlformats.org/officeDocument/2006/customXml" ds:itemID="{D6194CFF-416D-455B-8BF9-A9C3487D3702}">
  <ds:schemaRefs/>
</ds:datastoreItem>
</file>

<file path=customXml/itemProps116.xml><?xml version="1.0" encoding="utf-8"?>
<ds:datastoreItem xmlns:ds="http://schemas.openxmlformats.org/officeDocument/2006/customXml" ds:itemID="{82859D34-187E-4FE5-B266-70A224AB559A}">
  <ds:schemaRefs/>
</ds:datastoreItem>
</file>

<file path=customXml/itemProps117.xml><?xml version="1.0" encoding="utf-8"?>
<ds:datastoreItem xmlns:ds="http://schemas.openxmlformats.org/officeDocument/2006/customXml" ds:itemID="{D212AF36-53A5-4682-BAEF-F26B74B2FF08}">
  <ds:schemaRefs/>
</ds:datastoreItem>
</file>

<file path=customXml/itemProps118.xml><?xml version="1.0" encoding="utf-8"?>
<ds:datastoreItem xmlns:ds="http://schemas.openxmlformats.org/officeDocument/2006/customXml" ds:itemID="{D5C686FB-A689-4BA9-8D0F-2EFD297D3C6A}">
  <ds:schemaRefs/>
</ds:datastoreItem>
</file>

<file path=customXml/itemProps119.xml><?xml version="1.0" encoding="utf-8"?>
<ds:datastoreItem xmlns:ds="http://schemas.openxmlformats.org/officeDocument/2006/customXml" ds:itemID="{5433E26A-78EA-4811-A8A2-9BDF3562A13E}">
  <ds:schemaRefs/>
</ds:datastoreItem>
</file>

<file path=customXml/itemProps12.xml><?xml version="1.0" encoding="utf-8"?>
<ds:datastoreItem xmlns:ds="http://schemas.openxmlformats.org/officeDocument/2006/customXml" ds:itemID="{CB4EC8C9-A0EE-4247-976E-6F88D283A566}">
  <ds:schemaRefs/>
</ds:datastoreItem>
</file>

<file path=customXml/itemProps120.xml><?xml version="1.0" encoding="utf-8"?>
<ds:datastoreItem xmlns:ds="http://schemas.openxmlformats.org/officeDocument/2006/customXml" ds:itemID="{14155D34-3405-4BB7-B936-132EC25F8BEA}">
  <ds:schemaRefs/>
</ds:datastoreItem>
</file>

<file path=customXml/itemProps121.xml><?xml version="1.0" encoding="utf-8"?>
<ds:datastoreItem xmlns:ds="http://schemas.openxmlformats.org/officeDocument/2006/customXml" ds:itemID="{B3D147AD-F62E-4AF9-B5A9-165A09DE738E}">
  <ds:schemaRefs/>
</ds:datastoreItem>
</file>

<file path=customXml/itemProps122.xml><?xml version="1.0" encoding="utf-8"?>
<ds:datastoreItem xmlns:ds="http://schemas.openxmlformats.org/officeDocument/2006/customXml" ds:itemID="{21A576F9-8048-45BE-A4DE-14C660726D27}">
  <ds:schemaRefs/>
</ds:datastoreItem>
</file>

<file path=customXml/itemProps123.xml><?xml version="1.0" encoding="utf-8"?>
<ds:datastoreItem xmlns:ds="http://schemas.openxmlformats.org/officeDocument/2006/customXml" ds:itemID="{56003A55-EC38-4D0D-A81B-F4892CAD73DA}">
  <ds:schemaRefs/>
</ds:datastoreItem>
</file>

<file path=customXml/itemProps124.xml><?xml version="1.0" encoding="utf-8"?>
<ds:datastoreItem xmlns:ds="http://schemas.openxmlformats.org/officeDocument/2006/customXml" ds:itemID="{52C6E12C-A8E2-4767-9D35-8E0EC11068C6}">
  <ds:schemaRefs/>
</ds:datastoreItem>
</file>

<file path=customXml/itemProps125.xml><?xml version="1.0" encoding="utf-8"?>
<ds:datastoreItem xmlns:ds="http://schemas.openxmlformats.org/officeDocument/2006/customXml" ds:itemID="{A09F43EA-E48E-4068-9504-CAA091B8CDE0}">
  <ds:schemaRefs/>
</ds:datastoreItem>
</file>

<file path=customXml/itemProps126.xml><?xml version="1.0" encoding="utf-8"?>
<ds:datastoreItem xmlns:ds="http://schemas.openxmlformats.org/officeDocument/2006/customXml" ds:itemID="{46BE8012-8864-4B01-B223-0CF7D89DAECF}">
  <ds:schemaRefs/>
</ds:datastoreItem>
</file>

<file path=customXml/itemProps127.xml><?xml version="1.0" encoding="utf-8"?>
<ds:datastoreItem xmlns:ds="http://schemas.openxmlformats.org/officeDocument/2006/customXml" ds:itemID="{BEF9D5FD-FDCB-4454-8AB7-AF674BBDF2A0}">
  <ds:schemaRefs/>
</ds:datastoreItem>
</file>

<file path=customXml/itemProps128.xml><?xml version="1.0" encoding="utf-8"?>
<ds:datastoreItem xmlns:ds="http://schemas.openxmlformats.org/officeDocument/2006/customXml" ds:itemID="{7BC30966-8FBB-4531-9F78-1F347107A25A}">
  <ds:schemaRefs/>
</ds:datastoreItem>
</file>

<file path=customXml/itemProps129.xml><?xml version="1.0" encoding="utf-8"?>
<ds:datastoreItem xmlns:ds="http://schemas.openxmlformats.org/officeDocument/2006/customXml" ds:itemID="{010DBB06-6A58-43F1-910F-2ABA6C6B3284}">
  <ds:schemaRefs/>
</ds:datastoreItem>
</file>

<file path=customXml/itemProps13.xml><?xml version="1.0" encoding="utf-8"?>
<ds:datastoreItem xmlns:ds="http://schemas.openxmlformats.org/officeDocument/2006/customXml" ds:itemID="{1BF48E18-BC93-4064-BC72-1569816C7504}">
  <ds:schemaRefs/>
</ds:datastoreItem>
</file>

<file path=customXml/itemProps130.xml><?xml version="1.0" encoding="utf-8"?>
<ds:datastoreItem xmlns:ds="http://schemas.openxmlformats.org/officeDocument/2006/customXml" ds:itemID="{73BAF220-E033-4E5E-896E-B59BA545BC6F}">
  <ds:schemaRefs/>
</ds:datastoreItem>
</file>

<file path=customXml/itemProps131.xml><?xml version="1.0" encoding="utf-8"?>
<ds:datastoreItem xmlns:ds="http://schemas.openxmlformats.org/officeDocument/2006/customXml" ds:itemID="{6C183215-73B2-4685-9EC5-9D8E902DBB17}">
  <ds:schemaRefs/>
</ds:datastoreItem>
</file>

<file path=customXml/itemProps132.xml><?xml version="1.0" encoding="utf-8"?>
<ds:datastoreItem xmlns:ds="http://schemas.openxmlformats.org/officeDocument/2006/customXml" ds:itemID="{6D5F99B9-954E-4D27-8981-3F827E08C92E}">
  <ds:schemaRefs/>
</ds:datastoreItem>
</file>

<file path=customXml/itemProps133.xml><?xml version="1.0" encoding="utf-8"?>
<ds:datastoreItem xmlns:ds="http://schemas.openxmlformats.org/officeDocument/2006/customXml" ds:itemID="{B824C3E0-6DC8-452D-80B9-179392DFBA38}">
  <ds:schemaRefs/>
</ds:datastoreItem>
</file>

<file path=customXml/itemProps134.xml><?xml version="1.0" encoding="utf-8"?>
<ds:datastoreItem xmlns:ds="http://schemas.openxmlformats.org/officeDocument/2006/customXml" ds:itemID="{DA69376C-770D-4FA2-8CAC-41BF410F6E79}">
  <ds:schemaRefs/>
</ds:datastoreItem>
</file>

<file path=customXml/itemProps135.xml><?xml version="1.0" encoding="utf-8"?>
<ds:datastoreItem xmlns:ds="http://schemas.openxmlformats.org/officeDocument/2006/customXml" ds:itemID="{D9470FFC-FDF2-4BE6-8732-27E55A193D18}">
  <ds:schemaRefs/>
</ds:datastoreItem>
</file>

<file path=customXml/itemProps136.xml><?xml version="1.0" encoding="utf-8"?>
<ds:datastoreItem xmlns:ds="http://schemas.openxmlformats.org/officeDocument/2006/customXml" ds:itemID="{13D6A3AC-BC74-4807-8721-CD9EF8F8C0F5}">
  <ds:schemaRefs/>
</ds:datastoreItem>
</file>

<file path=customXml/itemProps137.xml><?xml version="1.0" encoding="utf-8"?>
<ds:datastoreItem xmlns:ds="http://schemas.openxmlformats.org/officeDocument/2006/customXml" ds:itemID="{0B8A1E3F-A1B3-4ACA-B1C8-8336448927F1}">
  <ds:schemaRefs/>
</ds:datastoreItem>
</file>

<file path=customXml/itemProps138.xml><?xml version="1.0" encoding="utf-8"?>
<ds:datastoreItem xmlns:ds="http://schemas.openxmlformats.org/officeDocument/2006/customXml" ds:itemID="{1CF22C65-D30C-4E86-8F9D-1545B100C48C}">
  <ds:schemaRefs/>
</ds:datastoreItem>
</file>

<file path=customXml/itemProps139.xml><?xml version="1.0" encoding="utf-8"?>
<ds:datastoreItem xmlns:ds="http://schemas.openxmlformats.org/officeDocument/2006/customXml" ds:itemID="{F68949E3-5896-467C-9802-6D76C1D5B1D4}">
  <ds:schemaRefs/>
</ds:datastoreItem>
</file>

<file path=customXml/itemProps14.xml><?xml version="1.0" encoding="utf-8"?>
<ds:datastoreItem xmlns:ds="http://schemas.openxmlformats.org/officeDocument/2006/customXml" ds:itemID="{D0DB4768-0D98-4EA8-AD00-EE956A99D084}">
  <ds:schemaRefs/>
</ds:datastoreItem>
</file>

<file path=customXml/itemProps140.xml><?xml version="1.0" encoding="utf-8"?>
<ds:datastoreItem xmlns:ds="http://schemas.openxmlformats.org/officeDocument/2006/customXml" ds:itemID="{BA6EA5E8-98C7-48A5-8C28-F1EB4B2CDCB2}">
  <ds:schemaRefs/>
</ds:datastoreItem>
</file>

<file path=customXml/itemProps141.xml><?xml version="1.0" encoding="utf-8"?>
<ds:datastoreItem xmlns:ds="http://schemas.openxmlformats.org/officeDocument/2006/customXml" ds:itemID="{AB598B28-4B67-469E-BEF3-2649891E5CDD}">
  <ds:schemaRefs/>
</ds:datastoreItem>
</file>

<file path=customXml/itemProps142.xml><?xml version="1.0" encoding="utf-8"?>
<ds:datastoreItem xmlns:ds="http://schemas.openxmlformats.org/officeDocument/2006/customXml" ds:itemID="{05A93B4B-C430-4307-80F2-2CFDB979B602}">
  <ds:schemaRefs/>
</ds:datastoreItem>
</file>

<file path=customXml/itemProps143.xml><?xml version="1.0" encoding="utf-8"?>
<ds:datastoreItem xmlns:ds="http://schemas.openxmlformats.org/officeDocument/2006/customXml" ds:itemID="{53680215-99E0-4E89-9D08-ED421270F212}">
  <ds:schemaRefs/>
</ds:datastoreItem>
</file>

<file path=customXml/itemProps144.xml><?xml version="1.0" encoding="utf-8"?>
<ds:datastoreItem xmlns:ds="http://schemas.openxmlformats.org/officeDocument/2006/customXml" ds:itemID="{E8D15B5C-6842-45F4-9BB2-F547C8A6A8AA}">
  <ds:schemaRefs/>
</ds:datastoreItem>
</file>

<file path=customXml/itemProps145.xml><?xml version="1.0" encoding="utf-8"?>
<ds:datastoreItem xmlns:ds="http://schemas.openxmlformats.org/officeDocument/2006/customXml" ds:itemID="{97FCFDAB-AD8E-4F3B-8BF2-CAE7D0713894}">
  <ds:schemaRefs/>
</ds:datastoreItem>
</file>

<file path=customXml/itemProps146.xml><?xml version="1.0" encoding="utf-8"?>
<ds:datastoreItem xmlns:ds="http://schemas.openxmlformats.org/officeDocument/2006/customXml" ds:itemID="{95B1AE0D-4131-4CCD-8BF0-44650DED7836}">
  <ds:schemaRefs/>
</ds:datastoreItem>
</file>

<file path=customXml/itemProps147.xml><?xml version="1.0" encoding="utf-8"?>
<ds:datastoreItem xmlns:ds="http://schemas.openxmlformats.org/officeDocument/2006/customXml" ds:itemID="{1DDAB6A8-F104-44AE-B5D5-995516D16BAE}">
  <ds:schemaRefs/>
</ds:datastoreItem>
</file>

<file path=customXml/itemProps148.xml><?xml version="1.0" encoding="utf-8"?>
<ds:datastoreItem xmlns:ds="http://schemas.openxmlformats.org/officeDocument/2006/customXml" ds:itemID="{19656D22-65AC-4AB1-B4DA-712E34CD4D13}">
  <ds:schemaRefs/>
</ds:datastoreItem>
</file>

<file path=customXml/itemProps149.xml><?xml version="1.0" encoding="utf-8"?>
<ds:datastoreItem xmlns:ds="http://schemas.openxmlformats.org/officeDocument/2006/customXml" ds:itemID="{5A72CB42-5177-461B-B7BF-7EC476098C92}">
  <ds:schemaRefs/>
</ds:datastoreItem>
</file>

<file path=customXml/itemProps15.xml><?xml version="1.0" encoding="utf-8"?>
<ds:datastoreItem xmlns:ds="http://schemas.openxmlformats.org/officeDocument/2006/customXml" ds:itemID="{2D46222D-0E0D-428C-9721-70D570C58103}">
  <ds:schemaRefs/>
</ds:datastoreItem>
</file>

<file path=customXml/itemProps150.xml><?xml version="1.0" encoding="utf-8"?>
<ds:datastoreItem xmlns:ds="http://schemas.openxmlformats.org/officeDocument/2006/customXml" ds:itemID="{8173309A-C6B2-4437-BDA3-3C4297DD03E7}">
  <ds:schemaRefs/>
</ds:datastoreItem>
</file>

<file path=customXml/itemProps151.xml><?xml version="1.0" encoding="utf-8"?>
<ds:datastoreItem xmlns:ds="http://schemas.openxmlformats.org/officeDocument/2006/customXml" ds:itemID="{3F420D61-2BD0-45D0-844C-EB17B00969A3}">
  <ds:schemaRefs/>
</ds:datastoreItem>
</file>

<file path=customXml/itemProps152.xml><?xml version="1.0" encoding="utf-8"?>
<ds:datastoreItem xmlns:ds="http://schemas.openxmlformats.org/officeDocument/2006/customXml" ds:itemID="{03E6B989-BCD9-4A8F-B14A-3AB4F0FB5CB3}">
  <ds:schemaRefs/>
</ds:datastoreItem>
</file>

<file path=customXml/itemProps153.xml><?xml version="1.0" encoding="utf-8"?>
<ds:datastoreItem xmlns:ds="http://schemas.openxmlformats.org/officeDocument/2006/customXml" ds:itemID="{00031A75-FA82-4937-AA67-41B742399B42}">
  <ds:schemaRefs/>
</ds:datastoreItem>
</file>

<file path=customXml/itemProps154.xml><?xml version="1.0" encoding="utf-8"?>
<ds:datastoreItem xmlns:ds="http://schemas.openxmlformats.org/officeDocument/2006/customXml" ds:itemID="{3E3E732E-4B55-4E3D-971E-11C59DA2EBD2}">
  <ds:schemaRefs/>
</ds:datastoreItem>
</file>

<file path=customXml/itemProps155.xml><?xml version="1.0" encoding="utf-8"?>
<ds:datastoreItem xmlns:ds="http://schemas.openxmlformats.org/officeDocument/2006/customXml" ds:itemID="{C9576E1D-3DE8-4CDC-ABFF-E8DB14790A5C}">
  <ds:schemaRefs/>
</ds:datastoreItem>
</file>

<file path=customXml/itemProps156.xml><?xml version="1.0" encoding="utf-8"?>
<ds:datastoreItem xmlns:ds="http://schemas.openxmlformats.org/officeDocument/2006/customXml" ds:itemID="{6BCF680C-40B3-4CE6-8EA6-B0FFC5A2FB9B}">
  <ds:schemaRefs/>
</ds:datastoreItem>
</file>

<file path=customXml/itemProps157.xml><?xml version="1.0" encoding="utf-8"?>
<ds:datastoreItem xmlns:ds="http://schemas.openxmlformats.org/officeDocument/2006/customXml" ds:itemID="{10217091-201D-4968-9A4D-2AD898D36851}">
  <ds:schemaRefs/>
</ds:datastoreItem>
</file>

<file path=customXml/itemProps158.xml><?xml version="1.0" encoding="utf-8"?>
<ds:datastoreItem xmlns:ds="http://schemas.openxmlformats.org/officeDocument/2006/customXml" ds:itemID="{18E6A6F4-2D5B-41F8-8882-7488783D2BBA}">
  <ds:schemaRefs/>
</ds:datastoreItem>
</file>

<file path=customXml/itemProps159.xml><?xml version="1.0" encoding="utf-8"?>
<ds:datastoreItem xmlns:ds="http://schemas.openxmlformats.org/officeDocument/2006/customXml" ds:itemID="{3DB5E31D-1F7F-4676-A73E-05BE5C9A26E4}">
  <ds:schemaRefs/>
</ds:datastoreItem>
</file>

<file path=customXml/itemProps16.xml><?xml version="1.0" encoding="utf-8"?>
<ds:datastoreItem xmlns:ds="http://schemas.openxmlformats.org/officeDocument/2006/customXml" ds:itemID="{5A89CBDA-1FFB-44C9-AB7E-577D2EA43299}">
  <ds:schemaRefs/>
</ds:datastoreItem>
</file>

<file path=customXml/itemProps160.xml><?xml version="1.0" encoding="utf-8"?>
<ds:datastoreItem xmlns:ds="http://schemas.openxmlformats.org/officeDocument/2006/customXml" ds:itemID="{DB16F5B5-B8FD-4131-AFDE-5365268C5ED1}">
  <ds:schemaRefs/>
</ds:datastoreItem>
</file>

<file path=customXml/itemProps161.xml><?xml version="1.0" encoding="utf-8"?>
<ds:datastoreItem xmlns:ds="http://schemas.openxmlformats.org/officeDocument/2006/customXml" ds:itemID="{F3B2DE99-FBD4-4390-A7FD-B7ED67C166B9}">
  <ds:schemaRefs/>
</ds:datastoreItem>
</file>

<file path=customXml/itemProps162.xml><?xml version="1.0" encoding="utf-8"?>
<ds:datastoreItem xmlns:ds="http://schemas.openxmlformats.org/officeDocument/2006/customXml" ds:itemID="{5B249343-917D-4BCF-9B8F-22AE4FEA6824}">
  <ds:schemaRefs/>
</ds:datastoreItem>
</file>

<file path=customXml/itemProps163.xml><?xml version="1.0" encoding="utf-8"?>
<ds:datastoreItem xmlns:ds="http://schemas.openxmlformats.org/officeDocument/2006/customXml" ds:itemID="{24C3AF25-D506-473D-AB26-63F928232524}">
  <ds:schemaRefs/>
</ds:datastoreItem>
</file>

<file path=customXml/itemProps164.xml><?xml version="1.0" encoding="utf-8"?>
<ds:datastoreItem xmlns:ds="http://schemas.openxmlformats.org/officeDocument/2006/customXml" ds:itemID="{CC4AE3C1-6014-411C-85FF-CC1FD9EFFB81}">
  <ds:schemaRefs/>
</ds:datastoreItem>
</file>

<file path=customXml/itemProps165.xml><?xml version="1.0" encoding="utf-8"?>
<ds:datastoreItem xmlns:ds="http://schemas.openxmlformats.org/officeDocument/2006/customXml" ds:itemID="{7A56E789-04D2-40B5-8AE5-FBD8E7EE5ED2}">
  <ds:schemaRefs/>
</ds:datastoreItem>
</file>

<file path=customXml/itemProps17.xml><?xml version="1.0" encoding="utf-8"?>
<ds:datastoreItem xmlns:ds="http://schemas.openxmlformats.org/officeDocument/2006/customXml" ds:itemID="{F776822C-7D5A-452E-8ED0-70BA958FE89C}">
  <ds:schemaRefs/>
</ds:datastoreItem>
</file>

<file path=customXml/itemProps18.xml><?xml version="1.0" encoding="utf-8"?>
<ds:datastoreItem xmlns:ds="http://schemas.openxmlformats.org/officeDocument/2006/customXml" ds:itemID="{BDB7EAEE-2634-41F1-8714-AD97EDE6463B}">
  <ds:schemaRefs/>
</ds:datastoreItem>
</file>

<file path=customXml/itemProps19.xml><?xml version="1.0" encoding="utf-8"?>
<ds:datastoreItem xmlns:ds="http://schemas.openxmlformats.org/officeDocument/2006/customXml" ds:itemID="{2E523E9E-76D2-410E-B1E2-2D266E97779D}">
  <ds:schemaRefs/>
</ds:datastoreItem>
</file>

<file path=customXml/itemProps2.xml><?xml version="1.0" encoding="utf-8"?>
<ds:datastoreItem xmlns:ds="http://schemas.openxmlformats.org/officeDocument/2006/customXml" ds:itemID="{B7B91C12-1132-4F17-86EE-E21FE5C1B444}">
  <ds:schemaRefs/>
</ds:datastoreItem>
</file>

<file path=customXml/itemProps20.xml><?xml version="1.0" encoding="utf-8"?>
<ds:datastoreItem xmlns:ds="http://schemas.openxmlformats.org/officeDocument/2006/customXml" ds:itemID="{A720EE85-98DC-48FC-97E2-A188EB7D4DE5}">
  <ds:schemaRefs/>
</ds:datastoreItem>
</file>

<file path=customXml/itemProps21.xml><?xml version="1.0" encoding="utf-8"?>
<ds:datastoreItem xmlns:ds="http://schemas.openxmlformats.org/officeDocument/2006/customXml" ds:itemID="{8F184F9E-3E43-4D06-B09D-98A9CCD152F7}">
  <ds:schemaRefs/>
</ds:datastoreItem>
</file>

<file path=customXml/itemProps22.xml><?xml version="1.0" encoding="utf-8"?>
<ds:datastoreItem xmlns:ds="http://schemas.openxmlformats.org/officeDocument/2006/customXml" ds:itemID="{B0B98291-21F2-4D3E-95BA-13E3E801F5B9}">
  <ds:schemaRefs/>
</ds:datastoreItem>
</file>

<file path=customXml/itemProps23.xml><?xml version="1.0" encoding="utf-8"?>
<ds:datastoreItem xmlns:ds="http://schemas.openxmlformats.org/officeDocument/2006/customXml" ds:itemID="{7CBA0324-850D-4CC7-BD0F-32FD12BA1D6B}">
  <ds:schemaRefs/>
</ds:datastoreItem>
</file>

<file path=customXml/itemProps24.xml><?xml version="1.0" encoding="utf-8"?>
<ds:datastoreItem xmlns:ds="http://schemas.openxmlformats.org/officeDocument/2006/customXml" ds:itemID="{9EFC9C3B-9590-4C6B-96F1-48612340898A}">
  <ds:schemaRefs/>
</ds:datastoreItem>
</file>

<file path=customXml/itemProps25.xml><?xml version="1.0" encoding="utf-8"?>
<ds:datastoreItem xmlns:ds="http://schemas.openxmlformats.org/officeDocument/2006/customXml" ds:itemID="{7E1173D2-A8BF-4A1A-B3C9-CF6BD365D3DF}">
  <ds:schemaRefs/>
</ds:datastoreItem>
</file>

<file path=customXml/itemProps26.xml><?xml version="1.0" encoding="utf-8"?>
<ds:datastoreItem xmlns:ds="http://schemas.openxmlformats.org/officeDocument/2006/customXml" ds:itemID="{5738F0CB-3952-443F-8B82-5EC13FC69429}">
  <ds:schemaRefs/>
</ds:datastoreItem>
</file>

<file path=customXml/itemProps27.xml><?xml version="1.0" encoding="utf-8"?>
<ds:datastoreItem xmlns:ds="http://schemas.openxmlformats.org/officeDocument/2006/customXml" ds:itemID="{14F96119-A252-4F03-ACA9-4DC81A49123F}">
  <ds:schemaRefs/>
</ds:datastoreItem>
</file>

<file path=customXml/itemProps28.xml><?xml version="1.0" encoding="utf-8"?>
<ds:datastoreItem xmlns:ds="http://schemas.openxmlformats.org/officeDocument/2006/customXml" ds:itemID="{47CA244A-CEC8-41E0-8770-40824695D886}">
  <ds:schemaRefs/>
</ds:datastoreItem>
</file>

<file path=customXml/itemProps29.xml><?xml version="1.0" encoding="utf-8"?>
<ds:datastoreItem xmlns:ds="http://schemas.openxmlformats.org/officeDocument/2006/customXml" ds:itemID="{C14E31EE-62B4-4D46-BE17-90EDA09D0B04}">
  <ds:schemaRefs/>
</ds:datastoreItem>
</file>

<file path=customXml/itemProps3.xml><?xml version="1.0" encoding="utf-8"?>
<ds:datastoreItem xmlns:ds="http://schemas.openxmlformats.org/officeDocument/2006/customXml" ds:itemID="{2471C74A-8292-47C3-B661-3E33381CEE15}">
  <ds:schemaRefs/>
</ds:datastoreItem>
</file>

<file path=customXml/itemProps30.xml><?xml version="1.0" encoding="utf-8"?>
<ds:datastoreItem xmlns:ds="http://schemas.openxmlformats.org/officeDocument/2006/customXml" ds:itemID="{1BA0090E-78BF-4208-8D30-3969D36FBECB}">
  <ds:schemaRefs/>
</ds:datastoreItem>
</file>

<file path=customXml/itemProps31.xml><?xml version="1.0" encoding="utf-8"?>
<ds:datastoreItem xmlns:ds="http://schemas.openxmlformats.org/officeDocument/2006/customXml" ds:itemID="{E1A968A4-907D-4253-B9E6-6F344E1D83F2}">
  <ds:schemaRefs/>
</ds:datastoreItem>
</file>

<file path=customXml/itemProps32.xml><?xml version="1.0" encoding="utf-8"?>
<ds:datastoreItem xmlns:ds="http://schemas.openxmlformats.org/officeDocument/2006/customXml" ds:itemID="{313EBA08-BB52-4EAD-B56B-173F4F08F8D6}">
  <ds:schemaRefs/>
</ds:datastoreItem>
</file>

<file path=customXml/itemProps33.xml><?xml version="1.0" encoding="utf-8"?>
<ds:datastoreItem xmlns:ds="http://schemas.openxmlformats.org/officeDocument/2006/customXml" ds:itemID="{D7330237-34AC-410E-885F-8DD926F8562F}">
  <ds:schemaRefs/>
</ds:datastoreItem>
</file>

<file path=customXml/itemProps34.xml><?xml version="1.0" encoding="utf-8"?>
<ds:datastoreItem xmlns:ds="http://schemas.openxmlformats.org/officeDocument/2006/customXml" ds:itemID="{0038F37A-4E18-4512-8EBE-794F5C84F02E}">
  <ds:schemaRefs/>
</ds:datastoreItem>
</file>

<file path=customXml/itemProps35.xml><?xml version="1.0" encoding="utf-8"?>
<ds:datastoreItem xmlns:ds="http://schemas.openxmlformats.org/officeDocument/2006/customXml" ds:itemID="{B6EE7DB4-8D49-4C73-80E3-33BC490A46ED}">
  <ds:schemaRefs/>
</ds:datastoreItem>
</file>

<file path=customXml/itemProps36.xml><?xml version="1.0" encoding="utf-8"?>
<ds:datastoreItem xmlns:ds="http://schemas.openxmlformats.org/officeDocument/2006/customXml" ds:itemID="{9DE184A2-CF9A-4D0E-8439-3D1228EF9FA4}">
  <ds:schemaRefs/>
</ds:datastoreItem>
</file>

<file path=customXml/itemProps37.xml><?xml version="1.0" encoding="utf-8"?>
<ds:datastoreItem xmlns:ds="http://schemas.openxmlformats.org/officeDocument/2006/customXml" ds:itemID="{CDFD71EB-0CD1-4B62-BD12-EB849A2605CB}">
  <ds:schemaRefs/>
</ds:datastoreItem>
</file>

<file path=customXml/itemProps38.xml><?xml version="1.0" encoding="utf-8"?>
<ds:datastoreItem xmlns:ds="http://schemas.openxmlformats.org/officeDocument/2006/customXml" ds:itemID="{5162B77B-CD4D-4116-814E-F049A24A7535}">
  <ds:schemaRefs/>
</ds:datastoreItem>
</file>

<file path=customXml/itemProps39.xml><?xml version="1.0" encoding="utf-8"?>
<ds:datastoreItem xmlns:ds="http://schemas.openxmlformats.org/officeDocument/2006/customXml" ds:itemID="{C02199D7-1F01-4651-AC2C-2D27EBD732F7}">
  <ds:schemaRefs/>
</ds:datastoreItem>
</file>

<file path=customXml/itemProps4.xml><?xml version="1.0" encoding="utf-8"?>
<ds:datastoreItem xmlns:ds="http://schemas.openxmlformats.org/officeDocument/2006/customXml" ds:itemID="{B702CC17-56E4-497B-9666-FC01A9BF008C}">
  <ds:schemaRefs/>
</ds:datastoreItem>
</file>

<file path=customXml/itemProps40.xml><?xml version="1.0" encoding="utf-8"?>
<ds:datastoreItem xmlns:ds="http://schemas.openxmlformats.org/officeDocument/2006/customXml" ds:itemID="{C1CD8FC2-793F-4912-8A9B-C0E80C7D1839}">
  <ds:schemaRefs/>
</ds:datastoreItem>
</file>

<file path=customXml/itemProps41.xml><?xml version="1.0" encoding="utf-8"?>
<ds:datastoreItem xmlns:ds="http://schemas.openxmlformats.org/officeDocument/2006/customXml" ds:itemID="{C2675D50-A629-4122-B99A-DCBF54F7D26A}">
  <ds:schemaRefs/>
</ds:datastoreItem>
</file>

<file path=customXml/itemProps42.xml><?xml version="1.0" encoding="utf-8"?>
<ds:datastoreItem xmlns:ds="http://schemas.openxmlformats.org/officeDocument/2006/customXml" ds:itemID="{0B5ED0EF-990E-40EB-AFFC-FB925B8F24BC}">
  <ds:schemaRefs/>
</ds:datastoreItem>
</file>

<file path=customXml/itemProps43.xml><?xml version="1.0" encoding="utf-8"?>
<ds:datastoreItem xmlns:ds="http://schemas.openxmlformats.org/officeDocument/2006/customXml" ds:itemID="{E9B0875D-6453-4AF6-8F44-5B6AE9FE80DE}">
  <ds:schemaRefs/>
</ds:datastoreItem>
</file>

<file path=customXml/itemProps44.xml><?xml version="1.0" encoding="utf-8"?>
<ds:datastoreItem xmlns:ds="http://schemas.openxmlformats.org/officeDocument/2006/customXml" ds:itemID="{54245A2F-F693-464A-B7FA-8CC06C851F03}">
  <ds:schemaRefs/>
</ds:datastoreItem>
</file>

<file path=customXml/itemProps45.xml><?xml version="1.0" encoding="utf-8"?>
<ds:datastoreItem xmlns:ds="http://schemas.openxmlformats.org/officeDocument/2006/customXml" ds:itemID="{25FAA9C3-F88E-405B-9C97-746DEE4D35CD}">
  <ds:schemaRefs/>
</ds:datastoreItem>
</file>

<file path=customXml/itemProps46.xml><?xml version="1.0" encoding="utf-8"?>
<ds:datastoreItem xmlns:ds="http://schemas.openxmlformats.org/officeDocument/2006/customXml" ds:itemID="{7ABD6B94-12CE-49FA-B13F-795F9C96535F}">
  <ds:schemaRefs/>
</ds:datastoreItem>
</file>

<file path=customXml/itemProps47.xml><?xml version="1.0" encoding="utf-8"?>
<ds:datastoreItem xmlns:ds="http://schemas.openxmlformats.org/officeDocument/2006/customXml" ds:itemID="{26296D2D-249F-4EE0-8C23-084B86F3A1A7}">
  <ds:schemaRefs/>
</ds:datastoreItem>
</file>

<file path=customXml/itemProps48.xml><?xml version="1.0" encoding="utf-8"?>
<ds:datastoreItem xmlns:ds="http://schemas.openxmlformats.org/officeDocument/2006/customXml" ds:itemID="{0D43AB1E-738A-4E6D-B8E6-535FCF66873D}">
  <ds:schemaRefs/>
</ds:datastoreItem>
</file>

<file path=customXml/itemProps49.xml><?xml version="1.0" encoding="utf-8"?>
<ds:datastoreItem xmlns:ds="http://schemas.openxmlformats.org/officeDocument/2006/customXml" ds:itemID="{F757E871-C9A7-48AD-A114-CA05BB236240}">
  <ds:schemaRefs/>
</ds:datastoreItem>
</file>

<file path=customXml/itemProps5.xml><?xml version="1.0" encoding="utf-8"?>
<ds:datastoreItem xmlns:ds="http://schemas.openxmlformats.org/officeDocument/2006/customXml" ds:itemID="{BD5C5A75-6A7C-4E04-BF1E-D49068F975E0}">
  <ds:schemaRefs/>
</ds:datastoreItem>
</file>

<file path=customXml/itemProps50.xml><?xml version="1.0" encoding="utf-8"?>
<ds:datastoreItem xmlns:ds="http://schemas.openxmlformats.org/officeDocument/2006/customXml" ds:itemID="{7FECEE0D-46FF-4A75-A777-696152EC9257}">
  <ds:schemaRefs/>
</ds:datastoreItem>
</file>

<file path=customXml/itemProps51.xml><?xml version="1.0" encoding="utf-8"?>
<ds:datastoreItem xmlns:ds="http://schemas.openxmlformats.org/officeDocument/2006/customXml" ds:itemID="{BFCFAC79-20EA-464A-8FC7-5E6A861423ED}">
  <ds:schemaRefs/>
</ds:datastoreItem>
</file>

<file path=customXml/itemProps52.xml><?xml version="1.0" encoding="utf-8"?>
<ds:datastoreItem xmlns:ds="http://schemas.openxmlformats.org/officeDocument/2006/customXml" ds:itemID="{71AD14C0-8741-449F-B450-2FD554803A54}">
  <ds:schemaRefs/>
</ds:datastoreItem>
</file>

<file path=customXml/itemProps53.xml><?xml version="1.0" encoding="utf-8"?>
<ds:datastoreItem xmlns:ds="http://schemas.openxmlformats.org/officeDocument/2006/customXml" ds:itemID="{2E42D778-EF06-487D-AB20-6BE4DD2FB250}">
  <ds:schemaRefs/>
</ds:datastoreItem>
</file>

<file path=customXml/itemProps54.xml><?xml version="1.0" encoding="utf-8"?>
<ds:datastoreItem xmlns:ds="http://schemas.openxmlformats.org/officeDocument/2006/customXml" ds:itemID="{5AF44938-710F-4FFA-A00E-CAB127D73B6D}">
  <ds:schemaRefs/>
</ds:datastoreItem>
</file>

<file path=customXml/itemProps55.xml><?xml version="1.0" encoding="utf-8"?>
<ds:datastoreItem xmlns:ds="http://schemas.openxmlformats.org/officeDocument/2006/customXml" ds:itemID="{D69DECB2-073F-4AA1-AF20-C44046776902}">
  <ds:schemaRefs/>
</ds:datastoreItem>
</file>

<file path=customXml/itemProps56.xml><?xml version="1.0" encoding="utf-8"?>
<ds:datastoreItem xmlns:ds="http://schemas.openxmlformats.org/officeDocument/2006/customXml" ds:itemID="{4AD76AFE-BDA8-425D-9292-D1D8F2678354}">
  <ds:schemaRefs/>
</ds:datastoreItem>
</file>

<file path=customXml/itemProps57.xml><?xml version="1.0" encoding="utf-8"?>
<ds:datastoreItem xmlns:ds="http://schemas.openxmlformats.org/officeDocument/2006/customXml" ds:itemID="{3C58AC13-B373-4A1B-933D-95243327F0BA}">
  <ds:schemaRefs/>
</ds:datastoreItem>
</file>

<file path=customXml/itemProps58.xml><?xml version="1.0" encoding="utf-8"?>
<ds:datastoreItem xmlns:ds="http://schemas.openxmlformats.org/officeDocument/2006/customXml" ds:itemID="{1CC4C10C-A377-49BF-8233-04B892C98B31}">
  <ds:schemaRefs/>
</ds:datastoreItem>
</file>

<file path=customXml/itemProps59.xml><?xml version="1.0" encoding="utf-8"?>
<ds:datastoreItem xmlns:ds="http://schemas.openxmlformats.org/officeDocument/2006/customXml" ds:itemID="{0076AB12-1902-429E-8FBB-91DADC4FFD6E}">
  <ds:schemaRefs/>
</ds:datastoreItem>
</file>

<file path=customXml/itemProps6.xml><?xml version="1.0" encoding="utf-8"?>
<ds:datastoreItem xmlns:ds="http://schemas.openxmlformats.org/officeDocument/2006/customXml" ds:itemID="{94C781B9-5D21-4397-949A-C71A6C04E2C2}">
  <ds:schemaRefs/>
</ds:datastoreItem>
</file>

<file path=customXml/itemProps60.xml><?xml version="1.0" encoding="utf-8"?>
<ds:datastoreItem xmlns:ds="http://schemas.openxmlformats.org/officeDocument/2006/customXml" ds:itemID="{F39AAE5B-15D6-40F1-BC9A-F1D914641EC3}">
  <ds:schemaRefs/>
</ds:datastoreItem>
</file>

<file path=customXml/itemProps61.xml><?xml version="1.0" encoding="utf-8"?>
<ds:datastoreItem xmlns:ds="http://schemas.openxmlformats.org/officeDocument/2006/customXml" ds:itemID="{14F53CE9-4D93-4F6C-8C18-B6D906297A4A}">
  <ds:schemaRefs/>
</ds:datastoreItem>
</file>

<file path=customXml/itemProps62.xml><?xml version="1.0" encoding="utf-8"?>
<ds:datastoreItem xmlns:ds="http://schemas.openxmlformats.org/officeDocument/2006/customXml" ds:itemID="{EDE5BE5F-AE10-4ACB-A455-27A3F52F543C}">
  <ds:schemaRefs/>
</ds:datastoreItem>
</file>

<file path=customXml/itemProps63.xml><?xml version="1.0" encoding="utf-8"?>
<ds:datastoreItem xmlns:ds="http://schemas.openxmlformats.org/officeDocument/2006/customXml" ds:itemID="{B2EC5BE0-082C-4C09-BEF9-CD3BE672B03C}">
  <ds:schemaRefs/>
</ds:datastoreItem>
</file>

<file path=customXml/itemProps64.xml><?xml version="1.0" encoding="utf-8"?>
<ds:datastoreItem xmlns:ds="http://schemas.openxmlformats.org/officeDocument/2006/customXml" ds:itemID="{556662CB-9633-44BC-8F1C-8289B879831C}">
  <ds:schemaRefs/>
</ds:datastoreItem>
</file>

<file path=customXml/itemProps65.xml><?xml version="1.0" encoding="utf-8"?>
<ds:datastoreItem xmlns:ds="http://schemas.openxmlformats.org/officeDocument/2006/customXml" ds:itemID="{9D668051-4F9E-4486-8D4C-6BD18510F357}">
  <ds:schemaRefs/>
</ds:datastoreItem>
</file>

<file path=customXml/itemProps66.xml><?xml version="1.0" encoding="utf-8"?>
<ds:datastoreItem xmlns:ds="http://schemas.openxmlformats.org/officeDocument/2006/customXml" ds:itemID="{D5B42781-1901-49CD-B331-5DCAA0B7AEC2}">
  <ds:schemaRefs/>
</ds:datastoreItem>
</file>

<file path=customXml/itemProps67.xml><?xml version="1.0" encoding="utf-8"?>
<ds:datastoreItem xmlns:ds="http://schemas.openxmlformats.org/officeDocument/2006/customXml" ds:itemID="{83045F57-10FB-463C-8F6B-C802E8219AC4}">
  <ds:schemaRefs/>
</ds:datastoreItem>
</file>

<file path=customXml/itemProps68.xml><?xml version="1.0" encoding="utf-8"?>
<ds:datastoreItem xmlns:ds="http://schemas.openxmlformats.org/officeDocument/2006/customXml" ds:itemID="{5CFA4DF1-D50D-4E62-9973-01C9CA618330}">
  <ds:schemaRefs/>
</ds:datastoreItem>
</file>

<file path=customXml/itemProps69.xml><?xml version="1.0" encoding="utf-8"?>
<ds:datastoreItem xmlns:ds="http://schemas.openxmlformats.org/officeDocument/2006/customXml" ds:itemID="{9A19F5AD-AB89-4D0B-9F91-1B68A772C526}">
  <ds:schemaRefs/>
</ds:datastoreItem>
</file>

<file path=customXml/itemProps7.xml><?xml version="1.0" encoding="utf-8"?>
<ds:datastoreItem xmlns:ds="http://schemas.openxmlformats.org/officeDocument/2006/customXml" ds:itemID="{B6012784-BDBA-4AC7-80A6-5DFE61B98ADB}">
  <ds:schemaRefs/>
</ds:datastoreItem>
</file>

<file path=customXml/itemProps70.xml><?xml version="1.0" encoding="utf-8"?>
<ds:datastoreItem xmlns:ds="http://schemas.openxmlformats.org/officeDocument/2006/customXml" ds:itemID="{8BE1A7BB-F336-4774-9823-AE36824B5FA4}">
  <ds:schemaRefs/>
</ds:datastoreItem>
</file>

<file path=customXml/itemProps71.xml><?xml version="1.0" encoding="utf-8"?>
<ds:datastoreItem xmlns:ds="http://schemas.openxmlformats.org/officeDocument/2006/customXml" ds:itemID="{BCF15E5C-3725-42A6-AC2D-D7785DA6770B}">
  <ds:schemaRefs/>
</ds:datastoreItem>
</file>

<file path=customXml/itemProps72.xml><?xml version="1.0" encoding="utf-8"?>
<ds:datastoreItem xmlns:ds="http://schemas.openxmlformats.org/officeDocument/2006/customXml" ds:itemID="{E905F752-958B-4F80-97E1-AB703361DE9B}">
  <ds:schemaRefs/>
</ds:datastoreItem>
</file>

<file path=customXml/itemProps73.xml><?xml version="1.0" encoding="utf-8"?>
<ds:datastoreItem xmlns:ds="http://schemas.openxmlformats.org/officeDocument/2006/customXml" ds:itemID="{81861896-9A76-47C3-9973-DF99DE32720F}">
  <ds:schemaRefs/>
</ds:datastoreItem>
</file>

<file path=customXml/itemProps74.xml><?xml version="1.0" encoding="utf-8"?>
<ds:datastoreItem xmlns:ds="http://schemas.openxmlformats.org/officeDocument/2006/customXml" ds:itemID="{D999E2DE-E918-48B2-A4F3-A5330806388A}">
  <ds:schemaRefs/>
</ds:datastoreItem>
</file>

<file path=customXml/itemProps75.xml><?xml version="1.0" encoding="utf-8"?>
<ds:datastoreItem xmlns:ds="http://schemas.openxmlformats.org/officeDocument/2006/customXml" ds:itemID="{4ECE5ABF-982E-4601-99A6-0B203AB76289}">
  <ds:schemaRefs/>
</ds:datastoreItem>
</file>

<file path=customXml/itemProps76.xml><?xml version="1.0" encoding="utf-8"?>
<ds:datastoreItem xmlns:ds="http://schemas.openxmlformats.org/officeDocument/2006/customXml" ds:itemID="{FCF5B87E-CDFF-450E-B911-5214C58E8266}">
  <ds:schemaRefs/>
</ds:datastoreItem>
</file>

<file path=customXml/itemProps77.xml><?xml version="1.0" encoding="utf-8"?>
<ds:datastoreItem xmlns:ds="http://schemas.openxmlformats.org/officeDocument/2006/customXml" ds:itemID="{8C0509FC-CC6F-4500-80C4-C567A4080180}">
  <ds:schemaRefs/>
</ds:datastoreItem>
</file>

<file path=customXml/itemProps78.xml><?xml version="1.0" encoding="utf-8"?>
<ds:datastoreItem xmlns:ds="http://schemas.openxmlformats.org/officeDocument/2006/customXml" ds:itemID="{CEFFB6AF-4CD8-47EA-B497-08CD6AB18CCD}">
  <ds:schemaRefs/>
</ds:datastoreItem>
</file>

<file path=customXml/itemProps79.xml><?xml version="1.0" encoding="utf-8"?>
<ds:datastoreItem xmlns:ds="http://schemas.openxmlformats.org/officeDocument/2006/customXml" ds:itemID="{AB736D22-DF34-4FD1-B5C5-2FAFD6C880C4}">
  <ds:schemaRefs/>
</ds:datastoreItem>
</file>

<file path=customXml/itemProps8.xml><?xml version="1.0" encoding="utf-8"?>
<ds:datastoreItem xmlns:ds="http://schemas.openxmlformats.org/officeDocument/2006/customXml" ds:itemID="{C42285EE-C444-4C25-86D7-DE55CB90AAF9}">
  <ds:schemaRefs/>
</ds:datastoreItem>
</file>

<file path=customXml/itemProps80.xml><?xml version="1.0" encoding="utf-8"?>
<ds:datastoreItem xmlns:ds="http://schemas.openxmlformats.org/officeDocument/2006/customXml" ds:itemID="{83232332-2E1C-468B-81A8-42C0D320DA4B}">
  <ds:schemaRefs/>
</ds:datastoreItem>
</file>

<file path=customXml/itemProps81.xml><?xml version="1.0" encoding="utf-8"?>
<ds:datastoreItem xmlns:ds="http://schemas.openxmlformats.org/officeDocument/2006/customXml" ds:itemID="{9EEF3C9F-97F5-4DD2-8B3A-8D6C3D84402A}">
  <ds:schemaRefs/>
</ds:datastoreItem>
</file>

<file path=customXml/itemProps82.xml><?xml version="1.0" encoding="utf-8"?>
<ds:datastoreItem xmlns:ds="http://schemas.openxmlformats.org/officeDocument/2006/customXml" ds:itemID="{80A7CA33-17BB-4FED-A157-49CDBA1405EC}">
  <ds:schemaRefs/>
</ds:datastoreItem>
</file>

<file path=customXml/itemProps83.xml><?xml version="1.0" encoding="utf-8"?>
<ds:datastoreItem xmlns:ds="http://schemas.openxmlformats.org/officeDocument/2006/customXml" ds:itemID="{58C4418B-E7CE-423B-ADBF-49183F03724F}">
  <ds:schemaRefs/>
</ds:datastoreItem>
</file>

<file path=customXml/itemProps84.xml><?xml version="1.0" encoding="utf-8"?>
<ds:datastoreItem xmlns:ds="http://schemas.openxmlformats.org/officeDocument/2006/customXml" ds:itemID="{17DDA0EE-7A66-4A99-BEDB-4C7CF6B0CD2E}">
  <ds:schemaRefs/>
</ds:datastoreItem>
</file>

<file path=customXml/itemProps85.xml><?xml version="1.0" encoding="utf-8"?>
<ds:datastoreItem xmlns:ds="http://schemas.openxmlformats.org/officeDocument/2006/customXml" ds:itemID="{6D930770-FF02-476C-8589-1EF63ACA3900}">
  <ds:schemaRefs/>
</ds:datastoreItem>
</file>

<file path=customXml/itemProps86.xml><?xml version="1.0" encoding="utf-8"?>
<ds:datastoreItem xmlns:ds="http://schemas.openxmlformats.org/officeDocument/2006/customXml" ds:itemID="{FC5F109D-9FA3-44EC-8BDF-E9F64428A347}">
  <ds:schemaRefs/>
</ds:datastoreItem>
</file>

<file path=customXml/itemProps87.xml><?xml version="1.0" encoding="utf-8"?>
<ds:datastoreItem xmlns:ds="http://schemas.openxmlformats.org/officeDocument/2006/customXml" ds:itemID="{82CD84DF-1E21-4E82-A2D5-2CD494866EFF}">
  <ds:schemaRefs/>
</ds:datastoreItem>
</file>

<file path=customXml/itemProps88.xml><?xml version="1.0" encoding="utf-8"?>
<ds:datastoreItem xmlns:ds="http://schemas.openxmlformats.org/officeDocument/2006/customXml" ds:itemID="{A8BF5AD2-1A99-414D-B321-B32A59E32BB0}">
  <ds:schemaRefs/>
</ds:datastoreItem>
</file>

<file path=customXml/itemProps89.xml><?xml version="1.0" encoding="utf-8"?>
<ds:datastoreItem xmlns:ds="http://schemas.openxmlformats.org/officeDocument/2006/customXml" ds:itemID="{8536A02C-4507-43BB-9549-D55A2A41EFC4}">
  <ds:schemaRefs/>
</ds:datastoreItem>
</file>

<file path=customXml/itemProps9.xml><?xml version="1.0" encoding="utf-8"?>
<ds:datastoreItem xmlns:ds="http://schemas.openxmlformats.org/officeDocument/2006/customXml" ds:itemID="{14166301-59D8-4DB7-B565-B41D2EECA7B3}">
  <ds:schemaRefs/>
</ds:datastoreItem>
</file>

<file path=customXml/itemProps90.xml><?xml version="1.0" encoding="utf-8"?>
<ds:datastoreItem xmlns:ds="http://schemas.openxmlformats.org/officeDocument/2006/customXml" ds:itemID="{4042198F-658C-4EFF-B39B-8DD63AD1011A}">
  <ds:schemaRefs/>
</ds:datastoreItem>
</file>

<file path=customXml/itemProps91.xml><?xml version="1.0" encoding="utf-8"?>
<ds:datastoreItem xmlns:ds="http://schemas.openxmlformats.org/officeDocument/2006/customXml" ds:itemID="{EE86E383-DEC0-41B9-9622-52325CA914E0}">
  <ds:schemaRefs/>
</ds:datastoreItem>
</file>

<file path=customXml/itemProps92.xml><?xml version="1.0" encoding="utf-8"?>
<ds:datastoreItem xmlns:ds="http://schemas.openxmlformats.org/officeDocument/2006/customXml" ds:itemID="{0824CAC7-EF3D-4236-B664-02F85CD30EEF}">
  <ds:schemaRefs/>
</ds:datastoreItem>
</file>

<file path=customXml/itemProps93.xml><?xml version="1.0" encoding="utf-8"?>
<ds:datastoreItem xmlns:ds="http://schemas.openxmlformats.org/officeDocument/2006/customXml" ds:itemID="{777F0346-A312-41A1-94CF-B64EEEB4B841}">
  <ds:schemaRefs/>
</ds:datastoreItem>
</file>

<file path=customXml/itemProps94.xml><?xml version="1.0" encoding="utf-8"?>
<ds:datastoreItem xmlns:ds="http://schemas.openxmlformats.org/officeDocument/2006/customXml" ds:itemID="{D104B189-7A9C-4651-B206-1885E76497C3}">
  <ds:schemaRefs/>
</ds:datastoreItem>
</file>

<file path=customXml/itemProps95.xml><?xml version="1.0" encoding="utf-8"?>
<ds:datastoreItem xmlns:ds="http://schemas.openxmlformats.org/officeDocument/2006/customXml" ds:itemID="{8ABE84E0-F2E7-4FCD-8FCA-55E9EF062D2F}">
  <ds:schemaRefs/>
</ds:datastoreItem>
</file>

<file path=customXml/itemProps96.xml><?xml version="1.0" encoding="utf-8"?>
<ds:datastoreItem xmlns:ds="http://schemas.openxmlformats.org/officeDocument/2006/customXml" ds:itemID="{B2FB7AFC-4FDD-422C-9101-5DAD022852F4}">
  <ds:schemaRefs/>
</ds:datastoreItem>
</file>

<file path=customXml/itemProps97.xml><?xml version="1.0" encoding="utf-8"?>
<ds:datastoreItem xmlns:ds="http://schemas.openxmlformats.org/officeDocument/2006/customXml" ds:itemID="{A16216BF-9458-4DBE-B420-8D2F3D757F85}">
  <ds:schemaRefs/>
</ds:datastoreItem>
</file>

<file path=customXml/itemProps98.xml><?xml version="1.0" encoding="utf-8"?>
<ds:datastoreItem xmlns:ds="http://schemas.openxmlformats.org/officeDocument/2006/customXml" ds:itemID="{08B43F03-8D6B-4AE6-BCC9-3F02D70F307D}">
  <ds:schemaRefs/>
</ds:datastoreItem>
</file>

<file path=customXml/itemProps99.xml><?xml version="1.0" encoding="utf-8"?>
<ds:datastoreItem xmlns:ds="http://schemas.openxmlformats.org/officeDocument/2006/customXml" ds:itemID="{43725524-7A98-40E6-90E4-F1CD20FFE5F8}">
  <ds:schemaRefs/>
</ds:datastoreItem>
</file>

<file path=docProps/app.xml><?xml version="1.0" encoding="utf-8"?>
<Properties xmlns="http://schemas.openxmlformats.org/officeDocument/2006/extended-properties" xmlns:vt="http://schemas.openxmlformats.org/officeDocument/2006/docPropsVTypes">
  <Template>主题1</Template>
  <TotalTime>123</TotalTime>
  <Words>7113</Words>
  <Application>Microsoft Office PowerPoint</Application>
  <PresentationFormat>自定义</PresentationFormat>
  <Paragraphs>1212</Paragraphs>
  <Slides>164</Slides>
  <Notes>163</Notes>
  <HiddenSlides>0</HiddenSlides>
  <MMClips>0</MMClips>
  <ScaleCrop>false</ScaleCrop>
  <HeadingPairs>
    <vt:vector size="4" baseType="variant">
      <vt:variant>
        <vt:lpstr>主题</vt:lpstr>
      </vt:variant>
      <vt:variant>
        <vt:i4>1</vt:i4>
      </vt:variant>
      <vt:variant>
        <vt:lpstr>幻灯片标题</vt:lpstr>
      </vt:variant>
      <vt:variant>
        <vt:i4>164</vt:i4>
      </vt:variant>
    </vt:vector>
  </HeadingPairs>
  <TitlesOfParts>
    <vt:vector size="165" baseType="lpstr">
      <vt:lpstr>主题1</vt:lpstr>
      <vt:lpstr>高考语文 (江苏省专用)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276</cp:revision>
  <dcterms:modified xsi:type="dcterms:W3CDTF">2019-03-06T07:56:16Z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