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4" r:id="rId2"/>
    <p:sldId id="263" r:id="rId3"/>
    <p:sldId id="264" r:id="rId4"/>
    <p:sldId id="355" r:id="rId5"/>
    <p:sldId id="267" r:id="rId6"/>
    <p:sldId id="358" r:id="rId7"/>
    <p:sldId id="359" r:id="rId8"/>
    <p:sldId id="360" r:id="rId9"/>
    <p:sldId id="361" r:id="rId10"/>
    <p:sldId id="362" r:id="rId11"/>
    <p:sldId id="363" r:id="rId12"/>
    <p:sldId id="364" r:id="rId13"/>
    <p:sldId id="365" r:id="rId14"/>
    <p:sldId id="366" r:id="rId15"/>
    <p:sldId id="352" r:id="rId16"/>
    <p:sldId id="356" r:id="rId17"/>
    <p:sldId id="357" r:id="rId18"/>
    <p:sldId id="265" r:id="rId19"/>
    <p:sldId id="367" r:id="rId20"/>
    <p:sldId id="368" r:id="rId21"/>
    <p:sldId id="266" r:id="rId22"/>
    <p:sldId id="369" r:id="rId23"/>
    <p:sldId id="370" r:id="rId24"/>
    <p:sldId id="371" r:id="rId25"/>
    <p:sldId id="372" r:id="rId26"/>
    <p:sldId id="373"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5.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15.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15.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15.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package" Target="../embeddings/Microsoft_Office_Word___11.docx"/><Relationship Id="rId5" Type="http://schemas.openxmlformats.org/officeDocument/2006/relationships/slide" Target="slide15.xml"/><Relationship Id="rId4"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package" Target="../embeddings/Microsoft_Office_Word___12.docx"/><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package" Target="../embeddings/Microsoft_Office_Word___13.docx"/><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14.vml"/><Relationship Id="rId5" Type="http://schemas.openxmlformats.org/officeDocument/2006/relationships/package" Target="../embeddings/Microsoft_Office_Word___14.docx"/><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15.vml"/><Relationship Id="rId5" Type="http://schemas.openxmlformats.org/officeDocument/2006/relationships/package" Target="../embeddings/Microsoft_Office_Word___15.docx"/><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5.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5.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5.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5.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5.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5.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诺贝尔和平奖颁奖演说</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06708740"/>
              </p:ext>
            </p:extLst>
          </p:nvPr>
        </p:nvGraphicFramePr>
        <p:xfrm>
          <a:off x="455405" y="1556792"/>
          <a:ext cx="8128000" cy="4925865"/>
        </p:xfrm>
        <a:graphic>
          <a:graphicData uri="http://schemas.openxmlformats.org/presentationml/2006/ole">
            <p:oleObj spid="_x0000_s7192" name="文档" r:id="rId6" imgW="3998108" imgH="2422595" progId="Word.Document.12">
              <p:embed/>
            </p:oleObj>
          </a:graphicData>
        </a:graphic>
      </p:graphicFrame>
    </p:spTree>
    <p:extLst>
      <p:ext uri="{BB962C8B-B14F-4D97-AF65-F5344CB8AC3E}">
        <p14:creationId xmlns:p14="http://schemas.microsoft.com/office/powerpoint/2010/main" xmlns="" val="3219843238"/>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394333991"/>
              </p:ext>
            </p:extLst>
          </p:nvPr>
        </p:nvGraphicFramePr>
        <p:xfrm>
          <a:off x="454593" y="1484784"/>
          <a:ext cx="7959725" cy="5661025"/>
        </p:xfrm>
        <a:graphic>
          <a:graphicData uri="http://schemas.openxmlformats.org/presentationml/2006/ole">
            <p:oleObj spid="_x0000_s8217" name="文档" r:id="rId6" imgW="6961336" imgH="4988822" progId="Word.Document.12">
              <p:embed/>
            </p:oleObj>
          </a:graphicData>
        </a:graphic>
      </p:graphicFrame>
    </p:spTree>
    <p:extLst>
      <p:ext uri="{BB962C8B-B14F-4D97-AF65-F5344CB8AC3E}">
        <p14:creationId xmlns:p14="http://schemas.microsoft.com/office/powerpoint/2010/main" xmlns="" val="2673559971"/>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00891047"/>
              </p:ext>
            </p:extLst>
          </p:nvPr>
        </p:nvGraphicFramePr>
        <p:xfrm>
          <a:off x="323528" y="1484784"/>
          <a:ext cx="8128000" cy="5226066"/>
        </p:xfrm>
        <a:graphic>
          <a:graphicData uri="http://schemas.openxmlformats.org/presentationml/2006/ole">
            <p:oleObj spid="_x0000_s9240" name="文档" r:id="rId6" imgW="3998108" imgH="2570748" progId="Word.Document.12">
              <p:embed/>
            </p:oleObj>
          </a:graphicData>
        </a:graphic>
      </p:graphicFrame>
    </p:spTree>
    <p:extLst>
      <p:ext uri="{BB962C8B-B14F-4D97-AF65-F5344CB8AC3E}">
        <p14:creationId xmlns:p14="http://schemas.microsoft.com/office/powerpoint/2010/main" xmlns="" val="713955027"/>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815658818"/>
              </p:ext>
            </p:extLst>
          </p:nvPr>
        </p:nvGraphicFramePr>
        <p:xfrm>
          <a:off x="124559" y="1340768"/>
          <a:ext cx="8767921" cy="6897688"/>
        </p:xfrm>
        <a:graphic>
          <a:graphicData uri="http://schemas.openxmlformats.org/presentationml/2006/ole">
            <p:oleObj spid="_x0000_s10264" name="文档" r:id="rId6" imgW="10625159" imgH="8368661" progId="Word.Document.12">
              <p:embed/>
            </p:oleObj>
          </a:graphicData>
        </a:graphic>
      </p:graphicFrame>
    </p:spTree>
    <p:extLst>
      <p:ext uri="{BB962C8B-B14F-4D97-AF65-F5344CB8AC3E}">
        <p14:creationId xmlns:p14="http://schemas.microsoft.com/office/powerpoint/2010/main" xmlns="" val="3209470473"/>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18090804"/>
              </p:ext>
            </p:extLst>
          </p:nvPr>
        </p:nvGraphicFramePr>
        <p:xfrm>
          <a:off x="492187" y="1484784"/>
          <a:ext cx="8128000" cy="4925865"/>
        </p:xfrm>
        <a:graphic>
          <a:graphicData uri="http://schemas.openxmlformats.org/presentationml/2006/ole">
            <p:oleObj spid="_x0000_s11288" name="文档" r:id="rId6" imgW="3998108" imgH="2422595" progId="Word.Document.12">
              <p:embed/>
            </p:oleObj>
          </a:graphicData>
        </a:graphic>
      </p:graphicFrame>
    </p:spTree>
    <p:extLst>
      <p:ext uri="{BB962C8B-B14F-4D97-AF65-F5344CB8AC3E}">
        <p14:creationId xmlns:p14="http://schemas.microsoft.com/office/powerpoint/2010/main" xmlns="" val="3303007266"/>
      </p:ext>
    </p:extLst>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508000" y="1374315"/>
            <a:ext cx="8128000" cy="4935005"/>
          </a:xfrm>
          <a:prstGeom prst="rect">
            <a:avLst/>
          </a:prstGeom>
        </p:spPr>
        <p:txBody>
          <a:bodyPr>
            <a:spAutoFit/>
          </a:bodyPr>
          <a:lstStyle/>
          <a:p>
            <a:pPr algn="ctr">
              <a:lnSpc>
                <a:spcPct val="120000"/>
              </a:lnSpc>
              <a:spcAft>
                <a:spcPts val="0"/>
              </a:spcAf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思想深刻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以情动人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本文是一篇颁奖词。作为一种常见的演说形式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颁奖演说一般要阐明授奖的缘由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特别是像诺贝尔和平奖这样为全球瞩目的最高级别的奖项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颁奖者负有向全世界人民陈述授奖理由的重任。这篇演讲词站在世界和平与人类发展的高度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全面而公正地评价了特里萨修女的伟大贡献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阐明诺贝尔和平奖的宗旨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指出她正是这一奖项当之无愧的获选人。这篇演讲词篇幅较长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但其特点也相当突出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主要有以下两点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其一是深刻的思想性。一篇好的演讲词不能只靠辞藻与文采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而必须给读者以思想的启迪与心灵感悟。在演讲过程中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演讲者始终站在世界和平与人类发展的立场上来评价特里萨修女工作的意义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立意高远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言辞得体。</a:t>
            </a:r>
            <a:endParaRPr lang="zh-CN" altLang="en-US" sz="2200" dirty="0"/>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6" name="矩形 5"/>
          <p:cNvSpPr>
            <a:spLocks noChangeAspect="1"/>
          </p:cNvSpPr>
          <p:nvPr/>
        </p:nvSpPr>
        <p:spPr>
          <a:xfrm>
            <a:off x="508000" y="1873030"/>
            <a:ext cx="8128000" cy="3716210"/>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在文章的第一部分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演讲者立足于时代背景揭示特里萨修女荣获</a:t>
            </a:r>
            <a:r>
              <a:rPr lang="en-US" altLang="zh-CN" sz="2200" dirty="0">
                <a:solidFill>
                  <a:srgbClr val="000000"/>
                </a:solidFill>
                <a:latin typeface="Times New Roman" panose="02020603050405020304" pitchFamily="18" charset="0"/>
              </a:rPr>
              <a:t>1979</a:t>
            </a:r>
            <a:r>
              <a:rPr lang="zh-CN" altLang="zh-CN" sz="2200" dirty="0">
                <a:solidFill>
                  <a:srgbClr val="000000"/>
                </a:solidFill>
                <a:latin typeface="Times New Roman" panose="02020603050405020304" pitchFamily="18" charset="0"/>
                <a:cs typeface="Times New Roman" panose="02020603050405020304" pitchFamily="18" charset="0"/>
              </a:rPr>
              <a:t>年诺贝尔和平奖的原因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高屋建瓴地阐明特里萨修女的意义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肯定她的精神是时代的需要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是人类社会和平与健康发展的需要。在文章的第三部分中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桑内斯代表诺贝尔委员会又阐明了特里萨修女对当今世界的巨大意义。他指出并不是这些统计数字打动了委员会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贯注在她们工作中的精神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。他指出特里萨修女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工作的标志就是对个人、对个人的价值和尊严的尊重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。这无疑是对特里萨修女一生工作与精神的最精当、最深刻的概括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也充分体现了演讲者对特里萨精神的深刻认识。</a:t>
            </a:r>
            <a:endParaRPr lang="zh-CN" altLang="en-US" sz="2200" dirty="0"/>
          </a:p>
        </p:txBody>
      </p:sp>
    </p:spTree>
    <p:extLst>
      <p:ext uri="{BB962C8B-B14F-4D97-AF65-F5344CB8AC3E}">
        <p14:creationId xmlns:p14="http://schemas.microsoft.com/office/powerpoint/2010/main" xmlns="" val="714402170"/>
      </p:ext>
    </p:extLst>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508000" y="1395731"/>
            <a:ext cx="8128000" cy="4913589"/>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其二是演讲者善于运用描述、阐释等多种演讲技法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增强了演讲的感染力与可信度。在文章的第二部分中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演讲词追述了特里萨修女加入爱尔兰洛雷托修道会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继而去印度加尔各答贫民区做慈善工作的经过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描述了她在当地最贫困、最悲惨的穷人之间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无私地为他们提供帮助的情景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给听众以深深的感染。在演讲的第三部分中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他详细阐释了特里萨修女精神的具体内涵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那就是对所有人的尊重和热诚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不分尊卑、贫富、贵贱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即使最孤独的人和最悲惨的人、临死的贫民、被抛弃的麻风病患者、挣扎在死亡线上的人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也同样有尊严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同样需要理解与关爱。正是这些基于对特里萨精神深刻理解的阐释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使特里萨修女的精神内涵更加清晰地呈现在听众面前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使她被世界的人民尊敬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使人们觉得这位伟大的女性接受这一奖项当之无愧。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31343372"/>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87163762"/>
              </p:ext>
            </p:extLst>
          </p:nvPr>
        </p:nvGraphicFramePr>
        <p:xfrm>
          <a:off x="467544" y="1340768"/>
          <a:ext cx="8128000" cy="5571457"/>
        </p:xfrm>
        <a:graphic>
          <a:graphicData uri="http://schemas.openxmlformats.org/presentationml/2006/ole">
            <p:oleObj spid="_x0000_s12312" name="文档" r:id="rId5" imgW="3998108" imgH="273975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865947401"/>
              </p:ext>
            </p:extLst>
          </p:nvPr>
        </p:nvGraphicFramePr>
        <p:xfrm>
          <a:off x="496077" y="1556792"/>
          <a:ext cx="8066087" cy="6224588"/>
        </p:xfrm>
        <a:graphic>
          <a:graphicData uri="http://schemas.openxmlformats.org/presentationml/2006/ole">
            <p:oleObj spid="_x0000_s14359" name="文档" r:id="rId5" imgW="6365452" imgH="4926813" progId="Word.Document.12">
              <p:embed/>
            </p:oleObj>
          </a:graphicData>
        </a:graphic>
      </p:graphicFrame>
    </p:spTree>
    <p:extLst>
      <p:ext uri="{BB962C8B-B14F-4D97-AF65-F5344CB8AC3E}">
        <p14:creationId xmlns:p14="http://schemas.microsoft.com/office/powerpoint/2010/main" xmlns="" val="166966323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00329"/>
          </a:xfrm>
          <a:prstGeom prst="rect">
            <a:avLst/>
          </a:prstGeom>
        </p:spPr>
        <p:txBody>
          <a:bodyPr>
            <a:spAutoFit/>
          </a:bodyPr>
          <a:lstStyle/>
          <a:p>
            <a:r>
              <a:rPr lang="zh-CN" altLang="zh-CN" sz="2400" b="1" dirty="0"/>
              <a:t>课前</a:t>
            </a:r>
            <a:r>
              <a:rPr lang="en-US" altLang="zh-CN" sz="2400" dirty="0"/>
              <a:t>3</a:t>
            </a:r>
            <a:r>
              <a:rPr lang="zh-CN" altLang="zh-CN" sz="2400" b="1" dirty="0"/>
              <a:t>分钟演讲小题目</a:t>
            </a:r>
            <a:r>
              <a:rPr lang="en-US" altLang="zh-CN" sz="2400" dirty="0"/>
              <a:t>:</a:t>
            </a:r>
            <a:endParaRPr lang="zh-CN" altLang="zh-CN" sz="2400" dirty="0"/>
          </a:p>
          <a:p>
            <a:r>
              <a:rPr lang="zh-CN" altLang="zh-CN" sz="2400" dirty="0"/>
              <a:t>假如你被评为班级</a:t>
            </a:r>
            <a:r>
              <a:rPr lang="en-US" altLang="zh-CN" sz="2400" dirty="0"/>
              <a:t>“</a:t>
            </a:r>
            <a:r>
              <a:rPr lang="zh-CN" altLang="zh-CN" sz="2400" dirty="0"/>
              <a:t>爱心之星</a:t>
            </a:r>
            <a:r>
              <a:rPr lang="en-US" altLang="zh-CN" sz="2400" dirty="0"/>
              <a:t>”</a:t>
            </a:r>
            <a:r>
              <a:rPr lang="zh-CN" altLang="zh-CN" sz="2400" dirty="0"/>
              <a:t>并将接受老师奖励</a:t>
            </a:r>
            <a:r>
              <a:rPr lang="en-US" altLang="zh-CN" sz="2400" dirty="0"/>
              <a:t>,</a:t>
            </a:r>
            <a:r>
              <a:rPr lang="zh-CN" altLang="zh-CN" sz="2400" dirty="0"/>
              <a:t>请准备</a:t>
            </a:r>
            <a:r>
              <a:rPr lang="en-US" altLang="zh-CN" sz="2400" dirty="0"/>
              <a:t>“</a:t>
            </a:r>
            <a:r>
              <a:rPr lang="zh-CN" altLang="zh-CN" sz="2400" dirty="0"/>
              <a:t>获奖感言</a:t>
            </a:r>
            <a:r>
              <a:rPr lang="en-US" altLang="zh-CN" sz="2400" dirty="0"/>
              <a:t>”,</a:t>
            </a:r>
            <a:r>
              <a:rPr lang="zh-CN" altLang="zh-CN" sz="2400" dirty="0"/>
              <a:t>并在学习本课前向全班同学做</a:t>
            </a:r>
            <a:r>
              <a:rPr lang="en-US" altLang="zh-CN" sz="2400" dirty="0"/>
              <a:t>3</a:t>
            </a:r>
            <a:r>
              <a:rPr lang="zh-CN" altLang="zh-CN" sz="2400" dirty="0"/>
              <a:t>分钟左右的演讲。</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79049740"/>
              </p:ext>
            </p:extLst>
          </p:nvPr>
        </p:nvGraphicFramePr>
        <p:xfrm>
          <a:off x="481013" y="1336675"/>
          <a:ext cx="7983537" cy="5721350"/>
        </p:xfrm>
        <a:graphic>
          <a:graphicData uri="http://schemas.openxmlformats.org/presentationml/2006/ole">
            <p:oleObj spid="_x0000_s15383" name="文档" r:id="rId5" imgW="4647967" imgH="3316190" progId="Word.Document.12">
              <p:embed/>
            </p:oleObj>
          </a:graphicData>
        </a:graphic>
      </p:graphicFrame>
    </p:spTree>
    <p:extLst>
      <p:ext uri="{BB962C8B-B14F-4D97-AF65-F5344CB8AC3E}">
        <p14:creationId xmlns:p14="http://schemas.microsoft.com/office/powerpoint/2010/main" xmlns="" val="10956339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76063"/>
            <a:ext cx="8128000" cy="4561249"/>
          </a:xfrm>
          <a:prstGeom prst="rect">
            <a:avLst/>
          </a:prstGeom>
        </p:spPr>
        <p:txBody>
          <a:bodyPr>
            <a:spAutoFit/>
          </a:bodyPr>
          <a:lstStyle/>
          <a:p>
            <a:pPr>
              <a:lnSpc>
                <a:spcPct val="120000"/>
              </a:lnSpc>
              <a:spcAft>
                <a:spcPts val="0"/>
              </a:spcAf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感恩教育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的评论文章中的一段文字。请根据上下文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补写画线处的内容。要求紧扣主题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每处不超过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不少学校开展的感恩教育活动都是要求学生给父母洗一次脚。这引发了有关人士的质疑</a:t>
            </a:r>
            <a:r>
              <a:rPr lang="en-US" altLang="zh-CN" sz="2200" dirty="0">
                <a:solidFill>
                  <a:srgbClr val="000000"/>
                </a:solidFill>
                <a:latin typeface="Times New Roman" panose="02020603050405020304" pitchFamily="18" charset="0"/>
              </a:rPr>
              <a:t>:</a:t>
            </a:r>
            <a:r>
              <a:rPr lang="zh-CN" altLang="zh-CN" sz="2200" dirty="0">
                <a:solidFill>
                  <a:srgbClr val="000000"/>
                </a:solidFill>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中华民族是一个有着数千年文明史的伟大民族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知恩图报是我们的传统美德。</a:t>
            </a:r>
            <a:r>
              <a:rPr lang="zh-CN" altLang="zh-CN" sz="2200" dirty="0">
                <a:solidFill>
                  <a:srgbClr val="000000"/>
                </a:solidFill>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无疑是正确的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如果不考虑学生的年龄以及生理与心理的差异和特点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只是简单地采取</a:t>
            </a:r>
            <a:r>
              <a:rPr lang="zh-CN" altLang="zh-CN" sz="2200" dirty="0">
                <a:solidFill>
                  <a:srgbClr val="000000"/>
                </a:solidFill>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恐怕不但达不到预期的教育效果</a:t>
            </a:r>
            <a:r>
              <a:rPr lang="en-US" altLang="zh-CN" sz="2200" dirty="0" smtClean="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38462"/>
            <a:ext cx="8128000" cy="3694794"/>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NEU-BZ-S92"/>
                <a:cs typeface="宋体" panose="02010600030101010101" pitchFamily="2" charset="-122"/>
              </a:rPr>
              <a:t>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。感恩教育是一项长期的工作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而且牵涉到很多方面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它需要</a:t>
            </a:r>
            <a:r>
              <a:rPr lang="zh-CN" altLang="zh-CN" sz="2200" dirty="0">
                <a:solidFill>
                  <a:srgbClr val="000000"/>
                </a:solidFill>
                <a:latin typeface="NEU-BZ-S92"/>
                <a:cs typeface="宋体" panose="02010600030101010101" pitchFamily="2" charset="-122"/>
              </a:rPr>
              <a:t>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本题就是要根据上下文补写中间空出的语句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一是要注意上下文意思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做到语意连贯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感恩教育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做到中心明确。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难道感恩就只是给父母洗脚吗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学校对学生进行感恩教育　</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的模式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反而会使学生产生抵触情绪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学校、家长和社会的共同努力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7324555"/>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中央电视台一年一度举办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人物评选活动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每年都有这样一群人感动着中国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感动着我们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有人由此触发灵感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以深情的目光回望我们这个泱泱大国五千年的文明史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推选了孔子、屈原、司马迁、李白、辛弃疾、关汉卿、鲁迅等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的历史人物。请你依据高中课本相关内容和自己对他们的了解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从上述人物中选出一位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为其拟写一则颁奖词。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讲究文采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评价准确得体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庄子【颁奖词】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九万里豪情荡漾于三千里海水之上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悲天悯人的赤子之心光耀日月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曳尾涂中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逍遥尘世。他有蛇的冷酷犀利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更有鸽子的温柔宽仁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踌躇满志却又似是而非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螳臂当车却又游刃有余。一部《庄子》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深邃宏阔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那满纸荒唐言中的一把辛酸泪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那充满血泪的怪诞与孤傲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怎能不令我们悚然面对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肃然起敬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油然生爱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660124"/>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7370"/>
            <a:ext cx="8128000" cy="378565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400" dirty="0"/>
              <a:t>【</a:t>
            </a:r>
            <a:r>
              <a:rPr lang="zh-CN" altLang="zh-CN" sz="2200"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演讲尝试】</a:t>
            </a:r>
            <a:r>
              <a:rPr lang="zh-CN" altLang="zh-CN" sz="2200" dirty="0" smtClean="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下面是两段以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为话题的演讲文字和一些有关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的名人名言。请选出合适的名言放在这两段文字中合适的位置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使之成为两段多处采用引用手法的思想深刻的演讲稿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并面对同学进行演讲。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二字是神圣的。爱国是一种崇高的感情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是一个民族精神财富中最珍贵的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它具有巨大的向心力和凝聚力。爱国的感情在一切感情之上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它是一种纽带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一种号令。不讲爱国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国家将是一盘散沙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没有爱国主义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就不可能抵御外侮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国家会一击就破。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4798378"/>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就意味着国家的利益高于一切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就意味着无条件地服从国家的召唤。当我们在巨大的个人利益诱惑面前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当我们通过自身努力学有所成之时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当国家面临生死存亡关头时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我们千万别忘了我们的国家。我们要用生命和汗水捍卫我们国家的尊严。如果因为一己私利而损害了国家利益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其人将成为历史的罪人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永远遭人唾弃。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有关名言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利于国者爱之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害于国者恶之。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晏婴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常思奋不顾身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而殉国家之急。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爱国如饥渴。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班固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忧国忘家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捐躯济难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忠臣之忠也。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欲安其家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必先安于国。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武则天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位卑未敢忘忧国。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3645173"/>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375370676"/>
              </p:ext>
            </p:extLst>
          </p:nvPr>
        </p:nvGraphicFramePr>
        <p:xfrm>
          <a:off x="481810" y="1844824"/>
          <a:ext cx="8128000" cy="4026992"/>
        </p:xfrm>
        <a:graphic>
          <a:graphicData uri="http://schemas.openxmlformats.org/presentationml/2006/ole">
            <p:oleObj spid="_x0000_s13345" name="文档" r:id="rId5" imgW="3836183" imgH="1900103" progId="Word.Document.12">
              <p:embed/>
            </p:oleObj>
          </a:graphicData>
        </a:graphic>
      </p:graphicFrame>
    </p:spTree>
    <p:extLst>
      <p:ext uri="{BB962C8B-B14F-4D97-AF65-F5344CB8AC3E}">
        <p14:creationId xmlns:p14="http://schemas.microsoft.com/office/powerpoint/2010/main" xmlns="" val="1559238173"/>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1101117"/>
              </p:ext>
            </p:extLst>
          </p:nvPr>
        </p:nvGraphicFramePr>
        <p:xfrm>
          <a:off x="1213323" y="1671248"/>
          <a:ext cx="6717355" cy="1901768"/>
        </p:xfrm>
        <a:graphic>
          <a:graphicData uri="http://schemas.openxmlformats.org/presentationml/2006/ole">
            <p:oleObj spid="_x0000_s1048" name="文档" r:id="rId6" imgW="3836183" imgH="1085978" progId="Word.Document.12">
              <p:embed/>
            </p:oleObj>
          </a:graphicData>
        </a:graphic>
      </p:graphicFrame>
      <p:sp>
        <p:nvSpPr>
          <p:cNvPr id="3" name="矩形 2"/>
          <p:cNvSpPr>
            <a:spLocks noChangeAspect="1"/>
          </p:cNvSpPr>
          <p:nvPr/>
        </p:nvSpPr>
        <p:spPr>
          <a:xfrm>
            <a:off x="467544" y="3573016"/>
            <a:ext cx="8128000" cy="2497415"/>
          </a:xfrm>
          <a:prstGeom prst="rect">
            <a:avLst/>
          </a:prstGeom>
        </p:spPr>
        <p:txBody>
          <a:bodyPr>
            <a:spAutoFit/>
          </a:bodyPr>
          <a:lstStyle/>
          <a:p>
            <a:pPr>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特里萨修女</a:t>
            </a:r>
            <a:r>
              <a:rPr lang="en-US" altLang="zh-CN" sz="2200" dirty="0">
                <a:solidFill>
                  <a:srgbClr val="000000"/>
                </a:solidFill>
                <a:latin typeface="Times New Roman" panose="02020603050405020304" pitchFamily="18" charset="0"/>
                <a:cs typeface="Times New Roman" panose="02020603050405020304" pitchFamily="18" charset="0"/>
              </a:rPr>
              <a:t>(1910—1997),</a:t>
            </a:r>
            <a:r>
              <a:rPr lang="zh-CN" altLang="zh-CN" sz="2200" dirty="0">
                <a:solidFill>
                  <a:srgbClr val="000000"/>
                </a:solidFill>
                <a:latin typeface="Times New Roman" panose="02020603050405020304" pitchFamily="18" charset="0"/>
                <a:cs typeface="Times New Roman" panose="02020603050405020304" pitchFamily="18" charset="0"/>
              </a:rPr>
              <a:t>出生于南斯拉夫的阿尔巴尼亚后裔。</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岁时萌生了做修女的愿望</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岁远赴印度受训成为修女</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cs typeface="Times New Roman" panose="02020603050405020304" pitchFamily="18" charset="0"/>
              </a:rPr>
              <a:t>岁发终身誓愿并升任女修道院院长。自</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cs typeface="Times New Roman" panose="02020603050405020304" pitchFamily="18" charset="0"/>
              </a:rPr>
              <a:t>岁起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她开始了在加尔各答贫民窟为赤贫者、濒死者、弃婴、麻风病人服务的生涯。</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慈善传教士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修道会。她获得过多个国际性奖项</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cs typeface="Times New Roman" panose="02020603050405020304" pitchFamily="18" charset="0"/>
              </a:rPr>
              <a:t>年获诺贝尔</a:t>
            </a:r>
            <a:r>
              <a:rPr lang="zh-CN" altLang="zh-CN" sz="2200" dirty="0" smtClean="0">
                <a:solidFill>
                  <a:srgbClr val="000000"/>
                </a:solidFill>
                <a:latin typeface="Times New Roman" panose="02020603050405020304" pitchFamily="18" charset="0"/>
                <a:cs typeface="Times New Roman" panose="02020603050405020304" pitchFamily="18" charset="0"/>
              </a:rPr>
              <a:t>和平奖</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023394"/>
            <a:ext cx="8128000" cy="3709862"/>
          </a:xfrm>
          <a:prstGeom prst="rect">
            <a:avLst/>
          </a:prstGeom>
        </p:spPr>
        <p:txBody>
          <a:bodyPr>
            <a:spAutoFit/>
          </a:bodyPr>
          <a:lstStyle/>
          <a:p>
            <a:pPr>
              <a:lnSpc>
                <a:spcPct val="120000"/>
              </a:lnSpc>
              <a:spcAft>
                <a:spcPts val="0"/>
              </a:spcAft>
            </a:pPr>
            <a:r>
              <a:rPr lang="en-US" altLang="zh-CN" sz="2200" dirty="0">
                <a:solidFill>
                  <a:srgbClr val="000000"/>
                </a:solidFill>
                <a:latin typeface="Times New Roman" panose="02020603050405020304" pitchFamily="18" charset="0"/>
                <a:cs typeface="Times New Roman" panose="02020603050405020304" pitchFamily="18" charset="0"/>
              </a:rPr>
              <a:t>1997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这位身材矮小、广受爱戴的修女平静地离开了人间。对于特里萨修女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世人给予很高的评价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她被誉为继</a:t>
            </a:r>
            <a:r>
              <a:rPr lang="en-US" altLang="zh-CN" sz="2200" dirty="0">
                <a:solidFill>
                  <a:srgbClr val="000000"/>
                </a:solidFill>
                <a:latin typeface="Times New Roman" panose="02020603050405020304" pitchFamily="18" charset="0"/>
                <a:cs typeface="Times New Roman" panose="02020603050405020304" pitchFamily="18" charset="0"/>
              </a:rPr>
              <a:t>1952</a:t>
            </a:r>
            <a:r>
              <a:rPr lang="zh-CN" altLang="zh-CN" sz="2200" dirty="0">
                <a:solidFill>
                  <a:srgbClr val="000000"/>
                </a:solidFill>
                <a:latin typeface="Times New Roman" panose="02020603050405020304" pitchFamily="18" charset="0"/>
                <a:cs typeface="Times New Roman" panose="02020603050405020304" pitchFamily="18" charset="0"/>
              </a:rPr>
              <a:t>年史怀哲博士获得诺贝尔和平奖以来最没有争议的一位得奖者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年代美国青少年最崇拜的</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位人物之一。她创建的仁爱传教女会有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亿多美金的资产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世界上最有钱的公司都乐意无偿捐钱给她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她赢得了全世界人民的爱戴。然而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当她去世时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她全部的个人财产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就是一张耶稣受难像、一双凉鞋和三件旧衣服。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本文是特里萨修女</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cs typeface="Times New Roman" panose="02020603050405020304" pitchFamily="18" charset="0"/>
              </a:rPr>
              <a:t>年获诺贝尔和平奖时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当时的挪威诺贝尔委员会主席约翰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桑内斯的授奖词。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4523906"/>
      </p:ext>
    </p:extLst>
  </p:cSld>
  <p:clrMapOvr>
    <a:masterClrMapping/>
  </p:clrMapOvr>
  <p:transition spd="slow">
    <p:cover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29311839"/>
              </p:ext>
            </p:extLst>
          </p:nvPr>
        </p:nvGraphicFramePr>
        <p:xfrm>
          <a:off x="476230" y="1772816"/>
          <a:ext cx="8112125" cy="4689475"/>
        </p:xfrm>
        <a:graphic>
          <a:graphicData uri="http://schemas.openxmlformats.org/presentationml/2006/ole">
            <p:oleObj spid="_x0000_s2073" name="文档" r:id="rId6" imgW="3998108" imgH="2306805"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51601262"/>
              </p:ext>
            </p:extLst>
          </p:nvPr>
        </p:nvGraphicFramePr>
        <p:xfrm>
          <a:off x="323528" y="1322285"/>
          <a:ext cx="8128000" cy="5533146"/>
        </p:xfrm>
        <a:graphic>
          <a:graphicData uri="http://schemas.openxmlformats.org/presentationml/2006/ole">
            <p:oleObj spid="_x0000_s3096" name="文档" r:id="rId6" imgW="8115390" imgH="5524410" progId="Word.Document.12">
              <p:embed/>
            </p:oleObj>
          </a:graphicData>
        </a:graphic>
      </p:graphicFrame>
    </p:spTree>
    <p:extLst>
      <p:ext uri="{BB962C8B-B14F-4D97-AF65-F5344CB8AC3E}">
        <p14:creationId xmlns:p14="http://schemas.microsoft.com/office/powerpoint/2010/main" xmlns="" val="2955818659"/>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50654322"/>
              </p:ext>
            </p:extLst>
          </p:nvPr>
        </p:nvGraphicFramePr>
        <p:xfrm>
          <a:off x="539552" y="2060848"/>
          <a:ext cx="8128000" cy="4011592"/>
        </p:xfrm>
        <a:graphic>
          <a:graphicData uri="http://schemas.openxmlformats.org/presentationml/2006/ole">
            <p:oleObj spid="_x0000_s4120" name="文档" r:id="rId6" imgW="8124840" imgH="4009935" progId="Word.Document.12">
              <p:embed/>
            </p:oleObj>
          </a:graphicData>
        </a:graphic>
      </p:graphicFrame>
    </p:spTree>
    <p:extLst>
      <p:ext uri="{BB962C8B-B14F-4D97-AF65-F5344CB8AC3E}">
        <p14:creationId xmlns:p14="http://schemas.microsoft.com/office/powerpoint/2010/main" xmlns="" val="1333580146"/>
      </p:ext>
    </p:extLst>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5171016"/>
              </p:ext>
            </p:extLst>
          </p:nvPr>
        </p:nvGraphicFramePr>
        <p:xfrm>
          <a:off x="492125" y="1419225"/>
          <a:ext cx="8159750" cy="5708650"/>
        </p:xfrm>
        <a:graphic>
          <a:graphicData uri="http://schemas.openxmlformats.org/presentationml/2006/ole">
            <p:oleObj spid="_x0000_s5144" name="文档" r:id="rId6" imgW="4934754" imgH="3457511" progId="Word.Document.12">
              <p:embed/>
            </p:oleObj>
          </a:graphicData>
        </a:graphic>
      </p:graphicFrame>
    </p:spTree>
    <p:extLst>
      <p:ext uri="{BB962C8B-B14F-4D97-AF65-F5344CB8AC3E}">
        <p14:creationId xmlns:p14="http://schemas.microsoft.com/office/powerpoint/2010/main" xmlns="" val="3871345049"/>
      </p:ext>
    </p:extLst>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61820930"/>
              </p:ext>
            </p:extLst>
          </p:nvPr>
        </p:nvGraphicFramePr>
        <p:xfrm>
          <a:off x="90969" y="1311979"/>
          <a:ext cx="8729503" cy="6293485"/>
        </p:xfrm>
        <a:graphic>
          <a:graphicData uri="http://schemas.openxmlformats.org/presentationml/2006/ole">
            <p:oleObj spid="_x0000_s6168" name="文档" r:id="rId6" imgW="4625658" imgH="3316190" progId="Word.Document.12">
              <p:embed/>
            </p:oleObj>
          </a:graphicData>
        </a:graphic>
      </p:graphicFrame>
    </p:spTree>
    <p:extLst>
      <p:ext uri="{BB962C8B-B14F-4D97-AF65-F5344CB8AC3E}">
        <p14:creationId xmlns:p14="http://schemas.microsoft.com/office/powerpoint/2010/main" xmlns="" val="1758521191"/>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298</TotalTime>
  <Words>1478</Words>
  <Application>Microsoft Office PowerPoint</Application>
  <PresentationFormat>全屏显示(4:3)</PresentationFormat>
  <Paragraphs>95</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测控设计模板14新</vt:lpstr>
      <vt:lpstr>文档</vt:lpstr>
      <vt:lpstr>诺贝尔和平奖颁奖演说</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2017-02-21T07:02:13Z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