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74" r:id="rId2"/>
    <p:sldId id="304" r:id="rId3"/>
    <p:sldId id="263" r:id="rId4"/>
    <p:sldId id="264" r:id="rId5"/>
    <p:sldId id="305" r:id="rId6"/>
    <p:sldId id="306" r:id="rId7"/>
    <p:sldId id="265"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10" name="组合 9"/>
          <p:cNvGrpSpPr/>
          <p:nvPr userDrawn="1"/>
        </p:nvGrpSpPr>
        <p:grpSpPr>
          <a:xfrm>
            <a:off x="4839394" y="-27384"/>
            <a:ext cx="1443037" cy="880109"/>
            <a:chOff x="11613" y="1584001"/>
            <a:chExt cx="1443037" cy="733424"/>
          </a:xfrm>
        </p:grpSpPr>
        <p:pic>
          <p:nvPicPr>
            <p:cNvPr id="11" name="图片 10"/>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12" name="TextBox 8">
              <a:hlinkClick r:id="rId3" action="ppaction://hlinksldjump"/>
            </p:cNvPr>
            <p:cNvSpPr txBox="1"/>
            <p:nvPr userDrawn="1"/>
          </p:nvSpPr>
          <p:spPr>
            <a:xfrm>
              <a:off x="230198" y="178188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内容感知</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737" y="17904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合作探究</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222711" y="245845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结构图解</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4.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 Target="../slides/slid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userDrawn="1"/>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45955"/>
            <a:ext cx="2722361" cy="523230"/>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第三节</a:t>
            </a:r>
            <a:r>
              <a:rPr lang="zh-CN" altLang="zh-CN" sz="1600" dirty="0" smtClean="0"/>
              <a:t>　</a:t>
            </a:r>
            <a:r>
              <a:rPr lang="zh-CN" altLang="zh-CN" sz="1600" b="1" dirty="0" smtClean="0"/>
              <a:t>每年一部</a:t>
            </a:r>
            <a:r>
              <a:rPr lang="en-US" altLang="zh-CN" sz="1600" b="1" dirty="0" smtClean="0"/>
              <a:t>“</a:t>
            </a:r>
            <a:r>
              <a:rPr lang="zh-CN" altLang="zh-CN" sz="1600" b="1" dirty="0" smtClean="0"/>
              <a:t>新词典</a:t>
            </a:r>
            <a:r>
              <a:rPr lang="en-US" altLang="zh-CN" sz="1600" b="1" dirty="0" smtClean="0"/>
              <a:t>”</a:t>
            </a:r>
            <a:r>
              <a:rPr lang="zh-CN" altLang="zh-CN" sz="1600" dirty="0" smtClean="0"/>
              <a:t/>
            </a:r>
            <a:br>
              <a:rPr lang="zh-CN" altLang="zh-CN" sz="1600" dirty="0" smtClean="0"/>
            </a:br>
            <a:r>
              <a:rPr lang="en-US" altLang="zh-CN" sz="1600" dirty="0" smtClean="0"/>
              <a:t>        ——</a:t>
            </a:r>
            <a:r>
              <a:rPr lang="zh-CN" altLang="zh-CN" sz="1600" dirty="0" smtClean="0"/>
              <a:t>新词语</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8" action="ppaction://hlinksldjump"/>
          </p:cNvPr>
          <p:cNvSpPr txBox="1"/>
          <p:nvPr userDrawn="1"/>
        </p:nvSpPr>
        <p:spPr>
          <a:xfrm>
            <a:off x="6415767" y="25878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合作探究</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9" action="ppaction://hlinksldjump"/>
          </p:cNvPr>
          <p:cNvSpPr txBox="1"/>
          <p:nvPr userDrawn="1"/>
        </p:nvSpPr>
        <p:spPr>
          <a:xfrm>
            <a:off x="7753097" y="26005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结构图解</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6" name="TextBox 24">
            <a:hlinkClick r:id="rId10" action="ppaction://hlinksldjump"/>
          </p:cNvPr>
          <p:cNvSpPr txBox="1"/>
          <p:nvPr userDrawn="1"/>
        </p:nvSpPr>
        <p:spPr>
          <a:xfrm>
            <a:off x="5057889" y="25878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内容感知</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49098"/>
            <a:ext cx="6203032" cy="927757"/>
          </a:xfrm>
        </p:spPr>
        <p:txBody>
          <a:bodyPr/>
          <a:lstStyle/>
          <a:p>
            <a:r>
              <a:rPr lang="zh-CN" altLang="zh-CN" b="1" dirty="0"/>
              <a:t>第三节</a:t>
            </a:r>
            <a:r>
              <a:rPr lang="zh-CN" altLang="zh-CN" dirty="0"/>
              <a:t>　</a:t>
            </a:r>
            <a:r>
              <a:rPr lang="zh-CN" altLang="zh-CN" b="1" dirty="0"/>
              <a:t>每年一部</a:t>
            </a:r>
            <a:r>
              <a:rPr lang="en-US" altLang="zh-CN" b="1" dirty="0"/>
              <a:t>“</a:t>
            </a:r>
            <a:r>
              <a:rPr lang="zh-CN" altLang="zh-CN" b="1" dirty="0"/>
              <a:t>新词典</a:t>
            </a:r>
            <a:r>
              <a:rPr lang="en-US" altLang="zh-CN" b="1" dirty="0" smtClean="0"/>
              <a:t>”</a:t>
            </a:r>
            <a:r>
              <a:rPr lang="en-US" altLang="zh-CN" dirty="0" smtClean="0"/>
              <a:t>——</a:t>
            </a:r>
            <a:r>
              <a:rPr lang="zh-CN" altLang="zh-CN" dirty="0"/>
              <a:t>新词语</a:t>
            </a:r>
          </a:p>
        </p:txBody>
      </p:sp>
    </p:spTree>
    <p:extLst>
      <p:ext uri="{BB962C8B-B14F-4D97-AF65-F5344CB8AC3E}">
        <p14:creationId xmlns:p14="http://schemas.microsoft.com/office/powerpoint/2010/main" xmlns="" val="591445002"/>
      </p:ext>
    </p:extLst>
  </p:cSld>
  <p:clrMapOvr>
    <a:masterClrMapping/>
  </p:clrMapOvr>
  <p:transition spd="slow">
    <p:randomBa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351159"/>
            <a:ext cx="8128000" cy="4122475"/>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年十大流行热词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《咬文嚼字》公布的</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年上榜的年度热词依次为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获得感、互联网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、颜值、宝宝、创客、脑洞大开、任性、剁手党、网红、主要看气质。其中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获得感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一词由习近平总书记在</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月的中央全面深化改革领导小组第十次会议上提出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一词源于李克强总理的《政府工作报告》。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相较于往年</a:t>
            </a:r>
            <a:r>
              <a:rPr lang="en-US" altLang="zh-CN" sz="2200" dirty="0">
                <a:solidFill>
                  <a:srgbClr val="000000"/>
                </a:solidFill>
                <a:latin typeface="Times New Roman" panose="02020603050405020304" pitchFamily="18" charset="0"/>
              </a:rPr>
              <a:t>,2015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年十大流行词语中网络流行语所占比例最高。有专家认为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流行语互联网化是一个好现象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它表明借助网络</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社会已进入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全民造句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民间的语言智慧得以通过网络平台表达</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这极大丰富了汉语语言宝库。</a:t>
            </a:r>
            <a:endParaRPr lang="zh-CN" altLang="en-US" sz="2200" dirty="0"/>
          </a:p>
        </p:txBody>
      </p:sp>
    </p:spTree>
    <p:extLst>
      <p:ext uri="{BB962C8B-B14F-4D97-AF65-F5344CB8AC3E}">
        <p14:creationId xmlns:p14="http://schemas.microsoft.com/office/powerpoint/2010/main" xmlns="" val="1785750811"/>
      </p:ext>
    </p:extLst>
  </p:cSld>
  <p:clrMapOvr>
    <a:masterClrMapping/>
  </p:clrMapOvr>
  <mc:AlternateContent xmlns:mc="http://schemas.openxmlformats.org/markup-compatibility/2006">
    <mc:Choice xmlns:p14="http://schemas.microsoft.com/office/powerpoint/2010/main" xmlns="" Requires="p14">
      <p:transition spd="slow" p14:dur="2000">
        <p:wipe dir="u"/>
      </p:transition>
    </mc:Choice>
    <mc:Fallback>
      <p:transition spd="slow">
        <p:wipe di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0808"/>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社会中出现了新事物、新概念和新观念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语言中就立刻会有相应的新词语来记载它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旧事物、旧概念和旧观念一旦消失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反映它的词语也会即刻消失或隐退。不同时期的词语常常带有明显的时代特色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它贯串在政治、经济、文化等方面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流行一时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为某个时代所特有。可以说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新词语在反映社会生活和时代变革方面最为直接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最为迅速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最为集中。有人说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新词语是社会生活的一个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窗口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那是一点也不过分的。本节着重介绍新词语的分类、新词语的来源、新词语的规范三个方面的内容。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over dir="ld"/>
      </p:transition>
    </mc:Choice>
    <mc:Fallback>
      <p:transition spd="slow">
        <p:cover dir="l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060848"/>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什么是新词语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新词语是指语言在发展演变过程中某一时期新出现的词语。新词语有狭义和广义之分。</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狭义的新词语是指利用原有的构词成分并按照通常的构词方式创造出来的词。</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广义的新词语还包括原有词在使用过程中产生了新的意义和用法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即一个词引申出了新的意义。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over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新词语产生的途径有哪些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新造词。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是新词语产生的主要来源。新造词也就是利用汉语中原有的构词成分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按照汉语通常的构词规律构成的新词。</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吸收外来词。</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吸收方言词语。作为新词语的方言词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指本来只在方言地区通行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进入共同语不久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并且被全社会接受和使用比较广泛的词。</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吸收港台词语。广义上说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普通话从港台地区吸收新词语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跟从方言中吸收新词语有相同的性质。只是港台等地的新词语对普通话词汇影响较大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可以看作是新词语的一种特殊来源。</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旧词产生新义。有些词语通过借代、比喻等途径改变了词义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这可以看作是更广义的新词语。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661676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052736"/>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应该从哪些方面规范新词语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新词语的构造要符合汉语的构词规则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意义要比较明确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大多数人都能够理解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而且经过时间检验被大多数人所认可。使用新词语时要注意以下几个方面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095656012"/>
              </p:ext>
            </p:extLst>
          </p:nvPr>
        </p:nvGraphicFramePr>
        <p:xfrm>
          <a:off x="508000" y="2750910"/>
          <a:ext cx="8128000" cy="3187979"/>
        </p:xfrm>
        <a:graphic>
          <a:graphicData uri="http://schemas.openxmlformats.org/presentationml/2006/ole">
            <p:oleObj spid="_x0000_s1026" name="文档" r:id="rId3" imgW="3837032" imgH="1504387" progId="Word.Document.12">
              <p:embed/>
            </p:oleObj>
          </a:graphicData>
        </a:graphic>
      </p:graphicFrame>
    </p:spTree>
    <p:extLst>
      <p:ext uri="{BB962C8B-B14F-4D97-AF65-F5344CB8AC3E}">
        <p14:creationId xmlns:p14="http://schemas.microsoft.com/office/powerpoint/2010/main" xmlns="" val="279789343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009753658"/>
              </p:ext>
            </p:extLst>
          </p:nvPr>
        </p:nvGraphicFramePr>
        <p:xfrm>
          <a:off x="508000" y="2492896"/>
          <a:ext cx="8128000" cy="1775583"/>
        </p:xfrm>
        <a:graphic>
          <a:graphicData uri="http://schemas.openxmlformats.org/presentationml/2006/ole">
            <p:oleObj spid="_x0000_s2050" name="文档" r:id="rId3" imgW="3837032" imgH="838770"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randomBar dir="vert"/>
      </p:transition>
    </mc:Choice>
    <mc:Fallback>
      <p:transition spd="slow">
        <p:randomBar dir="ver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294</TotalTime>
  <Words>631</Words>
  <Application>Microsoft Office PowerPoint</Application>
  <PresentationFormat>全屏显示(4:3)</PresentationFormat>
  <Paragraphs>11</Paragraphs>
  <Slides>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vt:i4>
      </vt:variant>
    </vt:vector>
  </HeadingPairs>
  <TitlesOfParts>
    <vt:vector size="9" baseType="lpstr">
      <vt:lpstr>测控设计模板14新</vt:lpstr>
      <vt:lpstr>文档</vt:lpstr>
      <vt:lpstr>第三节　每年一部“新词典”——新词语</vt:lpstr>
      <vt:lpstr>幻灯片 2</vt:lpstr>
      <vt:lpstr>幻灯片 3</vt:lpstr>
      <vt:lpstr>幻灯片 4</vt:lpstr>
      <vt:lpstr>幻灯片 5</vt:lpstr>
      <vt:lpstr>幻灯片 6</vt:lpstr>
      <vt:lpstr>幻灯片 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dbc</dc:creator>
  <dc:description>语文备课大师【全免费】</dc:description>
  <cp:lastModifiedBy>Administrator</cp:lastModifiedBy>
  <cp:revision>语文备课大师【全免费】</cp:revision>
  <dcterms:created xsi:type="dcterms:W3CDTF">2016-04-22T00:11:50Z</dcterms:created>
  <dcterms:modified xsi:type="dcterms:W3CDTF">2017-11-03T12:37:00Z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