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customXml/itemProps214.xml" ContentType="application/vnd.openxmlformats-officedocument.customXmlProperties+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customXml/itemProps198.xml" ContentType="application/vnd.openxmlformats-officedocument.customXmlProperties+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ppt/notesSlides/notesSlide220.xml" ContentType="application/vnd.openxmlformats-officedocument.presentationml.notes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08.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customXml/itemProps211.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customXml/itemProps205.xml" ContentType="application/vnd.openxmlformats-officedocument.customXmlProperties+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customXml/itemProps224.xml" ContentType="application/vnd.openxmlformats-officedocument.customXmlProperties+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customXml/itemProps218.xml" ContentType="application/vnd.openxmlformats-officedocument.customXmlProperties+xml"/>
  <Override PartName="/ppt/slides/slide225.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customXml/itemProps221.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customXml/itemProps215.xml" ContentType="application/vnd.openxmlformats-officedocument.customXmlProperties+xml"/>
  <Override PartName="/ppt/slides/slide51.xml" ContentType="application/vnd.openxmlformats-officedocument.presentationml.slide+xml"/>
  <Override PartName="/customXml/itemProps199.xml" ContentType="application/vnd.openxmlformats-officedocument.customXmlProperties+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customXml/itemProps19.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55.xml" ContentType="application/vnd.openxmlformats-officedocument.customXmlProperties+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7.xml" ContentType="application/vnd.openxmlformats-officedocument.presentationml.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209.xml" ContentType="application/vnd.openxmlformats-officedocument.customXmlProperties+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customXml/itemProps22.xml" ContentType="application/vnd.openxmlformats-officedocument.customXmlProperties+xml"/>
  <Override PartName="/customXml/itemProps111.xml" ContentType="application/vnd.openxmlformats-officedocument.customXmlProperties+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slides/slide23.xml" ContentType="application/vnd.openxmlformats-officedocument.presentationml.slide+xml"/>
  <Override PartName="/ppt/slides/slide70.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customXml/itemProps212.xml" ContentType="application/vnd.openxmlformats-officedocument.customXmlProperties+xml"/>
  <Override PartName="/customXml/itemProps223.xml" ContentType="application/vnd.openxmlformats-officedocument.customXmlProperties+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customXml/itemProps217.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customXml/itemProps206.xml" ContentType="application/vnd.openxmlformats-officedocument.customXmlProperties+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customXml/itemProps220.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customXml/itemProps225.xml" ContentType="application/vnd.openxmlformats-officedocument.customXmlPropertie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customXml/itemProps203.xml" ContentType="application/vnd.openxmlformats-officedocument.customXmlProperties+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customXml/itemProps219.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customXml/itemProps222.xml" ContentType="application/vnd.openxmlformats-officedocument.customXml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customXml/itemProps216.xml" ContentType="application/vnd.openxmlformats-officedocument.customXmlProperties+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222.xml" ContentType="application/vnd.openxmlformats-officedocument.presentationml.notes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customXml/itemProps213.xml" ContentType="application/vnd.openxmlformats-officedocument.customXmlProperties+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customXml/itemProps207.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docProps/custom.xml" ContentType="application/vnd.openxmlformats-officedocument.custom-properties+xml"/>
  <Override PartName="/customXml/itemProps210.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204.xml" ContentType="application/vnd.openxmlformats-officedocument.customXmlProperties+xml"/>
  <Override PartName="/ppt/slides/slide40.xml" ContentType="application/vnd.openxmlformats-officedocument.presentationml.slide+xml"/>
  <Override PartName="/ppt/slides/slide211.xml" ContentType="application/vnd.openxmlformats-officedocument.presentationml.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ppt/notesSlides/notesSlide210.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126.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55.xml" ContentType="application/vnd.openxmlformats-officedocument.customXmlProperties+xml"/>
  <Override PartName="/customXml/itemProps144.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100.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26"/>
  </p:sldMasterIdLst>
  <p:notesMasterIdLst>
    <p:notesMasterId r:id="rId453"/>
  </p:notesMasterIdLst>
  <p:sldIdLst>
    <p:sldId id="486" r:id="rId227"/>
    <p:sldId id="258" r:id="rId228"/>
    <p:sldId id="259" r:id="rId229"/>
    <p:sldId id="260" r:id="rId230"/>
    <p:sldId id="261" r:id="rId231"/>
    <p:sldId id="262" r:id="rId232"/>
    <p:sldId id="263" r:id="rId233"/>
    <p:sldId id="264" r:id="rId234"/>
    <p:sldId id="265" r:id="rId235"/>
    <p:sldId id="266" r:id="rId236"/>
    <p:sldId id="267" r:id="rId237"/>
    <p:sldId id="268" r:id="rId238"/>
    <p:sldId id="269" r:id="rId239"/>
    <p:sldId id="270" r:id="rId240"/>
    <p:sldId id="271" r:id="rId241"/>
    <p:sldId id="272" r:id="rId242"/>
    <p:sldId id="273" r:id="rId243"/>
    <p:sldId id="274" r:id="rId244"/>
    <p:sldId id="275" r:id="rId245"/>
    <p:sldId id="276" r:id="rId246"/>
    <p:sldId id="277" r:id="rId247"/>
    <p:sldId id="278" r:id="rId248"/>
    <p:sldId id="279" r:id="rId249"/>
    <p:sldId id="280" r:id="rId250"/>
    <p:sldId id="281" r:id="rId251"/>
    <p:sldId id="282" r:id="rId252"/>
    <p:sldId id="283" r:id="rId253"/>
    <p:sldId id="284" r:id="rId254"/>
    <p:sldId id="285" r:id="rId255"/>
    <p:sldId id="286" r:id="rId256"/>
    <p:sldId id="287" r:id="rId257"/>
    <p:sldId id="288" r:id="rId258"/>
    <p:sldId id="289" r:id="rId259"/>
    <p:sldId id="290" r:id="rId260"/>
    <p:sldId id="291" r:id="rId261"/>
    <p:sldId id="292" r:id="rId262"/>
    <p:sldId id="293" r:id="rId263"/>
    <p:sldId id="294" r:id="rId264"/>
    <p:sldId id="295" r:id="rId265"/>
    <p:sldId id="296" r:id="rId266"/>
    <p:sldId id="297" r:id="rId267"/>
    <p:sldId id="298" r:id="rId268"/>
    <p:sldId id="299" r:id="rId269"/>
    <p:sldId id="300" r:id="rId270"/>
    <p:sldId id="301" r:id="rId271"/>
    <p:sldId id="302" r:id="rId272"/>
    <p:sldId id="303" r:id="rId273"/>
    <p:sldId id="304" r:id="rId274"/>
    <p:sldId id="305" r:id="rId275"/>
    <p:sldId id="306" r:id="rId276"/>
    <p:sldId id="307" r:id="rId277"/>
    <p:sldId id="308" r:id="rId278"/>
    <p:sldId id="309" r:id="rId279"/>
    <p:sldId id="310" r:id="rId280"/>
    <p:sldId id="311" r:id="rId281"/>
    <p:sldId id="312" r:id="rId282"/>
    <p:sldId id="313" r:id="rId283"/>
    <p:sldId id="314" r:id="rId284"/>
    <p:sldId id="315" r:id="rId285"/>
    <p:sldId id="316" r:id="rId286"/>
    <p:sldId id="317" r:id="rId287"/>
    <p:sldId id="318" r:id="rId288"/>
    <p:sldId id="319" r:id="rId289"/>
    <p:sldId id="320" r:id="rId290"/>
    <p:sldId id="321" r:id="rId291"/>
    <p:sldId id="322" r:id="rId292"/>
    <p:sldId id="323" r:id="rId293"/>
    <p:sldId id="324" r:id="rId294"/>
    <p:sldId id="325" r:id="rId295"/>
    <p:sldId id="326" r:id="rId296"/>
    <p:sldId id="327" r:id="rId297"/>
    <p:sldId id="328" r:id="rId298"/>
    <p:sldId id="329" r:id="rId299"/>
    <p:sldId id="330" r:id="rId300"/>
    <p:sldId id="331" r:id="rId301"/>
    <p:sldId id="332" r:id="rId302"/>
    <p:sldId id="333" r:id="rId303"/>
    <p:sldId id="334" r:id="rId304"/>
    <p:sldId id="335" r:id="rId305"/>
    <p:sldId id="336" r:id="rId306"/>
    <p:sldId id="337" r:id="rId307"/>
    <p:sldId id="338" r:id="rId308"/>
    <p:sldId id="339" r:id="rId309"/>
    <p:sldId id="340" r:id="rId310"/>
    <p:sldId id="341" r:id="rId311"/>
    <p:sldId id="342" r:id="rId312"/>
    <p:sldId id="343" r:id="rId313"/>
    <p:sldId id="344" r:id="rId314"/>
    <p:sldId id="345" r:id="rId315"/>
    <p:sldId id="346" r:id="rId316"/>
    <p:sldId id="347" r:id="rId317"/>
    <p:sldId id="348" r:id="rId318"/>
    <p:sldId id="349" r:id="rId319"/>
    <p:sldId id="350" r:id="rId320"/>
    <p:sldId id="351" r:id="rId321"/>
    <p:sldId id="352" r:id="rId322"/>
    <p:sldId id="353" r:id="rId323"/>
    <p:sldId id="354" r:id="rId324"/>
    <p:sldId id="355" r:id="rId325"/>
    <p:sldId id="356" r:id="rId326"/>
    <p:sldId id="357" r:id="rId327"/>
    <p:sldId id="358" r:id="rId328"/>
    <p:sldId id="359" r:id="rId329"/>
    <p:sldId id="360" r:id="rId330"/>
    <p:sldId id="361" r:id="rId331"/>
    <p:sldId id="362" r:id="rId332"/>
    <p:sldId id="363" r:id="rId333"/>
    <p:sldId id="364" r:id="rId334"/>
    <p:sldId id="365" r:id="rId335"/>
    <p:sldId id="366" r:id="rId336"/>
    <p:sldId id="367" r:id="rId337"/>
    <p:sldId id="368" r:id="rId338"/>
    <p:sldId id="369" r:id="rId339"/>
    <p:sldId id="370" r:id="rId340"/>
    <p:sldId id="371" r:id="rId341"/>
    <p:sldId id="372" r:id="rId342"/>
    <p:sldId id="373" r:id="rId343"/>
    <p:sldId id="374" r:id="rId344"/>
    <p:sldId id="375" r:id="rId345"/>
    <p:sldId id="376" r:id="rId346"/>
    <p:sldId id="377" r:id="rId347"/>
    <p:sldId id="378" r:id="rId348"/>
    <p:sldId id="379" r:id="rId349"/>
    <p:sldId id="380" r:id="rId350"/>
    <p:sldId id="381" r:id="rId351"/>
    <p:sldId id="382" r:id="rId352"/>
    <p:sldId id="383" r:id="rId353"/>
    <p:sldId id="384" r:id="rId354"/>
    <p:sldId id="385" r:id="rId355"/>
    <p:sldId id="386" r:id="rId356"/>
    <p:sldId id="387" r:id="rId357"/>
    <p:sldId id="388" r:id="rId358"/>
    <p:sldId id="389" r:id="rId359"/>
    <p:sldId id="390" r:id="rId360"/>
    <p:sldId id="391" r:id="rId361"/>
    <p:sldId id="392" r:id="rId362"/>
    <p:sldId id="393" r:id="rId363"/>
    <p:sldId id="394" r:id="rId364"/>
    <p:sldId id="395" r:id="rId365"/>
    <p:sldId id="396" r:id="rId366"/>
    <p:sldId id="397" r:id="rId367"/>
    <p:sldId id="398" r:id="rId368"/>
    <p:sldId id="399" r:id="rId369"/>
    <p:sldId id="400" r:id="rId370"/>
    <p:sldId id="402" r:id="rId371"/>
    <p:sldId id="403" r:id="rId372"/>
    <p:sldId id="404" r:id="rId373"/>
    <p:sldId id="405" r:id="rId374"/>
    <p:sldId id="406" r:id="rId375"/>
    <p:sldId id="407" r:id="rId376"/>
    <p:sldId id="408" r:id="rId377"/>
    <p:sldId id="409" r:id="rId378"/>
    <p:sldId id="410" r:id="rId379"/>
    <p:sldId id="411" r:id="rId380"/>
    <p:sldId id="412" r:id="rId381"/>
    <p:sldId id="413" r:id="rId382"/>
    <p:sldId id="414" r:id="rId383"/>
    <p:sldId id="415" r:id="rId384"/>
    <p:sldId id="416" r:id="rId385"/>
    <p:sldId id="417" r:id="rId386"/>
    <p:sldId id="418" r:id="rId387"/>
    <p:sldId id="419" r:id="rId388"/>
    <p:sldId id="420" r:id="rId389"/>
    <p:sldId id="421" r:id="rId390"/>
    <p:sldId id="422" r:id="rId391"/>
    <p:sldId id="423" r:id="rId392"/>
    <p:sldId id="425" r:id="rId393"/>
    <p:sldId id="426" r:id="rId394"/>
    <p:sldId id="427" r:id="rId395"/>
    <p:sldId id="428" r:id="rId396"/>
    <p:sldId id="429" r:id="rId397"/>
    <p:sldId id="430" r:id="rId398"/>
    <p:sldId id="431" r:id="rId399"/>
    <p:sldId id="432" r:id="rId400"/>
    <p:sldId id="433" r:id="rId401"/>
    <p:sldId id="434" r:id="rId402"/>
    <p:sldId id="435" r:id="rId403"/>
    <p:sldId id="436" r:id="rId404"/>
    <p:sldId id="437" r:id="rId405"/>
    <p:sldId id="438" r:id="rId406"/>
    <p:sldId id="439" r:id="rId407"/>
    <p:sldId id="440" r:id="rId408"/>
    <p:sldId id="441" r:id="rId409"/>
    <p:sldId id="442" r:id="rId410"/>
    <p:sldId id="443" r:id="rId411"/>
    <p:sldId id="444" r:id="rId412"/>
    <p:sldId id="445" r:id="rId413"/>
    <p:sldId id="446" r:id="rId414"/>
    <p:sldId id="447" r:id="rId415"/>
    <p:sldId id="448" r:id="rId416"/>
    <p:sldId id="449" r:id="rId417"/>
    <p:sldId id="450" r:id="rId418"/>
    <p:sldId id="451" r:id="rId419"/>
    <p:sldId id="452" r:id="rId420"/>
    <p:sldId id="453" r:id="rId421"/>
    <p:sldId id="454" r:id="rId422"/>
    <p:sldId id="455" r:id="rId423"/>
    <p:sldId id="456" r:id="rId424"/>
    <p:sldId id="457" r:id="rId425"/>
    <p:sldId id="458" r:id="rId426"/>
    <p:sldId id="459" r:id="rId427"/>
    <p:sldId id="460" r:id="rId428"/>
    <p:sldId id="461" r:id="rId429"/>
    <p:sldId id="462" r:id="rId430"/>
    <p:sldId id="463" r:id="rId431"/>
    <p:sldId id="464" r:id="rId432"/>
    <p:sldId id="466" r:id="rId433"/>
    <p:sldId id="467" r:id="rId434"/>
    <p:sldId id="468" r:id="rId435"/>
    <p:sldId id="469" r:id="rId436"/>
    <p:sldId id="470" r:id="rId437"/>
    <p:sldId id="471" r:id="rId438"/>
    <p:sldId id="472" r:id="rId439"/>
    <p:sldId id="473" r:id="rId440"/>
    <p:sldId id="474" r:id="rId441"/>
    <p:sldId id="475" r:id="rId442"/>
    <p:sldId id="476" r:id="rId443"/>
    <p:sldId id="477" r:id="rId444"/>
    <p:sldId id="478" r:id="rId445"/>
    <p:sldId id="479" r:id="rId446"/>
    <p:sldId id="480" r:id="rId447"/>
    <p:sldId id="481" r:id="rId448"/>
    <p:sldId id="482" r:id="rId449"/>
    <p:sldId id="483" r:id="rId450"/>
    <p:sldId id="484" r:id="rId451"/>
    <p:sldId id="485" r:id="rId452"/>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73.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98.xml"/><Relationship Id="rId366" Type="http://schemas.openxmlformats.org/officeDocument/2006/relationships/slide" Target="slides/slide140.xml"/><Relationship Id="rId170" Type="http://schemas.openxmlformats.org/officeDocument/2006/relationships/customXml" Target="../customXml/item170.xml"/><Relationship Id="rId226" Type="http://schemas.openxmlformats.org/officeDocument/2006/relationships/slideMaster" Target="slideMasters/slideMaster1.xml"/><Relationship Id="rId433" Type="http://schemas.openxmlformats.org/officeDocument/2006/relationships/slide" Target="slides/slide207.xml"/><Relationship Id="rId268" Type="http://schemas.openxmlformats.org/officeDocument/2006/relationships/slide" Target="slides/slide42.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09.xml"/><Relationship Id="rId377" Type="http://schemas.openxmlformats.org/officeDocument/2006/relationships/slide" Target="slides/slide151.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slide" Target="slides/slide11.xml"/><Relationship Id="rId402" Type="http://schemas.openxmlformats.org/officeDocument/2006/relationships/slide" Target="slides/slide176.xml"/><Relationship Id="rId279" Type="http://schemas.openxmlformats.org/officeDocument/2006/relationships/slide" Target="slides/slide53.xml"/><Relationship Id="rId444" Type="http://schemas.openxmlformats.org/officeDocument/2006/relationships/slide" Target="slides/slide218.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64.xml"/><Relationship Id="rId304" Type="http://schemas.openxmlformats.org/officeDocument/2006/relationships/slide" Target="slides/slide78.xml"/><Relationship Id="rId346" Type="http://schemas.openxmlformats.org/officeDocument/2006/relationships/slide" Target="slides/slide120.xml"/><Relationship Id="rId388" Type="http://schemas.openxmlformats.org/officeDocument/2006/relationships/slide" Target="slides/slide162.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87.xml"/><Relationship Id="rId248" Type="http://schemas.openxmlformats.org/officeDocument/2006/relationships/slide" Target="slides/slide22.xml"/><Relationship Id="rId455" Type="http://schemas.openxmlformats.org/officeDocument/2006/relationships/viewProps" Target="viewProps.xml"/><Relationship Id="rId12" Type="http://schemas.openxmlformats.org/officeDocument/2006/relationships/customXml" Target="../customXml/item12.xml"/><Relationship Id="rId108" Type="http://schemas.openxmlformats.org/officeDocument/2006/relationships/customXml" Target="../customXml/item108.xml"/><Relationship Id="rId315" Type="http://schemas.openxmlformats.org/officeDocument/2006/relationships/slide" Target="slides/slide89.xml"/><Relationship Id="rId357" Type="http://schemas.openxmlformats.org/officeDocument/2006/relationships/slide" Target="slides/slide131.xml"/><Relationship Id="rId54" Type="http://schemas.openxmlformats.org/officeDocument/2006/relationships/customXml" Target="../customXml/item54.xml"/><Relationship Id="rId96" Type="http://schemas.openxmlformats.org/officeDocument/2006/relationships/customXml" Target="../customXml/item96.xml"/><Relationship Id="rId161" Type="http://schemas.openxmlformats.org/officeDocument/2006/relationships/customXml" Target="../customXml/item161.xml"/><Relationship Id="rId217" Type="http://schemas.openxmlformats.org/officeDocument/2006/relationships/customXml" Target="../customXml/item217.xml"/><Relationship Id="rId399" Type="http://schemas.openxmlformats.org/officeDocument/2006/relationships/slide" Target="slides/slide173.xml"/><Relationship Id="rId259" Type="http://schemas.openxmlformats.org/officeDocument/2006/relationships/slide" Target="slides/slide33.xml"/><Relationship Id="rId424" Type="http://schemas.openxmlformats.org/officeDocument/2006/relationships/slide" Target="slides/slide198.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44.xml"/><Relationship Id="rId291" Type="http://schemas.openxmlformats.org/officeDocument/2006/relationships/slide" Target="slides/slide65.xml"/><Relationship Id="rId305" Type="http://schemas.openxmlformats.org/officeDocument/2006/relationships/slide" Target="slides/slide79.xml"/><Relationship Id="rId326" Type="http://schemas.openxmlformats.org/officeDocument/2006/relationships/slide" Target="slides/slide100.xml"/><Relationship Id="rId347" Type="http://schemas.openxmlformats.org/officeDocument/2006/relationships/slide" Target="slides/slide121.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42.xml"/><Relationship Id="rId389" Type="http://schemas.openxmlformats.org/officeDocument/2006/relationships/slide" Target="slides/slide163.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slide" Target="slides/slide2.xml"/><Relationship Id="rId249" Type="http://schemas.openxmlformats.org/officeDocument/2006/relationships/slide" Target="slides/slide23.xml"/><Relationship Id="rId414" Type="http://schemas.openxmlformats.org/officeDocument/2006/relationships/slide" Target="slides/slide188.xml"/><Relationship Id="rId435" Type="http://schemas.openxmlformats.org/officeDocument/2006/relationships/slide" Target="slides/slide209.xml"/><Relationship Id="rId456" Type="http://schemas.openxmlformats.org/officeDocument/2006/relationships/theme" Target="theme/theme1.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34.xml"/><Relationship Id="rId281" Type="http://schemas.openxmlformats.org/officeDocument/2006/relationships/slide" Target="slides/slide55.xml"/><Relationship Id="rId316" Type="http://schemas.openxmlformats.org/officeDocument/2006/relationships/slide" Target="slides/slide90.xml"/><Relationship Id="rId337" Type="http://schemas.openxmlformats.org/officeDocument/2006/relationships/slide" Target="slides/slide111.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32.xml"/><Relationship Id="rId379" Type="http://schemas.openxmlformats.org/officeDocument/2006/relationships/slide" Target="slides/slide153.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slide" Target="slides/slide13.xml"/><Relationship Id="rId390" Type="http://schemas.openxmlformats.org/officeDocument/2006/relationships/slide" Target="slides/slide164.xml"/><Relationship Id="rId404" Type="http://schemas.openxmlformats.org/officeDocument/2006/relationships/slide" Target="slides/slide178.xml"/><Relationship Id="rId425" Type="http://schemas.openxmlformats.org/officeDocument/2006/relationships/slide" Target="slides/slide199.xml"/><Relationship Id="rId446" Type="http://schemas.openxmlformats.org/officeDocument/2006/relationships/slide" Target="slides/slide220.xml"/><Relationship Id="rId250" Type="http://schemas.openxmlformats.org/officeDocument/2006/relationships/slide" Target="slides/slide24.xml"/><Relationship Id="rId271" Type="http://schemas.openxmlformats.org/officeDocument/2006/relationships/slide" Target="slides/slide45.xml"/><Relationship Id="rId292" Type="http://schemas.openxmlformats.org/officeDocument/2006/relationships/slide" Target="slides/slide66.xml"/><Relationship Id="rId306" Type="http://schemas.openxmlformats.org/officeDocument/2006/relationships/slide" Target="slides/slide80.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01.xml"/><Relationship Id="rId348" Type="http://schemas.openxmlformats.org/officeDocument/2006/relationships/slide" Target="slides/slide122.xml"/><Relationship Id="rId369" Type="http://schemas.openxmlformats.org/officeDocument/2006/relationships/slide" Target="slides/slide143.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slide" Target="slides/slide3.xml"/><Relationship Id="rId380" Type="http://schemas.openxmlformats.org/officeDocument/2006/relationships/slide" Target="slides/slide154.xml"/><Relationship Id="rId415" Type="http://schemas.openxmlformats.org/officeDocument/2006/relationships/slide" Target="slides/slide189.xml"/><Relationship Id="rId436" Type="http://schemas.openxmlformats.org/officeDocument/2006/relationships/slide" Target="slides/slide210.xml"/><Relationship Id="rId457" Type="http://schemas.openxmlformats.org/officeDocument/2006/relationships/tableStyles" Target="tableStyles.xml"/><Relationship Id="rId240" Type="http://schemas.openxmlformats.org/officeDocument/2006/relationships/slide" Target="slides/slide14.xml"/><Relationship Id="rId261" Type="http://schemas.openxmlformats.org/officeDocument/2006/relationships/slide" Target="slides/slide35.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56.xml"/><Relationship Id="rId317" Type="http://schemas.openxmlformats.org/officeDocument/2006/relationships/slide" Target="slides/slide91.xml"/><Relationship Id="rId338" Type="http://schemas.openxmlformats.org/officeDocument/2006/relationships/slide" Target="slides/slide112.xml"/><Relationship Id="rId359" Type="http://schemas.openxmlformats.org/officeDocument/2006/relationships/slide" Target="slides/slide133.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144.xml"/><Relationship Id="rId391" Type="http://schemas.openxmlformats.org/officeDocument/2006/relationships/slide" Target="slides/slide165.xml"/><Relationship Id="rId405" Type="http://schemas.openxmlformats.org/officeDocument/2006/relationships/slide" Target="slides/slide179.xml"/><Relationship Id="rId426" Type="http://schemas.openxmlformats.org/officeDocument/2006/relationships/slide" Target="slides/slide200.xml"/><Relationship Id="rId447" Type="http://schemas.openxmlformats.org/officeDocument/2006/relationships/slide" Target="slides/slide221.xml"/><Relationship Id="rId230" Type="http://schemas.openxmlformats.org/officeDocument/2006/relationships/slide" Target="slides/slide4.xml"/><Relationship Id="rId251" Type="http://schemas.openxmlformats.org/officeDocument/2006/relationships/slide" Target="slides/slide25.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46.xml"/><Relationship Id="rId293" Type="http://schemas.openxmlformats.org/officeDocument/2006/relationships/slide" Target="slides/slide67.xml"/><Relationship Id="rId307" Type="http://schemas.openxmlformats.org/officeDocument/2006/relationships/slide" Target="slides/slide81.xml"/><Relationship Id="rId328" Type="http://schemas.openxmlformats.org/officeDocument/2006/relationships/slide" Target="slides/slide102.xml"/><Relationship Id="rId349" Type="http://schemas.openxmlformats.org/officeDocument/2006/relationships/slide" Target="slides/slide12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34.xml"/><Relationship Id="rId381" Type="http://schemas.openxmlformats.org/officeDocument/2006/relationships/slide" Target="slides/slide155.xml"/><Relationship Id="rId416" Type="http://schemas.openxmlformats.org/officeDocument/2006/relationships/slide" Target="slides/slide190.xml"/><Relationship Id="rId220" Type="http://schemas.openxmlformats.org/officeDocument/2006/relationships/customXml" Target="../customXml/item220.xml"/><Relationship Id="rId241" Type="http://schemas.openxmlformats.org/officeDocument/2006/relationships/slide" Target="slides/slide15.xml"/><Relationship Id="rId437" Type="http://schemas.openxmlformats.org/officeDocument/2006/relationships/slide" Target="slides/slide21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36.xml"/><Relationship Id="rId283" Type="http://schemas.openxmlformats.org/officeDocument/2006/relationships/slide" Target="slides/slide57.xml"/><Relationship Id="rId318" Type="http://schemas.openxmlformats.org/officeDocument/2006/relationships/slide" Target="slides/slide92.xml"/><Relationship Id="rId339" Type="http://schemas.openxmlformats.org/officeDocument/2006/relationships/slide" Target="slides/slide113.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24.xml"/><Relationship Id="rId371" Type="http://schemas.openxmlformats.org/officeDocument/2006/relationships/slide" Target="slides/slide145.xml"/><Relationship Id="rId406" Type="http://schemas.openxmlformats.org/officeDocument/2006/relationships/slide" Target="slides/slide180.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66.xml"/><Relationship Id="rId427" Type="http://schemas.openxmlformats.org/officeDocument/2006/relationships/slide" Target="slides/slide201.xml"/><Relationship Id="rId448" Type="http://schemas.openxmlformats.org/officeDocument/2006/relationships/slide" Target="slides/slide222.xml"/><Relationship Id="rId26" Type="http://schemas.openxmlformats.org/officeDocument/2006/relationships/customXml" Target="../customXml/item26.xml"/><Relationship Id="rId231" Type="http://schemas.openxmlformats.org/officeDocument/2006/relationships/slide" Target="slides/slide5.xml"/><Relationship Id="rId252" Type="http://schemas.openxmlformats.org/officeDocument/2006/relationships/slide" Target="slides/slide26.xml"/><Relationship Id="rId273" Type="http://schemas.openxmlformats.org/officeDocument/2006/relationships/slide" Target="slides/slide47.xml"/><Relationship Id="rId294" Type="http://schemas.openxmlformats.org/officeDocument/2006/relationships/slide" Target="slides/slide68.xml"/><Relationship Id="rId308" Type="http://schemas.openxmlformats.org/officeDocument/2006/relationships/slide" Target="slides/slide82.xml"/><Relationship Id="rId329" Type="http://schemas.openxmlformats.org/officeDocument/2006/relationships/slide" Target="slides/slide103.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14.xml"/><Relationship Id="rId361" Type="http://schemas.openxmlformats.org/officeDocument/2006/relationships/slide" Target="slides/slide135.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56.xml"/><Relationship Id="rId417" Type="http://schemas.openxmlformats.org/officeDocument/2006/relationships/slide" Target="slides/slide191.xml"/><Relationship Id="rId438" Type="http://schemas.openxmlformats.org/officeDocument/2006/relationships/slide" Target="slides/slide212.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slide" Target="slides/slide16.xml"/><Relationship Id="rId263" Type="http://schemas.openxmlformats.org/officeDocument/2006/relationships/slide" Target="slides/slide37.xml"/><Relationship Id="rId284" Type="http://schemas.openxmlformats.org/officeDocument/2006/relationships/slide" Target="slides/slide58.xml"/><Relationship Id="rId319" Type="http://schemas.openxmlformats.org/officeDocument/2006/relationships/slide" Target="slides/slide93.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04.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25.xml"/><Relationship Id="rId372" Type="http://schemas.openxmlformats.org/officeDocument/2006/relationships/slide" Target="slides/slide146.xml"/><Relationship Id="rId393" Type="http://schemas.openxmlformats.org/officeDocument/2006/relationships/slide" Target="slides/slide167.xml"/><Relationship Id="rId407" Type="http://schemas.openxmlformats.org/officeDocument/2006/relationships/slide" Target="slides/slide181.xml"/><Relationship Id="rId428" Type="http://schemas.openxmlformats.org/officeDocument/2006/relationships/slide" Target="slides/slide202.xml"/><Relationship Id="rId449" Type="http://schemas.openxmlformats.org/officeDocument/2006/relationships/slide" Target="slides/slide223.xml"/><Relationship Id="rId211" Type="http://schemas.openxmlformats.org/officeDocument/2006/relationships/customXml" Target="../customXml/item211.xml"/><Relationship Id="rId232" Type="http://schemas.openxmlformats.org/officeDocument/2006/relationships/slide" Target="slides/slide6.xml"/><Relationship Id="rId253" Type="http://schemas.openxmlformats.org/officeDocument/2006/relationships/slide" Target="slides/slide27.xml"/><Relationship Id="rId274" Type="http://schemas.openxmlformats.org/officeDocument/2006/relationships/slide" Target="slides/slide48.xml"/><Relationship Id="rId295" Type="http://schemas.openxmlformats.org/officeDocument/2006/relationships/slide" Target="slides/slide69.xml"/><Relationship Id="rId309" Type="http://schemas.openxmlformats.org/officeDocument/2006/relationships/slide" Target="slides/slide83.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94.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15.xml"/><Relationship Id="rId362" Type="http://schemas.openxmlformats.org/officeDocument/2006/relationships/slide" Target="slides/slide136.xml"/><Relationship Id="rId383" Type="http://schemas.openxmlformats.org/officeDocument/2006/relationships/slide" Target="slides/slide157.xml"/><Relationship Id="rId418" Type="http://schemas.openxmlformats.org/officeDocument/2006/relationships/slide" Target="slides/slide192.xml"/><Relationship Id="rId439" Type="http://schemas.openxmlformats.org/officeDocument/2006/relationships/slide" Target="slides/slide213.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slide" Target="slides/slide17.xml"/><Relationship Id="rId264" Type="http://schemas.openxmlformats.org/officeDocument/2006/relationships/slide" Target="slides/slide38.xml"/><Relationship Id="rId285" Type="http://schemas.openxmlformats.org/officeDocument/2006/relationships/slide" Target="slides/slide59.xml"/><Relationship Id="rId450" Type="http://schemas.openxmlformats.org/officeDocument/2006/relationships/slide" Target="slides/slide224.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8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05.xml"/><Relationship Id="rId352" Type="http://schemas.openxmlformats.org/officeDocument/2006/relationships/slide" Target="slides/slide126.xml"/><Relationship Id="rId373" Type="http://schemas.openxmlformats.org/officeDocument/2006/relationships/slide" Target="slides/slide147.xml"/><Relationship Id="rId394" Type="http://schemas.openxmlformats.org/officeDocument/2006/relationships/slide" Target="slides/slide168.xml"/><Relationship Id="rId408" Type="http://schemas.openxmlformats.org/officeDocument/2006/relationships/slide" Target="slides/slide182.xml"/><Relationship Id="rId429" Type="http://schemas.openxmlformats.org/officeDocument/2006/relationships/slide" Target="slides/slide203.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slide" Target="slides/slide7.xml"/><Relationship Id="rId254" Type="http://schemas.openxmlformats.org/officeDocument/2006/relationships/slide" Target="slides/slide28.xml"/><Relationship Id="rId440" Type="http://schemas.openxmlformats.org/officeDocument/2006/relationships/slide" Target="slides/slide214.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49.xml"/><Relationship Id="rId296" Type="http://schemas.openxmlformats.org/officeDocument/2006/relationships/slide" Target="slides/slide70.xml"/><Relationship Id="rId300" Type="http://schemas.openxmlformats.org/officeDocument/2006/relationships/slide" Target="slides/slide74.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95.xml"/><Relationship Id="rId342" Type="http://schemas.openxmlformats.org/officeDocument/2006/relationships/slide" Target="slides/slide116.xml"/><Relationship Id="rId363" Type="http://schemas.openxmlformats.org/officeDocument/2006/relationships/slide" Target="slides/slide137.xml"/><Relationship Id="rId384" Type="http://schemas.openxmlformats.org/officeDocument/2006/relationships/slide" Target="slides/slide158.xml"/><Relationship Id="rId419" Type="http://schemas.openxmlformats.org/officeDocument/2006/relationships/slide" Target="slides/slide193.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slide" Target="slides/slide18.xml"/><Relationship Id="rId430" Type="http://schemas.openxmlformats.org/officeDocument/2006/relationships/slide" Target="slides/slide204.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39.xml"/><Relationship Id="rId286" Type="http://schemas.openxmlformats.org/officeDocument/2006/relationships/slide" Target="slides/slide60.xml"/><Relationship Id="rId451" Type="http://schemas.openxmlformats.org/officeDocument/2006/relationships/slide" Target="slides/slide225.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85.xml"/><Relationship Id="rId332" Type="http://schemas.openxmlformats.org/officeDocument/2006/relationships/slide" Target="slides/slide106.xml"/><Relationship Id="rId353" Type="http://schemas.openxmlformats.org/officeDocument/2006/relationships/slide" Target="slides/slide127.xml"/><Relationship Id="rId374" Type="http://schemas.openxmlformats.org/officeDocument/2006/relationships/slide" Target="slides/slide148.xml"/><Relationship Id="rId395" Type="http://schemas.openxmlformats.org/officeDocument/2006/relationships/slide" Target="slides/slide169.xml"/><Relationship Id="rId409" Type="http://schemas.openxmlformats.org/officeDocument/2006/relationships/slide" Target="slides/slide183.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slide" Target="slides/slide8.xml"/><Relationship Id="rId420" Type="http://schemas.openxmlformats.org/officeDocument/2006/relationships/slide" Target="slides/slide194.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29.xml"/><Relationship Id="rId276" Type="http://schemas.openxmlformats.org/officeDocument/2006/relationships/slide" Target="slides/slide50.xml"/><Relationship Id="rId297" Type="http://schemas.openxmlformats.org/officeDocument/2006/relationships/slide" Target="slides/slide71.xml"/><Relationship Id="rId441" Type="http://schemas.openxmlformats.org/officeDocument/2006/relationships/slide" Target="slides/slide215.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75.xml"/><Relationship Id="rId322" Type="http://schemas.openxmlformats.org/officeDocument/2006/relationships/slide" Target="slides/slide96.xml"/><Relationship Id="rId343" Type="http://schemas.openxmlformats.org/officeDocument/2006/relationships/slide" Target="slides/slide117.xml"/><Relationship Id="rId364" Type="http://schemas.openxmlformats.org/officeDocument/2006/relationships/slide" Target="slides/slide138.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59.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slide" Target="slides/slide19.xml"/><Relationship Id="rId266" Type="http://schemas.openxmlformats.org/officeDocument/2006/relationships/slide" Target="slides/slide40.xml"/><Relationship Id="rId287" Type="http://schemas.openxmlformats.org/officeDocument/2006/relationships/slide" Target="slides/slide61.xml"/><Relationship Id="rId410" Type="http://schemas.openxmlformats.org/officeDocument/2006/relationships/slide" Target="slides/slide184.xml"/><Relationship Id="rId431" Type="http://schemas.openxmlformats.org/officeDocument/2006/relationships/slide" Target="slides/slide205.xml"/><Relationship Id="rId452" Type="http://schemas.openxmlformats.org/officeDocument/2006/relationships/slide" Target="slides/slide226.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86.xml"/><Relationship Id="rId333" Type="http://schemas.openxmlformats.org/officeDocument/2006/relationships/slide" Target="slides/slide107.xml"/><Relationship Id="rId354" Type="http://schemas.openxmlformats.org/officeDocument/2006/relationships/slide" Target="slides/slide12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49.xml"/><Relationship Id="rId396" Type="http://schemas.openxmlformats.org/officeDocument/2006/relationships/slide" Target="slides/slide170.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slide" Target="slides/slide9.xml"/><Relationship Id="rId256" Type="http://schemas.openxmlformats.org/officeDocument/2006/relationships/slide" Target="slides/slide30.xml"/><Relationship Id="rId277" Type="http://schemas.openxmlformats.org/officeDocument/2006/relationships/slide" Target="slides/slide51.xml"/><Relationship Id="rId298" Type="http://schemas.openxmlformats.org/officeDocument/2006/relationships/slide" Target="slides/slide72.xml"/><Relationship Id="rId400" Type="http://schemas.openxmlformats.org/officeDocument/2006/relationships/slide" Target="slides/slide174.xml"/><Relationship Id="rId421" Type="http://schemas.openxmlformats.org/officeDocument/2006/relationships/slide" Target="slides/slide195.xml"/><Relationship Id="rId442" Type="http://schemas.openxmlformats.org/officeDocument/2006/relationships/slide" Target="slides/slide216.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76.xml"/><Relationship Id="rId323" Type="http://schemas.openxmlformats.org/officeDocument/2006/relationships/slide" Target="slides/slide97.xml"/><Relationship Id="rId344" Type="http://schemas.openxmlformats.org/officeDocument/2006/relationships/slide" Target="slides/slide118.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39.xml"/><Relationship Id="rId386" Type="http://schemas.openxmlformats.org/officeDocument/2006/relationships/slide" Target="slides/slide160.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slide" Target="slides/slide20.xml"/><Relationship Id="rId267" Type="http://schemas.openxmlformats.org/officeDocument/2006/relationships/slide" Target="slides/slide41.xml"/><Relationship Id="rId288" Type="http://schemas.openxmlformats.org/officeDocument/2006/relationships/slide" Target="slides/slide62.xml"/><Relationship Id="rId411" Type="http://schemas.openxmlformats.org/officeDocument/2006/relationships/slide" Target="slides/slide185.xml"/><Relationship Id="rId432" Type="http://schemas.openxmlformats.org/officeDocument/2006/relationships/slide" Target="slides/slide206.xml"/><Relationship Id="rId453" Type="http://schemas.openxmlformats.org/officeDocument/2006/relationships/notesMaster" Target="notesMasters/notesMaster1.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8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08.xml"/><Relationship Id="rId355" Type="http://schemas.openxmlformats.org/officeDocument/2006/relationships/slide" Target="slides/slide129.xml"/><Relationship Id="rId376" Type="http://schemas.openxmlformats.org/officeDocument/2006/relationships/slide" Target="slides/slide150.xml"/><Relationship Id="rId397" Type="http://schemas.openxmlformats.org/officeDocument/2006/relationships/slide" Target="slides/slide171.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slide" Target="slides/slide10.xml"/><Relationship Id="rId257" Type="http://schemas.openxmlformats.org/officeDocument/2006/relationships/slide" Target="slides/slide31.xml"/><Relationship Id="rId278" Type="http://schemas.openxmlformats.org/officeDocument/2006/relationships/slide" Target="slides/slide52.xml"/><Relationship Id="rId401" Type="http://schemas.openxmlformats.org/officeDocument/2006/relationships/slide" Target="slides/slide175.xml"/><Relationship Id="rId422" Type="http://schemas.openxmlformats.org/officeDocument/2006/relationships/slide" Target="slides/slide196.xml"/><Relationship Id="rId443" Type="http://schemas.openxmlformats.org/officeDocument/2006/relationships/slide" Target="slides/slide217.xml"/><Relationship Id="rId303" Type="http://schemas.openxmlformats.org/officeDocument/2006/relationships/slide" Target="slides/slide77.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19.xml"/><Relationship Id="rId387" Type="http://schemas.openxmlformats.org/officeDocument/2006/relationships/slide" Target="slides/slide161.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21.xml"/><Relationship Id="rId412" Type="http://schemas.openxmlformats.org/officeDocument/2006/relationships/slide" Target="slides/slide186.xml"/><Relationship Id="rId107" Type="http://schemas.openxmlformats.org/officeDocument/2006/relationships/customXml" Target="../customXml/item107.xml"/><Relationship Id="rId289" Type="http://schemas.openxmlformats.org/officeDocument/2006/relationships/slide" Target="slides/slide63.xml"/><Relationship Id="rId454" Type="http://schemas.openxmlformats.org/officeDocument/2006/relationships/presProps" Target="presProps.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88.xml"/><Relationship Id="rId356" Type="http://schemas.openxmlformats.org/officeDocument/2006/relationships/slide" Target="slides/slide130.xml"/><Relationship Id="rId398" Type="http://schemas.openxmlformats.org/officeDocument/2006/relationships/slide" Target="slides/slide172.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197.xml"/><Relationship Id="rId258" Type="http://schemas.openxmlformats.org/officeDocument/2006/relationships/slide" Target="slides/slide32.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99.xml"/><Relationship Id="rId367" Type="http://schemas.openxmlformats.org/officeDocument/2006/relationships/slide" Target="slides/slide141.xml"/><Relationship Id="rId171" Type="http://schemas.openxmlformats.org/officeDocument/2006/relationships/customXml" Target="../customXml/item171.xml"/><Relationship Id="rId227" Type="http://schemas.openxmlformats.org/officeDocument/2006/relationships/slide" Target="slides/slide1.xml"/><Relationship Id="rId269" Type="http://schemas.openxmlformats.org/officeDocument/2006/relationships/slide" Target="slides/slide43.xml"/><Relationship Id="rId434" Type="http://schemas.openxmlformats.org/officeDocument/2006/relationships/slide" Target="slides/slide208.xml"/><Relationship Id="rId33" Type="http://schemas.openxmlformats.org/officeDocument/2006/relationships/customXml" Target="../customXml/item33.xml"/><Relationship Id="rId129" Type="http://schemas.openxmlformats.org/officeDocument/2006/relationships/customXml" Target="../customXml/item129.xml"/><Relationship Id="rId280" Type="http://schemas.openxmlformats.org/officeDocument/2006/relationships/slide" Target="slides/slide54.xml"/><Relationship Id="rId336" Type="http://schemas.openxmlformats.org/officeDocument/2006/relationships/slide" Target="slides/slide110.xml"/><Relationship Id="rId75" Type="http://schemas.openxmlformats.org/officeDocument/2006/relationships/customXml" Target="../customXml/item75.xml"/><Relationship Id="rId140" Type="http://schemas.openxmlformats.org/officeDocument/2006/relationships/customXml" Target="../customXml/item140.xml"/><Relationship Id="rId182" Type="http://schemas.openxmlformats.org/officeDocument/2006/relationships/customXml" Target="../customXml/item182.xml"/><Relationship Id="rId378" Type="http://schemas.openxmlformats.org/officeDocument/2006/relationships/slide" Target="slides/slide152.xml"/><Relationship Id="rId403" Type="http://schemas.openxmlformats.org/officeDocument/2006/relationships/slide" Target="slides/slide177.xml"/><Relationship Id="rId6" Type="http://schemas.openxmlformats.org/officeDocument/2006/relationships/customXml" Target="../customXml/item6.xml"/><Relationship Id="rId238" Type="http://schemas.openxmlformats.org/officeDocument/2006/relationships/slide" Target="slides/slide12.xml"/><Relationship Id="rId445" Type="http://schemas.openxmlformats.org/officeDocument/2006/relationships/slide" Target="slides/slide2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45.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9"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224.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79.xml"/><Relationship Id="rId4" Type="http://schemas.openxmlformats.org/officeDocument/2006/relationships/image" Target="../media/image4.jpe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20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225.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207.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221.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22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21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145.xml"/><Relationship Id="rId4" Type="http://schemas.openxmlformats.org/officeDocument/2006/relationships/image" Target="../media/image3.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204.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218.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209.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220.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86.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200.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2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4.xml"/><Relationship Id="rId1" Type="http://schemas.openxmlformats.org/officeDocument/2006/relationships/customXml" Target="../../customXml/item213.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17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4.xml"/><Relationship Id="rId1" Type="http://schemas.openxmlformats.org/officeDocument/2006/relationships/customXml" Target="../../customXml/item205.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4.xml"/><Relationship Id="rId1" Type="http://schemas.openxmlformats.org/officeDocument/2006/relationships/customXml" Target="../../customXml/item198.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4.xml"/><Relationship Id="rId1" Type="http://schemas.openxmlformats.org/officeDocument/2006/relationships/customXml" Target="../../customXml/item19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222.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4.xml"/><Relationship Id="rId1" Type="http://schemas.openxmlformats.org/officeDocument/2006/relationships/customXml" Target="../../customXml/item214.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20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2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21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19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21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2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9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1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20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20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专题十四  写  作</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的时代来说更是如此。一时间,来自各式车辆的不同声响交杂在一起,不由分说地冲撞进耳膜</a:t>
            </a:r>
            <a:r>
              <a:t/>
            </a:r>
            <a:br/>
            <a:r>
              <a:rPr lang="zh-CN" altLang="en-US" sz="1530" kern="0" dirty="0" smtClean="0">
                <a:solidFill>
                  <a:srgbClr val="000000"/>
                </a:solidFill>
                <a:latin typeface="Times New Roman" pitchFamily="65" charset="-122"/>
                <a:ea typeface="宋体" pitchFamily="65" charset="-122"/>
              </a:rPr>
              <a:t>并直击心脏:上班族不耐烦的鸣笛声、公交车的放气声、自行车的铃铛声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众声鼎沸。这</a:t>
            </a:r>
            <a:r>
              <a:t/>
            </a:r>
            <a:br/>
            <a:r>
              <a:rPr lang="zh-CN" altLang="en-US" sz="1530" kern="0" dirty="0" smtClean="0">
                <a:solidFill>
                  <a:srgbClr val="000000"/>
                </a:solidFill>
                <a:latin typeface="Times New Roman" pitchFamily="65" charset="-122"/>
                <a:ea typeface="宋体" pitchFamily="65" charset="-122"/>
              </a:rPr>
              <a:t>个热闹却拥堵的十字路口像极了这个时代里的祖国,她早已不再是那个古朴落后的乡土中国</a:t>
            </a:r>
            <a:r>
              <a:t/>
            </a:r>
            <a:br/>
            <a:r>
              <a:rPr lang="zh-CN" altLang="en-US" sz="1530" kern="0" dirty="0" smtClean="0">
                <a:solidFill>
                  <a:srgbClr val="000000"/>
                </a:solidFill>
                <a:latin typeface="Times New Roman" pitchFamily="65" charset="-122"/>
                <a:ea typeface="宋体" pitchFamily="65" charset="-122"/>
              </a:rPr>
              <a:t>了,她也绝不仅仅是那个改革开放初期的年轻国度了。她正向着多元化发展,日趋现代化,越来</a:t>
            </a:r>
            <a:r>
              <a:t/>
            </a:r>
            <a:br/>
            <a:r>
              <a:rPr lang="zh-CN" altLang="en-US" sz="1530" kern="0" dirty="0" smtClean="0">
                <a:solidFill>
                  <a:srgbClr val="000000"/>
                </a:solidFill>
                <a:latin typeface="Times New Roman" pitchFamily="65" charset="-122"/>
                <a:ea typeface="宋体" pitchFamily="65" charset="-122"/>
              </a:rPr>
              <a:t>越富强。同时她也出现了一些问题。但我知道,正如堵车只是一阵子的事儿,当她走出这个堵</a:t>
            </a:r>
            <a:r>
              <a:t/>
            </a:r>
            <a:br/>
            <a:r>
              <a:rPr lang="zh-CN" altLang="en-US" sz="1530" kern="0" dirty="0" smtClean="0">
                <a:solidFill>
                  <a:srgbClr val="000000"/>
                </a:solidFill>
                <a:latin typeface="Times New Roman" pitchFamily="65" charset="-122"/>
                <a:ea typeface="宋体" pitchFamily="65" charset="-122"/>
              </a:rPr>
              <a:t>塞的路口,拥有的将是一片坦途。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过了这个十字路口,就是我的学校。走过这一段路,我到了。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但我知道,我的人生路永不止步,时间的车轮也一定在它应有的车轨上永不停歇。“人生如逆</a:t>
            </a:r>
            <a:r>
              <a:t/>
            </a:r>
            <a:br/>
            <a:r>
              <a:rPr lang="zh-CN" altLang="en-US" sz="1530" kern="0" dirty="0" smtClean="0">
                <a:solidFill>
                  <a:srgbClr val="000000"/>
                </a:solidFill>
                <a:latin typeface="Times New Roman" pitchFamily="65" charset="-122"/>
                <a:ea typeface="宋体" pitchFamily="65" charset="-122"/>
              </a:rPr>
              <a:t>旅,我亦是行人。”在变迁的世俗风景里驱车上路吧!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车来车往,时代还在前行,下一秒,她又会不同。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品读此文,不得不感慨后生可畏!文章以父亲驾车送自己上学途中所经过的几个特定</a:t>
            </a:r>
            <a:r>
              <a:t/>
            </a:r>
            <a:br/>
            <a:r>
              <a:rPr lang="zh-CN" altLang="en-US" sz="1530" kern="0" dirty="0" smtClean="0">
                <a:solidFill>
                  <a:srgbClr val="000000"/>
                </a:solidFill>
                <a:latin typeface="Times New Roman" pitchFamily="65" charset="-122"/>
                <a:ea typeface="宋体" pitchFamily="65" charset="-122"/>
              </a:rPr>
              <a:t>地点为抓手,重点选择了三个停留地:老住宅区、酒吧街的红绿灯前、市中心的交通要道。其</a:t>
            </a:r>
            <a:r>
              <a:t/>
            </a:r>
            <a:br/>
            <a:r>
              <a:rPr lang="zh-CN" altLang="en-US" sz="1530" kern="0" dirty="0" smtClean="0">
                <a:solidFill>
                  <a:srgbClr val="000000"/>
                </a:solidFill>
                <a:latin typeface="Times New Roman" pitchFamily="65" charset="-122"/>
                <a:ea typeface="宋体" pitchFamily="65" charset="-122"/>
              </a:rPr>
              <a:t>中老住宅区的老式二八自行车带来了古朴、单纯,把我们领到了车马缓慢的年代;酒吧街的车</a:t>
            </a:r>
            <a:r>
              <a:t/>
            </a:r>
            <a:br/>
            <a:r>
              <a:rPr lang="zh-CN" altLang="en-US" sz="1530" kern="0" dirty="0" smtClean="0">
                <a:solidFill>
                  <a:srgbClr val="000000"/>
                </a:solidFill>
                <a:latin typeface="Times New Roman" pitchFamily="65" charset="-122"/>
                <a:ea typeface="宋体" pitchFamily="65" charset="-122"/>
              </a:rPr>
              <a:t>群带来的是喷薄而出的青春力量,让我们走进了狂飙突进的时代;最后堵塞的路口象征了我国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62815"/>
            <a:ext cx="8104216" cy="4665680"/>
            <a:chOff x="539750" y="1062815"/>
            <a:chExt cx="8104216" cy="4665680"/>
          </a:xfrm>
        </p:grpSpPr>
        <p:sp>
          <p:nvSpPr>
            <p:cNvPr id="2" name="TextBox 2"/>
            <p:cNvSpPr txBox="1"/>
            <p:nvPr/>
          </p:nvSpPr>
          <p:spPr>
            <a:xfrm>
              <a:off x="1044000" y="5462384"/>
              <a:ext cx="7092000" cy="266111"/>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smtClean="0">
                  <a:solidFill>
                    <a:srgbClr val="000000"/>
                  </a:solidFill>
                  <a:latin typeface="Times New Roman" pitchFamily="65" charset="-122"/>
                  <a:ea typeface="黑体" pitchFamily="65" charset="-122"/>
                </a:rPr>
                <a:t>(据夏明作品改动)</a:t>
              </a:r>
              <a:endParaRPr lang="zh-CN" altLang="en-US" dirty="0"/>
            </a:p>
          </p:txBody>
        </p:sp>
        <p:pic>
          <p:nvPicPr>
            <p:cNvPr id="3" name="图片 3" descr="textimage0.jpeg"/>
            <p:cNvPicPr>
              <a:picLocks noChangeAspect="1"/>
            </p:cNvPicPr>
            <p:nvPr/>
          </p:nvPicPr>
          <p:blipFill>
            <a:blip r:embed="rId4" cstate="print"/>
            <a:stretch>
              <a:fillRect/>
            </a:stretch>
          </p:blipFill>
          <p:spPr>
            <a:xfrm>
              <a:off x="3071802" y="1777195"/>
              <a:ext cx="2951278" cy="3513426"/>
            </a:xfrm>
            <a:prstGeom prst="rect">
              <a:avLst/>
            </a:prstGeom>
          </p:spPr>
        </p:pic>
        <p:sp>
          <p:nvSpPr>
            <p:cNvPr id="4" name="矩形 3"/>
            <p:cNvSpPr/>
            <p:nvPr/>
          </p:nvSpPr>
          <p:spPr>
            <a:xfrm>
              <a:off x="539750" y="1062815"/>
              <a:ext cx="8104216" cy="394788"/>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14.(2016课标全国Ⅰ,18)阅读下面的漫画材料,根据要求写一篇不少于800字的文章。(60分)</a:t>
              </a:r>
              <a:endParaRPr lang="zh-CN" altLang="en-US" sz="1500"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要求:结合材料的内容和寓意,选好角度,确定立意,明确文体,自拟标题;不要套作,不得抄</a:t>
            </a:r>
            <a:r>
              <a:rPr dirty="0"/>
              <a:t/>
            </a:r>
            <a:br>
              <a:rPr dirty="0"/>
            </a:br>
            <a:r>
              <a:rPr lang="zh-CN" altLang="en-US" sz="1530" kern="0" dirty="0" smtClean="0">
                <a:solidFill>
                  <a:srgbClr val="000000"/>
                </a:solidFill>
                <a:latin typeface="Times New Roman" pitchFamily="65" charset="-122"/>
                <a:ea typeface="宋体" pitchFamily="65" charset="-122"/>
              </a:rPr>
              <a:t>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这是一道漫画式材料作文题。画中有两个学生,第一次考试得了100分的学生受</a:t>
            </a:r>
            <a:r>
              <a:rPr dirty="0"/>
              <a:t/>
            </a:r>
            <a:br>
              <a:rPr dirty="0"/>
            </a:br>
            <a:r>
              <a:rPr lang="zh-CN" altLang="en-US" sz="1530" kern="0" dirty="0" smtClean="0">
                <a:solidFill>
                  <a:srgbClr val="000000"/>
                </a:solidFill>
                <a:latin typeface="Times New Roman" pitchFamily="65" charset="-122"/>
                <a:ea typeface="宋体" pitchFamily="65" charset="-122"/>
              </a:rPr>
              <a:t>到家长的奖赏(从其脸上的吻印推知),表情很愉悦;另外一个得了55分的学生受到家长的掌掴</a:t>
            </a:r>
            <a:r>
              <a:rPr dirty="0"/>
              <a:t/>
            </a:r>
            <a:br>
              <a:rPr dirty="0"/>
            </a:br>
            <a:r>
              <a:rPr lang="zh-CN" altLang="en-US" sz="1530" kern="0" dirty="0" smtClean="0">
                <a:solidFill>
                  <a:srgbClr val="000000"/>
                </a:solidFill>
                <a:latin typeface="Times New Roman" pitchFamily="65" charset="-122"/>
                <a:ea typeface="宋体" pitchFamily="65" charset="-122"/>
              </a:rPr>
              <a:t>(从其脸上的掌印推知),表情痛苦。第二次考试,得过100分的学生考了98分,受到家长的掌掴,</a:t>
            </a:r>
            <a:r>
              <a:rPr dirty="0"/>
              <a:t/>
            </a:r>
            <a:br>
              <a:rPr dirty="0"/>
            </a:br>
            <a:r>
              <a:rPr lang="zh-CN" altLang="en-US" sz="1530" kern="0" dirty="0" smtClean="0">
                <a:solidFill>
                  <a:srgbClr val="000000"/>
                </a:solidFill>
                <a:latin typeface="Times New Roman" pitchFamily="65" charset="-122"/>
                <a:ea typeface="宋体" pitchFamily="65" charset="-122"/>
              </a:rPr>
              <a:t>表情痛苦;另外一个学生由55分考到61分,刚刚及格,受到家长奖赏,表情愉悦。这幅漫画包含4</a:t>
            </a:r>
            <a:r>
              <a:rPr dirty="0"/>
              <a:t/>
            </a:r>
            <a:br>
              <a:rPr dirty="0"/>
            </a:br>
            <a:r>
              <a:rPr lang="zh-CN" altLang="en-US" sz="1530" kern="0" dirty="0" smtClean="0">
                <a:solidFill>
                  <a:srgbClr val="000000"/>
                </a:solidFill>
                <a:latin typeface="Times New Roman" pitchFamily="65" charset="-122"/>
                <a:ea typeface="宋体" pitchFamily="65" charset="-122"/>
              </a:rPr>
              <a:t>个要素,即人物、分数、脸上的印迹和表情。这些要素之间是有联系的,家长及教育者认为考</a:t>
            </a:r>
            <a:r>
              <a:rPr dirty="0"/>
              <a:t/>
            </a:r>
            <a:br>
              <a:rPr dirty="0"/>
            </a:br>
            <a:r>
              <a:rPr lang="zh-CN" altLang="en-US" sz="1530" kern="0" dirty="0" smtClean="0">
                <a:solidFill>
                  <a:srgbClr val="000000"/>
                </a:solidFill>
                <a:latin typeface="Times New Roman" pitchFamily="65" charset="-122"/>
                <a:ea typeface="宋体" pitchFamily="65" charset="-122"/>
              </a:rPr>
              <a:t>试分数理想,就奖赏,学生的表情就愉悦;家长及教育者认为考试分数不理想,就惩罚,学生的表</a:t>
            </a:r>
            <a:r>
              <a:rPr dirty="0"/>
              <a:t/>
            </a:r>
            <a:br>
              <a:rPr dirty="0"/>
            </a:br>
            <a:r>
              <a:rPr lang="zh-CN" altLang="en-US" sz="1530" kern="0" dirty="0" smtClean="0">
                <a:solidFill>
                  <a:srgbClr val="000000"/>
                </a:solidFill>
                <a:latin typeface="Times New Roman" pitchFamily="65" charset="-122"/>
                <a:ea typeface="宋体" pitchFamily="65" charset="-122"/>
              </a:rPr>
              <a:t>情就痛苦。考生写作时,从漫画内容和寓意出发,写家庭、学校教育的态度、方法、评价的标</a:t>
            </a:r>
            <a:r>
              <a:rPr dirty="0"/>
              <a:t/>
            </a:r>
            <a:br>
              <a:rPr dirty="0"/>
            </a:br>
            <a:r>
              <a:rPr lang="zh-CN" altLang="en-US" sz="1530" kern="0" dirty="0" smtClean="0">
                <a:solidFill>
                  <a:srgbClr val="000000"/>
                </a:solidFill>
                <a:latin typeface="Times New Roman" pitchFamily="65" charset="-122"/>
                <a:ea typeface="宋体" pitchFamily="65" charset="-122"/>
              </a:rPr>
              <a:t>准;批评唯分数论的教育观、人才观;也可联系当今社会进步中唯数字论的评价来议论。从漫</a:t>
            </a:r>
            <a:r>
              <a:rPr dirty="0"/>
              <a:t/>
            </a:r>
            <a:br>
              <a:rPr dirty="0"/>
            </a:br>
            <a:r>
              <a:rPr lang="zh-CN" altLang="en-US" sz="1530" kern="0" dirty="0" smtClean="0">
                <a:solidFill>
                  <a:srgbClr val="000000"/>
                </a:solidFill>
                <a:latin typeface="Times New Roman" pitchFamily="65" charset="-122"/>
                <a:ea typeface="宋体" pitchFamily="65" charset="-122"/>
              </a:rPr>
              <a:t>画中引出的角度看,考生可从教育学角度,写教育的态度、方法是否恰当等;从社会学角度,可</a:t>
            </a:r>
            <a:r>
              <a:rPr dirty="0"/>
              <a:t/>
            </a:r>
            <a:br>
              <a:rPr dirty="0"/>
            </a:br>
            <a:r>
              <a:rPr lang="zh-CN" altLang="en-US" sz="1530" kern="0" dirty="0" smtClean="0">
                <a:solidFill>
                  <a:srgbClr val="000000"/>
                </a:solidFill>
                <a:latin typeface="Times New Roman" pitchFamily="65" charset="-122"/>
                <a:ea typeface="宋体" pitchFamily="65" charset="-122"/>
              </a:rPr>
              <a:t>写如何优化评价标准;从哲学角度,可写教育与社会都要用发展的视角、全面比较的视角看问</a:t>
            </a:r>
            <a:r>
              <a:rPr dirty="0"/>
              <a:t/>
            </a:r>
            <a:br>
              <a:rPr dirty="0"/>
            </a:br>
            <a:r>
              <a:rPr lang="zh-CN" altLang="en-US" sz="1530" kern="0" dirty="0" smtClean="0">
                <a:solidFill>
                  <a:srgbClr val="000000"/>
                </a:solidFill>
                <a:latin typeface="Times New Roman" pitchFamily="65" charset="-122"/>
                <a:ea typeface="宋体" pitchFamily="65" charset="-122"/>
              </a:rPr>
              <a:t>题;从文化角度,可写盈极必亏的道理,评价与处理事情都要遵循客观规律,等等。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起伏的波浪才更具力量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这组漫画是一组巧妙的、富有深意的对比。先拿满分后再拿98分的孩子先后收获了一个香</a:t>
            </a:r>
            <a:r>
              <a:rPr dirty="0"/>
              <a:t/>
            </a:r>
            <a:br>
              <a:rPr dirty="0"/>
            </a:br>
            <a:r>
              <a:rPr lang="zh-CN" altLang="en-US" sz="1530" kern="0" dirty="0" smtClean="0">
                <a:solidFill>
                  <a:srgbClr val="000000"/>
                </a:solidFill>
                <a:latin typeface="Times New Roman" pitchFamily="65" charset="-122"/>
                <a:ea typeface="宋体" pitchFamily="65" charset="-122"/>
              </a:rPr>
              <a:t>吻和一个耳光,而先拿55分后再拿61分的孩子则先后得了一个耳光和一个香吻。从这两个孩</a:t>
            </a:r>
            <a:r>
              <a:rPr dirty="0"/>
              <a:t/>
            </a:r>
            <a:br>
              <a:rPr dirty="0"/>
            </a:br>
            <a:r>
              <a:rPr lang="zh-CN" altLang="en-US" sz="1530" kern="0" dirty="0" smtClean="0">
                <a:solidFill>
                  <a:srgbClr val="000000"/>
                </a:solidFill>
                <a:latin typeface="Times New Roman" pitchFamily="65" charset="-122"/>
                <a:ea typeface="宋体" pitchFamily="65" charset="-122"/>
              </a:rPr>
              <a:t>子的境遇上,我们看到了许多人有意无意抱有的一种心态:追求卓越、积极进取,否认失误和退</a:t>
            </a:r>
            <a:r>
              <a:rPr dirty="0"/>
              <a:t/>
            </a:r>
            <a:br>
              <a:rPr dirty="0"/>
            </a:br>
            <a:r>
              <a:rPr lang="zh-CN" altLang="en-US" sz="1530" kern="0" dirty="0" smtClean="0">
                <a:solidFill>
                  <a:srgbClr val="000000"/>
                </a:solidFill>
                <a:latin typeface="Times New Roman" pitchFamily="65" charset="-122"/>
                <a:ea typeface="宋体" pitchFamily="65" charset="-122"/>
              </a:rPr>
              <a:t>步,哪怕这个“失误”仅仅两分。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努力进步当然是一件好事。正如漫画中的第二个孩子,他从不及格到及格,是值得肯定的。攀</a:t>
            </a:r>
            <a:r>
              <a:rPr dirty="0"/>
              <a:t/>
            </a:r>
            <a:br>
              <a:rPr dirty="0"/>
            </a:br>
            <a:r>
              <a:rPr lang="zh-CN" altLang="en-US" sz="1530" kern="0" dirty="0" smtClean="0">
                <a:solidFill>
                  <a:srgbClr val="000000"/>
                </a:solidFill>
                <a:latin typeface="Times New Roman" pitchFamily="65" charset="-122"/>
                <a:ea typeface="宋体" pitchFamily="65" charset="-122"/>
              </a:rPr>
              <a:t>登虽艰辛,而山顶上“一览众山小”的壮阔是徘徊在山脚下的人无法享受的。然而,从100分</a:t>
            </a:r>
            <a:r>
              <a:rPr dirty="0"/>
              <a:t/>
            </a:r>
            <a:br>
              <a:rPr dirty="0"/>
            </a:br>
            <a:r>
              <a:rPr lang="zh-CN" altLang="en-US" sz="1530" kern="0" dirty="0" smtClean="0">
                <a:solidFill>
                  <a:srgbClr val="000000"/>
                </a:solidFill>
                <a:latin typeface="Times New Roman" pitchFamily="65" charset="-122"/>
                <a:ea typeface="宋体" pitchFamily="65" charset="-122"/>
              </a:rPr>
              <a:t>到98分就应当受到指责吗?并不是。98分依然是一个令人艳羡的好成绩,98分和100分同属于</a:t>
            </a:r>
            <a:r>
              <a:rPr dirty="0"/>
              <a:t/>
            </a:r>
            <a:br>
              <a:rPr dirty="0"/>
            </a:br>
            <a:r>
              <a:rPr lang="zh-CN" altLang="en-US" sz="1530" kern="0" dirty="0" smtClean="0">
                <a:solidFill>
                  <a:srgbClr val="000000"/>
                </a:solidFill>
                <a:latin typeface="Times New Roman" pitchFamily="65" charset="-122"/>
                <a:ea typeface="宋体" pitchFamily="65" charset="-122"/>
              </a:rPr>
              <a:t>优秀水准。从100分到55分才应当警醒。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依然优秀的第一个孩子受到的待遇前后落差太大,连我亦不禁为他感到委屈。在竞争日益激</a:t>
            </a:r>
            <a:r>
              <a:rPr dirty="0"/>
              <a:t/>
            </a:r>
            <a:br>
              <a:rPr dirty="0"/>
            </a:br>
            <a:r>
              <a:rPr lang="zh-CN" altLang="en-US" sz="1530" kern="0" dirty="0" smtClean="0">
                <a:solidFill>
                  <a:srgbClr val="000000"/>
                </a:solidFill>
                <a:latin typeface="Times New Roman" pitchFamily="65" charset="-122"/>
                <a:ea typeface="宋体" pitchFamily="65" charset="-122"/>
              </a:rPr>
              <a:t>烈的大背景下,许多人苛求完美的极端精英教育,坚持着“高处不胜寒”的“虎妈”“狼爸”</a:t>
            </a:r>
            <a:r>
              <a:rPr dirty="0"/>
              <a:t/>
            </a:r>
            <a:br>
              <a:rPr dirty="0"/>
            </a:br>
            <a:r>
              <a:rPr lang="zh-CN" altLang="en-US" sz="1530" kern="0" dirty="0" smtClean="0">
                <a:solidFill>
                  <a:srgbClr val="000000"/>
                </a:solidFill>
                <a:latin typeface="Times New Roman" pitchFamily="65" charset="-122"/>
                <a:ea typeface="宋体" pitchFamily="65" charset="-122"/>
              </a:rPr>
              <a:t>态度,念着“提高一分,横扫千人”的高考标语,孩子的神经成了一张绷紧的弓,生怕遭受横飞</a:t>
            </a:r>
            <a:r>
              <a:rPr dirty="0"/>
              <a:t/>
            </a:r>
            <a:br>
              <a:rPr dirty="0"/>
            </a:br>
            <a:r>
              <a:rPr lang="zh-CN" altLang="en-US" sz="1530" kern="0" dirty="0" smtClean="0">
                <a:solidFill>
                  <a:srgbClr val="000000"/>
                </a:solidFill>
                <a:latin typeface="Times New Roman" pitchFamily="65" charset="-122"/>
                <a:ea typeface="宋体" pitchFamily="65" charset="-122"/>
              </a:rPr>
              <a:t>而来的一记耳光。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可是,有一句亘古朴实的真理是“金无足赤,人无完人”。我们心心念念“直挂云帆济沧海”,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5399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却忘了挫折与起伏才是人生的常态。“长江后浪推前浪”的力量,就在这起伏之间。宽广的</a:t>
            </a:r>
            <a:r>
              <a:rPr sz="1500" dirty="0"/>
              <a:t/>
            </a:r>
            <a:br>
              <a:rPr sz="1500" dirty="0"/>
            </a:br>
            <a:r>
              <a:rPr lang="zh-CN" altLang="en-US" sz="1500" kern="0" dirty="0" smtClean="0">
                <a:solidFill>
                  <a:srgbClr val="000000"/>
                </a:solidFill>
                <a:latin typeface="Times New Roman" pitchFamily="65" charset="-122"/>
                <a:ea typeface="宋体" pitchFamily="65" charset="-122"/>
              </a:rPr>
              <a:t>大海永不会如一潭碧湖般文弱恬静,清浅的水面可以保持平稳,但也失去了承载大舟的胸怀。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是的,起伏的波浪才更具力量。没有后退,没有低谷,就没有前进的动力和空间,也就没有厚积</a:t>
            </a:r>
            <a:r>
              <a:rPr sz="1500" dirty="0"/>
              <a:t/>
            </a:r>
            <a:br>
              <a:rPr sz="1500" dirty="0"/>
            </a:br>
            <a:r>
              <a:rPr lang="zh-CN" altLang="en-US" sz="1500" kern="0" dirty="0" smtClean="0">
                <a:solidFill>
                  <a:srgbClr val="000000"/>
                </a:solidFill>
                <a:latin typeface="Times New Roman" pitchFamily="65" charset="-122"/>
                <a:ea typeface="宋体" pitchFamily="65" charset="-122"/>
              </a:rPr>
              <a:t>薄发的震撼。就像生活在南极冰海的企鹅,想要跃到岸上,并不是在水面上拼命挣扎,而是猛地</a:t>
            </a:r>
            <a:r>
              <a:rPr sz="1500" dirty="0"/>
              <a:t/>
            </a:r>
            <a:br>
              <a:rPr sz="1500" dirty="0"/>
            </a:br>
            <a:r>
              <a:rPr lang="zh-CN" altLang="en-US" sz="1500" kern="0" dirty="0" smtClean="0">
                <a:solidFill>
                  <a:srgbClr val="000000"/>
                </a:solidFill>
                <a:latin typeface="Times New Roman" pitchFamily="65" charset="-122"/>
                <a:ea typeface="宋体" pitchFamily="65" charset="-122"/>
              </a:rPr>
              <a:t>扎进深水,凭着一股冲劲儿再跃出水面,华丽地落在岸上。第二个孩子就像这只企鹅,在不及格</a:t>
            </a:r>
            <a:r>
              <a:rPr sz="1500" dirty="0"/>
              <a:t/>
            </a:r>
            <a:br>
              <a:rPr sz="1500" dirty="0"/>
            </a:br>
            <a:r>
              <a:rPr lang="zh-CN" altLang="en-US" sz="1500" kern="0" dirty="0" smtClean="0">
                <a:solidFill>
                  <a:srgbClr val="000000"/>
                </a:solidFill>
                <a:latin typeface="Times New Roman" pitchFamily="65" charset="-122"/>
                <a:ea typeface="宋体" pitchFamily="65" charset="-122"/>
              </a:rPr>
              <a:t>的深潜后获得腾跃的力量。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而我们,当然应该给第一个孩子以鼓励和支持,不是必须得到满分才是优秀的孩子。他是潮起</a:t>
            </a:r>
            <a:r>
              <a:rPr sz="1500" dirty="0"/>
              <a:t/>
            </a:r>
            <a:br>
              <a:rPr sz="1500" dirty="0"/>
            </a:br>
            <a:r>
              <a:rPr lang="zh-CN" altLang="en-US" sz="1500" kern="0" dirty="0" smtClean="0">
                <a:solidFill>
                  <a:srgbClr val="000000"/>
                </a:solidFill>
                <a:latin typeface="Times New Roman" pitchFamily="65" charset="-122"/>
                <a:ea typeface="宋体" pitchFamily="65" charset="-122"/>
              </a:rPr>
              <a:t>潮落的大海,是汹涌起伏能淹没一切的波浪。我也相信,他可以在这两分的差距中弥补自己的</a:t>
            </a:r>
            <a:r>
              <a:rPr sz="1500" dirty="0"/>
              <a:t/>
            </a:r>
            <a:br>
              <a:rPr sz="1500" dirty="0"/>
            </a:br>
            <a:r>
              <a:rPr lang="zh-CN" altLang="en-US" sz="1500" kern="0" dirty="0" smtClean="0">
                <a:solidFill>
                  <a:srgbClr val="000000"/>
                </a:solidFill>
                <a:latin typeface="Times New Roman" pitchFamily="65" charset="-122"/>
                <a:ea typeface="宋体" pitchFamily="65" charset="-122"/>
              </a:rPr>
              <a:t>缺漏,下一次重得满分。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起伏的波浪更具力量,我相信在不完美中,才能更好地突破自己,在退步中,重获前行的勇气和动力。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这是一篇题文并茂的高分作文。标题紧扣题意,“起伏的波浪才更具力量”既是对</a:t>
            </a:r>
            <a:r>
              <a:rPr sz="1500" dirty="0"/>
              <a:t/>
            </a:r>
            <a:br>
              <a:rPr sz="1500" dirty="0"/>
            </a:br>
            <a:r>
              <a:rPr lang="zh-CN" altLang="en-US" sz="1500" kern="0" dirty="0" smtClean="0">
                <a:solidFill>
                  <a:srgbClr val="000000"/>
                </a:solidFill>
                <a:latin typeface="Times New Roman" pitchFamily="65" charset="-122"/>
                <a:ea typeface="宋体" pitchFamily="65" charset="-122"/>
              </a:rPr>
              <a:t>漫画的理解,又是对家长的提醒,孩子读书成绩有起伏是正常的,也正是这种起伏才使孩子更具</a:t>
            </a:r>
            <a:r>
              <a:rPr sz="1500" dirty="0"/>
              <a:t/>
            </a:r>
            <a:br>
              <a:rPr sz="1500" dirty="0"/>
            </a:br>
            <a:r>
              <a:rPr lang="zh-CN" altLang="en-US" sz="1500" kern="0" dirty="0" smtClean="0">
                <a:solidFill>
                  <a:srgbClr val="000000"/>
                </a:solidFill>
                <a:latin typeface="Times New Roman" pitchFamily="65" charset="-122"/>
                <a:ea typeface="宋体" pitchFamily="65" charset="-122"/>
              </a:rPr>
              <a:t>有前进的动力。从全文看,考生从反面入手,批驳“追求卓越、积极进取”这一观点,以道理论</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证与事例论证的方式阐述这个观点的错误倾向</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进而提出自己的观点。又通过比喻论证使说</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理更加形象</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如“孩子的神经成了一张绷紧的弓</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生怕遭受横飞而来的一记耳光”。全文对漫</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画内容理解正确</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行文条理清楚</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语言表达准确。</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15.(2016课标全国Ⅱ,18)阅读下面的材料,根据要求写一篇不少于800字的文章。(60分)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语文学习关系到一个人的终身发展,社会整体的语文素养关系到国家的软实力和文化自信。</a:t>
            </a:r>
            <a:r>
              <a:rPr dirty="0"/>
              <a:t/>
            </a:r>
            <a:br>
              <a:rPr dirty="0"/>
            </a:br>
            <a:r>
              <a:rPr lang="zh-CN" altLang="en-US" sz="1530" kern="0" dirty="0" smtClean="0">
                <a:solidFill>
                  <a:srgbClr val="000000"/>
                </a:solidFill>
                <a:latin typeface="Times New Roman" pitchFamily="65" charset="-122"/>
                <a:ea typeface="宋体" pitchFamily="65" charset="-122"/>
              </a:rPr>
              <a:t>对于我们中学生来说,语文素养的提升主要有三条途径:课堂有效教学、课外大量阅读、社会</a:t>
            </a:r>
            <a:r>
              <a:rPr dirty="0"/>
              <a:t/>
            </a:r>
            <a:br>
              <a:rPr dirty="0"/>
            </a:br>
            <a:r>
              <a:rPr lang="zh-CN" altLang="en-US" sz="1530" kern="0" dirty="0" smtClean="0">
                <a:solidFill>
                  <a:srgbClr val="000000"/>
                </a:solidFill>
                <a:latin typeface="Times New Roman" pitchFamily="65" charset="-122"/>
                <a:ea typeface="宋体" pitchFamily="65" charset="-122"/>
              </a:rPr>
              <a:t>生活实践。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请根据材料,从自己语文学习的体会出发,比较上述三条途径,阐述你的看法和理由。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要求选好角度,确定立意,明确文体,自拟标题,不要套作,不得抄袭,不得泄露个人信息。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这是一道任务驱动型的材料作文题。文题明确告知提升语文素养的途径——课</a:t>
            </a:r>
            <a:r>
              <a:rPr dirty="0"/>
              <a:t/>
            </a:r>
            <a:br>
              <a:rPr dirty="0"/>
            </a:br>
            <a:r>
              <a:rPr lang="zh-CN" altLang="en-US" sz="1530" kern="0" dirty="0" smtClean="0">
                <a:solidFill>
                  <a:srgbClr val="000000"/>
                </a:solidFill>
                <a:latin typeface="Times New Roman" pitchFamily="65" charset="-122"/>
                <a:ea typeface="宋体" pitchFamily="65" charset="-122"/>
              </a:rPr>
              <a:t>堂有效教学、课外大量阅读、社会生活实践。而“比较上述三条途径,阐述你的看法和理</a:t>
            </a:r>
            <a:r>
              <a:rPr dirty="0"/>
              <a:t/>
            </a:r>
            <a:br>
              <a:rPr dirty="0"/>
            </a:br>
            <a:r>
              <a:rPr lang="zh-CN" altLang="en-US" sz="1530" kern="0" dirty="0" smtClean="0">
                <a:solidFill>
                  <a:srgbClr val="000000"/>
                </a:solidFill>
                <a:latin typeface="Times New Roman" pitchFamily="65" charset="-122"/>
                <a:ea typeface="宋体" pitchFamily="65" charset="-122"/>
              </a:rPr>
              <a:t>由”,既是要求,也是对写作审题立意的提醒。因而,我们可以任选其一种、两种,或者三种,来</a:t>
            </a:r>
            <a:r>
              <a:rPr dirty="0"/>
              <a:t/>
            </a:r>
            <a:br>
              <a:rPr dirty="0"/>
            </a:br>
            <a:r>
              <a:rPr lang="zh-CN" altLang="en-US" sz="1530" kern="0" dirty="0" smtClean="0">
                <a:solidFill>
                  <a:srgbClr val="000000"/>
                </a:solidFill>
                <a:latin typeface="Times New Roman" pitchFamily="65" charset="-122"/>
                <a:ea typeface="宋体" pitchFamily="65" charset="-122"/>
              </a:rPr>
              <a:t>作为立意角度构思成文、表情达意、阐述自己的看法和理由。因此,可以有以下立意。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1.课堂有效教学是提升语文素养的重要途径。因为借助语文学科的学习,努力投身课堂学习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之中,能够积累知识、拓展视野、丰富情感、培养鉴赏能力等。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2.课外大量阅读是提升语文素养的重要途径。因为书籍是人类进步的阶梯,课外大量阅读,能</a:t>
            </a:r>
            <a:r>
              <a:t/>
            </a:r>
            <a:br/>
            <a:r>
              <a:rPr lang="zh-CN" altLang="en-US" sz="1530" kern="0" dirty="0" smtClean="0">
                <a:solidFill>
                  <a:srgbClr val="000000"/>
                </a:solidFill>
                <a:latin typeface="Times New Roman" pitchFamily="65" charset="-122"/>
                <a:ea typeface="宋体" pitchFamily="65" charset="-122"/>
              </a:rPr>
              <a:t>够开阔视野、拓展生活阅历、积淀人文底蕴,提高明辨是非、识别善美丑恶的能力,等等。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3.社会生活实践是提升语文素养的重要途径。因为语文是一门实践性很强的课程,其学习资</a:t>
            </a:r>
            <a:r>
              <a:t/>
            </a:r>
            <a:br/>
            <a:r>
              <a:rPr lang="zh-CN" altLang="en-US" sz="1530" kern="0" dirty="0" smtClean="0">
                <a:solidFill>
                  <a:srgbClr val="000000"/>
                </a:solidFill>
                <a:latin typeface="Times New Roman" pitchFamily="65" charset="-122"/>
                <a:ea typeface="宋体" pitchFamily="65" charset="-122"/>
              </a:rPr>
              <a:t>源和实践机会无处不在,无时不有。语文学习的外延和生活的外延相等,生活处处是语文,也处</a:t>
            </a:r>
            <a:r>
              <a:t/>
            </a:r>
            <a:br/>
            <a:r>
              <a:rPr lang="zh-CN" altLang="en-US" sz="1530" kern="0" dirty="0" smtClean="0">
                <a:solidFill>
                  <a:srgbClr val="000000"/>
                </a:solidFill>
                <a:latin typeface="Times New Roman" pitchFamily="65" charset="-122"/>
                <a:ea typeface="宋体" pitchFamily="65" charset="-122"/>
              </a:rPr>
              <a:t>处要用到语文。把语文学习和生活实践结合起来,能够提高语文素养。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4.条条大路通罗马,综合三种途径,加速语文素养的提升。因为有效课堂教学侧重加深我们的</a:t>
            </a:r>
            <a:r>
              <a:t/>
            </a:r>
            <a:br/>
            <a:r>
              <a:rPr lang="zh-CN" altLang="en-US" sz="1530" kern="0" dirty="0" smtClean="0">
                <a:solidFill>
                  <a:srgbClr val="000000"/>
                </a:solidFill>
                <a:latin typeface="Times New Roman" pitchFamily="65" charset="-122"/>
                <a:ea typeface="宋体" pitchFamily="65" charset="-122"/>
              </a:rPr>
              <a:t>知识积累,课外阅读侧重丰富我们的生活阅历,社会生活侧重提高我们的实践能力;三者齐头并</a:t>
            </a:r>
            <a:r>
              <a:t/>
            </a:r>
            <a:br/>
            <a:r>
              <a:rPr lang="zh-CN" altLang="en-US" sz="1530" kern="0" dirty="0" smtClean="0">
                <a:solidFill>
                  <a:srgbClr val="000000"/>
                </a:solidFill>
                <a:latin typeface="Times New Roman" pitchFamily="65" charset="-122"/>
                <a:ea typeface="宋体" pitchFamily="65" charset="-122"/>
              </a:rPr>
              <a:t>进,相得益彰,更能加速语文素养的提升。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书海纵目,方能挥洒人生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一个人的语文素养关乎个人和国家的未来,如何提升语文素养已经受到了国家层面的重视。</a:t>
            </a:r>
            <a:r>
              <a:t/>
            </a:r>
            <a:br/>
            <a:r>
              <a:rPr lang="zh-CN" altLang="en-US" sz="1530" kern="0" dirty="0" smtClean="0">
                <a:solidFill>
                  <a:srgbClr val="000000"/>
                </a:solidFill>
                <a:latin typeface="Times New Roman" pitchFamily="65" charset="-122"/>
                <a:ea typeface="宋体" pitchFamily="65" charset="-122"/>
              </a:rPr>
              <a:t>今天,面对这一道考题,我回顾了一下自己学习语文的过程,发现课外阅读对我来说是三条途径</a:t>
            </a:r>
            <a:r>
              <a:t/>
            </a:r>
            <a:br/>
            <a:r>
              <a:rPr lang="zh-CN" altLang="en-US" sz="1530" kern="0" dirty="0" smtClean="0">
                <a:solidFill>
                  <a:srgbClr val="000000"/>
                </a:solidFill>
                <a:latin typeface="Times New Roman" pitchFamily="65" charset="-122"/>
                <a:ea typeface="宋体" pitchFamily="65" charset="-122"/>
              </a:rPr>
              <a:t>中最有效的一条。正如杨绛先生所说:“读书如阅世,多读书可以变得更聪明更成熟,即使做不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到宠辱不惊,也可学得失意勿灰心,得意勿忘形。”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我绝不否认语文课堂学习对我的帮助。在老师的引导下,我将学到的知识系统化,并形成举一</a:t>
            </a:r>
            <a:r>
              <a:t/>
            </a:r>
            <a:br/>
            <a:r>
              <a:rPr lang="zh-CN" altLang="en-US" sz="1530" kern="0" dirty="0" smtClean="0">
                <a:solidFill>
                  <a:srgbClr val="000000"/>
                </a:solidFill>
                <a:latin typeface="Times New Roman" pitchFamily="65" charset="-122"/>
                <a:ea typeface="宋体" pitchFamily="65" charset="-122"/>
              </a:rPr>
              <a:t>反三的答题能力,但因为时间、内容和目的制约,我不能尽情尽兴地畅游书海。我也绝不反对</a:t>
            </a:r>
            <a:r>
              <a:t/>
            </a:r>
            <a:br/>
            <a:r>
              <a:rPr lang="zh-CN" altLang="en-US" sz="1530" kern="0" dirty="0" smtClean="0">
                <a:solidFill>
                  <a:srgbClr val="000000"/>
                </a:solidFill>
                <a:latin typeface="Times New Roman" pitchFamily="65" charset="-122"/>
                <a:ea typeface="宋体" pitchFamily="65" charset="-122"/>
              </a:rPr>
              <a:t>社会实践对语文素养的推进作用。书到用时方恨少,只有在实践中我们才会发现并悔恨自己</a:t>
            </a:r>
            <a:r>
              <a:t/>
            </a:r>
            <a:br/>
            <a:r>
              <a:rPr lang="zh-CN" altLang="en-US" sz="1530" kern="0" dirty="0" smtClean="0">
                <a:solidFill>
                  <a:srgbClr val="000000"/>
                </a:solidFill>
                <a:latin typeface="Times New Roman" pitchFamily="65" charset="-122"/>
                <a:ea typeface="宋体" pitchFamily="65" charset="-122"/>
              </a:rPr>
              <a:t>读的书太少,从而产生读书的动力。但每天都被试卷困住、连话都难得说上几句的我们,参与</a:t>
            </a:r>
            <a:r>
              <a:t/>
            </a:r>
            <a:br/>
            <a:r>
              <a:rPr lang="zh-CN" altLang="en-US" sz="1530" kern="0" dirty="0" smtClean="0">
                <a:solidFill>
                  <a:srgbClr val="000000"/>
                </a:solidFill>
                <a:latin typeface="Times New Roman" pitchFamily="65" charset="-122"/>
                <a:ea typeface="宋体" pitchFamily="65" charset="-122"/>
              </a:rPr>
              <a:t>社会实践的机会实在是少之又少。课外阅读,帮我弥补了前两者的缺陷,充实了我的生活,开阔</a:t>
            </a:r>
            <a:r>
              <a:t/>
            </a:r>
            <a:br/>
            <a:r>
              <a:rPr lang="zh-CN" altLang="en-US" sz="1530" kern="0" dirty="0" smtClean="0">
                <a:solidFill>
                  <a:srgbClr val="000000"/>
                </a:solidFill>
                <a:latin typeface="Times New Roman" pitchFamily="65" charset="-122"/>
                <a:ea typeface="宋体" pitchFamily="65" charset="-122"/>
              </a:rPr>
              <a:t>了我的眼界,提升了我的能力。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闲时速览。俗话说:积沙成塔,集腋成裘。我的课外知识大多是利用零星的时间积攒起来的。</a:t>
            </a:r>
            <a:r>
              <a:t/>
            </a:r>
            <a:br/>
            <a:r>
              <a:rPr lang="zh-CN" altLang="en-US" sz="1530" kern="0" dirty="0" smtClean="0">
                <a:solidFill>
                  <a:srgbClr val="000000"/>
                </a:solidFill>
                <a:latin typeface="Times New Roman" pitchFamily="65" charset="-122"/>
                <a:ea typeface="宋体" pitchFamily="65" charset="-122"/>
              </a:rPr>
              <a:t>是的,我们很忙,但再忙我们也有“机”可乘。我通常是在每天三顿饭的前后看上几页,既是调</a:t>
            </a:r>
            <a:r>
              <a:t/>
            </a:r>
            <a:br/>
            <a:r>
              <a:rPr lang="zh-CN" altLang="en-US" sz="1530" kern="0" dirty="0" smtClean="0">
                <a:solidFill>
                  <a:srgbClr val="000000"/>
                </a:solidFill>
                <a:latin typeface="Times New Roman" pitchFamily="65" charset="-122"/>
                <a:ea typeface="宋体" pitchFamily="65" charset="-122"/>
              </a:rPr>
              <a:t>解,又是放松与充实。“不积跬步,无以至千里;不积小流,无以成江海。”闲时广读课外书的</a:t>
            </a:r>
            <a:r>
              <a:t/>
            </a:r>
            <a:br/>
            <a:r>
              <a:rPr lang="zh-CN" altLang="en-US" sz="1530" kern="0" dirty="0" smtClean="0">
                <a:solidFill>
                  <a:srgbClr val="000000"/>
                </a:solidFill>
                <a:latin typeface="Times New Roman" pitchFamily="65" charset="-122"/>
                <a:ea typeface="宋体" pitchFamily="65" charset="-122"/>
              </a:rPr>
              <a:t>习惯,让我赢得了“小博士”的声名。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闷时悟读。还记得韩国总统朴槿惠吗?她曾在一篇文章中说:“在我最困难的时期,使我重新</a:t>
            </a:r>
            <a:r>
              <a:t/>
            </a:r>
            <a:br/>
            <a:r>
              <a:rPr lang="zh-CN" altLang="en-US" sz="1530" kern="0" dirty="0" smtClean="0">
                <a:solidFill>
                  <a:srgbClr val="000000"/>
                </a:solidFill>
                <a:latin typeface="Times New Roman" pitchFamily="65" charset="-122"/>
                <a:ea typeface="宋体" pitchFamily="65" charset="-122"/>
              </a:rPr>
              <a:t>找回内心平静的生命灯塔的是中国著名学者冯友兰的著作《中国哲学史》。”我的经历肯</a:t>
            </a:r>
            <a:r>
              <a:t/>
            </a:r>
            <a:br/>
            <a:r>
              <a:rPr lang="zh-CN" altLang="en-US" sz="1530" kern="0" dirty="0" smtClean="0">
                <a:solidFill>
                  <a:srgbClr val="000000"/>
                </a:solidFill>
                <a:latin typeface="Times New Roman" pitchFamily="65" charset="-122"/>
                <a:ea typeface="宋体" pitchFamily="65" charset="-122"/>
              </a:rPr>
              <a:t>定不比朴槿惠的跌宕起伏,但我却非常赞同她“一个处在困境中的人能被一本书拯救”的观</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点。我们都有被师长误解的时候,也经受过考试失利的打击,不被青春包容的瑕疵常常会触动</a:t>
            </a:r>
            <a:r>
              <a:t/>
            </a:r>
            <a:br/>
            <a:r>
              <a:rPr lang="zh-CN" altLang="en-US" sz="1530" kern="0" dirty="0" smtClean="0">
                <a:solidFill>
                  <a:srgbClr val="000000"/>
                </a:solidFill>
                <a:latin typeface="Times New Roman" pitchFamily="65" charset="-122"/>
                <a:ea typeface="宋体" pitchFamily="65" charset="-122"/>
              </a:rPr>
              <a:t>我们的痛点。每当此时,传记中那些伟人博大的心胸、远大的志向、执着的追求就会成为灿</a:t>
            </a:r>
            <a:r>
              <a:t/>
            </a:r>
            <a:br/>
            <a:r>
              <a:rPr lang="zh-CN" altLang="en-US" sz="1530" kern="0" dirty="0" smtClean="0">
                <a:solidFill>
                  <a:srgbClr val="000000"/>
                </a:solidFill>
                <a:latin typeface="Times New Roman" pitchFamily="65" charset="-122"/>
                <a:ea typeface="宋体" pitchFamily="65" charset="-122"/>
              </a:rPr>
              <a:t>灿星光,指引我摆脱糟糕的情绪。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用时鉴阅。即便是一节语文课,也会涉及很多方面的内容,更何况是我们曲曲折折的成长历程</a:t>
            </a:r>
            <a:r>
              <a:t/>
            </a:r>
            <a:br/>
            <a:r>
              <a:rPr lang="zh-CN" altLang="en-US" sz="1530" kern="0" dirty="0" smtClean="0">
                <a:solidFill>
                  <a:srgbClr val="000000"/>
                </a:solidFill>
                <a:latin typeface="Times New Roman" pitchFamily="65" charset="-122"/>
                <a:ea typeface="宋体" pitchFamily="65" charset="-122"/>
              </a:rPr>
              <a:t>呢?教材里的内容远远不能满足我们对知识的渴求,只有广泛地阅读才能解决成长中的供需矛</a:t>
            </a:r>
            <a:r>
              <a:t/>
            </a:r>
            <a:br/>
            <a:r>
              <a:rPr lang="zh-CN" altLang="en-US" sz="1530" kern="0" dirty="0" smtClean="0">
                <a:solidFill>
                  <a:srgbClr val="000000"/>
                </a:solidFill>
                <a:latin typeface="Times New Roman" pitchFamily="65" charset="-122"/>
                <a:ea typeface="宋体" pitchFamily="65" charset="-122"/>
              </a:rPr>
              <a:t>盾。屠呦呦反复阅读葛洪的《肘后备急方》,从里面找到了提取青蒿素的最佳办法。任何成</a:t>
            </a:r>
            <a:r>
              <a:t/>
            </a:r>
            <a:br/>
            <a:r>
              <a:rPr lang="zh-CN" altLang="en-US" sz="1530" kern="0" dirty="0" smtClean="0">
                <a:solidFill>
                  <a:srgbClr val="000000"/>
                </a:solidFill>
                <a:latin typeface="Times New Roman" pitchFamily="65" charset="-122"/>
                <a:ea typeface="宋体" pitchFamily="65" charset="-122"/>
              </a:rPr>
              <a:t>功之路都离不开阅读这条路,我又怎能例外?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闲时读书可以充实自己,闷时读书可以开阔心胸,用时读书可以提升能力,没有哪一次阅读是对</a:t>
            </a:r>
            <a:r>
              <a:t/>
            </a:r>
            <a:br/>
            <a:r>
              <a:rPr lang="zh-CN" altLang="en-US" sz="1530" kern="0" dirty="0" smtClean="0">
                <a:solidFill>
                  <a:srgbClr val="000000"/>
                </a:solidFill>
                <a:latin typeface="Times New Roman" pitchFamily="65" charset="-122"/>
                <a:ea typeface="宋体" pitchFamily="65" charset="-122"/>
              </a:rPr>
              <a:t>人生的浪费。古人讲:“三日不读书,便觉言语无味,面目可憎。”于我而言,课外阅读是提升</a:t>
            </a:r>
            <a:r>
              <a:t/>
            </a:r>
            <a:br/>
            <a:r>
              <a:rPr lang="zh-CN" altLang="en-US" sz="1530" kern="0" dirty="0" smtClean="0">
                <a:solidFill>
                  <a:srgbClr val="000000"/>
                </a:solidFill>
                <a:latin typeface="Times New Roman" pitchFamily="65" charset="-122"/>
                <a:ea typeface="宋体" pitchFamily="65" charset="-122"/>
              </a:rPr>
              <a:t>语文素养的最有效的途径,也将伴我走向更加绚丽的人生。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全文思路清晰,论述有理有据。一开篇就亮出观点:课外阅读是提升语文素养的最有</a:t>
            </a:r>
            <a:r>
              <a:t/>
            </a:r>
            <a:br/>
            <a:r>
              <a:rPr lang="zh-CN" altLang="en-US" sz="1530" kern="0" dirty="0" smtClean="0">
                <a:solidFill>
                  <a:srgbClr val="000000"/>
                </a:solidFill>
                <a:latin typeface="Times New Roman" pitchFamily="65" charset="-122"/>
                <a:ea typeface="宋体" pitchFamily="65" charset="-122"/>
              </a:rPr>
              <a:t>效途径。行文中考生时时紧扣中心论点,对提升语文素养的三个途径的比较与思考都展示出</a:t>
            </a:r>
            <a:r>
              <a:t/>
            </a:r>
            <a:br/>
            <a:r>
              <a:rPr lang="zh-CN" altLang="en-US" sz="1530" kern="0" dirty="0" smtClean="0">
                <a:solidFill>
                  <a:srgbClr val="000000"/>
                </a:solidFill>
                <a:latin typeface="Times New Roman" pitchFamily="65" charset="-122"/>
                <a:ea typeface="宋体" pitchFamily="65" charset="-122"/>
              </a:rPr>
              <a:t>自己的独特认识,开头、结尾甚至每一段,都能照应观点。此外,本文的亮点还在于考生能够恰</a:t>
            </a:r>
            <a:r>
              <a:t/>
            </a:r>
            <a:br/>
            <a:r>
              <a:rPr lang="zh-CN" altLang="en-US" sz="1530" kern="0" dirty="0" smtClean="0">
                <a:solidFill>
                  <a:srgbClr val="000000"/>
                </a:solidFill>
                <a:latin typeface="Times New Roman" pitchFamily="65" charset="-122"/>
                <a:ea typeface="宋体" pitchFamily="65" charset="-122"/>
              </a:rPr>
              <a:t>到好处地运用素材。</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16.(2016课标全国Ⅲ,18)阅读下面的材料,根据要求写一篇不少于800字的文章。(60分)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历经几年试验,小羽在传统工艺的基础上推陈出新,研发出一种新式花茶并获得专利。可是批</a:t>
            </a:r>
            <a:r>
              <a:t/>
            </a:r>
            <a:br/>
            <a:r>
              <a:rPr lang="zh-CN" altLang="en-US" sz="1530" kern="0" dirty="0" smtClean="0">
                <a:solidFill>
                  <a:srgbClr val="000000"/>
                </a:solidFill>
                <a:latin typeface="Times New Roman" pitchFamily="65" charset="-122"/>
                <a:ea typeface="宋体" pitchFamily="65" charset="-122"/>
              </a:rPr>
              <a:t>量生产不久,大量假冒伪劣产品就充斥市场。小羽意识到,与其眼看着刚兴起的产业这么快就</a:t>
            </a:r>
            <a:r>
              <a:t/>
            </a:r>
            <a:br/>
            <a:r>
              <a:rPr lang="zh-CN" altLang="en-US" sz="1530" kern="0" dirty="0" smtClean="0">
                <a:solidFill>
                  <a:srgbClr val="000000"/>
                </a:solidFill>
                <a:latin typeface="Times New Roman" pitchFamily="65" charset="-122"/>
                <a:ea typeface="宋体" pitchFamily="65" charset="-122"/>
              </a:rPr>
              <a:t>走向衰败,不如带领大家一起先把市场做规范。于是,她将工艺流程公之于众,还牵头拟定了地</a:t>
            </a:r>
            <a:r>
              <a:t/>
            </a:r>
            <a:br/>
            <a:r>
              <a:rPr lang="zh-CN" altLang="en-US" sz="1530" kern="0" dirty="0" smtClean="0">
                <a:solidFill>
                  <a:srgbClr val="000000"/>
                </a:solidFill>
                <a:latin typeface="Times New Roman" pitchFamily="65" charset="-122"/>
                <a:ea typeface="宋体" pitchFamily="65" charset="-122"/>
              </a:rPr>
              <a:t>方标准,由当地政府有关部门发布推行。这些努力逐渐见效,新式花茶产业规模越来越大,小羽</a:t>
            </a:r>
            <a:r>
              <a:t/>
            </a:r>
            <a:br/>
            <a:r>
              <a:rPr lang="zh-CN" altLang="en-US" sz="1530" kern="0" dirty="0" smtClean="0">
                <a:solidFill>
                  <a:srgbClr val="000000"/>
                </a:solidFill>
                <a:latin typeface="Times New Roman" pitchFamily="65" charset="-122"/>
                <a:ea typeface="宋体" pitchFamily="65" charset="-122"/>
              </a:rPr>
              <a:t>则集中精力率领团队不断创新,最终成为众望所归的致富带头人。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要求:综合材料内容及含意,选好角度,确定立意,明确文体,自拟标题;不要套作,不得抄袭。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这是一道阐释型材料作文题,既有真实的生活原型,又有鲜明的时代特征。材料</a:t>
            </a:r>
            <a:r>
              <a:t/>
            </a:r>
            <a:br/>
            <a:r>
              <a:rPr lang="zh-CN" altLang="en-US" sz="1530" kern="0" dirty="0" smtClean="0">
                <a:solidFill>
                  <a:srgbClr val="000000"/>
                </a:solidFill>
                <a:latin typeface="Times New Roman" pitchFamily="65" charset="-122"/>
                <a:ea typeface="宋体" pitchFamily="65" charset="-122"/>
              </a:rPr>
              <a:t>的中心内容是:小羽获得花茶专利,但市场上却充斥大量假冒伪劣产品,而小羽不是消极地去保</a:t>
            </a:r>
            <a:r>
              <a:t/>
            </a:r>
            <a:br/>
            <a:r>
              <a:rPr lang="zh-CN" altLang="en-US" sz="1530" kern="0" dirty="0" smtClean="0">
                <a:solidFill>
                  <a:srgbClr val="000000"/>
                </a:solidFill>
                <a:latin typeface="Times New Roman" pitchFamily="65" charset="-122"/>
                <a:ea typeface="宋体" pitchFamily="65" charset="-122"/>
              </a:rPr>
              <a:t>护,反而公布专利,让花茶产业规模越做越大。这种保护知识产权的思路与常人所做的严格保</a:t>
            </a:r>
            <a:r>
              <a:t/>
            </a:r>
            <a:br/>
            <a:r>
              <a:rPr lang="zh-CN" altLang="en-US" sz="1530" kern="0" dirty="0" smtClean="0">
                <a:solidFill>
                  <a:srgbClr val="000000"/>
                </a:solidFill>
                <a:latin typeface="Times New Roman" pitchFamily="65" charset="-122"/>
                <a:ea typeface="宋体" pitchFamily="65" charset="-122"/>
              </a:rPr>
              <a:t>密完全不同,这种做法从短期看似乎受到了损失,但从长远看却获得了更好的经济效益。从小</a:t>
            </a:r>
            <a:r>
              <a:t/>
            </a:r>
            <a:br/>
            <a:r>
              <a:rPr lang="zh-CN" altLang="en-US" sz="1530" kern="0" dirty="0" smtClean="0">
                <a:solidFill>
                  <a:srgbClr val="000000"/>
                </a:solidFill>
                <a:latin typeface="Times New Roman" pitchFamily="65" charset="-122"/>
                <a:ea typeface="宋体" pitchFamily="65" charset="-122"/>
              </a:rPr>
              <a:t>羽的行为来看,她的这种精神是值得赞扬的,也是当今社会应该大力弘扬的。通过分析材料,我</a:t>
            </a:r>
            <a:r>
              <a:t/>
            </a:r>
            <a:br/>
            <a:r>
              <a:rPr lang="zh-CN" altLang="en-US" sz="1530" kern="0" dirty="0" smtClean="0">
                <a:solidFill>
                  <a:srgbClr val="000000"/>
                </a:solidFill>
                <a:latin typeface="Times New Roman" pitchFamily="65" charset="-122"/>
                <a:ea typeface="宋体" pitchFamily="65" charset="-122"/>
              </a:rPr>
              <a:t>们可以提炼出以下几个关键词:①创新,新式花茶是小羽在传统工艺的基础上推陈出新的结</a:t>
            </a:r>
            <a:r>
              <a:t/>
            </a:r>
            <a:br/>
            <a:r>
              <a:rPr lang="zh-CN" altLang="en-US" sz="1530" kern="0" dirty="0" smtClean="0">
                <a:solidFill>
                  <a:srgbClr val="000000"/>
                </a:solidFill>
                <a:latin typeface="Times New Roman" pitchFamily="65" charset="-122"/>
                <a:ea typeface="宋体" pitchFamily="65" charset="-122"/>
              </a:rPr>
              <a:t>果。②转换思路、变化思维,小羽面对大量的假冒伪劣产品,没有采取那些常规的维权措施,而</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是公布专利技术,这样不但没有使自己受到损失,反而获得了巨大的经济效益。而且小羽在这</a:t>
            </a:r>
            <a:r>
              <a:t/>
            </a:r>
            <a:br/>
            <a:r>
              <a:rPr lang="zh-CN" altLang="en-US" sz="1530" kern="0" dirty="0" smtClean="0">
                <a:solidFill>
                  <a:srgbClr val="000000"/>
                </a:solidFill>
                <a:latin typeface="Times New Roman" pitchFamily="65" charset="-122"/>
                <a:ea typeface="宋体" pitchFamily="65" charset="-122"/>
              </a:rPr>
              <a:t>一行业始终是领头羊,体现了一种辩证思维。③合作,新式花茶是小羽的创新,但这也是无数从</a:t>
            </a:r>
            <a:r>
              <a:t/>
            </a:r>
            <a:br/>
            <a:r>
              <a:rPr lang="zh-CN" altLang="en-US" sz="1530" kern="0" dirty="0" smtClean="0">
                <a:solidFill>
                  <a:srgbClr val="000000"/>
                </a:solidFill>
                <a:latin typeface="Times New Roman" pitchFamily="65" charset="-122"/>
                <a:ea typeface="宋体" pitchFamily="65" charset="-122"/>
              </a:rPr>
              <a:t>事茶叶生产的劳动者共同经验的总结提升,说明合作才能有突破;同时,小羽乐于与他人分享自</a:t>
            </a:r>
            <a:r>
              <a:t/>
            </a:r>
            <a:br/>
            <a:r>
              <a:rPr lang="zh-CN" altLang="en-US" sz="1530" kern="0" dirty="0" smtClean="0">
                <a:solidFill>
                  <a:srgbClr val="000000"/>
                </a:solidFill>
                <a:latin typeface="Times New Roman" pitchFamily="65" charset="-122"/>
                <a:ea typeface="宋体" pitchFamily="65" charset="-122"/>
              </a:rPr>
              <a:t>己的专利,也体现了很强的合作意识。④共同富裕,作为专利的拥有者,小羽能带领所有茶农共</a:t>
            </a:r>
            <a:r>
              <a:t/>
            </a:r>
            <a:br/>
            <a:r>
              <a:rPr lang="zh-CN" altLang="en-US" sz="1530" kern="0" dirty="0" smtClean="0">
                <a:solidFill>
                  <a:srgbClr val="000000"/>
                </a:solidFill>
                <a:latin typeface="Times New Roman" pitchFamily="65" charset="-122"/>
                <a:ea typeface="宋体" pitchFamily="65" charset="-122"/>
              </a:rPr>
              <a:t>同开发新式花茶,吃水不忘挖井人。⑤情与法,小羽保护自己的知识产权,抛弃了“法”的冷</a:t>
            </a:r>
            <a:r>
              <a:t/>
            </a:r>
            <a:br/>
            <a:r>
              <a:rPr lang="zh-CN" altLang="en-US" sz="1530" kern="0" dirty="0" smtClean="0">
                <a:solidFill>
                  <a:srgbClr val="000000"/>
                </a:solidFill>
                <a:latin typeface="Times New Roman" pitchFamily="65" charset="-122"/>
                <a:ea typeface="宋体" pitchFamily="65" charset="-122"/>
              </a:rPr>
              <a:t>酷,有了更多的温情,由此可见,依法治人不如以情动人。⑥规范,从小羽规范花茶市场这一行</a:t>
            </a:r>
            <a:r>
              <a:t/>
            </a:r>
            <a:br/>
            <a:r>
              <a:rPr lang="zh-CN" altLang="en-US" sz="1530" kern="0" dirty="0" smtClean="0">
                <a:solidFill>
                  <a:srgbClr val="000000"/>
                </a:solidFill>
                <a:latin typeface="Times New Roman" pitchFamily="65" charset="-122"/>
                <a:ea typeface="宋体" pitchFamily="65" charset="-122"/>
              </a:rPr>
              <a:t>为看,企业做大做强,专利越做越好,离不开规范;市场秩序、专利技术也需要进一步维持和完</a:t>
            </a:r>
            <a:r>
              <a:t/>
            </a:r>
            <a:br/>
            <a:r>
              <a:rPr lang="zh-CN" altLang="en-US" sz="1530" kern="0" dirty="0" smtClean="0">
                <a:solidFill>
                  <a:srgbClr val="000000"/>
                </a:solidFill>
                <a:latin typeface="Times New Roman" pitchFamily="65" charset="-122"/>
                <a:ea typeface="宋体" pitchFamily="65" charset="-122"/>
              </a:rPr>
              <a:t>善。这些关键词将成为我们立意的重要方向。当然,也可从其他茶农的角度思考,提出如“侵</a:t>
            </a:r>
            <a:r>
              <a:t/>
            </a:r>
            <a:br/>
            <a:r>
              <a:rPr lang="zh-CN" altLang="en-US" sz="1530" kern="0" dirty="0" smtClean="0">
                <a:solidFill>
                  <a:srgbClr val="000000"/>
                </a:solidFill>
                <a:latin typeface="Times New Roman" pitchFamily="65" charset="-122"/>
                <a:ea typeface="宋体" pitchFamily="65" charset="-122"/>
              </a:rPr>
              <a:t>权”“不良竞争”等关键词。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漂其黑,守其白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天不生小羽,万古如长夜。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我曾自怨处于这样的时代,诽谤丛生,怨声载途,以情为荣,以仿为乐,创新者沉下僚,黄钟毁弃,瓦</a:t>
            </a:r>
            <a:r>
              <a:t/>
            </a:r>
            <a:br/>
            <a:r>
              <a:rPr lang="zh-CN" altLang="en-US" sz="1530" kern="0" dirty="0" smtClean="0">
                <a:solidFill>
                  <a:srgbClr val="000000"/>
                </a:solidFill>
                <a:latin typeface="Times New Roman" pitchFamily="65" charset="-122"/>
                <a:ea typeface="宋体" pitchFamily="65" charset="-122"/>
              </a:rPr>
              <a:t>釜雷鸣。但小羽——一位创业者,一位遭遇不公却不出怨声、谨守其职,勇改其制,以一己之力</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时代发展过程中遇到的问题,随后穿过路口,问题迎刃而解。文中对于各式车辆的描写,鲜明生</a:t>
            </a:r>
            <a:r>
              <a:t/>
            </a:r>
            <a:br/>
            <a:r>
              <a:rPr lang="zh-CN" altLang="en-US" sz="1530" kern="0" dirty="0" smtClean="0">
                <a:solidFill>
                  <a:srgbClr val="000000"/>
                </a:solidFill>
                <a:latin typeface="Times New Roman" pitchFamily="65" charset="-122"/>
                <a:ea typeface="宋体" pitchFamily="65" charset="-122"/>
              </a:rPr>
              <a:t>动,极具特点。语言老到,文采斐然!让我们在变迁的世俗风景里一起驱车上路吧!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车行大道,智在其中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历史的车轮缓缓碾过,唯见两道车辙留下,诉岁月如歌芬芳不息,诉大道伶仃仍当寻之而行。峰</a:t>
            </a:r>
            <a:r>
              <a:t/>
            </a:r>
            <a:br/>
            <a:r>
              <a:rPr lang="zh-CN" altLang="en-US" sz="1530" kern="0" dirty="0" smtClean="0">
                <a:solidFill>
                  <a:srgbClr val="000000"/>
                </a:solidFill>
                <a:latin typeface="Times New Roman" pitchFamily="65" charset="-122"/>
                <a:ea typeface="宋体" pitchFamily="65" charset="-122"/>
              </a:rPr>
              <a:t>回路转不见君,雪上空留车行处。有些车,已然远去,但车中的智慧在今天仍当铭记。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一辆木车,一双睿智的眼睛;一席布衣,几位弟子。他们云游四海,以博大宽厚的思想去接纳,去</a:t>
            </a:r>
            <a:r>
              <a:t/>
            </a:r>
            <a:br/>
            <a:r>
              <a:rPr lang="zh-CN" altLang="en-US" sz="1530" kern="0" dirty="0" smtClean="0">
                <a:solidFill>
                  <a:srgbClr val="000000"/>
                </a:solidFill>
                <a:latin typeface="Times New Roman" pitchFamily="65" charset="-122"/>
                <a:ea typeface="宋体" pitchFamily="65" charset="-122"/>
              </a:rPr>
              <a:t>包容,去教诲。他们没有对酒当歌的潇洒,却有内心的从容与安宁。夫子的木车,是解放思想、</a:t>
            </a:r>
            <a:r>
              <a:t/>
            </a:r>
            <a:br/>
            <a:r>
              <a:rPr lang="zh-CN" altLang="en-US" sz="1530" kern="0" dirty="0" smtClean="0">
                <a:solidFill>
                  <a:srgbClr val="000000"/>
                </a:solidFill>
                <a:latin typeface="Times New Roman" pitchFamily="65" charset="-122"/>
                <a:ea typeface="宋体" pitchFamily="65" charset="-122"/>
              </a:rPr>
              <a:t>自由驰骋的天地——分明是一辆小小的、封闭的木车,分明已隔了千年的光阴,坐在《论语》</a:t>
            </a:r>
            <a:r>
              <a:t/>
            </a:r>
            <a:br/>
            <a:r>
              <a:rPr lang="zh-CN" altLang="en-US" sz="1530" kern="0" dirty="0" smtClean="0">
                <a:solidFill>
                  <a:srgbClr val="000000"/>
                </a:solidFill>
                <a:latin typeface="Times New Roman" pitchFamily="65" charset="-122"/>
                <a:ea typeface="宋体" pitchFamily="65" charset="-122"/>
              </a:rPr>
              <a:t>前的人们,依旧能看到思想的天鹅展翅欲飞的姿态。车中的智慧,是挣脱束缚,去追寻自己理解</a:t>
            </a:r>
            <a:r>
              <a:t/>
            </a:r>
            <a:br/>
            <a:r>
              <a:rPr lang="zh-CN" altLang="en-US" sz="1530" kern="0" dirty="0" smtClean="0">
                <a:solidFill>
                  <a:srgbClr val="000000"/>
                </a:solidFill>
                <a:latin typeface="Times New Roman" pitchFamily="65" charset="-122"/>
                <a:ea typeface="宋体" pitchFamily="65" charset="-122"/>
              </a:rPr>
              <a:t>世界的钥匙。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一驾马车,一位面容沧桑的中年男子,一场起起落落的人生大戏。他站在车的前部,看着两边的</a:t>
            </a:r>
            <a:r>
              <a:t/>
            </a:r>
            <a:br/>
            <a:r>
              <a:rPr lang="zh-CN" altLang="en-US" sz="1530" kern="0" dirty="0" smtClean="0">
                <a:solidFill>
                  <a:srgbClr val="000000"/>
                </a:solidFill>
                <a:latin typeface="Times New Roman" pitchFamily="65" charset="-122"/>
                <a:ea typeface="宋体" pitchFamily="65" charset="-122"/>
              </a:rPr>
              <a:t>景色向后退去,回想起自己的人生经历,不禁长叹了一口气,心里想着:“人生在世实不容易,要</a:t>
            </a:r>
            <a:r>
              <a:t/>
            </a:r>
            <a:br/>
            <a:r>
              <a:rPr lang="zh-CN" altLang="en-US" sz="1530" kern="0" dirty="0" smtClean="0">
                <a:solidFill>
                  <a:srgbClr val="000000"/>
                </a:solidFill>
                <a:latin typeface="Times New Roman" pitchFamily="65" charset="-122"/>
                <a:ea typeface="宋体" pitchFamily="65" charset="-122"/>
              </a:rPr>
              <a:t>想明哲保身,只能像车前的横木一样,默默无闻地奉献,虽然作用不大,但是不可或缺;亦要像车</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更新社会的创业者,让我看到了黑暗森林中的一丝萤火。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曾经很喜欢《道德经》中的一句话:知其黑,守其白,为天下式。俗话说:白沙在涅,与之俱黑。</a:t>
            </a:r>
            <a:r>
              <a:t/>
            </a:r>
            <a:br/>
            <a:r>
              <a:rPr lang="zh-CN" altLang="en-US" sz="1530" kern="0" dirty="0" smtClean="0">
                <a:solidFill>
                  <a:srgbClr val="000000"/>
                </a:solidFill>
                <a:latin typeface="Times New Roman" pitchFamily="65" charset="-122"/>
                <a:ea typeface="宋体" pitchFamily="65" charset="-122"/>
              </a:rPr>
              <a:t>若能如老子这般,在烂醉的世间保持清醒,不也难能可贵么?但小羽告诉我们:漂其黑,守其白,方</a:t>
            </a:r>
            <a:r>
              <a:t/>
            </a:r>
            <a:br/>
            <a:r>
              <a:rPr lang="zh-CN" altLang="en-US" sz="1530" kern="0" dirty="0" smtClean="0">
                <a:solidFill>
                  <a:srgbClr val="000000"/>
                </a:solidFill>
                <a:latin typeface="Times New Roman" pitchFamily="65" charset="-122"/>
                <a:ea typeface="宋体" pitchFamily="65" charset="-122"/>
              </a:rPr>
              <a:t>为天下式!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市场完善之路何其修远,只有用行动与建设代替埋怨与指责,才能迎来真正公正的环境。相信</a:t>
            </a:r>
            <a:r>
              <a:t/>
            </a:r>
            <a:br/>
            <a:r>
              <a:rPr lang="zh-CN" altLang="en-US" sz="1530" kern="0" dirty="0" smtClean="0">
                <a:solidFill>
                  <a:srgbClr val="000000"/>
                </a:solidFill>
                <a:latin typeface="Times New Roman" pitchFamily="65" charset="-122"/>
                <a:ea typeface="宋体" pitchFamily="65" charset="-122"/>
              </a:rPr>
              <a:t>不少创业者都遭遇过小羽的困境,人们或背离高尚的“创新”二字,投入仿冒的怀抱,与竞争者</a:t>
            </a:r>
            <a:r>
              <a:t/>
            </a:r>
            <a:br/>
            <a:r>
              <a:rPr lang="zh-CN" altLang="en-US" sz="1530" kern="0" dirty="0" smtClean="0">
                <a:solidFill>
                  <a:srgbClr val="000000"/>
                </a:solidFill>
                <a:latin typeface="Times New Roman" pitchFamily="65" charset="-122"/>
                <a:ea typeface="宋体" pitchFamily="65" charset="-122"/>
              </a:rPr>
              <a:t>同流合污;或如老子一般,坚守清立,对政府的责怨之声从唇齿间淌出,浩浩汤汤冲毁信任,冲毁</a:t>
            </a:r>
            <a:r>
              <a:t/>
            </a:r>
            <a:br/>
            <a:r>
              <a:rPr lang="zh-CN" altLang="en-US" sz="1530" kern="0" dirty="0" smtClean="0">
                <a:solidFill>
                  <a:srgbClr val="000000"/>
                </a:solidFill>
                <a:latin typeface="Times New Roman" pitchFamily="65" charset="-122"/>
                <a:ea typeface="宋体" pitchFamily="65" charset="-122"/>
              </a:rPr>
              <a:t>希望,冲毁一切坚守者、建设者的泪腺,市场也再无前行的动力。有几人能如小羽一般,能吞天</a:t>
            </a:r>
            <a:r>
              <a:t/>
            </a:r>
            <a:br/>
            <a:r>
              <a:rPr lang="zh-CN" altLang="en-US" sz="1530" kern="0" dirty="0" smtClean="0">
                <a:solidFill>
                  <a:srgbClr val="000000"/>
                </a:solidFill>
                <a:latin typeface="Times New Roman" pitchFamily="65" charset="-122"/>
                <a:ea typeface="宋体" pitchFamily="65" charset="-122"/>
              </a:rPr>
              <a:t>下不公的泪水,笑对仿造者的飞扬跋扈,投入到市场建设,不仅守住自身,更把“涅”漂白?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国家需要小羽。政策制定者固然智慧卓绝,但在他们的眼中没有深街老巷。政府固然能把控</a:t>
            </a:r>
            <a:r>
              <a:t/>
            </a:r>
            <a:br/>
            <a:r>
              <a:rPr lang="zh-CN" altLang="en-US" sz="1530" kern="0" dirty="0" smtClean="0">
                <a:solidFill>
                  <a:srgbClr val="000000"/>
                </a:solidFill>
                <a:latin typeface="Times New Roman" pitchFamily="65" charset="-122"/>
                <a:ea typeface="宋体" pitchFamily="65" charset="-122"/>
              </a:rPr>
              <a:t>大局,但自家有几分地,受益还是受损之类的问题,恐怕还是老农清楚。以人为本,需以事实为</a:t>
            </a:r>
            <a:r>
              <a:t/>
            </a:r>
            <a:br/>
            <a:r>
              <a:rPr lang="zh-CN" altLang="en-US" sz="1530" kern="0" dirty="0" smtClean="0">
                <a:solidFill>
                  <a:srgbClr val="000000"/>
                </a:solidFill>
                <a:latin typeface="Times New Roman" pitchFamily="65" charset="-122"/>
                <a:ea typeface="宋体" pitchFamily="65" charset="-122"/>
              </a:rPr>
              <a:t>根基,若非如此,皆为空谈。国家需要小羽,需要他们的专业、经验,而非抱怨。“漂其黑,守其</a:t>
            </a:r>
            <a:r>
              <a:t/>
            </a:r>
            <a:br/>
            <a:r>
              <a:rPr lang="zh-CN" altLang="en-US" sz="1530" kern="0" dirty="0" smtClean="0">
                <a:solidFill>
                  <a:srgbClr val="000000"/>
                </a:solidFill>
                <a:latin typeface="Times New Roman" pitchFamily="65" charset="-122"/>
                <a:ea typeface="宋体" pitchFamily="65" charset="-122"/>
              </a:rPr>
              <a:t>白”,为国家漂洗出民智。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社会需要小羽。家风如何?观其家人。乡风何若?察其乡邻。如果“其他人没做,我就不做”</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的思想泛滥成灾,那谁来引领社会思潮?谁来推动社会进步?社会需要小羽,需要她的坚持与勇</a:t>
            </a:r>
            <a:r>
              <a:rPr sz="1500" dirty="0"/>
              <a:t/>
            </a:r>
            <a:br>
              <a:rPr sz="1500" dirty="0"/>
            </a:br>
            <a:r>
              <a:rPr lang="zh-CN" altLang="en-US" sz="1500" kern="0" dirty="0" smtClean="0">
                <a:solidFill>
                  <a:srgbClr val="000000"/>
                </a:solidFill>
                <a:latin typeface="Times New Roman" pitchFamily="65" charset="-122"/>
                <a:ea typeface="宋体" pitchFamily="65" charset="-122"/>
              </a:rPr>
              <a:t>气,而非逃避。“漂其黑,守其白”,为社会守住向上的民心。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我们自己,也需要“小羽”。《宪法》写得清楚明白:人民是国家的主人。但真的是吗?我们</a:t>
            </a:r>
            <a:r>
              <a:rPr sz="1500" dirty="0"/>
              <a:t/>
            </a:r>
            <a:br>
              <a:rPr sz="1500" dirty="0"/>
            </a:br>
            <a:r>
              <a:rPr lang="zh-CN" altLang="en-US" sz="1500" kern="0" dirty="0" smtClean="0">
                <a:solidFill>
                  <a:srgbClr val="000000"/>
                </a:solidFill>
                <a:latin typeface="Times New Roman" pitchFamily="65" charset="-122"/>
                <a:ea typeface="宋体" pitchFamily="65" charset="-122"/>
              </a:rPr>
              <a:t>真的尝试过去做吗?我们真的有资格做吗?随波逐流,人云亦云,“泛泛若水中之凫”,我们连自</a:t>
            </a:r>
            <a:r>
              <a:rPr sz="1500" dirty="0"/>
              <a:t/>
            </a:r>
            <a:br>
              <a:rPr sz="1500" dirty="0"/>
            </a:br>
            <a:r>
              <a:rPr lang="zh-CN" altLang="en-US" sz="1500" kern="0" dirty="0" smtClean="0">
                <a:solidFill>
                  <a:srgbClr val="000000"/>
                </a:solidFill>
                <a:latin typeface="Times New Roman" pitchFamily="65" charset="-122"/>
                <a:ea typeface="宋体" pitchFamily="65" charset="-122"/>
              </a:rPr>
              <a:t>己的主人都不是,何谈为国家的主人?尊严、权利、法律给了,自己却不接受。民有智则国有</a:t>
            </a:r>
            <a:r>
              <a:rPr sz="1500" dirty="0"/>
              <a:t/>
            </a:r>
            <a:br>
              <a:rPr sz="1500" dirty="0"/>
            </a:br>
            <a:r>
              <a:rPr lang="zh-CN" altLang="en-US" sz="1500" kern="0" dirty="0" smtClean="0">
                <a:solidFill>
                  <a:srgbClr val="000000"/>
                </a:solidFill>
                <a:latin typeface="Times New Roman" pitchFamily="65" charset="-122"/>
                <a:ea typeface="宋体" pitchFamily="65" charset="-122"/>
              </a:rPr>
              <a:t>智,民心聚则国心聚,民立则国立。“漂其黑,守其白”为自己带来“民主”。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福克纳曾说:“点燃一根火柴,只能发现为黑暗包围。”但我相信,只要“小羽”足够多,我们</a:t>
            </a:r>
            <a:r>
              <a:rPr sz="1500" dirty="0"/>
              <a:t/>
            </a:r>
            <a:br>
              <a:rPr sz="1500" dirty="0"/>
            </a:br>
            <a:r>
              <a:rPr lang="zh-CN" altLang="en-US" sz="1500" kern="0" dirty="0" smtClean="0">
                <a:solidFill>
                  <a:srgbClr val="000000"/>
                </a:solidFill>
                <a:latin typeface="Times New Roman" pitchFamily="65" charset="-122"/>
                <a:ea typeface="宋体" pitchFamily="65" charset="-122"/>
              </a:rPr>
              <a:t>能点燃整座黑暗森林。只要光芒足够亮,萤火也能与皓月争辉!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漂其黑,守其白,为天下式。创业者,若再遇山寨,请收拾好泛滥的悲愤,用你的才智,为市场建设</a:t>
            </a:r>
            <a:r>
              <a:rPr sz="1500" dirty="0"/>
              <a:t/>
            </a:r>
            <a:br>
              <a:rPr sz="1500" dirty="0"/>
            </a:br>
            <a:r>
              <a:rPr lang="zh-CN" altLang="en-US" sz="1500" kern="0" dirty="0" smtClean="0">
                <a:solidFill>
                  <a:srgbClr val="000000"/>
                </a:solidFill>
                <a:latin typeface="Times New Roman" pitchFamily="65" charset="-122"/>
                <a:ea typeface="宋体" pitchFamily="65" charset="-122"/>
              </a:rPr>
              <a:t>画出你的一笔。这不仅难能,更加可贵。</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这是一篇文质兼美的佳作。首先,考生化用名句“天不生仲尼,万古如长夜”,以“小</a:t>
            </a:r>
            <a:r>
              <a:rPr sz="1500" dirty="0"/>
              <a:t/>
            </a:r>
            <a:br>
              <a:rPr sz="1500" dirty="0"/>
            </a:br>
            <a:r>
              <a:rPr lang="zh-CN" altLang="en-US" sz="1500" kern="0" dirty="0" smtClean="0">
                <a:solidFill>
                  <a:srgbClr val="000000"/>
                </a:solidFill>
                <a:latin typeface="Times New Roman" pitchFamily="65" charset="-122"/>
                <a:ea typeface="宋体" pitchFamily="65" charset="-122"/>
              </a:rPr>
              <a:t>羽”代“仲尼”开篇,亮明态度,气势不凡;其次,借用《道德经》中“知白守黑”的名句,抛出</a:t>
            </a:r>
            <a:r>
              <a:rPr sz="1500" dirty="0"/>
              <a:t/>
            </a:r>
            <a:br>
              <a:rPr sz="1500" dirty="0"/>
            </a:br>
            <a:r>
              <a:rPr lang="zh-CN" altLang="en-US" sz="1500" kern="0" dirty="0" smtClean="0">
                <a:solidFill>
                  <a:srgbClr val="000000"/>
                </a:solidFill>
                <a:latin typeface="Times New Roman" pitchFamily="65" charset="-122"/>
                <a:ea typeface="宋体" pitchFamily="65" charset="-122"/>
              </a:rPr>
              <a:t>观点——漂其黑,守其白,方为天下式,精练实用,夺人眼球;再次,从国家、社会、个人三个层面,</a:t>
            </a:r>
            <a:r>
              <a:rPr sz="1500" dirty="0"/>
              <a:t/>
            </a:r>
            <a:br>
              <a:rPr sz="1500" dirty="0"/>
            </a:br>
            <a:r>
              <a:rPr lang="zh-CN" altLang="en-US" sz="1500" kern="0" dirty="0" smtClean="0">
                <a:solidFill>
                  <a:srgbClr val="000000"/>
                </a:solidFill>
                <a:latin typeface="Times New Roman" pitchFamily="65" charset="-122"/>
                <a:ea typeface="宋体" pitchFamily="65" charset="-122"/>
              </a:rPr>
              <a:t>一一阐明小羽行为的重要意义,层次分明,论证有力;最后,考生直抒胸臆,重申观点,“萤火也能</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与皓月争辉”的感性与“请收拾好泛滥的悲愤”的理性引人共鸣。全文观点明确</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逻辑清晰</a:t>
            </a:r>
            <a:r>
              <a:rPr lang="en-US" altLang="zh-CN" sz="1500" kern="0" dirty="0" smtClean="0">
                <a:solidFill>
                  <a:srgbClr val="000000"/>
                </a:solidFill>
                <a:latin typeface="Times New Roman" pitchFamily="65" charset="-122"/>
                <a:ea typeface="宋体" pitchFamily="65" charset="-122"/>
              </a:rPr>
              <a:t>,</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语言流畅</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考生引经据典</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遣词造句间更体现出深厚的文化底蕴。</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17.(2016山东,23)阅读下面的材料,根据自己的感悟和联想,写一篇不少于800字的文章。(60分)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行囊已经备好,开始一段新的旅程。路途漫漫,翻检行囊会发现,有的东西很快用到了,有的暂</a:t>
            </a:r>
            <a:r>
              <a:rPr dirty="0"/>
              <a:t/>
            </a:r>
            <a:br>
              <a:rPr dirty="0"/>
            </a:br>
            <a:r>
              <a:rPr lang="zh-CN" altLang="en-US" sz="1530" kern="0" dirty="0" smtClean="0">
                <a:solidFill>
                  <a:srgbClr val="000000"/>
                </a:solidFill>
                <a:latin typeface="Times New Roman" pitchFamily="65" charset="-122"/>
                <a:ea typeface="宋体" pitchFamily="65" charset="-122"/>
              </a:rPr>
              <a:t>时用不上,有的想用而未曾准备,有的会一直伴随我们走向远方</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这则材料的象征性、隐喻性较强,便于考生结合自身感悟定义写作方向,增强写</a:t>
            </a:r>
            <a:r>
              <a:rPr dirty="0"/>
              <a:t/>
            </a:r>
            <a:br>
              <a:rPr dirty="0"/>
            </a:br>
            <a:r>
              <a:rPr lang="zh-CN" altLang="en-US" sz="1530" kern="0" dirty="0" smtClean="0">
                <a:solidFill>
                  <a:srgbClr val="000000"/>
                </a:solidFill>
                <a:latin typeface="Times New Roman" pitchFamily="65" charset="-122"/>
                <a:ea typeface="宋体" pitchFamily="65" charset="-122"/>
              </a:rPr>
              <a:t>作的针对性,发挥考生的主观能动性。“行囊”“新的旅程”“翻检行囊”都是对背景的描</a:t>
            </a:r>
            <a:r>
              <a:rPr dirty="0"/>
              <a:t/>
            </a:r>
            <a:br>
              <a:rPr dirty="0"/>
            </a:br>
            <a:r>
              <a:rPr lang="zh-CN" altLang="en-US" sz="1530" kern="0" dirty="0" smtClean="0">
                <a:solidFill>
                  <a:srgbClr val="000000"/>
                </a:solidFill>
                <a:latin typeface="Times New Roman" pitchFamily="65" charset="-122"/>
                <a:ea typeface="宋体" pitchFamily="65" charset="-122"/>
              </a:rPr>
              <a:t>述,然而这只是一个前提,写作的重心不在这里而在于后面的四种可能,即“有的”。较好的立</a:t>
            </a:r>
            <a:r>
              <a:rPr dirty="0"/>
              <a:t/>
            </a:r>
            <a:br>
              <a:rPr dirty="0"/>
            </a:br>
            <a:r>
              <a:rPr lang="zh-CN" altLang="en-US" sz="1530" kern="0" dirty="0" smtClean="0">
                <a:solidFill>
                  <a:srgbClr val="000000"/>
                </a:solidFill>
                <a:latin typeface="Times New Roman" pitchFamily="65" charset="-122"/>
                <a:ea typeface="宋体" pitchFamily="65" charset="-122"/>
              </a:rPr>
              <a:t>意有: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1.做什么事都要有充分的准备。“凡事预则立,不预则废”,把将来可能发生的事考虑周全,会</a:t>
            </a:r>
            <a:r>
              <a:rPr dirty="0"/>
              <a:t/>
            </a:r>
            <a:br>
              <a:rPr dirty="0"/>
            </a:br>
            <a:r>
              <a:rPr lang="zh-CN" altLang="en-US" sz="1530" kern="0" dirty="0" smtClean="0">
                <a:solidFill>
                  <a:srgbClr val="000000"/>
                </a:solidFill>
                <a:latin typeface="Times New Roman" pitchFamily="65" charset="-122"/>
                <a:ea typeface="宋体" pitchFamily="65" charset="-122"/>
              </a:rPr>
              <a:t>使你遇事时从容应对。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2.适当地减负。总是带着沉重的行囊会加重负担,何况有的还是终生的负担呢。有的时候可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以就地取材,或放开思路想想办法,有时候再大的困难也会“柳暗花明又一村”。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3.保持好的心态,缺着不灰心,用着也不得意。世界上没有走不通的路,只有不敢走的路。“条</a:t>
            </a:r>
            <a:r>
              <a:rPr sz="1500" dirty="0"/>
              <a:t/>
            </a:r>
            <a:br>
              <a:rPr sz="1500" dirty="0"/>
            </a:br>
            <a:r>
              <a:rPr lang="zh-CN" altLang="en-US" sz="1500" kern="0" dirty="0" smtClean="0">
                <a:solidFill>
                  <a:srgbClr val="000000"/>
                </a:solidFill>
                <a:latin typeface="Times New Roman" pitchFamily="65" charset="-122"/>
                <a:ea typeface="宋体" pitchFamily="65" charset="-122"/>
              </a:rPr>
              <a:t>条大路通罗马”,只要你敢走,很多时候“船到桥头自然直”。如果仅仅把“行囊”理解为成</a:t>
            </a:r>
            <a:r>
              <a:rPr sz="1500" dirty="0"/>
              <a:t/>
            </a:r>
            <a:br>
              <a:rPr sz="1500" dirty="0"/>
            </a:br>
            <a:r>
              <a:rPr lang="zh-CN" altLang="en-US" sz="1500" kern="0" dirty="0" smtClean="0">
                <a:solidFill>
                  <a:srgbClr val="000000"/>
                </a:solidFill>
                <a:latin typeface="Times New Roman" pitchFamily="65" charset="-122"/>
                <a:ea typeface="宋体" pitchFamily="65" charset="-122"/>
              </a:rPr>
              <a:t>功路上的知识储备或工具用品会显得很肤浅。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[例文]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享文化之繁华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落日熔金,暮色四合,乘一叶扁舟,来到历史的彼岸:与苏轼探讨人的渺茫与伟大,与陶潜共享带</a:t>
            </a:r>
            <a:r>
              <a:rPr sz="1500" dirty="0"/>
              <a:t/>
            </a:r>
            <a:br>
              <a:rPr sz="1500" dirty="0"/>
            </a:br>
            <a:r>
              <a:rPr lang="zh-CN" altLang="en-US" sz="1500" kern="0" dirty="0" smtClean="0">
                <a:solidFill>
                  <a:srgbClr val="000000"/>
                </a:solidFill>
                <a:latin typeface="Times New Roman" pitchFamily="65" charset="-122"/>
                <a:ea typeface="宋体" pitchFamily="65" charset="-122"/>
              </a:rPr>
              <a:t>月荷锄归的美好,与李煜分担愁如东流水的感伤</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用一指墨香,看尽文化之深邃与灵动。</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文化从那翻滚激荡的黄河开始,便扎植于我们的心田。那寓意吉祥的中国结,那元宵佳节的灯</a:t>
            </a:r>
            <a:r>
              <a:rPr sz="1500" dirty="0"/>
              <a:t/>
            </a:r>
            <a:br>
              <a:rPr sz="1500" dirty="0"/>
            </a:br>
            <a:r>
              <a:rPr lang="zh-CN" altLang="en-US" sz="1500" kern="0" dirty="0" smtClean="0">
                <a:solidFill>
                  <a:srgbClr val="000000"/>
                </a:solidFill>
                <a:latin typeface="Times New Roman" pitchFamily="65" charset="-122"/>
                <a:ea typeface="宋体" pitchFamily="65" charset="-122"/>
              </a:rPr>
              <a:t>谜,那雄伟的华夏庭院,无一不是珍贵的传统元素。而伟大的中华民族也正因这博大精深的文</a:t>
            </a:r>
            <a:r>
              <a:rPr sz="1500" dirty="0"/>
              <a:t/>
            </a:r>
            <a:br>
              <a:rPr sz="1500" dirty="0"/>
            </a:br>
            <a:r>
              <a:rPr lang="zh-CN" altLang="en-US" sz="1500" kern="0" dirty="0" smtClean="0">
                <a:solidFill>
                  <a:srgbClr val="000000"/>
                </a:solidFill>
                <a:latin typeface="Times New Roman" pitchFamily="65" charset="-122"/>
                <a:ea typeface="宋体" pitchFamily="65" charset="-122"/>
              </a:rPr>
              <a:t>化而愈发绚烂壮美。把文化作为生命的行囊,便让灵魂与文化一道,穿行在历史的音符与文字</a:t>
            </a:r>
            <a:r>
              <a:rPr sz="1500" dirty="0"/>
              <a:t/>
            </a:r>
            <a:br>
              <a:rPr sz="1500" dirty="0"/>
            </a:br>
            <a:r>
              <a:rPr lang="zh-CN" altLang="en-US" sz="1500" kern="0" dirty="0" smtClean="0">
                <a:solidFill>
                  <a:srgbClr val="000000"/>
                </a:solidFill>
                <a:latin typeface="Times New Roman" pitchFamily="65" charset="-122"/>
                <a:ea typeface="宋体" pitchFamily="65" charset="-122"/>
              </a:rPr>
              <a:t>墨香之间。</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文化,流淌在悠远的箫声中,诉说着哀怨与忧愁;文化,也弥漫在阿炳的二胡中,叹尽人生的跌宕</a:t>
            </a:r>
            <a:r>
              <a:rPr sz="1500" dirty="0"/>
              <a:t/>
            </a:r>
            <a:br>
              <a:rPr sz="1500" dirty="0"/>
            </a:br>
            <a:r>
              <a:rPr lang="zh-CN" altLang="en-US" sz="1500" kern="0" dirty="0" smtClean="0">
                <a:solidFill>
                  <a:srgbClr val="000000"/>
                </a:solidFill>
                <a:latin typeface="Times New Roman" pitchFamily="65" charset="-122"/>
                <a:ea typeface="宋体" pitchFamily="65" charset="-122"/>
              </a:rPr>
              <a:t>起伏;文化,亦可以流转于锦瑟之间,轻拢慢捻之间净化内心的污秽。本无生命的乐器与乐曲结</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合在一起</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便成为文化的载体</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寄予着无限希望。</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不仅仅在丝竹间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在素净的宣纸上文化也随之而来。张大千伏在洞底绘出的梦幻敦煌</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诉说着</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91628"/>
            <a:ext cx="8127000" cy="58862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那千百年前人们的信仰;齐白石着手画出的自然风物,亦传达着灵动的生命;壮观的《清明上河</a:t>
            </a:r>
            <a:r>
              <a:rPr sz="1500" dirty="0"/>
              <a:t/>
            </a:r>
            <a:br>
              <a:rPr sz="1500" dirty="0"/>
            </a:br>
            <a:r>
              <a:rPr lang="zh-CN" altLang="en-US" sz="1500" kern="0" dirty="0" smtClean="0">
                <a:solidFill>
                  <a:srgbClr val="000000"/>
                </a:solidFill>
                <a:latin typeface="Times New Roman" pitchFamily="65" charset="-122"/>
                <a:ea typeface="宋体" pitchFamily="65" charset="-122"/>
              </a:rPr>
              <a:t>图》,也刺激着美的神经。中国画中的一点一描,晕染的不仅仅是墨,更是拓开了深厚的文化,</a:t>
            </a:r>
            <a:r>
              <a:rPr sz="1500" dirty="0"/>
              <a:t/>
            </a:r>
            <a:br>
              <a:rPr sz="1500" dirty="0"/>
            </a:br>
            <a:r>
              <a:rPr lang="zh-CN" altLang="en-US" sz="1500" kern="0" dirty="0" smtClean="0">
                <a:solidFill>
                  <a:srgbClr val="000000"/>
                </a:solidFill>
                <a:latin typeface="Times New Roman" pitchFamily="65" charset="-122"/>
                <a:ea typeface="宋体" pitchFamily="65" charset="-122"/>
              </a:rPr>
              <a:t>文化之魂由笔底传承。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同样,龙飞凤舞的字亦为文化之腑脏;颜真卿规正而又洒脱的笔锋,王羲之隽秀玲珑的字体,张</a:t>
            </a:r>
            <a:r>
              <a:rPr sz="1500" dirty="0"/>
              <a:t/>
            </a:r>
            <a:br>
              <a:rPr sz="1500" dirty="0"/>
            </a:br>
            <a:r>
              <a:rPr lang="zh-CN" altLang="en-US" sz="1500" kern="0" dirty="0" smtClean="0">
                <a:solidFill>
                  <a:srgbClr val="000000"/>
                </a:solidFill>
                <a:latin typeface="Times New Roman" pitchFamily="65" charset="-122"/>
                <a:ea typeface="宋体" pitchFamily="65" charset="-122"/>
              </a:rPr>
              <a:t>风子如带般拂过的清新之风,无一不是文化的符号。那挥洒自如之间掩盖不了中华文化之含</a:t>
            </a:r>
            <a:r>
              <a:rPr sz="1500" dirty="0"/>
              <a:t/>
            </a:r>
            <a:br>
              <a:rPr sz="1500" dirty="0"/>
            </a:br>
            <a:r>
              <a:rPr lang="zh-CN" altLang="en-US" sz="1500" kern="0" dirty="0" smtClean="0">
                <a:solidFill>
                  <a:srgbClr val="000000"/>
                </a:solidFill>
                <a:latin typeface="Times New Roman" pitchFamily="65" charset="-122"/>
                <a:ea typeface="宋体" pitchFamily="65" charset="-122"/>
              </a:rPr>
              <a:t>蓄内敛,那笔锋回转之间亦彰显着文化之典雅深厚。亦深潭微澜,亦雪底苍松。</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文化如辽远的江海,包容着一切。既有张翰的“江月年年初照人”的美好幽深,又有李白的</a:t>
            </a:r>
            <a:r>
              <a:rPr sz="1500" dirty="0"/>
              <a:t/>
            </a:r>
            <a:br>
              <a:rPr sz="1500" dirty="0"/>
            </a:br>
            <a:r>
              <a:rPr lang="zh-CN" altLang="en-US" sz="1500" kern="0" dirty="0" smtClean="0">
                <a:solidFill>
                  <a:srgbClr val="000000"/>
                </a:solidFill>
                <a:latin typeface="Times New Roman" pitchFamily="65" charset="-122"/>
                <a:ea typeface="宋体" pitchFamily="65" charset="-122"/>
              </a:rPr>
              <a:t>“起舞弄清影”的缥缈烂漫。那篇篇诗词,字字珠玑,诗人惜字如金,落笔生花,留给世人一片</a:t>
            </a:r>
            <a:r>
              <a:rPr sz="1500" dirty="0"/>
              <a:t/>
            </a:r>
            <a:br>
              <a:rPr sz="1500" dirty="0"/>
            </a:br>
            <a:r>
              <a:rPr lang="zh-CN" altLang="en-US" sz="1500" kern="0" dirty="0" smtClean="0">
                <a:solidFill>
                  <a:srgbClr val="000000"/>
                </a:solidFill>
                <a:latin typeface="Times New Roman" pitchFamily="65" charset="-122"/>
                <a:ea typeface="宋体" pitchFamily="65" charset="-122"/>
              </a:rPr>
              <a:t>芳华。文化之美常浮荡于我心间。那里有轩榭廊道,那里有至臻服饰的绣扣,那里更有吟唱千</a:t>
            </a:r>
            <a:r>
              <a:rPr sz="1500" dirty="0"/>
              <a:t/>
            </a:r>
            <a:br>
              <a:rPr sz="1500" dirty="0"/>
            </a:br>
            <a:r>
              <a:rPr lang="zh-CN" altLang="en-US" sz="1500" kern="0" dirty="0" smtClean="0">
                <a:solidFill>
                  <a:srgbClr val="000000"/>
                </a:solidFill>
                <a:latin typeface="Times New Roman" pitchFamily="65" charset="-122"/>
                <a:ea typeface="宋体" pitchFamily="65" charset="-122"/>
              </a:rPr>
              <a:t>年的戏曲,那是中华之精髓,炎黄子孙之傲骨。它如枝头的梅花,傲吐芬芳。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愿乘文化之舟,渡文化之沧海,享那份美好与真挚,低吟文化之妙语,歌吟一生,幸福一生。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这样的行囊,希望我们共同拥有,共同打造,共享文化盛宴。</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点评</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　这是一篇意蕴丰富的满分作文。怎样才能享受文化之繁华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自然是将文化作为一生</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的行囊。文章用丰厚的历史底蕴引出文化是生命的行囊</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然后在音乐、美术、书法、诗词、</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建筑、戏曲、服饰之间穿行</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具化了文化的内容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写出了它们对生命的意义。最后两段点题</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照</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应题目。文章一开篇就诗意盎然</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后面写音乐、美术、书法</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无论是人物的刻画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还是艺术的表</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达</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都充满诗情画意。</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7639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18.(2015浙江,26)阅读下面的文字,根据要求作文。(60分)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古人说“言为心声”“文如其人”。性情褊急则为文局促,品性澄淡则下笔悠远。这意味着</a:t>
            </a:r>
            <a:r>
              <a:rPr sz="1500" dirty="0"/>
              <a:t/>
            </a:r>
            <a:br>
              <a:rPr sz="1500" dirty="0"/>
            </a:br>
            <a:r>
              <a:rPr lang="zh-CN" altLang="en-US" sz="1500" kern="0" dirty="0" smtClean="0">
                <a:solidFill>
                  <a:srgbClr val="000000"/>
                </a:solidFill>
                <a:latin typeface="Times New Roman" pitchFamily="65" charset="-122"/>
                <a:ea typeface="宋体" pitchFamily="65" charset="-122"/>
              </a:rPr>
              <a:t>作品的格调趣味与作者人品应该是一致的。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金代元好问《论诗绝句》却认为“心画心声总失真,文章宁复见为人”。艺术家笔下的高雅</a:t>
            </a:r>
            <a:r>
              <a:rPr sz="1500" dirty="0"/>
              <a:t/>
            </a:r>
            <a:br>
              <a:rPr sz="1500" dirty="0"/>
            </a:br>
            <a:r>
              <a:rPr lang="zh-CN" altLang="en-US" sz="1500" kern="0" dirty="0" smtClean="0">
                <a:solidFill>
                  <a:srgbClr val="000000"/>
                </a:solidFill>
                <a:latin typeface="Times New Roman" pitchFamily="65" charset="-122"/>
                <a:ea typeface="宋体" pitchFamily="65" charset="-122"/>
              </a:rPr>
              <a:t>不能证明其为人的脱俗。这意味着作品的格调趣味与作者人品有可能是背离的。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对此你有什么看法?写一篇文章阐明你的观点。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[注意]　①题目自拟,观点自定。②明确文体,不得写成诗歌。③不得少于800字。④不得抄</a:t>
            </a:r>
            <a:r>
              <a:rPr sz="1500" dirty="0"/>
              <a:t/>
            </a:r>
            <a:br>
              <a:rPr sz="1500" dirty="0"/>
            </a:br>
            <a:r>
              <a:rPr lang="zh-CN" altLang="en-US" sz="1500" kern="0" dirty="0" smtClean="0">
                <a:solidFill>
                  <a:srgbClr val="000000"/>
                </a:solidFill>
                <a:latin typeface="Times New Roman" pitchFamily="65" charset="-122"/>
                <a:ea typeface="宋体" pitchFamily="65" charset="-122"/>
              </a:rPr>
              <a:t>袭、套作。</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[写作指导]　这是一道探讨人品与文品关系的材料作文题,材料指向非常明确,人品与文品有</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必然的关系或者无必然关系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所以立意难度不大。材料比较契合学生的认知水平</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学生对此有</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话可说。</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文如其人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“文章千古事,得失寸心知。”这句话揭示了“言为心声,文如其人”的道理。为文之道,也是</a:t>
            </a:r>
            <a:r>
              <a:rPr dirty="0"/>
              <a:t/>
            </a:r>
            <a:br>
              <a:rPr dirty="0"/>
            </a:br>
            <a:r>
              <a:rPr lang="zh-CN" altLang="en-US" sz="1530" kern="0" dirty="0" smtClean="0">
                <a:solidFill>
                  <a:srgbClr val="000000"/>
                </a:solidFill>
                <a:latin typeface="Times New Roman" pitchFamily="65" charset="-122"/>
                <a:ea typeface="宋体" pitchFamily="65" charset="-122"/>
              </a:rPr>
              <a:t>为人之道。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言为心声说的是语言是心灵的一面镜子,文如其人的意思是观其文知其人。人常说文字是人</a:t>
            </a:r>
            <a:r>
              <a:rPr dirty="0"/>
              <a:t/>
            </a:r>
            <a:br>
              <a:rPr dirty="0"/>
            </a:br>
            <a:r>
              <a:rPr lang="zh-CN" altLang="en-US" sz="1530" kern="0" dirty="0" smtClean="0">
                <a:solidFill>
                  <a:srgbClr val="000000"/>
                </a:solidFill>
                <a:latin typeface="Times New Roman" pitchFamily="65" charset="-122"/>
                <a:ea typeface="宋体" pitchFamily="65" charset="-122"/>
              </a:rPr>
              <a:t>的第二门面,一个人的谈吐、文章完全可以体现这个人的心态、思想、为人处世的作风等,因</a:t>
            </a:r>
            <a:r>
              <a:rPr dirty="0"/>
              <a:t/>
            </a:r>
            <a:br>
              <a:rPr dirty="0"/>
            </a:br>
            <a:r>
              <a:rPr lang="zh-CN" altLang="en-US" sz="1530" kern="0" dirty="0" smtClean="0">
                <a:solidFill>
                  <a:srgbClr val="000000"/>
                </a:solidFill>
                <a:latin typeface="Times New Roman" pitchFamily="65" charset="-122"/>
                <a:ea typeface="宋体" pitchFamily="65" charset="-122"/>
              </a:rPr>
              <a:t>为文章是作者的生活阅历、知识储备、个人能力与道德境界的综合反映,是思想的载体,是灵</a:t>
            </a:r>
            <a:r>
              <a:rPr dirty="0"/>
              <a:t/>
            </a:r>
            <a:br>
              <a:rPr dirty="0"/>
            </a:br>
            <a:r>
              <a:rPr lang="zh-CN" altLang="en-US" sz="1530" kern="0" dirty="0" smtClean="0">
                <a:solidFill>
                  <a:srgbClr val="000000"/>
                </a:solidFill>
                <a:latin typeface="Times New Roman" pitchFamily="65" charset="-122"/>
                <a:ea typeface="宋体" pitchFamily="65" charset="-122"/>
              </a:rPr>
              <a:t>魂的升华。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我们从《离骚》里读出了屈原高洁的品行和忠贞耿介的性格,从《赤壁赋》中看到了苏轼的</a:t>
            </a:r>
            <a:r>
              <a:rPr dirty="0"/>
              <a:t/>
            </a:r>
            <a:br>
              <a:rPr dirty="0"/>
            </a:br>
            <a:r>
              <a:rPr lang="zh-CN" altLang="en-US" sz="1530" kern="0" dirty="0" smtClean="0">
                <a:solidFill>
                  <a:srgbClr val="000000"/>
                </a:solidFill>
                <a:latin typeface="Times New Roman" pitchFamily="65" charset="-122"/>
                <a:ea typeface="宋体" pitchFamily="65" charset="-122"/>
              </a:rPr>
              <a:t>豪放旷达,从《归园田居》中读到了陶潜的淡远自适,从《登高》中体会到了杜甫的悲悯情</a:t>
            </a:r>
            <a:r>
              <a:rPr dirty="0"/>
              <a:t/>
            </a:r>
            <a:br>
              <a:rPr dirty="0"/>
            </a:br>
            <a:r>
              <a:rPr lang="zh-CN" altLang="en-US" sz="1530" kern="0" dirty="0" smtClean="0">
                <a:solidFill>
                  <a:srgbClr val="000000"/>
                </a:solidFill>
                <a:latin typeface="Times New Roman" pitchFamily="65" charset="-122"/>
                <a:ea typeface="宋体" pitchFamily="65" charset="-122"/>
              </a:rPr>
              <a:t>怀。王国维说:“三代以下之诗人,无过庄子、渊明、子美、子瞻者。此四子,若无文学之天</a:t>
            </a:r>
            <a:r>
              <a:rPr dirty="0"/>
              <a:t/>
            </a:r>
            <a:br>
              <a:rPr dirty="0"/>
            </a:br>
            <a:r>
              <a:rPr lang="zh-CN" altLang="en-US" sz="1530" kern="0" dirty="0" smtClean="0">
                <a:solidFill>
                  <a:srgbClr val="000000"/>
                </a:solidFill>
                <a:latin typeface="Times New Roman" pitchFamily="65" charset="-122"/>
                <a:ea typeface="宋体" pitchFamily="65" charset="-122"/>
              </a:rPr>
              <a:t>才,其人格亦自足千古。故无高尚伟大之人格,而有高尚伟大之文章者,殆未之有也。”这段话</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937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既高度肯定了四位诗人在文学上的成就,又态度鲜明地表达了先有人品、人格,后有文风、文</a:t>
            </a:r>
            <a:r>
              <a:rPr sz="1500" dirty="0"/>
              <a:t/>
            </a:r>
            <a:br>
              <a:rPr sz="1500" dirty="0"/>
            </a:br>
            <a:r>
              <a:rPr lang="zh-CN" altLang="en-US" sz="1500" kern="0" dirty="0" smtClean="0">
                <a:solidFill>
                  <a:srgbClr val="000000"/>
                </a:solidFill>
                <a:latin typeface="Times New Roman" pitchFamily="65" charset="-122"/>
                <a:ea typeface="宋体" pitchFamily="65" charset="-122"/>
              </a:rPr>
              <a:t>格的观点。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的确,一般来说书读多了,文章写好了,其做人的标准也在无形中得以提高,对于自身的要求也</a:t>
            </a:r>
            <a:r>
              <a:rPr sz="1500" dirty="0"/>
              <a:t/>
            </a:r>
            <a:br>
              <a:rPr sz="1500" dirty="0"/>
            </a:br>
            <a:r>
              <a:rPr lang="zh-CN" altLang="en-US" sz="1500" kern="0" dirty="0" smtClean="0">
                <a:solidFill>
                  <a:srgbClr val="000000"/>
                </a:solidFill>
                <a:latin typeface="Times New Roman" pitchFamily="65" charset="-122"/>
                <a:ea typeface="宋体" pitchFamily="65" charset="-122"/>
              </a:rPr>
              <a:t>趋于严格,人品自然会变得高尚,也就是说文品即人品。反之,人品高尚的人,写出来的文章也</a:t>
            </a:r>
            <a:r>
              <a:rPr sz="1500" dirty="0"/>
              <a:t/>
            </a:r>
            <a:br>
              <a:rPr sz="1500" dirty="0"/>
            </a:br>
            <a:r>
              <a:rPr lang="zh-CN" altLang="en-US" sz="1500" kern="0" dirty="0" smtClean="0">
                <a:solidFill>
                  <a:srgbClr val="000000"/>
                </a:solidFill>
                <a:latin typeface="Times New Roman" pitchFamily="65" charset="-122"/>
                <a:ea typeface="宋体" pitchFamily="65" charset="-122"/>
              </a:rPr>
              <a:t>一定是给人以真的启迪,善的感染,美的享受。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当然,凡事不能一概而论,古今中外也不乏作品的格调与作者人品相背离的情况。李斯,他的</a:t>
            </a:r>
            <a:r>
              <a:rPr sz="1500" dirty="0"/>
              <a:t/>
            </a:r>
            <a:br>
              <a:rPr sz="1500" dirty="0"/>
            </a:br>
            <a:r>
              <a:rPr lang="zh-CN" altLang="en-US" sz="1500" kern="0" dirty="0" smtClean="0">
                <a:solidFill>
                  <a:srgbClr val="000000"/>
                </a:solidFill>
                <a:latin typeface="Times New Roman" pitchFamily="65" charset="-122"/>
                <a:ea typeface="宋体" pitchFamily="65" charset="-122"/>
              </a:rPr>
              <a:t>《谏逐客书》铺陈排比,音调铿锵和谐,下启汉赋之渐,可论及人品,却是一个嫉贤妒能、品德</a:t>
            </a:r>
            <a:r>
              <a:rPr sz="1500" dirty="0"/>
              <a:t/>
            </a:r>
            <a:br>
              <a:rPr sz="1500" dirty="0"/>
            </a:br>
            <a:r>
              <a:rPr lang="zh-CN" altLang="en-US" sz="1500" kern="0" dirty="0" smtClean="0">
                <a:solidFill>
                  <a:srgbClr val="000000"/>
                </a:solidFill>
                <a:latin typeface="Times New Roman" pitchFamily="65" charset="-122"/>
                <a:ea typeface="宋体" pitchFamily="65" charset="-122"/>
              </a:rPr>
              <a:t>卑劣、极端自私的阴险小人;大贪官胡长清、成克杰等也有专著问世,他们的文章也是娓娓道</a:t>
            </a:r>
            <a:r>
              <a:rPr sz="1500" dirty="0"/>
              <a:t/>
            </a:r>
            <a:br>
              <a:rPr sz="1500" dirty="0"/>
            </a:br>
            <a:r>
              <a:rPr lang="zh-CN" altLang="en-US" sz="1500" kern="0" dirty="0" smtClean="0">
                <a:solidFill>
                  <a:srgbClr val="000000"/>
                </a:solidFill>
                <a:latin typeface="Times New Roman" pitchFamily="65" charset="-122"/>
                <a:ea typeface="宋体" pitchFamily="65" charset="-122"/>
              </a:rPr>
              <a:t>来,慷慨陈词,可是他们的人品却为世人所不齿。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这些人即使有貌似华丽的篇章,也只能风光一时,最终会被人们洞察其本来面目,报之以无情的</a:t>
            </a:r>
            <a:r>
              <a:rPr sz="1500" dirty="0"/>
              <a:t/>
            </a:r>
            <a:br>
              <a:rPr sz="1500" dirty="0"/>
            </a:br>
            <a:r>
              <a:rPr lang="zh-CN" altLang="en-US" sz="1500" kern="0" dirty="0" smtClean="0">
                <a:solidFill>
                  <a:srgbClr val="000000"/>
                </a:solidFill>
                <a:latin typeface="Times New Roman" pitchFamily="65" charset="-122"/>
                <a:ea typeface="宋体" pitchFamily="65" charset="-122"/>
              </a:rPr>
              <a:t>嘲讽。</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因此,只有品格高尚的作家,才能写下格调高雅的传世之作。作为新时代代言人的我们,一定要</a:t>
            </a:r>
            <a:r>
              <a:rPr sz="1500" dirty="0"/>
              <a:t/>
            </a:r>
            <a:br>
              <a:rPr sz="1500" dirty="0"/>
            </a:br>
            <a:r>
              <a:rPr lang="zh-CN" altLang="en-US" sz="1500" kern="0" dirty="0" smtClean="0">
                <a:solidFill>
                  <a:srgbClr val="000000"/>
                </a:solidFill>
                <a:latin typeface="Times New Roman" pitchFamily="65" charset="-122"/>
                <a:ea typeface="宋体" pitchFamily="65" charset="-122"/>
              </a:rPr>
              <a:t>注重自身的人格修养,把人品与文品的高度统一作为至高的追求。试想,一个对自我缺乏认识,</a:t>
            </a:r>
            <a:r>
              <a:rPr sz="1500" dirty="0"/>
              <a:t/>
            </a:r>
            <a:br>
              <a:rPr sz="1500" dirty="0"/>
            </a:br>
            <a:r>
              <a:rPr lang="zh-CN" altLang="en-US" sz="1500" kern="0" dirty="0" smtClean="0">
                <a:solidFill>
                  <a:srgbClr val="000000"/>
                </a:solidFill>
                <a:latin typeface="Times New Roman" pitchFamily="65" charset="-122"/>
                <a:ea typeface="宋体" pitchFamily="65" charset="-122"/>
              </a:rPr>
              <a:t>对生活没有发现,对生命没有感恩的人如何能写出一篇好的文章?所以我们要领悟做人的真</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谛,学会包容、感恩,弘扬一切真善美的精神。</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4574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本文观点明确,紧紧围绕“文如其人”的中心展开论证。既运用对比论证,思辨性强,</a:t>
            </a:r>
            <a:r>
              <a:rPr sz="1500" dirty="0"/>
              <a:t/>
            </a:r>
            <a:br>
              <a:rPr sz="1500" dirty="0"/>
            </a:br>
            <a:r>
              <a:rPr lang="zh-CN" altLang="en-US" sz="1500" kern="0" dirty="0" smtClean="0">
                <a:solidFill>
                  <a:srgbClr val="000000"/>
                </a:solidFill>
                <a:latin typeface="Times New Roman" pitchFamily="65" charset="-122"/>
                <a:ea typeface="宋体" pitchFamily="65" charset="-122"/>
              </a:rPr>
              <a:t>又旁征博引;既有源自课本的经典素材,又能采撷生活中的典型事例,颇具说服力。行文灵活自</a:t>
            </a:r>
            <a:r>
              <a:rPr sz="1500" dirty="0"/>
              <a:t/>
            </a:r>
            <a:br>
              <a:rPr sz="1500" dirty="0"/>
            </a:br>
            <a:r>
              <a:rPr lang="zh-CN" altLang="en-US" sz="1500" kern="0" dirty="0" smtClean="0">
                <a:solidFill>
                  <a:srgbClr val="000000"/>
                </a:solidFill>
                <a:latin typeface="Times New Roman" pitchFamily="65" charset="-122"/>
                <a:ea typeface="宋体" pitchFamily="65" charset="-122"/>
              </a:rPr>
              <a:t>由,语言表达准确,充满理性色彩,显示了作者深厚的写作基本功。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19.(2014上海,27)根据以下材料,自选角度,自拟题目,写一篇不少于800字的文章(不要写成诗</a:t>
            </a:r>
            <a:r>
              <a:rPr sz="1500" dirty="0"/>
              <a:t/>
            </a:r>
            <a:br>
              <a:rPr sz="1500" dirty="0"/>
            </a:br>
            <a:r>
              <a:rPr lang="zh-CN" altLang="en-US" sz="1500" kern="0" dirty="0" smtClean="0">
                <a:solidFill>
                  <a:srgbClr val="000000"/>
                </a:solidFill>
                <a:latin typeface="Times New Roman" pitchFamily="65" charset="-122"/>
                <a:ea typeface="宋体" pitchFamily="65" charset="-122"/>
              </a:rPr>
              <a:t>歌)。(70分)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你可以选择穿越沙漠的道路和方式,所以你是自由的;你必须穿越这片沙漠,所以你又是不自由的。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[写作指导]    材料体现了辩证法思想。自由与不自由,可以从不同角度看:从战略高度上看—</a:t>
            </a:r>
            <a:r>
              <a:rPr sz="1500" dirty="0"/>
              <a:t/>
            </a:r>
            <a:br>
              <a:rPr sz="1500" dirty="0"/>
            </a:br>
            <a:r>
              <a:rPr lang="zh-CN" altLang="en-US" sz="1500" kern="0" dirty="0" smtClean="0">
                <a:solidFill>
                  <a:srgbClr val="000000"/>
                </a:solidFill>
                <a:latin typeface="Times New Roman" pitchFamily="65" charset="-122"/>
                <a:ea typeface="宋体" pitchFamily="65" charset="-122"/>
              </a:rPr>
              <a:t>—必须穿越这片沙漠——不自由;从战术上看——可以选择不同的道路和方式——自由。扩</a:t>
            </a:r>
            <a:r>
              <a:rPr sz="1500" dirty="0"/>
              <a:t/>
            </a:r>
            <a:br>
              <a:rPr sz="1500" dirty="0"/>
            </a:br>
            <a:r>
              <a:rPr lang="zh-CN" altLang="en-US" sz="1500" kern="0" dirty="0" smtClean="0">
                <a:solidFill>
                  <a:srgbClr val="000000"/>
                </a:solidFill>
                <a:latin typeface="Times New Roman" pitchFamily="65" charset="-122"/>
                <a:ea typeface="宋体" pitchFamily="65" charset="-122"/>
              </a:rPr>
              <a:t>展联系到我们的生活,什么时候不自由,什么时候自由,都得从不同角度看。比如人生必须经历</a:t>
            </a:r>
            <a:r>
              <a:rPr sz="1500" dirty="0"/>
              <a:t/>
            </a:r>
            <a:br>
              <a:rPr sz="1500" dirty="0"/>
            </a:br>
            <a:r>
              <a:rPr lang="zh-CN" altLang="en-US" sz="1500" kern="0" dirty="0" smtClean="0">
                <a:solidFill>
                  <a:srgbClr val="000000"/>
                </a:solidFill>
                <a:latin typeface="Times New Roman" pitchFamily="65" charset="-122"/>
                <a:ea typeface="宋体" pitchFamily="65" charset="-122"/>
              </a:rPr>
              <a:t>从小到大、从幼稚到成熟的成长过程,这是不自由的;何时走向成熟,怎样让自己成熟,这是自</a:t>
            </a:r>
            <a:r>
              <a:rPr sz="1500" dirty="0"/>
              <a:t/>
            </a:r>
            <a:br>
              <a:rPr sz="1500" dirty="0"/>
            </a:br>
            <a:r>
              <a:rPr lang="zh-CN" altLang="en-US" sz="1500" kern="0" dirty="0" smtClean="0">
                <a:solidFill>
                  <a:srgbClr val="000000"/>
                </a:solidFill>
                <a:latin typeface="Times New Roman" pitchFamily="65" charset="-122"/>
                <a:ea typeface="宋体" pitchFamily="65" charset="-122"/>
              </a:rPr>
              <a:t>由选择领悟的。没有绝对的自由,只有相对的自由,用辩证的方法看问题,会让你思路开阔,分</a:t>
            </a:r>
            <a:r>
              <a:rPr sz="1500" dirty="0"/>
              <a:t/>
            </a:r>
            <a:br>
              <a:rPr sz="1500" dirty="0"/>
            </a:br>
            <a:r>
              <a:rPr lang="zh-CN" altLang="en-US" sz="1500" kern="0" dirty="0" smtClean="0">
                <a:solidFill>
                  <a:srgbClr val="000000"/>
                </a:solidFill>
                <a:latin typeface="Times New Roman" pitchFamily="65" charset="-122"/>
                <a:ea typeface="宋体" pitchFamily="65" charset="-122"/>
              </a:rPr>
              <a:t>析问题更全面、透彻,会让你变得豁达、从容。立论或立意需从辩证法、自由与不自由的角</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度入手,这样才能紧扣材料。</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从不自由到自由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卢梭言道:“人生而自由平等,却无不在枷锁之中。”这算是对当代人生存状况的概括性论断</a:t>
            </a:r>
            <a:r>
              <a:rPr dirty="0"/>
              <a:t/>
            </a:r>
            <a:br>
              <a:rPr dirty="0"/>
            </a:br>
            <a:r>
              <a:rPr lang="zh-CN" altLang="en-US" sz="1530" kern="0" dirty="0" smtClean="0">
                <a:solidFill>
                  <a:srgbClr val="000000"/>
                </a:solidFill>
                <a:latin typeface="Times New Roman" pitchFamily="65" charset="-122"/>
                <a:ea typeface="宋体" pitchFamily="65" charset="-122"/>
              </a:rPr>
              <a:t>了。陈寅恪先生的“独立之精神,自由之思想”,也历来是仁人志士求之不得的价值取向。依</a:t>
            </a:r>
            <a:r>
              <a:rPr dirty="0"/>
              <a:t/>
            </a:r>
            <a:br>
              <a:rPr dirty="0"/>
            </a:br>
            <a:r>
              <a:rPr lang="zh-CN" altLang="en-US" sz="1530" kern="0" dirty="0" smtClean="0">
                <a:solidFill>
                  <a:srgbClr val="000000"/>
                </a:solidFill>
                <a:latin typeface="Times New Roman" pitchFamily="65" charset="-122"/>
                <a:ea typeface="宋体" pitchFamily="65" charset="-122"/>
              </a:rPr>
              <a:t>愚之拙见,当我们欣于拥有选择穿越沙漠的道路和方式的自由时,同样需要指出并且特别强调</a:t>
            </a:r>
            <a:r>
              <a:rPr dirty="0"/>
              <a:t/>
            </a:r>
            <a:br>
              <a:rPr dirty="0"/>
            </a:br>
            <a:r>
              <a:rPr lang="zh-CN" altLang="en-US" sz="1530" kern="0" dirty="0" smtClean="0">
                <a:solidFill>
                  <a:srgbClr val="000000"/>
                </a:solidFill>
                <a:latin typeface="Times New Roman" pitchFamily="65" charset="-122"/>
                <a:ea typeface="宋体" pitchFamily="65" charset="-122"/>
              </a:rPr>
              <a:t>的一点是:我们必须穿越沙漠,即我们的不自由。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这类不自由的意识,于我们而言算是一次深度自我审察的开始。当选择的多样性以义务、责</a:t>
            </a:r>
            <a:r>
              <a:rPr dirty="0"/>
              <a:t/>
            </a:r>
            <a:br>
              <a:rPr dirty="0"/>
            </a:br>
            <a:r>
              <a:rPr lang="zh-CN" altLang="en-US" sz="1530" kern="0" dirty="0" smtClean="0">
                <a:solidFill>
                  <a:srgbClr val="000000"/>
                </a:solidFill>
                <a:latin typeface="Times New Roman" pitchFamily="65" charset="-122"/>
                <a:ea typeface="宋体" pitchFamily="65" charset="-122"/>
              </a:rPr>
              <a:t>任的必须性为前提,对于不自由的认识便不可仅停留于“枷锁”的阶段,而更应看作是一种权</a:t>
            </a:r>
            <a:r>
              <a:rPr dirty="0"/>
              <a:t/>
            </a:r>
            <a:br>
              <a:rPr dirty="0"/>
            </a:br>
            <a:r>
              <a:rPr lang="zh-CN" altLang="en-US" sz="1530" kern="0" dirty="0" smtClean="0">
                <a:solidFill>
                  <a:srgbClr val="000000"/>
                </a:solidFill>
                <a:latin typeface="Times New Roman" pitchFamily="65" charset="-122"/>
                <a:ea typeface="宋体" pitchFamily="65" charset="-122"/>
              </a:rPr>
              <a:t>利。“必须穿越沙漠”的不自由,成了一种对个体行为的规范,也同样为穿越本身提供了可能</a:t>
            </a:r>
            <a:r>
              <a:rPr dirty="0"/>
              <a:t/>
            </a:r>
            <a:br>
              <a:rPr dirty="0"/>
            </a:br>
            <a:r>
              <a:rPr lang="zh-CN" altLang="en-US" sz="1530" kern="0" dirty="0" smtClean="0">
                <a:solidFill>
                  <a:srgbClr val="000000"/>
                </a:solidFill>
                <a:latin typeface="Times New Roman" pitchFamily="65" charset="-122"/>
                <a:ea typeface="宋体" pitchFamily="65" charset="-122"/>
              </a:rPr>
              <a:t>的指向。于是从不自由到自由,从重新审视不自由转而更好地追求自由的过程里,自由之于个</a:t>
            </a:r>
            <a:r>
              <a:rPr dirty="0"/>
              <a:t/>
            </a:r>
            <a:br>
              <a:rPr dirty="0"/>
            </a:br>
            <a:r>
              <a:rPr lang="zh-CN" altLang="en-US" sz="1530" kern="0" dirty="0" smtClean="0">
                <a:solidFill>
                  <a:srgbClr val="000000"/>
                </a:solidFill>
                <a:latin typeface="Times New Roman" pitchFamily="65" charset="-122"/>
                <a:ea typeface="宋体" pitchFamily="65" charset="-122"/>
              </a:rPr>
              <a:t>体和集体的意义得到了充分发现和理解。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请容我忖度一番:假使穿越沙漠不再是必须的,同样成为一种自由,多少人会因趋利避害的本性</a:t>
            </a:r>
            <a:r>
              <a:rPr dirty="0"/>
              <a:t/>
            </a:r>
            <a:br>
              <a:rPr dirty="0"/>
            </a:br>
            <a:r>
              <a:rPr lang="zh-CN" altLang="en-US" sz="1530" kern="0" dirty="0" smtClean="0">
                <a:solidFill>
                  <a:srgbClr val="000000"/>
                </a:solidFill>
                <a:latin typeface="Times New Roman" pitchFamily="65" charset="-122"/>
                <a:ea typeface="宋体" pitchFamily="65" charset="-122"/>
              </a:rPr>
              <a:t>而望而却步,在获得自由的同时,错失了充实人生的机会?倘若我们对自由的理解仅仅停留在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后的痕迹,不引人注意,不大富大贵,但也无灾无祸。”想着,便对帐中的妻子说:“你腹中的孩</a:t>
            </a:r>
            <a:r>
              <a:rPr dirty="0"/>
              <a:t/>
            </a:r>
            <a:br>
              <a:rPr dirty="0"/>
            </a:br>
            <a:r>
              <a:rPr lang="zh-CN" altLang="en-US" sz="1530" kern="0" dirty="0" smtClean="0">
                <a:solidFill>
                  <a:srgbClr val="000000"/>
                </a:solidFill>
                <a:latin typeface="Times New Roman" pitchFamily="65" charset="-122"/>
                <a:ea typeface="宋体" pitchFamily="65" charset="-122"/>
              </a:rPr>
              <a:t>儿,便取名为轼吧,日后他若有了弟弟,就唤作辙。”车中的智慧,是低调为人,不张扬,安安静静,</a:t>
            </a:r>
            <a:r>
              <a:rPr dirty="0"/>
              <a:t/>
            </a:r>
            <a:br>
              <a:rPr dirty="0"/>
            </a:br>
            <a:r>
              <a:rPr lang="zh-CN" altLang="en-US" sz="1530" kern="0" dirty="0" smtClean="0">
                <a:solidFill>
                  <a:srgbClr val="000000"/>
                </a:solidFill>
                <a:latin typeface="Times New Roman" pitchFamily="65" charset="-122"/>
                <a:ea typeface="宋体" pitchFamily="65" charset="-122"/>
              </a:rPr>
              <a:t>做好自己。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一骑慢车,一匹瘦马,一封长笺,一大片缓缓流走的云霞。那时候的人们,如木心所说的那样:</a:t>
            </a:r>
            <a:r>
              <a:rPr dirty="0"/>
              <a:t/>
            </a:r>
            <a:br>
              <a:rPr dirty="0"/>
            </a:br>
            <a:r>
              <a:rPr lang="zh-CN" altLang="en-US" sz="1530" kern="0" dirty="0" smtClean="0">
                <a:solidFill>
                  <a:srgbClr val="000000"/>
                </a:solidFill>
                <a:latin typeface="Times New Roman" pitchFamily="65" charset="-122"/>
                <a:ea typeface="宋体" pitchFamily="65" charset="-122"/>
              </a:rPr>
              <a:t>“从前的日色变得慢,车、马、邮件都慢。”没有迅捷的网络、耀眼的灯光、喧嚣的喇叭声,</a:t>
            </a:r>
            <a:r>
              <a:rPr dirty="0"/>
              <a:t/>
            </a:r>
            <a:br>
              <a:rPr dirty="0"/>
            </a:br>
            <a:r>
              <a:rPr lang="zh-CN" altLang="en-US" sz="1530" kern="0" dirty="0" smtClean="0">
                <a:solidFill>
                  <a:srgbClr val="000000"/>
                </a:solidFill>
                <a:latin typeface="Times New Roman" pitchFamily="65" charset="-122"/>
                <a:ea typeface="宋体" pitchFamily="65" charset="-122"/>
              </a:rPr>
              <a:t>只有清晨豆浆店冒出的白雾、人们和善的微笑、不辍的蝉鸣,那缓慢的生活节奏,拥有明亮澄</a:t>
            </a:r>
            <a:r>
              <a:rPr dirty="0"/>
              <a:t/>
            </a:r>
            <a:br>
              <a:rPr dirty="0"/>
            </a:br>
            <a:r>
              <a:rPr lang="zh-CN" altLang="en-US" sz="1530" kern="0" dirty="0" smtClean="0">
                <a:solidFill>
                  <a:srgbClr val="000000"/>
                </a:solidFill>
                <a:latin typeface="Times New Roman" pitchFamily="65" charset="-122"/>
                <a:ea typeface="宋体" pitchFamily="65" charset="-122"/>
              </a:rPr>
              <a:t>澈的温暖。慢下来,别使劲地踩油门,别横冲直撞地飙车,别焦急地看手表骂着红灯,别让汽油</a:t>
            </a:r>
            <a:r>
              <a:rPr dirty="0"/>
              <a:t/>
            </a:r>
            <a:br>
              <a:rPr dirty="0"/>
            </a:br>
            <a:r>
              <a:rPr lang="zh-CN" altLang="en-US" sz="1530" kern="0" dirty="0" smtClean="0">
                <a:solidFill>
                  <a:srgbClr val="000000"/>
                </a:solidFill>
                <a:latin typeface="Times New Roman" pitchFamily="65" charset="-122"/>
                <a:ea typeface="宋体" pitchFamily="65" charset="-122"/>
              </a:rPr>
              <a:t>烧尽了你内心的安宁,因为真正的快乐只源自平和与舒缓。车中的智慧,是慢下你的节奏,莫辜</a:t>
            </a:r>
            <a:r>
              <a:rPr dirty="0"/>
              <a:t/>
            </a:r>
            <a:br>
              <a:rPr dirty="0"/>
            </a:br>
            <a:r>
              <a:rPr lang="zh-CN" altLang="en-US" sz="1530" kern="0" dirty="0" smtClean="0">
                <a:solidFill>
                  <a:srgbClr val="000000"/>
                </a:solidFill>
                <a:latin typeface="Times New Roman" pitchFamily="65" charset="-122"/>
                <a:ea typeface="宋体" pitchFamily="65" charset="-122"/>
              </a:rPr>
              <a:t>负了静美的岁月。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一辆汽车,一双沾满灰尘的双手,一群神色各异、议论纷纷的闲人。卡尔·本茨略有些紧张但是</a:t>
            </a:r>
            <a:r>
              <a:rPr dirty="0"/>
              <a:t/>
            </a:r>
            <a:br>
              <a:rPr dirty="0"/>
            </a:br>
            <a:r>
              <a:rPr lang="zh-CN" altLang="en-US" sz="1530" kern="0" dirty="0" smtClean="0">
                <a:solidFill>
                  <a:srgbClr val="000000"/>
                </a:solidFill>
                <a:latin typeface="Times New Roman" pitchFamily="65" charset="-122"/>
                <a:ea typeface="宋体" pitchFamily="65" charset="-122"/>
              </a:rPr>
              <a:t>仍用坚定明亮的眼睛注视着这个有些庞大的家伙。“他真是异想天开,竟想用蒸汽机代替</a:t>
            </a:r>
            <a:r>
              <a:rPr dirty="0"/>
              <a:t/>
            </a:r>
            <a:br>
              <a:rPr dirty="0"/>
            </a:br>
            <a:r>
              <a:rPr lang="zh-CN" altLang="en-US" sz="1530" kern="0" dirty="0" smtClean="0">
                <a:solidFill>
                  <a:srgbClr val="000000"/>
                </a:solidFill>
                <a:latin typeface="Times New Roman" pitchFamily="65" charset="-122"/>
                <a:ea typeface="宋体" pitchFamily="65" charset="-122"/>
              </a:rPr>
              <a:t>马。”“反正就看看热闹罢了。”本茨坦然一笑,走过这些人身旁。事实胜于雄辩,他成功了,</a:t>
            </a:r>
            <a:r>
              <a:rPr dirty="0"/>
              <a:t/>
            </a:r>
            <a:br>
              <a:rPr dirty="0"/>
            </a:br>
            <a:r>
              <a:rPr lang="zh-CN" altLang="en-US" sz="1530" kern="0" dirty="0" smtClean="0">
                <a:solidFill>
                  <a:srgbClr val="000000"/>
                </a:solidFill>
                <a:latin typeface="Times New Roman" pitchFamily="65" charset="-122"/>
                <a:ea typeface="宋体" pitchFamily="65" charset="-122"/>
              </a:rPr>
              <a:t>开创了新的时代。他的成就,出自他的创新思维,也出自他对自己创意的信心以及对闲人之语</a:t>
            </a:r>
            <a:r>
              <a:rPr dirty="0"/>
              <a:t/>
            </a:r>
            <a:br>
              <a:rPr dirty="0"/>
            </a:br>
            <a:r>
              <a:rPr lang="zh-CN" altLang="en-US" sz="1530" kern="0" dirty="0" smtClean="0">
                <a:solidFill>
                  <a:srgbClr val="000000"/>
                </a:solidFill>
                <a:latin typeface="Times New Roman" pitchFamily="65" charset="-122"/>
                <a:ea typeface="宋体" pitchFamily="65" charset="-122"/>
              </a:rPr>
              <a:t>一笑了之的豁达与洒脱,还出自不甘放弃的执着与勇气。车中的智慧,是对创新的坚持,是面对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拥有一定的自由,而非追求更多自由并使其从个人权利转换成个人价值,生命的光彩必然会因</a:t>
            </a:r>
            <a:r>
              <a:t/>
            </a:r>
            <a:br/>
            <a:r>
              <a:rPr lang="zh-CN" altLang="en-US" sz="1530" kern="0" dirty="0" smtClean="0">
                <a:solidFill>
                  <a:srgbClr val="000000"/>
                </a:solidFill>
                <a:latin typeface="Times New Roman" pitchFamily="65" charset="-122"/>
                <a:ea typeface="宋体" pitchFamily="65" charset="-122"/>
              </a:rPr>
              <a:t>之蒙尘。我们追求的不是人生的“无约束”,而是人生的“有意义”。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于个体而言,为了避免被碾于时代的车轮之下,我们有义务、亦有必要多学习、多思考。我们</a:t>
            </a:r>
            <a:r>
              <a:t/>
            </a:r>
            <a:br/>
            <a:r>
              <a:rPr lang="zh-CN" altLang="en-US" sz="1530" kern="0" dirty="0" smtClean="0">
                <a:solidFill>
                  <a:srgbClr val="000000"/>
                </a:solidFill>
                <a:latin typeface="Times New Roman" pitchFamily="65" charset="-122"/>
                <a:ea typeface="宋体" pitchFamily="65" charset="-122"/>
              </a:rPr>
              <a:t>不可避免地受到社会大染缸的浸染,但在自身阅历经验得以增长之后,就该为个中不足和缺陷</a:t>
            </a:r>
            <a:r>
              <a:t/>
            </a:r>
            <a:br/>
            <a:r>
              <a:rPr lang="zh-CN" altLang="en-US" sz="1530" kern="0" dirty="0" smtClean="0">
                <a:solidFill>
                  <a:srgbClr val="000000"/>
                </a:solidFill>
                <a:latin typeface="Times New Roman" pitchFamily="65" charset="-122"/>
                <a:ea typeface="宋体" pitchFamily="65" charset="-122"/>
              </a:rPr>
              <a:t>做出弥补与改进。一个时代的发展始于一代人的作为,因此,我们义不容辞。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而之于集体,之于整个社会,小到举措的贯彻执行,社会风尚的继承、沿袭,大到正义制度的建</a:t>
            </a:r>
            <a:r>
              <a:t/>
            </a:r>
            <a:br/>
            <a:r>
              <a:rPr lang="zh-CN" altLang="en-US" sz="1530" kern="0" dirty="0" smtClean="0">
                <a:solidFill>
                  <a:srgbClr val="000000"/>
                </a:solidFill>
                <a:latin typeface="Times New Roman" pitchFamily="65" charset="-122"/>
                <a:ea typeface="宋体" pitchFamily="65" charset="-122"/>
              </a:rPr>
              <a:t>设,都有着无形的要求:个体的行为必须符合整体的规范。也就是说,个体不应该做出损害集体</a:t>
            </a:r>
            <a:r>
              <a:t/>
            </a:r>
            <a:br/>
            <a:r>
              <a:rPr lang="zh-CN" altLang="en-US" sz="1530" kern="0" dirty="0" smtClean="0">
                <a:solidFill>
                  <a:srgbClr val="000000"/>
                </a:solidFill>
                <a:latin typeface="Times New Roman" pitchFamily="65" charset="-122"/>
                <a:ea typeface="宋体" pitchFamily="65" charset="-122"/>
              </a:rPr>
              <a:t>利益的事,或迟滞集体的发展与进步。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有了这样的理解,我们或许就能够明白,必须穿越沙漠能给我们带来什么。从而明白,穿越沙漠</a:t>
            </a:r>
            <a:r>
              <a:t/>
            </a:r>
            <a:br/>
            <a:r>
              <a:rPr lang="zh-CN" altLang="en-US" sz="1530" kern="0" dirty="0" smtClean="0">
                <a:solidFill>
                  <a:srgbClr val="000000"/>
                </a:solidFill>
                <a:latin typeface="Times New Roman" pitchFamily="65" charset="-122"/>
                <a:ea typeface="宋体" pitchFamily="65" charset="-122"/>
              </a:rPr>
              <a:t>的道路和方式会让我们收获什么,并永葆一份“知其所来,知其所终”的充实。或许这样就能</a:t>
            </a:r>
            <a:r>
              <a:t/>
            </a:r>
            <a:br/>
            <a:r>
              <a:rPr lang="zh-CN" altLang="en-US" sz="1530" kern="0" dirty="0" smtClean="0">
                <a:solidFill>
                  <a:srgbClr val="000000"/>
                </a:solidFill>
                <a:latin typeface="Times New Roman" pitchFamily="65" charset="-122"/>
                <a:ea typeface="宋体" pitchFamily="65" charset="-122"/>
              </a:rPr>
              <a:t>明白,我们该怎样做才能避免自己陷入贫瘠的精神世界,避免自己沦为时代森林里的一只置身</a:t>
            </a:r>
            <a:r>
              <a:t/>
            </a:r>
            <a:br/>
            <a:r>
              <a:rPr lang="zh-CN" altLang="en-US" sz="1530" kern="0" dirty="0" smtClean="0">
                <a:solidFill>
                  <a:srgbClr val="000000"/>
                </a:solidFill>
                <a:latin typeface="Times New Roman" pitchFamily="65" charset="-122"/>
                <a:ea typeface="宋体" pitchFamily="65" charset="-122"/>
              </a:rPr>
              <a:t>事外的麻雀,也避免经济、文化、思想等或将面临的发展困境,而让它们冲出重围,在突破与发</a:t>
            </a:r>
            <a:r>
              <a:t/>
            </a:r>
            <a:br/>
            <a:r>
              <a:rPr lang="zh-CN" altLang="en-US" sz="1530" kern="0" dirty="0" smtClean="0">
                <a:solidFill>
                  <a:srgbClr val="000000"/>
                </a:solidFill>
                <a:latin typeface="Times New Roman" pitchFamily="65" charset="-122"/>
                <a:ea typeface="宋体" pitchFamily="65" charset="-122"/>
              </a:rPr>
              <a:t>展中寻找到绿洲。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诚如“不自由”饱含的不全是禁锢与约束,“自由”也并非肤浅意义上的“从心所欲”。犹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如卡夫卡所说:“由于其谜般的特点,必然会令你触及这片沙漠的每一寸土地。”让我们带着</a:t>
            </a:r>
            <a:r>
              <a:t/>
            </a:r>
            <a:br/>
            <a:r>
              <a:rPr lang="zh-CN" altLang="en-US" sz="1530" kern="0" dirty="0" smtClean="0">
                <a:solidFill>
                  <a:srgbClr val="000000"/>
                </a:solidFill>
                <a:latin typeface="Times New Roman" pitchFamily="65" charset="-122"/>
                <a:ea typeface="宋体" pitchFamily="65" charset="-122"/>
              </a:rPr>
              <a:t>对不自由的敬畏,也带着对自由的追求,穿越沙漠,走过山川、草原,在跋涉中拾起关乎风霜雨</a:t>
            </a:r>
            <a:r>
              <a:t/>
            </a:r>
            <a:br/>
            <a:r>
              <a:rPr lang="zh-CN" altLang="en-US" sz="1530" kern="0" dirty="0" smtClean="0">
                <a:solidFill>
                  <a:srgbClr val="000000"/>
                </a:solidFill>
                <a:latin typeface="Times New Roman" pitchFamily="65" charset="-122"/>
                <a:ea typeface="宋体" pitchFamily="65" charset="-122"/>
              </a:rPr>
              <a:t>雪的感动,也在哲思中感受生命里的每一抹亮色。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平心而论,能够在考场上写出这样的佳作,不仅需要平时大量的积累与思考,还需要足</a:t>
            </a:r>
            <a:r>
              <a:t/>
            </a:r>
            <a:br/>
            <a:r>
              <a:rPr lang="zh-CN" altLang="en-US" sz="1530" kern="0" dirty="0" smtClean="0">
                <a:solidFill>
                  <a:srgbClr val="000000"/>
                </a:solidFill>
                <a:latin typeface="Times New Roman" pitchFamily="65" charset="-122"/>
                <a:ea typeface="宋体" pitchFamily="65" charset="-122"/>
              </a:rPr>
              <a:t>够的智慧与勇气。文章开篇由自由引出不自由,并且把不自由对于个体、集体及社会具有的</a:t>
            </a:r>
            <a:r>
              <a:t/>
            </a:r>
            <a:br/>
            <a:r>
              <a:rPr lang="zh-CN" altLang="en-US" sz="1530" kern="0" dirty="0" smtClean="0">
                <a:solidFill>
                  <a:srgbClr val="000000"/>
                </a:solidFill>
                <a:latin typeface="Times New Roman" pitchFamily="65" charset="-122"/>
                <a:ea typeface="宋体" pitchFamily="65" charset="-122"/>
              </a:rPr>
              <a:t>重要意义作为文章的立意,这是需要胆量的。对于多数考生来说,要么在自由与不自由中玩平</a:t>
            </a:r>
            <a:r>
              <a:t/>
            </a:r>
            <a:br/>
            <a:r>
              <a:rPr lang="zh-CN" altLang="en-US" sz="1530" kern="0" dirty="0" smtClean="0">
                <a:solidFill>
                  <a:srgbClr val="000000"/>
                </a:solidFill>
                <a:latin typeface="Times New Roman" pitchFamily="65" charset="-122"/>
                <a:ea typeface="宋体" pitchFamily="65" charset="-122"/>
              </a:rPr>
              <a:t>衡,要么高谈阔论自由对于人生和社会的重要意义。本文的作者却另辟蹊径,不得不说很有胆</a:t>
            </a:r>
            <a:r>
              <a:t/>
            </a:r>
            <a:br/>
            <a:r>
              <a:rPr lang="zh-CN" altLang="en-US" sz="1530" kern="0" dirty="0" smtClean="0">
                <a:solidFill>
                  <a:srgbClr val="000000"/>
                </a:solidFill>
                <a:latin typeface="Times New Roman" pitchFamily="65" charset="-122"/>
                <a:ea typeface="宋体" pitchFamily="65" charset="-122"/>
              </a:rPr>
              <a:t>量。行文中,作者运用因果思维,思考不自由对于人生和社会的意义;运用假设思维,推断穿不</a:t>
            </a:r>
            <a:r>
              <a:t/>
            </a:r>
            <a:br/>
            <a:r>
              <a:rPr lang="zh-CN" altLang="en-US" sz="1530" kern="0" dirty="0" smtClean="0">
                <a:solidFill>
                  <a:srgbClr val="000000"/>
                </a:solidFill>
                <a:latin typeface="Times New Roman" pitchFamily="65" charset="-122"/>
                <a:ea typeface="宋体" pitchFamily="65" charset="-122"/>
              </a:rPr>
              <a:t>穿越都会成为一种自由;运用层进思维,分析制度、法律、道德等不自由对于个体与集体的意</a:t>
            </a:r>
            <a:r>
              <a:t/>
            </a:r>
            <a:br/>
            <a:r>
              <a:rPr lang="zh-CN" altLang="en-US" sz="1530" kern="0" dirty="0" smtClean="0">
                <a:solidFill>
                  <a:srgbClr val="000000"/>
                </a:solidFill>
                <a:latin typeface="Times New Roman" pitchFamily="65" charset="-122"/>
                <a:ea typeface="宋体" pitchFamily="65" charset="-122"/>
              </a:rPr>
              <a:t>义与作用。这些,都集中体现了作者的写作智慧。</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75996"/>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1.(2014福建,20)阅读下面的材料,根据要求作文。(70分)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有些人一提到空谷就想起悬崖峭壁,而另一些人想到的却是栈道桥梁。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上面的材料,引发你怎样的感悟和联想?请就此写一篇不少于800字的议论文或记叙文。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要求:(1)必须符合文体要求;(2)角度自选,立意自定,标题自拟;(3)不要脱离材料内容及含意的</a:t>
            </a:r>
            <a:r>
              <a:rPr dirty="0"/>
              <a:t/>
            </a:r>
            <a:br>
              <a:rPr dirty="0"/>
            </a:br>
            <a:r>
              <a:rPr lang="zh-CN" altLang="en-US" sz="1530" kern="0" dirty="0" smtClean="0">
                <a:solidFill>
                  <a:srgbClr val="000000"/>
                </a:solidFill>
                <a:latin typeface="Times New Roman" pitchFamily="65" charset="-122"/>
                <a:ea typeface="宋体" pitchFamily="65" charset="-122"/>
              </a:rPr>
              <a:t>范围;(4)不得抄袭,不得套作。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材料虽短但内涵丰富,启人深思。“有些人一提到空谷就想起悬崖峭壁”,空谷</a:t>
            </a:r>
            <a:r>
              <a:rPr dirty="0"/>
              <a:t/>
            </a:r>
            <a:br>
              <a:rPr dirty="0"/>
            </a:br>
            <a:r>
              <a:rPr lang="zh-CN" altLang="en-US" sz="1530" kern="0" dirty="0" smtClean="0">
                <a:solidFill>
                  <a:srgbClr val="000000"/>
                </a:solidFill>
                <a:latin typeface="Times New Roman" pitchFamily="65" charset="-122"/>
                <a:ea typeface="宋体" pitchFamily="65" charset="-122"/>
              </a:rPr>
              <a:t>中处处是悬崖峭壁,山阻水隔,交通不便,困难重重;“悬崖峭壁”可理解为人生路途中的艰难</a:t>
            </a:r>
            <a:r>
              <a:rPr dirty="0"/>
              <a:t/>
            </a:r>
            <a:br>
              <a:rPr dirty="0"/>
            </a:br>
            <a:r>
              <a:rPr lang="zh-CN" altLang="en-US" sz="1530" kern="0" dirty="0" smtClean="0">
                <a:solidFill>
                  <a:srgbClr val="000000"/>
                </a:solidFill>
                <a:latin typeface="Times New Roman" pitchFamily="65" charset="-122"/>
                <a:ea typeface="宋体" pitchFamily="65" charset="-122"/>
              </a:rPr>
              <a:t>险阻。现实生活中,常有人被眼前的困难吓倒而止步不前。“另一些人想到的却是栈道桥</a:t>
            </a:r>
            <a:r>
              <a:rPr dirty="0"/>
              <a:t/>
            </a:r>
            <a:br>
              <a:rPr dirty="0"/>
            </a:br>
            <a:r>
              <a:rPr lang="zh-CN" altLang="en-US" sz="1530" kern="0" dirty="0" smtClean="0">
                <a:solidFill>
                  <a:srgbClr val="000000"/>
                </a:solidFill>
                <a:latin typeface="Times New Roman" pitchFamily="65" charset="-122"/>
                <a:ea typeface="宋体" pitchFamily="65" charset="-122"/>
              </a:rPr>
              <a:t>梁”,没有路,就想办法修路,这样的人无疑是积极的,富有进取心的。现实生活中,正是那些不</a:t>
            </a:r>
            <a:r>
              <a:rPr dirty="0"/>
              <a:t/>
            </a:r>
            <a:br>
              <a:rPr dirty="0"/>
            </a:br>
            <a:r>
              <a:rPr lang="zh-CN" altLang="en-US" sz="1530" kern="0" dirty="0" smtClean="0">
                <a:solidFill>
                  <a:srgbClr val="000000"/>
                </a:solidFill>
                <a:latin typeface="Times New Roman" pitchFamily="65" charset="-122"/>
                <a:ea typeface="宋体" pitchFamily="65" charset="-122"/>
              </a:rPr>
              <a:t>畏艰险、勇于创新的人,为自己、为大家开拓新道路,开辟新天地,开创新生活。参考立意角</a:t>
            </a:r>
            <a:r>
              <a:rPr dirty="0"/>
              <a:t/>
            </a:r>
            <a:br>
              <a:rPr dirty="0"/>
            </a:br>
            <a:r>
              <a:rPr lang="zh-CN" altLang="en-US" sz="1530" kern="0" dirty="0" smtClean="0">
                <a:solidFill>
                  <a:srgbClr val="000000"/>
                </a:solidFill>
                <a:latin typeface="Times New Roman" pitchFamily="65" charset="-122"/>
                <a:ea typeface="宋体" pitchFamily="65" charset="-122"/>
              </a:rPr>
              <a:t>度:①不畏艰难,才能开拓前行;②要勇于面对一切困难,开动脑筋解决困难;③创新思维助人</a:t>
            </a:r>
            <a:r>
              <a:rPr dirty="0"/>
              <a:t/>
            </a:r>
            <a:br>
              <a:rPr dirty="0"/>
            </a:br>
            <a:r>
              <a:rPr lang="zh-CN" altLang="en-US" sz="1530" kern="0" dirty="0" smtClean="0">
                <a:solidFill>
                  <a:srgbClr val="000000"/>
                </a:solidFill>
                <a:latin typeface="Times New Roman" pitchFamily="65" charset="-122"/>
                <a:ea typeface="宋体" pitchFamily="65" charset="-122"/>
              </a:rPr>
              <a:t>“开路”;④既要正视困难,更要有战胜困难的勇气、决心和能力。</a:t>
            </a:r>
            <a:endParaRPr lang="zh-CN" altLang="en-US" dirty="0"/>
          </a:p>
        </p:txBody>
      </p:sp>
      <p:sp>
        <p:nvSpPr>
          <p:cNvPr id="3" name="TextBox 2"/>
          <p:cNvSpPr txBox="1"/>
          <p:nvPr/>
        </p:nvSpPr>
        <p:spPr>
          <a:xfrm>
            <a:off x="539750" y="1134253"/>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9060101010101" pitchFamily="49" charset="-122"/>
                <a:ea typeface="黑体" panose="02010609060101010101" pitchFamily="49" charset="-122"/>
                <a:sym typeface="+mn-ea"/>
              </a:rPr>
              <a:t>C组  教师专用题组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面对“空谷”的遐想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空谷,空旷幽深的山谷,这不免让我想起“空谷足音”“空谷幽兰”这些成语,也让我想起王安</a:t>
            </a:r>
            <a:r>
              <a:rPr dirty="0"/>
              <a:t/>
            </a:r>
            <a:br>
              <a:rPr dirty="0"/>
            </a:br>
            <a:r>
              <a:rPr lang="zh-CN" altLang="en-US" sz="1530" kern="0" dirty="0" smtClean="0">
                <a:solidFill>
                  <a:srgbClr val="000000"/>
                </a:solidFill>
                <a:latin typeface="Times New Roman" pitchFamily="65" charset="-122"/>
                <a:ea typeface="宋体" pitchFamily="65" charset="-122"/>
              </a:rPr>
              <a:t>石的世之奇伟瑰怪非常之观,常在于险远的名句。“空谷”,真的让人遐想联翩啊!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《庄子·徐无鬼》:“夫逃虚空者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闻人足音跫然而喜矣。”我仿佛看到庄子静静地走来,静</a:t>
            </a:r>
            <a:r>
              <a:rPr dirty="0"/>
              <a:t/>
            </a:r>
            <a:br>
              <a:rPr dirty="0"/>
            </a:br>
            <a:r>
              <a:rPr lang="zh-CN" altLang="en-US" sz="1530" kern="0" dirty="0" smtClean="0">
                <a:solidFill>
                  <a:srgbClr val="000000"/>
                </a:solidFill>
                <a:latin typeface="Times New Roman" pitchFamily="65" charset="-122"/>
                <a:ea typeface="宋体" pitchFamily="65" charset="-122"/>
              </a:rPr>
              <a:t>静地坐在我的面前,脸上挂着微笑。“水击三千里,抟扶摇而上者九万里”的吟诵在耳边轻轻</a:t>
            </a:r>
            <a:r>
              <a:rPr dirty="0"/>
              <a:t/>
            </a:r>
            <a:br>
              <a:rPr dirty="0"/>
            </a:br>
            <a:r>
              <a:rPr lang="zh-CN" altLang="en-US" sz="1530" kern="0" dirty="0" smtClean="0">
                <a:solidFill>
                  <a:srgbClr val="000000"/>
                </a:solidFill>
                <a:latin typeface="Times New Roman" pitchFamily="65" charset="-122"/>
                <a:ea typeface="宋体" pitchFamily="65" charset="-122"/>
              </a:rPr>
              <a:t>回荡。非淡泊无以明志,非宁静无以致远。于万千功利之中,心不为所动,身不为所役,庄子便</a:t>
            </a:r>
            <a:r>
              <a:rPr dirty="0"/>
              <a:t/>
            </a:r>
            <a:br>
              <a:rPr dirty="0"/>
            </a:br>
            <a:r>
              <a:rPr lang="zh-CN" altLang="en-US" sz="1530" kern="0" dirty="0" smtClean="0">
                <a:solidFill>
                  <a:srgbClr val="000000"/>
                </a:solidFill>
                <a:latin typeface="Times New Roman" pitchFamily="65" charset="-122"/>
                <a:ea typeface="宋体" pitchFamily="65" charset="-122"/>
              </a:rPr>
              <a:t>在这静静的山谷中,享受着宁静淡泊的人生。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苏辙有诗:“谷深不见兰生处,追逐微风偶得之。”翩翩思绪飞出,我又仿佛看到这样一个镜</a:t>
            </a:r>
            <a:r>
              <a:rPr dirty="0"/>
              <a:t/>
            </a:r>
            <a:br>
              <a:rPr dirty="0"/>
            </a:br>
            <a:r>
              <a:rPr lang="zh-CN" altLang="en-US" sz="1530" kern="0" dirty="0" smtClean="0">
                <a:solidFill>
                  <a:srgbClr val="000000"/>
                </a:solidFill>
                <a:latin typeface="Times New Roman" pitchFamily="65" charset="-122"/>
                <a:ea typeface="宋体" pitchFamily="65" charset="-122"/>
              </a:rPr>
              <a:t>头:柔和的月光下,王密趁着夜晚无人,“怀十金以遗震”。杨震面对黄金的诱惑,却断然拒</a:t>
            </a:r>
            <a:r>
              <a:rPr dirty="0"/>
              <a:t/>
            </a:r>
            <a:br>
              <a:rPr dirty="0"/>
            </a:br>
            <a:r>
              <a:rPr lang="zh-CN" altLang="en-US" sz="1530" kern="0" dirty="0" smtClean="0">
                <a:solidFill>
                  <a:srgbClr val="000000"/>
                </a:solidFill>
                <a:latin typeface="Times New Roman" pitchFamily="65" charset="-122"/>
                <a:ea typeface="宋体" pitchFamily="65" charset="-122"/>
              </a:rPr>
              <a:t>绝。王密说,晚上没有人知道。杨震却不因“没人知道”而放松对自我的要求,他回答得很妙:</a:t>
            </a:r>
            <a:r>
              <a:rPr dirty="0"/>
              <a:t/>
            </a:r>
            <a:br>
              <a:rPr dirty="0"/>
            </a:br>
            <a:r>
              <a:rPr lang="zh-CN" altLang="en-US" sz="1530" kern="0" dirty="0" smtClean="0">
                <a:solidFill>
                  <a:srgbClr val="000000"/>
                </a:solidFill>
                <a:latin typeface="Times New Roman" pitchFamily="65" charset="-122"/>
                <a:ea typeface="宋体" pitchFamily="65" charset="-122"/>
              </a:rPr>
              <a:t>“天知,神知,我知,子知,何谓无知?”王密只好“愧而出”。好一个“天知,神知,我知,子知”,</a:t>
            </a:r>
            <a:r>
              <a:rPr dirty="0"/>
              <a:t/>
            </a:r>
            <a:br>
              <a:rPr dirty="0"/>
            </a:br>
            <a:r>
              <a:rPr lang="zh-CN" altLang="en-US" sz="1530" kern="0" dirty="0" smtClean="0">
                <a:solidFill>
                  <a:srgbClr val="000000"/>
                </a:solidFill>
                <a:latin typeface="Times New Roman" pitchFamily="65" charset="-122"/>
                <a:ea typeface="宋体" pitchFamily="65" charset="-122"/>
              </a:rPr>
              <a:t>八个字落地有声!这是杨震时时处处谨慎保持人格、匡正节操的有力宣言。杨震的人品、形</a:t>
            </a:r>
            <a:r>
              <a:rPr dirty="0"/>
              <a:t/>
            </a:r>
            <a:br>
              <a:rPr dirty="0"/>
            </a:br>
            <a:r>
              <a:rPr lang="zh-CN" altLang="en-US" sz="1530" kern="0" dirty="0" smtClean="0">
                <a:solidFill>
                  <a:srgbClr val="000000"/>
                </a:solidFill>
                <a:latin typeface="Times New Roman" pitchFamily="65" charset="-122"/>
                <a:ea typeface="宋体" pitchFamily="65" charset="-122"/>
              </a:rPr>
              <a:t>象,犹如这山谷中优美的兰花。散发着幽幽的清香!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世之奇伟瑰怪非常之观,常在于险远。思绪继续飞扬,我的眼前出现了站在最顶峰,成为万众瞩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目作家的莫言。他以自己潜心几十年孜孜不倦的追求和大胆细腻的创作征服了世界,最终获</a:t>
            </a:r>
            <a:r>
              <a:rPr sz="1500" dirty="0"/>
              <a:t/>
            </a:r>
            <a:br>
              <a:rPr sz="1500" dirty="0"/>
            </a:br>
            <a:r>
              <a:rPr lang="zh-CN" altLang="en-US" sz="1500" kern="0" dirty="0" smtClean="0">
                <a:solidFill>
                  <a:srgbClr val="000000"/>
                </a:solidFill>
                <a:latin typeface="Times New Roman" pitchFamily="65" charset="-122"/>
                <a:ea typeface="宋体" pitchFamily="65" charset="-122"/>
              </a:rPr>
              <a:t>得了诺贝尔文学奖,成为诺贝尔文学奖中国籍作家第一人,填补了中国文学界在世界文学领域</a:t>
            </a:r>
            <a:r>
              <a:rPr sz="1500" dirty="0"/>
              <a:t/>
            </a:r>
            <a:br>
              <a:rPr sz="1500" dirty="0"/>
            </a:br>
            <a:r>
              <a:rPr lang="zh-CN" altLang="en-US" sz="1500" kern="0" dirty="0" smtClean="0">
                <a:solidFill>
                  <a:srgbClr val="000000"/>
                </a:solidFill>
                <a:latin typeface="Times New Roman" pitchFamily="65" charset="-122"/>
                <a:ea typeface="宋体" pitchFamily="65" charset="-122"/>
              </a:rPr>
              <a:t>的空白。我的眼前还出现了获得第78届奥斯卡金像奖最佳导演奖的首位亚洲人李安,我的眼</a:t>
            </a:r>
            <a:r>
              <a:rPr sz="1500" dirty="0"/>
              <a:t/>
            </a:r>
            <a:br>
              <a:rPr sz="1500" dirty="0"/>
            </a:br>
            <a:r>
              <a:rPr lang="zh-CN" altLang="en-US" sz="1500" kern="0" dirty="0" smtClean="0">
                <a:solidFill>
                  <a:srgbClr val="000000"/>
                </a:solidFill>
                <a:latin typeface="Times New Roman" pitchFamily="65" charset="-122"/>
                <a:ea typeface="宋体" pitchFamily="65" charset="-122"/>
              </a:rPr>
              <a:t>前还出现了</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他们不畏艰险,不怕坎坷,披荆斩棘,勇攀高峰,最终领略到了无限的风光!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思绪回归,面对‘空谷’,眼观蓝天,天地更加广阔。我由此悟出了许多道理:不管外在的世界</a:t>
            </a:r>
            <a:r>
              <a:rPr sz="1500" dirty="0"/>
              <a:t/>
            </a:r>
            <a:br>
              <a:rPr sz="1500" dirty="0"/>
            </a:br>
            <a:r>
              <a:rPr lang="zh-CN" altLang="en-US" sz="1500" kern="0" dirty="0" smtClean="0">
                <a:solidFill>
                  <a:srgbClr val="000000"/>
                </a:solidFill>
                <a:latin typeface="Times New Roman" pitchFamily="65" charset="-122"/>
                <a:ea typeface="宋体" pitchFamily="65" charset="-122"/>
              </a:rPr>
              <a:t>如何变化,作为生活中的人、社会中的人,一定要有自己的信念,不为世俗所染,做一个有品行</a:t>
            </a:r>
            <a:r>
              <a:rPr sz="1500" dirty="0"/>
              <a:t/>
            </a:r>
            <a:br>
              <a:rPr sz="1500" dirty="0"/>
            </a:br>
            <a:r>
              <a:rPr lang="zh-CN" altLang="en-US" sz="1500" kern="0" dirty="0" smtClean="0">
                <a:solidFill>
                  <a:srgbClr val="000000"/>
                </a:solidFill>
                <a:latin typeface="Times New Roman" pitchFamily="65" charset="-122"/>
                <a:ea typeface="宋体" pitchFamily="65" charset="-122"/>
              </a:rPr>
              <a:t>的人,并敢于挑战现实,勇于攀登高峰,让自己的人生无怨无悔。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这是一篇立意新颖、构思严谨、富含文化底蕴的考场佳作。</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“缀文者情动而辞发,观文者披文以入情。”(刘勰《文心雕龙》)语言是思想内容的外衣,作</a:t>
            </a:r>
            <a:r>
              <a:rPr sz="1500" dirty="0"/>
              <a:t/>
            </a:r>
            <a:br>
              <a:rPr sz="1500" dirty="0"/>
            </a:br>
            <a:r>
              <a:rPr lang="zh-CN" altLang="en-US" sz="1500" kern="0" dirty="0" smtClean="0">
                <a:solidFill>
                  <a:srgbClr val="000000"/>
                </a:solidFill>
                <a:latin typeface="Times New Roman" pitchFamily="65" charset="-122"/>
                <a:ea typeface="宋体" pitchFamily="65" charset="-122"/>
              </a:rPr>
              <a:t>者灵活地运用比喻、引用等手法,并恰到好处地运用句式,灵活地安排段落,充分而独特地表情</a:t>
            </a:r>
            <a:r>
              <a:rPr sz="1500" dirty="0"/>
              <a:t/>
            </a:r>
            <a:br>
              <a:rPr sz="1500" dirty="0"/>
            </a:br>
            <a:r>
              <a:rPr lang="zh-CN" altLang="en-US" sz="1500" kern="0" dirty="0" smtClean="0">
                <a:solidFill>
                  <a:srgbClr val="000000"/>
                </a:solidFill>
                <a:latin typeface="Times New Roman" pitchFamily="65" charset="-122"/>
                <a:ea typeface="宋体" pitchFamily="65" charset="-122"/>
              </a:rPr>
              <a:t>达意。这样个性化的表达给读者以独特的审美享受,让人拍案叫绝。</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文章一线串珠,以思绪为线索来写“面对‘空谷’的遐想”。先从古代的庄子、杨震说起,思</a:t>
            </a:r>
            <a:r>
              <a:rPr sz="1500" dirty="0"/>
              <a:t/>
            </a:r>
            <a:br>
              <a:rPr sz="1500" dirty="0"/>
            </a:br>
            <a:r>
              <a:rPr lang="zh-CN" altLang="en-US" sz="1500" kern="0" dirty="0" smtClean="0">
                <a:solidFill>
                  <a:srgbClr val="000000"/>
                </a:solidFill>
                <a:latin typeface="Times New Roman" pitchFamily="65" charset="-122"/>
                <a:ea typeface="宋体" pitchFamily="65" charset="-122"/>
              </a:rPr>
              <a:t>绪翩翩;然后讲到现在的莫言、李安,思绪飞扬;最后由“思绪回归”自然收束全文。文中引用</a:t>
            </a:r>
            <a:r>
              <a:rPr sz="1500" dirty="0"/>
              <a:t/>
            </a:r>
            <a:br>
              <a:rPr sz="1500" dirty="0"/>
            </a:br>
            <a:r>
              <a:rPr lang="zh-CN" altLang="en-US" sz="1500" kern="0" dirty="0" smtClean="0">
                <a:solidFill>
                  <a:srgbClr val="000000"/>
                </a:solidFill>
                <a:latin typeface="Times New Roman" pitchFamily="65" charset="-122"/>
                <a:ea typeface="宋体" pitchFamily="65" charset="-122"/>
              </a:rPr>
              <a:t>的典故和诗词,既有历史的厚重感,又有时代的气息,处处充满着传统文化的底蕴,读来令人心</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旷神怡。淡淡的文字,让人静静思索,深深回味。</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2.(2013辽宁,18)阅读下面的材料,根据要求写一篇不少于800字的文章。(60分)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一个年轻人在海边徘徊,闷闷不乐。“什么事想不开?”一位老者问。年轻人说,他做人做事</a:t>
            </a:r>
            <a:r>
              <a:rPr dirty="0"/>
              <a:t/>
            </a:r>
            <a:br>
              <a:rPr dirty="0"/>
            </a:br>
            <a:r>
              <a:rPr lang="zh-CN" altLang="en-US" sz="1530" kern="0" dirty="0" smtClean="0">
                <a:solidFill>
                  <a:srgbClr val="000000"/>
                </a:solidFill>
                <a:latin typeface="Times New Roman" pitchFamily="65" charset="-122"/>
                <a:ea typeface="宋体" pitchFamily="65" charset="-122"/>
              </a:rPr>
              <a:t>尽心尽力,但得不到承认与尊重。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“看好了,”老者拈起一粒沙子,随手一丢,“能找到它吗?”年轻人苦笑,摇摇头。“我有颗珠</a:t>
            </a:r>
            <a:r>
              <a:rPr dirty="0"/>
              <a:t/>
            </a:r>
            <a:br>
              <a:rPr dirty="0"/>
            </a:br>
            <a:r>
              <a:rPr lang="zh-CN" altLang="en-US" sz="1530" kern="0" dirty="0" smtClean="0">
                <a:solidFill>
                  <a:srgbClr val="000000"/>
                </a:solidFill>
                <a:latin typeface="Times New Roman" pitchFamily="65" charset="-122"/>
                <a:ea typeface="宋体" pitchFamily="65" charset="-122"/>
              </a:rPr>
              <a:t>子,”老者掏出一颗珍珠,掂量一下,轻掷在沙滩上,“不难找到吧?变成了珍珠,就没人忽视你</a:t>
            </a:r>
            <a:r>
              <a:rPr dirty="0"/>
              <a:t/>
            </a:r>
            <a:br>
              <a:rPr dirty="0"/>
            </a:br>
            <a:r>
              <a:rPr lang="zh-CN" altLang="en-US" sz="1530" kern="0" dirty="0" smtClean="0">
                <a:solidFill>
                  <a:srgbClr val="000000"/>
                </a:solidFill>
                <a:latin typeface="Times New Roman" pitchFamily="65" charset="-122"/>
                <a:ea typeface="宋体" pitchFamily="65" charset="-122"/>
              </a:rPr>
              <a:t>了。”有道理啊!年轻人点头深思。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“不过,沙子一定得变成珍珠,才能被人承认与尊重吗?”年轻人还是有点疑问。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请根据阅读后的感悟和联想写一篇文章。要求选好角度,确定立意,明确文体,自拟标题;不要</a:t>
            </a:r>
            <a:r>
              <a:rPr dirty="0"/>
              <a:t/>
            </a:r>
            <a:br>
              <a:rPr dirty="0"/>
            </a:br>
            <a:r>
              <a:rPr lang="zh-CN" altLang="en-US" sz="1530" kern="0" dirty="0" smtClean="0">
                <a:solidFill>
                  <a:srgbClr val="000000"/>
                </a:solidFill>
                <a:latin typeface="Times New Roman" pitchFamily="65" charset="-122"/>
                <a:ea typeface="宋体" pitchFamily="65" charset="-122"/>
              </a:rPr>
              <a:t>脱离材料内容及含意的范围作文,不要套作,不得抄袭。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材料既表现了年轻人的苦闷和困惑,又体现了老者的智慧与通达。参考立意角</a:t>
            </a:r>
            <a:r>
              <a:rPr dirty="0"/>
              <a:t/>
            </a:r>
            <a:br>
              <a:rPr dirty="0"/>
            </a:br>
            <a:r>
              <a:rPr lang="zh-CN" altLang="en-US" sz="1530" kern="0" dirty="0" smtClean="0">
                <a:solidFill>
                  <a:srgbClr val="000000"/>
                </a:solidFill>
                <a:latin typeface="Times New Roman" pitchFamily="65" charset="-122"/>
                <a:ea typeface="宋体" pitchFamily="65" charset="-122"/>
              </a:rPr>
              <a:t>度如下。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①做人做事不仅要尽心尽力,还要追求卓越,精益求精,当你成就卓著时,自然会得到大家的认</a:t>
            </a:r>
            <a:r>
              <a:rPr dirty="0"/>
              <a:t/>
            </a:r>
            <a:br>
              <a:rPr dirty="0"/>
            </a:br>
            <a:r>
              <a:rPr lang="zh-CN" altLang="en-US" sz="1530" kern="0" dirty="0" smtClean="0">
                <a:solidFill>
                  <a:srgbClr val="000000"/>
                </a:solidFill>
                <a:latin typeface="Times New Roman" pitchFamily="65" charset="-122"/>
                <a:ea typeface="宋体" pitchFamily="65" charset="-122"/>
              </a:rPr>
              <a:t>可,赢得大家的尊重。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②老人的经验和智慧是全社会的财富,年轻人应该多向老人请教和学习。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③选好目标,做好自己,不必一味地追求成为被人认可与尊重的人。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④珍珠有珍珠的价值,沙子有沙子的用途,没必要非让沙子变成珍珠,物尽其用,人尽其才才是</a:t>
            </a:r>
            <a:r>
              <a:rPr dirty="0"/>
              <a:t/>
            </a:r>
            <a:br>
              <a:rPr dirty="0"/>
            </a:br>
            <a:r>
              <a:rPr lang="zh-CN" altLang="en-US" sz="1530" kern="0" dirty="0" smtClean="0">
                <a:solidFill>
                  <a:srgbClr val="000000"/>
                </a:solidFill>
                <a:latin typeface="Times New Roman" pitchFamily="65" charset="-122"/>
                <a:ea typeface="宋体" pitchFamily="65" charset="-122"/>
              </a:rPr>
              <a:t>最合理的。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精彩的人生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广阔的沙滩,就像一个大千世界,而其中的一粒粒沙则是滚滚红尘中的一部分。是甘于平凡,一</a:t>
            </a:r>
            <a:r>
              <a:rPr dirty="0"/>
              <a:t/>
            </a:r>
            <a:br>
              <a:rPr dirty="0"/>
            </a:br>
            <a:r>
              <a:rPr lang="zh-CN" altLang="en-US" sz="1530" kern="0" dirty="0" smtClean="0">
                <a:solidFill>
                  <a:srgbClr val="000000"/>
                </a:solidFill>
                <a:latin typeface="Times New Roman" pitchFamily="65" charset="-122"/>
                <a:ea typeface="宋体" pitchFamily="65" charset="-122"/>
              </a:rPr>
              <a:t>生碌碌无为,还是历尽艰辛,终成耀眼珍珠?梅花香自苦寒来,要想得到他人的认可,我们必须变</a:t>
            </a:r>
            <a:r>
              <a:rPr dirty="0"/>
              <a:t/>
            </a:r>
            <a:br>
              <a:rPr dirty="0"/>
            </a:br>
            <a:r>
              <a:rPr lang="zh-CN" altLang="en-US" sz="1530" kern="0" dirty="0" smtClean="0">
                <a:solidFill>
                  <a:srgbClr val="000000"/>
                </a:solidFill>
                <a:latin typeface="Times New Roman" pitchFamily="65" charset="-122"/>
                <a:ea typeface="宋体" pitchFamily="65" charset="-122"/>
              </a:rPr>
              <a:t>成珍珠,拥有精彩的人生。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横跨国界,纵观历史,有许许多多的人懂得:不甘于平凡,直面磨难,才能让生命更加精彩。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执着如他。他就是刘伟,他的伟大梦想便是成为一名优秀的音乐制作人,但在他通往梦想的道</a:t>
            </a:r>
            <a:r>
              <a:rPr dirty="0"/>
              <a:t/>
            </a:r>
            <a:br>
              <a:rPr dirty="0"/>
            </a:br>
            <a:r>
              <a:rPr lang="zh-CN" altLang="en-US" sz="1530" kern="0" dirty="0" smtClean="0">
                <a:solidFill>
                  <a:srgbClr val="000000"/>
                </a:solidFill>
                <a:latin typeface="Times New Roman" pitchFamily="65" charset="-122"/>
                <a:ea typeface="宋体" pitchFamily="65" charset="-122"/>
              </a:rPr>
              <a:t>路上,荆棘丛生,质疑声、反对声不绝于耳,同时,失去双手似乎让他的梦想变得遥不可及。但</a:t>
            </a:r>
            <a:r>
              <a:rPr dirty="0"/>
              <a:t/>
            </a:r>
            <a:br>
              <a:rPr dirty="0"/>
            </a:br>
            <a:r>
              <a:rPr lang="zh-CN" altLang="en-US" sz="1530" kern="0" dirty="0" smtClean="0">
                <a:solidFill>
                  <a:srgbClr val="000000"/>
                </a:solidFill>
                <a:latin typeface="Times New Roman" pitchFamily="65" charset="-122"/>
                <a:ea typeface="宋体" pitchFamily="65" charset="-122"/>
              </a:rPr>
              <a:t>他却没有放弃,依然执着于梦想,终于用音乐证明了自己的价值,用双脚为我们流畅地演奏了</a:t>
            </a:r>
            <a:r>
              <a:rPr dirty="0"/>
              <a:t/>
            </a:r>
            <a:br>
              <a:rPr dirty="0"/>
            </a:br>
            <a:r>
              <a:rPr lang="zh-CN" altLang="en-US" sz="1530" kern="0" dirty="0" smtClean="0">
                <a:solidFill>
                  <a:srgbClr val="000000"/>
                </a:solidFill>
                <a:latin typeface="Times New Roman" pitchFamily="65" charset="-122"/>
                <a:ea typeface="宋体" pitchFamily="65" charset="-122"/>
              </a:rPr>
              <a:t>《梦中的婚礼》。如果当时他退缩了,那么他的一生注定是平凡的,我们尊重这位断臂钢琴师,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因为他不甘平凡,没有被命运打败。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勇敢如他。他就是桑地亚哥,读过《老人与海》的人,一定都不会忘记这位勇敢的老渔夫,看着</a:t>
            </a:r>
            <a:r>
              <a:t/>
            </a:r>
            <a:br/>
            <a:r>
              <a:rPr lang="zh-CN" altLang="en-US" sz="1530" kern="0" dirty="0" smtClean="0">
                <a:solidFill>
                  <a:srgbClr val="000000"/>
                </a:solidFill>
                <a:latin typeface="Times New Roman" pitchFamily="65" charset="-122"/>
                <a:ea typeface="宋体" pitchFamily="65" charset="-122"/>
              </a:rPr>
              <a:t>自己的胜利果实一点点被窃取,他勇敢地反抗,他所坚守的是人类高贵尊严中的抗争精神。尽</a:t>
            </a:r>
            <a:r>
              <a:t/>
            </a:r>
            <a:br/>
            <a:r>
              <a:rPr lang="zh-CN" altLang="en-US" sz="1530" kern="0" dirty="0" smtClean="0">
                <a:solidFill>
                  <a:srgbClr val="000000"/>
                </a:solidFill>
                <a:latin typeface="Times New Roman" pitchFamily="65" charset="-122"/>
                <a:ea typeface="宋体" pitchFamily="65" charset="-122"/>
              </a:rPr>
              <a:t>管他最后没能保住大马林鱼,但他顽强的意志、卓绝的精神、不懈的斗争使他虽败犹荣。他</a:t>
            </a:r>
            <a:r>
              <a:t/>
            </a:r>
            <a:br/>
            <a:r>
              <a:rPr lang="zh-CN" altLang="en-US" sz="1530" kern="0" dirty="0" smtClean="0">
                <a:solidFill>
                  <a:srgbClr val="000000"/>
                </a:solidFill>
                <a:latin typeface="Times New Roman" pitchFamily="65" charset="-122"/>
                <a:ea typeface="宋体" pitchFamily="65" charset="-122"/>
              </a:rPr>
              <a:t>是失败的英雄,是精神上的胜利者。我们尊重这位“硬汉”,因为他的勇敢与不屈服,他的生命</a:t>
            </a:r>
            <a:r>
              <a:t/>
            </a:r>
            <a:br/>
            <a:r>
              <a:rPr lang="zh-CN" altLang="en-US" sz="1530" kern="0" dirty="0" smtClean="0">
                <a:solidFill>
                  <a:srgbClr val="000000"/>
                </a:solidFill>
                <a:latin typeface="Times New Roman" pitchFamily="65" charset="-122"/>
                <a:ea typeface="宋体" pitchFamily="65" charset="-122"/>
              </a:rPr>
              <a:t>终究会是精彩的。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坚持如他。他就是汤姆·克鲁斯。梦想是美好的,现实是残酷的。高中时代,他希望成为一名职</a:t>
            </a:r>
            <a:r>
              <a:t/>
            </a:r>
            <a:br/>
            <a:r>
              <a:rPr lang="zh-CN" altLang="en-US" sz="1530" kern="0" dirty="0" smtClean="0">
                <a:solidFill>
                  <a:srgbClr val="000000"/>
                </a:solidFill>
                <a:latin typeface="Times New Roman" pitchFamily="65" charset="-122"/>
                <a:ea typeface="宋体" pitchFamily="65" charset="-122"/>
              </a:rPr>
              <a:t>业摔跤运动员,但意外的膝伤打破了他的梦想,他没有抱怨,没有绝望,而是选择了演员这一职</a:t>
            </a:r>
            <a:r>
              <a:t/>
            </a:r>
            <a:br/>
            <a:r>
              <a:rPr lang="zh-CN" altLang="en-US" sz="1530" kern="0" dirty="0" smtClean="0">
                <a:solidFill>
                  <a:srgbClr val="000000"/>
                </a:solidFill>
                <a:latin typeface="Times New Roman" pitchFamily="65" charset="-122"/>
                <a:ea typeface="宋体" pitchFamily="65" charset="-122"/>
              </a:rPr>
              <a:t>业,走上了血与汗交织的奋斗之路。虽然每一次试镜都以失败告终,但是他没有放弃,始终坚持</a:t>
            </a:r>
            <a:r>
              <a:t/>
            </a:r>
            <a:br/>
            <a:r>
              <a:rPr lang="zh-CN" altLang="en-US" sz="1530" kern="0" dirty="0" smtClean="0">
                <a:solidFill>
                  <a:srgbClr val="000000"/>
                </a:solidFill>
                <a:latin typeface="Times New Roman" pitchFamily="65" charset="-122"/>
                <a:ea typeface="宋体" pitchFamily="65" charset="-122"/>
              </a:rPr>
              <a:t>着。功夫不负有心人,他遇到了伯乐,1986年他因《壮志凌云》一炮而红,成为千百万美国少年</a:t>
            </a:r>
            <a:r>
              <a:t/>
            </a:r>
            <a:br/>
            <a:r>
              <a:rPr lang="zh-CN" altLang="en-US" sz="1530" kern="0" dirty="0" smtClean="0">
                <a:solidFill>
                  <a:srgbClr val="000000"/>
                </a:solidFill>
                <a:latin typeface="Times New Roman" pitchFamily="65" charset="-122"/>
                <a:ea typeface="宋体" pitchFamily="65" charset="-122"/>
              </a:rPr>
              <a:t>心目中的偶像,想想,他如果没有在这些磨难中坚持下来,还会有这些成就吗?我们尊重汤姆·克</a:t>
            </a:r>
            <a:r>
              <a:t/>
            </a:r>
            <a:br/>
            <a:r>
              <a:rPr lang="zh-CN" altLang="en-US" sz="1530" kern="0" dirty="0" smtClean="0">
                <a:solidFill>
                  <a:srgbClr val="000000"/>
                </a:solidFill>
                <a:latin typeface="Times New Roman" pitchFamily="65" charset="-122"/>
                <a:ea typeface="宋体" pitchFamily="65" charset="-122"/>
              </a:rPr>
              <a:t>鲁斯,因为他的坚持不懈。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现在的我们就像温室中的花朵,不甘于平凡,却又畏惧挫折,想得到认可与尊重,却又害怕失败,</a:t>
            </a:r>
            <a:r>
              <a:t/>
            </a:r>
            <a:br/>
            <a:r>
              <a:rPr lang="zh-CN" altLang="en-US" sz="1530" kern="0" dirty="0" smtClean="0">
                <a:solidFill>
                  <a:srgbClr val="000000"/>
                </a:solidFill>
                <a:latin typeface="Times New Roman" pitchFamily="65" charset="-122"/>
                <a:ea typeface="宋体" pitchFamily="65" charset="-122"/>
              </a:rPr>
              <a:t>在踌躇着,不敢迈步。可我们又是祖国的栋梁,应时刻铭记:不甘于平凡,直面磨难,才能让生命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更加精彩。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回顾历史,能在这浩瀚长河中留下印迹的就是拥有精彩人生的人,而我们唯一能做的就是执</a:t>
            </a:r>
            <a:r>
              <a:rPr dirty="0"/>
              <a:t/>
            </a:r>
            <a:br>
              <a:rPr dirty="0"/>
            </a:br>
            <a:r>
              <a:rPr lang="zh-CN" altLang="en-US" sz="1530" kern="0" dirty="0" smtClean="0">
                <a:solidFill>
                  <a:srgbClr val="000000"/>
                </a:solidFill>
                <a:latin typeface="Times New Roman" pitchFamily="65" charset="-122"/>
                <a:ea typeface="宋体" pitchFamily="65" charset="-122"/>
              </a:rPr>
              <a:t>着、勇敢、坚持,抒写生命的精彩,做一颗耀眼的珍珠。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本文围绕“不甘于平凡,直面磨难,才能让生命更加精彩”这一论点展开论述,这让阅</a:t>
            </a:r>
            <a:r>
              <a:rPr dirty="0"/>
              <a:t/>
            </a:r>
            <a:br>
              <a:rPr dirty="0"/>
            </a:br>
            <a:r>
              <a:rPr lang="zh-CN" altLang="en-US" sz="1530" kern="0" dirty="0" smtClean="0">
                <a:solidFill>
                  <a:srgbClr val="000000"/>
                </a:solidFill>
                <a:latin typeface="Times New Roman" pitchFamily="65" charset="-122"/>
                <a:ea typeface="宋体" pitchFamily="65" charset="-122"/>
              </a:rPr>
              <a:t>卷老师很容易看出考生能准确把握材料的能力,为获得高分打下基础。接着文章列举了刘</a:t>
            </a:r>
            <a:r>
              <a:rPr dirty="0"/>
              <a:t/>
            </a:r>
            <a:br>
              <a:rPr dirty="0"/>
            </a:br>
            <a:r>
              <a:rPr lang="zh-CN" altLang="en-US" sz="1530" kern="0" dirty="0" smtClean="0">
                <a:solidFill>
                  <a:srgbClr val="000000"/>
                </a:solidFill>
                <a:latin typeface="Times New Roman" pitchFamily="65" charset="-122"/>
                <a:ea typeface="宋体" pitchFamily="65" charset="-122"/>
              </a:rPr>
              <a:t>伟、桑地亚哥、汤姆·克鲁斯屡受挫折但敢于直面困难的例子,论证了观点。所选例子新颖、</a:t>
            </a:r>
            <a:r>
              <a:rPr dirty="0"/>
              <a:t/>
            </a:r>
            <a:br>
              <a:rPr dirty="0"/>
            </a:br>
            <a:r>
              <a:rPr lang="zh-CN" altLang="en-US" sz="1530" kern="0" dirty="0" smtClean="0">
                <a:solidFill>
                  <a:srgbClr val="000000"/>
                </a:solidFill>
                <a:latin typeface="Times New Roman" pitchFamily="65" charset="-122"/>
                <a:ea typeface="宋体" pitchFamily="65" charset="-122"/>
              </a:rPr>
              <a:t>典型,语言简练,论证有力,堪称考场优秀作文。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3.(2012</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按照要求作文。</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慈母手中线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游子身上衣。临行密密缝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意恐迟迟归。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孟郊</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为什么我的眼里常含泪水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因为我对这土地爱得深沉。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艾青</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在这些神圣的心灵中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有一股清明的力和强烈的爱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像激流一般飞涌出来。甚至无须倾听他们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的声音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就在他们的眼里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他们的事迹里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即可看到生命从没像处于忧患时那么伟大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那么丰满</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那么幸福。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罗曼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罗兰</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请以“忧与爱”为题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要求:①立意自定;②角度自选;③除诗歌外,文体自选。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试题是材料+题目的命题作文题。三则材料分别讲的是母亲对儿子的担忧与爱</a:t>
            </a:r>
            <a:r>
              <a:rPr dirty="0"/>
              <a:t/>
            </a:r>
            <a:br>
              <a:rPr dirty="0"/>
            </a:br>
            <a:r>
              <a:rPr lang="zh-CN" altLang="en-US" sz="1530" kern="0" dirty="0" smtClean="0">
                <a:solidFill>
                  <a:srgbClr val="000000"/>
                </a:solidFill>
                <a:latin typeface="Times New Roman" pitchFamily="65" charset="-122"/>
                <a:ea typeface="宋体" pitchFamily="65" charset="-122"/>
              </a:rPr>
              <a:t>怜,赤子对祖国大地的忧戚与深爱,伟人心灵中的博大的忧患与至爱。三则材料对写作内容有</a:t>
            </a:r>
            <a:r>
              <a:rPr dirty="0"/>
              <a:t/>
            </a:r>
            <a:br>
              <a:rPr dirty="0"/>
            </a:br>
            <a:r>
              <a:rPr lang="zh-CN" altLang="en-US" sz="1530" kern="0" dirty="0" smtClean="0">
                <a:solidFill>
                  <a:srgbClr val="000000"/>
                </a:solidFill>
                <a:latin typeface="Times New Roman" pitchFamily="65" charset="-122"/>
                <a:ea typeface="宋体" pitchFamily="65" charset="-122"/>
              </a:rPr>
              <a:t>明显的提示、引导作用,降低了审题的难度。写作时,在理解材料内涵的基础上,要把握“忧”</a:t>
            </a:r>
            <a:r>
              <a:rPr dirty="0"/>
              <a:t/>
            </a:r>
            <a:br>
              <a:rPr dirty="0"/>
            </a:br>
            <a:r>
              <a:rPr lang="zh-CN" altLang="en-US" sz="1530" kern="0" dirty="0" smtClean="0">
                <a:solidFill>
                  <a:srgbClr val="000000"/>
                </a:solidFill>
                <a:latin typeface="Times New Roman" pitchFamily="65" charset="-122"/>
                <a:ea typeface="宋体" pitchFamily="65" charset="-122"/>
              </a:rPr>
              <a:t>与“爱”的关系:忧源于爱,爱之深,忧之切。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这道题适合多种文体的写作,可以写成一般议论文,也可以写成叙议结合的散文、杂文,更可以</a:t>
            </a:r>
            <a:r>
              <a:rPr dirty="0"/>
              <a:t/>
            </a:r>
            <a:br>
              <a:rPr dirty="0"/>
            </a:br>
            <a:r>
              <a:rPr lang="zh-CN" altLang="en-US" sz="1530" kern="0" dirty="0" smtClean="0">
                <a:solidFill>
                  <a:srgbClr val="000000"/>
                </a:solidFill>
                <a:latin typeface="Times New Roman" pitchFamily="65" charset="-122"/>
                <a:ea typeface="宋体" pitchFamily="65" charset="-122"/>
              </a:rPr>
              <a:t>写成记叙文。写记叙文要想出彩,可从平凡生活中的小事落笔,以小见大,以情动人。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质疑的信心与决心。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车轮还在转动着,人们也在继续前行着。车中的智慧,并不深邃,但是若能用心汲取与把握,人</a:t>
            </a:r>
            <a:r>
              <a:rPr dirty="0"/>
              <a:t/>
            </a:r>
            <a:br>
              <a:rPr dirty="0"/>
            </a:br>
            <a:r>
              <a:rPr lang="zh-CN" altLang="en-US" sz="1530" kern="0" dirty="0" smtClean="0">
                <a:solidFill>
                  <a:srgbClr val="000000"/>
                </a:solidFill>
                <a:latin typeface="Times New Roman" pitchFamily="65" charset="-122"/>
                <a:ea typeface="宋体" pitchFamily="65" charset="-122"/>
              </a:rPr>
              <a:t>们的步伐便能似水上行舟,潇洒自如,且歌且驰骋。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本文作者选取了历史车轮中四个特定的画面:一辆木车、一驾马车、一骑慢车、一</a:t>
            </a:r>
            <a:r>
              <a:rPr dirty="0"/>
              <a:t/>
            </a:r>
            <a:br>
              <a:rPr dirty="0"/>
            </a:br>
            <a:r>
              <a:rPr lang="zh-CN" altLang="en-US" sz="1530" kern="0" dirty="0" smtClean="0">
                <a:solidFill>
                  <a:srgbClr val="000000"/>
                </a:solidFill>
                <a:latin typeface="Times New Roman" pitchFamily="65" charset="-122"/>
                <a:ea typeface="宋体" pitchFamily="65" charset="-122"/>
              </a:rPr>
              <a:t>辆汽车,分别代表了孔子周游列国的时代、明哲保身的宋代文人活跃的阶段、木心笔下静美</a:t>
            </a:r>
            <a:r>
              <a:rPr dirty="0"/>
              <a:t/>
            </a:r>
            <a:br>
              <a:rPr dirty="0"/>
            </a:br>
            <a:r>
              <a:rPr lang="zh-CN" altLang="en-US" sz="1530" kern="0" dirty="0" smtClean="0">
                <a:solidFill>
                  <a:srgbClr val="000000"/>
                </a:solidFill>
                <a:latin typeface="Times New Roman" pitchFamily="65" charset="-122"/>
                <a:ea typeface="宋体" pitchFamily="65" charset="-122"/>
              </a:rPr>
              <a:t>的慢时代以及改革创新的新时代。车轮依旧在转动,但车中的智慧我们应当永存心中。文章</a:t>
            </a:r>
            <a:r>
              <a:rPr dirty="0"/>
              <a:t/>
            </a:r>
            <a:br>
              <a:rPr dirty="0"/>
            </a:br>
            <a:r>
              <a:rPr lang="zh-CN" altLang="en-US" sz="1530" kern="0" dirty="0" smtClean="0">
                <a:solidFill>
                  <a:srgbClr val="000000"/>
                </a:solidFill>
                <a:latin typeface="Times New Roman" pitchFamily="65" charset="-122"/>
                <a:ea typeface="宋体" pitchFamily="65" charset="-122"/>
              </a:rPr>
              <a:t>语言优美流畅,如散文诗般娓娓道来;层次清晰,步步推进。从文中,我们看到了作者厚实的文</a:t>
            </a:r>
            <a:r>
              <a:rPr dirty="0"/>
              <a:t/>
            </a:r>
            <a:br>
              <a:rPr dirty="0"/>
            </a:br>
            <a:r>
              <a:rPr lang="zh-CN" altLang="en-US" sz="1530" kern="0" dirty="0" smtClean="0">
                <a:solidFill>
                  <a:srgbClr val="000000"/>
                </a:solidFill>
                <a:latin typeface="Times New Roman" pitchFamily="65" charset="-122"/>
                <a:ea typeface="宋体" pitchFamily="65" charset="-122"/>
              </a:rPr>
              <a:t>学功底和颇高的文学素养。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忧与爱</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我想到了圣埃克苏佩里的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小王子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。忧郁的小王子因为和玫瑰花闹别扭离开了他的星球</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最后又因为忧虑回到玫瑰花身边。我感到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最深最柔软的爱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总是与忧息息相关的。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书中的小王子开始并不理解爱的真正含义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当他来到地球听了狐狸的话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明白所谓爱其实是一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种“驯服”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这种驯服使他的玫瑰花与地球上的</a:t>
            </a:r>
            <a:r>
              <a:rPr lang="en-US" altLang="zh-CN" sz="1530" kern="0" dirty="0" smtClean="0">
                <a:solidFill>
                  <a:srgbClr val="000000"/>
                </a:solidFill>
                <a:latin typeface="Times New Roman" pitchFamily="65" charset="-122"/>
                <a:ea typeface="宋体" pitchFamily="65" charset="-122"/>
              </a:rPr>
              <a:t>5 000</a:t>
            </a:r>
            <a:r>
              <a:rPr lang="zh-CN" altLang="en-US" sz="1530" kern="0" dirty="0" smtClean="0">
                <a:solidFill>
                  <a:srgbClr val="000000"/>
                </a:solidFill>
                <a:latin typeface="Times New Roman" pitchFamily="65" charset="-122"/>
                <a:ea typeface="宋体" pitchFamily="65" charset="-122"/>
              </a:rPr>
              <a:t>朵玫瑰花不同后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他懂得了爱。他的玫瑰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花只有四根刺保护自己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会寂寞吗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忧心忡忡的小王子最终回到了玫瑰花身边。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这个略带忧伤的温暖童话不知打动了多少人,而现实中又何尝不是如此。印象中伟大的文学</a:t>
            </a:r>
            <a:r>
              <a:rPr dirty="0"/>
              <a:t/>
            </a:r>
            <a:br>
              <a:rPr dirty="0"/>
            </a:br>
            <a:r>
              <a:rPr lang="zh-CN" altLang="en-US" sz="1530" kern="0" dirty="0" smtClean="0">
                <a:solidFill>
                  <a:srgbClr val="000000"/>
                </a:solidFill>
                <a:latin typeface="Times New Roman" pitchFamily="65" charset="-122"/>
                <a:ea typeface="宋体" pitchFamily="65" charset="-122"/>
              </a:rPr>
              <a:t>家都是皱着眉头的,他们忧心着土地、农民以及悲惨的孤儿和妇女,他们的笔尖沾染着无尽的</a:t>
            </a:r>
            <a:r>
              <a:rPr dirty="0"/>
              <a:t/>
            </a:r>
            <a:br>
              <a:rPr dirty="0"/>
            </a:br>
            <a:r>
              <a:rPr lang="zh-CN" altLang="en-US" sz="1530" kern="0" dirty="0" smtClean="0">
                <a:solidFill>
                  <a:srgbClr val="000000"/>
                </a:solidFill>
                <a:latin typeface="Times New Roman" pitchFamily="65" charset="-122"/>
                <a:ea typeface="宋体" pitchFamily="65" charset="-122"/>
              </a:rPr>
              <a:t>温柔和爱,因此那些作品才是韵味悠长的,是与大地同呼吸的,是不会被时光淡去的。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因为爱之深,所以忧之远。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昨晚和妈妈在一起睡觉,黑暗中只有我们均匀的呼吸声,妈妈握着我的手,轻轻地摩挲着,不说</a:t>
            </a:r>
            <a:r>
              <a:rPr dirty="0"/>
              <a:t/>
            </a:r>
            <a:br>
              <a:rPr dirty="0"/>
            </a:br>
            <a:r>
              <a:rPr lang="zh-CN" altLang="en-US" sz="1530" kern="0" dirty="0" smtClean="0">
                <a:solidFill>
                  <a:srgbClr val="000000"/>
                </a:solidFill>
                <a:latin typeface="Times New Roman" pitchFamily="65" charset="-122"/>
                <a:ea typeface="宋体" pitchFamily="65" charset="-122"/>
              </a:rPr>
              <a:t>一句话,我却能感受到其中包含的所有情感,不是单纯的怜爱,不是简单的担忧,而是一种深沉</a:t>
            </a:r>
            <a:r>
              <a:rPr dirty="0"/>
              <a:t/>
            </a:r>
            <a:br>
              <a:rPr dirty="0"/>
            </a:br>
            <a:r>
              <a:rPr lang="zh-CN" altLang="en-US" sz="1530" kern="0" dirty="0" smtClean="0">
                <a:solidFill>
                  <a:srgbClr val="000000"/>
                </a:solidFill>
                <a:latin typeface="Times New Roman" pitchFamily="65" charset="-122"/>
                <a:ea typeface="宋体" pitchFamily="65" charset="-122"/>
              </a:rPr>
              <a:t>的温柔的感情。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这种含蓄的忧,在如今直白的时代,又有几人能感受到,并愿意感受呢?人们都说爱要大声说出</a:t>
            </a:r>
            <a:r>
              <a:rPr dirty="0"/>
              <a:t/>
            </a:r>
            <a:br>
              <a:rPr dirty="0"/>
            </a:br>
            <a:r>
              <a:rPr lang="zh-CN" altLang="en-US" sz="1530" kern="0" dirty="0" smtClean="0">
                <a:solidFill>
                  <a:srgbClr val="000000"/>
                </a:solidFill>
                <a:latin typeface="Times New Roman" pitchFamily="65" charset="-122"/>
                <a:ea typeface="宋体" pitchFamily="65" charset="-122"/>
              </a:rPr>
              <a:t>来,爱很简单,可挂在他们嘴边脱口而出的,是真正的爱吗?没有忧的爱,到底有多深呢?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19045"/>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作家曹文轩的作品中总充斥着淡淡的忧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草房子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红瓦黑瓦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他说孩子们需要这种略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带忧伤的陶冶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那并不等同于消极。的确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我在读完他的作品后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虽为小说中的忧哭泣不止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擦干泪水后满心盈余的是对生活的爱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对生灵的悲悯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对生命的珍惜。</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有人狭隘地理解忧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有人浅薄地对待爱。其实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有爱的忧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未必沉闷消极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有忧的爱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才更柔软温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情。在这样一个开放直白的年代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懂得忧与爱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或许会让生活多一些温情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也让心灵多一抹温润</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的色彩。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冰心老人有一段话,爱在左,同情在右,走在生命的两旁,随时撒种,随时开花,将这一径长途,点缀</a:t>
            </a:r>
            <a:r>
              <a:rPr dirty="0"/>
              <a:t/>
            </a:r>
            <a:br>
              <a:rPr dirty="0"/>
            </a:br>
            <a:r>
              <a:rPr lang="zh-CN" altLang="en-US" sz="1530" kern="0" dirty="0" smtClean="0">
                <a:solidFill>
                  <a:srgbClr val="000000"/>
                </a:solidFill>
                <a:latin typeface="Times New Roman" pitchFamily="65" charset="-122"/>
                <a:ea typeface="宋体" pitchFamily="65" charset="-122"/>
              </a:rPr>
              <a:t>得花香弥漫,让穿枝拂叶的行人,踏着荆棘不觉痛苦,有泪可落,却不悲凉。我想,这正是忧与爱</a:t>
            </a:r>
            <a:r>
              <a:rPr dirty="0"/>
              <a:t/>
            </a:r>
            <a:br>
              <a:rPr dirty="0"/>
            </a:br>
            <a:r>
              <a:rPr lang="zh-CN" altLang="en-US" sz="1530" kern="0" dirty="0" smtClean="0">
                <a:solidFill>
                  <a:srgbClr val="000000"/>
                </a:solidFill>
                <a:latin typeface="Times New Roman" pitchFamily="65" charset="-122"/>
                <a:ea typeface="宋体" pitchFamily="65" charset="-122"/>
              </a:rPr>
              <a:t>的含义。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文章以略带忧伤的《小王子》的童话故事为由头,自然地引出了“最深最柔软的爱,</a:t>
            </a:r>
            <a:r>
              <a:rPr dirty="0"/>
              <a:t/>
            </a:r>
            <a:br>
              <a:rPr dirty="0"/>
            </a:br>
            <a:r>
              <a:rPr lang="zh-CN" altLang="en-US" sz="1530" kern="0" dirty="0" smtClean="0">
                <a:solidFill>
                  <a:srgbClr val="000000"/>
                </a:solidFill>
                <a:latin typeface="Times New Roman" pitchFamily="65" charset="-122"/>
                <a:ea typeface="宋体" pitchFamily="65" charset="-122"/>
              </a:rPr>
              <a:t>总是与忧息息相关的”这一中心论点,继而紧扣忧与爱的关系,展开论述,由文学及自身,由童</a:t>
            </a:r>
            <a:r>
              <a:rPr dirty="0"/>
              <a:t/>
            </a:r>
            <a:br>
              <a:rPr dirty="0"/>
            </a:br>
            <a:r>
              <a:rPr lang="zh-CN" altLang="en-US" sz="1530" kern="0" dirty="0" smtClean="0">
                <a:solidFill>
                  <a:srgbClr val="000000"/>
                </a:solidFill>
                <a:latin typeface="Times New Roman" pitchFamily="65" charset="-122"/>
                <a:ea typeface="宋体" pitchFamily="65" charset="-122"/>
              </a:rPr>
              <a:t>话到现实,通过丰富的论据,有力地证明了“因为爱之深,所以忧之远”的道理。论证深入而透</a:t>
            </a:r>
            <a:r>
              <a:rPr dirty="0"/>
              <a:t/>
            </a:r>
            <a:br>
              <a:rPr dirty="0"/>
            </a:br>
            <a:r>
              <a:rPr lang="zh-CN" altLang="en-US" sz="1530" kern="0" dirty="0" smtClean="0">
                <a:solidFill>
                  <a:srgbClr val="000000"/>
                </a:solidFill>
                <a:latin typeface="Times New Roman" pitchFamily="65" charset="-122"/>
                <a:ea typeface="宋体" pitchFamily="65" charset="-122"/>
              </a:rPr>
              <a:t>彻,语言精练而流畅,思维严密而辩证。且从文章中也可感受到作者阅读积累能力,文笔老练成</a:t>
            </a:r>
            <a:r>
              <a:rPr dirty="0"/>
              <a:t/>
            </a:r>
            <a:br>
              <a:rPr dirty="0"/>
            </a:br>
            <a:r>
              <a:rPr lang="zh-CN" altLang="en-US" sz="1530" kern="0" dirty="0" smtClean="0">
                <a:solidFill>
                  <a:srgbClr val="000000"/>
                </a:solidFill>
                <a:latin typeface="Times New Roman" pitchFamily="65" charset="-122"/>
                <a:ea typeface="宋体" pitchFamily="65" charset="-122"/>
              </a:rPr>
              <a:t>熟,有着较为深厚的语言积淀和文学素养。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4.(2011</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作文。</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不避平凡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不可平庸。为人不可平庸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平庸则无创造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无上进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处世不可平庸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因此要有原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有见识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有坚守。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　　请以“拒绝平庸”为题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①立意自定</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角度自选</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不必面面俱到</a:t>
            </a:r>
            <a:r>
              <a:rPr lang="en-US" altLang="zh-CN" sz="1530" kern="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除诗歌外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文体自选。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写好这篇作文的关键是正确理解“平庸”的含义。《现代汉语词典》中对平庸</a:t>
            </a:r>
            <a:r>
              <a:rPr dirty="0"/>
              <a:t/>
            </a:r>
            <a:br>
              <a:rPr dirty="0"/>
            </a:br>
            <a:r>
              <a:rPr lang="zh-CN" altLang="en-US" sz="1530" kern="0" dirty="0" smtClean="0">
                <a:solidFill>
                  <a:srgbClr val="000000"/>
                </a:solidFill>
                <a:latin typeface="Times New Roman" pitchFamily="65" charset="-122"/>
                <a:ea typeface="宋体" pitchFamily="65" charset="-122"/>
              </a:rPr>
              <a:t>的解释是“寻常而不突出”,这与“平凡”的意思相通。但在这里不能以词典的意义来理解</a:t>
            </a:r>
            <a:r>
              <a:rPr dirty="0"/>
              <a:t/>
            </a:r>
            <a:br>
              <a:rPr dirty="0"/>
            </a:br>
            <a:r>
              <a:rPr lang="zh-CN" altLang="en-US" sz="1530" kern="0" dirty="0" smtClean="0">
                <a:solidFill>
                  <a:srgbClr val="000000"/>
                </a:solidFill>
                <a:latin typeface="Times New Roman" pitchFamily="65" charset="-122"/>
                <a:ea typeface="宋体" pitchFamily="65" charset="-122"/>
              </a:rPr>
              <a:t>“平庸”,我们要深入理解作文材料,从“为人”“处世”两个方面对“平庸”进行界定。根</a:t>
            </a:r>
            <a:r>
              <a:rPr dirty="0"/>
              <a:t/>
            </a:r>
            <a:br>
              <a:rPr dirty="0"/>
            </a:br>
            <a:r>
              <a:rPr lang="zh-CN" altLang="en-US" sz="1530" kern="0" dirty="0" smtClean="0">
                <a:solidFill>
                  <a:srgbClr val="000000"/>
                </a:solidFill>
                <a:latin typeface="Times New Roman" pitchFamily="65" charset="-122"/>
                <a:ea typeface="宋体" pitchFamily="65" charset="-122"/>
              </a:rPr>
              <a:t>据材料我们可以知道“拒绝平庸”就是要求创造,求发展,求上进;就是要有原则,有见识,有坚</a:t>
            </a:r>
            <a:r>
              <a:rPr dirty="0"/>
              <a:t/>
            </a:r>
            <a:br>
              <a:rPr dirty="0"/>
            </a:br>
            <a:r>
              <a:rPr lang="zh-CN" altLang="en-US" sz="1530" kern="0" dirty="0" smtClean="0">
                <a:solidFill>
                  <a:srgbClr val="000000"/>
                </a:solidFill>
                <a:latin typeface="Times New Roman" pitchFamily="65" charset="-122"/>
                <a:ea typeface="宋体" pitchFamily="65" charset="-122"/>
              </a:rPr>
              <a:t>守。这些其实就是文章写作的切入点和对作文立意的提示。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拒绝平庸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平庸是无尽的沙漠,拒绝是点亮黄沙的绿洲;平庸是无边的沼泽,拒绝是唱响污浊的鸟儿;平庸</a:t>
            </a:r>
            <a:r>
              <a:rPr dirty="0"/>
              <a:t/>
            </a:r>
            <a:br>
              <a:rPr dirty="0"/>
            </a:br>
            <a:r>
              <a:rPr lang="zh-CN" altLang="en-US" sz="1530" kern="0" dirty="0" smtClean="0">
                <a:solidFill>
                  <a:srgbClr val="000000"/>
                </a:solidFill>
                <a:latin typeface="Times New Roman" pitchFamily="65" charset="-122"/>
                <a:ea typeface="宋体" pitchFamily="65" charset="-122"/>
              </a:rPr>
              <a:t>是缤纷的愁云,拒绝是抹去阴霾的春风。平庸让人堕落,堕落扼杀进步;拒绝平庸,救人于悬崖,</a:t>
            </a:r>
            <a:r>
              <a:rPr dirty="0"/>
              <a:t/>
            </a:r>
            <a:br>
              <a:rPr dirty="0"/>
            </a:br>
            <a:r>
              <a:rPr lang="zh-CN" altLang="en-US" sz="1530" kern="0" dirty="0" smtClean="0">
                <a:solidFill>
                  <a:srgbClr val="000000"/>
                </a:solidFill>
                <a:latin typeface="Times New Roman" pitchFamily="65" charset="-122"/>
                <a:ea typeface="宋体" pitchFamily="65" charset="-122"/>
              </a:rPr>
              <a:t>挽狂澜于既倒,如此胸怀,如此睿智,如此豪迈,既让人心生感喟,又让人振臂欢呼!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隐居卧龙岗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这是诸葛亮的平庸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刘备三顾茅庐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孔明先生拒绝平庸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成就了一段明主贤臣的佳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继任彭泽令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这是陶渊明的平庸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不为五斗米折腰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靖节先生拒绝平庸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书写了那抹“悠然见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南山”的意境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苦守祖宗法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这是保守者的平庸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天变不足畏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改革者拒绝平庸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喊出了深化改革创新的口号。平庸并不可怕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就怕甘于平庸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沉醉于平庸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最后在平庸的糖衣炮弹下化为一堆白骨。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历史的风尘淹没了多少富贵贤能,它的枪口只会对准那些平庸之徒。为什么富贵一方,而名磨</a:t>
            </a:r>
            <a:r>
              <a:rPr dirty="0"/>
              <a:t/>
            </a:r>
            <a:br>
              <a:rPr dirty="0"/>
            </a:br>
            <a:r>
              <a:rPr lang="zh-CN" altLang="en-US" sz="1530" kern="0" dirty="0" smtClean="0">
                <a:solidFill>
                  <a:srgbClr val="000000"/>
                </a:solidFill>
                <a:latin typeface="Times New Roman" pitchFamily="65" charset="-122"/>
                <a:ea typeface="宋体" pitchFamily="65" charset="-122"/>
              </a:rPr>
              <a:t>灭?为什么名动一时,而臭千古?为什么气凌一生,而衰颓万世?这都是平庸惹的祸——盛名的</a:t>
            </a:r>
            <a:r>
              <a:rPr dirty="0"/>
              <a:t/>
            </a:r>
            <a:br>
              <a:rPr dirty="0"/>
            </a:br>
            <a:r>
              <a:rPr lang="zh-CN" altLang="en-US" sz="1530" kern="0" dirty="0" smtClean="0">
                <a:solidFill>
                  <a:srgbClr val="000000"/>
                </a:solidFill>
                <a:latin typeface="Times New Roman" pitchFamily="65" charset="-122"/>
                <a:ea typeface="宋体" pitchFamily="65" charset="-122"/>
              </a:rPr>
              <a:t>背后潜伏着平庸的魅影,让富贵者沦为纨绔子弟,求名者堕为虚妄之人,英雄者落为草莽之辈,</a:t>
            </a:r>
            <a:r>
              <a:rPr dirty="0"/>
              <a:t/>
            </a:r>
            <a:br>
              <a:rPr dirty="0"/>
            </a:br>
            <a:r>
              <a:rPr lang="zh-CN" altLang="en-US" sz="1530" kern="0" dirty="0" smtClean="0">
                <a:solidFill>
                  <a:srgbClr val="000000"/>
                </a:solidFill>
                <a:latin typeface="Times New Roman" pitchFamily="65" charset="-122"/>
                <a:ea typeface="宋体" pitchFamily="65" charset="-122"/>
              </a:rPr>
              <a:t>然后将他们无情地抛弃在衰草残垣之中,最终化为时光悠长的感叹!清风明月,遗憾无以明志。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拒绝是治疗平庸的绝世良方,上至帝王将相,下到贫门寒士,皆因深谙拒绝平庸的玄机而铭刻青</a:t>
            </a:r>
            <a:r>
              <a:rPr dirty="0"/>
              <a:t/>
            </a:r>
            <a:br>
              <a:rPr dirty="0"/>
            </a:br>
            <a:r>
              <a:rPr lang="zh-CN" altLang="en-US" sz="1530" kern="0" dirty="0" smtClean="0">
                <a:solidFill>
                  <a:srgbClr val="000000"/>
                </a:solidFill>
                <a:latin typeface="Times New Roman" pitchFamily="65" charset="-122"/>
                <a:ea typeface="宋体" pitchFamily="65" charset="-122"/>
              </a:rPr>
              <a:t>史。康熙帝拒绝了先祖铺就的基业,开创了一统三藩的伟大盛世;王安石拒绝了保守派许诺的</a:t>
            </a:r>
            <a:r>
              <a:rPr dirty="0"/>
              <a:t/>
            </a:r>
            <a:br>
              <a:rPr dirty="0"/>
            </a:br>
            <a:r>
              <a:rPr lang="zh-CN" altLang="en-US" sz="1530" kern="0" dirty="0" smtClean="0">
                <a:solidFill>
                  <a:srgbClr val="000000"/>
                </a:solidFill>
                <a:latin typeface="Times New Roman" pitchFamily="65" charset="-122"/>
                <a:ea typeface="宋体" pitchFamily="65" charset="-122"/>
              </a:rPr>
              <a:t>官位诱惑,实践了历史上最伟大的改革;岳鹏举拒绝了家境的困厄,践行了精忠报国的宏大志</a:t>
            </a:r>
            <a:r>
              <a:rPr dirty="0"/>
              <a:t/>
            </a:r>
            <a:br>
              <a:rPr dirty="0"/>
            </a:br>
            <a:r>
              <a:rPr lang="zh-CN" altLang="en-US" sz="1530" kern="0" dirty="0" smtClean="0">
                <a:solidFill>
                  <a:srgbClr val="000000"/>
                </a:solidFill>
                <a:latin typeface="Times New Roman" pitchFamily="65" charset="-122"/>
                <a:ea typeface="宋体" pitchFamily="65" charset="-122"/>
              </a:rPr>
              <a:t>向。帝王因拒绝平庸而国业稳固,臣子因拒绝平庸而功成名就,寒士因拒绝平庸而壮怀激烈。</a:t>
            </a:r>
            <a:r>
              <a:rPr dirty="0"/>
              <a:t/>
            </a:r>
            <a:br>
              <a:rPr dirty="0"/>
            </a:br>
            <a:r>
              <a:rPr lang="zh-CN" altLang="en-US" sz="1530" kern="0" dirty="0" smtClean="0">
                <a:solidFill>
                  <a:srgbClr val="000000"/>
                </a:solidFill>
                <a:latin typeface="Times New Roman" pitchFamily="65" charset="-122"/>
                <a:ea typeface="宋体" pitchFamily="65" charset="-122"/>
              </a:rPr>
              <a:t>拒绝让平庸之树开出了娇艳的花!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拒绝平庸不是哗众取宠,那个自己宁愿在宝马车里哭也不愿在自行车上笑的拜金女,只是对平</a:t>
            </a:r>
            <a:r>
              <a:rPr dirty="0"/>
              <a:t/>
            </a:r>
            <a:br>
              <a:rPr dirty="0"/>
            </a:br>
            <a:r>
              <a:rPr lang="zh-CN" altLang="en-US" sz="1530" kern="0" dirty="0" smtClean="0">
                <a:solidFill>
                  <a:srgbClr val="000000"/>
                </a:solidFill>
                <a:latin typeface="Times New Roman" pitchFamily="65" charset="-122"/>
                <a:ea typeface="宋体" pitchFamily="65" charset="-122"/>
              </a:rPr>
              <a:t>庸的另一种注解;拒绝平庸不是盲目自大,那个自称智商前300年后300年无人能及,并挥霍青春</a:t>
            </a:r>
            <a:r>
              <a:rPr dirty="0"/>
              <a:t/>
            </a:r>
            <a:br>
              <a:rPr dirty="0"/>
            </a:br>
            <a:r>
              <a:rPr lang="zh-CN" altLang="en-US" sz="1530" kern="0" dirty="0" smtClean="0">
                <a:solidFill>
                  <a:srgbClr val="000000"/>
                </a:solidFill>
                <a:latin typeface="Times New Roman" pitchFamily="65" charset="-122"/>
                <a:ea typeface="宋体" pitchFamily="65" charset="-122"/>
              </a:rPr>
              <a:t>的狂妄女,注定只是平庸的附属品;拒绝平庸不是轻视生命,那个在校园内飙车的“欺实马”,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自称“我爸是</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”的嚣张男,不是彻彻底底的平庸,又是什么呢?拒绝平庸不是只对着自己微</a:t>
            </a:r>
            <a:r>
              <a:t/>
            </a:r>
            <a:br/>
            <a:r>
              <a:rPr lang="zh-CN" altLang="en-US" sz="1530" kern="0" dirty="0" smtClean="0">
                <a:solidFill>
                  <a:srgbClr val="000000"/>
                </a:solidFill>
                <a:latin typeface="Times New Roman" pitchFamily="65" charset="-122"/>
                <a:ea typeface="宋体" pitchFamily="65" charset="-122"/>
              </a:rPr>
              <a:t>笑,而是要向全世界的人开怀大笑,否则只是自找没趣,只是自己认为的“标新立异”。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拒绝平庸是要种植绿洲点亮沙漠,让它焕发勃勃的生机,可以淹没整个春天;拒绝平庸是要唤来</a:t>
            </a:r>
            <a:r>
              <a:t/>
            </a:r>
            <a:br/>
            <a:r>
              <a:rPr lang="zh-CN" altLang="en-US" sz="1530" kern="0" dirty="0" smtClean="0">
                <a:solidFill>
                  <a:srgbClr val="000000"/>
                </a:solidFill>
                <a:latin typeface="Times New Roman" pitchFamily="65" charset="-122"/>
                <a:ea typeface="宋体" pitchFamily="65" charset="-122"/>
              </a:rPr>
              <a:t>鸟儿唱响沼泽,让它成为希望的田野,能够滋养自然生灵;拒绝平庸是引来春风吹走愁云,让它</a:t>
            </a:r>
            <a:r>
              <a:t/>
            </a:r>
            <a:br/>
            <a:r>
              <a:rPr lang="zh-CN" altLang="en-US" sz="1530" kern="0" dirty="0" smtClean="0">
                <a:solidFill>
                  <a:srgbClr val="000000"/>
                </a:solidFill>
                <a:latin typeface="Times New Roman" pitchFamily="65" charset="-122"/>
                <a:ea typeface="宋体" pitchFamily="65" charset="-122"/>
              </a:rPr>
              <a:t>的天空澄澈透明,可以摧毁一切蛊惑。平庸成为节节败退的残兵败将,希望的火种就会在东方</a:t>
            </a:r>
            <a:r>
              <a:t/>
            </a:r>
            <a:br/>
            <a:r>
              <a:rPr lang="zh-CN" altLang="en-US" sz="1530" kern="0" dirty="0" smtClean="0">
                <a:solidFill>
                  <a:srgbClr val="000000"/>
                </a:solidFill>
                <a:latin typeface="Times New Roman" pitchFamily="65" charset="-122"/>
                <a:ea typeface="宋体" pitchFamily="65" charset="-122"/>
              </a:rPr>
              <a:t>天幕上露出华彩。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相信自己的眼光,全力拒绝平庸吧!不管你身居何位,也不管你是贫穷还是富贵,更不管你是有</a:t>
            </a:r>
            <a:r>
              <a:t/>
            </a:r>
            <a:br/>
            <a:r>
              <a:rPr lang="zh-CN" altLang="en-US" sz="1530" kern="0" dirty="0" smtClean="0">
                <a:solidFill>
                  <a:srgbClr val="000000"/>
                </a:solidFill>
                <a:latin typeface="Times New Roman" pitchFamily="65" charset="-122"/>
                <a:ea typeface="宋体" pitchFamily="65" charset="-122"/>
              </a:rPr>
              <a:t>意或无意,拒绝平庸不都是你用以抵御诱惑、保持自我、开创未来的铮亮的利刃和便捷的把</a:t>
            </a:r>
            <a:r>
              <a:t/>
            </a:r>
            <a:br/>
            <a:r>
              <a:rPr lang="zh-CN" altLang="en-US" sz="1530" kern="0" dirty="0" smtClean="0">
                <a:solidFill>
                  <a:srgbClr val="000000"/>
                </a:solidFill>
                <a:latin typeface="Times New Roman" pitchFamily="65" charset="-122"/>
                <a:ea typeface="宋体" pitchFamily="65" charset="-122"/>
              </a:rPr>
              <a:t>手吗?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本文在立意上既重生活,又重文化品位,可谓高远。从对待平庸的态度入手,正视平庸</a:t>
            </a:r>
            <a:r>
              <a:t/>
            </a:r>
            <a:br/>
            <a:r>
              <a:rPr lang="zh-CN" altLang="en-US" sz="1530" kern="0" dirty="0" smtClean="0">
                <a:solidFill>
                  <a:srgbClr val="000000"/>
                </a:solidFill>
                <a:latin typeface="Times New Roman" pitchFamily="65" charset="-122"/>
                <a:ea typeface="宋体" pitchFamily="65" charset="-122"/>
              </a:rPr>
              <a:t>给人带来的负面效应,在回望历史和反思当今的基础上,深化“拒绝平庸”的深意。最值得称</a:t>
            </a:r>
            <a:r>
              <a:t/>
            </a:r>
            <a:br/>
            <a:r>
              <a:rPr lang="zh-CN" altLang="en-US" sz="1530" kern="0" dirty="0" smtClean="0">
                <a:solidFill>
                  <a:srgbClr val="000000"/>
                </a:solidFill>
                <a:latin typeface="Times New Roman" pitchFamily="65" charset="-122"/>
                <a:ea typeface="宋体" pitchFamily="65" charset="-122"/>
              </a:rPr>
              <a:t>道的是,作者能够结合当前社会流行的一些热点话题来阐发“拒绝平庸”的重要意义。写作</a:t>
            </a:r>
            <a:r>
              <a:t/>
            </a:r>
            <a:br/>
            <a:r>
              <a:rPr lang="zh-CN" altLang="en-US" sz="1530" kern="0" dirty="0" smtClean="0">
                <a:solidFill>
                  <a:srgbClr val="000000"/>
                </a:solidFill>
                <a:latin typeface="Times New Roman" pitchFamily="65" charset="-122"/>
                <a:ea typeface="宋体" pitchFamily="65" charset="-122"/>
              </a:rPr>
              <a:t>表达富有文采,颇有文化韵味,对古今历史上的文化人物如数家珍,且文章多以排比句展开,语</a:t>
            </a:r>
            <a:r>
              <a:t/>
            </a:r>
            <a:br/>
            <a:r>
              <a:rPr lang="zh-CN" altLang="en-US" sz="1530" kern="0" dirty="0" smtClean="0">
                <a:solidFill>
                  <a:srgbClr val="000000"/>
                </a:solidFill>
                <a:latin typeface="Times New Roman" pitchFamily="65" charset="-122"/>
                <a:ea typeface="宋体" pitchFamily="65" charset="-122"/>
              </a:rPr>
              <a:t>势强烈,深化了主题。</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5.(2010江苏,18)作文题。(70分)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绿色,生机勃勃,赏心悦目。绿色,与生命、生态密切相连。今天,绿色成为崭新的理念,与每个</a:t>
            </a:r>
            <a:r>
              <a:rPr sz="1500" dirty="0"/>
              <a:t/>
            </a:r>
            <a:br>
              <a:rPr sz="1500" dirty="0"/>
            </a:br>
            <a:r>
              <a:rPr lang="zh-CN" altLang="en-US" sz="1500" kern="0" dirty="0" smtClean="0">
                <a:solidFill>
                  <a:srgbClr val="000000"/>
                </a:solidFill>
                <a:latin typeface="Times New Roman" pitchFamily="65" charset="-122"/>
                <a:ea typeface="宋体" pitchFamily="65" charset="-122"/>
              </a:rPr>
              <a:t>人的生活息息相关。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请以“绿色生活”为题写一篇不少于800字的文章。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要求:①角度自选;②立意自定;③除诗歌外,文体自选。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[写作指导]　写作本题,首先要深入挖掘“绿色生活”的含义。它可以指低碳、环保、生</a:t>
            </a:r>
            <a:r>
              <a:rPr sz="1500" dirty="0"/>
              <a:t/>
            </a:r>
            <a:br>
              <a:rPr sz="1500" dirty="0"/>
            </a:br>
            <a:r>
              <a:rPr lang="zh-CN" altLang="en-US" sz="1500" kern="0" dirty="0" smtClean="0">
                <a:solidFill>
                  <a:srgbClr val="000000"/>
                </a:solidFill>
                <a:latin typeface="Times New Roman" pitchFamily="65" charset="-122"/>
                <a:ea typeface="宋体" pitchFamily="65" charset="-122"/>
              </a:rPr>
              <a:t>态、可持续发展的生活,又可指生机勃勃、充满激情的生活,还可指物质上、行为上和思想上</a:t>
            </a:r>
            <a:r>
              <a:rPr sz="1500" dirty="0"/>
              <a:t/>
            </a:r>
            <a:br>
              <a:rPr sz="1500" dirty="0"/>
            </a:br>
            <a:r>
              <a:rPr lang="zh-CN" altLang="en-US" sz="1500" kern="0" dirty="0" smtClean="0">
                <a:solidFill>
                  <a:srgbClr val="000000"/>
                </a:solidFill>
                <a:latin typeface="Times New Roman" pitchFamily="65" charset="-122"/>
                <a:ea typeface="宋体" pitchFamily="65" charset="-122"/>
              </a:rPr>
              <a:t>符合社会公德的健康生活,等等。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其次要从三个角度打开思路:一是“是什么”,重点揭示“绿色生活”的内涵;二是“为什</a:t>
            </a:r>
            <a:r>
              <a:rPr sz="1500" dirty="0"/>
              <a:t/>
            </a:r>
            <a:br>
              <a:rPr sz="1500" dirty="0"/>
            </a:br>
            <a:r>
              <a:rPr lang="zh-CN" altLang="en-US" sz="1500" kern="0" dirty="0" smtClean="0">
                <a:solidFill>
                  <a:srgbClr val="000000"/>
                </a:solidFill>
                <a:latin typeface="Times New Roman" pitchFamily="65" charset="-122"/>
                <a:ea typeface="宋体" pitchFamily="65" charset="-122"/>
              </a:rPr>
              <a:t>么”,重点揭示“绿色生活”的意义;三是“怎么样”,重点阐释如何才能“绿色生活”。</a:t>
            </a:r>
            <a:endParaRPr lang="zh-CN" altLang="en-US" sz="1500" dirty="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就文体而言,写记叙文,可讲讲生活中有“绿色”意义的事件。写散文,可表达自己希望能够过</a:t>
            </a:r>
            <a:r>
              <a:rPr sz="1500" dirty="0"/>
              <a:t/>
            </a:r>
            <a:br>
              <a:rPr sz="1500" dirty="0"/>
            </a:br>
            <a:r>
              <a:rPr lang="zh-CN" altLang="en-US" sz="1500" kern="0" dirty="0" smtClean="0">
                <a:solidFill>
                  <a:srgbClr val="000000"/>
                </a:solidFill>
                <a:latin typeface="Times New Roman" pitchFamily="65" charset="-122"/>
                <a:ea typeface="宋体" pitchFamily="65" charset="-122"/>
              </a:rPr>
              <a:t>上“绿色生活”的强烈愿望,可展示理想的“绿色生活”的美丽图景,也可通过过去、现在、</a:t>
            </a:r>
            <a:r>
              <a:rPr sz="1500" dirty="0"/>
              <a:t/>
            </a:r>
            <a:br>
              <a:rPr sz="1500" dirty="0"/>
            </a:br>
            <a:r>
              <a:rPr lang="zh-CN" altLang="en-US" sz="1500" kern="0" dirty="0" smtClean="0">
                <a:solidFill>
                  <a:srgbClr val="000000"/>
                </a:solidFill>
                <a:latin typeface="Times New Roman" pitchFamily="65" charset="-122"/>
                <a:ea typeface="宋体" pitchFamily="65" charset="-122"/>
              </a:rPr>
              <a:t>将来关于“绿色生活”的比较,揭示对现状的隐忧,抒发自己的真情实感。写议论文,要突出自</a:t>
            </a:r>
            <a:r>
              <a:rPr sz="1500" dirty="0"/>
              <a:t/>
            </a:r>
            <a:br>
              <a:rPr sz="1500" dirty="0"/>
            </a:br>
            <a:r>
              <a:rPr lang="zh-CN" altLang="en-US" sz="1500" kern="0" dirty="0" smtClean="0">
                <a:solidFill>
                  <a:srgbClr val="000000"/>
                </a:solidFill>
                <a:latin typeface="Times New Roman" pitchFamily="65" charset="-122"/>
                <a:ea typeface="宋体" pitchFamily="65" charset="-122"/>
              </a:rPr>
              <a:t>己理解的“绿色生活”的内涵,深入挖掘,并密切联系现实,强化文章的现实意义,增强针对性。</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就立意而言,大的方面可有这样几个:一是亲和自然,享受绿色;二是行动起来,创造绿色;三是净</a:t>
            </a:r>
            <a:r>
              <a:rPr dirty="0"/>
              <a:t/>
            </a:r>
            <a:br>
              <a:rPr dirty="0"/>
            </a:br>
            <a:r>
              <a:rPr lang="zh-CN" altLang="en-US" sz="1530" kern="0" dirty="0" smtClean="0">
                <a:solidFill>
                  <a:srgbClr val="000000"/>
                </a:solidFill>
                <a:latin typeface="Times New Roman" pitchFamily="65" charset="-122"/>
                <a:ea typeface="宋体" pitchFamily="65" charset="-122"/>
              </a:rPr>
              <a:t>化灵魂,创造心灵绿色。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绿色生活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我问爸:“你觉得《菊花台》怎么样?”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爸想了想说:“没喝过。”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这就是我爸,不抽烟,不赌博,偶尔喝点小酒就诗兴大发。总之,“无公害,纯绿色”。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要是在古代,我想我爸绝不会是“不肯过江东”的项羽——他顶多是一个驾小舟随江波晃荡</a:t>
            </a:r>
            <a:r>
              <a:rPr dirty="0"/>
              <a:t/>
            </a:r>
            <a:br>
              <a:rPr dirty="0"/>
            </a:br>
            <a:r>
              <a:rPr lang="zh-CN" altLang="en-US" sz="1530" kern="0" dirty="0" smtClean="0">
                <a:solidFill>
                  <a:srgbClr val="000000"/>
                </a:solidFill>
                <a:latin typeface="Times New Roman" pitchFamily="65" charset="-122"/>
                <a:ea typeface="宋体" pitchFamily="65" charset="-122"/>
              </a:rPr>
              <a:t>的渔翁;也绝不会是因为不能打仗报国而直跳脚的陆游——他顶多是一个在院子里种种花的</a:t>
            </a:r>
            <a:r>
              <a:rPr dirty="0"/>
              <a:t/>
            </a:r>
            <a:br>
              <a:rPr dirty="0"/>
            </a:br>
            <a:r>
              <a:rPr lang="zh-CN" altLang="en-US" sz="1530" kern="0" dirty="0" smtClean="0">
                <a:solidFill>
                  <a:srgbClr val="000000"/>
                </a:solidFill>
                <a:latin typeface="Times New Roman" pitchFamily="65" charset="-122"/>
                <a:ea typeface="宋体" pitchFamily="65" charset="-122"/>
              </a:rPr>
              <a:t>“隐士”。总之,“老爸呀,不成器”。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别人家又是买房又是买车,又是高升又是提调。他却总不急,乐呵呵地“不务正业”。倒是前</a:t>
            </a:r>
            <a:r>
              <a:rPr dirty="0"/>
              <a:t/>
            </a:r>
            <a:br>
              <a:rPr dirty="0"/>
            </a:br>
            <a:r>
              <a:rPr lang="zh-CN" altLang="en-US" sz="1530" kern="0" dirty="0" smtClean="0">
                <a:solidFill>
                  <a:srgbClr val="000000"/>
                </a:solidFill>
                <a:latin typeface="Times New Roman" pitchFamily="65" charset="-122"/>
                <a:ea typeface="宋体" pitchFamily="65" charset="-122"/>
              </a:rPr>
              <a:t>不久那次五百年一遇的日食将他给忙坏了。提前好几个星期,他又是买防护镜,又是计算角度</a:t>
            </a:r>
            <a:r>
              <a:rPr dirty="0"/>
              <a:t/>
            </a:r>
            <a:br>
              <a:rPr dirty="0"/>
            </a:br>
            <a:r>
              <a:rPr lang="zh-CN" altLang="en-US" sz="1530" kern="0" dirty="0" smtClean="0">
                <a:solidFill>
                  <a:srgbClr val="000000"/>
                </a:solidFill>
                <a:latin typeface="Times New Roman" pitchFamily="65" charset="-122"/>
                <a:ea typeface="宋体" pitchFamily="65" charset="-122"/>
              </a:rPr>
              <a:t>选择最佳方位。忙上忙下,还预约了一帮邻居来天台一起观看。可惜的是,那天下起了细细的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雨,天灰蒙蒙的,壮观的日食他没观到。我见他把自己那架旧旧的望远镜擦了一遍又一遍,乐呵</a:t>
            </a:r>
            <a:r>
              <a:t/>
            </a:r>
            <a:br/>
            <a:r>
              <a:rPr lang="zh-CN" altLang="en-US" sz="1530" kern="0" dirty="0" smtClean="0">
                <a:solidFill>
                  <a:srgbClr val="000000"/>
                </a:solidFill>
                <a:latin typeface="Times New Roman" pitchFamily="65" charset="-122"/>
                <a:ea typeface="宋体" pitchFamily="65" charset="-122"/>
              </a:rPr>
              <a:t>呵的脸庞少了些光彩。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我心里酸酸的。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我爸依旧爱着天空。他知道什么时候在哪块地方会有狮子座流星雨,他这样说那部热播的青</a:t>
            </a:r>
            <a:r>
              <a:t/>
            </a:r>
            <a:br/>
            <a:r>
              <a:rPr lang="zh-CN" altLang="en-US" sz="1530" kern="0" dirty="0" smtClean="0">
                <a:solidFill>
                  <a:srgbClr val="000000"/>
                </a:solidFill>
                <a:latin typeface="Times New Roman" pitchFamily="65" charset="-122"/>
                <a:ea typeface="宋体" pitchFamily="65" charset="-122"/>
              </a:rPr>
              <a:t>春偶像剧:“什么《一起来看流星雨》,简直是有损流星雨的形象!”然后,继续翻手里的天文</a:t>
            </a:r>
            <a:r>
              <a:t/>
            </a:r>
            <a:br/>
            <a:r>
              <a:rPr lang="zh-CN" altLang="en-US" sz="1530" kern="0" dirty="0" smtClean="0">
                <a:solidFill>
                  <a:srgbClr val="000000"/>
                </a:solidFill>
                <a:latin typeface="Times New Roman" pitchFamily="65" charset="-122"/>
                <a:ea typeface="宋体" pitchFamily="65" charset="-122"/>
              </a:rPr>
              <a:t>手册。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我高三了,生活忙乱而拥挤。爸那悠闲的生活状态时常让我莫名地恼火。那次,爸陪我去北京</a:t>
            </a:r>
            <a:r>
              <a:t/>
            </a:r>
            <a:br/>
            <a:r>
              <a:rPr lang="zh-CN" altLang="en-US" sz="1530" kern="0" dirty="0" smtClean="0">
                <a:solidFill>
                  <a:srgbClr val="000000"/>
                </a:solidFill>
                <a:latin typeface="Times New Roman" pitchFamily="65" charset="-122"/>
                <a:ea typeface="宋体" pitchFamily="65" charset="-122"/>
              </a:rPr>
              <a:t>参加自主招生考试。考场外全是人,我突然觉得胸口堵得慌,觉得处于众多考生中的自己如一</a:t>
            </a:r>
            <a:r>
              <a:t/>
            </a:r>
            <a:br/>
            <a:r>
              <a:rPr lang="zh-CN" altLang="en-US" sz="1530" kern="0" dirty="0" smtClean="0">
                <a:solidFill>
                  <a:srgbClr val="000000"/>
                </a:solidFill>
                <a:latin typeface="Times New Roman" pitchFamily="65" charset="-122"/>
                <a:ea typeface="宋体" pitchFamily="65" charset="-122"/>
              </a:rPr>
              <a:t>草芥,会被淘汰。我习惯性地喝口可乐想掩饰紧张的情绪。爸却递过来一瓶矿泉水:“喝口白</a:t>
            </a:r>
            <a:r>
              <a:t/>
            </a:r>
            <a:br/>
            <a:r>
              <a:rPr lang="zh-CN" altLang="en-US" sz="1530" kern="0" dirty="0" smtClean="0">
                <a:solidFill>
                  <a:srgbClr val="000000"/>
                </a:solidFill>
                <a:latin typeface="Times New Roman" pitchFamily="65" charset="-122"/>
                <a:ea typeface="宋体" pitchFamily="65" charset="-122"/>
              </a:rPr>
              <a:t>水吧,细品起来,白水自有白水的甘甜。”我定了定,接过水来。“丫头,人要活得自在,这水能</a:t>
            </a:r>
            <a:r>
              <a:t/>
            </a:r>
            <a:br/>
            <a:r>
              <a:rPr lang="zh-CN" altLang="en-US" sz="1530" kern="0" dirty="0" smtClean="0">
                <a:solidFill>
                  <a:srgbClr val="000000"/>
                </a:solidFill>
                <a:latin typeface="Times New Roman" pitchFamily="65" charset="-122"/>
                <a:ea typeface="宋体" pitchFamily="65" charset="-122"/>
              </a:rPr>
              <a:t>融万物啊。”我捏捏那绿色的瓶子,将那火红包装的可乐扔进了垃圾桶。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我渐渐懂得了爸那颗绿色的心,不那么功利,不那么拥挤,留出好大一片,分给绿色的天空。他</a:t>
            </a:r>
            <a:r>
              <a:t/>
            </a:r>
            <a:br/>
            <a:r>
              <a:rPr lang="zh-CN" altLang="en-US" sz="1530" kern="0" dirty="0" smtClean="0">
                <a:solidFill>
                  <a:srgbClr val="000000"/>
                </a:solidFill>
                <a:latin typeface="Times New Roman" pitchFamily="65" charset="-122"/>
                <a:ea typeface="宋体" pitchFamily="65" charset="-122"/>
              </a:rPr>
              <a:t>那份悠然淡泊,也引导着我,使我平静地面对紧张的高三生活。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回首望去,悠悠夏阳中,与爸在一起的点点滴滴,竟透着淡淡的绿色</a:t>
            </a:r>
            <a:r>
              <a:rPr lang="zh-CN" altLang="en-US" sz="1530" kern="0" dirty="0" smtClean="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爸呢?厨房里呢。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我觉得我爸洗碗的样子特迷人。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用“女儿”的视角来描写“老爸”,别具一番情趣。作者把这位胸无大志、也不想</a:t>
            </a:r>
            <a:r>
              <a:rPr dirty="0"/>
              <a:t/>
            </a:r>
            <a:br>
              <a:rPr dirty="0"/>
            </a:br>
            <a:r>
              <a:rPr lang="zh-CN" altLang="en-US" sz="1530" kern="0" dirty="0" smtClean="0">
                <a:solidFill>
                  <a:srgbClr val="000000"/>
                </a:solidFill>
                <a:latin typeface="Times New Roman" pitchFamily="65" charset="-122"/>
                <a:ea typeface="宋体" pitchFamily="65" charset="-122"/>
              </a:rPr>
              <a:t>有大志却活得有滋有味的父亲写活了,让你发笑,让你凝眸,让你反照自己。原来,人一旦豁达</a:t>
            </a:r>
            <a:r>
              <a:rPr dirty="0"/>
              <a:t/>
            </a:r>
            <a:br>
              <a:rPr dirty="0"/>
            </a:br>
            <a:r>
              <a:rPr lang="zh-CN" altLang="en-US" sz="1530" kern="0" dirty="0" smtClean="0">
                <a:solidFill>
                  <a:srgbClr val="000000"/>
                </a:solidFill>
                <a:latin typeface="Times New Roman" pitchFamily="65" charset="-122"/>
                <a:ea typeface="宋体" pitchFamily="65" charset="-122"/>
              </a:rPr>
              <a:t>了,就能够平静地、大气吞吐地对待荣辱、沉浮、成败、生死等。这种人,得天地之正气,他们</a:t>
            </a:r>
            <a:r>
              <a:rPr dirty="0"/>
              <a:t/>
            </a:r>
            <a:br>
              <a:rPr dirty="0"/>
            </a:br>
            <a:r>
              <a:rPr lang="zh-CN" altLang="en-US" sz="1530" kern="0" dirty="0" smtClean="0">
                <a:solidFill>
                  <a:srgbClr val="000000"/>
                </a:solidFill>
                <a:latin typeface="Times New Roman" pitchFamily="65" charset="-122"/>
                <a:ea typeface="宋体" pitchFamily="65" charset="-122"/>
              </a:rPr>
              <a:t>的精神、意念和行为可用“绿色”来隐喻。全文夹叙夹议,以叙为主,十分注重传神的细节描</a:t>
            </a:r>
            <a:r>
              <a:rPr dirty="0"/>
              <a:t/>
            </a:r>
            <a:br>
              <a:rPr dirty="0"/>
            </a:br>
            <a:r>
              <a:rPr lang="zh-CN" altLang="en-US" sz="1530" kern="0" dirty="0" smtClean="0">
                <a:solidFill>
                  <a:srgbClr val="000000"/>
                </a:solidFill>
                <a:latin typeface="Times New Roman" pitchFamily="65" charset="-122"/>
                <a:ea typeface="宋体" pitchFamily="65" charset="-122"/>
              </a:rPr>
              <a:t>写,故读来如沐春风。结尾处,“我爸洗碗的样子特迷人”,飞来之笔,特有情韵。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6.(2009</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作文。</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时尚表现为服饰、语言、文艺等方面的新奇事物在一定时期内的模仿和流传。各种时尚层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出不穷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其间美与丑、雅与俗、好与坏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交错杂陈。创新与模仿永不停息地互动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有些时尚如过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眼云烟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有些时尚会沉淀为经典。</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请以“品味时尚”为题写一篇不少于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角度自选</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立意自定</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除诗歌外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文体自选。</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首先要认真审题。一是“品味”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从记叙文的写作角度来说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可以理解为“体</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验、感悟”;从议论文的写作角度来说,可以理解为“体会、品评”。二是“时尚”,指当时的</a:t>
            </a:r>
            <a:r>
              <a:rPr dirty="0"/>
              <a:t/>
            </a:r>
            <a:br>
              <a:rPr dirty="0"/>
            </a:br>
            <a:r>
              <a:rPr lang="zh-CN" altLang="en-US" sz="1530" kern="0" dirty="0" smtClean="0">
                <a:solidFill>
                  <a:srgbClr val="000000"/>
                </a:solidFill>
                <a:latin typeface="Times New Roman" pitchFamily="65" charset="-122"/>
                <a:ea typeface="宋体" pitchFamily="65" charset="-122"/>
              </a:rPr>
              <a:t>或者时兴的风尚,其特征应该体现在“审美”“创意”“时兴”“有人认同和追求”这四个</a:t>
            </a:r>
            <a:r>
              <a:rPr dirty="0"/>
              <a:t/>
            </a:r>
            <a:br>
              <a:rPr dirty="0"/>
            </a:br>
            <a:r>
              <a:rPr lang="zh-CN" altLang="en-US" sz="1530" kern="0" dirty="0" smtClean="0">
                <a:solidFill>
                  <a:srgbClr val="000000"/>
                </a:solidFill>
                <a:latin typeface="Times New Roman" pitchFamily="65" charset="-122"/>
                <a:ea typeface="宋体" pitchFamily="65" charset="-122"/>
              </a:rPr>
              <a:t>方面。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从操作层面上看,如果写记叙文,既要突出记叙的价值或意义,也要突出品味的“过程”,这样</a:t>
            </a:r>
            <a:r>
              <a:rPr dirty="0"/>
              <a:t/>
            </a:r>
            <a:br>
              <a:rPr dirty="0"/>
            </a:br>
            <a:r>
              <a:rPr lang="zh-CN" altLang="en-US" sz="1530" kern="0" dirty="0" smtClean="0">
                <a:solidFill>
                  <a:srgbClr val="000000"/>
                </a:solidFill>
                <a:latin typeface="Times New Roman" pitchFamily="65" charset="-122"/>
                <a:ea typeface="宋体" pitchFamily="65" charset="-122"/>
              </a:rPr>
              <a:t>才能体现对时尚的深刻洞察力。如果写议论文,首先要鲜明突出议论的观点,不要模棱两可,而</a:t>
            </a:r>
            <a:r>
              <a:rPr dirty="0"/>
              <a:t/>
            </a:r>
            <a:br>
              <a:rPr dirty="0"/>
            </a:br>
            <a:r>
              <a:rPr lang="zh-CN" altLang="en-US" sz="1530" kern="0" dirty="0" smtClean="0">
                <a:solidFill>
                  <a:srgbClr val="000000"/>
                </a:solidFill>
                <a:latin typeface="Times New Roman" pitchFamily="65" charset="-122"/>
                <a:ea typeface="宋体" pitchFamily="65" charset="-122"/>
              </a:rPr>
              <a:t>是抓住一面深入讨论。其次注意论证的着力点要准确到位,不能飘忽不定。此题在论证角度</a:t>
            </a:r>
            <a:r>
              <a:rPr dirty="0"/>
              <a:t/>
            </a:r>
            <a:br>
              <a:rPr dirty="0"/>
            </a:br>
            <a:r>
              <a:rPr lang="zh-CN" altLang="en-US" sz="1530" kern="0" dirty="0" smtClean="0">
                <a:solidFill>
                  <a:srgbClr val="000000"/>
                </a:solidFill>
                <a:latin typeface="Times New Roman" pitchFamily="65" charset="-122"/>
                <a:ea typeface="宋体" pitchFamily="65" charset="-122"/>
              </a:rPr>
              <a:t>上有许多突破口,具体写作应“从一而终”,切忌东拉西扯。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3.(2016</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俗话说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有话则长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无话则短。有人却说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有话则短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无话则长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别人已说的我不必再说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无话可说处我也许有话要说。有时这是个性的彰显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有时则是创新意识的闪现。</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这是一道言论类材料作文题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本题提供了一则俗语以及与这则俗语观点相反的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一种解说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并对这种解说提出了一种观点。对这样一则材料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我们该怎样选取角度呢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先仔细审读材料,找出其中所蕴含的可供选择的角度。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材料中的俗语和“有人”的观点截然相反。俗语“有话则长,无话则短”是人们对于语言的</a:t>
            </a:r>
            <a:r>
              <a:rPr dirty="0"/>
              <a:t/>
            </a:r>
            <a:br>
              <a:rPr dirty="0"/>
            </a:br>
            <a:r>
              <a:rPr lang="zh-CN" altLang="en-US" sz="1530" kern="0" dirty="0" smtClean="0">
                <a:solidFill>
                  <a:srgbClr val="000000"/>
                </a:solidFill>
                <a:latin typeface="Times New Roman" pitchFamily="65" charset="-122"/>
                <a:ea typeface="宋体" pitchFamily="65" charset="-122"/>
              </a:rPr>
              <a:t>智慧性认识,口耳相传已证明其价值。这应该是一种普遍认识,惯性思维。而“有人”则认为</a:t>
            </a:r>
            <a:r>
              <a:rPr dirty="0"/>
              <a:t/>
            </a:r>
            <a:br>
              <a:rPr dirty="0"/>
            </a:br>
            <a:r>
              <a:rPr lang="zh-CN" altLang="en-US" sz="1530" kern="0" dirty="0" smtClean="0">
                <a:solidFill>
                  <a:srgbClr val="000000"/>
                </a:solidFill>
                <a:latin typeface="Times New Roman" pitchFamily="65" charset="-122"/>
                <a:ea typeface="宋体" pitchFamily="65" charset="-122"/>
              </a:rPr>
              <a:t>“有话则短,无话则长”,这是从“别人已说的我不必再说,别人无话可说处我也许有话要说”</a:t>
            </a:r>
            <a:r>
              <a:rPr dirty="0"/>
              <a:t/>
            </a:r>
            <a:br>
              <a:rPr dirty="0"/>
            </a:br>
            <a:r>
              <a:rPr lang="zh-CN" altLang="en-US" sz="1530" kern="0" dirty="0" smtClean="0">
                <a:solidFill>
                  <a:srgbClr val="000000"/>
                </a:solidFill>
                <a:latin typeface="Times New Roman" pitchFamily="65" charset="-122"/>
                <a:ea typeface="宋体" pitchFamily="65" charset="-122"/>
              </a:rPr>
              <a:t>的角度进行阐释的。前者属于中规中矩,后者却是“个性的彰显”“创新意识的闪现”。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对这两种观点,命题人有一种偏向暗示,就是对后一种观点进行了评价。看来,命题者的导向是</a:t>
            </a:r>
            <a:r>
              <a:rPr dirty="0"/>
              <a:t/>
            </a:r>
            <a:br>
              <a:rPr dirty="0"/>
            </a:br>
            <a:r>
              <a:rPr lang="zh-CN" altLang="en-US" sz="1530" kern="0" dirty="0" smtClean="0">
                <a:solidFill>
                  <a:srgbClr val="000000"/>
                </a:solidFill>
                <a:latin typeface="Times New Roman" pitchFamily="65" charset="-122"/>
                <a:ea typeface="宋体" pitchFamily="65" charset="-122"/>
              </a:rPr>
              <a:t>希望考生能抛开俗语,从“有人”说的角度切入,重点思考对“别人已说的我不必再说,别人无</a:t>
            </a:r>
            <a:r>
              <a:rPr dirty="0"/>
              <a:t/>
            </a:r>
            <a:br>
              <a:rPr dirty="0"/>
            </a:br>
            <a:r>
              <a:rPr lang="zh-CN" altLang="en-US" sz="1530" kern="0" dirty="0" smtClean="0">
                <a:solidFill>
                  <a:srgbClr val="000000"/>
                </a:solidFill>
                <a:latin typeface="Times New Roman" pitchFamily="65" charset="-122"/>
                <a:ea typeface="宋体" pitchFamily="65" charset="-122"/>
              </a:rPr>
              <a:t>话可说处我也许有话要说”进行评价的那句“有时这是个性的彰显,有时则是创新意识的闪</a:t>
            </a:r>
            <a:r>
              <a:rPr dirty="0"/>
              <a:t/>
            </a:r>
            <a:br>
              <a:rPr dirty="0"/>
            </a:br>
            <a:r>
              <a:rPr lang="zh-CN" altLang="en-US" sz="1530" kern="0" dirty="0" smtClean="0">
                <a:solidFill>
                  <a:srgbClr val="000000"/>
                </a:solidFill>
                <a:latin typeface="Times New Roman" pitchFamily="65" charset="-122"/>
                <a:ea typeface="宋体" pitchFamily="65" charset="-122"/>
              </a:rPr>
              <a:t>现”。你对这样的评价怎么看?要做出自己的分析评价,得出自己的结论。因此,可以围绕</a:t>
            </a:r>
            <a:r>
              <a:rPr dirty="0"/>
              <a:t/>
            </a:r>
            <a:br>
              <a:rPr dirty="0"/>
            </a:br>
            <a:r>
              <a:rPr lang="zh-CN" altLang="en-US" sz="1530" kern="0" dirty="0" smtClean="0">
                <a:solidFill>
                  <a:srgbClr val="000000"/>
                </a:solidFill>
                <a:latin typeface="Times New Roman" pitchFamily="65" charset="-122"/>
                <a:ea typeface="宋体" pitchFamily="65" charset="-122"/>
              </a:rPr>
              <a:t>“有人”的观点是否彰显个性、闪现创新意识来立意。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品味时尚</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那是怎样的一种感觉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就像飞鸟划过整个头顶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就像牧童吹着那悠长的笛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就像整个山坡开满了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鲜艳的花却又迅速枯萎。我知道忧伤与寂寞又一次占领了我的心房。</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自从于偏僻的小村考到这个繁华的城市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我不止一次感到寂寞。本以为开了花就会结出硕大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本以为下过雨就会有彩虹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本以为走出小村道路就会平坦无阻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这么多的本以为蕴含着我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对未来生活的无限希冀。就像火红的铁块经现实的冷水一淬又变为了冷色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我在这个城市的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学习并不很顺利。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同学们都很好,只是我总是感觉自己像个异类。时尚的他们光鲜动人,风风火火,而我?呵,还属</a:t>
            </a:r>
            <a:r>
              <a:rPr dirty="0"/>
              <a:t/>
            </a:r>
            <a:br>
              <a:rPr dirty="0"/>
            </a:br>
            <a:r>
              <a:rPr lang="zh-CN" altLang="en-US" sz="1530" kern="0" dirty="0" smtClean="0">
                <a:solidFill>
                  <a:srgbClr val="000000"/>
                </a:solidFill>
                <a:latin typeface="Times New Roman" pitchFamily="65" charset="-122"/>
                <a:ea typeface="宋体" pitchFamily="65" charset="-122"/>
              </a:rPr>
              <a:t>于二十世纪八九十年代未经开化的呢!我开始冷静地观察着,时尚原来如此: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这里的夏天,女人比男人穿得少。同学说:“真时尚!”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这里的青年,有些人的头发颜色比家里老母鸡的羽毛还要黄。同学说:“时尚,帅!”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这里的蔬菜比村里的肉还贵,同学说:“绿色食品,时尚健康!”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呦,时尚原来如此,赶明儿回去让妈妈补丁别补了,这里有个洞才时尚呢!说这话,我心里有点酸,</a:t>
            </a:r>
            <a:r>
              <a:rPr dirty="0"/>
              <a:t/>
            </a:r>
            <a:br>
              <a:rPr dirty="0"/>
            </a:br>
            <a:r>
              <a:rPr lang="zh-CN" altLang="en-US" sz="1530" kern="0" dirty="0" smtClean="0">
                <a:solidFill>
                  <a:srgbClr val="000000"/>
                </a:solidFill>
                <a:latin typeface="Times New Roman" pitchFamily="65" charset="-122"/>
                <a:ea typeface="宋体" pitchFamily="65" charset="-122"/>
              </a:rPr>
              <a:t>同学们有些话又现了出来,什么“菜鸟”“虾米”之类的我不甚了解。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说“菜鸟”是时尚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那我告诉你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想当年我在村里上树掏鸟蛋、下河摸河蚌别提多“酷”了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可这些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都是冷暖自知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他们不屑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也只能自我消遣。每每听到他们谈论什么游戏球赛之类的</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我都静静地跑开。他们的“时尚”是他们的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我什么也没有。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也许就不该忧伤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这些时尚又与学习何干呢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即使外表老土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心灵时尚就够了。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想到这里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我又释然了。时尚不过如此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经过我细细品味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还是咱们农村好啊</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“农村生态游”已成时尚,估计我以后的穿着也就成时尚了。所以品味时尚,不必忧伤嘛。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作为一个少年,我相信未来也许是最真的、最值得追求的“时尚”吧!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如此一番,品味时尚,颇有收获。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这是一篇充满机智和才情的优秀文章。作者以“乡下人”的身份,用满含迷惑、忧</a:t>
            </a:r>
            <a:r>
              <a:rPr dirty="0"/>
              <a:t/>
            </a:r>
            <a:br>
              <a:rPr dirty="0"/>
            </a:br>
            <a:r>
              <a:rPr lang="zh-CN" altLang="en-US" sz="1530" kern="0" dirty="0" smtClean="0">
                <a:solidFill>
                  <a:srgbClr val="000000"/>
                </a:solidFill>
                <a:latin typeface="Times New Roman" pitchFamily="65" charset="-122"/>
                <a:ea typeface="宋体" pitchFamily="65" charset="-122"/>
              </a:rPr>
              <a:t>伤、自信的眼光来审视,“品味”城市中光怪陆离的“时尚”,在城市和乡村、文明与落后两</a:t>
            </a:r>
            <a:r>
              <a:rPr dirty="0"/>
              <a:t/>
            </a:r>
            <a:br>
              <a:rPr dirty="0"/>
            </a:br>
            <a:r>
              <a:rPr lang="zh-CN" altLang="en-US" sz="1530" kern="0" dirty="0" smtClean="0">
                <a:solidFill>
                  <a:srgbClr val="000000"/>
                </a:solidFill>
                <a:latin typeface="Times New Roman" pitchFamily="65" charset="-122"/>
                <a:ea typeface="宋体" pitchFamily="65" charset="-122"/>
              </a:rPr>
              <a:t>个互为参照的世界中,表达了自己对“时尚”的感觉和理解。文章语言优美纯净,排比的修辞</a:t>
            </a:r>
            <a:r>
              <a:rPr dirty="0"/>
              <a:t/>
            </a:r>
            <a:br>
              <a:rPr dirty="0"/>
            </a:br>
            <a:r>
              <a:rPr lang="zh-CN" altLang="en-US" sz="1530" kern="0" dirty="0" smtClean="0">
                <a:solidFill>
                  <a:srgbClr val="000000"/>
                </a:solidFill>
                <a:latin typeface="Times New Roman" pitchFamily="65" charset="-122"/>
                <a:ea typeface="宋体" pitchFamily="65" charset="-122"/>
              </a:rPr>
              <a:t>手法运用得比较自如。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7.(2008江苏,20)作文。(70分)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有些人只是在童年有过好奇心,有些人一生都能保持好奇心。质疑、发现、智慧、高尚、惊</a:t>
            </a:r>
            <a:r>
              <a:rPr dirty="0"/>
              <a:t/>
            </a:r>
            <a:br>
              <a:rPr dirty="0"/>
            </a:br>
            <a:r>
              <a:rPr lang="zh-CN" altLang="en-US" sz="1530" kern="0" dirty="0" smtClean="0">
                <a:solidFill>
                  <a:srgbClr val="000000"/>
                </a:solidFill>
                <a:latin typeface="Times New Roman" pitchFamily="65" charset="-122"/>
                <a:ea typeface="宋体" pitchFamily="65" charset="-122"/>
              </a:rPr>
              <a:t>喜、快乐、烦恼、平庸</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这中间的每个词都有可能像影子一样跟在好奇心的后面。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请以“好奇心”为题写一篇不少于800字的文章。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角度自选</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立意自定</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除诗歌外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文体自选。</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这个命题旨在使考生恢复对事物的感性认识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是对渐渐远去甚至失去的好奇心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的呼唤。</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“好奇”是个动词,可从三个侧面理解:一是因为未知而好奇;二是因为感知对象的新异而好</a:t>
            </a:r>
            <a:r>
              <a:rPr dirty="0"/>
              <a:t/>
            </a:r>
            <a:br>
              <a:rPr dirty="0"/>
            </a:br>
            <a:r>
              <a:rPr lang="zh-CN" altLang="en-US" sz="1530" kern="0" dirty="0" smtClean="0">
                <a:solidFill>
                  <a:srgbClr val="000000"/>
                </a:solidFill>
                <a:latin typeface="Times New Roman" pitchFamily="65" charset="-122"/>
                <a:ea typeface="宋体" pitchFamily="65" charset="-122"/>
              </a:rPr>
              <a:t>奇;三是因为探索的兴趣而对平常事好奇等。“好奇心”是个名词,是指人们求异、求趣、求</a:t>
            </a:r>
            <a:r>
              <a:rPr dirty="0"/>
              <a:t/>
            </a:r>
            <a:br>
              <a:rPr dirty="0"/>
            </a:br>
            <a:r>
              <a:rPr lang="zh-CN" altLang="en-US" sz="1530" kern="0" dirty="0" smtClean="0">
                <a:solidFill>
                  <a:srgbClr val="000000"/>
                </a:solidFill>
                <a:latin typeface="Times New Roman" pitchFamily="65" charset="-122"/>
                <a:ea typeface="宋体" pitchFamily="65" charset="-122"/>
              </a:rPr>
              <a:t>变的心理状态。它常见的特征是:与生俱来保持难,因人因时有差异,高雅低俗有优劣。但由于</a:t>
            </a:r>
            <a:r>
              <a:rPr dirty="0"/>
              <a:t/>
            </a:r>
            <a:br>
              <a:rPr dirty="0"/>
            </a:br>
            <a:r>
              <a:rPr lang="zh-CN" altLang="en-US" sz="1530" kern="0" dirty="0" smtClean="0">
                <a:solidFill>
                  <a:srgbClr val="000000"/>
                </a:solidFill>
                <a:latin typeface="Times New Roman" pitchFamily="65" charset="-122"/>
                <a:ea typeface="宋体" pitchFamily="65" charset="-122"/>
              </a:rPr>
              <a:t>前面的提示语,只要考生关注提示语中有感情倾向性的词语“只是”“都”,还有后面的八个</a:t>
            </a:r>
            <a:r>
              <a:rPr dirty="0"/>
              <a:t/>
            </a:r>
            <a:br>
              <a:rPr dirty="0"/>
            </a:br>
            <a:r>
              <a:rPr lang="zh-CN" altLang="en-US" sz="1530" kern="0" dirty="0" smtClean="0">
                <a:solidFill>
                  <a:srgbClr val="000000"/>
                </a:solidFill>
                <a:latin typeface="Times New Roman" pitchFamily="65" charset="-122"/>
                <a:ea typeface="宋体" pitchFamily="65" charset="-122"/>
              </a:rPr>
              <a:t>词“质疑”“发现”“智慧”“高尚”“惊喜”“快乐”“烦恼”“平庸”,审题并不难。</a:t>
            </a:r>
            <a:r>
              <a:rPr dirty="0"/>
              <a:t/>
            </a:r>
            <a:br>
              <a:rPr dirty="0"/>
            </a:br>
            <a:r>
              <a:rPr lang="zh-CN" altLang="en-US" sz="1530" kern="0" dirty="0" smtClean="0">
                <a:solidFill>
                  <a:srgbClr val="000000"/>
                </a:solidFill>
                <a:latin typeface="Times New Roman" pitchFamily="65" charset="-122"/>
                <a:ea typeface="宋体" pitchFamily="65" charset="-122"/>
              </a:rPr>
              <a:t>“只是”“都”说明好奇心具有不稳定特点,考生可以从如何保护、保持“好奇心”的角度</a:t>
            </a:r>
            <a:r>
              <a:rPr dirty="0"/>
              <a:t/>
            </a:r>
            <a:br>
              <a:rPr dirty="0"/>
            </a:br>
            <a:r>
              <a:rPr lang="zh-CN" altLang="en-US" sz="1530" kern="0" dirty="0" smtClean="0">
                <a:solidFill>
                  <a:srgbClr val="000000"/>
                </a:solidFill>
                <a:latin typeface="Times New Roman" pitchFamily="65" charset="-122"/>
                <a:ea typeface="宋体" pitchFamily="65" charset="-122"/>
              </a:rPr>
              <a:t>去写;而对八个关键词的充分肯定,考生也可以从“好奇心”的作用角度展开。另外,这八个词</a:t>
            </a:r>
            <a:r>
              <a:rPr dirty="0"/>
              <a:t/>
            </a:r>
            <a:br>
              <a:rPr dirty="0"/>
            </a:br>
            <a:r>
              <a:rPr lang="zh-CN" altLang="en-US" sz="1530" kern="0" dirty="0" smtClean="0">
                <a:solidFill>
                  <a:srgbClr val="000000"/>
                </a:solidFill>
                <a:latin typeface="Times New Roman" pitchFamily="65" charset="-122"/>
                <a:ea typeface="宋体" pitchFamily="65" charset="-122"/>
              </a:rPr>
              <a:t>有些是对举的,可引发辩证思考,可多角度陈述。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但提示语是把双刃剑,一方面关照了某些考生,为看不懂题意的考生打开思路;另一方面思想内</a:t>
            </a:r>
            <a:r>
              <a:rPr dirty="0"/>
              <a:t/>
            </a:r>
            <a:br>
              <a:rPr dirty="0"/>
            </a:br>
            <a:r>
              <a:rPr lang="zh-CN" altLang="en-US" sz="1530" kern="0" dirty="0" smtClean="0">
                <a:solidFill>
                  <a:srgbClr val="000000"/>
                </a:solidFill>
                <a:latin typeface="Times New Roman" pitchFamily="65" charset="-122"/>
                <a:ea typeface="宋体" pitchFamily="65" charset="-122"/>
              </a:rPr>
              <a:t>涵方面不利于拉开差距,发挥空间很小。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好奇心</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一天朋友告诉我:“好奇心害死人!”我先笑了笑,随即便默然了。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好奇心,的确“害死”了不少人呢!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纵观人类科学史,几乎每一个飞跃都伴随着杀戮。有的是残害天真而好奇的科学家,不让他们</a:t>
            </a:r>
            <a:r>
              <a:rPr dirty="0"/>
              <a:t/>
            </a:r>
            <a:br>
              <a:rPr dirty="0"/>
            </a:br>
            <a:r>
              <a:rPr lang="zh-CN" altLang="en-US" sz="1530" kern="0" dirty="0" smtClean="0">
                <a:solidFill>
                  <a:srgbClr val="000000"/>
                </a:solidFill>
                <a:latin typeface="Times New Roman" pitchFamily="65" charset="-122"/>
                <a:ea typeface="宋体" pitchFamily="65" charset="-122"/>
              </a:rPr>
              <a:t>吐露人人都可以好奇地窥探上帝的秘密这个真理。有的将真理的幼苗掐断,熄灭内心渴求的</a:t>
            </a:r>
            <a:r>
              <a:rPr dirty="0"/>
              <a:t/>
            </a:r>
            <a:br>
              <a:rPr dirty="0"/>
            </a:br>
            <a:r>
              <a:rPr lang="zh-CN" altLang="en-US" sz="1530" kern="0" dirty="0" smtClean="0">
                <a:solidFill>
                  <a:srgbClr val="000000"/>
                </a:solidFill>
                <a:latin typeface="Times New Roman" pitchFamily="65" charset="-122"/>
                <a:ea typeface="宋体" pitchFamily="65" charset="-122"/>
              </a:rPr>
              <a:t>火焰。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所以布鲁诺被烧死,女数学家索菲娅被当作女巫,爱因斯坦被视为疯子。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而好奇地探求本身便危险重重。居里夫人因为研究放射性物质而身患绝症,哥白尼晚年因观</a:t>
            </a:r>
            <a:r>
              <a:rPr dirty="0"/>
              <a:t/>
            </a:r>
            <a:br>
              <a:rPr dirty="0"/>
            </a:br>
            <a:r>
              <a:rPr lang="zh-CN" altLang="en-US" sz="1530" kern="0" dirty="0" smtClean="0">
                <a:solidFill>
                  <a:srgbClr val="000000"/>
                </a:solidFill>
                <a:latin typeface="Times New Roman" pitchFamily="65" charset="-122"/>
                <a:ea typeface="宋体" pitchFamily="65" charset="-122"/>
              </a:rPr>
              <a:t>测太阳而失明。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好奇心可真是“害人不浅”!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然而布鲁诺昂起头,索菲娅说:“我选择数学!”居里夫人高贵地合上双目,哥白尼抚摸著作封</a:t>
            </a:r>
            <a:r>
              <a:rPr dirty="0"/>
              <a:t/>
            </a:r>
            <a:br>
              <a:rPr dirty="0"/>
            </a:br>
            <a:r>
              <a:rPr lang="zh-CN" altLang="en-US" sz="1530" kern="0" dirty="0" smtClean="0">
                <a:solidFill>
                  <a:srgbClr val="000000"/>
                </a:solidFill>
                <a:latin typeface="Times New Roman" pitchFamily="65" charset="-122"/>
                <a:ea typeface="宋体" pitchFamily="65" charset="-122"/>
              </a:rPr>
              <a:t>面时泪水溢出浊眼,而科学巨人爱因斯坦眼眸清澈,他不退缩。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如果他们可以齐声回答,他们必然会说:“探索生命自然的奇迹,我只是有些好奇!”如此骄傲</a:t>
            </a:r>
            <a:r>
              <a:rPr dirty="0"/>
              <a:t/>
            </a:r>
            <a:br>
              <a:rPr dirty="0"/>
            </a:br>
            <a:r>
              <a:rPr lang="zh-CN" altLang="en-US" sz="1530" kern="0" dirty="0" smtClean="0">
                <a:solidFill>
                  <a:srgbClr val="000000"/>
                </a:solidFill>
                <a:latin typeface="Times New Roman" pitchFamily="65" charset="-122"/>
                <a:ea typeface="宋体" pitchFamily="65" charset="-122"/>
              </a:rPr>
              <a:t>自豪!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886227"/>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帕斯卡尔说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人是能够思想的芦苇。”的确</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会思考是人类的高贵之处</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而好奇心正是思考的</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原动力。“我们是谁</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我们从何而来</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又到哪里去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每每思考这些问题</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我仿佛置身于无限的</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漩涡之中</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感到不可知而答案又似乎无处不在。这些问题困扰了一代又一代的人们</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但毫无疑</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问的是,人类正是由此发展,由此升华。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“好奇心似乎离我们越来越远。”朋友又道,指着堆着的课本、试卷叹气。我凝视那塘边嬉</a:t>
            </a:r>
            <a:r>
              <a:rPr sz="1500" dirty="0"/>
              <a:t/>
            </a:r>
            <a:br>
              <a:rPr sz="1500" dirty="0"/>
            </a:br>
            <a:r>
              <a:rPr lang="zh-CN" altLang="en-US" sz="1500" kern="0" dirty="0" smtClean="0">
                <a:solidFill>
                  <a:srgbClr val="000000"/>
                </a:solidFill>
                <a:latin typeface="Times New Roman" pitchFamily="65" charset="-122"/>
                <a:ea typeface="宋体" pitchFamily="65" charset="-122"/>
              </a:rPr>
              <a:t>闹的孩童,不禁有些惆怅。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随着成长,人似乎对这个社会越来越熟悉,我们习惯了天是蓝的,月亮会圆会缺,电视这个黑匣</a:t>
            </a:r>
            <a:r>
              <a:rPr sz="1500" dirty="0"/>
              <a:t/>
            </a:r>
            <a:br>
              <a:rPr sz="1500" dirty="0"/>
            </a:br>
            <a:r>
              <a:rPr lang="zh-CN" altLang="en-US" sz="1500" kern="0" dirty="0" smtClean="0">
                <a:solidFill>
                  <a:srgbClr val="000000"/>
                </a:solidFill>
                <a:latin typeface="Times New Roman" pitchFamily="65" charset="-122"/>
                <a:ea typeface="宋体" pitchFamily="65" charset="-122"/>
              </a:rPr>
              <a:t>子却会唱会跳,母亲的白发会越来越多。而网络更告诉我们,你想知道的,我们都有。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《苏菲的世界》中艾伯特对苏菲说:“当人们安于沉睡在兔毛中时,哲学家总是攀在兔毛顶端,</a:t>
            </a:r>
            <a:r>
              <a:rPr sz="1500" dirty="0"/>
              <a:t/>
            </a:r>
            <a:br>
              <a:rPr sz="1500" dirty="0"/>
            </a:br>
            <a:r>
              <a:rPr lang="zh-CN" altLang="en-US" sz="1500" kern="0" dirty="0" smtClean="0">
                <a:solidFill>
                  <a:srgbClr val="000000"/>
                </a:solidFill>
                <a:latin typeface="Times New Roman" pitchFamily="65" charset="-122"/>
                <a:ea typeface="宋体" pitchFamily="65" charset="-122"/>
              </a:rPr>
              <a:t>向下大喊:‘你们快看!’而人们只是一笑:‘这群捣蛋鬼!’。”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“那你呢?朋友,你会怎么做?”</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朋友从书本间抬起头,清亮的眸子闪动着光芒,她嗔怨我道:“真是个麻烦的问题,不过如果不</a:t>
            </a:r>
            <a:r>
              <a:rPr sz="1500" dirty="0"/>
              <a:t/>
            </a:r>
            <a:br>
              <a:rPr sz="1500" dirty="0"/>
            </a:br>
            <a:r>
              <a:rPr lang="zh-CN" altLang="en-US" sz="1500" kern="0" dirty="0" smtClean="0">
                <a:solidFill>
                  <a:srgbClr val="000000"/>
                </a:solidFill>
                <a:latin typeface="Times New Roman" pitchFamily="65" charset="-122"/>
                <a:ea typeface="宋体" pitchFamily="65" charset="-122"/>
              </a:rPr>
              <a:t>幸‘遇害’也许是另一种幸运呢!”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从她的眼中,我看到了坚定的眼神。把握好奇心,奉献自我!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这“害人”的好奇心!</a:t>
            </a:r>
            <a:endParaRPr lang="zh-CN" altLang="en-US" sz="1500" dirty="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[点评]　这是一篇满分作文,它以反语立论,使文章具有议论的思辨力量,充盈着激情,灵动自如。作者的举例典型深刻,寓论断于叙述之中,并饶有意蕴,体现出超强的控驭能力和深厚的文学素养。</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26731"/>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1.(2018常州一模,21)根据以下材料,选取角度,自拟题目,写一篇不少于800字的文章;文体不限,</a:t>
            </a:r>
            <a:r>
              <a:rPr dirty="0"/>
              <a:t/>
            </a:r>
            <a:br>
              <a:rPr dirty="0"/>
            </a:br>
            <a:r>
              <a:rPr lang="zh-CN" altLang="en-US" sz="1530" kern="0" dirty="0" smtClean="0">
                <a:solidFill>
                  <a:srgbClr val="000000"/>
                </a:solidFill>
                <a:latin typeface="Times New Roman" pitchFamily="65" charset="-122"/>
                <a:ea typeface="宋体" pitchFamily="65" charset="-122"/>
              </a:rPr>
              <a:t>诗歌除外。(70分)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为了看到阳光,我们来到世上。为了成为阳光,我们存于世上。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这是一道新材料作文题。首先解读材料,所给材料化用名言“为了看看阳光,我</a:t>
            </a:r>
            <a:r>
              <a:rPr dirty="0"/>
              <a:t/>
            </a:r>
            <a:br>
              <a:rPr dirty="0"/>
            </a:br>
            <a:r>
              <a:rPr lang="zh-CN" altLang="en-US" sz="1530" kern="0" dirty="0" smtClean="0">
                <a:solidFill>
                  <a:srgbClr val="000000"/>
                </a:solidFill>
                <a:latin typeface="Times New Roman" pitchFamily="65" charset="-122"/>
                <a:ea typeface="宋体" pitchFamily="65" charset="-122"/>
              </a:rPr>
              <a:t>来到世上。为了成为阳光,我祈祷世上”,这是巴尔蒙特的话。本题中的材料分成两个部分,一</a:t>
            </a:r>
            <a:r>
              <a:rPr dirty="0"/>
              <a:t/>
            </a:r>
            <a:br>
              <a:rPr dirty="0"/>
            </a:br>
            <a:r>
              <a:rPr lang="zh-CN" altLang="en-US" sz="1530" kern="0" dirty="0" smtClean="0">
                <a:solidFill>
                  <a:srgbClr val="000000"/>
                </a:solidFill>
                <a:latin typeface="Times New Roman" pitchFamily="65" charset="-122"/>
                <a:ea typeface="宋体" pitchFamily="65" charset="-122"/>
              </a:rPr>
              <a:t>是“为了看到阳光,我们来到世上”,二是“为了成为阳光,我们存于世上”,而两句话中都出</a:t>
            </a:r>
            <a:r>
              <a:rPr dirty="0"/>
              <a:t/>
            </a:r>
            <a:br>
              <a:rPr dirty="0"/>
            </a:br>
            <a:r>
              <a:rPr lang="zh-CN" altLang="en-US" sz="1530" kern="0" dirty="0" smtClean="0">
                <a:solidFill>
                  <a:srgbClr val="000000"/>
                </a:solidFill>
                <a:latin typeface="Times New Roman" pitchFamily="65" charset="-122"/>
                <a:ea typeface="宋体" pitchFamily="65" charset="-122"/>
              </a:rPr>
              <a:t>现了“阳光”一词,故应先理解“阳光”的意思。“阳光”既是自然资源,又是文明和精神的</a:t>
            </a:r>
            <a:r>
              <a:rPr dirty="0"/>
              <a:t/>
            </a:r>
            <a:br>
              <a:rPr dirty="0"/>
            </a:br>
            <a:r>
              <a:rPr lang="zh-CN" altLang="en-US" sz="1530" kern="0" dirty="0" smtClean="0">
                <a:solidFill>
                  <a:srgbClr val="000000"/>
                </a:solidFill>
                <a:latin typeface="Times New Roman" pitchFamily="65" charset="-122"/>
                <a:ea typeface="宋体" pitchFamily="65" charset="-122"/>
              </a:rPr>
              <a:t>象征,它象征关怀,象征温情,象征奉献,象征幸福感,象征爱,象征力量</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前一句是从自身对</a:t>
            </a:r>
            <a:r>
              <a:rPr dirty="0"/>
              <a:t/>
            </a:r>
            <a:br>
              <a:rPr dirty="0"/>
            </a:br>
            <a:r>
              <a:rPr lang="zh-CN" altLang="en-US" sz="1530" kern="0" dirty="0" smtClean="0">
                <a:solidFill>
                  <a:srgbClr val="000000"/>
                </a:solidFill>
                <a:latin typeface="Times New Roman" pitchFamily="65" charset="-122"/>
                <a:ea typeface="宋体" pitchFamily="65" charset="-122"/>
              </a:rPr>
              <a:t>“阳光”的感受角度而言,即我们来到世上的目的是看阳光,强调阳光对自身的意义和作用。</a:t>
            </a:r>
            <a:r>
              <a:rPr dirty="0"/>
              <a:t/>
            </a:r>
            <a:br>
              <a:rPr dirty="0"/>
            </a:br>
            <a:r>
              <a:rPr lang="zh-CN" altLang="en-US" sz="1530" kern="0" dirty="0" smtClean="0">
                <a:solidFill>
                  <a:srgbClr val="000000"/>
                </a:solidFill>
                <a:latin typeface="Times New Roman" pitchFamily="65" charset="-122"/>
                <a:ea typeface="宋体" pitchFamily="65" charset="-122"/>
              </a:rPr>
              <a:t>当你得意时,阳光是幸福的奖励;当你痛苦时,阳光是开启希望的力量;当你失意时,阳光是爱的</a:t>
            </a:r>
            <a:r>
              <a:rPr dirty="0"/>
              <a:t/>
            </a:r>
            <a:br>
              <a:rPr dirty="0"/>
            </a:br>
            <a:r>
              <a:rPr lang="zh-CN" altLang="en-US" sz="1530" kern="0" dirty="0" smtClean="0">
                <a:solidFill>
                  <a:srgbClr val="000000"/>
                </a:solidFill>
                <a:latin typeface="Times New Roman" pitchFamily="65" charset="-122"/>
                <a:ea typeface="宋体" pitchFamily="65" charset="-122"/>
              </a:rPr>
              <a:t>关怀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后一句是从自己对别人的角度而言,即保护阳光,传递阳光,照亮他人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考生可以从</a:t>
            </a:r>
            <a:r>
              <a:rPr dirty="0"/>
              <a:t/>
            </a:r>
            <a:br>
              <a:rPr dirty="0"/>
            </a:br>
            <a:r>
              <a:rPr lang="zh-CN" altLang="en-US" sz="1530" kern="0" dirty="0" smtClean="0">
                <a:solidFill>
                  <a:srgbClr val="000000"/>
                </a:solidFill>
                <a:latin typeface="Times New Roman" pitchFamily="65" charset="-122"/>
                <a:ea typeface="宋体" pitchFamily="65" charset="-122"/>
              </a:rPr>
              <a:t>前一句立意,也可以从后一句立意,还可以综合前后句分析立意,如传递温暖。</a:t>
            </a:r>
            <a:endParaRPr lang="zh-CN" altLang="en-US" dirty="0"/>
          </a:p>
        </p:txBody>
      </p:sp>
      <p:grpSp>
        <p:nvGrpSpPr>
          <p:cNvPr id="3" name="组合 7"/>
          <p:cNvGrpSpPr/>
          <p:nvPr/>
        </p:nvGrpSpPr>
        <p:grpSpPr>
          <a:xfrm>
            <a:off x="3295650"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84454"/>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每题建议用时40分钟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474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[参考立意]　剪一缕阳光照心窗;让心灵洒满阳光;走进阳光;照亮他人;感受阳光;接受与付出;</a:t>
            </a:r>
            <a:r>
              <a:rPr sz="1500" dirty="0"/>
              <a:t/>
            </a:r>
            <a:br>
              <a:rPr sz="1500" dirty="0"/>
            </a:br>
            <a:r>
              <a:rPr lang="zh-CN" altLang="en-US" sz="1500" kern="0" dirty="0" smtClean="0">
                <a:solidFill>
                  <a:srgbClr val="000000"/>
                </a:solidFill>
                <a:latin typeface="Times New Roman" pitchFamily="65" charset="-122"/>
                <a:ea typeface="宋体" pitchFamily="65" charset="-122"/>
              </a:rPr>
              <a:t>获得与给予。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[例文]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成为阳光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河滨公园一旁的小路是我上学时的必经之路。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日出而往,戴月而归,这条路我每天走两遍,骑车来往,载着沉重的书包、倦怠的心和睁不开的</a:t>
            </a:r>
            <a:r>
              <a:rPr sz="1500" dirty="0"/>
              <a:t/>
            </a:r>
            <a:br>
              <a:rPr sz="1500" dirty="0"/>
            </a:br>
            <a:r>
              <a:rPr lang="zh-CN" altLang="en-US" sz="1500" kern="0" dirty="0" smtClean="0">
                <a:solidFill>
                  <a:srgbClr val="000000"/>
                </a:solidFill>
                <a:latin typeface="Times New Roman" pitchFamily="65" charset="-122"/>
                <a:ea typeface="宋体" pitchFamily="65" charset="-122"/>
              </a:rPr>
              <a:t>眼睛。路不长,可由于岁月的积淀,让我错以为它怎么走也走不完。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路旁的公园,是快速移动的一抹绿影,头顶的太阳,洒下一缕缕柔和的光,它似乎从属于我,但我</a:t>
            </a:r>
            <a:r>
              <a:rPr sz="1500" dirty="0"/>
              <a:t/>
            </a:r>
            <a:br>
              <a:rPr sz="1500" dirty="0"/>
            </a:br>
            <a:r>
              <a:rPr lang="zh-CN" altLang="en-US" sz="1500" kern="0" dirty="0" smtClean="0">
                <a:solidFill>
                  <a:srgbClr val="000000"/>
                </a:solidFill>
                <a:latin typeface="Times New Roman" pitchFamily="65" charset="-122"/>
                <a:ea typeface="宋体" pitchFamily="65" charset="-122"/>
              </a:rPr>
              <a:t>无心观赏,拥堵的道路,吆喝的行人,都为我奔波的途中平添了烦恼。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我来到世上,大概只是为了看到阳光,人世间一个又一个功利的行为使我心情沉重。于是,我穿</a:t>
            </a:r>
            <a:r>
              <a:rPr sz="1500" dirty="0"/>
              <a:t/>
            </a:r>
            <a:br>
              <a:rPr sz="1500" dirty="0"/>
            </a:br>
            <a:r>
              <a:rPr lang="zh-CN" altLang="en-US" sz="1500" kern="0" dirty="0" smtClean="0">
                <a:solidFill>
                  <a:srgbClr val="000000"/>
                </a:solidFill>
                <a:latin typeface="Times New Roman" pitchFamily="65" charset="-122"/>
                <a:ea typeface="宋体" pitchFamily="65" charset="-122"/>
              </a:rPr>
              <a:t>插进公园,一路往家的方向驶去,不是为了赏景,大概只是为了回避一路的车马喧嚣。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公园里,我依旧无法摆脱紊乱的心绪,它像无形的、腐朽的藤蔓,在人心坎间纠缠羁绊,肉眼看</a:t>
            </a:r>
            <a:r>
              <a:rPr sz="1500" dirty="0"/>
              <a:t/>
            </a:r>
            <a:br>
              <a:rPr sz="1500" dirty="0"/>
            </a:br>
            <a:r>
              <a:rPr lang="zh-CN" altLang="en-US" sz="1500" kern="0" dirty="0" smtClean="0">
                <a:solidFill>
                  <a:srgbClr val="000000"/>
                </a:solidFill>
                <a:latin typeface="Times New Roman" pitchFamily="65" charset="-122"/>
                <a:ea typeface="宋体" pitchFamily="65" charset="-122"/>
              </a:rPr>
              <a:t>不见的小虫纷飞成群,蝉鸣声使空气沸腾,使人狂躁,而秋冬之季,遍地的枝条和枯烂卷曲的梧桐叶,将人拉入生死悖论的深渊,苍茫中弥漫着绝望的气息。我叹我的苦,叹一路经历的都是闹剧。</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后来,一次放学路上,独自经过河畔,四周一片寂静,我停步坐下,在风乍起的一刻,我发现月光竟</a:t>
            </a:r>
            <a:r>
              <a:rPr dirty="0"/>
              <a:t/>
            </a:r>
            <a:br>
              <a:rPr dirty="0"/>
            </a:br>
            <a:r>
              <a:rPr lang="zh-CN" altLang="en-US" sz="1530" kern="0" dirty="0" smtClean="0">
                <a:solidFill>
                  <a:srgbClr val="000000"/>
                </a:solidFill>
                <a:latin typeface="Times New Roman" pitchFamily="65" charset="-122"/>
                <a:ea typeface="宋体" pitchFamily="65" charset="-122"/>
              </a:rPr>
              <a:t>如此轻盈。这条路又是另一番模样,路灯柔和,风很轻,月很清,没有汽车和行人,河面波光跃金,</a:t>
            </a:r>
            <a:r>
              <a:rPr dirty="0"/>
              <a:t/>
            </a:r>
            <a:br>
              <a:rPr dirty="0"/>
            </a:br>
            <a:r>
              <a:rPr lang="zh-CN" altLang="en-US" sz="1530" kern="0" dirty="0" smtClean="0">
                <a:solidFill>
                  <a:srgbClr val="000000"/>
                </a:solidFill>
                <a:latin typeface="Times New Roman" pitchFamily="65" charset="-122"/>
                <a:ea typeface="宋体" pitchFamily="65" charset="-122"/>
              </a:rPr>
              <a:t>朦胧中我看不见树叶的颜色,看不见轩廊的古风古香,眼里只有这一片月光勾勒丘坡的景色,但</a:t>
            </a:r>
            <a:r>
              <a:rPr dirty="0"/>
              <a:t/>
            </a:r>
            <a:br>
              <a:rPr dirty="0"/>
            </a:br>
            <a:r>
              <a:rPr lang="zh-CN" altLang="en-US" sz="1530" kern="0" dirty="0" smtClean="0">
                <a:solidFill>
                  <a:srgbClr val="000000"/>
                </a:solidFill>
                <a:latin typeface="Times New Roman" pitchFamily="65" charset="-122"/>
                <a:ea typeface="宋体" pitchFamily="65" charset="-122"/>
              </a:rPr>
              <a:t>我知道这是无以复加的美,就在此刻,我感受到古人所言的意境。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偶然想起巴尔蒙特的诗:“我来到这个世界为的是看太阳,而一旦天光熄灭,我也仍将歌唱</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我要歌颂太阳,直到人生的最后时光。”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生存的意义大概也正如此,同一条路,此刻给我最深切最宁静的感受,正因为此时此刻,我像喜</a:t>
            </a:r>
            <a:r>
              <a:rPr dirty="0"/>
              <a:t/>
            </a:r>
            <a:br>
              <a:rPr dirty="0"/>
            </a:br>
            <a:r>
              <a:rPr lang="zh-CN" altLang="en-US" sz="1530" kern="0" dirty="0" smtClean="0">
                <a:solidFill>
                  <a:srgbClr val="000000"/>
                </a:solidFill>
                <a:latin typeface="Times New Roman" pitchFamily="65" charset="-122"/>
                <a:ea typeface="宋体" pitchFamily="65" charset="-122"/>
              </a:rPr>
              <a:t>马拉雅山上朝圣的喇嘛,用身体丈量大地,在六字真言的呢喃里,用信仰和灵魂铺平一路坎坷,</a:t>
            </a:r>
            <a:r>
              <a:rPr dirty="0"/>
              <a:t/>
            </a:r>
            <a:br>
              <a:rPr dirty="0"/>
            </a:br>
            <a:r>
              <a:rPr lang="zh-CN" altLang="en-US" sz="1530" kern="0" dirty="0" smtClean="0">
                <a:solidFill>
                  <a:srgbClr val="000000"/>
                </a:solidFill>
                <a:latin typeface="Times New Roman" pitchFamily="65" charset="-122"/>
                <a:ea typeface="宋体" pitchFamily="65" charset="-122"/>
              </a:rPr>
              <a:t>宁静与超然给世界镀上一层圣光,我心里的阴霾被阳光驱散了。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当自己背负太多,内心压抑无法呼吸,思维不畅无法发散,一切的一切,都是心中惦念的功利,逼</a:t>
            </a:r>
            <a:r>
              <a:rPr dirty="0"/>
              <a:t/>
            </a:r>
            <a:br>
              <a:rPr dirty="0"/>
            </a:br>
            <a:r>
              <a:rPr lang="zh-CN" altLang="en-US" sz="1530" kern="0" dirty="0" smtClean="0">
                <a:solidFill>
                  <a:srgbClr val="000000"/>
                </a:solidFill>
                <a:latin typeface="Times New Roman" pitchFamily="65" charset="-122"/>
                <a:ea typeface="宋体" pitchFamily="65" charset="-122"/>
              </a:rPr>
              <a:t>仄的生活,令人窒息的躁动,那样的我们只是为了存在,只能单单见到阳光,苟安生活。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但这不是存在的意义,因为内心一切的经营都是在塑造一只眼睛,它决定我们的视界是什么颜</a:t>
            </a:r>
            <a:r>
              <a:rPr dirty="0"/>
              <a:t/>
            </a:r>
            <a:br>
              <a:rPr dirty="0"/>
            </a:br>
            <a:r>
              <a:rPr lang="zh-CN" altLang="en-US" sz="1530" kern="0" dirty="0" smtClean="0">
                <a:solidFill>
                  <a:srgbClr val="000000"/>
                </a:solidFill>
                <a:latin typeface="Times New Roman" pitchFamily="65" charset="-122"/>
                <a:ea typeface="宋体" pitchFamily="65" charset="-122"/>
              </a:rPr>
              <a:t>色,决定我们在看到阳光的同时,也需要传递阳光,舍弃小我,放眼身边的方寸天地,将美好的心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情、阳光的温度散布在天空下,这样我们的心海才不会枯涸,不会狭隘,我们才会成为更好的自</a:t>
            </a:r>
            <a:r>
              <a:rPr dirty="0"/>
              <a:t/>
            </a:r>
            <a:br>
              <a:rPr dirty="0"/>
            </a:br>
            <a:r>
              <a:rPr lang="zh-CN" altLang="en-US" sz="1530" kern="0" dirty="0" smtClean="0">
                <a:solidFill>
                  <a:srgbClr val="000000"/>
                </a:solidFill>
                <a:latin typeface="Times New Roman" pitchFamily="65" charset="-122"/>
                <a:ea typeface="宋体" pitchFamily="65" charset="-122"/>
              </a:rPr>
              <a:t>己,更好地体悟生活的美好,更好地奉献于世。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为了看到阳光,我们来到世上。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为了成为阳光,我们存于世上。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考生通过散文的形式,感性地讲述了自己的心路历程。由烦躁到安宁,由功利到释怀,</a:t>
            </a:r>
            <a:r>
              <a:rPr dirty="0"/>
              <a:t/>
            </a:r>
            <a:br>
              <a:rPr dirty="0"/>
            </a:br>
            <a:r>
              <a:rPr lang="zh-CN" altLang="en-US" sz="1530" kern="0" dirty="0" smtClean="0">
                <a:solidFill>
                  <a:srgbClr val="000000"/>
                </a:solidFill>
                <a:latin typeface="Times New Roman" pitchFamily="65" charset="-122"/>
                <a:ea typeface="宋体" pitchFamily="65" charset="-122"/>
              </a:rPr>
              <a:t>由索取到付出,总之蜕变成为一个积极向上、阳光开朗的少年,这是人生的历练,也是生命的过</a:t>
            </a:r>
            <a:r>
              <a:rPr dirty="0"/>
              <a:t/>
            </a:r>
            <a:br>
              <a:rPr dirty="0"/>
            </a:br>
            <a:r>
              <a:rPr lang="zh-CN" altLang="en-US" sz="1530" kern="0" dirty="0" smtClean="0">
                <a:solidFill>
                  <a:srgbClr val="000000"/>
                </a:solidFill>
                <a:latin typeface="Times New Roman" pitchFamily="65" charset="-122"/>
                <a:ea typeface="宋体" pitchFamily="65" charset="-122"/>
              </a:rPr>
              <a:t>程。在作者细腻的笔尖,读者感受到了一名阳光少年经过生活的洗礼之后的成熟模样,懂得了</a:t>
            </a:r>
            <a:r>
              <a:rPr dirty="0"/>
              <a:t/>
            </a:r>
            <a:br>
              <a:rPr dirty="0"/>
            </a:br>
            <a:r>
              <a:rPr lang="zh-CN" altLang="en-US" sz="1530" kern="0" dirty="0" smtClean="0">
                <a:solidFill>
                  <a:srgbClr val="000000"/>
                </a:solidFill>
                <a:latin typeface="Times New Roman" pitchFamily="65" charset="-122"/>
                <a:ea typeface="宋体" pitchFamily="65" charset="-122"/>
              </a:rPr>
              <a:t>爱、温暖,更懂得了如何传递正能量,读来令人鼓舞万分。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2.(2018</a:t>
            </a:r>
            <a:r>
              <a:rPr lang="zh-CN" altLang="en-US" sz="1530" kern="0" dirty="0" smtClean="0">
                <a:solidFill>
                  <a:srgbClr val="000000"/>
                </a:solidFill>
                <a:latin typeface="Times New Roman" pitchFamily="65" charset="-122"/>
                <a:ea typeface="宋体" pitchFamily="65" charset="-122"/>
              </a:rPr>
              <a:t>南通一模</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“比”在生活中无处不在。比中有学问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比中有情怀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比中有智慧</a:t>
            </a:r>
            <a:r>
              <a:rPr lang="en-US" altLang="zh-CN" sz="1530" kern="0" dirty="0" smtClean="0">
                <a:solidFill>
                  <a:srgbClr val="000000"/>
                </a:solidFill>
                <a:latin typeface="黑体"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材料中的关键词是“比”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在字典里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比”的意项较多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材料中的“比”应当侧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重于“比赛”“比较”“对比”等。甚至还有同学将“比”理解为“比方”“比拟”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牵强附会。但又不能只写“比”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因为“比中有学问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比中有情怀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比中有智慧”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后面的省略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号则由考生自己去拓展,如比中有“志气”“豪气”均可,“理想”“信念”“精神”等也</a:t>
            </a:r>
            <a:r>
              <a:rPr dirty="0"/>
              <a:t/>
            </a:r>
            <a:br>
              <a:rPr dirty="0"/>
            </a:br>
            <a:r>
              <a:rPr lang="zh-CN" altLang="en-US" sz="1530" kern="0" dirty="0" smtClean="0">
                <a:solidFill>
                  <a:srgbClr val="000000"/>
                </a:solidFill>
                <a:latin typeface="Times New Roman" pitchFamily="65" charset="-122"/>
                <a:ea typeface="宋体" pitchFamily="65" charset="-122"/>
              </a:rPr>
              <a:t>可。这里的“学问”不只是“田忌赛马”。首先我们应该明白“比”的意义在哪儿,为什么</a:t>
            </a:r>
            <a:r>
              <a:rPr dirty="0"/>
              <a:t/>
            </a:r>
            <a:br>
              <a:rPr dirty="0"/>
            </a:br>
            <a:r>
              <a:rPr lang="zh-CN" altLang="en-US" sz="1530" kern="0" dirty="0" smtClean="0">
                <a:solidFill>
                  <a:srgbClr val="000000"/>
                </a:solidFill>
                <a:latin typeface="Times New Roman" pitchFamily="65" charset="-122"/>
                <a:ea typeface="宋体" pitchFamily="65" charset="-122"/>
              </a:rPr>
              <a:t>要去比;比什么,哪些应当比,哪些不能比(高手过招,比的正是修养、自觉、善良、担当这样的</a:t>
            </a:r>
            <a:r>
              <a:rPr dirty="0"/>
              <a:t/>
            </a:r>
            <a:br>
              <a:rPr dirty="0"/>
            </a:br>
            <a:r>
              <a:rPr lang="zh-CN" altLang="en-US" sz="1530" kern="0" dirty="0" smtClean="0">
                <a:solidFill>
                  <a:srgbClr val="000000"/>
                </a:solidFill>
                <a:latin typeface="Times New Roman" pitchFamily="65" charset="-122"/>
                <a:ea typeface="宋体" pitchFamily="65" charset="-122"/>
              </a:rPr>
              <a:t>心胸和境界);又怎么比;等等。“比中有情怀”,这里的“情怀”可以是对自我的超越、对他</a:t>
            </a:r>
            <a:r>
              <a:rPr dirty="0"/>
              <a:t/>
            </a:r>
            <a:br>
              <a:rPr dirty="0"/>
            </a:br>
            <a:r>
              <a:rPr lang="zh-CN" altLang="en-US" sz="1530" kern="0" dirty="0" smtClean="0">
                <a:solidFill>
                  <a:srgbClr val="000000"/>
                </a:solidFill>
                <a:latin typeface="Times New Roman" pitchFamily="65" charset="-122"/>
                <a:ea typeface="宋体" pitchFamily="65" charset="-122"/>
              </a:rPr>
              <a:t>人的关照、对家国的担当等,这是一个很好的导向,要引起我们的注意。“比中有智慧”,这</a:t>
            </a:r>
            <a:r>
              <a:rPr dirty="0"/>
              <a:t/>
            </a:r>
            <a:br>
              <a:rPr dirty="0"/>
            </a:br>
            <a:r>
              <a:rPr lang="zh-CN" altLang="en-US" sz="1530" kern="0" dirty="0" smtClean="0">
                <a:solidFill>
                  <a:srgbClr val="000000"/>
                </a:solidFill>
                <a:latin typeface="Times New Roman" pitchFamily="65" charset="-122"/>
                <a:ea typeface="宋体" pitchFamily="65" charset="-122"/>
              </a:rPr>
              <a:t>“智慧”当放眼未来,立足现实,其最高境界当为“与自己比”,唯有不断地超越自己战胜自</a:t>
            </a:r>
            <a:r>
              <a:rPr dirty="0"/>
              <a:t/>
            </a:r>
            <a:br>
              <a:rPr dirty="0"/>
            </a:br>
            <a:r>
              <a:rPr lang="zh-CN" altLang="en-US" sz="1530" kern="0" dirty="0" smtClean="0">
                <a:solidFill>
                  <a:srgbClr val="000000"/>
                </a:solidFill>
                <a:latin typeface="Times New Roman" pitchFamily="65" charset="-122"/>
                <a:ea typeface="宋体" pitchFamily="65" charset="-122"/>
              </a:rPr>
              <a:t>己,才能超越他人,《三国演义》中的王朗、周瑜之所以都没有比过诸葛亮,其实还是由于自己</a:t>
            </a:r>
            <a:r>
              <a:rPr dirty="0"/>
              <a:t/>
            </a:r>
            <a:br>
              <a:rPr dirty="0"/>
            </a:br>
            <a:r>
              <a:rPr lang="zh-CN" altLang="en-US" sz="1530" kern="0" dirty="0" smtClean="0">
                <a:solidFill>
                  <a:srgbClr val="000000"/>
                </a:solidFill>
                <a:latin typeface="Times New Roman" pitchFamily="65" charset="-122"/>
                <a:ea typeface="宋体" pitchFamily="65" charset="-122"/>
              </a:rPr>
              <a:t>的气度不够。如果在我们的立意中,能扣住其中某一个关键词深入下去,写出真情实感,此所谓</a:t>
            </a:r>
            <a:r>
              <a:rPr dirty="0"/>
              <a:t/>
            </a:r>
            <a:br>
              <a:rPr dirty="0"/>
            </a:br>
            <a:r>
              <a:rPr lang="zh-CN" altLang="en-US" sz="1530" kern="0" dirty="0" smtClean="0">
                <a:solidFill>
                  <a:srgbClr val="000000"/>
                </a:solidFill>
                <a:latin typeface="Times New Roman" pitchFamily="65" charset="-122"/>
                <a:ea typeface="宋体" pitchFamily="65" charset="-122"/>
              </a:rPr>
              <a:t>善之善者也。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如此说来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便可以有三种不同方向的立意了。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第一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认为这样的观点是正确的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论证或说明“别人已说的我不必再说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别人无话可说处我也许</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有话要说”确实是彰显个性、闪现创新意识的体现。</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第二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认为这种观点不合逻辑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明明有话可说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你却偏偏不说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别人无话说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你却有话要说。世间</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很多不屑说,是因为蔑视对方;世间很多自说自话,是因为自大,独霸了话语权。这本就荒谬无</a:t>
            </a:r>
            <a:r>
              <a:rPr dirty="0"/>
              <a:t/>
            </a:r>
            <a:br>
              <a:rPr dirty="0"/>
            </a:br>
            <a:r>
              <a:rPr lang="zh-CN" altLang="en-US" sz="1530" kern="0" dirty="0" smtClean="0">
                <a:solidFill>
                  <a:srgbClr val="000000"/>
                </a:solidFill>
                <a:latin typeface="Times New Roman" pitchFamily="65" charset="-122"/>
                <a:ea typeface="宋体" pitchFamily="65" charset="-122"/>
              </a:rPr>
              <a:t>理,怎能说是彰显个性、闪现创新意识呢?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第三,跳出非此即彼的惯性思维看问题。对“有时这是个性的彰显,有时则是创新意识的闪</a:t>
            </a:r>
            <a:r>
              <a:rPr dirty="0"/>
              <a:t/>
            </a:r>
            <a:br>
              <a:rPr dirty="0"/>
            </a:br>
            <a:r>
              <a:rPr lang="zh-CN" altLang="en-US" sz="1530" kern="0" dirty="0" smtClean="0">
                <a:solidFill>
                  <a:srgbClr val="000000"/>
                </a:solidFill>
                <a:latin typeface="Times New Roman" pitchFamily="65" charset="-122"/>
                <a:ea typeface="宋体" pitchFamily="65" charset="-122"/>
              </a:rPr>
              <a:t>现”一句话,要根据具体情况,区别对待。命题人在题目中也暗含了这种意思,加了一个“有</a:t>
            </a:r>
            <a:r>
              <a:rPr dirty="0"/>
              <a:t/>
            </a:r>
            <a:br>
              <a:rPr dirty="0"/>
            </a:br>
            <a:r>
              <a:rPr lang="zh-CN" altLang="en-US" sz="1530" kern="0" dirty="0" smtClean="0">
                <a:solidFill>
                  <a:srgbClr val="000000"/>
                </a:solidFill>
                <a:latin typeface="Times New Roman" pitchFamily="65" charset="-122"/>
                <a:ea typeface="宋体" pitchFamily="65" charset="-122"/>
              </a:rPr>
              <a:t>时”进行限制,即暗含了不同情况,区别对待的意思。要看在什么情况下,要说的是什么话。有</a:t>
            </a:r>
            <a:r>
              <a:rPr dirty="0"/>
              <a:t/>
            </a:r>
            <a:br>
              <a:rPr dirty="0"/>
            </a:br>
            <a:r>
              <a:rPr lang="zh-CN" altLang="en-US" sz="1530" kern="0" dirty="0" smtClean="0">
                <a:solidFill>
                  <a:srgbClr val="000000"/>
                </a:solidFill>
                <a:latin typeface="Times New Roman" pitchFamily="65" charset="-122"/>
                <a:ea typeface="宋体" pitchFamily="65" charset="-122"/>
              </a:rPr>
              <a:t>时,有些话不可乱说,有时,有些话又不能不说。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记叙类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①从正面叙写,彰显人的个性魅力或创新意识。②从反面以讽喻方式叙写,人云亦云,亦步亦</a:t>
            </a:r>
            <a:r>
              <a:rPr dirty="0"/>
              <a:t/>
            </a:r>
            <a:br>
              <a:rPr dirty="0"/>
            </a:br>
            <a:r>
              <a:rPr lang="zh-CN" altLang="en-US" sz="1530" kern="0" dirty="0" smtClean="0">
                <a:solidFill>
                  <a:srgbClr val="000000"/>
                </a:solidFill>
                <a:latin typeface="Times New Roman" pitchFamily="65" charset="-122"/>
                <a:ea typeface="宋体" pitchFamily="65" charset="-122"/>
              </a:rPr>
              <a:t>趋。③具体情况,具体分析,区别对待的故事。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参考立意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①比出情怀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或境界等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强调比的正向价值。②比要适度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强调怎样比。③自比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者强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强调比的对象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即和谁比。</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附虫之死</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很多人甚是钟情于“比”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由此又可以延伸出“比较”“攀比”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这种人但凡是见到方圆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几里内稍有个人,一旦露头,也不论男女或是老少,必是要急切地上前抓住对方的衣领。“头</a:t>
            </a:r>
            <a:r>
              <a:rPr dirty="0"/>
              <a:t/>
            </a:r>
            <a:br>
              <a:rPr dirty="0"/>
            </a:br>
            <a:r>
              <a:rPr lang="zh-CN" altLang="en-US" sz="1530" kern="0" dirty="0" smtClean="0">
                <a:solidFill>
                  <a:srgbClr val="000000"/>
                </a:solidFill>
                <a:latin typeface="Times New Roman" pitchFamily="65" charset="-122"/>
                <a:ea typeface="宋体" pitchFamily="65" charset="-122"/>
              </a:rPr>
              <a:t>发、衣服、皮肤</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阁下,我的可比你</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且不妨称这种人的行为为“附虫病”,这一类“君子”的目光无时无刻不凝聚在周遭,就像一</a:t>
            </a:r>
            <a:r>
              <a:rPr dirty="0"/>
              <a:t/>
            </a:r>
            <a:br>
              <a:rPr dirty="0"/>
            </a:br>
            <a:r>
              <a:rPr lang="zh-CN" altLang="en-US" sz="1530" kern="0" dirty="0" smtClean="0">
                <a:solidFill>
                  <a:srgbClr val="000000"/>
                </a:solidFill>
                <a:latin typeface="Times New Roman" pitchFamily="65" charset="-122"/>
                <a:ea typeface="宋体" pitchFamily="65" charset="-122"/>
              </a:rPr>
              <a:t>条附在他人身上的毛虫——说“寄生虫”则太过于严重,搞得被他人目光盯附的人痒痛难搔,</a:t>
            </a:r>
            <a:r>
              <a:rPr dirty="0"/>
              <a:t/>
            </a:r>
            <a:br>
              <a:rPr dirty="0"/>
            </a:br>
            <a:r>
              <a:rPr lang="zh-CN" altLang="en-US" sz="1530" kern="0" dirty="0" smtClean="0">
                <a:solidFill>
                  <a:srgbClr val="000000"/>
                </a:solidFill>
                <a:latin typeface="Times New Roman" pitchFamily="65" charset="-122"/>
                <a:ea typeface="宋体" pitchFamily="65" charset="-122"/>
              </a:rPr>
              <a:t>却又没有办法,大概这个被附着者太过于惹眼,“附虫”如飞蛾扑火般无法却步地飞至,此时再看那人,或许表面上无甚差别,但切其部分置于显微镜之下,“附虫”们早是钻入深处吮其营养了。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此类附虫病或许不是国人独患,但严格起来看的话又似乎是国人病中最严重的。恐怕从祖上</a:t>
            </a:r>
            <a:r>
              <a:rPr dirty="0"/>
              <a:t/>
            </a:r>
            <a:br>
              <a:rPr dirty="0"/>
            </a:br>
            <a:r>
              <a:rPr lang="zh-CN" altLang="en-US" sz="1530" kern="0" dirty="0" smtClean="0">
                <a:solidFill>
                  <a:srgbClr val="000000"/>
                </a:solidFill>
                <a:latin typeface="Times New Roman" pitchFamily="65" charset="-122"/>
                <a:ea typeface="宋体" pitchFamily="65" charset="-122"/>
              </a:rPr>
              <a:t>便落下了病根,近年来尤为严重。然而慢慢地想,细细地分,患者中又有所不同。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首先病的较轻的是,他们要是看见了别人的好,或是明显的不足,才念的起自己,他们往往随之</a:t>
            </a:r>
            <a:r>
              <a:rPr dirty="0"/>
              <a:t/>
            </a:r>
            <a:br>
              <a:rPr dirty="0"/>
            </a:br>
            <a:r>
              <a:rPr lang="zh-CN" altLang="en-US" sz="1530" kern="0" dirty="0" smtClean="0">
                <a:solidFill>
                  <a:srgbClr val="000000"/>
                </a:solidFill>
                <a:latin typeface="Times New Roman" pitchFamily="65" charset="-122"/>
                <a:ea typeface="宋体" pitchFamily="65" charset="-122"/>
              </a:rPr>
              <a:t>而带的是自卑,因此不主动与人相比,只等旁人吸引自己附上。更重一些的,他们可能小有些成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606627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就</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但自我的满足感还不够</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于是逢人便张头探脑</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揪住便问</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诸君</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不知您的此类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如何</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而</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将被送进重症监护室的</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怎么说呢</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譬如大家的熟人阿</a:t>
            </a:r>
            <a:r>
              <a:rPr lang="en-US" altLang="zh-CN" sz="1500" kern="0" dirty="0" smtClean="0">
                <a:solidFill>
                  <a:srgbClr val="000000"/>
                </a:solidFill>
                <a:latin typeface="Times New Roman" pitchFamily="65" charset="-122"/>
                <a:ea typeface="宋体" pitchFamily="65" charset="-122"/>
              </a:rPr>
              <a:t>Q,</a:t>
            </a:r>
            <a:r>
              <a:rPr lang="zh-CN" altLang="en-US" sz="1500" kern="0" dirty="0" smtClean="0">
                <a:solidFill>
                  <a:srgbClr val="000000"/>
                </a:solidFill>
                <a:latin typeface="Times New Roman" pitchFamily="65" charset="-122"/>
                <a:ea typeface="宋体" pitchFamily="65" charset="-122"/>
              </a:rPr>
              <a:t>病入膏肓</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与老爷比</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与和尚比</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无所不</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尽其能</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比的东西也让人大开眼界</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连孙子都比上了</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不过好在他没有孙子。可惜患病者不</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止阿Q这一位先生,最重的这一种也没有因为他而绝种,相比于前两种还有话可说有物可比,然</a:t>
            </a:r>
            <a:r>
              <a:rPr sz="1500" dirty="0"/>
              <a:t/>
            </a:r>
            <a:br>
              <a:rPr sz="1500" dirty="0"/>
            </a:br>
            <a:r>
              <a:rPr lang="zh-CN" altLang="en-US" sz="1500" kern="0" dirty="0" smtClean="0">
                <a:solidFill>
                  <a:srgbClr val="000000"/>
                </a:solidFill>
                <a:latin typeface="Times New Roman" pitchFamily="65" charset="-122"/>
                <a:ea typeface="宋体" pitchFamily="65" charset="-122"/>
              </a:rPr>
              <a:t>而这一类毫无建树却热衷于此,但凡不是个老爷或阔种,定会被唾沫星子淹死。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现在的人,与人比较的心理太强。无比较则无新建设,但比较未必会有创建,必先要与人相比之后才得以改造自己,进而改造社会、改造世界,万不可单是比较。至于阿Q那辈,却几乎毫无价值。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我们更不要借比较的阔刀,妄图削平他人,抬高自己。自己其实也不过是一条瘫软着的附虫,抽</a:t>
            </a:r>
            <a:r>
              <a:rPr sz="1500" dirty="0"/>
              <a:t/>
            </a:r>
            <a:br>
              <a:rPr sz="1500" dirty="0"/>
            </a:br>
            <a:r>
              <a:rPr lang="zh-CN" altLang="en-US" sz="1500" kern="0" dirty="0" smtClean="0">
                <a:solidFill>
                  <a:srgbClr val="000000"/>
                </a:solidFill>
                <a:latin typeface="Times New Roman" pitchFamily="65" charset="-122"/>
                <a:ea typeface="宋体" pitchFamily="65" charset="-122"/>
              </a:rPr>
              <a:t>光了他人的养分后无处龇牙,最终郁郁而死。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考生以较为辛辣的笔触讽刺了当下人们爱好“比”的行为,并将之比喻成“附虫</a:t>
            </a:r>
            <a:r>
              <a:rPr sz="1500" dirty="0"/>
              <a:t/>
            </a:r>
            <a:br>
              <a:rPr sz="1500" dirty="0"/>
            </a:br>
            <a:r>
              <a:rPr lang="zh-CN" altLang="en-US" sz="1500" kern="0" dirty="0" smtClean="0">
                <a:solidFill>
                  <a:srgbClr val="000000"/>
                </a:solidFill>
                <a:latin typeface="Times New Roman" pitchFamily="65" charset="-122"/>
                <a:ea typeface="宋体" pitchFamily="65" charset="-122"/>
              </a:rPr>
              <a:t>病”,揭示了这种病症的种种表现以及真实面目,呼吁正面、积极地进行创造性的比较,而非依</a:t>
            </a:r>
            <a:r>
              <a:rPr sz="1500" dirty="0"/>
              <a:t/>
            </a:r>
            <a:br>
              <a:rPr sz="1500" dirty="0"/>
            </a:br>
            <a:r>
              <a:rPr lang="zh-CN" altLang="en-US" sz="1500" kern="0" dirty="0" smtClean="0">
                <a:solidFill>
                  <a:srgbClr val="000000"/>
                </a:solidFill>
                <a:latin typeface="Times New Roman" pitchFamily="65" charset="-122"/>
                <a:ea typeface="宋体" pitchFamily="65" charset="-122"/>
              </a:rPr>
              <a:t>赖他人、贬低他人的虚情假意的攀比。文笔老练,笔触直击现实,杂文的犀利之风也是其脱颖</a:t>
            </a:r>
            <a:r>
              <a:rPr sz="1500" dirty="0"/>
              <a:t/>
            </a:r>
            <a:br>
              <a:rPr sz="1500" dirty="0"/>
            </a:br>
            <a:r>
              <a:rPr lang="zh-CN" altLang="en-US" sz="1500" kern="0" dirty="0" smtClean="0">
                <a:solidFill>
                  <a:srgbClr val="000000"/>
                </a:solidFill>
                <a:latin typeface="Times New Roman" pitchFamily="65" charset="-122"/>
                <a:ea typeface="宋体" pitchFamily="65" charset="-122"/>
              </a:rPr>
              <a:t>而出的原因,值得肯定褒扬。</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3.(2018苏锡常镇四市一模,20)根据下面的材料,选取角度,自拟题目,写一篇不少于800字的文</a:t>
            </a:r>
            <a:r>
              <a:rPr sz="1500" dirty="0"/>
              <a:t/>
            </a:r>
            <a:br>
              <a:rPr sz="1500" dirty="0"/>
            </a:br>
            <a:r>
              <a:rPr lang="zh-CN" altLang="en-US" sz="1500" kern="0" dirty="0" smtClean="0">
                <a:solidFill>
                  <a:srgbClr val="000000"/>
                </a:solidFill>
                <a:latin typeface="Times New Roman" pitchFamily="65" charset="-122"/>
                <a:ea typeface="宋体" pitchFamily="65" charset="-122"/>
              </a:rPr>
              <a:t>章;文体不限,诗歌除外。(70分)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有人说,生活是一面镜子,你对它笑,它就对你笑;你对它哭,它也对你哭。</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也有人说,生活未必理会你的笑或哭。</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本则材料是萨克雷的名言,采用的是多元思辨的表达形式。“有人说”的内容</a:t>
            </a:r>
            <a:r>
              <a:rPr dirty="0"/>
              <a:t/>
            </a:r>
            <a:br>
              <a:rPr dirty="0"/>
            </a:br>
            <a:r>
              <a:rPr lang="zh-CN" altLang="en-US" sz="1530" kern="0" dirty="0" smtClean="0">
                <a:solidFill>
                  <a:srgbClr val="000000"/>
                </a:solidFill>
                <a:latin typeface="Times New Roman" pitchFamily="65" charset="-122"/>
                <a:ea typeface="宋体" pitchFamily="65" charset="-122"/>
              </a:rPr>
              <a:t>由两个分句组成,其中的“笑”与“哭”是人们生活态度的形象表达,或积极乐观或消极悲观,</a:t>
            </a:r>
            <a:r>
              <a:rPr dirty="0"/>
              <a:t/>
            </a:r>
            <a:br>
              <a:rPr dirty="0"/>
            </a:br>
            <a:r>
              <a:rPr lang="zh-CN" altLang="en-US" sz="1530" kern="0" dirty="0" smtClean="0">
                <a:solidFill>
                  <a:srgbClr val="000000"/>
                </a:solidFill>
                <a:latin typeface="Times New Roman" pitchFamily="65" charset="-122"/>
                <a:ea typeface="宋体" pitchFamily="65" charset="-122"/>
              </a:rPr>
              <a:t>笑对笑,哭对哭。生活给予的笑,可以理解为物质或精神的正向回报;哭,可以理解为反向回</a:t>
            </a:r>
            <a:r>
              <a:rPr dirty="0"/>
              <a:t/>
            </a:r>
            <a:br>
              <a:rPr dirty="0"/>
            </a:br>
            <a:r>
              <a:rPr lang="zh-CN" altLang="en-US" sz="1530" kern="0" dirty="0" smtClean="0">
                <a:solidFill>
                  <a:srgbClr val="000000"/>
                </a:solidFill>
                <a:latin typeface="Times New Roman" pitchFamily="65" charset="-122"/>
                <a:ea typeface="宋体" pitchFamily="65" charset="-122"/>
              </a:rPr>
              <a:t>报。本题的核心立意就是你的生活态度决定你的生活状态。“也有人说,生活未必会理会你</a:t>
            </a:r>
            <a:r>
              <a:rPr dirty="0"/>
              <a:t/>
            </a:r>
            <a:br>
              <a:rPr dirty="0"/>
            </a:br>
            <a:r>
              <a:rPr lang="zh-CN" altLang="en-US" sz="1530" kern="0" dirty="0" smtClean="0">
                <a:solidFill>
                  <a:srgbClr val="000000"/>
                </a:solidFill>
                <a:latin typeface="Times New Roman" pitchFamily="65" charset="-122"/>
                <a:ea typeface="宋体" pitchFamily="65" charset="-122"/>
              </a:rPr>
              <a:t>的笑或哭”,是命题者针对前一句提出的,生活“未必理会”强调的是外部世界的真实,是天行</a:t>
            </a:r>
            <a:r>
              <a:rPr dirty="0"/>
              <a:t/>
            </a:r>
            <a:br>
              <a:rPr dirty="0"/>
            </a:br>
            <a:r>
              <a:rPr lang="zh-CN" altLang="en-US" sz="1530" kern="0" dirty="0" smtClean="0">
                <a:solidFill>
                  <a:srgbClr val="000000"/>
                </a:solidFill>
                <a:latin typeface="Times New Roman" pitchFamily="65" charset="-122"/>
                <a:ea typeface="宋体" pitchFamily="65" charset="-122"/>
              </a:rPr>
              <a:t>有常,或天行无常的客观规律,由此引导学生向纵深思考如何面对。考生只要能抓住以上三点</a:t>
            </a:r>
            <a:r>
              <a:rPr dirty="0"/>
              <a:t/>
            </a:r>
            <a:br>
              <a:rPr dirty="0"/>
            </a:br>
            <a:r>
              <a:rPr lang="zh-CN" altLang="en-US" sz="1530" kern="0" dirty="0" smtClean="0">
                <a:solidFill>
                  <a:srgbClr val="000000"/>
                </a:solidFill>
                <a:latin typeface="Times New Roman" pitchFamily="65" charset="-122"/>
                <a:ea typeface="宋体" pitchFamily="65" charset="-122"/>
              </a:rPr>
              <a:t>中任何一个点来写都视为切题,相对而言,能融合多个角度有重点地说清楚,说透彻一个道理更</a:t>
            </a:r>
            <a:r>
              <a:rPr dirty="0"/>
              <a:t/>
            </a:r>
            <a:br>
              <a:rPr dirty="0"/>
            </a:br>
            <a:r>
              <a:rPr lang="zh-CN" altLang="en-US" sz="1530" kern="0" dirty="0" smtClean="0">
                <a:solidFill>
                  <a:srgbClr val="000000"/>
                </a:solidFill>
                <a:latin typeface="Times New Roman" pitchFamily="65" charset="-122"/>
                <a:ea typeface="宋体" pitchFamily="65" charset="-122"/>
              </a:rPr>
              <a:t>好,不必拘泥于简单的一一对应。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与生活对峙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最喜欢舒宾的真实与不羁,他欢呼,他痛泣,他失意时佯装愉悦的轻快歌声。他在黄昏的烛焰下</a:t>
            </a:r>
            <a:r>
              <a:rPr dirty="0"/>
              <a:t/>
            </a:r>
            <a:br>
              <a:rPr dirty="0"/>
            </a:br>
            <a:r>
              <a:rPr lang="zh-CN" altLang="en-US" sz="1530" kern="0" dirty="0" smtClean="0">
                <a:solidFill>
                  <a:srgbClr val="000000"/>
                </a:solidFill>
                <a:latin typeface="Times New Roman" pitchFamily="65" charset="-122"/>
                <a:ea typeface="宋体" pitchFamily="65" charset="-122"/>
              </a:rPr>
              <a:t>蜷在床角的阴影里,独自红了眼眶。他是艺术的宠儿,他是绝代的戏子,悲喜间唯一真切的是距</a:t>
            </a:r>
            <a:r>
              <a:rPr dirty="0"/>
              <a:t/>
            </a:r>
            <a:br>
              <a:rPr dirty="0"/>
            </a:br>
            <a:r>
              <a:rPr lang="zh-CN" altLang="en-US" sz="1530" kern="0" dirty="0" smtClean="0">
                <a:solidFill>
                  <a:srgbClr val="000000"/>
                </a:solidFill>
                <a:latin typeface="Times New Roman" pitchFamily="65" charset="-122"/>
                <a:ea typeface="宋体" pitchFamily="65" charset="-122"/>
              </a:rPr>
              <a:t>离感。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那种生活,凝视无言的遥远与真实。</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他的生活是半亩方塘一鉴开,水荇浮藻交错,水面清澈倒映出这世间的光鲜,倒映出他孩子般敏</a:t>
            </a:r>
            <a:r>
              <a:rPr sz="1500" dirty="0"/>
              <a:t/>
            </a:r>
            <a:br>
              <a:rPr sz="1500" dirty="0"/>
            </a:br>
            <a:r>
              <a:rPr lang="zh-CN" altLang="en-US" sz="1500" kern="0" dirty="0" smtClean="0">
                <a:solidFill>
                  <a:srgbClr val="000000"/>
                </a:solidFill>
                <a:latin typeface="Times New Roman" pitchFamily="65" charset="-122"/>
                <a:ea typeface="宋体" pitchFamily="65" charset="-122"/>
              </a:rPr>
              <a:t>感而纤细的心思,倒映出他小心翼翼地捧出一杯水一样的生活,揣度着生活的温度。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只有在敏感脆弱到与自己产生距离感时,才会如此悲悯地去体味这种生活吧。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就像马孔多的百年兴衰,随纸页翩跹而推演,只有孤独彻骨时,才会真正看到南美如困狮般的挣</a:t>
            </a:r>
            <a:r>
              <a:rPr sz="1500" dirty="0"/>
              <a:t/>
            </a:r>
            <a:br>
              <a:rPr sz="1500" dirty="0"/>
            </a:br>
            <a:r>
              <a:rPr lang="zh-CN" altLang="en-US" sz="1500" kern="0" dirty="0" smtClean="0">
                <a:solidFill>
                  <a:srgbClr val="000000"/>
                </a:solidFill>
                <a:latin typeface="Times New Roman" pitchFamily="65" charset="-122"/>
                <a:ea typeface="宋体" pitchFamily="65" charset="-122"/>
              </a:rPr>
              <a:t>扎与号哭。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谬论一般,收获真实的方法竟是先与之保持应有的距离。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我们都会如舒宾那般,隔着悲喜的目光去面对自己的生活,就如同触及池水的冰凉与忧伤。因</a:t>
            </a:r>
            <a:r>
              <a:rPr sz="1500" dirty="0"/>
              <a:t/>
            </a:r>
            <a:br>
              <a:rPr sz="1500" dirty="0"/>
            </a:br>
            <a:r>
              <a:rPr lang="zh-CN" altLang="en-US" sz="1500" kern="0" dirty="0" smtClean="0">
                <a:solidFill>
                  <a:srgbClr val="000000"/>
                </a:solidFill>
                <a:latin typeface="Times New Roman" pitchFamily="65" charset="-122"/>
                <a:ea typeface="宋体" pitchFamily="65" charset="-122"/>
              </a:rPr>
              <a:t>为你正成为旁观者,目睹自己沉醉时所有的愚昧与执迷;你可以欢呼、痛泣,或是沉默,就像舒</a:t>
            </a:r>
            <a:r>
              <a:rPr sz="1500" dirty="0"/>
              <a:t/>
            </a:r>
            <a:br>
              <a:rPr sz="1500" dirty="0"/>
            </a:br>
            <a:r>
              <a:rPr lang="zh-CN" altLang="en-US" sz="1500" kern="0" dirty="0" smtClean="0">
                <a:solidFill>
                  <a:srgbClr val="000000"/>
                </a:solidFill>
                <a:latin typeface="Times New Roman" pitchFamily="65" charset="-122"/>
                <a:ea typeface="宋体" pitchFamily="65" charset="-122"/>
              </a:rPr>
              <a:t>宾,像生活所展现的模样。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喜欢舒宾,是因为他艺术家的敏感与真诚,更接近生活中的我们,当深夜无人时,从生活里挣扎</a:t>
            </a:r>
            <a:r>
              <a:rPr sz="1500" dirty="0"/>
              <a:t/>
            </a:r>
            <a:br>
              <a:rPr sz="1500" dirty="0"/>
            </a:br>
            <a:r>
              <a:rPr lang="zh-CN" altLang="en-US" sz="1500" kern="0" dirty="0" smtClean="0">
                <a:solidFill>
                  <a:srgbClr val="000000"/>
                </a:solidFill>
                <a:latin typeface="Times New Roman" pitchFamily="65" charset="-122"/>
                <a:ea typeface="宋体" pitchFamily="65" charset="-122"/>
              </a:rPr>
              <a:t>开来,你会发现所有的欢呼、痛泣以及肆无忌惮的沉默,其实都更接近生活自身。而那必定是</a:t>
            </a:r>
            <a:r>
              <a:rPr sz="1500" dirty="0"/>
              <a:t/>
            </a:r>
            <a:br>
              <a:rPr sz="1500" dirty="0"/>
            </a:br>
            <a:r>
              <a:rPr lang="zh-CN" altLang="en-US" sz="1500" kern="0" dirty="0" smtClean="0">
                <a:solidFill>
                  <a:srgbClr val="000000"/>
                </a:solidFill>
                <a:latin typeface="Times New Roman" pitchFamily="65" charset="-122"/>
                <a:ea typeface="宋体" pitchFamily="65" charset="-122"/>
              </a:rPr>
              <a:t>在星子微蓝、高悬于天际的时候,必定是独自蜷曲在充斥安全感的角落里才能如此安静。而</a:t>
            </a:r>
            <a:r>
              <a:rPr sz="1500" dirty="0"/>
              <a:t/>
            </a:r>
            <a:br>
              <a:rPr sz="1500" dirty="0"/>
            </a:br>
            <a:r>
              <a:rPr lang="zh-CN" altLang="en-US" sz="1500" kern="0" dirty="0" smtClean="0">
                <a:solidFill>
                  <a:srgbClr val="000000"/>
                </a:solidFill>
                <a:latin typeface="Times New Roman" pitchFamily="65" charset="-122"/>
                <a:ea typeface="宋体" pitchFamily="65" charset="-122"/>
              </a:rPr>
              <a:t>悲悯地凝视生活,才能大胆地解除生活的庇护,对其无言悲喜地审判评估。就像庭中击锤的法</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官</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隔着光阴的距离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对生活进行宣判</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满怀无限的悲悯与矛盾的冷漠。</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当我直面生活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那必定是生命的节点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是重塑自我认知的审判之时</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同时薄荷气息化作耳际的潮</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5399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湿缓缓蔓延,速溶咖啡的暖意混着浓醇与清苦,沿左颊的毛细血管溯洄而上,昏黄的烛焰摇曳在</a:t>
            </a:r>
            <a:r>
              <a:rPr sz="1500" dirty="0"/>
              <a:t/>
            </a:r>
            <a:br>
              <a:rPr sz="1500" dirty="0"/>
            </a:br>
            <a:r>
              <a:rPr lang="zh-CN" altLang="en-US" sz="1500" kern="0" dirty="0" smtClean="0">
                <a:solidFill>
                  <a:srgbClr val="000000"/>
                </a:solidFill>
                <a:latin typeface="Times New Roman" pitchFamily="65" charset="-122"/>
                <a:ea typeface="宋体" pitchFamily="65" charset="-122"/>
              </a:rPr>
              <a:t>清晨的眸子里。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个体到底要经历多少彻骨的孤寂与痛楚,才会如此清醒地认识到自我与生活的距离啊?该是如</a:t>
            </a:r>
            <a:r>
              <a:rPr sz="1500" dirty="0"/>
              <a:t/>
            </a:r>
            <a:br>
              <a:rPr sz="1500" dirty="0"/>
            </a:br>
            <a:r>
              <a:rPr lang="zh-CN" altLang="en-US" sz="1500" kern="0" dirty="0" smtClean="0">
                <a:solidFill>
                  <a:srgbClr val="000000"/>
                </a:solidFill>
                <a:latin typeface="Times New Roman" pitchFamily="65" charset="-122"/>
                <a:ea typeface="宋体" pitchFamily="65" charset="-122"/>
              </a:rPr>
              <a:t>何绝望和执着,才会去探索生活对自己的态度与悲喜呢?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每个人都有独属于自己的生活,自我才是生活的水体,去映射这世间所有的鲜亮。为何要独自</a:t>
            </a:r>
            <a:r>
              <a:rPr sz="1500" dirty="0"/>
              <a:t/>
            </a:r>
            <a:br>
              <a:rPr sz="1500" dirty="0"/>
            </a:br>
            <a:r>
              <a:rPr lang="zh-CN" altLang="en-US" sz="1500" kern="0" dirty="0" smtClean="0">
                <a:solidFill>
                  <a:srgbClr val="000000"/>
                </a:solidFill>
                <a:latin typeface="Times New Roman" pitchFamily="65" charset="-122"/>
                <a:ea typeface="宋体" pitchFamily="65" charset="-122"/>
              </a:rPr>
              <a:t>对着生活的方向去顾影自怜呢,生活自然未必理会你的悲喜与沉默,因为生活本是自我的容器</a:t>
            </a:r>
            <a:r>
              <a:rPr sz="1500" dirty="0"/>
              <a:t/>
            </a:r>
            <a:br>
              <a:rPr sz="1500" dirty="0"/>
            </a:br>
            <a:r>
              <a:rPr lang="zh-CN" altLang="en-US" sz="1500" kern="0" dirty="0" smtClean="0">
                <a:solidFill>
                  <a:srgbClr val="000000"/>
                </a:solidFill>
                <a:latin typeface="Times New Roman" pitchFamily="65" charset="-122"/>
                <a:ea typeface="宋体" pitchFamily="65" charset="-122"/>
              </a:rPr>
              <a:t>与舞台。</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但这不可或缺,并且根本不可逃避。探其根源,在于生命的拔节,总是需要清醒地去把握生命的</a:t>
            </a:r>
            <a:r>
              <a:rPr sz="1500" dirty="0"/>
              <a:t/>
            </a:r>
            <a:br>
              <a:rPr sz="1500" dirty="0"/>
            </a:br>
            <a:r>
              <a:rPr lang="zh-CN" altLang="en-US" sz="1500" kern="0" dirty="0" smtClean="0">
                <a:solidFill>
                  <a:srgbClr val="000000"/>
                </a:solidFill>
                <a:latin typeface="Times New Roman" pitchFamily="65" charset="-122"/>
                <a:ea typeface="宋体" pitchFamily="65" charset="-122"/>
              </a:rPr>
              <a:t>命脉,去审判自我的每一份情绪与波澜。</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我们每个人,都会如舒宾般攥着拳对着生活捶胸顿足,咬牙切齿地质问:我们的时代,何时真正到达?</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生命在拔着节,在这自我与生活对峙的距离里,在孩子的目光中,缓慢延伸着生存的本真。</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点评</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　文章以艺术家舒宾对待生活的态度开篇</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表达了对舒宾生活态度的赞赏以及对自我</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生命形态的反思。舒宾在与生活的对峙中</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始终保持着应有的距离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悲喜、沉默、怜悯等情绪</a:t>
            </a:r>
            <a:r>
              <a:rPr lang="en-US" altLang="zh-CN" sz="1500" kern="0" dirty="0" smtClean="0">
                <a:solidFill>
                  <a:srgbClr val="000000"/>
                </a:solidFill>
                <a:latin typeface="Times New Roman" pitchFamily="65" charset="-122"/>
                <a:ea typeface="宋体" pitchFamily="65" charset="-122"/>
              </a:rPr>
              <a:t>,</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都只是向生活的凝视</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只有与生活保持距离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回归本身</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关注自我生命的成长</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才是生命本真的</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姿态。作者的文笔老练</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视角独特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内涵丰富</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虽然有些句段稍显晦涩</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但是其努力反思生活的</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本真态度是值得借鉴的。</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4.(2018盐城、南京一模,20)根据以下材料,选取角度,自拟题目,写一篇不少于800字的文章;文</a:t>
            </a:r>
            <a:r>
              <a:rPr dirty="0"/>
              <a:t/>
            </a:r>
            <a:br>
              <a:rPr dirty="0"/>
            </a:br>
            <a:r>
              <a:rPr lang="zh-CN" altLang="en-US" sz="1530" kern="0" dirty="0" smtClean="0">
                <a:solidFill>
                  <a:srgbClr val="000000"/>
                </a:solidFill>
                <a:latin typeface="Times New Roman" pitchFamily="65" charset="-122"/>
                <a:ea typeface="宋体" pitchFamily="65" charset="-122"/>
              </a:rPr>
              <a:t>体不限,诗歌除外。(70分)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江浙民谣:做天难做四月天,蚕要温和麦要寒,秧要日头麻要雨,采茶姑娘盼阴天。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这则材料是总分结构,先提出观点“难做四月天”,接着具体解释“难”的原</a:t>
            </a:r>
            <a:r>
              <a:rPr dirty="0"/>
              <a:t/>
            </a:r>
            <a:br>
              <a:rPr dirty="0"/>
            </a:br>
            <a:r>
              <a:rPr lang="zh-CN" altLang="en-US" sz="1530" kern="0" dirty="0" smtClean="0">
                <a:solidFill>
                  <a:srgbClr val="000000"/>
                </a:solidFill>
                <a:latin typeface="Times New Roman" pitchFamily="65" charset="-122"/>
                <a:ea typeface="宋体" pitchFamily="65" charset="-122"/>
              </a:rPr>
              <a:t>因。各种作物对天气的要求不同,四月的天气难以兼顾。民谣是在感慨全部满足各人需求之</a:t>
            </a:r>
            <a:r>
              <a:rPr dirty="0"/>
              <a:t/>
            </a:r>
            <a:br>
              <a:rPr dirty="0"/>
            </a:br>
            <a:r>
              <a:rPr lang="zh-CN" altLang="en-US" sz="1530" kern="0" dirty="0" smtClean="0">
                <a:solidFill>
                  <a:srgbClr val="000000"/>
                </a:solidFill>
                <a:latin typeface="Times New Roman" pitchFamily="65" charset="-122"/>
                <a:ea typeface="宋体" pitchFamily="65" charset="-122"/>
              </a:rPr>
              <a:t>难。作文时要把这个感受讲出深度和新意,除了将之落实到特定的生活情境中,使之具体化、</a:t>
            </a:r>
            <a:r>
              <a:rPr dirty="0"/>
              <a:t/>
            </a:r>
            <a:br>
              <a:rPr dirty="0"/>
            </a:br>
            <a:r>
              <a:rPr lang="zh-CN" altLang="en-US" sz="1530" kern="0" dirty="0" smtClean="0">
                <a:solidFill>
                  <a:srgbClr val="000000"/>
                </a:solidFill>
                <a:latin typeface="Times New Roman" pitchFamily="65" charset="-122"/>
                <a:ea typeface="宋体" pitchFamily="65" charset="-122"/>
              </a:rPr>
              <a:t>生动化外,还需要细化材料中的逻辑,再追问一下“天”和“四月”的内涵。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“四月天”难做,在于要满足“蚕、麦、秧、麻”和“采茶姑娘”的多种要求。“天”在传</a:t>
            </a:r>
            <a:r>
              <a:rPr dirty="0"/>
              <a:t/>
            </a:r>
            <a:br>
              <a:rPr dirty="0"/>
            </a:br>
            <a:r>
              <a:rPr lang="zh-CN" altLang="en-US" sz="1530" kern="0" dirty="0" smtClean="0">
                <a:solidFill>
                  <a:srgbClr val="000000"/>
                </a:solidFill>
                <a:latin typeface="Times New Roman" pitchFamily="65" charset="-122"/>
                <a:ea typeface="宋体" pitchFamily="65" charset="-122"/>
              </a:rPr>
              <a:t>统文化里是至高无上的,即使是皇权也假以“受之于天”的名义。我们常常认为“难做”来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源于领导者施加的压力,然而压力有时候恰恰来源于权力本身。欲戴王冠,必承其重。你权力</a:t>
            </a:r>
            <a:r>
              <a:rPr sz="1500" dirty="0"/>
              <a:t/>
            </a:r>
            <a:br>
              <a:rPr sz="1500" dirty="0"/>
            </a:br>
            <a:r>
              <a:rPr lang="zh-CN" altLang="en-US" sz="1500" kern="0" dirty="0" smtClean="0">
                <a:solidFill>
                  <a:srgbClr val="000000"/>
                </a:solidFill>
                <a:latin typeface="Times New Roman" pitchFamily="65" charset="-122"/>
                <a:ea typeface="宋体" pitchFamily="65" charset="-122"/>
              </a:rPr>
              <a:t>的对象有多少,你需要负责的对象就有多少。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“四月天”不同于其他时节,四月是万物初长之时。在事物的初始阶段,总是需要投入更多的</a:t>
            </a:r>
            <a:r>
              <a:rPr sz="1500" dirty="0"/>
              <a:t/>
            </a:r>
            <a:br>
              <a:rPr sz="1500" dirty="0"/>
            </a:br>
            <a:r>
              <a:rPr lang="zh-CN" altLang="en-US" sz="1500" kern="0" dirty="0" smtClean="0">
                <a:solidFill>
                  <a:srgbClr val="000000"/>
                </a:solidFill>
                <a:latin typeface="Times New Roman" pitchFamily="65" charset="-122"/>
                <a:ea typeface="宋体" pitchFamily="65" charset="-122"/>
              </a:rPr>
              <a:t>设想,做更多的准备。蚕、麦、秧、麻、采茶姑娘生长所需要的环境各不相同,可以引申为不</a:t>
            </a:r>
            <a:r>
              <a:rPr sz="1500" dirty="0"/>
              <a:t/>
            </a:r>
            <a:br>
              <a:rPr sz="1500" dirty="0"/>
            </a:br>
            <a:r>
              <a:rPr lang="zh-CN" altLang="en-US" sz="1500" kern="0" dirty="0" smtClean="0">
                <a:solidFill>
                  <a:srgbClr val="000000"/>
                </a:solidFill>
                <a:latin typeface="Times New Roman" pitchFamily="65" charset="-122"/>
                <a:ea typeface="宋体" pitchFamily="65" charset="-122"/>
              </a:rPr>
              <a:t>同事物、人有不同的需求,成功与成长需要不同的条件,要因时、因地制宜,要因材施教,也可</a:t>
            </a:r>
            <a:r>
              <a:rPr sz="1500" dirty="0"/>
              <a:t/>
            </a:r>
            <a:br>
              <a:rPr sz="1500" dirty="0"/>
            </a:br>
            <a:r>
              <a:rPr lang="zh-CN" altLang="en-US" sz="1500" kern="0" dirty="0" smtClean="0">
                <a:solidFill>
                  <a:srgbClr val="000000"/>
                </a:solidFill>
                <a:latin typeface="Times New Roman" pitchFamily="65" charset="-122"/>
                <a:ea typeface="宋体" pitchFamily="65" charset="-122"/>
              </a:rPr>
              <a:t>以从尊重差异的角度出发,延伸到每个人的不同,要尊重差异。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尽管“蚕、麦、秧、麻、采茶姑娘”各有各的要求,但是“四月天”依旧是按照节令气候的</a:t>
            </a:r>
            <a:r>
              <a:rPr sz="1500" dirty="0"/>
              <a:t/>
            </a:r>
            <a:br>
              <a:rPr sz="1500" dirty="0"/>
            </a:br>
            <a:r>
              <a:rPr lang="zh-CN" altLang="en-US" sz="1500" kern="0" dirty="0" smtClean="0">
                <a:solidFill>
                  <a:srgbClr val="000000"/>
                </a:solidFill>
                <a:latin typeface="Times New Roman" pitchFamily="65" charset="-122"/>
                <a:ea typeface="宋体" pitchFamily="65" charset="-122"/>
              </a:rPr>
              <a:t>正常规律,如约而行。所谓众口难调,不可能要求“天”去迎合所有要求,或者说,即使“蚕、</a:t>
            </a:r>
            <a:r>
              <a:rPr sz="1500" dirty="0"/>
              <a:t/>
            </a:r>
            <a:br>
              <a:rPr sz="1500" dirty="0"/>
            </a:br>
            <a:r>
              <a:rPr lang="zh-CN" altLang="en-US" sz="1500" kern="0" dirty="0" smtClean="0">
                <a:solidFill>
                  <a:srgbClr val="000000"/>
                </a:solidFill>
                <a:latin typeface="Times New Roman" pitchFamily="65" charset="-122"/>
                <a:ea typeface="宋体" pitchFamily="65" charset="-122"/>
              </a:rPr>
              <a:t>麦、秧、麻、采茶姑娘”再有要求,都要遵从共性的节气规律。当“四月天”不能满足某方</a:t>
            </a:r>
            <a:r>
              <a:rPr sz="1500" dirty="0"/>
              <a:t/>
            </a:r>
            <a:br>
              <a:rPr sz="1500" dirty="0"/>
            </a:br>
            <a:r>
              <a:rPr lang="zh-CN" altLang="en-US" sz="1500" kern="0" dirty="0" smtClean="0">
                <a:solidFill>
                  <a:srgbClr val="000000"/>
                </a:solidFill>
                <a:latin typeface="Times New Roman" pitchFamily="65" charset="-122"/>
                <a:ea typeface="宋体" pitchFamily="65" charset="-122"/>
              </a:rPr>
              <a:t>面的单独要求时,必定是“蚕、麦、秧、麻、采茶姑娘”要适应节气时令。当然,前提是</a:t>
            </a:r>
            <a:r>
              <a:rPr sz="1500" dirty="0"/>
              <a:t/>
            </a:r>
            <a:br>
              <a:rPr sz="1500" dirty="0"/>
            </a:br>
            <a:r>
              <a:rPr lang="zh-CN" altLang="en-US" sz="1500" kern="0" dirty="0" smtClean="0">
                <a:solidFill>
                  <a:srgbClr val="000000"/>
                </a:solidFill>
                <a:latin typeface="Times New Roman" pitchFamily="65" charset="-122"/>
                <a:ea typeface="宋体" pitchFamily="65" charset="-122"/>
              </a:rPr>
              <a:t>“天”必须是有担当、有能力的。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[参考立意]　(1)从“天”“四月天”的角度分析,领导层要把控全局,有全局意识,能够顾全大</a:t>
            </a:r>
            <a:r>
              <a:rPr sz="1500" dirty="0"/>
              <a:t/>
            </a:r>
            <a:br>
              <a:rPr sz="1500" dirty="0"/>
            </a:br>
            <a:r>
              <a:rPr lang="zh-CN" altLang="en-US" sz="1500" kern="0" dirty="0" smtClean="0">
                <a:solidFill>
                  <a:srgbClr val="000000"/>
                </a:solidFill>
                <a:latin typeface="Times New Roman" pitchFamily="65" charset="-122"/>
                <a:ea typeface="宋体" pitchFamily="65" charset="-122"/>
              </a:rPr>
              <a:t>局;也可以写做人做事要因地制宜,因材施教,尊重差异;欲戴王冠,必承其重;“天”要有所取</a:t>
            </a:r>
            <a:r>
              <a:rPr sz="1500" dirty="0"/>
              <a:t/>
            </a:r>
            <a:br>
              <a:rPr sz="1500" dirty="0"/>
            </a:br>
            <a:r>
              <a:rPr lang="zh-CN" altLang="en-US" sz="1500" kern="0" dirty="0" smtClean="0">
                <a:solidFill>
                  <a:srgbClr val="000000"/>
                </a:solidFill>
                <a:latin typeface="Times New Roman" pitchFamily="65" charset="-122"/>
                <a:ea typeface="宋体" pitchFamily="65" charset="-122"/>
              </a:rPr>
              <a:t>舍,不能一味迎合,必须有自身的权威性,才能保证一切顺利进行。(2)从“蚕、麦、秧、麻、</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采桑姑娘”的角度分析,要能够找到自己成长、成功的时宜因素,要学会自我调适。</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[例文]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做真正的“四月天”</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江浙地区有句民谣:做天难做四月天。为何如此?因为四月正是万物复出之时,蚕、麦、秧、</a:t>
            </a:r>
            <a:r>
              <a:rPr sz="1500" dirty="0"/>
              <a:t/>
            </a:r>
            <a:br>
              <a:rPr sz="1500" dirty="0"/>
            </a:br>
            <a:r>
              <a:rPr lang="zh-CN" altLang="en-US" sz="1500" kern="0" dirty="0" smtClean="0">
                <a:solidFill>
                  <a:srgbClr val="000000"/>
                </a:solidFill>
                <a:latin typeface="Times New Roman" pitchFamily="65" charset="-122"/>
                <a:ea typeface="宋体" pitchFamily="65" charset="-122"/>
              </a:rPr>
              <a:t>麻、茶都指望着适合自己的天气,故而难做四月天。可依我看,四月天便是四月天,它压根烦不</a:t>
            </a:r>
            <a:r>
              <a:rPr sz="1500" dirty="0"/>
              <a:t/>
            </a:r>
            <a:br>
              <a:rPr sz="1500" dirty="0"/>
            </a:br>
            <a:r>
              <a:rPr lang="zh-CN" altLang="en-US" sz="1500" kern="0" dirty="0" smtClean="0">
                <a:solidFill>
                  <a:srgbClr val="000000"/>
                </a:solidFill>
                <a:latin typeface="Times New Roman" pitchFamily="65" charset="-122"/>
                <a:ea typeface="宋体" pitchFamily="65" charset="-122"/>
              </a:rPr>
              <a:t>着地上的事物,更没有什么必要去迎合它们的种种要求。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天是智慧的,它确实做了自己。相比之下,人就要逊色多了。许多人绞尽脑汁想要迎合别人,却</a:t>
            </a:r>
            <a:r>
              <a:rPr sz="1500" dirty="0"/>
              <a:t/>
            </a:r>
            <a:br>
              <a:rPr sz="1500" dirty="0"/>
            </a:br>
            <a:r>
              <a:rPr lang="zh-CN" altLang="en-US" sz="1500" kern="0" dirty="0" smtClean="0">
                <a:solidFill>
                  <a:srgbClr val="000000"/>
                </a:solidFill>
                <a:latin typeface="Times New Roman" pitchFamily="65" charset="-122"/>
                <a:ea typeface="宋体" pitchFamily="65" charset="-122"/>
              </a:rPr>
              <a:t>发现满足了一批人,又会招致另一批人的不满。归根结底,这是因为每个人的需求不同,我们无</a:t>
            </a:r>
            <a:r>
              <a:rPr sz="1500" dirty="0"/>
              <a:t/>
            </a:r>
            <a:br>
              <a:rPr sz="1500" dirty="0"/>
            </a:br>
            <a:r>
              <a:rPr lang="zh-CN" altLang="en-US" sz="1500" kern="0" dirty="0" smtClean="0">
                <a:solidFill>
                  <a:srgbClr val="000000"/>
                </a:solidFill>
                <a:latin typeface="Times New Roman" pitchFamily="65" charset="-122"/>
                <a:ea typeface="宋体" pitchFamily="65" charset="-122"/>
              </a:rPr>
              <a:t>法同时满足所有的人。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人与人是相似的,他们都希望看到自己喜欢的东西;人与人之间又有着千差万别,因为他们喜欢</a:t>
            </a:r>
            <a:r>
              <a:rPr sz="1500" dirty="0"/>
              <a:t/>
            </a:r>
            <a:br>
              <a:rPr sz="1500" dirty="0"/>
            </a:br>
            <a:r>
              <a:rPr lang="zh-CN" altLang="en-US" sz="1500" kern="0" dirty="0" smtClean="0">
                <a:solidFill>
                  <a:srgbClr val="000000"/>
                </a:solidFill>
                <a:latin typeface="Times New Roman" pitchFamily="65" charset="-122"/>
                <a:ea typeface="宋体" pitchFamily="65" charset="-122"/>
              </a:rPr>
              <a:t>的东西总有不同。西方有句谚语,直译过来叫“子之佳肴,彼之砒霜”,说的就是这个道理。因</a:t>
            </a:r>
            <a:r>
              <a:rPr sz="1500" dirty="0"/>
              <a:t/>
            </a:r>
            <a:br>
              <a:rPr sz="1500" dirty="0"/>
            </a:br>
            <a:r>
              <a:rPr lang="zh-CN" altLang="en-US" sz="1500" kern="0" dirty="0" smtClean="0">
                <a:solidFill>
                  <a:srgbClr val="000000"/>
                </a:solidFill>
                <a:latin typeface="Times New Roman" pitchFamily="65" charset="-122"/>
                <a:ea typeface="宋体" pitchFamily="65" charset="-122"/>
              </a:rPr>
              <a:t>而,当我们尝试去成为某个人群的“佳肴”之时,便也不可避免地成了另一群人眼中的“砒</a:t>
            </a:r>
            <a:r>
              <a:rPr sz="1500" dirty="0"/>
              <a:t/>
            </a:r>
            <a:br>
              <a:rPr sz="1500" dirty="0"/>
            </a:br>
            <a:r>
              <a:rPr lang="zh-CN" altLang="en-US" sz="1500" kern="0" dirty="0" smtClean="0">
                <a:solidFill>
                  <a:srgbClr val="000000"/>
                </a:solidFill>
                <a:latin typeface="Times New Roman" pitchFamily="65" charset="-122"/>
                <a:ea typeface="宋体" pitchFamily="65" charset="-122"/>
              </a:rPr>
              <a:t>霜”。迎合所有人,是完全不现实的。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那么,我们能否只迎合一部分人呢?这诚然可行,也有许多人正是这样做的。可当我们这样做</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的时候</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我们也在将自己的人格拱手相让。</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帕斯卡曾说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人是有思想的苇草。失去思想的人</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与苇草无异。那些迎合他人的人一定没有意</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识到</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他们的行为恰恰是在将自己变为这样的苇草。试想</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若是一味地去迎合某一些人</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我们的</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937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行动将不再被自己的思想,而是他人的思想支配。长此以往,我们迎合的行为会成为习惯。既</a:t>
            </a:r>
            <a:r>
              <a:rPr sz="1500" dirty="0"/>
              <a:t/>
            </a:r>
            <a:br>
              <a:rPr sz="1500" dirty="0"/>
            </a:br>
            <a:r>
              <a:rPr lang="zh-CN" altLang="en-US" sz="1500" kern="0" dirty="0" smtClean="0">
                <a:solidFill>
                  <a:srgbClr val="000000"/>
                </a:solidFill>
                <a:latin typeface="Times New Roman" pitchFamily="65" charset="-122"/>
                <a:ea typeface="宋体" pitchFamily="65" charset="-122"/>
              </a:rPr>
              <a:t>然行为对思想具有反作用,那么自己本真的思想的沦陷,也是早晚的事了。这样的人,虽不至于</a:t>
            </a:r>
            <a:r>
              <a:rPr sz="1500" dirty="0"/>
              <a:t/>
            </a:r>
            <a:br>
              <a:rPr sz="1500" dirty="0"/>
            </a:br>
            <a:r>
              <a:rPr lang="zh-CN" altLang="en-US" sz="1500" kern="0" dirty="0" smtClean="0">
                <a:solidFill>
                  <a:srgbClr val="000000"/>
                </a:solidFill>
                <a:latin typeface="Times New Roman" pitchFamily="65" charset="-122"/>
                <a:ea typeface="宋体" pitchFamily="65" charset="-122"/>
              </a:rPr>
              <a:t>落得邯郸学步那样的下场,但也会成为一个彻彻底底的“赵国人”,完完全全地失去了自己的</a:t>
            </a:r>
            <a:r>
              <a:rPr sz="1500" dirty="0"/>
              <a:t/>
            </a:r>
            <a:br>
              <a:rPr sz="1500" dirty="0"/>
            </a:br>
            <a:r>
              <a:rPr lang="zh-CN" altLang="en-US" sz="1500" kern="0" dirty="0" smtClean="0">
                <a:solidFill>
                  <a:srgbClr val="000000"/>
                </a:solidFill>
                <a:latin typeface="Times New Roman" pitchFamily="65" charset="-122"/>
                <a:ea typeface="宋体" pitchFamily="65" charset="-122"/>
              </a:rPr>
              <a:t>思想,失去了本我。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相反,那些不愿迎合他人的人,恰恰是最自得其乐的。李白不甘宫廷里的谄媚,拂袖而去,留下</a:t>
            </a:r>
            <a:r>
              <a:rPr sz="1500" dirty="0"/>
              <a:t/>
            </a:r>
            <a:br>
              <a:rPr sz="1500" dirty="0"/>
            </a:br>
            <a:r>
              <a:rPr lang="zh-CN" altLang="en-US" sz="1500" kern="0" dirty="0" smtClean="0">
                <a:solidFill>
                  <a:srgbClr val="000000"/>
                </a:solidFill>
                <a:latin typeface="Times New Roman" pitchFamily="65" charset="-122"/>
                <a:ea typeface="宋体" pitchFamily="65" charset="-122"/>
              </a:rPr>
              <a:t>了多少千古名篇?恺撒坚持己见,推行改革,又何尝不为千古佳话?凡此种种,古今中外,数不胜</a:t>
            </a:r>
            <a:r>
              <a:rPr sz="1500" dirty="0"/>
              <a:t/>
            </a:r>
            <a:br>
              <a:rPr sz="1500" dirty="0"/>
            </a:br>
            <a:r>
              <a:rPr lang="zh-CN" altLang="en-US" sz="1500" kern="0" dirty="0" smtClean="0">
                <a:solidFill>
                  <a:srgbClr val="000000"/>
                </a:solidFill>
                <a:latin typeface="Times New Roman" pitchFamily="65" charset="-122"/>
                <a:ea typeface="宋体" pitchFamily="65" charset="-122"/>
              </a:rPr>
              <a:t>数。而靠迎合他人,最终成就所谓“事业”的,尽管在当时看来名望颇高,但终究会因为缺少个</a:t>
            </a:r>
            <a:r>
              <a:rPr sz="1500" dirty="0"/>
              <a:t/>
            </a:r>
            <a:br>
              <a:rPr sz="1500" dirty="0"/>
            </a:br>
            <a:r>
              <a:rPr lang="zh-CN" altLang="en-US" sz="1500" kern="0" dirty="0" smtClean="0">
                <a:solidFill>
                  <a:srgbClr val="000000"/>
                </a:solidFill>
                <a:latin typeface="Times New Roman" pitchFamily="65" charset="-122"/>
                <a:ea typeface="宋体" pitchFamily="65" charset="-122"/>
              </a:rPr>
              <a:t>性而湮没在历史的灰尘中,逐渐被人淡忘。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因此,与其去迎合身边种种,不如发掘真我,做真正的自己,做真正的“四月天”。</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本文思路清晰,其章法结构堪称典范。首先分析材料,再由天及人,道破材料的意蕴:</a:t>
            </a:r>
            <a:r>
              <a:rPr sz="1500" dirty="0"/>
              <a:t/>
            </a:r>
            <a:br>
              <a:rPr sz="1500" dirty="0"/>
            </a:br>
            <a:r>
              <a:rPr lang="zh-CN" altLang="en-US" sz="1500" kern="0" dirty="0" smtClean="0">
                <a:solidFill>
                  <a:srgbClr val="000000"/>
                </a:solidFill>
                <a:latin typeface="Times New Roman" pitchFamily="65" charset="-122"/>
                <a:ea typeface="宋体" pitchFamily="65" charset="-122"/>
              </a:rPr>
              <a:t>“因为每个人的需求不同,我们无法同时满足所有的人。”然后进一步分析事理,指出人与人</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的差别造成了需求的必然不同</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论证了“迎合所有人</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是完全不现实的”</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由此探讨解决之道。</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先驳斥了“只迎合一部分人”的方案</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在这个环节上</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由于把驳斥的重点落在了“迎合”上</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而</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没有去剖析“一部分人”的需求与其他人需求的关系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所以后面提出了“不迎合”的解决方</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案</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彻底无视他人需求。这个方案空泛而不切本文所提出困境的实际</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是文章的一点遗憾。</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5.(2017南京二模,20)根据以下材料,选取角度,自拟题目,写一篇不少于800字的文章;文体不限,</a:t>
            </a:r>
            <a:r>
              <a:rPr dirty="0"/>
              <a:t/>
            </a:r>
            <a:br>
              <a:rPr dirty="0"/>
            </a:br>
            <a:r>
              <a:rPr lang="zh-CN" altLang="en-US" sz="1530" kern="0" dirty="0" smtClean="0">
                <a:solidFill>
                  <a:srgbClr val="000000"/>
                </a:solidFill>
                <a:latin typeface="Times New Roman" pitchFamily="65" charset="-122"/>
                <a:ea typeface="宋体" pitchFamily="65" charset="-122"/>
              </a:rPr>
              <a:t>诗歌除外。(70分)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一位艺术家挑选了一些游客在柏林大屠杀纪念馆的搞怪留影,然后将图片中肃穆的建筑背景</a:t>
            </a:r>
            <a:r>
              <a:rPr dirty="0"/>
              <a:t/>
            </a:r>
            <a:br>
              <a:rPr dirty="0"/>
            </a:br>
            <a:r>
              <a:rPr lang="zh-CN" altLang="en-US" sz="1530" kern="0" dirty="0" smtClean="0">
                <a:solidFill>
                  <a:srgbClr val="000000"/>
                </a:solidFill>
                <a:latin typeface="Times New Roman" pitchFamily="65" charset="-122"/>
                <a:ea typeface="宋体" pitchFamily="65" charset="-122"/>
              </a:rPr>
              <a:t>替换为大屠杀中真实的场景。背景一换,被纳粹种族清洗的历史便瞬间呈现在众人眼前,累累</a:t>
            </a:r>
            <a:r>
              <a:rPr dirty="0"/>
              <a:t/>
            </a:r>
            <a:br>
              <a:rPr dirty="0"/>
            </a:br>
            <a:r>
              <a:rPr lang="zh-CN" altLang="en-US" sz="1530" kern="0" dirty="0" smtClean="0">
                <a:solidFill>
                  <a:srgbClr val="000000"/>
                </a:solidFill>
                <a:latin typeface="Times New Roman" pitchFamily="65" charset="-122"/>
                <a:ea typeface="宋体" pitchFamily="65" charset="-122"/>
              </a:rPr>
              <a:t>白骨、层层尸墙,游客的搞怪行为特别显眼。这位艺术家说:“在我看来,这是一个很沉重的地</a:t>
            </a:r>
            <a:r>
              <a:rPr dirty="0"/>
              <a:t/>
            </a:r>
            <a:br>
              <a:rPr dirty="0"/>
            </a:br>
            <a:r>
              <a:rPr lang="zh-CN" altLang="en-US" sz="1530" kern="0" dirty="0" smtClean="0">
                <a:solidFill>
                  <a:srgbClr val="000000"/>
                </a:solidFill>
                <a:latin typeface="Times New Roman" pitchFamily="65" charset="-122"/>
                <a:ea typeface="宋体" pitchFamily="65" charset="-122"/>
              </a:rPr>
              <a:t>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这则材料涉及的是鲜活深刻的真实事件。学生很容易从正向思维角度进行分</a:t>
            </a:r>
            <a:r>
              <a:rPr dirty="0"/>
              <a:t/>
            </a:r>
            <a:br>
              <a:rPr dirty="0"/>
            </a:br>
            <a:r>
              <a:rPr lang="zh-CN" altLang="en-US" sz="1530" kern="0" dirty="0" smtClean="0">
                <a:solidFill>
                  <a:srgbClr val="000000"/>
                </a:solidFill>
                <a:latin typeface="Times New Roman" pitchFamily="65" charset="-122"/>
                <a:ea typeface="宋体" pitchFamily="65" charset="-122"/>
              </a:rPr>
              <a:t>析,以战斗姿态进行一系列道义上的呐喊,要求人们铭记惨剧,勿忘国耻,精忠报国,反对历史虚</a:t>
            </a:r>
            <a:r>
              <a:rPr dirty="0"/>
              <a:t/>
            </a:r>
            <a:br>
              <a:rPr dirty="0"/>
            </a:br>
            <a:r>
              <a:rPr lang="zh-CN" altLang="en-US" sz="1530" kern="0" dirty="0" smtClean="0">
                <a:solidFill>
                  <a:srgbClr val="000000"/>
                </a:solidFill>
                <a:latin typeface="Times New Roman" pitchFamily="65" charset="-122"/>
                <a:ea typeface="宋体" pitchFamily="65" charset="-122"/>
              </a:rPr>
              <a:t>无主义。由此批判恶行,弘扬正义。除此之外,考生还可以从以下角度立意。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1.从批判游客的角度切入。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77063"/>
            <a:ext cx="8127000" cy="600395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议论类</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①阐释论述“个性的魅力”“个性的张扬”或“创新”。②阐述“不要随大流、人云亦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而要勇于开拓创新。③批判“有话则短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无话则长”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论述“有话则长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无话则短”。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我言秋日胜春朝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无意中翻到马远的《寒江独钓图》,几点水纹,几抹残云。一扁舟,一钓叟,除此之外,满卷皆虚空。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这叫留白,是中国水墨画中荡开的浓重一笔。全卷只有几处重点物像是细心勾勒的,其余只是</a:t>
            </a:r>
            <a:r>
              <a:rPr dirty="0"/>
              <a:t/>
            </a:r>
            <a:br>
              <a:rPr dirty="0"/>
            </a:br>
            <a:r>
              <a:rPr lang="zh-CN" altLang="en-US" sz="1530" kern="0" dirty="0" smtClean="0">
                <a:solidFill>
                  <a:srgbClr val="000000"/>
                </a:solidFill>
                <a:latin typeface="Times New Roman" pitchFamily="65" charset="-122"/>
                <a:ea typeface="宋体" pitchFamily="65" charset="-122"/>
              </a:rPr>
              <a:t>略做铺陈,甚至不沾半点墨。于是全卷意蕴从二维纸面伸展成了无限。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留白是与前人的叫板。南宋马远与夏圭,人称马一角、夏半边,尤善留白。而宋前的山水画师,</a:t>
            </a:r>
            <a:r>
              <a:rPr dirty="0"/>
              <a:t/>
            </a:r>
            <a:br>
              <a:rPr dirty="0"/>
            </a:br>
            <a:r>
              <a:rPr lang="zh-CN" altLang="en-US" sz="1530" kern="0" dirty="0" smtClean="0">
                <a:solidFill>
                  <a:srgbClr val="000000"/>
                </a:solidFill>
                <a:latin typeface="Times New Roman" pitchFamily="65" charset="-122"/>
                <a:ea typeface="宋体" pitchFamily="65" charset="-122"/>
              </a:rPr>
              <a:t>大多是事无巨细,皆一一列举下来。怕是远处草丛中几块石子、几块污秽的牛粪,前人也会一</a:t>
            </a:r>
            <a:r>
              <a:rPr dirty="0"/>
              <a:t/>
            </a:r>
            <a:br>
              <a:rPr dirty="0"/>
            </a:br>
            <a:r>
              <a:rPr lang="zh-CN" altLang="en-US" sz="1530" kern="0" dirty="0" smtClean="0">
                <a:solidFill>
                  <a:srgbClr val="000000"/>
                </a:solidFill>
                <a:latin typeface="Times New Roman" pitchFamily="65" charset="-122"/>
                <a:ea typeface="宋体" pitchFamily="65" charset="-122"/>
              </a:rPr>
              <a:t>丝不苟地记录下来,装裱好便登大雅之堂。布满画纸的山水,自然也有它的美,碧水蓝天,枯藤</a:t>
            </a:r>
            <a:r>
              <a:rPr dirty="0"/>
              <a:t/>
            </a:r>
            <a:br>
              <a:rPr dirty="0"/>
            </a:br>
            <a:r>
              <a:rPr lang="zh-CN" altLang="en-US" sz="1530" kern="0" dirty="0" smtClean="0">
                <a:solidFill>
                  <a:srgbClr val="000000"/>
                </a:solidFill>
                <a:latin typeface="Times New Roman" pitchFamily="65" charset="-122"/>
                <a:ea typeface="宋体" pitchFamily="65" charset="-122"/>
              </a:rPr>
              <a:t>怪石,强烈的视觉冲击,喂饱了千年来中国人的眼睛。仿照古人的《清明上河图》,一千多人</a:t>
            </a:r>
            <a:r>
              <a:rPr dirty="0"/>
              <a:t/>
            </a:r>
            <a:br>
              <a:rPr dirty="0"/>
            </a:br>
            <a:r>
              <a:rPr lang="zh-CN" altLang="en-US" sz="1530" kern="0" dirty="0" smtClean="0">
                <a:solidFill>
                  <a:srgbClr val="000000"/>
                </a:solidFill>
                <a:latin typeface="Times New Roman" pitchFamily="65" charset="-122"/>
                <a:ea typeface="宋体" pitchFamily="65" charset="-122"/>
              </a:rPr>
              <a:t>物,雕梁画栋,飞桥屋檐,美、大气。但马远与夏圭,偏不爱这耗尽精力、体力的活儿。再者,前</a:t>
            </a:r>
            <a:r>
              <a:rPr dirty="0"/>
              <a:t/>
            </a:r>
            <a:br>
              <a:rPr dirty="0"/>
            </a:br>
            <a:r>
              <a:rPr lang="zh-CN" altLang="en-US" sz="1530" kern="0" dirty="0" smtClean="0">
                <a:solidFill>
                  <a:srgbClr val="000000"/>
                </a:solidFill>
                <a:latin typeface="Times New Roman" pitchFamily="65" charset="-122"/>
                <a:ea typeface="宋体" pitchFamily="65" charset="-122"/>
              </a:rPr>
              <a:t>人已留下大量如此详尽的山水,再走这条路,恐怕历史上只会多两个无名的山水画师,却少了</a:t>
            </a:r>
            <a:r>
              <a:rPr dirty="0"/>
              <a:t/>
            </a:r>
            <a:br>
              <a:rPr dirty="0"/>
            </a:br>
            <a:r>
              <a:rPr lang="zh-CN" altLang="en-US" sz="1530" kern="0" dirty="0" smtClean="0">
                <a:solidFill>
                  <a:srgbClr val="000000"/>
                </a:solidFill>
                <a:latin typeface="Times New Roman" pitchFamily="65" charset="-122"/>
                <a:ea typeface="宋体" pitchFamily="65" charset="-122"/>
              </a:rPr>
              <a:t>“马一角”“夏半边”!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古诗云:“自古逢秋悲寂寥,我言秋日胜春朝。”这是乐观与通达,也是个性与创新。自古太多</a:t>
            </a:r>
            <a:r>
              <a:rPr dirty="0"/>
              <a:t/>
            </a:r>
            <a:br>
              <a:rPr dirty="0"/>
            </a:br>
            <a:r>
              <a:rPr lang="zh-CN" altLang="en-US" sz="1530" kern="0" dirty="0" smtClean="0">
                <a:solidFill>
                  <a:srgbClr val="000000"/>
                </a:solidFill>
                <a:latin typeface="Times New Roman" pitchFamily="65" charset="-122"/>
                <a:ea typeface="宋体" pitchFamily="65" charset="-122"/>
              </a:rPr>
              <a:t>的悲秋怀古,似乎一到秋天,日历一撕下,人的心境便会转凉,尽管那炎热与夏天并无二致。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(1)批判游客的娱乐心态。不能把任何事都当作娱乐,不分场合,不看对象。我们要有敬畏之</a:t>
            </a:r>
            <a:r>
              <a:t/>
            </a:r>
            <a:br/>
            <a:r>
              <a:rPr lang="zh-CN" altLang="en-US" sz="1530" kern="0" dirty="0" smtClean="0">
                <a:solidFill>
                  <a:srgbClr val="000000"/>
                </a:solidFill>
                <a:latin typeface="Times New Roman" pitchFamily="65" charset="-122"/>
                <a:ea typeface="宋体" pitchFamily="65" charset="-122"/>
              </a:rPr>
              <a:t>心,就像孔子所说:出门如见大宾,使民如承大祭。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(2)批判游客对历史的不敬。指责有人将历史当作一种虚无缥缈的遥远传说,因此刻意遗忘历</a:t>
            </a:r>
            <a:r>
              <a:t/>
            </a:r>
            <a:br/>
            <a:r>
              <a:rPr lang="zh-CN" altLang="en-US" sz="1530" kern="0" dirty="0" smtClean="0">
                <a:solidFill>
                  <a:srgbClr val="000000"/>
                </a:solidFill>
                <a:latin typeface="Times New Roman" pitchFamily="65" charset="-122"/>
                <a:ea typeface="宋体" pitchFamily="65" charset="-122"/>
              </a:rPr>
              <a:t>史,只顾眼前的事情。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2.由此善联想彼善,从弘扬正义的角度切入。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(1)正面肯定敬畏历史的态度。以史为鉴,心怀忧患。前事不忘,后事之师。遗忘就意味着背</a:t>
            </a:r>
            <a:r>
              <a:t/>
            </a:r>
            <a:br/>
            <a:r>
              <a:rPr lang="zh-CN" altLang="en-US" sz="1530" kern="0" dirty="0" smtClean="0">
                <a:solidFill>
                  <a:srgbClr val="000000"/>
                </a:solidFill>
                <a:latin typeface="Times New Roman" pitchFamily="65" charset="-122"/>
                <a:ea typeface="宋体" pitchFamily="65" charset="-122"/>
              </a:rPr>
              <a:t>叛,敬畏历史才能活好当下,开创未来。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(2)正面尊重生命的价值观。被屠杀的犹太人虽然不是我们的同胞,但我们应该有强烈的人文</a:t>
            </a:r>
            <a:r>
              <a:t/>
            </a:r>
            <a:br/>
            <a:r>
              <a:rPr lang="zh-CN" altLang="en-US" sz="1530" kern="0" dirty="0" smtClean="0">
                <a:solidFill>
                  <a:srgbClr val="000000"/>
                </a:solidFill>
                <a:latin typeface="Times New Roman" pitchFamily="65" charset="-122"/>
                <a:ea typeface="宋体" pitchFamily="65" charset="-122"/>
              </a:rPr>
              <a:t>关怀,我们要尊重一切宝贵的生命,无论与我们关系是否紧密。正如《论语》中记载:子食于有</a:t>
            </a:r>
            <a:r>
              <a:t/>
            </a:r>
            <a:br/>
            <a:r>
              <a:rPr lang="zh-CN" altLang="en-US" sz="1530" kern="0" dirty="0" smtClean="0">
                <a:solidFill>
                  <a:srgbClr val="000000"/>
                </a:solidFill>
                <a:latin typeface="Times New Roman" pitchFamily="65" charset="-122"/>
                <a:ea typeface="宋体" pitchFamily="65" charset="-122"/>
              </a:rPr>
              <a:t>丧者之侧,未尝饱也。子于是日哭,则不歌。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其实,这则材料还有不同的角度可以挖掘。命题人努力保持材料的中立客观,力求引导学生去</a:t>
            </a:r>
            <a:r>
              <a:t/>
            </a:r>
            <a:br/>
            <a:r>
              <a:rPr lang="zh-CN" altLang="en-US" sz="1530" kern="0" dirty="0" smtClean="0">
                <a:solidFill>
                  <a:srgbClr val="000000"/>
                </a:solidFill>
                <a:latin typeface="Times New Roman" pitchFamily="65" charset="-122"/>
                <a:ea typeface="宋体" pitchFamily="65" charset="-122"/>
              </a:rPr>
              <a:t>思考艺术家的行为方式及其效果。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在材料中,艺术家不仅要抨击轻佻的搞怪行为,还希望引发游客的自省,扭转这一互不同情的局</a:t>
            </a:r>
            <a:r>
              <a:t/>
            </a:r>
            <a:br/>
            <a:r>
              <a:rPr lang="zh-CN" altLang="en-US" sz="1530" kern="0" dirty="0" smtClean="0">
                <a:solidFill>
                  <a:srgbClr val="000000"/>
                </a:solidFill>
                <a:latin typeface="Times New Roman" pitchFamily="65" charset="-122"/>
                <a:ea typeface="宋体" pitchFamily="65" charset="-122"/>
              </a:rPr>
              <a:t>面。他没有站在道德的制高点上谩骂,而是发挥自己的特长,采用了一个巧妙的艺术手法:背景</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一换,荒谬自现。所有的舆论都支持艺术家,我们也都支持他正义的呼唤。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这是艺术家的高明之处。他没有冒犯别人,也不攻击拍照者,而是用艺术把自己目击那些搞怪</a:t>
            </a:r>
            <a:r>
              <a:t/>
            </a:r>
            <a:br/>
            <a:r>
              <a:rPr lang="zh-CN" altLang="en-US" sz="1530" kern="0" dirty="0" smtClean="0">
                <a:solidFill>
                  <a:srgbClr val="000000"/>
                </a:solidFill>
                <a:latin typeface="Times New Roman" pitchFamily="65" charset="-122"/>
                <a:ea typeface="宋体" pitchFamily="65" charset="-122"/>
              </a:rPr>
              <a:t>行为时感受到的不和谐甚至愤怒变得真实可感,含蓄、文雅地阐释了自己的主张。从结果来</a:t>
            </a:r>
            <a:r>
              <a:t/>
            </a:r>
            <a:br/>
            <a:r>
              <a:rPr lang="zh-CN" altLang="en-US" sz="1530" kern="0" dirty="0" smtClean="0">
                <a:solidFill>
                  <a:srgbClr val="000000"/>
                </a:solidFill>
                <a:latin typeface="Times New Roman" pitchFamily="65" charset="-122"/>
                <a:ea typeface="宋体" pitchFamily="65" charset="-122"/>
              </a:rPr>
              <a:t>看,反而获得一致赞同。可见道德大义用智慧的、艺术的手法去伸张和维护,会取得更好的效</a:t>
            </a:r>
            <a:r>
              <a:t/>
            </a:r>
            <a:br/>
            <a:r>
              <a:rPr lang="zh-CN" altLang="en-US" sz="1530" kern="0" dirty="0" smtClean="0">
                <a:solidFill>
                  <a:srgbClr val="000000"/>
                </a:solidFill>
                <a:latin typeface="Times New Roman" pitchFamily="65" charset="-122"/>
                <a:ea typeface="宋体" pitchFamily="65" charset="-122"/>
              </a:rPr>
              <a:t>果。这也是对犯错之人的尊重和保护。这才是真正的祈求和平,尊重历史和关爱生命。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3.用艺术的方式去表达所思所感,用文明的方式去弘扬正义,而不满足于简单的批判和谩骂,会</a:t>
            </a:r>
            <a:r>
              <a:t/>
            </a:r>
            <a:br/>
            <a:r>
              <a:rPr lang="zh-CN" altLang="en-US" sz="1530" kern="0" dirty="0" smtClean="0">
                <a:solidFill>
                  <a:srgbClr val="000000"/>
                </a:solidFill>
                <a:latin typeface="Times New Roman" pitchFamily="65" charset="-122"/>
                <a:ea typeface="宋体" pitchFamily="65" charset="-122"/>
              </a:rPr>
              <a:t>取得更好的效果。这样更容易写出新意,写出特色,写出精彩。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沉默的遗迹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当历史的浪潮退去,岸边只留下这无言的沙滩。这遗迹沉默着,上面奔跑着后世的孩童们。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当历史和我们有距离,我们中的很多人便难以再严肃。面对纪念馆幽怨的墙壁,仅有少数亲历</a:t>
            </a:r>
            <a:r>
              <a:t/>
            </a:r>
            <a:br/>
            <a:r>
              <a:rPr lang="zh-CN" altLang="en-US" sz="1530" kern="0" dirty="0" smtClean="0">
                <a:solidFill>
                  <a:srgbClr val="000000"/>
                </a:solidFill>
                <a:latin typeface="Times New Roman" pitchFamily="65" charset="-122"/>
                <a:ea typeface="宋体" pitchFamily="65" charset="-122"/>
              </a:rPr>
              <a:t>者或反思者会喃喃低语;在他们那里,纪念才是有关于生命和人性的。而我们这些游客,只能看</a:t>
            </a:r>
            <a:r>
              <a:t/>
            </a:r>
            <a:br/>
            <a:r>
              <a:rPr lang="zh-CN" altLang="en-US" sz="1530" kern="0" dirty="0" smtClean="0">
                <a:solidFill>
                  <a:srgbClr val="000000"/>
                </a:solidFill>
                <a:latin typeface="Times New Roman" pitchFamily="65" charset="-122"/>
                <a:ea typeface="宋体" pitchFamily="65" charset="-122"/>
              </a:rPr>
              <a:t>见历史的符号,我们可以想象,却难以走进这沉默。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这高明的艺术家并不只是批判了搞怪者,他同时也揭示出了人与历史的距离感。其实我们时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常疑惑,为什么我们对于历史中的生和死如此缺乏震撼感?在之前有人认为是缺少量的概念,</a:t>
            </a:r>
            <a:r>
              <a:t/>
            </a:r>
            <a:br/>
            <a:r>
              <a:rPr lang="zh-CN" altLang="en-US" sz="1530" kern="0" dirty="0" smtClean="0">
                <a:solidFill>
                  <a:srgbClr val="000000"/>
                </a:solidFill>
                <a:latin typeface="Times New Roman" pitchFamily="65" charset="-122"/>
                <a:ea typeface="宋体" pitchFamily="65" charset="-122"/>
              </a:rPr>
              <a:t>要“一个一个”数出那些受难者。然而“一个一个”只是让人对灾难的严重性更清楚些,南</a:t>
            </a:r>
            <a:r>
              <a:t/>
            </a:r>
            <a:br/>
            <a:r>
              <a:rPr lang="zh-CN" altLang="en-US" sz="1530" kern="0" dirty="0" smtClean="0">
                <a:solidFill>
                  <a:srgbClr val="000000"/>
                </a:solidFill>
                <a:latin typeface="Times New Roman" pitchFamily="65" charset="-122"/>
                <a:ea typeface="宋体" pitchFamily="65" charset="-122"/>
              </a:rPr>
              <a:t>京大屠杀纪念馆的“一滴水”前,人们也多是浮躁地体验这数量感带来的冲击。图片虽然真</a:t>
            </a:r>
            <a:r>
              <a:t/>
            </a:r>
            <a:br/>
            <a:r>
              <a:rPr lang="zh-CN" altLang="en-US" sz="1530" kern="0" dirty="0" smtClean="0">
                <a:solidFill>
                  <a:srgbClr val="000000"/>
                </a:solidFill>
                <a:latin typeface="Times New Roman" pitchFamily="65" charset="-122"/>
                <a:ea typeface="宋体" pitchFamily="65" charset="-122"/>
              </a:rPr>
              <a:t>实,却也仅在强调人可以多残忍。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我们面对的不应是灾难之时的毁灭,而是灾难之前先人的价值,在灾难之时他们如何为生命的</a:t>
            </a:r>
            <a:r>
              <a:t/>
            </a:r>
            <a:br/>
            <a:r>
              <a:rPr lang="zh-CN" altLang="en-US" sz="1530" kern="0" dirty="0" smtClean="0">
                <a:solidFill>
                  <a:srgbClr val="000000"/>
                </a:solidFill>
                <a:latin typeface="Times New Roman" pitchFamily="65" charset="-122"/>
                <a:ea typeface="宋体" pitchFamily="65" charset="-122"/>
              </a:rPr>
              <a:t>价值斗争,只有此时我们才能产生同情感,态度才能更庄重。我们才能明白这灾难的荒谬,才能</a:t>
            </a:r>
            <a:r>
              <a:t/>
            </a:r>
            <a:br/>
            <a:r>
              <a:rPr lang="zh-CN" altLang="en-US" sz="1530" kern="0" dirty="0" smtClean="0">
                <a:solidFill>
                  <a:srgbClr val="000000"/>
                </a:solidFill>
                <a:latin typeface="Times New Roman" pitchFamily="65" charset="-122"/>
                <a:ea typeface="宋体" pitchFamily="65" charset="-122"/>
              </a:rPr>
              <a:t>在我们的生命面临挑战时挺身而出。我看过不少艺术家对“文化大革命”的回忆,如谭抒真</a:t>
            </a:r>
            <a:r>
              <a:t/>
            </a:r>
            <a:br/>
            <a:r>
              <a:rPr lang="zh-CN" altLang="en-US" sz="1530" kern="0" dirty="0" smtClean="0">
                <a:solidFill>
                  <a:srgbClr val="000000"/>
                </a:solidFill>
                <a:latin typeface="Times New Roman" pitchFamily="65" charset="-122"/>
                <a:ea typeface="宋体" pitchFamily="65" charset="-122"/>
              </a:rPr>
              <a:t>提到自己的老同行,因为要保存乐谱的真迹被红卫兵一拳击倒在地,不仅落得残疾,还得亲眼看</a:t>
            </a:r>
            <a:r>
              <a:t/>
            </a:r>
            <a:br/>
            <a:r>
              <a:rPr lang="zh-CN" altLang="en-US" sz="1530" kern="0" dirty="0" smtClean="0">
                <a:solidFill>
                  <a:srgbClr val="000000"/>
                </a:solidFill>
                <a:latin typeface="Times New Roman" pitchFamily="65" charset="-122"/>
                <a:ea typeface="宋体" pitchFamily="65" charset="-122"/>
              </a:rPr>
              <a:t>着自己的钢琴被砸碎,手稿被焚为灰烬,最终又被人扔入化粪池中。后来,他的命运如何就无从</a:t>
            </a:r>
            <a:r>
              <a:t/>
            </a:r>
            <a:br/>
            <a:r>
              <a:rPr lang="zh-CN" altLang="en-US" sz="1530" kern="0" dirty="0" smtClean="0">
                <a:solidFill>
                  <a:srgbClr val="000000"/>
                </a:solidFill>
                <a:latin typeface="Times New Roman" pitchFamily="65" charset="-122"/>
                <a:ea typeface="宋体" pitchFamily="65" charset="-122"/>
              </a:rPr>
              <a:t>得知了。“差不多,只有几个同行还知道有过这么一个人。”其实就算我知道了这样的事情,</a:t>
            </a:r>
            <a:r>
              <a:t/>
            </a:r>
            <a:br/>
            <a:r>
              <a:rPr lang="zh-CN" altLang="en-US" sz="1530" kern="0" dirty="0" smtClean="0">
                <a:solidFill>
                  <a:srgbClr val="000000"/>
                </a:solidFill>
                <a:latin typeface="Times New Roman" pitchFamily="65" charset="-122"/>
                <a:ea typeface="宋体" pitchFamily="65" charset="-122"/>
              </a:rPr>
              <a:t>我亦很难明白这对于他们那一代人究竟是怎样的痛,但听到这种事时,我的心远比在纪念馆时</a:t>
            </a:r>
            <a:r>
              <a:t/>
            </a:r>
            <a:br/>
            <a:r>
              <a:rPr lang="zh-CN" altLang="en-US" sz="1530" kern="0" dirty="0" smtClean="0">
                <a:solidFill>
                  <a:srgbClr val="000000"/>
                </a:solidFill>
                <a:latin typeface="Times New Roman" pitchFamily="65" charset="-122"/>
                <a:ea typeface="宋体" pitchFamily="65" charset="-122"/>
              </a:rPr>
              <a:t>沉重,因为从那些老人的泪水中,我隐隐看见那沉默的遗迹里有什么。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那里有恐惧,有哭泣,有绝望的挽留和告别,有慌乱,也有求生的信念,有对旧日的回忆,也有渴望,</a:t>
            </a:r>
            <a:r>
              <a:t/>
            </a:r>
            <a:br/>
            <a:r>
              <a:rPr lang="zh-CN" altLang="en-US" sz="1530" kern="0" dirty="0" smtClean="0">
                <a:solidFill>
                  <a:srgbClr val="000000"/>
                </a:solidFill>
                <a:latin typeface="Times New Roman" pitchFamily="65" charset="-122"/>
                <a:ea typeface="宋体" pitchFamily="65" charset="-122"/>
              </a:rPr>
              <a:t>可这一切都被灾难抹杀,又被我们遗忘,成为永远的沉默。</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如果我们真正地愿意走进这沉默,便应当谦虚地做一个静默的听众,就算不被理解,也亦应怀着</a:t>
            </a:r>
            <a:r>
              <a:t/>
            </a:r>
            <a:br/>
            <a:r>
              <a:rPr lang="zh-CN" altLang="en-US" sz="1530" kern="0" dirty="0" smtClean="0">
                <a:solidFill>
                  <a:srgbClr val="000000"/>
                </a:solidFill>
                <a:latin typeface="Times New Roman" pitchFamily="65" charset="-122"/>
                <a:ea typeface="宋体" pitchFamily="65" charset="-122"/>
              </a:rPr>
              <a:t>努力和敬畏,伫立在这永远的遗迹前,那里有多年前不可诉说的昨日,亦有我们生命之明日。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文章没有简单停留在对搞怪游客的道德批判上,而是理性分析造成他们错误的根源,</a:t>
            </a:r>
            <a:r>
              <a:t/>
            </a:r>
            <a:br/>
            <a:r>
              <a:rPr lang="zh-CN" altLang="en-US" sz="1530" kern="0" dirty="0" smtClean="0">
                <a:solidFill>
                  <a:srgbClr val="000000"/>
                </a:solidFill>
                <a:latin typeface="Times New Roman" pitchFamily="65" charset="-122"/>
                <a:ea typeface="宋体" pitchFamily="65" charset="-122"/>
              </a:rPr>
              <a:t>是因为现代人与历史有隔阂。顺势从艺术家的角度切入,指出艺术家的高明之处在于揭示了</a:t>
            </a:r>
            <a:r>
              <a:t/>
            </a:r>
            <a:br/>
            <a:r>
              <a:rPr lang="zh-CN" altLang="en-US" sz="1530" kern="0" dirty="0" smtClean="0">
                <a:solidFill>
                  <a:srgbClr val="000000"/>
                </a:solidFill>
                <a:latin typeface="Times New Roman" pitchFamily="65" charset="-122"/>
                <a:ea typeface="宋体" pitchFamily="65" charset="-122"/>
              </a:rPr>
              <a:t>人与历史的距离感。通过更换背景,将历史拉回现实,让人们明白纪念馆是个沉重的地方。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作者在赞美艺术家的艺术手法上又前进了一步,论证了仅仅表现毁灭的残酷还不够,还要展现</a:t>
            </a:r>
            <a:r>
              <a:t/>
            </a:r>
            <a:br/>
            <a:r>
              <a:rPr lang="zh-CN" altLang="en-US" sz="1530" kern="0" dirty="0" smtClean="0">
                <a:solidFill>
                  <a:srgbClr val="000000"/>
                </a:solidFill>
                <a:latin typeface="Times New Roman" pitchFamily="65" charset="-122"/>
                <a:ea typeface="宋体" pitchFamily="65" charset="-122"/>
              </a:rPr>
              <a:t>生命的价值,用美好去否定残忍,用光明去映衬黑暗。才能让人走进这沉默的遗迹,真正学会敬</a:t>
            </a:r>
            <a:r>
              <a:t/>
            </a:r>
            <a:br/>
            <a:r>
              <a:rPr lang="zh-CN" altLang="en-US" sz="1530" kern="0" dirty="0" smtClean="0">
                <a:solidFill>
                  <a:srgbClr val="000000"/>
                </a:solidFill>
                <a:latin typeface="Times New Roman" pitchFamily="65" charset="-122"/>
                <a:ea typeface="宋体" pitchFamily="65" charset="-122"/>
              </a:rPr>
              <a:t>畏和铭记,而不是流于形式。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该文文笔老练,论述自然、切实,不堆砌材料。语气平和淡定,讲道理的风度尤其令人佩服,与</a:t>
            </a:r>
            <a:r>
              <a:t/>
            </a:r>
            <a:br/>
            <a:r>
              <a:rPr lang="zh-CN" altLang="en-US" sz="1530" kern="0" dirty="0" smtClean="0">
                <a:solidFill>
                  <a:srgbClr val="000000"/>
                </a:solidFill>
                <a:latin typeface="Times New Roman" pitchFamily="65" charset="-122"/>
                <a:ea typeface="宋体" pitchFamily="65" charset="-122"/>
              </a:rPr>
              <a:t>很多人上纲上线、热血沸腾的诛心之论有天壤之别。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用艺术唤醒良知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曾见过南宋马远的一幅《寒江独钓图》,浩渺烟波,独见一老翁,细看之,竟觉那空白之处皆为</a:t>
            </a:r>
            <a:r>
              <a:t/>
            </a:r>
            <a:br/>
            <a:r>
              <a:rPr lang="zh-CN" altLang="en-US" sz="1530" kern="0" dirty="0" smtClean="0">
                <a:solidFill>
                  <a:srgbClr val="000000"/>
                </a:solidFill>
                <a:latin typeface="Times New Roman" pitchFamily="65" charset="-122"/>
                <a:ea typeface="宋体" pitchFamily="65" charset="-122"/>
              </a:rPr>
              <a:t>山水,满幅水天一色,正是以一种艺术的手段唤醒人们心中的绵绵情思,触发无限想象。</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游客看见那艺术家换过的背景图时,心情一定是沉重的,愧于自己荒诞的行为,在血淋淋的、无</a:t>
            </a:r>
            <a:r>
              <a:rPr dirty="0"/>
              <a:t/>
            </a:r>
            <a:br>
              <a:rPr dirty="0"/>
            </a:br>
            <a:r>
              <a:rPr lang="zh-CN" altLang="en-US" sz="1530" kern="0" dirty="0" smtClean="0">
                <a:solidFill>
                  <a:srgbClr val="000000"/>
                </a:solidFill>
                <a:latin typeface="Times New Roman" pitchFamily="65" charset="-122"/>
                <a:ea typeface="宋体" pitchFamily="65" charset="-122"/>
              </a:rPr>
              <a:t>数冤魂的哭号中,满幅皆为罪恶,沉睡的良知顷刻苏醒,斥责已变味的心性。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不禁忆起这个群起而攻之的网络时代。当一切有损形象、违背人性之图片公之于众,人们更</a:t>
            </a:r>
            <a:r>
              <a:rPr dirty="0"/>
              <a:t/>
            </a:r>
            <a:br>
              <a:rPr dirty="0"/>
            </a:br>
            <a:r>
              <a:rPr lang="zh-CN" altLang="en-US" sz="1530" kern="0" dirty="0" smtClean="0">
                <a:solidFill>
                  <a:srgbClr val="000000"/>
                </a:solidFill>
                <a:latin typeface="Times New Roman" pitchFamily="65" charset="-122"/>
                <a:ea typeface="宋体" pitchFamily="65" charset="-122"/>
              </a:rPr>
              <a:t>愿以更为粗暴的方式解决,责骂声、污秽之词如同洪水猛兽撕扯着残缺的人性,只不过是与之</a:t>
            </a:r>
            <a:r>
              <a:rPr dirty="0"/>
              <a:t/>
            </a:r>
            <a:br>
              <a:rPr dirty="0"/>
            </a:br>
            <a:r>
              <a:rPr lang="zh-CN" altLang="en-US" sz="1530" kern="0" dirty="0" smtClean="0">
                <a:solidFill>
                  <a:srgbClr val="000000"/>
                </a:solidFill>
                <a:latin typeface="Times New Roman" pitchFamily="65" charset="-122"/>
                <a:ea typeface="宋体" pitchFamily="65" charset="-122"/>
              </a:rPr>
              <a:t>俱黑罢了。很少有人,像那位艺术家那般,将人类的良知艺术化,世人欣赏的同时,不由反观内心。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那种艺术,以一种最温和的方式唤醒人性,像是慈母的双手,让人们察觉,但同时,它也是一把利</a:t>
            </a:r>
            <a:r>
              <a:rPr dirty="0"/>
              <a:t/>
            </a:r>
            <a:br>
              <a:rPr dirty="0"/>
            </a:br>
            <a:r>
              <a:rPr lang="zh-CN" altLang="en-US" sz="1530" kern="0" dirty="0" smtClean="0">
                <a:solidFill>
                  <a:srgbClr val="000000"/>
                </a:solidFill>
                <a:latin typeface="Times New Roman" pitchFamily="65" charset="-122"/>
                <a:ea typeface="宋体" pitchFamily="65" charset="-122"/>
              </a:rPr>
              <a:t>剑,直击人类内心最深处的脆弱,揭开蒙盖事实的面纱,让世人审判自己。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君不见那永和九年春色中酣醉时所成的千古兰亭,竟慰藉一世枭雄帝王,使他逝去时仍抱着那</a:t>
            </a:r>
            <a:r>
              <a:rPr dirty="0"/>
              <a:t/>
            </a:r>
            <a:br>
              <a:rPr dirty="0"/>
            </a:br>
            <a:r>
              <a:rPr lang="zh-CN" altLang="en-US" sz="1530" kern="0" dirty="0" smtClean="0">
                <a:solidFill>
                  <a:srgbClr val="000000"/>
                </a:solidFill>
                <a:latin typeface="Times New Roman" pitchFamily="65" charset="-122"/>
                <a:ea typeface="宋体" pitchFamily="65" charset="-122"/>
              </a:rPr>
              <a:t>片温暖;君不见那锦绣中的绝世容貌,沈寿的针线人生告诉世人:精神明亮,能够击溃衰老;君不</a:t>
            </a:r>
            <a:r>
              <a:rPr dirty="0"/>
              <a:t/>
            </a:r>
            <a:br>
              <a:rPr dirty="0"/>
            </a:br>
            <a:r>
              <a:rPr lang="zh-CN" altLang="en-US" sz="1530" kern="0" dirty="0" smtClean="0">
                <a:solidFill>
                  <a:srgbClr val="000000"/>
                </a:solidFill>
                <a:latin typeface="Times New Roman" pitchFamily="65" charset="-122"/>
                <a:ea typeface="宋体" pitchFamily="65" charset="-122"/>
              </a:rPr>
              <a:t>见杜丽娘的沉吟慨叹,汤显祖的《牡丹亭》让人看见的,是封建礼法约束中呻吟的古代女子;孤</a:t>
            </a:r>
            <a:r>
              <a:rPr dirty="0"/>
              <a:t/>
            </a:r>
            <a:br>
              <a:rPr dirty="0"/>
            </a:br>
            <a:r>
              <a:rPr lang="zh-CN" altLang="en-US" sz="1530" kern="0" dirty="0" smtClean="0">
                <a:solidFill>
                  <a:srgbClr val="000000"/>
                </a:solidFill>
                <a:latin typeface="Times New Roman" pitchFamily="65" charset="-122"/>
                <a:ea typeface="宋体" pitchFamily="65" charset="-122"/>
              </a:rPr>
              <a:t>舟嫠妇的哀怨情思,江州司马的泣下沾襟之态莫不是听那洞箫之声、凄凄琵琶语而催生的?艺</a:t>
            </a:r>
            <a:r>
              <a:rPr dirty="0"/>
              <a:t/>
            </a:r>
            <a:br>
              <a:rPr dirty="0"/>
            </a:br>
            <a:r>
              <a:rPr lang="zh-CN" altLang="en-US" sz="1530" kern="0" dirty="0" smtClean="0">
                <a:solidFill>
                  <a:srgbClr val="000000"/>
                </a:solidFill>
                <a:latin typeface="Times New Roman" pitchFamily="65" charset="-122"/>
                <a:ea typeface="宋体" pitchFamily="65" charset="-122"/>
              </a:rPr>
              <a:t>术化的现实,唤醒人们婴孩时的状态——纯粹、洁净、却又是百般令人肝肠尽断,将人的灵魂</a:t>
            </a:r>
            <a:r>
              <a:rPr dirty="0"/>
              <a:t/>
            </a:r>
            <a:br>
              <a:rPr dirty="0"/>
            </a:br>
            <a:r>
              <a:rPr lang="zh-CN" altLang="en-US" sz="1530" kern="0" dirty="0" smtClean="0">
                <a:solidFill>
                  <a:srgbClr val="000000"/>
                </a:solidFill>
                <a:latin typeface="Times New Roman" pitchFamily="65" charset="-122"/>
                <a:ea typeface="宋体" pitchFamily="65" charset="-122"/>
              </a:rPr>
              <a:t>贴近温热的良知、人性。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一个民族的潜意识里都是艺术的人性,良知便日日滋养于其中。但黑暗总会来临,并以此为源</a:t>
            </a:r>
            <a:r>
              <a:rPr dirty="0"/>
              <a:t/>
            </a:r>
            <a:br>
              <a:rPr dirty="0"/>
            </a:br>
            <a:r>
              <a:rPr lang="zh-CN" altLang="en-US" sz="1530" kern="0" dirty="0" smtClean="0">
                <a:solidFill>
                  <a:srgbClr val="000000"/>
                </a:solidFill>
                <a:latin typeface="Times New Roman" pitchFamily="65" charset="-122"/>
                <a:ea typeface="宋体" pitchFamily="65" charset="-122"/>
              </a:rPr>
              <a:t>头进行失去理性的发泄。保持沉着冷静,以一种巧妙的方式留给人们无数的想象,便可留下满</a:t>
            </a:r>
            <a:r>
              <a:rPr dirty="0"/>
              <a:t/>
            </a:r>
            <a:br>
              <a:rPr dirty="0"/>
            </a:br>
            <a:r>
              <a:rPr lang="zh-CN" altLang="en-US" sz="1530" kern="0" dirty="0" smtClean="0">
                <a:solidFill>
                  <a:srgbClr val="000000"/>
                </a:solidFill>
                <a:latin typeface="Times New Roman" pitchFamily="65" charset="-122"/>
                <a:ea typeface="宋体" pitchFamily="65" charset="-122"/>
              </a:rPr>
              <a:t>幅山水。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柏林犹太人纪念馆中,没有音响照片,而是借以光影变幻引人深思曾经的那个时代,重返良知,</a:t>
            </a:r>
            <a:r>
              <a:rPr dirty="0"/>
              <a:t/>
            </a:r>
            <a:br>
              <a:rPr dirty="0"/>
            </a:br>
            <a:r>
              <a:rPr lang="zh-CN" altLang="en-US" sz="1530" kern="0" dirty="0" smtClean="0">
                <a:solidFill>
                  <a:srgbClr val="000000"/>
                </a:solidFill>
                <a:latin typeface="Times New Roman" pitchFamily="65" charset="-122"/>
                <a:ea typeface="宋体" pitchFamily="65" charset="-122"/>
              </a:rPr>
              <a:t>这便是艺术相对于人的责骂声的优点。看似如涓涓细流,实则直接冲破黑暗,召唤光明。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再次望向那满幅皆水的垂钓图,心中念想,只愿在众人嘈杂之时能有一股清流,群起而攻之时,</a:t>
            </a:r>
            <a:r>
              <a:rPr dirty="0"/>
              <a:t/>
            </a:r>
            <a:br>
              <a:rPr dirty="0"/>
            </a:br>
            <a:r>
              <a:rPr lang="zh-CN" altLang="en-US" sz="1530" kern="0" dirty="0" smtClean="0">
                <a:solidFill>
                  <a:srgbClr val="000000"/>
                </a:solidFill>
                <a:latin typeface="Times New Roman" pitchFamily="65" charset="-122"/>
                <a:ea typeface="宋体" pitchFamily="65" charset="-122"/>
              </a:rPr>
              <a:t>能有一个人站起,用艺术唤醒。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本文作者独出机杼,从马远的《寒江独钓图》引出艺术的无限魅力,再接入游客与艺</a:t>
            </a:r>
            <a:r>
              <a:rPr dirty="0"/>
              <a:t/>
            </a:r>
            <a:br>
              <a:rPr dirty="0"/>
            </a:br>
            <a:r>
              <a:rPr lang="zh-CN" altLang="en-US" sz="1530" kern="0" dirty="0" smtClean="0">
                <a:solidFill>
                  <a:srgbClr val="000000"/>
                </a:solidFill>
                <a:latin typeface="Times New Roman" pitchFamily="65" charset="-122"/>
                <a:ea typeface="宋体" pitchFamily="65" charset="-122"/>
              </a:rPr>
              <a:t>术家的公案。在别人都谴责游客搞怪之时,作者支持以艺术的温和唤醒人性,以艺术的犀利直</a:t>
            </a:r>
            <a:r>
              <a:rPr dirty="0"/>
              <a:t/>
            </a:r>
            <a:br>
              <a:rPr dirty="0"/>
            </a:br>
            <a:r>
              <a:rPr lang="zh-CN" altLang="en-US" sz="1530" kern="0" dirty="0" smtClean="0">
                <a:solidFill>
                  <a:srgbClr val="000000"/>
                </a:solidFill>
                <a:latin typeface="Times New Roman" pitchFamily="65" charset="-122"/>
                <a:ea typeface="宋体" pitchFamily="65" charset="-122"/>
              </a:rPr>
              <a:t>面惨剧。启人自悟,不落言筌。由此可见该学生不俗之思维。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后举例证明艺术的巨大魅力:让人的灵魂贴近温热的良知。再借人性中都有艺术的善因来论</a:t>
            </a:r>
            <a:r>
              <a:rPr dirty="0"/>
              <a:t/>
            </a:r>
            <a:br>
              <a:rPr dirty="0"/>
            </a:br>
            <a:r>
              <a:rPr lang="zh-CN" altLang="en-US" sz="1530" kern="0" dirty="0" smtClean="0">
                <a:solidFill>
                  <a:srgbClr val="000000"/>
                </a:solidFill>
                <a:latin typeface="Times New Roman" pitchFamily="65" charset="-122"/>
                <a:ea typeface="宋体" pitchFamily="65" charset="-122"/>
              </a:rPr>
              <a:t>证如何对待犯了错的人,不应无理性地谩骂,而是用艺术的手法冷静地点化,在世间留下满幅山</a:t>
            </a:r>
            <a:r>
              <a:rPr dirty="0"/>
              <a:t/>
            </a:r>
            <a:br>
              <a:rPr dirty="0"/>
            </a:br>
            <a:r>
              <a:rPr lang="zh-CN" altLang="en-US" sz="1530" kern="0" dirty="0" smtClean="0">
                <a:solidFill>
                  <a:srgbClr val="000000"/>
                </a:solidFill>
                <a:latin typeface="Times New Roman" pitchFamily="65" charset="-122"/>
                <a:ea typeface="宋体" pitchFamily="65" charset="-122"/>
              </a:rPr>
              <a:t>水。全文温柔敦厚,风姿绰约。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895971"/>
            <a:chOff x="539750" y="1080000"/>
            <a:chExt cx="8127250" cy="4895971"/>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6.(2017扬州一模,19)根据以下材料,选取角度,自拟题目,写一篇不少于800字的文章;文体不限,</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世间最让人消受不住的,就是对美的祭奠。——余秋雨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作为言论类材料,本身的句意非常明确,但考生真正理解并准确立意,还有一定的</a:t>
              </a:r>
              <a:r>
                <a:rPr dirty="0"/>
                <a:t/>
              </a:r>
              <a:br>
                <a:rPr dirty="0"/>
              </a:br>
              <a:r>
                <a:rPr lang="zh-CN" altLang="en-US" sz="1530" kern="0" dirty="0" smtClean="0">
                  <a:solidFill>
                    <a:srgbClr val="000000"/>
                  </a:solidFill>
                  <a:latin typeface="Times New Roman" pitchFamily="65" charset="-122"/>
                  <a:ea typeface="宋体" pitchFamily="65" charset="-122"/>
                </a:rPr>
                <a:t>困难。这里就要学会追问,比如“美”是什么,“祭奠”的含义是什么,为什么“对美的祭奠”</a:t>
              </a:r>
              <a:r>
                <a:rPr dirty="0"/>
                <a:t/>
              </a:r>
              <a:br>
                <a:rPr dirty="0"/>
              </a:br>
              <a:r>
                <a:rPr lang="zh-CN" altLang="en-US" sz="1530" kern="0" dirty="0" smtClean="0">
                  <a:solidFill>
                    <a:srgbClr val="000000"/>
                  </a:solidFill>
                  <a:latin typeface="Times New Roman" pitchFamily="65" charset="-122"/>
                  <a:ea typeface="宋体" pitchFamily="65" charset="-122"/>
                </a:rPr>
                <a:t>是“最让人消受不住的”,等等。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一、对美的理解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美是形式的和谐(古典主义):对称与均衡,调和与对比,节奏与韵律等。美是感性认识的完善(鲍</a:t>
              </a:r>
              <a:r>
                <a:rPr dirty="0"/>
                <a:t/>
              </a:r>
              <a:br>
                <a:rPr dirty="0"/>
              </a:br>
              <a:r>
                <a:rPr lang="zh-CN" altLang="en-US" sz="1530" kern="0" dirty="0" smtClean="0">
                  <a:solidFill>
                    <a:srgbClr val="000000"/>
                  </a:solidFill>
                  <a:latin typeface="Times New Roman" pitchFamily="65" charset="-122"/>
                  <a:ea typeface="宋体" pitchFamily="65" charset="-122"/>
                </a:rPr>
                <a:t>姆加登);美在愉快(休谟),美在关系(狄德罗);美是理念的感性显现(黑格尔);美是生活(车尔尼雪</a:t>
              </a:r>
              <a:r>
                <a:rPr dirty="0"/>
                <a:t/>
              </a:r>
              <a:br>
                <a:rPr dirty="0"/>
              </a:br>
              <a:r>
                <a:rPr lang="zh-CN" altLang="en-US" sz="1530" kern="0" dirty="0" smtClean="0">
                  <a:solidFill>
                    <a:srgbClr val="000000"/>
                  </a:solidFill>
                  <a:latin typeface="Times New Roman" pitchFamily="65" charset="-122"/>
                  <a:ea typeface="宋体" pitchFamily="65" charset="-122"/>
                </a:rPr>
                <a:t>夫斯基):任何事物,凡是我们在那里面看得见,依照我们理解应当如此地生活,那就是美的。</a:t>
              </a:r>
              <a:endParaRPr lang="zh-CN" altLang="en-US" dirty="0"/>
            </a:p>
          </p:txBody>
        </p:sp>
        <p:sp>
          <p:nvSpPr>
            <p:cNvPr id="3" name="TextBox 2"/>
            <p:cNvSpPr txBox="1"/>
            <p:nvPr/>
          </p:nvSpPr>
          <p:spPr>
            <a:xfrm>
              <a:off x="539750" y="456327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二、对美的祭奠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英国美学家博克说明,我们所谓美,是指物体中能引起爱或类似情感的某一性质或某些性质。</a:t>
              </a:r>
              <a:r>
                <a:rPr dirty="0"/>
                <a:t/>
              </a:r>
              <a:br>
                <a:rPr dirty="0"/>
              </a:br>
              <a:r>
                <a:rPr lang="zh-CN" altLang="en-US" sz="1530" kern="0" dirty="0" smtClean="0">
                  <a:solidFill>
                    <a:srgbClr val="000000"/>
                  </a:solidFill>
                  <a:latin typeface="Times New Roman" pitchFamily="65" charset="-122"/>
                  <a:ea typeface="宋体" pitchFamily="65" charset="-122"/>
                </a:rPr>
                <a:t>“祭奠”是指为死去的人举行仪式,表示追念。因此,本则材料中,祭奠的对象一定是已经或者</a:t>
              </a:r>
              <a:r>
                <a:rPr dirty="0"/>
                <a:t/>
              </a:r>
              <a:br>
                <a:rPr dirty="0"/>
              </a:br>
              <a:r>
                <a:rPr lang="zh-CN" altLang="en-US" sz="1530" kern="0" dirty="0" smtClean="0">
                  <a:solidFill>
                    <a:srgbClr val="000000"/>
                  </a:solidFill>
                  <a:latin typeface="Times New Roman" pitchFamily="65" charset="-122"/>
                  <a:ea typeface="宋体" pitchFamily="65" charset="-122"/>
                </a:rPr>
                <a:t>正在消失的美的事物和情感。</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三、对材料的具化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在行文时要力避笼统,可化虚为实,化抽象为具体,阐明“消逝之美”的具体内容或指明具体的</a:t>
            </a:r>
            <a:r>
              <a:rPr dirty="0"/>
              <a:t/>
            </a:r>
            <a:br>
              <a:rPr dirty="0"/>
            </a:br>
            <a:r>
              <a:rPr lang="zh-CN" altLang="en-US" sz="1530" kern="0" dirty="0" smtClean="0">
                <a:solidFill>
                  <a:srgbClr val="000000"/>
                </a:solidFill>
                <a:latin typeface="Times New Roman" pitchFamily="65" charset="-122"/>
                <a:ea typeface="宋体" pitchFamily="65" charset="-122"/>
              </a:rPr>
              <a:t>领域。可写人,可写物,可写事,也可从“文化”“思想”等领域入手,可多角度联系领域中的</a:t>
            </a:r>
            <a:r>
              <a:rPr dirty="0"/>
              <a:t/>
            </a:r>
            <a:br>
              <a:rPr dirty="0"/>
            </a:br>
            <a:r>
              <a:rPr lang="zh-CN" altLang="en-US" sz="1530" kern="0" dirty="0" smtClean="0">
                <a:solidFill>
                  <a:srgbClr val="000000"/>
                </a:solidFill>
                <a:latin typeface="Times New Roman" pitchFamily="65" charset="-122"/>
                <a:ea typeface="宋体" pitchFamily="65" charset="-122"/>
              </a:rPr>
              <a:t>某个要素:琴——古调虽自爱,今人多不弹。书——书法的式微。手工工艺:剪纸、漆器、泥</a:t>
            </a:r>
            <a:r>
              <a:rPr dirty="0"/>
              <a:t/>
            </a:r>
            <a:br>
              <a:rPr dirty="0"/>
            </a:br>
            <a:r>
              <a:rPr lang="zh-CN" altLang="en-US" sz="1530" kern="0" dirty="0" smtClean="0">
                <a:solidFill>
                  <a:srgbClr val="000000"/>
                </a:solidFill>
                <a:latin typeface="Times New Roman" pitchFamily="65" charset="-122"/>
                <a:ea typeface="宋体" pitchFamily="65" charset="-122"/>
              </a:rPr>
              <a:t>人、皮影戏等面临失传的问题。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最是人间留不住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美,是吸引人的;逝去的美,让人心痛。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花尚开时,便有痴人“只恐夜深花睡去,故烧高烛照红妆”;更不必提花落后“侬今葬花人笑</a:t>
            </a:r>
            <a:r>
              <a:rPr dirty="0"/>
              <a:t/>
            </a:r>
            <a:br>
              <a:rPr dirty="0"/>
            </a:br>
            <a:r>
              <a:rPr lang="zh-CN" altLang="en-US" sz="1530" kern="0" dirty="0" smtClean="0">
                <a:solidFill>
                  <a:srgbClr val="000000"/>
                </a:solidFill>
                <a:latin typeface="Times New Roman" pitchFamily="65" charset="-122"/>
                <a:ea typeface="宋体" pitchFamily="65" charset="-122"/>
              </a:rPr>
              <a:t>痴,他年葬侬知是谁”的颦卿。对美逝去后的祭奠,往往是啮心蚀骨的。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然而祭奠虽苦,其中意味却深。正如儒家的“慎终追远”是以祭奠之礼教化民心,对美的祭奠</a:t>
            </a:r>
            <a:r>
              <a:rPr dirty="0"/>
              <a:t/>
            </a:r>
            <a:br>
              <a:rPr dirty="0"/>
            </a:br>
            <a:r>
              <a:rPr lang="zh-CN" altLang="en-US" sz="1530" kern="0" dirty="0" smtClean="0">
                <a:solidFill>
                  <a:srgbClr val="000000"/>
                </a:solidFill>
                <a:latin typeface="Times New Roman" pitchFamily="65" charset="-122"/>
                <a:ea typeface="宋体" pitchFamily="65" charset="-122"/>
              </a:rPr>
              <a:t>之礼也可以寓大希望于大苦痛,其意义岂止于伤悼哀怜?病中的杜丽娘自伤容颜消残而对镜描</a:t>
            </a:r>
            <a:r>
              <a:rPr dirty="0"/>
              <a:t/>
            </a:r>
            <a:br>
              <a:rPr dirty="0"/>
            </a:br>
            <a:r>
              <a:rPr lang="zh-CN" altLang="en-US" sz="1530" kern="0" dirty="0" smtClean="0">
                <a:solidFill>
                  <a:srgbClr val="000000"/>
                </a:solidFill>
                <a:latin typeface="Times New Roman" pitchFamily="65" charset="-122"/>
                <a:ea typeface="宋体" pitchFamily="65" charset="-122"/>
              </a:rPr>
              <a:t>容,既是祭自己锦瑟年华,更是一种虽死犹存的对礼教束缚的抗争;一篇深情的《芙蓉女儿</a:t>
            </a:r>
            <a:r>
              <a:rPr dirty="0"/>
              <a:t/>
            </a:r>
            <a:br>
              <a:rPr dirty="0"/>
            </a:br>
            <a:r>
              <a:rPr lang="zh-CN" altLang="en-US" sz="1530" kern="0" dirty="0" smtClean="0">
                <a:solidFill>
                  <a:srgbClr val="000000"/>
                </a:solidFill>
                <a:latin typeface="Times New Roman" pitchFamily="65" charset="-122"/>
                <a:ea typeface="宋体" pitchFamily="65" charset="-122"/>
              </a:rPr>
              <a:t>诔》,既是祭逝去的晴雯,更是对摧残美的力量的控诉,宝玉敢于“背时而行”的精神由此更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深;千百年来汨罗江边凭吊屈原的人们,更是在对杜若蘅芜般的三闾大夫的祭奠中寄寓香草般</a:t>
            </a:r>
            <a:r>
              <a:t/>
            </a:r>
            <a:br/>
            <a:r>
              <a:rPr lang="zh-CN" altLang="en-US" sz="1530" kern="0" dirty="0" smtClean="0">
                <a:solidFill>
                  <a:srgbClr val="000000"/>
                </a:solidFill>
                <a:latin typeface="Times New Roman" pitchFamily="65" charset="-122"/>
                <a:ea typeface="宋体" pitchFamily="65" charset="-122"/>
              </a:rPr>
              <a:t>高洁人格的自我勉励</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对美的祭奠更可于“烈火烹油、鲜花着锦”之盛般的人生圆满之境,开拓一种更高远的境界,</a:t>
            </a:r>
            <a:r>
              <a:t/>
            </a:r>
            <a:br/>
            <a:r>
              <a:rPr lang="zh-CN" altLang="en-US" sz="1530" kern="0" dirty="0" smtClean="0">
                <a:solidFill>
                  <a:srgbClr val="000000"/>
                </a:solidFill>
                <a:latin typeface="Times New Roman" pitchFamily="65" charset="-122"/>
                <a:ea typeface="宋体" pitchFamily="65" charset="-122"/>
              </a:rPr>
              <a:t>好比绢本设色的工笔画之外也可以有空灵淡远的水墨写意。张岱正是在回顾平生种种繁华</a:t>
            </a:r>
            <a:r>
              <a:t/>
            </a:r>
            <a:br/>
            <a:r>
              <a:rPr lang="zh-CN" altLang="en-US" sz="1530" kern="0" dirty="0" smtClean="0">
                <a:solidFill>
                  <a:srgbClr val="000000"/>
                </a:solidFill>
                <a:latin typeface="Times New Roman" pitchFamily="65" charset="-122"/>
                <a:ea typeface="宋体" pitchFamily="65" charset="-122"/>
              </a:rPr>
              <a:t>的《自为墓志铭》中,用一杯薄酒祭奠美,反而在祭奠中达到了超于纨绔游乐的“湖心亭看</a:t>
            </a:r>
            <a:r>
              <a:t/>
            </a:r>
            <a:br/>
            <a:r>
              <a:rPr lang="zh-CN" altLang="en-US" sz="1530" kern="0" dirty="0" smtClean="0">
                <a:solidFill>
                  <a:srgbClr val="000000"/>
                </a:solidFill>
                <a:latin typeface="Times New Roman" pitchFamily="65" charset="-122"/>
                <a:ea typeface="宋体" pitchFamily="65" charset="-122"/>
              </a:rPr>
              <a:t>雪”般的为文境界,达到了另一种美。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正如“赋到沧桑句便工”所言,对美的祭奠若能哀而不伤,鉴之而不拘泥之,反能成为一种超</a:t>
            </a:r>
            <a:r>
              <a:t/>
            </a:r>
            <a:br/>
            <a:r>
              <a:rPr lang="zh-CN" altLang="en-US" sz="1530" kern="0" dirty="0" smtClean="0">
                <a:solidFill>
                  <a:srgbClr val="000000"/>
                </a:solidFill>
                <a:latin typeface="Times New Roman" pitchFamily="65" charset="-122"/>
                <a:ea typeface="宋体" pitchFamily="65" charset="-122"/>
              </a:rPr>
              <a:t>越,寄寓更广大的精神力量,铸就更高远的美乃至人生境界。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只可叹写下“最是人间留不住,朱颜辞镜花辞树”的王国维,他心中的清朝乃至文统逝去了,他</a:t>
            </a:r>
            <a:r>
              <a:t/>
            </a:r>
            <a:br/>
            <a:r>
              <a:rPr lang="zh-CN" altLang="en-US" sz="1530" kern="0" dirty="0" smtClean="0">
                <a:solidFill>
                  <a:srgbClr val="000000"/>
                </a:solidFill>
                <a:latin typeface="Times New Roman" pitchFamily="65" charset="-122"/>
                <a:ea typeface="宋体" pitchFamily="65" charset="-122"/>
              </a:rPr>
              <a:t>亦以身殉之,这样的祭奠才最是伤人。或许是他所定义的美太过狭隘,这就像余秋雨所说的</a:t>
            </a:r>
            <a:r>
              <a:t/>
            </a:r>
            <a:br/>
            <a:r>
              <a:rPr lang="zh-CN" altLang="en-US" sz="1530" kern="0" dirty="0" smtClean="0">
                <a:solidFill>
                  <a:srgbClr val="000000"/>
                </a:solidFill>
                <a:latin typeface="Times New Roman" pitchFamily="65" charset="-122"/>
                <a:ea typeface="宋体" pitchFamily="65" charset="-122"/>
              </a:rPr>
              <a:t>“世间最让人消受不住的,是对美的祭奠”。不幸他入乎“美”其内,而未能出乎其外。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是啊,有时对自己所定义的美的顽固坚持乃至以身相殉,这样的对“美的祭奠”反而是对美的</a:t>
            </a:r>
            <a:r>
              <a:t/>
            </a:r>
            <a:br/>
            <a:r>
              <a:rPr lang="zh-CN" altLang="en-US" sz="1530" kern="0" dirty="0" smtClean="0">
                <a:solidFill>
                  <a:srgbClr val="000000"/>
                </a:solidFill>
                <a:latin typeface="Times New Roman" pitchFamily="65" charset="-122"/>
                <a:ea typeface="宋体" pitchFamily="65" charset="-122"/>
              </a:rPr>
              <a:t>摧残,是阻碍美在新境遇下重生的消极力量。文明若沉溺于对过去的美的祭奠,势必有损于新</a:t>
            </a:r>
            <a:r>
              <a:t/>
            </a:r>
            <a:br/>
            <a:r>
              <a:rPr lang="zh-CN" altLang="en-US" sz="1530" kern="0" dirty="0" smtClean="0">
                <a:solidFill>
                  <a:srgbClr val="000000"/>
                </a:solidFill>
                <a:latin typeface="Times New Roman" pitchFamily="65" charset="-122"/>
                <a:ea typeface="宋体" pitchFamily="65" charset="-122"/>
              </a:rPr>
              <a:t>的美的创造,是一个人乃至整个社会都消受不住的。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最是人间留不住,这也痴了。且让它“乱红飞过秋千去”,不仅仅拘泥于祭奠,才是祭奠的意义</a:t>
            </a:r>
            <a:r>
              <a:rPr dirty="0"/>
              <a:t/>
            </a:r>
            <a:br>
              <a:rPr dirty="0"/>
            </a:br>
            <a:r>
              <a:rPr lang="zh-CN" altLang="en-US" sz="1530" kern="0" dirty="0" smtClean="0">
                <a:solidFill>
                  <a:srgbClr val="000000"/>
                </a:solidFill>
                <a:latin typeface="Times New Roman" pitchFamily="65" charset="-122"/>
                <a:ea typeface="宋体" pitchFamily="65" charset="-122"/>
              </a:rPr>
              <a:t>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明代于谦有《观书》诗云:“书卷多情似故人,晨昏忧乐每相亲。眼前直下三千字,胸</a:t>
            </a:r>
            <a:r>
              <a:rPr dirty="0"/>
              <a:t/>
            </a:r>
            <a:br>
              <a:rPr dirty="0"/>
            </a:br>
            <a:r>
              <a:rPr lang="zh-CN" altLang="en-US" sz="1530" kern="0" dirty="0" smtClean="0">
                <a:solidFill>
                  <a:srgbClr val="000000"/>
                </a:solidFill>
                <a:latin typeface="Times New Roman" pitchFamily="65" charset="-122"/>
                <a:ea typeface="宋体" pitchFamily="65" charset="-122"/>
              </a:rPr>
              <a:t>次全无一点尘。活水源流随处满,东风花柳逐时新。金鞍玉勒寻芳客,未信我庐别有春。”确</a:t>
            </a:r>
            <a:r>
              <a:rPr dirty="0"/>
              <a:t/>
            </a:r>
            <a:br>
              <a:rPr dirty="0"/>
            </a:br>
            <a:r>
              <a:rPr lang="zh-CN" altLang="en-US" sz="1530" kern="0" dirty="0" smtClean="0">
                <a:solidFill>
                  <a:srgbClr val="000000"/>
                </a:solidFill>
                <a:latin typeface="Times New Roman" pitchFamily="65" charset="-122"/>
                <a:ea typeface="宋体" pitchFamily="65" charset="-122"/>
              </a:rPr>
              <a:t>乎如此,读书破万卷,下笔自然如有神助。在短短几十分钟的时间内,作者写出这样思维独到,</a:t>
            </a:r>
            <a:r>
              <a:rPr dirty="0"/>
              <a:t/>
            </a:r>
            <a:br>
              <a:rPr dirty="0"/>
            </a:br>
            <a:r>
              <a:rPr lang="zh-CN" altLang="en-US" sz="1530" kern="0" dirty="0" smtClean="0">
                <a:solidFill>
                  <a:srgbClr val="000000"/>
                </a:solidFill>
                <a:latin typeface="Times New Roman" pitchFamily="65" charset="-122"/>
                <a:ea typeface="宋体" pitchFamily="65" charset="-122"/>
              </a:rPr>
              <a:t>见解深刻,行云流水般的作文,与其平日里的大量阅读积累定然有关。文中大量引用名句,一气</a:t>
            </a:r>
            <a:r>
              <a:rPr dirty="0"/>
              <a:t/>
            </a:r>
            <a:br>
              <a:rPr dirty="0"/>
            </a:br>
            <a:r>
              <a:rPr lang="zh-CN" altLang="en-US" sz="1530" kern="0" dirty="0" smtClean="0">
                <a:solidFill>
                  <a:srgbClr val="000000"/>
                </a:solidFill>
                <a:latin typeface="Times New Roman" pitchFamily="65" charset="-122"/>
                <a:ea typeface="宋体" pitchFamily="65" charset="-122"/>
              </a:rPr>
              <a:t>呵成。难能可贵的是,考生能辩证思维,既肯定美的逝去之可惜,值得祭奠;又能清醒指出祭奠</a:t>
            </a:r>
            <a:r>
              <a:rPr dirty="0"/>
              <a:t/>
            </a:r>
            <a:br>
              <a:rPr dirty="0"/>
            </a:br>
            <a:r>
              <a:rPr lang="zh-CN" altLang="en-US" sz="1530" kern="0" dirty="0" smtClean="0">
                <a:solidFill>
                  <a:srgbClr val="000000"/>
                </a:solidFill>
                <a:latin typeface="Times New Roman" pitchFamily="65" charset="-122"/>
                <a:ea typeface="宋体" pitchFamily="65" charset="-122"/>
              </a:rPr>
              <a:t>要理性,要能出乎其外,毕竟“美美与共”方能“天下大同”。于千百篇平庸作文中觅得此文,</a:t>
            </a:r>
            <a:r>
              <a:rPr dirty="0"/>
              <a:t/>
            </a:r>
            <a:br>
              <a:rPr dirty="0"/>
            </a:br>
            <a:r>
              <a:rPr lang="zh-CN" altLang="en-US" sz="1530" kern="0" dirty="0" smtClean="0">
                <a:solidFill>
                  <a:srgbClr val="000000"/>
                </a:solidFill>
                <a:latin typeface="Times New Roman" pitchFamily="65" charset="-122"/>
                <a:ea typeface="宋体" pitchFamily="65" charset="-122"/>
              </a:rPr>
              <a:t>令人拍案叫绝。</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“前人之述备矣。”秋,承载了太多的悲伤情怀,有“天凉好个秋”,也有“物换星移几度秋”</a:t>
            </a:r>
            <a:r>
              <a:rPr sz="1500" dirty="0"/>
              <a:t/>
            </a:r>
            <a:br>
              <a:rPr sz="1500" dirty="0"/>
            </a:br>
            <a:r>
              <a:rPr lang="zh-CN" altLang="en-US" sz="1500" kern="0" dirty="0" smtClean="0">
                <a:solidFill>
                  <a:srgbClr val="000000"/>
                </a:solidFill>
                <a:latin typeface="Times New Roman" pitchFamily="65" charset="-122"/>
                <a:ea typeface="宋体" pitchFamily="65" charset="-122"/>
              </a:rPr>
              <a:t>“秋色连波,波上寒烟翠”。“晴空一鹤排云上,便引诗情到碧霄。”这一声啼鸣,唤起了后世</a:t>
            </a:r>
            <a:r>
              <a:rPr sz="1500" dirty="0"/>
              <a:t/>
            </a:r>
            <a:br>
              <a:rPr sz="1500" dirty="0"/>
            </a:br>
            <a:r>
              <a:rPr lang="zh-CN" altLang="en-US" sz="1500" kern="0" dirty="0" smtClean="0">
                <a:solidFill>
                  <a:srgbClr val="000000"/>
                </a:solidFill>
                <a:latin typeface="Times New Roman" pitchFamily="65" charset="-122"/>
                <a:ea typeface="宋体" pitchFamily="65" charset="-122"/>
              </a:rPr>
              <a:t>对秋的审美,那成排的雁、鹤不同于以往,是欣欣向荣的象征,是最美的秋词。这便是“唱反</a:t>
            </a:r>
            <a:r>
              <a:rPr sz="1500" dirty="0"/>
              <a:t/>
            </a:r>
            <a:br>
              <a:rPr sz="1500" dirty="0"/>
            </a:br>
            <a:r>
              <a:rPr lang="zh-CN" altLang="en-US" sz="1500" kern="0" dirty="0" smtClean="0">
                <a:solidFill>
                  <a:srgbClr val="000000"/>
                </a:solidFill>
                <a:latin typeface="Times New Roman" pitchFamily="65" charset="-122"/>
                <a:ea typeface="宋体" pitchFamily="65" charset="-122"/>
              </a:rPr>
              <a:t>调”“叫板”之美。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有些话,别人也说过,我便不必再多说;只有别人无话可说时,才是我的主场,我的黄金时代。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国学大师陈寅恪不正是这样的人吗?面对一个妓女,他不似别人一样心怀芥蒂,以别样眼光看</a:t>
            </a:r>
            <a:r>
              <a:rPr sz="1500" dirty="0"/>
              <a:t/>
            </a:r>
            <a:br>
              <a:rPr sz="1500" dirty="0"/>
            </a:br>
            <a:r>
              <a:rPr lang="zh-CN" altLang="en-US" sz="1500" kern="0" dirty="0" smtClean="0">
                <a:solidFill>
                  <a:srgbClr val="000000"/>
                </a:solidFill>
                <a:latin typeface="Times New Roman" pitchFamily="65" charset="-122"/>
                <a:ea typeface="宋体" pitchFamily="65" charset="-122"/>
              </a:rPr>
              <a:t>她,而是在目盲的情况下口述了百万字巨著《柳如是别传》。这是个性与创新,也是对人性的</a:t>
            </a:r>
            <a:r>
              <a:rPr sz="1500" dirty="0"/>
              <a:t/>
            </a:r>
            <a:br>
              <a:rPr sz="1500" dirty="0"/>
            </a:br>
            <a:r>
              <a:rPr lang="zh-CN" altLang="en-US" sz="1500" kern="0" dirty="0" smtClean="0">
                <a:solidFill>
                  <a:srgbClr val="000000"/>
                </a:solidFill>
                <a:latin typeface="Times New Roman" pitchFamily="65" charset="-122"/>
                <a:ea typeface="宋体" pitchFamily="65" charset="-122"/>
              </a:rPr>
              <a:t>敬重。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同样,韩干,那个画马的宫廷画师,亲身入马厩,与马儿共同生活,才成就了《照夜白》。韩干画</a:t>
            </a:r>
            <a:r>
              <a:rPr sz="1500" dirty="0"/>
              <a:t/>
            </a:r>
            <a:br>
              <a:rPr sz="1500" dirty="0"/>
            </a:br>
            <a:r>
              <a:rPr lang="zh-CN" altLang="en-US" sz="1500" kern="0" dirty="0" smtClean="0">
                <a:solidFill>
                  <a:srgbClr val="000000"/>
                </a:solidFill>
                <a:latin typeface="Times New Roman" pitchFamily="65" charset="-122"/>
                <a:ea typeface="宋体" pitchFamily="65" charset="-122"/>
              </a:rPr>
              <a:t>的马,大多腰体肥圆,怒目圆睁,不像以往画师画的瘦马,病恹恹的。鲁迅先生的话犹在耳边萦</a:t>
            </a:r>
            <a:r>
              <a:rPr sz="1500" dirty="0"/>
              <a:t/>
            </a:r>
            <a:br>
              <a:rPr sz="1500" dirty="0"/>
            </a:br>
            <a:r>
              <a:rPr lang="zh-CN" altLang="en-US" sz="1500" kern="0" dirty="0" smtClean="0">
                <a:solidFill>
                  <a:srgbClr val="000000"/>
                </a:solidFill>
                <a:latin typeface="Times New Roman" pitchFamily="65" charset="-122"/>
                <a:ea typeface="宋体" pitchFamily="65" charset="-122"/>
              </a:rPr>
              <a:t>绕:“正如地上的路;其实地上本没有路,走的人多了,也便成了路。”是的,只有于杂草丛生处</a:t>
            </a:r>
            <a:r>
              <a:rPr sz="1500" dirty="0"/>
              <a:t/>
            </a:r>
            <a:br>
              <a:rPr sz="1500" dirty="0"/>
            </a:br>
            <a:r>
              <a:rPr lang="zh-CN" altLang="en-US" sz="1500" kern="0" dirty="0" smtClean="0">
                <a:solidFill>
                  <a:srgbClr val="000000"/>
                </a:solidFill>
                <a:latin typeface="Times New Roman" pitchFamily="65" charset="-122"/>
                <a:ea typeface="宋体" pitchFamily="65" charset="-122"/>
              </a:rPr>
              <a:t>另辟蹊径,才能避免在他人的康庄大道上流于平庸,才能成为开路人,才能成为有个性的个体,</a:t>
            </a:r>
            <a:r>
              <a:rPr sz="1500" dirty="0"/>
              <a:t/>
            </a:r>
            <a:br>
              <a:rPr sz="1500" dirty="0"/>
            </a:br>
            <a:r>
              <a:rPr lang="zh-CN" altLang="en-US" sz="1500" kern="0" dirty="0" smtClean="0">
                <a:solidFill>
                  <a:srgbClr val="000000"/>
                </a:solidFill>
                <a:latin typeface="Times New Roman" pitchFamily="65" charset="-122"/>
                <a:ea typeface="宋体" pitchFamily="65" charset="-122"/>
              </a:rPr>
              <a:t>才能成为马远、夏圭、陈寅恪和韩干</a:t>
            </a:r>
            <a:r>
              <a:rPr lang="zh-CN" altLang="en-US" sz="1500" kern="0" dirty="0" smtClean="0">
                <a:solidFill>
                  <a:srgbClr val="000000"/>
                </a:solidFill>
                <a:latin typeface="黑体" pitchFamily="65" charset="-122"/>
                <a:ea typeface="宋体" pitchFamily="65" charset="-122"/>
              </a:rPr>
              <a:t>……</a:t>
            </a:r>
            <a:endParaRPr lang="zh-CN" altLang="en-US" sz="1500" dirty="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尽管洪流冲刷,在不断流淌的长河中,我依旧能听到“我言秋日胜春朝”,抑或更响亮、更不同的</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啼鸣。</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7.(2016</a:t>
            </a:r>
            <a:r>
              <a:rPr lang="zh-CN" altLang="en-US" sz="1530" kern="0" dirty="0" smtClean="0">
                <a:solidFill>
                  <a:srgbClr val="000000"/>
                </a:solidFill>
                <a:latin typeface="Times New Roman" pitchFamily="65" charset="-122"/>
                <a:ea typeface="宋体" pitchFamily="65" charset="-122"/>
              </a:rPr>
              <a:t>南通三模</a:t>
            </a:r>
            <a:r>
              <a:rPr lang="en-US" altLang="zh-CN" sz="1530" kern="0" dirty="0" smtClean="0">
                <a:solidFill>
                  <a:srgbClr val="000000"/>
                </a:solidFill>
                <a:latin typeface="Times New Roman" pitchFamily="65" charset="-122"/>
                <a:ea typeface="宋体" pitchFamily="65" charset="-122"/>
              </a:rPr>
              <a:t>,19)</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简单的事物常常容易被忽视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但简单中却蕴含着生活态度、人生哲理</a:t>
            </a:r>
            <a:r>
              <a:rPr lang="en-US" altLang="zh-CN" sz="1530" kern="0" dirty="0" smtClean="0">
                <a:solidFill>
                  <a:srgbClr val="000000"/>
                </a:solidFill>
                <a:latin typeface="黑体"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这是一道高度关注现实生活的材料作文题。材料为两个分句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前一个分句指出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人们对“简单”的习惯态度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后一个分句表明“简单”中具有的丰富内涵。总的来说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主旨为认清“简单”中蕴含的丰富内涵。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材料的关键词是“简单”,此处的“简单”与“复杂”相对,有“结构单纯、头绪少、容易理</a:t>
            </a:r>
            <a:r>
              <a:rPr dirty="0"/>
              <a:t/>
            </a:r>
            <a:br>
              <a:rPr dirty="0"/>
            </a:br>
            <a:r>
              <a:rPr lang="zh-CN" altLang="en-US" sz="1530" kern="0" dirty="0" smtClean="0">
                <a:solidFill>
                  <a:srgbClr val="000000"/>
                </a:solidFill>
                <a:latin typeface="Times New Roman" pitchFamily="65" charset="-122"/>
                <a:ea typeface="宋体" pitchFamily="65" charset="-122"/>
              </a:rPr>
              <a:t>解”等意。简单是一种外在的形态表象。理解“简单”,要与“细节”(细小的环节,强调细</a:t>
            </a:r>
            <a:r>
              <a:rPr dirty="0"/>
              <a:t/>
            </a:r>
            <a:br>
              <a:rPr dirty="0"/>
            </a:br>
            <a:r>
              <a:rPr lang="zh-CN" altLang="en-US" sz="1530" kern="0" dirty="0" smtClean="0">
                <a:solidFill>
                  <a:srgbClr val="000000"/>
                </a:solidFill>
                <a:latin typeface="Times New Roman" pitchFamily="65" charset="-122"/>
                <a:ea typeface="宋体" pitchFamily="65" charset="-122"/>
              </a:rPr>
              <a:t>小,与“整体”“全局”相对)、“普通”“平凡”(平常、一般,与“特殊”“特别”相对)、</a:t>
            </a:r>
            <a:r>
              <a:rPr dirty="0"/>
              <a:t/>
            </a:r>
            <a:br>
              <a:rPr dirty="0"/>
            </a:br>
            <a:r>
              <a:rPr lang="zh-CN" altLang="en-US" sz="1530" kern="0" dirty="0" smtClean="0">
                <a:solidFill>
                  <a:srgbClr val="000000"/>
                </a:solidFill>
                <a:latin typeface="Times New Roman" pitchFamily="65" charset="-122"/>
                <a:ea typeface="宋体" pitchFamily="65" charset="-122"/>
              </a:rPr>
              <a:t>“简陋”(粗陋、不完备)区分开来;“简单”与这些概念有一定重合之处,但不完全等同。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生活原本就是简单的,但简单中蕴含人生哲理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颜回“一箪食,一瓢饮”“曲肱而枕之”,他</a:t>
            </a:r>
            <a:r>
              <a:rPr dirty="0"/>
              <a:t/>
            </a:r>
            <a:br>
              <a:rPr dirty="0"/>
            </a:br>
            <a:r>
              <a:rPr lang="zh-CN" altLang="en-US" sz="1530" kern="0" dirty="0" smtClean="0">
                <a:solidFill>
                  <a:srgbClr val="000000"/>
                </a:solidFill>
                <a:latin typeface="Times New Roman" pitchFamily="65" charset="-122"/>
                <a:ea typeface="宋体" pitchFamily="65" charset="-122"/>
              </a:rPr>
              <a:t>简单的生活中却体现了安贫乐道的思想;工匠们不断重复制作自己的产品,他们的技艺看似简</a:t>
            </a:r>
            <a:r>
              <a:rPr dirty="0"/>
              <a:t/>
            </a:r>
            <a:br>
              <a:rPr dirty="0"/>
            </a:br>
            <a:r>
              <a:rPr lang="zh-CN" altLang="en-US" sz="1530" kern="0" dirty="0" smtClean="0">
                <a:solidFill>
                  <a:srgbClr val="000000"/>
                </a:solidFill>
                <a:latin typeface="Times New Roman" pitchFamily="65" charset="-122"/>
                <a:ea typeface="宋体" pitchFamily="65" charset="-122"/>
              </a:rPr>
              <a:t>单,却体现了一丝不苟的敬业精神</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简单的事物,在日常生活中随处可见:父母简单的一句</a:t>
            </a:r>
            <a:r>
              <a:rPr dirty="0"/>
              <a:t/>
            </a:r>
            <a:br>
              <a:rPr dirty="0"/>
            </a:br>
            <a:r>
              <a:rPr lang="zh-CN" altLang="en-US" sz="1530" kern="0" dirty="0" smtClean="0">
                <a:solidFill>
                  <a:srgbClr val="000000"/>
                </a:solidFill>
                <a:latin typeface="Times New Roman" pitchFamily="65" charset="-122"/>
                <a:ea typeface="宋体" pitchFamily="65" charset="-122"/>
              </a:rPr>
              <a:t>话,可以饱含对子女的关切之情;祖辈一个简单的举动,可以包含对故园的深切思念</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孔子面</a:t>
            </a:r>
            <a:r>
              <a:rPr dirty="0"/>
              <a:t/>
            </a:r>
            <a:br>
              <a:rPr dirty="0"/>
            </a:br>
            <a:r>
              <a:rPr lang="zh-CN" altLang="en-US" sz="1530" kern="0" dirty="0" smtClean="0">
                <a:solidFill>
                  <a:srgbClr val="000000"/>
                </a:solidFill>
                <a:latin typeface="Times New Roman" pitchFamily="65" charset="-122"/>
                <a:ea typeface="宋体" pitchFamily="65" charset="-122"/>
              </a:rPr>
              <a:t>对滔滔江水,发出“逝者如斯夫”的感慨,林则徐面对千仞峭壁,抒发“无欲则刚”的豪情</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露珠的一次蒸发,花的一次凋谢,燕子的一次南飞,都可以让我们思绪万千,感慨颇深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59050" y="1055639"/>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道至简”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简单中总是蕴藏着深刻的道理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我们只要用脑思考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用心体会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就会收获颇丰。</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审题立意时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应注意扣住材料的主题词“简单”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准确界定“简单”的内涵。要注意分析简单</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中蕴含的内容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既要分析挖掘本质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也要注意辩证理解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不可随意拔高、牵强附会。行文时要力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避笼统,可化虚为实,化大为小,化抽象为具体,具体阐述对“简单”的认识体悟。可写人,可写</a:t>
            </a:r>
            <a:r>
              <a:rPr dirty="0"/>
              <a:t/>
            </a:r>
            <a:br>
              <a:rPr dirty="0"/>
            </a:br>
            <a:r>
              <a:rPr lang="zh-CN" altLang="en-US" sz="1530" kern="0" dirty="0" smtClean="0">
                <a:solidFill>
                  <a:srgbClr val="000000"/>
                </a:solidFill>
                <a:latin typeface="Times New Roman" pitchFamily="65" charset="-122"/>
                <a:ea typeface="宋体" pitchFamily="65" charset="-122"/>
              </a:rPr>
              <a:t>物,可写事,亦可结合自己的生活、情感体验,理性认知,深入剖析,发表议论,在思辨中显现哲思</a:t>
            </a:r>
            <a:r>
              <a:rPr dirty="0"/>
              <a:t/>
            </a:r>
            <a:br>
              <a:rPr dirty="0"/>
            </a:br>
            <a:r>
              <a:rPr lang="zh-CN" altLang="en-US" sz="1530" kern="0" dirty="0" smtClean="0">
                <a:solidFill>
                  <a:srgbClr val="000000"/>
                </a:solidFill>
                <a:latin typeface="Times New Roman" pitchFamily="65" charset="-122"/>
                <a:ea typeface="宋体" pitchFamily="65" charset="-122"/>
              </a:rPr>
              <a:t>灼见,表达自己的感悟。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人间有味是清欢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“煮碗粥来!”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一声吆喝,朴素的青花大碗里热气腾腾的粥,便由一双双手从遥远的农耕文明传到了现在。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粥,简简单单,常常被人遗忘在每个普通的早晨抑或每个寒冷的夜。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煮粥很简单,一口锅,一柄勺,一捧米,一碗水,一颗心。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煮粥很讲究,水量火候,由生活决定。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与乡下祖母同住的日子里,早早地,独有的米香与柴火的噼啪声便唤醒了整个村子。袅袅炊烟</a:t>
            </a:r>
            <a:r>
              <a:rPr dirty="0"/>
              <a:t/>
            </a:r>
            <a:br>
              <a:rPr dirty="0"/>
            </a:br>
            <a:r>
              <a:rPr lang="zh-CN" altLang="en-US" sz="1530" kern="0" dirty="0" smtClean="0">
                <a:solidFill>
                  <a:srgbClr val="000000"/>
                </a:solidFill>
                <a:latin typeface="Times New Roman" pitchFamily="65" charset="-122"/>
                <a:ea typeface="宋体" pitchFamily="65" charset="-122"/>
              </a:rPr>
              <a:t>升起,如碗里腾起的热气,驱散了清晨的薄薄凉意。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粥有百态。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祖母的粥,厚而黏稠。一把秸秆引燃一捧枯桑枝,大火滚着,粥咕嘟着,渐渐地火熄了,余热细细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煨着,粥便稠了。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祖母微笑着将粥盛入青花大碗,沉甸甸地,一如祖母厚重的手掌。天蒙蒙亮,远远地,狗打了声</a:t>
            </a:r>
            <a:r>
              <a:rPr dirty="0"/>
              <a:t/>
            </a:r>
            <a:br>
              <a:rPr dirty="0"/>
            </a:br>
            <a:r>
              <a:rPr lang="zh-CN" altLang="en-US" sz="1530" kern="0" dirty="0" smtClean="0">
                <a:solidFill>
                  <a:srgbClr val="000000"/>
                </a:solidFill>
                <a:latin typeface="Times New Roman" pitchFamily="65" charset="-122"/>
                <a:ea typeface="宋体" pitchFamily="65" charset="-122"/>
              </a:rPr>
              <a:t>哈欠,传来了清晨第一声低低的吠。农人们需要这一碗稠粥,去负担一上午的艰辛。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母亲的粥,多是稀薄的。那只小巧的碗,总是呈在深夜的桌前,恰到好处的温度,静候她应酬归</a:t>
            </a:r>
            <a:r>
              <a:rPr dirty="0"/>
              <a:t/>
            </a:r>
            <a:br>
              <a:rPr dirty="0"/>
            </a:br>
            <a:r>
              <a:rPr lang="zh-CN" altLang="en-US" sz="1530" kern="0" dirty="0" smtClean="0">
                <a:solidFill>
                  <a:srgbClr val="000000"/>
                </a:solidFill>
                <a:latin typeface="Times New Roman" pitchFamily="65" charset="-122"/>
                <a:ea typeface="宋体" pitchFamily="65" charset="-122"/>
              </a:rPr>
              <a:t>来的丈夫,抑或是深夜而归的疲惫的儿女。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在那些寒冷的夜里,淡淡的薄粥饮下,一如母亲的细微温暖。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粥有百味。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酷热的夏,冰箱里总有一碗冰好了的粥,点缀着绿豆,单看着就透出沁爽的凉意。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腊八时节,八种原料偎在一口锅里,咕嘟着,那种诱人的甜香气,便从锅里,从母亲执勺搅拌的指</a:t>
            </a:r>
            <a:r>
              <a:rPr dirty="0"/>
              <a:t/>
            </a:r>
            <a:br>
              <a:rPr dirty="0"/>
            </a:br>
            <a:r>
              <a:rPr lang="zh-CN" altLang="en-US" sz="1530" kern="0" dirty="0" smtClean="0">
                <a:solidFill>
                  <a:srgbClr val="000000"/>
                </a:solidFill>
                <a:latin typeface="Times New Roman" pitchFamily="65" charset="-122"/>
                <a:ea typeface="宋体" pitchFamily="65" charset="-122"/>
              </a:rPr>
              <a:t>间漏了出来,弥散在整个屋子里。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临近考试时,粥里总会多出一把核桃;有人气色不好时,粥里总会多出一把红枣</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无论是稠的稀的,还是浓的淡的,好粥要细熬。曾尝试过用智能电饭煲自动煮粥,前夜一把米,</a:t>
            </a:r>
            <a:r>
              <a:rPr dirty="0"/>
              <a:t/>
            </a:r>
            <a:br>
              <a:rPr dirty="0"/>
            </a:br>
            <a:r>
              <a:rPr lang="zh-CN" altLang="en-US" sz="1530" kern="0" dirty="0" smtClean="0">
                <a:solidFill>
                  <a:srgbClr val="000000"/>
                </a:solidFill>
                <a:latin typeface="Times New Roman" pitchFamily="65" charset="-122"/>
                <a:ea typeface="宋体" pitchFamily="65" charset="-122"/>
              </a:rPr>
              <a:t>一碗水,第二天便是一碗米渣子或米糊糊。我却尝不出生活的味道。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粥,尝尝被忽视,因为流传了千年,已成了我们生活的烙印。它一代代传承着,历史便这么活了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起来,一个个一样又不一样的妇人,露着满足的微笑,在锅边细细搅着。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这是她们的生活,因此无味的白粥变得甘甜起来。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如果你问她们,你们从千年流传中学到了什么?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她们会盛出一碗热气腾腾的粥,微笑着说:“煮粥而已。”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我喝下了那碗粥,仿佛那个东坡居士捧着茶碗感叹着: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“人间有味是清欢。”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文章选材有很好的现实生活基础,祖母的粥、母亲的粥、盛夏的粥、腊八的粥,紧扣</a:t>
            </a:r>
            <a:r>
              <a:t/>
            </a:r>
            <a:br/>
            <a:r>
              <a:rPr lang="zh-CN" altLang="en-US" sz="1530" kern="0" dirty="0" smtClean="0">
                <a:solidFill>
                  <a:srgbClr val="000000"/>
                </a:solidFill>
                <a:latin typeface="Times New Roman" pitchFamily="65" charset="-122"/>
                <a:ea typeface="宋体" pitchFamily="65" charset="-122"/>
              </a:rPr>
              <a:t>“简单”,描写细腻,诗意盎然,饱含亲情,让人产生诸多共鸣,让人心生诸多感动。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9683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1.(2018苏锡常镇四市二模,20)根据以下材料,选取角度,自拟题目,写一篇不少于800字的文</a:t>
            </a:r>
            <a:r>
              <a:rPr dirty="0"/>
              <a:t/>
            </a:r>
            <a:br>
              <a:rPr dirty="0"/>
            </a:br>
            <a:r>
              <a:rPr lang="zh-CN" altLang="en-US" sz="1530" kern="0" dirty="0" smtClean="0">
                <a:solidFill>
                  <a:srgbClr val="000000"/>
                </a:solidFill>
                <a:latin typeface="Times New Roman" pitchFamily="65" charset="-122"/>
                <a:ea typeface="宋体" pitchFamily="65" charset="-122"/>
              </a:rPr>
              <a:t>章。(70分)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健康是最重要的财富。身体要健康,心灵也要健康;个人要健康,社会也要健康。维护健康是做</a:t>
            </a:r>
            <a:r>
              <a:rPr dirty="0"/>
              <a:t/>
            </a:r>
            <a:br>
              <a:rPr dirty="0"/>
            </a:br>
            <a:r>
              <a:rPr lang="zh-CN" altLang="en-US" sz="1530" kern="0" dirty="0" smtClean="0">
                <a:solidFill>
                  <a:srgbClr val="000000"/>
                </a:solidFill>
                <a:latin typeface="Times New Roman" pitchFamily="65" charset="-122"/>
                <a:ea typeface="宋体" pitchFamily="65" charset="-122"/>
              </a:rPr>
              <a:t>人的责任。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这段话的核心词是“健康”。“健康”在《现代汉语词典》上的解释是:①(人</a:t>
            </a:r>
            <a:r>
              <a:rPr dirty="0"/>
              <a:t/>
            </a:r>
            <a:br>
              <a:rPr dirty="0"/>
            </a:br>
            <a:r>
              <a:rPr lang="zh-CN" altLang="en-US" sz="1530" kern="0" dirty="0" smtClean="0">
                <a:solidFill>
                  <a:srgbClr val="000000"/>
                </a:solidFill>
                <a:latin typeface="Times New Roman" pitchFamily="65" charset="-122"/>
                <a:ea typeface="宋体" pitchFamily="65" charset="-122"/>
              </a:rPr>
              <a:t>体)发育良好,机理正常,有健全的心理和社会适应能力;②(事物)情况正常,没有缺陷。材料共</a:t>
            </a:r>
            <a:r>
              <a:rPr dirty="0"/>
              <a:t/>
            </a:r>
            <a:br>
              <a:rPr dirty="0"/>
            </a:br>
            <a:r>
              <a:rPr lang="zh-CN" altLang="en-US" sz="1530" kern="0" dirty="0" smtClean="0">
                <a:solidFill>
                  <a:srgbClr val="000000"/>
                </a:solidFill>
                <a:latin typeface="Times New Roman" pitchFamily="65" charset="-122"/>
                <a:ea typeface="宋体" pitchFamily="65" charset="-122"/>
              </a:rPr>
              <a:t>三句话:第一句强调健康的价值;第二句强调健康的外延,即范围和种类;第三句强调对待健康</a:t>
            </a:r>
            <a:r>
              <a:rPr dirty="0"/>
              <a:t/>
            </a:r>
            <a:br>
              <a:rPr dirty="0"/>
            </a:br>
            <a:r>
              <a:rPr lang="zh-CN" altLang="en-US" sz="1530" kern="0" dirty="0" smtClean="0">
                <a:solidFill>
                  <a:srgbClr val="000000"/>
                </a:solidFill>
                <a:latin typeface="Times New Roman" pitchFamily="65" charset="-122"/>
                <a:ea typeface="宋体" pitchFamily="65" charset="-122"/>
              </a:rPr>
              <a:t>的态度。考生只要能抓住“健康”这一核心词,从以上任意一个角度来写都可视为切题。相</a:t>
            </a:r>
            <a:r>
              <a:rPr dirty="0"/>
              <a:t/>
            </a:r>
            <a:br>
              <a:rPr dirty="0"/>
            </a:br>
            <a:r>
              <a:rPr lang="zh-CN" altLang="en-US" sz="1530" kern="0" dirty="0" smtClean="0">
                <a:solidFill>
                  <a:srgbClr val="000000"/>
                </a:solidFill>
                <a:latin typeface="Times New Roman" pitchFamily="65" charset="-122"/>
                <a:ea typeface="宋体" pitchFamily="65" charset="-122"/>
              </a:rPr>
              <a:t>对而言,能融合多个角度,有重点地说清、说透一个道理更好,不必拘泥于简单的一一对应。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能否把心灵照亮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怕只怕你过于坚信“人之初,性本善”,那么你接着就会推导出“我本善,别人恶”。其实,嫉</a:t>
            </a:r>
            <a:endParaRPr lang="zh-CN" altLang="en-US" dirty="0"/>
          </a:p>
        </p:txBody>
      </p:sp>
      <p:sp>
        <p:nvSpPr>
          <p:cNvPr id="3" name="TextBox 11"/>
          <p:cNvSpPr txBox="1"/>
          <p:nvPr/>
        </p:nvSpPr>
        <p:spPr>
          <a:xfrm>
            <a:off x="2221760" y="987361"/>
            <a:ext cx="4673074"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每题建议用时40分钟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妒、自大、自私、趋利、掩饰等,是人类的天性(不分阶级与性别),但是,“心灵健康”之人要</a:t>
            </a:r>
            <a:r>
              <a:t/>
            </a:r>
            <a:br/>
            <a:r>
              <a:rPr lang="zh-CN" altLang="en-US" sz="1530" kern="0" dirty="0" smtClean="0">
                <a:solidFill>
                  <a:srgbClr val="000000"/>
                </a:solidFill>
                <a:latin typeface="Times New Roman" pitchFamily="65" charset="-122"/>
                <a:ea typeface="宋体" pitchFamily="65" charset="-122"/>
              </a:rPr>
              <a:t>多晒晒理性的阳光,而不应该永远活在天性里。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再有点宗教意识就表演得像个“精神暴发户”,平心而论,原罪之说还是有些道理的。也许,只</a:t>
            </a:r>
            <a:r>
              <a:t/>
            </a:r>
            <a:br/>
            <a:r>
              <a:rPr lang="zh-CN" altLang="en-US" sz="1530" kern="0" dirty="0" smtClean="0">
                <a:solidFill>
                  <a:srgbClr val="000000"/>
                </a:solidFill>
                <a:latin typeface="Times New Roman" pitchFamily="65" charset="-122"/>
                <a:ea typeface="宋体" pitchFamily="65" charset="-122"/>
              </a:rPr>
              <a:t>有认识到“生而有罪”,才可能“活而去罪”,从而有一个健康心态。否则必会陷入“知行悖</a:t>
            </a:r>
            <a:r>
              <a:t/>
            </a:r>
            <a:br/>
            <a:r>
              <a:rPr lang="zh-CN" altLang="en-US" sz="1530" kern="0" dirty="0" smtClean="0">
                <a:solidFill>
                  <a:srgbClr val="000000"/>
                </a:solidFill>
                <a:latin typeface="Times New Roman" pitchFamily="65" charset="-122"/>
                <a:ea typeface="宋体" pitchFamily="65" charset="-122"/>
              </a:rPr>
              <a:t>论”。龙应台回忆学生时代,国文老师一边诵读“恻隐之心,人皆有之”,一边一脚踢走那只在</a:t>
            </a:r>
            <a:r>
              <a:t/>
            </a:r>
            <a:br/>
            <a:r>
              <a:rPr lang="zh-CN" altLang="en-US" sz="1530" kern="0" dirty="0" smtClean="0">
                <a:solidFill>
                  <a:srgbClr val="000000"/>
                </a:solidFill>
                <a:latin typeface="Times New Roman" pitchFamily="65" charset="-122"/>
                <a:ea typeface="宋体" pitchFamily="65" charset="-122"/>
              </a:rPr>
              <a:t>檐下静静叭着的狗。狗的惨叫让人到中年的作者的揪心难忘。这位老师当然不知道自己的</a:t>
            </a:r>
            <a:r>
              <a:t/>
            </a:r>
            <a:br/>
            <a:r>
              <a:rPr lang="zh-CN" altLang="en-US" sz="1530" kern="0" dirty="0" smtClean="0">
                <a:solidFill>
                  <a:srgbClr val="000000"/>
                </a:solidFill>
                <a:latin typeface="Times New Roman" pitchFamily="65" charset="-122"/>
                <a:ea typeface="宋体" pitchFamily="65" charset="-122"/>
              </a:rPr>
              <a:t>心灵有病——他要是真的知道就不会公然残忍了。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心灵健康不等于天生健康。反躬自问、三省吾身等传统良药,依然在保质期内。但遗憾的是,</a:t>
            </a:r>
            <a:r>
              <a:t/>
            </a:r>
            <a:br/>
            <a:r>
              <a:rPr lang="zh-CN" altLang="en-US" sz="1530" kern="0" dirty="0" smtClean="0">
                <a:solidFill>
                  <a:srgbClr val="000000"/>
                </a:solidFill>
                <a:latin typeface="Times New Roman" pitchFamily="65" charset="-122"/>
                <a:ea typeface="宋体" pitchFamily="65" charset="-122"/>
              </a:rPr>
              <a:t>不少国人的“三省”不是朝向自己而是朝向他人,于是“三省吾身”变成了“三鉴别人”,于</a:t>
            </a:r>
            <a:r>
              <a:t/>
            </a:r>
            <a:br/>
            <a:r>
              <a:rPr lang="zh-CN" altLang="en-US" sz="1530" kern="0" dirty="0" smtClean="0">
                <a:solidFill>
                  <a:srgbClr val="000000"/>
                </a:solidFill>
                <a:latin typeface="Times New Roman" pitchFamily="65" charset="-122"/>
                <a:ea typeface="宋体" pitchFamily="65" charset="-122"/>
              </a:rPr>
              <a:t>是“反躬自问”变成了“自视甚高”。心灵有暗室并不可怕甚至还可以理解,怕只怕你无心</a:t>
            </a:r>
            <a:r>
              <a:t/>
            </a:r>
            <a:br/>
            <a:r>
              <a:rPr lang="zh-CN" altLang="en-US" sz="1530" kern="0" dirty="0" smtClean="0">
                <a:solidFill>
                  <a:srgbClr val="000000"/>
                </a:solidFill>
                <a:latin typeface="Times New Roman" pitchFamily="65" charset="-122"/>
                <a:ea typeface="宋体" pitchFamily="65" charset="-122"/>
              </a:rPr>
              <a:t>求取灯光,怕只怕你身在阴影里却自以为阳光灿烂,怕只怕你经常阳奉阴违、撒谎连天、巧妙</a:t>
            </a:r>
            <a:r>
              <a:t/>
            </a:r>
            <a:br/>
            <a:r>
              <a:rPr lang="zh-CN" altLang="en-US" sz="1530" kern="0" dirty="0" smtClean="0">
                <a:solidFill>
                  <a:srgbClr val="000000"/>
                </a:solidFill>
                <a:latin typeface="Times New Roman" pitchFamily="65" charset="-122"/>
                <a:ea typeface="宋体" pitchFamily="65" charset="-122"/>
              </a:rPr>
              <a:t>损人、躁动发狂、背信弃责、装疯卖嗲、趋众附势之余还发自内心地认为:我单纯,我善良,我</a:t>
            </a:r>
            <a:r>
              <a:t/>
            </a:r>
            <a:br/>
            <a:r>
              <a:rPr lang="zh-CN" altLang="en-US" sz="1530" kern="0" dirty="0" smtClean="0">
                <a:solidFill>
                  <a:srgbClr val="000000"/>
                </a:solidFill>
                <a:latin typeface="Times New Roman" pitchFamily="65" charset="-122"/>
                <a:ea typeface="宋体" pitchFamily="65" charset="-122"/>
              </a:rPr>
              <a:t>高雅,我高贵,我是无缝之蛋——可是你这样的蛋正天天主动追逐苍蝇。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心灵健康不是自诩的,而是做出来的。梁启超先生大力地、主动地推荐年轻的陈寅恪到清华</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大学任教。其光风霁月、内外兼修的品质一展无余。换成任何一个心灵稍稍不健康的家伙,</a:t>
            </a:r>
            <a:r>
              <a:rPr dirty="0"/>
              <a:t/>
            </a:r>
            <a:br>
              <a:rPr dirty="0"/>
            </a:br>
            <a:r>
              <a:rPr lang="zh-CN" altLang="en-US" sz="1530" kern="0" dirty="0" smtClean="0">
                <a:solidFill>
                  <a:srgbClr val="000000"/>
                </a:solidFill>
                <a:latin typeface="Times New Roman" pitchFamily="65" charset="-122"/>
                <a:ea typeface="宋体" pitchFamily="65" charset="-122"/>
              </a:rPr>
              <a:t>别说积极推荐,不公然打压就不错了。在狭隘嫉妒、学术圈地、“近亲繁殖”、护食独吃盛</a:t>
            </a:r>
            <a:r>
              <a:rPr dirty="0"/>
              <a:t/>
            </a:r>
            <a:br>
              <a:rPr dirty="0"/>
            </a:br>
            <a:r>
              <a:rPr lang="zh-CN" altLang="en-US" sz="1530" kern="0" dirty="0" smtClean="0">
                <a:solidFill>
                  <a:srgbClr val="000000"/>
                </a:solidFill>
                <a:latin typeface="Times New Roman" pitchFamily="65" charset="-122"/>
                <a:ea typeface="宋体" pitchFamily="65" charset="-122"/>
              </a:rPr>
              <a:t>行的今天,读读民国往事佳话,让心亮一亮。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话说回来,如果你突然发现自己的心灵不够亮,那也无妨,慢病慢治呗。只要你不认为自己已十</a:t>
            </a:r>
            <a:r>
              <a:rPr dirty="0"/>
              <a:t/>
            </a:r>
            <a:br>
              <a:rPr dirty="0"/>
            </a:br>
            <a:r>
              <a:rPr lang="zh-CN" altLang="en-US" sz="1530" kern="0" dirty="0" smtClean="0">
                <a:solidFill>
                  <a:srgbClr val="000000"/>
                </a:solidFill>
                <a:latin typeface="Times New Roman" pitchFamily="65" charset="-122"/>
                <a:ea typeface="宋体" pitchFamily="65" charset="-122"/>
              </a:rPr>
              <a:t>分完美,那么世上就有药。曾国藩毕生写日记就是持续加油点灯,“书有未曾经我读,事无不可</a:t>
            </a:r>
            <a:r>
              <a:rPr dirty="0"/>
              <a:t/>
            </a:r>
            <a:br>
              <a:rPr dirty="0"/>
            </a:br>
            <a:r>
              <a:rPr lang="zh-CN" altLang="en-US" sz="1530" kern="0" dirty="0" smtClean="0">
                <a:solidFill>
                  <a:srgbClr val="000000"/>
                </a:solidFill>
                <a:latin typeface="Times New Roman" pitchFamily="65" charset="-122"/>
                <a:ea typeface="宋体" pitchFamily="65" charset="-122"/>
              </a:rPr>
              <a:t>对人言”,其对心灵健康的渴望与维护,让后世感喟。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此文是一篇教师下水作文。作者紧紧围绕材料中的三层意思行文,“健康是最重要</a:t>
            </a:r>
            <a:r>
              <a:rPr dirty="0"/>
              <a:t/>
            </a:r>
            <a:br>
              <a:rPr dirty="0"/>
            </a:br>
            <a:r>
              <a:rPr lang="zh-CN" altLang="en-US" sz="1530" kern="0" dirty="0" smtClean="0">
                <a:solidFill>
                  <a:srgbClr val="000000"/>
                </a:solidFill>
                <a:latin typeface="Times New Roman" pitchFamily="65" charset="-122"/>
                <a:ea typeface="宋体" pitchFamily="65" charset="-122"/>
              </a:rPr>
              <a:t>的财富”“身体要健康,心灵也要健康;个人要健康,社会也要健康”“维护健康是做人的责</a:t>
            </a:r>
            <a:r>
              <a:rPr dirty="0"/>
              <a:t/>
            </a:r>
            <a:br>
              <a:rPr dirty="0"/>
            </a:br>
            <a:r>
              <a:rPr lang="zh-CN" altLang="en-US" sz="1530" kern="0" dirty="0" smtClean="0">
                <a:solidFill>
                  <a:srgbClr val="000000"/>
                </a:solidFill>
                <a:latin typeface="Times New Roman" pitchFamily="65" charset="-122"/>
                <a:ea typeface="宋体" pitchFamily="65" charset="-122"/>
              </a:rPr>
              <a:t>任”,阐释了“人要有点原罪意识”“心灵健康不等于天生健康”等观点,并提出了心灵健康</a:t>
            </a:r>
            <a:r>
              <a:rPr dirty="0"/>
              <a:t/>
            </a:r>
            <a:br>
              <a:rPr dirty="0"/>
            </a:br>
            <a:r>
              <a:rPr lang="zh-CN" altLang="en-US" sz="1530" kern="0" dirty="0" smtClean="0">
                <a:solidFill>
                  <a:srgbClr val="000000"/>
                </a:solidFill>
                <a:latin typeface="Times New Roman" pitchFamily="65" charset="-122"/>
                <a:ea typeface="宋体" pitchFamily="65" charset="-122"/>
              </a:rPr>
              <a:t>的具体做法。举例翔实厚重,文采斐然,揭示社会黑暗面的同时表达了真诚的呼吁,令人动容。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2.(2018</a:t>
            </a:r>
            <a:r>
              <a:rPr lang="zh-CN" altLang="en-US" sz="1530" kern="0" dirty="0" smtClean="0">
                <a:solidFill>
                  <a:srgbClr val="000000"/>
                </a:solidFill>
                <a:latin typeface="Times New Roman" pitchFamily="65" charset="-122"/>
                <a:ea typeface="宋体" pitchFamily="65" charset="-122"/>
              </a:rPr>
              <a:t>南京三模</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生活中少不了游戏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游戏是一种娱乐活动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也是一种处事方式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还是一种人生态度。游戏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需要积极投入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有的则需要保持距离。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针对“游戏”,考生可以从“娱乐活动”“处事方式”“人生态度”三方面考</a:t>
            </a:r>
            <a:r>
              <a:rPr dirty="0"/>
              <a:t/>
            </a:r>
            <a:br>
              <a:rPr dirty="0"/>
            </a:br>
            <a:r>
              <a:rPr lang="zh-CN" altLang="en-US" sz="1530" kern="0" dirty="0" smtClean="0">
                <a:solidFill>
                  <a:srgbClr val="000000"/>
                </a:solidFill>
                <a:latin typeface="Times New Roman" pitchFamily="65" charset="-122"/>
                <a:ea typeface="宋体" pitchFamily="65" charset="-122"/>
              </a:rPr>
              <a:t>虑。什么样的游戏需要“积极投入”,什么样的游戏又需要“保持距离”?分析材料内涵,找</a:t>
            </a:r>
            <a:r>
              <a:rPr dirty="0"/>
              <a:t/>
            </a:r>
            <a:br>
              <a:rPr dirty="0"/>
            </a:br>
            <a:r>
              <a:rPr lang="zh-CN" altLang="en-US" sz="1530" kern="0" dirty="0" smtClean="0">
                <a:solidFill>
                  <a:srgbClr val="000000"/>
                </a:solidFill>
                <a:latin typeface="Times New Roman" pitchFamily="65" charset="-122"/>
                <a:ea typeface="宋体" pitchFamily="65" charset="-122"/>
              </a:rPr>
              <a:t>到原因,提出措施。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从“娱乐活动”的角度:什么样的娱乐活动需要积极参与,什么样的娱乐活动需要保持距离?</a:t>
            </a:r>
            <a:r>
              <a:rPr dirty="0"/>
              <a:t/>
            </a:r>
            <a:br>
              <a:rPr dirty="0"/>
            </a:br>
            <a:r>
              <a:rPr lang="zh-CN" altLang="en-US" sz="1530" kern="0" dirty="0" smtClean="0">
                <a:solidFill>
                  <a:srgbClr val="000000"/>
                </a:solidFill>
                <a:latin typeface="Times New Roman" pitchFamily="65" charset="-122"/>
                <a:ea typeface="宋体" pitchFamily="65" charset="-122"/>
              </a:rPr>
              <a:t>有益于身心及利于社会发展的,需要积极投入,例如传统文化活动或知识竞答类游戏;有害于身</a:t>
            </a:r>
            <a:r>
              <a:rPr dirty="0"/>
              <a:t/>
            </a:r>
            <a:br>
              <a:rPr dirty="0"/>
            </a:br>
            <a:r>
              <a:rPr lang="zh-CN" altLang="en-US" sz="1530" kern="0" dirty="0" smtClean="0">
                <a:solidFill>
                  <a:srgbClr val="000000"/>
                </a:solidFill>
                <a:latin typeface="Times New Roman" pitchFamily="65" charset="-122"/>
                <a:ea typeface="宋体" pitchFamily="65" charset="-122"/>
              </a:rPr>
              <a:t>心且不利于社会发展的,则需要保持距离,例如赌博或者一味博人眼球的纯商业类娱乐活动。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从“处事方式”的角度:选择符合大众利益的,不违背原则立场的游戏,反之则需要保持距离。</a:t>
            </a:r>
            <a:r>
              <a:rPr dirty="0"/>
              <a:t/>
            </a:r>
            <a:br>
              <a:rPr dirty="0"/>
            </a:br>
            <a:r>
              <a:rPr lang="zh-CN" altLang="en-US" sz="1530" kern="0" dirty="0" smtClean="0">
                <a:solidFill>
                  <a:srgbClr val="000000"/>
                </a:solidFill>
                <a:latin typeface="Times New Roman" pitchFamily="65" charset="-122"/>
                <a:ea typeface="宋体" pitchFamily="65" charset="-122"/>
              </a:rPr>
              <a:t>以“游戏”的态度处事,可以变换做事角度,以轻松的方式解决问题,不要太较真于学习、工作</a:t>
            </a:r>
            <a:r>
              <a:rPr dirty="0"/>
              <a:t/>
            </a:r>
            <a:br>
              <a:rPr dirty="0"/>
            </a:br>
            <a:r>
              <a:rPr lang="zh-CN" altLang="en-US" sz="1530" kern="0" dirty="0" smtClean="0">
                <a:solidFill>
                  <a:srgbClr val="000000"/>
                </a:solidFill>
                <a:latin typeface="Times New Roman" pitchFamily="65" charset="-122"/>
                <a:ea typeface="宋体" pitchFamily="65" charset="-122"/>
              </a:rPr>
              <a:t>等,也不能以“游戏”态度放纵对待生活、工作、学习等。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从“人生态度”的角度:游戏人生,可“难得糊涂”,亦可“追名逐利”。以积极的态度投入生</a:t>
            </a:r>
            <a:r>
              <a:rPr dirty="0"/>
              <a:t/>
            </a:r>
            <a:br>
              <a:rPr dirty="0"/>
            </a:br>
            <a:r>
              <a:rPr lang="zh-CN" altLang="en-US" sz="1530" kern="0" dirty="0" smtClean="0">
                <a:solidFill>
                  <a:srgbClr val="000000"/>
                </a:solidFill>
                <a:latin typeface="Times New Roman" pitchFamily="65" charset="-122"/>
                <a:ea typeface="宋体" pitchFamily="65" charset="-122"/>
              </a:rPr>
              <a:t>活,以游戏的态度对待人生,自信、乐观、豁达、不计得失,保持初心,坚守原则,也要实现人生</a:t>
            </a:r>
            <a:r>
              <a:rPr dirty="0"/>
              <a:t/>
            </a:r>
            <a:br>
              <a:rPr dirty="0"/>
            </a:br>
            <a:r>
              <a:rPr lang="zh-CN" altLang="en-US" sz="1530" kern="0" dirty="0" smtClean="0">
                <a:solidFill>
                  <a:srgbClr val="000000"/>
                </a:solidFill>
                <a:latin typeface="Times New Roman" pitchFamily="65" charset="-122"/>
                <a:ea typeface="宋体" pitchFamily="65" charset="-122"/>
              </a:rPr>
              <a:t>的价值,拒绝一味地“游戏人生”,碌碌无为。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与游戏的距离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无精打采的娱乐,绝不能使人生润泽。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——冰心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这是一个狂欢的时代。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市声鼎沸,霓灯飞旋,再也没有一处情境,比当下更利于游戏的延展。总会有一些声音,会指着</a:t>
            </a:r>
            <a:r>
              <a:rPr dirty="0"/>
              <a:t/>
            </a:r>
            <a:br>
              <a:rPr dirty="0"/>
            </a:br>
            <a:r>
              <a:rPr lang="zh-CN" altLang="en-US" sz="1530" kern="0" dirty="0" smtClean="0">
                <a:solidFill>
                  <a:srgbClr val="000000"/>
                </a:solidFill>
                <a:latin typeface="Times New Roman" pitchFamily="65" charset="-122"/>
                <a:ea typeface="宋体" pitchFamily="65" charset="-122"/>
              </a:rPr>
              <a:t>那些色彩绚丽的屏幕告诉你:游戏,离我们越来越近了。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但我总觉得,自己离真正的游戏,愈发遥远。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我所认识的游戏,不仅是感官体验,更是精神体验,它更像是一次欢悦的洗礼。浴乎沂,风乎舞雩,咏而归。纵然不能赋予生命新的知觉与索引,也该为自己瘠薄而有限的日子,填补一些什么。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我时常怀念儿时时光,和家人共同做过的那些游戏。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在北方那些滴水成冰的日子里,我的父亲用杌凳和铁条,为我做成滑冰的玩具。每当夜幕降临,</a:t>
            </a:r>
            <a:r>
              <a:rPr dirty="0"/>
              <a:t/>
            </a:r>
            <a:br>
              <a:rPr dirty="0"/>
            </a:br>
            <a:r>
              <a:rPr lang="zh-CN" altLang="en-US" sz="1530" kern="0" dirty="0" smtClean="0">
                <a:solidFill>
                  <a:srgbClr val="000000"/>
                </a:solidFill>
                <a:latin typeface="Times New Roman" pitchFamily="65" charset="-122"/>
                <a:ea typeface="宋体" pitchFamily="65" charset="-122"/>
              </a:rPr>
              <a:t>我蹲在自己的冰车里耍赖,不愿回家。父亲自然明白我的意思,便会拿出早已备好的长绳,一头</a:t>
            </a:r>
            <a:r>
              <a:rPr dirty="0"/>
              <a:t/>
            </a:r>
            <a:br>
              <a:rPr dirty="0"/>
            </a:br>
            <a:r>
              <a:rPr lang="zh-CN" altLang="en-US" sz="1530" kern="0" dirty="0" smtClean="0">
                <a:solidFill>
                  <a:srgbClr val="000000"/>
                </a:solidFill>
                <a:latin typeface="Times New Roman" pitchFamily="65" charset="-122"/>
                <a:ea typeface="宋体" pitchFamily="65" charset="-122"/>
              </a:rPr>
              <a:t>拴住我的小车,一头扛在肩上,拖我回去。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这简直是我做过的,最惬意的游戏了。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积雪,褪净了空气中的一切聒噪,整个夜晚,只剩下我们父子二人,踩着雪,吹着风,脚步深深浅浅,</a:t>
            </a:r>
            <a:r>
              <a:rPr dirty="0"/>
              <a:t/>
            </a:r>
            <a:br>
              <a:rPr dirty="0"/>
            </a:br>
            <a:r>
              <a:rPr lang="zh-CN" altLang="en-US" sz="1530" kern="0" dirty="0" smtClean="0">
                <a:solidFill>
                  <a:srgbClr val="000000"/>
                </a:solidFill>
                <a:latin typeface="Times New Roman" pitchFamily="65" charset="-122"/>
                <a:ea typeface="宋体" pitchFamily="65" charset="-122"/>
              </a:rPr>
              <a:t>就像是一首长长短短的小诗。这画面在我的记忆深处,伴我走过了二十年。它提醒着我的来</a:t>
            </a:r>
            <a:r>
              <a:rPr dirty="0"/>
              <a:t/>
            </a:r>
            <a:br>
              <a:rPr dirty="0"/>
            </a:br>
            <a:r>
              <a:rPr lang="zh-CN" altLang="en-US" sz="1530" kern="0" dirty="0" smtClean="0">
                <a:solidFill>
                  <a:srgbClr val="000000"/>
                </a:solidFill>
                <a:latin typeface="Times New Roman" pitchFamily="65" charset="-122"/>
                <a:ea typeface="宋体" pitchFamily="65" charset="-122"/>
              </a:rPr>
              <a:t>处,我属于那里。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我曾经和母亲,沿着弯弯曲曲的山路,去寻找香气浓郁的槐花,做成美味的佳肴。那是一个收集</a:t>
            </a:r>
            <a:r>
              <a:rPr dirty="0"/>
              <a:t/>
            </a:r>
            <a:br>
              <a:rPr dirty="0"/>
            </a:br>
            <a:r>
              <a:rPr lang="zh-CN" altLang="en-US" sz="1530" kern="0" dirty="0" smtClean="0">
                <a:solidFill>
                  <a:srgbClr val="000000"/>
                </a:solidFill>
                <a:latin typeface="Times New Roman" pitchFamily="65" charset="-122"/>
                <a:ea typeface="宋体" pitchFamily="65" charset="-122"/>
              </a:rPr>
              <a:t>芬芳与喜悦的过程。绕过不知名的野花,嫩绿的枝干,忙碌嬉闹的蜜蜂与蝴蝶。围绕在你身旁</a:t>
            </a:r>
            <a:r>
              <a:rPr dirty="0"/>
              <a:t/>
            </a:r>
            <a:br>
              <a:rPr dirty="0"/>
            </a:br>
            <a:r>
              <a:rPr lang="zh-CN" altLang="en-US" sz="1530" kern="0" dirty="0" smtClean="0">
                <a:solidFill>
                  <a:srgbClr val="000000"/>
                </a:solidFill>
                <a:latin typeface="Times New Roman" pitchFamily="65" charset="-122"/>
                <a:ea typeface="宋体" pitchFamily="65" charset="-122"/>
              </a:rPr>
              <a:t>的香气,也就越发的浓郁而醇厚。大自然用她温柔的臂弯包容了我和母亲的嬉闹与索取。回</a:t>
            </a:r>
            <a:r>
              <a:rPr dirty="0"/>
              <a:t/>
            </a:r>
            <a:br>
              <a:rPr dirty="0"/>
            </a:br>
            <a:r>
              <a:rPr lang="zh-CN" altLang="en-US" sz="1530" kern="0" dirty="0" smtClean="0">
                <a:solidFill>
                  <a:srgbClr val="000000"/>
                </a:solidFill>
                <a:latin typeface="Times New Roman" pitchFamily="65" charset="-122"/>
                <a:ea typeface="宋体" pitchFamily="65" charset="-122"/>
              </a:rPr>
              <a:t>到家,吃过晚饭,第二天睁开双眼,仍是暗香盈室。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这些游戏,是我愿意倾心投入,怀想,感念,细细回味的。那里有生活的滋味,有母亲明亮的眼睛。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可如今,以杀戮,欺骗,肆意释放所获得的快感,正在无数虚拟甚至现实的游戏中大行其道。游</a:t>
            </a:r>
            <a:r>
              <a:rPr dirty="0"/>
              <a:t/>
            </a:r>
            <a:br>
              <a:rPr dirty="0"/>
            </a:br>
            <a:r>
              <a:rPr lang="zh-CN" altLang="en-US" sz="1530" kern="0" dirty="0" smtClean="0">
                <a:solidFill>
                  <a:srgbClr val="000000"/>
                </a:solidFill>
                <a:latin typeface="Times New Roman" pitchFamily="65" charset="-122"/>
                <a:ea typeface="宋体" pitchFamily="65" charset="-122"/>
              </a:rPr>
              <a:t>戏本身是一种特殊的文化现象,是运动的自由或有限流动性的场合,“再现他物、替代他者”</a:t>
            </a:r>
            <a:r>
              <a:rPr dirty="0"/>
              <a:t/>
            </a:r>
            <a:br>
              <a:rPr dirty="0"/>
            </a:br>
            <a:r>
              <a:rPr lang="zh-CN" altLang="en-US" sz="1530" kern="0" dirty="0" smtClean="0">
                <a:solidFill>
                  <a:srgbClr val="000000"/>
                </a:solidFill>
                <a:latin typeface="Times New Roman" pitchFamily="65" charset="-122"/>
                <a:ea typeface="宋体" pitchFamily="65" charset="-122"/>
              </a:rPr>
              <a:t>其中本该潜伏着一种结构及文化的向心力。可如今,我们所能看到的,却只是些渺远的轮廓。</a:t>
            </a:r>
            <a:r>
              <a:rPr dirty="0"/>
              <a:t/>
            </a:r>
            <a:br>
              <a:rPr dirty="0"/>
            </a:br>
            <a:r>
              <a:rPr lang="zh-CN" altLang="en-US" sz="1530" kern="0" dirty="0" smtClean="0">
                <a:solidFill>
                  <a:srgbClr val="000000"/>
                </a:solidFill>
                <a:latin typeface="Times New Roman" pitchFamily="65" charset="-122"/>
                <a:ea typeface="宋体" pitchFamily="65" charset="-122"/>
              </a:rPr>
              <a:t>我们离游戏太近,又太远。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敌军还有三十秒到达战场,或许更快。</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这是一篇颇为大气的散文。全文立意高远,饱含考生对“个性和创新”这一话题的</a:t>
            </a:r>
            <a:r>
              <a:rPr dirty="0"/>
              <a:t/>
            </a:r>
            <a:br>
              <a:rPr dirty="0"/>
            </a:br>
            <a:r>
              <a:rPr lang="zh-CN" altLang="en-US" sz="1530" kern="0" dirty="0" smtClean="0">
                <a:solidFill>
                  <a:srgbClr val="000000"/>
                </a:solidFill>
                <a:latin typeface="Times New Roman" pitchFamily="65" charset="-122"/>
                <a:ea typeface="宋体" pitchFamily="65" charset="-122"/>
              </a:rPr>
              <a:t>深层思考。考生由马远在《寒江独钓图》中运用留白手法导入话题,行文自由简练。再用</a:t>
            </a:r>
            <a:r>
              <a:rPr dirty="0"/>
              <a:t/>
            </a:r>
            <a:br>
              <a:rPr dirty="0"/>
            </a:br>
            <a:r>
              <a:rPr lang="zh-CN" altLang="en-US" sz="1530" kern="0" dirty="0" smtClean="0">
                <a:solidFill>
                  <a:srgbClr val="000000"/>
                </a:solidFill>
                <a:latin typeface="Times New Roman" pitchFamily="65" charset="-122"/>
                <a:ea typeface="宋体" pitchFamily="65" charset="-122"/>
              </a:rPr>
              <a:t>“留白是与前人的叫板”暗扣主题,让读者自然领会到本文所谈的是“个性与创新”这一主</a:t>
            </a:r>
            <a:r>
              <a:rPr dirty="0"/>
              <a:t/>
            </a:r>
            <a:br>
              <a:rPr dirty="0"/>
            </a:br>
            <a:r>
              <a:rPr lang="zh-CN" altLang="en-US" sz="1530" kern="0" dirty="0" smtClean="0">
                <a:solidFill>
                  <a:srgbClr val="000000"/>
                </a:solidFill>
                <a:latin typeface="Times New Roman" pitchFamily="65" charset="-122"/>
                <a:ea typeface="宋体" pitchFamily="65" charset="-122"/>
              </a:rPr>
              <a:t>题。走笔至此,考生又用几组对比,从马远、夏圭、陈寅恪到韩干、鲁迅,不管是艺术还是文</a:t>
            </a:r>
            <a:r>
              <a:rPr dirty="0"/>
              <a:t/>
            </a:r>
            <a:br>
              <a:rPr dirty="0"/>
            </a:br>
            <a:r>
              <a:rPr lang="zh-CN" altLang="en-US" sz="1530" kern="0" dirty="0" smtClean="0">
                <a:solidFill>
                  <a:srgbClr val="000000"/>
                </a:solidFill>
                <a:latin typeface="Times New Roman" pitchFamily="65" charset="-122"/>
                <a:ea typeface="宋体" pitchFamily="65" charset="-122"/>
              </a:rPr>
              <a:t>学,思接千载,展示了只有创新、拥有个性才能不断寻求突破,超越前人这一主题,给读者深刻</a:t>
            </a:r>
            <a:r>
              <a:rPr dirty="0"/>
              <a:t/>
            </a:r>
            <a:br>
              <a:rPr dirty="0"/>
            </a:br>
            <a:r>
              <a:rPr lang="zh-CN" altLang="en-US" sz="1530" kern="0" dirty="0" smtClean="0">
                <a:solidFill>
                  <a:srgbClr val="000000"/>
                </a:solidFill>
                <a:latin typeface="Times New Roman" pitchFamily="65" charset="-122"/>
                <a:ea typeface="宋体" pitchFamily="65" charset="-122"/>
              </a:rPr>
              <a:t>的启迪。全文运用历史典故信手拈来,烛幽发微,纵情议论,让读者感受到耐人寻味的艺术情趣</a:t>
            </a:r>
            <a:r>
              <a:rPr dirty="0"/>
              <a:t/>
            </a:r>
            <a:br>
              <a:rPr dirty="0"/>
            </a:br>
            <a:r>
              <a:rPr lang="zh-CN" altLang="en-US" sz="1530" kern="0" dirty="0" smtClean="0">
                <a:solidFill>
                  <a:srgbClr val="000000"/>
                </a:solidFill>
                <a:latin typeface="Times New Roman" pitchFamily="65" charset="-122"/>
                <a:ea typeface="宋体" pitchFamily="65" charset="-122"/>
              </a:rPr>
              <a:t>和丰厚的人文底蕴。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本文回忆了童年和父亲母亲在一起淳朴惬意的游戏生活,文字灵动感人,从游戏中感</a:t>
            </a:r>
            <a:r>
              <a:t/>
            </a:r>
            <a:br/>
            <a:r>
              <a:rPr lang="zh-CN" altLang="en-US" sz="1530" kern="0" dirty="0" smtClean="0">
                <a:solidFill>
                  <a:srgbClr val="000000"/>
                </a:solidFill>
                <a:latin typeface="Times New Roman" pitchFamily="65" charset="-122"/>
                <a:ea typeface="宋体" pitchFamily="65" charset="-122"/>
              </a:rPr>
              <a:t>受一种处事方式,一种人生态度。同时,引出对当下虚拟游戏的批判,呼吁当代人远离“杀戮”</a:t>
            </a:r>
            <a:r>
              <a:t/>
            </a:r>
            <a:br/>
            <a:r>
              <a:rPr lang="zh-CN" altLang="en-US" sz="1530" kern="0" dirty="0" smtClean="0">
                <a:solidFill>
                  <a:srgbClr val="000000"/>
                </a:solidFill>
                <a:latin typeface="Times New Roman" pitchFamily="65" charset="-122"/>
                <a:ea typeface="宋体" pitchFamily="65" charset="-122"/>
              </a:rPr>
              <a:t>游戏,回归游戏的本来面目。文章夹叙夹议,语言朴素感人。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第五人格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每个人都有选择自己人生的权利,选择怎样活在世上,或碌碌无为,或有所作为,或胸怀大志,或</a:t>
            </a:r>
            <a:r>
              <a:t/>
            </a:r>
            <a:br/>
            <a:r>
              <a:rPr lang="zh-CN" altLang="en-US" sz="1530" kern="0" dirty="0" smtClean="0">
                <a:solidFill>
                  <a:srgbClr val="000000"/>
                </a:solidFill>
                <a:latin typeface="Times New Roman" pitchFamily="65" charset="-122"/>
                <a:ea typeface="宋体" pitchFamily="65" charset="-122"/>
              </a:rPr>
              <a:t>安于现状,除此之外,还存在着一类第五人格——游戏人生。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游戏人生,显然是需要适时的糊涂,从而达到豁达乐观,这样,方能更好地牢记初心,不忘使命。</a:t>
            </a:r>
            <a:r>
              <a:t/>
            </a:r>
            <a:br/>
            <a:r>
              <a:rPr lang="zh-CN" altLang="en-US" sz="1530" kern="0" dirty="0" smtClean="0">
                <a:solidFill>
                  <a:srgbClr val="000000"/>
                </a:solidFill>
                <a:latin typeface="Times New Roman" pitchFamily="65" charset="-122"/>
                <a:ea typeface="宋体" pitchFamily="65" charset="-122"/>
              </a:rPr>
              <a:t>另外,游戏人生并不是放浪形骸,在一定程度上,也需要积极进取的态度,不是自以为地安于现</a:t>
            </a:r>
            <a:r>
              <a:t/>
            </a:r>
            <a:br/>
            <a:r>
              <a:rPr lang="zh-CN" altLang="en-US" sz="1530" kern="0" dirty="0" smtClean="0">
                <a:solidFill>
                  <a:srgbClr val="000000"/>
                </a:solidFill>
                <a:latin typeface="Times New Roman" pitchFamily="65" charset="-122"/>
                <a:ea typeface="宋体" pitchFamily="65" charset="-122"/>
              </a:rPr>
              <a:t>状、碌碌无为,而应选择努力有所作为,实现人生的价值。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前阵子一款游戏异军突起占领市场——《第五人格》,逃脱类游戏,玩家可以选择是监管者还</a:t>
            </a:r>
            <a:r>
              <a:t/>
            </a:r>
            <a:br/>
            <a:r>
              <a:rPr lang="zh-CN" altLang="en-US" sz="1530" kern="0" dirty="0" smtClean="0">
                <a:solidFill>
                  <a:srgbClr val="000000"/>
                </a:solidFill>
                <a:latin typeface="Times New Roman" pitchFamily="65" charset="-122"/>
                <a:ea typeface="宋体" pitchFamily="65" charset="-122"/>
              </a:rPr>
              <a:t>是求生者,4名求生者与1名监管者共同投放在一局游戏中,求生者为了逃脱监管者的追捕必须</a:t>
            </a:r>
            <a:r>
              <a:t/>
            </a:r>
            <a:br/>
            <a:r>
              <a:rPr lang="zh-CN" altLang="en-US" sz="1530" kern="0" dirty="0" smtClean="0">
                <a:solidFill>
                  <a:srgbClr val="000000"/>
                </a:solidFill>
                <a:latin typeface="Times New Roman" pitchFamily="65" charset="-122"/>
                <a:ea typeface="宋体" pitchFamily="65" charset="-122"/>
              </a:rPr>
              <a:t>要破解密码,同时监管者拥有攻击淘汰求生者的权利,2名以上求生者逃脱即为求生者团队胜</a:t>
            </a:r>
            <a:r>
              <a:t/>
            </a:r>
            <a:br/>
            <a:r>
              <a:rPr lang="zh-CN" altLang="en-US" sz="1530" kern="0" dirty="0" smtClean="0">
                <a:solidFill>
                  <a:srgbClr val="000000"/>
                </a:solidFill>
                <a:latin typeface="Times New Roman" pitchFamily="65" charset="-122"/>
                <a:ea typeface="宋体" pitchFamily="65" charset="-122"/>
              </a:rPr>
              <a:t>利,反之监管者胜。游戏中透出人生态度,监管者的游戏,因客观条件上的优势,他可能并没有</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经过刻苦的努力,偶有糊涂,他是一种豁达乐观的人生态度。求生者有强烈的求生欲,无法碌碌</a:t>
            </a:r>
            <a:r>
              <a:rPr sz="1500" dirty="0"/>
              <a:t/>
            </a:r>
            <a:br>
              <a:rPr sz="1500" dirty="0"/>
            </a:br>
            <a:r>
              <a:rPr lang="zh-CN" altLang="en-US" sz="1500" kern="0" dirty="0" smtClean="0">
                <a:solidFill>
                  <a:srgbClr val="000000"/>
                </a:solidFill>
                <a:latin typeface="Times New Roman" pitchFamily="65" charset="-122"/>
                <a:ea typeface="宋体" pitchFamily="65" charset="-122"/>
              </a:rPr>
              <a:t>无为地活着,必须积极进取,谋求一丝的生机,故而游戏人生既是适时糊涂,又是有所作为。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民国元老,著名书法家于右任一生沉浮,却荣辱自安。常有友人问及他高寿的养生之道,他总是</a:t>
            </a:r>
            <a:r>
              <a:rPr sz="1500" dirty="0"/>
              <a:t/>
            </a:r>
            <a:br>
              <a:rPr sz="1500" dirty="0"/>
            </a:br>
            <a:r>
              <a:rPr lang="zh-CN" altLang="en-US" sz="1500" kern="0" dirty="0" smtClean="0">
                <a:solidFill>
                  <a:srgbClr val="000000"/>
                </a:solidFill>
                <a:latin typeface="Times New Roman" pitchFamily="65" charset="-122"/>
                <a:ea typeface="宋体" pitchFamily="65" charset="-122"/>
              </a:rPr>
              <a:t>指着客厅墙上高悬的那幅字画,笑而不言。那是一幅写意的莲花图,旁边是一副对联:不思八</a:t>
            </a:r>
            <a:r>
              <a:rPr sz="1500" dirty="0"/>
              <a:t/>
            </a:r>
            <a:br>
              <a:rPr sz="1500" dirty="0"/>
            </a:br>
            <a:r>
              <a:rPr lang="zh-CN" altLang="en-US" sz="1500" kern="0" dirty="0" smtClean="0">
                <a:solidFill>
                  <a:srgbClr val="000000"/>
                </a:solidFill>
                <a:latin typeface="Times New Roman" pitchFamily="65" charset="-122"/>
                <a:ea typeface="宋体" pitchFamily="65" charset="-122"/>
              </a:rPr>
              <a:t>九,常想一二。横批:如意。常言道:人生不如意事常八九。倘若心为物役,患得患失,就只会被</a:t>
            </a:r>
            <a:r>
              <a:rPr sz="1500" dirty="0"/>
              <a:t/>
            </a:r>
            <a:br>
              <a:rPr sz="1500" dirty="0"/>
            </a:br>
            <a:r>
              <a:rPr lang="zh-CN" altLang="en-US" sz="1500" kern="0" dirty="0" smtClean="0">
                <a:solidFill>
                  <a:srgbClr val="000000"/>
                </a:solidFill>
                <a:latin typeface="Times New Roman" pitchFamily="65" charset="-122"/>
                <a:ea typeface="宋体" pitchFamily="65" charset="-122"/>
              </a:rPr>
              <a:t>悲观、绝望迷了心智。所以需要游戏人生的豁达与乐观,适时偶尔的糊涂。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人生可以只是一场游戏,但有更多的人在这场游戏里兢兢业业,想要博得上位。无论是历史上</a:t>
            </a:r>
            <a:r>
              <a:rPr sz="1500" dirty="0"/>
              <a:t/>
            </a:r>
            <a:br>
              <a:rPr sz="1500" dirty="0"/>
            </a:br>
            <a:r>
              <a:rPr lang="zh-CN" altLang="en-US" sz="1500" kern="0" dirty="0" smtClean="0">
                <a:solidFill>
                  <a:srgbClr val="000000"/>
                </a:solidFill>
                <a:latin typeface="Times New Roman" pitchFamily="65" charset="-122"/>
                <a:ea typeface="宋体" pitchFamily="65" charset="-122"/>
              </a:rPr>
              <a:t>的黄帝蚩尤,春秋五霸,战国七雄,还是当今的伟人、英雄,经历了多少年的磨炼,面临了数次的</a:t>
            </a:r>
            <a:r>
              <a:rPr sz="1500" dirty="0"/>
              <a:t/>
            </a:r>
            <a:br>
              <a:rPr sz="1500" dirty="0"/>
            </a:br>
            <a:r>
              <a:rPr lang="zh-CN" altLang="en-US" sz="1500" kern="0" dirty="0" smtClean="0">
                <a:solidFill>
                  <a:srgbClr val="000000"/>
                </a:solidFill>
                <a:latin typeface="Times New Roman" pitchFamily="65" charset="-122"/>
                <a:ea typeface="宋体" pitchFamily="65" charset="-122"/>
              </a:rPr>
              <a:t>悲欢离合,他们虽然最后难逃既定的命运,但是他们毕竟为了自己心中的理想而活过,曾为梦而</a:t>
            </a:r>
            <a:r>
              <a:rPr sz="1500" dirty="0"/>
              <a:t/>
            </a:r>
            <a:br>
              <a:rPr sz="1500" dirty="0"/>
            </a:br>
            <a:r>
              <a:rPr lang="zh-CN" altLang="en-US" sz="1500" kern="0" dirty="0" smtClean="0">
                <a:solidFill>
                  <a:srgbClr val="000000"/>
                </a:solidFill>
                <a:latin typeface="Times New Roman" pitchFamily="65" charset="-122"/>
                <a:ea typeface="宋体" pitchFamily="65" charset="-122"/>
              </a:rPr>
              <a:t>生,终为梦想而死,他们游戏人生的态度可谓最终实现了人生的价值。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游戏人生是一种人生态度,需要豁达,更需要实现人生价值的勇气。游戏人生的《第五人格》,</a:t>
            </a:r>
            <a:r>
              <a:rPr sz="1500" dirty="0"/>
              <a:t/>
            </a:r>
            <a:br>
              <a:rPr sz="1500" dirty="0"/>
            </a:br>
            <a:r>
              <a:rPr lang="zh-CN" altLang="en-US" sz="1500" kern="0" dirty="0" smtClean="0">
                <a:solidFill>
                  <a:srgbClr val="000000"/>
                </a:solidFill>
                <a:latin typeface="Times New Roman" pitchFamily="65" charset="-122"/>
                <a:ea typeface="宋体" pitchFamily="65" charset="-122"/>
              </a:rPr>
              <a:t>若于生活中做到如此,不失为面对人生另类却有意思的态度。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本文阐释了对“游戏人生”的看法,通过生动的例证,说明一种积极的“游戏态度”,</a:t>
            </a:r>
            <a:r>
              <a:rPr sz="1500" dirty="0"/>
              <a:t/>
            </a:r>
            <a:br>
              <a:rPr sz="1500" dirty="0"/>
            </a:br>
            <a:r>
              <a:rPr lang="zh-CN" altLang="en-US" sz="1500" kern="0" dirty="0" smtClean="0">
                <a:solidFill>
                  <a:srgbClr val="000000"/>
                </a:solidFill>
                <a:latin typeface="Times New Roman" pitchFamily="65" charset="-122"/>
                <a:ea typeface="宋体" pitchFamily="65" charset="-122"/>
              </a:rPr>
              <a:t>即豁达、乐观、适时的糊涂,这种游戏态度亦为实现人生价值的有效途径。文章中心明确,逻</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辑严密,举例新颖,紧扣立意,值得借鉴。</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3.(2018南通三模,20)根据以下材料,选取角度,自拟题目,写一篇不少于800字的文章;文体不限,</a:t>
            </a:r>
            <a:r>
              <a:rPr dirty="0"/>
              <a:t/>
            </a:r>
            <a:br>
              <a:rPr dirty="0"/>
            </a:br>
            <a:r>
              <a:rPr lang="zh-CN" altLang="en-US" sz="1530" kern="0" dirty="0" smtClean="0">
                <a:solidFill>
                  <a:srgbClr val="000000"/>
                </a:solidFill>
                <a:latin typeface="Times New Roman" pitchFamily="65" charset="-122"/>
                <a:ea typeface="宋体" pitchFamily="65" charset="-122"/>
              </a:rPr>
              <a:t>诗歌除外。(70分)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俗话说,人过留名,雁过留声。有人认为追求好的名声是理所当然的,也有人认为追求好的名声</a:t>
            </a:r>
            <a:r>
              <a:rPr dirty="0"/>
              <a:t/>
            </a:r>
            <a:br>
              <a:rPr dirty="0"/>
            </a:br>
            <a:r>
              <a:rPr lang="zh-CN" altLang="en-US" sz="1530" kern="0" dirty="0" smtClean="0">
                <a:solidFill>
                  <a:srgbClr val="000000"/>
                </a:solidFill>
                <a:latin typeface="Times New Roman" pitchFamily="65" charset="-122"/>
                <a:ea typeface="宋体" pitchFamily="65" charset="-122"/>
              </a:rPr>
              <a:t>是一种负担。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材料的第一句话“人过留名,雁过留声”来自民间俗语。意思是大雁飞去留下</a:t>
            </a:r>
            <a:r>
              <a:rPr dirty="0"/>
              <a:t/>
            </a:r>
            <a:br>
              <a:rPr dirty="0"/>
            </a:br>
            <a:r>
              <a:rPr lang="zh-CN" altLang="en-US" sz="1530" kern="0" dirty="0" smtClean="0">
                <a:solidFill>
                  <a:srgbClr val="000000"/>
                </a:solidFill>
                <a:latin typeface="Times New Roman" pitchFamily="65" charset="-122"/>
                <a:ea typeface="宋体" pitchFamily="65" charset="-122"/>
              </a:rPr>
              <a:t>鸣声,以此来类比说明人生在世要留下名声。“有人认为追求好的名声是理所当然的”,也就</a:t>
            </a:r>
            <a:r>
              <a:rPr dirty="0"/>
              <a:t/>
            </a:r>
            <a:br>
              <a:rPr dirty="0"/>
            </a:br>
            <a:r>
              <a:rPr lang="zh-CN" altLang="en-US" sz="1530" kern="0" dirty="0" smtClean="0">
                <a:solidFill>
                  <a:srgbClr val="000000"/>
                </a:solidFill>
                <a:latin typeface="Times New Roman" pitchFamily="65" charset="-122"/>
                <a:ea typeface="宋体" pitchFamily="65" charset="-122"/>
              </a:rPr>
              <a:t>是赞同“人过留名”,认为追求好的名声符合事理,写作时要说明追求好的名声的正确性、正</a:t>
            </a:r>
            <a:r>
              <a:rPr dirty="0"/>
              <a:t/>
            </a:r>
            <a:br>
              <a:rPr dirty="0"/>
            </a:br>
            <a:r>
              <a:rPr lang="zh-CN" altLang="en-US" sz="1530" kern="0" dirty="0" smtClean="0">
                <a:solidFill>
                  <a:srgbClr val="000000"/>
                </a:solidFill>
                <a:latin typeface="Times New Roman" pitchFamily="65" charset="-122"/>
                <a:ea typeface="宋体" pitchFamily="65" charset="-122"/>
              </a:rPr>
              <a:t>当性以及必要性。当然这里追求好的名声动机纯正,途径正当,举止合度,效果良好,作用积</a:t>
            </a:r>
            <a:r>
              <a:rPr dirty="0"/>
              <a:t/>
            </a:r>
            <a:br>
              <a:rPr dirty="0"/>
            </a:br>
            <a:r>
              <a:rPr lang="zh-CN" altLang="en-US" sz="1530" kern="0" dirty="0" smtClean="0">
                <a:solidFill>
                  <a:srgbClr val="000000"/>
                </a:solidFill>
                <a:latin typeface="Times New Roman" pitchFamily="65" charset="-122"/>
                <a:ea typeface="宋体" pitchFamily="65" charset="-122"/>
              </a:rPr>
              <a:t>极。“也有人认为追求好的名声是一种负担”,是对“人过留名”持保留甚至反对的态度。</a:t>
            </a:r>
            <a:r>
              <a:rPr dirty="0"/>
              <a:t/>
            </a:r>
            <a:br>
              <a:rPr dirty="0"/>
            </a:br>
            <a:r>
              <a:rPr lang="zh-CN" altLang="en-US" sz="1530" kern="0" dirty="0" smtClean="0">
                <a:solidFill>
                  <a:srgbClr val="000000"/>
                </a:solidFill>
                <a:latin typeface="Times New Roman" pitchFamily="65" charset="-122"/>
                <a:ea typeface="宋体" pitchFamily="65" charset="-122"/>
              </a:rPr>
              <a:t>认为追求好的名声成为一种负担,让自己承受不必要的束缚和限制,追求好的名声已经是“不</a:t>
            </a:r>
            <a:r>
              <a:rPr dirty="0"/>
              <a:t/>
            </a:r>
            <a:br>
              <a:rPr dirty="0"/>
            </a:br>
            <a:r>
              <a:rPr lang="zh-CN" altLang="en-US" sz="1530" kern="0" dirty="0" smtClean="0">
                <a:solidFill>
                  <a:srgbClr val="000000"/>
                </a:solidFill>
                <a:latin typeface="Times New Roman" pitchFamily="65" charset="-122"/>
                <a:ea typeface="宋体" pitchFamily="65" charset="-122"/>
              </a:rPr>
              <a:t>可承受之重”。最好指出这种追求好的名声是刻意的、过度的,态度是不太端正的,方法和途</a:t>
            </a:r>
            <a:r>
              <a:rPr dirty="0"/>
              <a:t/>
            </a:r>
            <a:br>
              <a:rPr dirty="0"/>
            </a:br>
            <a:r>
              <a:rPr lang="zh-CN" altLang="en-US" sz="1530" kern="0" dirty="0" smtClean="0">
                <a:solidFill>
                  <a:srgbClr val="000000"/>
                </a:solidFill>
                <a:latin typeface="Times New Roman" pitchFamily="65" charset="-122"/>
                <a:ea typeface="宋体" pitchFamily="65" charset="-122"/>
              </a:rPr>
              <a:t>径是不正确的。写作时要注意突出这种追求“好的名声”带来的负面影响。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[例文1]</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名声之外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不可否认,人人都追求好名声。人是一种群居动物,人的行为因此不得不接受群体也就是他人</a:t>
            </a:r>
            <a:r>
              <a:rPr dirty="0"/>
              <a:t/>
            </a:r>
            <a:br>
              <a:rPr dirty="0"/>
            </a:br>
            <a:r>
              <a:rPr lang="zh-CN" altLang="en-US" sz="1530" kern="0" dirty="0" smtClean="0">
                <a:solidFill>
                  <a:srgbClr val="000000"/>
                </a:solidFill>
                <a:latin typeface="Times New Roman" pitchFamily="65" charset="-122"/>
                <a:ea typeface="宋体" pitchFamily="65" charset="-122"/>
              </a:rPr>
              <a:t>的评价,于是,每一件事都无可奈何地裹挟着对群体利益的考量。而名声就是一种最典型的评</a:t>
            </a:r>
            <a:r>
              <a:rPr dirty="0"/>
              <a:t/>
            </a:r>
            <a:br>
              <a:rPr dirty="0"/>
            </a:br>
            <a:r>
              <a:rPr lang="zh-CN" altLang="en-US" sz="1530" kern="0" dirty="0" smtClean="0">
                <a:solidFill>
                  <a:srgbClr val="000000"/>
                </a:solidFill>
                <a:latin typeface="Times New Roman" pitchFamily="65" charset="-122"/>
                <a:ea typeface="宋体" pitchFamily="65" charset="-122"/>
              </a:rPr>
              <a:t>价体系。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在电视剧《黑镜》中,未来的人们都置身于一个巨大的评分体系之下,随时随地受它的监管,接</a:t>
            </a:r>
            <a:r>
              <a:rPr dirty="0"/>
              <a:t/>
            </a:r>
            <a:br>
              <a:rPr dirty="0"/>
            </a:br>
            <a:r>
              <a:rPr lang="zh-CN" altLang="en-US" sz="1530" kern="0" dirty="0" smtClean="0">
                <a:solidFill>
                  <a:srgbClr val="000000"/>
                </a:solidFill>
                <a:latin typeface="Times New Roman" pitchFamily="65" charset="-122"/>
                <a:ea typeface="宋体" pitchFamily="65" charset="-122"/>
              </a:rPr>
              <a:t>受它的打分。分高者荣耀加身,分低者受人唾弃。这固然只是一部电视剧,却折射出了一个不</a:t>
            </a:r>
            <a:r>
              <a:rPr dirty="0"/>
              <a:t/>
            </a:r>
            <a:br>
              <a:rPr dirty="0"/>
            </a:br>
            <a:r>
              <a:rPr lang="zh-CN" altLang="en-US" sz="1530" kern="0" dirty="0" smtClean="0">
                <a:solidFill>
                  <a:srgbClr val="000000"/>
                </a:solidFill>
                <a:latin typeface="Times New Roman" pitchFamily="65" charset="-122"/>
                <a:ea typeface="宋体" pitchFamily="65" charset="-122"/>
              </a:rPr>
              <a:t>可回避的现实问题:在他人评价体系中,追求好的名声成了一种负累。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《黑镜》中的人们所做的每一件事都带着功利性的目的,现实中的个人为了维护好名声,纷纷</a:t>
            </a:r>
            <a:r>
              <a:rPr dirty="0"/>
              <a:t/>
            </a:r>
            <a:br>
              <a:rPr dirty="0"/>
            </a:br>
            <a:r>
              <a:rPr lang="zh-CN" altLang="en-US" sz="1530" kern="0" dirty="0" smtClean="0">
                <a:solidFill>
                  <a:srgbClr val="000000"/>
                </a:solidFill>
                <a:latin typeface="Times New Roman" pitchFamily="65" charset="-122"/>
                <a:ea typeface="宋体" pitchFamily="65" charset="-122"/>
              </a:rPr>
              <a:t>不惜代价地扮演一个虚假的自我。像《面具》中的主人公,最后惊恐地发现面具于血肉生根,</a:t>
            </a:r>
            <a:r>
              <a:rPr dirty="0"/>
              <a:t/>
            </a:r>
            <a:br>
              <a:rPr dirty="0"/>
            </a:br>
            <a:r>
              <a:rPr lang="zh-CN" altLang="en-US" sz="1530" kern="0" dirty="0" smtClean="0">
                <a:solidFill>
                  <a:srgbClr val="000000"/>
                </a:solidFill>
                <a:latin typeface="Times New Roman" pitchFamily="65" charset="-122"/>
                <a:ea typeface="宋体" pitchFamily="65" charset="-122"/>
              </a:rPr>
              <a:t>扮演虚假自我的代价可能是人不能承受的永远失去真实,永生于虚妄之中。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这样,真的不会累吗?会累。谁又不渴望摘下这面具呢?可惜,他们不敢。不敢正视这精美面具</a:t>
            </a:r>
            <a:r>
              <a:rPr dirty="0"/>
              <a:t/>
            </a:r>
            <a:br>
              <a:rPr dirty="0"/>
            </a:br>
            <a:r>
              <a:rPr lang="zh-CN" altLang="en-US" sz="1530" kern="0" dirty="0" smtClean="0">
                <a:solidFill>
                  <a:srgbClr val="000000"/>
                </a:solidFill>
                <a:latin typeface="Times New Roman" pitchFamily="65" charset="-122"/>
                <a:ea typeface="宋体" pitchFamily="65" charset="-122"/>
              </a:rPr>
              <a:t>下暗疮横生的真实。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诚然,追求好的名声有其正面的价值,它可以起到规范、约束个人恶念、暴行的作用,而这种作</a:t>
            </a:r>
            <a:r>
              <a:rPr dirty="0"/>
              <a:t/>
            </a:r>
            <a:br>
              <a:rPr dirty="0"/>
            </a:br>
            <a:r>
              <a:rPr lang="zh-CN" altLang="en-US" sz="1530" kern="0" dirty="0" smtClean="0">
                <a:solidFill>
                  <a:srgbClr val="000000"/>
                </a:solidFill>
                <a:latin typeface="Times New Roman" pitchFamily="65" charset="-122"/>
                <a:ea typeface="宋体" pitchFamily="65" charset="-122"/>
              </a:rPr>
              <a:t>用恰是一个稳定的社会所必需的。但一味追求好的名声却也算一种偏执。倘若为了一个好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的名声而完全抛弃了真实的自我,戴上“面具”生活,或者为了好的名声,一味迁就他人,不顾</a:t>
            </a:r>
            <a:r>
              <a:rPr dirty="0"/>
              <a:t/>
            </a:r>
            <a:br>
              <a:rPr dirty="0"/>
            </a:br>
            <a:r>
              <a:rPr lang="zh-CN" altLang="en-US" sz="1530" kern="0" dirty="0" smtClean="0">
                <a:solidFill>
                  <a:srgbClr val="000000"/>
                </a:solidFill>
                <a:latin typeface="Times New Roman" pitchFamily="65" charset="-122"/>
                <a:ea typeface="宋体" pitchFamily="65" charset="-122"/>
              </a:rPr>
              <a:t>底线,乃至违法乱纪,这不得不算是一种灾难。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这些戴着“面具”追求好的名声的人,从一定程度上讲是一种虚伪,是一种隐恶的伪善,它可以</a:t>
            </a:r>
            <a:r>
              <a:rPr dirty="0"/>
              <a:t/>
            </a:r>
            <a:br>
              <a:rPr dirty="0"/>
            </a:br>
            <a:r>
              <a:rPr lang="zh-CN" altLang="en-US" sz="1530" kern="0" dirty="0" smtClean="0">
                <a:solidFill>
                  <a:srgbClr val="000000"/>
                </a:solidFill>
                <a:latin typeface="Times New Roman" pitchFamily="65" charset="-122"/>
                <a:ea typeface="宋体" pitchFamily="65" charset="-122"/>
              </a:rPr>
              <a:t>在表面上营造一种天下太平的和谐,但这种和谐是不真实的,是社会的负累,如皮肤上的癣。所</a:t>
            </a:r>
            <a:r>
              <a:rPr dirty="0"/>
              <a:t/>
            </a:r>
            <a:br>
              <a:rPr dirty="0"/>
            </a:br>
            <a:r>
              <a:rPr lang="zh-CN" altLang="en-US" sz="1530" kern="0" dirty="0" smtClean="0">
                <a:solidFill>
                  <a:srgbClr val="000000"/>
                </a:solidFill>
                <a:latin typeface="Times New Roman" pitchFamily="65" charset="-122"/>
                <a:ea typeface="宋体" pitchFamily="65" charset="-122"/>
              </a:rPr>
              <a:t>以我更倾向于将“卑鄙的我”置于光明之下,接受烈日的灼烧。正如鲁迅先生所言:“真的猛</a:t>
            </a:r>
            <a:r>
              <a:rPr dirty="0"/>
              <a:t/>
            </a:r>
            <a:br>
              <a:rPr dirty="0"/>
            </a:br>
            <a:r>
              <a:rPr lang="zh-CN" altLang="en-US" sz="1530" kern="0" dirty="0" smtClean="0">
                <a:solidFill>
                  <a:srgbClr val="000000"/>
                </a:solidFill>
                <a:latin typeface="Times New Roman" pitchFamily="65" charset="-122"/>
                <a:ea typeface="宋体" pitchFamily="65" charset="-122"/>
              </a:rPr>
              <a:t>士,敢于直面惨淡的人生,敢于正视淋漓的鲜血。”真实会痛,但至少不是负累。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名声之外,我们更需要的是真实自我的展现。用伪装得来的好名声,如阳光下的泡泡,看似光</a:t>
            </a:r>
            <a:r>
              <a:rPr dirty="0"/>
              <a:t/>
            </a:r>
            <a:br>
              <a:rPr dirty="0"/>
            </a:br>
            <a:r>
              <a:rPr lang="zh-CN" altLang="en-US" sz="1530" kern="0" dirty="0" smtClean="0">
                <a:solidFill>
                  <a:srgbClr val="000000"/>
                </a:solidFill>
                <a:latin typeface="Times New Roman" pitchFamily="65" charset="-122"/>
                <a:ea typeface="宋体" pitchFamily="65" charset="-122"/>
              </a:rPr>
              <a:t>彩,实则转瞬即破,不堪一击。唯有真实的自我,才会在时空中凝成一座不朽的丰碑。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文章先肯定了人人可以追求好名声的现实,再通过美剧中人们刻意追求或者维护好</a:t>
            </a:r>
            <a:r>
              <a:rPr dirty="0"/>
              <a:t/>
            </a:r>
            <a:br>
              <a:rPr dirty="0"/>
            </a:br>
            <a:r>
              <a:rPr lang="zh-CN" altLang="en-US" sz="1530" kern="0" dirty="0" smtClean="0">
                <a:solidFill>
                  <a:srgbClr val="000000"/>
                </a:solidFill>
                <a:latin typeface="Times New Roman" pitchFamily="65" charset="-122"/>
                <a:ea typeface="宋体" pitchFamily="65" charset="-122"/>
              </a:rPr>
              <a:t>的名声而将自己伪装,作者竭力批判伪装自己,使好的名声成为负担的不良社会现象,呼吁人们</a:t>
            </a:r>
            <a:r>
              <a:rPr dirty="0"/>
              <a:t/>
            </a:r>
            <a:br>
              <a:rPr dirty="0"/>
            </a:br>
            <a:r>
              <a:rPr lang="zh-CN" altLang="en-US" sz="1530" kern="0" dirty="0" smtClean="0">
                <a:solidFill>
                  <a:srgbClr val="000000"/>
                </a:solidFill>
                <a:latin typeface="Times New Roman" pitchFamily="65" charset="-122"/>
                <a:ea typeface="宋体" pitchFamily="65" charset="-122"/>
              </a:rPr>
              <a:t>要展示真实的自我,追求真实的有价值的名声。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盛名之下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毛姆曾在《月亮和六便士》一书中提到,人切不可出人头地,于是他笔下的画家便离群索居,重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燃自己的创造力。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在这个娱乐至死的年代,当代人所追求的却与之背道而驰,追求更好的名声成为他们终身的目</a:t>
            </a:r>
            <a:r>
              <a:rPr dirty="0"/>
              <a:t/>
            </a:r>
            <a:br>
              <a:rPr dirty="0"/>
            </a:br>
            <a:r>
              <a:rPr lang="zh-CN" altLang="en-US" sz="1530" kern="0" dirty="0" smtClean="0">
                <a:solidFill>
                  <a:srgbClr val="000000"/>
                </a:solidFill>
                <a:latin typeface="Times New Roman" pitchFamily="65" charset="-122"/>
                <a:ea typeface="宋体" pitchFamily="65" charset="-122"/>
              </a:rPr>
              <a:t>标。他们理所当然地为之努力,当然更多的人选择了弄虚作假。网络作家为了更多的流量,更</a:t>
            </a:r>
            <a:r>
              <a:rPr dirty="0"/>
              <a:t/>
            </a:r>
            <a:br>
              <a:rPr dirty="0"/>
            </a:br>
            <a:r>
              <a:rPr lang="zh-CN" altLang="en-US" sz="1530" kern="0" dirty="0" smtClean="0">
                <a:solidFill>
                  <a:srgbClr val="000000"/>
                </a:solidFill>
                <a:latin typeface="Times New Roman" pitchFamily="65" charset="-122"/>
                <a:ea typeface="宋体" pitchFamily="65" charset="-122"/>
              </a:rPr>
              <a:t>高的人气,不惜一切代价抄袭、仿写,以至当代的网络文学肆意弥漫着虚假的气息与金钱的铜臭。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诚然,追求好名声是心之所向,然而,盛名之下,其实难副。追求好的名声则更是一种负担。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或许,有人说:“俗语称‘雁过留声,人过留名’,这么做有何不可?”有学者将古代社会称为</a:t>
            </a:r>
            <a:r>
              <a:rPr dirty="0"/>
              <a:t/>
            </a:r>
            <a:br>
              <a:rPr dirty="0"/>
            </a:br>
            <a:r>
              <a:rPr lang="zh-CN" altLang="en-US" sz="1530" kern="0" dirty="0" smtClean="0">
                <a:solidFill>
                  <a:srgbClr val="000000"/>
                </a:solidFill>
                <a:latin typeface="Times New Roman" pitchFamily="65" charset="-122"/>
                <a:ea typeface="宋体" pitchFamily="65" charset="-122"/>
              </a:rPr>
              <a:t>“信仰冲动力”社会,在崇高的精神信仰下,人们自觉主动地承担事务而不计回报,如蔺相如引</a:t>
            </a:r>
            <a:r>
              <a:rPr dirty="0"/>
              <a:t/>
            </a:r>
            <a:br>
              <a:rPr dirty="0"/>
            </a:br>
            <a:r>
              <a:rPr lang="zh-CN" altLang="en-US" sz="1530" kern="0" dirty="0" smtClean="0">
                <a:solidFill>
                  <a:srgbClr val="000000"/>
                </a:solidFill>
                <a:latin typeface="Times New Roman" pitchFamily="65" charset="-122"/>
                <a:ea typeface="宋体" pitchFamily="65" charset="-122"/>
              </a:rPr>
              <a:t>车避匿,若不是不计个人名声,他又为何发出“以先国家之急而后私仇也”这一千古美谈;而现</a:t>
            </a:r>
            <a:r>
              <a:rPr dirty="0"/>
              <a:t/>
            </a:r>
            <a:br>
              <a:rPr dirty="0"/>
            </a:br>
            <a:r>
              <a:rPr lang="zh-CN" altLang="en-US" sz="1530" kern="0" dirty="0" smtClean="0">
                <a:solidFill>
                  <a:srgbClr val="000000"/>
                </a:solidFill>
                <a:latin typeface="Times New Roman" pitchFamily="65" charset="-122"/>
                <a:ea typeface="宋体" pitchFamily="65" charset="-122"/>
              </a:rPr>
              <a:t>代社会是“经济冲动力”的社会,缺失了原本的信仰,科技成了人们的精神图腾,名利成了人们</a:t>
            </a:r>
            <a:r>
              <a:rPr dirty="0"/>
              <a:t/>
            </a:r>
            <a:br>
              <a:rPr dirty="0"/>
            </a:br>
            <a:r>
              <a:rPr lang="zh-CN" altLang="en-US" sz="1530" kern="0" dirty="0" smtClean="0">
                <a:solidFill>
                  <a:srgbClr val="000000"/>
                </a:solidFill>
                <a:latin typeface="Times New Roman" pitchFamily="65" charset="-122"/>
                <a:ea typeface="宋体" pitchFamily="65" charset="-122"/>
              </a:rPr>
              <a:t>信奉的宗旨,为了名声不择手段,而看似光鲜亮丽的名声,其实堪比千万的重担,一旦背上,只能</a:t>
            </a:r>
            <a:r>
              <a:rPr dirty="0"/>
              <a:t/>
            </a:r>
            <a:br>
              <a:rPr dirty="0"/>
            </a:br>
            <a:r>
              <a:rPr lang="zh-CN" altLang="en-US" sz="1530" kern="0" dirty="0" smtClean="0">
                <a:solidFill>
                  <a:srgbClr val="000000"/>
                </a:solidFill>
                <a:latin typeface="Times New Roman" pitchFamily="65" charset="-122"/>
                <a:ea typeface="宋体" pitchFamily="65" charset="-122"/>
              </a:rPr>
              <a:t>深陷其中,无法自拔。又有多少学者沉迷于此,整日思考如何用儒释道的皮毛包装自己,一旦稍</a:t>
            </a:r>
            <a:r>
              <a:rPr dirty="0"/>
              <a:t/>
            </a:r>
            <a:br>
              <a:rPr dirty="0"/>
            </a:br>
            <a:r>
              <a:rPr lang="zh-CN" altLang="en-US" sz="1530" kern="0" dirty="0" smtClean="0">
                <a:solidFill>
                  <a:srgbClr val="000000"/>
                </a:solidFill>
                <a:latin typeface="Times New Roman" pitchFamily="65" charset="-122"/>
                <a:ea typeface="宋体" pitchFamily="65" charset="-122"/>
              </a:rPr>
              <a:t>有所成,又需整日惴惴不安,万一被揭穿又该怎么办,此中负担,倒也是常人所不能承担的。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盛名之下,所负亦重。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为了好名声,不惜戴上这副枷锁背上这负担,是否是时候解放自己了呢?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国学大师季老,曾在访谈中提到对相关机构赠予其“国宝、国学大师”等称号的事情,他不以</a:t>
            </a:r>
            <a:r>
              <a:rPr dirty="0"/>
              <a:t/>
            </a:r>
            <a:br>
              <a:rPr dirty="0"/>
            </a:br>
            <a:r>
              <a:rPr lang="zh-CN" altLang="en-US" sz="1530" kern="0" dirty="0" smtClean="0">
                <a:solidFill>
                  <a:srgbClr val="000000"/>
                </a:solidFill>
                <a:latin typeface="Times New Roman" pitchFamily="65" charset="-122"/>
                <a:ea typeface="宋体" pitchFamily="65" charset="-122"/>
              </a:rPr>
              <a:t>为然,在先生眼中,“三顶桂冠一摘”,还了我一个自由自在身。身上的泡沫洗掉了,露出了真</a:t>
            </a:r>
            <a:r>
              <a:rPr dirty="0"/>
              <a:t/>
            </a:r>
            <a:br>
              <a:rPr dirty="0"/>
            </a:br>
            <a:r>
              <a:rPr lang="zh-CN" altLang="en-US" sz="1530" kern="0" dirty="0" smtClean="0">
                <a:solidFill>
                  <a:srgbClr val="000000"/>
                </a:solidFill>
                <a:latin typeface="Times New Roman" pitchFamily="65" charset="-122"/>
                <a:ea typeface="宋体" pitchFamily="65" charset="-122"/>
              </a:rPr>
              <a:t>面目,皆大欢喜。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季老言有物,行有格,心有良知璞玉,笔下道德文章,高山仰止,景行行止,先生之风,山高水长。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这不正是当代作家的标杆吗?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美名佳誉,君子好逑;盛名之下,所负亦重矣!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文章观点明确,围绕“追求好的名声则更是一种负担”展开议论,通过古代社会“信</a:t>
            </a:r>
            <a:r>
              <a:rPr dirty="0"/>
              <a:t/>
            </a:r>
            <a:br>
              <a:rPr dirty="0"/>
            </a:br>
            <a:r>
              <a:rPr lang="zh-CN" altLang="en-US" sz="1530" kern="0" dirty="0" smtClean="0">
                <a:solidFill>
                  <a:srgbClr val="000000"/>
                </a:solidFill>
                <a:latin typeface="Times New Roman" pitchFamily="65" charset="-122"/>
                <a:ea typeface="宋体" pitchFamily="65" charset="-122"/>
              </a:rPr>
              <a:t>仰冲动力”和现代社会“经济冲动力”的对比,批评了当代人为了名利,深陷其中,无法自拔,</a:t>
            </a:r>
            <a:r>
              <a:rPr dirty="0"/>
              <a:t/>
            </a:r>
            <a:br>
              <a:rPr dirty="0"/>
            </a:br>
            <a:r>
              <a:rPr lang="zh-CN" altLang="en-US" sz="1530" kern="0" dirty="0" smtClean="0">
                <a:solidFill>
                  <a:srgbClr val="000000"/>
                </a:solidFill>
                <a:latin typeface="Times New Roman" pitchFamily="65" charset="-122"/>
                <a:ea typeface="宋体" pitchFamily="65" charset="-122"/>
              </a:rPr>
              <a:t>此中负担更是无法承受,倒不如学学季老对待名声的态度,追求“自由自在身”。文末笔锋直</a:t>
            </a:r>
            <a:r>
              <a:rPr dirty="0"/>
              <a:t/>
            </a:r>
            <a:br>
              <a:rPr dirty="0"/>
            </a:br>
            <a:r>
              <a:rPr lang="zh-CN" altLang="en-US" sz="1530" kern="0" dirty="0" smtClean="0">
                <a:solidFill>
                  <a:srgbClr val="000000"/>
                </a:solidFill>
                <a:latin typeface="Times New Roman" pitchFamily="65" charset="-122"/>
                <a:ea typeface="宋体" pitchFamily="65" charset="-122"/>
              </a:rPr>
              <a:t>指当下文坛,与文章开头“网络作家”的虚伪行为形成对比,有较强的针对性。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86466"/>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4.(2018</a:t>
            </a:r>
            <a:r>
              <a:rPr lang="zh-CN" altLang="en-US" sz="1530" kern="0" dirty="0" smtClean="0">
                <a:solidFill>
                  <a:srgbClr val="000000"/>
                </a:solidFill>
                <a:latin typeface="Times New Roman" pitchFamily="65" charset="-122"/>
                <a:ea typeface="宋体" pitchFamily="65" charset="-122"/>
              </a:rPr>
              <a:t>南通二模</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写一算不少于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跟在别人后面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做不成自己。也有人说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跟在别人后面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可以少走弯路。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材料共两句话,第一句话可以理解为“跟在别人后面”,如果邯郸学步、生搬硬</a:t>
            </a:r>
            <a:r>
              <a:rPr dirty="0"/>
              <a:t/>
            </a:r>
            <a:br>
              <a:rPr dirty="0"/>
            </a:br>
            <a:r>
              <a:rPr lang="zh-CN" altLang="en-US" sz="1530" kern="0" dirty="0" smtClean="0">
                <a:solidFill>
                  <a:srgbClr val="000000"/>
                </a:solidFill>
                <a:latin typeface="Times New Roman" pitchFamily="65" charset="-122"/>
                <a:ea typeface="宋体" pitchFamily="65" charset="-122"/>
              </a:rPr>
              <a:t>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就丧失了自我;第二句话可以理解为“跟在别人后面”,如果见贤思齐、择善而从</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就可以更好地发展自己。理解材料时,首先要明确“跟在别人后面”的含意是为人处事的方</a:t>
            </a:r>
            <a:r>
              <a:rPr dirty="0"/>
              <a:t/>
            </a:r>
            <a:br>
              <a:rPr dirty="0"/>
            </a:br>
            <a:r>
              <a:rPr lang="zh-CN" altLang="en-US" sz="1530" kern="0" dirty="0" smtClean="0">
                <a:solidFill>
                  <a:srgbClr val="000000"/>
                </a:solidFill>
                <a:latin typeface="Times New Roman" pitchFamily="65" charset="-122"/>
                <a:ea typeface="宋体" pitchFamily="65" charset="-122"/>
              </a:rPr>
              <a:t>式,可添加所在的领域、特定的情境、具体的行为等要素,这样理解方为落实到位。要注意,材</a:t>
            </a:r>
            <a:r>
              <a:rPr dirty="0"/>
              <a:t/>
            </a:r>
            <a:br>
              <a:rPr dirty="0"/>
            </a:br>
            <a:r>
              <a:rPr lang="zh-CN" altLang="en-US" sz="1530" kern="0" dirty="0" smtClean="0">
                <a:solidFill>
                  <a:srgbClr val="000000"/>
                </a:solidFill>
                <a:latin typeface="Times New Roman" pitchFamily="65" charset="-122"/>
                <a:ea typeface="宋体" pitchFamily="65" charset="-122"/>
              </a:rPr>
              <a:t>料的核心是如何处理“别人”与“自己”的关系,理解材料时,不能把“自己”丢掉。行文时</a:t>
            </a:r>
            <a:r>
              <a:rPr dirty="0"/>
              <a:t/>
            </a:r>
            <a:br>
              <a:rPr dirty="0"/>
            </a:br>
            <a:r>
              <a:rPr lang="zh-CN" altLang="en-US" sz="1530" kern="0" dirty="0" smtClean="0">
                <a:solidFill>
                  <a:srgbClr val="000000"/>
                </a:solidFill>
                <a:latin typeface="Times New Roman" pitchFamily="65" charset="-122"/>
                <a:ea typeface="宋体" pitchFamily="65" charset="-122"/>
              </a:rPr>
              <a:t>要对“跟在别人后面”有清晰的认识,要表达清楚“跟在别人后面”的行为实质,不管是正面</a:t>
            </a:r>
            <a:r>
              <a:rPr dirty="0"/>
              <a:t/>
            </a:r>
            <a:br>
              <a:rPr dirty="0"/>
            </a:br>
            <a:r>
              <a:rPr lang="zh-CN" altLang="en-US" sz="1530" kern="0" dirty="0" smtClean="0">
                <a:solidFill>
                  <a:srgbClr val="000000"/>
                </a:solidFill>
                <a:latin typeface="Times New Roman" pitchFamily="65" charset="-122"/>
                <a:ea typeface="宋体" pitchFamily="65" charset="-122"/>
              </a:rPr>
              <a:t>的肯定还是反面的批判,最终指向应落实到“别人”与“自己”的关系这个核心上来。立意</a:t>
            </a:r>
            <a:r>
              <a:rPr dirty="0"/>
              <a:t/>
            </a:r>
            <a:br>
              <a:rPr dirty="0"/>
            </a:br>
            <a:r>
              <a:rPr lang="zh-CN" altLang="en-US" sz="1530" kern="0" dirty="0" smtClean="0">
                <a:solidFill>
                  <a:srgbClr val="000000"/>
                </a:solidFill>
                <a:latin typeface="Times New Roman" pitchFamily="65" charset="-122"/>
                <a:ea typeface="宋体" pitchFamily="65" charset="-122"/>
              </a:rPr>
              <a:t>时,可二选一,也可从整体出发辩证思考。写作时不限于写人,也可以扩大视野,深度挖掘,写事</a:t>
            </a:r>
            <a:r>
              <a:rPr dirty="0"/>
              <a:t/>
            </a:r>
            <a:br>
              <a:rPr dirty="0"/>
            </a:br>
            <a:r>
              <a:rPr lang="zh-CN" altLang="en-US" sz="1530" kern="0" dirty="0" smtClean="0">
                <a:solidFill>
                  <a:srgbClr val="000000"/>
                </a:solidFill>
                <a:latin typeface="Times New Roman" pitchFamily="65" charset="-122"/>
                <a:ea typeface="宋体" pitchFamily="65" charset="-122"/>
              </a:rPr>
              <a:t>物,如文化发展、城镇建设、国家定位等,这样可以避免题材的雷同,也可以让阅卷者呼吸到新</a:t>
            </a:r>
            <a:r>
              <a:rPr dirty="0"/>
              <a:t/>
            </a:r>
            <a:br>
              <a:rPr dirty="0"/>
            </a:br>
            <a:r>
              <a:rPr lang="zh-CN" altLang="en-US" sz="1530" kern="0" dirty="0" smtClean="0">
                <a:solidFill>
                  <a:srgbClr val="000000"/>
                </a:solidFill>
                <a:latin typeface="Times New Roman" pitchFamily="65" charset="-122"/>
                <a:ea typeface="宋体" pitchFamily="65" charset="-122"/>
              </a:rPr>
              <a:t>鲜的空气。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见贤思齐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虽然会赞美跌倒千次仍勇敢站起来的勇气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但我仍对其不善于借鉴前人经验的“愚”感到惋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惜。历史是一部书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先人是一面镜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而身边的朋友随时都可以作为参照物。以最短的时间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做最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有用的事,创最高的效益。不让智者笑你在灯的照耀下却蒙住双眼,到处乱撞,直到头破血流。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于是,孔子教导我们:见贤思齐焉,见不贤而内自省也。也就是说,看见人家好的方面就向他看</a:t>
            </a:r>
            <a:r>
              <a:rPr dirty="0"/>
              <a:t/>
            </a:r>
            <a:br>
              <a:rPr dirty="0"/>
            </a:br>
            <a:r>
              <a:rPr lang="zh-CN" altLang="en-US" sz="1530" kern="0" dirty="0" smtClean="0">
                <a:solidFill>
                  <a:srgbClr val="000000"/>
                </a:solidFill>
                <a:latin typeface="Times New Roman" pitchFamily="65" charset="-122"/>
                <a:ea typeface="宋体" pitchFamily="65" charset="-122"/>
              </a:rPr>
              <a:t>齐,向他学习;看见不好的方面就反省自己,改造自己。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“三人行,必有我师焉;择其善者而从之,其不善者而改之。”如今的日本,世界上的第二大经</a:t>
            </a:r>
            <a:r>
              <a:rPr dirty="0"/>
              <a:t/>
            </a:r>
            <a:br>
              <a:rPr dirty="0"/>
            </a:br>
            <a:r>
              <a:rPr lang="zh-CN" altLang="en-US" sz="1530" kern="0" dirty="0" smtClean="0">
                <a:solidFill>
                  <a:srgbClr val="000000"/>
                </a:solidFill>
                <a:latin typeface="Times New Roman" pitchFamily="65" charset="-122"/>
                <a:ea typeface="宋体" pitchFamily="65" charset="-122"/>
              </a:rPr>
              <a:t>济强国,如何凭借其弹丸之地发展至此?那是因为日本人善于学习、模仿他人的优点,长处。</a:t>
            </a:r>
            <a:r>
              <a:rPr dirty="0"/>
              <a:t/>
            </a:r>
            <a:br>
              <a:rPr dirty="0"/>
            </a:br>
            <a:r>
              <a:rPr lang="zh-CN" altLang="en-US" sz="1530" kern="0" dirty="0" smtClean="0">
                <a:solidFill>
                  <a:srgbClr val="000000"/>
                </a:solidFill>
                <a:latin typeface="Times New Roman" pitchFamily="65" charset="-122"/>
                <a:ea typeface="宋体" pitchFamily="65" charset="-122"/>
              </a:rPr>
              <a:t>早在唐代时,日本就曾派出遣唐使到中国学习先进的文化。一战过后,又曾派出使团到欧洲学</a:t>
            </a:r>
            <a:r>
              <a:rPr dirty="0"/>
              <a:t/>
            </a:r>
            <a:br>
              <a:rPr dirty="0"/>
            </a:br>
            <a:r>
              <a:rPr lang="zh-CN" altLang="en-US" sz="1530" kern="0" dirty="0" smtClean="0">
                <a:solidFill>
                  <a:srgbClr val="000000"/>
                </a:solidFill>
                <a:latin typeface="Times New Roman" pitchFamily="65" charset="-122"/>
                <a:ea typeface="宋体" pitchFamily="65" charset="-122"/>
              </a:rPr>
              <a:t>习访问。经过长时间的改进后,日本终于成了一个经济强国。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然而,学习他人也不能生搬硬套,拘泥于时,我们要取其精华,弃其糟粕,就如鲁迅在《拿来主</a:t>
            </a:r>
            <a:r>
              <a:rPr dirty="0"/>
              <a:t/>
            </a:r>
            <a:br>
              <a:rPr dirty="0"/>
            </a:br>
            <a:r>
              <a:rPr lang="zh-CN" altLang="en-US" sz="1530" kern="0" dirty="0" smtClean="0">
                <a:solidFill>
                  <a:srgbClr val="000000"/>
                </a:solidFill>
                <a:latin typeface="Times New Roman" pitchFamily="65" charset="-122"/>
                <a:ea typeface="宋体" pitchFamily="65" charset="-122"/>
              </a:rPr>
              <a:t>义》一文中所说的“运用脑髓,放出眼光,自己来拿”。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知足知不足,有为有不为。学习别人时要了解别人的“足”与“不足”之处,然后有所学习和</a:t>
            </a:r>
            <a:r>
              <a:rPr dirty="0"/>
              <a:t/>
            </a:r>
            <a:br>
              <a:rPr dirty="0"/>
            </a:br>
            <a:r>
              <a:rPr lang="zh-CN" altLang="en-US" sz="1530" kern="0" dirty="0" smtClean="0">
                <a:solidFill>
                  <a:srgbClr val="000000"/>
                </a:solidFill>
                <a:latin typeface="Times New Roman" pitchFamily="65" charset="-122"/>
                <a:ea typeface="宋体" pitchFamily="65" charset="-122"/>
              </a:rPr>
              <a:t>有所放弃。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“博学之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审问之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慎思之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明辨之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笃行之。”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里的这番话更是告诉我们千万不能盲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而要谨慎地思考别人的方法是否适合自己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然后再去实践。</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时下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紧身衣裤四处流行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身材好的女孩穿上能凸显自己的美丽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可肥胖的女子穿上只能凸显自</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己的丑陋。这不正是东施效颦么?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齐白石老先生有句话是很发人深思的:“学我者生,似我者死。”没有自己的东西,你将永远跟</a:t>
            </a:r>
            <a:r>
              <a:rPr dirty="0"/>
              <a:t/>
            </a:r>
            <a:br>
              <a:rPr dirty="0"/>
            </a:br>
            <a:r>
              <a:rPr lang="zh-CN" altLang="en-US" sz="1530" kern="0" dirty="0" smtClean="0">
                <a:solidFill>
                  <a:srgbClr val="000000"/>
                </a:solidFill>
                <a:latin typeface="Times New Roman" pitchFamily="65" charset="-122"/>
                <a:ea typeface="宋体" pitchFamily="65" charset="-122"/>
              </a:rPr>
              <a:t>在别人后面亦步亦趋,始终无法赶超。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所以说,我们应学习先贤们自我反省、自我修养的精神,用以打造自己。如曾子“吾日三省吾</a:t>
            </a:r>
            <a:r>
              <a:rPr dirty="0"/>
              <a:t/>
            </a:r>
            <a:br>
              <a:rPr dirty="0"/>
            </a:br>
            <a:r>
              <a:rPr lang="zh-CN" altLang="en-US" sz="1530" kern="0" dirty="0" smtClean="0">
                <a:solidFill>
                  <a:srgbClr val="000000"/>
                </a:solidFill>
                <a:latin typeface="Times New Roman" pitchFamily="65" charset="-122"/>
                <a:ea typeface="宋体" pitchFamily="65" charset="-122"/>
              </a:rPr>
              <a:t>身”,荀子“君子博学而日参省乎己,则知明而行无过矣”,屈原“余独好修以为常”,孔明</a:t>
            </a:r>
            <a:r>
              <a:rPr dirty="0"/>
              <a:t/>
            </a:r>
            <a:br>
              <a:rPr dirty="0"/>
            </a:br>
            <a:r>
              <a:rPr lang="zh-CN" altLang="en-US" sz="1530" kern="0" dirty="0" smtClean="0">
                <a:solidFill>
                  <a:srgbClr val="000000"/>
                </a:solidFill>
                <a:latin typeface="Times New Roman" pitchFamily="65" charset="-122"/>
                <a:ea typeface="宋体" pitchFamily="65" charset="-122"/>
              </a:rPr>
              <a:t>“静以修身,俭以养德”。但是,学习别人的时候,更要根据自身情况而定,不可强求。鹦鹉学</a:t>
            </a:r>
            <a:r>
              <a:rPr dirty="0"/>
              <a:t/>
            </a:r>
            <a:br>
              <a:rPr dirty="0"/>
            </a:br>
            <a:r>
              <a:rPr lang="zh-CN" altLang="en-US" sz="1530" kern="0" dirty="0" smtClean="0">
                <a:solidFill>
                  <a:srgbClr val="000000"/>
                </a:solidFill>
                <a:latin typeface="Times New Roman" pitchFamily="65" charset="-122"/>
                <a:ea typeface="宋体" pitchFamily="65" charset="-122"/>
              </a:rPr>
              <a:t>舌,鹦鹉虽能言,但不能脱离自己是鸟的事实。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本文观点清晰,论证了“学习他人也不能生搬硬套”“学习别人时要了解别人的</a:t>
            </a:r>
            <a:r>
              <a:rPr dirty="0"/>
              <a:t/>
            </a:r>
            <a:br>
              <a:rPr dirty="0"/>
            </a:br>
            <a:r>
              <a:rPr lang="zh-CN" altLang="en-US" sz="1530" kern="0" dirty="0" smtClean="0">
                <a:solidFill>
                  <a:srgbClr val="000000"/>
                </a:solidFill>
                <a:latin typeface="Times New Roman" pitchFamily="65" charset="-122"/>
                <a:ea typeface="宋体" pitchFamily="65" charset="-122"/>
              </a:rPr>
              <a:t>‘足’与‘不足’之处,然后有所学习和有所放弃”等分论点,证明了“学习别人的时候,更要</a:t>
            </a:r>
            <a:r>
              <a:rPr dirty="0"/>
              <a:t/>
            </a:r>
            <a:br>
              <a:rPr dirty="0"/>
            </a:br>
            <a:r>
              <a:rPr lang="zh-CN" altLang="en-US" sz="1530" kern="0" dirty="0" smtClean="0">
                <a:solidFill>
                  <a:srgbClr val="000000"/>
                </a:solidFill>
                <a:latin typeface="Times New Roman" pitchFamily="65" charset="-122"/>
                <a:ea typeface="宋体" pitchFamily="65" charset="-122"/>
              </a:rPr>
              <a:t>根据自身情况而定,不可强求”的观点,通篇充满了哲学思辨性,论证严密、引经据典,通俗易</a:t>
            </a:r>
            <a:r>
              <a:rPr dirty="0"/>
              <a:t/>
            </a:r>
            <a:br>
              <a:rPr dirty="0"/>
            </a:br>
            <a:r>
              <a:rPr lang="zh-CN" altLang="en-US" sz="1530" kern="0" dirty="0" smtClean="0">
                <a:solidFill>
                  <a:srgbClr val="000000"/>
                </a:solidFill>
                <a:latin typeface="Times New Roman" pitchFamily="65" charset="-122"/>
                <a:ea typeface="宋体" pitchFamily="65" charset="-122"/>
              </a:rPr>
              <a:t>懂,层层递进,是一篇很值得借鉴和模仿的规范议论文。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4.(2015</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,19)</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智慧是一种经验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一种能力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一种境界</a:t>
            </a:r>
            <a:r>
              <a:rPr lang="en-US" altLang="zh-CN" sz="1530" kern="0" dirty="0" smtClean="0">
                <a:solidFill>
                  <a:srgbClr val="000000"/>
                </a:solidFill>
                <a:latin typeface="黑体"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如同大自然一样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智慧也有其自身的景象。</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这则材料语言简洁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层次鲜明。材料由两部分组成。这两部分构成了这则材料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的两个层次。在审题立意上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我们可以从第一个层次入手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抓住材料中的“排比”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围绕“智慧</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是一种经验,一种能力,一种境界”来写,可以以其中任意一句为立意依据,可以使三者形成并</a:t>
            </a:r>
            <a:r>
              <a:rPr dirty="0"/>
              <a:t/>
            </a:r>
            <a:br>
              <a:rPr dirty="0"/>
            </a:br>
            <a:r>
              <a:rPr lang="zh-CN" altLang="en-US" sz="1530" kern="0" dirty="0" smtClean="0">
                <a:solidFill>
                  <a:srgbClr val="000000"/>
                </a:solidFill>
                <a:latin typeface="Times New Roman" pitchFamily="65" charset="-122"/>
                <a:ea typeface="宋体" pitchFamily="65" charset="-122"/>
              </a:rPr>
              <a:t>列或递进关系,也可以综合来写。还可以抓住材料中两个层次之间的关系,综合思辨。“如同</a:t>
            </a:r>
            <a:r>
              <a:rPr dirty="0"/>
              <a:t/>
            </a:r>
            <a:br>
              <a:rPr dirty="0"/>
            </a:br>
            <a:r>
              <a:rPr lang="zh-CN" altLang="en-US" sz="1530" kern="0" dirty="0" smtClean="0">
                <a:solidFill>
                  <a:srgbClr val="000000"/>
                </a:solidFill>
                <a:latin typeface="Times New Roman" pitchFamily="65" charset="-122"/>
                <a:ea typeface="宋体" pitchFamily="65" charset="-122"/>
              </a:rPr>
              <a:t>大自然一样,智慧也有其自身的景象”,抓住“智慧”与“大自然”的相似性(共性),抓住“大</a:t>
            </a:r>
            <a:r>
              <a:rPr dirty="0"/>
              <a:t/>
            </a:r>
            <a:br>
              <a:rPr dirty="0"/>
            </a:br>
            <a:r>
              <a:rPr lang="zh-CN" altLang="en-US" sz="1530" kern="0" dirty="0" smtClean="0">
                <a:solidFill>
                  <a:srgbClr val="000000"/>
                </a:solidFill>
                <a:latin typeface="Times New Roman" pitchFamily="65" charset="-122"/>
                <a:ea typeface="宋体" pitchFamily="65" charset="-122"/>
              </a:rPr>
              <a:t>自然”的景象去想象“智慧”的景象。如运用形象思维:智慧是一种能力,是一种经验,而这种</a:t>
            </a:r>
            <a:r>
              <a:rPr dirty="0"/>
              <a:t/>
            </a:r>
            <a:br>
              <a:rPr dirty="0"/>
            </a:br>
            <a:r>
              <a:rPr lang="zh-CN" altLang="en-US" sz="1530" kern="0" dirty="0" smtClean="0">
                <a:solidFill>
                  <a:srgbClr val="000000"/>
                </a:solidFill>
                <a:latin typeface="Times New Roman" pitchFamily="65" charset="-122"/>
                <a:ea typeface="宋体" pitchFamily="65" charset="-122"/>
              </a:rPr>
              <a:t>能力和经验形成的景象就如同大自然的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景象。再如运用类比思维:大自然是智慧的源泉,</a:t>
            </a:r>
            <a:r>
              <a:rPr dirty="0"/>
              <a:t/>
            </a:r>
            <a:br>
              <a:rPr dirty="0"/>
            </a:br>
            <a:r>
              <a:rPr lang="zh-CN" altLang="en-US" sz="1530" kern="0" dirty="0" smtClean="0">
                <a:solidFill>
                  <a:srgbClr val="000000"/>
                </a:solidFill>
                <a:latin typeface="Times New Roman" pitchFamily="65" charset="-122"/>
                <a:ea typeface="宋体" pitchFamily="65" charset="-122"/>
              </a:rPr>
              <a:t>大自然的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景象,就如同智慧的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景象。但是,这类立意不可偏,写作重点还应在“智慧的</a:t>
            </a:r>
            <a:r>
              <a:rPr dirty="0"/>
              <a:t/>
            </a:r>
            <a:br>
              <a:rPr dirty="0"/>
            </a:br>
            <a:r>
              <a:rPr lang="zh-CN" altLang="en-US" sz="1530" kern="0" dirty="0" smtClean="0">
                <a:solidFill>
                  <a:srgbClr val="000000"/>
                </a:solidFill>
                <a:latin typeface="Times New Roman" pitchFamily="65" charset="-122"/>
                <a:ea typeface="宋体" pitchFamily="65" charset="-122"/>
              </a:rPr>
              <a:t>景象”,这就要求考生必须联系现实,借助自己的生活体验,表达自己对“智慧”的理解。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5.(2017</a:t>
            </a:r>
            <a:r>
              <a:rPr lang="zh-CN" altLang="en-US" sz="1530" kern="0" dirty="0" smtClean="0">
                <a:solidFill>
                  <a:srgbClr val="000000"/>
                </a:solidFill>
                <a:latin typeface="Times New Roman" pitchFamily="65" charset="-122"/>
                <a:ea typeface="宋体" pitchFamily="65" charset="-122"/>
              </a:rPr>
              <a:t>南通二模</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我们要通过改变自己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进而改变世界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我们不能改变世界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就改变自己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还有人说</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我们不是为了改变世界,而是为了不让世界改变我们。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“自己”既可以是独立存在的个体生命,也可以是自己眼中的他人、集体;可以</a:t>
            </a:r>
            <a:r>
              <a:rPr dirty="0"/>
              <a:t/>
            </a:r>
            <a:br>
              <a:rPr dirty="0"/>
            </a:br>
            <a:r>
              <a:rPr lang="zh-CN" altLang="en-US" sz="1530" kern="0" dirty="0" smtClean="0">
                <a:solidFill>
                  <a:srgbClr val="000000"/>
                </a:solidFill>
                <a:latin typeface="Times New Roman" pitchFamily="65" charset="-122"/>
                <a:ea typeface="宋体" pitchFamily="65" charset="-122"/>
              </a:rPr>
              <a:t>指人也可以指物或各种文化等。“世界”一般是指相对于某个个体生命存在的外部世界。</a:t>
            </a:r>
            <a:r>
              <a:rPr dirty="0"/>
              <a:t/>
            </a:r>
            <a:br>
              <a:rPr dirty="0"/>
            </a:br>
            <a:r>
              <a:rPr lang="zh-CN" altLang="en-US" sz="1530" kern="0" dirty="0" smtClean="0">
                <a:solidFill>
                  <a:srgbClr val="000000"/>
                </a:solidFill>
                <a:latin typeface="Times New Roman" pitchFamily="65" charset="-122"/>
                <a:ea typeface="宋体" pitchFamily="65" charset="-122"/>
              </a:rPr>
              <a:t>它由物质世界和概念世界组成,物质世界通常指人类生活居住的地球;概念世界包含所有生命</a:t>
            </a:r>
            <a:r>
              <a:rPr dirty="0"/>
              <a:t/>
            </a:r>
            <a:br>
              <a:rPr dirty="0"/>
            </a:br>
            <a:r>
              <a:rPr lang="zh-CN" altLang="en-US" sz="1530" kern="0" dirty="0" smtClean="0">
                <a:solidFill>
                  <a:srgbClr val="000000"/>
                </a:solidFill>
                <a:latin typeface="Times New Roman" pitchFamily="65" charset="-122"/>
                <a:ea typeface="宋体" pitchFamily="65" charset="-122"/>
              </a:rPr>
              <a:t>对客观世界的认知以及为记录认知而存在的事物的总和,有自然和精神、广义和狭义之分。</a:t>
            </a:r>
            <a:r>
              <a:rPr dirty="0"/>
              <a:t/>
            </a:r>
            <a:br>
              <a:rPr dirty="0"/>
            </a:br>
            <a:r>
              <a:rPr lang="zh-CN" altLang="en-US" sz="1530" kern="0" dirty="0" smtClean="0">
                <a:solidFill>
                  <a:srgbClr val="000000"/>
                </a:solidFill>
                <a:latin typeface="Times New Roman" pitchFamily="65" charset="-122"/>
                <a:ea typeface="宋体" pitchFamily="65" charset="-122"/>
              </a:rPr>
              <a:t>“世界”可以是自然生态,也可以是人类历史进程演变、自然科学发明创新、社会文化发展等。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“改变”一般是指事物产生显著的差别,有优劣之分,雅俗之别,需要辩证地认识。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改变自己,就是生命个体因受外部影响,自身产生了显著的差异。改变世界就是生命个体对外</a:t>
            </a:r>
            <a:r>
              <a:rPr dirty="0"/>
              <a:t/>
            </a:r>
            <a:br>
              <a:rPr dirty="0"/>
            </a:br>
            <a:r>
              <a:rPr lang="zh-CN" altLang="en-US" sz="1530" kern="0" dirty="0" smtClean="0">
                <a:solidFill>
                  <a:srgbClr val="000000"/>
                </a:solidFill>
                <a:latin typeface="Times New Roman" pitchFamily="65" charset="-122"/>
                <a:ea typeface="宋体" pitchFamily="65" charset="-122"/>
              </a:rPr>
              <a:t>部世界观察考量后,施加影响,从而使外部世界某一领域在性质或方向上产生显著的差异。世</a:t>
            </a:r>
            <a:r>
              <a:rPr dirty="0"/>
              <a:t/>
            </a:r>
            <a:br>
              <a:rPr dirty="0"/>
            </a:br>
            <a:r>
              <a:rPr lang="zh-CN" altLang="en-US" sz="1530" kern="0" dirty="0" smtClean="0">
                <a:solidFill>
                  <a:srgbClr val="000000"/>
                </a:solidFill>
                <a:latin typeface="Times New Roman" pitchFamily="65" charset="-122"/>
                <a:ea typeface="宋体" pitchFamily="65" charset="-122"/>
              </a:rPr>
              <a:t>界改变我们,就是外部世界对个体生命的社会地位、生活方式、审美趣味、心理情感等多个</a:t>
            </a:r>
            <a:r>
              <a:rPr dirty="0"/>
              <a:t/>
            </a:r>
            <a:br>
              <a:rPr dirty="0"/>
            </a:br>
            <a:r>
              <a:rPr lang="zh-CN" altLang="en-US" sz="1530" kern="0" dirty="0" smtClean="0">
                <a:solidFill>
                  <a:srgbClr val="000000"/>
                </a:solidFill>
                <a:latin typeface="Times New Roman" pitchFamily="65" charset="-122"/>
                <a:ea typeface="宋体" pitchFamily="65" charset="-122"/>
              </a:rPr>
              <a:t>层面有重大的影响。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作文时要紧扣“世界与我们”的关系来写,可以写“我们如何改变世界”,也可写“世界如何</a:t>
            </a:r>
            <a:r>
              <a:rPr dirty="0"/>
              <a:t/>
            </a:r>
            <a:br>
              <a:rPr dirty="0"/>
            </a:br>
            <a:r>
              <a:rPr lang="zh-CN" altLang="en-US" sz="1530" kern="0" dirty="0" smtClean="0">
                <a:solidFill>
                  <a:srgbClr val="000000"/>
                </a:solidFill>
                <a:latin typeface="Times New Roman" pitchFamily="65" charset="-122"/>
                <a:ea typeface="宋体" pitchFamily="65" charset="-122"/>
              </a:rPr>
              <a:t>改变我们”,还可以写“我们对改变世界”的各种态度。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纵浪大化中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陶潜诗有云:“纵浪大化中,不喜亦不惧。”任世界喧嚷,惊涛骇浪浮浮沉沉,我自持定我心,不</a:t>
            </a:r>
            <a:r>
              <a:rPr dirty="0"/>
              <a:t/>
            </a:r>
            <a:br>
              <a:rPr dirty="0"/>
            </a:br>
            <a:r>
              <a:rPr lang="zh-CN" altLang="en-US" sz="1530" kern="0" dirty="0" smtClean="0">
                <a:solidFill>
                  <a:srgbClr val="000000"/>
                </a:solidFill>
                <a:latin typeface="Times New Roman" pitchFamily="65" charset="-122"/>
                <a:ea typeface="宋体" pitchFamily="65" charset="-122"/>
              </a:rPr>
              <a:t>为大千世界改变内在的从容,如是,方好。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世间万象,芸芸众生,难免为蜗角虚名、蝇头微利所诱惑,于是接踵摩肩,熙熙攘攘,踏上奔赴势</a:t>
            </a:r>
            <a:r>
              <a:rPr dirty="0"/>
              <a:t/>
            </a:r>
            <a:br>
              <a:rPr dirty="0"/>
            </a:br>
            <a:r>
              <a:rPr lang="zh-CN" altLang="en-US" sz="1530" kern="0" dirty="0" smtClean="0">
                <a:solidFill>
                  <a:srgbClr val="000000"/>
                </a:solidFill>
                <a:latin typeface="Times New Roman" pitchFamily="65" charset="-122"/>
                <a:ea typeface="宋体" pitchFamily="65" charset="-122"/>
              </a:rPr>
              <a:t>利之途,还美其名曰“改变世界”,仿佛有了一根丈八长矛,就能撬动整个地球,凭一人之事功,</a:t>
            </a:r>
            <a:r>
              <a:rPr dirty="0"/>
              <a:t/>
            </a:r>
            <a:br>
              <a:rPr dirty="0"/>
            </a:br>
            <a:r>
              <a:rPr lang="zh-CN" altLang="en-US" sz="1530" kern="0" dirty="0" smtClean="0">
                <a:solidFill>
                  <a:srgbClr val="000000"/>
                </a:solidFill>
                <a:latin typeface="Times New Roman" pitchFamily="65" charset="-122"/>
                <a:ea typeface="宋体" pitchFamily="65" charset="-122"/>
              </a:rPr>
              <a:t>便能左右乾坤沉浮,实则在这条看似冠冕堂皇的路上迷失了自我——改变了曾经天真纯净、</a:t>
            </a:r>
            <a:r>
              <a:rPr dirty="0"/>
              <a:t/>
            </a:r>
            <a:br>
              <a:rPr dirty="0"/>
            </a:br>
            <a:r>
              <a:rPr lang="zh-CN" altLang="en-US" sz="1530" kern="0" dirty="0" smtClean="0">
                <a:solidFill>
                  <a:srgbClr val="000000"/>
                </a:solidFill>
                <a:latin typeface="Times New Roman" pitchFamily="65" charset="-122"/>
                <a:ea typeface="宋体" pitchFamily="65" charset="-122"/>
              </a:rPr>
              <a:t>令人见之忘俗的眼神,改变了低眉颔首心怀虔诚的初心,连同初识世界时的好奇一并抛弃;也许</a:t>
            </a:r>
            <a:r>
              <a:rPr dirty="0"/>
              <a:t/>
            </a:r>
            <a:br>
              <a:rPr dirty="0"/>
            </a:br>
            <a:r>
              <a:rPr lang="zh-CN" altLang="en-US" sz="1530" kern="0" dirty="0" smtClean="0">
                <a:solidFill>
                  <a:srgbClr val="000000"/>
                </a:solidFill>
                <a:latin typeface="Times New Roman" pitchFamily="65" charset="-122"/>
                <a:ea typeface="宋体" pitchFamily="65" charset="-122"/>
              </a:rPr>
              <a:t>他本是“欲回天地入扁舟”,结果天地没有扭转,与此同时,还淡忘了曾经的目标是“家住苍烟</a:t>
            </a:r>
            <a:r>
              <a:rPr dirty="0"/>
              <a:t/>
            </a:r>
            <a:br>
              <a:rPr dirty="0"/>
            </a:br>
            <a:r>
              <a:rPr lang="zh-CN" altLang="en-US" sz="1530" kern="0" dirty="0" smtClean="0">
                <a:solidFill>
                  <a:srgbClr val="000000"/>
                </a:solidFill>
                <a:latin typeface="Times New Roman" pitchFamily="65" charset="-122"/>
                <a:ea typeface="宋体" pitchFamily="65" charset="-122"/>
              </a:rPr>
              <a:t>落照间”,于是,不但扁舟没有解缆,却踏上了“青雀黄龙之舳”,意气昂扬地驶向灯红酒绿的</a:t>
            </a:r>
            <a:r>
              <a:rPr dirty="0"/>
              <a:t/>
            </a:r>
            <a:br>
              <a:rPr dirty="0"/>
            </a:br>
            <a:r>
              <a:rPr lang="zh-CN" altLang="en-US" sz="1530" kern="0" dirty="0" smtClean="0">
                <a:solidFill>
                  <a:srgbClr val="000000"/>
                </a:solidFill>
                <a:latin typeface="Times New Roman" pitchFamily="65" charset="-122"/>
                <a:ea typeface="宋体" pitchFamily="65" charset="-122"/>
              </a:rPr>
              <a:t>名利场。究其原因,还是在茫茫俗世中,立场不坚定,从俗浮沉,与时俯仰,于是“零落成泥碾作</a:t>
            </a:r>
            <a:r>
              <a:rPr dirty="0"/>
              <a:t/>
            </a:r>
            <a:br>
              <a:rPr dirty="0"/>
            </a:br>
            <a:r>
              <a:rPr lang="zh-CN" altLang="en-US" sz="1530" kern="0" dirty="0" smtClean="0">
                <a:solidFill>
                  <a:srgbClr val="000000"/>
                </a:solidFill>
                <a:latin typeface="Times New Roman" pitchFamily="65" charset="-122"/>
                <a:ea typeface="宋体" pitchFamily="65" charset="-122"/>
              </a:rPr>
              <a:t>尘”,哪有“香如故”?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因此,人存世间,面对岁月的冲刷,如果说要有清醒与深刻的了悟,在我看来,只能是“不改”二</a:t>
            </a:r>
            <a:r>
              <a:rPr dirty="0"/>
              <a:t/>
            </a:r>
            <a:br>
              <a:rPr dirty="0"/>
            </a:br>
            <a:r>
              <a:rPr lang="zh-CN" altLang="en-US" sz="1530" kern="0" dirty="0" smtClean="0">
                <a:solidFill>
                  <a:srgbClr val="000000"/>
                </a:solidFill>
                <a:latin typeface="Times New Roman" pitchFamily="65" charset="-122"/>
                <a:ea typeface="宋体" pitchFamily="65" charset="-122"/>
              </a:rPr>
              <a:t>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“不改”的背后,是对自我价值最深沉的领悟与体会,是对自我与世界天地对话的坚持,是“举</a:t>
            </a:r>
            <a:r>
              <a:t/>
            </a:r>
            <a:br/>
            <a:r>
              <a:rPr lang="zh-CN" altLang="en-US" sz="1530" kern="0" dirty="0" smtClean="0">
                <a:solidFill>
                  <a:srgbClr val="000000"/>
                </a:solidFill>
                <a:latin typeface="Times New Roman" pitchFamily="65" charset="-122"/>
                <a:ea typeface="宋体" pitchFamily="65" charset="-122"/>
              </a:rPr>
              <a:t>杯邀明月,对影成三人”的自信与孤独中蕴含的大智慧。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汪曾祺用“步入冷径仍采花,花非昨日花,人非昨日人”形容沈从文的一生,沈从文从抗战烽烟</a:t>
            </a:r>
            <a:r>
              <a:t/>
            </a:r>
            <a:br/>
            <a:r>
              <a:rPr lang="zh-CN" altLang="en-US" sz="1530" kern="0" dirty="0" smtClean="0">
                <a:solidFill>
                  <a:srgbClr val="000000"/>
                </a:solidFill>
                <a:latin typeface="Times New Roman" pitchFamily="65" charset="-122"/>
                <a:ea typeface="宋体" pitchFamily="65" charset="-122"/>
              </a:rPr>
              <a:t>走到“文化大革命”的风暴,从小说巨匠到文物大家,却始终认为自己是观察自然人世生活的</a:t>
            </a:r>
            <a:r>
              <a:t/>
            </a:r>
            <a:br/>
            <a:r>
              <a:rPr lang="zh-CN" altLang="en-US" sz="1530" kern="0" dirty="0" smtClean="0">
                <a:solidFill>
                  <a:srgbClr val="000000"/>
                </a:solidFill>
                <a:latin typeface="Times New Roman" pitchFamily="65" charset="-122"/>
                <a:ea typeface="宋体" pitchFamily="65" charset="-122"/>
              </a:rPr>
              <a:t>“乡下人”,始终“对夕阳,对秋河,对拉帮的人同船”,他怀着这份爱与坚持,在风沙尘裹的乱</a:t>
            </a:r>
            <a:r>
              <a:t/>
            </a:r>
            <a:br/>
            <a:r>
              <a:rPr lang="zh-CN" altLang="en-US" sz="1530" kern="0" dirty="0" smtClean="0">
                <a:solidFill>
                  <a:srgbClr val="000000"/>
                </a:solidFill>
                <a:latin typeface="Times New Roman" pitchFamily="65" charset="-122"/>
                <a:ea typeface="宋体" pitchFamily="65" charset="-122"/>
              </a:rPr>
              <a:t>世淡出了历史,沈老未曾改变也未曾为世界改变,他含笑地看世界,明了这世界不变的终究是爱</a:t>
            </a:r>
            <a:r>
              <a:t/>
            </a:r>
            <a:br/>
            <a:r>
              <a:rPr lang="zh-CN" altLang="en-US" sz="1530" kern="0" dirty="0" smtClean="0">
                <a:solidFill>
                  <a:srgbClr val="000000"/>
                </a:solidFill>
                <a:latin typeface="Times New Roman" pitchFamily="65" charset="-122"/>
                <a:ea typeface="宋体" pitchFamily="65" charset="-122"/>
              </a:rPr>
              <a:t>与美,沈老笑得自信,也笑得孤独,更笑得从容。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倘若认清了这世间变幻的不过是岁月的皮相,坚守着内心不变的理想准则,我们的心便若不系</a:t>
            </a:r>
            <a:r>
              <a:t/>
            </a:r>
            <a:br/>
            <a:r>
              <a:rPr lang="zh-CN" altLang="en-US" sz="1530" kern="0" dirty="0" smtClean="0">
                <a:solidFill>
                  <a:srgbClr val="000000"/>
                </a:solidFill>
                <a:latin typeface="Times New Roman" pitchFamily="65" charset="-122"/>
                <a:ea typeface="宋体" pitchFamily="65" charset="-122"/>
              </a:rPr>
              <a:t>之舟,明于秋水,乱花成蹊,忧风苦雨,亦不改我初衷,亦不改我定见。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其实不让这世界改变我们,并不意味着对周围万千世界的漠视,恰恰相反,我们经由内在的自省</a:t>
            </a:r>
            <a:r>
              <a:t/>
            </a:r>
            <a:br/>
            <a:r>
              <a:rPr lang="zh-CN" altLang="en-US" sz="1530" kern="0" dirty="0" smtClean="0">
                <a:solidFill>
                  <a:srgbClr val="000000"/>
                </a:solidFill>
                <a:latin typeface="Times New Roman" pitchFamily="65" charset="-122"/>
                <a:ea typeface="宋体" pitchFamily="65" charset="-122"/>
              </a:rPr>
              <a:t>更能把握自我,更能从容地面对万象。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孔子说:“唯止,能止众止。”唯我内心不改,面对浮华心如止水,在沉潜中积蓄思想的力量,润</a:t>
            </a:r>
            <a:r>
              <a:t/>
            </a:r>
            <a:br/>
            <a:r>
              <a:rPr lang="zh-CN" altLang="en-US" sz="1530" kern="0" dirty="0" smtClean="0">
                <a:solidFill>
                  <a:srgbClr val="000000"/>
                </a:solidFill>
                <a:latin typeface="Times New Roman" pitchFamily="65" charset="-122"/>
                <a:ea typeface="宋体" pitchFamily="65" charset="-122"/>
              </a:rPr>
              <a:t>物无声地改变着世界的面貌,才能经得起历史的考量。改变世界和改变自我从不矛盾,关键在</a:t>
            </a:r>
            <a:r>
              <a:t/>
            </a:r>
            <a:br/>
            <a:r>
              <a:rPr lang="zh-CN" altLang="en-US" sz="1530" kern="0" dirty="0" smtClean="0">
                <a:solidFill>
                  <a:srgbClr val="000000"/>
                </a:solidFill>
                <a:latin typeface="Times New Roman" pitchFamily="65" charset="-122"/>
                <a:ea typeface="宋体" pitchFamily="65" charset="-122"/>
              </a:rPr>
              <a:t>于改变的是什么,不改的是什么。明白了这些才是更好地改变世界的起点。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《红楼梦》中咏柳絮言:“万缕千丝终不改,任他随聚随分。”不改内在的珍重芳姿,纵使纵浪</a:t>
            </a:r>
            <a:r>
              <a:t/>
            </a:r>
            <a:br/>
            <a:r>
              <a:rPr lang="zh-CN" altLang="en-US" sz="1530" kern="0" dirty="0" smtClean="0">
                <a:solidFill>
                  <a:srgbClr val="000000"/>
                </a:solidFill>
                <a:latin typeface="Times New Roman" pitchFamily="65" charset="-122"/>
                <a:ea typeface="宋体" pitchFamily="65" charset="-122"/>
              </a:rPr>
              <a:t>大化之中,我仍旧是那不改的颜色,不改的明媚与盎然。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这是一篇非常规范的“引议联结式”的议论文,以陶潜诗起,以《红楼梦》中咏柳絮</a:t>
            </a:r>
            <a:r>
              <a:t/>
            </a:r>
            <a:br/>
            <a:r>
              <a:rPr lang="zh-CN" altLang="en-US" sz="1530" kern="0" dirty="0" smtClean="0">
                <a:solidFill>
                  <a:srgbClr val="000000"/>
                </a:solidFill>
                <a:latin typeface="Times New Roman" pitchFamily="65" charset="-122"/>
                <a:ea typeface="宋体" pitchFamily="65" charset="-122"/>
              </a:rPr>
              <a:t>诗作结,条分缕析,一气呵成。文章由世间奔利赴势之现状,揭示其从俗浮沉之内心,进而引出</a:t>
            </a:r>
            <a:r>
              <a:t/>
            </a:r>
            <a:br/>
            <a:r>
              <a:rPr lang="zh-CN" altLang="en-US" sz="1530" kern="0" dirty="0" smtClean="0">
                <a:solidFill>
                  <a:srgbClr val="000000"/>
                </a:solidFill>
                <a:latin typeface="Times New Roman" pitchFamily="65" charset="-122"/>
                <a:ea typeface="宋体" pitchFamily="65" charset="-122"/>
              </a:rPr>
              <a:t>与世界对话、坚持自我、恪守本心的观点;再举沈从文“含笑看世界”的事例,正面阐述坚守</a:t>
            </a:r>
            <a:r>
              <a:t/>
            </a:r>
            <a:br/>
            <a:r>
              <a:rPr lang="zh-CN" altLang="en-US" sz="1530" kern="0" dirty="0" smtClean="0">
                <a:solidFill>
                  <a:srgbClr val="000000"/>
                </a:solidFill>
                <a:latin typeface="Times New Roman" pitchFamily="65" charset="-122"/>
                <a:ea typeface="宋体" pitchFamily="65" charset="-122"/>
              </a:rPr>
              <a:t>内心的作用;最后进一步阐述“世界与自我”的关系,首尾呼应,结构严谨。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另外,文章中多处引用古诗词名句,显示出作者不俗的文学功底。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且插梅花醉洛阳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世界之大,有如江河湖海,以一己之涓涓细流而希求动摇之,改变之,终属虚妄,不如就做好自己,</a:t>
            </a:r>
            <a:r>
              <a:t/>
            </a:r>
            <a:br/>
            <a:r>
              <a:rPr lang="zh-CN" altLang="en-US" sz="1530" kern="0" dirty="0" smtClean="0">
                <a:solidFill>
                  <a:srgbClr val="000000"/>
                </a:solidFill>
                <a:latin typeface="Times New Roman" pitchFamily="65" charset="-122"/>
                <a:ea typeface="宋体" pitchFamily="65" charset="-122"/>
              </a:rPr>
              <a:t>于尘沸乱心之时依旧坚守思想的独立,虽不如“改变世界”那般恢宏壮丽,倒也不失一番绝美</a:t>
            </a:r>
            <a:r>
              <a:t/>
            </a:r>
            <a:br/>
            <a:r>
              <a:rPr lang="zh-CN" altLang="en-US" sz="1530" kern="0" dirty="0" smtClean="0">
                <a:solidFill>
                  <a:srgbClr val="000000"/>
                </a:solidFill>
                <a:latin typeface="Times New Roman" pitchFamily="65" charset="-122"/>
                <a:ea typeface="宋体" pitchFamily="65" charset="-122"/>
              </a:rPr>
              <a:t>的大气象了。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荣格于《集体无意识主义》中早已指出,伟人若想拯救沉睡中的大多数,必须以自身的毁灭作</a:t>
            </a:r>
            <a:r>
              <a:t/>
            </a:r>
            <a:br/>
            <a:r>
              <a:rPr lang="zh-CN" altLang="en-US" sz="1530" kern="0" dirty="0" smtClean="0">
                <a:solidFill>
                  <a:srgbClr val="000000"/>
                </a:solidFill>
                <a:latin typeface="Times New Roman" pitchFamily="65" charset="-122"/>
                <a:ea typeface="宋体" pitchFamily="65" charset="-122"/>
              </a:rPr>
              <a:t>为代价以换取欢欣的众生。诚然,世界的体量往往太过庞大,其中潜伏着绝无可能轻易动摇的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历史惯性,以“改变世界”为己任的野心家们,终究是蚍蜉撼树,纵然肉体尚未腐朽,其精神意</a:t>
            </a:r>
            <a:r>
              <a:t/>
            </a:r>
            <a:br/>
            <a:r>
              <a:rPr lang="zh-CN" altLang="en-US" sz="1530" kern="0" dirty="0" smtClean="0">
                <a:solidFill>
                  <a:srgbClr val="000000"/>
                </a:solidFill>
                <a:latin typeface="Times New Roman" pitchFamily="65" charset="-122"/>
                <a:ea typeface="宋体" pitchFamily="65" charset="-122"/>
              </a:rPr>
              <a:t>识已然为世俗之洪流所荡涤,丧失了自我,也几近于毁灭了。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不会有多少人记得纵横欧洲的拿破仑大帝也曾是一个将革命当作毕生事业的热血青年。当</a:t>
            </a:r>
            <a:r>
              <a:t/>
            </a:r>
            <a:br/>
            <a:r>
              <a:rPr lang="zh-CN" altLang="en-US" sz="1530" kern="0" dirty="0" smtClean="0">
                <a:solidFill>
                  <a:srgbClr val="000000"/>
                </a:solidFill>
                <a:latin typeface="Times New Roman" pitchFamily="65" charset="-122"/>
                <a:ea typeface="宋体" pitchFamily="65" charset="-122"/>
              </a:rPr>
              <a:t>他胜利了,加冕了,“改变世界”了,他那革命的热血也便熄却了,凝固了。他不再革命,而是成</a:t>
            </a:r>
            <a:r>
              <a:t/>
            </a:r>
            <a:br/>
            <a:r>
              <a:rPr lang="zh-CN" altLang="en-US" sz="1530" kern="0" dirty="0" smtClean="0">
                <a:solidFill>
                  <a:srgbClr val="000000"/>
                </a:solidFill>
                <a:latin typeface="Times New Roman" pitchFamily="65" charset="-122"/>
                <a:ea typeface="宋体" pitchFamily="65" charset="-122"/>
              </a:rPr>
              <a:t>为追随帝制的人,走向了自我的反面。于是乎,世界便以最阴险的方式改变了企图改变自己的</a:t>
            </a:r>
            <a:r>
              <a:t/>
            </a:r>
            <a:br/>
            <a:r>
              <a:rPr lang="zh-CN" altLang="en-US" sz="1530" kern="0" dirty="0" smtClean="0">
                <a:solidFill>
                  <a:srgbClr val="000000"/>
                </a:solidFill>
                <a:latin typeface="Times New Roman" pitchFamily="65" charset="-122"/>
                <a:ea typeface="宋体" pitchFamily="65" charset="-122"/>
              </a:rPr>
              <a:t>人,收买了一个曾经高尚无比的灵魂。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然而,在漫漫历史长河中,也不乏远见卓识之士,看穿了这背后的奥秘,从“达则兼济天下”的</a:t>
            </a:r>
            <a:r>
              <a:t/>
            </a:r>
            <a:br/>
            <a:r>
              <a:rPr lang="zh-CN" altLang="en-US" sz="1530" kern="0" dirty="0" smtClean="0">
                <a:solidFill>
                  <a:srgbClr val="000000"/>
                </a:solidFill>
                <a:latin typeface="Times New Roman" pitchFamily="65" charset="-122"/>
                <a:ea typeface="宋体" pitchFamily="65" charset="-122"/>
              </a:rPr>
              <a:t>誓愿,转向“独善其身”的最原始的渴望。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且看那个“几曾着眼看侯王”的朱敦儒吧。他抛却的是“经世致用”的儒家哲学,写下的是</a:t>
            </a:r>
            <a:r>
              <a:t/>
            </a:r>
            <a:br/>
            <a:r>
              <a:rPr lang="zh-CN" altLang="en-US" sz="1530" kern="0" dirty="0" smtClean="0">
                <a:solidFill>
                  <a:srgbClr val="000000"/>
                </a:solidFill>
                <a:latin typeface="Times New Roman" pitchFamily="65" charset="-122"/>
                <a:ea typeface="宋体" pitchFamily="65" charset="-122"/>
              </a:rPr>
              <a:t>“玉楼金阙慵归去,且插梅花醉洛阳”的洒脱之语,于尘声鼎沸之时尚存对于自己那闲适恬淡</a:t>
            </a:r>
            <a:r>
              <a:t/>
            </a:r>
            <a:br/>
            <a:r>
              <a:rPr lang="zh-CN" altLang="en-US" sz="1530" kern="0" dirty="0" smtClean="0">
                <a:solidFill>
                  <a:srgbClr val="000000"/>
                </a:solidFill>
                <a:latin typeface="Times New Roman" pitchFamily="65" charset="-122"/>
                <a:ea typeface="宋体" pitchFamily="65" charset="-122"/>
              </a:rPr>
              <a:t>生活的持守。有这份静气、闲气、散气,也算是一番大彻大悟了。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也许,在坚持自我的同时,我们并不总是如此淡定,安逸,气定神闲。坚持自我的道路绝非坦途,</a:t>
            </a:r>
            <a:r>
              <a:t/>
            </a:r>
            <a:br/>
            <a:r>
              <a:rPr lang="zh-CN" altLang="en-US" sz="1530" kern="0" dirty="0" smtClean="0">
                <a:solidFill>
                  <a:srgbClr val="000000"/>
                </a:solidFill>
                <a:latin typeface="Times New Roman" pitchFamily="65" charset="-122"/>
                <a:ea typeface="宋体" pitchFamily="65" charset="-122"/>
              </a:rPr>
              <a:t>更像是布满荆棘的小道。世界会倾其所能,扼杀、埋没那些拒绝改变的特例。从杭州到儋州,</a:t>
            </a:r>
            <a:r>
              <a:t/>
            </a:r>
            <a:br/>
            <a:r>
              <a:rPr lang="zh-CN" altLang="en-US" sz="1530" kern="0" dirty="0" smtClean="0">
                <a:solidFill>
                  <a:srgbClr val="000000"/>
                </a:solidFill>
                <a:latin typeface="Times New Roman" pitchFamily="65" charset="-122"/>
                <a:ea typeface="宋体" pitchFamily="65" charset="-122"/>
              </a:rPr>
              <a:t>一路南下的苏东坡,为了他那“不合时宜”的执政理念,遭受了多少苦难。他也怀疑过、动摇</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过,但是在生命最艰难的时刻,反倒更加坚定了。“乘桴且恁浮于海”,这便是他拒绝改变的誓</a:t>
            </a:r>
            <a:r>
              <a:rPr dirty="0"/>
              <a:t/>
            </a:r>
            <a:br>
              <a:rPr dirty="0"/>
            </a:br>
            <a:r>
              <a:rPr lang="zh-CN" altLang="en-US" sz="1530" kern="0" dirty="0" smtClean="0">
                <a:solidFill>
                  <a:srgbClr val="000000"/>
                </a:solidFill>
                <a:latin typeface="Times New Roman" pitchFamily="65" charset="-122"/>
                <a:ea typeface="宋体" pitchFamily="65" charset="-122"/>
              </a:rPr>
              <a:t>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反观当下,多少人为着那烫金的名片,煊赫的声名,像河马一样欢呼着欲壑的涨潮,一步步被世</a:t>
            </a:r>
            <a:r>
              <a:rPr dirty="0"/>
              <a:t/>
            </a:r>
            <a:br>
              <a:rPr dirty="0"/>
            </a:br>
            <a:r>
              <a:rPr lang="zh-CN" altLang="en-US" sz="1530" kern="0" dirty="0" smtClean="0">
                <a:solidFill>
                  <a:srgbClr val="000000"/>
                </a:solidFill>
                <a:latin typeface="Times New Roman" pitchFamily="65" charset="-122"/>
                <a:ea typeface="宋体" pitchFamily="65" charset="-122"/>
              </a:rPr>
              <a:t>俗的潮流吞没,挣脱不得。依旧能够“且插梅花醉洛阳”的人,怕已不多见了吧。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不求改变世界,但求自己不被世界改变,此生足矣。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大凡在考场作文中能脱颖而出的文章,无外乎见解的新颖,思想的深刻,文笔的简练优</a:t>
            </a:r>
            <a:r>
              <a:rPr dirty="0" smtClean="0"/>
              <a:t/>
            </a:r>
            <a:br>
              <a:rPr dirty="0" smtClean="0"/>
            </a:br>
            <a:r>
              <a:rPr lang="zh-CN" altLang="en-US" sz="1530" kern="0" dirty="0" smtClean="0">
                <a:solidFill>
                  <a:srgbClr val="000000"/>
                </a:solidFill>
                <a:latin typeface="Times New Roman" pitchFamily="65" charset="-122"/>
                <a:ea typeface="宋体" pitchFamily="65" charset="-122"/>
              </a:rPr>
              <a:t>美,思路的清晰严谨,卷面的整洁悦目。这篇文章,引朱敦儒的《鹧鸪天·西都作》词句为题,一</a:t>
            </a:r>
            <a:r>
              <a:rPr dirty="0" smtClean="0"/>
              <a:t/>
            </a:r>
            <a:br>
              <a:rPr dirty="0" smtClean="0"/>
            </a:br>
            <a:r>
              <a:rPr lang="zh-CN" altLang="en-US" sz="1530" kern="0" dirty="0" smtClean="0">
                <a:solidFill>
                  <a:srgbClr val="000000"/>
                </a:solidFill>
                <a:latin typeface="Times New Roman" pitchFamily="65" charset="-122"/>
                <a:ea typeface="宋体" pitchFamily="65" charset="-122"/>
              </a:rPr>
              <a:t>下子抓住了阅卷老师的眼球。在行文中先以荣格的《集体无意识主义》引出世间乱象,再以</a:t>
            </a:r>
            <a:r>
              <a:rPr dirty="0" smtClean="0"/>
              <a:t/>
            </a:r>
            <a:br>
              <a:rPr dirty="0" smtClean="0"/>
            </a:br>
            <a:r>
              <a:rPr lang="zh-CN" altLang="en-US" sz="1530" kern="0" dirty="0" smtClean="0">
                <a:solidFill>
                  <a:srgbClr val="000000"/>
                </a:solidFill>
                <a:latin typeface="Times New Roman" pitchFamily="65" charset="-122"/>
                <a:ea typeface="宋体" pitchFamily="65" charset="-122"/>
              </a:rPr>
              <a:t>拿破仑的帝国梦破碎说明不能坚守自我的危害;接着抛出标题词句的作者朱敦儒与之对比,古</a:t>
            </a:r>
            <a:r>
              <a:rPr dirty="0" smtClean="0"/>
              <a:t/>
            </a:r>
            <a:br>
              <a:rPr dirty="0" smtClean="0"/>
            </a:br>
            <a:r>
              <a:rPr lang="zh-CN" altLang="en-US" sz="1530" kern="0" dirty="0" smtClean="0">
                <a:solidFill>
                  <a:srgbClr val="000000"/>
                </a:solidFill>
                <a:latin typeface="Times New Roman" pitchFamily="65" charset="-122"/>
                <a:ea typeface="宋体" pitchFamily="65" charset="-122"/>
              </a:rPr>
              <a:t>今中外,各位名人信手拈来,显示出作者扎实的文学功底。末尾再以“小舟从此逝,江海寄馀</a:t>
            </a:r>
            <a:r>
              <a:rPr dirty="0" smtClean="0"/>
              <a:t/>
            </a:r>
            <a:br>
              <a:rPr dirty="0" smtClean="0"/>
            </a:br>
            <a:r>
              <a:rPr lang="zh-CN" altLang="en-US" sz="1530" kern="0" dirty="0" smtClean="0">
                <a:solidFill>
                  <a:srgbClr val="000000"/>
                </a:solidFill>
                <a:latin typeface="Times New Roman" pitchFamily="65" charset="-122"/>
                <a:ea typeface="宋体" pitchFamily="65" charset="-122"/>
              </a:rPr>
              <a:t>生”的苏轼与世俗之人的比较结束全篇,表明坚守自我的过程中有怀疑、有动摇是正常的,只</a:t>
            </a:r>
            <a:r>
              <a:rPr dirty="0" smtClean="0"/>
              <a:t/>
            </a:r>
            <a:br>
              <a:rPr dirty="0" smtClean="0"/>
            </a:br>
            <a:r>
              <a:rPr lang="zh-CN" altLang="en-US" sz="1530" kern="0" dirty="0" smtClean="0">
                <a:solidFill>
                  <a:srgbClr val="000000"/>
                </a:solidFill>
                <a:latin typeface="Times New Roman" pitchFamily="65" charset="-122"/>
                <a:ea typeface="宋体" pitchFamily="65" charset="-122"/>
              </a:rPr>
              <a:t>要最终能复归正途,皆不失为真名士。逻辑严密,思维严谨。</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6.(2017</a:t>
            </a:r>
            <a:r>
              <a:rPr lang="zh-CN" altLang="en-US" sz="1530" kern="0" dirty="0" smtClean="0">
                <a:solidFill>
                  <a:srgbClr val="000000"/>
                </a:solidFill>
                <a:latin typeface="Times New Roman" pitchFamily="65" charset="-122"/>
                <a:ea typeface="宋体" pitchFamily="65" charset="-122"/>
              </a:rPr>
              <a:t>苏锡常镇四市三模</a:t>
            </a:r>
            <a:r>
              <a:rPr lang="en-US" altLang="zh-CN" sz="1530" kern="0" dirty="0" smtClean="0">
                <a:solidFill>
                  <a:srgbClr val="000000"/>
                </a:solidFill>
                <a:latin typeface="Times New Roman" pitchFamily="65" charset="-122"/>
                <a:ea typeface="宋体" pitchFamily="65" charset="-122"/>
              </a:rPr>
              <a:t>,19)</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一位小女孩骑单车逆行,剐蹭了一辆奔驰车。司机让她给家长打电话来处理问题。女孩紧张</a:t>
            </a:r>
            <a:r>
              <a:rPr dirty="0" smtClean="0"/>
              <a:t/>
            </a:r>
            <a:br>
              <a:rPr dirty="0" smtClean="0"/>
            </a:br>
            <a:r>
              <a:rPr lang="zh-CN" altLang="en-US" sz="1530" kern="0" dirty="0" smtClean="0">
                <a:solidFill>
                  <a:srgbClr val="000000"/>
                </a:solidFill>
                <a:latin typeface="Times New Roman" pitchFamily="65" charset="-122"/>
                <a:ea typeface="宋体" pitchFamily="65" charset="-122"/>
              </a:rPr>
              <a:t>地哭了起来,路人纷纷过来围观。有人觉得司机不近人情,劝他不要为难孩子。司机说,赔偿事</a:t>
            </a:r>
            <a:r>
              <a:rPr dirty="0" smtClean="0"/>
              <a:t/>
            </a:r>
            <a:br>
              <a:rPr dirty="0" smtClean="0"/>
            </a:br>
            <a:r>
              <a:rPr lang="zh-CN" altLang="en-US" sz="1530" kern="0" dirty="0" smtClean="0">
                <a:solidFill>
                  <a:srgbClr val="000000"/>
                </a:solidFill>
                <a:latin typeface="Times New Roman" pitchFamily="65" charset="-122"/>
                <a:ea typeface="宋体" pitchFamily="65" charset="-122"/>
              </a:rPr>
              <a:t>小,但要让女孩知道必须为自己的行为负责。</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这是一道非典型任务驱动型作文题。命题者只提供了略有争议的材料,并未明</a:t>
            </a:r>
            <a:r>
              <a:rPr dirty="0"/>
              <a:t/>
            </a:r>
            <a:br>
              <a:rPr dirty="0"/>
            </a:br>
            <a:r>
              <a:rPr lang="zh-CN" altLang="en-US" sz="1530" kern="0" dirty="0" smtClean="0">
                <a:solidFill>
                  <a:srgbClr val="000000"/>
                </a:solidFill>
                <a:latin typeface="Times New Roman" pitchFamily="65" charset="-122"/>
                <a:ea typeface="宋体" pitchFamily="65" charset="-122"/>
              </a:rPr>
              <a:t>确“驱动任务”——写作内容、写作角度或写作要求。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前三句话主要是陈述事实,后两句是基于事实上的路人与司机的态度,表现出了两种可能的情</a:t>
            </a:r>
            <a:r>
              <a:rPr dirty="0"/>
              <a:t/>
            </a:r>
            <a:br>
              <a:rPr dirty="0"/>
            </a:br>
            <a:r>
              <a:rPr lang="zh-CN" altLang="en-US" sz="1530" kern="0" dirty="0" smtClean="0">
                <a:solidFill>
                  <a:srgbClr val="000000"/>
                </a:solidFill>
                <a:latin typeface="Times New Roman" pitchFamily="65" charset="-122"/>
                <a:ea typeface="宋体" pitchFamily="65" charset="-122"/>
              </a:rPr>
              <a:t>感倾向,但是并不代表就是命题者的态度倾向,应多层面分析。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1.话题层面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①单一角度。小女孩:规则、担责。司机:教育方式、责任意识。路人:宽容、同情。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“担责”不应泛化到对“责任”“使命”等概念的理解上,它侧重对过错的应对,而非对使</a:t>
            </a:r>
            <a:r>
              <a:rPr dirty="0"/>
              <a:t/>
            </a:r>
            <a:br>
              <a:rPr dirty="0"/>
            </a:br>
            <a:r>
              <a:rPr lang="zh-CN" altLang="en-US" sz="1530" kern="0" dirty="0" smtClean="0">
                <a:solidFill>
                  <a:srgbClr val="000000"/>
                </a:solidFill>
                <a:latin typeface="Times New Roman" pitchFamily="65" charset="-122"/>
                <a:ea typeface="宋体" pitchFamily="65" charset="-122"/>
              </a:rPr>
              <a:t>命、义务的担当。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“宽容”在针对教育孩子的层面可以与“纵容”联系起来,但是“同情”不能泛化为“慈</a:t>
            </a:r>
            <a:r>
              <a:rPr dirty="0"/>
              <a:t/>
            </a:r>
            <a:br>
              <a:rPr dirty="0"/>
            </a:br>
            <a:r>
              <a:rPr lang="zh-CN" altLang="en-US" sz="1530" kern="0" dirty="0" smtClean="0">
                <a:solidFill>
                  <a:srgbClr val="000000"/>
                </a:solidFill>
                <a:latin typeface="Times New Roman" pitchFamily="65" charset="-122"/>
                <a:ea typeface="宋体" pitchFamily="65" charset="-122"/>
              </a:rPr>
              <a:t>悲”“爱心”等,不可将材料的话题理解为“挫折”“困难”等,否则视为不切题。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②综合角度</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路人与司机:人情与规则。</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[注意]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“人情与规则”为本次作文的核心立意。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“人情与规则”的关系可以理解为“情与理”的冲突,但不应泛化到“情感与理智”等概念</a:t>
            </a:r>
            <a:r>
              <a:rPr sz="1500" dirty="0"/>
              <a:t/>
            </a:r>
            <a:br>
              <a:rPr sz="1500" dirty="0"/>
            </a:br>
            <a:r>
              <a:rPr lang="zh-CN" altLang="en-US" sz="1500" kern="0" dirty="0" smtClean="0">
                <a:solidFill>
                  <a:srgbClr val="000000"/>
                </a:solidFill>
                <a:latin typeface="Times New Roman" pitchFamily="65" charset="-122"/>
                <a:ea typeface="宋体" pitchFamily="65" charset="-122"/>
              </a:rPr>
              <a:t>关系的判断上,它侧重从不同角度对人的行为进行判断,而非个性心理特征的构成分析,否则视</a:t>
            </a:r>
            <a:r>
              <a:rPr sz="1500" dirty="0"/>
              <a:t/>
            </a:r>
            <a:br>
              <a:rPr sz="1500" dirty="0"/>
            </a:br>
            <a:r>
              <a:rPr lang="zh-CN" altLang="en-US" sz="1500" kern="0" dirty="0" smtClean="0">
                <a:solidFill>
                  <a:srgbClr val="000000"/>
                </a:solidFill>
                <a:latin typeface="Times New Roman" pitchFamily="65" charset="-122"/>
                <a:ea typeface="宋体" pitchFamily="65" charset="-122"/>
              </a:rPr>
              <a:t>为不切题。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2.问题层面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①针对小女孩的表现,思考“现在的孩子怎么了”等问题;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②针对司机的处理方式,思考“如何跟孩子讲道理”等问题;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③针对路人的态度,思考“如何才是不为难”等问题。</a:t>
            </a:r>
            <a:endParaRPr lang="zh-CN" altLang="en-US" sz="1500" dirty="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话题层面与问题层面并不矛盾,都是基于材料的含意和范围的写作,前者侧重基于概念的立论,</a:t>
            </a:r>
            <a:r>
              <a:rPr sz="1500" dirty="0"/>
              <a:t/>
            </a:r>
            <a:br>
              <a:rPr sz="1500" dirty="0"/>
            </a:br>
            <a:r>
              <a:rPr lang="zh-CN" altLang="en-US" sz="1500" kern="0" dirty="0" smtClean="0">
                <a:solidFill>
                  <a:srgbClr val="000000"/>
                </a:solidFill>
                <a:latin typeface="Times New Roman" pitchFamily="65" charset="-122"/>
                <a:ea typeface="宋体" pitchFamily="65" charset="-122"/>
              </a:rPr>
              <a:t>后者侧重联系现实的思考,都能体现思维的深刻性和灵活性。相较而言,后者通过联想、比较,</a:t>
            </a:r>
            <a:r>
              <a:rPr sz="1500" dirty="0"/>
              <a:t/>
            </a:r>
            <a:br>
              <a:rPr sz="1500" dirty="0"/>
            </a:br>
            <a:r>
              <a:rPr lang="zh-CN" altLang="en-US" sz="1500" kern="0" dirty="0" smtClean="0">
                <a:solidFill>
                  <a:srgbClr val="000000"/>
                </a:solidFill>
                <a:latin typeface="Times New Roman" pitchFamily="65" charset="-122"/>
                <a:ea typeface="宋体" pitchFamily="65" charset="-122"/>
              </a:rPr>
              <a:t>询问由来,追问条件,揭示本质,设问发展,更能以小见大,透过现象看本质,从而写出真实的情感。</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给女儿的一封信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亲爱的女儿: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接到司机叔叔的电话之后,我感到由衷的欣慰。欣慰的是你遇到了一个正直、理性的陌生</a:t>
            </a:r>
            <a:r>
              <a:rPr dirty="0"/>
              <a:t/>
            </a:r>
            <a:br>
              <a:rPr dirty="0"/>
            </a:br>
            <a:r>
              <a:rPr lang="zh-CN" altLang="en-US" sz="1530" kern="0" dirty="0" smtClean="0">
                <a:solidFill>
                  <a:srgbClr val="000000"/>
                </a:solidFill>
                <a:latin typeface="Times New Roman" pitchFamily="65" charset="-122"/>
                <a:ea typeface="宋体" pitchFamily="65" charset="-122"/>
              </a:rPr>
              <a:t>人。而在你未来的人生里,无论在这个社会的哪一个角落里,你都将亲眼看见许多不温柔的人,</a:t>
            </a:r>
            <a:r>
              <a:rPr dirty="0"/>
              <a:t/>
            </a:r>
            <a:br>
              <a:rPr dirty="0"/>
            </a:br>
            <a:r>
              <a:rPr lang="zh-CN" altLang="en-US" sz="1530" kern="0" dirty="0" smtClean="0">
                <a:solidFill>
                  <a:srgbClr val="000000"/>
                </a:solidFill>
                <a:latin typeface="Times New Roman" pitchFamily="65" charset="-122"/>
                <a:ea typeface="宋体" pitchFamily="65" charset="-122"/>
              </a:rPr>
              <a:t>他们掠夺、倾轧,又怎么会给你尤其是一个还年轻、还脆弱的你以理解与帮助?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你要明白,没有什么比这位司机叔叔给你的帮助更有意义了。你小的时候,在电影院吵闹会得</a:t>
            </a:r>
            <a:r>
              <a:rPr dirty="0"/>
              <a:t/>
            </a:r>
            <a:br>
              <a:rPr dirty="0"/>
            </a:br>
            <a:r>
              <a:rPr lang="zh-CN" altLang="en-US" sz="1530" kern="0" dirty="0" smtClean="0">
                <a:solidFill>
                  <a:srgbClr val="000000"/>
                </a:solidFill>
                <a:latin typeface="Times New Roman" pitchFamily="65" charset="-122"/>
                <a:ea typeface="宋体" pitchFamily="65" charset="-122"/>
              </a:rPr>
              <a:t>到谅解,旁人会指责我和妈妈的过失,因为你还不理解什么叫作安静、为什么要安静;你和同学</a:t>
            </a:r>
            <a:r>
              <a:rPr dirty="0"/>
              <a:t/>
            </a:r>
            <a:br>
              <a:rPr dirty="0"/>
            </a:br>
            <a:r>
              <a:rPr lang="zh-CN" altLang="en-US" sz="1530" kern="0" dirty="0" smtClean="0">
                <a:solidFill>
                  <a:srgbClr val="000000"/>
                </a:solidFill>
                <a:latin typeface="Times New Roman" pitchFamily="65" charset="-122"/>
                <a:ea typeface="宋体" pitchFamily="65" charset="-122"/>
              </a:rPr>
              <a:t>们去春游没有等红绿灯,老师会觉得汗颜,觉得尴尬,他要无怨言地承受行人的议论,承担你们</a:t>
            </a:r>
            <a:r>
              <a:rPr dirty="0"/>
              <a:t/>
            </a:r>
            <a:br>
              <a:rPr dirty="0"/>
            </a:br>
            <a:r>
              <a:rPr lang="zh-CN" altLang="en-US" sz="1530" kern="0" dirty="0" smtClean="0">
                <a:solidFill>
                  <a:srgbClr val="000000"/>
                </a:solidFill>
                <a:latin typeface="Times New Roman" pitchFamily="65" charset="-122"/>
                <a:ea typeface="宋体" pitchFamily="65" charset="-122"/>
              </a:rPr>
              <a:t>的风险,因为你还不理解什么是秩序、为什么要守秩序。在把你们培养成一个个合格的公民</a:t>
            </a:r>
            <a:r>
              <a:rPr dirty="0"/>
              <a:t/>
            </a:r>
            <a:br>
              <a:rPr dirty="0"/>
            </a:br>
            <a:r>
              <a:rPr lang="zh-CN" altLang="en-US" sz="1530" kern="0" dirty="0" smtClean="0">
                <a:solidFill>
                  <a:srgbClr val="000000"/>
                </a:solidFill>
                <a:latin typeface="Times New Roman" pitchFamily="65" charset="-122"/>
                <a:ea typeface="宋体" pitchFamily="65" charset="-122"/>
              </a:rPr>
              <a:t>前,一切没有教育好的罪责都会放到师长的肩上。但你一旦骑上那辆自行车,你的身份便不同</a:t>
            </a:r>
            <a:r>
              <a:rPr dirty="0"/>
              <a:t/>
            </a:r>
            <a:br>
              <a:rPr dirty="0"/>
            </a:br>
            <a:r>
              <a:rPr lang="zh-CN" altLang="en-US" sz="1530" kern="0" dirty="0" smtClean="0">
                <a:solidFill>
                  <a:srgbClr val="000000"/>
                </a:solidFill>
                <a:latin typeface="Times New Roman" pitchFamily="65" charset="-122"/>
                <a:ea typeface="宋体" pitchFamily="65" charset="-122"/>
              </a:rPr>
              <a:t>了,你成为一个骑者,它意味着你必须为自己和他人的生命安全、财产安全负有均等的公民责</a:t>
            </a:r>
            <a:r>
              <a:rPr dirty="0"/>
              <a:t/>
            </a:r>
            <a:br>
              <a:rPr dirty="0"/>
            </a:br>
            <a:r>
              <a:rPr lang="zh-CN" altLang="en-US" sz="1530" kern="0" dirty="0" smtClean="0">
                <a:solidFill>
                  <a:srgbClr val="000000"/>
                </a:solidFill>
                <a:latin typeface="Times New Roman" pitchFamily="65" charset="-122"/>
                <a:ea typeface="宋体" pitchFamily="65" charset="-122"/>
              </a:rPr>
              <a:t>任。你做错了,当然可以懊悔、流泪,也应该如此;但人情不再具有赎免责任的资格。眼泪归眼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511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泪,赔偿归赔偿,责任从来是不打折扣地付现。</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没有谁不想自由自在地活着,你可能觉得秩序、规则死板、僵化。诚然,规则并非一成不变,但</a:t>
            </a:r>
            <a:r>
              <a:rPr sz="1500" dirty="0"/>
              <a:t/>
            </a:r>
            <a:br>
              <a:rPr sz="1500" dirty="0"/>
            </a:br>
            <a:r>
              <a:rPr lang="zh-CN" altLang="en-US" sz="1500" kern="0" dirty="0" smtClean="0">
                <a:solidFill>
                  <a:srgbClr val="000000"/>
                </a:solidFill>
                <a:latin typeface="Times New Roman" pitchFamily="65" charset="-122"/>
                <a:ea typeface="宋体" pitchFamily="65" charset="-122"/>
              </a:rPr>
              <a:t>无论在什么样的社会里,所有人都要为了共同相处牺牲自我自由的一部分,这是所有文明的生</a:t>
            </a:r>
            <a:r>
              <a:rPr sz="1500" dirty="0"/>
              <a:t/>
            </a:r>
            <a:br>
              <a:rPr sz="1500" dirty="0"/>
            </a:br>
            <a:r>
              <a:rPr lang="zh-CN" altLang="en-US" sz="1500" kern="0" dirty="0" smtClean="0">
                <a:solidFill>
                  <a:srgbClr val="000000"/>
                </a:solidFill>
                <a:latin typeface="Times New Roman" pitchFamily="65" charset="-122"/>
                <a:ea typeface="宋体" pitchFamily="65" charset="-122"/>
              </a:rPr>
              <a:t>存基石。此刻,你享有安全,是因为偌大国家里的无数人在为你遵守约定:企业按时纳税、战士</a:t>
            </a:r>
            <a:r>
              <a:rPr sz="1500" dirty="0"/>
              <a:t/>
            </a:r>
            <a:br>
              <a:rPr sz="1500" dirty="0"/>
            </a:br>
            <a:r>
              <a:rPr lang="zh-CN" altLang="en-US" sz="1500" kern="0" dirty="0" smtClean="0">
                <a:solidFill>
                  <a:srgbClr val="000000"/>
                </a:solidFill>
                <a:latin typeface="Times New Roman" pitchFamily="65" charset="-122"/>
                <a:ea typeface="宋体" pitchFamily="65" charset="-122"/>
              </a:rPr>
              <a:t>防守边疆、司机谨慎驾驶。如果有任何一个齿轮脱节,在这台大机器上都会产生巨大的连锁</a:t>
            </a:r>
            <a:r>
              <a:rPr sz="1500" dirty="0"/>
              <a:t/>
            </a:r>
            <a:br>
              <a:rPr sz="1500" dirty="0"/>
            </a:br>
            <a:r>
              <a:rPr lang="zh-CN" altLang="en-US" sz="1500" kern="0" dirty="0" smtClean="0">
                <a:solidFill>
                  <a:srgbClr val="000000"/>
                </a:solidFill>
                <a:latin typeface="Times New Roman" pitchFamily="65" charset="-122"/>
                <a:ea typeface="宋体" pitchFamily="65" charset="-122"/>
              </a:rPr>
              <a:t>反应。因此我们像教士那样信奉条文,不是古板,而是对社会健康发展、永不停歇地进步的保</a:t>
            </a:r>
            <a:r>
              <a:rPr sz="1500" dirty="0"/>
              <a:t/>
            </a:r>
            <a:br>
              <a:rPr sz="1500" dirty="0"/>
            </a:br>
            <a:r>
              <a:rPr lang="zh-CN" altLang="en-US" sz="1500" kern="0" dirty="0" smtClean="0">
                <a:solidFill>
                  <a:srgbClr val="000000"/>
                </a:solidFill>
                <a:latin typeface="Times New Roman" pitchFamily="65" charset="-122"/>
                <a:ea typeface="宋体" pitchFamily="65" charset="-122"/>
              </a:rPr>
              <a:t>证。你说,司机叔叔应该因为你还未成年而网开一面吗?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还记得《罗马假日》吗?你如此喜爱赫本饰演的那位公主,你更应该学她的清醒与放弃,那是</a:t>
            </a:r>
            <a:r>
              <a:rPr sz="1500" dirty="0"/>
              <a:t/>
            </a:r>
            <a:br>
              <a:rPr sz="1500" dirty="0"/>
            </a:br>
            <a:r>
              <a:rPr lang="zh-CN" altLang="en-US" sz="1500" kern="0" dirty="0" smtClean="0">
                <a:solidFill>
                  <a:srgbClr val="000000"/>
                </a:solidFill>
                <a:latin typeface="Times New Roman" pitchFamily="65" charset="-122"/>
                <a:ea typeface="宋体" pitchFamily="65" charset="-122"/>
              </a:rPr>
              <a:t>为了她公主的责任。再看看《别哭,妈妈》那样的悲剧为什么会发生?一定是人的失责造成</a:t>
            </a:r>
            <a:r>
              <a:rPr sz="1500" dirty="0"/>
              <a:t/>
            </a:r>
            <a:br>
              <a:rPr sz="1500" dirty="0"/>
            </a:br>
            <a:r>
              <a:rPr lang="zh-CN" altLang="en-US" sz="1500" kern="0" dirty="0" smtClean="0">
                <a:solidFill>
                  <a:srgbClr val="000000"/>
                </a:solidFill>
                <a:latin typeface="Times New Roman" pitchFamily="65" charset="-122"/>
                <a:ea typeface="宋体" pitchFamily="65" charset="-122"/>
              </a:rPr>
              <a:t>的。电影诠释了这一现象、呼吁我们要有责任,若社会不学会担责,相反,和某些暴力至上,厚</a:t>
            </a:r>
            <a:r>
              <a:rPr sz="1500" dirty="0"/>
              <a:t/>
            </a:r>
            <a:br>
              <a:rPr sz="1500" dirty="0"/>
            </a:br>
            <a:r>
              <a:rPr lang="zh-CN" altLang="en-US" sz="1500" kern="0" dirty="0" smtClean="0">
                <a:solidFill>
                  <a:srgbClr val="000000"/>
                </a:solidFill>
                <a:latin typeface="Times New Roman" pitchFamily="65" charset="-122"/>
                <a:ea typeface="宋体" pitchFamily="65" charset="-122"/>
              </a:rPr>
              <a:t>黑至上的渣滓一样,只知利用、算计、鸡鸣狗盗、任意妄为,那这个国家一定是没有希望的。</a:t>
            </a:r>
            <a:r>
              <a:rPr sz="1500" dirty="0"/>
              <a:t/>
            </a:r>
            <a:br>
              <a:rPr sz="1500" dirty="0"/>
            </a:br>
            <a:r>
              <a:rPr lang="zh-CN" altLang="en-US" sz="1500" kern="0" dirty="0" smtClean="0">
                <a:solidFill>
                  <a:srgbClr val="000000"/>
                </a:solidFill>
                <a:latin typeface="Times New Roman" pitchFamily="65" charset="-122"/>
                <a:ea typeface="宋体" pitchFamily="65" charset="-122"/>
              </a:rPr>
              <a:t>你说对不对?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愿你早日成长。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爱你的爸爸</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Arial Narrow" pitchFamily="65" charset="-122"/>
                <a:ea typeface="Arial Unicode MS" pitchFamily="65" charset="-122"/>
              </a:rPr>
              <a:t>××</a:t>
            </a:r>
            <a:r>
              <a:rPr lang="zh-CN" altLang="en-US" sz="1500" kern="0" dirty="0" smtClean="0">
                <a:solidFill>
                  <a:srgbClr val="000000"/>
                </a:solidFill>
                <a:latin typeface="Times New Roman" pitchFamily="65" charset="-122"/>
                <a:ea typeface="宋体" pitchFamily="65" charset="-122"/>
              </a:rPr>
              <a:t>年</a:t>
            </a:r>
            <a:r>
              <a:rPr lang="zh-CN" altLang="en-US" sz="1500" kern="0" dirty="0" smtClean="0">
                <a:solidFill>
                  <a:srgbClr val="000000"/>
                </a:solidFill>
                <a:latin typeface="Arial Narrow" pitchFamily="65" charset="-122"/>
                <a:ea typeface="Arial Unicode MS" pitchFamily="65" charset="-122"/>
              </a:rPr>
              <a:t>××</a:t>
            </a:r>
            <a:r>
              <a:rPr lang="zh-CN" altLang="en-US" sz="1500" kern="0" dirty="0" smtClean="0">
                <a:solidFill>
                  <a:srgbClr val="000000"/>
                </a:solidFill>
                <a:latin typeface="Times New Roman" pitchFamily="65" charset="-122"/>
                <a:ea typeface="宋体" pitchFamily="65" charset="-122"/>
              </a:rPr>
              <a:t>月</a:t>
            </a:r>
            <a:r>
              <a:rPr lang="zh-CN" altLang="en-US" sz="1500" kern="0" dirty="0" smtClean="0">
                <a:solidFill>
                  <a:srgbClr val="000000"/>
                </a:solidFill>
                <a:latin typeface="Arial Narrow" pitchFamily="65" charset="-122"/>
                <a:ea typeface="Arial Unicode MS" pitchFamily="65" charset="-122"/>
              </a:rPr>
              <a:t>××</a:t>
            </a:r>
            <a:r>
              <a:rPr lang="zh-CN" altLang="en-US" sz="1500" kern="0" dirty="0" smtClean="0">
                <a:solidFill>
                  <a:srgbClr val="000000"/>
                </a:solidFill>
                <a:latin typeface="Times New Roman" pitchFamily="65" charset="-122"/>
                <a:ea typeface="宋体" pitchFamily="65" charset="-122"/>
              </a:rPr>
              <a:t>日</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24347"/>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1.(2018江苏,20)根据以下材料,选取角度,自拟题目,写一篇不少于800 字的文章;文体不限,诗歌</a:t>
            </a:r>
            <a:r>
              <a:rPr dirty="0"/>
              <a:t/>
            </a:r>
            <a:br>
              <a:rPr dirty="0"/>
            </a:br>
            <a:r>
              <a:rPr lang="zh-CN" altLang="en-US" sz="1530" kern="0" dirty="0" smtClean="0">
                <a:solidFill>
                  <a:srgbClr val="000000"/>
                </a:solidFill>
                <a:latin typeface="Times New Roman" pitchFamily="65" charset="-122"/>
                <a:ea typeface="宋体" pitchFamily="65" charset="-122"/>
              </a:rPr>
              <a:t>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花解语,鸟自鸣,生活中处处有语言。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不同的语言打开不同的世界,音乐、雕塑、程序、基因</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莫不如此。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语言丰富生活,语言演绎生命,语言传承文明。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今年的江苏高考作文题仍然是新材料作文题。材料有三个段落,实际上是三句话。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第一句话从日常生活出发,通过“花解语,鸟自鸣”的生动画面,触发考生想象,“处处”强调</a:t>
            </a:r>
            <a:r>
              <a:rPr dirty="0"/>
              <a:t/>
            </a:r>
            <a:br>
              <a:rPr dirty="0"/>
            </a:br>
            <a:r>
              <a:rPr lang="zh-CN" altLang="en-US" sz="1530" kern="0" dirty="0" smtClean="0">
                <a:solidFill>
                  <a:srgbClr val="000000"/>
                </a:solidFill>
                <a:latin typeface="Times New Roman" pitchFamily="65" charset="-122"/>
                <a:ea typeface="宋体" pitchFamily="65" charset="-122"/>
              </a:rPr>
              <a:t>“语言”的普适性和广泛性。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第二句话意在说明不同的世界有不同的语言,我们可以从中选其一种,缩小范围,在“打开”二</a:t>
            </a:r>
            <a:r>
              <a:rPr dirty="0"/>
              <a:t/>
            </a:r>
            <a:br>
              <a:rPr dirty="0"/>
            </a:br>
            <a:r>
              <a:rPr lang="zh-CN" altLang="en-US" sz="1530" kern="0" dirty="0" smtClean="0">
                <a:solidFill>
                  <a:srgbClr val="000000"/>
                </a:solidFill>
                <a:latin typeface="Times New Roman" pitchFamily="65" charset="-122"/>
                <a:ea typeface="宋体" pitchFamily="65" charset="-122"/>
              </a:rPr>
              <a:t>字上聚焦发力。</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13848"/>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智慧的境界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当一个人读破万卷书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可以悠然吟出意韵深远的佳句时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我们便说他拥有了智慧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当一个人阅尽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沧桑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可以淡泊而傲然地生活时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我们也说他拥有了智慧。智慧作为人的闪光点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总是呈现出五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光十色的光彩。</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智慧可不是投机取巧的小聪明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它是因洞察世事而具有的眼力。卞和透过粗糙的石坯见到和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氏璧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这就是火眼金睛的智慧。在人世间的纷繁复杂间一把抓住事物的本质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认清事理的真相</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条分缕析,抽丝剥茧,让快刀斩开乱麻,这便是“世事洞明皆学问”的智慧。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智慧也不是两耳不闻窗外事的蛰居,而是艺高之人胆大的能力。在一个从看眼镜度数来判断</a:t>
            </a:r>
            <a:r>
              <a:rPr dirty="0"/>
              <a:t/>
            </a:r>
            <a:br>
              <a:rPr dirty="0"/>
            </a:br>
            <a:r>
              <a:rPr lang="zh-CN" altLang="en-US" sz="1530" kern="0" dirty="0" smtClean="0">
                <a:solidFill>
                  <a:srgbClr val="000000"/>
                </a:solidFill>
                <a:latin typeface="Times New Roman" pitchFamily="65" charset="-122"/>
                <a:ea typeface="宋体" pitchFamily="65" charset="-122"/>
              </a:rPr>
              <a:t>学历深浅的时代,智慧总被人误解为文凭的多与寡,知识的乏与盈。智慧不是学校教育中书本</a:t>
            </a:r>
            <a:r>
              <a:rPr dirty="0"/>
              <a:t/>
            </a:r>
            <a:br>
              <a:rPr dirty="0"/>
            </a:br>
            <a:r>
              <a:rPr lang="zh-CN" altLang="en-US" sz="1530" kern="0" dirty="0" smtClean="0">
                <a:solidFill>
                  <a:srgbClr val="000000"/>
                </a:solidFill>
                <a:latin typeface="Times New Roman" pitchFamily="65" charset="-122"/>
                <a:ea typeface="宋体" pitchFamily="65" charset="-122"/>
              </a:rPr>
              <a:t>上的知识,它或许与书本上的知识有关系,却并不等同。王熙凤身为刚出阁的女子,论学识必不</a:t>
            </a:r>
            <a:r>
              <a:rPr dirty="0"/>
              <a:t/>
            </a:r>
            <a:br>
              <a:rPr dirty="0"/>
            </a:br>
            <a:r>
              <a:rPr lang="zh-CN" altLang="en-US" sz="1530" kern="0" dirty="0" smtClean="0">
                <a:solidFill>
                  <a:srgbClr val="000000"/>
                </a:solidFill>
                <a:latin typeface="Times New Roman" pitchFamily="65" charset="-122"/>
                <a:ea typeface="宋体" pitchFamily="65" charset="-122"/>
              </a:rPr>
              <a:t>如林黛玉渊博,却协理宁国府将事务治理得有条不紊。反观如今层出不穷的“专家”,知识有</a:t>
            </a:r>
            <a:r>
              <a:rPr dirty="0"/>
              <a:t/>
            </a:r>
            <a:br>
              <a:rPr dirty="0"/>
            </a:br>
            <a:r>
              <a:rPr lang="zh-CN" altLang="en-US" sz="1530" kern="0" dirty="0" smtClean="0">
                <a:solidFill>
                  <a:srgbClr val="000000"/>
                </a:solidFill>
                <a:latin typeface="Times New Roman" pitchFamily="65" charset="-122"/>
                <a:ea typeface="宋体" pitchFamily="65" charset="-122"/>
              </a:rPr>
              <a:t>余,常识不足,实践能力低下。智慧的高低往往存在于社会交往与自我生活中,那些在生活中游</a:t>
            </a:r>
            <a:r>
              <a:rPr dirty="0"/>
              <a:t/>
            </a:r>
            <a:br>
              <a:rPr dirty="0"/>
            </a:br>
            <a:r>
              <a:rPr lang="zh-CN" altLang="en-US" sz="1530" kern="0" dirty="0" smtClean="0">
                <a:solidFill>
                  <a:srgbClr val="000000"/>
                </a:solidFill>
                <a:latin typeface="Times New Roman" pitchFamily="65" charset="-122"/>
                <a:ea typeface="宋体" pitchFamily="65" charset="-122"/>
              </a:rPr>
              <a:t>刃有余、井井有条的人,想必都是有智慧的人。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这是一个非常聪明的学生,很懂得考场规则。在一大堆中规中矩的议论文中,突然出</a:t>
            </a:r>
            <a:r>
              <a:rPr dirty="0"/>
              <a:t/>
            </a:r>
            <a:br>
              <a:rPr dirty="0"/>
            </a:br>
            <a:r>
              <a:rPr lang="zh-CN" altLang="en-US" sz="1530" kern="0" dirty="0" smtClean="0">
                <a:solidFill>
                  <a:srgbClr val="000000"/>
                </a:solidFill>
                <a:latin typeface="Times New Roman" pitchFamily="65" charset="-122"/>
                <a:ea typeface="宋体" pitchFamily="65" charset="-122"/>
              </a:rPr>
              <a:t>现一篇书信体,本就已经很吸引阅卷老师眼球了,何况小作者还见解独到。虽是讲责任,却不是</a:t>
            </a:r>
            <a:r>
              <a:rPr dirty="0"/>
              <a:t/>
            </a:r>
            <a:br>
              <a:rPr dirty="0"/>
            </a:br>
            <a:r>
              <a:rPr lang="zh-CN" altLang="en-US" sz="1530" kern="0" dirty="0" smtClean="0">
                <a:solidFill>
                  <a:srgbClr val="000000"/>
                </a:solidFill>
                <a:latin typeface="Times New Roman" pitchFamily="65" charset="-122"/>
                <a:ea typeface="宋体" pitchFamily="65" charset="-122"/>
              </a:rPr>
              <a:t>用一般学生的油水分离、空洞无物的套话来谈,而是从个体成长的角度来分析:每个人年幼时</a:t>
            </a:r>
            <a:r>
              <a:rPr dirty="0"/>
              <a:t/>
            </a:r>
            <a:br>
              <a:rPr dirty="0"/>
            </a:br>
            <a:r>
              <a:rPr lang="zh-CN" altLang="en-US" sz="1530" kern="0" dirty="0" smtClean="0">
                <a:solidFill>
                  <a:srgbClr val="000000"/>
                </a:solidFill>
                <a:latin typeface="Times New Roman" pitchFamily="65" charset="-122"/>
                <a:ea typeface="宋体" pitchFamily="65" charset="-122"/>
              </a:rPr>
              <a:t>有父母、老师为自己遮风挡雨;人总有一天要成长,必须学会独立面对,承担责任。规则是维持</a:t>
            </a:r>
            <a:r>
              <a:rPr dirty="0"/>
              <a:t/>
            </a:r>
            <a:br>
              <a:rPr dirty="0"/>
            </a:br>
            <a:r>
              <a:rPr lang="zh-CN" altLang="en-US" sz="1530" kern="0" dirty="0" smtClean="0">
                <a:solidFill>
                  <a:srgbClr val="000000"/>
                </a:solidFill>
                <a:latin typeface="Times New Roman" pitchFamily="65" charset="-122"/>
                <a:ea typeface="宋体" pitchFamily="65" charset="-122"/>
              </a:rPr>
              <a:t>社会正常运行的必备要素,人情不可能永远成为赎免责任的借口。社会的健康运作、永不停</a:t>
            </a:r>
            <a:r>
              <a:rPr dirty="0"/>
              <a:t/>
            </a:r>
            <a:br>
              <a:rPr dirty="0"/>
            </a:br>
            <a:r>
              <a:rPr lang="zh-CN" altLang="en-US" sz="1530" kern="0" dirty="0" smtClean="0">
                <a:solidFill>
                  <a:srgbClr val="000000"/>
                </a:solidFill>
                <a:latin typeface="Times New Roman" pitchFamily="65" charset="-122"/>
                <a:ea typeface="宋体" pitchFamily="65" charset="-122"/>
              </a:rPr>
              <a:t>歇需要每一个人各司其职,勇于担责。说自己的话,说真实的话,有血有肉的文章肯定是能打动</a:t>
            </a:r>
            <a:r>
              <a:rPr dirty="0"/>
              <a:t/>
            </a:r>
            <a:br>
              <a:rPr dirty="0"/>
            </a:br>
            <a:r>
              <a:rPr lang="zh-CN" altLang="en-US" sz="1530" kern="0" dirty="0" smtClean="0">
                <a:solidFill>
                  <a:srgbClr val="000000"/>
                </a:solidFill>
                <a:latin typeface="Times New Roman" pitchFamily="65" charset="-122"/>
                <a:ea typeface="宋体" pitchFamily="65" charset="-122"/>
              </a:rPr>
              <a:t>阅卷老师的。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寻　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“黑夜给了我黑色的眼睛,我却用他来寻找光明。”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不知是光明难寻,抑或是诗人心中原就不存在这光明,顾城,一个天才诗人,最终沦为了杀妻的</a:t>
            </a:r>
            <a:r>
              <a:rPr dirty="0"/>
              <a:t/>
            </a:r>
            <a:br>
              <a:rPr dirty="0"/>
            </a:br>
            <a:r>
              <a:rPr lang="zh-CN" altLang="en-US" sz="1530" kern="0" dirty="0" smtClean="0">
                <a:solidFill>
                  <a:srgbClr val="000000"/>
                </a:solidFill>
                <a:latin typeface="Times New Roman" pitchFamily="65" charset="-122"/>
                <a:ea typeface="宋体" pitchFamily="65" charset="-122"/>
              </a:rPr>
              <a:t>恶人,自杀也成了他摆脱阴暗人生的方法。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可他真的得到解脱了吗?怕是从人间的地狱落入真正的地狱里去了吧。顾城的死,或起源于心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中的愧疚,但却实在是不负责任的行为。逃避责任,必将使人终生活在悔恨惶惑之中,难逃内心</a:t>
            </a:r>
            <a:r>
              <a:t/>
            </a:r>
            <a:br/>
            <a:r>
              <a:rPr lang="zh-CN" altLang="en-US" sz="1530" kern="0" dirty="0" smtClean="0">
                <a:solidFill>
                  <a:srgbClr val="000000"/>
                </a:solidFill>
                <a:latin typeface="Times New Roman" pitchFamily="65" charset="-122"/>
                <a:ea typeface="宋体" pitchFamily="65" charset="-122"/>
              </a:rPr>
              <a:t>的谴责。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唯有勇敢地面对,坦然地对自己的行为负责,无论结果好坏,才能抓住那人生的一道光,得到释</a:t>
            </a:r>
            <a:r>
              <a:t/>
            </a:r>
            <a:br/>
            <a:r>
              <a:rPr lang="zh-CN" altLang="en-US" sz="1530" kern="0" dirty="0" smtClean="0">
                <a:solidFill>
                  <a:srgbClr val="000000"/>
                </a:solidFill>
                <a:latin typeface="Times New Roman" pitchFamily="65" charset="-122"/>
                <a:ea typeface="宋体" pitchFamily="65" charset="-122"/>
              </a:rPr>
              <a:t>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文学巨著《三国演义》中,秉着“宁教我负天下人,休教天下人负我”的人生信条的奸雄曹操,</a:t>
            </a:r>
            <a:r>
              <a:t/>
            </a:r>
            <a:br/>
            <a:r>
              <a:rPr lang="zh-CN" altLang="en-US" sz="1530" kern="0" dirty="0" smtClean="0">
                <a:solidFill>
                  <a:srgbClr val="000000"/>
                </a:solidFill>
                <a:latin typeface="Times New Roman" pitchFamily="65" charset="-122"/>
                <a:ea typeface="宋体" pitchFamily="65" charset="-122"/>
              </a:rPr>
              <a:t>也难逃此种谴责,夜梦三马同槽,恶魂缠身,终患头疾,正是他不负责任的因果报应。劣迹斑斑,</a:t>
            </a:r>
            <a:r>
              <a:t/>
            </a:r>
            <a:br/>
            <a:r>
              <a:rPr lang="zh-CN" altLang="en-US" sz="1530" kern="0" dirty="0" smtClean="0">
                <a:solidFill>
                  <a:srgbClr val="000000"/>
                </a:solidFill>
                <a:latin typeface="Times New Roman" pitchFamily="65" charset="-122"/>
                <a:ea typeface="宋体" pitchFamily="65" charset="-122"/>
              </a:rPr>
              <a:t>他不得不时刻提防别人的报复,胡诌出“梦中杀人”的荒诞理由,一生难入美梦。他只知自己</a:t>
            </a:r>
            <a:r>
              <a:t/>
            </a:r>
            <a:br/>
            <a:r>
              <a:rPr lang="zh-CN" altLang="en-US" sz="1530" kern="0" dirty="0" smtClean="0">
                <a:solidFill>
                  <a:srgbClr val="000000"/>
                </a:solidFill>
                <a:latin typeface="Times New Roman" pitchFamily="65" charset="-122"/>
                <a:ea typeface="宋体" pitchFamily="65" charset="-122"/>
              </a:rPr>
              <a:t>恶贯满盈,却从不知悔过,因而终生惴惴不安,难以释然。由此我们不难看出,对自己的行为负</a:t>
            </a:r>
            <a:r>
              <a:t/>
            </a:r>
            <a:br/>
            <a:r>
              <a:rPr lang="zh-CN" altLang="en-US" sz="1530" kern="0" dirty="0" smtClean="0">
                <a:solidFill>
                  <a:srgbClr val="000000"/>
                </a:solidFill>
                <a:latin typeface="Times New Roman" pitchFamily="65" charset="-122"/>
                <a:ea typeface="宋体" pitchFamily="65" charset="-122"/>
              </a:rPr>
              <a:t>责,不仅仅是应负的责任,更是寻求心安的要求。不安一生,岂能得到幸福人生?纵有黄金千万,</a:t>
            </a:r>
            <a:r>
              <a:t/>
            </a:r>
            <a:br/>
            <a:r>
              <a:rPr lang="zh-CN" altLang="en-US" sz="1530" kern="0" dirty="0" smtClean="0">
                <a:solidFill>
                  <a:srgbClr val="000000"/>
                </a:solidFill>
                <a:latin typeface="Times New Roman" pitchFamily="65" charset="-122"/>
                <a:ea typeface="宋体" pitchFamily="65" charset="-122"/>
              </a:rPr>
              <a:t>又有何用?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然而,对自己的行为负责,不单是为自己寻找到解脱的方法,更是为别人,尤其是受到伤害的人,</a:t>
            </a:r>
            <a:r>
              <a:t/>
            </a:r>
            <a:br/>
            <a:r>
              <a:rPr lang="zh-CN" altLang="en-US" sz="1530" kern="0" dirty="0" smtClean="0">
                <a:solidFill>
                  <a:srgbClr val="000000"/>
                </a:solidFill>
                <a:latin typeface="Times New Roman" pitchFamily="65" charset="-122"/>
                <a:ea typeface="宋体" pitchFamily="65" charset="-122"/>
              </a:rPr>
              <a:t>找寻一份豁达的理由。十年“文化大革命”,至今谈来仍是心中之痛,多少文人惨遭伤害,多少</a:t>
            </a:r>
            <a:r>
              <a:t/>
            </a:r>
            <a:br/>
            <a:r>
              <a:rPr lang="zh-CN" altLang="en-US" sz="1530" kern="0" dirty="0" smtClean="0">
                <a:solidFill>
                  <a:srgbClr val="000000"/>
                </a:solidFill>
                <a:latin typeface="Times New Roman" pitchFamily="65" charset="-122"/>
                <a:ea typeface="宋体" pitchFamily="65" charset="-122"/>
              </a:rPr>
              <a:t>生命逝去?众人只知木心先生的那句“诚觉世事皆可原谅”,却忘了他末了又添的“却不知该</a:t>
            </a:r>
            <a:r>
              <a:t/>
            </a:r>
            <a:br/>
            <a:r>
              <a:rPr lang="zh-CN" altLang="en-US" sz="1530" kern="0" dirty="0" smtClean="0">
                <a:solidFill>
                  <a:srgbClr val="000000"/>
                </a:solidFill>
                <a:latin typeface="Times New Roman" pitchFamily="65" charset="-122"/>
                <a:ea typeface="宋体" pitchFamily="65" charset="-122"/>
              </a:rPr>
              <a:t>原谅谁”。是啊,十年惨痛,又有谁该为它负责?该为这些生命负责?豁达如木心,也难逃那份无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人承担责任的茫然。纵是想要放下,又不知该放下谁。个人的责任个人担,群体的过错谁来</a:t>
            </a:r>
            <a:r>
              <a:rPr dirty="0"/>
              <a:t/>
            </a:r>
            <a:br>
              <a:rPr dirty="0"/>
            </a:br>
            <a:r>
              <a:rPr lang="zh-CN" altLang="en-US" sz="1530" kern="0" dirty="0" smtClean="0">
                <a:solidFill>
                  <a:srgbClr val="000000"/>
                </a:solidFill>
                <a:latin typeface="Times New Roman" pitchFamily="65" charset="-122"/>
                <a:ea typeface="宋体" pitchFamily="65" charset="-122"/>
              </a:rPr>
              <a:t>负?当有人来为这份错误来买单时,受伤的那方才能体味到自己的苦是为人所知的,而对方也</a:t>
            </a:r>
            <a:r>
              <a:rPr dirty="0"/>
              <a:t/>
            </a:r>
            <a:br>
              <a:rPr dirty="0"/>
            </a:br>
            <a:r>
              <a:rPr lang="zh-CN" altLang="en-US" sz="1530" kern="0" dirty="0" smtClean="0">
                <a:solidFill>
                  <a:srgbClr val="000000"/>
                </a:solidFill>
                <a:latin typeface="Times New Roman" pitchFamily="65" charset="-122"/>
                <a:ea typeface="宋体" pitchFamily="65" charset="-122"/>
              </a:rPr>
              <a:t>是心存内疚的,才能更好地相互理解,为隔阂的冰释铺路。利己,利人。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诚如沈从文先生所说:“怕什么?该来的总得来,别怕!”对自己的行为负责,不管前方是晦还是</a:t>
            </a:r>
            <a:r>
              <a:rPr dirty="0"/>
              <a:t/>
            </a:r>
            <a:br>
              <a:rPr dirty="0"/>
            </a:br>
            <a:r>
              <a:rPr lang="zh-CN" altLang="en-US" sz="1530" kern="0" dirty="0" smtClean="0">
                <a:solidFill>
                  <a:srgbClr val="000000"/>
                </a:solidFill>
                <a:latin typeface="Times New Roman" pitchFamily="65" charset="-122"/>
                <a:ea typeface="宋体" pitchFamily="65" charset="-122"/>
              </a:rPr>
              <a:t>明,勇敢承担,必能守得云开,还内心一片山花烂漫。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顾城没有找到的光明,就由我们来寻,何处寻光?请对自己的行为负责。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顾城,被称为当代的“唯灵浪漫主义”诗人,历来是人们赞颂、歌咏、惋叹的对象,本</a:t>
            </a:r>
            <a:r>
              <a:rPr dirty="0"/>
              <a:t/>
            </a:r>
            <a:br>
              <a:rPr dirty="0"/>
            </a:br>
            <a:r>
              <a:rPr lang="zh-CN" altLang="en-US" sz="1530" kern="0" dirty="0" smtClean="0">
                <a:solidFill>
                  <a:srgbClr val="000000"/>
                </a:solidFill>
                <a:latin typeface="Times New Roman" pitchFamily="65" charset="-122"/>
                <a:ea typeface="宋体" pitchFamily="65" charset="-122"/>
              </a:rPr>
              <a:t>文作者一反常态,从批评入手,认为其以自杀的方式使自己解脱,是极不负责任的表现。接着摆</a:t>
            </a:r>
            <a:r>
              <a:rPr dirty="0"/>
              <a:t/>
            </a:r>
            <a:br>
              <a:rPr dirty="0"/>
            </a:br>
            <a:r>
              <a:rPr lang="zh-CN" altLang="en-US" sz="1530" kern="0" dirty="0" smtClean="0">
                <a:solidFill>
                  <a:srgbClr val="000000"/>
                </a:solidFill>
                <a:latin typeface="Times New Roman" pitchFamily="65" charset="-122"/>
                <a:ea typeface="宋体" pitchFamily="65" charset="-122"/>
              </a:rPr>
              <a:t>出观点:唯有勇敢地面对,坦然地对自己的行为负责,无论结果好坏,才能抓住那人生的一道光,</a:t>
            </a:r>
            <a:r>
              <a:rPr dirty="0"/>
              <a:t/>
            </a:r>
            <a:br>
              <a:rPr dirty="0"/>
            </a:br>
            <a:r>
              <a:rPr lang="zh-CN" altLang="en-US" sz="1530" kern="0" dirty="0" smtClean="0">
                <a:solidFill>
                  <a:srgbClr val="000000"/>
                </a:solidFill>
                <a:latin typeface="Times New Roman" pitchFamily="65" charset="-122"/>
                <a:ea typeface="宋体" pitchFamily="65" charset="-122"/>
              </a:rPr>
              <a:t>得到释然。再以乱世奸雄曹操与顾城类比,进一步论述唯有勇于担责,才能解脱的观点。接着</a:t>
            </a:r>
            <a:r>
              <a:rPr dirty="0"/>
              <a:t/>
            </a:r>
            <a:br>
              <a:rPr dirty="0"/>
            </a:br>
            <a:r>
              <a:rPr lang="zh-CN" altLang="en-US" sz="1530" kern="0" dirty="0" smtClean="0">
                <a:solidFill>
                  <a:srgbClr val="000000"/>
                </a:solidFill>
                <a:latin typeface="Times New Roman" pitchFamily="65" charset="-122"/>
                <a:ea typeface="宋体" pitchFamily="65" charset="-122"/>
              </a:rPr>
              <a:t>从木心和沈从文入手,指出勇敢担责不仅能解脱,更能让他人豁达,烂漫心花。以顾城始,以顾</a:t>
            </a:r>
            <a:r>
              <a:rPr dirty="0"/>
              <a:t/>
            </a:r>
            <a:br>
              <a:rPr dirty="0"/>
            </a:br>
            <a:r>
              <a:rPr lang="zh-CN" altLang="en-US" sz="1530" kern="0" dirty="0" smtClean="0">
                <a:solidFill>
                  <a:srgbClr val="000000"/>
                </a:solidFill>
                <a:latin typeface="Times New Roman" pitchFamily="65" charset="-122"/>
                <a:ea typeface="宋体" pitchFamily="65" charset="-122"/>
              </a:rPr>
              <a:t>城终,首尾呼应,指出我们该有的态度,结构严谨。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0608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7.(2016</a:t>
            </a:r>
            <a:r>
              <a:rPr lang="zh-CN" altLang="en-US" sz="1530" kern="0" dirty="0" smtClean="0">
                <a:solidFill>
                  <a:srgbClr val="000000"/>
                </a:solidFill>
                <a:latin typeface="Times New Roman" pitchFamily="65" charset="-122"/>
                <a:ea typeface="宋体" pitchFamily="65" charset="-122"/>
              </a:rPr>
              <a:t>苏锡常镇四市三模</a:t>
            </a:r>
            <a:r>
              <a:rPr lang="en-US" altLang="zh-CN" sz="1530" kern="0" dirty="0" smtClean="0">
                <a:solidFill>
                  <a:srgbClr val="000000"/>
                </a:solidFill>
                <a:latin typeface="Times New Roman" pitchFamily="65" charset="-122"/>
                <a:ea typeface="宋体" pitchFamily="65" charset="-122"/>
              </a:rPr>
              <a:t>,19)</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一个孩子每天往前走,他看见的是什么,那么它就会成为他的一部分。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这是一则强调成长环境对孩子的重要性的材料,采用了文学化的表达手段。</a:t>
            </a:r>
            <a:r>
              <a:rPr dirty="0"/>
              <a:t/>
            </a:r>
            <a:br>
              <a:rPr dirty="0"/>
            </a:br>
            <a:r>
              <a:rPr lang="zh-CN" altLang="en-US" sz="1530" kern="0" dirty="0" smtClean="0">
                <a:solidFill>
                  <a:srgbClr val="000000"/>
                </a:solidFill>
                <a:latin typeface="Times New Roman" pitchFamily="65" charset="-122"/>
                <a:ea typeface="宋体" pitchFamily="65" charset="-122"/>
              </a:rPr>
              <a:t>“一个孩子每天往前走”,“孩子”的设定很重要,因为一般来说孩子是单纯的,具有可塑性,</a:t>
            </a:r>
            <a:r>
              <a:rPr dirty="0"/>
              <a:t/>
            </a:r>
            <a:br>
              <a:rPr dirty="0"/>
            </a:br>
            <a:r>
              <a:rPr lang="zh-CN" altLang="en-US" sz="1530" kern="0" dirty="0" smtClean="0">
                <a:solidFill>
                  <a:srgbClr val="000000"/>
                </a:solidFill>
                <a:latin typeface="Times New Roman" pitchFamily="65" charset="-122"/>
                <a:ea typeface="宋体" pitchFamily="65" charset="-122"/>
              </a:rPr>
              <a:t>“每天往前走”则是对儿童的品行、精神、人格等不断成长的形象化表述;“他看见的是什</a:t>
            </a:r>
            <a:r>
              <a:rPr dirty="0"/>
              <a:t/>
            </a:r>
            <a:br>
              <a:rPr dirty="0"/>
            </a:br>
            <a:r>
              <a:rPr lang="zh-CN" altLang="en-US" sz="1530" kern="0" dirty="0" smtClean="0">
                <a:solidFill>
                  <a:srgbClr val="000000"/>
                </a:solidFill>
                <a:latin typeface="Times New Roman" pitchFamily="65" charset="-122"/>
                <a:ea typeface="宋体" pitchFamily="65" charset="-122"/>
              </a:rPr>
              <a:t>么”意在表达儿童在成长过程中遇到的东西,应侧重指外在的因素,而不是儿童的主观感受;</a:t>
            </a:r>
            <a:r>
              <a:rPr dirty="0"/>
              <a:t/>
            </a:r>
            <a:br>
              <a:rPr dirty="0"/>
            </a:br>
            <a:r>
              <a:rPr lang="zh-CN" altLang="en-US" sz="1530" kern="0" dirty="0" smtClean="0">
                <a:solidFill>
                  <a:srgbClr val="000000"/>
                </a:solidFill>
                <a:latin typeface="Times New Roman" pitchFamily="65" charset="-122"/>
                <a:ea typeface="宋体" pitchFamily="65" charset="-122"/>
              </a:rPr>
              <a:t>“那么它就会成为他的一部分”强调儿童的那些遭遇会影响他们的性格、生活习惯、精神</a:t>
            </a:r>
            <a:r>
              <a:rPr dirty="0"/>
              <a:t/>
            </a:r>
            <a:br>
              <a:rPr dirty="0"/>
            </a:br>
            <a:r>
              <a:rPr lang="zh-CN" altLang="en-US" sz="1530" kern="0" dirty="0" smtClean="0">
                <a:solidFill>
                  <a:srgbClr val="000000"/>
                </a:solidFill>
                <a:latin typeface="Times New Roman" pitchFamily="65" charset="-122"/>
                <a:ea typeface="宋体" pitchFamily="65" charset="-122"/>
              </a:rPr>
              <a:t>气质、道德修养、文化品格等,会成为儿童生命的重要组成部分。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要整体把握材料,不能分割理解。这则材料强调的是环境对孩子成长、发展的重要性,什么样</a:t>
            </a:r>
            <a:r>
              <a:rPr dirty="0"/>
              <a:t/>
            </a:r>
            <a:br>
              <a:rPr dirty="0"/>
            </a:br>
            <a:r>
              <a:rPr lang="zh-CN" altLang="en-US" sz="1530" kern="0" dirty="0" smtClean="0">
                <a:solidFill>
                  <a:srgbClr val="000000"/>
                </a:solidFill>
                <a:latin typeface="Times New Roman" pitchFamily="65" charset="-122"/>
                <a:ea typeface="宋体" pitchFamily="65" charset="-122"/>
              </a:rPr>
              <a:t>的成长环境就会成就什么样的个体与整体。这个“环境”可大可小,大到社会,小到家庭。总</a:t>
            </a:r>
            <a:r>
              <a:rPr dirty="0"/>
              <a:t/>
            </a:r>
            <a:br>
              <a:rPr dirty="0"/>
            </a:br>
            <a:r>
              <a:rPr lang="zh-CN" altLang="en-US" sz="1530" kern="0" dirty="0" smtClean="0">
                <a:solidFill>
                  <a:srgbClr val="000000"/>
                </a:solidFill>
                <a:latin typeface="Times New Roman" pitchFamily="65" charset="-122"/>
                <a:ea typeface="宋体" pitchFamily="65" charset="-122"/>
              </a:rPr>
              <a:t>之,所有与孩子成长相关的外在因素都可视为“成长环境”。当然,这种影响是复杂的,它在个</a:t>
            </a:r>
            <a:r>
              <a:rPr dirty="0"/>
              <a:t/>
            </a:r>
            <a:br>
              <a:rPr dirty="0"/>
            </a:br>
            <a:r>
              <a:rPr lang="zh-CN" altLang="en-US" sz="1530" kern="0" dirty="0" smtClean="0">
                <a:solidFill>
                  <a:srgbClr val="000000"/>
                </a:solidFill>
                <a:latin typeface="Times New Roman" pitchFamily="65" charset="-122"/>
                <a:ea typeface="宋体" pitchFamily="65" charset="-122"/>
              </a:rPr>
              <a:t>体身上内化的过程以及个体在内化后折射出的东西也往往是复杂的;不能简单地认为不好的</a:t>
            </a:r>
            <a:r>
              <a:rPr dirty="0"/>
              <a:t/>
            </a:r>
            <a:br>
              <a:rPr dirty="0"/>
            </a:br>
            <a:r>
              <a:rPr lang="zh-CN" altLang="en-US" sz="1530" kern="0" dirty="0" smtClean="0">
                <a:solidFill>
                  <a:srgbClr val="000000"/>
                </a:solidFill>
                <a:latin typeface="Times New Roman" pitchFamily="65" charset="-122"/>
                <a:ea typeface="宋体" pitchFamily="65" charset="-122"/>
              </a:rPr>
              <a:t>环境必定产生恶劣的影响。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这则材料的站位(立场)是成人而不是孩子,可以说是成年人给成年人的一个提醒。因此,核心</a:t>
            </a:r>
            <a:r>
              <a:rPr dirty="0"/>
              <a:t/>
            </a:r>
            <a:br>
              <a:rPr dirty="0"/>
            </a:br>
            <a:r>
              <a:rPr lang="zh-CN" altLang="en-US" sz="1530" kern="0" dirty="0" smtClean="0">
                <a:solidFill>
                  <a:srgbClr val="000000"/>
                </a:solidFill>
                <a:latin typeface="Times New Roman" pitchFamily="65" charset="-122"/>
                <a:ea typeface="宋体" pitchFamily="65" charset="-122"/>
              </a:rPr>
              <a:t>立意不能论述“为什么‘看见的’东西会成为孩子的‘一部分’”,而应论述因为“‘看见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的’东西会成为孩子的‘一部分’,所以该怎么办”。而怎么去做的主体,显然不是孩子,因为</a:t>
            </a:r>
            <a:r>
              <a:rPr dirty="0"/>
              <a:t/>
            </a:r>
            <a:br>
              <a:rPr dirty="0"/>
            </a:br>
            <a:r>
              <a:rPr lang="zh-CN" altLang="en-US" sz="1530" kern="0" dirty="0" smtClean="0">
                <a:solidFill>
                  <a:srgbClr val="000000"/>
                </a:solidFill>
                <a:latin typeface="Times New Roman" pitchFamily="65" charset="-122"/>
                <a:ea typeface="宋体" pitchFamily="65" charset="-122"/>
              </a:rPr>
              <a:t>孩子是被动的一方,这个环境不是由他主动选择得来的,这就暗含对为儿童提供成长环境的人</a:t>
            </a:r>
            <a:r>
              <a:rPr dirty="0"/>
              <a:t/>
            </a:r>
            <a:br>
              <a:rPr dirty="0"/>
            </a:br>
            <a:r>
              <a:rPr lang="zh-CN" altLang="en-US" sz="1530" kern="0" dirty="0" smtClean="0">
                <a:solidFill>
                  <a:srgbClr val="000000"/>
                </a:solidFill>
                <a:latin typeface="Times New Roman" pitchFamily="65" charset="-122"/>
                <a:ea typeface="宋体" pitchFamily="65" charset="-122"/>
              </a:rPr>
              <a:t>的责任考量,有对社会、媒体、学校、家庭等提供环境者的责任与道德要求。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学生较多选择以下三个立意方向:一是教育者和社会认知到的环境对孩子成长的重要性,落笔</a:t>
            </a:r>
            <a:r>
              <a:rPr dirty="0"/>
              <a:t/>
            </a:r>
            <a:br>
              <a:rPr dirty="0"/>
            </a:br>
            <a:r>
              <a:rPr lang="zh-CN" altLang="en-US" sz="1530" kern="0" dirty="0" smtClean="0">
                <a:solidFill>
                  <a:srgbClr val="000000"/>
                </a:solidFill>
                <a:latin typeface="Times New Roman" pitchFamily="65" charset="-122"/>
                <a:ea typeface="宋体" pitchFamily="65" charset="-122"/>
              </a:rPr>
              <a:t>在儿童成长环境的提供者的道德和责任上,切合题意,而且抓住了核心立意;二是分析环境为什</a:t>
            </a:r>
            <a:r>
              <a:rPr dirty="0"/>
              <a:t/>
            </a:r>
            <a:br>
              <a:rPr dirty="0"/>
            </a:br>
            <a:r>
              <a:rPr lang="zh-CN" altLang="en-US" sz="1530" kern="0" dirty="0" smtClean="0">
                <a:solidFill>
                  <a:srgbClr val="000000"/>
                </a:solidFill>
                <a:latin typeface="Times New Roman" pitchFamily="65" charset="-122"/>
                <a:ea typeface="宋体" pitchFamily="65" charset="-122"/>
              </a:rPr>
              <a:t>么会影响孩子的成长,切合题意,但不能说是核心立意,如果分析透彻,最高可以进入二类卷;三</a:t>
            </a:r>
            <a:r>
              <a:rPr dirty="0"/>
              <a:t/>
            </a:r>
            <a:br>
              <a:rPr dirty="0"/>
            </a:br>
            <a:r>
              <a:rPr lang="zh-CN" altLang="en-US" sz="1530" kern="0" dirty="0" smtClean="0">
                <a:solidFill>
                  <a:srgbClr val="000000"/>
                </a:solidFill>
                <a:latin typeface="Times New Roman" pitchFamily="65" charset="-122"/>
                <a:ea typeface="宋体" pitchFamily="65" charset="-122"/>
              </a:rPr>
              <a:t>是站在成长者(孩童或学生)的视角和立场,谈如何对待外在环境,比如强调独立思考,明辨是非,</a:t>
            </a:r>
            <a:r>
              <a:rPr dirty="0"/>
              <a:t/>
            </a:r>
            <a:br>
              <a:rPr dirty="0"/>
            </a:br>
            <a:r>
              <a:rPr lang="zh-CN" altLang="en-US" sz="1530" kern="0" dirty="0" smtClean="0">
                <a:solidFill>
                  <a:srgbClr val="000000"/>
                </a:solidFill>
                <a:latin typeface="Times New Roman" pitchFamily="65" charset="-122"/>
                <a:ea typeface="宋体" pitchFamily="65" charset="-122"/>
              </a:rPr>
              <a:t>不随波逐流之类,只能算是基本切题,写得好也只能进入三类卷。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具体写作上,可记叙可议论。说古论今,就今论今;可以从自身、他人、个体、整体上说家庭环</a:t>
            </a:r>
            <a:r>
              <a:rPr dirty="0"/>
              <a:t/>
            </a:r>
            <a:br>
              <a:rPr dirty="0"/>
            </a:br>
            <a:r>
              <a:rPr lang="zh-CN" altLang="en-US" sz="1530" kern="0" dirty="0" smtClean="0">
                <a:solidFill>
                  <a:srgbClr val="000000"/>
                </a:solidFill>
                <a:latin typeface="Times New Roman" pitchFamily="65" charset="-122"/>
                <a:ea typeface="宋体" pitchFamily="65" charset="-122"/>
              </a:rPr>
              <a:t>境、学校环境、社会环境对一个人的影响;还可以叙述一个人的成长点滴,让人从中看到环境</a:t>
            </a:r>
            <a:r>
              <a:rPr dirty="0"/>
              <a:t/>
            </a:r>
            <a:br>
              <a:rPr dirty="0"/>
            </a:br>
            <a:r>
              <a:rPr lang="zh-CN" altLang="en-US" sz="1530" kern="0" dirty="0" smtClean="0">
                <a:solidFill>
                  <a:srgbClr val="000000"/>
                </a:solidFill>
                <a:latin typeface="Times New Roman" pitchFamily="65" charset="-122"/>
                <a:ea typeface="宋体" pitchFamily="65" charset="-122"/>
              </a:rPr>
              <a:t>的重要性。总之,考生要表达的应该是外在环境对孩子成长的影响。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奶奶的魔力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弟弟是奶奶一手带大的,自从断奶后弟弟就一直被留在奶奶家。姑姑对于弟弟的教育一直是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听从奶奶的意见。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奶奶虽说是个保守的农家妇女,对于子女的教育却也有几分见解,她从不夸夸其谈,但我们始终</a:t>
            </a:r>
            <a:r>
              <a:rPr dirty="0"/>
              <a:t/>
            </a:r>
            <a:br>
              <a:rPr dirty="0"/>
            </a:br>
            <a:r>
              <a:rPr lang="zh-CN" altLang="en-US" sz="1530" kern="0" dirty="0" smtClean="0">
                <a:solidFill>
                  <a:srgbClr val="000000"/>
                </a:solidFill>
                <a:latin typeface="Times New Roman" pitchFamily="65" charset="-122"/>
                <a:ea typeface="宋体" pitchFamily="65" charset="-122"/>
              </a:rPr>
              <a:t>看在眼里,记在心里。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后院的菜地藏着奶奶的大智慧哩。春种秋收,当然烈日炎炎的夏天也不例外。一顶草帽,外加</a:t>
            </a:r>
            <a:r>
              <a:rPr dirty="0"/>
              <a:t/>
            </a:r>
            <a:br>
              <a:rPr dirty="0"/>
            </a:br>
            <a:r>
              <a:rPr lang="zh-CN" altLang="en-US" sz="1530" kern="0" dirty="0" smtClean="0">
                <a:solidFill>
                  <a:srgbClr val="000000"/>
                </a:solidFill>
                <a:latin typeface="Times New Roman" pitchFamily="65" charset="-122"/>
                <a:ea typeface="宋体" pitchFamily="65" charset="-122"/>
              </a:rPr>
              <a:t>弟弟头上的一顶遮阳帽。奶奶在地里忙活,一年四季都能把土地翻出新意,不仅有时蔬,还有供</a:t>
            </a:r>
            <a:r>
              <a:rPr dirty="0"/>
              <a:t/>
            </a:r>
            <a:br>
              <a:rPr dirty="0"/>
            </a:br>
            <a:r>
              <a:rPr lang="zh-CN" altLang="en-US" sz="1530" kern="0" dirty="0" smtClean="0">
                <a:solidFill>
                  <a:srgbClr val="000000"/>
                </a:solidFill>
                <a:latin typeface="Times New Roman" pitchFamily="65" charset="-122"/>
                <a:ea typeface="宋体" pitchFamily="65" charset="-122"/>
              </a:rPr>
              <a:t>孩子们享受的葡萄、小番茄等可口蔬果。从地里采摘出来,还微微带有泥土的香气,就近河塘</a:t>
            </a:r>
            <a:r>
              <a:rPr dirty="0"/>
              <a:t/>
            </a:r>
            <a:br>
              <a:rPr dirty="0"/>
            </a:br>
            <a:r>
              <a:rPr lang="zh-CN" altLang="en-US" sz="1530" kern="0" dirty="0" smtClean="0">
                <a:solidFill>
                  <a:srgbClr val="000000"/>
                </a:solidFill>
                <a:latin typeface="Times New Roman" pitchFamily="65" charset="-122"/>
                <a:ea typeface="宋体" pitchFamily="65" charset="-122"/>
              </a:rPr>
              <a:t>里洗净,一咬,汁水便在嘴里四溢开来,成为炎炎烈日下的一抹清凉。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弟弟则坐在田埂边看着,偶尔用泥巴筑起土墙,给小昆虫们安家。偶尔望望地里挥汗如雨的奶</a:t>
            </a:r>
            <a:r>
              <a:rPr dirty="0"/>
              <a:t/>
            </a:r>
            <a:br>
              <a:rPr dirty="0"/>
            </a:br>
            <a:r>
              <a:rPr lang="zh-CN" altLang="en-US" sz="1530" kern="0" dirty="0" smtClean="0">
                <a:solidFill>
                  <a:srgbClr val="000000"/>
                </a:solidFill>
                <a:latin typeface="Times New Roman" pitchFamily="65" charset="-122"/>
                <a:ea typeface="宋体" pitchFamily="65" charset="-122"/>
              </a:rPr>
              <a:t>奶,塞一个水果在奶奶嘴里,嬉笑着又跑开了。烈日将弟弟幼嫩的皮肤晒得黝黑,姑姑从未怪过</a:t>
            </a:r>
            <a:r>
              <a:rPr dirty="0"/>
              <a:t/>
            </a:r>
            <a:br>
              <a:rPr dirty="0"/>
            </a:br>
            <a:r>
              <a:rPr lang="zh-CN" altLang="en-US" sz="1530" kern="0" dirty="0" smtClean="0">
                <a:solidFill>
                  <a:srgbClr val="000000"/>
                </a:solidFill>
                <a:latin typeface="Times New Roman" pitchFamily="65" charset="-122"/>
                <a:ea typeface="宋体" pitchFamily="65" charset="-122"/>
              </a:rPr>
              <a:t>奶奶没有精心照料,却依旧打趣说:“黑点好,健康!”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奶奶家里始终整洁,虽不能说一尘不染,但用整洁二字形容真不为过,不像其他有小孩的家里,</a:t>
            </a:r>
            <a:r>
              <a:rPr dirty="0"/>
              <a:t/>
            </a:r>
            <a:br>
              <a:rPr dirty="0"/>
            </a:br>
            <a:r>
              <a:rPr lang="zh-CN" altLang="en-US" sz="1530" kern="0" dirty="0" smtClean="0">
                <a:solidFill>
                  <a:srgbClr val="000000"/>
                </a:solidFill>
                <a:latin typeface="Times New Roman" pitchFamily="65" charset="-122"/>
                <a:ea typeface="宋体" pitchFamily="65" charset="-122"/>
              </a:rPr>
              <a:t>玩具满地,真怕踩一脚下去会有哪个怪异的玩具发出莫名的响声。反而是弟弟总能收好他所</a:t>
            </a:r>
            <a:r>
              <a:rPr dirty="0"/>
              <a:t/>
            </a:r>
            <a:br>
              <a:rPr dirty="0"/>
            </a:br>
            <a:r>
              <a:rPr lang="zh-CN" altLang="en-US" sz="1530" kern="0" dirty="0" smtClean="0">
                <a:solidFill>
                  <a:srgbClr val="000000"/>
                </a:solidFill>
                <a:latin typeface="Times New Roman" pitchFamily="65" charset="-122"/>
                <a:ea typeface="宋体" pitchFamily="65" charset="-122"/>
              </a:rPr>
              <a:t>有的玩具,这仿佛是奶奶为他施的魔法。拥有这神奇的魔力,他便可以做好所有的事。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奶奶的勤俭众所周知。全家上上下下八九口人的毛衣都是奶奶织的,我的也不例外。奶奶织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908021"/>
            <a:chOff x="539750" y="1080000"/>
            <a:chExt cx="8127250" cy="4908021"/>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的毛衣用的不是上等的毛线,但针脚细密,无比柔软。在最明亮的灯光下也很少能找出瑕疵,穿</a:t>
              </a:r>
              <a:r>
                <a:rPr dirty="0"/>
                <a:t/>
              </a:r>
              <a:br>
                <a:rPr dirty="0"/>
              </a:br>
              <a:r>
                <a:rPr lang="zh-CN" altLang="en-US" sz="1530" kern="0" dirty="0" smtClean="0">
                  <a:solidFill>
                    <a:srgbClr val="000000"/>
                  </a:solidFill>
                  <a:latin typeface="Times New Roman" pitchFamily="65" charset="-122"/>
                  <a:ea typeface="宋体" pitchFamily="65" charset="-122"/>
                </a:rPr>
                <a:t>在身上的舒适感更别提了,婴儿的肌肤也不会有刺激。特别是衣服全部用井水清洗,完全不用</a:t>
              </a:r>
              <a:r>
                <a:rPr dirty="0"/>
                <a:t/>
              </a:r>
              <a:br>
                <a:rPr dirty="0"/>
              </a:br>
              <a:r>
                <a:rPr lang="zh-CN" altLang="en-US" sz="1530" kern="0" dirty="0" smtClean="0">
                  <a:solidFill>
                    <a:srgbClr val="000000"/>
                  </a:solidFill>
                  <a:latin typeface="Times New Roman" pitchFamily="65" charset="-122"/>
                  <a:ea typeface="宋体" pitchFamily="65" charset="-122"/>
                </a:rPr>
                <a:t>担心有漂白粉的伤害。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弟弟就这么一天天长大,奶奶就这么一天天老去。但奶奶的品质在他身上越发耀眼。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偶然一次机会去姑姑家,弟弟的房间给了我深刻的印象。床单平整,被子方正,作为一个女孩子</a:t>
              </a:r>
              <a:r>
                <a:rPr dirty="0"/>
                <a:t/>
              </a:r>
              <a:br>
                <a:rPr dirty="0"/>
              </a:br>
              <a:r>
                <a:rPr lang="zh-CN" altLang="en-US" sz="1530" kern="0" dirty="0" smtClean="0">
                  <a:solidFill>
                    <a:srgbClr val="000000"/>
                  </a:solidFill>
                  <a:latin typeface="Times New Roman" pitchFamily="65" charset="-122"/>
                  <a:ea typeface="宋体" pitchFamily="65" charset="-122"/>
                </a:rPr>
                <a:t>的我都有些自愧不如。十七岁的弟弟并未像其他青少年一样沉迷于网络,就连眼镜都没有戴。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弟弟仿佛被奶奶施加了魔法般,无须奶奶过多的言语,便成了一个我认为美好的存在。看来姑</a:t>
              </a:r>
              <a:r>
                <a:rPr dirty="0"/>
                <a:t/>
              </a:r>
              <a:br>
                <a:rPr dirty="0"/>
              </a:br>
              <a:r>
                <a:rPr lang="zh-CN" altLang="en-US" sz="1530" kern="0" dirty="0" smtClean="0">
                  <a:solidFill>
                    <a:srgbClr val="000000"/>
                  </a:solidFill>
                  <a:latin typeface="Times New Roman" pitchFamily="65" charset="-122"/>
                  <a:ea typeface="宋体" pitchFamily="65" charset="-122"/>
                </a:rPr>
                <a:t>姑的选择,确实是明智的啊!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本文紧扣材料“环境对孩子的影响”这一核心内容来立意,凸显了奶奶的魔力来自</a:t>
              </a:r>
              <a:r>
                <a:rPr dirty="0"/>
                <a:t/>
              </a:r>
              <a:br>
                <a:rPr dirty="0"/>
              </a:br>
              <a:r>
                <a:rPr lang="zh-CN" altLang="en-US" sz="1530" kern="0" dirty="0" smtClean="0">
                  <a:solidFill>
                    <a:srgbClr val="000000"/>
                  </a:solidFill>
                  <a:latin typeface="Times New Roman" pitchFamily="65" charset="-122"/>
                  <a:ea typeface="宋体" pitchFamily="65" charset="-122"/>
                </a:rPr>
                <a:t>奶奶自身的品德,并在弟弟身上得到彰显与传承这一主题。小作者用正面与侧面相结合的手</a:t>
              </a:r>
              <a:r>
                <a:rPr dirty="0"/>
                <a:t/>
              </a:r>
              <a:br>
                <a:rPr dirty="0"/>
              </a:br>
              <a:r>
                <a:rPr lang="zh-CN" altLang="en-US" sz="1530" kern="0" dirty="0" smtClean="0">
                  <a:solidFill>
                    <a:srgbClr val="000000"/>
                  </a:solidFill>
                  <a:latin typeface="Times New Roman" pitchFamily="65" charset="-122"/>
                  <a:ea typeface="宋体" pitchFamily="65" charset="-122"/>
                </a:rPr>
                <a:t>法,来塑造奶奶的形象,如正面描写奶奶在菜地忙活,为家人织毛衣,从生活小事来表现奶奶的</a:t>
              </a:r>
              <a:r>
                <a:rPr dirty="0"/>
                <a:t/>
              </a:r>
              <a:br>
                <a:rPr dirty="0"/>
              </a:br>
              <a:r>
                <a:rPr lang="zh-CN" altLang="en-US" sz="1530" kern="0" dirty="0" smtClean="0">
                  <a:solidFill>
                    <a:srgbClr val="000000"/>
                  </a:solidFill>
                  <a:latin typeface="Times New Roman" pitchFamily="65" charset="-122"/>
                  <a:ea typeface="宋体" pitchFamily="65" charset="-122"/>
                </a:rPr>
                <a:t>勤劳以及关心他人的美好品质。以姑姑对由奶奶教育弟弟以及弟弟“总能收好他所有的玩</a:t>
              </a:r>
              <a:r>
                <a:rPr dirty="0"/>
                <a:t/>
              </a:r>
              <a:br>
                <a:rPr dirty="0"/>
              </a:br>
              <a:r>
                <a:rPr lang="zh-CN" altLang="en-US" sz="1530" kern="0" dirty="0" smtClean="0">
                  <a:solidFill>
                    <a:srgbClr val="000000"/>
                  </a:solidFill>
                  <a:latin typeface="Times New Roman" pitchFamily="65" charset="-122"/>
                  <a:ea typeface="宋体" pitchFamily="65" charset="-122"/>
                </a:rPr>
                <a:t>具”等,侧面烘托奶奶对弟弟的正面影响。总之,本文立意准确,表达流畅。而正侧结合,从不</a:t>
              </a:r>
              <a:endParaRPr lang="zh-CN" altLang="en-US" dirty="0"/>
            </a:p>
          </p:txBody>
        </p:sp>
        <p:sp>
          <p:nvSpPr>
            <p:cNvPr id="3" name="TextBox 2"/>
            <p:cNvSpPr txBox="1"/>
            <p:nvPr/>
          </p:nvSpPr>
          <p:spPr>
            <a:xfrm>
              <a:off x="539750" y="563484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同角度写出奶奶的魔力,更是本文的一大亮点。</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111144"/>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1.(2018泰州联考,20)根据以下材料写一篇不少于800字的文章,角度自选,立意自定,题目自拟,</a:t>
            </a:r>
            <a:r>
              <a:rPr dirty="0"/>
              <a:t/>
            </a:r>
            <a:br>
              <a:rPr dirty="0"/>
            </a:br>
            <a:r>
              <a:rPr lang="zh-CN" altLang="en-US" sz="1530" kern="0" dirty="0" smtClean="0">
                <a:solidFill>
                  <a:srgbClr val="000000"/>
                </a:solidFill>
                <a:latin typeface="Times New Roman" pitchFamily="65" charset="-122"/>
                <a:ea typeface="宋体" pitchFamily="65" charset="-122"/>
              </a:rPr>
              <a:t>诗歌除外,文体自选。(70分)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灯再亮,光照也有边缘,甚至还有照不到的地方;但有些时候,灯光不是用来照亮的,而是用来引</a:t>
            </a:r>
            <a:r>
              <a:rPr dirty="0"/>
              <a:t/>
            </a:r>
            <a:br>
              <a:rPr dirty="0"/>
            </a:br>
            <a:r>
              <a:rPr lang="zh-CN" altLang="en-US" sz="1530" kern="0" dirty="0" smtClean="0">
                <a:solidFill>
                  <a:srgbClr val="000000"/>
                </a:solidFill>
                <a:latin typeface="Times New Roman" pitchFamily="65" charset="-122"/>
                <a:ea typeface="宋体" pitchFamily="65" charset="-122"/>
              </a:rPr>
              <a:t>路的。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这则材料属于具象的隐喻性材料,我们在审读过程中一般是先整体感知,读懂材</a:t>
            </a:r>
            <a:r>
              <a:rPr dirty="0"/>
              <a:t/>
            </a:r>
            <a:br>
              <a:rPr dirty="0"/>
            </a:br>
            <a:r>
              <a:rPr lang="zh-CN" altLang="en-US" sz="1530" kern="0" dirty="0" smtClean="0">
                <a:solidFill>
                  <a:srgbClr val="000000"/>
                </a:solidFill>
                <a:latin typeface="Times New Roman" pitchFamily="65" charset="-122"/>
                <a:ea typeface="宋体" pitchFamily="65" charset="-122"/>
              </a:rPr>
              <a:t>料,把握材料中心。很显然这是以“灯”为话题的一则材料,前半句讲述的是“灯”的基本属</a:t>
            </a:r>
            <a:r>
              <a:rPr dirty="0"/>
              <a:t/>
            </a:r>
            <a:br>
              <a:rPr dirty="0"/>
            </a:br>
            <a:r>
              <a:rPr lang="zh-CN" altLang="en-US" sz="1530" kern="0" dirty="0" smtClean="0">
                <a:solidFill>
                  <a:srgbClr val="000000"/>
                </a:solidFill>
                <a:latin typeface="Times New Roman" pitchFamily="65" charset="-122"/>
                <a:ea typeface="宋体" pitchFamily="65" charset="-122"/>
              </a:rPr>
              <a:t>性,即能“发光”但“有边缘”,哪怕是“再亮”的“灯”“也有边缘”“甚至还有照不到的</a:t>
            </a:r>
            <a:r>
              <a:rPr dirty="0"/>
              <a:t/>
            </a:r>
            <a:br>
              <a:rPr dirty="0"/>
            </a:br>
            <a:r>
              <a:rPr lang="zh-CN" altLang="en-US" sz="1530" kern="0" dirty="0" smtClean="0">
                <a:solidFill>
                  <a:srgbClr val="000000"/>
                </a:solidFill>
                <a:latin typeface="Times New Roman" pitchFamily="65" charset="-122"/>
                <a:ea typeface="宋体" pitchFamily="65" charset="-122"/>
              </a:rPr>
              <a:t>地方”,由此可立意为“任何事物都有不足和局限性”“没有超人,个人能力是有限的”“我</a:t>
            </a:r>
            <a:r>
              <a:rPr dirty="0"/>
              <a:t/>
            </a:r>
            <a:br>
              <a:rPr dirty="0"/>
            </a:br>
            <a:r>
              <a:rPr lang="zh-CN" altLang="en-US" sz="1530" kern="0" dirty="0" smtClean="0">
                <a:solidFill>
                  <a:srgbClr val="000000"/>
                </a:solidFill>
                <a:latin typeface="Times New Roman" pitchFamily="65" charset="-122"/>
                <a:ea typeface="宋体" pitchFamily="65" charset="-122"/>
              </a:rPr>
              <a:t>们要清醒地认识到自己的能力”“不能盲目自大”等。后半部分是一个转折,很显然是命题</a:t>
            </a:r>
            <a:r>
              <a:rPr dirty="0"/>
              <a:t/>
            </a:r>
            <a:br>
              <a:rPr dirty="0"/>
            </a:br>
            <a:r>
              <a:rPr lang="zh-CN" altLang="en-US" sz="1530" kern="0" dirty="0" smtClean="0">
                <a:solidFill>
                  <a:srgbClr val="000000"/>
                </a:solidFill>
                <a:latin typeface="Times New Roman" pitchFamily="65" charset="-122"/>
                <a:ea typeface="宋体" pitchFamily="65" charset="-122"/>
              </a:rPr>
              <a:t>者的意图是强调后者,即灯光有时候是用来“引路”的,即精神层面的,但要注意的是“有时</a:t>
            </a:r>
            <a:r>
              <a:rPr dirty="0"/>
              <a:t/>
            </a:r>
            <a:br>
              <a:rPr dirty="0"/>
            </a:br>
            <a:r>
              <a:rPr lang="zh-CN" altLang="en-US" sz="1530" kern="0" dirty="0" smtClean="0">
                <a:solidFill>
                  <a:srgbClr val="000000"/>
                </a:solidFill>
                <a:latin typeface="Times New Roman" pitchFamily="65" charset="-122"/>
                <a:ea typeface="宋体" pitchFamily="65" charset="-122"/>
              </a:rPr>
              <a:t>候”,“有时候”是什么时候?很显然就是前半句中说的“灯光的缺陷”,即处在光照“边</a:t>
            </a:r>
            <a:r>
              <a:rPr dirty="0"/>
              <a:t/>
            </a:r>
            <a:br>
              <a:rPr dirty="0"/>
            </a:br>
            <a:r>
              <a:rPr lang="zh-CN" altLang="en-US" sz="1530" kern="0" dirty="0" smtClean="0">
                <a:solidFill>
                  <a:srgbClr val="000000"/>
                </a:solidFill>
                <a:latin typeface="Times New Roman" pitchFamily="65" charset="-122"/>
                <a:ea typeface="宋体" pitchFamily="65" charset="-122"/>
              </a:rPr>
              <a:t>缘”或者“照不到的地方”的时候。其次,对具象隐喻性材料,我们可以采取“由实及虚;由物</a:t>
            </a:r>
            <a:endParaRPr lang="zh-CN" altLang="en-US" dirty="0"/>
          </a:p>
        </p:txBody>
      </p:sp>
      <p:sp>
        <p:nvSpPr>
          <p:cNvPr id="3" name="TextBox 11"/>
          <p:cNvSpPr txBox="1"/>
          <p:nvPr/>
        </p:nvSpPr>
        <p:spPr>
          <a:xfrm>
            <a:off x="3404672" y="1205691"/>
            <a:ext cx="2364751"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每题建议用时40分钟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到人;由事及理”的方法,“灯”发光、照亮、有光照边缘甚至有照不到的地方,是它的基本属</a:t>
            </a:r>
            <a:r>
              <a:t/>
            </a:r>
            <a:br/>
            <a:r>
              <a:rPr lang="zh-CN" altLang="en-US" sz="1530" kern="0" dirty="0" smtClean="0">
                <a:solidFill>
                  <a:srgbClr val="000000"/>
                </a:solidFill>
                <a:latin typeface="Times New Roman" pitchFamily="65" charset="-122"/>
                <a:ea typeface="宋体" pitchFamily="65" charset="-122"/>
              </a:rPr>
              <a:t>性,是物质层面的,在此基础上,“灯”还有精神层面的东西,即引路。由此把具象的“灯”联</a:t>
            </a:r>
            <a:r>
              <a:t/>
            </a:r>
            <a:br/>
            <a:r>
              <a:rPr lang="zh-CN" altLang="en-US" sz="1530" kern="0" dirty="0" smtClean="0">
                <a:solidFill>
                  <a:srgbClr val="000000"/>
                </a:solidFill>
                <a:latin typeface="Times New Roman" pitchFamily="65" charset="-122"/>
                <a:ea typeface="宋体" pitchFamily="65" charset="-122"/>
              </a:rPr>
              <a:t>系到抽象的“鼓励、关爱、信念、信仰”等方面的东西,联系到某个具体的人,比如“亲人、</a:t>
            </a:r>
            <a:r>
              <a:t/>
            </a:r>
            <a:br/>
            <a:r>
              <a:rPr lang="zh-CN" altLang="en-US" sz="1530" kern="0" dirty="0" smtClean="0">
                <a:solidFill>
                  <a:srgbClr val="000000"/>
                </a:solidFill>
                <a:latin typeface="Times New Roman" pitchFamily="65" charset="-122"/>
                <a:ea typeface="宋体" pitchFamily="65" charset="-122"/>
              </a:rPr>
              <a:t>老师、朋友”等,联系到“思想、理论的指引”等。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　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天不生仲尼,万古如长夜。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仲尼,唯《春秋》乎,如一盏明灯于风雨之中引领我们走向精神的殿堂,黎明的拂晓。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灯光引路,初绽火光。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百家争鸣,如此波澜壮阔之景,儒释道以及阴阳,五行各有千秋。只有一支“红杏出墙”来,</a:t>
            </a:r>
            <a:r>
              <a:t/>
            </a:r>
            <a:br/>
            <a:r>
              <a:rPr lang="zh-CN" altLang="en-US" sz="1530" kern="0" dirty="0" smtClean="0">
                <a:solidFill>
                  <a:srgbClr val="000000"/>
                </a:solidFill>
                <a:latin typeface="Times New Roman" pitchFamily="65" charset="-122"/>
                <a:ea typeface="宋体" pitchFamily="65" charset="-122"/>
              </a:rPr>
              <a:t>“仁”“礼”深入人心。“好学近乎知,力行近乎仁,知耻近乎勇”的千古佳句如一盏明灯,点</a:t>
            </a:r>
            <a:r>
              <a:t/>
            </a:r>
            <a:br/>
            <a:r>
              <a:rPr lang="zh-CN" altLang="en-US" sz="1530" kern="0" dirty="0" smtClean="0">
                <a:solidFill>
                  <a:srgbClr val="000000"/>
                </a:solidFill>
                <a:latin typeface="Times New Roman" pitchFamily="65" charset="-122"/>
                <a:ea typeface="宋体" pitchFamily="65" charset="-122"/>
              </a:rPr>
              <a:t>燃了每位学士的心,照亮了他们前行的路,引领他们攀上“民为贵,社稷次之,君为轻”的顶</a:t>
            </a:r>
            <a:r>
              <a:t/>
            </a:r>
            <a:br/>
            <a:r>
              <a:rPr lang="zh-CN" altLang="en-US" sz="1530" kern="0" dirty="0" smtClean="0">
                <a:solidFill>
                  <a:srgbClr val="000000"/>
                </a:solidFill>
                <a:latin typeface="Times New Roman" pitchFamily="65" charset="-122"/>
                <a:ea typeface="宋体" pitchFamily="65" charset="-122"/>
              </a:rPr>
              <a:t>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纵横千古,似仲尼这般翙翙其羽的灯引者亦不少。且看屈灵均倾力为国,虽为香草美兰,却也能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直言进谏,尽管雨淋霜侵,也要让不谷为之动容,引领不谷执政清明,这灯光,引领着“合纵”。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灯光未灭,只是微弱。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在五四青年运动中,仲尼成为被批斗的对象,“打倒孔家店”等口号一浪接着一浪。鲁迅这一</a:t>
            </a:r>
            <a:r>
              <a:t/>
            </a:r>
            <a:br/>
            <a:r>
              <a:rPr lang="zh-CN" altLang="en-US" sz="1530" kern="0" dirty="0" smtClean="0">
                <a:solidFill>
                  <a:srgbClr val="000000"/>
                </a:solidFill>
                <a:latin typeface="Times New Roman" pitchFamily="65" charset="-122"/>
                <a:ea typeface="宋体" pitchFamily="65" charset="-122"/>
              </a:rPr>
              <a:t>反孔卫士把天人合一思想视作药渣熬成的残汁,不屑。众矢之的,仲尼被人骂得发臭了。但是,</a:t>
            </a:r>
            <a:r>
              <a:t/>
            </a:r>
            <a:br/>
            <a:r>
              <a:rPr lang="zh-CN" altLang="en-US" sz="1530" kern="0" dirty="0" smtClean="0">
                <a:solidFill>
                  <a:srgbClr val="000000"/>
                </a:solidFill>
                <a:latin typeface="Times New Roman" pitchFamily="65" charset="-122"/>
                <a:ea typeface="宋体" pitchFamily="65" charset="-122"/>
              </a:rPr>
              <a:t>这又如何。仲尼这灯却依旧亮着,只是如那蒙尘的明珠被遮盖了光芒罢了。这灯光暗下去,于</a:t>
            </a:r>
            <a:r>
              <a:t/>
            </a:r>
            <a:br/>
            <a:r>
              <a:rPr lang="zh-CN" altLang="en-US" sz="1530" kern="0" dirty="0" smtClean="0">
                <a:solidFill>
                  <a:srgbClr val="000000"/>
                </a:solidFill>
                <a:latin typeface="Times New Roman" pitchFamily="65" charset="-122"/>
                <a:ea typeface="宋体" pitchFamily="65" charset="-122"/>
              </a:rPr>
              <a:t>风雨之中,微弱地引领着我们走向思想的解放,引领着我们冲破思想的牢笼。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丝路驼铃,黄沙阵阵。张骞不畏艰险,开辟丝绸之路。虽然被俘,却也时刻未忘汉皇的任务。于</a:t>
            </a:r>
            <a:r>
              <a:t/>
            </a:r>
            <a:br/>
            <a:r>
              <a:rPr lang="zh-CN" altLang="en-US" sz="1530" kern="0" dirty="0" smtClean="0">
                <a:solidFill>
                  <a:srgbClr val="000000"/>
                </a:solidFill>
                <a:latin typeface="Times New Roman" pitchFamily="65" charset="-122"/>
                <a:ea typeface="宋体" pitchFamily="65" charset="-122"/>
              </a:rPr>
              <a:t>被俘日子中潜心研究,他的光芒隐藏起来,只是为了蓄积光明,从而爆发绚烂,引领汉朝走向丝</a:t>
            </a:r>
            <a:r>
              <a:t/>
            </a:r>
            <a:br/>
            <a:r>
              <a:rPr lang="zh-CN" altLang="en-US" sz="1530" kern="0" dirty="0" smtClean="0">
                <a:solidFill>
                  <a:srgbClr val="000000"/>
                </a:solidFill>
                <a:latin typeface="Times New Roman" pitchFamily="65" charset="-122"/>
                <a:ea typeface="宋体" pitchFamily="65" charset="-122"/>
              </a:rPr>
              <a:t>绸之路。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灯光通明,绚烂美好。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仲尼成为时代的主流思想家。他的光芒终将绽放。正如尼采所言:“谁终将声震人间,必长久</a:t>
            </a:r>
            <a:r>
              <a:t/>
            </a:r>
            <a:br/>
            <a:r>
              <a:rPr lang="zh-CN" altLang="en-US" sz="1530" kern="0" dirty="0" smtClean="0">
                <a:solidFill>
                  <a:srgbClr val="000000"/>
                </a:solidFill>
                <a:latin typeface="Times New Roman" pitchFamily="65" charset="-122"/>
                <a:ea typeface="宋体" pitchFamily="65" charset="-122"/>
              </a:rPr>
              <a:t>深自缄默”。唯仲尼也。我愿头置簪花,一路走来,频频遗漏一点,又深陷风霜雨雪的感动。仲</a:t>
            </a:r>
            <a:r>
              <a:t/>
            </a:r>
            <a:br/>
            <a:r>
              <a:rPr lang="zh-CN" altLang="en-US" sz="1530" kern="0" dirty="0" smtClean="0">
                <a:solidFill>
                  <a:srgbClr val="000000"/>
                </a:solidFill>
                <a:latin typeface="Times New Roman" pitchFamily="65" charset="-122"/>
                <a:ea typeface="宋体" pitchFamily="65" charset="-122"/>
              </a:rPr>
              <a:t>尼便如这南朝离火之光辉,普照万世。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树木不须向天空起誓,荣枯随缘;海浪不须向沙岸承诺,遇合尽兴。仲尼不做什么,却又什么都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最高明的智慧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并不是来自史书中的跌宕起伏的英雄身上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而是存在于寂寂无闻的布衣百姓身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上。智慧到了这种地步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已然接近自然和哲学。青山绿水中的简陋居室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渔樵江渚的朴实生活</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摒除了逐鹿中原的刀光剑影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余下了清贫安逸的闲云野鹤。古代德士向我们展示了什么是超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凡脱俗、超然物外的智慧。如庄子所云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至人无己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神人无功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圣人无名”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当一个人的心灵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可以遁于世俗、融入宇宙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这种糅合了静与慢的心态与生活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就是智慧。智慧至此脱掉了华贵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的外衣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露出了亲和、质朴、自然的面貌。人人都向往这种境界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但大多数人都还未来得及拨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开心头的迷雾。</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“什么是智慧”的争辩绵延千年,智慧的内涵被无限拓宽。今人窥古人的书卷以获取智慧,成</a:t>
            </a:r>
            <a:r>
              <a:rPr dirty="0"/>
              <a:t/>
            </a:r>
            <a:br>
              <a:rPr dirty="0"/>
            </a:br>
            <a:r>
              <a:rPr lang="zh-CN" altLang="en-US" sz="1530" kern="0" dirty="0" smtClean="0">
                <a:solidFill>
                  <a:srgbClr val="000000"/>
                </a:solidFill>
                <a:latin typeface="Times New Roman" pitchFamily="65" charset="-122"/>
                <a:ea typeface="宋体" pitchFamily="65" charset="-122"/>
              </a:rPr>
              <a:t>了一种捷径。殊不知这样的体悟或许只是入门。智慧早已超越了文字,它事关心灵,事关生命,</a:t>
            </a:r>
            <a:r>
              <a:rPr dirty="0"/>
              <a:t/>
            </a:r>
            <a:br>
              <a:rPr dirty="0"/>
            </a:br>
            <a:r>
              <a:rPr lang="zh-CN" altLang="en-US" sz="1530" kern="0" dirty="0" smtClean="0">
                <a:solidFill>
                  <a:srgbClr val="000000"/>
                </a:solidFill>
                <a:latin typeface="Times New Roman" pitchFamily="65" charset="-122"/>
                <a:ea typeface="宋体" pitchFamily="65" charset="-122"/>
              </a:rPr>
              <a:t>它瞄准的是一个灵魂。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本文的高明之处,就在于作者很巧妙地借助命题者提供的材料,紧紧围绕什么是“智</a:t>
            </a:r>
            <a:r>
              <a:rPr dirty="0"/>
              <a:t/>
            </a:r>
            <a:br>
              <a:rPr dirty="0"/>
            </a:br>
            <a:r>
              <a:rPr lang="zh-CN" altLang="en-US" sz="1530" kern="0" dirty="0" smtClean="0">
                <a:solidFill>
                  <a:srgbClr val="000000"/>
                </a:solidFill>
                <a:latin typeface="Times New Roman" pitchFamily="65" charset="-122"/>
                <a:ea typeface="宋体" pitchFamily="65" charset="-122"/>
              </a:rPr>
              <a:t>慧”来行文走笔,有序而深刻地阐释了材料中几个核心词语之间的关系:“智慧是一种经验”,</a:t>
            </a:r>
            <a:r>
              <a:rPr dirty="0"/>
              <a:t/>
            </a:r>
            <a:br>
              <a:rPr dirty="0"/>
            </a:br>
            <a:r>
              <a:rPr lang="zh-CN" altLang="en-US" sz="1530" kern="0" dirty="0" smtClean="0">
                <a:solidFill>
                  <a:srgbClr val="000000"/>
                </a:solidFill>
                <a:latin typeface="Times New Roman" pitchFamily="65" charset="-122"/>
                <a:ea typeface="宋体" pitchFamily="65" charset="-122"/>
              </a:rPr>
              <a:t>而“经验”可以积淀为“智慧”,而“智慧”还可以增强人的“能力”,提升人的“境界”。</a:t>
            </a:r>
            <a:r>
              <a:rPr dirty="0"/>
              <a:t/>
            </a:r>
            <a:br>
              <a:rPr dirty="0"/>
            </a:br>
            <a:r>
              <a:rPr lang="zh-CN" altLang="en-US" sz="1530" kern="0" dirty="0" smtClean="0">
                <a:solidFill>
                  <a:srgbClr val="000000"/>
                </a:solidFill>
                <a:latin typeface="Times New Roman" pitchFamily="65" charset="-122"/>
                <a:ea typeface="宋体" pitchFamily="65" charset="-122"/>
              </a:rPr>
              <a:t>以“智慧不是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”的对比方式突出“智慧”的内涵与意义,明确了“智慧早已超</a:t>
            </a:r>
            <a:r>
              <a:rPr dirty="0"/>
              <a:t/>
            </a:r>
            <a:br>
              <a:rPr dirty="0"/>
            </a:br>
            <a:r>
              <a:rPr lang="zh-CN" altLang="en-US" sz="1530" kern="0" dirty="0" smtClean="0">
                <a:solidFill>
                  <a:srgbClr val="000000"/>
                </a:solidFill>
                <a:latin typeface="Times New Roman" pitchFamily="65" charset="-122"/>
                <a:ea typeface="宋体" pitchFamily="65" charset="-122"/>
              </a:rPr>
              <a:t>越了文字,它事关心灵,事关生命,它瞄准的是一个灵魂”的观点,彰显了“智慧”的真正价</a:t>
            </a:r>
            <a:r>
              <a:rPr dirty="0"/>
              <a:t/>
            </a:r>
            <a:br>
              <a:rPr dirty="0"/>
            </a:br>
            <a:r>
              <a:rPr lang="zh-CN" altLang="en-US" sz="1530" kern="0" dirty="0" smtClean="0">
                <a:solidFill>
                  <a:srgbClr val="000000"/>
                </a:solidFill>
                <a:latin typeface="Times New Roman" pitchFamily="65" charset="-122"/>
                <a:ea typeface="宋体" pitchFamily="65" charset="-122"/>
              </a:rPr>
              <a:t>值。文章观点鲜明,立意准确深刻,论证有力,作为考场作文的确为上乘之作。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做了,默默引导我们走向光明。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如凤凰于飞,灼灼其华;如日月之离,明亮时代。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灯光普照之处,必将光芒万丈。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考生抓住材料中“灯光指引”的核心要求,将仲尼的思想对后世的影响娓娓道来,层</a:t>
            </a:r>
            <a:r>
              <a:t/>
            </a:r>
            <a:br/>
            <a:r>
              <a:rPr lang="zh-CN" altLang="en-US" sz="1530" kern="0" dirty="0" smtClean="0">
                <a:solidFill>
                  <a:srgbClr val="000000"/>
                </a:solidFill>
                <a:latin typeface="Times New Roman" pitchFamily="65" charset="-122"/>
                <a:ea typeface="宋体" pitchFamily="65" charset="-122"/>
              </a:rPr>
              <a:t>次分明,从“灯光引路”到“灯光未灭”到“灯光通明”,从三个不同时期阐释仲尼思想光芒</a:t>
            </a:r>
            <a:r>
              <a:t/>
            </a:r>
            <a:br/>
            <a:r>
              <a:rPr lang="zh-CN" altLang="en-US" sz="1530" kern="0" dirty="0" smtClean="0">
                <a:solidFill>
                  <a:srgbClr val="000000"/>
                </a:solidFill>
                <a:latin typeface="Times New Roman" pitchFamily="65" charset="-122"/>
                <a:ea typeface="宋体" pitchFamily="65" charset="-122"/>
              </a:rPr>
              <a:t>万丈,指引后人,影响深远。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引路灯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一条昏暗曲折的道路上,你是愿意在黑暗中苟且盲行,还是敢于身先士卒成为指引他人前行的</a:t>
            </a:r>
            <a:r>
              <a:t/>
            </a:r>
            <a:br/>
            <a:r>
              <a:rPr lang="zh-CN" altLang="en-US" sz="1530" kern="0" dirty="0" smtClean="0">
                <a:solidFill>
                  <a:srgbClr val="000000"/>
                </a:solidFill>
                <a:latin typeface="Times New Roman" pitchFamily="65" charset="-122"/>
                <a:ea typeface="宋体" pitchFamily="65" charset="-122"/>
              </a:rPr>
              <a:t>那抹灯光?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中国文坛目前似乎陷入了这样一个昏暗的时代,人们习惯了在昏暗的环境下跟着潮流,跟着旗</a:t>
            </a:r>
            <a:r>
              <a:t/>
            </a:r>
            <a:br/>
            <a:r>
              <a:rPr lang="zh-CN" altLang="en-US" sz="1530" kern="0" dirty="0" smtClean="0">
                <a:solidFill>
                  <a:srgbClr val="000000"/>
                </a:solidFill>
                <a:latin typeface="Times New Roman" pitchFamily="65" charset="-122"/>
                <a:ea typeface="宋体" pitchFamily="65" charset="-122"/>
              </a:rPr>
              <a:t>帜前行,习惯了在黑暗中不说真话。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于是,市场上以“主流文化”为护身符、挡箭牌的作品赫然占据着畅销书架,不然就是写些花</a:t>
            </a:r>
            <a:r>
              <a:t/>
            </a:r>
            <a:br/>
            <a:r>
              <a:rPr lang="zh-CN" altLang="en-US" sz="1530" kern="0" dirty="0" smtClean="0">
                <a:solidFill>
                  <a:srgbClr val="000000"/>
                </a:solidFill>
                <a:latin typeface="Times New Roman" pitchFamily="65" charset="-122"/>
                <a:ea typeface="宋体" pitchFamily="65" charset="-122"/>
              </a:rPr>
              <a:t>鸟鱼虫、性灵散文、文化大散文,忽悠读者去了另外一个世界,而忘记当下的责任与使命,从众</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的心理啊,把作家们的毛都给摸顺,本应个性张扬的棱角都被磨平!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然而,我们需要的是“逆流而动”的作家,他们是能对文学满怀敬畏之心的人,是能成为引路灯</a:t>
            </a:r>
            <a:r>
              <a:t/>
            </a:r>
            <a:br/>
            <a:r>
              <a:rPr lang="zh-CN" altLang="en-US" sz="1530" kern="0" dirty="0" smtClean="0">
                <a:solidFill>
                  <a:srgbClr val="000000"/>
                </a:solidFill>
                <a:latin typeface="Times New Roman" pitchFamily="65" charset="-122"/>
                <a:ea typeface="宋体" pitchFamily="65" charset="-122"/>
              </a:rPr>
              <a:t>的人。官场文学第一人王跃文曾说过,“抵御喧嚣与浮躁的定力,来自对文学的虔诚与敬畏,真</a:t>
            </a:r>
            <a:r>
              <a:t/>
            </a:r>
            <a:br/>
            <a:r>
              <a:rPr lang="zh-CN" altLang="en-US" sz="1530" kern="0" dirty="0" smtClean="0">
                <a:solidFill>
                  <a:srgbClr val="000000"/>
                </a:solidFill>
                <a:latin typeface="Times New Roman" pitchFamily="65" charset="-122"/>
                <a:ea typeface="宋体" pitchFamily="65" charset="-122"/>
              </a:rPr>
              <a:t>正有责任心的作家,必须抱持不为市场写作、不为媚俗写作的态度,才能安静下来、沉潜下</a:t>
            </a:r>
            <a:r>
              <a:t/>
            </a:r>
            <a:br/>
            <a:r>
              <a:rPr lang="zh-CN" altLang="en-US" sz="1530" kern="0" dirty="0" smtClean="0">
                <a:solidFill>
                  <a:srgbClr val="000000"/>
                </a:solidFill>
                <a:latin typeface="Times New Roman" pitchFamily="65" charset="-122"/>
                <a:ea typeface="宋体" pitchFamily="65" charset="-122"/>
              </a:rPr>
              <a:t>来”。因此想要成为引路灯,必然先要正视文学创作,褪去浮躁之风气,敢于正视社会现实。如</a:t>
            </a:r>
            <a:r>
              <a:t/>
            </a:r>
            <a:br/>
            <a:r>
              <a:rPr lang="zh-CN" altLang="en-US" sz="1530" kern="0" dirty="0" smtClean="0">
                <a:solidFill>
                  <a:srgbClr val="000000"/>
                </a:solidFill>
                <a:latin typeface="Times New Roman" pitchFamily="65" charset="-122"/>
                <a:ea typeface="宋体" pitchFamily="65" charset="-122"/>
              </a:rPr>
              <a:t>此方能“妙手著文章”,同时更能“铁肩担道义”。陈忠实,他的代表作《白鹿原》广为人知,</a:t>
            </a:r>
            <a:r>
              <a:t/>
            </a:r>
            <a:br/>
            <a:r>
              <a:rPr lang="zh-CN" altLang="en-US" sz="1530" kern="0" dirty="0" smtClean="0">
                <a:solidFill>
                  <a:srgbClr val="000000"/>
                </a:solidFill>
                <a:latin typeface="Times New Roman" pitchFamily="65" charset="-122"/>
                <a:ea typeface="宋体" pitchFamily="65" charset="-122"/>
              </a:rPr>
              <a:t>他本可以以此为噱头写续集,但他断然拒绝。他用鲜明的态度,在续集漫天的创作领地守住了</a:t>
            </a:r>
            <a:r>
              <a:t/>
            </a:r>
            <a:br/>
            <a:r>
              <a:rPr lang="zh-CN" altLang="en-US" sz="1530" kern="0" dirty="0" smtClean="0">
                <a:solidFill>
                  <a:srgbClr val="000000"/>
                </a:solidFill>
                <a:latin typeface="Times New Roman" pitchFamily="65" charset="-122"/>
                <a:ea typeface="宋体" pitchFamily="65" charset="-122"/>
              </a:rPr>
              <a:t>一片净土。正是看透了这黑暗的时代,并不屑与之同流,方能清心静气,理性思考,潜心创作,想</a:t>
            </a:r>
            <a:r>
              <a:t/>
            </a:r>
            <a:br/>
            <a:r>
              <a:rPr lang="zh-CN" altLang="en-US" sz="1530" kern="0" dirty="0" smtClean="0">
                <a:solidFill>
                  <a:srgbClr val="000000"/>
                </a:solidFill>
                <a:latin typeface="Times New Roman" pitchFamily="65" charset="-122"/>
                <a:ea typeface="宋体" pitchFamily="65" charset="-122"/>
              </a:rPr>
              <a:t>来他大概是可以视作中国文学界的一盏明灯了。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不过要照亮这个时代,中国还需要更多这样的“引路灯”。因为这个时代所需的不是默不作</a:t>
            </a:r>
            <a:r>
              <a:t/>
            </a:r>
            <a:br/>
            <a:r>
              <a:rPr lang="zh-CN" altLang="en-US" sz="1530" kern="0" dirty="0" smtClean="0">
                <a:solidFill>
                  <a:srgbClr val="000000"/>
                </a:solidFill>
                <a:latin typeface="Times New Roman" pitchFamily="65" charset="-122"/>
                <a:ea typeface="宋体" pitchFamily="65" charset="-122"/>
              </a:rPr>
              <a:t>声的跟随者,而是拥有自己独特个性的引路者。诚如带头唱响《文选》时代挽歌的宋代巨擎</a:t>
            </a:r>
            <a:r>
              <a:t/>
            </a:r>
            <a:br/>
            <a:r>
              <a:rPr lang="zh-CN" altLang="en-US" sz="1530" kern="0" dirty="0" smtClean="0">
                <a:solidFill>
                  <a:srgbClr val="000000"/>
                </a:solidFill>
                <a:latin typeface="Times New Roman" pitchFamily="65" charset="-122"/>
                <a:ea typeface="宋体" pitchFamily="65" charset="-122"/>
              </a:rPr>
              <a:t>苏轼,不同于其以前的文学前辈对《文选》的大力推崇,学习和模仿,他像一盏燃烧热烈的油</a:t>
            </a:r>
            <a:r>
              <a:t/>
            </a:r>
            <a:br/>
            <a:r>
              <a:rPr lang="zh-CN" altLang="en-US" sz="1530" kern="0" dirty="0" smtClean="0">
                <a:solidFill>
                  <a:srgbClr val="000000"/>
                </a:solidFill>
                <a:latin typeface="Times New Roman" pitchFamily="65" charset="-122"/>
                <a:ea typeface="宋体" pitchFamily="65" charset="-122"/>
              </a:rPr>
              <a:t>灯,几乎凌驾于这部被前人极力推崇的文学经典之上,敢于批评其不足。在他眼里,这部书不仅</a:t>
            </a:r>
            <a:r>
              <a:t/>
            </a:r>
            <a:br/>
            <a:r>
              <a:rPr lang="zh-CN" altLang="en-US" sz="1530" kern="0" dirty="0" smtClean="0">
                <a:solidFill>
                  <a:srgbClr val="000000"/>
                </a:solidFill>
                <a:latin typeface="Times New Roman" pitchFamily="65" charset="-122"/>
                <a:ea typeface="宋体" pitchFamily="65" charset="-122"/>
              </a:rPr>
              <a:t>没有因数百年的推崇而增加些许神秘感,反而彻底揭开了其被唐人及宋初文人膜拜的面纱。</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“恨其编次无法,去取失当”“齐梁文章衰陋,而萧统尤为卑弱”。苏轼这种平章古今,睥睨</a:t>
            </a:r>
            <a:r>
              <a:rPr dirty="0"/>
              <a:t/>
            </a:r>
            <a:br>
              <a:rPr dirty="0"/>
            </a:br>
            <a:r>
              <a:rPr lang="zh-CN" altLang="en-US" sz="1530" kern="0" dirty="0" smtClean="0">
                <a:solidFill>
                  <a:srgbClr val="000000"/>
                </a:solidFill>
                <a:latin typeface="Times New Roman" pitchFamily="65" charset="-122"/>
                <a:ea typeface="宋体" pitchFamily="65" charset="-122"/>
              </a:rPr>
              <a:t>《文选》的姿态,如一盏明灯,指引着宋代新文学走向成熟,并且推动了新的文学审美标准的形</a:t>
            </a:r>
            <a:r>
              <a:rPr dirty="0"/>
              <a:t/>
            </a:r>
            <a:br>
              <a:rPr dirty="0"/>
            </a:br>
            <a:r>
              <a:rPr lang="zh-CN" altLang="en-US" sz="1530" kern="0" dirty="0" smtClean="0">
                <a:solidFill>
                  <a:srgbClr val="000000"/>
                </a:solidFill>
                <a:latin typeface="Times New Roman" pitchFamily="65" charset="-122"/>
                <a:ea typeface="宋体" pitchFamily="65" charset="-122"/>
              </a:rPr>
              <a:t>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还是需要更多东坡这样的人,扫除前人堆积的阴霾,照亮一条真正通往光明的道路。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反观当下,那些面对社会敏感话题不敢触碰,怕惹事上身的作家们,面对国民劣根性,不敢批判</a:t>
            </a:r>
            <a:r>
              <a:rPr dirty="0"/>
              <a:t/>
            </a:r>
            <a:br>
              <a:rPr dirty="0"/>
            </a:br>
            <a:r>
              <a:rPr lang="zh-CN" altLang="en-US" sz="1530" kern="0" dirty="0" smtClean="0">
                <a:solidFill>
                  <a:srgbClr val="000000"/>
                </a:solidFill>
                <a:latin typeface="Times New Roman" pitchFamily="65" charset="-122"/>
                <a:ea typeface="宋体" pitchFamily="65" charset="-122"/>
              </a:rPr>
              <a:t>的作家们,你们是否也曾在黑暗中惊醒,只因那身为文人的良知?你们的前方已然有了星星点</a:t>
            </a:r>
            <a:r>
              <a:rPr dirty="0"/>
              <a:t/>
            </a:r>
            <a:br>
              <a:rPr dirty="0"/>
            </a:br>
            <a:r>
              <a:rPr lang="zh-CN" altLang="en-US" sz="1530" kern="0" dirty="0" smtClean="0">
                <a:solidFill>
                  <a:srgbClr val="000000"/>
                </a:solidFill>
                <a:latin typeface="Times New Roman" pitchFamily="65" charset="-122"/>
                <a:ea typeface="宋体" pitchFamily="65" charset="-122"/>
              </a:rPr>
              <a:t>点的灯光在引路,为何要踌躇不前?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如果说众口铄金,是一盏巨大的灯,那么说出心声的勇士们就是那萤萤灯光。巨灯或许会被各</a:t>
            </a:r>
            <a:r>
              <a:rPr dirty="0"/>
              <a:t/>
            </a:r>
            <a:br>
              <a:rPr dirty="0"/>
            </a:br>
            <a:r>
              <a:rPr lang="zh-CN" altLang="en-US" sz="1530" kern="0" dirty="0" smtClean="0">
                <a:solidFill>
                  <a:srgbClr val="000000"/>
                </a:solidFill>
                <a:latin typeface="Times New Roman" pitchFamily="65" charset="-122"/>
                <a:ea typeface="宋体" pitchFamily="65" charset="-122"/>
              </a:rPr>
              <a:t>种势力踏碎,但创新的人们心中却是四壁皆光。他们是引领时代的开拓者、引路人,即使微如</a:t>
            </a:r>
            <a:r>
              <a:rPr dirty="0"/>
              <a:t/>
            </a:r>
            <a:br>
              <a:rPr dirty="0"/>
            </a:br>
            <a:r>
              <a:rPr lang="zh-CN" altLang="en-US" sz="1530" kern="0" dirty="0" smtClean="0">
                <a:solidFill>
                  <a:srgbClr val="000000"/>
                </a:solidFill>
                <a:latin typeface="Times New Roman" pitchFamily="65" charset="-122"/>
                <a:ea typeface="宋体" pitchFamily="65" charset="-122"/>
              </a:rPr>
              <a:t>芥子,仍可灼灼其华。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本文将目光锁定“中国文坛”,直击中国文脉的心脏,叩问当代文人的责任感、使命</a:t>
            </a:r>
            <a:r>
              <a:rPr dirty="0"/>
              <a:t/>
            </a:r>
            <a:br>
              <a:rPr dirty="0"/>
            </a:br>
            <a:r>
              <a:rPr lang="zh-CN" altLang="en-US" sz="1530" kern="0" dirty="0" smtClean="0">
                <a:solidFill>
                  <a:srgbClr val="000000"/>
                </a:solidFill>
                <a:latin typeface="Times New Roman" pitchFamily="65" charset="-122"/>
                <a:ea typeface="宋体" pitchFamily="65" charset="-122"/>
              </a:rPr>
              <a:t>感,呼吁“逆流而动”的作家涌现,呼吁指路灯式的文学巨擘横空出世,呼吁像苏轼般的文人雅</a:t>
            </a:r>
            <a:r>
              <a:rPr dirty="0"/>
              <a:t/>
            </a:r>
            <a:br>
              <a:rPr dirty="0"/>
            </a:br>
            <a:r>
              <a:rPr lang="zh-CN" altLang="en-US" sz="1530" kern="0" dirty="0" smtClean="0">
                <a:solidFill>
                  <a:srgbClr val="000000"/>
                </a:solidFill>
                <a:latin typeface="Times New Roman" pitchFamily="65" charset="-122"/>
                <a:ea typeface="宋体" pitchFamily="65" charset="-122"/>
              </a:rPr>
              <a:t>士点燃明灯,指引世人通向光明大道。文笔流畅自然,紧扣立意行文,例证合理,很有说服力。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2.(2018南京、盐城二模,21)根据以下材料,选取角度,自拟题目,写一篇不少于800字的文章;文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体不限,诗歌除外。(70分)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没有人对你说“不”的时候,你是长不大的。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你自己不会说“不”的时候,也是长不大的。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这则材料,关键词是“说‘不’”“长不大”。这里的“说‘不’”可以理解</a:t>
            </a:r>
            <a:r>
              <a:rPr dirty="0"/>
              <a:t/>
            </a:r>
            <a:br>
              <a:rPr dirty="0"/>
            </a:br>
            <a:r>
              <a:rPr lang="zh-CN" altLang="en-US" sz="1530" kern="0" dirty="0" smtClean="0">
                <a:solidFill>
                  <a:srgbClr val="000000"/>
                </a:solidFill>
                <a:latin typeface="Times New Roman" pitchFamily="65" charset="-122"/>
                <a:ea typeface="宋体" pitchFamily="65" charset="-122"/>
              </a:rPr>
              <a:t>为“长大”过程中“他人”和“我”两方面的拒绝。既可以是有声之呐喊,也可以是无声的</a:t>
            </a:r>
            <a:r>
              <a:rPr dirty="0"/>
              <a:t/>
            </a:r>
            <a:br>
              <a:rPr dirty="0"/>
            </a:br>
            <a:r>
              <a:rPr lang="zh-CN" altLang="en-US" sz="1530" kern="0" dirty="0" smtClean="0">
                <a:solidFill>
                  <a:srgbClr val="000000"/>
                </a:solidFill>
                <a:latin typeface="Times New Roman" pitchFamily="65" charset="-122"/>
                <a:ea typeface="宋体" pitchFamily="65" charset="-122"/>
              </a:rPr>
              <a:t>拒绝;既可以是有理有度有节的拒绝,也可以是无理的拒绝,但要言之成理。“长大”可以是好</a:t>
            </a:r>
            <a:r>
              <a:rPr dirty="0"/>
              <a:t/>
            </a:r>
            <a:br>
              <a:rPr dirty="0"/>
            </a:br>
            <a:r>
              <a:rPr lang="zh-CN" altLang="en-US" sz="1530" kern="0" dirty="0" smtClean="0">
                <a:solidFill>
                  <a:srgbClr val="000000"/>
                </a:solidFill>
                <a:latin typeface="Times New Roman" pitchFamily="65" charset="-122"/>
                <a:ea typeface="宋体" pitchFamily="65" charset="-122"/>
              </a:rPr>
              <a:t>习惯的养成,是理想、信念的升华,是美好人格的塑造,是宽广胸怀的培养,是心理的成熟,是精</a:t>
            </a:r>
            <a:r>
              <a:rPr dirty="0"/>
              <a:t/>
            </a:r>
            <a:br>
              <a:rPr dirty="0"/>
            </a:br>
            <a:r>
              <a:rPr lang="zh-CN" altLang="en-US" sz="1530" kern="0" dirty="0" smtClean="0">
                <a:solidFill>
                  <a:srgbClr val="000000"/>
                </a:solidFill>
                <a:latin typeface="Times New Roman" pitchFamily="65" charset="-122"/>
                <a:ea typeface="宋体" pitchFamily="65" charset="-122"/>
              </a:rPr>
              <a:t>神境界的提升。从材料的具体语境来看,一是强调“不”的价值,二是强调面对“不”的态</a:t>
            </a:r>
            <a:r>
              <a:rPr dirty="0"/>
              <a:t/>
            </a:r>
            <a:br>
              <a:rPr dirty="0"/>
            </a:br>
            <a:r>
              <a:rPr lang="zh-CN" altLang="en-US" sz="1530" kern="0" dirty="0" smtClean="0">
                <a:solidFill>
                  <a:srgbClr val="000000"/>
                </a:solidFill>
                <a:latin typeface="Times New Roman" pitchFamily="65" charset="-122"/>
                <a:ea typeface="宋体" pitchFamily="65" charset="-122"/>
              </a:rPr>
              <a:t>度。“你”和“长大”主要指向青年人的成长与成熟,但这不是唯一,也可以虚化为国家、民</a:t>
            </a:r>
            <a:r>
              <a:rPr dirty="0"/>
              <a:t/>
            </a:r>
            <a:br>
              <a:rPr dirty="0"/>
            </a:br>
            <a:r>
              <a:rPr lang="zh-CN" altLang="en-US" sz="1530" kern="0" dirty="0" smtClean="0">
                <a:solidFill>
                  <a:srgbClr val="000000"/>
                </a:solidFill>
                <a:latin typeface="Times New Roman" pitchFamily="65" charset="-122"/>
                <a:ea typeface="宋体" pitchFamily="65" charset="-122"/>
              </a:rPr>
              <a:t>族、文化等层面的成长与成熟。围绕整则材料立意,可以是“他人的批评、教育、帮助与自</a:t>
            </a:r>
            <a:r>
              <a:rPr dirty="0"/>
              <a:t/>
            </a:r>
            <a:br>
              <a:rPr dirty="0"/>
            </a:br>
            <a:r>
              <a:rPr lang="zh-CN" altLang="en-US" sz="1530" kern="0" dirty="0" smtClean="0">
                <a:solidFill>
                  <a:srgbClr val="000000"/>
                </a:solidFill>
                <a:latin typeface="Times New Roman" pitchFamily="65" charset="-122"/>
                <a:ea typeface="宋体" pitchFamily="65" charset="-122"/>
              </a:rPr>
              <a:t>我提升相结合才能使自己更快更好地长大”;“成长是在不断的否定中获得提升”等。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此外,延伸立意,宏观层面:国家、民族的发展需要对外来侵扰说“不”;文化的发展需要对低</a:t>
            </a:r>
            <a:r>
              <a:rPr dirty="0"/>
              <a:t/>
            </a:r>
            <a:br>
              <a:rPr dirty="0"/>
            </a:br>
            <a:r>
              <a:rPr lang="zh-CN" altLang="en-US" sz="1530" kern="0" dirty="0" smtClean="0">
                <a:solidFill>
                  <a:srgbClr val="000000"/>
                </a:solidFill>
                <a:latin typeface="Times New Roman" pitchFamily="65" charset="-122"/>
                <a:ea typeface="宋体" pitchFamily="65" charset="-122"/>
              </a:rPr>
              <a:t>俗等说“不”。微观层面:文学、艺术等的发展需要对世俗等说“不”;特有的民俗等只有敢</a:t>
            </a:r>
            <a:r>
              <a:rPr dirty="0"/>
              <a:t/>
            </a:r>
            <a:br>
              <a:rPr dirty="0"/>
            </a:br>
            <a:r>
              <a:rPr lang="zh-CN" altLang="en-US" sz="1530" kern="0" dirty="0" smtClean="0">
                <a:solidFill>
                  <a:srgbClr val="000000"/>
                </a:solidFill>
                <a:latin typeface="Times New Roman" pitchFamily="65" charset="-122"/>
                <a:ea typeface="宋体" pitchFamily="65" charset="-122"/>
              </a:rPr>
              <a:t>于说“不”,才能更好地传承、发展</a:t>
            </a:r>
            <a:r>
              <a:rPr lang="zh-CN" altLang="en-US" sz="1530" kern="0" dirty="0" smtClean="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说不的布偶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曾读老舍笔下那自封为“小羊圈里走出来的玩意儿”,看见那日本人腰弯得如柳条一般,何曾</a:t>
            </a:r>
            <a:r>
              <a:rPr dirty="0"/>
              <a:t/>
            </a:r>
            <a:br>
              <a:rPr dirty="0"/>
            </a:br>
            <a:r>
              <a:rPr lang="zh-CN" altLang="en-US" sz="1530" kern="0" dirty="0" smtClean="0">
                <a:solidFill>
                  <a:srgbClr val="000000"/>
                </a:solidFill>
                <a:latin typeface="Times New Roman" pitchFamily="65" charset="-122"/>
                <a:ea typeface="宋体" pitchFamily="65" charset="-122"/>
              </a:rPr>
              <a:t>敢向太君说一个“不”字?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不禁思索,是什么让他放弃了说“不”的权利,对人唯命是从?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窃以为,不敢说不是一种没有主见,丧失自我的表现。只有当一个人拥有了主见之后,才会摒弃</a:t>
            </a:r>
            <a:r>
              <a:rPr dirty="0"/>
              <a:t/>
            </a:r>
            <a:br>
              <a:rPr dirty="0"/>
            </a:br>
            <a:r>
              <a:rPr lang="zh-CN" altLang="en-US" sz="1530" kern="0" dirty="0" smtClean="0">
                <a:solidFill>
                  <a:srgbClr val="000000"/>
                </a:solidFill>
                <a:latin typeface="Times New Roman" pitchFamily="65" charset="-122"/>
                <a:ea typeface="宋体" pitchFamily="65" charset="-122"/>
              </a:rPr>
              <a:t>别人的错误观念,无悔于自己的决定,而不是拾人牙慧,亦步亦趋。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正如马尔克斯所言,“如果有一刹那,上帝忘记我是一只布偶并赋予我片刻生命,我可能不会说</a:t>
            </a:r>
            <a:r>
              <a:rPr dirty="0"/>
              <a:t/>
            </a:r>
            <a:br>
              <a:rPr dirty="0"/>
            </a:br>
            <a:r>
              <a:rPr lang="zh-CN" altLang="en-US" sz="1530" kern="0" dirty="0" smtClean="0">
                <a:solidFill>
                  <a:srgbClr val="000000"/>
                </a:solidFill>
                <a:latin typeface="Times New Roman" pitchFamily="65" charset="-122"/>
                <a:ea typeface="宋体" pitchFamily="65" charset="-122"/>
              </a:rPr>
              <a:t>出我心中的一切所想,但我必定会思考我所说的一切。”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在那个人人都幻想“鸢飞戾天”的小城里,他曾是那么渴望得到官职,受人景仰。但沉浮了十</a:t>
            </a:r>
            <a:r>
              <a:rPr dirty="0"/>
              <a:t/>
            </a:r>
            <a:br>
              <a:rPr dirty="0"/>
            </a:br>
            <a:r>
              <a:rPr lang="zh-CN" altLang="en-US" sz="1530" kern="0" dirty="0" smtClean="0">
                <a:solidFill>
                  <a:srgbClr val="000000"/>
                </a:solidFill>
                <a:latin typeface="Times New Roman" pitchFamily="65" charset="-122"/>
                <a:ea typeface="宋体" pitchFamily="65" charset="-122"/>
              </a:rPr>
              <a:t>年后,眸光随荫翳逐渐失去了颜色,终究是大梦一场。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梦醒的黄公望不再固执迷茫,他对以前的选择说“不”,绝尘而去。山在,云在,岁月在,我在。</a:t>
            </a:r>
            <a:r>
              <a:rPr dirty="0"/>
              <a:t/>
            </a:r>
            <a:br>
              <a:rPr dirty="0"/>
            </a:br>
            <a:r>
              <a:rPr lang="zh-CN" altLang="en-US" sz="1530" kern="0" dirty="0" smtClean="0">
                <a:solidFill>
                  <a:srgbClr val="000000"/>
                </a:solidFill>
                <a:latin typeface="Times New Roman" pitchFamily="65" charset="-122"/>
                <a:ea typeface="宋体" pitchFamily="65" charset="-122"/>
              </a:rPr>
              <a:t>找到本真自己的黄公望用自己的主见,携一卷《富春山居图》,名垂青史。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我们要在很大程度上肯定自我的存在,并礼赞自己的光辉。我们的内心高地,只有润遍自己的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春意,才有香气满乾坤的可能,才会有决绝的勇气加入对自己理性的判断,说出那一个“不”字。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于是,李安用十年的导演梦粉碎了他人的错误指点,对羊肠小道的放弃成就了他一马平川的传</a:t>
            </a:r>
            <a:r>
              <a:rPr sz="1500" dirty="0"/>
              <a:t/>
            </a:r>
            <a:br>
              <a:rPr sz="1500" dirty="0"/>
            </a:br>
            <a:r>
              <a:rPr lang="zh-CN" altLang="en-US" sz="1500" kern="0" dirty="0" smtClean="0">
                <a:solidFill>
                  <a:srgbClr val="000000"/>
                </a:solidFill>
                <a:latin typeface="Times New Roman" pitchFamily="65" charset="-122"/>
                <a:ea typeface="宋体" pitchFamily="65" charset="-122"/>
              </a:rPr>
              <a:t>奇;梁思诚为了老城墙,对相关领导大呼,将来你会后悔的</a:t>
            </a:r>
            <a:r>
              <a:rPr lang="zh-CN" altLang="en-US" sz="1500" kern="0" dirty="0" smtClean="0">
                <a:solidFill>
                  <a:srgbClr val="000000"/>
                </a:solidFill>
                <a:latin typeface="黑体" pitchFamily="65" charset="-122"/>
                <a:ea typeface="宋体" pitchFamily="65"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是啊,我们需要理性的判断和说不的勇气,更需要理性的自己为现实的自己诊断命脉。太多时</a:t>
            </a:r>
            <a:r>
              <a:rPr sz="1500" dirty="0"/>
              <a:t/>
            </a:r>
            <a:br>
              <a:rPr sz="1500" dirty="0"/>
            </a:br>
            <a:r>
              <a:rPr lang="zh-CN" altLang="en-US" sz="1500" kern="0" dirty="0" smtClean="0">
                <a:solidFill>
                  <a:srgbClr val="000000"/>
                </a:solidFill>
                <a:latin typeface="Times New Roman" pitchFamily="65" charset="-122"/>
                <a:ea typeface="宋体" pitchFamily="65" charset="-122"/>
              </a:rPr>
              <a:t>候,我们对自己也可能只是个模糊的印象,但也只有自己才是敢于捅破这层隔膜的人。然而有</a:t>
            </a:r>
            <a:r>
              <a:rPr sz="1500" dirty="0"/>
              <a:t/>
            </a:r>
            <a:br>
              <a:rPr sz="1500" dirty="0"/>
            </a:br>
            <a:r>
              <a:rPr lang="zh-CN" altLang="en-US" sz="1500" kern="0" dirty="0" smtClean="0">
                <a:solidFill>
                  <a:srgbClr val="000000"/>
                </a:solidFill>
                <a:latin typeface="Times New Roman" pitchFamily="65" charset="-122"/>
                <a:ea typeface="宋体" pitchFamily="65" charset="-122"/>
              </a:rPr>
              <a:t>的时候,我们也需要他人的金玉良言来装点自己的江山,需要倾听他人的意见来调整航向。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刘师培,国学大儒,有绝世之才,却在革命时背叛革命。弟子黄侃曾怒斥道:“如此,请先生好自</a:t>
            </a:r>
            <a:r>
              <a:rPr sz="1500" dirty="0"/>
              <a:t/>
            </a:r>
            <a:br>
              <a:rPr sz="1500" dirty="0"/>
            </a:br>
            <a:r>
              <a:rPr lang="zh-CN" altLang="en-US" sz="1500" kern="0" dirty="0" smtClean="0">
                <a:solidFill>
                  <a:srgbClr val="000000"/>
                </a:solidFill>
                <a:latin typeface="Times New Roman" pitchFamily="65" charset="-122"/>
                <a:ea typeface="宋体" pitchFamily="65" charset="-122"/>
              </a:rPr>
              <a:t>为之。”便拂袖而去。辛亥革命结束,刘师培政治失利方才幡然悔悟,后悔没有听季刚之劝。</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良药苦口利于病,忠言逆耳利于行。我们需要明白别人对自己说的“不”往往是一剂良方,更</a:t>
            </a:r>
            <a:r>
              <a:rPr sz="1500" dirty="0"/>
              <a:t/>
            </a:r>
            <a:br>
              <a:rPr sz="1500" dirty="0"/>
            </a:br>
            <a:r>
              <a:rPr lang="zh-CN" altLang="en-US" sz="1500" kern="0" dirty="0" smtClean="0">
                <a:solidFill>
                  <a:srgbClr val="000000"/>
                </a:solidFill>
                <a:latin typeface="Times New Roman" pitchFamily="65" charset="-122"/>
                <a:ea typeface="宋体" pitchFamily="65" charset="-122"/>
              </a:rPr>
              <a:t>是我们人生前进的灯塔。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如若我是一只会说话的布偶,我定会说出那个“不”字。如果你有话对我说,我洗耳恭听。</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本文立意准确,标题新颖,语言灵动有味,开头结尾照应得好,开篇指出不敢说“不”的</a:t>
            </a:r>
            <a:r>
              <a:rPr sz="1500" dirty="0"/>
              <a:t/>
            </a:r>
            <a:br>
              <a:rPr sz="1500" dirty="0"/>
            </a:br>
            <a:r>
              <a:rPr lang="zh-CN" altLang="en-US" sz="1500" kern="0" dirty="0" smtClean="0">
                <a:solidFill>
                  <a:srgbClr val="000000"/>
                </a:solidFill>
                <a:latin typeface="Times New Roman" pitchFamily="65" charset="-122"/>
                <a:ea typeface="宋体" pitchFamily="65" charset="-122"/>
              </a:rPr>
              <a:t>原因,接着指出说“不”需要的条件,结尾表明一种辨证的认识:既要服说“不”也要能接纳</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“不”。用例新颖,但稍有偏离。</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家家有明月清风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三月的风又吹起安详的树叶,我抑制不住嘴角的笑意。邻座的大叔有些无奈:“傻姑娘,你到底</a:t>
            </a:r>
            <a:r>
              <a:rPr dirty="0"/>
              <a:t/>
            </a:r>
            <a:br>
              <a:rPr dirty="0"/>
            </a:br>
            <a:r>
              <a:rPr lang="zh-CN" altLang="en-US" sz="1530" kern="0" dirty="0" smtClean="0">
                <a:solidFill>
                  <a:srgbClr val="000000"/>
                </a:solidFill>
                <a:latin typeface="Times New Roman" pitchFamily="65" charset="-122"/>
                <a:ea typeface="宋体" pitchFamily="65" charset="-122"/>
              </a:rPr>
              <a:t>在乐啥?”“因为我要去看我的明月啊!”我笑眯眯地说。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我的明月,伴我成长,引我成熟。教会我说“不”的明月。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外婆前两年因咳嗽未愈搬回了乡下,一年见不了几回。但前两天我告诉她要回去看她的消息</a:t>
            </a:r>
            <a:r>
              <a:rPr dirty="0"/>
              <a:t/>
            </a:r>
            <a:br>
              <a:rPr dirty="0"/>
            </a:br>
            <a:r>
              <a:rPr lang="zh-CN" altLang="en-US" sz="1530" kern="0" dirty="0" smtClean="0">
                <a:solidFill>
                  <a:srgbClr val="000000"/>
                </a:solidFill>
                <a:latin typeface="Times New Roman" pitchFamily="65" charset="-122"/>
                <a:ea typeface="宋体" pitchFamily="65" charset="-122"/>
              </a:rPr>
              <a:t>时,她却迟疑良久:“好孩子,快高考了,就别回来了吧。”我仍笑语盈盈,态度却坚定:“不,外</a:t>
            </a:r>
            <a:r>
              <a:rPr dirty="0"/>
              <a:t/>
            </a:r>
            <a:br>
              <a:rPr dirty="0"/>
            </a:br>
            <a:r>
              <a:rPr lang="zh-CN" altLang="en-US" sz="1530" kern="0" dirty="0" smtClean="0">
                <a:solidFill>
                  <a:srgbClr val="000000"/>
                </a:solidFill>
                <a:latin typeface="Times New Roman" pitchFamily="65" charset="-122"/>
                <a:ea typeface="宋体" pitchFamily="65" charset="-122"/>
              </a:rPr>
              <a:t>婆,我可以的。”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我的明月,我可以的。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她其实是一个狷介的老太太,倔强且寡言。可想而知,她从来不会宠我。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儿时,外婆最长久的陪伴就是在回家的路上。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家到学校的距离不远不近,我与外婆的距离也只有她一只手臂的长度。她从来不骑车,我们总</a:t>
            </a:r>
            <a:r>
              <a:rPr dirty="0"/>
              <a:t/>
            </a:r>
            <a:br>
              <a:rPr dirty="0"/>
            </a:br>
            <a:r>
              <a:rPr lang="zh-CN" altLang="en-US" sz="1530" kern="0" dirty="0" smtClean="0">
                <a:solidFill>
                  <a:srgbClr val="000000"/>
                </a:solidFill>
                <a:latin typeface="Times New Roman" pitchFamily="65" charset="-122"/>
                <a:ea typeface="宋体" pitchFamily="65" charset="-122"/>
              </a:rPr>
              <a:t>是气喘吁吁地走回家。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“外婆,抱我好不好。”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“不好,自己走。”她应该是板着脸的吧,我那时太小,看不清楚她的表情,却总是很难过。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“小孩子就是要多走走才结实啊。”她无奈蹲下身子,摸摸我的脑袋,眼眸里透出的神色是我</a:t>
            </a:r>
            <a:r>
              <a:t/>
            </a:r>
            <a:br/>
            <a:r>
              <a:rPr lang="zh-CN" altLang="en-US" sz="1530" kern="0" dirty="0" smtClean="0">
                <a:solidFill>
                  <a:srgbClr val="000000"/>
                </a:solidFill>
                <a:latin typeface="Times New Roman" pitchFamily="65" charset="-122"/>
                <a:ea typeface="宋体" pitchFamily="65" charset="-122"/>
              </a:rPr>
              <a:t>当时看不懂的。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“那我可以吃一串糖葫芦吗?”我生怕她说“不”。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不过可以吃半串。”“好!”后来的日子,外婆总是跟在我身后,看着我一步一步向</a:t>
            </a:r>
            <a:r>
              <a:t/>
            </a:r>
            <a:br/>
            <a:r>
              <a:rPr lang="zh-CN" altLang="en-US" sz="1530" kern="0" dirty="0" smtClean="0">
                <a:solidFill>
                  <a:srgbClr val="000000"/>
                </a:solidFill>
                <a:latin typeface="Times New Roman" pitchFamily="65" charset="-122"/>
                <a:ea typeface="宋体" pitchFamily="65" charset="-122"/>
              </a:rPr>
              <a:t>前走。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“不要东张西望。”“不许啃手指甲。”诸如此类的话时常回响在耳边。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但后来我不用她接送了,见她也少了。上了小学后,规规矩矩的生活让我也成了规规矩矩的</a:t>
            </a:r>
            <a:r>
              <a:t/>
            </a:r>
            <a:br/>
            <a:r>
              <a:rPr lang="zh-CN" altLang="en-US" sz="1530" kern="0" dirty="0" smtClean="0">
                <a:solidFill>
                  <a:srgbClr val="000000"/>
                </a:solidFill>
                <a:latin typeface="Times New Roman" pitchFamily="65" charset="-122"/>
                <a:ea typeface="宋体" pitchFamily="65" charset="-122"/>
              </a:rPr>
              <a:t>“好孩子”。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直到那次再去外婆家:“少吃点冷的。”“好。”“不要看电视。”“好!”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外婆故意逗</a:t>
            </a:r>
            <a:r>
              <a:t/>
            </a:r>
            <a:br/>
            <a:r>
              <a:rPr lang="zh-CN" altLang="en-US" sz="1530" kern="0" dirty="0" smtClean="0">
                <a:solidFill>
                  <a:srgbClr val="000000"/>
                </a:solidFill>
                <a:latin typeface="Times New Roman" pitchFamily="65" charset="-122"/>
                <a:ea typeface="宋体" pitchFamily="65" charset="-122"/>
              </a:rPr>
              <a:t>乐我几句后发现我一直在应好。我看她流露出近似难过的神情有些不知所措。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“外婆,我是好孩子,以后不会再不听话的。”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外婆一把搂住我,粗糙的手掌抚摩着我的头发,轻柔的声音传到耳朵里。</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“好孩子也可以说‘不’啊。”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“好孩子也要说‘不’啊。”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“你一直都是好孩子,但你要成为一个会说‘不’的好孩子。”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那天晚上的月光真好,明晃晃地照进屋子,我觉得整个身后都透着亮。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“生命可以随心所欲,但不能随波逐流。这可不是我讲的,是你最喜欢的龙猫讲的,知道吗?”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“嗯,好孩子知道了。”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车前的风景一点一点飞逝,往事一幕幕浮现在脑海中,外婆教会我太多,我回报得太少。所以就</a:t>
            </a:r>
            <a:r>
              <a:rPr dirty="0"/>
              <a:t/>
            </a:r>
            <a:br>
              <a:rPr dirty="0"/>
            </a:br>
            <a:r>
              <a:rPr lang="zh-CN" altLang="en-US" sz="1530" kern="0" dirty="0" smtClean="0">
                <a:solidFill>
                  <a:srgbClr val="000000"/>
                </a:solidFill>
                <a:latin typeface="Times New Roman" pitchFamily="65" charset="-122"/>
                <a:ea typeface="宋体" pitchFamily="65" charset="-122"/>
              </a:rPr>
              <a:t>算是对她说“不!”我也要在高考前见她一面。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我的明月,谢谢你,对我说“不”,也教我说“不”。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这是一篇记叙文。文章采用以小见大的写法,寓理于事细致入微的生活化描写,富有</a:t>
            </a:r>
            <a:r>
              <a:rPr dirty="0"/>
              <a:t/>
            </a:r>
            <a:br>
              <a:rPr dirty="0"/>
            </a:br>
            <a:r>
              <a:rPr lang="zh-CN" altLang="en-US" sz="1530" kern="0" dirty="0" smtClean="0">
                <a:solidFill>
                  <a:srgbClr val="000000"/>
                </a:solidFill>
                <a:latin typeface="Times New Roman" pitchFamily="65" charset="-122"/>
                <a:ea typeface="宋体" pitchFamily="65" charset="-122"/>
              </a:rPr>
              <a:t>浓厚的生活气息。结构上前后呼应,紧凑自然。稍不足的是有些语言细节还需打磨。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84201"/>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3.(2017</a:t>
            </a:r>
            <a:r>
              <a:rPr lang="zh-CN" altLang="en-US" sz="1530" kern="0" dirty="0" smtClean="0">
                <a:solidFill>
                  <a:srgbClr val="000000"/>
                </a:solidFill>
                <a:latin typeface="Times New Roman" pitchFamily="65" charset="-122"/>
                <a:ea typeface="宋体" pitchFamily="65" charset="-122"/>
              </a:rPr>
              <a:t>苏锡常镇四市二模</a:t>
            </a:r>
            <a:r>
              <a:rPr lang="en-US" altLang="zh-CN" sz="1530" kern="0" dirty="0" smtClean="0">
                <a:solidFill>
                  <a:srgbClr val="000000"/>
                </a:solidFill>
                <a:latin typeface="Times New Roman" pitchFamily="65" charset="-122"/>
                <a:ea typeface="宋体" pitchFamily="65" charset="-122"/>
              </a:rPr>
              <a:t>,19)</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删除我经历过的任何一个瞬间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我都不能成为今天的自己。</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1.对材料的整体理解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从结构上看,材料是一个表示假设关系的复句,强调了假设的条件对结果的决定性作用。从内</a:t>
            </a:r>
            <a:r>
              <a:rPr dirty="0"/>
              <a:t/>
            </a:r>
            <a:br>
              <a:rPr dirty="0"/>
            </a:br>
            <a:r>
              <a:rPr lang="zh-CN" altLang="en-US" sz="1530" kern="0" dirty="0" smtClean="0">
                <a:solidFill>
                  <a:srgbClr val="000000"/>
                </a:solidFill>
                <a:latin typeface="Times New Roman" pitchFamily="65" charset="-122"/>
                <a:ea typeface="宋体" pitchFamily="65" charset="-122"/>
              </a:rPr>
              <a:t>容上看,这个句子阐述了“我”过去的经历对现在之“我”的重要影响。这种影响是深刻</a:t>
            </a:r>
            <a:r>
              <a:rPr dirty="0"/>
              <a:t/>
            </a:r>
            <a:br>
              <a:rPr dirty="0"/>
            </a:br>
            <a:r>
              <a:rPr lang="zh-CN" altLang="en-US" sz="1530" kern="0" dirty="0" smtClean="0">
                <a:solidFill>
                  <a:srgbClr val="000000"/>
                </a:solidFill>
                <a:latin typeface="Times New Roman" pitchFamily="65" charset="-122"/>
                <a:ea typeface="宋体" pitchFamily="65" charset="-122"/>
              </a:rPr>
              <a:t>的、必然的,而不是浮泛的、可有可无的。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说其深刻、影响深远,是指这些经历(或其中之一)一定参与了“我”的生命构造,一定在思想</a:t>
            </a:r>
            <a:r>
              <a:rPr dirty="0"/>
              <a:t/>
            </a:r>
            <a:br>
              <a:rPr dirty="0"/>
            </a:br>
            <a:r>
              <a:rPr lang="zh-CN" altLang="en-US" sz="1530" kern="0" dirty="0" smtClean="0">
                <a:solidFill>
                  <a:srgbClr val="000000"/>
                </a:solidFill>
                <a:latin typeface="Times New Roman" pitchFamily="65" charset="-122"/>
                <a:ea typeface="宋体" pitchFamily="65" charset="-122"/>
              </a:rPr>
              <a:t>情感层面发生了“化学反应”,比如思想认识的变化、人格的形成、人生价值的实现等。也</a:t>
            </a:r>
            <a:r>
              <a:rPr dirty="0"/>
              <a:t/>
            </a:r>
            <a:br>
              <a:rPr dirty="0"/>
            </a:br>
            <a:r>
              <a:rPr lang="zh-CN" altLang="en-US" sz="1530" kern="0" dirty="0" smtClean="0">
                <a:solidFill>
                  <a:srgbClr val="000000"/>
                </a:solidFill>
                <a:latin typeface="Times New Roman" pitchFamily="65" charset="-122"/>
                <a:ea typeface="宋体" pitchFamily="65" charset="-122"/>
              </a:rPr>
              <a:t>就是说,“我”过去之种种经历,无论大小,无论成败得失,无论顺境逆境,无论主动迎接还是被</a:t>
            </a:r>
            <a:r>
              <a:rPr dirty="0"/>
              <a:t/>
            </a:r>
            <a:br>
              <a:rPr dirty="0"/>
            </a:br>
            <a:r>
              <a:rPr lang="zh-CN" altLang="en-US" sz="1530" kern="0" dirty="0" smtClean="0">
                <a:solidFill>
                  <a:srgbClr val="000000"/>
                </a:solidFill>
                <a:latin typeface="Times New Roman" pitchFamily="65" charset="-122"/>
                <a:ea typeface="宋体" pitchFamily="65" charset="-122"/>
              </a:rPr>
              <a:t>动应对,都成就了今天的“我”。缺少其中任何一个经历,“我”都成为不了“今天的自</a:t>
            </a:r>
            <a:r>
              <a:rPr dirty="0"/>
              <a:t/>
            </a:r>
            <a:br>
              <a:rPr dirty="0"/>
            </a:br>
            <a:r>
              <a:rPr lang="zh-CN" altLang="en-US" sz="1530" kern="0" dirty="0" smtClean="0">
                <a:solidFill>
                  <a:srgbClr val="000000"/>
                </a:solidFill>
                <a:latin typeface="Times New Roman" pitchFamily="65" charset="-122"/>
                <a:ea typeface="宋体" pitchFamily="65" charset="-122"/>
              </a:rPr>
              <a:t>己”。简单地说,有“它”才有“我”,无“它”必无“我”。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这则材料从内部意义上来看,可以称之为关系型材料,它体现出的主要矛盾是“经历过的瞬</a:t>
            </a:r>
            <a:r>
              <a:rPr dirty="0"/>
              <a:t/>
            </a:r>
            <a:br>
              <a:rPr dirty="0"/>
            </a:br>
            <a:r>
              <a:rPr lang="zh-CN" altLang="en-US" sz="1530" kern="0" dirty="0" smtClean="0">
                <a:solidFill>
                  <a:srgbClr val="000000"/>
                </a:solidFill>
                <a:latin typeface="Times New Roman" pitchFamily="65" charset="-122"/>
                <a:ea typeface="宋体" pitchFamily="65" charset="-122"/>
              </a:rPr>
              <a:t>间”与“今天的自己”。学生作文只要抓住这组矛盾关系来写,就应该视为符合题意。作文</a:t>
            </a:r>
            <a:r>
              <a:rPr dirty="0"/>
              <a:t/>
            </a:r>
            <a:br>
              <a:rPr dirty="0"/>
            </a:br>
            <a:r>
              <a:rPr lang="zh-CN" altLang="en-US" sz="1530" kern="0" dirty="0" smtClean="0">
                <a:solidFill>
                  <a:srgbClr val="000000"/>
                </a:solidFill>
                <a:latin typeface="Times New Roman" pitchFamily="65" charset="-122"/>
                <a:ea typeface="宋体" pitchFamily="65" charset="-122"/>
              </a:rPr>
              <a:t>可以展示、剖析两者间的关系,也可以做整体观照,立足“经历”对人生之重要影响,指出要</a:t>
            </a:r>
            <a:r>
              <a:rPr dirty="0"/>
              <a:t/>
            </a:r>
            <a:br>
              <a:rPr dirty="0"/>
            </a:br>
            <a:r>
              <a:rPr lang="zh-CN" altLang="en-US" sz="1530" kern="0" dirty="0" smtClean="0">
                <a:solidFill>
                  <a:srgbClr val="000000"/>
                </a:solidFill>
                <a:latin typeface="Times New Roman" pitchFamily="65" charset="-122"/>
                <a:ea typeface="宋体" pitchFamily="65" charset="-122"/>
              </a:rPr>
              <a:t>“珍视过程”“反思过去”“接受自己的黑历史”“走好人生的每一步”皆可。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5.(2014</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,19)</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没有什么是不朽的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只有青春是不朽的。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也有人说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青年人不相信有朝一日会老去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这种感觉其实是天真的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我们自欺欺人地抱有一种像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自然一样长存不朽的信念。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当电影《致我们终将逝去的青春》火爆全国时,青春已逝的人开始怀念和祭奠</a:t>
            </a:r>
            <a:r>
              <a:rPr dirty="0"/>
              <a:t/>
            </a:r>
            <a:br>
              <a:rPr dirty="0"/>
            </a:br>
            <a:r>
              <a:rPr lang="zh-CN" altLang="en-US" sz="1530" kern="0" dirty="0" smtClean="0">
                <a:solidFill>
                  <a:srgbClr val="000000"/>
                </a:solidFill>
                <a:latin typeface="Times New Roman" pitchFamily="65" charset="-122"/>
                <a:ea typeface="宋体" pitchFamily="65" charset="-122"/>
              </a:rPr>
              <a:t>自己的青春;青年人继续恣意地享受自己或多或少的青春。对于青春已逝的人来说,青春意味</a:t>
            </a:r>
            <a:r>
              <a:rPr dirty="0"/>
              <a:t/>
            </a:r>
            <a:br>
              <a:rPr dirty="0"/>
            </a:br>
            <a:r>
              <a:rPr lang="zh-CN" altLang="en-US" sz="1530" kern="0" dirty="0" smtClean="0">
                <a:solidFill>
                  <a:srgbClr val="000000"/>
                </a:solidFill>
                <a:latin typeface="Times New Roman" pitchFamily="65" charset="-122"/>
                <a:ea typeface="宋体" pitchFamily="65" charset="-122"/>
              </a:rPr>
              <a:t>着梦想、年轻、浪漫和激情。虽然时光易逝,年华易老,但被青春包围着的那些美好的时光依</a:t>
            </a:r>
            <a:r>
              <a:rPr dirty="0"/>
              <a:t/>
            </a:r>
            <a:br>
              <a:rPr dirty="0"/>
            </a:br>
            <a:r>
              <a:rPr lang="zh-CN" altLang="en-US" sz="1530" kern="0" dirty="0" smtClean="0">
                <a:solidFill>
                  <a:srgbClr val="000000"/>
                </a:solidFill>
                <a:latin typeface="Times New Roman" pitchFamily="65" charset="-122"/>
                <a:ea typeface="宋体" pitchFamily="65" charset="-122"/>
              </a:rPr>
              <a:t>旧触手可及。是“青春不朽”,还是“青春易逝”,关键在于心态。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①从“有人说”“也有人说”的角度立意:仁者见仁,智者见智。②从“青春”的角度立意:无</a:t>
            </a:r>
            <a:r>
              <a:rPr dirty="0"/>
              <a:t/>
            </a:r>
            <a:br>
              <a:rPr dirty="0"/>
            </a:br>
            <a:r>
              <a:rPr lang="zh-CN" altLang="en-US" sz="1530" kern="0" dirty="0" smtClean="0">
                <a:solidFill>
                  <a:srgbClr val="000000"/>
                </a:solidFill>
                <a:latin typeface="Times New Roman" pitchFamily="65" charset="-122"/>
                <a:ea typeface="宋体" pitchFamily="65" charset="-122"/>
              </a:rPr>
              <a:t>论青春是“不朽”,还是“易逝”,我们都应珍惜时光,有所作为。③从“青春”的引申义立</a:t>
            </a:r>
            <a:r>
              <a:rPr dirty="0"/>
              <a:t/>
            </a:r>
            <a:br>
              <a:rPr dirty="0"/>
            </a:br>
            <a:r>
              <a:rPr lang="zh-CN" altLang="en-US" sz="1530" kern="0" dirty="0" smtClean="0">
                <a:solidFill>
                  <a:srgbClr val="000000"/>
                </a:solidFill>
                <a:latin typeface="Times New Roman" pitchFamily="65" charset="-122"/>
                <a:ea typeface="宋体" pitchFamily="65" charset="-122"/>
              </a:rPr>
              <a:t>意:梦想、信念、浪漫、激情等是不朽的。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2.对材料中几个概念的理解</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(1)“瞬间”,意思是转眼之间。学生只要写一段经历,或一个经历,都视为符合材料中“经历</a:t>
            </a:r>
            <a:r>
              <a:rPr dirty="0"/>
              <a:t/>
            </a:r>
            <a:br>
              <a:rPr dirty="0"/>
            </a:br>
            <a:r>
              <a:rPr lang="zh-CN" altLang="en-US" sz="1530" kern="0" dirty="0" smtClean="0">
                <a:solidFill>
                  <a:srgbClr val="000000"/>
                </a:solidFill>
                <a:latin typeface="Times New Roman" pitchFamily="65" charset="-122"/>
                <a:ea typeface="宋体" pitchFamily="65" charset="-122"/>
              </a:rPr>
              <a:t>过的任何一个瞬间”的意思。还需要注意的是,这里所说的“经历”,并不意味着一定要亲身</a:t>
            </a:r>
            <a:r>
              <a:rPr dirty="0"/>
              <a:t/>
            </a:r>
            <a:br>
              <a:rPr dirty="0"/>
            </a:br>
            <a:r>
              <a:rPr lang="zh-CN" altLang="en-US" sz="1530" kern="0" dirty="0" smtClean="0">
                <a:solidFill>
                  <a:srgbClr val="000000"/>
                </a:solidFill>
                <a:latin typeface="Times New Roman" pitchFamily="65" charset="-122"/>
                <a:ea typeface="宋体" pitchFamily="65" charset="-122"/>
              </a:rPr>
              <a:t>实践,参与事件之中,也包括阅读、见证等。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(2)“今天的自己”,表述模糊,因而含意丰富。相对于过去经历的瞬间,它可以是现在,也可以</a:t>
            </a:r>
            <a:r>
              <a:rPr dirty="0"/>
              <a:t/>
            </a:r>
            <a:br>
              <a:rPr dirty="0"/>
            </a:br>
            <a:r>
              <a:rPr lang="zh-CN" altLang="en-US" sz="1530" kern="0" dirty="0" smtClean="0">
                <a:solidFill>
                  <a:srgbClr val="000000"/>
                </a:solidFill>
                <a:latin typeface="Times New Roman" pitchFamily="65" charset="-122"/>
                <a:ea typeface="宋体" pitchFamily="65" charset="-122"/>
              </a:rPr>
              <a:t>是过程后的结果。因此理解为自己现在所拥有的某一特质、品质、成就,自己现在的生活状</a:t>
            </a:r>
            <a:r>
              <a:rPr dirty="0"/>
              <a:t/>
            </a:r>
            <a:br>
              <a:rPr dirty="0"/>
            </a:br>
            <a:r>
              <a:rPr lang="zh-CN" altLang="en-US" sz="1530" kern="0" dirty="0" smtClean="0">
                <a:solidFill>
                  <a:srgbClr val="000000"/>
                </a:solidFill>
                <a:latin typeface="Times New Roman" pitchFamily="65" charset="-122"/>
                <a:ea typeface="宋体" pitchFamily="65" charset="-122"/>
              </a:rPr>
              <a:t>态、思维方式、价值立场等,都是可以的。可以是完美、成功的,也可以是残缺、失败的。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(3)“删除”,意思是“去除”。结合材料,还可理解为搁置、回避、漠视。可以是行为主体所</a:t>
            </a:r>
            <a:r>
              <a:rPr dirty="0"/>
              <a:t/>
            </a:r>
            <a:br>
              <a:rPr dirty="0"/>
            </a:br>
            <a:r>
              <a:rPr lang="zh-CN" altLang="en-US" sz="1530" kern="0" dirty="0" smtClean="0">
                <a:solidFill>
                  <a:srgbClr val="000000"/>
                </a:solidFill>
                <a:latin typeface="Times New Roman" pitchFamily="65" charset="-122"/>
                <a:ea typeface="宋体" pitchFamily="65" charset="-122"/>
              </a:rPr>
              <a:t>为,也可以是客观事物所为。在“谁删除”“删除什么”的问题上,不必过于纠缠,而应该关注</a:t>
            </a:r>
            <a:r>
              <a:rPr dirty="0"/>
              <a:t/>
            </a:r>
            <a:br>
              <a:rPr dirty="0"/>
            </a:br>
            <a:r>
              <a:rPr lang="zh-CN" altLang="en-US" sz="1530" kern="0" dirty="0" smtClean="0">
                <a:solidFill>
                  <a:srgbClr val="000000"/>
                </a:solidFill>
                <a:latin typeface="Times New Roman" pitchFamily="65" charset="-122"/>
                <a:ea typeface="宋体" pitchFamily="65" charset="-122"/>
              </a:rPr>
              <a:t>删除过去对今天有什么重要影响,或者说我们今天应该以怎样的态度来面对删除过去的做</a:t>
            </a:r>
            <a:r>
              <a:rPr dirty="0"/>
              <a:t/>
            </a:r>
            <a:br>
              <a:rPr dirty="0"/>
            </a:br>
            <a:r>
              <a:rPr lang="zh-CN" altLang="en-US" sz="1530" kern="0" dirty="0" smtClean="0">
                <a:solidFill>
                  <a:srgbClr val="000000"/>
                </a:solidFill>
                <a:latin typeface="Times New Roman" pitchFamily="65" charset="-122"/>
                <a:ea typeface="宋体" pitchFamily="65" charset="-122"/>
              </a:rPr>
              <a:t>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把过去送给未来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八十年代,苏芮以一首《酒干倘卖无》红遍大江南北,这首歌是对极力遮掩的卖酒瓶父亲的赞</a:t>
            </a:r>
            <a:r>
              <a:rPr dirty="0"/>
              <a:t/>
            </a:r>
            <a:br>
              <a:rPr dirty="0"/>
            </a:br>
            <a:r>
              <a:rPr lang="zh-CN" altLang="en-US" sz="1530" kern="0" dirty="0" smtClean="0">
                <a:solidFill>
                  <a:srgbClr val="000000"/>
                </a:solidFill>
                <a:latin typeface="Times New Roman" pitchFamily="65" charset="-122"/>
                <a:ea typeface="宋体" pitchFamily="65" charset="-122"/>
              </a:rPr>
              <a:t>颂与忏悔。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当今世界,“假履历”“粉饰过往”的行为屡见不鲜,他们将过往中的某些瞬间剪切掉,拼接出</a:t>
            </a:r>
            <a:r>
              <a:rPr dirty="0"/>
              <a:t/>
            </a:r>
            <a:br>
              <a:rPr dirty="0"/>
            </a:br>
            <a:r>
              <a:rPr lang="zh-CN" altLang="en-US" sz="1530" kern="0" dirty="0" smtClean="0">
                <a:solidFill>
                  <a:srgbClr val="000000"/>
                </a:solidFill>
                <a:latin typeface="Times New Roman" pitchFamily="65" charset="-122"/>
                <a:ea typeface="宋体" pitchFamily="65" charset="-122"/>
              </a:rPr>
              <a:t>一段虚假的过去,迎接一个耀眼的自己。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究其原因,正如梁遇春所言:“越是丑陋与在乎,越想要拔除和摧毁。”完美者想把过往的丑陋</a:t>
            </a:r>
            <a:r>
              <a:rPr dirty="0"/>
              <a:t/>
            </a:r>
            <a:br>
              <a:rPr dirty="0"/>
            </a:br>
            <a:r>
              <a:rPr lang="zh-CN" altLang="en-US" sz="1530" kern="0" dirty="0" smtClean="0">
                <a:solidFill>
                  <a:srgbClr val="000000"/>
                </a:solidFill>
                <a:latin typeface="Times New Roman" pitchFamily="65" charset="-122"/>
                <a:ea typeface="宋体" pitchFamily="65" charset="-122"/>
              </a:rPr>
              <a:t>删得一干二净,成功者想把过往的潦倒落魄抹除。人们把自身的身份地位及价值的鉴定与过</a:t>
            </a:r>
            <a:r>
              <a:rPr dirty="0"/>
              <a:t/>
            </a:r>
            <a:br>
              <a:rPr dirty="0"/>
            </a:br>
            <a:r>
              <a:rPr lang="zh-CN" altLang="en-US" sz="1530" kern="0" dirty="0" smtClean="0">
                <a:solidFill>
                  <a:srgbClr val="000000"/>
                </a:solidFill>
                <a:latin typeface="Times New Roman" pitchFamily="65" charset="-122"/>
                <a:ea typeface="宋体" pitchFamily="65" charset="-122"/>
              </a:rPr>
              <a:t>去扯上“剪不断,理还乱”的关系,过去似乎是累赘,而苦难的过去更是被人类想删除最多的一项。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是否我们删除过往憎恶的瞬间,就能塑造出如今春风得意的自己?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在大恶大谬的红色年代里,木心被抓入监狱,成为落魄的贵族。陈丹青作为他的学生,对他的那</a:t>
            </a:r>
            <a:r>
              <a:rPr dirty="0"/>
              <a:t/>
            </a:r>
            <a:br>
              <a:rPr dirty="0"/>
            </a:br>
            <a:r>
              <a:rPr lang="zh-CN" altLang="en-US" sz="1530" kern="0" dirty="0" smtClean="0">
                <a:solidFill>
                  <a:srgbClr val="000000"/>
                </a:solidFill>
                <a:latin typeface="Times New Roman" pitchFamily="65" charset="-122"/>
                <a:ea typeface="宋体" pitchFamily="65" charset="-122"/>
              </a:rPr>
              <a:t>段过往曾评价道:“惨绝人寰。”可他在晚年大方地直面自己的经历,说了一句:“诚觉世事皆</a:t>
            </a:r>
            <a:r>
              <a:rPr dirty="0"/>
              <a:t/>
            </a:r>
            <a:br>
              <a:rPr dirty="0"/>
            </a:br>
            <a:r>
              <a:rPr lang="zh-CN" altLang="en-US" sz="1530" kern="0" dirty="0" smtClean="0">
                <a:solidFill>
                  <a:srgbClr val="000000"/>
                </a:solidFill>
                <a:latin typeface="Times New Roman" pitchFamily="65" charset="-122"/>
                <a:ea typeface="宋体" pitchFamily="65" charset="-122"/>
              </a:rPr>
              <a:t>可原谅。”我们越想删除过去就越表示我们耿耿于怀而不愿放手的狭隘,某些瞬间成为一道</a:t>
            </a:r>
            <a:r>
              <a:rPr dirty="0"/>
              <a:t/>
            </a:r>
            <a:br>
              <a:rPr dirty="0"/>
            </a:br>
            <a:r>
              <a:rPr lang="zh-CN" altLang="en-US" sz="1530" kern="0" dirty="0" smtClean="0">
                <a:solidFill>
                  <a:srgbClr val="000000"/>
                </a:solidFill>
                <a:latin typeface="Times New Roman" pitchFamily="65" charset="-122"/>
                <a:ea typeface="宋体" pitchFamily="65" charset="-122"/>
              </a:rPr>
              <a:t>狰狞的疤痕,不除之不可继续过活。而解脱的办法就是原谅。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极爱苏东坡,其“一蓑烟雨任平生”的洒脱之境令人叹服。他对平淡有过这样的认知“五色</a:t>
            </a:r>
            <a:r>
              <a:rPr dirty="0"/>
              <a:t/>
            </a:r>
            <a:br>
              <a:rPr dirty="0"/>
            </a:br>
            <a:r>
              <a:rPr lang="zh-CN" altLang="en-US" sz="1530" kern="0" dirty="0" smtClean="0">
                <a:solidFill>
                  <a:srgbClr val="000000"/>
                </a:solidFill>
                <a:latin typeface="Times New Roman" pitchFamily="65" charset="-122"/>
                <a:ea typeface="宋体" pitchFamily="65" charset="-122"/>
              </a:rPr>
              <a:t>绚烂,渐老渐熟,乃造平淡”。没有“风刀霜剑严相逼”的困境,没有“寂寞沙洲冷”的无数个</a:t>
            </a:r>
            <a:r>
              <a:rPr dirty="0"/>
              <a:t/>
            </a:r>
            <a:br>
              <a:rPr dirty="0"/>
            </a:br>
            <a:r>
              <a:rPr lang="zh-CN" altLang="en-US" sz="1530" kern="0" dirty="0" smtClean="0">
                <a:solidFill>
                  <a:srgbClr val="000000"/>
                </a:solidFill>
                <a:latin typeface="Times New Roman" pitchFamily="65" charset="-122"/>
                <a:ea typeface="宋体" pitchFamily="65" charset="-122"/>
              </a:rPr>
              <a:t>过往的岁月,如今的你又是什么呢?经历的作用是鉴而后造,从中领悟与反思出些许世俗的道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理,然后回归辉煌后的平淡。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郁达夫说自己就是一段段的岁月、一本本书所塑造的。我们的习惯、喜恶甚至嗔怒的表情,</a:t>
            </a:r>
            <a:r>
              <a:rPr dirty="0"/>
              <a:t/>
            </a:r>
            <a:br>
              <a:rPr dirty="0"/>
            </a:br>
            <a:r>
              <a:rPr lang="zh-CN" altLang="en-US" sz="1530" kern="0" dirty="0" smtClean="0">
                <a:solidFill>
                  <a:srgbClr val="000000"/>
                </a:solidFill>
                <a:latin typeface="Times New Roman" pitchFamily="65" charset="-122"/>
                <a:ea typeface="宋体" pitchFamily="65" charset="-122"/>
              </a:rPr>
              <a:t>无不凝结在过往的大树上。我们之所以生命旺盛,是因为过往在给予不竭的养分,经历是我们</a:t>
            </a:r>
            <a:r>
              <a:rPr dirty="0"/>
              <a:t/>
            </a:r>
            <a:br>
              <a:rPr dirty="0"/>
            </a:br>
            <a:r>
              <a:rPr lang="zh-CN" altLang="en-US" sz="1530" kern="0" dirty="0" smtClean="0">
                <a:solidFill>
                  <a:srgbClr val="000000"/>
                </a:solidFill>
                <a:latin typeface="Times New Roman" pitchFamily="65" charset="-122"/>
                <a:ea typeface="宋体" pitchFamily="65" charset="-122"/>
              </a:rPr>
              <a:t>的根。进而今日的我们要成长,就是要守住过往那平凡而惺惺相惜的根。如果我们把记忆的</a:t>
            </a:r>
            <a:r>
              <a:rPr dirty="0"/>
              <a:t/>
            </a:r>
            <a:br>
              <a:rPr dirty="0"/>
            </a:br>
            <a:r>
              <a:rPr lang="zh-CN" altLang="en-US" sz="1530" kern="0" dirty="0" smtClean="0">
                <a:solidFill>
                  <a:srgbClr val="000000"/>
                </a:solidFill>
                <a:latin typeface="Times New Roman" pitchFamily="65" charset="-122"/>
                <a:ea typeface="宋体" pitchFamily="65" charset="-122"/>
              </a:rPr>
              <a:t>版图打得零碎,用筛子过滤,你会发现你成了那个可悲的“燕国人”,你学着成功者的步子,把</a:t>
            </a:r>
            <a:r>
              <a:rPr dirty="0"/>
              <a:t/>
            </a:r>
            <a:br>
              <a:rPr dirty="0"/>
            </a:br>
            <a:r>
              <a:rPr lang="zh-CN" altLang="en-US" sz="1530" kern="0" dirty="0" smtClean="0">
                <a:solidFill>
                  <a:srgbClr val="000000"/>
                </a:solidFill>
                <a:latin typeface="Times New Roman" pitchFamily="65" charset="-122"/>
                <a:ea typeface="宋体" pitchFamily="65" charset="-122"/>
              </a:rPr>
              <a:t>自己打造得很完美,却忘了自己生长中本色里的脚步,未来的路,你再也不会走,只会退化到一</a:t>
            </a:r>
            <a:r>
              <a:rPr dirty="0"/>
              <a:t/>
            </a:r>
            <a:br>
              <a:rPr dirty="0"/>
            </a:br>
            <a:r>
              <a:rPr lang="zh-CN" altLang="en-US" sz="1530" kern="0" dirty="0" smtClean="0">
                <a:solidFill>
                  <a:srgbClr val="000000"/>
                </a:solidFill>
                <a:latin typeface="Times New Roman" pitchFamily="65" charset="-122"/>
                <a:ea typeface="宋体" pitchFamily="65" charset="-122"/>
              </a:rPr>
              <a:t>种可悲的爬行。过去的每一瞬,都是你,你把自己遗失了,未来也就真的遗失了。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“我在椅子上回想过往,觉得人生清苦但欢愉不少。”杨绛的话平淡见真。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过去,它塑造着本色的自我,也透悟了你的现在与未来。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本文以一首大家耳熟能详的经典老歌入手,引出论题。文中列举名人事例与言论,论</a:t>
            </a:r>
            <a:r>
              <a:rPr dirty="0"/>
              <a:t/>
            </a:r>
            <a:br>
              <a:rPr dirty="0"/>
            </a:br>
            <a:r>
              <a:rPr lang="zh-CN" altLang="en-US" sz="1530" kern="0" dirty="0" smtClean="0">
                <a:solidFill>
                  <a:srgbClr val="000000"/>
                </a:solidFill>
                <a:latin typeface="Times New Roman" pitchFamily="65" charset="-122"/>
                <a:ea typeface="宋体" pitchFamily="65" charset="-122"/>
              </a:rPr>
              <a:t>述过去的经历对未来的重要意义,指出即便有不光彩的过去,也能成就一番辉煌。作者语言功</a:t>
            </a:r>
            <a:r>
              <a:rPr dirty="0"/>
              <a:t/>
            </a:r>
            <a:br>
              <a:rPr dirty="0"/>
            </a:br>
            <a:r>
              <a:rPr lang="zh-CN" altLang="en-US" sz="1530" kern="0" dirty="0" smtClean="0">
                <a:solidFill>
                  <a:srgbClr val="000000"/>
                </a:solidFill>
                <a:latin typeface="Times New Roman" pitchFamily="65" charset="-122"/>
                <a:ea typeface="宋体" pitchFamily="65" charset="-122"/>
              </a:rPr>
              <a:t>底扎实,文采飞扬。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如履于冰面之上</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“我成为今天的我,是在1975年某个阴云密布的寒冷冬日,那年我十二岁。”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这是胡赛尼在《追风筝的人》中无比经典的开头。一语,便攫住了所有读者的灵魂——原来,</a:t>
            </a:r>
            <a:r>
              <a:rPr dirty="0"/>
              <a:t/>
            </a:r>
            <a:br>
              <a:rPr dirty="0"/>
            </a:br>
            <a:r>
              <a:rPr lang="zh-CN" altLang="en-US" sz="1530" kern="0" dirty="0" smtClean="0">
                <a:solidFill>
                  <a:srgbClr val="000000"/>
                </a:solidFill>
                <a:latin typeface="Times New Roman" pitchFamily="65" charset="-122"/>
                <a:ea typeface="宋体" pitchFamily="65" charset="-122"/>
              </a:rPr>
              <a:t>只是那样一个瞬间,竟可以改变一个人的命运,让人最终成为今天的自己。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也难怪,一个人在一生中难免会遇见各式各样的情形,而这些情形,最终化为人生经历融化在了</a:t>
            </a:r>
            <a:r>
              <a:rPr dirty="0"/>
              <a:t/>
            </a:r>
            <a:br>
              <a:rPr dirty="0"/>
            </a:br>
            <a:r>
              <a:rPr lang="zh-CN" altLang="en-US" sz="1530" kern="0" dirty="0" smtClean="0">
                <a:solidFill>
                  <a:srgbClr val="000000"/>
                </a:solidFill>
                <a:latin typeface="Times New Roman" pitchFamily="65" charset="-122"/>
                <a:ea typeface="宋体" pitchFamily="65" charset="-122"/>
              </a:rPr>
              <a:t>自己的血液中,成为自己的一部分。在这些经历中,总会有那么几个刻骨铭心的记忆伴随着我</a:t>
            </a:r>
            <a:r>
              <a:rPr dirty="0"/>
              <a:t/>
            </a:r>
            <a:br>
              <a:rPr dirty="0"/>
            </a:br>
            <a:r>
              <a:rPr lang="zh-CN" altLang="en-US" sz="1530" kern="0" dirty="0" smtClean="0">
                <a:solidFill>
                  <a:srgbClr val="000000"/>
                </a:solidFill>
                <a:latin typeface="Times New Roman" pitchFamily="65" charset="-122"/>
                <a:ea typeface="宋体" pitchFamily="65" charset="-122"/>
              </a:rPr>
              <a:t>们的一生,恰如鲁迅与瞿秋白之间的故事。两人在相见之后“交谈甚欢,遂为挚友”,并让心中</a:t>
            </a:r>
            <a:r>
              <a:rPr dirty="0"/>
              <a:t/>
            </a:r>
            <a:br>
              <a:rPr dirty="0"/>
            </a:br>
            <a:r>
              <a:rPr lang="zh-CN" altLang="en-US" sz="1530" kern="0" dirty="0" smtClean="0">
                <a:solidFill>
                  <a:srgbClr val="000000"/>
                </a:solidFill>
                <a:latin typeface="Times New Roman" pitchFamily="65" charset="-122"/>
                <a:ea typeface="宋体" pitchFamily="65" charset="-122"/>
              </a:rPr>
              <a:t>革命的种子日益萌发,使两人都成为革命的一代先驱,流芳百世。试想倘若删去两人相遇的经</a:t>
            </a:r>
            <a:r>
              <a:rPr dirty="0"/>
              <a:t/>
            </a:r>
            <a:br>
              <a:rPr dirty="0"/>
            </a:br>
            <a:r>
              <a:rPr lang="zh-CN" altLang="en-US" sz="1530" kern="0" dirty="0" smtClean="0">
                <a:solidFill>
                  <a:srgbClr val="000000"/>
                </a:solidFill>
                <a:latin typeface="Times New Roman" pitchFamily="65" charset="-122"/>
                <a:ea typeface="宋体" pitchFamily="65" charset="-122"/>
              </a:rPr>
              <a:t>历,想必都难以成为那时的自己。这一点,在鲁迅赠予瞿秋白的那句“人生得一知己足矣,斯世</a:t>
            </a:r>
            <a:r>
              <a:rPr dirty="0"/>
              <a:t/>
            </a:r>
            <a:br>
              <a:rPr dirty="0"/>
            </a:br>
            <a:r>
              <a:rPr lang="zh-CN" altLang="en-US" sz="1530" kern="0" dirty="0" smtClean="0">
                <a:solidFill>
                  <a:srgbClr val="000000"/>
                </a:solidFill>
                <a:latin typeface="Times New Roman" pitchFamily="65" charset="-122"/>
                <a:ea typeface="宋体" pitchFamily="65" charset="-122"/>
              </a:rPr>
              <a:t>当以同怀视之”上更是体现得淋漓尽致。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那么不免就又有人发问了,“既然人生中只有区区几段影响深远的经历,那么其他的经历是否</a:t>
            </a:r>
            <a:r>
              <a:rPr dirty="0"/>
              <a:t/>
            </a:r>
            <a:br>
              <a:rPr dirty="0"/>
            </a:br>
            <a:r>
              <a:rPr lang="zh-CN" altLang="en-US" sz="1530" kern="0" dirty="0" smtClean="0">
                <a:solidFill>
                  <a:srgbClr val="000000"/>
                </a:solidFill>
                <a:latin typeface="Times New Roman" pitchFamily="65" charset="-122"/>
                <a:ea typeface="宋体" pitchFamily="65" charset="-122"/>
              </a:rPr>
              <a:t>微不足道而不足以改变自己呢?”答案是否定的。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古有贤者认为“方寸之地,仅踏足处为有用”,现如今看来,不亦荒谬!反驳者认为,这一切“如</a:t>
            </a:r>
            <a:r>
              <a:rPr dirty="0"/>
              <a:t/>
            </a:r>
            <a:br>
              <a:rPr dirty="0"/>
            </a:br>
            <a:r>
              <a:rPr lang="zh-CN" altLang="en-US" sz="1530" kern="0" dirty="0" smtClean="0">
                <a:solidFill>
                  <a:srgbClr val="000000"/>
                </a:solidFill>
                <a:latin typeface="Times New Roman" pitchFamily="65" charset="-122"/>
                <a:ea typeface="宋体" pitchFamily="65" charset="-122"/>
              </a:rPr>
              <a:t>履于冰面之上”,倘若只剩下踏足处的冰块,免不了滑入水中。经历也是如此,意义深远的经历</a:t>
            </a:r>
            <a:r>
              <a:rPr dirty="0"/>
              <a:t/>
            </a:r>
            <a:br>
              <a:rPr dirty="0"/>
            </a:br>
            <a:r>
              <a:rPr lang="zh-CN" altLang="en-US" sz="1530" kern="0" dirty="0" smtClean="0">
                <a:solidFill>
                  <a:srgbClr val="000000"/>
                </a:solidFill>
                <a:latin typeface="Times New Roman" pitchFamily="65" charset="-122"/>
                <a:ea typeface="宋体" pitchFamily="65" charset="-122"/>
              </a:rPr>
              <a:t>如同踏足之地,唯此能使人前行,而那些平凡的经历,虽不起眼,却也如同不曾涉足的冰面,正是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二者结合使得冰面成为一个整体,使得人们能够走到各自应该去往的地方。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乔治·奥威尔在成名作《一九八四》中写道“谁掌握了现在,谁就掌握过去;谁掌握过去,谁就</a:t>
            </a:r>
            <a:r>
              <a:rPr dirty="0"/>
              <a:t/>
            </a:r>
            <a:br>
              <a:rPr dirty="0"/>
            </a:br>
            <a:r>
              <a:rPr lang="zh-CN" altLang="en-US" sz="1530" kern="0" dirty="0" smtClean="0">
                <a:solidFill>
                  <a:srgbClr val="000000"/>
                </a:solidFill>
                <a:latin typeface="Times New Roman" pitchFamily="65" charset="-122"/>
                <a:ea typeface="宋体" pitchFamily="65" charset="-122"/>
              </a:rPr>
              <a:t>掌握将来”。这些经历构成了我们自己的人生,恰恰是对前半句的绝妙诠释,然而要走向未来,</a:t>
            </a:r>
            <a:r>
              <a:rPr dirty="0"/>
              <a:t/>
            </a:r>
            <a:br>
              <a:rPr dirty="0"/>
            </a:br>
            <a:r>
              <a:rPr lang="zh-CN" altLang="en-US" sz="1530" kern="0" dirty="0" smtClean="0">
                <a:solidFill>
                  <a:srgbClr val="000000"/>
                </a:solidFill>
                <a:latin typeface="Times New Roman" pitchFamily="65" charset="-122"/>
                <a:ea typeface="宋体" pitchFamily="65" charset="-122"/>
              </a:rPr>
              <a:t>却要对后半句有着深刻的理解。过去是既定的事实,我们也深知删除我们的任何一段经历,我</a:t>
            </a:r>
            <a:r>
              <a:rPr dirty="0"/>
              <a:t/>
            </a:r>
            <a:br>
              <a:rPr dirty="0"/>
            </a:br>
            <a:r>
              <a:rPr lang="zh-CN" altLang="en-US" sz="1530" kern="0" dirty="0" smtClean="0">
                <a:solidFill>
                  <a:srgbClr val="000000"/>
                </a:solidFill>
                <a:latin typeface="Times New Roman" pitchFamily="65" charset="-122"/>
                <a:ea typeface="宋体" pitchFamily="65" charset="-122"/>
              </a:rPr>
              <a:t>们都不能成为今天的自己,那么明天又由什么决定呢?是自己今天的经历。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如履于冰面之上,把握住每一次踏足之处的机遇的同时也要留意到那些看似不起眼的经历,因</a:t>
            </a:r>
            <a:r>
              <a:rPr dirty="0"/>
              <a:t/>
            </a:r>
            <a:br>
              <a:rPr dirty="0"/>
            </a:br>
            <a:r>
              <a:rPr lang="zh-CN" altLang="en-US" sz="1530" kern="0" dirty="0" smtClean="0">
                <a:solidFill>
                  <a:srgbClr val="000000"/>
                </a:solidFill>
                <a:latin typeface="Times New Roman" pitchFamily="65" charset="-122"/>
                <a:ea typeface="宋体" pitchFamily="65" charset="-122"/>
              </a:rPr>
              <a:t>为是它们共同组成了你的人生道路。如履于冰面之上,更是在洞悉了过去之后谨慎而坚定地</a:t>
            </a:r>
            <a:r>
              <a:rPr dirty="0"/>
              <a:t/>
            </a:r>
            <a:br>
              <a:rPr dirty="0"/>
            </a:br>
            <a:r>
              <a:rPr lang="zh-CN" altLang="en-US" sz="1530" kern="0" dirty="0" smtClean="0">
                <a:solidFill>
                  <a:srgbClr val="000000"/>
                </a:solidFill>
                <a:latin typeface="Times New Roman" pitchFamily="65" charset="-122"/>
                <a:ea typeface="宋体" pitchFamily="65" charset="-122"/>
              </a:rPr>
              <a:t>走向未来。唯有如此,方能不负经历,稳重前行。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文章以《追风筝的人》的经典开头为开头,自然引出了“生命中的一瞬可以改变一</a:t>
            </a:r>
            <a:r>
              <a:rPr dirty="0"/>
              <a:t/>
            </a:r>
            <a:br>
              <a:rPr dirty="0"/>
            </a:br>
            <a:r>
              <a:rPr lang="zh-CN" altLang="en-US" sz="1530" kern="0" dirty="0" smtClean="0">
                <a:solidFill>
                  <a:srgbClr val="000000"/>
                </a:solidFill>
                <a:latin typeface="Times New Roman" pitchFamily="65" charset="-122"/>
                <a:ea typeface="宋体" pitchFamily="65" charset="-122"/>
              </a:rPr>
              <a:t>个人的命运,成就今天的自己”的观点。随后,又论述了生命中那些看似不起眼的经历对人生</a:t>
            </a:r>
            <a:r>
              <a:rPr dirty="0"/>
              <a:t/>
            </a:r>
            <a:br>
              <a:rPr dirty="0"/>
            </a:br>
            <a:r>
              <a:rPr lang="zh-CN" altLang="en-US" sz="1530" kern="0" dirty="0" smtClean="0">
                <a:solidFill>
                  <a:srgbClr val="000000"/>
                </a:solidFill>
                <a:latin typeface="Times New Roman" pitchFamily="65" charset="-122"/>
                <a:ea typeface="宋体" pitchFamily="65" charset="-122"/>
              </a:rPr>
              <a:t>的重要作用。全文一气呵成,思路清晰,结构严谨,论述有力,是一篇较成功的作文。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77063"/>
            <a:ext cx="8127000" cy="6003951"/>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4.(2017</a:t>
            </a:r>
            <a:r>
              <a:rPr lang="zh-CN" altLang="en-US" sz="1530" kern="0" dirty="0" smtClean="0">
                <a:solidFill>
                  <a:srgbClr val="000000"/>
                </a:solidFill>
                <a:latin typeface="Times New Roman" pitchFamily="65" charset="-122"/>
                <a:ea typeface="宋体" pitchFamily="65" charset="-122"/>
              </a:rPr>
              <a:t>常州一模</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我们所处的时代比以往任何时候更加包容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然而特立独行要承受压力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在群体中我们会不知不</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觉地把自己塑造成他人希望的样子,甚至抛弃是非去换取归属感。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材料由四个分句构成。第一个分句作为引子,交代了我们所处的时代更具包容</a:t>
            </a:r>
            <a:r>
              <a:rPr dirty="0"/>
              <a:t/>
            </a:r>
            <a:br>
              <a:rPr dirty="0"/>
            </a:br>
            <a:r>
              <a:rPr lang="zh-CN" altLang="en-US" sz="1530" kern="0" dirty="0" smtClean="0">
                <a:solidFill>
                  <a:srgbClr val="000000"/>
                </a:solidFill>
                <a:latin typeface="Times New Roman" pitchFamily="65" charset="-122"/>
                <a:ea typeface="宋体" pitchFamily="65" charset="-122"/>
              </a:rPr>
              <a:t>性的特点,包容怎样的人?显然是每一个社会人,包括第二个分句中提到的“特立独行”的人</a:t>
            </a:r>
            <a:r>
              <a:rPr dirty="0"/>
              <a:t/>
            </a:r>
            <a:br>
              <a:rPr dirty="0"/>
            </a:br>
            <a:r>
              <a:rPr lang="zh-CN" altLang="en-US" sz="1530" kern="0" dirty="0" smtClean="0">
                <a:solidFill>
                  <a:srgbClr val="000000"/>
                </a:solidFill>
                <a:latin typeface="Times New Roman" pitchFamily="65" charset="-122"/>
                <a:ea typeface="宋体" pitchFamily="65" charset="-122"/>
              </a:rPr>
              <a:t>以及第三个分句中的“我们”。因此说第一分句只是引子。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再看“特立独行的人”和“我们”这两个词语的含义。“特立独行”,指有操守、有见识,不</a:t>
            </a:r>
            <a:r>
              <a:rPr dirty="0"/>
              <a:t/>
            </a:r>
            <a:br>
              <a:rPr dirty="0"/>
            </a:br>
            <a:r>
              <a:rPr lang="zh-CN" altLang="en-US" sz="1530" kern="0" dirty="0" smtClean="0">
                <a:solidFill>
                  <a:srgbClr val="000000"/>
                </a:solidFill>
                <a:latin typeface="Times New Roman" pitchFamily="65" charset="-122"/>
                <a:ea typeface="宋体" pitchFamily="65" charset="-122"/>
              </a:rPr>
              <a:t>随波逐流。显然是个褒义成语。因此,要和“另类”“异端”“少数派”“新新人类”等词</a:t>
            </a:r>
            <a:r>
              <a:rPr dirty="0"/>
              <a:t/>
            </a:r>
            <a:br>
              <a:rPr dirty="0"/>
            </a:br>
            <a:r>
              <a:rPr lang="zh-CN" altLang="en-US" sz="1530" kern="0" dirty="0" smtClean="0">
                <a:solidFill>
                  <a:srgbClr val="000000"/>
                </a:solidFill>
                <a:latin typeface="Times New Roman" pitchFamily="65" charset="-122"/>
                <a:ea typeface="宋体" pitchFamily="65" charset="-122"/>
              </a:rPr>
              <a:t>区别开来,如果学生作文里表达出具有独立人格或是不苟且迎合,都是可以的。结合材料中的</a:t>
            </a:r>
            <a:r>
              <a:rPr dirty="0"/>
              <a:t/>
            </a:r>
            <a:br>
              <a:rPr dirty="0"/>
            </a:br>
            <a:r>
              <a:rPr lang="zh-CN" altLang="en-US" sz="1530" kern="0" dirty="0" smtClean="0">
                <a:solidFill>
                  <a:srgbClr val="000000"/>
                </a:solidFill>
                <a:latin typeface="Times New Roman" pitchFamily="65" charset="-122"/>
                <a:ea typeface="宋体" pitchFamily="65" charset="-122"/>
              </a:rPr>
              <a:t>“在群体中我们会不知不觉地把自己塑造成他人希望的样子,甚至抛弃是非去换取归属感”,</a:t>
            </a:r>
            <a:r>
              <a:rPr dirty="0"/>
              <a:t/>
            </a:r>
            <a:br>
              <a:rPr dirty="0"/>
            </a:br>
            <a:r>
              <a:rPr lang="zh-CN" altLang="en-US" sz="1530" kern="0" dirty="0" smtClean="0">
                <a:solidFill>
                  <a:srgbClr val="000000"/>
                </a:solidFill>
                <a:latin typeface="Times New Roman" pitchFamily="65" charset="-122"/>
                <a:ea typeface="宋体" pitchFamily="65" charset="-122"/>
              </a:rPr>
              <a:t>可知“我们”应该是指世俗社会中的普通人。这种人的特点应该就是容易从众,改变立场,结</a:t>
            </a:r>
            <a:r>
              <a:rPr dirty="0"/>
              <a:t/>
            </a:r>
            <a:br>
              <a:rPr dirty="0"/>
            </a:br>
            <a:r>
              <a:rPr lang="zh-CN" altLang="en-US" sz="1530" kern="0" dirty="0" smtClean="0">
                <a:solidFill>
                  <a:srgbClr val="000000"/>
                </a:solidFill>
                <a:latin typeface="Times New Roman" pitchFamily="65" charset="-122"/>
                <a:ea typeface="宋体" pitchFamily="65" charset="-122"/>
              </a:rPr>
              <a:t>果失去自我,甚至不辨是非,抛弃底线。这种人与“特立独行的人”形成了鲜明的对照。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还应当注意的是,作文材料是命题者说给答题者的内容。这种叙述语境暗示了“我们”一词</a:t>
            </a:r>
            <a:r>
              <a:rPr dirty="0"/>
              <a:t/>
            </a:r>
            <a:br>
              <a:rPr dirty="0"/>
            </a:br>
            <a:r>
              <a:rPr lang="zh-CN" altLang="en-US" sz="1530" kern="0" dirty="0" smtClean="0">
                <a:solidFill>
                  <a:srgbClr val="000000"/>
                </a:solidFill>
                <a:latin typeface="Times New Roman" pitchFamily="65" charset="-122"/>
                <a:ea typeface="宋体" pitchFamily="65" charset="-122"/>
              </a:rPr>
              <a:t>还包含作为答题者的考生。因此后两个分句更像是命题人对处于精神成长关键期的青年学</a:t>
            </a:r>
            <a:r>
              <a:rPr dirty="0"/>
              <a:t/>
            </a:r>
            <a:br>
              <a:rPr dirty="0"/>
            </a:br>
            <a:r>
              <a:rPr lang="zh-CN" altLang="en-US" sz="1530" kern="0" dirty="0" smtClean="0">
                <a:solidFill>
                  <a:srgbClr val="000000"/>
                </a:solidFill>
                <a:latin typeface="Times New Roman" pitchFamily="65" charset="-122"/>
                <a:ea typeface="宋体" pitchFamily="65" charset="-122"/>
              </a:rPr>
              <a:t>生来说的,是一个有力的提醒,引发他们反思自我,进而明确成长方向。因为在当下,不少学生</a:t>
            </a:r>
            <a:r>
              <a:rPr dirty="0"/>
              <a:t/>
            </a:r>
            <a:br>
              <a:rPr dirty="0"/>
            </a:br>
            <a:r>
              <a:rPr lang="zh-CN" altLang="en-US" sz="1530" kern="0" dirty="0" smtClean="0">
                <a:solidFill>
                  <a:srgbClr val="000000"/>
                </a:solidFill>
                <a:latin typeface="Times New Roman" pitchFamily="65" charset="-122"/>
                <a:ea typeface="宋体" pitchFamily="65" charset="-122"/>
              </a:rPr>
              <a:t>无法成为心中的那个自己,或是父母之命,或受学校、班级、朋友圈等集体的影响,还有看不见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文化传统、世俗人情的惯性制约,他们极容易以他人理想为自己理想,以世俗价值为自己价值</a:t>
            </a:r>
            <a:r>
              <a:rPr dirty="0"/>
              <a:t/>
            </a:r>
            <a:br>
              <a:rPr dirty="0"/>
            </a:br>
            <a:r>
              <a:rPr lang="zh-CN" altLang="en-US" sz="1530" kern="0" dirty="0" smtClean="0">
                <a:solidFill>
                  <a:srgbClr val="000000"/>
                </a:solidFill>
                <a:latin typeface="Times New Roman" pitchFamily="65" charset="-122"/>
                <a:ea typeface="宋体" pitchFamily="65" charset="-122"/>
              </a:rPr>
              <a:t>标准,以他人行为方式为自己行为方式,从内到外被同化。尽管当今时代已经相对宽容,他们不</a:t>
            </a:r>
            <a:r>
              <a:rPr dirty="0"/>
              <a:t/>
            </a:r>
            <a:br>
              <a:rPr dirty="0"/>
            </a:br>
            <a:r>
              <a:rPr lang="zh-CN" altLang="en-US" sz="1530" kern="0" dirty="0" smtClean="0">
                <a:solidFill>
                  <a:srgbClr val="000000"/>
                </a:solidFill>
                <a:latin typeface="Times New Roman" pitchFamily="65" charset="-122"/>
                <a:ea typeface="宋体" pitchFamily="65" charset="-122"/>
              </a:rPr>
              <a:t>敢、不愿做“特立独行的人”,最为可怕的是在不知不觉中丧失心中指引自己前行的力量,加</a:t>
            </a:r>
            <a:r>
              <a:rPr dirty="0"/>
              <a:t/>
            </a:r>
            <a:br>
              <a:rPr dirty="0"/>
            </a:br>
            <a:r>
              <a:rPr lang="zh-CN" altLang="en-US" sz="1530" kern="0" dirty="0" smtClean="0">
                <a:solidFill>
                  <a:srgbClr val="000000"/>
                </a:solidFill>
                <a:latin typeface="Times New Roman" pitchFamily="65" charset="-122"/>
                <a:ea typeface="宋体" pitchFamily="65" charset="-122"/>
              </a:rPr>
              <a:t>入一场异口同声的大合唱中。我们可以推想,长此以往,下一代人长大后便成了你,称为新的上</a:t>
            </a:r>
            <a:r>
              <a:rPr dirty="0"/>
              <a:t/>
            </a:r>
            <a:br>
              <a:rPr dirty="0"/>
            </a:br>
            <a:r>
              <a:rPr lang="zh-CN" altLang="en-US" sz="1530" kern="0" dirty="0" smtClean="0">
                <a:solidFill>
                  <a:srgbClr val="000000"/>
                </a:solidFill>
                <a:latin typeface="Times New Roman" pitchFamily="65" charset="-122"/>
                <a:ea typeface="宋体" pitchFamily="65" charset="-122"/>
              </a:rPr>
              <a:t>一代人,这不是精神的有效传承,而是原地踏步。这不能不让人忧虑。因此,命题人从“人与自</a:t>
            </a:r>
            <a:r>
              <a:rPr dirty="0"/>
              <a:t/>
            </a:r>
            <a:br>
              <a:rPr dirty="0"/>
            </a:br>
            <a:r>
              <a:rPr lang="zh-CN" altLang="en-US" sz="1530" kern="0" dirty="0" smtClean="0">
                <a:solidFill>
                  <a:srgbClr val="000000"/>
                </a:solidFill>
                <a:latin typeface="Times New Roman" pitchFamily="65" charset="-122"/>
                <a:ea typeface="宋体" pitchFamily="65" charset="-122"/>
              </a:rPr>
              <a:t>我”的层面立意,关注现实,引发学生自省和反思,体现了命题的现实价值。如果考生写“我们</a:t>
            </a:r>
            <a:r>
              <a:rPr dirty="0"/>
              <a:t/>
            </a:r>
            <a:br>
              <a:rPr dirty="0"/>
            </a:br>
            <a:r>
              <a:rPr lang="zh-CN" altLang="en-US" sz="1530" kern="0" dirty="0" smtClean="0">
                <a:solidFill>
                  <a:srgbClr val="000000"/>
                </a:solidFill>
                <a:latin typeface="Times New Roman" pitchFamily="65" charset="-122"/>
                <a:ea typeface="宋体" pitchFamily="65" charset="-122"/>
              </a:rPr>
              <a:t>要成为特立独行的人”这一观点,当然没有问题;如果仅是立足现实,追问为什么我们会在不知</a:t>
            </a:r>
            <a:r>
              <a:rPr dirty="0"/>
              <a:t/>
            </a:r>
            <a:br>
              <a:rPr dirty="0"/>
            </a:br>
            <a:r>
              <a:rPr lang="zh-CN" altLang="en-US" sz="1530" kern="0" dirty="0" smtClean="0">
                <a:solidFill>
                  <a:srgbClr val="000000"/>
                </a:solidFill>
                <a:latin typeface="Times New Roman" pitchFamily="65" charset="-122"/>
                <a:ea typeface="宋体" pitchFamily="65" charset="-122"/>
              </a:rPr>
              <a:t>不觉中失去自我,探究成长过程中自我迷失的原因,或是分析如何看待归属感(认同感),也都应</a:t>
            </a:r>
            <a:r>
              <a:rPr dirty="0"/>
              <a:t/>
            </a:r>
            <a:br>
              <a:rPr dirty="0"/>
            </a:br>
            <a:r>
              <a:rPr lang="zh-CN" altLang="en-US" sz="1530" kern="0" dirty="0" smtClean="0">
                <a:solidFill>
                  <a:srgbClr val="000000"/>
                </a:solidFill>
                <a:latin typeface="Times New Roman" pitchFamily="65" charset="-122"/>
                <a:ea typeface="宋体" pitchFamily="65" charset="-122"/>
              </a:rPr>
              <a:t>该视为切题。</a:t>
            </a:r>
            <a:r>
              <a:rPr lang="en-US" altLang="zh-CN" sz="1530" kern="0" dirty="0" smtClean="0">
                <a:solidFill>
                  <a:srgbClr val="000000"/>
                </a:solidFill>
                <a:latin typeface="Times New Roman" pitchFamily="65" charset="-122"/>
                <a:ea typeface="宋体" pitchFamily="65" charset="-122"/>
              </a:rPr>
              <a:t>E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青春永不褪色</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如同生命注定死亡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我们的青春也终将褪色。然而我却说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我们的青春永不褪色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怕是死亡降临的前一秒。”</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青春不是生命的一个“阶段”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而是生命的一种“状态”。青春非指青春期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抑或是年轻漂亮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的岁月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它是一种昂扬热烈的“生命状态”。它并不会随年龄的增长而衰退。如爱因斯坦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使年老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却仍能和孩子们天真地打成一片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仍能做出那些让人捧腹大笑的奇怪表情。这样的他</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有谁会说他是一位暮气沉沉的老人,又有谁能说他的青春已经褪色?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有些人,认为青春只是生命的一个阶段,终将随着年龄的增长而消逝,他们往往更容易在生活的</a:t>
            </a:r>
            <a:r>
              <a:rPr dirty="0"/>
              <a:t/>
            </a:r>
            <a:br>
              <a:rPr dirty="0"/>
            </a:br>
            <a:r>
              <a:rPr lang="zh-CN" altLang="en-US" sz="1530" kern="0" dirty="0" smtClean="0">
                <a:solidFill>
                  <a:srgbClr val="000000"/>
                </a:solidFill>
                <a:latin typeface="Times New Roman" pitchFamily="65" charset="-122"/>
                <a:ea typeface="宋体" pitchFamily="65" charset="-122"/>
              </a:rPr>
              <a:t>打磨下提前失去青春,成为一个名副其实的“小老儿”。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要保持青春的状态,我们需要拥有乐观开朗的心。生活如同航海,总会有暴风雨出现。这些可</a:t>
            </a:r>
            <a:r>
              <a:rPr dirty="0"/>
              <a:t/>
            </a:r>
            <a:br>
              <a:rPr dirty="0"/>
            </a:br>
            <a:r>
              <a:rPr lang="zh-CN" altLang="en-US" sz="1530" kern="0" dirty="0" smtClean="0">
                <a:solidFill>
                  <a:srgbClr val="000000"/>
                </a:solidFill>
                <a:latin typeface="Times New Roman" pitchFamily="65" charset="-122"/>
                <a:ea typeface="宋体" pitchFamily="65" charset="-122"/>
              </a:rPr>
              <a:t>怕的暴风雨,往往会吹落青春的风帆,使青春褪色。而一颗乐观开朗的心,便是最好最完美的雨</a:t>
            </a:r>
            <a:r>
              <a:rPr dirty="0"/>
              <a:t/>
            </a:r>
            <a:br>
              <a:rPr dirty="0"/>
            </a:br>
            <a:r>
              <a:rPr lang="zh-CN" altLang="en-US" sz="1530" kern="0" dirty="0" smtClean="0">
                <a:solidFill>
                  <a:srgbClr val="000000"/>
                </a:solidFill>
                <a:latin typeface="Times New Roman" pitchFamily="65" charset="-122"/>
                <a:ea typeface="宋体" pitchFamily="65" charset="-122"/>
              </a:rPr>
              <a:t>伞,保护着你的青春。苏轼晚年多次被贬,但乐观豁达的他依旧不改青春昂扬的姿态,一手美</a:t>
            </a:r>
            <a:r>
              <a:rPr dirty="0"/>
              <a:t/>
            </a:r>
            <a:br>
              <a:rPr dirty="0"/>
            </a:br>
            <a:r>
              <a:rPr lang="zh-CN" altLang="en-US" sz="1530" kern="0" dirty="0" smtClean="0">
                <a:solidFill>
                  <a:srgbClr val="000000"/>
                </a:solidFill>
                <a:latin typeface="Times New Roman" pitchFamily="65" charset="-122"/>
                <a:ea typeface="宋体" pitchFamily="65" charset="-122"/>
              </a:rPr>
              <a:t>食,一手诗书,口唱大江东去。由此可以看出,唯有保持乐观,我们的青春才不会被风雨侵蚀。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青春的不朽更需要我们学会“忘记”。生活中的挫折,他人的是非之语,都会在你的青春上留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下一道道伤痕。所受的伤害多了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你的青春也会伤痕累累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最终只能无奈地倒下。而学会忘记</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你便多了一瓶“云南白药”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青春上的伤痕也会加速愈合。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青春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并不意味着我们只需要热血和激情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更要有难得的一份沉稳。只有热血和激情的青春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同流星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虽然绚丽却无法持久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只有多一份沉稳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我们的青春才能如太阳一般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耀眼而永恒。</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当今社会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有多少人因挫折而过早地老成和圆滑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又有多少人因生活的重压而变得暮气沉沉</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如若他们能以乐观为盾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以激情为戈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又怎会让青春早逝呢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我们的青春应是太阳,耀眼,永恒!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本文能紧扣“青春”“永恒”来展开,完全切题,是一篇非常规范的议论文。它的成</a:t>
            </a:r>
            <a:r>
              <a:rPr dirty="0"/>
              <a:t/>
            </a:r>
            <a:br>
              <a:rPr dirty="0"/>
            </a:br>
            <a:r>
              <a:rPr lang="zh-CN" altLang="en-US" sz="1530" kern="0" dirty="0" smtClean="0">
                <a:solidFill>
                  <a:srgbClr val="000000"/>
                </a:solidFill>
                <a:latin typeface="Times New Roman" pitchFamily="65" charset="-122"/>
                <a:ea typeface="宋体" pitchFamily="65" charset="-122"/>
              </a:rPr>
              <a:t>功在于,作者提出了“青春不是生命的一个‘阶段’,而是生命的一种‘状态’”的观点,相当</a:t>
            </a:r>
            <a:r>
              <a:rPr dirty="0"/>
              <a:t/>
            </a:r>
            <a:br>
              <a:rPr dirty="0"/>
            </a:br>
            <a:r>
              <a:rPr lang="zh-CN" altLang="en-US" sz="1530" kern="0" dirty="0" smtClean="0">
                <a:solidFill>
                  <a:srgbClr val="000000"/>
                </a:solidFill>
                <a:latin typeface="Times New Roman" pitchFamily="65" charset="-122"/>
                <a:ea typeface="宋体" pitchFamily="65" charset="-122"/>
              </a:rPr>
              <a:t>新颖、深刻。这种概括和提炼,将青春的本质特征淋漓尽致地表现了出来。的确,青春不是</a:t>
            </a:r>
            <a:r>
              <a:rPr dirty="0"/>
              <a:t/>
            </a:r>
            <a:br>
              <a:rPr dirty="0"/>
            </a:br>
            <a:r>
              <a:rPr lang="zh-CN" altLang="en-US" sz="1530" kern="0" dirty="0" smtClean="0">
                <a:solidFill>
                  <a:srgbClr val="000000"/>
                </a:solidFill>
                <a:latin typeface="Times New Roman" pitchFamily="65" charset="-122"/>
                <a:ea typeface="宋体" pitchFamily="65" charset="-122"/>
              </a:rPr>
              <a:t>“驿站”,而是怀着不识愁滋味的乡愁、载欣载奔、寻求心灵家园的那种诗意,那种愿景,那种</a:t>
            </a:r>
            <a:r>
              <a:rPr dirty="0"/>
              <a:t/>
            </a:r>
            <a:br>
              <a:rPr dirty="0"/>
            </a:br>
            <a:r>
              <a:rPr lang="zh-CN" altLang="en-US" sz="1530" kern="0" dirty="0" smtClean="0">
                <a:solidFill>
                  <a:srgbClr val="000000"/>
                </a:solidFill>
                <a:latin typeface="Times New Roman" pitchFamily="65" charset="-122"/>
                <a:ea typeface="宋体" pitchFamily="65" charset="-122"/>
              </a:rPr>
              <a:t>神乎其神的“状态”!此文的又一成功在于,作者能在总论点的基础上又分解出不同视角的</a:t>
            </a:r>
            <a:r>
              <a:rPr dirty="0"/>
              <a:t/>
            </a:r>
            <a:br>
              <a:rPr dirty="0"/>
            </a:br>
            <a:r>
              <a:rPr lang="zh-CN" altLang="en-US" sz="1530" kern="0" dirty="0" smtClean="0">
                <a:solidFill>
                  <a:srgbClr val="000000"/>
                </a:solidFill>
                <a:latin typeface="Times New Roman" pitchFamily="65" charset="-122"/>
                <a:ea typeface="宋体" pitchFamily="65" charset="-122"/>
              </a:rPr>
              <a:t>“分论点”:要保持青春状态,必须拥有乐观开朗的心;要学会“忘记”;要多一份沉稳。其中</a:t>
            </a:r>
            <a:r>
              <a:rPr dirty="0"/>
              <a:t/>
            </a:r>
            <a:br>
              <a:rPr dirty="0"/>
            </a:br>
            <a:r>
              <a:rPr lang="zh-CN" altLang="en-US" sz="1530" kern="0" dirty="0" smtClean="0">
                <a:solidFill>
                  <a:srgbClr val="000000"/>
                </a:solidFill>
                <a:latin typeface="Times New Roman" pitchFamily="65" charset="-122"/>
                <a:ea typeface="宋体" pitchFamily="65" charset="-122"/>
              </a:rPr>
              <a:t>的“学会忘记”,相当中肯,颇富东方智慧,有很好的借鉴价值。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31223"/>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1.(2018课标全国Ⅰ,22)阅读下面的材料,根据要求写作。(60分)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2000年　农历庚辰龙年,人类迈进新千年,中国千万“世纪宝宝”出生。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2008年　汶川大地震。北京奥运会。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2013年　“天宫一号”首次太空授课。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公路“村村通”接近完成;“精准扶贫”开始推动。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　网民规模达7.72亿,互联网普及率超全球平均水平。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　“世纪宝宝”一代长大成人。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2020年　全面建成小康社会。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2035年　基本实现社会主义现代化。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一代人有一代人的际遇和机缘、使命和挑战。你们与新世纪的中国一路同行、成长,和</a:t>
            </a:r>
            <a:r>
              <a:rPr dirty="0"/>
              <a:t/>
            </a:r>
            <a:br>
              <a:rPr dirty="0"/>
            </a:br>
            <a:r>
              <a:rPr lang="zh-CN" altLang="en-US" sz="1530" kern="0" dirty="0" smtClean="0">
                <a:solidFill>
                  <a:srgbClr val="000000"/>
                </a:solidFill>
                <a:latin typeface="Times New Roman" pitchFamily="65" charset="-122"/>
                <a:ea typeface="宋体" pitchFamily="65" charset="-122"/>
              </a:rPr>
              <a:t>中国的新时代一起追梦、圆梦。以上材料触发了你怎样的联想和思考?请据此写一篇文章,想</a:t>
            </a:r>
            <a:r>
              <a:rPr dirty="0"/>
              <a:t/>
            </a:r>
            <a:br>
              <a:rPr dirty="0"/>
            </a:br>
            <a:r>
              <a:rPr lang="zh-CN" altLang="en-US" sz="1530" kern="0" dirty="0" smtClean="0">
                <a:solidFill>
                  <a:srgbClr val="000000"/>
                </a:solidFill>
                <a:latin typeface="Times New Roman" pitchFamily="65" charset="-122"/>
                <a:ea typeface="宋体" pitchFamily="65" charset="-122"/>
              </a:rPr>
              <a:t>象它装进“时光瓶”留待2035年开启,给那时18岁的一代人阅读。</a:t>
            </a:r>
            <a:endParaRPr lang="zh-CN" altLang="en-US" dirty="0"/>
          </a:p>
        </p:txBody>
      </p:sp>
      <p:sp>
        <p:nvSpPr>
          <p:cNvPr id="3" name="TextBox 11"/>
          <p:cNvSpPr txBox="1"/>
          <p:nvPr/>
        </p:nvSpPr>
        <p:spPr>
          <a:xfrm>
            <a:off x="2430994" y="1062815"/>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要求:选好角度,确定立意,明确文体,自拟标题,不要套作,不得抄袭,不得泄露个人信息;不少于8</a:t>
            </a:r>
            <a:r>
              <a:rPr sz="1500" dirty="0"/>
              <a:t/>
            </a:r>
            <a:br>
              <a:rPr sz="1500" dirty="0"/>
            </a:br>
            <a:r>
              <a:rPr lang="zh-CN" altLang="en-US" sz="1500" kern="0" dirty="0" smtClean="0">
                <a:solidFill>
                  <a:srgbClr val="000000"/>
                </a:solidFill>
                <a:latin typeface="Times New Roman" pitchFamily="65" charset="-122"/>
                <a:ea typeface="宋体" pitchFamily="65" charset="-122"/>
              </a:rPr>
              <a:t>00字。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[写作指导]　本次课标全国Ⅰ卷作文命题风格基本承袭上一年,考查考生写作任务驱动型材</a:t>
            </a:r>
            <a:r>
              <a:rPr sz="1500" dirty="0"/>
              <a:t/>
            </a:r>
            <a:br>
              <a:rPr sz="1500" dirty="0"/>
            </a:br>
            <a:r>
              <a:rPr lang="zh-CN" altLang="en-US" sz="1500" kern="0" dirty="0" smtClean="0">
                <a:solidFill>
                  <a:srgbClr val="000000"/>
                </a:solidFill>
                <a:latin typeface="Times New Roman" pitchFamily="65" charset="-122"/>
                <a:ea typeface="宋体" pitchFamily="65" charset="-122"/>
              </a:rPr>
              <a:t>料作文的能力。材料已明确写作对象和写作任务,要求考生以2018年已长大成人的“世纪宝</a:t>
            </a:r>
            <a:r>
              <a:rPr sz="1500" dirty="0"/>
              <a:t/>
            </a:r>
            <a:br>
              <a:rPr sz="1500" dirty="0"/>
            </a:br>
            <a:r>
              <a:rPr lang="zh-CN" altLang="en-US" sz="1500" kern="0" dirty="0" smtClean="0">
                <a:solidFill>
                  <a:srgbClr val="000000"/>
                </a:solidFill>
                <a:latin typeface="Times New Roman" pitchFamily="65" charset="-122"/>
                <a:ea typeface="宋体" pitchFamily="65" charset="-122"/>
              </a:rPr>
              <a:t>宝”的身份给2035年时18岁的一代人写一篇文章。题目对文体并没有明确的要求,可以议论,</a:t>
            </a:r>
            <a:r>
              <a:rPr sz="1500" dirty="0"/>
              <a:t/>
            </a:r>
            <a:br>
              <a:rPr sz="1500" dirty="0"/>
            </a:br>
            <a:r>
              <a:rPr lang="zh-CN" altLang="en-US" sz="1500" kern="0" dirty="0" smtClean="0">
                <a:solidFill>
                  <a:srgbClr val="000000"/>
                </a:solidFill>
                <a:latin typeface="Times New Roman" pitchFamily="65" charset="-122"/>
                <a:ea typeface="宋体" pitchFamily="65" charset="-122"/>
              </a:rPr>
              <a:t>也可以记叙。</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那么考生要给2035年时18岁的一代人写点什么呢?对于这道题来说,主旋律与“中国梦,我的</a:t>
            </a:r>
            <a:r>
              <a:rPr sz="1500" dirty="0"/>
              <a:t/>
            </a:r>
            <a:br>
              <a:rPr sz="1500" dirty="0"/>
            </a:br>
            <a:r>
              <a:rPr lang="zh-CN" altLang="en-US" sz="1500" kern="0" dirty="0" smtClean="0">
                <a:solidFill>
                  <a:srgbClr val="000000"/>
                </a:solidFill>
                <a:latin typeface="Times New Roman" pitchFamily="65" charset="-122"/>
                <a:ea typeface="宋体" pitchFamily="65" charset="-122"/>
              </a:rPr>
              <a:t>梦”是一致的,要告诉大家一代人有一代人的“际遇和机缘”,一代人有一代人的“使命和挑</a:t>
            </a:r>
            <a:r>
              <a:rPr sz="1500" dirty="0"/>
              <a:t/>
            </a:r>
            <a:br>
              <a:rPr sz="1500" dirty="0"/>
            </a:br>
            <a:r>
              <a:rPr lang="zh-CN" altLang="en-US" sz="1500" kern="0" dirty="0" smtClean="0">
                <a:solidFill>
                  <a:srgbClr val="000000"/>
                </a:solidFill>
                <a:latin typeface="Times New Roman" pitchFamily="65" charset="-122"/>
                <a:ea typeface="宋体" pitchFamily="65" charset="-122"/>
              </a:rPr>
              <a:t>战”。各位已长大成人的“世纪宝宝”与新世纪的中国一路同行、成长,他们在追逐自己梦</a:t>
            </a:r>
            <a:r>
              <a:rPr sz="1500" dirty="0"/>
              <a:t/>
            </a:r>
            <a:br>
              <a:rPr sz="1500" dirty="0"/>
            </a:br>
            <a:r>
              <a:rPr lang="zh-CN" altLang="en-US" sz="1500" kern="0" dirty="0" smtClean="0">
                <a:solidFill>
                  <a:srgbClr val="000000"/>
                </a:solidFill>
                <a:latin typeface="Times New Roman" pitchFamily="65" charset="-122"/>
                <a:ea typeface="宋体" pitchFamily="65" charset="-122"/>
              </a:rPr>
              <a:t>想的过程中,其实也在实现中国的梦想。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作文时,我们可以从“回顾过去”写到“展望未来”。“回顾过去”的落脚点在自己,2000年</a:t>
            </a:r>
            <a:r>
              <a:rPr sz="1500" dirty="0"/>
              <a:t/>
            </a:r>
            <a:br>
              <a:rPr sz="1500" dirty="0"/>
            </a:br>
            <a:r>
              <a:rPr lang="zh-CN" altLang="en-US" sz="1500" kern="0" dirty="0" smtClean="0">
                <a:solidFill>
                  <a:srgbClr val="000000"/>
                </a:solidFill>
                <a:latin typeface="Times New Roman" pitchFamily="65" charset="-122"/>
                <a:ea typeface="宋体" pitchFamily="65" charset="-122"/>
              </a:rPr>
              <a:t>出生的“世纪宝宝”目睹了国家日新月异的变化以及这一过程中面临的困难挑战。“展望</a:t>
            </a:r>
            <a:r>
              <a:rPr sz="1500" dirty="0"/>
              <a:t/>
            </a:r>
            <a:br>
              <a:rPr sz="1500" dirty="0"/>
            </a:br>
            <a:r>
              <a:rPr lang="zh-CN" altLang="en-US" sz="1500" kern="0" dirty="0" smtClean="0">
                <a:solidFill>
                  <a:srgbClr val="000000"/>
                </a:solidFill>
                <a:latin typeface="Times New Roman" pitchFamily="65" charset="-122"/>
                <a:ea typeface="宋体" pitchFamily="65" charset="-122"/>
              </a:rPr>
              <a:t>未来”的落脚点是2035年时18岁的一代人。我们可以以一个“过来者”的身份对他们提出</a:t>
            </a:r>
            <a:r>
              <a:rPr sz="1500" dirty="0"/>
              <a:t/>
            </a:r>
            <a:br>
              <a:rPr sz="1500" dirty="0"/>
            </a:br>
            <a:r>
              <a:rPr lang="zh-CN" altLang="en-US" sz="1500" kern="0" dirty="0" smtClean="0">
                <a:solidFill>
                  <a:srgbClr val="000000"/>
                </a:solidFill>
                <a:latin typeface="Times New Roman" pitchFamily="65" charset="-122"/>
                <a:ea typeface="宋体" pitchFamily="65" charset="-122"/>
              </a:rPr>
              <a:t>期许。总之,这篇文章是给那时18岁的一代人阅读的,要少一点空洞说理,多一点现身说法,多</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一点期望鼓励。</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愿生命在世纪里激扬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致2035年的18岁少年: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见字安。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这是一封沉默了十八年的信。我执笔以今人之希冀写下,愿你启封以彼时之自豪阅之。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作为一个出生在21世纪伊始钟声里的“世纪宝宝”,我听到了本世纪来祖国的第一次心跳。</a:t>
            </a:r>
            <a:r>
              <a:rPr dirty="0"/>
              <a:t/>
            </a:r>
            <a:br>
              <a:rPr dirty="0"/>
            </a:br>
            <a:r>
              <a:rPr lang="zh-CN" altLang="en-US" sz="1530" kern="0" dirty="0" smtClean="0">
                <a:solidFill>
                  <a:srgbClr val="000000"/>
                </a:solidFill>
                <a:latin typeface="Times New Roman" pitchFamily="65" charset="-122"/>
                <a:ea typeface="宋体" pitchFamily="65" charset="-122"/>
              </a:rPr>
              <a:t>从汶川的疼痛到塘沽的血色,从奥运的辉煌到“墨子号”的荣光,亲爱的18岁少年,这是一段注</a:t>
            </a:r>
            <a:r>
              <a:rPr dirty="0"/>
              <a:t/>
            </a:r>
            <a:br>
              <a:rPr dirty="0"/>
            </a:br>
            <a:r>
              <a:rPr lang="zh-CN" altLang="en-US" sz="1530" kern="0" dirty="0" smtClean="0">
                <a:solidFill>
                  <a:srgbClr val="000000"/>
                </a:solidFill>
                <a:latin typeface="Times New Roman" pitchFamily="65" charset="-122"/>
                <a:ea typeface="宋体" pitchFamily="65" charset="-122"/>
              </a:rPr>
              <a:t>定不平凡的岁月。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亲爱的18岁少年,当你在时代的潮流中左右顾盼时,不知你是否已经意识到,你我都正站在这个</a:t>
            </a:r>
            <a:r>
              <a:rPr dirty="0"/>
              <a:t/>
            </a:r>
            <a:br>
              <a:rPr dirty="0"/>
            </a:br>
            <a:r>
              <a:rPr lang="zh-CN" altLang="en-US" sz="1530" kern="0" dirty="0" smtClean="0">
                <a:solidFill>
                  <a:srgbClr val="000000"/>
                </a:solidFill>
                <a:latin typeface="Times New Roman" pitchFamily="65" charset="-122"/>
                <a:ea typeface="宋体" pitchFamily="65" charset="-122"/>
              </a:rPr>
              <a:t>世纪的转折点上?此时的我们,站在发展中国家的台阶上,一心向着全面建成小康社会的伟大</a:t>
            </a:r>
            <a:r>
              <a:rPr dirty="0"/>
              <a:t/>
            </a:r>
            <a:br>
              <a:rPr dirty="0"/>
            </a:br>
            <a:r>
              <a:rPr lang="zh-CN" altLang="en-US" sz="1530" kern="0" dirty="0" smtClean="0">
                <a:solidFill>
                  <a:srgbClr val="000000"/>
                </a:solidFill>
                <a:latin typeface="Times New Roman" pitchFamily="65" charset="-122"/>
                <a:ea typeface="宋体" pitchFamily="65" charset="-122"/>
              </a:rPr>
              <a:t>目标奋然前行,从未懈怠,从未退缩。“大众创业,万众创新”的号角已经吹响,“不忘初心,砥</a:t>
            </a:r>
            <a:r>
              <a:rPr dirty="0"/>
              <a:t/>
            </a:r>
            <a:br>
              <a:rPr dirty="0"/>
            </a:br>
            <a:r>
              <a:rPr lang="zh-CN" altLang="en-US" sz="1530" kern="0" dirty="0" smtClean="0">
                <a:solidFill>
                  <a:srgbClr val="000000"/>
                </a:solidFill>
                <a:latin typeface="Times New Roman" pitchFamily="65" charset="-122"/>
                <a:ea typeface="宋体" pitchFamily="65" charset="-122"/>
              </a:rPr>
              <a:t>砺前行”的宣言已经掷出,历史的希冀与当今的成就已经重合。当彼时的你们再次回望这段</a:t>
            </a:r>
            <a:r>
              <a:rPr dirty="0"/>
              <a:t/>
            </a:r>
            <a:br>
              <a:rPr dirty="0"/>
            </a:br>
            <a:r>
              <a:rPr lang="zh-CN" altLang="en-US" sz="1530" kern="0" dirty="0" smtClean="0">
                <a:solidFill>
                  <a:srgbClr val="000000"/>
                </a:solidFill>
                <a:latin typeface="Times New Roman" pitchFamily="65" charset="-122"/>
                <a:ea typeface="宋体" pitchFamily="65" charset="-122"/>
              </a:rPr>
              <a:t>峥嵘岁月时,又有什么理由不去坚信这是一个“造就英雄”的时代呢?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展望未来,2035年社会主义现代化的基本实现让人心潮澎湃。基础设施的完全落实,居民保障</a:t>
            </a:r>
            <a:r>
              <a:rPr dirty="0"/>
              <a:t/>
            </a:r>
            <a:br>
              <a:rPr dirty="0"/>
            </a:br>
            <a:r>
              <a:rPr lang="zh-CN" altLang="en-US" sz="1530" kern="0" dirty="0" smtClean="0">
                <a:solidFill>
                  <a:srgbClr val="000000"/>
                </a:solidFill>
                <a:latin typeface="Times New Roman" pitchFamily="65" charset="-122"/>
                <a:ea typeface="宋体" pitchFamily="65" charset="-122"/>
              </a:rPr>
              <a:t>的基本完善,公民素质的日益提升,这一切勾勒出一幅繁荣昌盛的幸福社会图景。期待着科技</a:t>
            </a:r>
            <a:r>
              <a:rPr dirty="0"/>
              <a:t/>
            </a:r>
            <a:br>
              <a:rPr dirty="0"/>
            </a:br>
            <a:r>
              <a:rPr lang="zh-CN" altLang="en-US" sz="1530" kern="0" dirty="0" smtClean="0">
                <a:solidFill>
                  <a:srgbClr val="000000"/>
                </a:solidFill>
                <a:latin typeface="Times New Roman" pitchFamily="65" charset="-122"/>
                <a:ea typeface="宋体" pitchFamily="65" charset="-122"/>
              </a:rPr>
              <a:t>更加超前、社会更加和谐,这是我们这个时代对未来的美好希望,更是我们奋然前行的不竭动力。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“长安何处在?只在马蹄下。”任何伟大目标的实现都离不开数代人的不懈追求,站在这个世</a:t>
            </a:r>
            <a:r>
              <a:rPr dirty="0"/>
              <a:t/>
            </a:r>
            <a:br>
              <a:rPr dirty="0"/>
            </a:br>
            <a:r>
              <a:rPr lang="zh-CN" altLang="en-US" sz="1530" kern="0" dirty="0" smtClean="0">
                <a:solidFill>
                  <a:srgbClr val="000000"/>
                </a:solidFill>
                <a:latin typeface="Times New Roman" pitchFamily="65" charset="-122"/>
                <a:ea typeface="宋体" pitchFamily="65" charset="-122"/>
              </a:rPr>
              <a:t>纪的转折点上,机遇已然降临,挑战也不可避免。一如多年前马云发现了互联网蕴藏着的巨大</a:t>
            </a:r>
            <a:r>
              <a:rPr dirty="0"/>
              <a:t/>
            </a:r>
            <a:br>
              <a:rPr dirty="0"/>
            </a:br>
            <a:r>
              <a:rPr lang="zh-CN" altLang="en-US" sz="1530" kern="0" dirty="0" smtClean="0">
                <a:solidFill>
                  <a:srgbClr val="000000"/>
                </a:solidFill>
                <a:latin typeface="Times New Roman" pitchFamily="65" charset="-122"/>
                <a:ea typeface="宋体" pitchFamily="65" charset="-122"/>
              </a:rPr>
              <a:t>潜能,从而一手创建了如今的“商业帝国”——阿里巴巴,当今社会处处有机遇。从骑进联合</a:t>
            </a:r>
            <a:r>
              <a:rPr dirty="0"/>
              <a:t/>
            </a:r>
            <a:br>
              <a:rPr dirty="0"/>
            </a:br>
            <a:r>
              <a:rPr lang="zh-CN" altLang="en-US" sz="1530" kern="0" dirty="0" smtClean="0">
                <a:solidFill>
                  <a:srgbClr val="000000"/>
                </a:solidFill>
                <a:latin typeface="Times New Roman" pitchFamily="65" charset="-122"/>
                <a:ea typeface="宋体" pitchFamily="65" charset="-122"/>
              </a:rPr>
              <a:t>国的“小黄车”,到打通国际市场的华为;从掌握尖端技术的高铁,到重写世界第一的“天</a:t>
            </a:r>
            <a:r>
              <a:rPr dirty="0"/>
              <a:t/>
            </a:r>
            <a:br>
              <a:rPr dirty="0"/>
            </a:br>
            <a:r>
              <a:rPr lang="zh-CN" altLang="en-US" sz="1530" kern="0" dirty="0" smtClean="0">
                <a:solidFill>
                  <a:srgbClr val="000000"/>
                </a:solidFill>
                <a:latin typeface="Times New Roman" pitchFamily="65" charset="-122"/>
                <a:ea typeface="宋体" pitchFamily="65" charset="-122"/>
              </a:rPr>
              <a:t>眼”。这是今人的成功,也是来者的借鉴。机遇创造新生活,但其终究是源于生活的。彼时的</a:t>
            </a:r>
            <a:r>
              <a:rPr dirty="0"/>
              <a:t/>
            </a:r>
            <a:br>
              <a:rPr dirty="0"/>
            </a:br>
            <a:r>
              <a:rPr lang="zh-CN" altLang="en-US" sz="1530" kern="0" dirty="0" smtClean="0">
                <a:solidFill>
                  <a:srgbClr val="000000"/>
                </a:solidFill>
                <a:latin typeface="Times New Roman" pitchFamily="65" charset="-122"/>
                <a:ea typeface="宋体" pitchFamily="65" charset="-122"/>
              </a:rPr>
              <a:t>繁荣昌盛,一定是建立在来时路的不断修整上的。正如萨义德在《知识分子论》中写道:“知</a:t>
            </a:r>
            <a:r>
              <a:rPr dirty="0"/>
              <a:t/>
            </a:r>
            <a:br>
              <a:rPr dirty="0"/>
            </a:br>
            <a:r>
              <a:rPr lang="zh-CN" altLang="en-US" sz="1530" kern="0" dirty="0" smtClean="0">
                <a:solidFill>
                  <a:srgbClr val="000000"/>
                </a:solidFill>
                <a:latin typeface="Times New Roman" pitchFamily="65" charset="-122"/>
                <a:ea typeface="宋体" pitchFamily="65" charset="-122"/>
              </a:rPr>
              <a:t>识分子的公共角色是旁观者,是搅扰现状的人。”身为新时代的青年,发现生活中的不完善,去</a:t>
            </a:r>
            <a:r>
              <a:rPr dirty="0"/>
              <a:t/>
            </a:r>
            <a:br>
              <a:rPr dirty="0"/>
            </a:br>
            <a:r>
              <a:rPr lang="zh-CN" altLang="en-US" sz="1530" kern="0" dirty="0" smtClean="0">
                <a:solidFill>
                  <a:srgbClr val="000000"/>
                </a:solidFill>
                <a:latin typeface="Times New Roman" pitchFamily="65" charset="-122"/>
                <a:ea typeface="宋体" pitchFamily="65" charset="-122"/>
              </a:rPr>
              <a:t>改变,将其视为机遇尽力向着更好靠拢,这是我们的职责与担当。或许途中有无数挑战,但那些</a:t>
            </a:r>
            <a:r>
              <a:rPr dirty="0"/>
              <a:t/>
            </a:r>
            <a:br>
              <a:rPr dirty="0"/>
            </a:br>
            <a:r>
              <a:rPr lang="zh-CN" altLang="en-US" sz="1530" kern="0" dirty="0" smtClean="0">
                <a:solidFill>
                  <a:srgbClr val="000000"/>
                </a:solidFill>
                <a:latin typeface="Times New Roman" pitchFamily="65" charset="-122"/>
                <a:ea typeface="宋体" pitchFamily="65" charset="-122"/>
              </a:rPr>
              <a:t>都将内化为时代精神,成为前行者们坚定的脚印。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这个世纪在我们这个时代预热,相信将在你们那个时代趋于成熟,而这所有的硕果都凝聚着一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代代人的拼搏与激扬。“预测未来的最好办法是直接去创造未来”,我不知道那将成为一个</a:t>
            </a:r>
            <a:r>
              <a:rPr sz="1500" dirty="0"/>
              <a:t/>
            </a:r>
            <a:br>
              <a:rPr sz="1500" dirty="0"/>
            </a:br>
            <a:r>
              <a:rPr lang="zh-CN" altLang="en-US" sz="1500" kern="0" dirty="0" smtClean="0">
                <a:solidFill>
                  <a:srgbClr val="000000"/>
                </a:solidFill>
                <a:latin typeface="Times New Roman" pitchFamily="65" charset="-122"/>
                <a:ea typeface="宋体" pitchFamily="65" charset="-122"/>
              </a:rPr>
              <a:t>怎样的时代,但我知道唯有足够的信心与努力才能不负这“英雄时代”。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“我的心渴望一种更为惊险的生活,我准备踏上怪石嶙峋的山崖,奔赴暗礁满布的海滩。”愿</a:t>
            </a:r>
            <a:r>
              <a:rPr sz="1500" dirty="0"/>
              <a:t/>
            </a:r>
            <a:br>
              <a:rPr sz="1500" dirty="0"/>
            </a:br>
            <a:r>
              <a:rPr lang="zh-CN" altLang="en-US" sz="1500" kern="0" dirty="0" smtClean="0">
                <a:solidFill>
                  <a:srgbClr val="000000"/>
                </a:solidFill>
                <a:latin typeface="Times New Roman" pitchFamily="65" charset="-122"/>
                <a:ea typeface="宋体" pitchFamily="65" charset="-122"/>
              </a:rPr>
              <a:t>你的时代足够辉煌,愿你我足够努力,愿你有充分的忍耐去担当,愿你有单纯的心去信仰,愿你</a:t>
            </a:r>
            <a:r>
              <a:rPr sz="1500" dirty="0"/>
              <a:t/>
            </a:r>
            <a:br>
              <a:rPr sz="1500" dirty="0"/>
            </a:br>
            <a:r>
              <a:rPr lang="zh-CN" altLang="en-US" sz="1500" kern="0" dirty="0" smtClean="0">
                <a:solidFill>
                  <a:srgbClr val="000000"/>
                </a:solidFill>
                <a:latin typeface="Times New Roman" pitchFamily="65" charset="-122"/>
                <a:ea typeface="宋体" pitchFamily="65" charset="-122"/>
              </a:rPr>
              <a:t>的生命在世纪里激扬。</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一位来自18年前的18岁少年</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2018年6月7日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本文是一篇成功的考场作文,有三大亮点:(1)情感真挚,观点具有启发作用。文章以书</a:t>
            </a:r>
            <a:r>
              <a:rPr sz="1500" dirty="0"/>
              <a:t/>
            </a:r>
            <a:br>
              <a:rPr sz="1500" dirty="0"/>
            </a:br>
            <a:r>
              <a:rPr lang="zh-CN" altLang="en-US" sz="1500" kern="0" dirty="0" smtClean="0">
                <a:solidFill>
                  <a:srgbClr val="000000"/>
                </a:solidFill>
                <a:latin typeface="Times New Roman" pitchFamily="65" charset="-122"/>
                <a:ea typeface="宋体" pitchFamily="65" charset="-122"/>
              </a:rPr>
              <a:t>信的形式,既写到我们这个时代的风采,又展望2035年那个特定时期的美好,而穿插其中的是真</a:t>
            </a:r>
            <a:r>
              <a:rPr sz="1500" dirty="0"/>
              <a:t/>
            </a:r>
            <a:br>
              <a:rPr sz="1500" dirty="0"/>
            </a:br>
            <a:r>
              <a:rPr lang="zh-CN" altLang="en-US" sz="1500" kern="0" dirty="0" smtClean="0">
                <a:solidFill>
                  <a:srgbClr val="000000"/>
                </a:solidFill>
                <a:latin typeface="Times New Roman" pitchFamily="65" charset="-122"/>
                <a:ea typeface="宋体" pitchFamily="65" charset="-122"/>
              </a:rPr>
              <a:t>诚的交流,同时还能切实地感受到其中的责任感和担当意识。这样行文,观点易于为对方所接</a:t>
            </a:r>
            <a:r>
              <a:rPr sz="1500" dirty="0"/>
              <a:t/>
            </a:r>
            <a:br>
              <a:rPr sz="1500" dirty="0"/>
            </a:br>
            <a:r>
              <a:rPr lang="zh-CN" altLang="en-US" sz="1500" kern="0" dirty="0" smtClean="0">
                <a:solidFill>
                  <a:srgbClr val="000000"/>
                </a:solidFill>
                <a:latin typeface="Times New Roman" pitchFamily="65" charset="-122"/>
                <a:ea typeface="宋体" pitchFamily="65" charset="-122"/>
              </a:rPr>
              <a:t>受,也给读者以启发。(2)材料丰富,视野开阔。“墨子号”卫星、阿里巴巴“商业帝国”、共</a:t>
            </a:r>
            <a:r>
              <a:rPr sz="1500" dirty="0"/>
              <a:t/>
            </a:r>
            <a:br>
              <a:rPr sz="1500" dirty="0"/>
            </a:br>
            <a:r>
              <a:rPr lang="zh-CN" altLang="en-US" sz="1500" kern="0" dirty="0" smtClean="0">
                <a:solidFill>
                  <a:srgbClr val="000000"/>
                </a:solidFill>
                <a:latin typeface="Times New Roman" pitchFamily="65" charset="-122"/>
                <a:ea typeface="宋体" pitchFamily="65" charset="-122"/>
              </a:rPr>
              <a:t>享单车等彰显了考生对现实的关注;信手拈来的名人名言显示了考生的文学素养。这些丰富</a:t>
            </a:r>
            <a:r>
              <a:rPr sz="1500" dirty="0"/>
              <a:t/>
            </a:r>
            <a:br>
              <a:rPr sz="1500" dirty="0"/>
            </a:br>
            <a:r>
              <a:rPr lang="zh-CN" altLang="en-US" sz="1500" kern="0" dirty="0" smtClean="0">
                <a:solidFill>
                  <a:srgbClr val="000000"/>
                </a:solidFill>
                <a:latin typeface="Times New Roman" pitchFamily="65" charset="-122"/>
                <a:ea typeface="宋体" pitchFamily="65" charset="-122"/>
              </a:rPr>
              <a:t>的材料表明考生知识储量丰富,也增强了文章的说服力。(3)句式灵活,富有文采。文章语言非</a:t>
            </a:r>
            <a:r>
              <a:rPr sz="1500" dirty="0"/>
              <a:t/>
            </a:r>
            <a:br>
              <a:rPr sz="1500" dirty="0"/>
            </a:br>
            <a:r>
              <a:rPr lang="zh-CN" altLang="en-US" sz="1500" kern="0" dirty="0" smtClean="0">
                <a:solidFill>
                  <a:srgbClr val="000000"/>
                </a:solidFill>
                <a:latin typeface="Times New Roman" pitchFamily="65" charset="-122"/>
                <a:ea typeface="宋体" pitchFamily="65" charset="-122"/>
              </a:rPr>
              <a:t>常简练,能根据文意的需要巧妙运用各种句式,尤其是大量排比句的使用,使文章显得气势如</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虹,文采斐然。</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第三句话从三个方面说明了语言的作用,指向三个立意角度。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新材料作文题的审题非常讲究思辨性。首先,我们要抓住关键词语。本材料的核心词是“语</a:t>
            </a:r>
            <a:r>
              <a:t/>
            </a:r>
            <a:br/>
            <a:r>
              <a:rPr lang="zh-CN" altLang="en-US" sz="1530" kern="0" dirty="0" smtClean="0">
                <a:solidFill>
                  <a:srgbClr val="000000"/>
                </a:solidFill>
                <a:latin typeface="Times New Roman" pitchFamily="65" charset="-122"/>
                <a:ea typeface="宋体" pitchFamily="65" charset="-122"/>
              </a:rPr>
              <a:t>言”。“语言”有大自然语言、人类语言,有生活语言、艺术语言、科技语言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“语言”</a:t>
            </a:r>
            <a:r>
              <a:t/>
            </a:r>
            <a:br/>
            <a:r>
              <a:rPr lang="zh-CN" altLang="en-US" sz="1530" kern="0" dirty="0" smtClean="0">
                <a:solidFill>
                  <a:srgbClr val="000000"/>
                </a:solidFill>
                <a:latin typeface="Times New Roman" pitchFamily="65" charset="-122"/>
                <a:ea typeface="宋体" pitchFamily="65" charset="-122"/>
              </a:rPr>
              <a:t>可以让我们展开丰富的联想,如:文学上的语言——鲁迅、李煜、《红楼梦》《平凡的世界》</a:t>
            </a:r>
            <a:r>
              <a:t/>
            </a:r>
            <a:br/>
            <a:r>
              <a:rPr lang="zh-CN" altLang="en-US" sz="1530" kern="0" dirty="0" smtClean="0">
                <a:solidFill>
                  <a:srgbClr val="000000"/>
                </a:solidFill>
                <a:latin typeface="Times New Roman" pitchFamily="65" charset="-122"/>
                <a:ea typeface="宋体" pitchFamily="65" charset="-122"/>
              </a:rPr>
              <a:t>等;艺术上的语言——音乐、电影、书法、绘画等;生活中的语言——良言一句三冬暖、话不</a:t>
            </a:r>
            <a:r>
              <a:t/>
            </a:r>
            <a:br/>
            <a:r>
              <a:rPr lang="zh-CN" altLang="en-US" sz="1530" kern="0" dirty="0" smtClean="0">
                <a:solidFill>
                  <a:srgbClr val="000000"/>
                </a:solidFill>
                <a:latin typeface="Times New Roman" pitchFamily="65" charset="-122"/>
                <a:ea typeface="宋体" pitchFamily="65" charset="-122"/>
              </a:rPr>
              <a:t>投机半句多等。这篇作文有一个“选”的问题,即只能选择一个角度,然后深入发掘;还有一个</a:t>
            </a:r>
            <a:r>
              <a:t/>
            </a:r>
            <a:br/>
            <a:r>
              <a:rPr lang="zh-CN" altLang="en-US" sz="1530" kern="0" dirty="0" smtClean="0">
                <a:solidFill>
                  <a:srgbClr val="000000"/>
                </a:solidFill>
                <a:latin typeface="Times New Roman" pitchFamily="65" charset="-122"/>
                <a:ea typeface="宋体" pitchFamily="65" charset="-122"/>
              </a:rPr>
              <a:t>“扣”的问题,不能随心所欲转移中心词语。比如,写花鸟如何丰富这个世界的日常生活,要紧</a:t>
            </a:r>
            <a:r>
              <a:t/>
            </a:r>
            <a:br/>
            <a:r>
              <a:rPr lang="zh-CN" altLang="en-US" sz="1530" kern="0" dirty="0" smtClean="0">
                <a:solidFill>
                  <a:srgbClr val="000000"/>
                </a:solidFill>
                <a:latin typeface="Times New Roman" pitchFamily="65" charset="-122"/>
                <a:ea typeface="宋体" pitchFamily="65" charset="-122"/>
              </a:rPr>
              <a:t>扣“语”和“鸣”来写;写音乐和雕塑如何创造独具魅力的艺术世界,要紧扣独特的艺术语言</a:t>
            </a:r>
            <a:r>
              <a:t/>
            </a:r>
            <a:br/>
            <a:r>
              <a:rPr lang="zh-CN" altLang="en-US" sz="1530" kern="0" dirty="0" smtClean="0">
                <a:solidFill>
                  <a:srgbClr val="000000"/>
                </a:solidFill>
                <a:latin typeface="Times New Roman" pitchFamily="65" charset="-122"/>
                <a:ea typeface="宋体" pitchFamily="65" charset="-122"/>
              </a:rPr>
              <a:t>来写,这样才符合作文的要求。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其次,要抓住二元关系。如果以第二句话立意,就要紧扣“语言”与其所“打开”的“世界”</a:t>
            </a:r>
            <a:r>
              <a:t/>
            </a:r>
            <a:br/>
            <a:r>
              <a:rPr lang="zh-CN" altLang="en-US" sz="1530" kern="0" dirty="0" smtClean="0">
                <a:solidFill>
                  <a:srgbClr val="000000"/>
                </a:solidFill>
                <a:latin typeface="Times New Roman" pitchFamily="65" charset="-122"/>
                <a:ea typeface="宋体" pitchFamily="65" charset="-122"/>
              </a:rPr>
              <a:t>这一组关系来写。第三句话有三组二元关系:“语言”与“生活”、“语言”与“生命”、</a:t>
            </a:r>
            <a:r>
              <a:t/>
            </a:r>
            <a:br/>
            <a:r>
              <a:rPr lang="zh-CN" altLang="en-US" sz="1530" kern="0" dirty="0" smtClean="0">
                <a:solidFill>
                  <a:srgbClr val="000000"/>
                </a:solidFill>
                <a:latin typeface="Times New Roman" pitchFamily="65" charset="-122"/>
                <a:ea typeface="宋体" pitchFamily="65" charset="-122"/>
              </a:rPr>
              <a:t>“语言”与“文明”。我们可选择其中一个方面,充分挖掘“语言”在某一领域内的意义与</a:t>
            </a:r>
            <a:r>
              <a:t/>
            </a:r>
            <a:br/>
            <a:r>
              <a:rPr lang="zh-CN" altLang="en-US" sz="1530" kern="0" dirty="0" smtClean="0">
                <a:solidFill>
                  <a:srgbClr val="000000"/>
                </a:solidFill>
                <a:latin typeface="Times New Roman" pitchFamily="65" charset="-122"/>
                <a:ea typeface="宋体" pitchFamily="65" charset="-122"/>
              </a:rPr>
              <a:t>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附:分析趋势。由2015年的“智慧”到2016年的“个性与创新”,再到2017年的“车”,最后到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2.(2018课标全国Ⅱ,22)阅读下面的材料,根据要求写作。(60分)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“二战”期间,为了加强对战机的防护,英美军方调查了作战后幸存飞机上弹痕的分布,决定哪</a:t>
            </a:r>
            <a:r>
              <a:rPr dirty="0"/>
              <a:t/>
            </a:r>
            <a:br>
              <a:rPr dirty="0"/>
            </a:br>
            <a:r>
              <a:rPr lang="zh-CN" altLang="en-US" sz="1530" kern="0" dirty="0" smtClean="0">
                <a:solidFill>
                  <a:srgbClr val="000000"/>
                </a:solidFill>
                <a:latin typeface="Times New Roman" pitchFamily="65" charset="-122"/>
                <a:ea typeface="宋体" pitchFamily="65" charset="-122"/>
              </a:rPr>
              <a:t>里弹痕多就加强哪里。然而统计学家沃德力排众议,指出更应该注意弹痕少的部位,因为这些</a:t>
            </a:r>
            <a:r>
              <a:rPr dirty="0"/>
              <a:t/>
            </a:r>
            <a:br>
              <a:rPr dirty="0"/>
            </a:br>
            <a:r>
              <a:rPr lang="zh-CN" altLang="en-US" sz="1530" kern="0" dirty="0" smtClean="0">
                <a:solidFill>
                  <a:srgbClr val="000000"/>
                </a:solidFill>
                <a:latin typeface="Times New Roman" pitchFamily="65" charset="-122"/>
                <a:ea typeface="宋体" pitchFamily="65" charset="-122"/>
              </a:rPr>
              <a:t>部位受到重创的战机,很难有机会返航,而这部分数据被忽略了。事实证明,沃德是正确的。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要求:综合材料内容及含意,选好角度,确定立意,明确文体,自拟标题;不要套作,不得抄袭;不少</a:t>
            </a:r>
            <a:r>
              <a:rPr dirty="0"/>
              <a:t/>
            </a:r>
            <a:br>
              <a:rPr dirty="0"/>
            </a:br>
            <a:r>
              <a:rPr lang="zh-CN" altLang="en-US" sz="1530" kern="0" dirty="0" smtClean="0">
                <a:solidFill>
                  <a:srgbClr val="000000"/>
                </a:solidFill>
                <a:latin typeface="Times New Roman" pitchFamily="65" charset="-122"/>
                <a:ea typeface="宋体" pitchFamily="65" charset="-122"/>
              </a:rPr>
              <a:t>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本题需要学生把握材料内在思想的本质,结合不同情境展开论述。立论方面,学</a:t>
            </a:r>
            <a:r>
              <a:rPr dirty="0"/>
              <a:t/>
            </a:r>
            <a:br>
              <a:rPr dirty="0"/>
            </a:br>
            <a:r>
              <a:rPr lang="zh-CN" altLang="en-US" sz="1530" kern="0" dirty="0" smtClean="0">
                <a:solidFill>
                  <a:srgbClr val="000000"/>
                </a:solidFill>
                <a:latin typeface="Times New Roman" pitchFamily="65" charset="-122"/>
                <a:ea typeface="宋体" pitchFamily="65" charset="-122"/>
              </a:rPr>
              <a:t>生可以紧扣“幸存者偏差”这一概念展开论述,还可以聚焦思维方式来立论,如:全面综合地看</a:t>
            </a:r>
            <a:r>
              <a:rPr dirty="0"/>
              <a:t/>
            </a:r>
            <a:br>
              <a:rPr dirty="0"/>
            </a:br>
            <a:r>
              <a:rPr lang="zh-CN" altLang="en-US" sz="1530" kern="0" dirty="0" smtClean="0">
                <a:solidFill>
                  <a:srgbClr val="000000"/>
                </a:solidFill>
                <a:latin typeface="Times New Roman" pitchFamily="65" charset="-122"/>
                <a:ea typeface="宋体" pitchFamily="65" charset="-122"/>
              </a:rPr>
              <a:t>问题;透过现象看本质;抓主要矛盾和矛盾的主要方面;遵循认识事物的规律进行理性分析;跳</a:t>
            </a:r>
            <a:r>
              <a:rPr dirty="0"/>
              <a:t/>
            </a:r>
            <a:br>
              <a:rPr dirty="0"/>
            </a:br>
            <a:r>
              <a:rPr lang="zh-CN" altLang="en-US" sz="1530" kern="0" dirty="0" smtClean="0">
                <a:solidFill>
                  <a:srgbClr val="000000"/>
                </a:solidFill>
                <a:latin typeface="Times New Roman" pitchFamily="65" charset="-122"/>
                <a:ea typeface="宋体" pitchFamily="65" charset="-122"/>
              </a:rPr>
              <a:t>出思维惯性,以逆向思维挖掘隐藏在表面背后的事实;等等。写作时也可涉及其他一些观点,</a:t>
            </a:r>
            <a:r>
              <a:rPr dirty="0"/>
              <a:t/>
            </a:r>
            <a:br>
              <a:rPr dirty="0"/>
            </a:br>
            <a:r>
              <a:rPr lang="zh-CN" altLang="en-US" sz="1530" kern="0" dirty="0" smtClean="0">
                <a:solidFill>
                  <a:srgbClr val="000000"/>
                </a:solidFill>
                <a:latin typeface="Times New Roman" pitchFamily="65" charset="-122"/>
                <a:ea typeface="宋体" pitchFamily="65" charset="-122"/>
              </a:rPr>
              <a:t>如:敢于质疑;真理有时掌握在少数人手中;细节决定成败;等等。本题考查了学生的逻辑思</a:t>
            </a:r>
            <a:r>
              <a:rPr dirty="0"/>
              <a:t/>
            </a:r>
            <a:br>
              <a:rPr dirty="0"/>
            </a:br>
            <a:r>
              <a:rPr lang="zh-CN" altLang="en-US" sz="1530" kern="0" dirty="0" smtClean="0">
                <a:solidFill>
                  <a:srgbClr val="000000"/>
                </a:solidFill>
                <a:latin typeface="Times New Roman" pitchFamily="65" charset="-122"/>
                <a:ea typeface="宋体" pitchFamily="65" charset="-122"/>
              </a:rPr>
              <a:t>维、辩证思维和创新思维能力,引导学生增强探究意识,提高发现问题的敏感度,探求解决问题</a:t>
            </a:r>
            <a:r>
              <a:rPr dirty="0"/>
              <a:t/>
            </a:r>
            <a:br>
              <a:rPr dirty="0"/>
            </a:br>
            <a:r>
              <a:rPr lang="zh-CN" altLang="en-US" sz="1530" kern="0" dirty="0" smtClean="0">
                <a:solidFill>
                  <a:srgbClr val="000000"/>
                </a:solidFill>
                <a:latin typeface="Times New Roman" pitchFamily="65" charset="-122"/>
                <a:ea typeface="宋体" pitchFamily="65" charset="-122"/>
              </a:rPr>
              <a:t>的新途径。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看不见的真相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海面上的冰山,你看到的只是十分之一,正是那被忽略的部分,让泰坦尼克号长眠海底;生活中</a:t>
            </a:r>
            <a:r>
              <a:t/>
            </a:r>
            <a:br/>
            <a:r>
              <a:rPr lang="zh-CN" altLang="en-US" sz="1530" kern="0" dirty="0" smtClean="0">
                <a:solidFill>
                  <a:srgbClr val="000000"/>
                </a:solidFill>
                <a:latin typeface="Times New Roman" pitchFamily="65" charset="-122"/>
                <a:ea typeface="宋体" pitchFamily="65" charset="-122"/>
              </a:rPr>
              <a:t>的父母,你听到的可能尽是唠叨,而你身后他们的慈爱与牵挂,却常常被你忽略;城市里的高楼,</a:t>
            </a:r>
            <a:r>
              <a:t/>
            </a:r>
            <a:br/>
            <a:r>
              <a:rPr lang="zh-CN" altLang="en-US" sz="1530" kern="0" dirty="0" smtClean="0">
                <a:solidFill>
                  <a:srgbClr val="000000"/>
                </a:solidFill>
                <a:latin typeface="Times New Roman" pitchFamily="65" charset="-122"/>
                <a:ea typeface="宋体" pitchFamily="65" charset="-122"/>
              </a:rPr>
              <a:t>你看到的是玻璃幕墙、高速电梯,而那些被你忽略的修建它们的泥水匠,却经常在地铁上迎来</a:t>
            </a:r>
            <a:r>
              <a:t/>
            </a:r>
            <a:br/>
            <a:r>
              <a:rPr lang="zh-CN" altLang="en-US" sz="1530" kern="0" dirty="0" smtClean="0">
                <a:solidFill>
                  <a:srgbClr val="000000"/>
                </a:solidFill>
                <a:latin typeface="Times New Roman" pitchFamily="65" charset="-122"/>
                <a:ea typeface="宋体" pitchFamily="65" charset="-122"/>
              </a:rPr>
              <a:t>鄙夷的目光。很多时候,“沃德”们是正确的,而大多世人却常常错了。这种错误,有时会掩盖</a:t>
            </a:r>
            <a:r>
              <a:t/>
            </a:r>
            <a:br/>
            <a:r>
              <a:rPr lang="zh-CN" altLang="en-US" sz="1530" kern="0" dirty="0" smtClean="0">
                <a:solidFill>
                  <a:srgbClr val="000000"/>
                </a:solidFill>
                <a:latin typeface="Times New Roman" pitchFamily="65" charset="-122"/>
                <a:ea typeface="宋体" pitchFamily="65" charset="-122"/>
              </a:rPr>
              <a:t>真相,甚至是致命的!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什么是真相?有人说,看见的才是真相。但问题是,在真相被发现之前,我们的双眼常常被假象</a:t>
            </a:r>
            <a:r>
              <a:t/>
            </a:r>
            <a:br/>
            <a:r>
              <a:rPr lang="zh-CN" altLang="en-US" sz="1530" kern="0" dirty="0" smtClean="0">
                <a:solidFill>
                  <a:srgbClr val="000000"/>
                </a:solidFill>
                <a:latin typeface="Times New Roman" pitchFamily="65" charset="-122"/>
                <a:ea typeface="宋体" pitchFamily="65" charset="-122"/>
              </a:rPr>
              <a:t>蒙蔽。材料中英美军方的调查不可谓不科学,数据不可谓不丰富,但他们只看到了飞回来的飞</a:t>
            </a:r>
            <a:r>
              <a:t/>
            </a:r>
            <a:br/>
            <a:r>
              <a:rPr lang="zh-CN" altLang="en-US" sz="1530" kern="0" dirty="0" smtClean="0">
                <a:solidFill>
                  <a:srgbClr val="000000"/>
                </a:solidFill>
                <a:latin typeface="Times New Roman" pitchFamily="65" charset="-122"/>
                <a:ea typeface="宋体" pitchFamily="65" charset="-122"/>
              </a:rPr>
              <a:t>机,却忽略了看不见的已经无法返航的飞机。在战场上或返回途中就已经坠毁的飞机也是数</a:t>
            </a:r>
            <a:r>
              <a:t/>
            </a:r>
            <a:br/>
            <a:r>
              <a:rPr lang="zh-CN" altLang="en-US" sz="1530" kern="0" dirty="0" smtClean="0">
                <a:solidFill>
                  <a:srgbClr val="000000"/>
                </a:solidFill>
                <a:latin typeface="Times New Roman" pitchFamily="65" charset="-122"/>
                <a:ea typeface="宋体" pitchFamily="65" charset="-122"/>
              </a:rPr>
              <a:t>据的必要部分,看问题要看全面,不能只见树木不见森林,只见显性的现象却忽略隐性的事实。</a:t>
            </a:r>
            <a:r>
              <a:t/>
            </a:r>
            <a:br/>
            <a:r>
              <a:rPr lang="zh-CN" altLang="en-US" sz="1530" kern="0" dirty="0" smtClean="0">
                <a:solidFill>
                  <a:srgbClr val="000000"/>
                </a:solidFill>
                <a:latin typeface="Times New Roman" pitchFamily="65" charset="-122"/>
                <a:ea typeface="宋体" pitchFamily="65" charset="-122"/>
              </a:rPr>
              <a:t>如果不是沃德的“力排众议”,飞机坠毁的惨案不知还会发生多少!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比尔·盖茨从哈佛退学,但这并不是他成功的原因;马云毕业于杭州师范学院,但这并不是你不</a:t>
            </a:r>
            <a:r>
              <a:t/>
            </a:r>
            <a:br/>
            <a:r>
              <a:rPr lang="zh-CN" altLang="en-US" sz="1530" kern="0" dirty="0" smtClean="0">
                <a:solidFill>
                  <a:srgbClr val="000000"/>
                </a:solidFill>
                <a:latin typeface="Times New Roman" pitchFamily="65" charset="-122"/>
                <a:ea typeface="宋体" pitchFamily="65" charset="-122"/>
              </a:rPr>
              <a:t>需要进入名校的理由。因为你只看见了他们表面的风光,却有意无意地忽略了他们风光背后</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的艰辛、拼搏、敏锐甚至机缘。当然,有些人也许不是看不到,而是对真相不愿看,不想看。多</a:t>
            </a:r>
            <a:r>
              <a:t/>
            </a:r>
            <a:br/>
            <a:r>
              <a:rPr lang="zh-CN" altLang="en-US" sz="1530" kern="0" dirty="0" smtClean="0">
                <a:solidFill>
                  <a:srgbClr val="000000"/>
                </a:solidFill>
                <a:latin typeface="Times New Roman" pitchFamily="65" charset="-122"/>
                <a:ea typeface="宋体" pitchFamily="65" charset="-122"/>
              </a:rPr>
              <a:t>少鸡汤文章是从一两个个案入手,对某些人的成功原因草率评论,对他人的人生道路妄加指</a:t>
            </a:r>
            <a:r>
              <a:t/>
            </a:r>
            <a:br/>
            <a:r>
              <a:rPr lang="zh-CN" altLang="en-US" sz="1530" kern="0" dirty="0" smtClean="0">
                <a:solidFill>
                  <a:srgbClr val="000000"/>
                </a:solidFill>
                <a:latin typeface="Times New Roman" pitchFamily="65" charset="-122"/>
                <a:ea typeface="宋体" pitchFamily="65" charset="-122"/>
              </a:rPr>
              <a:t>点。如果你相信,失败了都不知道是何故,只能哀叹时运不济、命途多舛。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那么,要如何才能看到真相呢?首先,我们需要全面地看问题。坠毁的战机和返航的战机是一</a:t>
            </a:r>
            <a:r>
              <a:t/>
            </a:r>
            <a:br/>
            <a:r>
              <a:rPr lang="zh-CN" altLang="en-US" sz="1530" kern="0" dirty="0" smtClean="0">
                <a:solidFill>
                  <a:srgbClr val="000000"/>
                </a:solidFill>
                <a:latin typeface="Times New Roman" pitchFamily="65" charset="-122"/>
                <a:ea typeface="宋体" pitchFamily="65" charset="-122"/>
              </a:rPr>
              <a:t>个整体,思考问题时不能把其割裂开来或忽略其中的一部分。比如看人,明朝崇祯皇帝虽为亡</a:t>
            </a:r>
            <a:r>
              <a:t/>
            </a:r>
            <a:br/>
            <a:r>
              <a:rPr lang="zh-CN" altLang="en-US" sz="1530" kern="0" dirty="0" smtClean="0">
                <a:solidFill>
                  <a:srgbClr val="000000"/>
                </a:solidFill>
                <a:latin typeface="Times New Roman" pitchFamily="65" charset="-122"/>
                <a:ea typeface="宋体" pitchFamily="65" charset="-122"/>
              </a:rPr>
              <a:t>国之君,但真相是他很勤政,铲除阉党,励精图治;而英国科学家培根是文艺复兴时期重要的哲</a:t>
            </a:r>
            <a:r>
              <a:t/>
            </a:r>
            <a:br/>
            <a:r>
              <a:rPr lang="zh-CN" altLang="en-US" sz="1530" kern="0" dirty="0" smtClean="0">
                <a:solidFill>
                  <a:srgbClr val="000000"/>
                </a:solidFill>
                <a:latin typeface="Times New Roman" pitchFamily="65" charset="-122"/>
                <a:ea typeface="宋体" pitchFamily="65" charset="-122"/>
              </a:rPr>
              <a:t>学家、实验科学的创始人,但真相是他对权贵阿谀奉承,任大法官时大肆索贿受贿。其次,我们</a:t>
            </a:r>
            <a:r>
              <a:t/>
            </a:r>
            <a:br/>
            <a:r>
              <a:rPr lang="zh-CN" altLang="en-US" sz="1530" kern="0" dirty="0" smtClean="0">
                <a:solidFill>
                  <a:srgbClr val="000000"/>
                </a:solidFill>
                <a:latin typeface="Times New Roman" pitchFamily="65" charset="-122"/>
                <a:ea typeface="宋体" pitchFamily="65" charset="-122"/>
              </a:rPr>
              <a:t>需要透过现象看本质。老百姓收入日益增长,生活越来越幸福是现象,背后是社会主义优越性</a:t>
            </a:r>
            <a:r>
              <a:t/>
            </a:r>
            <a:br/>
            <a:r>
              <a:rPr lang="zh-CN" altLang="en-US" sz="1530" kern="0" dirty="0" smtClean="0">
                <a:solidFill>
                  <a:srgbClr val="000000"/>
                </a:solidFill>
                <a:latin typeface="Times New Roman" pitchFamily="65" charset="-122"/>
                <a:ea typeface="宋体" pitchFamily="65" charset="-122"/>
              </a:rPr>
              <a:t>的本质在起作用;玛蒂尔德的项链丢了,导致生活艰难是现象,背后是小资产阶级的虚荣心在推</a:t>
            </a:r>
            <a:r>
              <a:t/>
            </a:r>
            <a:br/>
            <a:r>
              <a:rPr lang="zh-CN" altLang="en-US" sz="1530" kern="0" dirty="0" smtClean="0">
                <a:solidFill>
                  <a:srgbClr val="000000"/>
                </a:solidFill>
                <a:latin typeface="Times New Roman" pitchFamily="65" charset="-122"/>
                <a:ea typeface="宋体" pitchFamily="65" charset="-122"/>
              </a:rPr>
              <a:t>动这一悲剧的发生。再次,我们需要换个角度看问题,习惯常常会让我们走入思维的死胡同,换</a:t>
            </a:r>
            <a:r>
              <a:t/>
            </a:r>
            <a:br/>
            <a:r>
              <a:rPr lang="zh-CN" altLang="en-US" sz="1530" kern="0" dirty="0" smtClean="0">
                <a:solidFill>
                  <a:srgbClr val="000000"/>
                </a:solidFill>
                <a:latin typeface="Times New Roman" pitchFamily="65" charset="-122"/>
                <a:ea typeface="宋体" pitchFamily="65" charset="-122"/>
              </a:rPr>
              <a:t>个角度,跳出认知的局限,真相可能会让我们豁然开朗。杨绛先生在《隐身衣》中说:“假如是</a:t>
            </a:r>
            <a:r>
              <a:t/>
            </a:r>
            <a:br/>
            <a:r>
              <a:rPr lang="zh-CN" altLang="en-US" sz="1530" kern="0" dirty="0" smtClean="0">
                <a:solidFill>
                  <a:srgbClr val="000000"/>
                </a:solidFill>
                <a:latin typeface="Times New Roman" pitchFamily="65" charset="-122"/>
                <a:ea typeface="宋体" pitchFamily="65" charset="-122"/>
              </a:rPr>
              <a:t>一个萝卜,就力求做个水多肉脆的好萝卜;假如是棵白菜,就力求做一棵瓷瓷实实的包心好白</a:t>
            </a:r>
            <a:r>
              <a:t/>
            </a:r>
            <a:br/>
            <a:r>
              <a:rPr lang="zh-CN" altLang="en-US" sz="1530" kern="0" dirty="0" smtClean="0">
                <a:solidFill>
                  <a:srgbClr val="000000"/>
                </a:solidFill>
                <a:latin typeface="Times New Roman" pitchFamily="65" charset="-122"/>
                <a:ea typeface="宋体" pitchFamily="65" charset="-122"/>
              </a:rPr>
              <a:t>菜。”如果是萝卜白菜,却想着鲍鱼燕窝的风光,只会徒增烦恼。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真相需要我们去理性地探知和追求,现实中那些被忽略的数据和信息、背后隐藏的看不见的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真相需要我们去重视,正如“二战”时的飞机,只有看清楚真相,战机才能飞得更安全。人生亦</a:t>
            </a:r>
            <a:r>
              <a:rPr dirty="0"/>
              <a:t/>
            </a:r>
            <a:br>
              <a:rPr dirty="0"/>
            </a:br>
            <a:r>
              <a:rPr lang="zh-CN" altLang="en-US" sz="1530" kern="0" dirty="0" smtClean="0">
                <a:solidFill>
                  <a:srgbClr val="000000"/>
                </a:solidFill>
                <a:latin typeface="Times New Roman" pitchFamily="65" charset="-122"/>
                <a:ea typeface="宋体" pitchFamily="65" charset="-122"/>
              </a:rPr>
              <a:t>是如此。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文章从材料中的“数据被忽略”,引出世间常有“看不见的真相”的观点,审题准确</a:t>
            </a:r>
            <a:r>
              <a:rPr dirty="0"/>
              <a:t/>
            </a:r>
            <a:br>
              <a:rPr dirty="0"/>
            </a:br>
            <a:r>
              <a:rPr lang="zh-CN" altLang="en-US" sz="1530" kern="0" dirty="0" smtClean="0">
                <a:solidFill>
                  <a:srgbClr val="000000"/>
                </a:solidFill>
                <a:latin typeface="Times New Roman" pitchFamily="65" charset="-122"/>
                <a:ea typeface="宋体" pitchFamily="65" charset="-122"/>
              </a:rPr>
              <a:t>到位,思想深刻。在论证结构上,主要采用引议联结的思路,开篇连续三个现象,归纳聚焦出文</a:t>
            </a:r>
            <a:r>
              <a:rPr dirty="0"/>
              <a:t/>
            </a:r>
            <a:br>
              <a:rPr dirty="0"/>
            </a:br>
            <a:r>
              <a:rPr lang="zh-CN" altLang="en-US" sz="1530" kern="0" dirty="0" smtClean="0">
                <a:solidFill>
                  <a:srgbClr val="000000"/>
                </a:solidFill>
                <a:latin typeface="Times New Roman" pitchFamily="65" charset="-122"/>
                <a:ea typeface="宋体" pitchFamily="65" charset="-122"/>
              </a:rPr>
              <a:t>章观点;然后从“是什么”的角度进行议论,联系现实生活中的现象拓展视野和格局;再从“怎</a:t>
            </a:r>
            <a:r>
              <a:rPr dirty="0"/>
              <a:t/>
            </a:r>
            <a:br>
              <a:rPr dirty="0"/>
            </a:br>
            <a:r>
              <a:rPr lang="zh-CN" altLang="en-US" sz="1530" kern="0" dirty="0" smtClean="0">
                <a:solidFill>
                  <a:srgbClr val="000000"/>
                </a:solidFill>
                <a:latin typeface="Times New Roman" pitchFamily="65" charset="-122"/>
                <a:ea typeface="宋体" pitchFamily="65" charset="-122"/>
              </a:rPr>
              <a:t>么办”的角度详细阐释如何才能看到真相;最后回扣材料和观点。论证思路清晰,结构严谨。</a:t>
            </a:r>
            <a:r>
              <a:rPr dirty="0"/>
              <a:t/>
            </a:r>
            <a:br>
              <a:rPr dirty="0"/>
            </a:br>
            <a:r>
              <a:rPr lang="zh-CN" altLang="en-US" sz="1530" kern="0" dirty="0" smtClean="0">
                <a:solidFill>
                  <a:srgbClr val="000000"/>
                </a:solidFill>
                <a:latin typeface="Times New Roman" pitchFamily="65" charset="-122"/>
                <a:ea typeface="宋体" pitchFamily="65" charset="-122"/>
              </a:rPr>
              <a:t>文中还运用了大量的典故事例作为论据,让论证更具说服力。文章主体段落第四段主要落在</a:t>
            </a:r>
            <a:r>
              <a:rPr dirty="0"/>
              <a:t/>
            </a:r>
            <a:br>
              <a:rPr dirty="0"/>
            </a:br>
            <a:r>
              <a:rPr lang="zh-CN" altLang="en-US" sz="1530" kern="0" dirty="0" smtClean="0">
                <a:solidFill>
                  <a:srgbClr val="000000"/>
                </a:solidFill>
                <a:latin typeface="Times New Roman" pitchFamily="65" charset="-122"/>
                <a:ea typeface="宋体" pitchFamily="65" charset="-122"/>
              </a:rPr>
              <a:t>“怎么办”上,这个部分不妨换个角度,从“为什么”的角度去写,也许更能引发阅读者的共</a:t>
            </a:r>
            <a:r>
              <a:rPr dirty="0"/>
              <a:t/>
            </a:r>
            <a:br>
              <a:rPr dirty="0"/>
            </a:br>
            <a:r>
              <a:rPr lang="zh-CN" altLang="en-US" sz="1530" kern="0" dirty="0" smtClean="0">
                <a:solidFill>
                  <a:srgbClr val="000000"/>
                </a:solidFill>
                <a:latin typeface="Times New Roman" pitchFamily="65" charset="-122"/>
                <a:ea typeface="宋体" pitchFamily="65" charset="-122"/>
              </a:rPr>
              <a:t>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3.(2018课标全国Ⅲ,22)阅读下面的材料,根据要求写作。(60分)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时间就是金钱,效率就是生命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——特区口号,深圳,1981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绿水青山也是金山银山</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——时评标题,浙江,2005</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走好我们这一代人的长征路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——新区标语,雄安,2017</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要求:围绕材料内容及含意,选好角度,确定立意,明确文体,自拟标题;不要套作,不得抄袭。不少</a:t>
            </a:r>
            <a:r>
              <a:rPr dirty="0"/>
              <a:t/>
            </a:r>
            <a:br>
              <a:rPr dirty="0"/>
            </a:br>
            <a:r>
              <a:rPr lang="zh-CN" altLang="en-US" sz="1530" kern="0" dirty="0" smtClean="0">
                <a:solidFill>
                  <a:srgbClr val="000000"/>
                </a:solidFill>
                <a:latin typeface="Times New Roman" pitchFamily="65" charset="-122"/>
                <a:ea typeface="宋体" pitchFamily="65" charset="-122"/>
              </a:rPr>
              <a:t>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今年课标全国卷Ⅲ的作文题,从导向上看,紧跟课标全国卷Ⅰ的步伐,坚持“立德</a:t>
            </a:r>
            <a:r>
              <a:rPr dirty="0"/>
              <a:t/>
            </a:r>
            <a:br>
              <a:rPr dirty="0"/>
            </a:br>
            <a:r>
              <a:rPr lang="zh-CN" altLang="en-US" sz="1530" kern="0" dirty="0" smtClean="0">
                <a:solidFill>
                  <a:srgbClr val="000000"/>
                </a:solidFill>
                <a:latin typeface="Times New Roman" pitchFamily="65" charset="-122"/>
                <a:ea typeface="宋体" pitchFamily="65" charset="-122"/>
              </a:rPr>
              <a:t>树人”,引导学生关注历史,展望未来;立足现实,心怀天下。从题型上看,是典型的材料作文,但</a:t>
            </a:r>
            <a:r>
              <a:rPr dirty="0"/>
              <a:t/>
            </a:r>
            <a:br>
              <a:rPr dirty="0"/>
            </a:br>
            <a:r>
              <a:rPr lang="zh-CN" altLang="en-US" sz="1530" kern="0" dirty="0" smtClean="0">
                <a:solidFill>
                  <a:srgbClr val="000000"/>
                </a:solidFill>
                <a:latin typeface="Times New Roman" pitchFamily="65" charset="-122"/>
                <a:ea typeface="宋体" pitchFamily="65" charset="-122"/>
              </a:rPr>
              <a:t>限制性更小、开放性更高,更有利于学生独立思考、自由发挥,把文章写得个性十足。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材料由三句话组成,可从单则材料的内容及含意入手;也可寻求三句话的共同点,综合立意。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单独立意: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第一则材料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时间就是金钱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效率就是生命。”破折号后面的三个词语“特区口号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深圳</a:t>
            </a:r>
            <a:r>
              <a:rPr lang="en-US" altLang="zh-CN" sz="1530" kern="0" dirty="0" smtClean="0">
                <a:solidFill>
                  <a:srgbClr val="000000"/>
                </a:solidFill>
                <a:latin typeface="Times New Roman" pitchFamily="65" charset="-122"/>
                <a:ea typeface="宋体" pitchFamily="65" charset="-122"/>
              </a:rPr>
              <a:t>,198</a:t>
            </a:r>
            <a:r>
              <a:rPr lang="zh-CN" altLang="en-US" sz="1600" dirty="0" smtClean="0"/>
              <a:t/>
            </a:r>
            <a:br>
              <a:rPr lang="zh-CN" altLang="en-US" sz="1600" dirty="0" smtClean="0"/>
            </a:b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提示了这句话提出的背景。这句在今天看来是平常得不能再平常的口号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在当时却引起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了轩然大波。因为当时的思想令很多人无所适从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社会上视金钱、效率为禁忌。正因如此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练、有力的“时间就是金钱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效率就是生命”提出后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时人誉之为“冲破旧观念的一声春雷”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“划过长空的第一道闪电”。有人说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中国走向市场经济正是从这句口号开始的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深圳则为改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革开放创造了一种模式。据此,可确定立意:珍惜时间,提高效率;冲破束缚,注重实干;等等。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第二则材料:“绿水青山也是金山银山。”2005年8月15日,时任浙江省委书记的习近平同志</a:t>
            </a:r>
            <a:r>
              <a:rPr dirty="0"/>
              <a:t/>
            </a:r>
            <a:br>
              <a:rPr dirty="0"/>
            </a:br>
            <a:r>
              <a:rPr lang="zh-CN" altLang="en-US" sz="1530" kern="0" dirty="0" smtClean="0">
                <a:solidFill>
                  <a:srgbClr val="000000"/>
                </a:solidFill>
                <a:latin typeface="Times New Roman" pitchFamily="65" charset="-122"/>
                <a:ea typeface="宋体" pitchFamily="65" charset="-122"/>
              </a:rPr>
              <a:t>在浙江湖州安吉考察时,首次提出了“绿水青山就是金山银山”的科学论断,习近平同志的</a:t>
            </a:r>
            <a:r>
              <a:rPr dirty="0"/>
              <a:t/>
            </a:r>
            <a:br>
              <a:rPr dirty="0"/>
            </a:br>
            <a:r>
              <a:rPr lang="zh-CN" altLang="en-US" sz="1530" kern="0" dirty="0" smtClean="0">
                <a:solidFill>
                  <a:srgbClr val="000000"/>
                </a:solidFill>
                <a:latin typeface="Times New Roman" pitchFamily="65" charset="-122"/>
                <a:ea typeface="宋体" pitchFamily="65" charset="-122"/>
              </a:rPr>
              <a:t>“两山”重要思想,充分体现了马克思主义的辩证观点,系统剖析了经济与生态在演进过程中</a:t>
            </a:r>
            <a:r>
              <a:rPr dirty="0"/>
              <a:t/>
            </a:r>
            <a:br>
              <a:rPr dirty="0"/>
            </a:br>
            <a:r>
              <a:rPr lang="zh-CN" altLang="en-US" sz="1530" kern="0" dirty="0" smtClean="0">
                <a:solidFill>
                  <a:srgbClr val="000000"/>
                </a:solidFill>
                <a:latin typeface="Times New Roman" pitchFamily="65" charset="-122"/>
                <a:ea typeface="宋体" pitchFamily="65" charset="-122"/>
              </a:rPr>
              <a:t>的相互关系,深刻揭示了经济社会发展的基本规律。2017年10月18日,习近平同志在党的十九</a:t>
            </a:r>
            <a:r>
              <a:rPr dirty="0"/>
              <a:t/>
            </a:r>
            <a:br>
              <a:rPr dirty="0"/>
            </a:br>
            <a:r>
              <a:rPr lang="zh-CN" altLang="en-US" sz="1530" kern="0" dirty="0" smtClean="0">
                <a:solidFill>
                  <a:srgbClr val="000000"/>
                </a:solidFill>
                <a:latin typeface="Times New Roman" pitchFamily="65" charset="-122"/>
                <a:ea typeface="宋体" pitchFamily="65" charset="-122"/>
              </a:rPr>
              <a:t>大报告中又进一步指出,坚持人与自然和谐共生。必须树立和践行绿水青山就是金山银山的</a:t>
            </a:r>
            <a:r>
              <a:rPr dirty="0"/>
              <a:t/>
            </a:r>
            <a:br>
              <a:rPr dirty="0"/>
            </a:br>
            <a:r>
              <a:rPr lang="zh-CN" altLang="en-US" sz="1530" kern="0" dirty="0" smtClean="0">
                <a:solidFill>
                  <a:srgbClr val="000000"/>
                </a:solidFill>
                <a:latin typeface="Times New Roman" pitchFamily="65" charset="-122"/>
                <a:ea typeface="宋体" pitchFamily="65" charset="-122"/>
              </a:rPr>
              <a:t>理念,坚持节约资源和保护环境的基本国策,像对待生命一样对待生态环境。据此,可确定立</a:t>
            </a:r>
            <a:r>
              <a:rPr dirty="0"/>
              <a:t/>
            </a:r>
            <a:br>
              <a:rPr dirty="0"/>
            </a:br>
            <a:r>
              <a:rPr lang="zh-CN" altLang="en-US" sz="1530" kern="0" dirty="0" smtClean="0">
                <a:solidFill>
                  <a:srgbClr val="000000"/>
                </a:solidFill>
                <a:latin typeface="Times New Roman" pitchFamily="65" charset="-122"/>
                <a:ea typeface="宋体" pitchFamily="65" charset="-122"/>
              </a:rPr>
              <a:t>意:尊重自然、顺应自然、保护自然,追求人与自然的和谐共生;节约资源,保护环境,推进生态</a:t>
            </a:r>
            <a:r>
              <a:rPr dirty="0"/>
              <a:t/>
            </a:r>
            <a:br>
              <a:rPr dirty="0"/>
            </a:br>
            <a:r>
              <a:rPr lang="zh-CN" altLang="en-US" sz="1530" kern="0" dirty="0" smtClean="0">
                <a:solidFill>
                  <a:srgbClr val="000000"/>
                </a:solidFill>
                <a:latin typeface="Times New Roman" pitchFamily="65" charset="-122"/>
                <a:ea typeface="宋体" pitchFamily="65" charset="-122"/>
              </a:rPr>
              <a:t>文明建设;建设美丽中国,实现中华民族伟大复兴;天人合一的生态智慧;等等。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第三则材料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走好我们这一代人的长征路。”这是</a:t>
            </a:r>
            <a:r>
              <a:rPr lang="en-US" altLang="zh-CN" sz="1530" kern="0" dirty="0" smtClean="0">
                <a:solidFill>
                  <a:srgbClr val="000000"/>
                </a:solidFill>
                <a:latin typeface="Times New Roman" pitchFamily="65" charset="-122"/>
                <a:ea typeface="宋体" pitchFamily="65" charset="-122"/>
              </a:rPr>
              <a:t>2017</a:t>
            </a:r>
            <a:r>
              <a:rPr lang="zh-CN" altLang="en-US" sz="1530" kern="0" dirty="0" smtClean="0">
                <a:solidFill>
                  <a:srgbClr val="000000"/>
                </a:solidFill>
                <a:latin typeface="Times New Roman" pitchFamily="65" charset="-122"/>
                <a:ea typeface="宋体" pitchFamily="65" charset="-122"/>
              </a:rPr>
              <a:t>年雄安新区挂出的标语。“长征是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宣言书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长征是宣传队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长征是播种机”。军事上的长征路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从瑞金走到延安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连接起土地革命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和抗日战争两大革命浪潮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实现了中国革命事业从挫折走向胜利的伟大转折。精神上的长征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从救亡走向复兴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见证中国共产党带领中华儿女寻求民族复兴的不朽伟业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激荡起永葆初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心、奋勇前行的强大力量。长征永远在路上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长征精神永不过时。今天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全面建成小康社会、</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全面深化改革、全面依法治国、全面从严治党,哪一项任务面临的挑战都堪比长征路上的艰</a:t>
            </a:r>
            <a:r>
              <a:rPr dirty="0"/>
              <a:t/>
            </a:r>
            <a:br>
              <a:rPr dirty="0"/>
            </a:br>
            <a:r>
              <a:rPr lang="zh-CN" altLang="en-US" sz="1530" kern="0" dirty="0" smtClean="0">
                <a:solidFill>
                  <a:srgbClr val="000000"/>
                </a:solidFill>
                <a:latin typeface="Times New Roman" pitchFamily="65" charset="-122"/>
                <a:ea typeface="宋体" pitchFamily="65" charset="-122"/>
              </a:rPr>
              <a:t>难险阻。据此,可确定立意:接续奋斗,接力探索;不怕困难,勇于挑战;长征精神永不过时;保持</a:t>
            </a:r>
            <a:r>
              <a:rPr dirty="0"/>
              <a:t/>
            </a:r>
            <a:br>
              <a:rPr dirty="0"/>
            </a:br>
            <a:r>
              <a:rPr lang="zh-CN" altLang="en-US" sz="1530" kern="0" dirty="0" smtClean="0">
                <a:solidFill>
                  <a:srgbClr val="000000"/>
                </a:solidFill>
                <a:latin typeface="Times New Roman" pitchFamily="65" charset="-122"/>
                <a:ea typeface="宋体" pitchFamily="65" charset="-122"/>
              </a:rPr>
              <a:t>精神动力,奋勇拼搏;新时代,新挑战;等等。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综合立意: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从“变”的角度看,时代不同,标语或口号不同,所折射的追求理念也不相同。据此,可确定立</a:t>
            </a:r>
            <a:r>
              <a:rPr dirty="0"/>
              <a:t/>
            </a:r>
            <a:br>
              <a:rPr dirty="0"/>
            </a:br>
            <a:r>
              <a:rPr lang="zh-CN" altLang="en-US" sz="1530" kern="0" dirty="0" smtClean="0">
                <a:solidFill>
                  <a:srgbClr val="000000"/>
                </a:solidFill>
                <a:latin typeface="Times New Roman" pitchFamily="65" charset="-122"/>
                <a:ea typeface="宋体" pitchFamily="65" charset="-122"/>
              </a:rPr>
              <a:t>意:口号之变映衬时代之变;发展要因时而异,与时俱进;等等。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从“不变”的角度看,时代变了,条件变了,但共产党人为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之奋斗的理想和事业没有变。据此,可确定立意:民族精神薪火相传;前进车轮永不停转;为人</a:t>
            </a:r>
            <a:r>
              <a:rPr dirty="0"/>
              <a:t/>
            </a:r>
            <a:br>
              <a:rPr dirty="0"/>
            </a:br>
            <a:r>
              <a:rPr lang="zh-CN" altLang="en-US" sz="1530" kern="0" dirty="0" smtClean="0">
                <a:solidFill>
                  <a:srgbClr val="000000"/>
                </a:solidFill>
                <a:latin typeface="Times New Roman" pitchFamily="65" charset="-122"/>
                <a:ea typeface="宋体" pitchFamily="65" charset="-122"/>
              </a:rPr>
              <a:t>民谋福祉,为民族谋未来,实现中华民族伟大复兴;等等。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842433"/>
          </a:xfrm>
          <a:prstGeom prst="rect">
            <a:avLst/>
          </a:prstGeom>
          <a:noFill/>
        </p:spPr>
        <p:txBody>
          <a:bodyPr wrap="square" lIns="0" tIns="0" rIns="0" bIns="0" rtlCol="0">
            <a:spAutoFit/>
          </a:bodyPr>
          <a:lstStyle/>
          <a:p>
            <a:pPr eaLnBrk="0" latinLnBrk="1" hangingPunct="0">
              <a:lnSpc>
                <a:spcPct val="150000"/>
              </a:lnSpc>
            </a:pP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例文</a:t>
            </a:r>
            <a:r>
              <a:rPr lang="en-US" altLang="zh-CN" sz="1500" kern="0" dirty="0" smtClean="0">
                <a:solidFill>
                  <a:srgbClr val="000000"/>
                </a:solidFill>
                <a:latin typeface="Times New Roman" pitchFamily="65" charset="-122"/>
                <a:ea typeface="宋体" pitchFamily="65"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奋发有力</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共创中国梦</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广西南宁三中　蒋国莲</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鲁迅曾说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无穷的远方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无数的人们</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都与我有关。”没有人是一座孤岛。站在历史的新起点</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上</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我们是顺潮而上还是逡巡不前</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是事不关己还是心系祖国</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是坐享其成还是积极奋斗</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主动</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权皆在你我手中。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我想,我们生活在最好的时代,现代化蓝图已具规模,全面小康指日可待,中华民族伟大复兴亦</a:t>
            </a:r>
            <a:r>
              <a:rPr sz="1500" dirty="0"/>
              <a:t/>
            </a:r>
            <a:br>
              <a:rPr sz="1500" dirty="0"/>
            </a:br>
            <a:r>
              <a:rPr lang="zh-CN" altLang="en-US" sz="1500" kern="0" dirty="0" smtClean="0">
                <a:solidFill>
                  <a:srgbClr val="000000"/>
                </a:solidFill>
                <a:latin typeface="Times New Roman" pitchFamily="65" charset="-122"/>
                <a:ea typeface="宋体" pitchFamily="65" charset="-122"/>
              </a:rPr>
              <a:t>非遥遥无期。在改革开放、现代化的潮流中,今之少年应当奋发有力,携手共进,勠力同心,志</a:t>
            </a:r>
            <a:r>
              <a:rPr sz="1500" dirty="0"/>
              <a:t/>
            </a:r>
            <a:br>
              <a:rPr sz="1500" dirty="0"/>
            </a:br>
            <a:r>
              <a:rPr lang="zh-CN" altLang="en-US" sz="1500" kern="0" dirty="0" smtClean="0">
                <a:solidFill>
                  <a:srgbClr val="000000"/>
                </a:solidFill>
                <a:latin typeface="Times New Roman" pitchFamily="65" charset="-122"/>
                <a:ea typeface="宋体" pitchFamily="65" charset="-122"/>
              </a:rPr>
              <a:t>存高远,共同为中国梦的实现而努力奋斗。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实现中国梦,需要有只争朝夕、不待日月之精神。</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早在改革开放之初,深圳便喊出“时间就是金钱,效率就是生命”的口号。深圳人民秉持着哪</a:t>
            </a:r>
            <a:r>
              <a:rPr sz="1500" dirty="0"/>
              <a:t/>
            </a:r>
            <a:br>
              <a:rPr sz="1500" dirty="0"/>
            </a:br>
            <a:r>
              <a:rPr lang="zh-CN" altLang="en-US" sz="1500" kern="0" dirty="0" smtClean="0">
                <a:solidFill>
                  <a:srgbClr val="000000"/>
                </a:solidFill>
                <a:latin typeface="Times New Roman" pitchFamily="65" charset="-122"/>
                <a:ea typeface="宋体" pitchFamily="65" charset="-122"/>
              </a:rPr>
              <a:t>管千难万苦、只待千计万计之精神,以不待扬鞭自奋蹄的姿态,奋发努力,拼搏前进。昼夜更</a:t>
            </a:r>
            <a:r>
              <a:rPr sz="1500" dirty="0"/>
              <a:t/>
            </a:r>
            <a:br>
              <a:rPr sz="1500" dirty="0"/>
            </a:br>
            <a:r>
              <a:rPr lang="zh-CN" altLang="en-US" sz="1500" kern="0" dirty="0" smtClean="0">
                <a:solidFill>
                  <a:srgbClr val="000000"/>
                </a:solidFill>
                <a:latin typeface="Times New Roman" pitchFamily="65" charset="-122"/>
                <a:ea typeface="宋体" pitchFamily="65" charset="-122"/>
              </a:rPr>
              <a:t>替,寒来暑往,亦不止其步伐。天道酬勤,春华秋实,日艰月辛,终换得令世人惊叹的“深圳速度”。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今之少年,应以此为榜样,只争朝夕,不待日月,黑发勤学,青春惜时,心怀“敢教日月换新天”的</a:t>
            </a:r>
            <a:r>
              <a:rPr sz="1500" dirty="0"/>
              <a:t/>
            </a:r>
            <a:br>
              <a:rPr sz="1500" dirty="0"/>
            </a:br>
            <a:r>
              <a:rPr lang="zh-CN" altLang="en-US" sz="1500" kern="0" dirty="0" smtClean="0">
                <a:solidFill>
                  <a:srgbClr val="000000"/>
                </a:solidFill>
                <a:latin typeface="Times New Roman" pitchFamily="65" charset="-122"/>
                <a:ea typeface="宋体" pitchFamily="65" charset="-122"/>
              </a:rPr>
              <a:t>豪迈,脚踏实地,勤学苦读。</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实现中国梦</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需要有生态文明、和谐共生之意识。</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古人云</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天行有常</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不为尧存</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不为桀亡。”</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道德经</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中亦有“道法自然”的思想。改革开</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318280" cy="5539978"/>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放几十年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从摸着石头过河到闯出自己的路子</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无数的惨痛教训告诉我们</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中国梦的实现</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终究</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绕不开生态文明建设,一味追求建设的高速度,甚至不惜以环境为代价,那便是坏了根基,舍了</a:t>
            </a:r>
            <a:r>
              <a:rPr sz="1500" dirty="0"/>
              <a:t/>
            </a:r>
            <a:br>
              <a:rPr sz="1500" dirty="0"/>
            </a:br>
            <a:r>
              <a:rPr lang="zh-CN" altLang="en-US" sz="1500" kern="0" dirty="0" smtClean="0">
                <a:solidFill>
                  <a:srgbClr val="000000"/>
                </a:solidFill>
                <a:latin typeface="Times New Roman" pitchFamily="65" charset="-122"/>
                <a:ea typeface="宋体" pitchFamily="65" charset="-122"/>
              </a:rPr>
              <a:t>本钱,若终不晓悔改,便会积微成著,最终竹篮打水一场空。幸哉!勤劳的中华儿女在为中国梦</a:t>
            </a:r>
            <a:r>
              <a:rPr sz="1500" dirty="0"/>
              <a:t/>
            </a:r>
            <a:br>
              <a:rPr sz="1500" dirty="0"/>
            </a:br>
            <a:r>
              <a:rPr lang="zh-CN" altLang="en-US" sz="1500" kern="0" dirty="0" smtClean="0">
                <a:solidFill>
                  <a:srgbClr val="000000"/>
                </a:solidFill>
                <a:latin typeface="Times New Roman" pitchFamily="65" charset="-122"/>
                <a:ea typeface="宋体" pitchFamily="65" charset="-122"/>
              </a:rPr>
              <a:t>奋斗之时,终不忘青山绿水,亦不忘为子子孙孙留下蓝天白云。浙江以“绿水青山也是金山银</a:t>
            </a:r>
            <a:r>
              <a:rPr sz="1500" dirty="0"/>
              <a:t/>
            </a:r>
            <a:br>
              <a:rPr sz="1500" dirty="0"/>
            </a:br>
            <a:r>
              <a:rPr lang="zh-CN" altLang="en-US" sz="1500" kern="0" dirty="0" smtClean="0">
                <a:solidFill>
                  <a:srgbClr val="000000"/>
                </a:solidFill>
                <a:latin typeface="Times New Roman" pitchFamily="65" charset="-122"/>
                <a:ea typeface="宋体" pitchFamily="65" charset="-122"/>
              </a:rPr>
              <a:t>山”为奋斗标语,更是告诫中华儿女:勿忘与自然和谐共生,走绿色发展之道方为良策。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今之少年,应以此为训诫,在努力建设中国的同时,亦应时时刻刻不忘守护大自然,守护我们的家园。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实现中国梦,需要有不卸重担、勇于担当的责任意识。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雄安新区牢记“走好我们这一代人的长征路”,始终秉持高度的责任意识与担当胸怀。北宋</a:t>
            </a:r>
            <a:r>
              <a:rPr sz="1500" dirty="0"/>
              <a:t/>
            </a:r>
            <a:br>
              <a:rPr sz="1500" dirty="0"/>
            </a:br>
            <a:r>
              <a:rPr lang="zh-CN" altLang="en-US" sz="1500" kern="0" dirty="0" smtClean="0">
                <a:solidFill>
                  <a:srgbClr val="000000"/>
                </a:solidFill>
                <a:latin typeface="Times New Roman" pitchFamily="65" charset="-122"/>
                <a:ea typeface="宋体" pitchFamily="65" charset="-122"/>
              </a:rPr>
              <a:t>张载有言:“为天地立心,为生民立命。”古人尚有如此高的责任意识,今之少年更是责无旁贷。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今之少年,应以此为激励,砥砺前行,苦学科技,为书写新时代之华章,完成中华之复兴而不懈努力!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中华泱泱,万寿无疆;时代变迁,气象万千。我们应初心不改,砥砺前行,奋勇向前。中国圆梦,亦</a:t>
            </a:r>
            <a:r>
              <a:rPr sz="1500" dirty="0"/>
              <a:t/>
            </a:r>
            <a:br>
              <a:rPr sz="1500" dirty="0"/>
            </a:br>
            <a:r>
              <a:rPr lang="zh-CN" altLang="en-US" sz="1500" kern="0" dirty="0" smtClean="0">
                <a:solidFill>
                  <a:srgbClr val="000000"/>
                </a:solidFill>
                <a:latin typeface="Times New Roman" pitchFamily="65" charset="-122"/>
                <a:ea typeface="宋体" pitchFamily="65" charset="-122"/>
              </a:rPr>
              <a:t>有可期;今之少年,共创新篇!</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点评</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　文章从富有人文精神的引用入笔</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以“少年”为立足点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以排比点明中心。后文分论</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点紧扣中心</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层层深入</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分析发展的三个重要条件。写“中国梦”</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以当今少年为落脚点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将自</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己放到这个时代中</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有时代青年关于责任感和使命感的思考</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写出了实现中国梦需要自己参与</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其中</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需要有自己的行动的感悟。</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4.(2018北京,24)作文。(50分)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从下面两个题目中任选一题,按要求作答。不少于700字。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①今天,众多2000年出生的同学走进高考考场。18年过去了,祖国在不断发展,大家也成长为青年。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请以“新时代新青年——谈在祖国发展中成长”为题,写一篇议论文。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要求:观点明确,论据恰当充实,论证合理。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②生态文明建设关乎中华民族的永续发展,优美生态环境是每一个中国人的期盼。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请你展开想象,以“绿水青山图”为题,写一篇记叙文,形象生动地展现出人与自然和谐相处的</a:t>
            </a:r>
            <a:r>
              <a:rPr dirty="0"/>
              <a:t/>
            </a:r>
            <a:br>
              <a:rPr dirty="0"/>
            </a:br>
            <a:r>
              <a:rPr lang="zh-CN" altLang="en-US" sz="1530" kern="0" dirty="0" smtClean="0">
                <a:solidFill>
                  <a:srgbClr val="000000"/>
                </a:solidFill>
                <a:latin typeface="Times New Roman" pitchFamily="65" charset="-122"/>
                <a:ea typeface="宋体" pitchFamily="65" charset="-122"/>
              </a:rPr>
              <a:t>美好图景。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要求:立意积极向上,叙事符合逻辑;时间、地点、人物、叙事人称自定;有细节,有描写。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今年的“语言”,江苏作文命题循着平正厚重的路子走,考题贴近日常生活,容易下笔,选择空</a:t>
            </a:r>
            <a:r>
              <a:t/>
            </a:r>
            <a:br/>
            <a:r>
              <a:rPr lang="zh-CN" altLang="en-US" sz="1530" kern="0" dirty="0" smtClean="0">
                <a:solidFill>
                  <a:srgbClr val="000000"/>
                </a:solidFill>
                <a:latin typeface="Times New Roman" pitchFamily="65" charset="-122"/>
                <a:ea typeface="宋体" pitchFamily="65" charset="-122"/>
              </a:rPr>
              <a:t>间广。但在具体写作中考生应该避免的误区是:只抓取材料前面的现象而忽略后面的关键句,</a:t>
            </a:r>
            <a:r>
              <a:t/>
            </a:r>
            <a:br/>
            <a:r>
              <a:rPr lang="zh-CN" altLang="en-US" sz="1530" kern="0" dirty="0" smtClean="0">
                <a:solidFill>
                  <a:srgbClr val="000000"/>
                </a:solidFill>
                <a:latin typeface="Times New Roman" pitchFamily="65" charset="-122"/>
                <a:ea typeface="宋体" pitchFamily="65" charset="-122"/>
              </a:rPr>
              <a:t>导致文章流于肤浅、空泛。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犹见遗景诉古音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 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夕阳欲颓,断桥残垣,圆明园中,孤独的藤椅湮没在历史的尘埃里。这里曾躺过一个疲惫的王</a:t>
            </a:r>
            <a:r>
              <a:t/>
            </a:r>
            <a:br/>
            <a:r>
              <a:rPr lang="zh-CN" altLang="en-US" sz="1530" kern="0" dirty="0" smtClean="0">
                <a:solidFill>
                  <a:srgbClr val="000000"/>
                </a:solidFill>
                <a:latin typeface="Times New Roman" pitchFamily="65" charset="-122"/>
                <a:ea typeface="宋体" pitchFamily="65" charset="-122"/>
              </a:rPr>
              <a:t>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新时代的歌声响起,夕阳下的圆明园守着残垣,用它的语言,记录着那不堪回首的过往,以此祭</a:t>
            </a:r>
            <a:r>
              <a:t/>
            </a:r>
            <a:br/>
            <a:r>
              <a:rPr lang="zh-CN" altLang="en-US" sz="1530" kern="0" dirty="0" smtClean="0">
                <a:solidFill>
                  <a:srgbClr val="000000"/>
                </a:solidFill>
                <a:latin typeface="Times New Roman" pitchFamily="65" charset="-122"/>
                <a:ea typeface="宋体" pitchFamily="65" charset="-122"/>
              </a:rPr>
              <a:t>古。人们从圆明园看到了“过往”,懂得了“落后就要挨打”的道理。日出日落,它在那儿。</a:t>
            </a:r>
            <a:r>
              <a:t/>
            </a:r>
            <a:br/>
            <a:r>
              <a:rPr lang="zh-CN" altLang="en-US" sz="1530" kern="0" dirty="0" smtClean="0">
                <a:solidFill>
                  <a:srgbClr val="000000"/>
                </a:solidFill>
                <a:latin typeface="Times New Roman" pitchFamily="65" charset="-122"/>
                <a:ea typeface="宋体" pitchFamily="65" charset="-122"/>
              </a:rPr>
              <a:t>什么是文化语言之于我们?什么是历史之于我们?凄惨的夕阳和着圆明园的呜咽,讲述着那段</a:t>
            </a:r>
            <a:r>
              <a:t/>
            </a:r>
            <a:br/>
            <a:r>
              <a:rPr lang="zh-CN" altLang="en-US" sz="1530" kern="0" dirty="0" smtClean="0">
                <a:solidFill>
                  <a:srgbClr val="000000"/>
                </a:solidFill>
                <a:latin typeface="Times New Roman" pitchFamily="65" charset="-122"/>
                <a:ea typeface="宋体" pitchFamily="65" charset="-122"/>
              </a:rPr>
              <a:t>中华儿女不堪回首的沉痛历史,西风向晚诉说着悲愤。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现如今,一些著名作家和学者会在作品被指出语言文字和文史知识的差错后,匆匆修改,文字复</a:t>
            </a:r>
            <a:r>
              <a:t/>
            </a:r>
            <a:br/>
            <a:r>
              <a:rPr lang="zh-CN" altLang="en-US" sz="1530" kern="0" dirty="0" smtClean="0">
                <a:solidFill>
                  <a:srgbClr val="000000"/>
                </a:solidFill>
                <a:latin typeface="Times New Roman" pitchFamily="65" charset="-122"/>
                <a:ea typeface="宋体" pitchFamily="65" charset="-122"/>
              </a:rPr>
              <a:t>见于众人,但这并不意味着结束,文化的缺失也理应被揭示。被篡改的历史哭天喊地,古迹身上</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①审题: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新时代:习近平在党的十九大报告中指出:“这个新时代,是承前启后、继往开来、在新的历史</a:t>
            </a:r>
            <a:r>
              <a:rPr dirty="0"/>
              <a:t/>
            </a:r>
            <a:br>
              <a:rPr dirty="0"/>
            </a:br>
            <a:r>
              <a:rPr lang="zh-CN" altLang="en-US" sz="1530" kern="0" dirty="0" smtClean="0">
                <a:solidFill>
                  <a:srgbClr val="000000"/>
                </a:solidFill>
                <a:latin typeface="Times New Roman" pitchFamily="65" charset="-122"/>
                <a:ea typeface="宋体" pitchFamily="65" charset="-122"/>
              </a:rPr>
              <a:t>条件下继续夺取中国特色社会主义伟大胜利的时代,是决胜全面建成小康社会、进而全面建</a:t>
            </a:r>
            <a:r>
              <a:rPr dirty="0"/>
              <a:t/>
            </a:r>
            <a:br>
              <a:rPr dirty="0"/>
            </a:br>
            <a:r>
              <a:rPr lang="zh-CN" altLang="en-US" sz="1530" kern="0" dirty="0" smtClean="0">
                <a:solidFill>
                  <a:srgbClr val="000000"/>
                </a:solidFill>
                <a:latin typeface="Times New Roman" pitchFamily="65" charset="-122"/>
                <a:ea typeface="宋体" pitchFamily="65" charset="-122"/>
              </a:rPr>
              <a:t>设社会主义现代化强国的时代,是全国各族人民团结奋斗、不断创造美好生活、逐步实现全</a:t>
            </a:r>
            <a:r>
              <a:rPr dirty="0"/>
              <a:t/>
            </a:r>
            <a:br>
              <a:rPr dirty="0"/>
            </a:br>
            <a:r>
              <a:rPr lang="zh-CN" altLang="en-US" sz="1530" kern="0" dirty="0" smtClean="0">
                <a:solidFill>
                  <a:srgbClr val="000000"/>
                </a:solidFill>
                <a:latin typeface="Times New Roman" pitchFamily="65" charset="-122"/>
                <a:ea typeface="宋体" pitchFamily="65" charset="-122"/>
              </a:rPr>
              <a:t>体人民共同富裕的时代,是全体中华儿女勠力同心、奋力实现中华民族伟大复兴中国梦的时</a:t>
            </a:r>
            <a:r>
              <a:rPr dirty="0"/>
              <a:t/>
            </a:r>
            <a:br>
              <a:rPr dirty="0"/>
            </a:br>
            <a:r>
              <a:rPr lang="zh-CN" altLang="en-US" sz="1530" kern="0" dirty="0" smtClean="0">
                <a:solidFill>
                  <a:srgbClr val="000000"/>
                </a:solidFill>
                <a:latin typeface="Times New Roman" pitchFamily="65" charset="-122"/>
                <a:ea typeface="宋体" pitchFamily="65" charset="-122"/>
              </a:rPr>
              <a:t>代,是我国日益走近世界舞台中央、不断为人类做出更大贡献的时代。”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这个时代在科技、人文、环保、教育等方面都呈现出改革开放、开拓进取、明朗持重的时</a:t>
            </a:r>
            <a:r>
              <a:rPr dirty="0"/>
              <a:t/>
            </a:r>
            <a:br>
              <a:rPr dirty="0"/>
            </a:br>
            <a:r>
              <a:rPr lang="zh-CN" altLang="en-US" sz="1530" kern="0" dirty="0" smtClean="0">
                <a:solidFill>
                  <a:srgbClr val="000000"/>
                </a:solidFill>
                <a:latin typeface="Times New Roman" pitchFamily="65" charset="-122"/>
                <a:ea typeface="宋体" pitchFamily="65" charset="-122"/>
              </a:rPr>
              <a:t>代共性。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新青年:不傲不卑、不惰不泄、不愤不狭,理性思考,典雅表达,是这一代人共同的优秀品质。</a:t>
            </a:r>
            <a:r>
              <a:rPr dirty="0"/>
              <a:t/>
            </a:r>
            <a:br>
              <a:rPr dirty="0"/>
            </a:br>
            <a:r>
              <a:rPr lang="zh-CN" altLang="en-US" sz="1530" kern="0" dirty="0" smtClean="0">
                <a:solidFill>
                  <a:srgbClr val="000000"/>
                </a:solidFill>
                <a:latin typeface="Times New Roman" pitchFamily="65" charset="-122"/>
                <a:ea typeface="宋体" pitchFamily="65" charset="-122"/>
              </a:rPr>
              <a:t>他们是时代精神的继承者和开创者。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在祖国发展中成长:在发展中思量时代与个人、家庭与国家、他人与自我、现在与未来、个</a:t>
            </a:r>
            <a:r>
              <a:rPr dirty="0"/>
              <a:t/>
            </a:r>
            <a:br>
              <a:rPr dirty="0"/>
            </a:br>
            <a:r>
              <a:rPr lang="zh-CN" altLang="en-US" sz="1530" kern="0" dirty="0" smtClean="0">
                <a:solidFill>
                  <a:srgbClr val="000000"/>
                </a:solidFill>
                <a:latin typeface="Times New Roman" pitchFamily="65" charset="-122"/>
                <a:ea typeface="宋体" pitchFamily="65" charset="-122"/>
              </a:rPr>
              <a:t>体成长与责任担当、使命与奋斗、探索与创新之间的关系,既要展现对文化传承、国家发</a:t>
            </a:r>
            <a:r>
              <a:rPr dirty="0"/>
              <a:t/>
            </a:r>
            <a:br>
              <a:rPr dirty="0"/>
            </a:br>
            <a:r>
              <a:rPr lang="zh-CN" altLang="en-US" sz="1530" kern="0" dirty="0" smtClean="0">
                <a:solidFill>
                  <a:srgbClr val="000000"/>
                </a:solidFill>
                <a:latin typeface="Times New Roman" pitchFamily="65" charset="-122"/>
                <a:ea typeface="宋体" pitchFamily="65" charset="-122"/>
              </a:rPr>
              <a:t>展、人类未来等宏观问题的思考,也要展现个体独特的情感体验、个性追求,体现出青年的</a:t>
            </a:r>
            <a:r>
              <a:rPr dirty="0"/>
              <a:t/>
            </a:r>
            <a:br>
              <a:rPr dirty="0"/>
            </a:br>
            <a:r>
              <a:rPr lang="zh-CN" altLang="en-US" sz="1530" kern="0" dirty="0" smtClean="0">
                <a:solidFill>
                  <a:srgbClr val="000000"/>
                </a:solidFill>
                <a:latin typeface="Times New Roman" pitchFamily="65" charset="-122"/>
                <a:ea typeface="宋体" pitchFamily="65" charset="-122"/>
              </a:rPr>
              <a:t>“新”来自祖国的“新发展”。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立意:对“新时代”特征的认识是写作的前提,每一个人对“新时代”都有不同的理解,要写出</a:t>
            </a:r>
            <a:r>
              <a:rPr dirty="0"/>
              <a:t/>
            </a:r>
            <a:br>
              <a:rPr dirty="0"/>
            </a:br>
            <a:r>
              <a:rPr lang="zh-CN" altLang="en-US" sz="1530" kern="0" dirty="0" smtClean="0">
                <a:solidFill>
                  <a:srgbClr val="000000"/>
                </a:solidFill>
                <a:latin typeface="Times New Roman" pitchFamily="65" charset="-122"/>
                <a:ea typeface="宋体" pitchFamily="65" charset="-122"/>
              </a:rPr>
              <a:t>属于自己的时代定义。需要选取小的切入口,可以从社会热点入手,也可从历史大事件切入;可</a:t>
            </a:r>
            <a:r>
              <a:rPr dirty="0"/>
              <a:t/>
            </a:r>
            <a:br>
              <a:rPr dirty="0"/>
            </a:br>
            <a:r>
              <a:rPr lang="zh-CN" altLang="en-US" sz="1530" kern="0" dirty="0" smtClean="0">
                <a:solidFill>
                  <a:srgbClr val="000000"/>
                </a:solidFill>
                <a:latin typeface="Times New Roman" pitchFamily="65" charset="-122"/>
                <a:ea typeface="宋体" pitchFamily="65" charset="-122"/>
              </a:rPr>
              <a:t>以从百姓生活入手,也可从自身成长和周围环境变化着手;还可以反向思考,逆向思维,以思辨</a:t>
            </a:r>
            <a:r>
              <a:rPr dirty="0"/>
              <a:t/>
            </a:r>
            <a:br>
              <a:rPr dirty="0"/>
            </a:br>
            <a:r>
              <a:rPr lang="zh-CN" altLang="en-US" sz="1530" kern="0" dirty="0" smtClean="0">
                <a:solidFill>
                  <a:srgbClr val="000000"/>
                </a:solidFill>
                <a:latin typeface="Times New Roman" pitchFamily="65" charset="-122"/>
                <a:ea typeface="宋体" pitchFamily="65" charset="-122"/>
              </a:rPr>
              <a:t>性、批判性思维看待当前新时代发展中暴露出的社会问题,从道德建设、民生生活、体制法</a:t>
            </a:r>
            <a:r>
              <a:rPr dirty="0"/>
              <a:t/>
            </a:r>
            <a:br>
              <a:rPr dirty="0"/>
            </a:br>
            <a:r>
              <a:rPr lang="zh-CN" altLang="en-US" sz="1530" kern="0" dirty="0" smtClean="0">
                <a:solidFill>
                  <a:srgbClr val="000000"/>
                </a:solidFill>
                <a:latin typeface="Times New Roman" pitchFamily="65" charset="-122"/>
                <a:ea typeface="宋体" pitchFamily="65" charset="-122"/>
              </a:rPr>
              <a:t>律建设等不足之处入笔,在更为宏大的时代背景下审视自我。避免喊口号,说空话。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②审题:建设美丽中国,养护绿水青山,这是本篇记叙文写作的起点,“人与自然和谐相处”是</a:t>
            </a:r>
            <a:r>
              <a:rPr dirty="0"/>
              <a:t/>
            </a:r>
            <a:br>
              <a:rPr dirty="0"/>
            </a:br>
            <a:r>
              <a:rPr lang="zh-CN" altLang="en-US" sz="1530" kern="0" dirty="0" smtClean="0">
                <a:solidFill>
                  <a:srgbClr val="000000"/>
                </a:solidFill>
                <a:latin typeface="Times New Roman" pitchFamily="65" charset="-122"/>
                <a:ea typeface="宋体" pitchFamily="65" charset="-122"/>
              </a:rPr>
              <a:t>文章的重点。人与自然是生命共同体,需要理性地审视、思考环境保护建设和人文素质建设</a:t>
            </a:r>
            <a:r>
              <a:rPr dirty="0"/>
              <a:t/>
            </a:r>
            <a:br>
              <a:rPr dirty="0"/>
            </a:br>
            <a:r>
              <a:rPr lang="zh-CN" altLang="en-US" sz="1530" kern="0" dirty="0" smtClean="0">
                <a:solidFill>
                  <a:srgbClr val="000000"/>
                </a:solidFill>
                <a:latin typeface="Times New Roman" pitchFamily="65" charset="-122"/>
                <a:ea typeface="宋体" pitchFamily="65" charset="-122"/>
              </a:rPr>
              <a:t>的现状,既要有歌颂和赞美,又要有批评性看法。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选材:可从题目的表层含义入手,写童年少年时代对山川河流的清新记忆,或写旅途所见,或勾</a:t>
            </a:r>
            <a:r>
              <a:rPr dirty="0"/>
              <a:t/>
            </a:r>
            <a:br>
              <a:rPr dirty="0"/>
            </a:br>
            <a:r>
              <a:rPr lang="zh-CN" altLang="en-US" sz="1530" kern="0" dirty="0" smtClean="0">
                <a:solidFill>
                  <a:srgbClr val="000000"/>
                </a:solidFill>
                <a:latin typeface="Times New Roman" pitchFamily="65" charset="-122"/>
                <a:ea typeface="宋体" pitchFamily="65" charset="-122"/>
              </a:rPr>
              <a:t>画未来建设图景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;也可从其深层象征意义入手,将“绿水青山”抽象成生态建设者们内心</a:t>
            </a:r>
            <a:r>
              <a:rPr dirty="0"/>
              <a:t/>
            </a:r>
            <a:br>
              <a:rPr dirty="0"/>
            </a:br>
            <a:r>
              <a:rPr lang="zh-CN" altLang="en-US" sz="1530" kern="0" dirty="0" smtClean="0">
                <a:solidFill>
                  <a:srgbClr val="000000"/>
                </a:solidFill>
                <a:latin typeface="Times New Roman" pitchFamily="65" charset="-122"/>
                <a:ea typeface="宋体" pitchFamily="65" charset="-122"/>
              </a:rPr>
              <a:t>执着的追求、坚韧的意志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他们也是一幅“绿水青山图”。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新时代新青年——谈在祖国发展中成长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今天下之责任,皆在我辈青年。十八岁,已然长成新时代的新青年,需以责任、实干、创新为精</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神之内核,与祖国同发展,与祖国同成长。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十八岁成人礼后的我们,内心是激动的,“少年强则国强”的谆谆教诲依然回响在耳畔。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吾乃青年,需有一份担当与责任。鲁迅言:“有一分热,发一分光,就令萤火一般,也可以在黑暗</a:t>
            </a:r>
            <a:r>
              <a:t/>
            </a:r>
            <a:br/>
            <a:r>
              <a:rPr lang="zh-CN" altLang="en-US" sz="1530" kern="0" dirty="0" smtClean="0">
                <a:solidFill>
                  <a:srgbClr val="000000"/>
                </a:solidFill>
                <a:latin typeface="Times New Roman" pitchFamily="65" charset="-122"/>
                <a:ea typeface="宋体" pitchFamily="65" charset="-122"/>
              </a:rPr>
              <a:t>里发一点光,不必等候炬火。”百年之前,危难当头,无数仁人志士以鲜血荐轩辕,如今新时代</a:t>
            </a:r>
            <a:r>
              <a:t/>
            </a:r>
            <a:br/>
            <a:r>
              <a:rPr lang="zh-CN" altLang="en-US" sz="1530" kern="0" dirty="0" smtClean="0">
                <a:solidFill>
                  <a:srgbClr val="000000"/>
                </a:solidFill>
                <a:latin typeface="Times New Roman" pitchFamily="65" charset="-122"/>
                <a:ea typeface="宋体" pitchFamily="65" charset="-122"/>
              </a:rPr>
              <a:t>的青年更应参与到祖国的发展中。在“墨子号”量子卫星的试验场、“天宫”空间实验室</a:t>
            </a:r>
            <a:r>
              <a:t/>
            </a:r>
            <a:br/>
            <a:r>
              <a:rPr lang="zh-CN" altLang="en-US" sz="1530" kern="0" dirty="0" smtClean="0">
                <a:solidFill>
                  <a:srgbClr val="000000"/>
                </a:solidFill>
                <a:latin typeface="Times New Roman" pitchFamily="65" charset="-122"/>
                <a:ea typeface="宋体" pitchFamily="65" charset="-122"/>
              </a:rPr>
              <a:t>的狭小空间里、国产航母下水的那一刻、珠港澳大桥攻关小组里,青年人已然拥有一席之地</a:t>
            </a:r>
            <a:r>
              <a:t/>
            </a:r>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祖国的发展与复兴是青年们奋斗出来的!“圆梦工程”是青年们创造出来的!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吾乃青年,需实干。宁“违千夫之诺诺”,也“作一士之谔谔”,要做一个独立思考、有思想的</a:t>
            </a:r>
            <a:r>
              <a:t/>
            </a:r>
            <a:br/>
            <a:r>
              <a:rPr lang="zh-CN" altLang="en-US" sz="1530" kern="0" dirty="0" smtClean="0">
                <a:solidFill>
                  <a:srgbClr val="000000"/>
                </a:solidFill>
                <a:latin typeface="Times New Roman" pitchFamily="65" charset="-122"/>
                <a:ea typeface="宋体" pitchFamily="65" charset="-122"/>
              </a:rPr>
              <a:t>新青年。现在的人多喜空谈,善指手画脚,朋友圈点赞的很多,真正行动起来的又有多少呢?与</a:t>
            </a:r>
            <a:r>
              <a:t/>
            </a:r>
            <a:br/>
            <a:r>
              <a:rPr lang="zh-CN" altLang="en-US" sz="1530" kern="0" dirty="0" smtClean="0">
                <a:solidFill>
                  <a:srgbClr val="000000"/>
                </a:solidFill>
                <a:latin typeface="Times New Roman" pitchFamily="65" charset="-122"/>
                <a:ea typeface="宋体" pitchFamily="65" charset="-122"/>
              </a:rPr>
              <a:t>其纸上谈兵、优柔寡断,不如撸起袖子加油干;与其空想、幻想,不如立足当下。君不见,支边</a:t>
            </a:r>
            <a:r>
              <a:t/>
            </a:r>
            <a:br/>
            <a:r>
              <a:rPr lang="zh-CN" altLang="en-US" sz="1530" kern="0" dirty="0" smtClean="0">
                <a:solidFill>
                  <a:srgbClr val="000000"/>
                </a:solidFill>
                <a:latin typeface="Times New Roman" pitchFamily="65" charset="-122"/>
                <a:ea typeface="宋体" pitchFamily="65" charset="-122"/>
              </a:rPr>
              <a:t>青年的队伍中已有更多大学生的身影,走进乡村精准扶贫依靠着更多青年才俊的智慧,实干的</a:t>
            </a:r>
            <a:r>
              <a:t/>
            </a:r>
            <a:br/>
            <a:r>
              <a:rPr lang="zh-CN" altLang="en-US" sz="1530" kern="0" dirty="0" smtClean="0">
                <a:solidFill>
                  <a:srgbClr val="000000"/>
                </a:solidFill>
                <a:latin typeface="Times New Roman" pitchFamily="65" charset="-122"/>
                <a:ea typeface="宋体" pitchFamily="65" charset="-122"/>
              </a:rPr>
              <a:t>青年们已成为基层干部的主力军。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而今却有一些所谓的“佛系”青年,在本应激情澎湃、有所作为的岁月里无欲无求、无悲无</a:t>
            </a:r>
            <a:r>
              <a:t/>
            </a:r>
            <a:br/>
            <a:r>
              <a:rPr lang="zh-CN" altLang="en-US" sz="1530" kern="0" dirty="0" smtClean="0">
                <a:solidFill>
                  <a:srgbClr val="000000"/>
                </a:solidFill>
                <a:latin typeface="Times New Roman" pitchFamily="65" charset="-122"/>
                <a:ea typeface="宋体" pitchFamily="65" charset="-122"/>
              </a:rPr>
              <a:t>喜、随遇而安。社会中的青年如果都如此,谁将挽狂澜于既倒、实现中国梦于未来?“佛系”</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青年们在这个新时代里是旁观者,遇事消极被动、逃避推卸,家园、祖国皆为他们的身外之物,</a:t>
            </a:r>
            <a:r>
              <a:rPr dirty="0"/>
              <a:t/>
            </a:r>
            <a:br>
              <a:rPr dirty="0"/>
            </a:br>
            <a:r>
              <a:rPr lang="zh-CN" altLang="en-US" sz="1530" kern="0" dirty="0" smtClean="0">
                <a:solidFill>
                  <a:srgbClr val="000000"/>
                </a:solidFill>
                <a:latin typeface="Times New Roman" pitchFamily="65" charset="-122"/>
                <a:ea typeface="宋体" pitchFamily="65" charset="-122"/>
              </a:rPr>
              <a:t>他们对新时代少了一份担当和责任。面对“无穷的远方,无数的人们都和我有关”的担当与</a:t>
            </a:r>
            <a:r>
              <a:rPr dirty="0"/>
              <a:t/>
            </a:r>
            <a:br>
              <a:rPr dirty="0"/>
            </a:br>
            <a:r>
              <a:rPr lang="zh-CN" altLang="en-US" sz="1530" kern="0" dirty="0" smtClean="0">
                <a:solidFill>
                  <a:srgbClr val="000000"/>
                </a:solidFill>
                <a:latin typeface="Times New Roman" pitchFamily="65" charset="-122"/>
                <a:ea typeface="宋体" pitchFamily="65" charset="-122"/>
              </a:rPr>
              <a:t>使命,“佛系”青年们是否心有愧疚?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吾乃青年,需创新。与其一味地注视前人的脚步,亦步亦趋、拾人牙慧,不如另辟蹊径、独树一</a:t>
            </a:r>
            <a:r>
              <a:rPr dirty="0"/>
              <a:t/>
            </a:r>
            <a:br>
              <a:rPr dirty="0"/>
            </a:br>
            <a:r>
              <a:rPr lang="zh-CN" altLang="en-US" sz="1530" kern="0" dirty="0" smtClean="0">
                <a:solidFill>
                  <a:srgbClr val="000000"/>
                </a:solidFill>
                <a:latin typeface="Times New Roman" pitchFamily="65" charset="-122"/>
                <a:ea typeface="宋体" pitchFamily="65" charset="-122"/>
              </a:rPr>
              <a:t>帜,走出自己的道路。微信改变了生活,移动支付方便了你我,高铁动车拉近了彼此</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日新月</a:t>
            </a:r>
            <a:r>
              <a:rPr dirty="0"/>
              <a:t/>
            </a:r>
            <a:br>
              <a:rPr dirty="0"/>
            </a:br>
            <a:r>
              <a:rPr lang="zh-CN" altLang="en-US" sz="1530" kern="0" dirty="0" smtClean="0">
                <a:solidFill>
                  <a:srgbClr val="000000"/>
                </a:solidFill>
                <a:latin typeface="Times New Roman" pitchFamily="65" charset="-122"/>
                <a:ea typeface="宋体" pitchFamily="65" charset="-122"/>
              </a:rPr>
              <a:t>异的变化中有多少新青年的创新与创造啊!而当美国卡住中兴的芯片时,举国震惊,这也给我</a:t>
            </a:r>
            <a:r>
              <a:rPr dirty="0"/>
              <a:t/>
            </a:r>
            <a:br>
              <a:rPr dirty="0"/>
            </a:br>
            <a:r>
              <a:rPr lang="zh-CN" altLang="en-US" sz="1530" kern="0" dirty="0" smtClean="0">
                <a:solidFill>
                  <a:srgbClr val="000000"/>
                </a:solidFill>
                <a:latin typeface="Times New Roman" pitchFamily="65" charset="-122"/>
                <a:ea typeface="宋体" pitchFamily="65" charset="-122"/>
              </a:rPr>
              <a:t>们敲响了警钟,还有很多领域需要我们争分夺秒去创新,我们任重而道远。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环顾考场,同学们都在奋笔疾书。窗外,阳光正好!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这是一篇结构严谨、对比鲜明、内容充实的佳作。本文分三层论述——青年需要有</a:t>
            </a:r>
            <a:r>
              <a:rPr dirty="0"/>
              <a:t/>
            </a:r>
            <a:br>
              <a:rPr dirty="0"/>
            </a:br>
            <a:r>
              <a:rPr lang="zh-CN" altLang="en-US" sz="1530" kern="0" dirty="0" smtClean="0">
                <a:solidFill>
                  <a:srgbClr val="000000"/>
                </a:solidFill>
                <a:latin typeface="Times New Roman" pitchFamily="65" charset="-122"/>
                <a:ea typeface="宋体" pitchFamily="65" charset="-122"/>
              </a:rPr>
              <a:t>担当和责任、需要实干、需要创新,层次清晰,结构鲜明;在论述主题时,作者严词批判了“佛</a:t>
            </a:r>
            <a:r>
              <a:rPr dirty="0"/>
              <a:t/>
            </a:r>
            <a:br>
              <a:rPr dirty="0"/>
            </a:br>
            <a:r>
              <a:rPr lang="zh-CN" altLang="en-US" sz="1530" kern="0" dirty="0" smtClean="0">
                <a:solidFill>
                  <a:srgbClr val="000000"/>
                </a:solidFill>
                <a:latin typeface="Times New Roman" pitchFamily="65" charset="-122"/>
                <a:ea typeface="宋体" pitchFamily="65" charset="-122"/>
              </a:rPr>
              <a:t>系”青年的逃避被动,正反对比,具有较强的说服力;文中引用了大量的名人名言,列举了鲜活</a:t>
            </a:r>
            <a:r>
              <a:rPr dirty="0"/>
              <a:t/>
            </a:r>
            <a:br>
              <a:rPr dirty="0"/>
            </a:br>
            <a:r>
              <a:rPr lang="zh-CN" altLang="en-US" sz="1530" kern="0" dirty="0" smtClean="0">
                <a:solidFill>
                  <a:srgbClr val="000000"/>
                </a:solidFill>
                <a:latin typeface="Times New Roman" pitchFamily="65" charset="-122"/>
                <a:ea typeface="宋体" pitchFamily="65" charset="-122"/>
              </a:rPr>
              <a:t>而经典的中国成就,极大地丰富了文章的内容。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绿水青山图</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温和的阳光洒在远处的雪山上,苍鹰在湛蓝的天空中盘旋。地面上,盐湖波光粼粼,宛若一块蓝</a:t>
            </a:r>
            <a:r>
              <a:rPr dirty="0"/>
              <a:t/>
            </a:r>
            <a:br>
              <a:rPr dirty="0"/>
            </a:br>
            <a:r>
              <a:rPr lang="zh-CN" altLang="en-US" sz="1530" kern="0" dirty="0" smtClean="0">
                <a:solidFill>
                  <a:srgbClr val="000000"/>
                </a:solidFill>
                <a:latin typeface="Times New Roman" pitchFamily="65" charset="-122"/>
                <a:ea typeface="宋体" pitchFamily="65" charset="-122"/>
              </a:rPr>
              <a:t>宝石嵌于高原之上。卓玛凝望着眼前的景象,黑红的脸上浮现出一抹粲然笑意。她轻轻捧起</a:t>
            </a:r>
            <a:r>
              <a:rPr dirty="0"/>
              <a:t/>
            </a:r>
            <a:br>
              <a:rPr dirty="0"/>
            </a:br>
            <a:r>
              <a:rPr lang="zh-CN" altLang="en-US" sz="1530" kern="0" dirty="0" smtClean="0">
                <a:solidFill>
                  <a:srgbClr val="000000"/>
                </a:solidFill>
                <a:latin typeface="Times New Roman" pitchFamily="65" charset="-122"/>
                <a:ea typeface="宋体" pitchFamily="65" charset="-122"/>
              </a:rPr>
              <a:t>搁浅的湖鲤,将它放回大湖。湖鲤游弋着远去,卓玛的思绪也飘回了那段令她进退维谷的岁月</a:t>
            </a:r>
            <a:r>
              <a:rPr dirty="0"/>
              <a:t/>
            </a:r>
            <a:br>
              <a:rPr dirty="0"/>
            </a:b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作为第一拨学成的藏族大学生,卓玛飞一般回到了家乡,踌躇满志。然而,眼前的景色已非昔日</a:t>
            </a:r>
            <a:r>
              <a:rPr dirty="0"/>
              <a:t/>
            </a:r>
            <a:br>
              <a:rPr dirty="0"/>
            </a:br>
            <a:r>
              <a:rPr lang="zh-CN" altLang="en-US" sz="1530" kern="0" dirty="0" smtClean="0">
                <a:solidFill>
                  <a:srgbClr val="000000"/>
                </a:solidFill>
                <a:latin typeface="Times New Roman" pitchFamily="65" charset="-122"/>
                <a:ea typeface="宋体" pitchFamily="65" charset="-122"/>
              </a:rPr>
              <a:t>般纯净——盐湖萎缩,再不是儿时那般广阔浩渺,成群的湖鲤也不知所踪。湖畔,垃圾星星点点</a:t>
            </a:r>
            <a:r>
              <a:rPr dirty="0"/>
              <a:t/>
            </a:r>
            <a:br>
              <a:rPr dirty="0"/>
            </a:br>
            <a:r>
              <a:rPr lang="zh-CN" altLang="en-US" sz="1530" kern="0" dirty="0" smtClean="0">
                <a:solidFill>
                  <a:srgbClr val="000000"/>
                </a:solidFill>
                <a:latin typeface="Times New Roman" pitchFamily="65" charset="-122"/>
                <a:ea typeface="宋体" pitchFamily="65" charset="-122"/>
              </a:rPr>
              <a:t>地散落着。远处,山石裸露的高山草甸上,一大群羊仍肆无忌惮地啃食着青草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卓玛心头一</a:t>
            </a:r>
            <a:r>
              <a:rPr dirty="0"/>
              <a:t/>
            </a:r>
            <a:br>
              <a:rPr dirty="0"/>
            </a:br>
            <a:r>
              <a:rPr lang="zh-CN" altLang="en-US" sz="1530" kern="0" dirty="0" smtClean="0">
                <a:solidFill>
                  <a:srgbClr val="000000"/>
                </a:solidFill>
                <a:latin typeface="Times New Roman" pitchFamily="65" charset="-122"/>
                <a:ea typeface="宋体" pitchFamily="65" charset="-122"/>
              </a:rPr>
              <a:t>紧,不由得想:这还是我在异乡心心念念的净土吗?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“说了多少次,羊是我们家的命根子,一次都不能少放!”已经不知是第几次了,卓玛又被乡亲</a:t>
            </a:r>
            <a:r>
              <a:rPr dirty="0"/>
              <a:t/>
            </a:r>
            <a:br>
              <a:rPr dirty="0"/>
            </a:br>
            <a:r>
              <a:rPr lang="zh-CN" altLang="en-US" sz="1530" kern="0" dirty="0" smtClean="0">
                <a:solidFill>
                  <a:srgbClr val="000000"/>
                </a:solidFill>
                <a:latin typeface="Times New Roman" pitchFamily="65" charset="-122"/>
                <a:ea typeface="宋体" pitchFamily="65" charset="-122"/>
              </a:rPr>
              <a:t>拒之门外。她红着眼眶,却更加坚定了信念。这位聪慧的姑娘,决心以另一种方式恢复净土。</a:t>
            </a:r>
            <a:r>
              <a:rPr dirty="0"/>
              <a:t/>
            </a:r>
            <a:br>
              <a:rPr dirty="0"/>
            </a:br>
            <a:r>
              <a:rPr lang="zh-CN" altLang="en-US" sz="1530" kern="0" dirty="0" smtClean="0">
                <a:solidFill>
                  <a:srgbClr val="000000"/>
                </a:solidFill>
                <a:latin typeface="Times New Roman" pitchFamily="65" charset="-122"/>
                <a:ea typeface="宋体" pitchFamily="65" charset="-122"/>
              </a:rPr>
              <a:t>她苦口婆心地劝说家人开了首个藏家旅馆。到此旅游的游客们每日围着火堆唱歌跳舞,吃着</a:t>
            </a:r>
            <a:r>
              <a:rPr dirty="0"/>
              <a:t/>
            </a:r>
            <a:br>
              <a:rPr dirty="0"/>
            </a:br>
            <a:r>
              <a:rPr lang="zh-CN" altLang="en-US" sz="1530" kern="0" dirty="0" smtClean="0">
                <a:solidFill>
                  <a:srgbClr val="000000"/>
                </a:solidFill>
                <a:latin typeface="Times New Roman" pitchFamily="65" charset="-122"/>
                <a:ea typeface="宋体" pitchFamily="65" charset="-122"/>
              </a:rPr>
              <a:t>糌粑,喝着酥油茶。慢慢地,一些乡亲按捺不住了。他们被卓玛家的欢声笑语吸引,蜂拥而至,</a:t>
            </a:r>
            <a:r>
              <a:rPr dirty="0"/>
              <a:t/>
            </a:r>
            <a:br>
              <a:rPr dirty="0"/>
            </a:br>
            <a:r>
              <a:rPr lang="zh-CN" altLang="en-US" sz="1530" kern="0" dirty="0" smtClean="0">
                <a:solidFill>
                  <a:srgbClr val="000000"/>
                </a:solidFill>
                <a:latin typeface="Times New Roman" pitchFamily="65" charset="-122"/>
                <a:ea typeface="宋体" pitchFamily="65" charset="-122"/>
              </a:rPr>
              <a:t>询问开藏家特色旅馆的事情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如此,放羊的次数少了,大家的收益也增加了,一举两得!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另一次,卓玛看到一个背着药箱、准备去棚里打药的老伯,自告奋勇地帮忙。她取出那架小无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人机,娴熟地设置好时间、范围、用量;无人机在葱郁的作物上空缓缓飞过,洒下一片片水雾。</a:t>
            </a:r>
            <a:r>
              <a:rPr dirty="0"/>
              <a:t/>
            </a:r>
            <a:br>
              <a:rPr dirty="0"/>
            </a:br>
            <a:r>
              <a:rPr lang="zh-CN" altLang="en-US" sz="1530" kern="0" dirty="0" smtClean="0">
                <a:solidFill>
                  <a:srgbClr val="000000"/>
                </a:solidFill>
                <a:latin typeface="Times New Roman" pitchFamily="65" charset="-122"/>
                <a:ea typeface="宋体" pitchFamily="65" charset="-122"/>
              </a:rPr>
              <a:t>这样,每株作物都得到了药物保护,而土壤一点也没有被污染。老伯在惊喜中用一双粗糙的手</a:t>
            </a:r>
            <a:r>
              <a:rPr dirty="0"/>
              <a:t/>
            </a:r>
            <a:br>
              <a:rPr dirty="0"/>
            </a:br>
            <a:r>
              <a:rPr lang="zh-CN" altLang="en-US" sz="1530" kern="0" dirty="0" smtClean="0">
                <a:solidFill>
                  <a:srgbClr val="000000"/>
                </a:solidFill>
                <a:latin typeface="Times New Roman" pitchFamily="65" charset="-122"/>
                <a:ea typeface="宋体" pitchFamily="65" charset="-122"/>
              </a:rPr>
              <a:t>轻柔地抚摸着这个小家伙。自此,卓玛家又多了一项收益——出租无人机。</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一声鸟鸣将卓玛的思绪拉了回来。“啊,白鹭!又一只!”她欣喜地在笔记本上记下,准备到野</a:t>
            </a:r>
            <a:r>
              <a:rPr dirty="0"/>
              <a:t/>
            </a:r>
            <a:br>
              <a:rPr dirty="0"/>
            </a:br>
            <a:r>
              <a:rPr lang="zh-CN" altLang="en-US" sz="1530" kern="0" dirty="0" smtClean="0">
                <a:solidFill>
                  <a:srgbClr val="000000"/>
                </a:solidFill>
                <a:latin typeface="Times New Roman" pitchFamily="65" charset="-122"/>
                <a:ea typeface="宋体" pitchFamily="65" charset="-122"/>
              </a:rPr>
              <a:t>生动物保护站汇报哩!她回眸,望向远处经幡飞扬的座座藏式旅馆,望向来来往往的车辆,望向</a:t>
            </a:r>
            <a:r>
              <a:rPr dirty="0"/>
              <a:t/>
            </a:r>
            <a:br>
              <a:rPr dirty="0"/>
            </a:br>
            <a:r>
              <a:rPr lang="zh-CN" altLang="en-US" sz="1530" kern="0" dirty="0" smtClean="0">
                <a:solidFill>
                  <a:srgbClr val="000000"/>
                </a:solidFill>
                <a:latin typeface="Times New Roman" pitchFamily="65" charset="-122"/>
                <a:ea typeface="宋体" pitchFamily="65" charset="-122"/>
              </a:rPr>
              <a:t>被圈养起来的羊群,一首藏歌不禁婉转而出,伴着鸟鸣,如同一阵天籁。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涓涓细流汇成江湖,点点星光点亮银河。卓玛以微薄之力恢复了土地姣好的容貌。她坚信,如</a:t>
            </a:r>
            <a:r>
              <a:rPr dirty="0"/>
              <a:t/>
            </a:r>
            <a:br>
              <a:rPr dirty="0"/>
            </a:br>
            <a:r>
              <a:rPr lang="zh-CN" altLang="en-US" sz="1530" kern="0" dirty="0" smtClean="0">
                <a:solidFill>
                  <a:srgbClr val="000000"/>
                </a:solidFill>
                <a:latin typeface="Times New Roman" pitchFamily="65" charset="-122"/>
                <a:ea typeface="宋体" pitchFamily="65" charset="-122"/>
              </a:rPr>
              <a:t>果每个人都可以助力我国的生态文明建设,必定会绘出一幅更加巨大、绮丽的盛世绿水青山图!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本文记叙了一位藏族大学毕业生回到家乡,面对曾经的“绿水青山”,如今却是“盐</a:t>
            </a:r>
            <a:r>
              <a:rPr dirty="0"/>
              <a:t/>
            </a:r>
            <a:br>
              <a:rPr dirty="0"/>
            </a:br>
            <a:r>
              <a:rPr lang="zh-CN" altLang="en-US" sz="1530" kern="0" dirty="0" smtClean="0">
                <a:solidFill>
                  <a:srgbClr val="000000"/>
                </a:solidFill>
                <a:latin typeface="Times New Roman" pitchFamily="65" charset="-122"/>
                <a:ea typeface="宋体" pitchFamily="65" charset="-122"/>
              </a:rPr>
              <a:t>湖萎缩”“羊群啃食草甸”“垃圾随意丢弃”的现状,毅然担起责任,锲而不舍地做乡亲们的</a:t>
            </a:r>
            <a:r>
              <a:rPr dirty="0"/>
              <a:t/>
            </a:r>
            <a:br>
              <a:rPr dirty="0"/>
            </a:br>
            <a:r>
              <a:rPr lang="zh-CN" altLang="en-US" sz="1530" kern="0" dirty="0" smtClean="0">
                <a:solidFill>
                  <a:srgbClr val="000000"/>
                </a:solidFill>
                <a:latin typeface="Times New Roman" pitchFamily="65" charset="-122"/>
                <a:ea typeface="宋体" pitchFamily="65" charset="-122"/>
              </a:rPr>
              <a:t>思想工作,运用自己的知识,既帮助乡亲们脱贫致富,又保护了环境,留住了“绿水青山”,一个</a:t>
            </a:r>
            <a:r>
              <a:rPr dirty="0"/>
              <a:t/>
            </a:r>
            <a:br>
              <a:rPr dirty="0"/>
            </a:br>
            <a:r>
              <a:rPr lang="zh-CN" altLang="en-US" sz="1530" kern="0" dirty="0" smtClean="0">
                <a:solidFill>
                  <a:srgbClr val="000000"/>
                </a:solidFill>
                <a:latin typeface="Times New Roman" pitchFamily="65" charset="-122"/>
                <a:ea typeface="宋体" pitchFamily="65" charset="-122"/>
              </a:rPr>
              <a:t>有担当、有信念的当代青年形象跃然纸上。本文文笔生动,主旨突出。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5.(2018天津,22)阅读下面材料,根据自己的体验和感悟,写一篇文章。(60分)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生活中有不同的“器”。器能盛纳万物,美的形制与好的内容相得益彰;器能助人成事,有利器</a:t>
            </a:r>
            <a:r>
              <a:rPr dirty="0"/>
              <a:t/>
            </a:r>
            <a:br>
              <a:rPr dirty="0"/>
            </a:br>
            <a:r>
              <a:rPr lang="zh-CN" altLang="en-US" sz="1530" kern="0" dirty="0" smtClean="0">
                <a:solidFill>
                  <a:srgbClr val="000000"/>
                </a:solidFill>
                <a:latin typeface="Times New Roman" pitchFamily="65" charset="-122"/>
                <a:ea typeface="宋体" pitchFamily="65" charset="-122"/>
              </a:rPr>
              <a:t>方成匠心之作;有一种“器”叫器量,兼容并包,彰显才识气度;有一种“器”叫国之重器,肩负</a:t>
            </a:r>
            <a:r>
              <a:rPr dirty="0"/>
              <a:t/>
            </a:r>
            <a:br>
              <a:rPr dirty="0"/>
            </a:br>
            <a:r>
              <a:rPr lang="zh-CN" altLang="en-US" sz="1530" kern="0" dirty="0" smtClean="0">
                <a:solidFill>
                  <a:srgbClr val="000000"/>
                </a:solidFill>
                <a:latin typeface="Times New Roman" pitchFamily="65" charset="-122"/>
                <a:ea typeface="宋体" pitchFamily="65" charset="-122"/>
              </a:rPr>
              <a:t>荣光,成就梦想</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要求:①自选角度,自拟标题;②文体不限(诗歌除外),文体特征明显;③不少于800字;④不得抄</a:t>
            </a:r>
            <a:r>
              <a:rPr dirty="0"/>
              <a:t/>
            </a:r>
            <a:br>
              <a:rPr dirty="0"/>
            </a:br>
            <a:r>
              <a:rPr lang="zh-CN" altLang="en-US" sz="1530" kern="0" dirty="0" smtClean="0">
                <a:solidFill>
                  <a:srgbClr val="000000"/>
                </a:solidFill>
                <a:latin typeface="Times New Roman" pitchFamily="65" charset="-122"/>
                <a:ea typeface="宋体" pitchFamily="65" charset="-122"/>
              </a:rPr>
              <a:t>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今年天津卷作文要求考生围绕“器”展开联想和思考,注重发掘中国传统文化</a:t>
            </a:r>
            <a:r>
              <a:rPr dirty="0"/>
              <a:t/>
            </a:r>
            <a:br>
              <a:rPr dirty="0"/>
            </a:br>
            <a:r>
              <a:rPr lang="zh-CN" altLang="en-US" sz="1530" kern="0" dirty="0" smtClean="0">
                <a:solidFill>
                  <a:srgbClr val="000000"/>
                </a:solidFill>
                <a:latin typeface="Times New Roman" pitchFamily="65" charset="-122"/>
                <a:ea typeface="宋体" pitchFamily="65" charset="-122"/>
              </a:rPr>
              <a:t>的优秀因子,引导考生对成材成器、国之重器等进行深入思考,启迪考生争做大国栋梁,落实高</a:t>
            </a:r>
            <a:r>
              <a:rPr dirty="0"/>
              <a:t/>
            </a:r>
            <a:br>
              <a:rPr dirty="0"/>
            </a:br>
            <a:r>
              <a:rPr lang="zh-CN" altLang="en-US" sz="1530" kern="0" dirty="0" smtClean="0">
                <a:solidFill>
                  <a:srgbClr val="000000"/>
                </a:solidFill>
                <a:latin typeface="Times New Roman" pitchFamily="65" charset="-122"/>
                <a:ea typeface="宋体" pitchFamily="65" charset="-122"/>
              </a:rPr>
              <a:t>考“立德树人”的根本任务。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材料内容由总分结构组成。先总说“生活中有不同的‘器’”。这“不同”二字至关重要,</a:t>
            </a:r>
            <a:r>
              <a:rPr dirty="0"/>
              <a:t/>
            </a:r>
            <a:br>
              <a:rPr dirty="0"/>
            </a:br>
            <a:r>
              <a:rPr lang="zh-CN" altLang="en-US" sz="1530" kern="0" dirty="0" smtClean="0">
                <a:solidFill>
                  <a:srgbClr val="000000"/>
                </a:solidFill>
                <a:latin typeface="Times New Roman" pitchFamily="65" charset="-122"/>
                <a:ea typeface="宋体" pitchFamily="65" charset="-122"/>
              </a:rPr>
              <a:t>它领起下面四个方面的分说内容。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①“器能盛纳万物,美的形制与好的内容相得益彰”——从“器物”本义的角度来说“器</a:t>
            </a:r>
            <a:r>
              <a:rPr dirty="0"/>
              <a:t/>
            </a:r>
            <a:br>
              <a:rPr dirty="0"/>
            </a:br>
            <a:r>
              <a:rPr lang="zh-CN" altLang="en-US" sz="1530" kern="0" dirty="0" smtClean="0">
                <a:solidFill>
                  <a:srgbClr val="000000"/>
                </a:solidFill>
                <a:latin typeface="Times New Roman" pitchFamily="65" charset="-122"/>
                <a:ea typeface="宋体" pitchFamily="65" charset="-122"/>
              </a:rPr>
              <a:t>物”本身的价值;②“器能助人成事,有利器方成匠心之作”——从“器物”的作用角度来说</a:t>
            </a:r>
            <a:r>
              <a:rPr dirty="0"/>
              <a:t/>
            </a:r>
            <a:br>
              <a:rPr dirty="0"/>
            </a:br>
            <a:r>
              <a:rPr lang="zh-CN" altLang="en-US" sz="1530" kern="0" dirty="0" smtClean="0">
                <a:solidFill>
                  <a:srgbClr val="000000"/>
                </a:solidFill>
                <a:latin typeface="Times New Roman" pitchFamily="65" charset="-122"/>
                <a:ea typeface="宋体" pitchFamily="65" charset="-122"/>
              </a:rPr>
              <a:t>以匠心精神打造匠心之作从而助人成事;③“有一种‘器’叫器量,兼容并包,彰显才识气度”</a:t>
            </a:r>
            <a:r>
              <a:rPr dirty="0"/>
              <a:t/>
            </a:r>
            <a:br>
              <a:rPr dirty="0"/>
            </a:br>
            <a:r>
              <a:rPr lang="zh-CN" altLang="en-US" sz="1530" kern="0" dirty="0" smtClean="0">
                <a:solidFill>
                  <a:srgbClr val="000000"/>
                </a:solidFill>
                <a:latin typeface="Times New Roman" pitchFamily="65" charset="-122"/>
                <a:ea typeface="宋体" pitchFamily="65" charset="-122"/>
              </a:rPr>
              <a:t>——从引申义的角度由物及人来说人要有器量和气度;④“有一种‘器’叫国之重器,肩负荣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光,成就梦想”——从社会热点的角度来说我们要肩负荣光,打造“大国重器”,比如研发核心</a:t>
            </a:r>
            <a:r>
              <a:t/>
            </a:r>
            <a:br/>
            <a:r>
              <a:rPr lang="zh-CN" altLang="en-US" sz="1530" kern="0" dirty="0" smtClean="0">
                <a:solidFill>
                  <a:srgbClr val="000000"/>
                </a:solidFill>
                <a:latin typeface="Times New Roman" pitchFamily="65" charset="-122"/>
                <a:ea typeface="宋体" pitchFamily="65" charset="-122"/>
              </a:rPr>
              <a:t>技术,制造高端产品,成就强国梦想。后面的省略号,还可以派生出关于“器”的更多内涵。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立意方面,考生可从“器”的虚、实两方面意义入手。可以写实物的“器”,或思考形制与内</a:t>
            </a:r>
            <a:r>
              <a:t/>
            </a:r>
            <a:br/>
            <a:r>
              <a:rPr lang="zh-CN" altLang="en-US" sz="1530" kern="0" dirty="0" smtClean="0">
                <a:solidFill>
                  <a:srgbClr val="000000"/>
                </a:solidFill>
                <a:latin typeface="Times New Roman" pitchFamily="65" charset="-122"/>
                <a:ea typeface="宋体" pitchFamily="65" charset="-122"/>
              </a:rPr>
              <a:t>容的关系,或思索器与道之辨;可以写个人的器量、才识、气度,探究“器”在才德风范方面的</a:t>
            </a:r>
            <a:r>
              <a:t/>
            </a:r>
            <a:br/>
            <a:r>
              <a:rPr lang="zh-CN" altLang="en-US" sz="1530" kern="0" dirty="0" smtClean="0">
                <a:solidFill>
                  <a:srgbClr val="000000"/>
                </a:solidFill>
                <a:latin typeface="Times New Roman" pitchFamily="65" charset="-122"/>
                <a:ea typeface="宋体" pitchFamily="65" charset="-122"/>
              </a:rPr>
              <a:t>含义;可以写作为工具的“器”,探讨利器推动科技发展、社会进步的作用;还可以写大国重</a:t>
            </a:r>
            <a:r>
              <a:t/>
            </a:r>
            <a:br/>
            <a:r>
              <a:rPr lang="zh-CN" altLang="en-US" sz="1530" kern="0" dirty="0" smtClean="0">
                <a:solidFill>
                  <a:srgbClr val="000000"/>
                </a:solidFill>
                <a:latin typeface="Times New Roman" pitchFamily="65" charset="-122"/>
                <a:ea typeface="宋体" pitchFamily="65" charset="-122"/>
              </a:rPr>
              <a:t>器,体悟“器”对于国家、民族发展的重大意义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作文可以说理、议论,也可以记叙、描</a:t>
            </a:r>
            <a:r>
              <a:t/>
            </a:r>
            <a:br/>
            <a:r>
              <a:rPr lang="zh-CN" altLang="en-US" sz="1530" kern="0" dirty="0" smtClean="0">
                <a:solidFill>
                  <a:srgbClr val="000000"/>
                </a:solidFill>
                <a:latin typeface="Times New Roman" pitchFamily="65" charset="-122"/>
                <a:ea typeface="宋体" pitchFamily="65" charset="-122"/>
              </a:rPr>
              <a:t>写、抒情。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题目给了考生非常广阔的想象空间,但我们绝不能信马由缰,而应化大为小、以小见大。选好</a:t>
            </a:r>
            <a:r>
              <a:t/>
            </a:r>
            <a:br/>
            <a:r>
              <a:rPr lang="zh-CN" altLang="en-US" sz="1530" kern="0" dirty="0" smtClean="0">
                <a:solidFill>
                  <a:srgbClr val="000000"/>
                </a:solidFill>
                <a:latin typeface="Times New Roman" pitchFamily="65" charset="-122"/>
                <a:ea typeface="宋体" pitchFamily="65" charset="-122"/>
              </a:rPr>
              <a:t>一个角度,精准切入,通过想象和思辨,达到叙述或论证的深度与高度。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6.(2018浙江,24)阅读下面文字,根据要求作文。(60分)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浙江大地,历史上孕育过务实、知行合一、经世致用等思想,今天又形成了“干在实处、走在</a:t>
            </a:r>
            <a:r>
              <a:t/>
            </a:r>
            <a:br/>
            <a:r>
              <a:rPr lang="zh-CN" altLang="en-US" sz="1530" kern="0" dirty="0" smtClean="0">
                <a:solidFill>
                  <a:srgbClr val="000000"/>
                </a:solidFill>
                <a:latin typeface="Times New Roman" pitchFamily="65" charset="-122"/>
                <a:ea typeface="宋体" pitchFamily="65" charset="-122"/>
              </a:rPr>
              <a:t>前列、勇立潮头”的浙江精神。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在与时俱进的浙江文化滋养下,代代浙江人书写了一个又一个浙江故事,创造了一个又一个浙</a:t>
            </a:r>
            <a:r>
              <a:t/>
            </a:r>
            <a:br/>
            <a:r>
              <a:rPr lang="zh-CN" altLang="en-US" sz="1530" kern="0" dirty="0" smtClean="0">
                <a:solidFill>
                  <a:srgbClr val="000000"/>
                </a:solidFill>
                <a:latin typeface="Times New Roman" pitchFamily="65" charset="-122"/>
                <a:ea typeface="宋体" pitchFamily="65" charset="-122"/>
              </a:rPr>
              <a:t>江传奇。</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作为浙江学子,站在人生新起点,你有怎样的体验和思考?结合上述材料,写一篇文章。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　①角度自选,立意自定,题目自拟。②明确文体,不得写成诗歌。③不得少于800字。</a:t>
            </a:r>
            <a:r>
              <a:t/>
            </a:r>
            <a:br/>
            <a:r>
              <a:rPr lang="zh-CN" altLang="en-US" sz="1530" kern="0" dirty="0" smtClean="0">
                <a:solidFill>
                  <a:srgbClr val="000000"/>
                </a:solidFill>
                <a:latin typeface="Times New Roman" pitchFamily="65" charset="-122"/>
                <a:ea typeface="宋体" pitchFamily="65" charset="-122"/>
              </a:rPr>
              <a:t>④不得抄袭、套作。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2018年的浙江高考作文试题,既紧跟时代步伐,又彰显地方特色。作文基于对</a:t>
            </a:r>
            <a:r>
              <a:t/>
            </a:r>
            <a:br/>
            <a:r>
              <a:rPr lang="zh-CN" altLang="en-US" sz="1530" kern="0" dirty="0" smtClean="0">
                <a:solidFill>
                  <a:srgbClr val="000000"/>
                </a:solidFill>
                <a:latin typeface="Times New Roman" pitchFamily="65" charset="-122"/>
                <a:ea typeface="宋体" pitchFamily="65" charset="-122"/>
              </a:rPr>
              <a:t>“浙江精神”的提炼与概括,回望历史,紧贴时代主题,引导考生站在人生新起点,在宏观视野</a:t>
            </a:r>
            <a:r>
              <a:t/>
            </a:r>
            <a:br/>
            <a:r>
              <a:rPr lang="zh-CN" altLang="en-US" sz="1530" kern="0" dirty="0" smtClean="0">
                <a:solidFill>
                  <a:srgbClr val="000000"/>
                </a:solidFill>
                <a:latin typeface="Times New Roman" pitchFamily="65" charset="-122"/>
                <a:ea typeface="宋体" pitchFamily="65" charset="-122"/>
              </a:rPr>
              <a:t>中找到个人意义,思考未来人生。本题把浙江的人文精神提高到时代和家国的高度,体现了大</a:t>
            </a:r>
            <a:r>
              <a:t/>
            </a:r>
            <a:br/>
            <a:r>
              <a:rPr lang="zh-CN" altLang="en-US" sz="1530" kern="0" dirty="0" smtClean="0">
                <a:solidFill>
                  <a:srgbClr val="000000"/>
                </a:solidFill>
                <a:latin typeface="Times New Roman" pitchFamily="65" charset="-122"/>
                <a:ea typeface="宋体" pitchFamily="65" charset="-122"/>
              </a:rPr>
              <a:t>格局、大视野、大胸怀,让人耳目一新。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从题型看,本题属于任务驱动型材料作文题。要求考生认真解读材料,明确立意方向,并按相关</a:t>
            </a:r>
            <a:r>
              <a:t/>
            </a:r>
            <a:br/>
            <a:r>
              <a:rPr lang="zh-CN" altLang="en-US" sz="1530" kern="0" dirty="0" smtClean="0">
                <a:solidFill>
                  <a:srgbClr val="000000"/>
                </a:solidFill>
                <a:latin typeface="Times New Roman" pitchFamily="65" charset="-122"/>
                <a:ea typeface="宋体" pitchFamily="65" charset="-122"/>
              </a:rPr>
              <a:t>要求来完成写作任务。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材料第一句是对浙江精神的高度概括和总结。回望历史,浙江精神有以王阳明心学为代表的</a:t>
            </a:r>
            <a:r>
              <a:t/>
            </a:r>
            <a:br/>
            <a:r>
              <a:rPr lang="zh-CN" altLang="en-US" sz="1530" kern="0" dirty="0" smtClean="0">
                <a:solidFill>
                  <a:srgbClr val="000000"/>
                </a:solidFill>
                <a:latin typeface="Times New Roman" pitchFamily="65" charset="-122"/>
                <a:ea typeface="宋体" pitchFamily="65" charset="-122"/>
              </a:rPr>
              <a:t>“知行合一”和以黄宗羲为代表的“经世致用”;立足现实,浙江精神又有了“干在实处、走</a:t>
            </a:r>
            <a:r>
              <a:t/>
            </a:r>
            <a:br/>
            <a:r>
              <a:rPr lang="zh-CN" altLang="en-US" sz="1530" kern="0" dirty="0" smtClean="0">
                <a:solidFill>
                  <a:srgbClr val="000000"/>
                </a:solidFill>
                <a:latin typeface="Times New Roman" pitchFamily="65" charset="-122"/>
                <a:ea typeface="宋体" pitchFamily="65" charset="-122"/>
              </a:rPr>
              <a:t>在前列、勇立潮头”的新内涵。根据第一句,我们可这样立意:对材料中列举的一种或几种浙</a:t>
            </a:r>
            <a:r>
              <a:t/>
            </a:r>
            <a:br/>
            <a:r>
              <a:rPr lang="zh-CN" altLang="en-US" sz="1530" kern="0" dirty="0" smtClean="0">
                <a:solidFill>
                  <a:srgbClr val="000000"/>
                </a:solidFill>
                <a:latin typeface="Times New Roman" pitchFamily="65" charset="-122"/>
                <a:ea typeface="宋体" pitchFamily="65" charset="-122"/>
              </a:rPr>
              <a:t>江精神进行礼赞或思考;通过代表人物或典型事例来表现浙江精神;也可挖掘材料中没有列举</a:t>
            </a:r>
            <a:r>
              <a:t/>
            </a:r>
            <a:br/>
            <a:r>
              <a:rPr lang="zh-CN" altLang="en-US" sz="1530" kern="0" dirty="0" smtClean="0">
                <a:solidFill>
                  <a:srgbClr val="000000"/>
                </a:solidFill>
                <a:latin typeface="Times New Roman" pitchFamily="65" charset="-122"/>
                <a:ea typeface="宋体" pitchFamily="65" charset="-122"/>
              </a:rPr>
              <a:t>到的浙江精神加以阐发。</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材料第二句存在着因果关联,强调因“文化滋养”,而成就“浙江故事”和“浙江传奇”。根</a:t>
            </a:r>
            <a:r>
              <a:t/>
            </a:r>
            <a:br/>
            <a:r>
              <a:rPr lang="zh-CN" altLang="en-US" sz="1530" kern="0" dirty="0" smtClean="0">
                <a:solidFill>
                  <a:srgbClr val="000000"/>
                </a:solidFill>
                <a:latin typeface="Times New Roman" pitchFamily="65" charset="-122"/>
                <a:ea typeface="宋体" pitchFamily="65" charset="-122"/>
              </a:rPr>
              <a:t>据这种解读我们可这样立意:从各个领域选择浙江人物,可以是文化鸿儒,也可以是平凡工匠,</a:t>
            </a:r>
            <a:r>
              <a:t/>
            </a:r>
            <a:br/>
            <a:r>
              <a:rPr lang="zh-CN" altLang="en-US" sz="1530" kern="0" dirty="0" smtClean="0">
                <a:solidFill>
                  <a:srgbClr val="000000"/>
                </a:solidFill>
                <a:latin typeface="Times New Roman" pitchFamily="65" charset="-122"/>
                <a:ea typeface="宋体" pitchFamily="65" charset="-122"/>
              </a:rPr>
              <a:t>可以是历史人物,也可以是现代名人,叙写他们的“故事”或“传奇”,追溯他们的成功和对浙</a:t>
            </a:r>
            <a:r>
              <a:t/>
            </a:r>
            <a:br/>
            <a:r>
              <a:rPr lang="zh-CN" altLang="en-US" sz="1530" kern="0" dirty="0" smtClean="0">
                <a:solidFill>
                  <a:srgbClr val="000000"/>
                </a:solidFill>
                <a:latin typeface="Times New Roman" pitchFamily="65" charset="-122"/>
                <a:ea typeface="宋体" pitchFamily="65" charset="-122"/>
              </a:rPr>
              <a:t>江的贡献,赞扬从他们身上体现出来的浙江精神。也可扣住“与时俱进”,礼赞浙江精神世代</a:t>
            </a:r>
            <a:r>
              <a:t/>
            </a:r>
            <a:br/>
            <a:r>
              <a:rPr lang="zh-CN" altLang="en-US" sz="1530" kern="0" dirty="0" smtClean="0">
                <a:solidFill>
                  <a:srgbClr val="000000"/>
                </a:solidFill>
                <a:latin typeface="Times New Roman" pitchFamily="65" charset="-122"/>
                <a:ea typeface="宋体" pitchFamily="65" charset="-122"/>
              </a:rPr>
              <a:t>传承、历久弥新所表现出来的强大生命力和创造力。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要明确写作的任务和要求:“浙江学子”是写作者的身份;“人生新起点”则提醒考生思考自</a:t>
            </a:r>
            <a:r>
              <a:t/>
            </a:r>
            <a:br/>
            <a:r>
              <a:rPr lang="zh-CN" altLang="en-US" sz="1530" kern="0" dirty="0" smtClean="0">
                <a:solidFill>
                  <a:srgbClr val="000000"/>
                </a:solidFill>
                <a:latin typeface="Times New Roman" pitchFamily="65" charset="-122"/>
                <a:ea typeface="宋体" pitchFamily="65" charset="-122"/>
              </a:rPr>
              <a:t>己的人生规划,思考在今后的人生旅途中如何传承浙江精神,并为浙江的发展贡献自己的力量;</a:t>
            </a:r>
            <a:r>
              <a:t/>
            </a:r>
            <a:br/>
            <a:r>
              <a:rPr lang="zh-CN" altLang="en-US" sz="1530" kern="0" dirty="0" smtClean="0">
                <a:solidFill>
                  <a:srgbClr val="000000"/>
                </a:solidFill>
                <a:latin typeface="Times New Roman" pitchFamily="65" charset="-122"/>
                <a:ea typeface="宋体" pitchFamily="65" charset="-122"/>
              </a:rPr>
              <a:t>“你有怎样的体验和思考”,告诉考生要立足自我,写出个人的“体验和思考”。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总之,作文可礼赞浙江精神,可歌颂浙江人物,也可追溯历史、展望未来。但不管选择何种立</a:t>
            </a:r>
            <a:r>
              <a:t/>
            </a:r>
            <a:br/>
            <a:r>
              <a:rPr lang="zh-CN" altLang="en-US" sz="1530" kern="0" dirty="0" smtClean="0">
                <a:solidFill>
                  <a:srgbClr val="000000"/>
                </a:solidFill>
                <a:latin typeface="Times New Roman" pitchFamily="65" charset="-122"/>
                <a:ea typeface="宋体" pitchFamily="65" charset="-122"/>
              </a:rPr>
              <a:t>意,都要做到两点:一是化大为小,选择一个小的切口深入思考;二是化虚为实,以具体人物、具</a:t>
            </a:r>
            <a:r>
              <a:t/>
            </a:r>
            <a:br/>
            <a:r>
              <a:rPr lang="zh-CN" altLang="en-US" sz="1530" kern="0" dirty="0" smtClean="0">
                <a:solidFill>
                  <a:srgbClr val="000000"/>
                </a:solidFill>
                <a:latin typeface="Times New Roman" pitchFamily="65" charset="-122"/>
                <a:ea typeface="宋体" pitchFamily="65" charset="-122"/>
              </a:rPr>
              <a:t>体故事来表现浙江精神。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浙江秀水育精神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浙江宁波中学　柴 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江南之地多景秀,而浙江又是璀璨明珠中亮眼的一颗。在长江之水的浸润下,这片土地孕育出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那几处“疤痕”证明了一切,它们诉说着,用它们自己的语言。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古迹蕴含的语言,是文化的灵魂。我们的文字中楷书如泰山,行书如流水,草书若飞龙。古迹固</a:t>
            </a:r>
            <a:r>
              <a:t/>
            </a:r>
            <a:br/>
            <a:r>
              <a:rPr lang="zh-CN" altLang="en-US" sz="1530" kern="0" dirty="0" smtClean="0">
                <a:solidFill>
                  <a:srgbClr val="000000"/>
                </a:solidFill>
                <a:latin typeface="Times New Roman" pitchFamily="65" charset="-122"/>
                <a:ea typeface="宋体" pitchFamily="65" charset="-122"/>
              </a:rPr>
              <a:t>然没有文字那样惊艳四座的外观,但它有自己独特的语言。古迹的语言是无声的。可能是丘</a:t>
            </a:r>
            <a:r>
              <a:t/>
            </a:r>
            <a:br/>
            <a:r>
              <a:rPr lang="zh-CN" altLang="en-US" sz="1530" kern="0" dirty="0" smtClean="0">
                <a:solidFill>
                  <a:srgbClr val="000000"/>
                </a:solidFill>
                <a:latin typeface="Times New Roman" pitchFamily="65" charset="-122"/>
                <a:ea typeface="宋体" pitchFamily="65" charset="-122"/>
              </a:rPr>
              <a:t>峦高阁,可能是山亭江楼,也可能是墓碑之石,它总是这般低调,润物无声地丰富了中华文化的</a:t>
            </a:r>
            <a:r>
              <a:t/>
            </a:r>
            <a:br/>
            <a:r>
              <a:rPr lang="zh-CN" altLang="en-US" sz="1530" kern="0" dirty="0" smtClean="0">
                <a:solidFill>
                  <a:srgbClr val="000000"/>
                </a:solidFill>
                <a:latin typeface="Times New Roman" pitchFamily="65" charset="-122"/>
                <a:ea typeface="宋体" pitchFamily="65" charset="-122"/>
              </a:rPr>
              <a:t>魂,让文字的内涵更真、更准。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古迹蕴含的语言,是中华儿女的文化底气。晨光熹微,北京的城墙在尘烟中颤颤发抖,它在为自</a:t>
            </a:r>
            <a:r>
              <a:t/>
            </a:r>
            <a:br/>
            <a:r>
              <a:rPr lang="zh-CN" altLang="en-US" sz="1530" kern="0" dirty="0" smtClean="0">
                <a:solidFill>
                  <a:srgbClr val="000000"/>
                </a:solidFill>
                <a:latin typeface="Times New Roman" pitchFamily="65" charset="-122"/>
                <a:ea typeface="宋体" pitchFamily="65" charset="-122"/>
              </a:rPr>
              <a:t>己的命运担忧。它害怕,怕自己的诉说不被后人听见,怕自己从三国以来见过的历史不被人们</a:t>
            </a:r>
            <a:r>
              <a:t/>
            </a:r>
            <a:br/>
            <a:r>
              <a:rPr lang="zh-CN" altLang="en-US" sz="1530" kern="0" dirty="0" smtClean="0">
                <a:solidFill>
                  <a:srgbClr val="000000"/>
                </a:solidFill>
                <a:latin typeface="Times New Roman" pitchFamily="65" charset="-122"/>
                <a:ea typeface="宋体" pitchFamily="65" charset="-122"/>
              </a:rPr>
              <a:t>知晓。梁思成夫妇等人发起了保留城墙的倡议,保护这北京的魂。他们为它发声,它为他们翻</a:t>
            </a:r>
            <a:r>
              <a:t/>
            </a:r>
            <a:br/>
            <a:r>
              <a:rPr lang="zh-CN" altLang="en-US" sz="1530" kern="0" dirty="0" smtClean="0">
                <a:solidFill>
                  <a:srgbClr val="000000"/>
                </a:solidFill>
                <a:latin typeface="Times New Roman" pitchFamily="65" charset="-122"/>
                <a:ea typeface="宋体" pitchFamily="65" charset="-122"/>
              </a:rPr>
              <a:t>开蒙灰遮尘的历史,人于它,它于人,它于文化,皆有迹可循。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是耶?非耶?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文化学者余秋雨访遍中国历史遗迹,倾听它们的语言,对它们的眷恋深入骨髓。身为年轻人,我</a:t>
            </a:r>
            <a:r>
              <a:t/>
            </a:r>
            <a:br/>
            <a:r>
              <a:rPr lang="zh-CN" altLang="en-US" sz="1530" kern="0" dirty="0" smtClean="0">
                <a:solidFill>
                  <a:srgbClr val="000000"/>
                </a:solidFill>
                <a:latin typeface="Times New Roman" pitchFamily="65" charset="-122"/>
                <a:ea typeface="宋体" pitchFamily="65" charset="-122"/>
              </a:rPr>
              <a:t>也想随他开始文化的苦旅,读到的不是风景绮丽,而是文明古国的千年芳华。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古人言“一切景语皆情语”,我却说“一切物语皆古语”。不枉年少,想一衣带水,期月相随梦</a:t>
            </a:r>
            <a:r>
              <a:t/>
            </a:r>
            <a:br/>
            <a:r>
              <a:rPr lang="zh-CN" altLang="en-US" sz="1530" kern="0" dirty="0" smtClean="0">
                <a:solidFill>
                  <a:srgbClr val="000000"/>
                </a:solidFill>
                <a:latin typeface="Times New Roman" pitchFamily="65" charset="-122"/>
                <a:ea typeface="宋体" pitchFamily="65" charset="-122"/>
              </a:rPr>
              <a:t>魂归,看千年前,挥毫写出的华丽诗章、锦绣文字,看千年后,凝固的笔迹附在那古老的碑石上</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一代又一代的人杰,书写下一笔又一笔的传奇,孕育出一种浙江精神。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水,是浙江的骄傲,也是浙江引以为豪的资本。早在远古时期,因为生活条件低下,为疾病所困</a:t>
            </a:r>
            <a:r>
              <a:t/>
            </a:r>
            <a:br/>
            <a:r>
              <a:rPr lang="zh-CN" altLang="en-US" sz="1530" kern="0" dirty="0" smtClean="0">
                <a:solidFill>
                  <a:srgbClr val="000000"/>
                </a:solidFill>
                <a:latin typeface="Times New Roman" pitchFamily="65" charset="-122"/>
                <a:ea typeface="宋体" pitchFamily="65" charset="-122"/>
              </a:rPr>
              <a:t>扰的人不在少数。浙江正是因为拥有丰富的雨水,才有了更多的机会来研究上古流传下来的</a:t>
            </a:r>
            <a:r>
              <a:t/>
            </a:r>
            <a:br/>
            <a:r>
              <a:rPr lang="zh-CN" altLang="en-US" sz="1530" kern="0" dirty="0" smtClean="0">
                <a:solidFill>
                  <a:srgbClr val="000000"/>
                </a:solidFill>
                <a:latin typeface="Times New Roman" pitchFamily="65" charset="-122"/>
                <a:ea typeface="宋体" pitchFamily="65" charset="-122"/>
              </a:rPr>
              <a:t>百草之术,汤药熬制技术才得以遥遥领先。依靠着水,浙江形成了特有的汤药文化圈,孕育了浙</a:t>
            </a:r>
            <a:r>
              <a:t/>
            </a:r>
            <a:br/>
            <a:r>
              <a:rPr lang="zh-CN" altLang="en-US" sz="1530" kern="0" dirty="0" smtClean="0">
                <a:solidFill>
                  <a:srgbClr val="000000"/>
                </a:solidFill>
                <a:latin typeface="Times New Roman" pitchFamily="65" charset="-122"/>
                <a:ea typeface="宋体" pitchFamily="65" charset="-122"/>
              </a:rPr>
              <a:t>江人追求生命质量的精神。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水,不仅给浙江人民带来了物质上的帮助,还带来了精神上的激励。杭州乃江海故地,水泉咸</a:t>
            </a:r>
            <a:r>
              <a:t/>
            </a:r>
            <a:br/>
            <a:r>
              <a:rPr lang="zh-CN" altLang="en-US" sz="1530" kern="0" dirty="0" smtClean="0">
                <a:solidFill>
                  <a:srgbClr val="000000"/>
                </a:solidFill>
                <a:latin typeface="Times New Roman" pitchFamily="65" charset="-122"/>
                <a:ea typeface="宋体" pitchFamily="65" charset="-122"/>
              </a:rPr>
              <a:t>苦,居民饮水十分困难。时任杭州刺史的李泌为了解决这一问题,开凿六井,引西湖之水入城,</a:t>
            </a:r>
            <a:r>
              <a:t/>
            </a:r>
            <a:br/>
            <a:r>
              <a:rPr lang="zh-CN" altLang="en-US" sz="1530" kern="0" dirty="0" smtClean="0">
                <a:solidFill>
                  <a:srgbClr val="000000"/>
                </a:solidFill>
                <a:latin typeface="Times New Roman" pitchFamily="65" charset="-122"/>
                <a:ea typeface="宋体" pitchFamily="65" charset="-122"/>
              </a:rPr>
              <a:t>缓解了居民的用水问题,受到了全城人的拥戴。没过多久,李泌便离开了杭州城,但他的功绩却</a:t>
            </a:r>
            <a:r>
              <a:t/>
            </a:r>
            <a:br/>
            <a:r>
              <a:rPr lang="zh-CN" altLang="en-US" sz="1530" kern="0" dirty="0" smtClean="0">
                <a:solidFill>
                  <a:srgbClr val="000000"/>
                </a:solidFill>
                <a:latin typeface="Times New Roman" pitchFamily="65" charset="-122"/>
                <a:ea typeface="宋体" pitchFamily="65" charset="-122"/>
              </a:rPr>
              <a:t>永远留在了人们的心中。在人们洗衣做饭的水中,看到的是一个刺史的功德——上善若水。</a:t>
            </a:r>
            <a:r>
              <a:t/>
            </a:r>
            <a:br/>
            <a:r>
              <a:rPr lang="zh-CN" altLang="en-US" sz="1530" kern="0" dirty="0" smtClean="0">
                <a:solidFill>
                  <a:srgbClr val="000000"/>
                </a:solidFill>
                <a:latin typeface="Times New Roman" pitchFamily="65" charset="-122"/>
                <a:ea typeface="宋体" pitchFamily="65" charset="-122"/>
              </a:rPr>
              <a:t>人们惊奇的不仅仅是遥远的西湖之水能够跨越万难来到自家门口为自己排忧解难,也不仅仅</a:t>
            </a:r>
            <a:r>
              <a:t/>
            </a:r>
            <a:br/>
            <a:r>
              <a:rPr lang="zh-CN" altLang="en-US" sz="1530" kern="0" dirty="0" smtClean="0">
                <a:solidFill>
                  <a:srgbClr val="000000"/>
                </a:solidFill>
                <a:latin typeface="Times New Roman" pitchFamily="65" charset="-122"/>
                <a:ea typeface="宋体" pitchFamily="65" charset="-122"/>
              </a:rPr>
              <a:t>是西湖之水以无声之姿养育了整个城市的人民,而是在这六眼泉水的倒影下,看见了自己的身</a:t>
            </a:r>
            <a:r>
              <a:t/>
            </a:r>
            <a:br/>
            <a:r>
              <a:rPr lang="zh-CN" altLang="en-US" sz="1530" kern="0" dirty="0" smtClean="0">
                <a:solidFill>
                  <a:srgbClr val="000000"/>
                </a:solidFill>
                <a:latin typeface="Times New Roman" pitchFamily="65" charset="-122"/>
                <a:ea typeface="宋体" pitchFamily="65" charset="-122"/>
              </a:rPr>
              <a:t>影:如水一般的灵活多变,以柔克刚,如水一般缄默无言却又务实肯干。也许这就是一方水土养</a:t>
            </a:r>
            <a:r>
              <a:t/>
            </a:r>
            <a:br/>
            <a:r>
              <a:rPr lang="zh-CN" altLang="en-US" sz="1530" kern="0" dirty="0" smtClean="0">
                <a:solidFill>
                  <a:srgbClr val="000000"/>
                </a:solidFill>
                <a:latin typeface="Times New Roman" pitchFamily="65" charset="-122"/>
                <a:ea typeface="宋体" pitchFamily="65" charset="-122"/>
              </a:rPr>
              <a:t>一方人,这样的性子深藏在我们的血脉深处,无论是名动天下的浙商,还是“知行合一”的圣</a:t>
            </a:r>
            <a:r>
              <a:t/>
            </a:r>
            <a:br/>
            <a:r>
              <a:rPr lang="zh-CN" altLang="en-US" sz="1530" kern="0" dirty="0" smtClean="0">
                <a:solidFill>
                  <a:srgbClr val="000000"/>
                </a:solidFill>
                <a:latin typeface="Times New Roman" pitchFamily="65" charset="-122"/>
                <a:ea typeface="宋体" pitchFamily="65" charset="-122"/>
              </a:rPr>
              <a:t>贤,一代又一代涌现出来的人杰,都深受“水文化”的熏陶。水,便是浙江的精神所在。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放眼现代,随着高楼的一座座拔起,城市被规划得方方正正,公路被修得整整齐齐,就连河流也</a:t>
            </a:r>
            <a:r>
              <a:rPr dirty="0"/>
              <a:t/>
            </a:r>
            <a:br>
              <a:rPr dirty="0"/>
            </a:br>
            <a:r>
              <a:rPr lang="zh-CN" altLang="en-US" sz="1530" kern="0" dirty="0" smtClean="0">
                <a:solidFill>
                  <a:srgbClr val="000000"/>
                </a:solidFill>
                <a:latin typeface="Times New Roman" pitchFamily="65" charset="-122"/>
                <a:ea typeface="宋体" pitchFamily="65" charset="-122"/>
              </a:rPr>
              <a:t>被治理得服服帖帖。曾经横七竖八的河流被牢牢框在了河道之上,人们也不再需要这些河流</a:t>
            </a:r>
            <a:r>
              <a:rPr dirty="0"/>
              <a:t/>
            </a:r>
            <a:br>
              <a:rPr dirty="0"/>
            </a:br>
            <a:r>
              <a:rPr lang="zh-CN" altLang="en-US" sz="1530" kern="0" dirty="0" smtClean="0">
                <a:solidFill>
                  <a:srgbClr val="000000"/>
                </a:solidFill>
                <a:latin typeface="Times New Roman" pitchFamily="65" charset="-122"/>
                <a:ea typeface="宋体" pitchFamily="65" charset="-122"/>
              </a:rPr>
              <a:t>之水来提供生活的资源,它们反倒变成了一种提供视觉美的工具。真正的江河在渐渐消失。</a:t>
            </a:r>
            <a:r>
              <a:rPr dirty="0"/>
              <a:t/>
            </a:r>
            <a:br>
              <a:rPr dirty="0"/>
            </a:br>
            <a:r>
              <a:rPr lang="zh-CN" altLang="en-US" sz="1530" kern="0" dirty="0" smtClean="0">
                <a:solidFill>
                  <a:srgbClr val="000000"/>
                </a:solidFill>
                <a:latin typeface="Times New Roman" pitchFamily="65" charset="-122"/>
                <a:ea typeface="宋体" pitchFamily="65" charset="-122"/>
              </a:rPr>
              <a:t>一个没有了江河的浙江,还能被称为“浙江”吗?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或许时代的变迁会改变很多东西,但是我们仍然相信,浙江精神永远不会消失。汤药文化仍被</a:t>
            </a:r>
            <a:r>
              <a:rPr dirty="0"/>
              <a:t/>
            </a:r>
            <a:br>
              <a:rPr dirty="0"/>
            </a:br>
            <a:r>
              <a:rPr lang="zh-CN" altLang="en-US" sz="1530" kern="0" dirty="0" smtClean="0">
                <a:solidFill>
                  <a:srgbClr val="000000"/>
                </a:solidFill>
                <a:latin typeface="Times New Roman" pitchFamily="65" charset="-122"/>
                <a:ea typeface="宋体" pitchFamily="65" charset="-122"/>
              </a:rPr>
              <a:t>津津乐道,“开凿六井”的故事仍被口耳相传,浙江大地上的人才依旧辈辈杰出。在师长们的</a:t>
            </a:r>
            <a:r>
              <a:rPr dirty="0"/>
              <a:t/>
            </a:r>
            <a:br>
              <a:rPr dirty="0"/>
            </a:br>
            <a:r>
              <a:rPr lang="zh-CN" altLang="en-US" sz="1530" kern="0" dirty="0" smtClean="0">
                <a:solidFill>
                  <a:srgbClr val="000000"/>
                </a:solidFill>
                <a:latin typeface="Times New Roman" pitchFamily="65" charset="-122"/>
                <a:ea typeface="宋体" pitchFamily="65" charset="-122"/>
              </a:rPr>
              <a:t>教导下,这种精神已经深入我们的骨髓,眼前无水,心中有水。浙江精神流传到了我们身上,也</a:t>
            </a:r>
            <a:r>
              <a:rPr dirty="0"/>
              <a:t/>
            </a:r>
            <a:br>
              <a:rPr dirty="0"/>
            </a:br>
            <a:r>
              <a:rPr lang="zh-CN" altLang="en-US" sz="1530" kern="0" dirty="0" smtClean="0">
                <a:solidFill>
                  <a:srgbClr val="000000"/>
                </a:solidFill>
                <a:latin typeface="Times New Roman" pitchFamily="65" charset="-122"/>
                <a:ea typeface="宋体" pitchFamily="65" charset="-122"/>
              </a:rPr>
              <a:t>应该在我们身上发扬光大。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以水为江,奔流不息。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本文紧扣浙江精神这个主题,巧引浙江之江水,谈古论今,深入挖掘浙江精神的由来和</a:t>
            </a:r>
            <a:r>
              <a:rPr dirty="0"/>
              <a:t/>
            </a:r>
            <a:br>
              <a:rPr dirty="0"/>
            </a:br>
            <a:r>
              <a:rPr lang="zh-CN" altLang="en-US" sz="1530" kern="0" dirty="0" smtClean="0">
                <a:solidFill>
                  <a:srgbClr val="000000"/>
                </a:solidFill>
                <a:latin typeface="Times New Roman" pitchFamily="65" charset="-122"/>
                <a:ea typeface="宋体" pitchFamily="65" charset="-122"/>
              </a:rPr>
              <a:t>本质。浙江水孕育了浙江人,孕育了浙江人的追求精神、尚善精神、务实精神。全文语言流</a:t>
            </a:r>
            <a:r>
              <a:rPr dirty="0"/>
              <a:t/>
            </a:r>
            <a:br>
              <a:rPr dirty="0"/>
            </a:br>
            <a:r>
              <a:rPr lang="zh-CN" altLang="en-US" sz="1530" kern="0" dirty="0" smtClean="0">
                <a:solidFill>
                  <a:srgbClr val="000000"/>
                </a:solidFill>
                <a:latin typeface="Times New Roman" pitchFamily="65" charset="-122"/>
                <a:ea typeface="宋体" pitchFamily="65" charset="-122"/>
              </a:rPr>
              <a:t>畅,结构完整,逻辑清晰。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7.(2017课标全国Ⅰ,22)阅读下面的材料,根据要求写作。(60分)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据近期一项对来华留学生的调查,他们较为关注的“中国关键词”有:一带一路、大熊猫、广场舞、中华美食、长城、共享单车、京剧、空气污染、美丽乡村、食品安全、高铁、移动支付。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请从中选择两三个关键词来呈现你所认识的中国,写一篇文章帮助外国青年读懂中国。要求</a:t>
            </a:r>
            <a:r>
              <a:rPr dirty="0"/>
              <a:t/>
            </a:r>
            <a:br>
              <a:rPr dirty="0"/>
            </a:br>
            <a:r>
              <a:rPr lang="zh-CN" altLang="en-US" sz="1530" kern="0" dirty="0" smtClean="0">
                <a:solidFill>
                  <a:srgbClr val="000000"/>
                </a:solidFill>
                <a:latin typeface="Times New Roman" pitchFamily="65" charset="-122"/>
                <a:ea typeface="宋体" pitchFamily="65" charset="-122"/>
              </a:rPr>
              <a:t>选好关键词,使之形成有机的关联;选好角度,明确文体,自拟标题;不要套作,不得抄袭;不少于8</a:t>
            </a:r>
            <a:r>
              <a:rPr dirty="0"/>
              <a:t/>
            </a:r>
            <a:br>
              <a:rPr dirty="0"/>
            </a:br>
            <a:r>
              <a:rPr lang="zh-CN" altLang="en-US" sz="1530" kern="0" dirty="0" smtClean="0">
                <a:solidFill>
                  <a:srgbClr val="000000"/>
                </a:solidFill>
                <a:latin typeface="Times New Roman" pitchFamily="65" charset="-122"/>
                <a:ea typeface="宋体" pitchFamily="65" charset="-122"/>
              </a:rPr>
              <a:t>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这道作文题意在让考生通过对材料中提及的某些关键词的阐述,“帮助外国青</a:t>
            </a:r>
            <a:r>
              <a:rPr dirty="0"/>
              <a:t/>
            </a:r>
            <a:br>
              <a:rPr dirty="0"/>
            </a:br>
            <a:r>
              <a:rPr lang="zh-CN" altLang="en-US" sz="1530" kern="0" dirty="0" smtClean="0">
                <a:solidFill>
                  <a:srgbClr val="000000"/>
                </a:solidFill>
                <a:latin typeface="Times New Roman" pitchFamily="65" charset="-122"/>
                <a:ea typeface="宋体" pitchFamily="65" charset="-122"/>
              </a:rPr>
              <a:t>年读懂中国”,可谓极具国际视野,全面驱动,奏响时代最强音。具体来说有以下几个特点: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①紧扣时政,关注热点,极具国际视野。作文材料中的十二个关键词涵盖了经济、文化、民</a:t>
            </a:r>
            <a:r>
              <a:rPr dirty="0"/>
              <a:t/>
            </a:r>
            <a:br>
              <a:rPr dirty="0"/>
            </a:br>
            <a:r>
              <a:rPr lang="zh-CN" altLang="en-US" sz="1530" kern="0" dirty="0" smtClean="0">
                <a:solidFill>
                  <a:srgbClr val="000000"/>
                </a:solidFill>
                <a:latin typeface="Times New Roman" pitchFamily="65" charset="-122"/>
                <a:ea typeface="宋体" pitchFamily="65" charset="-122"/>
              </a:rPr>
              <a:t>生、科技、环保、城乡、出行等众多门类,充分体现了关注时政热点的特征,引导考生关注并</a:t>
            </a:r>
            <a:r>
              <a:rPr dirty="0"/>
              <a:t/>
            </a:r>
            <a:br>
              <a:rPr dirty="0"/>
            </a:br>
            <a:r>
              <a:rPr lang="zh-CN" altLang="en-US" sz="1530" kern="0" dirty="0" smtClean="0">
                <a:solidFill>
                  <a:srgbClr val="000000"/>
                </a:solidFill>
                <a:latin typeface="Times New Roman" pitchFamily="65" charset="-122"/>
                <a:ea typeface="宋体" pitchFamily="65" charset="-122"/>
              </a:rPr>
              <a:t>思考现实问题;同时具有国际视野,从国家发展的大局着眼,承担中国公民向外国青年推介中国</a:t>
            </a:r>
            <a:r>
              <a:rPr dirty="0"/>
              <a:t/>
            </a:r>
            <a:br>
              <a:rPr dirty="0"/>
            </a:br>
            <a:r>
              <a:rPr lang="zh-CN" altLang="en-US" sz="1530" kern="0" dirty="0" smtClean="0">
                <a:solidFill>
                  <a:srgbClr val="000000"/>
                </a:solidFill>
                <a:latin typeface="Times New Roman" pitchFamily="65" charset="-122"/>
                <a:ea typeface="宋体" pitchFamily="65" charset="-122"/>
              </a:rPr>
              <a:t>的责任。材料既弘扬中国传统文化,又展望国家发展的美好前景,具有明显的“立德树人”导</a:t>
            </a:r>
            <a:r>
              <a:rPr dirty="0"/>
              <a:t/>
            </a:r>
            <a:br>
              <a:rPr dirty="0"/>
            </a:br>
            <a:r>
              <a:rPr lang="zh-CN" altLang="en-US" sz="1530" kern="0" dirty="0" smtClean="0">
                <a:solidFill>
                  <a:srgbClr val="000000"/>
                </a:solidFill>
                <a:latin typeface="Times New Roman" pitchFamily="65" charset="-122"/>
                <a:ea typeface="宋体" pitchFamily="65" charset="-122"/>
              </a:rPr>
              <a:t>向功能。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②全面驱动,尊重个性,引导独立思考。今年的高考作文,既有“选择两三个关键词”的数量限</a:t>
            </a:r>
            <a:r>
              <a:rPr dirty="0"/>
              <a:t/>
            </a:r>
            <a:br>
              <a:rPr dirty="0"/>
            </a:br>
            <a:r>
              <a:rPr lang="zh-CN" altLang="en-US" sz="1530" kern="0" dirty="0" smtClean="0">
                <a:solidFill>
                  <a:srgbClr val="000000"/>
                </a:solidFill>
                <a:latin typeface="Times New Roman" pitchFamily="65" charset="-122"/>
                <a:ea typeface="宋体" pitchFamily="65" charset="-122"/>
              </a:rPr>
              <a:t>制,又有“呈现你所认识的中国”的内容驱动,还有“帮助外国青年读懂中国”的对象设定和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目标设定,同时更有“选好关键词,使之形成有机的关联”的思维驱动;四重驱动层层叠加,对</a:t>
            </a:r>
            <a:r>
              <a:rPr dirty="0"/>
              <a:t/>
            </a:r>
            <a:br>
              <a:rPr dirty="0"/>
            </a:br>
            <a:r>
              <a:rPr lang="zh-CN" altLang="en-US" sz="1530" kern="0" dirty="0" smtClean="0">
                <a:solidFill>
                  <a:srgbClr val="000000"/>
                </a:solidFill>
                <a:latin typeface="Times New Roman" pitchFamily="65" charset="-122"/>
                <a:ea typeface="宋体" pitchFamily="65" charset="-122"/>
              </a:rPr>
              <a:t>考生任务驱动的复杂性和思维驱动的关联性提出了更高的要求,可谓真正意义上的“任务驱</a:t>
            </a:r>
            <a:r>
              <a:rPr dirty="0"/>
              <a:t/>
            </a:r>
            <a:br>
              <a:rPr dirty="0"/>
            </a:br>
            <a:r>
              <a:rPr lang="zh-CN" altLang="en-US" sz="1530" kern="0" dirty="0" smtClean="0">
                <a:solidFill>
                  <a:srgbClr val="000000"/>
                </a:solidFill>
                <a:latin typeface="Times New Roman" pitchFamily="65" charset="-122"/>
                <a:ea typeface="宋体" pitchFamily="65" charset="-122"/>
              </a:rPr>
              <a:t>动型作文题”。考生可以自主选择关键词进行写作,但必须同时满足上述四个要求。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③容易写作,却又难以出彩。“中国关键词”是考生耳熟能详的话题,特别是文科生,在政治课</a:t>
            </a:r>
            <a:r>
              <a:rPr dirty="0"/>
              <a:t/>
            </a:r>
            <a:br>
              <a:rPr dirty="0"/>
            </a:br>
            <a:r>
              <a:rPr lang="zh-CN" altLang="en-US" sz="1530" kern="0" dirty="0" smtClean="0">
                <a:solidFill>
                  <a:srgbClr val="000000"/>
                </a:solidFill>
                <a:latin typeface="Times New Roman" pitchFamily="65" charset="-122"/>
                <a:ea typeface="宋体" pitchFamily="65" charset="-122"/>
              </a:rPr>
              <a:t>上肯定对此多有接触,即使是理科生,也会通过电视、报纸、杂志等对其有一定的了解。试题</a:t>
            </a:r>
            <a:r>
              <a:rPr dirty="0"/>
              <a:t/>
            </a:r>
            <a:br>
              <a:rPr dirty="0"/>
            </a:br>
            <a:r>
              <a:rPr lang="zh-CN" altLang="en-US" sz="1530" kern="0" dirty="0" smtClean="0">
                <a:solidFill>
                  <a:srgbClr val="000000"/>
                </a:solidFill>
                <a:latin typeface="Times New Roman" pitchFamily="65" charset="-122"/>
                <a:ea typeface="宋体" pitchFamily="65" charset="-122"/>
              </a:rPr>
              <a:t>多角度的提示,使考生极易忽视本次作文的核心要求——“选好关键词,使之形成有机的关</a:t>
            </a:r>
            <a:r>
              <a:rPr dirty="0"/>
              <a:t/>
            </a:r>
            <a:br>
              <a:rPr dirty="0"/>
            </a:br>
            <a:r>
              <a:rPr lang="zh-CN" altLang="en-US" sz="1530" kern="0" dirty="0" smtClean="0">
                <a:solidFill>
                  <a:srgbClr val="000000"/>
                </a:solidFill>
                <a:latin typeface="Times New Roman" pitchFamily="65" charset="-122"/>
                <a:ea typeface="宋体" pitchFamily="65" charset="-122"/>
              </a:rPr>
              <a:t>联”,以致从十二个关键词中任选了两三个来写,进而导致偏题。因此,考生应先将关键词归</a:t>
            </a:r>
            <a:r>
              <a:rPr dirty="0"/>
              <a:t/>
            </a:r>
            <a:br>
              <a:rPr dirty="0"/>
            </a:br>
            <a:r>
              <a:rPr lang="zh-CN" altLang="en-US" sz="1530" kern="0" dirty="0" smtClean="0">
                <a:solidFill>
                  <a:srgbClr val="000000"/>
                </a:solidFill>
                <a:latin typeface="Times New Roman" pitchFamily="65" charset="-122"/>
                <a:ea typeface="宋体" pitchFamily="65" charset="-122"/>
              </a:rPr>
              <a:t>类,再找到它们之间的联系,这对于写出高分作文尤为重要。当然也可以把已有的成就与尚存</a:t>
            </a:r>
            <a:r>
              <a:rPr dirty="0"/>
              <a:t/>
            </a:r>
            <a:br>
              <a:rPr dirty="0"/>
            </a:br>
            <a:r>
              <a:rPr lang="zh-CN" altLang="en-US" sz="1530" kern="0" dirty="0" smtClean="0">
                <a:solidFill>
                  <a:srgbClr val="000000"/>
                </a:solidFill>
                <a:latin typeface="Times New Roman" pitchFamily="65" charset="-122"/>
                <a:ea typeface="宋体" pitchFamily="65" charset="-122"/>
              </a:rPr>
              <a:t>的问题(如空气污染与食品安全)结合起来做一番辩证分析,也许更能帮助外国青年读懂中</a:t>
            </a:r>
            <a:r>
              <a:rPr dirty="0"/>
              <a:t/>
            </a:r>
            <a:br>
              <a:rPr dirty="0"/>
            </a:br>
            <a:r>
              <a:rPr lang="zh-CN" altLang="en-US" sz="1530" kern="0" dirty="0" smtClean="0">
                <a:solidFill>
                  <a:srgbClr val="000000"/>
                </a:solidFill>
                <a:latin typeface="Times New Roman" pitchFamily="65" charset="-122"/>
                <a:ea typeface="宋体" pitchFamily="65" charset="-122"/>
              </a:rPr>
              <a:t>国。然而,由于考生掌握的典型材料、生动材料是有限的,且选择写议论文的考生占多数,大部</a:t>
            </a:r>
            <a:r>
              <a:rPr dirty="0"/>
              <a:t/>
            </a:r>
            <a:br>
              <a:rPr dirty="0"/>
            </a:br>
            <a:r>
              <a:rPr lang="zh-CN" altLang="en-US" sz="1530" kern="0" dirty="0" smtClean="0">
                <a:solidFill>
                  <a:srgbClr val="000000"/>
                </a:solidFill>
                <a:latin typeface="Times New Roman" pitchFamily="65" charset="-122"/>
                <a:ea typeface="宋体" pitchFamily="65" charset="-122"/>
              </a:rPr>
              <a:t>分考生的作文可能只是一篇“主题先行,讴歌中国”的应景之作,很难写出真情实感,因此很难</a:t>
            </a:r>
            <a:r>
              <a:rPr dirty="0"/>
              <a:t/>
            </a:r>
            <a:br>
              <a:rPr dirty="0"/>
            </a:br>
            <a:r>
              <a:rPr lang="zh-CN" altLang="en-US" sz="1530" kern="0" dirty="0" smtClean="0">
                <a:solidFill>
                  <a:srgbClr val="000000"/>
                </a:solidFill>
                <a:latin typeface="Times New Roman" pitchFamily="65" charset="-122"/>
                <a:ea typeface="宋体" pitchFamily="65" charset="-122"/>
              </a:rPr>
              <a:t>出彩。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印　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来自远方的外国友人: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当其他三大文明古国的辉煌都已随岁月的流逝而消逝在时光尽头,唯有中国,以其独特的魅力</a:t>
            </a:r>
            <a:r>
              <a:rPr dirty="0"/>
              <a:t/>
            </a:r>
            <a:br>
              <a:rPr dirty="0"/>
            </a:br>
            <a:r>
              <a:rPr lang="zh-CN" altLang="en-US" sz="1530" kern="0" dirty="0" smtClean="0">
                <a:solidFill>
                  <a:srgbClr val="000000"/>
                </a:solidFill>
                <a:latin typeface="Times New Roman" pitchFamily="65" charset="-122"/>
                <a:ea typeface="宋体" pitchFamily="65" charset="-122"/>
              </a:rPr>
              <a:t>屹立于世界东方。欢迎你们不远万里,来到这个热情与内敛、古老与时尚并存的神奇国度。</a:t>
            </a:r>
            <a:r>
              <a:rPr dirty="0"/>
              <a:t/>
            </a:r>
            <a:br>
              <a:rPr dirty="0"/>
            </a:br>
            <a:r>
              <a:rPr lang="zh-CN" altLang="en-US" sz="1530" kern="0" dirty="0" smtClean="0">
                <a:solidFill>
                  <a:srgbClr val="000000"/>
                </a:solidFill>
                <a:latin typeface="Times New Roman" pitchFamily="65" charset="-122"/>
                <a:ea typeface="宋体" pitchFamily="65" charset="-122"/>
              </a:rPr>
              <a:t>让我们一起用脚步丈量她辽阔的土地,用心灵感受她有力的脉搏。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人类活动促成了食物的相聚,食物的离合也在影响人类的聚散。对于我们中国人而言,中华美</a:t>
            </a:r>
            <a:r>
              <a:rPr dirty="0"/>
              <a:t/>
            </a:r>
            <a:br>
              <a:rPr dirty="0"/>
            </a:br>
            <a:r>
              <a:rPr lang="zh-CN" altLang="en-US" sz="1530" kern="0" dirty="0" smtClean="0">
                <a:solidFill>
                  <a:srgbClr val="000000"/>
                </a:solidFill>
                <a:latin typeface="Times New Roman" pitchFamily="65" charset="-122"/>
                <a:ea typeface="宋体" pitchFamily="65" charset="-122"/>
              </a:rPr>
              <a:t>食承载着我们最深厚的情感。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红亮如玛瑙的热油在锅中热闹地叫嚣着,锅里满是配料,蔬菜还沾着水珠,便被一双双热情的筷</a:t>
            </a:r>
            <a:r>
              <a:rPr dirty="0"/>
              <a:t/>
            </a:r>
            <a:br>
              <a:rPr dirty="0"/>
            </a:br>
            <a:r>
              <a:rPr lang="zh-CN" altLang="en-US" sz="1530" kern="0" dirty="0" smtClean="0">
                <a:solidFill>
                  <a:srgbClr val="000000"/>
                </a:solidFill>
                <a:latin typeface="Times New Roman" pitchFamily="65" charset="-122"/>
                <a:ea typeface="宋体" pitchFamily="65" charset="-122"/>
              </a:rPr>
              <a:t>子夹起放进锅中。混着各种食物香味的气雾如水玻璃一般,让人看不清对面人的脸,却听得清</a:t>
            </a:r>
            <a:r>
              <a:rPr dirty="0"/>
              <a:t/>
            </a:r>
            <a:br>
              <a:rPr dirty="0"/>
            </a:br>
            <a:r>
              <a:rPr lang="zh-CN" altLang="en-US" sz="1530" kern="0" dirty="0" smtClean="0">
                <a:solidFill>
                  <a:srgbClr val="000000"/>
                </a:solidFill>
                <a:latin typeface="Times New Roman" pitchFamily="65" charset="-122"/>
                <a:ea typeface="宋体" pitchFamily="65" charset="-122"/>
              </a:rPr>
              <a:t>他爽朗的笑声。这便是中国人魂牵梦萦的美味——火锅。从舌尖沾上热油的一霎,身体的每</a:t>
            </a:r>
            <a:r>
              <a:rPr dirty="0"/>
              <a:t/>
            </a:r>
            <a:br>
              <a:rPr dirty="0"/>
            </a:br>
            <a:r>
              <a:rPr lang="zh-CN" altLang="en-US" sz="1530" kern="0" dirty="0" smtClean="0">
                <a:solidFill>
                  <a:srgbClr val="000000"/>
                </a:solidFill>
                <a:latin typeface="Times New Roman" pitchFamily="65" charset="-122"/>
                <a:ea typeface="宋体" pitchFamily="65" charset="-122"/>
              </a:rPr>
              <a:t>个细胞便热情地躁动着,更不必说带着几分不怕烫的勇气咀嚼美食时的幸福。火锅能够最集</a:t>
            </a:r>
            <a:r>
              <a:rPr dirty="0"/>
              <a:t/>
            </a:r>
            <a:br>
              <a:rPr dirty="0"/>
            </a:br>
            <a:r>
              <a:rPr lang="zh-CN" altLang="en-US" sz="1530" kern="0" dirty="0" smtClean="0">
                <a:solidFill>
                  <a:srgbClr val="000000"/>
                </a:solidFill>
                <a:latin typeface="Times New Roman" pitchFamily="65" charset="-122"/>
                <a:ea typeface="宋体" pitchFamily="65" charset="-122"/>
              </a:rPr>
              <a:t>中地体现中国大一统的思想,就像费孝通曾说过的“各美其美,美人之美,美美与共,天下大</a:t>
            </a:r>
            <a:r>
              <a:rPr dirty="0"/>
              <a:t/>
            </a:r>
            <a:br>
              <a:rPr dirty="0"/>
            </a:br>
            <a:r>
              <a:rPr lang="zh-CN" altLang="en-US" sz="1530" kern="0" dirty="0" smtClean="0">
                <a:solidFill>
                  <a:srgbClr val="000000"/>
                </a:solidFill>
                <a:latin typeface="Times New Roman" pitchFamily="65" charset="-122"/>
                <a:ea typeface="宋体" pitchFamily="65" charset="-122"/>
              </a:rPr>
              <a:t>同”。羊肉、豆腐、白菜,各有各的美味,在火锅这里,便成了一个大家庭。中国的五十六个民</a:t>
            </a:r>
            <a:r>
              <a:rPr dirty="0"/>
              <a:t/>
            </a:r>
            <a:br>
              <a:rPr dirty="0"/>
            </a:br>
            <a:r>
              <a:rPr lang="zh-CN" altLang="en-US" sz="1530" kern="0" dirty="0" smtClean="0">
                <a:solidFill>
                  <a:srgbClr val="000000"/>
                </a:solidFill>
                <a:latin typeface="Times New Roman" pitchFamily="65" charset="-122"/>
                <a:ea typeface="宋体" pitchFamily="65" charset="-122"/>
              </a:rPr>
              <a:t>族,各有各的独特魅力,却巧妙地融成一个大中华,也使得中国更加缤纷多彩。如今的中国,兼</a:t>
            </a:r>
            <a:r>
              <a:rPr dirty="0"/>
              <a:t/>
            </a:r>
            <a:br>
              <a:rPr dirty="0"/>
            </a:br>
            <a:r>
              <a:rPr lang="zh-CN" altLang="en-US" sz="1530" kern="0" dirty="0" smtClean="0">
                <a:solidFill>
                  <a:srgbClr val="000000"/>
                </a:solidFill>
                <a:latin typeface="Times New Roman" pitchFamily="65" charset="-122"/>
                <a:ea typeface="宋体" pitchFamily="65" charset="-122"/>
              </a:rPr>
              <a:t>容并包,以一个大国应有的胸怀,包容着世界各地的文化,也使这片古老的土地焕发着新的生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机。同时,火锅也使家庭观念甚重的中国人,几代同桌,长幼有序,尽享天伦之乐。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若美食的意义在于长久相依,那么京剧的魅力便在于那深入中国血液的历史与文化的沉淀。</a:t>
            </a:r>
            <a:r>
              <a:rPr dirty="0"/>
              <a:t/>
            </a:r>
            <a:br>
              <a:rPr dirty="0"/>
            </a:br>
            <a:r>
              <a:rPr lang="zh-CN" altLang="en-US" sz="1530" kern="0" dirty="0" smtClean="0">
                <a:solidFill>
                  <a:srgbClr val="000000"/>
                </a:solidFill>
                <a:latin typeface="Times New Roman" pitchFamily="65" charset="-122"/>
                <a:ea typeface="宋体" pitchFamily="65" charset="-122"/>
              </a:rPr>
              <a:t>京剧的唱腔体现了中国传统的美学原则,具有端庄娴雅的古典美。这便是独属中华的文化,用</a:t>
            </a:r>
            <a:r>
              <a:rPr dirty="0"/>
              <a:t/>
            </a:r>
            <a:br>
              <a:rPr dirty="0"/>
            </a:br>
            <a:r>
              <a:rPr lang="zh-CN" altLang="en-US" sz="1530" kern="0" dirty="0" smtClean="0">
                <a:solidFill>
                  <a:srgbClr val="000000"/>
                </a:solidFill>
                <a:latin typeface="Times New Roman" pitchFamily="65" charset="-122"/>
                <a:ea typeface="宋体" pitchFamily="65" charset="-122"/>
              </a:rPr>
              <a:t>浅吟低唱表达百转千回的情感。京剧的唱词则更体现了中华文化的精妙。“忙移步隔花荫,</a:t>
            </a:r>
            <a:r>
              <a:rPr dirty="0"/>
              <a:t/>
            </a:r>
            <a:br>
              <a:rPr dirty="0"/>
            </a:br>
            <a:r>
              <a:rPr lang="zh-CN" altLang="en-US" sz="1530" kern="0" dirty="0" smtClean="0">
                <a:solidFill>
                  <a:srgbClr val="000000"/>
                </a:solidFill>
                <a:latin typeface="Times New Roman" pitchFamily="65" charset="-122"/>
                <a:ea typeface="宋体" pitchFamily="65" charset="-122"/>
              </a:rPr>
              <a:t>留神觑定,原来是秋风起扫叶之声。”这是程砚秋《荒山泪·夜织待夫》中的京剧唱词,令人拍</a:t>
            </a:r>
            <a:r>
              <a:rPr dirty="0"/>
              <a:t/>
            </a:r>
            <a:br>
              <a:rPr dirty="0"/>
            </a:br>
            <a:r>
              <a:rPr lang="zh-CN" altLang="en-US" sz="1530" kern="0" dirty="0" smtClean="0">
                <a:solidFill>
                  <a:srgbClr val="000000"/>
                </a:solidFill>
                <a:latin typeface="Times New Roman" pitchFamily="65" charset="-122"/>
                <a:ea typeface="宋体" pitchFamily="65" charset="-122"/>
              </a:rPr>
              <a:t>案叫绝。京剧中,只“秋风起扫叶之声”一句,便点出了萧瑟悲苦。四两拨千斤的道理,中国人</a:t>
            </a:r>
            <a:r>
              <a:rPr dirty="0"/>
              <a:t/>
            </a:r>
            <a:br>
              <a:rPr dirty="0"/>
            </a:br>
            <a:r>
              <a:rPr lang="zh-CN" altLang="en-US" sz="1530" kern="0" dirty="0" smtClean="0">
                <a:solidFill>
                  <a:srgbClr val="000000"/>
                </a:solidFill>
                <a:latin typeface="Times New Roman" pitchFamily="65" charset="-122"/>
                <a:ea typeface="宋体" pitchFamily="65" charset="-122"/>
              </a:rPr>
              <a:t>再明白不过了。中华民族是一个崇尚智慧的民族,常以小胜大,以弱胜强。随着时代的进步,京</a:t>
            </a:r>
            <a:r>
              <a:rPr dirty="0"/>
              <a:t/>
            </a:r>
            <a:br>
              <a:rPr dirty="0"/>
            </a:br>
            <a:r>
              <a:rPr lang="zh-CN" altLang="en-US" sz="1530" kern="0" dirty="0" smtClean="0">
                <a:solidFill>
                  <a:srgbClr val="000000"/>
                </a:solidFill>
                <a:latin typeface="Times New Roman" pitchFamily="65" charset="-122"/>
                <a:ea typeface="宋体" pitchFamily="65" charset="-122"/>
              </a:rPr>
              <a:t>剧也与时俱进,运用了京剧唱腔的摇滚乐《北京一夜》就让观众如痴如醉。这又何尝不是中</a:t>
            </a:r>
            <a:r>
              <a:rPr dirty="0"/>
              <a:t/>
            </a:r>
            <a:br>
              <a:rPr dirty="0"/>
            </a:br>
            <a:r>
              <a:rPr lang="zh-CN" altLang="en-US" sz="1530" kern="0" dirty="0" smtClean="0">
                <a:solidFill>
                  <a:srgbClr val="000000"/>
                </a:solidFill>
                <a:latin typeface="Times New Roman" pitchFamily="65" charset="-122"/>
                <a:ea typeface="宋体" pitchFamily="65" charset="-122"/>
              </a:rPr>
              <a:t>国如今践行的价值观呢?不断创新,不忘初心。这或许就是中华文化能抵挡住时光侵蚀的原</a:t>
            </a:r>
            <a:r>
              <a:rPr dirty="0"/>
              <a:t/>
            </a:r>
            <a:br>
              <a:rPr dirty="0"/>
            </a:br>
            <a:r>
              <a:rPr lang="zh-CN" altLang="en-US" sz="1530" kern="0" dirty="0" smtClean="0">
                <a:solidFill>
                  <a:srgbClr val="000000"/>
                </a:solidFill>
                <a:latin typeface="Times New Roman" pitchFamily="65" charset="-122"/>
                <a:ea typeface="宋体" pitchFamily="65" charset="-122"/>
              </a:rPr>
              <a:t>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也许,所谓文化,也就在这点滴之间了。中国人,中国事,从来都是紧密相连的整体。美食,京剧,</a:t>
            </a:r>
            <a:r>
              <a:rPr dirty="0"/>
              <a:t/>
            </a:r>
            <a:br>
              <a:rPr dirty="0"/>
            </a:br>
            <a:r>
              <a:rPr lang="zh-CN" altLang="en-US" sz="1530" kern="0" dirty="0" smtClean="0">
                <a:solidFill>
                  <a:srgbClr val="000000"/>
                </a:solidFill>
                <a:latin typeface="Times New Roman" pitchFamily="65" charset="-122"/>
                <a:ea typeface="宋体" pitchFamily="65" charset="-122"/>
              </a:rPr>
              <a:t>抑或其他,相信你会一一发现和感受到它们的魅力。这些带着中国印记的点点滴滴,在岁月的</a:t>
            </a:r>
            <a:r>
              <a:rPr dirty="0"/>
              <a:t/>
            </a:r>
            <a:br>
              <a:rPr dirty="0"/>
            </a:br>
            <a:r>
              <a:rPr lang="zh-CN" altLang="en-US" sz="1530" kern="0" dirty="0" smtClean="0">
                <a:solidFill>
                  <a:srgbClr val="000000"/>
                </a:solidFill>
                <a:latin typeface="Times New Roman" pitchFamily="65" charset="-122"/>
                <a:ea typeface="宋体" pitchFamily="65" charset="-122"/>
              </a:rPr>
              <a:t>长河里,定会愈发明亮夺目!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敬礼!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中国一友人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2017年6月7日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本文具有以下两个亮点: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(1)角度新颖。文章以书信的方式展开,然后通过美食和京剧来介绍中国,最后总结全文,认为</a:t>
            </a:r>
            <a:r>
              <a:rPr sz="1500" dirty="0"/>
              <a:t/>
            </a:r>
            <a:br>
              <a:rPr sz="1500" dirty="0"/>
            </a:br>
            <a:r>
              <a:rPr lang="zh-CN" altLang="en-US" sz="1500" kern="0" dirty="0" smtClean="0">
                <a:solidFill>
                  <a:srgbClr val="000000"/>
                </a:solidFill>
                <a:latin typeface="Times New Roman" pitchFamily="65" charset="-122"/>
                <a:ea typeface="宋体" pitchFamily="65" charset="-122"/>
              </a:rPr>
              <a:t>美食和京剧都带着中国的印记,在岁月的长河里,定会愈发明亮夺目。</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(2)推理想象有独到之处。文章以火锅作为中国美食的代表,认为火锅能够最集中地体现中国</a:t>
            </a:r>
            <a:r>
              <a:rPr sz="1500" dirty="0"/>
              <a:t/>
            </a:r>
            <a:br>
              <a:rPr sz="1500" dirty="0"/>
            </a:br>
            <a:r>
              <a:rPr lang="zh-CN" altLang="en-US" sz="1500" kern="0" dirty="0" smtClean="0">
                <a:solidFill>
                  <a:srgbClr val="000000"/>
                </a:solidFill>
                <a:latin typeface="Times New Roman" pitchFamily="65" charset="-122"/>
                <a:ea typeface="宋体" pitchFamily="65" charset="-122"/>
              </a:rPr>
              <a:t>大一统的思想;以京剧的特点来说明中华民族是一个崇尚智慧的民族,常以小胜大,以弱胜强。</a:t>
            </a:r>
            <a:r>
              <a:rPr sz="1500" dirty="0"/>
              <a:t/>
            </a:r>
            <a:br>
              <a:rPr sz="1500" dirty="0"/>
            </a:br>
            <a:r>
              <a:rPr lang="zh-CN" altLang="en-US" sz="1500" kern="0" dirty="0" smtClean="0">
                <a:solidFill>
                  <a:srgbClr val="000000"/>
                </a:solidFill>
                <a:latin typeface="Times New Roman" pitchFamily="65" charset="-122"/>
                <a:ea typeface="宋体" pitchFamily="65" charset="-122"/>
              </a:rPr>
              <a:t>这些推理源自现实,所以并不给人突兀之感,反而彰显了考生的智慧。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[例文2]</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何处望神州</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世界版图上屹立着一只英姿焕发的雄鸡,它昂首挺胸,一声长啼划破漫漫五千年时空。朋友,无</a:t>
            </a:r>
            <a:r>
              <a:rPr sz="1500" dirty="0"/>
              <a:t/>
            </a:r>
            <a:br>
              <a:rPr sz="1500" dirty="0"/>
            </a:br>
            <a:r>
              <a:rPr lang="zh-CN" altLang="en-US" sz="1500" kern="0" dirty="0" smtClean="0">
                <a:solidFill>
                  <a:srgbClr val="000000"/>
                </a:solidFill>
                <a:latin typeface="Times New Roman" pitchFamily="65" charset="-122"/>
                <a:ea typeface="宋体" pitchFamily="65" charset="-122"/>
              </a:rPr>
              <a:t>论你来自哪里,走进中国,定会感受到人与自然的和谐,尽享与众不同的中国风。</a:t>
            </a:r>
            <a:endParaRPr lang="zh-CN" altLang="en-US" sz="1500" dirty="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神州大地,山清水秀,和谐融洽,定会给你不一样的惊喜。行走在中国大地上,且行且看,且停且感。</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何处望神州?美丽乡村正张开双臂欢迎你!中国的农村一改以往落后贫穷的面貌,焕然一新。</a:t>
            </a:r>
            <a:r>
              <a:rPr dirty="0"/>
              <a:t/>
            </a:r>
            <a:br>
              <a:rPr dirty="0"/>
            </a:br>
            <a:r>
              <a:rPr lang="zh-CN" altLang="en-US" sz="1530" kern="0" dirty="0" smtClean="0">
                <a:solidFill>
                  <a:srgbClr val="000000"/>
                </a:solidFill>
                <a:latin typeface="Times New Roman" pitchFamily="65" charset="-122"/>
                <a:ea typeface="宋体" pitchFamily="65" charset="-122"/>
              </a:rPr>
              <a:t>青青的山,玲珑俊秀,仍是云蒸霞蔚里一副犹抱琵琶半遮面的羞涩,只是山脚下多了几条宽阔的</a:t>
            </a:r>
            <a:r>
              <a:rPr dirty="0"/>
              <a:t/>
            </a:r>
            <a:br>
              <a:rPr dirty="0"/>
            </a:br>
            <a:r>
              <a:rPr lang="zh-CN" altLang="en-US" sz="1530" kern="0" dirty="0" smtClean="0">
                <a:solidFill>
                  <a:srgbClr val="000000"/>
                </a:solidFill>
                <a:latin typeface="Times New Roman" pitchFamily="65" charset="-122"/>
                <a:ea typeface="宋体" pitchFamily="65" charset="-122"/>
              </a:rPr>
              <a:t>公路,多了些奔流不息的车辆;整齐的田地,一片葱茏,悠闲与恬淡中透出一种安静悠远,只是田</a:t>
            </a:r>
            <a:r>
              <a:rPr dirty="0"/>
              <a:t/>
            </a:r>
            <a:br>
              <a:rPr dirty="0"/>
            </a:br>
            <a:r>
              <a:rPr lang="zh-CN" altLang="en-US" sz="1530" kern="0" dirty="0" smtClean="0">
                <a:solidFill>
                  <a:srgbClr val="000000"/>
                </a:solidFill>
                <a:latin typeface="Times New Roman" pitchFamily="65" charset="-122"/>
                <a:ea typeface="宋体" pitchFamily="65" charset="-122"/>
              </a:rPr>
              <a:t>野旁多了处叫“农家乐”的饭庄,饭庄里多了一些休闲度假的城里人。淳朴的村民仍然在地</a:t>
            </a:r>
            <a:r>
              <a:rPr dirty="0"/>
              <a:t/>
            </a:r>
            <a:br>
              <a:rPr dirty="0"/>
            </a:br>
            <a:r>
              <a:rPr lang="zh-CN" altLang="en-US" sz="1530" kern="0" dirty="0" smtClean="0">
                <a:solidFill>
                  <a:srgbClr val="000000"/>
                </a:solidFill>
                <a:latin typeface="Times New Roman" pitchFamily="65" charset="-122"/>
                <a:ea typeface="宋体" pitchFamily="65" charset="-122"/>
              </a:rPr>
              <a:t>里辛勤劳作,只是黝黑的面庞上多了几分笑容与满足。身后矮小简陋的土坯房不见了,取而代</a:t>
            </a:r>
            <a:r>
              <a:rPr dirty="0"/>
              <a:t/>
            </a:r>
            <a:br>
              <a:rPr dirty="0"/>
            </a:br>
            <a:r>
              <a:rPr lang="zh-CN" altLang="en-US" sz="1530" kern="0" dirty="0" smtClean="0">
                <a:solidFill>
                  <a:srgbClr val="000000"/>
                </a:solidFill>
                <a:latin typeface="Times New Roman" pitchFamily="65" charset="-122"/>
                <a:ea typeface="宋体" pitchFamily="65" charset="-122"/>
              </a:rPr>
              <a:t>之的是高大宽敞的楼房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中国的乡村,保留了泥土的芳香,留存了遍野的绿意,还渗入了科技</a:t>
            </a:r>
            <a:r>
              <a:rPr dirty="0"/>
              <a:t/>
            </a:r>
            <a:br>
              <a:rPr dirty="0"/>
            </a:br>
            <a:r>
              <a:rPr lang="zh-CN" altLang="en-US" sz="1530" kern="0" dirty="0" smtClean="0">
                <a:solidFill>
                  <a:srgbClr val="000000"/>
                </a:solidFill>
                <a:latin typeface="Times New Roman" pitchFamily="65" charset="-122"/>
                <a:ea typeface="宋体" pitchFamily="65" charset="-122"/>
              </a:rPr>
              <a:t>和现代化的调味剂,置身其中,既能享受到原生态的古朴,又能体验到现代化的便捷。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何处望神州?呆萌的熊猫宝宝在等你。素有“活化石”之称的大熊猫早已不再为生存而烦恼,</a:t>
            </a:r>
            <a:r>
              <a:rPr dirty="0"/>
              <a:t/>
            </a:r>
            <a:br>
              <a:rPr dirty="0"/>
            </a:br>
            <a:r>
              <a:rPr lang="zh-CN" altLang="en-US" sz="1530" kern="0" dirty="0" smtClean="0">
                <a:solidFill>
                  <a:srgbClr val="000000"/>
                </a:solidFill>
                <a:latin typeface="Times New Roman" pitchFamily="65" charset="-122"/>
                <a:ea typeface="宋体" pitchFamily="65" charset="-122"/>
              </a:rPr>
              <a:t>不再日夜担心命运悲剧的降临。作为国家一级保护动物,中国的国宝,它们甚至还不止一次远</a:t>
            </a:r>
            <a:r>
              <a:rPr dirty="0"/>
              <a:t/>
            </a:r>
            <a:br>
              <a:rPr dirty="0"/>
            </a:br>
            <a:r>
              <a:rPr lang="zh-CN" altLang="en-US" sz="1530" kern="0" dirty="0" smtClean="0">
                <a:solidFill>
                  <a:srgbClr val="000000"/>
                </a:solidFill>
                <a:latin typeface="Times New Roman" pitchFamily="65" charset="-122"/>
                <a:ea typeface="宋体" pitchFamily="65" charset="-122"/>
              </a:rPr>
              <a:t>渡重洋,旅日旅美,充当友好亲善的使者。不知来自异国他乡的你,是否亲眼见过大熊猫?看,它</a:t>
            </a:r>
            <a:r>
              <a:rPr dirty="0"/>
              <a:t/>
            </a:r>
            <a:br>
              <a:rPr dirty="0"/>
            </a:br>
            <a:r>
              <a:rPr lang="zh-CN" altLang="en-US" sz="1530" kern="0" dirty="0" smtClean="0">
                <a:solidFill>
                  <a:srgbClr val="000000"/>
                </a:solidFill>
                <a:latin typeface="Times New Roman" pitchFamily="65" charset="-122"/>
                <a:ea typeface="宋体" pitchFamily="65" charset="-122"/>
              </a:rPr>
              <a:t>正憨态可掬地游玩于竹林中,旁若无人地吃着嫩竹。它尽显人与自然的和谐共处,展现中国与</a:t>
            </a:r>
            <a:r>
              <a:rPr dirty="0"/>
              <a:t/>
            </a:r>
            <a:br>
              <a:rPr dirty="0"/>
            </a:br>
            <a:r>
              <a:rPr lang="zh-CN" altLang="en-US" sz="1530" kern="0" dirty="0" smtClean="0">
                <a:solidFill>
                  <a:srgbClr val="000000"/>
                </a:solidFill>
                <a:latin typeface="Times New Roman" pitchFamily="65" charset="-122"/>
                <a:ea typeface="宋体" pitchFamily="65" charset="-122"/>
              </a:rPr>
              <a:t>世界的真诚相交。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何处望神州?来投放“共享单车”的城市瞧瞧吧。面对“全球变暖”“臭氧层空洞”等世界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难题,中国也正从自身做起,积极改变。投放“共享单车”就是措施之一。骑一辆快捷方便的</a:t>
            </a:r>
            <a:r>
              <a:rPr sz="1500" dirty="0"/>
              <a:t/>
            </a:r>
            <a:br>
              <a:rPr sz="1500" dirty="0"/>
            </a:br>
            <a:r>
              <a:rPr lang="zh-CN" altLang="en-US" sz="1500" kern="0" dirty="0" smtClean="0">
                <a:solidFill>
                  <a:srgbClr val="000000"/>
                </a:solidFill>
                <a:latin typeface="Times New Roman" pitchFamily="65" charset="-122"/>
                <a:ea typeface="宋体" pitchFamily="65" charset="-122"/>
              </a:rPr>
              <a:t>自行车,尽览城市风光,无尾气污染,环保又节俭,可谓一举多得。单车共享,资源共享,亲近共享,</a:t>
            </a:r>
            <a:r>
              <a:rPr sz="1500" dirty="0"/>
              <a:t/>
            </a:r>
            <a:br>
              <a:rPr sz="1500" dirty="0"/>
            </a:br>
            <a:r>
              <a:rPr lang="zh-CN" altLang="en-US" sz="1500" kern="0" dirty="0" smtClean="0">
                <a:solidFill>
                  <a:srgbClr val="000000"/>
                </a:solidFill>
                <a:latin typeface="Times New Roman" pitchFamily="65" charset="-122"/>
                <a:ea typeface="宋体" pitchFamily="65" charset="-122"/>
              </a:rPr>
              <a:t>让人们的生活不再隔着厚厚的有色玻璃,让分享的理念在人们心中扎根。人们越来越关注自</a:t>
            </a:r>
            <a:r>
              <a:rPr sz="1500" dirty="0"/>
              <a:t/>
            </a:r>
            <a:br>
              <a:rPr sz="1500" dirty="0"/>
            </a:br>
            <a:r>
              <a:rPr lang="zh-CN" altLang="en-US" sz="1500" kern="0" dirty="0" smtClean="0">
                <a:solidFill>
                  <a:srgbClr val="000000"/>
                </a:solidFill>
                <a:latin typeface="Times New Roman" pitchFamily="65" charset="-122"/>
                <a:ea typeface="宋体" pitchFamily="65" charset="-122"/>
              </a:rPr>
              <a:t>然的发展与平衡,自觉减少碳排放,还城市一个蔚蓝的天空;人们也越来越关注彼此之间的友善</a:t>
            </a:r>
            <a:r>
              <a:rPr sz="1500" dirty="0"/>
              <a:t/>
            </a:r>
            <a:br>
              <a:rPr sz="1500" dirty="0"/>
            </a:br>
            <a:r>
              <a:rPr lang="zh-CN" altLang="en-US" sz="1500" kern="0" dirty="0" smtClean="0">
                <a:solidFill>
                  <a:srgbClr val="000000"/>
                </a:solidFill>
                <a:latin typeface="Times New Roman" pitchFamily="65" charset="-122"/>
                <a:ea typeface="宋体" pitchFamily="65" charset="-122"/>
              </a:rPr>
              <a:t>亲近,主动交流,还人间一片祥和友善。一个拥有碧海蓝天,并且友善亲近的中国,向世界展现</a:t>
            </a:r>
            <a:r>
              <a:rPr sz="1500" dirty="0"/>
              <a:t/>
            </a:r>
            <a:br>
              <a:rPr sz="1500" dirty="0"/>
            </a:br>
            <a:r>
              <a:rPr lang="zh-CN" altLang="en-US" sz="1500" kern="0" dirty="0" smtClean="0">
                <a:solidFill>
                  <a:srgbClr val="000000"/>
                </a:solidFill>
                <a:latin typeface="Times New Roman" pitchFamily="65" charset="-122"/>
                <a:ea typeface="宋体" pitchFamily="65" charset="-122"/>
              </a:rPr>
              <a:t>一种大度宽容的姿态。</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不失潮流,不失现代,发展高新技术的同时又着眼于营造人与自然、人与人的和谐,放眼全球,</a:t>
            </a:r>
            <a:r>
              <a:rPr sz="1500" dirty="0"/>
              <a:t/>
            </a:r>
            <a:br>
              <a:rPr sz="1500" dirty="0"/>
            </a:br>
            <a:r>
              <a:rPr lang="zh-CN" altLang="en-US" sz="1500" kern="0" dirty="0" smtClean="0">
                <a:solidFill>
                  <a:srgbClr val="000000"/>
                </a:solidFill>
                <a:latin typeface="Times New Roman" pitchFamily="65" charset="-122"/>
                <a:ea typeface="宋体" pitchFamily="65" charset="-122"/>
              </a:rPr>
              <a:t>展现大国风范。这就是新一代的中国风,用博大宽容的怀抱,迎接四方来客!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何处望神州?满眼和谐在中国!朋友,和谐的中国欢迎你!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本文具有以下两个亮点: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(1)构思新颖。文章以“何处望神州”为题,行文时,紧紧扣住题目中的关键词“望”,以美丽</a:t>
            </a:r>
            <a:r>
              <a:rPr sz="1500" dirty="0"/>
              <a:t/>
            </a:r>
            <a:br>
              <a:rPr sz="1500" dirty="0"/>
            </a:br>
            <a:r>
              <a:rPr lang="zh-CN" altLang="en-US" sz="1500" kern="0" dirty="0" smtClean="0">
                <a:solidFill>
                  <a:srgbClr val="000000"/>
                </a:solidFill>
                <a:latin typeface="Times New Roman" pitchFamily="65" charset="-122"/>
                <a:ea typeface="宋体" pitchFamily="65" charset="-122"/>
              </a:rPr>
              <a:t>乡村、大熊猫、共享单车作为“望”的对象,从而展示了中国农村发展、中国在人与自然和</a:t>
            </a:r>
            <a:r>
              <a:rPr sz="1500" dirty="0"/>
              <a:t/>
            </a:r>
            <a:br>
              <a:rPr sz="1500" dirty="0"/>
            </a:br>
            <a:r>
              <a:rPr lang="zh-CN" altLang="en-US" sz="1500" kern="0" dirty="0" smtClean="0">
                <a:solidFill>
                  <a:srgbClr val="000000"/>
                </a:solidFill>
                <a:latin typeface="Times New Roman" pitchFamily="65" charset="-122"/>
                <a:ea typeface="宋体" pitchFamily="65" charset="-122"/>
              </a:rPr>
              <a:t>谐相处以及中国城市发展等方面所取得的成就。这样就以点带面,让外国朋友读懂了中国。</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(2)富有文采。全文用语准确、简练、生动,尤其是一些动词与形容词的使用,增强了语句的表</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现力</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另外还注意到了长句与短句的交错、整句与散句的结合</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这些都彰显了考生深厚的语文</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功底和高超的语言驾驭能力。</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8.(2017课标全国Ⅱ,22)阅读下面的材料,根据要求写作。(60分)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①天行健,君子以自强不息。(《周易》)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②露从今夜白,月是故乡明。(杜甫)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③何须浅碧深红色,自是花中第一流。(李清照)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④受光于庭户见一堂,受光于天下照四方。(魏源)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⑤必须敢于正视,这才可望敢想,敢说,敢作,敢当。(鲁迅)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⑥数风流人物,还看今朝。(毛泽东)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中国文化博大精深,无数名句化育后世。读了上面六句,你有怎样的感触与思考?请以其中两</a:t>
            </a:r>
            <a:r>
              <a:rPr dirty="0"/>
              <a:t/>
            </a:r>
            <a:br>
              <a:rPr dirty="0"/>
            </a:br>
            <a:r>
              <a:rPr lang="zh-CN" altLang="en-US" sz="1530" kern="0" dirty="0" smtClean="0">
                <a:solidFill>
                  <a:srgbClr val="000000"/>
                </a:solidFill>
                <a:latin typeface="Times New Roman" pitchFamily="65" charset="-122"/>
                <a:ea typeface="宋体" pitchFamily="65" charset="-122"/>
              </a:rPr>
              <a:t>三句为基础确定立意,并合理引用,写一篇文章。要求自选角度,明确文体,自拟标题;不要套作,</a:t>
            </a:r>
            <a:r>
              <a:rPr dirty="0"/>
              <a:t/>
            </a:r>
            <a:br>
              <a:rPr dirty="0"/>
            </a:br>
            <a:r>
              <a:rPr lang="zh-CN" altLang="en-US" sz="1530" kern="0" dirty="0" smtClean="0">
                <a:solidFill>
                  <a:srgbClr val="000000"/>
                </a:solidFill>
                <a:latin typeface="Times New Roman" pitchFamily="65" charset="-122"/>
                <a:ea typeface="宋体" pitchFamily="65" charset="-122"/>
              </a:rPr>
              <a:t>不得抄袭;不少于800字。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这道作文题的材料为六个名句,要求选择其中的两三句自行立意。首先,需要理</a:t>
            </a:r>
            <a:r>
              <a:rPr dirty="0"/>
              <a:t/>
            </a:r>
            <a:br>
              <a:rPr dirty="0"/>
            </a:br>
            <a:r>
              <a:rPr lang="zh-CN" altLang="en-US" sz="1530" kern="0" dirty="0" smtClean="0">
                <a:solidFill>
                  <a:srgbClr val="000000"/>
                </a:solidFill>
                <a:latin typeface="Times New Roman" pitchFamily="65" charset="-122"/>
                <a:ea typeface="宋体" pitchFamily="65" charset="-122"/>
              </a:rPr>
              <a:t>解材料的意思。就这道作文题本身来讲,材料与生活紧密相连,理解这六个名句意思的难度比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隐着墨香。看镌刻成文的史书伴着帝王的遗物出土,新鲜泥土气息中发掘出炎黄子孙的“精</a:t>
            </a:r>
            <a:r>
              <a:rPr dirty="0"/>
              <a:t/>
            </a:r>
            <a:br>
              <a:rPr dirty="0"/>
            </a:br>
            <a:r>
              <a:rPr lang="zh-CN" altLang="en-US" sz="1530" kern="0" dirty="0" smtClean="0">
                <a:solidFill>
                  <a:srgbClr val="000000"/>
                </a:solidFill>
                <a:latin typeface="Times New Roman" pitchFamily="65" charset="-122"/>
                <a:ea typeface="宋体" pitchFamily="65" charset="-122"/>
              </a:rPr>
              <a:t>气神”。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诚然,它的语言,并不被多数人读懂,这恰也是上下五千年中华文化的博大精深,它用自己独特</a:t>
            </a:r>
            <a:r>
              <a:rPr dirty="0"/>
              <a:t/>
            </a:r>
            <a:br>
              <a:rPr dirty="0"/>
            </a:br>
            <a:r>
              <a:rPr lang="zh-CN" altLang="en-US" sz="1530" kern="0" dirty="0" smtClean="0">
                <a:solidFill>
                  <a:srgbClr val="000000"/>
                </a:solidFill>
                <a:latin typeface="Times New Roman" pitchFamily="65" charset="-122"/>
                <a:ea typeface="宋体" pitchFamily="65" charset="-122"/>
              </a:rPr>
              <a:t>的语言感染后人,那动人气魄的规模,浩大的工程,也许是它雄浑的腔调。中国历史文化遗产被</a:t>
            </a:r>
            <a:r>
              <a:rPr dirty="0"/>
              <a:t/>
            </a:r>
            <a:br>
              <a:rPr dirty="0"/>
            </a:br>
            <a:r>
              <a:rPr lang="zh-CN" altLang="en-US" sz="1530" kern="0" dirty="0" smtClean="0">
                <a:solidFill>
                  <a:srgbClr val="000000"/>
                </a:solidFill>
                <a:latin typeface="Times New Roman" pitchFamily="65" charset="-122"/>
                <a:ea typeface="宋体" pitchFamily="65" charset="-122"/>
              </a:rPr>
              <a:t>联合国收录很多,它们让中国人挺直脊梁,让古老的民族屹立东方!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薄雾轻扬,朦胧中,我仿佛看到哭泣的北京城墙,看到风雨飘摇中的伟大民族,看到墨香四溢的</a:t>
            </a:r>
            <a:r>
              <a:rPr dirty="0"/>
              <a:t/>
            </a:r>
            <a:br>
              <a:rPr dirty="0"/>
            </a:br>
            <a:r>
              <a:rPr lang="zh-CN" altLang="en-US" sz="1530" kern="0" dirty="0" smtClean="0">
                <a:solidFill>
                  <a:srgbClr val="000000"/>
                </a:solidFill>
                <a:latin typeface="Times New Roman" pitchFamily="65" charset="-122"/>
                <a:ea typeface="宋体" pitchFamily="65" charset="-122"/>
              </a:rPr>
              <a:t>大雁塔</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印度居民手掌合十,虔诚地默念:“教堂是通向神的,很重要。”而我在这儿,带着炎黄子孙自</a:t>
            </a:r>
            <a:r>
              <a:rPr dirty="0"/>
              <a:t/>
            </a:r>
            <a:br>
              <a:rPr dirty="0"/>
            </a:br>
            <a:r>
              <a:rPr lang="zh-CN" altLang="en-US" sz="1530" kern="0" dirty="0" smtClean="0">
                <a:solidFill>
                  <a:srgbClr val="000000"/>
                </a:solidFill>
                <a:latin typeface="Times New Roman" pitchFamily="65" charset="-122"/>
                <a:ea typeface="宋体" pitchFamily="65" charset="-122"/>
              </a:rPr>
              <a:t>信的文化底气,浅笑:“古迹的语言是通向历史文化的,也很重要。”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文章由圆明园“守着残垣”的特殊语言引入,揭示这种特殊语言对于传承中华文化</a:t>
            </a:r>
            <a:r>
              <a:rPr dirty="0"/>
              <a:t/>
            </a:r>
            <a:br>
              <a:rPr dirty="0"/>
            </a:br>
            <a:r>
              <a:rPr lang="zh-CN" altLang="en-US" sz="1530" kern="0" dirty="0" smtClean="0">
                <a:solidFill>
                  <a:srgbClr val="000000"/>
                </a:solidFill>
                <a:latin typeface="Times New Roman" pitchFamily="65" charset="-122"/>
                <a:ea typeface="宋体" pitchFamily="65" charset="-122"/>
              </a:rPr>
              <a:t>的意义。作者选择一个小而具体的切入点,以小见大,层层深入揭示语言内涵。选材切合题意,</a:t>
            </a:r>
            <a:r>
              <a:rPr dirty="0"/>
              <a:t/>
            </a:r>
            <a:br>
              <a:rPr dirty="0"/>
            </a:br>
            <a:r>
              <a:rPr lang="zh-CN" altLang="en-US" sz="1530" kern="0" dirty="0" smtClean="0">
                <a:solidFill>
                  <a:srgbClr val="000000"/>
                </a:solidFill>
                <a:latin typeface="Times New Roman" pitchFamily="65" charset="-122"/>
                <a:ea typeface="宋体" pitchFamily="65" charset="-122"/>
              </a:rPr>
              <a:t>内涵丰富,运用恰当自然。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较小。如《周易》中的“君子以自强不息”,强调自我应力求进步,发愤图强。杜甫的“月是</a:t>
            </a:r>
            <a:r>
              <a:t/>
            </a:r>
            <a:br/>
            <a:r>
              <a:rPr lang="zh-CN" altLang="en-US" sz="1530" kern="0" dirty="0" smtClean="0">
                <a:solidFill>
                  <a:srgbClr val="000000"/>
                </a:solidFill>
                <a:latin typeface="Times New Roman" pitchFamily="65" charset="-122"/>
                <a:ea typeface="宋体" pitchFamily="65" charset="-122"/>
              </a:rPr>
              <a:t>故乡明”,深刻地表现了作者微妙的心理,突出了对故乡的感怀。李清照的“花中第一流”,透</a:t>
            </a:r>
            <a:r>
              <a:t/>
            </a:r>
            <a:br/>
            <a:r>
              <a:rPr lang="zh-CN" altLang="en-US" sz="1530" kern="0" dirty="0" smtClean="0">
                <a:solidFill>
                  <a:srgbClr val="000000"/>
                </a:solidFill>
                <a:latin typeface="Times New Roman" pitchFamily="65" charset="-122"/>
                <a:ea typeface="宋体" pitchFamily="65" charset="-122"/>
              </a:rPr>
              <a:t>露出强烈的自信。魏源的“见一堂”“照四方”,强调处事要有大局意识。鲁迅的“敢想,敢</a:t>
            </a:r>
            <a:r>
              <a:t/>
            </a:r>
            <a:br/>
            <a:r>
              <a:rPr lang="zh-CN" altLang="en-US" sz="1530" kern="0" dirty="0" smtClean="0">
                <a:solidFill>
                  <a:srgbClr val="000000"/>
                </a:solidFill>
                <a:latin typeface="Times New Roman" pitchFamily="65" charset="-122"/>
                <a:ea typeface="宋体" pitchFamily="65" charset="-122"/>
              </a:rPr>
              <a:t>说,敢作,敢当”,鼓励青年活出真我,活出个性。毛泽东的“数风流人物,还看今朝”表现了扭</a:t>
            </a:r>
            <a:r>
              <a:t/>
            </a:r>
            <a:br/>
            <a:r>
              <a:rPr lang="zh-CN" altLang="en-US" sz="1530" kern="0" dirty="0" smtClean="0">
                <a:solidFill>
                  <a:srgbClr val="000000"/>
                </a:solidFill>
                <a:latin typeface="Times New Roman" pitchFamily="65" charset="-122"/>
                <a:ea typeface="宋体" pitchFamily="65" charset="-122"/>
              </a:rPr>
              <a:t>转乾坤的气魄和自信。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综合这六句话的意思,选择意思相近的或有共同点的句子立意。立意角度如下: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(1)自信,自强,活出真实的、个性的自己。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(2)不断奋斗,积极追求进步,努力做一个对社会有用的人。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(3)思乡,爱家,不断充实自己,提升自己的能力,为家乡做贡献。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(4)做一个有思想的人,结合当今的社会热点,做到“敢想,敢说,敢作,敢当”。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当然也可以综合评价,综合立意。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无论碧红黄白　皆是花中第一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但丁说:“能够使我漂浮于人生的泥沼中而不致陷污的,是我的信心。”爱默生也说:“相信你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自己的思想,相信你内心深处所确认的东西。”人生纷杂,社会万象。为何不认清自我,自信人</a:t>
            </a:r>
            <a:r>
              <a:t/>
            </a:r>
            <a:br/>
            <a:r>
              <a:rPr lang="zh-CN" altLang="en-US" sz="1530" kern="0" dirty="0" smtClean="0">
                <a:solidFill>
                  <a:srgbClr val="000000"/>
                </a:solidFill>
                <a:latin typeface="Times New Roman" pitchFamily="65" charset="-122"/>
                <a:ea typeface="宋体" pitchFamily="65" charset="-122"/>
              </a:rPr>
              <a:t>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当李清照吟出“何须浅碧深红色,自是花中第一流”的句子时,我们钦佩的不仅仅是作者的灼</a:t>
            </a:r>
            <a:r>
              <a:t/>
            </a:r>
            <a:br/>
            <a:r>
              <a:rPr lang="zh-CN" altLang="en-US" sz="1530" kern="0" dirty="0" smtClean="0">
                <a:solidFill>
                  <a:srgbClr val="000000"/>
                </a:solidFill>
                <a:latin typeface="Times New Roman" pitchFamily="65" charset="-122"/>
                <a:ea typeface="宋体" pitchFamily="65" charset="-122"/>
              </a:rPr>
              <a:t>见,还能体会到一种睿智的自信。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自信是一种智慧。自信的人不是相信自己优于别人,而是相信自己是独特的存在。你绽放你</a:t>
            </a:r>
            <a:r>
              <a:t/>
            </a:r>
            <a:br/>
            <a:r>
              <a:rPr lang="zh-CN" altLang="en-US" sz="1530" kern="0" dirty="0" smtClean="0">
                <a:solidFill>
                  <a:srgbClr val="000000"/>
                </a:solidFill>
                <a:latin typeface="Times New Roman" pitchFamily="65" charset="-122"/>
                <a:ea typeface="宋体" pitchFamily="65" charset="-122"/>
              </a:rPr>
              <a:t>的浅碧深红,我呈现我的鹅黄素雅。山峰耸入云霄,自有其高峻;小草铺成草原,自有其柔顺。</a:t>
            </a:r>
            <a:r>
              <a:t/>
            </a:r>
            <a:br/>
            <a:r>
              <a:rPr lang="zh-CN" altLang="en-US" sz="1530" kern="0" dirty="0" smtClean="0">
                <a:solidFill>
                  <a:srgbClr val="000000"/>
                </a:solidFill>
                <a:latin typeface="Times New Roman" pitchFamily="65" charset="-122"/>
                <a:ea typeface="宋体" pitchFamily="65" charset="-122"/>
              </a:rPr>
              <a:t>在天空展翅高飞的,是雄鹰;在水底悠闲摆尾的,是鱼儿;在沙漠中走出苍凉风景的,是骆驼。虎</a:t>
            </a:r>
            <a:r>
              <a:t/>
            </a:r>
            <a:br/>
            <a:r>
              <a:rPr lang="zh-CN" altLang="en-US" sz="1530" kern="0" dirty="0" smtClean="0">
                <a:solidFill>
                  <a:srgbClr val="000000"/>
                </a:solidFill>
                <a:latin typeface="Times New Roman" pitchFamily="65" charset="-122"/>
                <a:ea typeface="宋体" pitchFamily="65" charset="-122"/>
              </a:rPr>
              <a:t>牢关刀光剑影,吕布有战三英之勇;西城上焚香操琴,孔明有退司马之智。树上没有完全相同的</a:t>
            </a:r>
            <a:r>
              <a:t/>
            </a:r>
            <a:br/>
            <a:r>
              <a:rPr lang="zh-CN" altLang="en-US" sz="1530" kern="0" dirty="0" smtClean="0">
                <a:solidFill>
                  <a:srgbClr val="000000"/>
                </a:solidFill>
                <a:latin typeface="Times New Roman" pitchFamily="65" charset="-122"/>
                <a:ea typeface="宋体" pitchFamily="65" charset="-122"/>
              </a:rPr>
              <a:t>两片叶子,世上没有完全相同的两个人。我就是我,古往今来独一无二的我。相信自己是独特</a:t>
            </a:r>
            <a:r>
              <a:t/>
            </a:r>
            <a:br/>
            <a:r>
              <a:rPr lang="zh-CN" altLang="en-US" sz="1530" kern="0" dirty="0" smtClean="0">
                <a:solidFill>
                  <a:srgbClr val="000000"/>
                </a:solidFill>
                <a:latin typeface="Times New Roman" pitchFamily="65" charset="-122"/>
                <a:ea typeface="宋体" pitchFamily="65" charset="-122"/>
              </a:rPr>
              <a:t>的存在,是自信,是智慧。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自信是一种勇气。自信的人不是相信自己优于别人,而是敢于正视自己的不足。正如鲁迅先</a:t>
            </a:r>
            <a:r>
              <a:t/>
            </a:r>
            <a:br/>
            <a:r>
              <a:rPr lang="zh-CN" altLang="en-US" sz="1530" kern="0" dirty="0" smtClean="0">
                <a:solidFill>
                  <a:srgbClr val="000000"/>
                </a:solidFill>
                <a:latin typeface="Times New Roman" pitchFamily="65" charset="-122"/>
                <a:ea typeface="宋体" pitchFamily="65" charset="-122"/>
              </a:rPr>
              <a:t>生所言:“必须敢于正视,这才可望敢想,敢说,敢作,敢当。”我是梅,但逊雪之洁白;我是雪,却</a:t>
            </a:r>
            <a:r>
              <a:t/>
            </a:r>
            <a:br/>
            <a:r>
              <a:rPr lang="zh-CN" altLang="en-US" sz="1530" kern="0" dirty="0" smtClean="0">
                <a:solidFill>
                  <a:srgbClr val="000000"/>
                </a:solidFill>
                <a:latin typeface="Times New Roman" pitchFamily="65" charset="-122"/>
                <a:ea typeface="宋体" pitchFamily="65" charset="-122"/>
              </a:rPr>
              <a:t>输梅之幽香。我是刘邦,但运筹帷幄之中,决胜千里之外,我不如张良;镇守国家,安抚百姓,不断</a:t>
            </a:r>
            <a:r>
              <a:t/>
            </a:r>
            <a:br/>
            <a:r>
              <a:rPr lang="zh-CN" altLang="en-US" sz="1530" kern="0" dirty="0" smtClean="0">
                <a:solidFill>
                  <a:srgbClr val="000000"/>
                </a:solidFill>
                <a:latin typeface="Times New Roman" pitchFamily="65" charset="-122"/>
                <a:ea typeface="宋体" pitchFamily="65" charset="-122"/>
              </a:rPr>
              <a:t>供给军粮,我不如萧何;率百万之众,战必胜,攻必取,我不如韩信。真的猛士,敢于直面惨淡的人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生,敢于袒露自己的不足,承认自己有所不能,这是自信,是勇气。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自信是一种豪气。自信的人不是相信自己优于别人,而是相信自己能在时代中成为优秀的自</a:t>
            </a:r>
            <a:r>
              <a:rPr dirty="0"/>
              <a:t/>
            </a:r>
            <a:br>
              <a:rPr dirty="0"/>
            </a:br>
            <a:r>
              <a:rPr lang="zh-CN" altLang="en-US" sz="1530" kern="0" dirty="0" smtClean="0">
                <a:solidFill>
                  <a:srgbClr val="000000"/>
                </a:solidFill>
                <a:latin typeface="Times New Roman" pitchFamily="65" charset="-122"/>
                <a:ea typeface="宋体" pitchFamily="65" charset="-122"/>
              </a:rPr>
              <a:t>己。写出“天生我材必有用,千金散尽还复来”的李白把豪气融入诗篇,赢得万古诗仙的美</a:t>
            </a:r>
            <a:r>
              <a:rPr dirty="0"/>
              <a:t/>
            </a:r>
            <a:br>
              <a:rPr dirty="0"/>
            </a:br>
            <a:r>
              <a:rPr lang="zh-CN" altLang="en-US" sz="1530" kern="0" dirty="0" smtClean="0">
                <a:solidFill>
                  <a:srgbClr val="000000"/>
                </a:solidFill>
                <a:latin typeface="Times New Roman" pitchFamily="65" charset="-122"/>
                <a:ea typeface="宋体" pitchFamily="65" charset="-122"/>
              </a:rPr>
              <a:t>誉。写出“自信人生二百年,会当水击三千里”的毛泽东中流击水,满怀信心,无限豪迈,成为</a:t>
            </a:r>
            <a:r>
              <a:rPr dirty="0"/>
              <a:t/>
            </a:r>
            <a:br>
              <a:rPr dirty="0"/>
            </a:br>
            <a:r>
              <a:rPr lang="zh-CN" altLang="en-US" sz="1530" kern="0" dirty="0" smtClean="0">
                <a:solidFill>
                  <a:srgbClr val="000000"/>
                </a:solidFill>
                <a:latin typeface="Times New Roman" pitchFamily="65" charset="-122"/>
                <a:ea typeface="宋体" pitchFamily="65" charset="-122"/>
              </a:rPr>
              <a:t>中国救星,旷世伟人。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“数风流人物,还看今朝。”如今,国人越来越豪气,中华民族越来越自信。2016年奥运会,决</a:t>
            </a:r>
            <a:r>
              <a:rPr dirty="0"/>
              <a:t/>
            </a:r>
            <a:br>
              <a:rPr dirty="0"/>
            </a:br>
            <a:r>
              <a:rPr lang="zh-CN" altLang="en-US" sz="1530" kern="0" dirty="0" smtClean="0">
                <a:solidFill>
                  <a:srgbClr val="000000"/>
                </a:solidFill>
                <a:latin typeface="Times New Roman" pitchFamily="65" charset="-122"/>
                <a:ea typeface="宋体" pitchFamily="65" charset="-122"/>
              </a:rPr>
              <a:t>战塞尔维亚,直面小组赛时曾经击败我们的对手,女排在丢掉首局的情况下,从容应对,豪气冲</a:t>
            </a:r>
            <a:r>
              <a:rPr dirty="0"/>
              <a:t/>
            </a:r>
            <a:br>
              <a:rPr dirty="0"/>
            </a:br>
            <a:r>
              <a:rPr lang="zh-CN" altLang="en-US" sz="1530" kern="0" dirty="0" smtClean="0">
                <a:solidFill>
                  <a:srgbClr val="000000"/>
                </a:solidFill>
                <a:latin typeface="Times New Roman" pitchFamily="65" charset="-122"/>
                <a:ea typeface="宋体" pitchFamily="65" charset="-122"/>
              </a:rPr>
              <a:t>天,最终拿下比赛,逆转夺金。南海危机,云谲波诡。我国领导人“不管风吹浪打,胜似闲庭信</a:t>
            </a:r>
            <a:r>
              <a:rPr dirty="0"/>
              <a:t/>
            </a:r>
            <a:br>
              <a:rPr dirty="0"/>
            </a:br>
            <a:r>
              <a:rPr lang="zh-CN" altLang="en-US" sz="1530" kern="0" dirty="0" smtClean="0">
                <a:solidFill>
                  <a:srgbClr val="000000"/>
                </a:solidFill>
                <a:latin typeface="Times New Roman" pitchFamily="65" charset="-122"/>
                <a:ea typeface="宋体" pitchFamily="65" charset="-122"/>
              </a:rPr>
              <a:t>步”“谈笑间,樯橹灰飞烟灭”。习近平总书记说道:“要说哪个政党、哪个国家、哪个民族</a:t>
            </a:r>
            <a:r>
              <a:rPr dirty="0"/>
              <a:t/>
            </a:r>
            <a:br>
              <a:rPr dirty="0"/>
            </a:br>
            <a:r>
              <a:rPr lang="zh-CN" altLang="en-US" sz="1530" kern="0" dirty="0" smtClean="0">
                <a:solidFill>
                  <a:srgbClr val="000000"/>
                </a:solidFill>
                <a:latin typeface="Times New Roman" pitchFamily="65" charset="-122"/>
                <a:ea typeface="宋体" pitchFamily="65" charset="-122"/>
              </a:rPr>
              <a:t>能够自信的话,那中国共产党、中华人民共和国、中华民族是最有理由自信的。”豪气冲天,</a:t>
            </a:r>
            <a:r>
              <a:rPr dirty="0"/>
              <a:t/>
            </a:r>
            <a:br>
              <a:rPr dirty="0"/>
            </a:br>
            <a:r>
              <a:rPr lang="zh-CN" altLang="en-US" sz="1530" kern="0" dirty="0" smtClean="0">
                <a:solidFill>
                  <a:srgbClr val="000000"/>
                </a:solidFill>
                <a:latin typeface="Times New Roman" pitchFamily="65" charset="-122"/>
                <a:ea typeface="宋体" pitchFamily="65" charset="-122"/>
              </a:rPr>
              <a:t>令人点赞。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花开浅碧深红,自有一番美丽。花开鹅黄素雅,也是一番风景。今夜,我愿如“只恐夜深花睡</a:t>
            </a:r>
            <a:r>
              <a:rPr dirty="0"/>
              <a:t/>
            </a:r>
            <a:br>
              <a:rPr dirty="0"/>
            </a:br>
            <a:r>
              <a:rPr lang="zh-CN" altLang="en-US" sz="1530" kern="0" dirty="0" smtClean="0">
                <a:solidFill>
                  <a:srgbClr val="000000"/>
                </a:solidFill>
                <a:latin typeface="Times New Roman" pitchFamily="65" charset="-122"/>
                <a:ea typeface="宋体" pitchFamily="65" charset="-122"/>
              </a:rPr>
              <a:t>去”般痴情的苏轼,点亮蜡烛,去陪一陪庭院中月光下那株海棠。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本文主要优点有三。第一,标题自然新颖,整齐醒目。化用材料中的句子,用相对整齐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的句子做标题,体现了立意,既自然又新颖。第二,结构严谨,层次清晰。文章开头由名言引入,</a:t>
            </a:r>
            <a:r>
              <a:t/>
            </a:r>
            <a:br/>
            <a:r>
              <a:rPr lang="zh-CN" altLang="en-US" sz="1530" kern="0" dirty="0" smtClean="0">
                <a:solidFill>
                  <a:srgbClr val="000000"/>
                </a:solidFill>
                <a:latin typeface="Times New Roman" pitchFamily="65" charset="-122"/>
                <a:ea typeface="宋体" pitchFamily="65" charset="-122"/>
              </a:rPr>
              <a:t>然后紧扣材料中李清照的句子过渡到主体部分。主体部分由三个骨干句领起的段落组成,且</a:t>
            </a:r>
            <a:r>
              <a:t/>
            </a:r>
            <a:br/>
            <a:r>
              <a:rPr lang="zh-CN" altLang="en-US" sz="1530" kern="0" dirty="0" smtClean="0">
                <a:solidFill>
                  <a:srgbClr val="000000"/>
                </a:solidFill>
                <a:latin typeface="Times New Roman" pitchFamily="65" charset="-122"/>
                <a:ea typeface="宋体" pitchFamily="65" charset="-122"/>
              </a:rPr>
              <a:t>内容上由“小我”到“大我”,有深度和高度。最后化用苏轼的诗句结尾,既与前文李清照的</a:t>
            </a:r>
            <a:r>
              <a:t/>
            </a:r>
            <a:br/>
            <a:r>
              <a:rPr lang="zh-CN" altLang="en-US" sz="1530" kern="0" dirty="0" smtClean="0">
                <a:solidFill>
                  <a:srgbClr val="000000"/>
                </a:solidFill>
                <a:latin typeface="Times New Roman" pitchFamily="65" charset="-122"/>
                <a:ea typeface="宋体" pitchFamily="65" charset="-122"/>
              </a:rPr>
              <a:t>句子相映成趣,又让文章富有诗意,余味悠长。第三,引用、化用合理,句式灵活。作者积累丰</a:t>
            </a:r>
            <a:r>
              <a:t/>
            </a:r>
            <a:br/>
            <a:r>
              <a:rPr lang="zh-CN" altLang="en-US" sz="1530" kern="0" dirty="0" smtClean="0">
                <a:solidFill>
                  <a:srgbClr val="000000"/>
                </a:solidFill>
                <a:latin typeface="Times New Roman" pitchFamily="65" charset="-122"/>
                <a:ea typeface="宋体" pitchFamily="65" charset="-122"/>
              </a:rPr>
              <a:t>厚,名言妙语,信手拈来,化用引用,自然贴切。句式骈散结合,灵活多变。这显示了作者良好的</a:t>
            </a:r>
            <a:r>
              <a:t/>
            </a:r>
            <a:br/>
            <a:r>
              <a:rPr lang="zh-CN" altLang="en-US" sz="1530" kern="0" dirty="0" smtClean="0">
                <a:solidFill>
                  <a:srgbClr val="000000"/>
                </a:solidFill>
                <a:latin typeface="Times New Roman" pitchFamily="65" charset="-122"/>
                <a:ea typeface="宋体" pitchFamily="65" charset="-122"/>
              </a:rPr>
              <a:t>文学素养和娴熟的驾驭语言的能力。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奋斗不止　自强不息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“天行健,君子以自强不息”意为君子应靠自身的努力,来强大自己,在天地间找到属于自己的</a:t>
            </a:r>
            <a:r>
              <a:t/>
            </a:r>
            <a:br/>
            <a:r>
              <a:rPr lang="zh-CN" altLang="en-US" sz="1530" kern="0" dirty="0" smtClean="0">
                <a:solidFill>
                  <a:srgbClr val="000000"/>
                </a:solidFill>
                <a:latin typeface="Times New Roman" pitchFamily="65" charset="-122"/>
                <a:ea typeface="宋体" pitchFamily="65" charset="-122"/>
              </a:rPr>
              <a:t>一片区域。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自强的人生才有意义,自强的民族才有希望。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人生当自强。自强是立身之本。柳传志,联想集团董事长。其父柳谷书作为我国知识产权事</a:t>
            </a:r>
            <a:r>
              <a:t/>
            </a:r>
            <a:br/>
            <a:r>
              <a:rPr lang="zh-CN" altLang="en-US" sz="1530" kern="0" dirty="0" smtClean="0">
                <a:solidFill>
                  <a:srgbClr val="000000"/>
                </a:solidFill>
                <a:latin typeface="Times New Roman" pitchFamily="65" charset="-122"/>
                <a:ea typeface="宋体" pitchFamily="65" charset="-122"/>
              </a:rPr>
              <a:t>业的先驱,为柳传志提供了坚实的物质保障。但柳传志不依赖家庭,在40岁时创办联想集团,一</a:t>
            </a:r>
            <a:r>
              <a:t/>
            </a:r>
            <a:br/>
            <a:r>
              <a:rPr lang="zh-CN" altLang="en-US" sz="1530" kern="0" dirty="0" smtClean="0">
                <a:solidFill>
                  <a:srgbClr val="000000"/>
                </a:solidFill>
                <a:latin typeface="Times New Roman" pitchFamily="65" charset="-122"/>
                <a:ea typeface="宋体" pitchFamily="65" charset="-122"/>
              </a:rPr>
              <a:t>步步走上人生巅峰。王宝强,一个地地道道的农村孩子,没有背景,没有颜值,凭借多年的自强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拼搏,从不起眼的群众演员,成为今天的著名演员,他的人生很传奇,他的逆袭很励志。他们的</a:t>
            </a:r>
            <a:r>
              <a:t/>
            </a:r>
            <a:br/>
            <a:r>
              <a:rPr lang="zh-CN" altLang="en-US" sz="1530" kern="0" dirty="0" smtClean="0">
                <a:solidFill>
                  <a:srgbClr val="000000"/>
                </a:solidFill>
                <a:latin typeface="Times New Roman" pitchFamily="65" charset="-122"/>
                <a:ea typeface="宋体" pitchFamily="65" charset="-122"/>
              </a:rPr>
              <a:t>经历告诉我们,一个人无论处在什么样的平台,起点如何,都应自强拼搏,为自己的理想奋斗,让</a:t>
            </a:r>
            <a:r>
              <a:t/>
            </a:r>
            <a:br/>
            <a:r>
              <a:rPr lang="zh-CN" altLang="en-US" sz="1530" kern="0" dirty="0" smtClean="0">
                <a:solidFill>
                  <a:srgbClr val="000000"/>
                </a:solidFill>
                <a:latin typeface="Times New Roman" pitchFamily="65" charset="-122"/>
                <a:ea typeface="宋体" pitchFamily="65" charset="-122"/>
              </a:rPr>
              <a:t>自己的人生有意义。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人人当自强。国家兴亡,匹夫有责。顾炎武的呐喊警醒着每位国人。只有人人自强,国家才能</a:t>
            </a:r>
            <a:r>
              <a:t/>
            </a:r>
            <a:br/>
            <a:r>
              <a:rPr lang="zh-CN" altLang="en-US" sz="1530" kern="0" dirty="0" smtClean="0">
                <a:solidFill>
                  <a:srgbClr val="000000"/>
                </a:solidFill>
                <a:latin typeface="Times New Roman" pitchFamily="65" charset="-122"/>
                <a:ea typeface="宋体" pitchFamily="65" charset="-122"/>
              </a:rPr>
              <a:t>强大。百年前,梁启超更大声喊出“少年强则国强”的口号,将希望和责任置于少年肩头,激励</a:t>
            </a:r>
            <a:r>
              <a:t/>
            </a:r>
            <a:br/>
            <a:r>
              <a:rPr lang="zh-CN" altLang="en-US" sz="1530" kern="0" dirty="0" smtClean="0">
                <a:solidFill>
                  <a:srgbClr val="000000"/>
                </a:solidFill>
                <a:latin typeface="Times New Roman" pitchFamily="65" charset="-122"/>
                <a:ea typeface="宋体" pitchFamily="65" charset="-122"/>
              </a:rPr>
              <a:t>多少少年奉献自我,拯救屈辱下的中国。如今的我辈少年,恰逢“天行健”,更应担负起民族复</a:t>
            </a:r>
            <a:r>
              <a:t/>
            </a:r>
            <a:br/>
            <a:r>
              <a:rPr lang="zh-CN" altLang="en-US" sz="1530" kern="0" dirty="0" smtClean="0">
                <a:solidFill>
                  <a:srgbClr val="000000"/>
                </a:solidFill>
                <a:latin typeface="Times New Roman" pitchFamily="65" charset="-122"/>
                <a:ea typeface="宋体" pitchFamily="65" charset="-122"/>
              </a:rPr>
              <a:t>兴的重任,奋斗自强,共创未来。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国家当自强。如今,我中国在世界舞台上越来越显现出一种大国风范,有一种“数风流人物,还</a:t>
            </a:r>
            <a:r>
              <a:t/>
            </a:r>
            <a:br/>
            <a:r>
              <a:rPr lang="zh-CN" altLang="en-US" sz="1530" kern="0" dirty="0" smtClean="0">
                <a:solidFill>
                  <a:srgbClr val="000000"/>
                </a:solidFill>
                <a:latin typeface="Times New Roman" pitchFamily="65" charset="-122"/>
                <a:ea typeface="宋体" pitchFamily="65" charset="-122"/>
              </a:rPr>
              <a:t>看今朝”的自信。这种自信,从何而来?是国家实力。国家实力又从何而来?源于国家的自强</a:t>
            </a:r>
            <a:r>
              <a:t/>
            </a:r>
            <a:br/>
            <a:r>
              <a:rPr lang="zh-CN" altLang="en-US" sz="1530" kern="0" dirty="0" smtClean="0">
                <a:solidFill>
                  <a:srgbClr val="000000"/>
                </a:solidFill>
                <a:latin typeface="Times New Roman" pitchFamily="65" charset="-122"/>
                <a:ea typeface="宋体" pitchFamily="65" charset="-122"/>
              </a:rPr>
              <a:t>不息。抗战期间,中日两国的综合实力相差很大。日本已建立起完整的军事工业体系,装备堪</a:t>
            </a:r>
            <a:r>
              <a:t/>
            </a:r>
            <a:br/>
            <a:r>
              <a:rPr lang="zh-CN" altLang="en-US" sz="1530" kern="0" dirty="0" smtClean="0">
                <a:solidFill>
                  <a:srgbClr val="000000"/>
                </a:solidFill>
                <a:latin typeface="Times New Roman" pitchFamily="65" charset="-122"/>
                <a:ea typeface="宋体" pitchFamily="65" charset="-122"/>
              </a:rPr>
              <a:t>称世界一流。而中国工业基础十分薄弱。但正如《义勇军进行曲》中所唱的那样:把我们的</a:t>
            </a:r>
            <a:r>
              <a:t/>
            </a:r>
            <a:br/>
            <a:r>
              <a:rPr lang="zh-CN" altLang="en-US" sz="1530" kern="0" dirty="0" smtClean="0">
                <a:solidFill>
                  <a:srgbClr val="000000"/>
                </a:solidFill>
                <a:latin typeface="Times New Roman" pitchFamily="65" charset="-122"/>
                <a:ea typeface="宋体" pitchFamily="65" charset="-122"/>
              </a:rPr>
              <a:t>血肉筑成我们新的长城!我中华儿女,浴血奋战,前仆后继,自强不息,谱写了壮丽的诗篇。如今,</a:t>
            </a:r>
            <a:r>
              <a:t/>
            </a:r>
            <a:br/>
            <a:r>
              <a:rPr lang="zh-CN" altLang="en-US" sz="1530" kern="0" dirty="0" smtClean="0">
                <a:solidFill>
                  <a:srgbClr val="000000"/>
                </a:solidFill>
                <a:latin typeface="Times New Roman" pitchFamily="65" charset="-122"/>
                <a:ea typeface="宋体" pitchFamily="65" charset="-122"/>
              </a:rPr>
              <a:t>五星红旗在联合国上空飘扬,宇宙飞船在太空遨游,大手笔实施“一带一路”倡议。由“积贫</a:t>
            </a:r>
            <a:r>
              <a:t/>
            </a:r>
            <a:br/>
            <a:r>
              <a:rPr lang="zh-CN" altLang="en-US" sz="1530" kern="0" dirty="0" smtClean="0">
                <a:solidFill>
                  <a:srgbClr val="000000"/>
                </a:solidFill>
                <a:latin typeface="Times New Roman" pitchFamily="65" charset="-122"/>
                <a:ea typeface="宋体" pitchFamily="65" charset="-122"/>
              </a:rPr>
              <a:t>积弱”到“巨龙腾空”,由洋油洋货到自主产权,有着五千年文明历史的中华民族靠着自强不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息的民族精神——卓越出众!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唐人李咸用《送人》说得好:“眼前多少难甘事,自古男儿当自强。”自强不息是人生应有的</a:t>
            </a:r>
            <a:r>
              <a:rPr dirty="0"/>
              <a:t/>
            </a:r>
            <a:br>
              <a:rPr dirty="0"/>
            </a:br>
            <a:r>
              <a:rPr lang="zh-CN" altLang="en-US" sz="1530" kern="0" dirty="0" smtClean="0">
                <a:solidFill>
                  <a:srgbClr val="000000"/>
                </a:solidFill>
                <a:latin typeface="Times New Roman" pitchFamily="65" charset="-122"/>
                <a:ea typeface="宋体" pitchFamily="65" charset="-122"/>
              </a:rPr>
              <a:t>昂扬向上的精神状态,也是中华民族文明得以千载延绵、生生不息的精神动力。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中华儿女都应谨记:奋斗不止,自强不息。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本文以材料中的①和⑥为基础,探讨当代国人及中国自强奋发的问题。文章先解释</a:t>
            </a:r>
            <a:r>
              <a:rPr dirty="0"/>
              <a:t/>
            </a:r>
            <a:br>
              <a:rPr dirty="0"/>
            </a:br>
            <a:r>
              <a:rPr lang="zh-CN" altLang="en-US" sz="1530" kern="0" dirty="0" smtClean="0">
                <a:solidFill>
                  <a:srgbClr val="000000"/>
                </a:solidFill>
                <a:latin typeface="Times New Roman" pitchFamily="65" charset="-122"/>
                <a:ea typeface="宋体" pitchFamily="65" charset="-122"/>
              </a:rPr>
              <a:t>第①句的含意,然后单独成段,点明“自强”对人生及民族的作用,简要醒目。主体部分依次从</a:t>
            </a:r>
            <a:r>
              <a:rPr dirty="0"/>
              <a:t/>
            </a:r>
            <a:br>
              <a:rPr dirty="0"/>
            </a:br>
            <a:r>
              <a:rPr lang="zh-CN" altLang="en-US" sz="1530" kern="0" dirty="0" smtClean="0">
                <a:solidFill>
                  <a:srgbClr val="000000"/>
                </a:solidFill>
                <a:latin typeface="Times New Roman" pitchFamily="65" charset="-122"/>
                <a:ea typeface="宋体" pitchFamily="65" charset="-122"/>
              </a:rPr>
              <a:t>“人生当自强”“人人当自强”“国家当自强”三个角度,由点到面、由个人到国家进行论</a:t>
            </a:r>
            <a:r>
              <a:rPr dirty="0"/>
              <a:t/>
            </a:r>
            <a:br>
              <a:rPr dirty="0"/>
            </a:br>
            <a:r>
              <a:rPr lang="zh-CN" altLang="en-US" sz="1530" kern="0" dirty="0" smtClean="0">
                <a:solidFill>
                  <a:srgbClr val="000000"/>
                </a:solidFill>
                <a:latin typeface="Times New Roman" pitchFamily="65" charset="-122"/>
                <a:ea typeface="宋体" pitchFamily="65" charset="-122"/>
              </a:rPr>
              <a:t>证,很有层次感。接着引用唐人诗句作结,恰如其分,扣合紧密。文尾发出号召,重申论点,照应</a:t>
            </a:r>
            <a:r>
              <a:rPr dirty="0"/>
              <a:t/>
            </a:r>
            <a:br>
              <a:rPr dirty="0"/>
            </a:br>
            <a:r>
              <a:rPr lang="zh-CN" altLang="en-US" sz="1530" kern="0" dirty="0" smtClean="0">
                <a:solidFill>
                  <a:srgbClr val="000000"/>
                </a:solidFill>
                <a:latin typeface="Times New Roman" pitchFamily="65" charset="-122"/>
                <a:ea typeface="宋体" pitchFamily="65" charset="-122"/>
              </a:rPr>
              <a:t>标题和开头,结构完整。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9.(2017</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Ⅲ,22)</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根据要求写作。</a:t>
            </a:r>
            <a:r>
              <a:rPr lang="en-US" altLang="zh-CN" sz="1530" kern="0" dirty="0" smtClean="0">
                <a:solidFill>
                  <a:srgbClr val="000000"/>
                </a:solidFill>
                <a:latin typeface="Times New Roman" pitchFamily="65" charset="-122"/>
                <a:ea typeface="宋体" pitchFamily="65" charset="-122"/>
              </a:rPr>
              <a:t>(60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今年是我国恢复高考</a:t>
            </a:r>
            <a:r>
              <a:rPr lang="en-US" altLang="zh-CN" sz="1530" kern="0" dirty="0" smtClean="0">
                <a:solidFill>
                  <a:srgbClr val="000000"/>
                </a:solidFill>
                <a:latin typeface="Times New Roman" pitchFamily="65" charset="-122"/>
                <a:ea typeface="宋体" pitchFamily="65" charset="-122"/>
              </a:rPr>
              <a:t>40</a:t>
            </a:r>
            <a:r>
              <a:rPr lang="zh-CN" altLang="en-US" sz="1530" kern="0" dirty="0" smtClean="0">
                <a:solidFill>
                  <a:srgbClr val="000000"/>
                </a:solidFill>
                <a:latin typeface="Times New Roman" pitchFamily="65" charset="-122"/>
                <a:ea typeface="宋体" pitchFamily="65" charset="-122"/>
              </a:rPr>
              <a:t>周年。</a:t>
            </a:r>
            <a:r>
              <a:rPr lang="en-US" altLang="zh-CN" sz="1530" kern="0" dirty="0" smtClean="0">
                <a:solidFill>
                  <a:srgbClr val="000000"/>
                </a:solidFill>
                <a:latin typeface="Times New Roman" pitchFamily="65" charset="-122"/>
                <a:ea typeface="宋体" pitchFamily="65" charset="-122"/>
              </a:rPr>
              <a:t>40</a:t>
            </a:r>
            <a:r>
              <a:rPr lang="zh-CN" altLang="en-US" sz="1530" kern="0" dirty="0" smtClean="0">
                <a:solidFill>
                  <a:srgbClr val="000000"/>
                </a:solidFill>
                <a:latin typeface="Times New Roman" pitchFamily="65" charset="-122"/>
                <a:ea typeface="宋体" pitchFamily="65" charset="-122"/>
              </a:rPr>
              <a:t>年来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高考为国选材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推动了教育改革与社会进步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取得了举世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瞩目的成就。</a:t>
            </a:r>
            <a:r>
              <a:rPr lang="en-US" altLang="zh-CN" sz="1530" kern="0" dirty="0" smtClean="0">
                <a:solidFill>
                  <a:srgbClr val="000000"/>
                </a:solidFill>
                <a:latin typeface="Times New Roman" pitchFamily="65" charset="-122"/>
                <a:ea typeface="宋体" pitchFamily="65" charset="-122"/>
              </a:rPr>
              <a:t>40</a:t>
            </a:r>
            <a:r>
              <a:rPr lang="zh-CN" altLang="en-US" sz="1530" kern="0" dirty="0" smtClean="0">
                <a:solidFill>
                  <a:srgbClr val="000000"/>
                </a:solidFill>
                <a:latin typeface="Times New Roman" pitchFamily="65" charset="-122"/>
                <a:ea typeface="宋体" pitchFamily="65" charset="-122"/>
              </a:rPr>
              <a:t>年来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高考激扬梦想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凝聚着几代青年的集体记忆与个人情感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饱含着无数家庭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的泪珠汗水与笑语欢声。想当年</a:t>
            </a:r>
            <a:r>
              <a:rPr lang="en-US" altLang="zh-CN" sz="1530" kern="0" dirty="0" smtClean="0">
                <a:solidFill>
                  <a:srgbClr val="000000"/>
                </a:solidFill>
                <a:latin typeface="Times New Roman" pitchFamily="65" charset="-122"/>
                <a:ea typeface="宋体" pitchFamily="65" charset="-122"/>
              </a:rPr>
              <a:t>,1977</a:t>
            </a:r>
            <a:r>
              <a:rPr lang="zh-CN" altLang="en-US" sz="1530" kern="0" dirty="0" smtClean="0">
                <a:solidFill>
                  <a:srgbClr val="000000"/>
                </a:solidFill>
                <a:latin typeface="Times New Roman" pitchFamily="65" charset="-122"/>
                <a:ea typeface="宋体" pitchFamily="65" charset="-122"/>
              </a:rPr>
              <a:t>的高考标志着一个时代的拐点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你正与全国千万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考生一起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奋战在</a:t>
            </a:r>
            <a:r>
              <a:rPr lang="en-US" altLang="zh-CN" sz="1530" kern="0" dirty="0" smtClean="0">
                <a:solidFill>
                  <a:srgbClr val="000000"/>
                </a:solidFill>
                <a:latin typeface="Times New Roman" pitchFamily="65" charset="-122"/>
                <a:ea typeface="宋体" pitchFamily="65" charset="-122"/>
              </a:rPr>
              <a:t>2017</a:t>
            </a:r>
            <a:r>
              <a:rPr lang="zh-CN" altLang="en-US" sz="1530" kern="0" dirty="0" smtClean="0">
                <a:solidFill>
                  <a:srgbClr val="000000"/>
                </a:solidFill>
                <a:latin typeface="Times New Roman" pitchFamily="65" charset="-122"/>
                <a:ea typeface="宋体" pitchFamily="65" charset="-122"/>
              </a:rPr>
              <a:t>的高考考场上</a:t>
            </a:r>
            <a:r>
              <a:rPr lang="en-US" altLang="zh-CN" sz="1530" kern="0" dirty="0" smtClean="0">
                <a:solidFill>
                  <a:srgbClr val="000000"/>
                </a:solidFill>
                <a:latin typeface="黑体"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请以“我看高考”或“我的高考”为副标题,写一篇文章。要求选好角度,确定立意;明确文</a:t>
            </a:r>
            <a:r>
              <a:rPr dirty="0"/>
              <a:t/>
            </a:r>
            <a:br>
              <a:rPr dirty="0"/>
            </a:br>
            <a:r>
              <a:rPr lang="zh-CN" altLang="en-US" sz="1530" kern="0" dirty="0" smtClean="0">
                <a:solidFill>
                  <a:srgbClr val="000000"/>
                </a:solidFill>
                <a:latin typeface="Times New Roman" pitchFamily="65" charset="-122"/>
                <a:ea typeface="宋体" pitchFamily="65" charset="-122"/>
              </a:rPr>
              <a:t>体,自拟标题;不要套作,不得抄袭;不少于800字。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(1)看材料信息,拓宽思路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可粗略地对材料加以分析。前两句,从社会国家角度谈高考的积极意义;第三句,从个人角度谈高考的影响——激扬梦想,牵动喜忧;末句,从历史的角度写出高考改写历史、创造历史等意义。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(2)看写作要求,确定写作重点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以“我看高考”或“我的高考”为副标题,故题目要用心拟,争取出彩。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如果写“我看高考”,重点在“看”,要谈对高考的看法、理解,注意结合材料,运用历史眼光,</a:t>
            </a:r>
            <a:r>
              <a:rPr dirty="0"/>
              <a:t/>
            </a:r>
            <a:br>
              <a:rPr dirty="0"/>
            </a:br>
            <a:r>
              <a:rPr lang="zh-CN" altLang="en-US" sz="1530" kern="0" dirty="0" smtClean="0">
                <a:solidFill>
                  <a:srgbClr val="000000"/>
                </a:solidFill>
                <a:latin typeface="Times New Roman" pitchFamily="65" charset="-122"/>
                <a:ea typeface="宋体" pitchFamily="65" charset="-122"/>
              </a:rPr>
              <a:t>客观公正地评价,写出自己对高考的独特理解。此题最适宜写议论文或议论性散文。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如果写“我的高考”,重点在“我”上,要写出“我”与高考的关系,即高考对“我”的影响、</a:t>
            </a:r>
            <a:r>
              <a:rPr dirty="0"/>
              <a:t/>
            </a:r>
            <a:br>
              <a:rPr dirty="0"/>
            </a:br>
            <a:r>
              <a:rPr lang="zh-CN" altLang="en-US" sz="1530" kern="0" dirty="0" smtClean="0">
                <a:solidFill>
                  <a:srgbClr val="000000"/>
                </a:solidFill>
                <a:latin typeface="Times New Roman" pitchFamily="65" charset="-122"/>
                <a:ea typeface="宋体" pitchFamily="65" charset="-122"/>
              </a:rPr>
              <a:t>启示,“我”对高考的理解、感悟。可写记叙文,也可写议论、抒情散文。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(3)参考立意</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①高考成就踏实人生。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②高考锻造坚强、忘我品格。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③人生处处是高考。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④高考意味着用拼搏赢得尊严。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⑤以高考的公平公正来规范社会准则。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我的求知,我的根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——我的高考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1978年,是爷爷的根系深扎入地,枝干开始繁茂的时候。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爷爷瘦,却极精壮。茂密的毛发从突起的毛囊里长出来,覆盖在那两条肌腱坚实的腿上,鼻孔下</a:t>
            </a:r>
            <a:r>
              <a:rPr dirty="0"/>
              <a:t/>
            </a:r>
            <a:br>
              <a:rPr dirty="0"/>
            </a:br>
            <a:r>
              <a:rPr lang="zh-CN" altLang="en-US" sz="1530" kern="0" dirty="0" smtClean="0">
                <a:solidFill>
                  <a:srgbClr val="000000"/>
                </a:solidFill>
                <a:latin typeface="Times New Roman" pitchFamily="65" charset="-122"/>
                <a:ea typeface="宋体" pitchFamily="65" charset="-122"/>
              </a:rPr>
              <a:t>的地方一茬儿青。他昔年在学校里念过书,做知青时又是队里的劳模,正如他后来对我说,这庄</a:t>
            </a:r>
            <a:r>
              <a:rPr dirty="0"/>
              <a:t/>
            </a:r>
            <a:br>
              <a:rPr dirty="0"/>
            </a:br>
            <a:r>
              <a:rPr lang="zh-CN" altLang="en-US" sz="1530" kern="0" dirty="0" smtClean="0">
                <a:solidFill>
                  <a:srgbClr val="000000"/>
                </a:solidFill>
                <a:latin typeface="Times New Roman" pitchFamily="65" charset="-122"/>
                <a:ea typeface="宋体" pitchFamily="65" charset="-122"/>
              </a:rPr>
              <a:t>稼不是一日长起来的,得先等它长根,根长齐整了,这庄稼的籽粒才饱满、才踏实。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29岁的爷爷吃了一碗面、一个鸡蛋,觉得自己已经极踏实,是该奋力一顶、冲破土壤的时候了,</a:t>
            </a:r>
            <a:r>
              <a:rPr dirty="0"/>
              <a:t/>
            </a:r>
            <a:br>
              <a:rPr dirty="0"/>
            </a:br>
            <a:r>
              <a:rPr lang="zh-CN" altLang="en-US" sz="1530" kern="0" dirty="0" smtClean="0">
                <a:solidFill>
                  <a:srgbClr val="000000"/>
                </a:solidFill>
                <a:latin typeface="Times New Roman" pitchFamily="65" charset="-122"/>
                <a:ea typeface="宋体" pitchFamily="65" charset="-122"/>
              </a:rPr>
              <a:t>便与卖凉粉的我的奶奶一起推车出了门,自己走上大路,到考场考试。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爷爷填了考号,把准考证置于桌子左上角后,便专心答题。爷爷考得好,后来几乎一生都会解导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数题,老人家活得“欣欣向荣”,宛若一棵笔挺的大树,单是拿起笔来,就有使我敬畏的资本。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爸爸却不会解导数题,我一说导数,他就会说“倒数”,却连“倒数”也抓瞎,被我逼急了,便说</a:t>
            </a:r>
            <a:r>
              <a:t/>
            </a:r>
            <a:br/>
            <a:r>
              <a:rPr lang="zh-CN" altLang="en-US" sz="1530" kern="0" dirty="0" smtClean="0">
                <a:solidFill>
                  <a:srgbClr val="000000"/>
                </a:solidFill>
                <a:latin typeface="Times New Roman" pitchFamily="65" charset="-122"/>
                <a:ea typeface="宋体" pitchFamily="65" charset="-122"/>
              </a:rPr>
              <a:t>他们生意人,会算数就成,正数就正数,倒什么倒。在他那个年代,念书,兴许不是来钱最快的法</a:t>
            </a:r>
            <a:r>
              <a:t/>
            </a:r>
            <a:br/>
            <a:r>
              <a:rPr lang="zh-CN" altLang="en-US" sz="1530" kern="0" dirty="0" smtClean="0">
                <a:solidFill>
                  <a:srgbClr val="000000"/>
                </a:solidFill>
                <a:latin typeface="Times New Roman" pitchFamily="65" charset="-122"/>
                <a:ea typeface="宋体" pitchFamily="65" charset="-122"/>
              </a:rPr>
              <a:t>子,大姑上幼师,二姑当女工,只余下他,也不肯念书,只成日地野。爷爷工作忙,高考前一晚,带他</a:t>
            </a:r>
            <a:r>
              <a:t/>
            </a:r>
            <a:br/>
            <a:r>
              <a:rPr lang="zh-CN" altLang="en-US" sz="1530" kern="0" dirty="0" smtClean="0">
                <a:solidFill>
                  <a:srgbClr val="000000"/>
                </a:solidFill>
                <a:latin typeface="Times New Roman" pitchFamily="65" charset="-122"/>
                <a:ea typeface="宋体" pitchFamily="65" charset="-122"/>
              </a:rPr>
              <a:t>去看《少林寺》,半晌才问,你明天高考了?他“嗯”了一声,心中只想着那些踢打。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那一次,爸爸连高考成绩都没去看。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爸爸的根系终究还是壮大起来了。社会是所大学校,他经过风,历过雨,一次又一次地被吹倒,</a:t>
            </a:r>
            <a:r>
              <a:t/>
            </a:r>
            <a:br/>
            <a:r>
              <a:rPr lang="zh-CN" altLang="en-US" sz="1530" kern="0" dirty="0" smtClean="0">
                <a:solidFill>
                  <a:srgbClr val="000000"/>
                </a:solidFill>
                <a:latin typeface="Times New Roman" pitchFamily="65" charset="-122"/>
                <a:ea typeface="宋体" pitchFamily="65" charset="-122"/>
              </a:rPr>
              <a:t>却一次又一次地站起来。他的枝干,拼尽全力地吸吮每一束阳光、每一滴雨露,终于枝繁叶茂,</a:t>
            </a:r>
            <a:r>
              <a:t/>
            </a:r>
            <a:br/>
            <a:r>
              <a:rPr lang="zh-CN" altLang="en-US" sz="1530" kern="0" dirty="0" smtClean="0">
                <a:solidFill>
                  <a:srgbClr val="000000"/>
                </a:solidFill>
                <a:latin typeface="Times New Roman" pitchFamily="65" charset="-122"/>
                <a:ea typeface="宋体" pitchFamily="65" charset="-122"/>
              </a:rPr>
              <a:t>为我们家提供了一片阴凉。即使他不会做我的作业,在我六年级后,答不出我习题本上的任何</a:t>
            </a:r>
            <a:r>
              <a:t/>
            </a:r>
            <a:br/>
            <a:r>
              <a:rPr lang="zh-CN" altLang="en-US" sz="1530" kern="0" dirty="0" smtClean="0">
                <a:solidFill>
                  <a:srgbClr val="000000"/>
                </a:solidFill>
                <a:latin typeface="Times New Roman" pitchFamily="65" charset="-122"/>
                <a:ea typeface="宋体" pitchFamily="65" charset="-122"/>
              </a:rPr>
              <a:t>一道数学题,我对他仍永远敬畏,不仅由于血缘的关系,更由于他的勤奋、他的踏实。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4岁时,我拿着爸爸的钱去上学。如今我17岁,与爸爸一般高,却仍拿着他的钱去上学。我渴望</a:t>
            </a:r>
            <a:r>
              <a:t/>
            </a:r>
            <a:br/>
            <a:r>
              <a:rPr lang="zh-CN" altLang="en-US" sz="1530" kern="0" dirty="0" smtClean="0">
                <a:solidFill>
                  <a:srgbClr val="000000"/>
                </a:solidFill>
                <a:latin typeface="Times New Roman" pitchFamily="65" charset="-122"/>
                <a:ea typeface="宋体" pitchFamily="65" charset="-122"/>
              </a:rPr>
              <a:t>做那只满天飞的小鸟,一心向往外面的世界,可当我一次次迈出家门,企图寻找我想要的自由</a:t>
            </a:r>
            <a:r>
              <a:t/>
            </a:r>
            <a:br/>
            <a:r>
              <a:rPr lang="zh-CN" altLang="en-US" sz="1530" kern="0" dirty="0" smtClean="0">
                <a:solidFill>
                  <a:srgbClr val="000000"/>
                </a:solidFill>
                <a:latin typeface="Times New Roman" pitchFamily="65" charset="-122"/>
                <a:ea typeface="宋体" pitchFamily="65" charset="-122"/>
              </a:rPr>
              <a:t>时,却发现我一无所有。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我甚至带不走一样能称得上是属于我的东西。除了知识,我一无所有。</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一无所有。是的,我们生来便是这样,直到我们有了自己的根系,足以汲取这世界的养分。父母</a:t>
            </a:r>
            <a:r>
              <a:t/>
            </a:r>
            <a:br/>
            <a:r>
              <a:rPr lang="zh-CN" altLang="en-US" sz="1530" kern="0" dirty="0" smtClean="0">
                <a:solidFill>
                  <a:srgbClr val="000000"/>
                </a:solidFill>
                <a:latin typeface="Times New Roman" pitchFamily="65" charset="-122"/>
                <a:ea typeface="宋体" pitchFamily="65" charset="-122"/>
              </a:rPr>
              <a:t>的枝叶兴许可以给予我们庇护,却无法给予我们一切,比如自由,比如尊严。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高考,是一场公平的竞争,也给了我们一个拥有不一样人生的机会。祖辈父辈的高考也是对他</a:t>
            </a:r>
            <a:r>
              <a:t/>
            </a:r>
            <a:br/>
            <a:r>
              <a:rPr lang="zh-CN" altLang="en-US" sz="1530" kern="0" dirty="0" smtClean="0">
                <a:solidFill>
                  <a:srgbClr val="000000"/>
                </a:solidFill>
                <a:latin typeface="Times New Roman" pitchFamily="65" charset="-122"/>
                <a:ea typeface="宋体" pitchFamily="65" charset="-122"/>
              </a:rPr>
              <a:t>们人生的考试,我从中看到了我的高考、我的人生。在人生的道路上,成功的方式兴许有千千</a:t>
            </a:r>
            <a:r>
              <a:t/>
            </a:r>
            <a:br/>
            <a:r>
              <a:rPr lang="zh-CN" altLang="en-US" sz="1530" kern="0" dirty="0" smtClean="0">
                <a:solidFill>
                  <a:srgbClr val="000000"/>
                </a:solidFill>
                <a:latin typeface="Times New Roman" pitchFamily="65" charset="-122"/>
                <a:ea typeface="宋体" pitchFamily="65" charset="-122"/>
              </a:rPr>
              <a:t>万万,一如爷爷的高考,一如父亲的闯荡,一如我的求知。但是,不管是人生的高考还是现实的</a:t>
            </a:r>
            <a:r>
              <a:t/>
            </a:r>
            <a:br/>
            <a:r>
              <a:rPr lang="zh-CN" altLang="en-US" sz="1530" kern="0" dirty="0" smtClean="0">
                <a:solidFill>
                  <a:srgbClr val="000000"/>
                </a:solidFill>
                <a:latin typeface="Times New Roman" pitchFamily="65" charset="-122"/>
                <a:ea typeface="宋体" pitchFamily="65" charset="-122"/>
              </a:rPr>
              <a:t>高考,都给我以力量,给我以根系,给我以成为自己的可能。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在高考的路途中,有的人欢畅,有的人迷失。有的人躺在父辈的庇护下,然后被牢牢锁住;有的</a:t>
            </a:r>
            <a:r>
              <a:t/>
            </a:r>
            <a:br/>
            <a:r>
              <a:rPr lang="zh-CN" altLang="en-US" sz="1530" kern="0" dirty="0" smtClean="0">
                <a:solidFill>
                  <a:srgbClr val="000000"/>
                </a:solidFill>
                <a:latin typeface="Times New Roman" pitchFamily="65" charset="-122"/>
                <a:ea typeface="宋体" pitchFamily="65" charset="-122"/>
              </a:rPr>
              <a:t>人勇敢鼓翼,飞向未来。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病房里,一片寂静。我站在爷爷的床前,一下一下地数他的心跳与脉搏。他的毛发早已稀疏,我</a:t>
            </a:r>
            <a:r>
              <a:t/>
            </a:r>
            <a:br/>
            <a:r>
              <a:rPr lang="zh-CN" altLang="en-US" sz="1530" kern="0" dirty="0" smtClean="0">
                <a:solidFill>
                  <a:srgbClr val="000000"/>
                </a:solidFill>
                <a:latin typeface="Times New Roman" pitchFamily="65" charset="-122"/>
                <a:ea typeface="宋体" pitchFamily="65" charset="-122"/>
              </a:rPr>
              <a:t>把书放在他身旁,安静地看我的下一道导数题。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文章将明暗两条线索巧妙交织,明线写爷爷的认真踏实,爸爸的不以为意,“我”的努</a:t>
            </a:r>
            <a:r>
              <a:t/>
            </a:r>
            <a:br/>
            <a:r>
              <a:rPr lang="zh-CN" altLang="en-US" sz="1530" kern="0" dirty="0" smtClean="0">
                <a:solidFill>
                  <a:srgbClr val="000000"/>
                </a:solidFill>
                <a:latin typeface="Times New Roman" pitchFamily="65" charset="-122"/>
                <a:ea typeface="宋体" pitchFamily="65" charset="-122"/>
              </a:rPr>
              <a:t>力备战;暗线写“我”在亲人不同的奋斗之路上获得了人生启示,即只有扎扎实实地奋斗,才能</a:t>
            </a:r>
            <a:r>
              <a:t/>
            </a:r>
            <a:br/>
            <a:r>
              <a:rPr lang="zh-CN" altLang="en-US" sz="1530" kern="0" dirty="0" smtClean="0">
                <a:solidFill>
                  <a:srgbClr val="000000"/>
                </a:solidFill>
                <a:latin typeface="Times New Roman" pitchFamily="65" charset="-122"/>
                <a:ea typeface="宋体" pitchFamily="65" charset="-122"/>
              </a:rPr>
              <a:t>长成自己的根系,拥有自己的尊严。立意深刻,构思巧妙。写爷爷与爸爸看似与“我的高考”</a:t>
            </a:r>
            <a:r>
              <a:t/>
            </a:r>
            <a:br/>
            <a:r>
              <a:rPr lang="zh-CN" altLang="en-US" sz="1530" kern="0" dirty="0" smtClean="0">
                <a:solidFill>
                  <a:srgbClr val="000000"/>
                </a:solidFill>
                <a:latin typeface="Times New Roman" pitchFamily="65" charset="-122"/>
                <a:ea typeface="宋体" pitchFamily="65" charset="-122"/>
              </a:rPr>
              <a:t>无关,其实都与“人生启示”这一中心紧密联系,形散神聚。</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57455"/>
            <a:ext cx="8127000" cy="560608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2.(2017</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除外。</a:t>
            </a:r>
            <a:r>
              <a:rPr lang="en-US" altLang="zh-CN" sz="1530" kern="0" dirty="0" smtClean="0">
                <a:solidFill>
                  <a:srgbClr val="000000"/>
                </a:solidFill>
                <a:latin typeface="Times New Roman" pitchFamily="65" charset="-122"/>
                <a:ea typeface="宋体" pitchFamily="65" charset="-122"/>
              </a:rPr>
              <a:t>(70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生活中离不开车。车,种类繁多,形态各异。车来车往,见证着时代的发展,承载了世间的真情;</a:t>
            </a:r>
            <a:r>
              <a:rPr dirty="0"/>
              <a:t/>
            </a:r>
            <a:br>
              <a:rPr dirty="0"/>
            </a:br>
            <a:r>
              <a:rPr lang="zh-CN" altLang="en-US" sz="1530" kern="0" dirty="0" smtClean="0">
                <a:solidFill>
                  <a:srgbClr val="000000"/>
                </a:solidFill>
                <a:latin typeface="Times New Roman" pitchFamily="65" charset="-122"/>
                <a:ea typeface="宋体" pitchFamily="65" charset="-122"/>
              </a:rPr>
              <a:t>车来车往,折射出观念的变迁,蕴含着人生的哲理。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本次作文的立意要注重对“车”的解读。材料共三句话。第一句话,“生活中</a:t>
            </a:r>
            <a:r>
              <a:rPr dirty="0"/>
              <a:t/>
            </a:r>
            <a:br>
              <a:rPr dirty="0"/>
            </a:br>
            <a:r>
              <a:rPr lang="zh-CN" altLang="en-US" sz="1530" kern="0" dirty="0" smtClean="0">
                <a:solidFill>
                  <a:srgbClr val="000000"/>
                </a:solidFill>
                <a:latin typeface="Times New Roman" pitchFamily="65" charset="-122"/>
                <a:ea typeface="宋体" pitchFamily="65" charset="-122"/>
              </a:rPr>
              <a:t>离不开车”,是生活常识,也是材料的引子,引导学生将目光投向生活,进而聚焦生活中的车。</a:t>
            </a:r>
            <a:r>
              <a:rPr dirty="0"/>
              <a:t/>
            </a:r>
            <a:br>
              <a:rPr dirty="0"/>
            </a:br>
            <a:r>
              <a:rPr lang="zh-CN" altLang="en-US" sz="1530" kern="0" dirty="0" smtClean="0">
                <a:solidFill>
                  <a:srgbClr val="000000"/>
                </a:solidFill>
                <a:latin typeface="Times New Roman" pitchFamily="65" charset="-122"/>
                <a:ea typeface="宋体" pitchFamily="65" charset="-122"/>
              </a:rPr>
              <a:t>第二句话,从车的种类、形态等方面加以提示引导,意在帮助学生展开联想。第三句话,是材料</a:t>
            </a:r>
            <a:r>
              <a:rPr dirty="0"/>
              <a:t/>
            </a:r>
            <a:br>
              <a:rPr dirty="0"/>
            </a:br>
            <a:r>
              <a:rPr lang="zh-CN" altLang="en-US" sz="1530" kern="0" dirty="0" smtClean="0">
                <a:solidFill>
                  <a:srgbClr val="000000"/>
                </a:solidFill>
                <a:latin typeface="Times New Roman" pitchFamily="65" charset="-122"/>
                <a:ea typeface="宋体" pitchFamily="65" charset="-122"/>
              </a:rPr>
              <a:t>的核心所在,也是作文的重心所在。“车来车往”,既可以是现实中的,也可以是记忆中的。它</a:t>
            </a:r>
            <a:r>
              <a:rPr dirty="0"/>
              <a:t/>
            </a:r>
            <a:br>
              <a:rPr dirty="0"/>
            </a:br>
            <a:r>
              <a:rPr lang="zh-CN" altLang="en-US" sz="1530" kern="0" dirty="0" smtClean="0">
                <a:solidFill>
                  <a:srgbClr val="000000"/>
                </a:solidFill>
                <a:latin typeface="Times New Roman" pitchFamily="65" charset="-122"/>
                <a:ea typeface="宋体" pitchFamily="65" charset="-122"/>
              </a:rPr>
              <a:t>既是本句中几个分句的主体,也是不同写作角度的相同出发点。车见证时代发展,承载世间真</a:t>
            </a:r>
            <a:r>
              <a:rPr dirty="0"/>
              <a:t/>
            </a:r>
            <a:br>
              <a:rPr dirty="0"/>
            </a:br>
            <a:r>
              <a:rPr lang="zh-CN" altLang="en-US" sz="1530" kern="0" dirty="0" smtClean="0">
                <a:solidFill>
                  <a:srgbClr val="000000"/>
                </a:solidFill>
                <a:latin typeface="Times New Roman" pitchFamily="65" charset="-122"/>
                <a:ea typeface="宋体" pitchFamily="65" charset="-122"/>
              </a:rPr>
              <a:t>情,进而提升到车具有的形而上的意义:折射观念变迁,蕴含人生哲理。可以说材料本身就是一</a:t>
            </a:r>
            <a:r>
              <a:rPr dirty="0"/>
              <a:t/>
            </a:r>
            <a:br>
              <a:rPr dirty="0"/>
            </a:br>
            <a:r>
              <a:rPr lang="zh-CN" altLang="en-US" sz="1530" kern="0" dirty="0" smtClean="0">
                <a:solidFill>
                  <a:srgbClr val="000000"/>
                </a:solidFill>
                <a:latin typeface="Times New Roman" pitchFamily="65" charset="-122"/>
                <a:ea typeface="宋体" pitchFamily="65" charset="-122"/>
              </a:rPr>
              <a:t>段言简意赅、内容丰富、发人思考的“纳米”文章。它提示考生,车中有情,车中有理。车的</a:t>
            </a:r>
            <a:r>
              <a:rPr dirty="0"/>
              <a:t/>
            </a:r>
            <a:br>
              <a:rPr dirty="0"/>
            </a:br>
            <a:r>
              <a:rPr lang="zh-CN" altLang="en-US" sz="1530" kern="0" dirty="0" smtClean="0">
                <a:solidFill>
                  <a:srgbClr val="000000"/>
                </a:solidFill>
                <a:latin typeface="Times New Roman" pitchFamily="65" charset="-122"/>
                <a:ea typeface="宋体" pitchFamily="65" charset="-122"/>
              </a:rPr>
              <a:t>背后有观念,有哲理。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从表面来看,“车”见证着时代的发展,是人类科技进步的表现。但这样的立意未免肤浅。我</a:t>
            </a:r>
            <a:r>
              <a:rPr dirty="0"/>
              <a:t/>
            </a:r>
            <a:br>
              <a:rPr dirty="0"/>
            </a:br>
            <a:r>
              <a:rPr lang="zh-CN" altLang="en-US" sz="1530" kern="0" dirty="0" smtClean="0">
                <a:solidFill>
                  <a:srgbClr val="000000"/>
                </a:solidFill>
                <a:latin typeface="Times New Roman" pitchFamily="65" charset="-122"/>
                <a:ea typeface="宋体" pitchFamily="65" charset="-122"/>
              </a:rPr>
              <a:t>们要具体分析材料:①见证发展与承载真情;②观念变迁与人生哲理。可以说如果把车看作实</a:t>
            </a:r>
            <a:r>
              <a:rPr dirty="0"/>
              <a:t/>
            </a:r>
            <a:br>
              <a:rPr dirty="0"/>
            </a:br>
            <a:r>
              <a:rPr lang="zh-CN" altLang="en-US" sz="1530" kern="0" dirty="0" smtClean="0">
                <a:solidFill>
                  <a:srgbClr val="000000"/>
                </a:solidFill>
                <a:latin typeface="Times New Roman" pitchFamily="65" charset="-122"/>
                <a:ea typeface="宋体" pitchFamily="65" charset="-122"/>
              </a:rPr>
              <a:t>用性质的工具,那么可以立意为科技的进步;但如果要深入到更深的层面,需要从“观念”的改</a:t>
            </a:r>
            <a:r>
              <a:rPr dirty="0"/>
              <a:t/>
            </a:r>
            <a:br>
              <a:rPr dirty="0"/>
            </a:br>
            <a:r>
              <a:rPr lang="zh-CN" altLang="en-US" sz="1530" kern="0" dirty="0" smtClean="0">
                <a:solidFill>
                  <a:srgbClr val="000000"/>
                </a:solidFill>
                <a:latin typeface="Times New Roman" pitchFamily="65" charset="-122"/>
                <a:ea typeface="宋体" pitchFamily="65" charset="-122"/>
              </a:rPr>
              <a:t>变这一哲学思辨的层面思考,可立意为观念变迁可改变世界固有的样子。但综合来看,其实本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战场造就英雄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——我看高考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高考是什么?高考是一条大河,一道沟谷,也是一个没有硝烟的战场。也许大河与沟谷看起来</a:t>
            </a:r>
            <a:r>
              <a:t/>
            </a:r>
            <a:br/>
            <a:r>
              <a:rPr lang="zh-CN" altLang="en-US" sz="1530" kern="0" dirty="0" smtClean="0">
                <a:solidFill>
                  <a:srgbClr val="000000"/>
                </a:solidFill>
                <a:latin typeface="Times New Roman" pitchFamily="65" charset="-122"/>
                <a:ea typeface="宋体" pitchFamily="65" charset="-122"/>
              </a:rPr>
              <a:t>难以跨越,战场令人心惊胆战,但不得不承认,大河造就了渡夫的英勇,沟谷造就了斑羚飞渡的</a:t>
            </a:r>
            <a:r>
              <a:t/>
            </a:r>
            <a:br/>
            <a:r>
              <a:rPr lang="zh-CN" altLang="en-US" sz="1530" kern="0" dirty="0" smtClean="0">
                <a:solidFill>
                  <a:srgbClr val="000000"/>
                </a:solidFill>
                <a:latin typeface="Times New Roman" pitchFamily="65" charset="-122"/>
                <a:ea typeface="宋体" pitchFamily="65" charset="-122"/>
              </a:rPr>
              <a:t>悲壮,战场造就了英雄的不凡。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高考这个战场造就了“十年磨一剑”的英雄。正如战场对一个人的改变远远超过了交锋那</a:t>
            </a:r>
            <a:r>
              <a:t/>
            </a:r>
            <a:br/>
            <a:r>
              <a:rPr lang="zh-CN" altLang="en-US" sz="1530" kern="0" dirty="0" smtClean="0">
                <a:solidFill>
                  <a:srgbClr val="000000"/>
                </a:solidFill>
                <a:latin typeface="Times New Roman" pitchFamily="65" charset="-122"/>
                <a:ea typeface="宋体" pitchFamily="65" charset="-122"/>
              </a:rPr>
              <a:t>一刻的改变,高考对一个人的改变从备战时便开始了。为了那一刻,我们在书海中如饥似渴地</a:t>
            </a:r>
            <a:r>
              <a:t/>
            </a:r>
            <a:br/>
            <a:r>
              <a:rPr lang="zh-CN" altLang="en-US" sz="1530" kern="0" dirty="0" smtClean="0">
                <a:solidFill>
                  <a:srgbClr val="000000"/>
                </a:solidFill>
                <a:latin typeface="Times New Roman" pitchFamily="65" charset="-122"/>
                <a:ea typeface="宋体" pitchFamily="65" charset="-122"/>
              </a:rPr>
              <a:t>求索未知,在课堂上“指点江山,激扬文字”。高考或激励着,或逼迫着,使我们成为一个更优</a:t>
            </a:r>
            <a:r>
              <a:t/>
            </a:r>
            <a:br/>
            <a:r>
              <a:rPr lang="zh-CN" altLang="en-US" sz="1530" kern="0" dirty="0" smtClean="0">
                <a:solidFill>
                  <a:srgbClr val="000000"/>
                </a:solidFill>
                <a:latin typeface="Times New Roman" pitchFamily="65" charset="-122"/>
                <a:ea typeface="宋体" pitchFamily="65" charset="-122"/>
              </a:rPr>
              <a:t>秀的人,成为一个配得起宝剑与铠甲,能为理想一战的人。你朝着卓越奔跑,成功在背后追你,</a:t>
            </a:r>
            <a:r>
              <a:t/>
            </a:r>
            <a:br/>
            <a:r>
              <a:rPr lang="zh-CN" altLang="en-US" sz="1530" kern="0" dirty="0" smtClean="0">
                <a:solidFill>
                  <a:srgbClr val="000000"/>
                </a:solidFill>
                <a:latin typeface="Times New Roman" pitchFamily="65" charset="-122"/>
                <a:ea typeface="宋体" pitchFamily="65" charset="-122"/>
              </a:rPr>
              <a:t>高考让我们成了这样一群朝着卓越奔跑的人,这样一群以知识武装自己的战士。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在这样的奔跑与练兵中,我能看到小战士成长为一员大将的历程,也能看到这历程背后的苦痛,</a:t>
            </a:r>
            <a:r>
              <a:t/>
            </a:r>
            <a:br/>
            <a:r>
              <a:rPr lang="zh-CN" altLang="en-US" sz="1530" kern="0" dirty="0" smtClean="0">
                <a:solidFill>
                  <a:srgbClr val="000000"/>
                </a:solidFill>
                <a:latin typeface="Times New Roman" pitchFamily="65" charset="-122"/>
                <a:ea typeface="宋体" pitchFamily="65" charset="-122"/>
              </a:rPr>
              <a:t>是无数次考试失利的苦痛,是无数次失败后的彷徨。许多人说参加高考像过独木桥,有的人落</a:t>
            </a:r>
            <a:r>
              <a:t/>
            </a:r>
            <a:br/>
            <a:r>
              <a:rPr lang="zh-CN" altLang="en-US" sz="1530" kern="0" dirty="0" smtClean="0">
                <a:solidFill>
                  <a:srgbClr val="000000"/>
                </a:solidFill>
                <a:latin typeface="Times New Roman" pitchFamily="65" charset="-122"/>
                <a:ea typeface="宋体" pitchFamily="65" charset="-122"/>
              </a:rPr>
              <a:t>下了,有的人过去了。高考诚然带给了我们许多压力,许多挫败,但青春势必在痛中成长,只不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8862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过有的人在重压中倒下,有的人戴着镣铐起舞。“一切不能杀死我的东西,只能让我更强</a:t>
            </a:r>
            <a:r>
              <a:rPr sz="1500" dirty="0"/>
              <a:t/>
            </a:r>
            <a:br>
              <a:rPr sz="1500" dirty="0"/>
            </a:br>
            <a:r>
              <a:rPr lang="zh-CN" altLang="en-US" sz="1500" kern="0" dirty="0" smtClean="0">
                <a:solidFill>
                  <a:srgbClr val="000000"/>
                </a:solidFill>
                <a:latin typeface="Times New Roman" pitchFamily="65" charset="-122"/>
                <a:ea typeface="宋体" pitchFamily="65" charset="-122"/>
              </a:rPr>
              <a:t>大。”战士在泥泞中站起,以坚毅的决心直面战场;我们从三年磨炼中走来,以百折不挠的雄心</a:t>
            </a:r>
            <a:r>
              <a:rPr sz="1500" dirty="0"/>
              <a:t/>
            </a:r>
            <a:br>
              <a:rPr sz="1500" dirty="0"/>
            </a:br>
            <a:r>
              <a:rPr lang="zh-CN" altLang="en-US" sz="1500" kern="0" dirty="0" smtClean="0">
                <a:solidFill>
                  <a:srgbClr val="000000"/>
                </a:solidFill>
                <a:latin typeface="Times New Roman" pitchFamily="65" charset="-122"/>
                <a:ea typeface="宋体" pitchFamily="65" charset="-122"/>
              </a:rPr>
              <a:t>征战高考。高考让我们成了这样一群以坚强武装内心的战士。</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如今,战士以知识为剑,以坚强为甲,奔赴高考这个战场,用笔书写这三年的不懈奋斗,一路披荆</a:t>
            </a:r>
            <a:r>
              <a:rPr sz="1500" dirty="0"/>
              <a:t/>
            </a:r>
            <a:br>
              <a:rPr sz="1500" dirty="0"/>
            </a:br>
            <a:r>
              <a:rPr lang="zh-CN" altLang="en-US" sz="1500" kern="0" dirty="0" smtClean="0">
                <a:solidFill>
                  <a:srgbClr val="000000"/>
                </a:solidFill>
                <a:latin typeface="Times New Roman" pitchFamily="65" charset="-122"/>
                <a:ea typeface="宋体" pitchFamily="65" charset="-122"/>
              </a:rPr>
              <a:t>斩棘,成为一时佳话。没有高考这个战场,战士无法成为英雄;没有高考这个战场,英雄无法奔</a:t>
            </a:r>
            <a:r>
              <a:rPr sz="1500" dirty="0"/>
              <a:t/>
            </a:r>
            <a:br>
              <a:rPr sz="1500" dirty="0"/>
            </a:br>
            <a:r>
              <a:rPr lang="zh-CN" altLang="en-US" sz="1500" kern="0" dirty="0" smtClean="0">
                <a:solidFill>
                  <a:srgbClr val="000000"/>
                </a:solidFill>
                <a:latin typeface="Times New Roman" pitchFamily="65" charset="-122"/>
                <a:ea typeface="宋体" pitchFamily="65" charset="-122"/>
              </a:rPr>
              <a:t>赴更光明的未来和更广阔的世界。高考之后,我们奔赴各地的大学,去看塞北的孤雁、江南的</a:t>
            </a:r>
            <a:r>
              <a:rPr sz="1500" dirty="0"/>
              <a:t/>
            </a:r>
            <a:br>
              <a:rPr sz="1500" dirty="0"/>
            </a:br>
            <a:r>
              <a:rPr lang="zh-CN" altLang="en-US" sz="1500" kern="0" dirty="0" smtClean="0">
                <a:solidFill>
                  <a:srgbClr val="000000"/>
                </a:solidFill>
                <a:latin typeface="Times New Roman" pitchFamily="65" charset="-122"/>
                <a:ea typeface="宋体" pitchFamily="65" charset="-122"/>
              </a:rPr>
              <a:t>草长莺飞、大漠的长河落日</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战场造就了英雄,高考同样造就了英雄,更造就了英雄的未来。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就在这个每年如期开战的战场上,我看到了更多的英雄走上了新的征程,用双手擎起兴邦爱国</a:t>
            </a:r>
            <a:r>
              <a:rPr sz="1500" dirty="0"/>
              <a:t/>
            </a:r>
            <a:br>
              <a:rPr sz="1500" dirty="0"/>
            </a:br>
            <a:r>
              <a:rPr lang="zh-CN" altLang="en-US" sz="1500" kern="0" dirty="0" smtClean="0">
                <a:solidFill>
                  <a:srgbClr val="000000"/>
                </a:solidFill>
                <a:latin typeface="Times New Roman" pitchFamily="65" charset="-122"/>
                <a:ea typeface="宋体" pitchFamily="65" charset="-122"/>
              </a:rPr>
              <a:t>的大旗。几十年来,高考承受着褒贬不一的声音,但是我们的确需要英雄,于是我们要改革高</a:t>
            </a:r>
            <a:r>
              <a:rPr sz="1500" dirty="0"/>
              <a:t/>
            </a:r>
            <a:br>
              <a:rPr sz="1500" dirty="0"/>
            </a:br>
            <a:r>
              <a:rPr lang="zh-CN" altLang="en-US" sz="1500" kern="0" dirty="0" smtClean="0">
                <a:solidFill>
                  <a:srgbClr val="000000"/>
                </a:solidFill>
                <a:latin typeface="Times New Roman" pitchFamily="65" charset="-122"/>
                <a:ea typeface="宋体" pitchFamily="65" charset="-122"/>
              </a:rPr>
              <a:t>考,让更多的英雄为国立功。高考应该让更多的人圆梦,让中国圆梦。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高考,是可以越过的大河、沟谷,是可以让英雄凯旋的战场。我们经历了三年的风雨,来到高考这没有硝烟的战场。战士一路走来,俨然已是英雄的模样。他们正准备着踏上征途,奔赴更大的战场。</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1500" dirty="0" smtClean="0"/>
              <a:t>[</a:t>
            </a:r>
            <a:r>
              <a:rPr lang="zh-CN" altLang="en-US" sz="1500" dirty="0" smtClean="0"/>
              <a:t>点评</a:t>
            </a:r>
            <a:r>
              <a:rPr lang="en-US" altLang="zh-CN" sz="1500" dirty="0" smtClean="0"/>
              <a:t>]</a:t>
            </a:r>
            <a:r>
              <a:rPr lang="zh-CN" altLang="en-US" sz="1500" dirty="0" smtClean="0"/>
              <a:t>　本文洋洋洒洒</a:t>
            </a:r>
            <a:r>
              <a:rPr lang="en-US" altLang="zh-CN" sz="1500" dirty="0" smtClean="0"/>
              <a:t>,</a:t>
            </a:r>
            <a:r>
              <a:rPr lang="zh-CN" altLang="en-US" sz="1500" dirty="0" smtClean="0"/>
              <a:t>立意高远</a:t>
            </a:r>
            <a:r>
              <a:rPr lang="en-US" altLang="zh-CN" sz="1500" dirty="0" smtClean="0"/>
              <a:t>,</a:t>
            </a:r>
            <a:r>
              <a:rPr lang="zh-CN" altLang="en-US" sz="1500" dirty="0" smtClean="0"/>
              <a:t>结构清晰。能站在历史的角度看高考</a:t>
            </a:r>
            <a:r>
              <a:rPr lang="en-US" altLang="zh-CN" sz="1500" dirty="0" smtClean="0"/>
              <a:t>,</a:t>
            </a:r>
            <a:r>
              <a:rPr lang="zh-CN" altLang="en-US" sz="1500" dirty="0" smtClean="0"/>
              <a:t>写了从战士到英雄的</a:t>
            </a:r>
            <a:br>
              <a:rPr lang="zh-CN" altLang="en-US" sz="1500" dirty="0" smtClean="0"/>
            </a:br>
            <a:r>
              <a:rPr lang="zh-CN" altLang="en-US" sz="1500" dirty="0" smtClean="0"/>
              <a:t>蜕变。先说高考造就了“一群以知识武装自己的战士”</a:t>
            </a:r>
            <a:r>
              <a:rPr lang="en-US" altLang="zh-CN" sz="1500" dirty="0" smtClean="0"/>
              <a:t>,</a:t>
            </a:r>
            <a:r>
              <a:rPr lang="zh-CN" altLang="en-US" sz="1500" dirty="0" smtClean="0"/>
              <a:t>再说高考造就了“一群以坚强武装</a:t>
            </a:r>
            <a:br>
              <a:rPr lang="zh-CN" altLang="en-US" sz="1500" dirty="0" smtClean="0"/>
            </a:br>
            <a:r>
              <a:rPr lang="zh-CN" altLang="en-US" sz="1500" dirty="0" smtClean="0"/>
              <a:t>内心的战士”</a:t>
            </a:r>
            <a:r>
              <a:rPr lang="en-US" altLang="zh-CN" sz="1500" dirty="0" smtClean="0"/>
              <a:t>,</a:t>
            </a:r>
            <a:r>
              <a:rPr lang="zh-CN" altLang="en-US" sz="1500" dirty="0" smtClean="0"/>
              <a:t>最后说高考造就英雄及英雄的未来。分论点鲜明</a:t>
            </a:r>
            <a:r>
              <a:rPr lang="en-US" altLang="zh-CN" sz="1500" dirty="0" smtClean="0"/>
              <a:t>,</a:t>
            </a:r>
            <a:r>
              <a:rPr lang="zh-CN" altLang="en-US" sz="1500" dirty="0" smtClean="0"/>
              <a:t>内容逐层深入。起笔不凡</a:t>
            </a:r>
            <a:r>
              <a:rPr lang="en-US" altLang="zh-CN" sz="1500" dirty="0" smtClean="0"/>
              <a:t>,</a:t>
            </a:r>
            <a:br>
              <a:rPr lang="en-US" altLang="zh-CN" sz="1500" dirty="0" smtClean="0"/>
            </a:br>
            <a:r>
              <a:rPr lang="en-US" altLang="zh-CN" sz="1500" dirty="0" smtClean="0"/>
              <a:t>“</a:t>
            </a:r>
            <a:r>
              <a:rPr lang="zh-CN" altLang="en-US" sz="1500" dirty="0" smtClean="0"/>
              <a:t>大河造就”“英勇”</a:t>
            </a:r>
            <a:r>
              <a:rPr lang="en-US" altLang="zh-CN" sz="1500" dirty="0" smtClean="0"/>
              <a:t>,“</a:t>
            </a:r>
            <a:r>
              <a:rPr lang="zh-CN" altLang="en-US" sz="1500" dirty="0" smtClean="0"/>
              <a:t>沟谷造就”“悲壮”</a:t>
            </a:r>
            <a:r>
              <a:rPr lang="en-US" altLang="zh-CN" sz="1500" dirty="0" smtClean="0"/>
              <a:t>,“</a:t>
            </a:r>
            <a:r>
              <a:rPr lang="zh-CN" altLang="en-US" sz="1500" dirty="0" smtClean="0"/>
              <a:t>战场造就”“不凡”。通篇激情昂扬</a:t>
            </a:r>
            <a:r>
              <a:rPr lang="en-US" altLang="zh-CN" sz="1500" dirty="0" smtClean="0"/>
              <a:t>,</a:t>
            </a:r>
            <a:r>
              <a:rPr lang="zh-CN" altLang="en-US" sz="1500" dirty="0" smtClean="0"/>
              <a:t>语言</a:t>
            </a:r>
            <a:br>
              <a:rPr lang="zh-CN" altLang="en-US" sz="1500" dirty="0" smtClean="0"/>
            </a:br>
            <a:r>
              <a:rPr lang="zh-CN" altLang="en-US" sz="1500" dirty="0" smtClean="0"/>
              <a:t>酣畅淋漓</a:t>
            </a:r>
            <a:r>
              <a:rPr lang="en-US" altLang="zh-CN" sz="1500" dirty="0" smtClean="0"/>
              <a:t>,</a:t>
            </a:r>
            <a:r>
              <a:rPr lang="zh-CN" altLang="en-US" sz="1500" dirty="0" smtClean="0"/>
              <a:t>读来令人热血沸腾。</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10.(2017天津,22)请根据下面的材料,写一篇文章。(60分)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我们在长辈的环绕下成长,自以为了解他们,其实每一位长辈都是一部厚书,一旦重新打开,就</a:t>
            </a:r>
            <a:r>
              <a:rPr dirty="0"/>
              <a:t/>
            </a:r>
            <a:br>
              <a:rPr dirty="0"/>
            </a:br>
            <a:r>
              <a:rPr lang="zh-CN" altLang="en-US" sz="1530" kern="0" dirty="0" smtClean="0">
                <a:solidFill>
                  <a:srgbClr val="000000"/>
                </a:solidFill>
                <a:latin typeface="Times New Roman" pitchFamily="65" charset="-122"/>
                <a:ea typeface="宋体" pitchFamily="65" charset="-122"/>
              </a:rPr>
              <a:t>会读到人生的事理,读到传统的积淀,读到时代的印记,还可以读出我们自己,读出我们成长时</a:t>
            </a:r>
            <a:r>
              <a:rPr dirty="0"/>
              <a:t/>
            </a:r>
            <a:br>
              <a:rPr dirty="0"/>
            </a:br>
            <a:r>
              <a:rPr lang="zh-CN" altLang="en-US" sz="1530" kern="0" dirty="0" smtClean="0">
                <a:solidFill>
                  <a:srgbClr val="000000"/>
                </a:solidFill>
                <a:latin typeface="Times New Roman" pitchFamily="65" charset="-122"/>
                <a:ea typeface="宋体" pitchFamily="65" charset="-122"/>
              </a:rPr>
              <a:t>他们的成长与成熟,读出我们和他们之间认知上的共识或分歧</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十八岁的我们已经长大,今天的重读,是成年个体之间平等的心灵对话、灵魂触摸,是通往理性</a:t>
            </a:r>
            <a:r>
              <a:rPr dirty="0"/>
              <a:t/>
            </a:r>
            <a:br>
              <a:rPr dirty="0"/>
            </a:br>
            <a:r>
              <a:rPr lang="zh-CN" altLang="en-US" sz="1530" kern="0" dirty="0" smtClean="0">
                <a:solidFill>
                  <a:srgbClr val="000000"/>
                </a:solidFill>
                <a:latin typeface="Times New Roman" pitchFamily="65" charset="-122"/>
                <a:ea typeface="宋体" pitchFamily="65" charset="-122"/>
              </a:rPr>
              <a:t>认知的幽径。请结合自己的生活阅历深入思考,围绕“重读长辈这部书”写一篇作文。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要求:①自选角度,自拟标题;②文体不限(诗歌除外),文体特征鲜明;③不少于800字;④不得抄</a:t>
            </a:r>
            <a:r>
              <a:rPr dirty="0"/>
              <a:t/>
            </a:r>
            <a:br>
              <a:rPr dirty="0"/>
            </a:br>
            <a:r>
              <a:rPr lang="zh-CN" altLang="en-US" sz="1530" kern="0" dirty="0" smtClean="0">
                <a:solidFill>
                  <a:srgbClr val="000000"/>
                </a:solidFill>
                <a:latin typeface="Times New Roman" pitchFamily="65" charset="-122"/>
                <a:ea typeface="宋体" pitchFamily="65" charset="-122"/>
              </a:rPr>
              <a:t>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该作文题从考生十八岁步入成人的年龄特点出发,关注传统文化的代际传承及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人文素养的培育提升,引导考生展开联想与思考,写出个人的独特感受与见解。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①关注传统文化,饱含人文情怀。人伦关系蕴含着中国传统文化的核心价值,命题意在引导考</a:t>
            </a:r>
            <a:r>
              <a:rPr sz="1500" dirty="0"/>
              <a:t/>
            </a:r>
            <a:br>
              <a:rPr sz="1500" dirty="0"/>
            </a:br>
            <a:r>
              <a:rPr lang="zh-CN" altLang="en-US" sz="1500" kern="0" dirty="0" smtClean="0">
                <a:solidFill>
                  <a:srgbClr val="000000"/>
                </a:solidFill>
                <a:latin typeface="Times New Roman" pitchFamily="65" charset="-122"/>
                <a:ea typeface="宋体" pitchFamily="65" charset="-122"/>
              </a:rPr>
              <a:t>生调动家庭与个人、长与幼的关系,重新理解长辈的深沉情感、丰富智慧及其对于青年成长</a:t>
            </a:r>
            <a:r>
              <a:rPr sz="1500" dirty="0"/>
              <a:t/>
            </a:r>
            <a:br>
              <a:rPr sz="1500" dirty="0"/>
            </a:br>
            <a:r>
              <a:rPr lang="zh-CN" altLang="en-US" sz="1500" kern="0" dirty="0" smtClean="0">
                <a:solidFill>
                  <a:srgbClr val="000000"/>
                </a:solidFill>
                <a:latin typeface="Times New Roman" pitchFamily="65" charset="-122"/>
                <a:ea typeface="宋体" pitchFamily="65" charset="-122"/>
              </a:rPr>
              <a:t>的宝贵意义,引导考生关注优秀传统文化及其当代体现。题目需要考生从凝聚个人真切情感</a:t>
            </a:r>
            <a:r>
              <a:rPr sz="1500" dirty="0"/>
              <a:t/>
            </a:r>
            <a:br>
              <a:rPr sz="1500" dirty="0"/>
            </a:br>
            <a:r>
              <a:rPr lang="zh-CN" altLang="en-US" sz="1500" kern="0" dirty="0" smtClean="0">
                <a:solidFill>
                  <a:srgbClr val="000000"/>
                </a:solidFill>
                <a:latin typeface="Times New Roman" pitchFamily="65" charset="-122"/>
                <a:ea typeface="宋体" pitchFamily="65" charset="-122"/>
              </a:rPr>
              <a:t>的生活阅历中选材,关注自我与他人、与社会、与时代的关系,既唤醒内心的真挚情感,又思考</a:t>
            </a:r>
            <a:r>
              <a:rPr sz="1500" dirty="0"/>
              <a:t/>
            </a:r>
            <a:br>
              <a:rPr sz="1500" dirty="0"/>
            </a:br>
            <a:r>
              <a:rPr lang="zh-CN" altLang="en-US" sz="1500" kern="0" dirty="0" smtClean="0">
                <a:solidFill>
                  <a:srgbClr val="000000"/>
                </a:solidFill>
                <a:latin typeface="Times New Roman" pitchFamily="65" charset="-122"/>
                <a:ea typeface="宋体" pitchFamily="65" charset="-122"/>
              </a:rPr>
              <a:t>个人的精神生活,富有人文情怀。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②立意角度丰富。“长辈”可以是父母,也可以是其他年长的亲人或老师。依据材料,考生可</a:t>
            </a:r>
            <a:r>
              <a:rPr sz="1500" dirty="0"/>
              <a:t/>
            </a:r>
            <a:br>
              <a:rPr sz="1500" dirty="0"/>
            </a:br>
            <a:r>
              <a:rPr lang="zh-CN" altLang="en-US" sz="1500" kern="0" dirty="0" smtClean="0">
                <a:solidFill>
                  <a:srgbClr val="000000"/>
                </a:solidFill>
                <a:latin typeface="Times New Roman" pitchFamily="65" charset="-122"/>
                <a:ea typeface="宋体" pitchFamily="65" charset="-122"/>
              </a:rPr>
              <a:t>以通过长辈的人生经历重新思考过去的事情,思考家族传统和民族传统方面的文化积淀,思考</a:t>
            </a:r>
            <a:r>
              <a:rPr sz="1500" dirty="0"/>
              <a:t/>
            </a:r>
            <a:br>
              <a:rPr sz="1500" dirty="0"/>
            </a:br>
            <a:r>
              <a:rPr lang="zh-CN" altLang="en-US" sz="1500" kern="0" dirty="0" smtClean="0">
                <a:solidFill>
                  <a:srgbClr val="000000"/>
                </a:solidFill>
                <a:latin typeface="Times New Roman" pitchFamily="65" charset="-122"/>
                <a:ea typeface="宋体" pitchFamily="65" charset="-122"/>
              </a:rPr>
              <a:t>长辈的人生智慧和经验教训,也可以在长幼互动中,以长辈为镜,重新发现与认识自我,从</a:t>
            </a:r>
            <a:r>
              <a:rPr sz="1500" dirty="0"/>
              <a:t/>
            </a:r>
            <a:br>
              <a:rPr sz="1500" dirty="0"/>
            </a:br>
            <a:r>
              <a:rPr lang="zh-CN" altLang="en-US" sz="1500" kern="0" dirty="0" smtClean="0">
                <a:solidFill>
                  <a:srgbClr val="000000"/>
                </a:solidFill>
                <a:latin typeface="Times New Roman" pitchFamily="65" charset="-122"/>
                <a:ea typeface="宋体" pitchFamily="65" charset="-122"/>
              </a:rPr>
              <a:t>“我”的视角观察长辈在家庭角色和社会角色上的进步与成熟</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立意角度多元,可叙可议,</a:t>
            </a:r>
            <a:r>
              <a:rPr sz="1500" dirty="0"/>
              <a:t/>
            </a:r>
            <a:br>
              <a:rPr sz="1500" dirty="0"/>
            </a:br>
            <a:r>
              <a:rPr lang="zh-CN" altLang="en-US" sz="1500" kern="0" dirty="0" smtClean="0">
                <a:solidFill>
                  <a:srgbClr val="000000"/>
                </a:solidFill>
                <a:latin typeface="Times New Roman" pitchFamily="65" charset="-122"/>
                <a:ea typeface="宋体" pitchFamily="65" charset="-122"/>
              </a:rPr>
              <a:t>便于各层次考生发挥特长。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③富有思辨性。写长辈、写日常生活很容易入手,但以“十八岁成人”的眼光来重新思考,在</a:t>
            </a:r>
            <a:r>
              <a:rPr sz="1500" dirty="0"/>
              <a:t/>
            </a:r>
            <a:br>
              <a:rPr sz="1500" dirty="0"/>
            </a:br>
            <a:r>
              <a:rPr lang="zh-CN" altLang="en-US" sz="1500" kern="0" dirty="0" smtClean="0">
                <a:solidFill>
                  <a:srgbClr val="000000"/>
                </a:solidFill>
                <a:latin typeface="Times New Roman" pitchFamily="65" charset="-122"/>
                <a:ea typeface="宋体" pitchFamily="65" charset="-122"/>
              </a:rPr>
              <a:t>思想碰撞中触摸灵魂,则需要考生处理好感性生活与理性思考的关系,需要处理好表象与本质</a:t>
            </a:r>
            <a:r>
              <a:rPr sz="1500" dirty="0"/>
              <a:t/>
            </a:r>
            <a:br>
              <a:rPr sz="1500" dirty="0"/>
            </a:br>
            <a:r>
              <a:rPr lang="zh-CN" altLang="en-US" sz="1500" kern="0" dirty="0" smtClean="0">
                <a:solidFill>
                  <a:srgbClr val="000000"/>
                </a:solidFill>
                <a:latin typeface="Times New Roman" pitchFamily="65" charset="-122"/>
                <a:ea typeface="宋体" pitchFamily="65" charset="-122"/>
              </a:rPr>
              <a:t>的关系,需要思考延续传统与突破传统的关系,需要思考传统中核心价值的恒定与时代变化的</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关系</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要写出深度与个性,就要具备处理这一系列辩证关系的理性思考能力。</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英雄不平凡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君子敬其在己者,而不慕其在天者,是以日进也。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——题记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你说你从小便淘气,成了家中的混世魔王,带领着村里的孩子上蹿下跳,明明总是被家长骂,却</a:t>
            </a:r>
            <a:r>
              <a:rPr dirty="0"/>
              <a:t/>
            </a:r>
            <a:br>
              <a:rPr dirty="0"/>
            </a:br>
            <a:r>
              <a:rPr lang="zh-CN" altLang="en-US" sz="1530" kern="0" dirty="0" smtClean="0">
                <a:solidFill>
                  <a:srgbClr val="000000"/>
                </a:solidFill>
                <a:latin typeface="Times New Roman" pitchFamily="65" charset="-122"/>
                <a:ea typeface="宋体" pitchFamily="65" charset="-122"/>
              </a:rPr>
              <a:t>一直坚持认为自己是个大英雄。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我笑得开怀,想象着你身披大红褂子对着一帮孩子指点江山的严肃模样,便打趣了你一句:我可</a:t>
            </a:r>
            <a:r>
              <a:rPr dirty="0"/>
              <a:t/>
            </a:r>
            <a:br>
              <a:rPr dirty="0"/>
            </a:br>
            <a:r>
              <a:rPr lang="zh-CN" altLang="en-US" sz="1530" kern="0" dirty="0" smtClean="0">
                <a:solidFill>
                  <a:srgbClr val="000000"/>
                </a:solidFill>
                <a:latin typeface="Times New Roman" pitchFamily="65" charset="-122"/>
                <a:ea typeface="宋体" pitchFamily="65" charset="-122"/>
              </a:rPr>
              <a:t>淘不过你。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你忽地收起了脸上的笑容,长长地叹了一口气,说你很早便辍学,独自去了深圳。那是一段孤独</a:t>
            </a:r>
            <a:r>
              <a:rPr dirty="0"/>
              <a:t/>
            </a:r>
            <a:br>
              <a:rPr dirty="0"/>
            </a:br>
            <a:r>
              <a:rPr lang="zh-CN" altLang="en-US" sz="1530" kern="0" dirty="0" smtClean="0">
                <a:solidFill>
                  <a:srgbClr val="000000"/>
                </a:solidFill>
                <a:latin typeface="Times New Roman" pitchFamily="65" charset="-122"/>
                <a:ea typeface="宋体" pitchFamily="65" charset="-122"/>
              </a:rPr>
              <a:t>的旅程,初中学历的你只能去刷盘子,刺骨的凉水一下子便触动了你的泪腺,一个大男孩便这样</a:t>
            </a:r>
            <a:r>
              <a:rPr dirty="0"/>
              <a:t/>
            </a:r>
            <a:br>
              <a:rPr dirty="0"/>
            </a:br>
            <a:r>
              <a:rPr lang="zh-CN" altLang="en-US" sz="1530" kern="0" dirty="0" smtClean="0">
                <a:solidFill>
                  <a:srgbClr val="000000"/>
                </a:solidFill>
                <a:latin typeface="Times New Roman" pitchFamily="65" charset="-122"/>
                <a:ea typeface="宋体" pitchFamily="65" charset="-122"/>
              </a:rPr>
              <a:t>毫不顾忌地哭了起来,哭一个人的无助,也哭自己的无能,那时你便决心要变强,强大到可以撑</a:t>
            </a:r>
            <a:r>
              <a:rPr dirty="0"/>
              <a:t/>
            </a:r>
            <a:br>
              <a:rPr dirty="0"/>
            </a:br>
            <a:r>
              <a:rPr lang="zh-CN" altLang="en-US" sz="1530" kern="0" dirty="0" smtClean="0">
                <a:solidFill>
                  <a:srgbClr val="000000"/>
                </a:solidFill>
                <a:latin typeface="Times New Roman" pitchFamily="65" charset="-122"/>
                <a:ea typeface="宋体" pitchFamily="65" charset="-122"/>
              </a:rPr>
              <a:t>起一个家。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我一愣,不再去看你的眼睛,亦不再看你眼中的无奈。哪个才是真正的你?是严肃冷漠且无趣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的那个,还是要强得将感情埋藏在心底的那个?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你唤我一声孩子,对我讲:人有时要对自己狠一些。你说你当初拼命地攒钱,终于攒够了成人学</a:t>
            </a:r>
            <a:r>
              <a:rPr dirty="0"/>
              <a:t/>
            </a:r>
            <a:br>
              <a:rPr dirty="0"/>
            </a:br>
            <a:r>
              <a:rPr lang="zh-CN" altLang="en-US" sz="1530" kern="0" dirty="0" smtClean="0">
                <a:solidFill>
                  <a:srgbClr val="000000"/>
                </a:solidFill>
                <a:latin typeface="Times New Roman" pitchFamily="65" charset="-122"/>
                <a:ea typeface="宋体" pitchFamily="65" charset="-122"/>
              </a:rPr>
              <a:t>校的学费后,开始了半工半读的生活,那是一段极其难忘的回忆。在工作时仍不忘回忆老师要</a:t>
            </a:r>
            <a:r>
              <a:rPr dirty="0"/>
              <a:t/>
            </a:r>
            <a:br>
              <a:rPr dirty="0"/>
            </a:br>
            <a:r>
              <a:rPr lang="zh-CN" altLang="en-US" sz="1530" kern="0" dirty="0" smtClean="0">
                <a:solidFill>
                  <a:srgbClr val="000000"/>
                </a:solidFill>
                <a:latin typeface="Times New Roman" pitchFamily="65" charset="-122"/>
                <a:ea typeface="宋体" pitchFamily="65" charset="-122"/>
              </a:rPr>
              <a:t>求记下的内容,当双手浸在冰冷的水中时,大脑飞速地运转,即便累得睁不开眼,嘴角也仍挂着笑。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说着说着,你竟也笑了起来,敛着的双眸中溢出了光彩。我有些愣,从你的表情中读出了满足,</a:t>
            </a:r>
            <a:r>
              <a:rPr dirty="0"/>
              <a:t/>
            </a:r>
            <a:br>
              <a:rPr dirty="0"/>
            </a:br>
            <a:r>
              <a:rPr lang="zh-CN" altLang="en-US" sz="1530" kern="0" dirty="0" smtClean="0">
                <a:solidFill>
                  <a:srgbClr val="000000"/>
                </a:solidFill>
                <a:latin typeface="Times New Roman" pitchFamily="65" charset="-122"/>
                <a:ea typeface="宋体" pitchFamily="65" charset="-122"/>
              </a:rPr>
              <a:t>将它与你督促我学习时的严厉模样做了比较。我似乎明白了些什么,却也陷入了更深的迷雾中。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你抬眼看我,拿起身前的一杯热茶,浅啜了一口,称赞了一句“真不错”,便继续说。你自成人</a:t>
            </a:r>
            <a:r>
              <a:rPr dirty="0"/>
              <a:t/>
            </a:r>
            <a:br>
              <a:rPr dirty="0"/>
            </a:br>
            <a:r>
              <a:rPr lang="zh-CN" altLang="en-US" sz="1530" kern="0" dirty="0" smtClean="0">
                <a:solidFill>
                  <a:srgbClr val="000000"/>
                </a:solidFill>
                <a:latin typeface="Times New Roman" pitchFamily="65" charset="-122"/>
                <a:ea typeface="宋体" pitchFamily="65" charset="-122"/>
              </a:rPr>
              <a:t>学校毕业后便辞去了刷盘子的工作,因为你知道你不属于那里。你背起行囊,坐上了北上的火</a:t>
            </a:r>
            <a:r>
              <a:rPr dirty="0"/>
              <a:t/>
            </a:r>
            <a:br>
              <a:rPr dirty="0"/>
            </a:br>
            <a:r>
              <a:rPr lang="zh-CN" altLang="en-US" sz="1530" kern="0" dirty="0" smtClean="0">
                <a:solidFill>
                  <a:srgbClr val="000000"/>
                </a:solidFill>
                <a:latin typeface="Times New Roman" pitchFamily="65" charset="-122"/>
                <a:ea typeface="宋体" pitchFamily="65" charset="-122"/>
              </a:rPr>
              <a:t>车。这一段全新的旅程未曾让你感到不安,反而让你充满了自信与希望,因为你知道你要开始</a:t>
            </a:r>
            <a:r>
              <a:rPr dirty="0"/>
              <a:t/>
            </a:r>
            <a:br>
              <a:rPr dirty="0"/>
            </a:br>
            <a:r>
              <a:rPr lang="zh-CN" altLang="en-US" sz="1530" kern="0" dirty="0" smtClean="0">
                <a:solidFill>
                  <a:srgbClr val="000000"/>
                </a:solidFill>
                <a:latin typeface="Times New Roman" pitchFamily="65" charset="-122"/>
                <a:ea typeface="宋体" pitchFamily="65" charset="-122"/>
              </a:rPr>
              <a:t>活出你自己了。你从最低处努力着,直到拥有今天的成就和身份。你讲到,这些对你来讲,时刻</a:t>
            </a:r>
            <a:r>
              <a:rPr dirty="0"/>
              <a:t/>
            </a:r>
            <a:br>
              <a:rPr dirty="0"/>
            </a:br>
            <a:r>
              <a:rPr lang="zh-CN" altLang="en-US" sz="1530" kern="0" dirty="0" smtClean="0">
                <a:solidFill>
                  <a:srgbClr val="000000"/>
                </a:solidFill>
                <a:latin typeface="Times New Roman" pitchFamily="65" charset="-122"/>
                <a:ea typeface="宋体" pitchFamily="65" charset="-122"/>
              </a:rPr>
              <a:t>都是安心的,没有丝毫的焦虑和不安。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我听了低笑起来。醴泉无源,芝草无根,人贵自勉;流水不腐,户枢不蠹,民生在勤。我似是读懂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了你。捧起我身前你沏的茶,不禁称赞了一句“不错!此茶似你”。似你的平凡,似你的清贵,</a:t>
            </a:r>
            <a:r>
              <a:t/>
            </a:r>
            <a:br/>
            <a:r>
              <a:rPr lang="zh-CN" altLang="en-US" sz="1530" kern="0" dirty="0" smtClean="0">
                <a:solidFill>
                  <a:srgbClr val="000000"/>
                </a:solidFill>
                <a:latin typeface="Times New Roman" pitchFamily="65" charset="-122"/>
                <a:ea typeface="宋体" pitchFamily="65" charset="-122"/>
              </a:rPr>
              <a:t>也似你的不平凡。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爸爸,此时考场上的我想大声对您说:您是我心中不平凡的英雄!我爱您!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这篇佳作有三个鲜明的特征。①以情动人。作者用细腻的笔触,再现了父亲的半生,</a:t>
            </a:r>
            <a:r>
              <a:t/>
            </a:r>
            <a:br/>
            <a:r>
              <a:rPr lang="zh-CN" altLang="en-US" sz="1530" kern="0" dirty="0" smtClean="0">
                <a:solidFill>
                  <a:srgbClr val="000000"/>
                </a:solidFill>
                <a:latin typeface="Times New Roman" pitchFamily="65" charset="-122"/>
                <a:ea typeface="宋体" pitchFamily="65" charset="-122"/>
              </a:rPr>
              <a:t>情感真挚。②视角新颖。作者采用第一人称和第二人称相结合的形式,使文章更加亲切感</a:t>
            </a:r>
            <a:r>
              <a:t/>
            </a:r>
            <a:br/>
            <a:r>
              <a:rPr lang="zh-CN" altLang="en-US" sz="1530" kern="0" dirty="0" smtClean="0">
                <a:solidFill>
                  <a:srgbClr val="000000"/>
                </a:solidFill>
                <a:latin typeface="Times New Roman" pitchFamily="65" charset="-122"/>
                <a:ea typeface="宋体" pitchFamily="65" charset="-122"/>
              </a:rPr>
              <a:t>人。③文采飞扬。作者注意推敲字句,用词贴切,佳句也信手拈来。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你是我在人间的四月天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考场中的我已经18岁。18岁的我在父辈的关爱下长大。此时此刻此景我想到了加西亚·马尔</a:t>
            </a:r>
            <a:r>
              <a:t/>
            </a:r>
            <a:br/>
            <a:r>
              <a:rPr lang="zh-CN" altLang="en-US" sz="1530" kern="0" dirty="0" smtClean="0">
                <a:solidFill>
                  <a:srgbClr val="000000"/>
                </a:solidFill>
                <a:latin typeface="Times New Roman" pitchFamily="65" charset="-122"/>
                <a:ea typeface="宋体" pitchFamily="65" charset="-122"/>
              </a:rPr>
              <a:t>克斯的话:“我们趋行在人生这个亘古的旅途,在坎坷中奔跑,在挫折里涅槃,忧愁缠满全身,痛</a:t>
            </a:r>
            <a:r>
              <a:t/>
            </a:r>
            <a:br/>
            <a:r>
              <a:rPr lang="zh-CN" altLang="en-US" sz="1530" kern="0" dirty="0" smtClean="0">
                <a:solidFill>
                  <a:srgbClr val="000000"/>
                </a:solidFill>
                <a:latin typeface="Times New Roman" pitchFamily="65" charset="-122"/>
                <a:ea typeface="宋体" pitchFamily="65" charset="-122"/>
              </a:rPr>
              <a:t>苦飘洒一地。我们累,却无从止歇;我们苦,却无法回避。”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席慕蓉曾将青春比喻成一本仓促的书。是啊,它来也匆匆,让人猝不及防;它去也匆匆,如手中</a:t>
            </a:r>
            <a:r>
              <a:t/>
            </a:r>
            <a:br/>
            <a:r>
              <a:rPr lang="zh-CN" altLang="en-US" sz="1530" kern="0" dirty="0" smtClean="0">
                <a:solidFill>
                  <a:srgbClr val="000000"/>
                </a:solidFill>
                <a:latin typeface="Times New Roman" pitchFamily="65" charset="-122"/>
                <a:ea typeface="宋体" pitchFamily="65" charset="-122"/>
              </a:rPr>
              <a:t>流沙。仓促的不仅仅是我们,还有爱着我的父辈啊!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多少人吟咏着父爱如山,又有多少人在父亲离世时才懂得那深厚的爱。俗话说:“不养儿不知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父母恩。”的确如此,没有亲身体会,谁又能代他人言论。你一次次的出口伤人变成了他们脸</a:t>
            </a:r>
            <a:r>
              <a:t/>
            </a:r>
            <a:br/>
            <a:r>
              <a:rPr lang="zh-CN" altLang="en-US" sz="1530" kern="0" dirty="0" smtClean="0">
                <a:solidFill>
                  <a:srgbClr val="000000"/>
                </a:solidFill>
                <a:latin typeface="Times New Roman" pitchFamily="65" charset="-122"/>
                <a:ea typeface="宋体" pitchFamily="65" charset="-122"/>
              </a:rPr>
              <a:t>上的皱纹,你一次次的倔强不懂事变成了他们粗糙的手掌。你的梦想,是他们在默默支撑;你的</a:t>
            </a:r>
            <a:r>
              <a:t/>
            </a:r>
            <a:br/>
            <a:r>
              <a:rPr lang="zh-CN" altLang="en-US" sz="1530" kern="0" dirty="0" smtClean="0">
                <a:solidFill>
                  <a:srgbClr val="000000"/>
                </a:solidFill>
                <a:latin typeface="Times New Roman" pitchFamily="65" charset="-122"/>
                <a:ea typeface="宋体" pitchFamily="65" charset="-122"/>
              </a:rPr>
              <a:t>成长,是他们在背后默默付出。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有这样一个人,皮肤有点黑,个子并不是很高,永远不许我问“为什么”,永远不许我说“本来</a:t>
            </a:r>
            <a:r>
              <a:t/>
            </a:r>
            <a:br/>
            <a:r>
              <a:rPr lang="zh-CN" altLang="en-US" sz="1530" kern="0" dirty="0" smtClean="0">
                <a:solidFill>
                  <a:srgbClr val="000000"/>
                </a:solidFill>
                <a:latin typeface="Times New Roman" pitchFamily="65" charset="-122"/>
                <a:ea typeface="宋体" pitchFamily="65" charset="-122"/>
              </a:rPr>
              <a:t>就是”。他是我的父亲啊。他性格倔强,我也性格倔强。我和父亲的关系曾经十分融洽,但自</a:t>
            </a:r>
            <a:r>
              <a:t/>
            </a:r>
            <a:br/>
            <a:r>
              <a:rPr lang="zh-CN" altLang="en-US" sz="1530" kern="0" dirty="0" smtClean="0">
                <a:solidFill>
                  <a:srgbClr val="000000"/>
                </a:solidFill>
                <a:latin typeface="Times New Roman" pitchFamily="65" charset="-122"/>
                <a:ea typeface="宋体" pitchFamily="65" charset="-122"/>
              </a:rPr>
              <a:t>从我迷上看小说,就变得和以前不一样了。那晚,我大闹了一场,问父亲凭什么不让我看。父亲</a:t>
            </a:r>
            <a:r>
              <a:t/>
            </a:r>
            <a:br/>
            <a:r>
              <a:rPr lang="zh-CN" altLang="en-US" sz="1530" kern="0" dirty="0" smtClean="0">
                <a:solidFill>
                  <a:srgbClr val="000000"/>
                </a:solidFill>
                <a:latin typeface="Times New Roman" pitchFamily="65" charset="-122"/>
                <a:ea typeface="宋体" pitchFamily="65" charset="-122"/>
              </a:rPr>
              <a:t>只是深深地看了我一眼,说:“没有凭什么,只凭我是你的父亲。”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现在细细想来,话语虽看似无理,但那一眼饱含着太多的感情。是失望,是难过,是不舍。考场</a:t>
            </a:r>
            <a:r>
              <a:t/>
            </a:r>
            <a:br/>
            <a:r>
              <a:rPr lang="zh-CN" altLang="en-US" sz="1530" kern="0" dirty="0" smtClean="0">
                <a:solidFill>
                  <a:srgbClr val="000000"/>
                </a:solidFill>
                <a:latin typeface="Times New Roman" pitchFamily="65" charset="-122"/>
                <a:ea typeface="宋体" pitchFamily="65" charset="-122"/>
              </a:rPr>
              <a:t>上的我在心里对父亲说声:对不起啊。如今父亲脸上的皱纹更多了,沟壑纵横,坑洼不平;如今</a:t>
            </a:r>
            <a:r>
              <a:t/>
            </a:r>
            <a:br/>
            <a:r>
              <a:rPr lang="zh-CN" altLang="en-US" sz="1530" kern="0" dirty="0" smtClean="0">
                <a:solidFill>
                  <a:srgbClr val="000000"/>
                </a:solidFill>
                <a:latin typeface="Times New Roman" pitchFamily="65" charset="-122"/>
                <a:ea typeface="宋体" pitchFamily="65" charset="-122"/>
              </a:rPr>
              <a:t>父亲的手更粗糙了,老茧丛生,骨节突起。我的爸爸经历了太多的事,这样的经历让他特别笃信</a:t>
            </a:r>
            <a:r>
              <a:t/>
            </a:r>
            <a:br/>
            <a:r>
              <a:rPr lang="zh-CN" altLang="en-US" sz="1530" kern="0" dirty="0" smtClean="0">
                <a:solidFill>
                  <a:srgbClr val="000000"/>
                </a:solidFill>
                <a:latin typeface="Times New Roman" pitchFamily="65" charset="-122"/>
                <a:ea typeface="宋体" pitchFamily="65" charset="-122"/>
              </a:rPr>
              <a:t>一点,就是“人要靠自己改变命运”。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挫折、伤痛都不能成为你前进的阻碍。失败是成功之母,不经一事,不长一智。我们从父辈的</a:t>
            </a:r>
            <a:r>
              <a:t/>
            </a:r>
            <a:br/>
            <a:r>
              <a:rPr lang="zh-CN" altLang="en-US" sz="1530" kern="0" dirty="0" smtClean="0">
                <a:solidFill>
                  <a:srgbClr val="000000"/>
                </a:solidFill>
                <a:latin typeface="Times New Roman" pitchFamily="65" charset="-122"/>
                <a:ea typeface="宋体" pitchFamily="65" charset="-122"/>
              </a:rPr>
              <a:t>这部书中去感知世界、认识世界、读懂这个世界。就如读司汤达的《红与黑》、托尔斯泰</a:t>
            </a:r>
            <a:r>
              <a:t/>
            </a:r>
            <a:br/>
            <a:r>
              <a:rPr lang="zh-CN" altLang="en-US" sz="1530" kern="0" dirty="0" smtClean="0">
                <a:solidFill>
                  <a:srgbClr val="000000"/>
                </a:solidFill>
                <a:latin typeface="Times New Roman" pitchFamily="65" charset="-122"/>
                <a:ea typeface="宋体" pitchFamily="65" charset="-122"/>
              </a:rPr>
              <a:t>的《安娜·卡列尼娜》一样明白,变成贪污犯可能是欲望泯灭了人性,杀人放火也许是冲动遮蔽</a:t>
            </a:r>
            <a:endParaRPr lang="zh-CN" altLang="en-US"/>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了善良;又如读黑塞的《悉达多》般懂得要去爱这个世界,而不是鄙弃它。父辈这部书让我懂</a:t>
            </a:r>
            <a:r>
              <a:rPr dirty="0"/>
              <a:t/>
            </a:r>
            <a:br>
              <a:rPr dirty="0"/>
            </a:br>
            <a:r>
              <a:rPr lang="zh-CN" altLang="en-US" sz="1530" kern="0" dirty="0" smtClean="0">
                <a:solidFill>
                  <a:srgbClr val="000000"/>
                </a:solidFill>
                <a:latin typeface="Times New Roman" pitchFamily="65" charset="-122"/>
                <a:ea typeface="宋体" pitchFamily="65" charset="-122"/>
              </a:rPr>
              <a:t>得了理性思考,让我学着成熟,学着长大。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父亲,谢谢您!就像林徽因所说的一样:“你是爱,是暖,是希望,你是人间的四月天。”我会像您</a:t>
            </a:r>
            <a:r>
              <a:rPr dirty="0"/>
              <a:t/>
            </a:r>
            <a:br>
              <a:rPr dirty="0"/>
            </a:br>
            <a:r>
              <a:rPr lang="zh-CN" altLang="en-US" sz="1530" kern="0" dirty="0" smtClean="0">
                <a:solidFill>
                  <a:srgbClr val="000000"/>
                </a:solidFill>
                <a:latin typeface="Times New Roman" pitchFamily="65" charset="-122"/>
                <a:ea typeface="宋体" pitchFamily="65" charset="-122"/>
              </a:rPr>
              <a:t>一样,无论这个世界对自己怎样,我都会一如既往地勇敢、努力,充满希望。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这篇文章行文有气势,字里行间充满着对父亲的敬爱之情,堪称一首对父爱的赞歌。</a:t>
            </a:r>
            <a:r>
              <a:rPr dirty="0"/>
              <a:t/>
            </a:r>
            <a:br>
              <a:rPr dirty="0"/>
            </a:br>
            <a:r>
              <a:rPr lang="zh-CN" altLang="en-US" sz="1530" kern="0" dirty="0" smtClean="0">
                <a:solidFill>
                  <a:srgbClr val="000000"/>
                </a:solidFill>
                <a:latin typeface="Times New Roman" pitchFamily="65" charset="-122"/>
                <a:ea typeface="宋体" pitchFamily="65" charset="-122"/>
              </a:rPr>
              <a:t>作者涉猎广泛,引用了大量名人名言、名家名作,富有文采。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11.(2017</a:t>
            </a:r>
            <a:r>
              <a:rPr lang="zh-CN" altLang="en-US" sz="1530" kern="0" dirty="0" smtClean="0">
                <a:solidFill>
                  <a:srgbClr val="000000"/>
                </a:solidFill>
                <a:latin typeface="Times New Roman" pitchFamily="65" charset="-122"/>
                <a:ea typeface="宋体" pitchFamily="65" charset="-122"/>
              </a:rPr>
              <a:t>浙江</a:t>
            </a:r>
            <a:r>
              <a:rPr lang="en-US" altLang="zh-CN" sz="1530" kern="0" dirty="0" smtClean="0">
                <a:solidFill>
                  <a:srgbClr val="000000"/>
                </a:solidFill>
                <a:latin typeface="Times New Roman" pitchFamily="65" charset="-122"/>
                <a:ea typeface="宋体" pitchFamily="65" charset="-122"/>
              </a:rPr>
              <a:t>,24)</a:t>
            </a:r>
            <a:r>
              <a:rPr lang="zh-CN" altLang="en-US" sz="1530" kern="0" dirty="0" smtClean="0">
                <a:solidFill>
                  <a:srgbClr val="000000"/>
                </a:solidFill>
                <a:latin typeface="Times New Roman" pitchFamily="65" charset="-122"/>
                <a:ea typeface="宋体" pitchFamily="65" charset="-122"/>
              </a:rPr>
              <a:t>阅读下面文字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根据要求作文。</a:t>
            </a:r>
            <a:r>
              <a:rPr lang="en-US" altLang="zh-CN" sz="1530" kern="0" dirty="0" smtClean="0">
                <a:solidFill>
                  <a:srgbClr val="000000"/>
                </a:solidFill>
                <a:latin typeface="Times New Roman" pitchFamily="65" charset="-122"/>
                <a:ea typeface="宋体" pitchFamily="65" charset="-122"/>
              </a:rPr>
              <a:t>(60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有位作家说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人要读三本大书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一本是“有字之书”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一本是“无字之书”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一本是“心灵之书”。</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对此你有什么思考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对作家的看法加以评说。</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注意</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题目自拟。②不得少于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字。③不得抄袭、套作。</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首先要审准题目。要清楚“有字之书”“无字之书”“心灵之书”的隐含意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知道它们分别指代什么。“有字之书”就是书籍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不光是指教科书、专业书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更多的是指人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类经典的书籍。“无字之书”就是指生活本身这本大书。“心灵之书”无疑就是促进心灵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成长、培养良善品德的实践活动。一般来说,文章立意应该围绕作家的话,故可立意为“人要</a:t>
            </a:r>
            <a:r>
              <a:rPr dirty="0"/>
              <a:t/>
            </a:r>
            <a:br>
              <a:rPr dirty="0"/>
            </a:br>
            <a:r>
              <a:rPr lang="zh-CN" altLang="en-US" sz="1530" kern="0" dirty="0" smtClean="0">
                <a:solidFill>
                  <a:srgbClr val="000000"/>
                </a:solidFill>
                <a:latin typeface="Times New Roman" pitchFamily="65" charset="-122"/>
                <a:ea typeface="宋体" pitchFamily="65" charset="-122"/>
              </a:rPr>
              <a:t>读三本大书”;也可以侧重于某点来写,如写要“读好‘有字之书’”。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其次,在表达上显功夫。表达时要在理性分析上显功力。所谓理性分析,包括两个方面:一是框</a:t>
            </a:r>
            <a:r>
              <a:rPr dirty="0"/>
              <a:t/>
            </a:r>
            <a:br>
              <a:rPr dirty="0"/>
            </a:br>
            <a:r>
              <a:rPr lang="zh-CN" altLang="en-US" sz="1530" kern="0" dirty="0" smtClean="0">
                <a:solidFill>
                  <a:srgbClr val="000000"/>
                </a:solidFill>
                <a:latin typeface="Times New Roman" pitchFamily="65" charset="-122"/>
                <a:ea typeface="宋体" pitchFamily="65" charset="-122"/>
              </a:rPr>
              <a:t>定文体,二是重视表达过程。题目要求“对作家的看法加以评说”,其实就是让学生直接表达</a:t>
            </a:r>
            <a:r>
              <a:rPr dirty="0"/>
              <a:t/>
            </a:r>
            <a:br>
              <a:rPr dirty="0"/>
            </a:br>
            <a:r>
              <a:rPr lang="zh-CN" altLang="en-US" sz="1530" kern="0" dirty="0" smtClean="0">
                <a:solidFill>
                  <a:srgbClr val="000000"/>
                </a:solidFill>
                <a:latin typeface="Times New Roman" pitchFamily="65" charset="-122"/>
                <a:ea typeface="宋体" pitchFamily="65" charset="-122"/>
              </a:rPr>
              <a:t>自己的观点、态度,写一篇议论文。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表达上要具体,必须言之有物;要清晰,必须言之有序;要实在,必须老实讲理。在围绕“人要读</a:t>
            </a:r>
            <a:r>
              <a:rPr dirty="0"/>
              <a:t/>
            </a:r>
            <a:br>
              <a:rPr dirty="0"/>
            </a:br>
            <a:r>
              <a:rPr lang="zh-CN" altLang="en-US" sz="1530" kern="0" dirty="0" smtClean="0">
                <a:solidFill>
                  <a:srgbClr val="000000"/>
                </a:solidFill>
                <a:latin typeface="Times New Roman" pitchFamily="65" charset="-122"/>
                <a:ea typeface="宋体" pitchFamily="65" charset="-122"/>
              </a:rPr>
              <a:t>三本大书”这一立意行文时,建议考生以条分缕析的方式展开说理,先写“为什么要读‘有字</a:t>
            </a:r>
            <a:r>
              <a:rPr dirty="0"/>
              <a:t/>
            </a:r>
            <a:br>
              <a:rPr dirty="0"/>
            </a:br>
            <a:r>
              <a:rPr lang="zh-CN" altLang="en-US" sz="1530" kern="0" dirty="0" smtClean="0">
                <a:solidFill>
                  <a:srgbClr val="000000"/>
                </a:solidFill>
                <a:latin typeface="Times New Roman" pitchFamily="65" charset="-122"/>
                <a:ea typeface="宋体" pitchFamily="65" charset="-122"/>
              </a:rPr>
              <a:t>之书’”,再写“为什么要读‘无字之书’”,最后写“为什么要读‘心灵之书’”。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此外,内容表达上,要避免空洞、贫乏,避免课内素材的罗列。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质上应当是人类的思维与观念的改变推动世界朝着进步的方向发展。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人人眼中有车,所以容易上手;个个感受不同,所以精彩纷呈。写法上考生可以各扬己长,既可</a:t>
            </a:r>
            <a:r>
              <a:t/>
            </a:r>
            <a:br/>
            <a:r>
              <a:rPr lang="zh-CN" altLang="en-US" sz="1530" kern="0" dirty="0" smtClean="0">
                <a:solidFill>
                  <a:srgbClr val="000000"/>
                </a:solidFill>
                <a:latin typeface="Times New Roman" pitchFamily="65" charset="-122"/>
                <a:ea typeface="宋体" pitchFamily="65" charset="-122"/>
              </a:rPr>
              <a:t>以就材料的提示多维度思考,写议论文;也可以选择和“车”有关的故事或者自己的亲身经历</a:t>
            </a:r>
            <a:r>
              <a:t/>
            </a:r>
            <a:br/>
            <a:r>
              <a:rPr lang="zh-CN" altLang="en-US" sz="1530" kern="0" dirty="0" smtClean="0">
                <a:solidFill>
                  <a:srgbClr val="000000"/>
                </a:solidFill>
                <a:latin typeface="Times New Roman" pitchFamily="65" charset="-122"/>
                <a:ea typeface="宋体" pitchFamily="65" charset="-122"/>
              </a:rPr>
              <a:t>进行叙写,写记叙文;还可以写说明文和抒情散文。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(1)“车,种类繁多,形态各异”“车来车往,见证时代发展”,可以结合核心价值观中“富强”</a:t>
            </a:r>
            <a:r>
              <a:t/>
            </a:r>
            <a:br/>
            <a:r>
              <a:rPr lang="zh-CN" altLang="en-US" sz="1530" kern="0" dirty="0" smtClean="0">
                <a:solidFill>
                  <a:srgbClr val="000000"/>
                </a:solidFill>
                <a:latin typeface="Times New Roman" pitchFamily="65" charset="-122"/>
                <a:ea typeface="宋体" pitchFamily="65" charset="-122"/>
              </a:rPr>
              <a:t>这一角度,写一曲国家富强的赞歌。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(2)“车来车往,折射出观念的变迁,蕴含着人生的哲理”,可以从时下社会对“共享单车”的</a:t>
            </a:r>
            <a:r>
              <a:t/>
            </a:r>
            <a:br/>
            <a:r>
              <a:rPr lang="zh-CN" altLang="en-US" sz="1530" kern="0" dirty="0" smtClean="0">
                <a:solidFill>
                  <a:srgbClr val="000000"/>
                </a:solidFill>
                <a:latin typeface="Times New Roman" pitchFamily="65" charset="-122"/>
                <a:ea typeface="宋体" pitchFamily="65" charset="-122"/>
              </a:rPr>
              <a:t>思考谈共享理念。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驱车上路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人世间亘古不变的是岁月的更迭往复,滚动的时间车轮扬起了谁的风尘,又轰隆响彻了谁的行</a:t>
            </a:r>
            <a:r>
              <a:t/>
            </a:r>
            <a:br/>
            <a:r>
              <a:rPr lang="zh-CN" altLang="en-US" sz="1530" kern="0" dirty="0" smtClean="0">
                <a:solidFill>
                  <a:srgbClr val="000000"/>
                </a:solidFill>
                <a:latin typeface="Times New Roman" pitchFamily="65" charset="-122"/>
                <a:ea typeface="宋体" pitchFamily="65" charset="-122"/>
              </a:rPr>
              <a:t>路?从古代到未来,我唯一确定的是——它不会停。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早晨,父亲驾车送我上学,我习惯倚靠在副驾驶上补觉,不短的路程走走停停,不能睡踏实。时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景致深深</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前贤吟咏灼灼其华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高唱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离骚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传颂贤贤易色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令后人深思传习。翻阅这白纸黑字的先哲经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心上如沐春风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脚下如踏七彩祥云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将人的一生娓娓道来。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人由读有字之书始。孩提之时牙牙学语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指着烦琐的字认真读写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弟子规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三字经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信手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拈来,到少年之时手捧大部头文学小说汲取知识,年轻的眉眼懵懵懂懂,却在书海中冲刷出那干</a:t>
            </a:r>
            <a:r>
              <a:rPr dirty="0"/>
              <a:t/>
            </a:r>
            <a:br>
              <a:rPr dirty="0"/>
            </a:br>
            <a:r>
              <a:rPr lang="zh-CN" altLang="en-US" sz="1530" kern="0" dirty="0" smtClean="0">
                <a:solidFill>
                  <a:srgbClr val="000000"/>
                </a:solidFill>
                <a:latin typeface="Times New Roman" pitchFamily="65" charset="-122"/>
                <a:ea typeface="宋体" pitchFamily="65" charset="-122"/>
              </a:rPr>
              <a:t>练明朗的神色。人到了青年,柔软的羽毛像锋利的箭,离弦扎进一个个新的未知世界。脱离了</a:t>
            </a:r>
            <a:r>
              <a:rPr dirty="0"/>
              <a:t/>
            </a:r>
            <a:br>
              <a:rPr dirty="0"/>
            </a:br>
            <a:r>
              <a:rPr lang="zh-CN" altLang="en-US" sz="1530" kern="0" dirty="0" smtClean="0">
                <a:solidFill>
                  <a:srgbClr val="000000"/>
                </a:solidFill>
                <a:latin typeface="Times New Roman" pitchFamily="65" charset="-122"/>
                <a:ea typeface="宋体" pitchFamily="65" charset="-122"/>
              </a:rPr>
              <a:t>书本的人对社会有着恐惧与好奇,努力将脑海中的预想与现实合二为一,然后逐渐积累经验,丰</a:t>
            </a:r>
            <a:r>
              <a:rPr dirty="0"/>
              <a:t/>
            </a:r>
            <a:br>
              <a:rPr dirty="0"/>
            </a:br>
            <a:r>
              <a:rPr lang="zh-CN" altLang="en-US" sz="1530" kern="0" dirty="0" smtClean="0">
                <a:solidFill>
                  <a:srgbClr val="000000"/>
                </a:solidFill>
                <a:latin typeface="Times New Roman" pitchFamily="65" charset="-122"/>
                <a:ea typeface="宋体" pitchFamily="65" charset="-122"/>
              </a:rPr>
              <a:t>富阅历。这本无字之书翻阅不到尾声,而人必须有所舍弃。于是人开始褪去一身华彩,又重新</a:t>
            </a:r>
            <a:r>
              <a:rPr dirty="0"/>
              <a:t/>
            </a:r>
            <a:br>
              <a:rPr dirty="0"/>
            </a:br>
            <a:r>
              <a:rPr lang="zh-CN" altLang="en-US" sz="1530" kern="0" dirty="0" smtClean="0">
                <a:solidFill>
                  <a:srgbClr val="000000"/>
                </a:solidFill>
                <a:latin typeface="Times New Roman" pitchFamily="65" charset="-122"/>
                <a:ea typeface="宋体" pitchFamily="65" charset="-122"/>
              </a:rPr>
              <a:t>坐下来,捧起一本书,或是煮一壶香茗,淡泊心志,打开了自己的心灵之书。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事实上,三本大书贯穿了人的一生。每时每刻,都是学习知识、增进阅历、净化心灵的时间,不</a:t>
            </a:r>
            <a:r>
              <a:rPr dirty="0"/>
              <a:t/>
            </a:r>
            <a:br>
              <a:rPr dirty="0"/>
            </a:br>
            <a:r>
              <a:rPr lang="zh-CN" altLang="en-US" sz="1530" kern="0" dirty="0" smtClean="0">
                <a:solidFill>
                  <a:srgbClr val="000000"/>
                </a:solidFill>
                <a:latin typeface="Times New Roman" pitchFamily="65" charset="-122"/>
                <a:ea typeface="宋体" pitchFamily="65" charset="-122"/>
              </a:rPr>
              <a:t>分先后,没有高低,人总是习惯性地去汲取外界的养分,但又不会忘记人生阅历和内心修养。心</a:t>
            </a:r>
            <a:r>
              <a:rPr dirty="0"/>
              <a:t/>
            </a:r>
            <a:br>
              <a:rPr dirty="0"/>
            </a:br>
            <a:r>
              <a:rPr lang="zh-CN" altLang="en-US" sz="1530" kern="0" dirty="0" smtClean="0">
                <a:solidFill>
                  <a:srgbClr val="000000"/>
                </a:solidFill>
                <a:latin typeface="Times New Roman" pitchFamily="65" charset="-122"/>
                <a:ea typeface="宋体" pitchFamily="65" charset="-122"/>
              </a:rPr>
              <a:t>学家王阳明推崇“知行合一”,希望的就是知不虚妄,行不盲目。人的每一个阶段或某一时刻</a:t>
            </a:r>
            <a:r>
              <a:rPr dirty="0"/>
              <a:t/>
            </a:r>
            <a:br>
              <a:rPr dirty="0"/>
            </a:br>
            <a:r>
              <a:rPr lang="zh-CN" altLang="en-US" sz="1530" kern="0" dirty="0" smtClean="0">
                <a:solidFill>
                  <a:srgbClr val="000000"/>
                </a:solidFill>
                <a:latin typeface="Times New Roman" pitchFamily="65" charset="-122"/>
                <a:ea typeface="宋体" pitchFamily="65" charset="-122"/>
              </a:rPr>
              <a:t>应当明确更侧重于读哪本书,就像是明确人生的目标一般。若是浑浑噩噩不做该做的事,那么</a:t>
            </a:r>
            <a:r>
              <a:rPr dirty="0"/>
              <a:t/>
            </a:r>
            <a:br>
              <a:rPr dirty="0"/>
            </a:br>
            <a:r>
              <a:rPr lang="zh-CN" altLang="en-US" sz="1530" kern="0" dirty="0" smtClean="0">
                <a:solidFill>
                  <a:srgbClr val="000000"/>
                </a:solidFill>
                <a:latin typeface="Times New Roman" pitchFamily="65" charset="-122"/>
                <a:ea typeface="宋体" pitchFamily="65" charset="-122"/>
              </a:rPr>
              <a:t>难免会偏离自己预期的轨道。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10401"/>
            <a:ext cx="8127000" cy="600395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先贤之言犹在耳边。他们已经用自己的经历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铺成了一条康庄大道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他们用笔写下自己的经历</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勉励我们在读无字之书时更加顺利通畅。玄奘历经艰险赴西天取经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李时珍尝遍百草写下</a:t>
            </a:r>
            <a:r>
              <a:rPr lang="zh-CN" altLang="en-US" sz="1600" dirty="0" smtClean="0"/>
              <a:t/>
            </a:r>
            <a:br>
              <a:rPr lang="zh-CN" altLang="en-US" sz="1600" dirty="0" smtClean="0"/>
            </a:b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本草纲目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詹天佑不畏风沙铸建京张铁路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他们的亲身经历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更令我们不必再蹈前人覆辙</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而是能够将更精进的发现、发明抽丝剥茧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发扬光大。</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自然,最上等的禅机莫过于在三本书之间游刃有余。梭罗在《瓦尔登湖》中如是写:“我步入</a:t>
            </a:r>
            <a:r>
              <a:rPr dirty="0"/>
              <a:t/>
            </a:r>
            <a:br>
              <a:rPr dirty="0"/>
            </a:br>
            <a:r>
              <a:rPr lang="zh-CN" altLang="en-US" sz="1530" kern="0" dirty="0" smtClean="0">
                <a:solidFill>
                  <a:srgbClr val="000000"/>
                </a:solidFill>
                <a:latin typeface="Times New Roman" pitchFamily="65" charset="-122"/>
                <a:ea typeface="宋体" pitchFamily="65" charset="-122"/>
              </a:rPr>
              <a:t>丛林,因为我希望生活得有意义,我希望活得深刻,汲取生命中所有的精华。把生命的一切都击</a:t>
            </a:r>
            <a:r>
              <a:rPr dirty="0"/>
              <a:t/>
            </a:r>
            <a:br>
              <a:rPr dirty="0"/>
            </a:br>
            <a:r>
              <a:rPr lang="zh-CN" altLang="en-US" sz="1530" kern="0" dirty="0" smtClean="0">
                <a:solidFill>
                  <a:srgbClr val="000000"/>
                </a:solidFill>
                <a:latin typeface="Times New Roman" pitchFamily="65" charset="-122"/>
                <a:ea typeface="宋体" pitchFamily="65" charset="-122"/>
              </a:rPr>
              <a:t>溃,以免当我生命终结,却发现自己从未活过。”携着人生的三本大书徜徉在广袤无垠的自然</a:t>
            </a:r>
            <a:r>
              <a:rPr dirty="0"/>
              <a:t/>
            </a:r>
            <a:br>
              <a:rPr dirty="0"/>
            </a:br>
            <a:r>
              <a:rPr lang="zh-CN" altLang="en-US" sz="1530" kern="0" dirty="0" smtClean="0">
                <a:solidFill>
                  <a:srgbClr val="000000"/>
                </a:solidFill>
                <a:latin typeface="Times New Roman" pitchFamily="65" charset="-122"/>
                <a:ea typeface="宋体" pitchFamily="65" charset="-122"/>
              </a:rPr>
              <a:t>之中,用心去将知行万化冥合,无论是谁,都已经达到了常人难以企及的高度。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而当今的青年人,又有多少人真正读了这三本书?或是误读、错读,更有甚者选择放弃?学习固</a:t>
            </a:r>
            <a:r>
              <a:rPr dirty="0"/>
              <a:t/>
            </a:r>
            <a:br>
              <a:rPr dirty="0"/>
            </a:br>
            <a:r>
              <a:rPr lang="zh-CN" altLang="en-US" sz="1530" kern="0" dirty="0" smtClean="0">
                <a:solidFill>
                  <a:srgbClr val="000000"/>
                </a:solidFill>
                <a:latin typeface="Times New Roman" pitchFamily="65" charset="-122"/>
                <a:ea typeface="宋体" pitchFamily="65" charset="-122"/>
              </a:rPr>
              <a:t>然会逐渐困难,挑战一个人的极限,释放出所有脑力,让人的智慧绝不止显露冰山一角。社会的</a:t>
            </a:r>
            <a:r>
              <a:rPr dirty="0"/>
              <a:t/>
            </a:r>
            <a:br>
              <a:rPr dirty="0"/>
            </a:br>
            <a:r>
              <a:rPr lang="zh-CN" altLang="en-US" sz="1530" kern="0" dirty="0" smtClean="0">
                <a:solidFill>
                  <a:srgbClr val="000000"/>
                </a:solidFill>
                <a:latin typeface="Times New Roman" pitchFamily="65" charset="-122"/>
                <a:ea typeface="宋体" pitchFamily="65" charset="-122"/>
              </a:rPr>
              <a:t>摸爬滚打又是人生必经的,不经历风雨又怎能见彩虹?直至最后,还能本着初心,说自己的的确</a:t>
            </a:r>
            <a:r>
              <a:rPr dirty="0"/>
              <a:t/>
            </a:r>
            <a:br>
              <a:rPr dirty="0"/>
            </a:br>
            <a:r>
              <a:rPr lang="zh-CN" altLang="en-US" sz="1530" kern="0" dirty="0" smtClean="0">
                <a:solidFill>
                  <a:srgbClr val="000000"/>
                </a:solidFill>
                <a:latin typeface="Times New Roman" pitchFamily="65" charset="-122"/>
                <a:ea typeface="宋体" pitchFamily="65" charset="-122"/>
              </a:rPr>
              <a:t>确用心过完一生的人,又有几个?读万卷书,行万里路,最终归零的漫漫人生,更需要我们穷尽一生。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当白纸黑字已经难以满足人的愿望时,人总是会去探寻更幽深的景致。知行合一,明哲思贤。</a:t>
            </a:r>
            <a:r>
              <a:rPr dirty="0"/>
              <a:t/>
            </a:r>
            <a:br>
              <a:rPr dirty="0"/>
            </a:br>
            <a:r>
              <a:rPr lang="zh-CN" altLang="en-US" sz="1530" kern="0" dirty="0" smtClean="0">
                <a:solidFill>
                  <a:srgbClr val="000000"/>
                </a:solidFill>
                <a:latin typeface="Times New Roman" pitchFamily="65" charset="-122"/>
                <a:ea typeface="宋体" pitchFamily="65" charset="-122"/>
              </a:rPr>
              <a:t>当我们漫步三本大书的精妙世界,难道不能沉浸在移步换景,处处神奇的深深景致之中吗?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读好文章如饮美酒,唇齿留香,令人回味无穷。这篇文章在立意、章法、辞采方面出</a:t>
            </a:r>
            <a:r>
              <a:rPr dirty="0"/>
              <a:t/>
            </a:r>
            <a:br>
              <a:rPr dirty="0"/>
            </a:br>
            <a:r>
              <a:rPr lang="zh-CN" altLang="en-US" sz="1530" kern="0" dirty="0" smtClean="0">
                <a:solidFill>
                  <a:srgbClr val="000000"/>
                </a:solidFill>
                <a:latin typeface="Times New Roman" pitchFamily="65" charset="-122"/>
                <a:ea typeface="宋体" pitchFamily="65" charset="-122"/>
              </a:rPr>
              <a:t>类拔萃,令人击节叹赏,不愧为应考作文的典范。文章开篇,紧扣材料写“有字之书”,表达出</a:t>
            </a:r>
            <a:r>
              <a:rPr dirty="0"/>
              <a:t/>
            </a:r>
            <a:br>
              <a:rPr dirty="0"/>
            </a:br>
            <a:r>
              <a:rPr lang="zh-CN" altLang="en-US" sz="1530" kern="0" dirty="0" smtClean="0">
                <a:solidFill>
                  <a:srgbClr val="000000"/>
                </a:solidFill>
                <a:latin typeface="Times New Roman" pitchFamily="65" charset="-122"/>
                <a:ea typeface="宋体" pitchFamily="65" charset="-122"/>
              </a:rPr>
              <a:t>彩,可谓“凤头”。接着,探究“书”的内涵及随着年龄变化对不同类型书的解读。然后,深入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分析,不管读什么类型的书,必须知行合一,这样才能游刃有余。文章结尾部分,联系现实,指出</a:t>
            </a:r>
            <a:r>
              <a:rPr dirty="0"/>
              <a:t/>
            </a:r>
            <a:br>
              <a:rPr dirty="0"/>
            </a:br>
            <a:r>
              <a:rPr lang="zh-CN" altLang="en-US" sz="1530" kern="0" dirty="0" smtClean="0">
                <a:solidFill>
                  <a:srgbClr val="000000"/>
                </a:solidFill>
                <a:latin typeface="Times New Roman" pitchFamily="65" charset="-122"/>
                <a:ea typeface="宋体" pitchFamily="65" charset="-122"/>
              </a:rPr>
              <a:t>现代人读书之病,反问有力,发人深省。文章收尾,“人总是会去探寻更幽深的景致”,显示出</a:t>
            </a:r>
            <a:r>
              <a:rPr dirty="0"/>
              <a:t/>
            </a:r>
            <a:br>
              <a:rPr dirty="0"/>
            </a:br>
            <a:r>
              <a:rPr lang="zh-CN" altLang="en-US" sz="1530" kern="0" dirty="0" smtClean="0">
                <a:solidFill>
                  <a:srgbClr val="000000"/>
                </a:solidFill>
                <a:latin typeface="Times New Roman" pitchFamily="65" charset="-122"/>
                <a:ea typeface="宋体" pitchFamily="65" charset="-122"/>
              </a:rPr>
              <a:t>考生远大的抱负和志向,并回扣题目,反问结束,戛然而止,令人深思,堪称“豹尾”。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攀登之路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谁不想业绩出众?谁不想人生精彩?可是如何才能出众?怎样使人生更加精彩?有人说:读书。</a:t>
            </a:r>
            <a:r>
              <a:rPr dirty="0"/>
              <a:t/>
            </a:r>
            <a:br>
              <a:rPr dirty="0"/>
            </a:br>
            <a:r>
              <a:rPr lang="zh-CN" altLang="en-US" sz="1530" kern="0" dirty="0" smtClean="0">
                <a:solidFill>
                  <a:srgbClr val="000000"/>
                </a:solidFill>
                <a:latin typeface="Times New Roman" pitchFamily="65" charset="-122"/>
                <a:ea typeface="宋体" pitchFamily="65" charset="-122"/>
              </a:rPr>
              <a:t>只有读书才能让你的人生不再卑微,只有读书才会让你的人生有更多的选择,只有读书才会让</a:t>
            </a:r>
            <a:r>
              <a:rPr dirty="0"/>
              <a:t/>
            </a:r>
            <a:br>
              <a:rPr dirty="0"/>
            </a:br>
            <a:r>
              <a:rPr lang="zh-CN" altLang="en-US" sz="1530" kern="0" dirty="0" smtClean="0">
                <a:solidFill>
                  <a:srgbClr val="000000"/>
                </a:solidFill>
                <a:latin typeface="Times New Roman" pitchFamily="65" charset="-122"/>
                <a:ea typeface="宋体" pitchFamily="65" charset="-122"/>
              </a:rPr>
              <a:t>你步入登攀之路,进入一个个辉煌的境界。那要读什么书呢?有位作家的话,我觉得甚是在理:</a:t>
            </a:r>
            <a:r>
              <a:rPr dirty="0"/>
              <a:t/>
            </a:r>
            <a:br>
              <a:rPr dirty="0"/>
            </a:br>
            <a:r>
              <a:rPr lang="zh-CN" altLang="en-US" sz="1530" kern="0" dirty="0" smtClean="0">
                <a:solidFill>
                  <a:srgbClr val="000000"/>
                </a:solidFill>
                <a:latin typeface="Times New Roman" pitchFamily="65" charset="-122"/>
                <a:ea typeface="宋体" pitchFamily="65" charset="-122"/>
              </a:rPr>
              <a:t>人生要读好三本大书!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读好“有字之书”。“有字之书”尤其是经典之书,是前人的心血结晶,是诸位前辈留下的智</a:t>
            </a:r>
            <a:r>
              <a:rPr dirty="0"/>
              <a:t/>
            </a:r>
            <a:br>
              <a:rPr dirty="0"/>
            </a:br>
            <a:r>
              <a:rPr lang="zh-CN" altLang="en-US" sz="1530" kern="0" dirty="0" smtClean="0">
                <a:solidFill>
                  <a:srgbClr val="000000"/>
                </a:solidFill>
                <a:latin typeface="Times New Roman" pitchFamily="65" charset="-122"/>
                <a:ea typeface="宋体" pitchFamily="65" charset="-122"/>
              </a:rPr>
              <a:t>慧锦囊,是千淘万滤留存下来的人类文化瑰宝;是我们认识世界的不可或缺的导引,是我们积累</a:t>
            </a:r>
            <a:r>
              <a:rPr dirty="0"/>
              <a:t/>
            </a:r>
            <a:br>
              <a:rPr dirty="0"/>
            </a:br>
            <a:r>
              <a:rPr lang="zh-CN" altLang="en-US" sz="1530" kern="0" dirty="0" smtClean="0">
                <a:solidFill>
                  <a:srgbClr val="000000"/>
                </a:solidFill>
                <a:latin typeface="Times New Roman" pitchFamily="65" charset="-122"/>
                <a:ea typeface="宋体" pitchFamily="65" charset="-122"/>
              </a:rPr>
              <a:t>知识增长才干的有效的凭借,是我们登攀人生之峰的坚实有力的拐杖。书助人成长,成长需要</a:t>
            </a:r>
            <a:r>
              <a:rPr dirty="0"/>
              <a:t/>
            </a:r>
            <a:br>
              <a:rPr dirty="0"/>
            </a:br>
            <a:r>
              <a:rPr lang="zh-CN" altLang="en-US" sz="1530" kern="0" dirty="0" smtClean="0">
                <a:solidFill>
                  <a:srgbClr val="000000"/>
                </a:solidFill>
                <a:latin typeface="Times New Roman" pitchFamily="65" charset="-122"/>
                <a:ea typeface="宋体" pitchFamily="65" charset="-122"/>
              </a:rPr>
              <a:t>读书。“有字之书”对我们的借鉴意义非比寻常。我们通过它们,来打破束缚我们的狭小空</a:t>
            </a:r>
            <a:r>
              <a:rPr dirty="0"/>
              <a:t/>
            </a:r>
            <a:br>
              <a:rPr dirty="0"/>
            </a:br>
            <a:r>
              <a:rPr lang="zh-CN" altLang="en-US" sz="1530" kern="0" dirty="0" smtClean="0">
                <a:solidFill>
                  <a:srgbClr val="000000"/>
                </a:solidFill>
                <a:latin typeface="Times New Roman" pitchFamily="65" charset="-122"/>
                <a:ea typeface="宋体" pitchFamily="65" charset="-122"/>
              </a:rPr>
              <a:t>间,放开我们的眼界,让思想超越身体所限,让精神之马自由驰骋,让想象的翅膀带我们走上创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新之路。人,只有在不断接受新事物的过程中才能成长。新事物,是相对而言的,对一个人而</a:t>
            </a:r>
            <a:r>
              <a:t/>
            </a:r>
            <a:br/>
            <a:r>
              <a:rPr lang="zh-CN" altLang="en-US" sz="1530" kern="0" dirty="0" smtClean="0">
                <a:solidFill>
                  <a:srgbClr val="000000"/>
                </a:solidFill>
                <a:latin typeface="Times New Roman" pitchFamily="65" charset="-122"/>
                <a:ea typeface="宋体" pitchFamily="65" charset="-122"/>
              </a:rPr>
              <a:t>言,接触以前不曾接触的,就是新的。那么,我们接触新事物,不一定只靠亲历,读书便是一条重</a:t>
            </a:r>
            <a:r>
              <a:t/>
            </a:r>
            <a:br/>
            <a:r>
              <a:rPr lang="zh-CN" altLang="en-US" sz="1530" kern="0" dirty="0" smtClean="0">
                <a:solidFill>
                  <a:srgbClr val="000000"/>
                </a:solidFill>
                <a:latin typeface="Times New Roman" pitchFamily="65" charset="-122"/>
                <a:ea typeface="宋体" pitchFamily="65" charset="-122"/>
              </a:rPr>
              <a:t>要途径。生命有限,知识无涯,以只争朝夕的精神读无尽之书,你的人生本身就是一种有意义的</a:t>
            </a:r>
            <a:r>
              <a:t/>
            </a:r>
            <a:br/>
            <a:r>
              <a:rPr lang="zh-CN" altLang="en-US" sz="1530" kern="0" dirty="0" smtClean="0">
                <a:solidFill>
                  <a:srgbClr val="000000"/>
                </a:solidFill>
                <a:latin typeface="Times New Roman" pitchFamily="65" charset="-122"/>
                <a:ea typeface="宋体" pitchFamily="65" charset="-122"/>
              </a:rPr>
              <a:t>存在。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读“无字之书”。读有字之书,有时并不像儿时读绘本那样简单,且不论能否遍阅群书,能否通</a:t>
            </a:r>
            <a:r>
              <a:t/>
            </a:r>
            <a:br/>
            <a:r>
              <a:rPr lang="zh-CN" altLang="en-US" sz="1530" kern="0" dirty="0" smtClean="0">
                <a:solidFill>
                  <a:srgbClr val="000000"/>
                </a:solidFill>
                <a:latin typeface="Times New Roman" pitchFamily="65" charset="-122"/>
                <a:ea typeface="宋体" pitchFamily="65" charset="-122"/>
              </a:rPr>
              <a:t>读抑或领会其精髓便是一大难题。而在前途茫茫之时,一本“无字之书”便成了另一条康庄</a:t>
            </a:r>
            <a:r>
              <a:t/>
            </a:r>
            <a:br/>
            <a:r>
              <a:rPr lang="zh-CN" altLang="en-US" sz="1530" kern="0" dirty="0" smtClean="0">
                <a:solidFill>
                  <a:srgbClr val="000000"/>
                </a:solidFill>
                <a:latin typeface="Times New Roman" pitchFamily="65" charset="-122"/>
                <a:ea typeface="宋体" pitchFamily="65" charset="-122"/>
              </a:rPr>
              <a:t>大道。所谓“无字之书”,简而言之就是社会实践,人生经验。在生活中接受并学习为人处世</a:t>
            </a:r>
            <a:r>
              <a:t/>
            </a:r>
            <a:br/>
            <a:r>
              <a:rPr lang="zh-CN" altLang="en-US" sz="1530" kern="0" dirty="0" smtClean="0">
                <a:solidFill>
                  <a:srgbClr val="000000"/>
                </a:solidFill>
                <a:latin typeface="Times New Roman" pitchFamily="65" charset="-122"/>
                <a:ea typeface="宋体" pitchFamily="65" charset="-122"/>
              </a:rPr>
              <a:t>的智慧,便是这本书里的重要内容。或许在学习的过程中会有痛苦,但无论是挫折还是失去,亲</a:t>
            </a:r>
            <a:r>
              <a:t/>
            </a:r>
            <a:br/>
            <a:r>
              <a:rPr lang="zh-CN" altLang="en-US" sz="1530" kern="0" dirty="0" smtClean="0">
                <a:solidFill>
                  <a:srgbClr val="000000"/>
                </a:solidFill>
                <a:latin typeface="Times New Roman" pitchFamily="65" charset="-122"/>
                <a:ea typeface="宋体" pitchFamily="65" charset="-122"/>
              </a:rPr>
              <a:t>身体验所得的东西才是弥足珍贵的。接受前人知识熏陶能使人变得聪慧,而在“无字之书”</a:t>
            </a:r>
            <a:r>
              <a:t/>
            </a:r>
            <a:br/>
            <a:r>
              <a:rPr lang="zh-CN" altLang="en-US" sz="1530" kern="0" dirty="0" smtClean="0">
                <a:solidFill>
                  <a:srgbClr val="000000"/>
                </a:solidFill>
                <a:latin typeface="Times New Roman" pitchFamily="65" charset="-122"/>
                <a:ea typeface="宋体" pitchFamily="65" charset="-122"/>
              </a:rPr>
              <a:t>的洗礼下才能学以致用。明人王守仁便是精通于此才总结出“知行合一”的道理。若是少</a:t>
            </a:r>
            <a:r>
              <a:t/>
            </a:r>
            <a:br/>
            <a:r>
              <a:rPr lang="zh-CN" altLang="en-US" sz="1530" kern="0" dirty="0" smtClean="0">
                <a:solidFill>
                  <a:srgbClr val="000000"/>
                </a:solidFill>
                <a:latin typeface="Times New Roman" pitchFamily="65" charset="-122"/>
                <a:ea typeface="宋体" pitchFamily="65" charset="-122"/>
              </a:rPr>
              <a:t>了这“无字之书”,会闹出“纸上谈兵”的笑话,更可能在社会中举步维艰,更有如马谡者损失</a:t>
            </a:r>
            <a:r>
              <a:t/>
            </a:r>
            <a:br/>
            <a:r>
              <a:rPr lang="zh-CN" altLang="en-US" sz="1530" kern="0" dirty="0" smtClean="0">
                <a:solidFill>
                  <a:srgbClr val="000000"/>
                </a:solidFill>
                <a:latin typeface="Times New Roman" pitchFamily="65" charset="-122"/>
                <a:ea typeface="宋体" pitchFamily="65" charset="-122"/>
              </a:rPr>
              <a:t>了军队,败坏了事业,丧失了生命,那就遗恨终生了。“无字之书”并无常态,却又时时刻刻出</a:t>
            </a:r>
            <a:r>
              <a:t/>
            </a:r>
            <a:br/>
            <a:r>
              <a:rPr lang="zh-CN" altLang="en-US" sz="1530" kern="0" dirty="0" smtClean="0">
                <a:solidFill>
                  <a:srgbClr val="000000"/>
                </a:solidFill>
                <a:latin typeface="Times New Roman" pitchFamily="65" charset="-122"/>
                <a:ea typeface="宋体" pitchFamily="65" charset="-122"/>
              </a:rPr>
              <a:t>现在我们的生活之中。老子说:“万物皆道。”生活可能平凡,但绝不能平庸。权贵有权贵的</a:t>
            </a:r>
            <a:r>
              <a:t/>
            </a:r>
            <a:br/>
            <a:r>
              <a:rPr lang="zh-CN" altLang="en-US" sz="1530" kern="0" dirty="0" smtClean="0">
                <a:solidFill>
                  <a:srgbClr val="000000"/>
                </a:solidFill>
                <a:latin typeface="Times New Roman" pitchFamily="65" charset="-122"/>
                <a:ea typeface="宋体" pitchFamily="65" charset="-122"/>
              </a:rPr>
              <a:t>道理,平民亦有自己的哲理。在“无字之书”面前,人人拥有平等的机会,而不同的“无字之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书”,又创造出各式各样的人生。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读心灵之书。真正的读书人都有这样的体会:当我们铅华洗净,重返小屋捧起一本书静读,真正</a:t>
            </a:r>
            <a:r>
              <a:rPr dirty="0"/>
              <a:t/>
            </a:r>
            <a:br>
              <a:rPr dirty="0"/>
            </a:br>
            <a:r>
              <a:rPr lang="zh-CN" altLang="en-US" sz="1530" kern="0" dirty="0" smtClean="0">
                <a:solidFill>
                  <a:srgbClr val="000000"/>
                </a:solidFill>
                <a:latin typeface="Times New Roman" pitchFamily="65" charset="-122"/>
                <a:ea typeface="宋体" pitchFamily="65" charset="-122"/>
              </a:rPr>
              <a:t>进入书的世界,与作者对话,与自己对话时,心灵便已处于活跃之中。这时,便是打开了“心灵</a:t>
            </a:r>
            <a:r>
              <a:rPr dirty="0"/>
              <a:t/>
            </a:r>
            <a:br>
              <a:rPr dirty="0"/>
            </a:br>
            <a:r>
              <a:rPr lang="zh-CN" altLang="en-US" sz="1530" kern="0" dirty="0" smtClean="0">
                <a:solidFill>
                  <a:srgbClr val="000000"/>
                </a:solidFill>
                <a:latin typeface="Times New Roman" pitchFamily="65" charset="-122"/>
                <a:ea typeface="宋体" pitchFamily="65" charset="-122"/>
              </a:rPr>
              <a:t>之书”。读“有字之书”时,若无心灵的悸动,便无法实现对话,可能会食而不化;读“无字之</a:t>
            </a:r>
            <a:r>
              <a:rPr dirty="0"/>
              <a:t/>
            </a:r>
            <a:br>
              <a:rPr dirty="0"/>
            </a:br>
            <a:r>
              <a:rPr lang="zh-CN" altLang="en-US" sz="1530" kern="0" dirty="0" smtClean="0">
                <a:solidFill>
                  <a:srgbClr val="000000"/>
                </a:solidFill>
                <a:latin typeface="Times New Roman" pitchFamily="65" charset="-122"/>
                <a:ea typeface="宋体" pitchFamily="65" charset="-122"/>
              </a:rPr>
              <a:t>书”时,可能感受到戾气,那书在滋养人的同时,多少也埋下了一些消极负面的种子。内心世界</a:t>
            </a:r>
            <a:r>
              <a:rPr dirty="0"/>
              <a:t/>
            </a:r>
            <a:br>
              <a:rPr dirty="0"/>
            </a:br>
            <a:r>
              <a:rPr lang="zh-CN" altLang="en-US" sz="1530" kern="0" dirty="0" smtClean="0">
                <a:solidFill>
                  <a:srgbClr val="000000"/>
                </a:solidFill>
                <a:latin typeface="Times New Roman" pitchFamily="65" charset="-122"/>
                <a:ea typeface="宋体" pitchFamily="65" charset="-122"/>
              </a:rPr>
              <a:t>很有可能为名利、仇恨所充斥,但这绝不是我们的初衷,所以我们切不可忘:良知要存于心,理</a:t>
            </a:r>
            <a:r>
              <a:rPr dirty="0"/>
              <a:t/>
            </a:r>
            <a:br>
              <a:rPr dirty="0"/>
            </a:br>
            <a:r>
              <a:rPr lang="zh-CN" altLang="en-US" sz="1530" kern="0" dirty="0" smtClean="0">
                <a:solidFill>
                  <a:srgbClr val="000000"/>
                </a:solidFill>
                <a:latin typeface="Times New Roman" pitchFamily="65" charset="-122"/>
                <a:ea typeface="宋体" pitchFamily="65" charset="-122"/>
              </a:rPr>
              <a:t>智要践于行,初心切不可忘。“心灵之书”像一座灯塔,导引船只永不迷航。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读万卷书,行万里路,这三本大书,像是天边高悬的明星,或许它们永远不属于我们,但凭借着他</a:t>
            </a:r>
            <a:r>
              <a:rPr dirty="0"/>
              <a:t/>
            </a:r>
            <a:br>
              <a:rPr dirty="0"/>
            </a:br>
            <a:r>
              <a:rPr lang="zh-CN" altLang="en-US" sz="1530" kern="0" dirty="0" smtClean="0">
                <a:solidFill>
                  <a:srgbClr val="000000"/>
                </a:solidFill>
                <a:latin typeface="Times New Roman" pitchFamily="65" charset="-122"/>
                <a:ea typeface="宋体" pitchFamily="65" charset="-122"/>
              </a:rPr>
              <a:t>们所散发的微光,足以让我们越走越远。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本文紧扣题目,准确立意,亮明观点,认为作家要读好三本大书的观点可取。接着从三</a:t>
            </a:r>
            <a:r>
              <a:rPr dirty="0"/>
              <a:t/>
            </a:r>
            <a:br>
              <a:rPr dirty="0"/>
            </a:br>
            <a:r>
              <a:rPr lang="zh-CN" altLang="en-US" sz="1530" kern="0" dirty="0" smtClean="0">
                <a:solidFill>
                  <a:srgbClr val="000000"/>
                </a:solidFill>
                <a:latin typeface="Times New Roman" pitchFamily="65" charset="-122"/>
                <a:ea typeface="宋体" pitchFamily="65" charset="-122"/>
              </a:rPr>
              <a:t>个方面,辩证论述读好三本大书对人生的意义。在论述中,时时不忘说清三本大书各自的作</a:t>
            </a:r>
            <a:r>
              <a:rPr dirty="0"/>
              <a:t/>
            </a:r>
            <a:br>
              <a:rPr dirty="0"/>
            </a:br>
            <a:r>
              <a:rPr lang="zh-CN" altLang="en-US" sz="1530" kern="0" dirty="0" smtClean="0">
                <a:solidFill>
                  <a:srgbClr val="000000"/>
                </a:solidFill>
                <a:latin typeface="Times New Roman" pitchFamily="65" charset="-122"/>
                <a:ea typeface="宋体" pitchFamily="65" charset="-122"/>
              </a:rPr>
              <a:t>用。文章语言虽然平实,但见识高深,如在论述读无字之书时的思考,就具有警醒读者的价值。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[例文3]</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坚忍勇毅,一路向西</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贞观元年,唐朝一位和尚,跋涉五万里到达天竺,求取“佛法三藏”,普度芸芸众生。他历尽劫</a:t>
            </a:r>
            <a:r>
              <a:rPr dirty="0"/>
              <a:t/>
            </a:r>
            <a:br>
              <a:rPr dirty="0"/>
            </a:br>
            <a:r>
              <a:rPr lang="zh-CN" altLang="en-US" sz="1530" kern="0" dirty="0" smtClean="0">
                <a:solidFill>
                  <a:srgbClr val="000000"/>
                </a:solidFill>
                <a:latin typeface="Times New Roman" pitchFamily="65" charset="-122"/>
                <a:ea typeface="宋体" pitchFamily="65" charset="-122"/>
              </a:rPr>
              <a:t>难,终成正果,印证了今天那位作家说的话,“人要读三本大书”。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“有字之书”是佛经,“无字之书”是经历,“心灵之书”是心境。于是,玄奘成了历史上赫赫</a:t>
            </a:r>
            <a:r>
              <a:rPr dirty="0"/>
              <a:t/>
            </a:r>
            <a:br>
              <a:rPr dirty="0"/>
            </a:br>
            <a:r>
              <a:rPr lang="zh-CN" altLang="en-US" sz="1530" kern="0" dirty="0" smtClean="0">
                <a:solidFill>
                  <a:srgbClr val="000000"/>
                </a:solidFill>
                <a:latin typeface="Times New Roman" pitchFamily="65" charset="-122"/>
                <a:ea typeface="宋体" pitchFamily="65" charset="-122"/>
              </a:rPr>
              <a:t>有名的“三藏法师”。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时间从唐代走到现代,我们今天该如何看待这三本书呢?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“有字之书”是历代前人的心血结晶,是人类的文化瑰宝,是无数智慧的头脑,在饮食服饰、建</a:t>
            </a:r>
            <a:r>
              <a:rPr dirty="0"/>
              <a:t/>
            </a:r>
            <a:br>
              <a:rPr dirty="0"/>
            </a:br>
            <a:r>
              <a:rPr lang="zh-CN" altLang="en-US" sz="1530" kern="0" dirty="0" smtClean="0">
                <a:solidFill>
                  <a:srgbClr val="000000"/>
                </a:solidFill>
                <a:latin typeface="Times New Roman" pitchFamily="65" charset="-122"/>
                <a:ea typeface="宋体" pitchFamily="65" charset="-122"/>
              </a:rPr>
              <a:t>筑医学、礼仪宗教、文学艺术等诸方面有杰出贡献。身为后人的我们,理当十分珍惜。可是</a:t>
            </a:r>
            <a:r>
              <a:rPr dirty="0"/>
              <a:t/>
            </a:r>
            <a:br>
              <a:rPr dirty="0"/>
            </a:br>
            <a:r>
              <a:rPr lang="zh-CN" altLang="en-US" sz="1530" kern="0" dirty="0" smtClean="0">
                <a:solidFill>
                  <a:srgbClr val="000000"/>
                </a:solidFill>
                <a:latin typeface="Times New Roman" pitchFamily="65" charset="-122"/>
                <a:ea typeface="宋体" pitchFamily="65" charset="-122"/>
              </a:rPr>
              <a:t>典籍浩如烟海,即使我们埋首苦读,也未必能读通。怎么办?要想学有所成,应该如玄奘译经书</a:t>
            </a:r>
            <a:r>
              <a:rPr dirty="0"/>
              <a:t/>
            </a:r>
            <a:br>
              <a:rPr dirty="0"/>
            </a:br>
            <a:r>
              <a:rPr lang="zh-CN" altLang="en-US" sz="1530" kern="0" dirty="0" smtClean="0">
                <a:solidFill>
                  <a:srgbClr val="000000"/>
                </a:solidFill>
                <a:latin typeface="Times New Roman" pitchFamily="65" charset="-122"/>
                <a:ea typeface="宋体" pitchFamily="65" charset="-122"/>
              </a:rPr>
              <a:t>那样,坚韧不拔,求知若渴。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“无字之书”博大精深,从何处读起?想来无非两种途径:走进“自然”,融入“社会”。自然</a:t>
            </a:r>
            <a:r>
              <a:rPr dirty="0"/>
              <a:t/>
            </a:r>
            <a:br>
              <a:rPr dirty="0"/>
            </a:br>
            <a:r>
              <a:rPr lang="zh-CN" altLang="en-US" sz="1530" kern="0" dirty="0" smtClean="0">
                <a:solidFill>
                  <a:srgbClr val="000000"/>
                </a:solidFill>
                <a:latin typeface="Times New Roman" pitchFamily="65" charset="-122"/>
                <a:ea typeface="宋体" pitchFamily="65" charset="-122"/>
              </a:rPr>
              <a:t>是美的,更是智慧的,她无时无刻不在启迪着我们。高山仰止,沉静矗立,这是教我们谦虚;流水汤汤,不疾不徐,这是教我们从容;青松翠柏,凌冬不凋,蜡梅红梅,暗香浮动,这是在教我们逆境见节操,风雪显风骨。而世态百相,人世沧桑则都在暗示:人们啊,应热爱真、善、美,远离假、恶、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大美无声,大爱无形。要读懂“无字之书”,不仅要独具慧眼,更要有勇敢和毅力。“千古游</a:t>
            </a:r>
            <a:r>
              <a:t/>
            </a:r>
            <a:br/>
            <a:r>
              <a:rPr lang="zh-CN" altLang="en-US" sz="1530" kern="0" dirty="0" smtClean="0">
                <a:solidFill>
                  <a:srgbClr val="000000"/>
                </a:solidFill>
                <a:latin typeface="Times New Roman" pitchFamily="65" charset="-122"/>
                <a:ea typeface="宋体" pitchFamily="65" charset="-122"/>
              </a:rPr>
              <a:t>侠”徐霞客,风餐露宿,跋山涉水,探索大自然的奥秘。旅行途中,每每与盗匪同行,多次死里逃</a:t>
            </a:r>
            <a:r>
              <a:t/>
            </a:r>
            <a:br/>
            <a:r>
              <a:rPr lang="zh-CN" altLang="en-US" sz="1530" kern="0" dirty="0" smtClean="0">
                <a:solidFill>
                  <a:srgbClr val="000000"/>
                </a:solidFill>
                <a:latin typeface="Times New Roman" pitchFamily="65" charset="-122"/>
                <a:ea typeface="宋体" pitchFamily="65" charset="-122"/>
              </a:rPr>
              <a:t>生,最终完成了60万字的《徐霞客游记》。竹杖麻鞋,蓑衣斗笠,这位伟大的旅行家终于把锦绣</a:t>
            </a:r>
            <a:r>
              <a:t/>
            </a:r>
            <a:br/>
            <a:r>
              <a:rPr lang="zh-CN" altLang="en-US" sz="1530" kern="0" dirty="0" smtClean="0">
                <a:solidFill>
                  <a:srgbClr val="000000"/>
                </a:solidFill>
                <a:latin typeface="Times New Roman" pitchFamily="65" charset="-122"/>
                <a:ea typeface="宋体" pitchFamily="65" charset="-122"/>
              </a:rPr>
              <a:t>中华的“大块文章”,化为“有字”的珍贵文献。诺贝尔和平奖得主特蕾莎修女,赤诚无私,访</a:t>
            </a:r>
            <a:r>
              <a:t/>
            </a:r>
            <a:br/>
            <a:r>
              <a:rPr lang="zh-CN" altLang="en-US" sz="1530" kern="0" dirty="0" smtClean="0">
                <a:solidFill>
                  <a:srgbClr val="000000"/>
                </a:solidFill>
                <a:latin typeface="Times New Roman" pitchFamily="65" charset="-122"/>
                <a:ea typeface="宋体" pitchFamily="65" charset="-122"/>
              </a:rPr>
              <a:t>贫问苦。她的爱超越国别、民族、阶层,她把一切都给了穷病孤独、无家可归和垂死临终者;</a:t>
            </a:r>
            <a:r>
              <a:t/>
            </a:r>
            <a:br/>
            <a:r>
              <a:rPr lang="zh-CN" altLang="en-US" sz="1530" kern="0" dirty="0" smtClean="0">
                <a:solidFill>
                  <a:srgbClr val="000000"/>
                </a:solidFill>
                <a:latin typeface="Times New Roman" pitchFamily="65" charset="-122"/>
                <a:ea typeface="宋体" pitchFamily="65" charset="-122"/>
              </a:rPr>
              <a:t>她让无数被世俗社会抛弃的、卑微到泥土里的人,在生命弥留之际,有了温暖和尊严,从而赢得</a:t>
            </a:r>
            <a:r>
              <a:t/>
            </a:r>
            <a:br/>
            <a:r>
              <a:rPr lang="zh-CN" altLang="en-US" sz="1530" kern="0" dirty="0" smtClean="0">
                <a:solidFill>
                  <a:srgbClr val="000000"/>
                </a:solidFill>
                <a:latin typeface="Times New Roman" pitchFamily="65" charset="-122"/>
                <a:ea typeface="宋体" pitchFamily="65" charset="-122"/>
              </a:rPr>
              <a:t>了全世界的爱戴。特蕾莎修女低矮瘦小,其貌不扬,浑身却闪烁着圣洁的光辉。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世上最难读的还数“心灵之书”。它看不见,摸不着,猜不透,瞬息万变,翻云覆雨。俗话说:画</a:t>
            </a:r>
            <a:r>
              <a:t/>
            </a:r>
            <a:br/>
            <a:r>
              <a:rPr lang="zh-CN" altLang="en-US" sz="1530" kern="0" dirty="0" smtClean="0">
                <a:solidFill>
                  <a:srgbClr val="000000"/>
                </a:solidFill>
                <a:latin typeface="Times New Roman" pitchFamily="65" charset="-122"/>
                <a:ea typeface="宋体" pitchFamily="65" charset="-122"/>
              </a:rPr>
              <a:t>龙画虎难画骨,知人知面不知心。可见,“人心”这本书,让人生畏。读他人之心不易,读自己</a:t>
            </a:r>
            <a:r>
              <a:t/>
            </a:r>
            <a:br/>
            <a:r>
              <a:rPr lang="zh-CN" altLang="en-US" sz="1530" kern="0" dirty="0" smtClean="0">
                <a:solidFill>
                  <a:srgbClr val="000000"/>
                </a:solidFill>
                <a:latin typeface="Times New Roman" pitchFamily="65" charset="-122"/>
                <a:ea typeface="宋体" pitchFamily="65" charset="-122"/>
              </a:rPr>
              <a:t>之心更难。多少优秀人物,在鲜花、掌声、金钱、美色中,轰然倒下。怒从心头起,恶向胆边</a:t>
            </a:r>
            <a:r>
              <a:t/>
            </a:r>
            <a:br/>
            <a:r>
              <a:rPr lang="zh-CN" altLang="en-US" sz="1530" kern="0" dirty="0" smtClean="0">
                <a:solidFill>
                  <a:srgbClr val="000000"/>
                </a:solidFill>
                <a:latin typeface="Times New Roman" pitchFamily="65" charset="-122"/>
                <a:ea typeface="宋体" pitchFamily="65" charset="-122"/>
              </a:rPr>
              <a:t>生。心魔,需要慎独、博爱、节欲、制怒、仁厚、豁达等慑服。读好“心灵之书”,我们才能</a:t>
            </a:r>
            <a:r>
              <a:t/>
            </a:r>
            <a:br/>
            <a:r>
              <a:rPr lang="zh-CN" altLang="en-US" sz="1530" kern="0" dirty="0" smtClean="0">
                <a:solidFill>
                  <a:srgbClr val="000000"/>
                </a:solidFill>
                <a:latin typeface="Times New Roman" pitchFamily="65" charset="-122"/>
                <a:ea typeface="宋体" pitchFamily="65" charset="-122"/>
              </a:rPr>
              <a:t>健康成长。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还是不由得想起了唐僧,西行的路上,面对着千娇百媚、春心荡漾的女儿国国王,他怎么就能经</a:t>
            </a:r>
            <a:r>
              <a:t/>
            </a:r>
            <a:br/>
            <a:r>
              <a:rPr lang="zh-CN" altLang="en-US" sz="1530" kern="0" dirty="0" smtClean="0">
                <a:solidFill>
                  <a:srgbClr val="000000"/>
                </a:solidFill>
                <a:latin typeface="Times New Roman" pitchFamily="65" charset="-122"/>
                <a:ea typeface="宋体" pitchFamily="65" charset="-122"/>
              </a:rPr>
              <a:t>受住这样的诱惑呢?真英雄,好男儿,他战胜了自己,堪称“大智大勇”!</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电视里,唐僧身跨白龙马,在会降妖捉怪、翻筋斗云的齐天大圣等的簇拥下,衣袂飘飞,绝尘而</a:t>
            </a:r>
            <a:r>
              <a:rPr dirty="0"/>
              <a:t/>
            </a:r>
            <a:br>
              <a:rPr dirty="0"/>
            </a:br>
            <a:r>
              <a:rPr lang="zh-CN" altLang="en-US" sz="1530" kern="0" dirty="0" smtClean="0">
                <a:solidFill>
                  <a:srgbClr val="000000"/>
                </a:solidFill>
                <a:latin typeface="Times New Roman" pitchFamily="65" charset="-122"/>
                <a:ea typeface="宋体" pitchFamily="65" charset="-122"/>
              </a:rPr>
              <a:t>去。而真正的玄奘和尚,却在荒山野地的无边寂寞中,形单影只,孤独前行。他昂首挺胸,双眸</a:t>
            </a:r>
            <a:r>
              <a:rPr dirty="0"/>
              <a:t/>
            </a:r>
            <a:br>
              <a:rPr dirty="0"/>
            </a:br>
            <a:r>
              <a:rPr lang="zh-CN" altLang="en-US" sz="1530" kern="0" dirty="0" smtClean="0">
                <a:solidFill>
                  <a:srgbClr val="000000"/>
                </a:solidFill>
                <a:latin typeface="Times New Roman" pitchFamily="65" charset="-122"/>
                <a:ea typeface="宋体" pitchFamily="65" charset="-122"/>
              </a:rPr>
              <a:t>炯炯,坚定而执着;柔弱的肩头,淋着春雨,飘着霜花。我敬佩这样的英雄!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人生天地间,所来为何事?读好“三本书”,为理想奋斗,坚忍勇毅,一路向西。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本文是一篇比较规范的论述类文章。文章由西天取经引出有字之书、无字之书和心</a:t>
            </a:r>
            <a:r>
              <a:rPr dirty="0"/>
              <a:t/>
            </a:r>
            <a:br>
              <a:rPr dirty="0"/>
            </a:br>
            <a:r>
              <a:rPr lang="zh-CN" altLang="en-US" sz="1530" kern="0" dirty="0" smtClean="0">
                <a:solidFill>
                  <a:srgbClr val="000000"/>
                </a:solidFill>
                <a:latin typeface="Times New Roman" pitchFamily="65" charset="-122"/>
                <a:ea typeface="宋体" pitchFamily="65" charset="-122"/>
              </a:rPr>
              <a:t>灵之书。恰当的比喻,令人耳目一新;贴切的分析,确立了观点的基石。结合现实,归结到人应</a:t>
            </a:r>
            <a:r>
              <a:rPr dirty="0"/>
              <a:t/>
            </a:r>
            <a:br>
              <a:rPr dirty="0"/>
            </a:br>
            <a:r>
              <a:rPr lang="zh-CN" altLang="en-US" sz="1530" kern="0" dirty="0" smtClean="0">
                <a:solidFill>
                  <a:srgbClr val="000000"/>
                </a:solidFill>
                <a:latin typeface="Times New Roman" pitchFamily="65" charset="-122"/>
                <a:ea typeface="宋体" pitchFamily="65" charset="-122"/>
              </a:rPr>
              <a:t>该追求真、善、美的主题。论述之间,饱含对人生智慧的解释,正好诠释了读书之用。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12.(2017</a:t>
            </a:r>
            <a:r>
              <a:rPr lang="zh-CN" altLang="en-US" sz="1530" kern="0" dirty="0" smtClean="0">
                <a:solidFill>
                  <a:srgbClr val="000000"/>
                </a:solidFill>
                <a:latin typeface="Times New Roman" pitchFamily="65" charset="-122"/>
                <a:ea typeface="宋体" pitchFamily="65" charset="-122"/>
              </a:rPr>
              <a:t>山东</a:t>
            </a:r>
            <a:r>
              <a:rPr lang="en-US" altLang="zh-CN" sz="1530" kern="0" dirty="0" smtClean="0">
                <a:solidFill>
                  <a:srgbClr val="000000"/>
                </a:solidFill>
                <a:latin typeface="Times New Roman" pitchFamily="65" charset="-122"/>
                <a:ea typeface="宋体" pitchFamily="65" charset="-122"/>
              </a:rPr>
              <a:t>,23)</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根据自己的感悟和联想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某书店开启</a:t>
            </a:r>
            <a:r>
              <a:rPr lang="en-US" altLang="zh-CN" sz="1530" kern="0" dirty="0" smtClean="0">
                <a:solidFill>
                  <a:srgbClr val="000000"/>
                </a:solidFill>
                <a:latin typeface="Times New Roman" pitchFamily="65" charset="-122"/>
                <a:ea typeface="宋体" pitchFamily="65" charset="-122"/>
              </a:rPr>
              <a:t>24</a:t>
            </a:r>
            <a:r>
              <a:rPr lang="zh-CN" altLang="en-US" sz="1530" kern="0" dirty="0" smtClean="0">
                <a:solidFill>
                  <a:srgbClr val="000000"/>
                </a:solidFill>
                <a:latin typeface="Times New Roman" pitchFamily="65" charset="-122"/>
                <a:ea typeface="宋体" pitchFamily="65" charset="-122"/>
              </a:rPr>
              <a:t>小时经营模式。两年来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每到深夜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当大部分顾客离去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有一些人却走进书店。他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们中有喜欢夜读的市民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有自习的大学生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有外来务工人员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也有流浪者和拾荒者。书店从来不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驱赶任何人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工作人员说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有些人经常看着看着就睡着了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但他们只要来看书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哪怕只看一页、只看一行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都是我们的读者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甚至有的人只是进来休息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我们也觉得自己的工作是有意义的。”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材料可划分为三个层次。第一层,“某书店开启24小时经营模式”,书店的这一</a:t>
            </a:r>
            <a:r>
              <a:rPr dirty="0"/>
              <a:t/>
            </a:r>
            <a:br>
              <a:rPr dirty="0"/>
            </a:br>
            <a:r>
              <a:rPr lang="zh-CN" altLang="en-US" sz="1530" kern="0" dirty="0" smtClean="0">
                <a:solidFill>
                  <a:srgbClr val="000000"/>
                </a:solidFill>
                <a:latin typeface="Times New Roman" pitchFamily="65" charset="-122"/>
                <a:ea typeface="宋体" pitchFamily="65" charset="-122"/>
              </a:rPr>
              <a:t>经营模式可谓“创新”。但是继续向下读,我们会发现“创新”这个主题并不是材料的主</a:t>
            </a:r>
            <a:r>
              <a:rPr dirty="0"/>
              <a:t/>
            </a:r>
            <a:br>
              <a:rPr dirty="0"/>
            </a:br>
            <a:r>
              <a:rPr lang="zh-CN" altLang="en-US" sz="1530" kern="0" dirty="0" smtClean="0">
                <a:solidFill>
                  <a:srgbClr val="000000"/>
                </a:solidFill>
                <a:latin typeface="Times New Roman" pitchFamily="65" charset="-122"/>
                <a:ea typeface="宋体" pitchFamily="65" charset="-122"/>
              </a:rPr>
              <a:t>旨。第二层,“两年来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也有流浪者和拾荒者”,聚焦“深夜”这一特定时间,列举“夜读”</a:t>
            </a:r>
            <a:r>
              <a:rPr dirty="0"/>
              <a:t/>
            </a:r>
            <a:br>
              <a:rPr dirty="0"/>
            </a:br>
            <a:r>
              <a:rPr lang="zh-CN" altLang="en-US" sz="1530" kern="0" dirty="0" smtClean="0">
                <a:solidFill>
                  <a:srgbClr val="000000"/>
                </a:solidFill>
                <a:latin typeface="Times New Roman" pitchFamily="65" charset="-122"/>
                <a:ea typeface="宋体" pitchFamily="65" charset="-122"/>
              </a:rPr>
              <a:t>的人群。本层意在表现人们对于知识、文化的渴望。第三层,从“书店从来不驱赶任何人”</a:t>
            </a:r>
            <a:r>
              <a:rPr dirty="0"/>
              <a:t/>
            </a:r>
            <a:br>
              <a:rPr dirty="0"/>
            </a:br>
            <a:r>
              <a:rPr lang="zh-CN" altLang="en-US" sz="1530" kern="0" dirty="0" smtClean="0">
                <a:solidFill>
                  <a:srgbClr val="000000"/>
                </a:solidFill>
                <a:latin typeface="Times New Roman" pitchFamily="65" charset="-122"/>
                <a:ea typeface="宋体" pitchFamily="65" charset="-122"/>
              </a:rPr>
              <a:t>一直到结尾,工作人员用自己的“说法”诠释书店的“做法”,“来看书”就是“我们的读</a:t>
            </a:r>
            <a:r>
              <a:rPr dirty="0"/>
              <a:t/>
            </a:r>
            <a:br>
              <a:rPr dirty="0"/>
            </a:br>
            <a:r>
              <a:rPr lang="zh-CN" altLang="en-US" sz="1530" kern="0" dirty="0" smtClean="0">
                <a:solidFill>
                  <a:srgbClr val="000000"/>
                </a:solidFill>
                <a:latin typeface="Times New Roman" pitchFamily="65" charset="-122"/>
                <a:ea typeface="宋体" pitchFamily="65" charset="-122"/>
              </a:rPr>
              <a:t>者”,“进来休息”“我们也觉得自己的工作是有意义的”。本层表明做法——不驱赶,亮明</a:t>
            </a:r>
            <a:r>
              <a:rPr dirty="0"/>
              <a:t/>
            </a:r>
            <a:br>
              <a:rPr dirty="0"/>
            </a:br>
            <a:r>
              <a:rPr lang="zh-CN" altLang="en-US" sz="1530" kern="0" dirty="0" smtClean="0">
                <a:solidFill>
                  <a:srgbClr val="000000"/>
                </a:solidFill>
                <a:latin typeface="Times New Roman" pitchFamily="65" charset="-122"/>
                <a:ea typeface="宋体" pitchFamily="65" charset="-122"/>
              </a:rPr>
              <a:t>更深层的原因——进店的都是客,方便别人也有价值。把进店的人都当成顾客,平等相待,绝不</a:t>
            </a:r>
            <a:r>
              <a:rPr dirty="0"/>
              <a:t/>
            </a:r>
            <a:br>
              <a:rPr dirty="0"/>
            </a:br>
            <a:r>
              <a:rPr lang="zh-CN" altLang="en-US" sz="1530" kern="0" dirty="0" smtClean="0">
                <a:solidFill>
                  <a:srgbClr val="000000"/>
                </a:solidFill>
                <a:latin typeface="Times New Roman" pitchFamily="65" charset="-122"/>
                <a:ea typeface="宋体" pitchFamily="65" charset="-122"/>
              </a:rPr>
              <a:t>“嫌贫爱富”“选择性服务”,这是一种富有尊重、平等情怀的商业精神。在现实生活中,有</a:t>
            </a:r>
            <a:r>
              <a:rPr dirty="0"/>
              <a:t/>
            </a:r>
            <a:br>
              <a:rPr dirty="0"/>
            </a:br>
            <a:r>
              <a:rPr lang="zh-CN" altLang="en-US" sz="1530" kern="0" dirty="0" smtClean="0">
                <a:solidFill>
                  <a:srgbClr val="000000"/>
                </a:solidFill>
                <a:latin typeface="Times New Roman" pitchFamily="65" charset="-122"/>
                <a:ea typeface="宋体" pitchFamily="65" charset="-122"/>
              </a:rPr>
              <a:t>很多顾客被选择性地尊重或歧视,有很多商家在谄媚和歧视的转换中暴露出唯利是图的丑态,</a:t>
            </a:r>
            <a:r>
              <a:rPr dirty="0"/>
              <a:t/>
            </a:r>
            <a:br>
              <a:rPr dirty="0"/>
            </a:br>
            <a:r>
              <a:rPr lang="zh-CN" altLang="en-US" sz="1530" kern="0" dirty="0" smtClean="0">
                <a:solidFill>
                  <a:srgbClr val="000000"/>
                </a:solidFill>
                <a:latin typeface="Times New Roman" pitchFamily="65" charset="-122"/>
                <a:ea typeface="宋体" pitchFamily="65" charset="-122"/>
              </a:rPr>
              <a:t>这都是不正常的、不文明的商业行为。可以说,材料的主旨是在现有的浮躁、唯利是图的商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业环境下号召经营者对周边人的“尊重”与“包容”。这正是在目前社会经济迅速发展下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我们急切需要营造的生活空间和生存空间。这一层才是考生在思考立意时需要关注的重点。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有宽容,德乃大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宽容似火,融化人们心头的坚冰;宽容似水,溶解人们心里的芥蒂;宽容如光,驱赶人们心中的黑暗。宽容是门学问,是人类生活中至高无上的美德,它以一颗博爱的心架起人与人之间的桥梁。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惟宽可以容人,惟厚可以载物。书店“24小时经营”,无论是市民、大学生,还是外来务工人</a:t>
            </a:r>
            <a:r>
              <a:rPr dirty="0"/>
              <a:t/>
            </a:r>
            <a:br>
              <a:rPr dirty="0"/>
            </a:br>
            <a:r>
              <a:rPr lang="zh-CN" altLang="en-US" sz="1530" kern="0" dirty="0" smtClean="0">
                <a:solidFill>
                  <a:srgbClr val="000000"/>
                </a:solidFill>
                <a:latin typeface="Times New Roman" pitchFamily="65" charset="-122"/>
                <a:ea typeface="宋体" pitchFamily="65" charset="-122"/>
              </a:rPr>
              <a:t>员,甚至流浪者、拾荒者,都不会被驱赶,它以宽广的胸襟让“夜读人”在知识的星空里尽情遨</a:t>
            </a:r>
            <a:r>
              <a:rPr dirty="0"/>
              <a:t/>
            </a:r>
            <a:br>
              <a:rPr dirty="0"/>
            </a:br>
            <a:r>
              <a:rPr lang="zh-CN" altLang="en-US" sz="1530" kern="0" dirty="0" smtClean="0">
                <a:solidFill>
                  <a:srgbClr val="000000"/>
                </a:solidFill>
                <a:latin typeface="Times New Roman" pitchFamily="65" charset="-122"/>
                <a:ea typeface="宋体" pitchFamily="65" charset="-122"/>
              </a:rPr>
              <a:t>游,去寻找自己的那颗星。独特的经营模式带给人们非凡的感受,它让走进书店的每一位读书</a:t>
            </a:r>
            <a:r>
              <a:rPr dirty="0"/>
              <a:t/>
            </a:r>
            <a:br>
              <a:rPr dirty="0"/>
            </a:br>
            <a:r>
              <a:rPr lang="zh-CN" altLang="en-US" sz="1530" kern="0" dirty="0" smtClean="0">
                <a:solidFill>
                  <a:srgbClr val="000000"/>
                </a:solidFill>
                <a:latin typeface="Times New Roman" pitchFamily="65" charset="-122"/>
                <a:ea typeface="宋体" pitchFamily="65" charset="-122"/>
              </a:rPr>
              <a:t>人都感受到了社会对他们的关爱与理解,让漂泊的人找到了归属感。“深夜书店”是中华传</a:t>
            </a:r>
            <a:r>
              <a:rPr dirty="0"/>
              <a:t/>
            </a:r>
            <a:br>
              <a:rPr dirty="0"/>
            </a:br>
            <a:r>
              <a:rPr lang="zh-CN" altLang="en-US" sz="1530" kern="0" dirty="0" smtClean="0">
                <a:solidFill>
                  <a:srgbClr val="000000"/>
                </a:solidFill>
                <a:latin typeface="Times New Roman" pitchFamily="65" charset="-122"/>
                <a:ea typeface="宋体" pitchFamily="65" charset="-122"/>
              </a:rPr>
              <a:t>统美德——宽容情怀的载体,它承载着文明与和谐。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开诚心,布大度。安徽桐城有一条“六尺巷”。有一天,身在京城的张英接到一封家书,信中</a:t>
            </a:r>
            <a:r>
              <a:rPr dirty="0"/>
              <a:t/>
            </a:r>
            <a:br>
              <a:rPr dirty="0"/>
            </a:br>
            <a:r>
              <a:rPr lang="zh-CN" altLang="en-US" sz="1530" kern="0" dirty="0" smtClean="0">
                <a:solidFill>
                  <a:srgbClr val="000000"/>
                </a:solidFill>
                <a:latin typeface="Times New Roman" pitchFamily="65" charset="-122"/>
                <a:ea typeface="宋体" pitchFamily="65" charset="-122"/>
              </a:rPr>
              <a:t>说,邻居盖房时,多占了家里一墙宽的宅基。看完书信,他马上写了一封回信,信中说道:“千里</a:t>
            </a:r>
            <a:r>
              <a:rPr dirty="0"/>
              <a:t/>
            </a:r>
            <a:br>
              <a:rPr dirty="0"/>
            </a:br>
            <a:r>
              <a:rPr lang="zh-CN" altLang="en-US" sz="1530" kern="0" dirty="0" smtClean="0">
                <a:solidFill>
                  <a:srgbClr val="000000"/>
                </a:solidFill>
                <a:latin typeface="Times New Roman" pitchFamily="65" charset="-122"/>
                <a:ea typeface="宋体" pitchFamily="65" charset="-122"/>
              </a:rPr>
              <a:t>来书只为墙,让他三尺又何妨?长城万里今犹在,不见当年秦始皇。”家人阅罢,主动让出三尺</a:t>
            </a:r>
            <a:r>
              <a:rPr dirty="0"/>
              <a:t/>
            </a:r>
            <a:br>
              <a:rPr dirty="0"/>
            </a:br>
            <a:r>
              <a:rPr lang="zh-CN" altLang="en-US" sz="1530" kern="0" dirty="0" smtClean="0">
                <a:solidFill>
                  <a:srgbClr val="000000"/>
                </a:solidFill>
                <a:latin typeface="Times New Roman" pitchFamily="65" charset="-122"/>
                <a:ea typeface="宋体" pitchFamily="65" charset="-122"/>
              </a:rPr>
              <a:t>空地。邻居听说信的内容后很受感动,主动把自己的墙拆了,往后退了三尺,这当中的地方便闲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光随着车轮不断流转。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首先要经过的是一个老住宅区。那个街区很可爱,沿街店面卖的豆浆油条,送来阵阵诱人的香</a:t>
            </a:r>
            <a:r>
              <a:t/>
            </a:r>
            <a:br/>
            <a:r>
              <a:rPr lang="zh-CN" altLang="en-US" sz="1530" kern="0" dirty="0" smtClean="0">
                <a:solidFill>
                  <a:srgbClr val="000000"/>
                </a:solidFill>
                <a:latin typeface="Times New Roman" pitchFamily="65" charset="-122"/>
                <a:ea typeface="宋体" pitchFamily="65" charset="-122"/>
              </a:rPr>
              <a:t>味。风吹过,遮住了半条街的法国梧桐树叶会传来温柔的沙沙声。一辆辆自行车轻快地穿行</a:t>
            </a:r>
            <a:r>
              <a:t/>
            </a:r>
            <a:br/>
            <a:r>
              <a:rPr lang="zh-CN" altLang="en-US" sz="1530" kern="0" dirty="0" smtClean="0">
                <a:solidFill>
                  <a:srgbClr val="000000"/>
                </a:solidFill>
                <a:latin typeface="Times New Roman" pitchFamily="65" charset="-122"/>
                <a:ea typeface="宋体" pitchFamily="65" charset="-122"/>
              </a:rPr>
              <a:t>在弄堂,清脆的车铃叫醒了清晨。听,那辆哐当哐当响的定是一架老式二八,我猜定是一位老者</a:t>
            </a:r>
            <a:r>
              <a:t/>
            </a:r>
            <a:br/>
            <a:r>
              <a:rPr lang="zh-CN" altLang="en-US" sz="1530" kern="0" dirty="0" smtClean="0">
                <a:solidFill>
                  <a:srgbClr val="000000"/>
                </a:solidFill>
                <a:latin typeface="Times New Roman" pitchFamily="65" charset="-122"/>
                <a:ea typeface="宋体" pitchFamily="65" charset="-122"/>
              </a:rPr>
              <a:t>踩着效命了大半辈子的老车前往哪个公园遛鸟,他的半导体里传来咿咿呀呀的紫竹调。古</a:t>
            </a:r>
            <a:r>
              <a:t/>
            </a:r>
            <a:br/>
            <a:r>
              <a:rPr lang="zh-CN" altLang="en-US" sz="1530" kern="0" dirty="0" smtClean="0">
                <a:solidFill>
                  <a:srgbClr val="000000"/>
                </a:solidFill>
                <a:latin typeface="Times New Roman" pitchFamily="65" charset="-122"/>
                <a:ea typeface="宋体" pitchFamily="65" charset="-122"/>
              </a:rPr>
              <a:t>朴、单纯,时光仿佛回到了从前,回到了属于祖父的年代,那个车马缓慢、一生只够爱一人的年</a:t>
            </a:r>
            <a:r>
              <a:t/>
            </a:r>
            <a:br/>
            <a:r>
              <a:rPr lang="zh-CN" altLang="en-US" sz="1530" kern="0" dirty="0" smtClean="0">
                <a:solidFill>
                  <a:srgbClr val="000000"/>
                </a:solidFill>
                <a:latin typeface="Times New Roman" pitchFamily="65" charset="-122"/>
                <a:ea typeface="宋体" pitchFamily="65" charset="-122"/>
              </a:rPr>
              <a:t>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过几条街,再转几个弯,车在酒吧街的红绿灯前停住,正遇上欢腾了一夜、带着些许酒精香气离</a:t>
            </a:r>
            <a:r>
              <a:t/>
            </a:r>
            <a:br/>
            <a:r>
              <a:rPr lang="zh-CN" altLang="en-US" sz="1530" kern="0" dirty="0" smtClean="0">
                <a:solidFill>
                  <a:srgbClr val="000000"/>
                </a:solidFill>
                <a:latin typeface="Times New Roman" pitchFamily="65" charset="-122"/>
                <a:ea typeface="宋体" pitchFamily="65" charset="-122"/>
              </a:rPr>
              <a:t>开的车辆。发动机低沉浑厚的是越野车;车轮压过地面的是轿车;忽而一阵磨损汽缸的刺耳声</a:t>
            </a:r>
            <a:r>
              <a:t/>
            </a:r>
            <a:br/>
            <a:r>
              <a:rPr lang="zh-CN" altLang="en-US" sz="1530" kern="0" dirty="0" smtClean="0">
                <a:solidFill>
                  <a:srgbClr val="000000"/>
                </a:solidFill>
                <a:latin typeface="Times New Roman" pitchFamily="65" charset="-122"/>
                <a:ea typeface="宋体" pitchFamily="65" charset="-122"/>
              </a:rPr>
              <a:t>传来,那是属于跑车的尖锐与浮夸</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听着这样的声响,我不仅在脑海里构想出了几张醉意迷</a:t>
            </a:r>
            <a:r>
              <a:t/>
            </a:r>
            <a:br/>
            <a:r>
              <a:rPr lang="zh-CN" altLang="en-US" sz="1530" kern="0" dirty="0" smtClean="0">
                <a:solidFill>
                  <a:srgbClr val="000000"/>
                </a:solidFill>
                <a:latin typeface="Times New Roman" pitchFamily="65" charset="-122"/>
                <a:ea typeface="宋体" pitchFamily="65" charset="-122"/>
              </a:rPr>
              <a:t>蒙、叛逆不逊的年轻脸庞,那脸庞充满了时代变迁所带来的色彩。随着时代的变迁,酒吧、迪</a:t>
            </a:r>
            <a:r>
              <a:t/>
            </a:r>
            <a:br/>
            <a:r>
              <a:rPr lang="zh-CN" altLang="en-US" sz="1530" kern="0" dirty="0" smtClean="0">
                <a:solidFill>
                  <a:srgbClr val="000000"/>
                </a:solidFill>
                <a:latin typeface="Times New Roman" pitchFamily="65" charset="-122"/>
                <a:ea typeface="宋体" pitchFamily="65" charset="-122"/>
              </a:rPr>
              <a:t>厅在祖国的大江南北雨后春笋般地出现,其背后蕴藏的是古老国家喷薄而出的渴望自由与发</a:t>
            </a:r>
            <a:r>
              <a:t/>
            </a:r>
            <a:br/>
            <a:r>
              <a:rPr lang="zh-CN" altLang="en-US" sz="1530" kern="0" dirty="0" smtClean="0">
                <a:solidFill>
                  <a:srgbClr val="000000"/>
                </a:solidFill>
                <a:latin typeface="Times New Roman" pitchFamily="65" charset="-122"/>
                <a:ea typeface="宋体" pitchFamily="65" charset="-122"/>
              </a:rPr>
              <a:t>展的狂飙突进式的呐喊。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最后一次停顿,是因车子被堵在了市中心的交通要道处。清晨要分秒必争,对于一个飞速发展</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置起来。后来,从这里走的人多了,便成了一条小巷。正是因为宽容,才有了“让他三尺又何</a:t>
            </a:r>
            <a:r>
              <a:rPr dirty="0"/>
              <a:t/>
            </a:r>
            <a:br>
              <a:rPr dirty="0"/>
            </a:br>
            <a:r>
              <a:rPr lang="zh-CN" altLang="en-US" sz="1530" kern="0" dirty="0" smtClean="0">
                <a:solidFill>
                  <a:srgbClr val="000000"/>
                </a:solidFill>
                <a:latin typeface="Times New Roman" pitchFamily="65" charset="-122"/>
                <a:ea typeface="宋体" pitchFamily="65" charset="-122"/>
              </a:rPr>
              <a:t>妨”的大度。“六尺巷”是中华传统美德——宽容情怀的载体,它承载着友善与仁义。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温暖的宽容,是促进社会和谐的催化剂。每个社会的角落里都蜷缩着一群人,他们渴望被社会</a:t>
            </a:r>
            <a:r>
              <a:rPr dirty="0"/>
              <a:t/>
            </a:r>
            <a:br>
              <a:rPr dirty="0"/>
            </a:br>
            <a:r>
              <a:rPr lang="zh-CN" altLang="en-US" sz="1530" kern="0" dirty="0" smtClean="0">
                <a:solidFill>
                  <a:srgbClr val="000000"/>
                </a:solidFill>
                <a:latin typeface="Times New Roman" pitchFamily="65" charset="-122"/>
                <a:ea typeface="宋体" pitchFamily="65" charset="-122"/>
              </a:rPr>
              <a:t>接纳,但却被嘲讽、蔑视、伤害。宽容无疑可以融化他们心中的坚冰。现阶段,为了实现中华</a:t>
            </a:r>
            <a:r>
              <a:rPr dirty="0"/>
              <a:t/>
            </a:r>
            <a:br>
              <a:rPr dirty="0"/>
            </a:br>
            <a:r>
              <a:rPr lang="zh-CN" altLang="en-US" sz="1530" kern="0" dirty="0" smtClean="0">
                <a:solidFill>
                  <a:srgbClr val="000000"/>
                </a:solidFill>
                <a:latin typeface="Times New Roman" pitchFamily="65" charset="-122"/>
                <a:ea typeface="宋体" pitchFamily="65" charset="-122"/>
              </a:rPr>
              <a:t>民族的伟大复兴,我们大力发展经济建设,并确实取得了举世瞩目的成就,但不可否认的是我们</a:t>
            </a:r>
            <a:r>
              <a:rPr dirty="0"/>
              <a:t/>
            </a:r>
            <a:br>
              <a:rPr dirty="0"/>
            </a:br>
            <a:r>
              <a:rPr lang="zh-CN" altLang="en-US" sz="1530" kern="0" dirty="0" smtClean="0">
                <a:solidFill>
                  <a:srgbClr val="000000"/>
                </a:solidFill>
                <a:latin typeface="Times New Roman" pitchFamily="65" charset="-122"/>
                <a:ea typeface="宋体" pitchFamily="65" charset="-122"/>
              </a:rPr>
              <a:t>做的还不够,还存在着一些社会问题。如果能让被这些问题困扰的人融入社会,不再被排斥于</a:t>
            </a:r>
            <a:r>
              <a:rPr dirty="0"/>
              <a:t/>
            </a:r>
            <a:br>
              <a:rPr dirty="0"/>
            </a:br>
            <a:r>
              <a:rPr lang="zh-CN" altLang="en-US" sz="1530" kern="0" dirty="0" smtClean="0">
                <a:solidFill>
                  <a:srgbClr val="000000"/>
                </a:solidFill>
                <a:latin typeface="Times New Roman" pitchFamily="65" charset="-122"/>
                <a:ea typeface="宋体" pitchFamily="65" charset="-122"/>
              </a:rPr>
              <a:t>人心的高墙之外,那么,我们的社会将会更加和谐。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赠人玫瑰,手有余香。“24小时书店”的工作是有意义的,他们这种有温度的宽容,让“弱势群体”获得了温暖,为寒冷的社会注入了鲜活的正能量,引领着我们散发良知的光和热,照亮前行路。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在未来,这愿景定不遥远。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本文立意精准,针对书店24小时经营这一事件,将立意定位于“宽容、德行”。本文标题新颖,化用“有容乃大”,将其整合为自己的标题。作者积累颇丰,旁征博引,极具说服力。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平等在我心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古人云:“不患寡而患不均,不患贫而患不安。盖均无贫,和无寡,安无倾。”平等的意义不在</a:t>
            </a:r>
            <a:r>
              <a:t/>
            </a:r>
            <a:br/>
            <a:r>
              <a:rPr lang="zh-CN" altLang="en-US" sz="1530" kern="0" dirty="0" smtClean="0">
                <a:solidFill>
                  <a:srgbClr val="000000"/>
                </a:solidFill>
                <a:latin typeface="Times New Roman" pitchFamily="65" charset="-122"/>
                <a:ea typeface="宋体" pitchFamily="65" charset="-122"/>
              </a:rPr>
              <a:t>于地位,不在于身份,不在于种族,而在于我们的内心。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材料中书店的做法完美地诠释了平等的真谛。工作人员对大学生和流浪者一视同仁,提供24</a:t>
            </a:r>
            <a:r>
              <a:t/>
            </a:r>
            <a:br/>
            <a:r>
              <a:rPr lang="zh-CN" altLang="en-US" sz="1530" kern="0" dirty="0" smtClean="0">
                <a:solidFill>
                  <a:srgbClr val="000000"/>
                </a:solidFill>
                <a:latin typeface="Times New Roman" pitchFamily="65" charset="-122"/>
                <a:ea typeface="宋体" pitchFamily="65" charset="-122"/>
              </a:rPr>
              <a:t>小时服务,赢得社会点赞,书店的工作也因此变得更有价值和意义。只有心中有爱,才能去爱别</a:t>
            </a:r>
            <a:r>
              <a:t/>
            </a:r>
            <a:br/>
            <a:r>
              <a:rPr lang="zh-CN" altLang="en-US" sz="1530" kern="0" dirty="0" smtClean="0">
                <a:solidFill>
                  <a:srgbClr val="000000"/>
                </a:solidFill>
                <a:latin typeface="Times New Roman" pitchFamily="65" charset="-122"/>
                <a:ea typeface="宋体" pitchFamily="65" charset="-122"/>
              </a:rPr>
              <a:t>人;只有心中有温情,才能被感动;只有心中有平等,才能平等待人。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当温总理面对灾区人民悲伤的目光泣不成声的刹那,我们的信念变得更加坚定。在这里,生命</a:t>
            </a:r>
            <a:r>
              <a:t/>
            </a:r>
            <a:br/>
            <a:r>
              <a:rPr lang="zh-CN" altLang="en-US" sz="1530" kern="0" dirty="0" smtClean="0">
                <a:solidFill>
                  <a:srgbClr val="000000"/>
                </a:solidFill>
                <a:latin typeface="Times New Roman" pitchFamily="65" charset="-122"/>
                <a:ea typeface="宋体" pitchFamily="65" charset="-122"/>
              </a:rPr>
              <a:t>的平等被温总理的心灵折射出万丈光芒,冲散了身份与地位的桎梏,包裹着灾区的每一个人,拉</a:t>
            </a:r>
            <a:r>
              <a:t/>
            </a:r>
            <a:br/>
            <a:r>
              <a:rPr lang="zh-CN" altLang="en-US" sz="1530" kern="0" dirty="0" smtClean="0">
                <a:solidFill>
                  <a:srgbClr val="000000"/>
                </a:solidFill>
                <a:latin typeface="Times New Roman" pitchFamily="65" charset="-122"/>
                <a:ea typeface="宋体" pitchFamily="65" charset="-122"/>
              </a:rPr>
              <a:t>近了大国总理和平民百姓的距离,托起了一位老人对同胞深挚的爱。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马加爵说过,他的自卑来自他的家庭。他的家庭并不富裕,甚至一穷二白。所以他总感觉低人</a:t>
            </a:r>
            <a:r>
              <a:t/>
            </a:r>
            <a:br/>
            <a:r>
              <a:rPr lang="zh-CN" altLang="en-US" sz="1530" kern="0" dirty="0" smtClean="0">
                <a:solidFill>
                  <a:srgbClr val="000000"/>
                </a:solidFill>
                <a:latin typeface="Times New Roman" pitchFamily="65" charset="-122"/>
                <a:ea typeface="宋体" pitchFamily="65" charset="-122"/>
              </a:rPr>
              <a:t>一等,总感觉周围的人都在嘲笑他,讽刺他,羞辱他,这一切的一切都像巨石压在他的心头,最终</a:t>
            </a:r>
            <a:r>
              <a:t/>
            </a:r>
            <a:br/>
            <a:r>
              <a:rPr lang="zh-CN" altLang="en-US" sz="1530" kern="0" dirty="0" smtClean="0">
                <a:solidFill>
                  <a:srgbClr val="000000"/>
                </a:solidFill>
                <a:latin typeface="Times New Roman" pitchFamily="65" charset="-122"/>
                <a:ea typeface="宋体" pitchFamily="65" charset="-122"/>
              </a:rPr>
              <a:t>逼迫他举起了屠刀。其实我们每一个人都应有一颗平等之心,既对自己,也对他人。给自己以</a:t>
            </a:r>
            <a:r>
              <a:t/>
            </a:r>
            <a:br/>
            <a:r>
              <a:rPr lang="zh-CN" altLang="en-US" sz="1530" kern="0" dirty="0" smtClean="0">
                <a:solidFill>
                  <a:srgbClr val="000000"/>
                </a:solidFill>
                <a:latin typeface="Times New Roman" pitchFamily="65" charset="-122"/>
                <a:ea typeface="宋体" pitchFamily="65" charset="-122"/>
              </a:rPr>
              <a:t>平等之心,待他人以平等之礼。</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司马迁遭受宫刑后,由令人歆羡的士大夫沦为与宦官无二的废人,虽然遭遇种种不平等,但司马</a:t>
            </a:r>
            <a:r>
              <a:rPr sz="1500" dirty="0"/>
              <a:t/>
            </a:r>
            <a:br>
              <a:rPr sz="1500" dirty="0"/>
            </a:br>
            <a:r>
              <a:rPr lang="zh-CN" altLang="en-US" sz="1500" kern="0" dirty="0" smtClean="0">
                <a:solidFill>
                  <a:srgbClr val="000000"/>
                </a:solidFill>
                <a:latin typeface="Times New Roman" pitchFamily="65" charset="-122"/>
                <a:ea typeface="宋体" pitchFamily="65" charset="-122"/>
              </a:rPr>
              <a:t>迁凭却借追求平等之心,著成“史家之绝唱,无韵之离骚”的《史记》。最终,司马迁不仅赢得</a:t>
            </a:r>
            <a:r>
              <a:rPr sz="1500" dirty="0"/>
              <a:t/>
            </a:r>
            <a:br>
              <a:rPr sz="1500" dirty="0"/>
            </a:br>
            <a:r>
              <a:rPr lang="zh-CN" altLang="en-US" sz="1500" kern="0" dirty="0" smtClean="0">
                <a:solidFill>
                  <a:srgbClr val="000000"/>
                </a:solidFill>
                <a:latin typeface="Times New Roman" pitchFamily="65" charset="-122"/>
                <a:ea typeface="宋体" pitchFamily="65" charset="-122"/>
              </a:rPr>
              <a:t>了平等,甚至登上了史家的顶峰,受后人景仰。</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由此可见,公道自在人心,平等亦由心生。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如果没有对民族平等的坚信,曼德拉也就不会为了黑人的合法地位东奔西走;如果没有对国家</a:t>
            </a:r>
            <a:r>
              <a:rPr sz="1500" dirty="0"/>
              <a:t/>
            </a:r>
            <a:br>
              <a:rPr sz="1500" dirty="0"/>
            </a:br>
            <a:r>
              <a:rPr lang="zh-CN" altLang="en-US" sz="1500" kern="0" dirty="0" smtClean="0">
                <a:solidFill>
                  <a:srgbClr val="000000"/>
                </a:solidFill>
                <a:latin typeface="Times New Roman" pitchFamily="65" charset="-122"/>
                <a:ea typeface="宋体" pitchFamily="65" charset="-122"/>
              </a:rPr>
              <a:t>平等的坚持,周总理也就不会在万隆会议上求同存异;如果没有对人权平等的坚守,光耀百年的</a:t>
            </a:r>
            <a:r>
              <a:rPr sz="1500" dirty="0"/>
              <a:t/>
            </a:r>
            <a:br>
              <a:rPr sz="1500" dirty="0"/>
            </a:br>
            <a:r>
              <a:rPr lang="zh-CN" altLang="en-US" sz="1500" kern="0" dirty="0" smtClean="0">
                <a:solidFill>
                  <a:srgbClr val="000000"/>
                </a:solidFill>
                <a:latin typeface="Times New Roman" pitchFamily="65" charset="-122"/>
                <a:ea typeface="宋体" pitchFamily="65" charset="-122"/>
              </a:rPr>
              <a:t>《人权宣言》也就不会横空出世。如果心中没有了平等的种子,那么即使你“高人一等”,也</a:t>
            </a:r>
            <a:r>
              <a:rPr sz="1500" dirty="0"/>
              <a:t/>
            </a:r>
            <a:br>
              <a:rPr sz="1500" dirty="0"/>
            </a:br>
            <a:r>
              <a:rPr lang="zh-CN" altLang="en-US" sz="1500" kern="0" dirty="0" smtClean="0">
                <a:solidFill>
                  <a:srgbClr val="000000"/>
                </a:solidFill>
                <a:latin typeface="Times New Roman" pitchFamily="65" charset="-122"/>
                <a:ea typeface="宋体" pitchFamily="65" charset="-122"/>
              </a:rPr>
              <a:t>不会感到满足,又怎会给他人以平等?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平等在我心,才能感受平等;平等在我心,才能予人平等;平等在我心,才能如泰山般屹立不倒;平</a:t>
            </a:r>
            <a:r>
              <a:rPr sz="1500" dirty="0"/>
              <a:t/>
            </a:r>
            <a:br>
              <a:rPr sz="1500" dirty="0"/>
            </a:br>
            <a:r>
              <a:rPr lang="zh-CN" altLang="en-US" sz="1500" kern="0" dirty="0" smtClean="0">
                <a:solidFill>
                  <a:srgbClr val="000000"/>
                </a:solidFill>
                <a:latin typeface="Times New Roman" pitchFamily="65" charset="-122"/>
                <a:ea typeface="宋体" pitchFamily="65" charset="-122"/>
              </a:rPr>
              <a:t>等在我心,才能如长江般奔流不息!只有在自己心中播下了平等的种子,才能在任何时候都能</a:t>
            </a:r>
            <a:r>
              <a:rPr sz="1500" dirty="0"/>
              <a:t/>
            </a:r>
            <a:br>
              <a:rPr sz="1500" dirty="0"/>
            </a:br>
            <a:r>
              <a:rPr lang="zh-CN" altLang="en-US" sz="1500" kern="0" dirty="0" smtClean="0">
                <a:solidFill>
                  <a:srgbClr val="000000"/>
                </a:solidFill>
                <a:latin typeface="Times New Roman" pitchFamily="65" charset="-122"/>
                <a:ea typeface="宋体" pitchFamily="65" charset="-122"/>
              </a:rPr>
              <a:t>感受平等,给人平等!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[点评]　本文观点明确,紧紧围绕“平等在我心”的中心展开论述。开篇引用古语,提出观点,</a:t>
            </a:r>
            <a:r>
              <a:rPr sz="1500" dirty="0"/>
              <a:t/>
            </a:r>
            <a:br>
              <a:rPr sz="1500" dirty="0"/>
            </a:br>
            <a:r>
              <a:rPr lang="zh-CN" altLang="en-US" sz="1500" kern="0" dirty="0" smtClean="0">
                <a:solidFill>
                  <a:srgbClr val="000000"/>
                </a:solidFill>
                <a:latin typeface="Times New Roman" pitchFamily="65" charset="-122"/>
                <a:ea typeface="宋体" pitchFamily="65" charset="-122"/>
              </a:rPr>
              <a:t>立意深刻。运用了对比论证的手法,论述“平等之心”对于个人成长的重要性,思辨性强。文</a:t>
            </a:r>
            <a:r>
              <a:rPr sz="1500" dirty="0"/>
              <a:t/>
            </a:r>
            <a:br>
              <a:rPr sz="1500" dirty="0"/>
            </a:br>
            <a:r>
              <a:rPr lang="zh-CN" altLang="en-US" sz="1500" kern="0" dirty="0" smtClean="0">
                <a:solidFill>
                  <a:srgbClr val="000000"/>
                </a:solidFill>
                <a:latin typeface="Times New Roman" pitchFamily="65" charset="-122"/>
                <a:ea typeface="宋体" pitchFamily="65" charset="-122"/>
              </a:rPr>
              <a:t>章旁征博引,例证丰富典型,既有经典素材(如司马迁),又有生活中的典型事例,还有政坛名人,</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颇具说服力。语言准确流畅,句式灵活,整散结合,充满理性色彩。</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13.(2017北京,26)作文。(50分)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从下面两个题目中任选一题,按要求作答。不少于700字。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①纽带是能够起联系作用的人或事物。人心需要纽带凝聚,力量需要纽带汇集。当今时代,经</a:t>
            </a:r>
            <a:r>
              <a:rPr dirty="0"/>
              <a:t/>
            </a:r>
            <a:br>
              <a:rPr dirty="0"/>
            </a:br>
            <a:r>
              <a:rPr lang="zh-CN" altLang="en-US" sz="1530" kern="0" dirty="0" smtClean="0">
                <a:solidFill>
                  <a:srgbClr val="000000"/>
                </a:solidFill>
                <a:latin typeface="Times New Roman" pitchFamily="65" charset="-122"/>
                <a:ea typeface="宋体" pitchFamily="65" charset="-122"/>
              </a:rPr>
              <a:t>济全球化的发展、文化的交流、历史的传承、社会的安宁、校园的和谐等都需要纽带。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请以“说纽带”为题,写一篇议论文。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要求:观点明确,论据充分,论证合理。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②2049年,我们的共和国将迎来百年华诞。届时假如请你拍摄一幅或几幅照片来展现中华民</a:t>
            </a:r>
            <a:r>
              <a:rPr dirty="0"/>
              <a:t/>
            </a:r>
            <a:br>
              <a:rPr dirty="0"/>
            </a:br>
            <a:r>
              <a:rPr lang="zh-CN" altLang="en-US" sz="1530" kern="0" dirty="0" smtClean="0">
                <a:solidFill>
                  <a:srgbClr val="000000"/>
                </a:solidFill>
                <a:latin typeface="Times New Roman" pitchFamily="65" charset="-122"/>
                <a:ea typeface="宋体" pitchFamily="65" charset="-122"/>
              </a:rPr>
              <a:t>族伟大复兴的辉煌成就,你将选择怎样的画面?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请展开想象,以“共和国,我为你拍照”为题,写一篇记叙文。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要求:想象合理,有叙述,有描写。可以写宏大的画面,也可以写小的场景,以小见大。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①[写作指导]　纽带:比喻能够起联系作用的人或事物。从“纽带”的含义入手,可以写人与</a:t>
            </a:r>
            <a:r>
              <a:rPr dirty="0"/>
              <a:t/>
            </a:r>
            <a:br>
              <a:rPr dirty="0"/>
            </a:br>
            <a:r>
              <a:rPr lang="zh-CN" altLang="en-US" sz="1530" kern="0" dirty="0" smtClean="0">
                <a:solidFill>
                  <a:srgbClr val="000000"/>
                </a:solidFill>
                <a:latin typeface="Times New Roman" pitchFamily="65" charset="-122"/>
                <a:ea typeface="宋体" pitchFamily="65" charset="-122"/>
              </a:rPr>
              <a:t>人之间的联系,个人与社会、国家之间的联系,人与自然之间的联系,国家与国家之间的联系,</a:t>
            </a:r>
            <a:r>
              <a:rPr dirty="0"/>
              <a:t/>
            </a:r>
            <a:br>
              <a:rPr dirty="0"/>
            </a:br>
            <a:r>
              <a:rPr lang="zh-CN" altLang="en-US" sz="1530" kern="0" dirty="0" smtClean="0">
                <a:solidFill>
                  <a:srgbClr val="000000"/>
                </a:solidFill>
                <a:latin typeface="Times New Roman" pitchFamily="65" charset="-122"/>
                <a:ea typeface="宋体" pitchFamily="65" charset="-122"/>
              </a:rPr>
              <a:t>当下与历史的联系,等等。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逻辑性与思想性并存:写议论文,不能局限于罗列材料,以“事”论“事”,要从文化、历史和哲学的角度,发掘论题背后的价值,让读者受到启发,体现文学的美学价值、文化涵养与终极关怀。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“一二一二一二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加油加油加油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”挥动着臂膀和红旗,跟着拔河的方向微微倾着身子,</a:t>
            </a:r>
            <a:r>
              <a:rPr dirty="0"/>
              <a:t/>
            </a:r>
            <a:br>
              <a:rPr dirty="0"/>
            </a:br>
            <a:r>
              <a:rPr lang="zh-CN" altLang="en-US" sz="1530" kern="0" dirty="0" smtClean="0">
                <a:solidFill>
                  <a:srgbClr val="000000"/>
                </a:solidFill>
                <a:latin typeface="Times New Roman" pitchFamily="65" charset="-122"/>
                <a:ea typeface="宋体" pitchFamily="65" charset="-122"/>
              </a:rPr>
              <a:t>震耳的加油声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我们班的同学都拼尽全力,为了班级的荣誉大声呐喊着,那条绷得直直的拔</a:t>
            </a:r>
            <a:r>
              <a:rPr dirty="0"/>
              <a:t/>
            </a:r>
            <a:br>
              <a:rPr dirty="0"/>
            </a:br>
            <a:r>
              <a:rPr lang="zh-CN" altLang="en-US" sz="1530" kern="0" dirty="0" smtClean="0">
                <a:solidFill>
                  <a:srgbClr val="000000"/>
                </a:solidFill>
                <a:latin typeface="Times New Roman" pitchFamily="65" charset="-122"/>
                <a:ea typeface="宋体" pitchFamily="65" charset="-122"/>
              </a:rPr>
              <a:t>河绳就像纽带一样,凝集了我们班所有人的力量!最后,作为文科班的文弱的我们“硬生生”</a:t>
            </a:r>
            <a:r>
              <a:rPr dirty="0"/>
              <a:t/>
            </a:r>
            <a:br>
              <a:rPr dirty="0"/>
            </a:br>
            <a:r>
              <a:rPr lang="zh-CN" altLang="en-US" sz="1530" kern="0" dirty="0" smtClean="0">
                <a:solidFill>
                  <a:srgbClr val="000000"/>
                </a:solidFill>
                <a:latin typeface="Times New Roman" pitchFamily="65" charset="-122"/>
                <a:ea typeface="宋体" pitchFamily="65" charset="-122"/>
              </a:rPr>
              <a:t>地杀进了年级四强,这得益于我们全班人的团结与努力。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在短暂的体育活动后,我们又要回到“战场”,因拔河这一纽带而凝聚起来的同学们的团结一</a:t>
            </a:r>
            <a:r>
              <a:rPr dirty="0"/>
              <a:t/>
            </a:r>
            <a:br>
              <a:rPr dirty="0"/>
            </a:br>
            <a:r>
              <a:rPr lang="zh-CN" altLang="en-US" sz="1530" kern="0" dirty="0" smtClean="0">
                <a:solidFill>
                  <a:srgbClr val="000000"/>
                </a:solidFill>
                <a:latin typeface="Times New Roman" pitchFamily="65" charset="-122"/>
                <a:ea typeface="宋体" pitchFamily="65" charset="-122"/>
              </a:rPr>
              <a:t>心、共同奋斗的热情还未减退,我们又把这份热情转移到了课业学习上,教室里三四人一伙,五</a:t>
            </a:r>
            <a:r>
              <a:rPr dirty="0"/>
              <a:t/>
            </a:r>
            <a:br>
              <a:rPr dirty="0"/>
            </a:br>
            <a:r>
              <a:rPr lang="zh-CN" altLang="en-US" sz="1530" kern="0" dirty="0" smtClean="0">
                <a:solidFill>
                  <a:srgbClr val="000000"/>
                </a:solidFill>
                <a:latin typeface="Times New Roman" pitchFamily="65" charset="-122"/>
                <a:ea typeface="宋体" pitchFamily="65" charset="-122"/>
              </a:rPr>
              <a:t>六个人一聚,都在讨论着那些攻克不了却从未放弃的难题,那些难题又像一条条看不见的纽带,</a:t>
            </a:r>
            <a:r>
              <a:rPr dirty="0"/>
              <a:t/>
            </a:r>
            <a:br>
              <a:rPr dirty="0"/>
            </a:br>
            <a:r>
              <a:rPr lang="zh-CN" altLang="en-US" sz="1530" kern="0" dirty="0" smtClean="0">
                <a:solidFill>
                  <a:srgbClr val="000000"/>
                </a:solidFill>
                <a:latin typeface="Times New Roman" pitchFamily="65" charset="-122"/>
                <a:ea typeface="宋体" pitchFamily="65" charset="-122"/>
              </a:rPr>
              <a:t>连接着同学们的思绪与想法,汇聚成同学之间友爱、帮助与携手共进的力量。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你看,小小的纽带却发挥着巨大的威力,统一目标,凝聚人心,同心同德,捋起袖子一起干,少了谁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都不行。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所以,我们要发现纽带,创造纽带。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港珠澳大桥是“一国两制”构想下连接港澳与内地的纽带,它不仅连起世界最具活力的经济</a:t>
            </a:r>
            <a:r>
              <a:rPr dirty="0"/>
              <a:t/>
            </a:r>
            <a:br>
              <a:rPr dirty="0"/>
            </a:br>
            <a:r>
              <a:rPr lang="zh-CN" altLang="en-US" sz="1530" kern="0" dirty="0" smtClean="0">
                <a:solidFill>
                  <a:srgbClr val="000000"/>
                </a:solidFill>
                <a:latin typeface="Times New Roman" pitchFamily="65" charset="-122"/>
                <a:ea typeface="宋体" pitchFamily="65" charset="-122"/>
              </a:rPr>
              <a:t>区,促进香港、澳门和珠江三角洲地区经济的进一步发展与合作,更拉近了两地人心的距离,林</a:t>
            </a:r>
            <a:r>
              <a:rPr dirty="0"/>
              <a:t/>
            </a:r>
            <a:br>
              <a:rPr dirty="0"/>
            </a:br>
            <a:r>
              <a:rPr lang="zh-CN" altLang="en-US" sz="1530" kern="0" dirty="0" smtClean="0">
                <a:solidFill>
                  <a:srgbClr val="000000"/>
                </a:solidFill>
                <a:latin typeface="Times New Roman" pitchFamily="65" charset="-122"/>
                <a:ea typeface="宋体" pitchFamily="65" charset="-122"/>
              </a:rPr>
              <a:t>郑月娥当选香港行政长官后,致力于发展两地关系,更在网上发布视频,一句“香港欢迎你”作</a:t>
            </a:r>
            <a:r>
              <a:rPr dirty="0"/>
              <a:t/>
            </a:r>
            <a:br>
              <a:rPr dirty="0"/>
            </a:br>
            <a:r>
              <a:rPr lang="zh-CN" altLang="en-US" sz="1530" kern="0" dirty="0" smtClean="0">
                <a:solidFill>
                  <a:srgbClr val="000000"/>
                </a:solidFill>
                <a:latin typeface="Times New Roman" pitchFamily="65" charset="-122"/>
                <a:ea typeface="宋体" pitchFamily="65" charset="-122"/>
              </a:rPr>
              <a:t>为纽带,让每一个大陆人听后心中涌起一股暖流。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在中国与世界的联系上,不论是中国古代的丝绸之路,还是“一带一路”的蓝图,都是作为世界</a:t>
            </a:r>
            <a:r>
              <a:rPr dirty="0"/>
              <a:t/>
            </a:r>
            <a:br>
              <a:rPr dirty="0"/>
            </a:br>
            <a:r>
              <a:rPr lang="zh-CN" altLang="en-US" sz="1530" kern="0" dirty="0" smtClean="0">
                <a:solidFill>
                  <a:srgbClr val="000000"/>
                </a:solidFill>
                <a:latin typeface="Times New Roman" pitchFamily="65" charset="-122"/>
                <a:ea typeface="宋体" pitchFamily="65" charset="-122"/>
              </a:rPr>
              <a:t>的纽带出现在历史与人民的眼前。从二十世纪七十年代的坦赞铁路到二十一世纪的亚吉铁</a:t>
            </a:r>
            <a:r>
              <a:rPr dirty="0"/>
              <a:t/>
            </a:r>
            <a:br>
              <a:rPr dirty="0"/>
            </a:br>
            <a:r>
              <a:rPr lang="zh-CN" altLang="en-US" sz="1530" kern="0" dirty="0" smtClean="0">
                <a:solidFill>
                  <a:srgbClr val="000000"/>
                </a:solidFill>
                <a:latin typeface="Times New Roman" pitchFamily="65" charset="-122"/>
                <a:ea typeface="宋体" pitchFamily="65" charset="-122"/>
              </a:rPr>
              <a:t>路与蒙内铁路,中国对于非洲兄弟的援助都表现得淋漓尽致,而这些都为非洲经济的发展做出</a:t>
            </a:r>
            <a:r>
              <a:rPr dirty="0"/>
              <a:t/>
            </a:r>
            <a:br>
              <a:rPr dirty="0"/>
            </a:br>
            <a:r>
              <a:rPr lang="zh-CN" altLang="en-US" sz="1530" kern="0" dirty="0" smtClean="0">
                <a:solidFill>
                  <a:srgbClr val="000000"/>
                </a:solidFill>
                <a:latin typeface="Times New Roman" pitchFamily="65" charset="-122"/>
                <a:ea typeface="宋体" pitchFamily="65" charset="-122"/>
              </a:rPr>
              <a:t>了卓越的贡献。在“一带一路”这条纽带的牵动下,相信不久后,沿线国家都会与中国有着完</a:t>
            </a:r>
            <a:r>
              <a:rPr dirty="0"/>
              <a:t/>
            </a:r>
            <a:br>
              <a:rPr dirty="0"/>
            </a:br>
            <a:r>
              <a:rPr lang="zh-CN" altLang="en-US" sz="1530" kern="0" dirty="0" smtClean="0">
                <a:solidFill>
                  <a:srgbClr val="000000"/>
                </a:solidFill>
                <a:latin typeface="Times New Roman" pitchFamily="65" charset="-122"/>
                <a:ea typeface="宋体" pitchFamily="65" charset="-122"/>
              </a:rPr>
              <a:t>美的经济文化合作,定会促进双方的共同进步与发展。正是有了这条“一带一路”的纽带,中</a:t>
            </a:r>
            <a:r>
              <a:rPr dirty="0"/>
              <a:t/>
            </a:r>
            <a:br>
              <a:rPr dirty="0"/>
            </a:br>
            <a:r>
              <a:rPr lang="zh-CN" altLang="en-US" sz="1530" kern="0" dirty="0" smtClean="0">
                <a:solidFill>
                  <a:srgbClr val="000000"/>
                </a:solidFill>
                <a:latin typeface="Times New Roman" pitchFamily="65" charset="-122"/>
                <a:ea typeface="宋体" pitchFamily="65" charset="-122"/>
              </a:rPr>
              <a:t>国才更好地促进了经济全球化的正常运行与发展,才能让全世界受益于这一伟大的倡议之下。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纽带,我们发现它,并创造它。让我们中国乃至世界都在纽带的联结下,汇聚一心,让每一个民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族,每一个人都能找到内心的归宿。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“一二一二一二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加油加油加油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”挥动着臂膀和红旗,跟着拔河的方向,微微倾着身子,</a:t>
            </a:r>
            <a:r>
              <a:t/>
            </a:r>
            <a:br/>
            <a:r>
              <a:rPr lang="zh-CN" altLang="en-US" sz="1530" kern="0" dirty="0" smtClean="0">
                <a:solidFill>
                  <a:srgbClr val="000000"/>
                </a:solidFill>
                <a:latin typeface="Times New Roman" pitchFamily="65" charset="-122"/>
                <a:ea typeface="宋体" pitchFamily="65" charset="-122"/>
              </a:rPr>
              <a:t>发出震耳的加油声</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本文从班级拔河的场景入手,生动形象地展示了在拔河这一活动的纽带下,全班同学</a:t>
            </a:r>
            <a:r>
              <a:t/>
            </a:r>
            <a:br/>
            <a:r>
              <a:rPr lang="zh-CN" altLang="en-US" sz="1530" kern="0" dirty="0" smtClean="0">
                <a:solidFill>
                  <a:srgbClr val="000000"/>
                </a:solidFill>
                <a:latin typeface="Times New Roman" pitchFamily="65" charset="-122"/>
                <a:ea typeface="宋体" pitchFamily="65" charset="-122"/>
              </a:rPr>
              <a:t>凝聚一心,奋力拼搏的场景,进而提出观点:我们要发现纽带,创造纽带。事例选取了有代表性</a:t>
            </a:r>
            <a:r>
              <a:t/>
            </a:r>
            <a:br/>
            <a:r>
              <a:rPr lang="zh-CN" altLang="en-US" sz="1530" kern="0" dirty="0" smtClean="0">
                <a:solidFill>
                  <a:srgbClr val="000000"/>
                </a:solidFill>
                <a:latin typeface="Times New Roman" pitchFamily="65" charset="-122"/>
                <a:ea typeface="宋体" pitchFamily="65" charset="-122"/>
              </a:rPr>
              <a:t>的香港与内地之间的纽带以及“一带一路”促进经济全球化的纽带,取材广泛,有世界视野和</a:t>
            </a:r>
            <a:r>
              <a:t/>
            </a:r>
            <a:br/>
            <a:r>
              <a:rPr lang="zh-CN" altLang="en-US" sz="1530" kern="0" dirty="0" smtClean="0">
                <a:solidFill>
                  <a:srgbClr val="000000"/>
                </a:solidFill>
                <a:latin typeface="Times New Roman" pitchFamily="65" charset="-122"/>
                <a:ea typeface="宋体" pitchFamily="65" charset="-122"/>
              </a:rPr>
              <a:t>情怀。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②[写作指导]　文章的视角:选择怎样的画面?体现共和国哪方面的成就?应当从怎样的画面</a:t>
            </a:r>
            <a:r>
              <a:t/>
            </a:r>
            <a:br/>
            <a:r>
              <a:rPr lang="zh-CN" altLang="en-US" sz="1530" kern="0" dirty="0" smtClean="0">
                <a:solidFill>
                  <a:srgbClr val="000000"/>
                </a:solidFill>
                <a:latin typeface="Times New Roman" pitchFamily="65" charset="-122"/>
                <a:ea typeface="宋体" pitchFamily="65" charset="-122"/>
              </a:rPr>
              <a:t>切入最能体现这一成就?如果选择多幅画面,它们之间的逻辑关系又是怎样的?文章的视角可</a:t>
            </a:r>
            <a:r>
              <a:t/>
            </a:r>
            <a:br/>
            <a:r>
              <a:rPr lang="zh-CN" altLang="en-US" sz="1530" kern="0" dirty="0" smtClean="0">
                <a:solidFill>
                  <a:srgbClr val="000000"/>
                </a:solidFill>
                <a:latin typeface="Times New Roman" pitchFamily="65" charset="-122"/>
                <a:ea typeface="宋体" pitchFamily="65" charset="-122"/>
              </a:rPr>
              <a:t>以大到社会、国家的整体面貌,写宏大的画面,也可以写生活中的小场景,小到一个物件、一个</a:t>
            </a:r>
            <a:r>
              <a:t/>
            </a:r>
            <a:br/>
            <a:r>
              <a:rPr lang="zh-CN" altLang="en-US" sz="1530" kern="0" dirty="0" smtClean="0">
                <a:solidFill>
                  <a:srgbClr val="000000"/>
                </a:solidFill>
                <a:latin typeface="Times New Roman" pitchFamily="65" charset="-122"/>
                <a:ea typeface="宋体" pitchFamily="65" charset="-122"/>
              </a:rPr>
              <a:t>人、一段往事。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文章的结构:叙事不能过于简单化,需要有一定的文学设计,如情节的安排,对时间和空间的独</a:t>
            </a:r>
            <a:r>
              <a:t/>
            </a:r>
            <a:br/>
            <a:r>
              <a:rPr lang="zh-CN" altLang="en-US" sz="1530" kern="0" dirty="0" smtClean="0">
                <a:solidFill>
                  <a:srgbClr val="000000"/>
                </a:solidFill>
                <a:latin typeface="Times New Roman" pitchFamily="65" charset="-122"/>
                <a:ea typeface="宋体" pitchFamily="65" charset="-122"/>
              </a:rPr>
              <a:t>到见解,以及情感线的明暗安排。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文章的价值:2049年共和国百年华诞,学生们应该是50岁左右,已经是社会的中坚力量,能够表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现出深深的家国情怀,并具有自觉性和担当精神,无论是写国家形势,还是身边的小事,都要将</a:t>
            </a:r>
            <a:r>
              <a:rPr dirty="0"/>
              <a:t/>
            </a:r>
            <a:br>
              <a:rPr dirty="0"/>
            </a:br>
            <a:r>
              <a:rPr lang="zh-CN" altLang="en-US" sz="1530" kern="0" dirty="0" smtClean="0">
                <a:solidFill>
                  <a:srgbClr val="000000"/>
                </a:solidFill>
                <a:latin typeface="Times New Roman" pitchFamily="65" charset="-122"/>
                <a:ea typeface="宋体" pitchFamily="65" charset="-122"/>
              </a:rPr>
              <a:t>对国家、自我的责任与期许写进文章。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文章的合理性:既要有感性的丰富的想象,又要有对共和国未来的理性推断,以及对民族未来的</a:t>
            </a:r>
            <a:r>
              <a:rPr dirty="0"/>
              <a:t/>
            </a:r>
            <a:br>
              <a:rPr dirty="0"/>
            </a:br>
            <a:r>
              <a:rPr lang="zh-CN" altLang="en-US" sz="1530" kern="0" dirty="0" smtClean="0">
                <a:solidFill>
                  <a:srgbClr val="000000"/>
                </a:solidFill>
                <a:latin typeface="Times New Roman" pitchFamily="65" charset="-122"/>
                <a:ea typeface="宋体" pitchFamily="65" charset="-122"/>
              </a:rPr>
              <a:t>合理性思考与期许,想象要既有理又有据。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共和国,我为你拍照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夜凉如水,宝蓝色的夜空中繁星点点。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我不断调试着耳麦,额头似已渗出细汗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我深吸一口气,动情地说:“北京,北京,这里是‘神</a:t>
            </a:r>
            <a:r>
              <a:rPr dirty="0"/>
              <a:t/>
            </a:r>
            <a:br>
              <a:rPr dirty="0"/>
            </a:br>
            <a:r>
              <a:rPr lang="zh-CN" altLang="en-US" sz="1530" kern="0" dirty="0" smtClean="0">
                <a:solidFill>
                  <a:srgbClr val="000000"/>
                </a:solidFill>
                <a:latin typeface="Times New Roman" pitchFamily="65" charset="-122"/>
                <a:ea typeface="宋体" pitchFamily="65" charset="-122"/>
              </a:rPr>
              <a:t>州航空站’。现在是2049年10月1日零点整,我们迎来了伟大祖国的百年华诞!我在太空为祖</a:t>
            </a:r>
            <a:r>
              <a:rPr dirty="0"/>
              <a:t/>
            </a:r>
            <a:br>
              <a:rPr dirty="0"/>
            </a:br>
            <a:r>
              <a:rPr lang="zh-CN" altLang="en-US" sz="1530" kern="0" dirty="0" smtClean="0">
                <a:solidFill>
                  <a:srgbClr val="000000"/>
                </a:solidFill>
                <a:latin typeface="Times New Roman" pitchFamily="65" charset="-122"/>
                <a:ea typeface="宋体" pitchFamily="65" charset="-122"/>
              </a:rPr>
              <a:t>国拍照,恭祝中华人民共和国繁荣昌盛!我现在能看到整个东半球灯火通明,如同漫山遍野的</a:t>
            </a:r>
            <a:r>
              <a:rPr dirty="0"/>
              <a:t/>
            </a:r>
            <a:br>
              <a:rPr dirty="0"/>
            </a:br>
            <a:r>
              <a:rPr lang="zh-CN" altLang="en-US" sz="1530" kern="0" dirty="0" smtClean="0">
                <a:solidFill>
                  <a:srgbClr val="000000"/>
                </a:solidFill>
                <a:latin typeface="Times New Roman" pitchFamily="65" charset="-122"/>
                <a:ea typeface="宋体" pitchFamily="65" charset="-122"/>
              </a:rPr>
              <a:t>星星之火。这是因为中国的‘一带一路’建设使整个世界的电网连成了一体,让许多国家告</a:t>
            </a:r>
            <a:r>
              <a:rPr dirty="0"/>
              <a:t/>
            </a:r>
            <a:br>
              <a:rPr dirty="0"/>
            </a:br>
            <a:r>
              <a:rPr lang="zh-CN" altLang="en-US" sz="1530" kern="0" dirty="0" smtClean="0">
                <a:solidFill>
                  <a:srgbClr val="000000"/>
                </a:solidFill>
                <a:latin typeface="Times New Roman" pitchFamily="65" charset="-122"/>
                <a:ea typeface="宋体" pitchFamily="65" charset="-122"/>
              </a:rPr>
              <a:t>别了用电紧张的时代,也几乎让整个东半球大陆成为‘光明大陆’!我们大中国成功谱写了建</a:t>
            </a:r>
            <a:r>
              <a:rPr dirty="0"/>
              <a:t/>
            </a:r>
            <a:br>
              <a:rPr dirty="0"/>
            </a:br>
            <a:r>
              <a:rPr lang="zh-CN" altLang="en-US" sz="1530" kern="0" dirty="0" smtClean="0">
                <a:solidFill>
                  <a:srgbClr val="000000"/>
                </a:solidFill>
                <a:latin typeface="Times New Roman" pitchFamily="65" charset="-122"/>
                <a:ea typeface="宋体" pitchFamily="65" charset="-122"/>
              </a:rPr>
              <a:t>设丝绸之路经济带和21世纪海上丝绸之路的新篇章,实现了中华巨龙再度腾飞九天的梦!最</a:t>
            </a:r>
            <a:r>
              <a:rPr dirty="0"/>
              <a:t/>
            </a:r>
            <a:br>
              <a:rPr dirty="0"/>
            </a:br>
            <a:r>
              <a:rPr lang="zh-CN" altLang="en-US" sz="1530" kern="0" dirty="0" smtClean="0">
                <a:solidFill>
                  <a:srgbClr val="000000"/>
                </a:solidFill>
                <a:latin typeface="Times New Roman" pitchFamily="65" charset="-122"/>
                <a:ea typeface="宋体" pitchFamily="65" charset="-122"/>
              </a:rPr>
              <a:t>后,我将拍下这流光溢彩的画面,让每个中国同胞都能亲眼见证这东方传奇!”说完这番话,我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平息了一下激动的心情,然后摘下耳麦。不过,我的心情还是久久难以平静,激动、喜悦,难以</a:t>
            </a:r>
            <a:r>
              <a:t/>
            </a:r>
            <a:br/>
            <a:r>
              <a:rPr lang="zh-CN" altLang="en-US" sz="1530" kern="0" dirty="0" smtClean="0">
                <a:solidFill>
                  <a:srgbClr val="000000"/>
                </a:solidFill>
                <a:latin typeface="Times New Roman" pitchFamily="65" charset="-122"/>
                <a:ea typeface="宋体" pitchFamily="65" charset="-122"/>
              </a:rPr>
              <a:t>言表。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随后,我乘坐中国自主研发的宇宙飞船,马不停蹄地向天安门赶去。“要快些了,不然闺女又该</a:t>
            </a:r>
            <a:r>
              <a:t/>
            </a:r>
            <a:br/>
            <a:r>
              <a:rPr lang="zh-CN" altLang="en-US" sz="1530" kern="0" dirty="0" smtClean="0">
                <a:solidFill>
                  <a:srgbClr val="000000"/>
                </a:solidFill>
                <a:latin typeface="Times New Roman" pitchFamily="65" charset="-122"/>
                <a:ea typeface="宋体" pitchFamily="65" charset="-122"/>
              </a:rPr>
              <a:t>不高兴了!”想着父母的惦念,嘴角不住地上扬</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是日,碧空如洗,阳光明媚,观众席上人头攒动,每个人的脸上都洋溢着喜悦的神情,不断挥舞着</a:t>
            </a:r>
            <a:r>
              <a:t/>
            </a:r>
            <a:br/>
            <a:r>
              <a:rPr lang="zh-CN" altLang="en-US" sz="1530" kern="0" dirty="0" smtClean="0">
                <a:solidFill>
                  <a:srgbClr val="000000"/>
                </a:solidFill>
                <a:latin typeface="Times New Roman" pitchFamily="65" charset="-122"/>
                <a:ea typeface="宋体" pitchFamily="65" charset="-122"/>
              </a:rPr>
              <a:t>迷你国旗。我穿过重重的“铜墙铁壁”终于与父亲会合了。他正焦急地四处张望,终于,在看</a:t>
            </a:r>
            <a:r>
              <a:t/>
            </a:r>
            <a:br/>
            <a:r>
              <a:rPr lang="zh-CN" altLang="en-US" sz="1530" kern="0" dirty="0" smtClean="0">
                <a:solidFill>
                  <a:srgbClr val="000000"/>
                </a:solidFill>
                <a:latin typeface="Times New Roman" pitchFamily="65" charset="-122"/>
                <a:ea typeface="宋体" pitchFamily="65" charset="-122"/>
              </a:rPr>
              <a:t>到我的那一刻舒了一口气,不过立刻又假装生气,数落了我一顿。我把头点得像小鸡啄米一般,</a:t>
            </a:r>
            <a:r>
              <a:t/>
            </a:r>
            <a:br/>
            <a:r>
              <a:rPr lang="zh-CN" altLang="en-US" sz="1530" kern="0" dirty="0" smtClean="0">
                <a:solidFill>
                  <a:srgbClr val="000000"/>
                </a:solidFill>
                <a:latin typeface="Times New Roman" pitchFamily="65" charset="-122"/>
                <a:ea typeface="宋体" pitchFamily="65" charset="-122"/>
              </a:rPr>
              <a:t>心中涌现出一股暖意。除了那一头白发,父亲还是一如往昔呢!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阅兵开始,父亲颤巍巍地端起了相机。不知是因为激动,还是镜头太重,今天父亲的手格外抖。</a:t>
            </a:r>
            <a:r>
              <a:t/>
            </a:r>
            <a:br/>
            <a:r>
              <a:rPr lang="zh-CN" altLang="en-US" sz="1530" kern="0" dirty="0" smtClean="0">
                <a:solidFill>
                  <a:srgbClr val="000000"/>
                </a:solidFill>
                <a:latin typeface="Times New Roman" pitchFamily="65" charset="-122"/>
                <a:ea typeface="宋体" pitchFamily="65" charset="-122"/>
              </a:rPr>
              <a:t>待父亲选好角度,我轻轻地将手覆上父亲粗糙的手,帮他稳住相机。我们父子相视一笑,一起轻</a:t>
            </a:r>
            <a:r>
              <a:t/>
            </a:r>
            <a:br/>
            <a:r>
              <a:rPr lang="zh-CN" altLang="en-US" sz="1530" kern="0" dirty="0" smtClean="0">
                <a:solidFill>
                  <a:srgbClr val="000000"/>
                </a:solidFill>
                <a:latin typeface="Times New Roman" pitchFamily="65" charset="-122"/>
                <a:ea typeface="宋体" pitchFamily="65" charset="-122"/>
              </a:rPr>
              <a:t>轻按下了快门,瞬间又像个小孩子一般叫嚷起来:“你看,你看!这张照片</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我眯起眼睛,透过相机,我看见:在蔚蓝的苍穹中,女儿所在的战斗机编队与从世界各地飞抵的</a:t>
            </a:r>
            <a:r>
              <a:t/>
            </a:r>
            <a:br/>
            <a:r>
              <a:rPr lang="zh-CN" altLang="en-US" sz="1530" kern="0" dirty="0" smtClean="0">
                <a:solidFill>
                  <a:srgbClr val="000000"/>
                </a:solidFill>
                <a:latin typeface="Times New Roman" pitchFamily="65" charset="-122"/>
                <a:ea typeface="宋体" pitchFamily="65" charset="-122"/>
              </a:rPr>
              <a:t>无人机上演着空中舞蹈,五彩斑斓的尾线在天空中交织成汉字“百年华诞”。地面上,观礼的</a:t>
            </a:r>
            <a:r>
              <a:t/>
            </a:r>
            <a:br/>
            <a:r>
              <a:rPr lang="zh-CN" altLang="en-US" sz="1530" kern="0" dirty="0" smtClean="0">
                <a:solidFill>
                  <a:srgbClr val="000000"/>
                </a:solidFill>
                <a:latin typeface="Times New Roman" pitchFamily="65" charset="-122"/>
                <a:ea typeface="宋体" pitchFamily="65" charset="-122"/>
              </a:rPr>
              <a:t>人们身着华丽的服装,在天安门前鼓掌欢呼,每个人都笑靥如花。远方,从3D投影技术绘成的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巨大牡丹中走出了毛主席、周总理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他们神采奕奕,微笑着向群众挥手致意。照片的角落</a:t>
            </a:r>
            <a:r>
              <a:rPr dirty="0"/>
              <a:t/>
            </a:r>
            <a:br>
              <a:rPr dirty="0"/>
            </a:br>
            <a:r>
              <a:rPr lang="zh-CN" altLang="en-US" sz="1530" kern="0" dirty="0" smtClean="0">
                <a:solidFill>
                  <a:srgbClr val="000000"/>
                </a:solidFill>
                <a:latin typeface="Times New Roman" pitchFamily="65" charset="-122"/>
                <a:ea typeface="宋体" pitchFamily="65" charset="-122"/>
              </a:rPr>
              <a:t>里有一个老人,他在向那朵牡丹极力挥手。苍老的脸颊上,泪痕依稀可见。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我将这两张打印出来的照片小心翼翼地放入“祖传”的相框中,让他们和那些发黄褪色的老</a:t>
            </a:r>
            <a:r>
              <a:rPr dirty="0"/>
              <a:t/>
            </a:r>
            <a:br>
              <a:rPr dirty="0"/>
            </a:br>
            <a:r>
              <a:rPr lang="zh-CN" altLang="en-US" sz="1530" kern="0" dirty="0" smtClean="0">
                <a:solidFill>
                  <a:srgbClr val="000000"/>
                </a:solidFill>
                <a:latin typeface="Times New Roman" pitchFamily="65" charset="-122"/>
                <a:ea typeface="宋体" pitchFamily="65" charset="-122"/>
              </a:rPr>
              <a:t>照片一起诉说着光阴的故事,尤其是那张由我们三代人完成的照片,凝结着三代人对共和国的</a:t>
            </a:r>
            <a:r>
              <a:rPr dirty="0"/>
              <a:t/>
            </a:r>
            <a:br>
              <a:rPr dirty="0"/>
            </a:br>
            <a:r>
              <a:rPr lang="zh-CN" altLang="en-US" sz="1530" kern="0" dirty="0" smtClean="0">
                <a:solidFill>
                  <a:srgbClr val="000000"/>
                </a:solidFill>
                <a:latin typeface="Times New Roman" pitchFamily="65" charset="-122"/>
                <a:ea typeface="宋体" pitchFamily="65" charset="-122"/>
              </a:rPr>
              <a:t>记忆和情愫。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共和国,我为你拍照,愿你繁荣富强,“芳颜”永驻!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本文想象奇妙,取景于2049年共和国百年华诞的国庆大典,三代人共同完成的照片,反</a:t>
            </a:r>
            <a:r>
              <a:rPr dirty="0"/>
              <a:t/>
            </a:r>
            <a:br>
              <a:rPr dirty="0"/>
            </a:br>
            <a:r>
              <a:rPr lang="zh-CN" altLang="en-US" sz="1530" kern="0" dirty="0" smtClean="0">
                <a:solidFill>
                  <a:srgbClr val="000000"/>
                </a:solidFill>
                <a:latin typeface="Times New Roman" pitchFamily="65" charset="-122"/>
                <a:ea typeface="宋体" pitchFamily="65" charset="-122"/>
              </a:rPr>
              <a:t>映了中国人民对实现和谐共处、科技发展、生活幸福的愿望。写法上善于抓住细节,描写生</a:t>
            </a:r>
            <a:r>
              <a:rPr dirty="0"/>
              <a:t/>
            </a:r>
            <a:br>
              <a:rPr dirty="0"/>
            </a:br>
            <a:r>
              <a:rPr lang="zh-CN" altLang="en-US" sz="1530" kern="0" dirty="0" smtClean="0">
                <a:solidFill>
                  <a:srgbClr val="000000"/>
                </a:solidFill>
                <a:latin typeface="Times New Roman" pitchFamily="65" charset="-122"/>
                <a:ea typeface="宋体" pitchFamily="65" charset="-122"/>
              </a:rPr>
              <a:t>动,笔法娴熟。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18.xml><?xml version="1.0" encoding="utf-8"?>
<CustomerInfo>
  <UserName>Administrator</UserName>
  <CompanyName>www.xjghost.com</CompanyName>
  <MachineID>A888</MachineID>
  <ToolID>ljRTAAAAKGU=</ToolID>
  <Data><![CDATA[bGpSVEFBQUFLR1U9]]></Data>
</CustomerInfo>
</file>

<file path=customXml/item219.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20.xml><?xml version="1.0" encoding="utf-8"?>
<CustomerInfo>
  <UserName>Administrator</UserName>
  <CompanyName>www.xjghost.com</CompanyName>
  <MachineID>A888</MachineID>
  <ToolID>ljRTAAAAKGU=</ToolID>
  <Data><![CDATA[bGpSVEFBQUFLR1U9]]></Data>
</CustomerInfo>
</file>

<file path=customXml/item221.xml><?xml version="1.0" encoding="utf-8"?>
<CustomerInfo>
  <UserName>Administrator</UserName>
  <CompanyName>www.xjghost.com</CompanyName>
  <MachineID>A888</MachineID>
  <ToolID>ljRTAAAAKGU=</ToolID>
  <Data><![CDATA[bGpSVEFBQUFLR1U9]]></Data>
</CustomerInfo>
</file>

<file path=customXml/item222.xml><?xml version="1.0" encoding="utf-8"?>
<CustomerInfo>
  <UserName>Administrator</UserName>
  <CompanyName>www.xjghost.com</CompanyName>
  <MachineID>A888</MachineID>
  <ToolID>ljRTAAAAKGU=</ToolID>
  <Data><![CDATA[bGpSVEFBQUFLR1U9]]></Data>
</CustomerInfo>
</file>

<file path=customXml/item223.xml><?xml version="1.0" encoding="utf-8"?>
<CustomerInfo>
  <UserName>Administrator</UserName>
  <CompanyName>www.xjghost.com</CompanyName>
  <MachineID>A888</MachineID>
  <ToolID>ljRTAAAAKGU=</ToolID>
  <Data><![CDATA[bGpSVEFBQUFLR1U9]]></Data>
</CustomerInfo>
</file>

<file path=customXml/item224.xml><?xml version="1.0" encoding="utf-8"?>
<CustomerInfo>
  <UserName>Administrator</UserName>
  <CompanyName>www.xjghost.com</CompanyName>
  <MachineID>A888</MachineID>
  <ToolID>ljRTAAAAKGU=</ToolID>
  <Data><![CDATA[bGpSVEFBQUFLR1U9]]></Data>
</CustomerInfo>
</file>

<file path=customXml/item225.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EA22266C-55EA-49FF-9BEC-E48788AE9078}">
  <ds:schemaRefs/>
</ds:datastoreItem>
</file>

<file path=customXml/itemProps10.xml><?xml version="1.0" encoding="utf-8"?>
<ds:datastoreItem xmlns:ds="http://schemas.openxmlformats.org/officeDocument/2006/customXml" ds:itemID="{30DBD807-3BA8-4BF1-9A9F-A99CBE8DF754}">
  <ds:schemaRefs/>
</ds:datastoreItem>
</file>

<file path=customXml/itemProps100.xml><?xml version="1.0" encoding="utf-8"?>
<ds:datastoreItem xmlns:ds="http://schemas.openxmlformats.org/officeDocument/2006/customXml" ds:itemID="{F18A2BEE-5FFD-419B-9650-611F68B8412D}">
  <ds:schemaRefs/>
</ds:datastoreItem>
</file>

<file path=customXml/itemProps101.xml><?xml version="1.0" encoding="utf-8"?>
<ds:datastoreItem xmlns:ds="http://schemas.openxmlformats.org/officeDocument/2006/customXml" ds:itemID="{0082D1B9-297B-4E1E-BE0A-8F17023C9ECF}">
  <ds:schemaRefs/>
</ds:datastoreItem>
</file>

<file path=customXml/itemProps102.xml><?xml version="1.0" encoding="utf-8"?>
<ds:datastoreItem xmlns:ds="http://schemas.openxmlformats.org/officeDocument/2006/customXml" ds:itemID="{A6CDF134-60AC-47ED-B34A-E66D2280D730}">
  <ds:schemaRefs/>
</ds:datastoreItem>
</file>

<file path=customXml/itemProps103.xml><?xml version="1.0" encoding="utf-8"?>
<ds:datastoreItem xmlns:ds="http://schemas.openxmlformats.org/officeDocument/2006/customXml" ds:itemID="{4A427763-4907-4995-B62A-F325C4E205E9}">
  <ds:schemaRefs/>
</ds:datastoreItem>
</file>

<file path=customXml/itemProps104.xml><?xml version="1.0" encoding="utf-8"?>
<ds:datastoreItem xmlns:ds="http://schemas.openxmlformats.org/officeDocument/2006/customXml" ds:itemID="{E316042D-3E48-4AB7-BA0C-BF52BAC23970}">
  <ds:schemaRefs/>
</ds:datastoreItem>
</file>

<file path=customXml/itemProps105.xml><?xml version="1.0" encoding="utf-8"?>
<ds:datastoreItem xmlns:ds="http://schemas.openxmlformats.org/officeDocument/2006/customXml" ds:itemID="{06292E98-6E91-4B5B-A67E-1F7D7A47D529}">
  <ds:schemaRefs/>
</ds:datastoreItem>
</file>

<file path=customXml/itemProps106.xml><?xml version="1.0" encoding="utf-8"?>
<ds:datastoreItem xmlns:ds="http://schemas.openxmlformats.org/officeDocument/2006/customXml" ds:itemID="{640BB8F3-5793-4464-B428-0BFC36ADCAA9}">
  <ds:schemaRefs/>
</ds:datastoreItem>
</file>

<file path=customXml/itemProps107.xml><?xml version="1.0" encoding="utf-8"?>
<ds:datastoreItem xmlns:ds="http://schemas.openxmlformats.org/officeDocument/2006/customXml" ds:itemID="{A5305984-D747-49E3-80F1-252E32D75340}">
  <ds:schemaRefs/>
</ds:datastoreItem>
</file>

<file path=customXml/itemProps108.xml><?xml version="1.0" encoding="utf-8"?>
<ds:datastoreItem xmlns:ds="http://schemas.openxmlformats.org/officeDocument/2006/customXml" ds:itemID="{6F2C95DA-F007-4A1D-9EC1-6F506B1F9080}">
  <ds:schemaRefs/>
</ds:datastoreItem>
</file>

<file path=customXml/itemProps109.xml><?xml version="1.0" encoding="utf-8"?>
<ds:datastoreItem xmlns:ds="http://schemas.openxmlformats.org/officeDocument/2006/customXml" ds:itemID="{18645987-7211-49B5-843F-A0A7BCB725A6}">
  <ds:schemaRefs/>
</ds:datastoreItem>
</file>

<file path=customXml/itemProps11.xml><?xml version="1.0" encoding="utf-8"?>
<ds:datastoreItem xmlns:ds="http://schemas.openxmlformats.org/officeDocument/2006/customXml" ds:itemID="{C397B0F7-1F86-4731-98EB-67428EA42D26}">
  <ds:schemaRefs/>
</ds:datastoreItem>
</file>

<file path=customXml/itemProps110.xml><?xml version="1.0" encoding="utf-8"?>
<ds:datastoreItem xmlns:ds="http://schemas.openxmlformats.org/officeDocument/2006/customXml" ds:itemID="{CE4EB2B5-0D29-4E4D-A774-34AF2D4962CA}">
  <ds:schemaRefs/>
</ds:datastoreItem>
</file>

<file path=customXml/itemProps111.xml><?xml version="1.0" encoding="utf-8"?>
<ds:datastoreItem xmlns:ds="http://schemas.openxmlformats.org/officeDocument/2006/customXml" ds:itemID="{02E8CD64-472F-4BA0-B6B7-1BBB4A3DEAEC}">
  <ds:schemaRefs/>
</ds:datastoreItem>
</file>

<file path=customXml/itemProps112.xml><?xml version="1.0" encoding="utf-8"?>
<ds:datastoreItem xmlns:ds="http://schemas.openxmlformats.org/officeDocument/2006/customXml" ds:itemID="{10C29E8F-0B2F-46D9-AF12-BCA0AD3FD47E}">
  <ds:schemaRefs/>
</ds:datastoreItem>
</file>

<file path=customXml/itemProps113.xml><?xml version="1.0" encoding="utf-8"?>
<ds:datastoreItem xmlns:ds="http://schemas.openxmlformats.org/officeDocument/2006/customXml" ds:itemID="{6A0378B4-E725-47FE-82AD-01E08C6C8D68}">
  <ds:schemaRefs/>
</ds:datastoreItem>
</file>

<file path=customXml/itemProps114.xml><?xml version="1.0" encoding="utf-8"?>
<ds:datastoreItem xmlns:ds="http://schemas.openxmlformats.org/officeDocument/2006/customXml" ds:itemID="{E08F1DDD-8345-4BAC-B829-DA5498FB17E6}">
  <ds:schemaRefs/>
</ds:datastoreItem>
</file>

<file path=customXml/itemProps115.xml><?xml version="1.0" encoding="utf-8"?>
<ds:datastoreItem xmlns:ds="http://schemas.openxmlformats.org/officeDocument/2006/customXml" ds:itemID="{DE470176-4A11-44B5-8FF1-C0C475914D79}">
  <ds:schemaRefs/>
</ds:datastoreItem>
</file>

<file path=customXml/itemProps116.xml><?xml version="1.0" encoding="utf-8"?>
<ds:datastoreItem xmlns:ds="http://schemas.openxmlformats.org/officeDocument/2006/customXml" ds:itemID="{EDBAC765-0134-4C5F-81F8-7B58CE0A186A}">
  <ds:schemaRefs/>
</ds:datastoreItem>
</file>

<file path=customXml/itemProps117.xml><?xml version="1.0" encoding="utf-8"?>
<ds:datastoreItem xmlns:ds="http://schemas.openxmlformats.org/officeDocument/2006/customXml" ds:itemID="{3691D81C-2B58-4B17-849A-4D0C34ABA378}">
  <ds:schemaRefs/>
</ds:datastoreItem>
</file>

<file path=customXml/itemProps118.xml><?xml version="1.0" encoding="utf-8"?>
<ds:datastoreItem xmlns:ds="http://schemas.openxmlformats.org/officeDocument/2006/customXml" ds:itemID="{3A4030BF-2CF6-4C1C-B59C-8B61F46C63F2}">
  <ds:schemaRefs/>
</ds:datastoreItem>
</file>

<file path=customXml/itemProps119.xml><?xml version="1.0" encoding="utf-8"?>
<ds:datastoreItem xmlns:ds="http://schemas.openxmlformats.org/officeDocument/2006/customXml" ds:itemID="{1F3517D9-A890-4F21-B8EE-8C12B950AE4D}">
  <ds:schemaRefs/>
</ds:datastoreItem>
</file>

<file path=customXml/itemProps12.xml><?xml version="1.0" encoding="utf-8"?>
<ds:datastoreItem xmlns:ds="http://schemas.openxmlformats.org/officeDocument/2006/customXml" ds:itemID="{37CAD408-D496-473F-A5E2-B433E9AC3B7C}">
  <ds:schemaRefs/>
</ds:datastoreItem>
</file>

<file path=customXml/itemProps120.xml><?xml version="1.0" encoding="utf-8"?>
<ds:datastoreItem xmlns:ds="http://schemas.openxmlformats.org/officeDocument/2006/customXml" ds:itemID="{2B5B0FBE-0AC0-4CBF-9002-9B076A15ACE9}">
  <ds:schemaRefs/>
</ds:datastoreItem>
</file>

<file path=customXml/itemProps121.xml><?xml version="1.0" encoding="utf-8"?>
<ds:datastoreItem xmlns:ds="http://schemas.openxmlformats.org/officeDocument/2006/customXml" ds:itemID="{5927CB5E-534A-479A-B269-98B6795CDB70}">
  <ds:schemaRefs/>
</ds:datastoreItem>
</file>

<file path=customXml/itemProps122.xml><?xml version="1.0" encoding="utf-8"?>
<ds:datastoreItem xmlns:ds="http://schemas.openxmlformats.org/officeDocument/2006/customXml" ds:itemID="{ABA4DA97-CA77-4C4C-B0D8-5B58C408324B}">
  <ds:schemaRefs/>
</ds:datastoreItem>
</file>

<file path=customXml/itemProps123.xml><?xml version="1.0" encoding="utf-8"?>
<ds:datastoreItem xmlns:ds="http://schemas.openxmlformats.org/officeDocument/2006/customXml" ds:itemID="{6ED23D75-CFA6-42B3-83BB-46E0791D7D79}">
  <ds:schemaRefs/>
</ds:datastoreItem>
</file>

<file path=customXml/itemProps124.xml><?xml version="1.0" encoding="utf-8"?>
<ds:datastoreItem xmlns:ds="http://schemas.openxmlformats.org/officeDocument/2006/customXml" ds:itemID="{8DD8E566-79F5-49D1-AB70-B8D16BD24770}">
  <ds:schemaRefs/>
</ds:datastoreItem>
</file>

<file path=customXml/itemProps125.xml><?xml version="1.0" encoding="utf-8"?>
<ds:datastoreItem xmlns:ds="http://schemas.openxmlformats.org/officeDocument/2006/customXml" ds:itemID="{43FEE077-81EB-4693-9502-2414D03A6E29}">
  <ds:schemaRefs/>
</ds:datastoreItem>
</file>

<file path=customXml/itemProps126.xml><?xml version="1.0" encoding="utf-8"?>
<ds:datastoreItem xmlns:ds="http://schemas.openxmlformats.org/officeDocument/2006/customXml" ds:itemID="{ADC5A7B4-2EF7-4B9B-9BA6-24AC3449F912}">
  <ds:schemaRefs/>
</ds:datastoreItem>
</file>

<file path=customXml/itemProps127.xml><?xml version="1.0" encoding="utf-8"?>
<ds:datastoreItem xmlns:ds="http://schemas.openxmlformats.org/officeDocument/2006/customXml" ds:itemID="{2E8B2F62-A4F4-40F0-A3EC-B535082876DC}">
  <ds:schemaRefs/>
</ds:datastoreItem>
</file>

<file path=customXml/itemProps128.xml><?xml version="1.0" encoding="utf-8"?>
<ds:datastoreItem xmlns:ds="http://schemas.openxmlformats.org/officeDocument/2006/customXml" ds:itemID="{60B6B6EF-CD5D-4054-81CF-B40951B008DC}">
  <ds:schemaRefs/>
</ds:datastoreItem>
</file>

<file path=customXml/itemProps129.xml><?xml version="1.0" encoding="utf-8"?>
<ds:datastoreItem xmlns:ds="http://schemas.openxmlformats.org/officeDocument/2006/customXml" ds:itemID="{F65ECAA1-67BA-42F1-91FB-2D4349DEB9DF}">
  <ds:schemaRefs/>
</ds:datastoreItem>
</file>

<file path=customXml/itemProps13.xml><?xml version="1.0" encoding="utf-8"?>
<ds:datastoreItem xmlns:ds="http://schemas.openxmlformats.org/officeDocument/2006/customXml" ds:itemID="{BA00467E-7C08-40EE-921D-8597B1394F13}">
  <ds:schemaRefs/>
</ds:datastoreItem>
</file>

<file path=customXml/itemProps130.xml><?xml version="1.0" encoding="utf-8"?>
<ds:datastoreItem xmlns:ds="http://schemas.openxmlformats.org/officeDocument/2006/customXml" ds:itemID="{70A0BDFF-8053-4CA6-B76B-458037C4BF2A}">
  <ds:schemaRefs/>
</ds:datastoreItem>
</file>

<file path=customXml/itemProps131.xml><?xml version="1.0" encoding="utf-8"?>
<ds:datastoreItem xmlns:ds="http://schemas.openxmlformats.org/officeDocument/2006/customXml" ds:itemID="{361AB903-8525-429C-A988-084FBE351C94}">
  <ds:schemaRefs/>
</ds:datastoreItem>
</file>

<file path=customXml/itemProps132.xml><?xml version="1.0" encoding="utf-8"?>
<ds:datastoreItem xmlns:ds="http://schemas.openxmlformats.org/officeDocument/2006/customXml" ds:itemID="{4024A4F2-AFF9-4DF4-9B67-E3995E87EB94}">
  <ds:schemaRefs/>
</ds:datastoreItem>
</file>

<file path=customXml/itemProps133.xml><?xml version="1.0" encoding="utf-8"?>
<ds:datastoreItem xmlns:ds="http://schemas.openxmlformats.org/officeDocument/2006/customXml" ds:itemID="{23EA07C0-EFED-4668-863B-F648CE58D447}">
  <ds:schemaRefs/>
</ds:datastoreItem>
</file>

<file path=customXml/itemProps134.xml><?xml version="1.0" encoding="utf-8"?>
<ds:datastoreItem xmlns:ds="http://schemas.openxmlformats.org/officeDocument/2006/customXml" ds:itemID="{9FBC1AD0-B205-43EE-9A98-618A8FBEE678}">
  <ds:schemaRefs/>
</ds:datastoreItem>
</file>

<file path=customXml/itemProps135.xml><?xml version="1.0" encoding="utf-8"?>
<ds:datastoreItem xmlns:ds="http://schemas.openxmlformats.org/officeDocument/2006/customXml" ds:itemID="{444664B2-71FB-4F16-89F2-E41F3BC9C36A}">
  <ds:schemaRefs/>
</ds:datastoreItem>
</file>

<file path=customXml/itemProps136.xml><?xml version="1.0" encoding="utf-8"?>
<ds:datastoreItem xmlns:ds="http://schemas.openxmlformats.org/officeDocument/2006/customXml" ds:itemID="{05DB5856-7ACC-41E5-B61C-21870A70E556}">
  <ds:schemaRefs/>
</ds:datastoreItem>
</file>

<file path=customXml/itemProps137.xml><?xml version="1.0" encoding="utf-8"?>
<ds:datastoreItem xmlns:ds="http://schemas.openxmlformats.org/officeDocument/2006/customXml" ds:itemID="{8ECC850D-4D6F-43C8-839D-798B32BF5E4C}">
  <ds:schemaRefs/>
</ds:datastoreItem>
</file>

<file path=customXml/itemProps138.xml><?xml version="1.0" encoding="utf-8"?>
<ds:datastoreItem xmlns:ds="http://schemas.openxmlformats.org/officeDocument/2006/customXml" ds:itemID="{48DCEEC3-85D4-476D-B409-D1AF9D4E49E7}">
  <ds:schemaRefs/>
</ds:datastoreItem>
</file>

<file path=customXml/itemProps139.xml><?xml version="1.0" encoding="utf-8"?>
<ds:datastoreItem xmlns:ds="http://schemas.openxmlformats.org/officeDocument/2006/customXml" ds:itemID="{E53079E7-4B81-4B84-A3C9-D4EBD6AFC11C}">
  <ds:schemaRefs/>
</ds:datastoreItem>
</file>

<file path=customXml/itemProps14.xml><?xml version="1.0" encoding="utf-8"?>
<ds:datastoreItem xmlns:ds="http://schemas.openxmlformats.org/officeDocument/2006/customXml" ds:itemID="{F7B01D2D-4522-4CEF-9CB2-C954560E0DB2}">
  <ds:schemaRefs/>
</ds:datastoreItem>
</file>

<file path=customXml/itemProps140.xml><?xml version="1.0" encoding="utf-8"?>
<ds:datastoreItem xmlns:ds="http://schemas.openxmlformats.org/officeDocument/2006/customXml" ds:itemID="{450D3ED6-C1AC-4660-B9C0-D8D07522301F}">
  <ds:schemaRefs/>
</ds:datastoreItem>
</file>

<file path=customXml/itemProps141.xml><?xml version="1.0" encoding="utf-8"?>
<ds:datastoreItem xmlns:ds="http://schemas.openxmlformats.org/officeDocument/2006/customXml" ds:itemID="{85217CCE-5C3E-420E-A127-43C11EB15502}">
  <ds:schemaRefs/>
</ds:datastoreItem>
</file>

<file path=customXml/itemProps142.xml><?xml version="1.0" encoding="utf-8"?>
<ds:datastoreItem xmlns:ds="http://schemas.openxmlformats.org/officeDocument/2006/customXml" ds:itemID="{A4504501-AF74-41C1-A8D4-488D8A70A749}">
  <ds:schemaRefs/>
</ds:datastoreItem>
</file>

<file path=customXml/itemProps143.xml><?xml version="1.0" encoding="utf-8"?>
<ds:datastoreItem xmlns:ds="http://schemas.openxmlformats.org/officeDocument/2006/customXml" ds:itemID="{6552B12D-FA89-46E9-BD47-29B297FD561F}">
  <ds:schemaRefs/>
</ds:datastoreItem>
</file>

<file path=customXml/itemProps144.xml><?xml version="1.0" encoding="utf-8"?>
<ds:datastoreItem xmlns:ds="http://schemas.openxmlformats.org/officeDocument/2006/customXml" ds:itemID="{7EB0CF73-5855-4051-A735-2C4D520E091E}">
  <ds:schemaRefs/>
</ds:datastoreItem>
</file>

<file path=customXml/itemProps145.xml><?xml version="1.0" encoding="utf-8"?>
<ds:datastoreItem xmlns:ds="http://schemas.openxmlformats.org/officeDocument/2006/customXml" ds:itemID="{6C80C330-474D-4C89-ABA4-9618BAC7D1AE}">
  <ds:schemaRefs/>
</ds:datastoreItem>
</file>

<file path=customXml/itemProps146.xml><?xml version="1.0" encoding="utf-8"?>
<ds:datastoreItem xmlns:ds="http://schemas.openxmlformats.org/officeDocument/2006/customXml" ds:itemID="{547729E5-F82F-4D44-9863-7D8B1EC412E7}">
  <ds:schemaRefs/>
</ds:datastoreItem>
</file>

<file path=customXml/itemProps147.xml><?xml version="1.0" encoding="utf-8"?>
<ds:datastoreItem xmlns:ds="http://schemas.openxmlformats.org/officeDocument/2006/customXml" ds:itemID="{2CF6F0F2-5CDE-4040-9FB6-FE52A81421CF}">
  <ds:schemaRefs/>
</ds:datastoreItem>
</file>

<file path=customXml/itemProps148.xml><?xml version="1.0" encoding="utf-8"?>
<ds:datastoreItem xmlns:ds="http://schemas.openxmlformats.org/officeDocument/2006/customXml" ds:itemID="{BB5FCDF1-EB08-4A96-BE6B-AE860B3489BD}">
  <ds:schemaRefs/>
</ds:datastoreItem>
</file>

<file path=customXml/itemProps149.xml><?xml version="1.0" encoding="utf-8"?>
<ds:datastoreItem xmlns:ds="http://schemas.openxmlformats.org/officeDocument/2006/customXml" ds:itemID="{1671327F-C610-4417-89C4-27FE533763D5}">
  <ds:schemaRefs/>
</ds:datastoreItem>
</file>

<file path=customXml/itemProps15.xml><?xml version="1.0" encoding="utf-8"?>
<ds:datastoreItem xmlns:ds="http://schemas.openxmlformats.org/officeDocument/2006/customXml" ds:itemID="{5228CD96-52C8-4803-9E0C-628DD28865B9}">
  <ds:schemaRefs/>
</ds:datastoreItem>
</file>

<file path=customXml/itemProps150.xml><?xml version="1.0" encoding="utf-8"?>
<ds:datastoreItem xmlns:ds="http://schemas.openxmlformats.org/officeDocument/2006/customXml" ds:itemID="{A49CAD74-A823-4395-A3EC-65F2D9C40C8D}">
  <ds:schemaRefs/>
</ds:datastoreItem>
</file>

<file path=customXml/itemProps151.xml><?xml version="1.0" encoding="utf-8"?>
<ds:datastoreItem xmlns:ds="http://schemas.openxmlformats.org/officeDocument/2006/customXml" ds:itemID="{5FF6F5DB-CCBE-458A-A588-04B302BE560E}">
  <ds:schemaRefs/>
</ds:datastoreItem>
</file>

<file path=customXml/itemProps152.xml><?xml version="1.0" encoding="utf-8"?>
<ds:datastoreItem xmlns:ds="http://schemas.openxmlformats.org/officeDocument/2006/customXml" ds:itemID="{0E2F0CB8-BAC8-47E3-B1F7-5CF6929E8D72}">
  <ds:schemaRefs/>
</ds:datastoreItem>
</file>

<file path=customXml/itemProps153.xml><?xml version="1.0" encoding="utf-8"?>
<ds:datastoreItem xmlns:ds="http://schemas.openxmlformats.org/officeDocument/2006/customXml" ds:itemID="{B1C819D3-0B23-489D-B8A0-7304B1012BEC}">
  <ds:schemaRefs/>
</ds:datastoreItem>
</file>

<file path=customXml/itemProps154.xml><?xml version="1.0" encoding="utf-8"?>
<ds:datastoreItem xmlns:ds="http://schemas.openxmlformats.org/officeDocument/2006/customXml" ds:itemID="{249401BD-EA39-4BB4-96E1-D9B9FCCCE87E}">
  <ds:schemaRefs/>
</ds:datastoreItem>
</file>

<file path=customXml/itemProps155.xml><?xml version="1.0" encoding="utf-8"?>
<ds:datastoreItem xmlns:ds="http://schemas.openxmlformats.org/officeDocument/2006/customXml" ds:itemID="{0289CED8-344D-46D4-957D-59DEB42531DF}">
  <ds:schemaRefs/>
</ds:datastoreItem>
</file>

<file path=customXml/itemProps156.xml><?xml version="1.0" encoding="utf-8"?>
<ds:datastoreItem xmlns:ds="http://schemas.openxmlformats.org/officeDocument/2006/customXml" ds:itemID="{350E8F44-D510-468E-AFCC-49090449F30B}">
  <ds:schemaRefs/>
</ds:datastoreItem>
</file>

<file path=customXml/itemProps157.xml><?xml version="1.0" encoding="utf-8"?>
<ds:datastoreItem xmlns:ds="http://schemas.openxmlformats.org/officeDocument/2006/customXml" ds:itemID="{85591406-3D24-47D6-876B-D6888C6EE53F}">
  <ds:schemaRefs/>
</ds:datastoreItem>
</file>

<file path=customXml/itemProps158.xml><?xml version="1.0" encoding="utf-8"?>
<ds:datastoreItem xmlns:ds="http://schemas.openxmlformats.org/officeDocument/2006/customXml" ds:itemID="{FB0C51BD-08A3-475D-840B-7FD272311AF9}">
  <ds:schemaRefs/>
</ds:datastoreItem>
</file>

<file path=customXml/itemProps159.xml><?xml version="1.0" encoding="utf-8"?>
<ds:datastoreItem xmlns:ds="http://schemas.openxmlformats.org/officeDocument/2006/customXml" ds:itemID="{8B681660-12D8-4F2C-B443-A59F0A27A050}">
  <ds:schemaRefs/>
</ds:datastoreItem>
</file>

<file path=customXml/itemProps16.xml><?xml version="1.0" encoding="utf-8"?>
<ds:datastoreItem xmlns:ds="http://schemas.openxmlformats.org/officeDocument/2006/customXml" ds:itemID="{CF561FFB-9C74-4EE0-9F22-329687D63009}">
  <ds:schemaRefs/>
</ds:datastoreItem>
</file>

<file path=customXml/itemProps160.xml><?xml version="1.0" encoding="utf-8"?>
<ds:datastoreItem xmlns:ds="http://schemas.openxmlformats.org/officeDocument/2006/customXml" ds:itemID="{1BC25066-166C-4EA3-BA53-9CB75EA4B28E}">
  <ds:schemaRefs/>
</ds:datastoreItem>
</file>

<file path=customXml/itemProps161.xml><?xml version="1.0" encoding="utf-8"?>
<ds:datastoreItem xmlns:ds="http://schemas.openxmlformats.org/officeDocument/2006/customXml" ds:itemID="{80EA9869-36BE-40FE-80D5-214094901E93}">
  <ds:schemaRefs/>
</ds:datastoreItem>
</file>

<file path=customXml/itemProps162.xml><?xml version="1.0" encoding="utf-8"?>
<ds:datastoreItem xmlns:ds="http://schemas.openxmlformats.org/officeDocument/2006/customXml" ds:itemID="{22831805-DC18-4DE1-AF10-04AC0EDD8DC9}">
  <ds:schemaRefs/>
</ds:datastoreItem>
</file>

<file path=customXml/itemProps163.xml><?xml version="1.0" encoding="utf-8"?>
<ds:datastoreItem xmlns:ds="http://schemas.openxmlformats.org/officeDocument/2006/customXml" ds:itemID="{43E9EC1F-AF11-440F-86AD-616B0635DC9B}">
  <ds:schemaRefs/>
</ds:datastoreItem>
</file>

<file path=customXml/itemProps164.xml><?xml version="1.0" encoding="utf-8"?>
<ds:datastoreItem xmlns:ds="http://schemas.openxmlformats.org/officeDocument/2006/customXml" ds:itemID="{92EF805D-D6DC-41CA-BAAD-DFD256403053}">
  <ds:schemaRefs/>
</ds:datastoreItem>
</file>

<file path=customXml/itemProps165.xml><?xml version="1.0" encoding="utf-8"?>
<ds:datastoreItem xmlns:ds="http://schemas.openxmlformats.org/officeDocument/2006/customXml" ds:itemID="{BE276C81-8AD2-4121-9DA1-3C68A0F0F146}">
  <ds:schemaRefs/>
</ds:datastoreItem>
</file>

<file path=customXml/itemProps166.xml><?xml version="1.0" encoding="utf-8"?>
<ds:datastoreItem xmlns:ds="http://schemas.openxmlformats.org/officeDocument/2006/customXml" ds:itemID="{FA148C8D-A2D0-4DF4-8FAD-81E9A2C96692}">
  <ds:schemaRefs/>
</ds:datastoreItem>
</file>

<file path=customXml/itemProps167.xml><?xml version="1.0" encoding="utf-8"?>
<ds:datastoreItem xmlns:ds="http://schemas.openxmlformats.org/officeDocument/2006/customXml" ds:itemID="{ED0D4136-0112-41FD-A816-48BD9BB3C1F0}">
  <ds:schemaRefs/>
</ds:datastoreItem>
</file>

<file path=customXml/itemProps168.xml><?xml version="1.0" encoding="utf-8"?>
<ds:datastoreItem xmlns:ds="http://schemas.openxmlformats.org/officeDocument/2006/customXml" ds:itemID="{17BA833D-5132-4667-88A5-5C5CE205880E}">
  <ds:schemaRefs/>
</ds:datastoreItem>
</file>

<file path=customXml/itemProps169.xml><?xml version="1.0" encoding="utf-8"?>
<ds:datastoreItem xmlns:ds="http://schemas.openxmlformats.org/officeDocument/2006/customXml" ds:itemID="{6042EC09-B574-4AC3-9C99-9ED274312A48}">
  <ds:schemaRefs/>
</ds:datastoreItem>
</file>

<file path=customXml/itemProps17.xml><?xml version="1.0" encoding="utf-8"?>
<ds:datastoreItem xmlns:ds="http://schemas.openxmlformats.org/officeDocument/2006/customXml" ds:itemID="{7E3A3AB4-696C-4677-9175-34F9D1C844C8}">
  <ds:schemaRefs/>
</ds:datastoreItem>
</file>

<file path=customXml/itemProps170.xml><?xml version="1.0" encoding="utf-8"?>
<ds:datastoreItem xmlns:ds="http://schemas.openxmlformats.org/officeDocument/2006/customXml" ds:itemID="{2C0A00FE-3639-4199-88FB-6EF6B9815637}">
  <ds:schemaRefs/>
</ds:datastoreItem>
</file>

<file path=customXml/itemProps171.xml><?xml version="1.0" encoding="utf-8"?>
<ds:datastoreItem xmlns:ds="http://schemas.openxmlformats.org/officeDocument/2006/customXml" ds:itemID="{F908BA3D-F379-4A1F-8C10-73A96D49F2A3}">
  <ds:schemaRefs/>
</ds:datastoreItem>
</file>

<file path=customXml/itemProps172.xml><?xml version="1.0" encoding="utf-8"?>
<ds:datastoreItem xmlns:ds="http://schemas.openxmlformats.org/officeDocument/2006/customXml" ds:itemID="{4EAAF136-F6C8-47EB-835F-D48BBAD380DE}">
  <ds:schemaRefs/>
</ds:datastoreItem>
</file>

<file path=customXml/itemProps173.xml><?xml version="1.0" encoding="utf-8"?>
<ds:datastoreItem xmlns:ds="http://schemas.openxmlformats.org/officeDocument/2006/customXml" ds:itemID="{7CD49FCE-7DF5-4139-B53C-E89368FF0721}">
  <ds:schemaRefs/>
</ds:datastoreItem>
</file>

<file path=customXml/itemProps174.xml><?xml version="1.0" encoding="utf-8"?>
<ds:datastoreItem xmlns:ds="http://schemas.openxmlformats.org/officeDocument/2006/customXml" ds:itemID="{A8B33A18-23AD-4C86-8369-5A937F70458B}">
  <ds:schemaRefs/>
</ds:datastoreItem>
</file>

<file path=customXml/itemProps175.xml><?xml version="1.0" encoding="utf-8"?>
<ds:datastoreItem xmlns:ds="http://schemas.openxmlformats.org/officeDocument/2006/customXml" ds:itemID="{AC28DE02-44E1-413E-BB55-80E07BE4FD8C}">
  <ds:schemaRefs/>
</ds:datastoreItem>
</file>

<file path=customXml/itemProps176.xml><?xml version="1.0" encoding="utf-8"?>
<ds:datastoreItem xmlns:ds="http://schemas.openxmlformats.org/officeDocument/2006/customXml" ds:itemID="{99D9745A-6445-4DD5-B765-0313820708AB}">
  <ds:schemaRefs/>
</ds:datastoreItem>
</file>

<file path=customXml/itemProps177.xml><?xml version="1.0" encoding="utf-8"?>
<ds:datastoreItem xmlns:ds="http://schemas.openxmlformats.org/officeDocument/2006/customXml" ds:itemID="{104C0264-0297-4DAE-BA77-6F6E55D46016}">
  <ds:schemaRefs/>
</ds:datastoreItem>
</file>

<file path=customXml/itemProps178.xml><?xml version="1.0" encoding="utf-8"?>
<ds:datastoreItem xmlns:ds="http://schemas.openxmlformats.org/officeDocument/2006/customXml" ds:itemID="{8F001C5A-939A-41A2-A622-EABA77D9F09F}">
  <ds:schemaRefs/>
</ds:datastoreItem>
</file>

<file path=customXml/itemProps179.xml><?xml version="1.0" encoding="utf-8"?>
<ds:datastoreItem xmlns:ds="http://schemas.openxmlformats.org/officeDocument/2006/customXml" ds:itemID="{5A1EB7A7-954B-4B7C-A0C5-69FD81F54515}">
  <ds:schemaRefs/>
</ds:datastoreItem>
</file>

<file path=customXml/itemProps18.xml><?xml version="1.0" encoding="utf-8"?>
<ds:datastoreItem xmlns:ds="http://schemas.openxmlformats.org/officeDocument/2006/customXml" ds:itemID="{0294897E-3CC8-4351-8EA5-4A34FB287CC0}">
  <ds:schemaRefs/>
</ds:datastoreItem>
</file>

<file path=customXml/itemProps180.xml><?xml version="1.0" encoding="utf-8"?>
<ds:datastoreItem xmlns:ds="http://schemas.openxmlformats.org/officeDocument/2006/customXml" ds:itemID="{8C2FE079-4A7D-4D65-841C-1C60EA6F3633}">
  <ds:schemaRefs/>
</ds:datastoreItem>
</file>

<file path=customXml/itemProps181.xml><?xml version="1.0" encoding="utf-8"?>
<ds:datastoreItem xmlns:ds="http://schemas.openxmlformats.org/officeDocument/2006/customXml" ds:itemID="{BE238500-8BFA-4E39-937E-178DECCAC186}">
  <ds:schemaRefs/>
</ds:datastoreItem>
</file>

<file path=customXml/itemProps182.xml><?xml version="1.0" encoding="utf-8"?>
<ds:datastoreItem xmlns:ds="http://schemas.openxmlformats.org/officeDocument/2006/customXml" ds:itemID="{B481DBD4-EF4A-41F0-85DC-67CE95F3E610}">
  <ds:schemaRefs/>
</ds:datastoreItem>
</file>

<file path=customXml/itemProps183.xml><?xml version="1.0" encoding="utf-8"?>
<ds:datastoreItem xmlns:ds="http://schemas.openxmlformats.org/officeDocument/2006/customXml" ds:itemID="{20B54425-5382-4236-976A-DE25148C652C}">
  <ds:schemaRefs/>
</ds:datastoreItem>
</file>

<file path=customXml/itemProps184.xml><?xml version="1.0" encoding="utf-8"?>
<ds:datastoreItem xmlns:ds="http://schemas.openxmlformats.org/officeDocument/2006/customXml" ds:itemID="{C1CD805B-E45F-4C7E-AF97-FEC96BF9F82C}">
  <ds:schemaRefs/>
</ds:datastoreItem>
</file>

<file path=customXml/itemProps185.xml><?xml version="1.0" encoding="utf-8"?>
<ds:datastoreItem xmlns:ds="http://schemas.openxmlformats.org/officeDocument/2006/customXml" ds:itemID="{AEBF78A7-9917-4FBB-B5AB-FBB9D0E8DE67}">
  <ds:schemaRefs/>
</ds:datastoreItem>
</file>

<file path=customXml/itemProps186.xml><?xml version="1.0" encoding="utf-8"?>
<ds:datastoreItem xmlns:ds="http://schemas.openxmlformats.org/officeDocument/2006/customXml" ds:itemID="{8CA86A01-B273-499E-B5C8-64F7A21EEBA6}">
  <ds:schemaRefs/>
</ds:datastoreItem>
</file>

<file path=customXml/itemProps187.xml><?xml version="1.0" encoding="utf-8"?>
<ds:datastoreItem xmlns:ds="http://schemas.openxmlformats.org/officeDocument/2006/customXml" ds:itemID="{5FE485B1-961D-4614-9399-828F9B6E4BF1}">
  <ds:schemaRefs/>
</ds:datastoreItem>
</file>

<file path=customXml/itemProps188.xml><?xml version="1.0" encoding="utf-8"?>
<ds:datastoreItem xmlns:ds="http://schemas.openxmlformats.org/officeDocument/2006/customXml" ds:itemID="{700B094B-5D75-4CCC-9E93-C9B545B8D0CF}">
  <ds:schemaRefs/>
</ds:datastoreItem>
</file>

<file path=customXml/itemProps189.xml><?xml version="1.0" encoding="utf-8"?>
<ds:datastoreItem xmlns:ds="http://schemas.openxmlformats.org/officeDocument/2006/customXml" ds:itemID="{21FC9E4F-7FEE-40C8-BC6F-26A15B81E696}">
  <ds:schemaRefs/>
</ds:datastoreItem>
</file>

<file path=customXml/itemProps19.xml><?xml version="1.0" encoding="utf-8"?>
<ds:datastoreItem xmlns:ds="http://schemas.openxmlformats.org/officeDocument/2006/customXml" ds:itemID="{2964BFDF-4589-4AB0-96D1-AF17411B973F}">
  <ds:schemaRefs/>
</ds:datastoreItem>
</file>

<file path=customXml/itemProps190.xml><?xml version="1.0" encoding="utf-8"?>
<ds:datastoreItem xmlns:ds="http://schemas.openxmlformats.org/officeDocument/2006/customXml" ds:itemID="{47B67CC9-B11D-4E3C-9403-21E34067EF3E}">
  <ds:schemaRefs/>
</ds:datastoreItem>
</file>

<file path=customXml/itemProps191.xml><?xml version="1.0" encoding="utf-8"?>
<ds:datastoreItem xmlns:ds="http://schemas.openxmlformats.org/officeDocument/2006/customXml" ds:itemID="{2D963600-0F3E-49E6-B699-4C65951B2F8B}">
  <ds:schemaRefs/>
</ds:datastoreItem>
</file>

<file path=customXml/itemProps192.xml><?xml version="1.0" encoding="utf-8"?>
<ds:datastoreItem xmlns:ds="http://schemas.openxmlformats.org/officeDocument/2006/customXml" ds:itemID="{C002DE93-1DBC-466A-8C29-C33DC34B5973}">
  <ds:schemaRefs/>
</ds:datastoreItem>
</file>

<file path=customXml/itemProps193.xml><?xml version="1.0" encoding="utf-8"?>
<ds:datastoreItem xmlns:ds="http://schemas.openxmlformats.org/officeDocument/2006/customXml" ds:itemID="{827B905E-5B3D-4F96-A07A-9DBCF299FAA8}">
  <ds:schemaRefs/>
</ds:datastoreItem>
</file>

<file path=customXml/itemProps194.xml><?xml version="1.0" encoding="utf-8"?>
<ds:datastoreItem xmlns:ds="http://schemas.openxmlformats.org/officeDocument/2006/customXml" ds:itemID="{A9DF7570-5893-46D1-BE48-7E292EFCCEE1}">
  <ds:schemaRefs/>
</ds:datastoreItem>
</file>

<file path=customXml/itemProps195.xml><?xml version="1.0" encoding="utf-8"?>
<ds:datastoreItem xmlns:ds="http://schemas.openxmlformats.org/officeDocument/2006/customXml" ds:itemID="{352362C2-32A9-4823-B808-C99955E5E27E}">
  <ds:schemaRefs/>
</ds:datastoreItem>
</file>

<file path=customXml/itemProps196.xml><?xml version="1.0" encoding="utf-8"?>
<ds:datastoreItem xmlns:ds="http://schemas.openxmlformats.org/officeDocument/2006/customXml" ds:itemID="{7514DA78-52D9-4D3C-9C8F-7FFDE8D70679}">
  <ds:schemaRefs/>
</ds:datastoreItem>
</file>

<file path=customXml/itemProps197.xml><?xml version="1.0" encoding="utf-8"?>
<ds:datastoreItem xmlns:ds="http://schemas.openxmlformats.org/officeDocument/2006/customXml" ds:itemID="{D5B2B7BC-5321-44F1-A458-00914D97B90A}">
  <ds:schemaRefs/>
</ds:datastoreItem>
</file>

<file path=customXml/itemProps198.xml><?xml version="1.0" encoding="utf-8"?>
<ds:datastoreItem xmlns:ds="http://schemas.openxmlformats.org/officeDocument/2006/customXml" ds:itemID="{0C83A759-2AC5-4A01-8AEE-42BFDB977826}">
  <ds:schemaRefs/>
</ds:datastoreItem>
</file>

<file path=customXml/itemProps199.xml><?xml version="1.0" encoding="utf-8"?>
<ds:datastoreItem xmlns:ds="http://schemas.openxmlformats.org/officeDocument/2006/customXml" ds:itemID="{1AFCDDF1-FD43-464F-BB7D-CB954C566332}">
  <ds:schemaRefs/>
</ds:datastoreItem>
</file>

<file path=customXml/itemProps2.xml><?xml version="1.0" encoding="utf-8"?>
<ds:datastoreItem xmlns:ds="http://schemas.openxmlformats.org/officeDocument/2006/customXml" ds:itemID="{4DA729B6-0BDF-4F9C-ACB4-B5BA0DA0E553}">
  <ds:schemaRefs/>
</ds:datastoreItem>
</file>

<file path=customXml/itemProps20.xml><?xml version="1.0" encoding="utf-8"?>
<ds:datastoreItem xmlns:ds="http://schemas.openxmlformats.org/officeDocument/2006/customXml" ds:itemID="{C13A23AF-C6EE-4EDD-B9AD-A88F4146E88B}">
  <ds:schemaRefs/>
</ds:datastoreItem>
</file>

<file path=customXml/itemProps200.xml><?xml version="1.0" encoding="utf-8"?>
<ds:datastoreItem xmlns:ds="http://schemas.openxmlformats.org/officeDocument/2006/customXml" ds:itemID="{97DCD241-71D4-41AE-8412-E8C004E3B2BE}">
  <ds:schemaRefs/>
</ds:datastoreItem>
</file>

<file path=customXml/itemProps201.xml><?xml version="1.0" encoding="utf-8"?>
<ds:datastoreItem xmlns:ds="http://schemas.openxmlformats.org/officeDocument/2006/customXml" ds:itemID="{025F95D9-5AE8-4E2D-9D73-B95C3B28584A}">
  <ds:schemaRefs/>
</ds:datastoreItem>
</file>

<file path=customXml/itemProps202.xml><?xml version="1.0" encoding="utf-8"?>
<ds:datastoreItem xmlns:ds="http://schemas.openxmlformats.org/officeDocument/2006/customXml" ds:itemID="{31034426-1B22-4FAE-AE87-FDB3B5117454}">
  <ds:schemaRefs/>
</ds:datastoreItem>
</file>

<file path=customXml/itemProps203.xml><?xml version="1.0" encoding="utf-8"?>
<ds:datastoreItem xmlns:ds="http://schemas.openxmlformats.org/officeDocument/2006/customXml" ds:itemID="{BD43603B-281B-4439-863C-89E398D80456}">
  <ds:schemaRefs/>
</ds:datastoreItem>
</file>

<file path=customXml/itemProps204.xml><?xml version="1.0" encoding="utf-8"?>
<ds:datastoreItem xmlns:ds="http://schemas.openxmlformats.org/officeDocument/2006/customXml" ds:itemID="{4BB5C908-5855-4EC4-9F6F-32391A449BC8}">
  <ds:schemaRefs/>
</ds:datastoreItem>
</file>

<file path=customXml/itemProps205.xml><?xml version="1.0" encoding="utf-8"?>
<ds:datastoreItem xmlns:ds="http://schemas.openxmlformats.org/officeDocument/2006/customXml" ds:itemID="{C5462AA8-8996-498C-B36F-851E416A1CF7}">
  <ds:schemaRefs/>
</ds:datastoreItem>
</file>

<file path=customXml/itemProps206.xml><?xml version="1.0" encoding="utf-8"?>
<ds:datastoreItem xmlns:ds="http://schemas.openxmlformats.org/officeDocument/2006/customXml" ds:itemID="{A3B08113-B4F9-4EA6-8729-61CFFC9C3D30}">
  <ds:schemaRefs/>
</ds:datastoreItem>
</file>

<file path=customXml/itemProps207.xml><?xml version="1.0" encoding="utf-8"?>
<ds:datastoreItem xmlns:ds="http://schemas.openxmlformats.org/officeDocument/2006/customXml" ds:itemID="{57C0DE74-BC50-4C7C-A816-0739B0BC322C}">
  <ds:schemaRefs/>
</ds:datastoreItem>
</file>

<file path=customXml/itemProps208.xml><?xml version="1.0" encoding="utf-8"?>
<ds:datastoreItem xmlns:ds="http://schemas.openxmlformats.org/officeDocument/2006/customXml" ds:itemID="{F893D213-3A40-4D71-820F-F8D5D758EFB3}">
  <ds:schemaRefs/>
</ds:datastoreItem>
</file>

<file path=customXml/itemProps209.xml><?xml version="1.0" encoding="utf-8"?>
<ds:datastoreItem xmlns:ds="http://schemas.openxmlformats.org/officeDocument/2006/customXml" ds:itemID="{C49B208D-5F45-4CDA-88E8-081E59C5813D}">
  <ds:schemaRefs/>
</ds:datastoreItem>
</file>

<file path=customXml/itemProps21.xml><?xml version="1.0" encoding="utf-8"?>
<ds:datastoreItem xmlns:ds="http://schemas.openxmlformats.org/officeDocument/2006/customXml" ds:itemID="{EA95172F-49AC-4030-88E5-CC571F2B401B}">
  <ds:schemaRefs/>
</ds:datastoreItem>
</file>

<file path=customXml/itemProps210.xml><?xml version="1.0" encoding="utf-8"?>
<ds:datastoreItem xmlns:ds="http://schemas.openxmlformats.org/officeDocument/2006/customXml" ds:itemID="{DF98E198-6599-4433-A585-72BF783E9C68}">
  <ds:schemaRefs/>
</ds:datastoreItem>
</file>

<file path=customXml/itemProps211.xml><?xml version="1.0" encoding="utf-8"?>
<ds:datastoreItem xmlns:ds="http://schemas.openxmlformats.org/officeDocument/2006/customXml" ds:itemID="{2E2DB03B-9D2B-4CB9-A80C-8015FDDCD3E5}">
  <ds:schemaRefs/>
</ds:datastoreItem>
</file>

<file path=customXml/itemProps212.xml><?xml version="1.0" encoding="utf-8"?>
<ds:datastoreItem xmlns:ds="http://schemas.openxmlformats.org/officeDocument/2006/customXml" ds:itemID="{F6F67693-4CB3-43DF-BE53-917F3818692D}">
  <ds:schemaRefs/>
</ds:datastoreItem>
</file>

<file path=customXml/itemProps213.xml><?xml version="1.0" encoding="utf-8"?>
<ds:datastoreItem xmlns:ds="http://schemas.openxmlformats.org/officeDocument/2006/customXml" ds:itemID="{D36D8702-5D94-4340-B96A-6DFAF6C8E16B}">
  <ds:schemaRefs/>
</ds:datastoreItem>
</file>

<file path=customXml/itemProps214.xml><?xml version="1.0" encoding="utf-8"?>
<ds:datastoreItem xmlns:ds="http://schemas.openxmlformats.org/officeDocument/2006/customXml" ds:itemID="{BDB3DD99-32BA-43BE-88C0-4F428638F031}">
  <ds:schemaRefs/>
</ds:datastoreItem>
</file>

<file path=customXml/itemProps215.xml><?xml version="1.0" encoding="utf-8"?>
<ds:datastoreItem xmlns:ds="http://schemas.openxmlformats.org/officeDocument/2006/customXml" ds:itemID="{23D7841A-E28F-42CE-B4AA-991F93E7B6C3}">
  <ds:schemaRefs/>
</ds:datastoreItem>
</file>

<file path=customXml/itemProps216.xml><?xml version="1.0" encoding="utf-8"?>
<ds:datastoreItem xmlns:ds="http://schemas.openxmlformats.org/officeDocument/2006/customXml" ds:itemID="{B5F06C66-FDAA-49F2-93A1-2A6193D715E0}">
  <ds:schemaRefs/>
</ds:datastoreItem>
</file>

<file path=customXml/itemProps217.xml><?xml version="1.0" encoding="utf-8"?>
<ds:datastoreItem xmlns:ds="http://schemas.openxmlformats.org/officeDocument/2006/customXml" ds:itemID="{248F398B-E73C-4725-9A0A-4A384BC961E3}">
  <ds:schemaRefs/>
</ds:datastoreItem>
</file>

<file path=customXml/itemProps218.xml><?xml version="1.0" encoding="utf-8"?>
<ds:datastoreItem xmlns:ds="http://schemas.openxmlformats.org/officeDocument/2006/customXml" ds:itemID="{1FE9B574-1824-4FB8-B1CA-84D551A3ADA5}">
  <ds:schemaRefs/>
</ds:datastoreItem>
</file>

<file path=customXml/itemProps219.xml><?xml version="1.0" encoding="utf-8"?>
<ds:datastoreItem xmlns:ds="http://schemas.openxmlformats.org/officeDocument/2006/customXml" ds:itemID="{5A2B8436-C8E7-402A-9785-C8FC6F542888}">
  <ds:schemaRefs/>
</ds:datastoreItem>
</file>

<file path=customXml/itemProps22.xml><?xml version="1.0" encoding="utf-8"?>
<ds:datastoreItem xmlns:ds="http://schemas.openxmlformats.org/officeDocument/2006/customXml" ds:itemID="{3211CB32-A7E5-4ADF-877B-FFE6E76AF7E2}">
  <ds:schemaRefs/>
</ds:datastoreItem>
</file>

<file path=customXml/itemProps220.xml><?xml version="1.0" encoding="utf-8"?>
<ds:datastoreItem xmlns:ds="http://schemas.openxmlformats.org/officeDocument/2006/customXml" ds:itemID="{43DE6061-8CD1-4652-9C00-76EDACDBB07E}">
  <ds:schemaRefs/>
</ds:datastoreItem>
</file>

<file path=customXml/itemProps221.xml><?xml version="1.0" encoding="utf-8"?>
<ds:datastoreItem xmlns:ds="http://schemas.openxmlformats.org/officeDocument/2006/customXml" ds:itemID="{C1128F9A-12CE-44FD-B3CD-EF2B99DEE5D7}">
  <ds:schemaRefs/>
</ds:datastoreItem>
</file>

<file path=customXml/itemProps222.xml><?xml version="1.0" encoding="utf-8"?>
<ds:datastoreItem xmlns:ds="http://schemas.openxmlformats.org/officeDocument/2006/customXml" ds:itemID="{24172853-AD8E-4D15-B9CA-884F9C344026}">
  <ds:schemaRefs/>
</ds:datastoreItem>
</file>

<file path=customXml/itemProps223.xml><?xml version="1.0" encoding="utf-8"?>
<ds:datastoreItem xmlns:ds="http://schemas.openxmlformats.org/officeDocument/2006/customXml" ds:itemID="{4E9BF5F2-B503-4920-A9D3-02EF21A43383}">
  <ds:schemaRefs/>
</ds:datastoreItem>
</file>

<file path=customXml/itemProps224.xml><?xml version="1.0" encoding="utf-8"?>
<ds:datastoreItem xmlns:ds="http://schemas.openxmlformats.org/officeDocument/2006/customXml" ds:itemID="{044EACC3-4A75-424D-973C-AB21E87F6C59}">
  <ds:schemaRefs/>
</ds:datastoreItem>
</file>

<file path=customXml/itemProps225.xml><?xml version="1.0" encoding="utf-8"?>
<ds:datastoreItem xmlns:ds="http://schemas.openxmlformats.org/officeDocument/2006/customXml" ds:itemID="{BFD66A06-0025-4A5A-A620-445F0FE6EB4E}">
  <ds:schemaRefs/>
</ds:datastoreItem>
</file>

<file path=customXml/itemProps23.xml><?xml version="1.0" encoding="utf-8"?>
<ds:datastoreItem xmlns:ds="http://schemas.openxmlformats.org/officeDocument/2006/customXml" ds:itemID="{AAAE7CD9-F42E-4493-A9B8-A25DC153F097}">
  <ds:schemaRefs/>
</ds:datastoreItem>
</file>

<file path=customXml/itemProps24.xml><?xml version="1.0" encoding="utf-8"?>
<ds:datastoreItem xmlns:ds="http://schemas.openxmlformats.org/officeDocument/2006/customXml" ds:itemID="{C19B8E6F-C22F-4CC4-B663-7C4AC5EC4CAF}">
  <ds:schemaRefs/>
</ds:datastoreItem>
</file>

<file path=customXml/itemProps25.xml><?xml version="1.0" encoding="utf-8"?>
<ds:datastoreItem xmlns:ds="http://schemas.openxmlformats.org/officeDocument/2006/customXml" ds:itemID="{0C6AF35A-6F63-4DB5-8F74-26F91EB573AB}">
  <ds:schemaRefs/>
</ds:datastoreItem>
</file>

<file path=customXml/itemProps26.xml><?xml version="1.0" encoding="utf-8"?>
<ds:datastoreItem xmlns:ds="http://schemas.openxmlformats.org/officeDocument/2006/customXml" ds:itemID="{91DFB66D-649E-4D42-86EF-A0B90ED66BC6}">
  <ds:schemaRefs/>
</ds:datastoreItem>
</file>

<file path=customXml/itemProps27.xml><?xml version="1.0" encoding="utf-8"?>
<ds:datastoreItem xmlns:ds="http://schemas.openxmlformats.org/officeDocument/2006/customXml" ds:itemID="{8E322354-5B5D-41C7-8EE7-3CD74DE813E9}">
  <ds:schemaRefs/>
</ds:datastoreItem>
</file>

<file path=customXml/itemProps28.xml><?xml version="1.0" encoding="utf-8"?>
<ds:datastoreItem xmlns:ds="http://schemas.openxmlformats.org/officeDocument/2006/customXml" ds:itemID="{7B2482B4-F6A8-4CD8-AE0F-FA2E556954FB}">
  <ds:schemaRefs/>
</ds:datastoreItem>
</file>

<file path=customXml/itemProps29.xml><?xml version="1.0" encoding="utf-8"?>
<ds:datastoreItem xmlns:ds="http://schemas.openxmlformats.org/officeDocument/2006/customXml" ds:itemID="{F460E26F-DA56-4F13-B94F-C19E98472D19}">
  <ds:schemaRefs/>
</ds:datastoreItem>
</file>

<file path=customXml/itemProps3.xml><?xml version="1.0" encoding="utf-8"?>
<ds:datastoreItem xmlns:ds="http://schemas.openxmlformats.org/officeDocument/2006/customXml" ds:itemID="{779E7E6F-D506-49AC-9102-FD46962961AF}">
  <ds:schemaRefs/>
</ds:datastoreItem>
</file>

<file path=customXml/itemProps30.xml><?xml version="1.0" encoding="utf-8"?>
<ds:datastoreItem xmlns:ds="http://schemas.openxmlformats.org/officeDocument/2006/customXml" ds:itemID="{8316A569-DF68-4E1A-A6B1-F35225844F3C}">
  <ds:schemaRefs/>
</ds:datastoreItem>
</file>

<file path=customXml/itemProps31.xml><?xml version="1.0" encoding="utf-8"?>
<ds:datastoreItem xmlns:ds="http://schemas.openxmlformats.org/officeDocument/2006/customXml" ds:itemID="{9837BE80-19B8-4BF0-B653-96310E592831}">
  <ds:schemaRefs/>
</ds:datastoreItem>
</file>

<file path=customXml/itemProps32.xml><?xml version="1.0" encoding="utf-8"?>
<ds:datastoreItem xmlns:ds="http://schemas.openxmlformats.org/officeDocument/2006/customXml" ds:itemID="{0887C371-13A0-420E-AE4F-9C7824BF7F3C}">
  <ds:schemaRefs/>
</ds:datastoreItem>
</file>

<file path=customXml/itemProps33.xml><?xml version="1.0" encoding="utf-8"?>
<ds:datastoreItem xmlns:ds="http://schemas.openxmlformats.org/officeDocument/2006/customXml" ds:itemID="{839AA2C1-915D-4CB5-86EC-4D71487F9E1F}">
  <ds:schemaRefs/>
</ds:datastoreItem>
</file>

<file path=customXml/itemProps34.xml><?xml version="1.0" encoding="utf-8"?>
<ds:datastoreItem xmlns:ds="http://schemas.openxmlformats.org/officeDocument/2006/customXml" ds:itemID="{1C3CB5AB-3102-4C3D-B221-AD94B96D3172}">
  <ds:schemaRefs/>
</ds:datastoreItem>
</file>

<file path=customXml/itemProps35.xml><?xml version="1.0" encoding="utf-8"?>
<ds:datastoreItem xmlns:ds="http://schemas.openxmlformats.org/officeDocument/2006/customXml" ds:itemID="{535FD82D-FEB3-492C-BC93-A638539A860B}">
  <ds:schemaRefs/>
</ds:datastoreItem>
</file>

<file path=customXml/itemProps36.xml><?xml version="1.0" encoding="utf-8"?>
<ds:datastoreItem xmlns:ds="http://schemas.openxmlformats.org/officeDocument/2006/customXml" ds:itemID="{0A453FD4-28E3-465D-B4AA-B819E6530C2F}">
  <ds:schemaRefs/>
</ds:datastoreItem>
</file>

<file path=customXml/itemProps37.xml><?xml version="1.0" encoding="utf-8"?>
<ds:datastoreItem xmlns:ds="http://schemas.openxmlformats.org/officeDocument/2006/customXml" ds:itemID="{FC99713C-F263-4356-9AB3-A34537D231A9}">
  <ds:schemaRefs/>
</ds:datastoreItem>
</file>

<file path=customXml/itemProps38.xml><?xml version="1.0" encoding="utf-8"?>
<ds:datastoreItem xmlns:ds="http://schemas.openxmlformats.org/officeDocument/2006/customXml" ds:itemID="{2C2E8271-B52E-4CBB-BE21-DF1F487D9519}">
  <ds:schemaRefs/>
</ds:datastoreItem>
</file>

<file path=customXml/itemProps39.xml><?xml version="1.0" encoding="utf-8"?>
<ds:datastoreItem xmlns:ds="http://schemas.openxmlformats.org/officeDocument/2006/customXml" ds:itemID="{AFB9B164-9546-4036-B2C2-926415F6D0E9}">
  <ds:schemaRefs/>
</ds:datastoreItem>
</file>

<file path=customXml/itemProps4.xml><?xml version="1.0" encoding="utf-8"?>
<ds:datastoreItem xmlns:ds="http://schemas.openxmlformats.org/officeDocument/2006/customXml" ds:itemID="{4BA36C96-724F-4C15-90EB-50301DF7C98D}">
  <ds:schemaRefs/>
</ds:datastoreItem>
</file>

<file path=customXml/itemProps40.xml><?xml version="1.0" encoding="utf-8"?>
<ds:datastoreItem xmlns:ds="http://schemas.openxmlformats.org/officeDocument/2006/customXml" ds:itemID="{D1958D7A-99C8-4943-8BB7-4FEFA78D5B6F}">
  <ds:schemaRefs/>
</ds:datastoreItem>
</file>

<file path=customXml/itemProps41.xml><?xml version="1.0" encoding="utf-8"?>
<ds:datastoreItem xmlns:ds="http://schemas.openxmlformats.org/officeDocument/2006/customXml" ds:itemID="{71F8CAEB-8CE8-4131-ABF8-ACB116E4E4F8}">
  <ds:schemaRefs/>
</ds:datastoreItem>
</file>

<file path=customXml/itemProps42.xml><?xml version="1.0" encoding="utf-8"?>
<ds:datastoreItem xmlns:ds="http://schemas.openxmlformats.org/officeDocument/2006/customXml" ds:itemID="{1B6E813A-CFFD-4297-B575-9A11067816FF}">
  <ds:schemaRefs/>
</ds:datastoreItem>
</file>

<file path=customXml/itemProps43.xml><?xml version="1.0" encoding="utf-8"?>
<ds:datastoreItem xmlns:ds="http://schemas.openxmlformats.org/officeDocument/2006/customXml" ds:itemID="{4CAFE30A-7942-4370-BFBD-78E009523FF9}">
  <ds:schemaRefs/>
</ds:datastoreItem>
</file>

<file path=customXml/itemProps44.xml><?xml version="1.0" encoding="utf-8"?>
<ds:datastoreItem xmlns:ds="http://schemas.openxmlformats.org/officeDocument/2006/customXml" ds:itemID="{88F3F9B7-1A4F-4BD7-9686-CBAD473F3095}">
  <ds:schemaRefs/>
</ds:datastoreItem>
</file>

<file path=customXml/itemProps45.xml><?xml version="1.0" encoding="utf-8"?>
<ds:datastoreItem xmlns:ds="http://schemas.openxmlformats.org/officeDocument/2006/customXml" ds:itemID="{C1509327-BF83-40D7-9B8D-97245DB4F01D}">
  <ds:schemaRefs/>
</ds:datastoreItem>
</file>

<file path=customXml/itemProps46.xml><?xml version="1.0" encoding="utf-8"?>
<ds:datastoreItem xmlns:ds="http://schemas.openxmlformats.org/officeDocument/2006/customXml" ds:itemID="{F14D5FAC-F793-4C06-AAA8-81B4D3D95F9B}">
  <ds:schemaRefs/>
</ds:datastoreItem>
</file>

<file path=customXml/itemProps47.xml><?xml version="1.0" encoding="utf-8"?>
<ds:datastoreItem xmlns:ds="http://schemas.openxmlformats.org/officeDocument/2006/customXml" ds:itemID="{E0C90738-032D-48AD-B040-D12710C59E12}">
  <ds:schemaRefs/>
</ds:datastoreItem>
</file>

<file path=customXml/itemProps48.xml><?xml version="1.0" encoding="utf-8"?>
<ds:datastoreItem xmlns:ds="http://schemas.openxmlformats.org/officeDocument/2006/customXml" ds:itemID="{E52362BD-52D2-4619-AA52-B28F9F74D2AE}">
  <ds:schemaRefs/>
</ds:datastoreItem>
</file>

<file path=customXml/itemProps49.xml><?xml version="1.0" encoding="utf-8"?>
<ds:datastoreItem xmlns:ds="http://schemas.openxmlformats.org/officeDocument/2006/customXml" ds:itemID="{4F511D5C-BB47-4F36-A38E-D5B7C5503752}">
  <ds:schemaRefs/>
</ds:datastoreItem>
</file>

<file path=customXml/itemProps5.xml><?xml version="1.0" encoding="utf-8"?>
<ds:datastoreItem xmlns:ds="http://schemas.openxmlformats.org/officeDocument/2006/customXml" ds:itemID="{D8C839C8-A964-4328-AE81-F40ABDF874CB}">
  <ds:schemaRefs/>
</ds:datastoreItem>
</file>

<file path=customXml/itemProps50.xml><?xml version="1.0" encoding="utf-8"?>
<ds:datastoreItem xmlns:ds="http://schemas.openxmlformats.org/officeDocument/2006/customXml" ds:itemID="{16AD806F-C443-4A3D-9B2D-7E73B8856B2F}">
  <ds:schemaRefs/>
</ds:datastoreItem>
</file>

<file path=customXml/itemProps51.xml><?xml version="1.0" encoding="utf-8"?>
<ds:datastoreItem xmlns:ds="http://schemas.openxmlformats.org/officeDocument/2006/customXml" ds:itemID="{7E96FC15-15F8-4AF8-8DB7-851A7552AB4F}">
  <ds:schemaRefs/>
</ds:datastoreItem>
</file>

<file path=customXml/itemProps52.xml><?xml version="1.0" encoding="utf-8"?>
<ds:datastoreItem xmlns:ds="http://schemas.openxmlformats.org/officeDocument/2006/customXml" ds:itemID="{91084B69-872D-4B08-B859-525CD3C639E6}">
  <ds:schemaRefs/>
</ds:datastoreItem>
</file>

<file path=customXml/itemProps53.xml><?xml version="1.0" encoding="utf-8"?>
<ds:datastoreItem xmlns:ds="http://schemas.openxmlformats.org/officeDocument/2006/customXml" ds:itemID="{D3B6D92D-B8D6-41B1-90CB-ACC8EFACE586}">
  <ds:schemaRefs/>
</ds:datastoreItem>
</file>

<file path=customXml/itemProps54.xml><?xml version="1.0" encoding="utf-8"?>
<ds:datastoreItem xmlns:ds="http://schemas.openxmlformats.org/officeDocument/2006/customXml" ds:itemID="{D2E3367D-BDEB-4542-8BD1-875E142B0012}">
  <ds:schemaRefs/>
</ds:datastoreItem>
</file>

<file path=customXml/itemProps55.xml><?xml version="1.0" encoding="utf-8"?>
<ds:datastoreItem xmlns:ds="http://schemas.openxmlformats.org/officeDocument/2006/customXml" ds:itemID="{C498BE4E-D3D1-4E40-A2AF-5034E0B9806D}">
  <ds:schemaRefs/>
</ds:datastoreItem>
</file>

<file path=customXml/itemProps56.xml><?xml version="1.0" encoding="utf-8"?>
<ds:datastoreItem xmlns:ds="http://schemas.openxmlformats.org/officeDocument/2006/customXml" ds:itemID="{E60582FE-D943-4BF8-9D10-F33BAFC1E542}">
  <ds:schemaRefs/>
</ds:datastoreItem>
</file>

<file path=customXml/itemProps57.xml><?xml version="1.0" encoding="utf-8"?>
<ds:datastoreItem xmlns:ds="http://schemas.openxmlformats.org/officeDocument/2006/customXml" ds:itemID="{E8A6E3C8-7F5D-4E67-8A86-5D7308BF96D7}">
  <ds:schemaRefs/>
</ds:datastoreItem>
</file>

<file path=customXml/itemProps58.xml><?xml version="1.0" encoding="utf-8"?>
<ds:datastoreItem xmlns:ds="http://schemas.openxmlformats.org/officeDocument/2006/customXml" ds:itemID="{2A16A311-C678-4094-9B24-34E482EAF30E}">
  <ds:schemaRefs/>
</ds:datastoreItem>
</file>

<file path=customXml/itemProps59.xml><?xml version="1.0" encoding="utf-8"?>
<ds:datastoreItem xmlns:ds="http://schemas.openxmlformats.org/officeDocument/2006/customXml" ds:itemID="{9F24ADBE-03D1-4093-96FD-9E4142A8CD52}">
  <ds:schemaRefs/>
</ds:datastoreItem>
</file>

<file path=customXml/itemProps6.xml><?xml version="1.0" encoding="utf-8"?>
<ds:datastoreItem xmlns:ds="http://schemas.openxmlformats.org/officeDocument/2006/customXml" ds:itemID="{58102FB6-45EF-4D46-A2CB-0F3ECD88AF02}">
  <ds:schemaRefs/>
</ds:datastoreItem>
</file>

<file path=customXml/itemProps60.xml><?xml version="1.0" encoding="utf-8"?>
<ds:datastoreItem xmlns:ds="http://schemas.openxmlformats.org/officeDocument/2006/customXml" ds:itemID="{ADA2BA0C-D447-471E-A915-CC15F6D2E3C2}">
  <ds:schemaRefs/>
</ds:datastoreItem>
</file>

<file path=customXml/itemProps61.xml><?xml version="1.0" encoding="utf-8"?>
<ds:datastoreItem xmlns:ds="http://schemas.openxmlformats.org/officeDocument/2006/customXml" ds:itemID="{41497DF7-D34B-4973-8C1D-2837790A1189}">
  <ds:schemaRefs/>
</ds:datastoreItem>
</file>

<file path=customXml/itemProps62.xml><?xml version="1.0" encoding="utf-8"?>
<ds:datastoreItem xmlns:ds="http://schemas.openxmlformats.org/officeDocument/2006/customXml" ds:itemID="{05D89E8D-8053-45D3-A17D-A8273F7F75EC}">
  <ds:schemaRefs/>
</ds:datastoreItem>
</file>

<file path=customXml/itemProps63.xml><?xml version="1.0" encoding="utf-8"?>
<ds:datastoreItem xmlns:ds="http://schemas.openxmlformats.org/officeDocument/2006/customXml" ds:itemID="{166404C2-71F7-41AC-BE97-C30855D8CDF3}">
  <ds:schemaRefs/>
</ds:datastoreItem>
</file>

<file path=customXml/itemProps64.xml><?xml version="1.0" encoding="utf-8"?>
<ds:datastoreItem xmlns:ds="http://schemas.openxmlformats.org/officeDocument/2006/customXml" ds:itemID="{12E604C5-444F-4173-9EE9-A85BDFE80963}">
  <ds:schemaRefs/>
</ds:datastoreItem>
</file>

<file path=customXml/itemProps65.xml><?xml version="1.0" encoding="utf-8"?>
<ds:datastoreItem xmlns:ds="http://schemas.openxmlformats.org/officeDocument/2006/customXml" ds:itemID="{DAD061C7-A46B-4C2B-B154-A270AAA43088}">
  <ds:schemaRefs/>
</ds:datastoreItem>
</file>

<file path=customXml/itemProps66.xml><?xml version="1.0" encoding="utf-8"?>
<ds:datastoreItem xmlns:ds="http://schemas.openxmlformats.org/officeDocument/2006/customXml" ds:itemID="{0B6E4015-326F-4F75-B601-EBCE65FF0B4C}">
  <ds:schemaRefs/>
</ds:datastoreItem>
</file>

<file path=customXml/itemProps67.xml><?xml version="1.0" encoding="utf-8"?>
<ds:datastoreItem xmlns:ds="http://schemas.openxmlformats.org/officeDocument/2006/customXml" ds:itemID="{538A3CD7-8F8B-4E03-A42E-11F1468BCF9C}">
  <ds:schemaRefs/>
</ds:datastoreItem>
</file>

<file path=customXml/itemProps68.xml><?xml version="1.0" encoding="utf-8"?>
<ds:datastoreItem xmlns:ds="http://schemas.openxmlformats.org/officeDocument/2006/customXml" ds:itemID="{889121EE-53B6-490D-93F9-655A6E6F807E}">
  <ds:schemaRefs/>
</ds:datastoreItem>
</file>

<file path=customXml/itemProps69.xml><?xml version="1.0" encoding="utf-8"?>
<ds:datastoreItem xmlns:ds="http://schemas.openxmlformats.org/officeDocument/2006/customXml" ds:itemID="{21EDCCAD-266D-4837-8188-EC8522DA003F}">
  <ds:schemaRefs/>
</ds:datastoreItem>
</file>

<file path=customXml/itemProps7.xml><?xml version="1.0" encoding="utf-8"?>
<ds:datastoreItem xmlns:ds="http://schemas.openxmlformats.org/officeDocument/2006/customXml" ds:itemID="{0DE39B37-D792-416F-9EA9-A1580BE42764}">
  <ds:schemaRefs/>
</ds:datastoreItem>
</file>

<file path=customXml/itemProps70.xml><?xml version="1.0" encoding="utf-8"?>
<ds:datastoreItem xmlns:ds="http://schemas.openxmlformats.org/officeDocument/2006/customXml" ds:itemID="{4AA7763D-0964-4E43-B81F-A8647356120B}">
  <ds:schemaRefs/>
</ds:datastoreItem>
</file>

<file path=customXml/itemProps71.xml><?xml version="1.0" encoding="utf-8"?>
<ds:datastoreItem xmlns:ds="http://schemas.openxmlformats.org/officeDocument/2006/customXml" ds:itemID="{06F31B38-A897-4B29-9260-F8F42F6BA68F}">
  <ds:schemaRefs/>
</ds:datastoreItem>
</file>

<file path=customXml/itemProps72.xml><?xml version="1.0" encoding="utf-8"?>
<ds:datastoreItem xmlns:ds="http://schemas.openxmlformats.org/officeDocument/2006/customXml" ds:itemID="{999435C3-D2DB-449B-BBA0-BE5ED0CF60D7}">
  <ds:schemaRefs/>
</ds:datastoreItem>
</file>

<file path=customXml/itemProps73.xml><?xml version="1.0" encoding="utf-8"?>
<ds:datastoreItem xmlns:ds="http://schemas.openxmlformats.org/officeDocument/2006/customXml" ds:itemID="{3C0CAB55-E29D-40B5-8B03-30ADC4222AAF}">
  <ds:schemaRefs/>
</ds:datastoreItem>
</file>

<file path=customXml/itemProps74.xml><?xml version="1.0" encoding="utf-8"?>
<ds:datastoreItem xmlns:ds="http://schemas.openxmlformats.org/officeDocument/2006/customXml" ds:itemID="{126FE165-602B-4CF7-9B96-87A0375C527C}">
  <ds:schemaRefs/>
</ds:datastoreItem>
</file>

<file path=customXml/itemProps75.xml><?xml version="1.0" encoding="utf-8"?>
<ds:datastoreItem xmlns:ds="http://schemas.openxmlformats.org/officeDocument/2006/customXml" ds:itemID="{733B5ED2-95B5-40DE-B4DC-CFED02EFBFC5}">
  <ds:schemaRefs/>
</ds:datastoreItem>
</file>

<file path=customXml/itemProps76.xml><?xml version="1.0" encoding="utf-8"?>
<ds:datastoreItem xmlns:ds="http://schemas.openxmlformats.org/officeDocument/2006/customXml" ds:itemID="{9B0E606E-1B68-40E0-8A45-31CABAC3F559}">
  <ds:schemaRefs/>
</ds:datastoreItem>
</file>

<file path=customXml/itemProps77.xml><?xml version="1.0" encoding="utf-8"?>
<ds:datastoreItem xmlns:ds="http://schemas.openxmlformats.org/officeDocument/2006/customXml" ds:itemID="{F544F37B-60F0-4A45-B3D0-5F19ADBCCFB1}">
  <ds:schemaRefs/>
</ds:datastoreItem>
</file>

<file path=customXml/itemProps78.xml><?xml version="1.0" encoding="utf-8"?>
<ds:datastoreItem xmlns:ds="http://schemas.openxmlformats.org/officeDocument/2006/customXml" ds:itemID="{12DCF324-31D5-4CFB-94AF-E01C224E4126}">
  <ds:schemaRefs/>
</ds:datastoreItem>
</file>

<file path=customXml/itemProps79.xml><?xml version="1.0" encoding="utf-8"?>
<ds:datastoreItem xmlns:ds="http://schemas.openxmlformats.org/officeDocument/2006/customXml" ds:itemID="{D69C8B9D-EAEE-4068-8C4E-F47111B08A41}">
  <ds:schemaRefs/>
</ds:datastoreItem>
</file>

<file path=customXml/itemProps8.xml><?xml version="1.0" encoding="utf-8"?>
<ds:datastoreItem xmlns:ds="http://schemas.openxmlformats.org/officeDocument/2006/customXml" ds:itemID="{F789BD6F-CCF6-4B96-BD21-7399BECAAC4E}">
  <ds:schemaRefs/>
</ds:datastoreItem>
</file>

<file path=customXml/itemProps80.xml><?xml version="1.0" encoding="utf-8"?>
<ds:datastoreItem xmlns:ds="http://schemas.openxmlformats.org/officeDocument/2006/customXml" ds:itemID="{E353D0BA-7F3B-42C0-B755-75BF9ECFD373}">
  <ds:schemaRefs/>
</ds:datastoreItem>
</file>

<file path=customXml/itemProps81.xml><?xml version="1.0" encoding="utf-8"?>
<ds:datastoreItem xmlns:ds="http://schemas.openxmlformats.org/officeDocument/2006/customXml" ds:itemID="{BDBFED93-3455-45AD-8D22-0700B9C7199C}">
  <ds:schemaRefs/>
</ds:datastoreItem>
</file>

<file path=customXml/itemProps82.xml><?xml version="1.0" encoding="utf-8"?>
<ds:datastoreItem xmlns:ds="http://schemas.openxmlformats.org/officeDocument/2006/customXml" ds:itemID="{D0731E11-CED5-4F1A-B59D-817BF64459D1}">
  <ds:schemaRefs/>
</ds:datastoreItem>
</file>

<file path=customXml/itemProps83.xml><?xml version="1.0" encoding="utf-8"?>
<ds:datastoreItem xmlns:ds="http://schemas.openxmlformats.org/officeDocument/2006/customXml" ds:itemID="{E51DE862-B739-413F-8222-1B608D200C90}">
  <ds:schemaRefs/>
</ds:datastoreItem>
</file>

<file path=customXml/itemProps84.xml><?xml version="1.0" encoding="utf-8"?>
<ds:datastoreItem xmlns:ds="http://schemas.openxmlformats.org/officeDocument/2006/customXml" ds:itemID="{CAFCBDD6-154C-42C5-985D-0EB2BE9C55EF}">
  <ds:schemaRefs/>
</ds:datastoreItem>
</file>

<file path=customXml/itemProps85.xml><?xml version="1.0" encoding="utf-8"?>
<ds:datastoreItem xmlns:ds="http://schemas.openxmlformats.org/officeDocument/2006/customXml" ds:itemID="{082C6735-8262-4C12-8C20-5C322C10FADF}">
  <ds:schemaRefs/>
</ds:datastoreItem>
</file>

<file path=customXml/itemProps86.xml><?xml version="1.0" encoding="utf-8"?>
<ds:datastoreItem xmlns:ds="http://schemas.openxmlformats.org/officeDocument/2006/customXml" ds:itemID="{54E1B3BA-11D6-44D6-964A-1EF4DEBE644A}">
  <ds:schemaRefs/>
</ds:datastoreItem>
</file>

<file path=customXml/itemProps87.xml><?xml version="1.0" encoding="utf-8"?>
<ds:datastoreItem xmlns:ds="http://schemas.openxmlformats.org/officeDocument/2006/customXml" ds:itemID="{804671D6-C4E2-4661-892B-2F1D1C525085}">
  <ds:schemaRefs/>
</ds:datastoreItem>
</file>

<file path=customXml/itemProps88.xml><?xml version="1.0" encoding="utf-8"?>
<ds:datastoreItem xmlns:ds="http://schemas.openxmlformats.org/officeDocument/2006/customXml" ds:itemID="{3512734C-CFC1-4F06-9C51-EBE4E0CE31BE}">
  <ds:schemaRefs/>
</ds:datastoreItem>
</file>

<file path=customXml/itemProps89.xml><?xml version="1.0" encoding="utf-8"?>
<ds:datastoreItem xmlns:ds="http://schemas.openxmlformats.org/officeDocument/2006/customXml" ds:itemID="{69976105-E539-4CD1-BCB4-29C120990EF3}">
  <ds:schemaRefs/>
</ds:datastoreItem>
</file>

<file path=customXml/itemProps9.xml><?xml version="1.0" encoding="utf-8"?>
<ds:datastoreItem xmlns:ds="http://schemas.openxmlformats.org/officeDocument/2006/customXml" ds:itemID="{8BF592F3-92F1-4963-946E-DC5679124C62}">
  <ds:schemaRefs/>
</ds:datastoreItem>
</file>

<file path=customXml/itemProps90.xml><?xml version="1.0" encoding="utf-8"?>
<ds:datastoreItem xmlns:ds="http://schemas.openxmlformats.org/officeDocument/2006/customXml" ds:itemID="{AFFFEDF0-F15C-46FE-971F-33C7CE3C6D00}">
  <ds:schemaRefs/>
</ds:datastoreItem>
</file>

<file path=customXml/itemProps91.xml><?xml version="1.0" encoding="utf-8"?>
<ds:datastoreItem xmlns:ds="http://schemas.openxmlformats.org/officeDocument/2006/customXml" ds:itemID="{A1874CD5-85ED-4B7D-9F87-B1A0CBD2BCA7}">
  <ds:schemaRefs/>
</ds:datastoreItem>
</file>

<file path=customXml/itemProps92.xml><?xml version="1.0" encoding="utf-8"?>
<ds:datastoreItem xmlns:ds="http://schemas.openxmlformats.org/officeDocument/2006/customXml" ds:itemID="{6B3087A9-9111-43E3-9B19-E137E3FD099F}">
  <ds:schemaRefs/>
</ds:datastoreItem>
</file>

<file path=customXml/itemProps93.xml><?xml version="1.0" encoding="utf-8"?>
<ds:datastoreItem xmlns:ds="http://schemas.openxmlformats.org/officeDocument/2006/customXml" ds:itemID="{D7CDC288-55D3-4606-BCA3-28B0B9EB0CB0}">
  <ds:schemaRefs/>
</ds:datastoreItem>
</file>

<file path=customXml/itemProps94.xml><?xml version="1.0" encoding="utf-8"?>
<ds:datastoreItem xmlns:ds="http://schemas.openxmlformats.org/officeDocument/2006/customXml" ds:itemID="{FAF6CE02-DBAC-4203-A6B8-C4383C04575E}">
  <ds:schemaRefs/>
</ds:datastoreItem>
</file>

<file path=customXml/itemProps95.xml><?xml version="1.0" encoding="utf-8"?>
<ds:datastoreItem xmlns:ds="http://schemas.openxmlformats.org/officeDocument/2006/customXml" ds:itemID="{E1E9B743-2B4F-471A-B8BE-CBC510E88DFF}">
  <ds:schemaRefs/>
</ds:datastoreItem>
</file>

<file path=customXml/itemProps96.xml><?xml version="1.0" encoding="utf-8"?>
<ds:datastoreItem xmlns:ds="http://schemas.openxmlformats.org/officeDocument/2006/customXml" ds:itemID="{BC649A94-8FCC-41FF-89F6-EBA559061EDF}">
  <ds:schemaRefs/>
</ds:datastoreItem>
</file>

<file path=customXml/itemProps97.xml><?xml version="1.0" encoding="utf-8"?>
<ds:datastoreItem xmlns:ds="http://schemas.openxmlformats.org/officeDocument/2006/customXml" ds:itemID="{1E087AB2-509E-4ADD-ABC0-331AF8F5D833}">
  <ds:schemaRefs/>
</ds:datastoreItem>
</file>

<file path=customXml/itemProps98.xml><?xml version="1.0" encoding="utf-8"?>
<ds:datastoreItem xmlns:ds="http://schemas.openxmlformats.org/officeDocument/2006/customXml" ds:itemID="{52B80463-C0DF-4562-AB59-4EBBC9769E6E}">
  <ds:schemaRefs/>
</ds:datastoreItem>
</file>

<file path=customXml/itemProps99.xml><?xml version="1.0" encoding="utf-8"?>
<ds:datastoreItem xmlns:ds="http://schemas.openxmlformats.org/officeDocument/2006/customXml" ds:itemID="{30C54206-43DD-4744-A1AC-5A981ABAF018}">
  <ds:schemaRefs/>
</ds:datastoreItem>
</file>

<file path=docProps/app.xml><?xml version="1.0" encoding="utf-8"?>
<Properties xmlns="http://schemas.openxmlformats.org/officeDocument/2006/extended-properties" xmlns:vt="http://schemas.openxmlformats.org/officeDocument/2006/docPropsVTypes">
  <Template>主题1</Template>
  <TotalTime>50</TotalTime>
  <Words>8664</Words>
  <Application>Microsoft Office PowerPoint</Application>
  <PresentationFormat>自定义</PresentationFormat>
  <Paragraphs>1326</Paragraphs>
  <Slides>226</Slides>
  <Notes>225</Notes>
  <HiddenSlides>0</HiddenSlides>
  <MMClips>0</MMClips>
  <ScaleCrop>false</ScaleCrop>
  <HeadingPairs>
    <vt:vector size="4" baseType="variant">
      <vt:variant>
        <vt:lpstr>主题</vt:lpstr>
      </vt:variant>
      <vt:variant>
        <vt:i4>1</vt:i4>
      </vt:variant>
      <vt:variant>
        <vt:lpstr>幻灯片标题</vt:lpstr>
      </vt:variant>
      <vt:variant>
        <vt:i4>226</vt:i4>
      </vt:variant>
    </vt:vector>
  </HeadingPairs>
  <TitlesOfParts>
    <vt:vector size="227"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237</cp:revision>
  <dcterms:modified xsi:type="dcterms:W3CDTF">2019-03-06T07:49:23Z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