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74" r:id="rId2"/>
    <p:sldId id="304" r:id="rId3"/>
    <p:sldId id="263" r:id="rId4"/>
    <p:sldId id="264" r:id="rId5"/>
    <p:sldId id="305" r:id="rId6"/>
    <p:sldId id="306" r:id="rId7"/>
    <p:sldId id="265"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10" name="组合 9"/>
          <p:cNvGrpSpPr/>
          <p:nvPr userDrawn="1"/>
        </p:nvGrpSpPr>
        <p:grpSpPr>
          <a:xfrm>
            <a:off x="4839394" y="-27384"/>
            <a:ext cx="1443037" cy="880109"/>
            <a:chOff x="11613" y="1584001"/>
            <a:chExt cx="1443037" cy="733424"/>
          </a:xfrm>
        </p:grpSpPr>
        <p:pic>
          <p:nvPicPr>
            <p:cNvPr id="11" name="图片 1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12" name="TextBox 8">
              <a:hlinkClick r:id="rId3" action="ppaction://hlinksldjump"/>
            </p:cNvPr>
            <p:cNvSpPr txBox="1"/>
            <p:nvPr userDrawn="1"/>
          </p:nvSpPr>
          <p:spPr>
            <a:xfrm>
              <a:off x="230198" y="178188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内容感知</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737" y="17904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合作探究</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22711" y="245845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结构图解</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4.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 Target="../slides/slid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第四节</a:t>
            </a:r>
            <a:r>
              <a:rPr lang="zh-CN" altLang="zh-CN" sz="1600" dirty="0" smtClean="0"/>
              <a:t>　</a:t>
            </a:r>
            <a:r>
              <a:rPr lang="zh-CN" altLang="zh-CN" sz="1600" b="1" dirty="0" smtClean="0"/>
              <a:t>入乡问俗</a:t>
            </a:r>
            <a:r>
              <a:rPr lang="zh-CN" altLang="zh-CN" sz="1600" dirty="0" smtClean="0"/>
              <a:t/>
            </a:r>
            <a:br>
              <a:rPr lang="zh-CN" altLang="zh-CN" sz="1600" dirty="0" smtClean="0"/>
            </a:br>
            <a:r>
              <a:rPr lang="en-US" altLang="zh-CN" sz="1600" dirty="0" smtClean="0"/>
              <a:t>        ——</a:t>
            </a:r>
            <a:r>
              <a:rPr lang="zh-CN" altLang="zh-CN" sz="1600" dirty="0" smtClean="0"/>
              <a:t>语言和文化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5767"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合作探究</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53097" y="26005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结构图解</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6" name="TextBox 24">
            <a:hlinkClick r:id="rId10" action="ppaction://hlinksldjump"/>
          </p:cNvPr>
          <p:cNvSpPr txBox="1"/>
          <p:nvPr userDrawn="1"/>
        </p:nvSpPr>
        <p:spPr>
          <a:xfrm>
            <a:off x="5057889"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内容感知</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49098"/>
            <a:ext cx="6203032" cy="927757"/>
          </a:xfrm>
        </p:spPr>
        <p:txBody>
          <a:bodyPr/>
          <a:lstStyle/>
          <a:p>
            <a:r>
              <a:rPr lang="zh-CN" altLang="zh-CN" b="1" dirty="0"/>
              <a:t>第四节</a:t>
            </a:r>
            <a:r>
              <a:rPr lang="zh-CN" altLang="zh-CN" dirty="0"/>
              <a:t>　</a:t>
            </a:r>
            <a:r>
              <a:rPr lang="zh-CN" altLang="zh-CN" b="1" dirty="0"/>
              <a:t>入乡问</a:t>
            </a:r>
            <a:r>
              <a:rPr lang="zh-CN" altLang="zh-CN" b="1" dirty="0" smtClean="0"/>
              <a:t>俗</a:t>
            </a:r>
            <a:r>
              <a:rPr lang="en-US" altLang="zh-CN" dirty="0" smtClean="0"/>
              <a:t>——</a:t>
            </a:r>
            <a:r>
              <a:rPr lang="zh-CN" altLang="zh-CN" dirty="0"/>
              <a:t>语言和文化</a:t>
            </a:r>
          </a:p>
        </p:txBody>
      </p:sp>
    </p:spTree>
    <p:extLst>
      <p:ext uri="{BB962C8B-B14F-4D97-AF65-F5344CB8AC3E}">
        <p14:creationId xmlns:p14="http://schemas.microsoft.com/office/powerpoint/2010/main" xmlns="" val="591445002"/>
      </p:ext>
    </p:extLst>
  </p:cSld>
  <p:clrMapOvr>
    <a:masterClrMapping/>
  </p:clrMapOvr>
  <p:transition spd="slow">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556792"/>
            <a:ext cx="8128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法国前总统希拉克在出席欧盟首脑会议期间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打断法国人安托万</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赛耶尔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欧洲共同体工业联盟主席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在会上的英语演讲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并离席以示抗议。法国《费加罗报》说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希拉克此举是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捍卫法语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但惹得英文媒体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热热闹闹地冷嘲热讽了一番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。有人认为希拉克捍卫了法语和法国文化在世界上的地位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也维护了法国的尊严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这种精神令人钦佩。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作为学生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你认为法国总统希拉克的做法如何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你如何看待外来语言与母语的关系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你如何捍卫我们的母语</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785750811"/>
      </p:ext>
    </p:extLst>
  </p:cSld>
  <p:clrMapOvr>
    <a:masterClrMapping/>
  </p:clrMapOvr>
  <mc:AlternateContent xmlns:mc="http://schemas.openxmlformats.org/markup-compatibility/2006">
    <mc:Choice xmlns:p14="http://schemas.microsoft.com/office/powerpoint/2010/main" xmlns=""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628800"/>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民族文化对语言的影响在语言的运用和表达上表现得更为明显。俗话说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到什么山唱什么歌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对什么人说什么话。事实上一个人以不同的身份说话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对不同的人说话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在不同的环境中说话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在不同的条件下说话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其表达形式都可能大不一样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这些就都不可避免地要受到民族文化的影响。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本节着重阐述了语言与文化的关系、从语言看民族文化、从民族文化看语言三个方面的知识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进而明确了语言是民族的、植根于与之共同生长的民族文化之中的主题。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为什么说语言是一个民族的重要标志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语言是一个民族的重要标志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能产生强大的民族凝聚力。每个民族都热爱自己的语言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并且把她和民族尊严联系起来。不会说本民族语言是富于民族感情的人所不能容忍的事情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而会说本民族语言却不说本民族语言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反而去说别人的语言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甚至是入侵者的语言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那么任何正直的人都会认为是一种可耻的行为。从反面来看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历来民族沙文主义政权又总是千方百计通过种种高压手段试图消灭被压迫民族的语言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以此磨灭他们的民族意识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从而达到同化被压迫民族的目的。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628800"/>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民族文化对语言的影响主要表现在哪些方面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民族文化对语言的影响在词语上表现得最为明显。一种情况是相同的事物不同民族用不同的词语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这只能从民族文化角度来解释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另一种情况是不同语言中似乎相同的词语实际的意义和用法可能很不相同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这也往往需要从民族文化意识来解释。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民族文化对语言的影响在语言的运用和表达上表现得也很明显。比如西风吹来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给亚洲东部地区带来的是花木凋零和冬天的肃杀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而在西欧国家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恰恰是西风唤醒了昏睡的冬天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迎来明媚的春光。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7576274"/>
      </p:ext>
    </p:extLst>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8644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语言和民族文化的关系是什么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a44.eps" descr="id:2147488197;FounderCES"/>
          <p:cNvPicPr/>
          <p:nvPr/>
        </p:nvPicPr>
        <p:blipFill>
          <a:blip r:embed="rId2" cstate="print"/>
          <a:stretch>
            <a:fillRect/>
          </a:stretch>
        </p:blipFill>
        <p:spPr>
          <a:xfrm>
            <a:off x="1619672" y="1629170"/>
            <a:ext cx="5256584" cy="5095083"/>
          </a:xfrm>
          <a:prstGeom prst="rect">
            <a:avLst/>
          </a:prstGeom>
        </p:spPr>
      </p:pic>
    </p:spTree>
    <p:extLst>
      <p:ext uri="{BB962C8B-B14F-4D97-AF65-F5344CB8AC3E}">
        <p14:creationId xmlns:p14="http://schemas.microsoft.com/office/powerpoint/2010/main" xmlns="" val="3413461524"/>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354557542"/>
              </p:ext>
            </p:extLst>
          </p:nvPr>
        </p:nvGraphicFramePr>
        <p:xfrm>
          <a:off x="508000" y="2780928"/>
          <a:ext cx="8128000" cy="1321598"/>
        </p:xfrm>
        <a:graphic>
          <a:graphicData uri="http://schemas.openxmlformats.org/presentationml/2006/ole">
            <p:oleObj spid="_x0000_s1026" name="文档" r:id="rId3" imgW="3837032" imgH="62349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293</TotalTime>
  <Words>533</Words>
  <Application>Microsoft Office PowerPoint</Application>
  <PresentationFormat>全屏显示(4:3)</PresentationFormat>
  <Paragraphs>12</Paragraphs>
  <Slides>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9" baseType="lpstr">
      <vt:lpstr>测控设计模板14新</vt:lpstr>
      <vt:lpstr>文档</vt:lpstr>
      <vt:lpstr>第四节　入乡问俗——语言和文化</vt:lpstr>
      <vt:lpstr>幻灯片 2</vt:lpstr>
      <vt:lpstr>幻灯片 3</vt:lpstr>
      <vt:lpstr>幻灯片 4</vt:lpstr>
      <vt:lpstr>幻灯片 5</vt:lpstr>
      <vt:lpstr>幻灯片 6</vt:lpstr>
      <vt:lpstr>幻灯片 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dbc</dc:creator>
  <dc:description>语文备课大师【全免费】</dc:description>
  <cp:lastModifiedBy>Administrator</cp:lastModifiedBy>
  <cp:revision>语文备课大师【全免费】</cp:revision>
  <dcterms:created xsi:type="dcterms:W3CDTF">2016-04-22T00:11:50Z</dcterms:created>
  <dcterms:modified xsi:type="dcterms:W3CDTF">2017-11-03T12:50:12Z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