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80" r:id="rId11"/>
    <p:sldId id="265" r:id="rId12"/>
    <p:sldId id="281" r:id="rId13"/>
    <p:sldId id="282" r:id="rId14"/>
    <p:sldId id="266" r:id="rId15"/>
    <p:sldId id="283" r:id="rId16"/>
    <p:sldId id="284" r:id="rId17"/>
    <p:sldId id="269"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58627080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3518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83826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424577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8" name="组合 7"/>
          <p:cNvGrpSpPr/>
          <p:nvPr userDrawn="1"/>
        </p:nvGrpSpPr>
        <p:grpSpPr>
          <a:xfrm>
            <a:off x="10104749" y="-27384"/>
            <a:ext cx="1924049" cy="880109"/>
            <a:chOff x="6197901" y="-27384"/>
            <a:chExt cx="1443037" cy="880109"/>
          </a:xfrm>
        </p:grpSpPr>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0"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310073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Document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032000" y="2996952"/>
            <a:ext cx="8128000" cy="576064"/>
          </a:xfrm>
        </p:spPr>
        <p:txBody>
          <a:bodyPr/>
          <a:lstStyle/>
          <a:p>
            <a:pPr>
              <a:lnSpc>
                <a:spcPct val="120000"/>
              </a:lnSpc>
            </a:pPr>
            <a:r>
              <a:rPr lang="zh-CN" altLang="zh-CN" sz="2200"/>
              <a:t>沙之书</a:t>
            </a:r>
          </a:p>
        </p:txBody>
      </p:sp>
    </p:spTree>
    <p:extLst>
      <p:ext uri="{BB962C8B-B14F-4D97-AF65-F5344CB8AC3E}">
        <p14:creationId xmlns:p14="http://schemas.microsoft.com/office/powerpoint/2010/main" val="1860500440"/>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286285"/>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荒诞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荒谬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这本书的页码是无穷尽的。没有首页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也没有末页。我不明白为什么要用这种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荒诞</a:t>
            </a:r>
            <a:r>
              <a:rPr lang="zh-CN" altLang="zh-CN" sz="2200" dirty="0">
                <a:solidFill>
                  <a:srgbClr val="000000"/>
                </a:solidFill>
                <a:latin typeface="Times New Roman" panose="02020603050405020304" pitchFamily="18" charset="0"/>
                <a:cs typeface="Times New Roman" panose="02020603050405020304" pitchFamily="18" charset="0"/>
              </a:rPr>
              <a:t>的编码办法。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每个人的能力都是有限的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如果想要把所有人的优点都集中在一个人身上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荒谬</a:t>
            </a:r>
            <a:r>
              <a:rPr lang="zh-CN" altLang="zh-CN" sz="2200" dirty="0">
                <a:solidFill>
                  <a:srgbClr val="000000"/>
                </a:solidFill>
                <a:latin typeface="Times New Roman" panose="02020603050405020304" pitchFamily="18" charset="0"/>
                <a:cs typeface="Times New Roman" panose="02020603050405020304" pitchFamily="18" charset="0"/>
              </a:rPr>
              <a:t>、最愚蠢的想法。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3878572"/>
            <a:ext cx="8128000" cy="1278620"/>
          </a:xfrm>
          <a:prstGeom prst="rect">
            <a:avLst/>
          </a:prstGeom>
        </p:spPr>
        <p:txBody>
          <a:bodyPr>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两者都是形容词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表示不合情理。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强调极不真实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极不近情理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有较浓厚的书面语色彩。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强调极端错误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用于言辞所表示的思想认识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含贬义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搭配为固定语。</a:t>
            </a:r>
            <a:endParaRPr lang="zh-CN" altLang="en-US" sz="2200" dirty="0"/>
          </a:p>
        </p:txBody>
      </p:sp>
      <p:sp>
        <p:nvSpPr>
          <p:cNvPr id="8" name="矩形 7"/>
          <p:cNvSpPr/>
          <p:nvPr/>
        </p:nvSpPr>
        <p:spPr>
          <a:xfrm>
            <a:off x="4079777" y="2525628"/>
            <a:ext cx="56651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4439816" y="3315228"/>
            <a:ext cx="57606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038688477"/>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7334"/>
            <a:ext cx="8128000" cy="2897332"/>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线是由一系列的点组成的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无数的线组成了面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无数的面形成体积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庞大的体积则包括无数体积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线组成面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面形成体积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庞大的体积又包括无数体积。但是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从点的角度看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线上的点无穷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面上的点无穷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体积中的点亦无穷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线、面、体积都是无穷无限的。博尔赫斯以这种奇怪的方式开始他的小说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或许就是要暗示我们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这篇小说不是在讲述一本书的故事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而是在讲述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051735"/>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701070"/>
            <a:ext cx="8128000" cy="374871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我记住地方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合上书。随即又打开。尽管一页页地翻阅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铁锚图案却再也找不到了。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这本书相当奇妙。翻开任何一页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一旦将它合起来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再开启时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之前看到的东西便消失了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可能再也无法复现了。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读这本书就像读人生。一个人生命中曾经出现过的无数情景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某一天街头邂逅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某个人某件事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发生了便无法找回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只有无数个未知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却没有一个永存的真实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历史不过是一种对于回忆的记录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永远不可能是真实的。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就像我们身处的时空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总在生成新东西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而旧有的再</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不能重现。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4205068"/>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497937"/>
            <a:ext cx="8128000" cy="411612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如果空间是无限的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我们就处在空间的任何一点。如果时间是无限的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我们就处在时间的任何一点。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那本像沙子一样无始无终、永不重复的书想来就是对充满虚无感的神秘世界以及时间无限性的隐喻。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任何作品都有其要表现的思想内核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博尔赫斯开创了一种以形式表现内核的方式。形式的地位高于内容。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一部作品可以荒诞不经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也可以错误百出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在内容上自相矛盾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但是在形式上一定要具有新颖的独创的特点。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博尔赫斯的这种艺术追求对后世作家的影响极大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这或许就是他被人们称为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为作家写作的作家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0895886"/>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1069"/>
            <a:ext cx="8128000" cy="3709862"/>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作者是怎样来描写这本奇书的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的外观普通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但重量惊人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暗露其不凡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那是一本八开大小、布面精装的书。显然已有多人翻阅过。我拿起来看看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异乎寻常的重量使我吃惊。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里面的排版印刷也很普通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但页码不一般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书页磨损得很旧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印刷粗糙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像《圣经》一样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每页两栏。版面分段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排得很挤。每页上角有阿拉伯数字。页码的排列引起了我注意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逢双的一页印的是</a:t>
            </a:r>
            <a:r>
              <a:rPr lang="en-US" altLang="zh-CN" sz="2200" dirty="0">
                <a:solidFill>
                  <a:srgbClr val="000000"/>
                </a:solidFill>
                <a:latin typeface="Times New Roman" panose="02020603050405020304" pitchFamily="18" charset="0"/>
                <a:cs typeface="Times New Roman" panose="02020603050405020304" pitchFamily="18" charset="0"/>
              </a:rPr>
              <a:t>40,514,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接下去却是</a:t>
            </a:r>
            <a:r>
              <a:rPr lang="en-US" altLang="zh-CN" sz="2200" dirty="0">
                <a:solidFill>
                  <a:srgbClr val="000000"/>
                </a:solidFill>
                <a:latin typeface="Times New Roman" panose="02020603050405020304" pitchFamily="18" charset="0"/>
                <a:cs typeface="Times New Roman" panose="02020603050405020304" pitchFamily="18" charset="0"/>
              </a:rPr>
              <a:t>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。我翻过那一页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背面的页码有八位数。像字典一样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还有插画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135560" y="2132856"/>
            <a:ext cx="8208912" cy="3672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16563407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1991544" y="1484785"/>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找不到以前看到的图案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初显其奇妙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我记住地方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合上书。随即又打开。尽管一页页地翻阅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铁锚图案却再也找不到了。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通过来访者之口侧面写书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无始无终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找不到第一页和最后一页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显示出该书的奇妙。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从几何方面来写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使得该书煞有介事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也许是想说明一个无穷大的系列允许任何数项的出现。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这一角度为该书的奇妙寻找理论依据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如果空间是无限的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我们就处在空间的任何一点。如果时间是无限的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我们就处在时间的任何一点。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对它的感受侧面写它的奇妙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我领悟到那本书是个可怕的怪物。我把自己也设想成一个怪物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睁着铜铃大眼盯着它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伸出带爪的十指拨弄它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但是无济于事。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119912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497937"/>
            <a:ext cx="8128000" cy="411612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有怎样的态度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是某种神秘之物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对待它的态度先是好奇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后是钻研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最后发现对它了解得越多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则不了解的部分也越多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就越意识到自己的渺小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迷失于无法自拔的敬畏、恐惧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最终选择逃避。这个过程前面的几个步骤和人类科学探索的步骤是一样的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只是最后一步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是逃避还是坚持显示了博尔赫斯与崇信科学的人的分歧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对于笃信科学万能的人来说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他们会用进取的心态坚持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而对于相信神秘主义的博尔赫斯来说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在令人敬畏之物面前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他会选择停步。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91544" y="1916832"/>
            <a:ext cx="8352928" cy="3456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4063181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497937"/>
            <a:ext cx="8128000" cy="4116127"/>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揭示博尔赫斯的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是一本天下无双的书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奇特透顶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或者说荒唐透顶。比如说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在页码的排列上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逢双的一页印的是</a:t>
            </a:r>
            <a:r>
              <a:rPr lang="en-US" altLang="zh-CN" sz="2200" dirty="0">
                <a:solidFill>
                  <a:srgbClr val="000000"/>
                </a:solidFill>
                <a:latin typeface="Times New Roman" panose="02020603050405020304" pitchFamily="18" charset="0"/>
                <a:cs typeface="Times New Roman" panose="02020603050405020304" pitchFamily="18" charset="0"/>
              </a:rPr>
              <a:t>40,514,</a:t>
            </a:r>
            <a:r>
              <a:rPr lang="zh-CN" altLang="zh-CN" sz="2200" dirty="0">
                <a:solidFill>
                  <a:srgbClr val="000000"/>
                </a:solidFill>
                <a:latin typeface="Times New Roman" panose="02020603050405020304" pitchFamily="18" charset="0"/>
                <a:cs typeface="Times New Roman" panose="02020603050405020304" pitchFamily="18" charset="0"/>
              </a:rPr>
              <a:t>接下来却是</a:t>
            </a:r>
            <a:r>
              <a:rPr lang="en-US" altLang="zh-CN" sz="2200" dirty="0">
                <a:solidFill>
                  <a:srgbClr val="000000"/>
                </a:solidFill>
                <a:latin typeface="Times New Roman" panose="02020603050405020304" pitchFamily="18" charset="0"/>
                <a:cs typeface="Times New Roman" panose="02020603050405020304" pitchFamily="18" charset="0"/>
              </a:rPr>
              <a:t>999,</a:t>
            </a:r>
            <a:r>
              <a:rPr lang="zh-CN" altLang="zh-CN" sz="2200" dirty="0">
                <a:solidFill>
                  <a:srgbClr val="000000"/>
                </a:solidFill>
                <a:latin typeface="Times New Roman" panose="02020603050405020304" pitchFamily="18" charset="0"/>
                <a:cs typeface="Times New Roman" panose="02020603050405020304" pitchFamily="18" charset="0"/>
              </a:rPr>
              <a:t>无顺序规律可言。像字典一样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还有插画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但合上书之后重新打开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就再也找不到曾经看过的同一幅图。书中图文的不会重复出现已经让人非常不安了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更让人惶恐的是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你永远也找不到书的第一页与最后一页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封面和手之间总是有好几页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书的第二主人低声地做出数学性的解释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也许是想说明一个无穷大的系列允许任何数项的出现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。随即他又做出解释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如果空间是无限的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我们就处在空间的任何一点。如果时间是无限的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我们就处在时间的任何一点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922569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就是宇宙本身。书的第一主人告诉过第二主人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他那本书叫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因为那本书像沙一样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无始无终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。而无始无终的只有宇宙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如果我们将数学看成宇宙的一部分或它的某种性质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。相对人类来说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宇宙本身是陈旧而隐秘的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但其中任何事物都不会重复出现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绝对的一次性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所以陈旧中又带着新。现代天体物理学认为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任何规律只在宇宙中的局部有效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并且这个有效性也是暂时的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霍金曾提出过虚时间概念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有限无界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便是有限无界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无开始、无结束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开本与厚度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483255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成了书的俘虏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几乎不再上街。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发现每隔两千页有一帧小插画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便用一本有字母索引的记事簿把它们临摹下来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簿子不久就用完了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插图没有一张重复。每隔两千页有一帧画这个规律更增加了宇宙的无规律性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仅仅是无规律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那么这个无规律也就成了规律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或者说它表明局部的规律可以存在。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这本怪书让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觉得它是一切烦恼的根源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对宇宙的观察与猜想是烦恼的根源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将书偷偷地藏到了有九十万册藏书量的国立图书馆的地下室。因为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不敢付之一炬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怕一本无限的书烧起来也无休无止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使整个地球乌烟瘴气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545484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599"/>
            <a:ext cx="8128000" cy="2123658"/>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哲人庄周变成了一只在天空飞舞的蝴蝶而不知道自己是庄周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只感到无比的欢欣愉快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又在一个梦中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一个名叫博尔赫斯的诗人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充满神话的世界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不辨梦境与真实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《沙之书》就给我们叙述了一个神奇的故事。学习本文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对小说表达的重要性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把握小说题旨的多义性。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4999992"/>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521134"/>
            <a:ext cx="8128000" cy="209730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并不是一本在世界上真实出现的书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它不过是作者博尔赫斯用一篇仅有</a:t>
            </a:r>
            <a:r>
              <a:rPr lang="en-US" altLang="zh-CN" sz="2200" dirty="0">
                <a:solidFill>
                  <a:srgbClr val="000000"/>
                </a:solidFill>
                <a:latin typeface="Times New Roman" panose="02020603050405020304" pitchFamily="18" charset="0"/>
                <a:cs typeface="Times New Roman" panose="02020603050405020304" pitchFamily="18" charset="0"/>
              </a:rPr>
              <a:t>4 000</a:t>
            </a:r>
            <a:r>
              <a:rPr lang="zh-CN" altLang="zh-CN" sz="2200" dirty="0">
                <a:solidFill>
                  <a:srgbClr val="000000"/>
                </a:solidFill>
                <a:latin typeface="Times New Roman" panose="02020603050405020304" pitchFamily="18" charset="0"/>
                <a:cs typeface="Times New Roman" panose="02020603050405020304" pitchFamily="18" charset="0"/>
              </a:rPr>
              <a:t>字左右的短篇小说虚构的。而博尔赫斯也是小说中的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他喜欢用第一人称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。对于读了无数的书、眼睛逐渐失明的智者博尔赫斯来说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也许就是所有书籍的缩影、宇宙的底片吧。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722161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294804"/>
            <a:ext cx="8128000" cy="4522392"/>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箭镞上的友情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周瑜在营帐里来回踱着步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一只飞蛾在案台上的火烛旁飞来飞去。帐篷里忽暗忽明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帐篷门口站岗的士兵叹了口气。他明白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帐篷里的人一定正被什么事烦恼着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但同时他也明白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像他这样的小人物又怎能排解掉一个东吴大将的忧愁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门帘儿被掀开了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周瑜从里面走了出来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一身银甲在月光的照耀下闪闪发光。他的脸上没有表情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看上去像是在犹豫什么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又好像是下定了决心。周瑜就这样站了很久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旁边的士兵也只好就这样陪他站着。一时间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天空显得无限宽广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星星布满黑色的夜空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就好像一颗颗珍珠散布在了黑色的绸缎上。周瑜开始回想起几天前的事来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在军营里的军事会议上。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225957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302338"/>
            <a:ext cx="8128000" cy="4507324"/>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我看曹贼此次来势凶猛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并筑起了城墙。目前敌多我少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敌强我弱。你看我们是否要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孔明摇着鹅毛扇缓缓地说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可是他还没说完就被周瑜打断了。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小弟我有一建议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不如我们二人将各自的计策写在手上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一起亮出来看看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不知意下如何呀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孔明笑着答应。一会儿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两人都已准备好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打曹贼定要火攻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不知这孔明会不会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二人一起伸出了手掌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两只手上都写了一个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两人顿时畅快地大笑起来。此时周瑜心中很是高兴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他对诸葛亮的智慧与谋略早有耳闻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但是能如此合他心意却出乎意料。火攻需要弓箭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而东吴的箭却远远不及所需。诸葛亮却放声道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箭的事你就别操心啦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接着他们约定三日之后诸葛亮交十万支箭给周瑜。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943662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孔明出发。运用计谋与对天文知识的了解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他向曹操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了满满二十艘小船的箭。回到东吴时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一个士兵的报告令他大吃一惊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草船上的箭并没有十万支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只有八万有余。诸葛亮摇着鹅毛扇陷入了沉思。明日就要交箭了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周瑜视我如眼中钉、肉中刺。这可如何是好。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东吴的大将听说孔明借箭不足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皆大喜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都到周瑜的帐中向他贺喜。可周瑜听后却为之一震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周瑜有些不相信自己的耳朵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但现实却摆在了他的面前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明日就可将这个麻烦除去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但是孔明的确是一个知己。倘若我俩共事一主该多好啊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周瑜苦恼着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月光依旧照着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周瑜望向远处的天空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天似乎已有些鱼肚白。他深吸一口气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回到帐内。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970377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第二天的军机会上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孙、刘双方气势十分紧张。张飞瞪着铜铃眼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赵云握着长枪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紧紧站在孔明身旁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看来他们已经做好拼死保护孔明的准备。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时限已到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交箭吧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士兵们扛上了箭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孔明觉得不对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十万支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不多也不少。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孔明纳闷了。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周瑜走上前来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递给他一支箭说道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不愧是卧龙先生啊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孔明盯着周瑜递过来的那支箭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愣住了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2888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11238"/>
            <a:ext cx="8128000" cy="531985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这是一则故事新编。故事新编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既要遵循人物性格的发展逻辑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又要根据新的主题补充情节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进一步丰富人物个性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而不能简单地重复原作。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诸葛亮草船借箭不足十万支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将会怎样呢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这篇作文是在忠实于《三国演义》前提下进行的再叙事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颇有创意。开篇采用倒叙手法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设下悬念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激起了读者的阅读兴趣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同时详写夜景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以景衬情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很有特色。通过回忆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交代事情的原委后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只写周瑜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深吸一口气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回到帐内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而不说他的决定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再次运用悬念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加强了文章的吸引力。而全文结尾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出乎意料又在情理之中。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孔明盯着周瑜递过来的那支箭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愣住了</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这是第三次成功地设置悬念。对这个悬念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作者甚至不予解疑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给读者留下了想象的空间。文章在不长的篇幅内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塑造了一个全新的人物形象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善于谋略且宽容大度的周瑜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显示出作者奇巧的心思。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29326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974398"/>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博尔赫斯因在反庇隆法西斯主义的声明上签字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被革除在市立图书馆的职务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被任命为市场家禽检查员。他愤而辞职。这反映了博尔赫斯强烈的责任意识。请以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高尚、伟大的代价就是责任。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丘吉尔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今天多做一份学问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多养一份元气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将来就能为国家多做一份事业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多尽一分责任。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陶行知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对社会和时代的最好的责任是什么呢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就今天的形势而言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莫过于学习了。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高士其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人类社会是一小群比较坚强而又伟大的分子建筑起来的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他们的责任是不让狼心狗肺的坏蛋毁坏他们惨淡经营的事业。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861394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责任并不是一种由外部强加在人身上的义务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而是我需要对我所关心的事件做出反应。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弗洛姆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卖国贼很可以是慈父良夫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错处是只尽了家庭中的责任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而忘了社会、国家。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做什么人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就要看担起什么责任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否则便是不合格、不称职。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人从他被投进这个世界的那一刻起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就要对自己的一切负责。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人一旦受到责任感的驱使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就能创造出奇迹来。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一切责任的第一条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不要成为懦夫。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一个诚挚、热心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为着光明而斗争的人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不能够不是刻苦而负责的。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757587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871234"/>
            <a:ext cx="8128000" cy="572611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我们生到这个世界上来是为了一个聪明和高尚的目的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必须好好地尽我们的责任。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我们的责任比我们想象的更为重大得多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因为它是和全人类都有关系的。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先生不应该专教书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他的责任是教人做人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学生不应当专读书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他的责任是学习人生之道。我要你们做有知识有实力有责任心的国民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不要做书呆子。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陶行知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范仲淹少时勤奋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学有所成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本可以在京城当高官享厚禄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可他却主动要求到偏远的边塞去保家卫国。他到边塞后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时刻不忘自己的责任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日夜操练军队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使敌军十余年不敢进犯。后来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皇帝又让他做宰相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一人之下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的职位象征着财富、地位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是多少人心驰神往、梦寐以求的。但范仲淹拒绝了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他认为国家的安定才是他义不容辞的责任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只有守卫边疆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敌人不敢来犯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国家才能安定富强。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175005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906402"/>
            <a:ext cx="8128000" cy="574118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一名公交车司机行车途中突发心脏病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在生命的最后一分钟里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他做了三件事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把车缓缓地停在马路边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并用生命的最后力气拉下了手动刹车闸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把车门打开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让乘客安全地下了车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将发动机熄火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确保了车和乘客、行人的安全。他做完了这三件事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安详地趴在方向盘上停止了呼吸。这名司机叫黄志全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所有的大连人都记住了他的名字。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菲利普医生生于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他医术高明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医德高尚。有个小偷进他的诊所偷东西摔断了腿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他却二话没说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将小偷治好后送走。第二次世界大战发生后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一位盖世太保头目身受枪伤被送进他的诊所治疗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他却毫不犹豫地一刀杀死了这个双手沾满了人民鲜血的刽子手。他被逮捕后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有人指责他忘记了自己作为医生的责任。他义正词严地回答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我没有忘记救死扶伤是医生的天职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我可以救伤害过我的人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但当纳粹到来时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我的首要责任就是反法西斯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我不能救伤害世界人民的人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747577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619014871"/>
              </p:ext>
            </p:extLst>
          </p:nvPr>
        </p:nvGraphicFramePr>
        <p:xfrm>
          <a:off x="1775520" y="1268760"/>
          <a:ext cx="8128000" cy="2312682"/>
        </p:xfrm>
        <a:graphic>
          <a:graphicData uri="http://schemas.openxmlformats.org/presentationml/2006/ole">
            <mc:AlternateContent xmlns:mc="http://schemas.openxmlformats.org/markup-compatibility/2006">
              <mc:Choice xmlns:v="urn:schemas-microsoft-com:vml" Requires="v">
                <p:oleObj spid="_x0000_s1026" name="文档" r:id="rId5" imgW="3838966" imgH="1091559" progId="Word.Document.12">
                  <p:embed/>
                </p:oleObj>
              </mc:Choice>
              <mc:Fallback>
                <p:oleObj name="文档" r:id="rId5" imgW="3838966" imgH="1091559" progId="Word.Document.12">
                  <p:embed/>
                  <p:pic>
                    <p:nvPicPr>
                      <p:cNvPr id="2" name="对象 1"/>
                      <p:cNvPicPr/>
                      <p:nvPr/>
                    </p:nvPicPr>
                    <p:blipFill>
                      <a:blip r:embed="rId6"/>
                      <a:stretch>
                        <a:fillRect/>
                      </a:stretch>
                    </p:blipFill>
                    <p:spPr>
                      <a:xfrm>
                        <a:off x="1775520" y="1268760"/>
                        <a:ext cx="8128000" cy="2312682"/>
                      </a:xfrm>
                      <a:prstGeom prst="rect">
                        <a:avLst/>
                      </a:prstGeom>
                    </p:spPr>
                  </p:pic>
                </p:oleObj>
              </mc:Fallback>
            </mc:AlternateContent>
          </a:graphicData>
        </a:graphic>
      </p:graphicFrame>
      <p:sp>
        <p:nvSpPr>
          <p:cNvPr id="3" name="矩形 2"/>
          <p:cNvSpPr>
            <a:spLocks noChangeAspect="1"/>
          </p:cNvSpPr>
          <p:nvPr/>
        </p:nvSpPr>
        <p:spPr>
          <a:xfrm>
            <a:off x="2000230" y="3573017"/>
            <a:ext cx="8128000" cy="3303597"/>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博尔赫斯</a:t>
            </a:r>
            <a:r>
              <a:rPr lang="en-US" altLang="zh-CN" sz="2200" dirty="0">
                <a:solidFill>
                  <a:srgbClr val="000000"/>
                </a:solidFill>
                <a:latin typeface="Times New Roman" panose="02020603050405020304" pitchFamily="18" charset="0"/>
                <a:cs typeface="Times New Roman" panose="02020603050405020304" pitchFamily="18" charset="0"/>
              </a:rPr>
              <a:t>(1899—1986),</a:t>
            </a:r>
            <a:r>
              <a:rPr lang="zh-CN" altLang="zh-CN" sz="2200" dirty="0">
                <a:solidFill>
                  <a:srgbClr val="000000"/>
                </a:solidFill>
                <a:latin typeface="Times New Roman" panose="02020603050405020304" pitchFamily="18" charset="0"/>
                <a:cs typeface="Times New Roman" panose="02020603050405020304" pitchFamily="18" charset="0"/>
              </a:rPr>
              <a:t>阿根廷诗人、小说家。博尔赫斯终身从事图书馆工作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历任布宜诺斯艾利斯市各公共图书馆的职员和馆长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是一位资产阶级民主主义者。从</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年开始写诗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与当时欧洲的先锋派文学发生了共鸣。代表作有诗集《布宜诺斯艾利斯的激情》《面前的月亮》和《圣马丁的手册》。其后转向短篇小说创作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先后出版了短篇小说集《世界性丑事》《小径分岔的花园》。随后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又连续发表了三个短篇小说集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《阿莱夫》《死亡与罗盘》《勃罗迪的报告》。此外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他还写有大量的散文、小品文和文学评论。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4198233"/>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114868"/>
            <a:ext cx="8128000" cy="288226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博尔赫斯是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世纪短篇小说大师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对拉丁美洲文学有深刻的影响。在博尔赫斯眼中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并非两个世界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他的文字将这两者糅合在一起。无限、永恒、有与无、是与非、真与幻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往往构成他小说的情节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形成扑朔迷离而神秘奇幻的艺术效果。他笔下的每一个故事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安分守己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的。他的小说总是奇峰突起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读者很难预测其情节推演的走向。《沙之书》便是博尔赫斯讲述的一个波澜起伏的小故事。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542269"/>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672923935"/>
              </p:ext>
            </p:extLst>
          </p:nvPr>
        </p:nvGraphicFramePr>
        <p:xfrm>
          <a:off x="2032000" y="1842664"/>
          <a:ext cx="8128000" cy="3426673"/>
        </p:xfrm>
        <a:graphic>
          <a:graphicData uri="http://schemas.openxmlformats.org/presentationml/2006/ole">
            <mc:AlternateContent xmlns:mc="http://schemas.openxmlformats.org/markup-compatibility/2006">
              <mc:Choice xmlns:v="urn:schemas-microsoft-com:vml" Requires="v">
                <p:oleObj spid="_x0000_s2050" name="文档" r:id="rId5" imgW="3896571" imgH="1643459" progId="Word.Document.12">
                  <p:embed/>
                </p:oleObj>
              </mc:Choice>
              <mc:Fallback>
                <p:oleObj name="文档" r:id="rId5" imgW="3896571" imgH="1643459" progId="Word.Document.12">
                  <p:embed/>
                  <p:pic>
                    <p:nvPicPr>
                      <p:cNvPr id="2" name="对象 1"/>
                      <p:cNvPicPr/>
                      <p:nvPr/>
                    </p:nvPicPr>
                    <p:blipFill>
                      <a:blip r:embed="rId6"/>
                      <a:stretch>
                        <a:fillRect/>
                      </a:stretch>
                    </p:blipFill>
                    <p:spPr>
                      <a:xfrm>
                        <a:off x="2032000" y="1842664"/>
                        <a:ext cx="8128000" cy="3426673"/>
                      </a:xfrm>
                      <a:prstGeom prst="rect">
                        <a:avLst/>
                      </a:prstGeom>
                    </p:spPr>
                  </p:pic>
                </p:oleObj>
              </mc:Fallback>
            </mc:AlternateContent>
          </a:graphicData>
        </a:graphic>
      </p:graphicFrame>
    </p:spTree>
    <p:extLst>
      <p:ext uri="{BB962C8B-B14F-4D97-AF65-F5344CB8AC3E}">
        <p14:creationId xmlns:p14="http://schemas.microsoft.com/office/powerpoint/2010/main" val="3209156662"/>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022958895"/>
              </p:ext>
            </p:extLst>
          </p:nvPr>
        </p:nvGraphicFramePr>
        <p:xfrm>
          <a:off x="2032000" y="2024760"/>
          <a:ext cx="8128000" cy="3062483"/>
        </p:xfrm>
        <a:graphic>
          <a:graphicData uri="http://schemas.openxmlformats.org/presentationml/2006/ole">
            <mc:AlternateContent xmlns:mc="http://schemas.openxmlformats.org/markup-compatibility/2006">
              <mc:Choice xmlns:v="urn:schemas-microsoft-com:vml" Requires="v">
                <p:oleObj spid="_x0000_s3074" name="文档" r:id="rId5" imgW="3896571" imgH="1468853" progId="Word.Document.12">
                  <p:embed/>
                </p:oleObj>
              </mc:Choice>
              <mc:Fallback>
                <p:oleObj name="文档" r:id="rId5" imgW="3896571" imgH="1468853" progId="Word.Document.12">
                  <p:embed/>
                  <p:pic>
                    <p:nvPicPr>
                      <p:cNvPr id="2" name="对象 1"/>
                      <p:cNvPicPr/>
                      <p:nvPr/>
                    </p:nvPicPr>
                    <p:blipFill>
                      <a:blip r:embed="rId6"/>
                      <a:stretch>
                        <a:fillRect/>
                      </a:stretch>
                    </p:blipFill>
                    <p:spPr>
                      <a:xfrm>
                        <a:off x="2032000" y="2024760"/>
                        <a:ext cx="8128000" cy="3062483"/>
                      </a:xfrm>
                      <a:prstGeom prst="rect">
                        <a:avLst/>
                      </a:prstGeom>
                    </p:spPr>
                  </p:pic>
                </p:oleObj>
              </mc:Fallback>
            </mc:AlternateContent>
          </a:graphicData>
        </a:graphic>
      </p:graphicFrame>
    </p:spTree>
    <p:extLst>
      <p:ext uri="{BB962C8B-B14F-4D97-AF65-F5344CB8AC3E}">
        <p14:creationId xmlns:p14="http://schemas.microsoft.com/office/powerpoint/2010/main" val="4272543137"/>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3" name="对象 2"/>
          <p:cNvGraphicFramePr>
            <a:graphicFrameLocks noChangeAspect="1"/>
          </p:cNvGraphicFramePr>
          <p:nvPr>
            <p:extLst>
              <p:ext uri="{D42A27DB-BD31-4B8C-83A1-F6EECF244321}">
                <p14:modId xmlns:p14="http://schemas.microsoft.com/office/powerpoint/2010/main" val="1455503161"/>
              </p:ext>
            </p:extLst>
          </p:nvPr>
        </p:nvGraphicFramePr>
        <p:xfrm>
          <a:off x="2032000" y="1605943"/>
          <a:ext cx="8128000" cy="3900115"/>
        </p:xfrm>
        <a:graphic>
          <a:graphicData uri="http://schemas.openxmlformats.org/presentationml/2006/ole">
            <mc:AlternateContent xmlns:mc="http://schemas.openxmlformats.org/markup-compatibility/2006">
              <mc:Choice xmlns:v="urn:schemas-microsoft-com:vml" Requires="v">
                <p:oleObj spid="_x0000_s4098" name="文档" r:id="rId5" imgW="3896571" imgH="1870267" progId="Word.Document.12">
                  <p:embed/>
                </p:oleObj>
              </mc:Choice>
              <mc:Fallback>
                <p:oleObj name="文档" r:id="rId5" imgW="3896571" imgH="1870267" progId="Word.Document.12">
                  <p:embed/>
                  <p:pic>
                    <p:nvPicPr>
                      <p:cNvPr id="3" name="对象 2"/>
                      <p:cNvPicPr/>
                      <p:nvPr/>
                    </p:nvPicPr>
                    <p:blipFill>
                      <a:blip r:embed="rId6"/>
                      <a:stretch>
                        <a:fillRect/>
                      </a:stretch>
                    </p:blipFill>
                    <p:spPr>
                      <a:xfrm>
                        <a:off x="2032000" y="1605943"/>
                        <a:ext cx="8128000" cy="3900115"/>
                      </a:xfrm>
                      <a:prstGeom prst="rect">
                        <a:avLst/>
                      </a:prstGeom>
                    </p:spPr>
                  </p:pic>
                </p:oleObj>
              </mc:Fallback>
            </mc:AlternateContent>
          </a:graphicData>
        </a:graphic>
      </p:graphicFrame>
    </p:spTree>
    <p:extLst>
      <p:ext uri="{BB962C8B-B14F-4D97-AF65-F5344CB8AC3E}">
        <p14:creationId xmlns:p14="http://schemas.microsoft.com/office/powerpoint/2010/main" val="3084211431"/>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898944"/>
            <a:ext cx="8128000" cy="331411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寒酸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形容穷苦读书人的不大方的样子。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形容简陋或过于俭朴而显得不体面。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稀疏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物体、声音等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在空间或时间上的间隔远。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孤僻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怪僻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诋毁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毁谤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乌烟瘴气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形容环境嘈杂、秩序混乱或社会黑暗。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无济于事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对于事情没有什么帮助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对于解决问题没有什么作用。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7584342"/>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1904202"/>
            <a:ext cx="8128000" cy="330359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掩饰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掩盖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他听到这个好消息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掩饰</a:t>
            </a:r>
            <a:r>
              <a:rPr lang="zh-CN" altLang="zh-CN" sz="2200" dirty="0">
                <a:solidFill>
                  <a:srgbClr val="000000"/>
                </a:solidFill>
                <a:latin typeface="Times New Roman" panose="02020603050405020304" pitchFamily="18" charset="0"/>
                <a:cs typeface="Times New Roman" panose="02020603050405020304" pitchFamily="18" charset="0"/>
              </a:rPr>
              <a:t>不住内心的喜悦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高兴地跳了起来。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不可忽视的则是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一系列的小盘题材股已经到了需要警示风险的时候了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即大盘的强势之下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掩盖</a:t>
            </a:r>
            <a:r>
              <a:rPr lang="zh-CN" altLang="zh-CN" sz="2200" dirty="0">
                <a:solidFill>
                  <a:srgbClr val="000000"/>
                </a:solidFill>
                <a:latin typeface="Times New Roman" panose="02020603050405020304" pitchFamily="18" charset="0"/>
                <a:cs typeface="Times New Roman" panose="02020603050405020304" pitchFamily="18" charset="0"/>
              </a:rPr>
              <a:t>了个股的下跌。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着重于粉饰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着重指遮蔽。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对象较窄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常限于抽象事物。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对象可以是具体的事物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也可以是理或情。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8" name="矩形 7"/>
          <p:cNvSpPr/>
          <p:nvPr/>
        </p:nvSpPr>
        <p:spPr>
          <a:xfrm>
            <a:off x="4994109" y="2727402"/>
            <a:ext cx="515015" cy="3338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6398002" y="3572743"/>
            <a:ext cx="530621"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2788507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3761</Words>
  <Application>Microsoft Office PowerPoint</Application>
  <PresentationFormat>宽屏</PresentationFormat>
  <Paragraphs>124</Paragraphs>
  <Slides>29</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8" baseType="lpstr">
      <vt:lpstr>NEU-BZ-S92</vt:lpstr>
      <vt:lpstr>等线</vt:lpstr>
      <vt:lpstr>等线 Light</vt:lpstr>
      <vt:lpstr>黑体</vt:lpstr>
      <vt:lpstr>微软雅黑</vt:lpstr>
      <vt:lpstr>Arial</vt:lpstr>
      <vt:lpstr>Times New Roman</vt:lpstr>
      <vt:lpstr>Office 主题​​</vt:lpstr>
      <vt:lpstr>文档</vt:lpstr>
      <vt:lpstr>沙之书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2019-05-23T02:27:45Z</dcterms:modified>
</cp:coreProperties>
</file>